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71" r:id="rId5"/>
    <p:sldId id="366" r:id="rId6"/>
    <p:sldId id="354" r:id="rId7"/>
    <p:sldId id="373" r:id="rId8"/>
    <p:sldId id="374" r:id="rId9"/>
    <p:sldId id="376" r:id="rId10"/>
    <p:sldId id="377" r:id="rId11"/>
    <p:sldId id="378" r:id="rId12"/>
    <p:sldId id="379" r:id="rId13"/>
    <p:sldId id="380" r:id="rId14"/>
    <p:sldId id="361" r:id="rId15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940"/>
    <p:restoredTop sz="95921"/>
  </p:normalViewPr>
  <p:slideViewPr>
    <p:cSldViewPr snapToGrid="0">
      <p:cViewPr varScale="1">
        <p:scale>
          <a:sx n="66" d="100"/>
          <a:sy n="66" d="100"/>
        </p:scale>
        <p:origin x="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072" y="10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4CA0480-FD70-C543-ACD9-876B45073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4A094F9-41D6-1B4E-85BE-9EC2374345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3A41FD-6C69-5C4D-9421-F4FA77316EAB}" type="datetimeFigureOut">
              <a:rPr lang="fi-FI"/>
              <a:pPr>
                <a:defRPr/>
              </a:pPr>
              <a:t>10.3.2022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A551F61-D84F-EC42-9CC6-0B21952177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6D1CCB0-0501-9A44-9664-7791A8EE01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E21E50-D24A-1040-B609-62E04887AE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9D11F9E-9C5A-B34D-85AE-F712D2F619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1179348-A544-B94C-BA44-A49A5780BF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2A64A-B536-E942-B1A4-093503F54E24}" type="datetimeFigureOut">
              <a:rPr lang="fi-FI"/>
              <a:pPr>
                <a:defRPr/>
              </a:pPr>
              <a:t>10.3.2022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6BF81C8D-8150-F548-AA02-F7FCB9B0D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F474BCCE-E8C9-C64F-B458-95335E59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BFC263-500A-5245-A5B9-91B4446F6C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6D52C9-A86F-6F48-9E0F-9F50490A6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D3BCF9-D39E-AE4B-A1B1-9001FB49A5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FI" dirty="0"/>
              <a:t>ekstin kanssa on saavutettavuusproblemo, “perustekstillä” toi teksti ja sit jotku hipsut tms. </a:t>
            </a:r>
            <a:r>
              <a:rPr lang="en-GB" dirty="0"/>
              <a:t>E</a:t>
            </a:r>
            <a:r>
              <a:rPr lang="en-FI" dirty="0"/>
              <a:t>ttä tulee sitaattifiilis, viivatäpät tms.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3BCF9-D39E-AE4B-A1B1-9001FB49A5CF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32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sivu_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2801751" y="2177650"/>
            <a:ext cx="6685149" cy="170966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BC56B3-37C7-BF45-AC6C-F65C665C0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875" y="5394940"/>
            <a:ext cx="4210050" cy="6477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6" name="Picture 7" descr="Logo&#10;&#10;Description automatically generated">
            <a:extLst>
              <a:ext uri="{FF2B5EF4-FFF2-40B4-BE49-F238E27FC236}">
                <a16:creationId xmlns:a16="http://schemas.microsoft.com/office/drawing/2014/main" id="{AE210F1A-8D52-2548-B8C8-CF397EA130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885" y="4060455"/>
            <a:ext cx="3935682" cy="11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01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838200" y="1058853"/>
            <a:ext cx="10515600" cy="74833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"/>
          </p:nvPr>
        </p:nvSpPr>
        <p:spPr>
          <a:xfrm>
            <a:off x="838200" y="2026037"/>
            <a:ext cx="10515600" cy="35158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800100" indent="-3429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244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838200" y="1058853"/>
            <a:ext cx="10515600" cy="74833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"/>
          </p:nvPr>
        </p:nvSpPr>
        <p:spPr>
          <a:xfrm>
            <a:off x="838199" y="2026037"/>
            <a:ext cx="5096069" cy="35158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0"/>
          </p:nvPr>
        </p:nvSpPr>
        <p:spPr>
          <a:xfrm>
            <a:off x="6257731" y="2026037"/>
            <a:ext cx="5096069" cy="35158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364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68751" y="0"/>
            <a:ext cx="5623249" cy="6858000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5933C1A0-4F0C-C346-B836-83CB4E9E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852"/>
            <a:ext cx="5257800" cy="137211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60DA7F3-05A3-814F-915B-E0125B1E5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481"/>
            <a:ext cx="5257800" cy="325866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9439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4FCAF-17AE-E242-BE3F-B93F76B69F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244077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dia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8114"/>
            <a:ext cx="12192000" cy="3447114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4" name="Otsikon paikkamerkki 1"/>
          <p:cNvSpPr>
            <a:spLocks noGrp="1"/>
          </p:cNvSpPr>
          <p:nvPr>
            <p:ph type="title"/>
          </p:nvPr>
        </p:nvSpPr>
        <p:spPr>
          <a:xfrm>
            <a:off x="877507" y="3770208"/>
            <a:ext cx="4355974" cy="13771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idx="1"/>
          </p:nvPr>
        </p:nvSpPr>
        <p:spPr>
          <a:xfrm>
            <a:off x="5934664" y="3731298"/>
            <a:ext cx="5582885" cy="20260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649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dia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2"/>
          <p:cNvSpPr>
            <a:spLocks noGrp="1"/>
          </p:cNvSpPr>
          <p:nvPr>
            <p:ph idx="11"/>
          </p:nvPr>
        </p:nvSpPr>
        <p:spPr>
          <a:xfrm>
            <a:off x="837371" y="3750747"/>
            <a:ext cx="4940859" cy="17745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2"/>
          </p:nvPr>
        </p:nvSpPr>
        <p:spPr>
          <a:xfrm>
            <a:off x="6148674" y="3750747"/>
            <a:ext cx="4940859" cy="17745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1319"/>
            <a:ext cx="12192000" cy="3447114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1403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F7C4950-A233-1841-A5E0-0E20F61AC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373" y="2320617"/>
            <a:ext cx="5297450" cy="167718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5998" y="4302406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475998" y="4632633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475998" y="4962860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475998" y="5325718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938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327593" y="4302406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327593" y="4632633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327593" y="4962860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327593" y="5325718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4" descr="A picture containing graphical user interface, text&#10;&#10;Description automatically generated">
            <a:extLst>
              <a:ext uri="{FF2B5EF4-FFF2-40B4-BE49-F238E27FC236}">
                <a16:creationId xmlns:a16="http://schemas.microsoft.com/office/drawing/2014/main" id="{C079408E-64A1-944B-A182-55BBCCA78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9" y="2122862"/>
            <a:ext cx="4762500" cy="19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24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sivu_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2801751" y="2177650"/>
            <a:ext cx="6685149" cy="170966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BC56B3-37C7-BF45-AC6C-F65C665C0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875" y="5394940"/>
            <a:ext cx="4210050" cy="6477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5" name="Picture 4" descr="A picture containing graphical user interface, text&#10;&#10;Description automatically generated">
            <a:extLst>
              <a:ext uri="{FF2B5EF4-FFF2-40B4-BE49-F238E27FC236}">
                <a16:creationId xmlns:a16="http://schemas.microsoft.com/office/drawing/2014/main" id="{47EDBECF-0374-5E49-BAF4-E3D046604BD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0813" y="4269097"/>
            <a:ext cx="3578136" cy="74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203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F3A4A0-2120-414F-AEF4-79890E25AA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1681" y="2419724"/>
            <a:ext cx="8148637" cy="2905125"/>
          </a:xfrm>
        </p:spPr>
        <p:txBody>
          <a:bodyPr/>
          <a:lstStyle>
            <a:lvl1pPr algn="ctr">
              <a:lnSpc>
                <a:spcPct val="150000"/>
              </a:lnSpc>
              <a:buNone/>
              <a:defRPr sz="3200" b="0" spc="0">
                <a:solidFill>
                  <a:schemeClr val="bg1"/>
                </a:solidFill>
              </a:defRPr>
            </a:lvl1pPr>
            <a:lvl2pPr algn="ctr">
              <a:buNone/>
              <a:defRPr sz="3200" b="1" spc="300">
                <a:solidFill>
                  <a:schemeClr val="bg1"/>
                </a:solidFill>
              </a:defRPr>
            </a:lvl2pPr>
            <a:lvl3pPr algn="ctr">
              <a:defRPr sz="3200" b="1" spc="300">
                <a:solidFill>
                  <a:schemeClr val="bg1"/>
                </a:solidFill>
              </a:defRPr>
            </a:lvl3pPr>
            <a:lvl4pPr algn="ctr">
              <a:defRPr sz="3200" b="1" spc="300">
                <a:solidFill>
                  <a:schemeClr val="bg1"/>
                </a:solidFill>
              </a:defRPr>
            </a:lvl4pPr>
            <a:lvl5pPr algn="ctr">
              <a:defRPr sz="3200" b="1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FI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FFC621E-FB51-E04E-8986-E341E9D12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500" y="312738"/>
            <a:ext cx="3116263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807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lide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0A385B-29D4-324E-AD90-B02F810C9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94145" y="817051"/>
            <a:ext cx="4807588" cy="186327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94145" y="2729309"/>
            <a:ext cx="480758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560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lide_kuv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DA4AE4-5B30-C346-B1CE-B0B6E9D373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11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2CA27A99-3FE2-BC44-BF76-56DA1CFF30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6" y="6000237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E4744749-AB08-1240-803E-A60FF4068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145" y="817051"/>
            <a:ext cx="4807588" cy="186327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67548FC2-9D7E-3448-9A2D-6B8B5DA69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45" y="2729309"/>
            <a:ext cx="480758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405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lide_kuv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882BA1D-3450-8046-AE03-181D34DB68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11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FB2ED056-3E8B-1F42-BBF7-61DCC57C84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348118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94144" y="3167316"/>
            <a:ext cx="4126712" cy="186327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94144" y="5079574"/>
            <a:ext cx="4126712" cy="105529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095834-78E3-0448-8C46-F00D81D081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3EAD9F-B9C0-9443-A247-E9AACA99430E}"/>
              </a:ext>
            </a:extLst>
          </p:cNvPr>
          <p:cNvSpPr/>
          <p:nvPr userDrawn="1"/>
        </p:nvSpPr>
        <p:spPr>
          <a:xfrm>
            <a:off x="6096000" y="0"/>
            <a:ext cx="61880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660106" y="3813060"/>
            <a:ext cx="4937749" cy="1863271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660106" y="5725317"/>
            <a:ext cx="4937750" cy="5935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12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32B4B15B-F092-8746-8FBC-C924ECFA70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6" y="6000237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0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5F975E-8715-6148-834D-D37F1CB38AFE}"/>
              </a:ext>
            </a:extLst>
          </p:cNvPr>
          <p:cNvSpPr/>
          <p:nvPr userDrawn="1"/>
        </p:nvSpPr>
        <p:spPr>
          <a:xfrm>
            <a:off x="0" y="0"/>
            <a:ext cx="61880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FI"/>
          </a:p>
        </p:txBody>
      </p:sp>
      <p:pic>
        <p:nvPicPr>
          <p:cNvPr id="10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259EA562-2B8F-5E45-B1B9-C904B6D75A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6" y="6000237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27341BA-2D39-2841-9D1C-F6A03E9784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8075" y="0"/>
            <a:ext cx="6003925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8CEDAFB9-2193-9647-AF1A-CDF545968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163" y="815557"/>
            <a:ext cx="4937749" cy="186327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15994C9-E654-6F48-B62E-BB63112E6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63" y="2727814"/>
            <a:ext cx="4937750" cy="5935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77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18CCA43-2ABF-F94C-BB0F-8E6DACCCEA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500" y="312738"/>
            <a:ext cx="3116263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838200" y="1058853"/>
            <a:ext cx="9321800" cy="74833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"/>
          </p:nvPr>
        </p:nvSpPr>
        <p:spPr>
          <a:xfrm>
            <a:off x="838200" y="2026037"/>
            <a:ext cx="9321800" cy="351580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708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89CFC625-E468-9C4D-B0A9-88D3DD143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71117"/>
            <a:ext cx="105156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 dirty="0"/>
              <a:t>Muokkaa otsikkoa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7875E202-CA05-F143-B0BB-F0C0F3D9C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25650"/>
            <a:ext cx="10515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 dirty="0"/>
              <a:t>Muokkaa tekstin perustyylejä</a:t>
            </a:r>
          </a:p>
          <a:p>
            <a:pPr lvl="1"/>
            <a:r>
              <a:rPr lang="fi-FI" altLang="en-FI" dirty="0"/>
              <a:t>toinen taso</a:t>
            </a:r>
          </a:p>
          <a:p>
            <a:pPr lvl="2"/>
            <a:r>
              <a:rPr lang="fi-FI" altLang="en-FI" dirty="0"/>
              <a:t>kolmas taso</a:t>
            </a:r>
          </a:p>
        </p:txBody>
      </p:sp>
      <p:pic>
        <p:nvPicPr>
          <p:cNvPr id="1031" name="Picture 11" descr="Logo&#10;&#10;Description automatically generated">
            <a:extLst>
              <a:ext uri="{FF2B5EF4-FFF2-40B4-BE49-F238E27FC236}">
                <a16:creationId xmlns:a16="http://schemas.microsoft.com/office/drawing/2014/main" id="{32EF4212-19FE-424A-B0AE-A2E9703FBE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6" y="6007893"/>
            <a:ext cx="18367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4" r:id="rId2"/>
    <p:sldLayoutId id="2147483843" r:id="rId3"/>
    <p:sldLayoutId id="2147483845" r:id="rId4"/>
    <p:sldLayoutId id="2147483846" r:id="rId5"/>
    <p:sldLayoutId id="2147483847" r:id="rId6"/>
    <p:sldLayoutId id="2147483849" r:id="rId7"/>
    <p:sldLayoutId id="2147483850" r:id="rId8"/>
    <p:sldLayoutId id="2147483853" r:id="rId9"/>
    <p:sldLayoutId id="2147483856" r:id="rId10"/>
    <p:sldLayoutId id="2147483857" r:id="rId11"/>
    <p:sldLayoutId id="2147483858" r:id="rId12"/>
    <p:sldLayoutId id="2147483854" r:id="rId13"/>
    <p:sldLayoutId id="2147483859" r:id="rId14"/>
    <p:sldLayoutId id="2147483860" r:id="rId15"/>
    <p:sldLayoutId id="2147483861" r:id="rId16"/>
    <p:sldLayoutId id="2147483862" r:id="rId17"/>
  </p:sldLayoutIdLst>
  <p:hf hdr="0" ft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30616D1-30A9-7541-AE2C-C50F97FF2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1751" y="1259633"/>
            <a:ext cx="6685149" cy="2627685"/>
          </a:xfrm>
        </p:spPr>
        <p:txBody>
          <a:bodyPr/>
          <a:lstStyle/>
          <a:p>
            <a:r>
              <a:rPr lang="fi-FI" dirty="0"/>
              <a:t>Unelmien työpäivä henkilöstön näkökulmasta</a:t>
            </a:r>
          </a:p>
          <a:p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4BF99-78EE-C845-ABBF-9F71266E2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Suuhygienisti Tuire Kolehmainen</a:t>
            </a:r>
          </a:p>
          <a:p>
            <a:r>
              <a:rPr lang="fi-FI" dirty="0"/>
              <a:t>Aamupalaveri 10.6.2021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10245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CCC9CE-6940-48E9-B762-E0529B16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Ajanvaraus ja muut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06F884-68D3-4E2B-A7D3-CDCC85B7A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Hoitajalla oma kone aikojen antamista varten</a:t>
            </a:r>
          </a:p>
          <a:p>
            <a:r>
              <a:rPr lang="fi-FI" dirty="0"/>
              <a:t>Toimistoon varta vasten sinne koulutetut vakituiset hoitajat </a:t>
            </a:r>
          </a:p>
          <a:p>
            <a:endParaRPr lang="fi-FI" dirty="0"/>
          </a:p>
          <a:p>
            <a:r>
              <a:rPr lang="fi-FI" dirty="0"/>
              <a:t>Kehityskeskustelut liikkuen ( hiihto, juoksu, kävely, luistelu) </a:t>
            </a:r>
          </a:p>
          <a:p>
            <a:r>
              <a:rPr lang="fi-FI" dirty="0"/>
              <a:t>Oikein mitoitettu toimenpideaika, ollaan aikataulussa, potilas tyytyväinen onnistuneeseen toimenpiteeseen, on hetki aikaa jumpata selkää </a:t>
            </a:r>
            <a:r>
              <a:rPr lang="fi-FI" dirty="0" err="1"/>
              <a:t>jne</a:t>
            </a:r>
            <a:r>
              <a:rPr lang="fi-FI" dirty="0"/>
              <a:t> ennen seuraavaa vastaanottoaikaa</a:t>
            </a:r>
          </a:p>
          <a:p>
            <a:r>
              <a:rPr lang="fi-FI" dirty="0"/>
              <a:t>Jumppahuoneeseen voisi mennä päivän päätteeksi polkemaan kuntopyörää ja käymään läpi vaikeita tapauksia kollegan kanssa </a:t>
            </a:r>
          </a:p>
          <a:p>
            <a:r>
              <a:rPr lang="fi-FI" dirty="0"/>
              <a:t>Työntekijöille harrastustoimintaa</a:t>
            </a:r>
          </a:p>
          <a:p>
            <a:r>
              <a:rPr lang="fi-FI" dirty="0"/>
              <a:t>Jos ei ole kiire kotiin, voisi käydä unelmahoitolan saunassa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157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1E5810-04D4-B641-ADE0-B608C6A5E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998" y="4133461"/>
            <a:ext cx="3240000" cy="492945"/>
          </a:xfrm>
        </p:spPr>
        <p:txBody>
          <a:bodyPr>
            <a:normAutofit/>
          </a:bodyPr>
          <a:lstStyle/>
          <a:p>
            <a:r>
              <a:rPr lang="fi-FI" dirty="0"/>
              <a:t>Kiitos osallistumisesta!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032FA-ED17-2443-9517-0B73DE123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8AC8F-DF22-2345-B414-A6A32FB5D6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6FB8B-8416-AF48-9C9B-05036A8FE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6320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2CEDF8-754C-3449-8963-79A959E83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1681" y="1147665"/>
            <a:ext cx="8148637" cy="4177184"/>
          </a:xfrm>
        </p:spPr>
        <p:txBody>
          <a:bodyPr/>
          <a:lstStyle/>
          <a:p>
            <a:r>
              <a:rPr lang="fi-FI" b="0" spc="0" dirty="0"/>
              <a:t>Tulevaisuuden sote-keskus –hankkeen kehittämistehtävä, johon henkilökuntaa pyydettiin mukaan osallistumaan</a:t>
            </a:r>
          </a:p>
          <a:p>
            <a:r>
              <a:rPr lang="fi-FI" dirty="0"/>
              <a:t>kuukausikokouksen yhteydessä</a:t>
            </a:r>
          </a:p>
          <a:p>
            <a:r>
              <a:rPr lang="fi-FI" dirty="0"/>
              <a:t>20.5.2021</a:t>
            </a:r>
          </a:p>
          <a:p>
            <a:endParaRPr lang="en-FI" b="0" spc="0" dirty="0"/>
          </a:p>
        </p:txBody>
      </p:sp>
    </p:spTree>
    <p:extLst>
      <p:ext uri="{BB962C8B-B14F-4D97-AF65-F5344CB8AC3E}">
        <p14:creationId xmlns:p14="http://schemas.microsoft.com/office/powerpoint/2010/main" val="195730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5BD9-0AEF-054B-8873-ACE73122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10"/>
            <a:ext cx="9321800" cy="1042073"/>
          </a:xfrm>
        </p:spPr>
        <p:txBody>
          <a:bodyPr>
            <a:normAutofit fontScale="90000"/>
          </a:bodyPr>
          <a:lstStyle/>
          <a:p>
            <a:r>
              <a:rPr lang="fi-FI" dirty="0"/>
              <a:t>Pohdi millainen olisi sinun ”unelmiesi” työpäivä Salpakankaan uudessa hammashoitolassa</a:t>
            </a:r>
            <a:br>
              <a:rPr lang="fi-FI" dirty="0"/>
            </a:b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2AF5-C4D6-E043-B326-DFE6B5706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sz="1800" dirty="0"/>
              <a:t>Tässä muutamia herätteitä ideointiin </a:t>
            </a:r>
          </a:p>
          <a:p>
            <a:pPr lvl="1"/>
            <a:r>
              <a:rPr lang="fi-FI" dirty="0"/>
              <a:t>Töihin tuleminen, parkkipaikka, sosiaalitilat, taukotilat </a:t>
            </a:r>
            <a:r>
              <a:rPr lang="fi-FI" dirty="0" err="1"/>
              <a:t>yms</a:t>
            </a:r>
            <a:endParaRPr lang="fi-FI" dirty="0"/>
          </a:p>
          <a:p>
            <a:pPr lvl="1"/>
            <a:r>
              <a:rPr lang="fi-FI" dirty="0"/>
              <a:t>Hoitohuone ja työvälineet</a:t>
            </a:r>
          </a:p>
          <a:p>
            <a:pPr lvl="1"/>
            <a:r>
              <a:rPr lang="fi-FI" dirty="0"/>
              <a:t>Työyhteisö, työpari, esimiehet</a:t>
            </a:r>
          </a:p>
          <a:p>
            <a:pPr lvl="1"/>
            <a:r>
              <a:rPr lang="fi-FI" dirty="0"/>
              <a:t>Asiakkaat</a:t>
            </a:r>
          </a:p>
          <a:p>
            <a:pPr lvl="1"/>
            <a:r>
              <a:rPr lang="fi-FI" dirty="0"/>
              <a:t>Työaika, toimenpiteet, tauot, työn rytmitys</a:t>
            </a:r>
          </a:p>
          <a:p>
            <a:pPr lvl="1"/>
            <a:r>
              <a:rPr lang="fi-FI" dirty="0"/>
              <a:t>Ajanvaraus</a:t>
            </a:r>
          </a:p>
          <a:p>
            <a:pPr lvl="1"/>
            <a:r>
              <a:rPr lang="fi-FI" dirty="0"/>
              <a:t>Ja kaikki mahdollinen, joka vaikuttaa työpäiväsi sujuvuuteen ja onnistumiseen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lvl="0"/>
            <a:r>
              <a:rPr lang="fi-FI" sz="1800" dirty="0"/>
              <a:t>Pohtikaa vielä, miten ”unelmien vastaanottokäynti” ja ”unelmien työpäivä” olisi sovitettavissa yhteen niin, että saataisiin paras mahdollinen lopputulos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7809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A754CB-F14F-4E6F-BC52-FDDED5D0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Kooste vastauksista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4D4B13-6B11-4C34-B0AD-7B736746D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14 vastausta</a:t>
            </a:r>
          </a:p>
          <a:p>
            <a:r>
              <a:rPr lang="fi-FI" dirty="0"/>
              <a:t>Mukana sekä yhden hengen vastauksia että työparin tai pienryhmän tuotoksia</a:t>
            </a:r>
          </a:p>
          <a:p>
            <a:endParaRPr lang="fi-FI" dirty="0"/>
          </a:p>
          <a:p>
            <a:pPr lvl="1"/>
            <a:r>
              <a:rPr lang="fi-FI" dirty="0"/>
              <a:t>Töihin tuleminen, parkkipaikka, sosiaalitilat, taukotilat </a:t>
            </a:r>
            <a:r>
              <a:rPr lang="fi-FI" dirty="0" err="1"/>
              <a:t>yms</a:t>
            </a:r>
            <a:endParaRPr lang="fi-FI" dirty="0"/>
          </a:p>
          <a:p>
            <a:pPr lvl="1"/>
            <a:r>
              <a:rPr lang="fi-FI" dirty="0"/>
              <a:t>Hoitohuone ja työvälineet</a:t>
            </a:r>
          </a:p>
          <a:p>
            <a:pPr lvl="1"/>
            <a:r>
              <a:rPr lang="fi-FI" dirty="0"/>
              <a:t>Työyhteisö, työpari, esimiehet</a:t>
            </a:r>
          </a:p>
          <a:p>
            <a:pPr lvl="1"/>
            <a:r>
              <a:rPr lang="fi-FI" dirty="0"/>
              <a:t>Asiakkaat</a:t>
            </a:r>
          </a:p>
          <a:p>
            <a:pPr lvl="1"/>
            <a:r>
              <a:rPr lang="fi-FI" dirty="0"/>
              <a:t>Työaika, toimenpiteet, tauot, työn rytmitys</a:t>
            </a:r>
          </a:p>
          <a:p>
            <a:pPr lvl="1"/>
            <a:r>
              <a:rPr lang="fi-FI" dirty="0"/>
              <a:t>Ajanvaraus</a:t>
            </a:r>
          </a:p>
          <a:p>
            <a:pPr lvl="1"/>
            <a:r>
              <a:rPr lang="fi-FI" dirty="0"/>
              <a:t>Ja kaikki mahdollinen, joka vaikuttaa työpäiväsi sujuvuuteen ja onnistumiseen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501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88223B-51F6-4941-A581-26F11D91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780"/>
            <a:ext cx="9321800" cy="1051403"/>
          </a:xfrm>
        </p:spPr>
        <p:txBody>
          <a:bodyPr>
            <a:normAutofit fontScale="90000"/>
          </a:bodyPr>
          <a:lstStyle/>
          <a:p>
            <a:r>
              <a:rPr lang="fi-FI" dirty="0"/>
              <a:t>Töihin tuleminen, parkkipaikka, sosiaalitilat, taukotilat yms.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C451A1-387B-4E18-9666-7CFE9C95A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037"/>
            <a:ext cx="9321800" cy="3773110"/>
          </a:xfrm>
        </p:spPr>
        <p:txBody>
          <a:bodyPr>
            <a:normAutofit fontScale="47500" lnSpcReduction="20000"/>
          </a:bodyPr>
          <a:lstStyle/>
          <a:p>
            <a:r>
              <a:rPr lang="fi-FI" sz="2400" dirty="0"/>
              <a:t>Haku kotoa</a:t>
            </a:r>
          </a:p>
          <a:p>
            <a:r>
              <a:rPr lang="fi-FI" sz="2400" dirty="0"/>
              <a:t>Parkkipaikka</a:t>
            </a:r>
          </a:p>
          <a:p>
            <a:pPr lvl="1"/>
            <a:r>
              <a:rPr lang="fi-FI" sz="2200" dirty="0"/>
              <a:t>Riittävän iso, selkeä alue, ilmainen parkki henkilökunnalla</a:t>
            </a:r>
          </a:p>
          <a:p>
            <a:pPr lvl="1"/>
            <a:r>
              <a:rPr lang="fi-FI" sz="2200" dirty="0"/>
              <a:t>Tolppapaikkoja kaikille halukkaille, myös katospaikkoja</a:t>
            </a:r>
          </a:p>
          <a:p>
            <a:r>
              <a:rPr lang="fi-FI" sz="2400" dirty="0"/>
              <a:t>Sosiaalitilat</a:t>
            </a:r>
          </a:p>
          <a:p>
            <a:pPr lvl="1"/>
            <a:r>
              <a:rPr lang="fi-FI" sz="2200" dirty="0"/>
              <a:t>Tilavat, siistit, valoisat, viihtyisät</a:t>
            </a:r>
          </a:p>
          <a:p>
            <a:pPr lvl="1"/>
            <a:r>
              <a:rPr lang="fi-FI" sz="2200" b="1" dirty="0"/>
              <a:t>Vessoja tarpeeksi</a:t>
            </a:r>
          </a:p>
          <a:p>
            <a:pPr lvl="1"/>
            <a:r>
              <a:rPr lang="fi-FI" sz="2200" dirty="0"/>
              <a:t>Pesutilat ja sauna (infrapuna-), kuntoilusali (jumppahuone), venyttelypaikka</a:t>
            </a:r>
          </a:p>
          <a:p>
            <a:pPr lvl="1"/>
            <a:r>
              <a:rPr lang="fi-FI" sz="2200" dirty="0"/>
              <a:t>Hieroja</a:t>
            </a:r>
          </a:p>
          <a:p>
            <a:r>
              <a:rPr lang="fi-FI" sz="2400" dirty="0"/>
              <a:t>Taukotila</a:t>
            </a:r>
          </a:p>
          <a:p>
            <a:pPr lvl="1"/>
            <a:r>
              <a:rPr lang="fi-FI" sz="2000" dirty="0"/>
              <a:t>Tilava, viihtyisä, valoisa, ikkunallinen</a:t>
            </a:r>
          </a:p>
          <a:p>
            <a:pPr lvl="1"/>
            <a:r>
              <a:rPr lang="fi-FI" sz="2200" dirty="0"/>
              <a:t>Riittävästi jääkaappitilaa</a:t>
            </a:r>
          </a:p>
          <a:p>
            <a:pPr lvl="1"/>
            <a:r>
              <a:rPr lang="fi-FI" sz="2200" dirty="0"/>
              <a:t>Ruuanlaitto, kahvin- ja teen keittomahdollisuus</a:t>
            </a:r>
          </a:p>
          <a:p>
            <a:pPr lvl="1"/>
            <a:r>
              <a:rPr lang="fi-FI" sz="2200" dirty="0"/>
              <a:t>Muutama erillinen pöytä,  sohva, nojatuolit</a:t>
            </a:r>
          </a:p>
          <a:p>
            <a:pPr lvl="1"/>
            <a:r>
              <a:rPr lang="fi-FI" sz="2200" dirty="0"/>
              <a:t>Taukojumpat</a:t>
            </a:r>
          </a:p>
          <a:p>
            <a:pPr lvl="1"/>
            <a:r>
              <a:rPr lang="fi-FI" sz="2200" dirty="0"/>
              <a:t>Hierovat tuolit , tv( hiihdot, olympialaiset </a:t>
            </a:r>
            <a:r>
              <a:rPr lang="fi-FI" sz="2200" dirty="0" err="1"/>
              <a:t>yms</a:t>
            </a:r>
            <a:r>
              <a:rPr lang="fi-FI" sz="2200" dirty="0"/>
              <a:t> nähtävillä) </a:t>
            </a:r>
          </a:p>
          <a:p>
            <a:pPr lvl="1"/>
            <a:r>
              <a:rPr lang="fi-FI" sz="2200" dirty="0"/>
              <a:t>Henkilökohtaiset lukolliset kaapit</a:t>
            </a:r>
          </a:p>
          <a:p>
            <a:pPr lvl="1"/>
            <a:r>
              <a:rPr lang="fi-FI" sz="2200" dirty="0"/>
              <a:t>Kahviautomaatti </a:t>
            </a:r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endParaRPr lang="fi-FI" sz="24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145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51B2CE-AB02-4099-A9F2-A49272AE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Hoitohuone ja työvälineet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036538-6E6A-4538-9B69-86784B618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sz="2400" dirty="0"/>
              <a:t>Työvälineet ja </a:t>
            </a:r>
            <a:r>
              <a:rPr lang="fi-FI" sz="2400" dirty="0" err="1"/>
              <a:t>unit</a:t>
            </a:r>
            <a:r>
              <a:rPr lang="fi-FI" sz="2400" dirty="0"/>
              <a:t> toimivat tarkoituksenmukaisesti</a:t>
            </a:r>
          </a:p>
          <a:p>
            <a:r>
              <a:rPr lang="fi-FI" sz="2400" dirty="0"/>
              <a:t>Laadukkaat materiaalit käytössä</a:t>
            </a:r>
          </a:p>
          <a:p>
            <a:r>
              <a:rPr lang="fi-FI" sz="2400" dirty="0"/>
              <a:t>Mahdollisuus kokeilla uusia aineita/teknisiä välineitä</a:t>
            </a:r>
          </a:p>
          <a:p>
            <a:r>
              <a:rPr lang="fi-FI" sz="2400" dirty="0"/>
              <a:t>Selkeä huone (tavarat ja instrumentit ergonomisesti otettavissa)</a:t>
            </a:r>
          </a:p>
          <a:p>
            <a:r>
              <a:rPr lang="fi-FI" sz="2400" dirty="0"/>
              <a:t>Rollaattorilla/ pyörätuolilla pääsee </a:t>
            </a:r>
            <a:r>
              <a:rPr lang="fi-FI" sz="2400" dirty="0" err="1"/>
              <a:t>unit</a:t>
            </a:r>
            <a:r>
              <a:rPr lang="fi-FI" sz="2400" dirty="0"/>
              <a:t>- tuoliin</a:t>
            </a:r>
          </a:p>
          <a:p>
            <a:r>
              <a:rPr lang="fi-FI" sz="2400" dirty="0"/>
              <a:t>Ilmanlaatu raikas ja riittävän viileä</a:t>
            </a:r>
          </a:p>
          <a:p>
            <a:r>
              <a:rPr lang="fi-FI" sz="2400" dirty="0"/>
              <a:t>Yksi huone, jossa mahtuu hoitamaan ”nosturin” kanssa</a:t>
            </a:r>
          </a:p>
          <a:p>
            <a:r>
              <a:rPr lang="fi-FI" sz="2400" dirty="0"/>
              <a:t>Suukamera, hyvät ergonomiset tuolit, riittävästi työvälineitä, </a:t>
            </a:r>
            <a:r>
              <a:rPr lang="fi-FI" sz="2400" dirty="0" err="1"/>
              <a:t>american</a:t>
            </a:r>
            <a:r>
              <a:rPr lang="fi-FI" sz="2400" dirty="0"/>
              <a:t> </a:t>
            </a:r>
            <a:r>
              <a:rPr lang="fi-FI" sz="2400" dirty="0" err="1"/>
              <a:t>eagle</a:t>
            </a:r>
            <a:r>
              <a:rPr lang="fi-FI" sz="2400" dirty="0"/>
              <a:t> –instrumentteja lisää</a:t>
            </a:r>
          </a:p>
          <a:p>
            <a:r>
              <a:rPr lang="fi-FI" sz="2400" dirty="0"/>
              <a:t>Toimiva välinehuolto</a:t>
            </a:r>
          </a:p>
          <a:p>
            <a:r>
              <a:rPr lang="fi-FI" sz="2400" b="1" dirty="0"/>
              <a:t>2 tietokonetta huoneeseen, hoitajalle oma</a:t>
            </a:r>
          </a:p>
          <a:p>
            <a:r>
              <a:rPr lang="fi-FI" sz="2400" dirty="0"/>
              <a:t>Identtiset työhuoneet</a:t>
            </a:r>
          </a:p>
          <a:p>
            <a:r>
              <a:rPr lang="fi-FI" sz="2400" dirty="0" err="1"/>
              <a:t>Cerec</a:t>
            </a:r>
            <a:r>
              <a:rPr lang="fi-FI" sz="2400" dirty="0"/>
              <a:t> käytettävissä</a:t>
            </a:r>
          </a:p>
          <a:p>
            <a:r>
              <a:rPr lang="fi-FI" sz="2400" dirty="0"/>
              <a:t>Hyvät työvaatteet</a:t>
            </a:r>
          </a:p>
          <a:p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41097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3994F-E6DF-471E-A663-157C3CA0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Työyhteisö, työpari, esimiehet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DCF7F6-8A3C-4F17-8C38-76578DDA7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037"/>
            <a:ext cx="9321800" cy="3852249"/>
          </a:xfrm>
        </p:spPr>
        <p:txBody>
          <a:bodyPr>
            <a:normAutofit fontScale="92500" lnSpcReduction="10000"/>
          </a:bodyPr>
          <a:lstStyle/>
          <a:p>
            <a:r>
              <a:rPr lang="fi-FI" sz="2000" dirty="0"/>
              <a:t>Positiivinen vire, kannustetaan ja kunnioitetaan työkaveria ja esimiehiä</a:t>
            </a:r>
          </a:p>
          <a:p>
            <a:r>
              <a:rPr lang="fi-FI" sz="2000" dirty="0"/>
              <a:t>Suora viestintä rakentavalla tavalla, ei selän takana puhumista</a:t>
            </a:r>
          </a:p>
          <a:p>
            <a:r>
              <a:rPr lang="fi-FI" sz="2000" dirty="0"/>
              <a:t>Iloinen henkilökunta</a:t>
            </a:r>
          </a:p>
          <a:p>
            <a:r>
              <a:rPr lang="fi-FI" sz="2000" dirty="0"/>
              <a:t>Kannustava työyhteisö, positiivisesti puhuminen, kaverin auttaminen</a:t>
            </a:r>
          </a:p>
          <a:p>
            <a:r>
              <a:rPr lang="fi-FI" sz="2000" dirty="0"/>
              <a:t>Toivotaan työyhteisöön lisää miehiä, tasapainottaa ryhmää</a:t>
            </a:r>
          </a:p>
          <a:p>
            <a:r>
              <a:rPr lang="fi-FI" sz="2000" dirty="0"/>
              <a:t>Aamulla kaikki tervehtisivät toisiaan</a:t>
            </a:r>
          </a:p>
          <a:p>
            <a:r>
              <a:rPr lang="fi-FI" sz="2000" dirty="0"/>
              <a:t>Työyhteisössä hyvää mieltä tuovaa ilmapiiriä negatiivisen sijaan</a:t>
            </a:r>
          </a:p>
          <a:p>
            <a:r>
              <a:rPr lang="fi-FI" sz="2000" dirty="0"/>
              <a:t>Esimiehiltä toivotaan kaikille tasapuolista kohtelua, ymmärtäväisyyttä, saavutettavuutta sekä kehuja ja arvostusta</a:t>
            </a:r>
          </a:p>
          <a:p>
            <a:r>
              <a:rPr lang="fi-FI" sz="2000" dirty="0"/>
              <a:t>Henkilökuntaa riittävästi, resurssit kuntoon 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772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9CB83C-DB49-40BC-9931-9A1834E59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3400" dirty="0"/>
              <a:t>Kivat asiakkaat, isot suut, venyvät posket ja rento kieli , puhtaat hampaat ja motivoituneita </a:t>
            </a:r>
            <a:r>
              <a:rPr lang="fi-FI" sz="3400" dirty="0">
                <a:sym typeface="Wingdings" panose="05000000000000000000" pitchFamily="2" charset="2"/>
              </a:rPr>
              <a:t></a:t>
            </a:r>
            <a:endParaRPr lang="fi-FI" sz="3400" dirty="0"/>
          </a:p>
          <a:p>
            <a:r>
              <a:rPr lang="fi-FI" sz="3400" dirty="0"/>
              <a:t>Asiakkaita sopivasti aikaan nähden</a:t>
            </a:r>
          </a:p>
          <a:p>
            <a:r>
              <a:rPr lang="fi-FI" sz="3400" dirty="0"/>
              <a:t>Tyytyväiset asiakkaat</a:t>
            </a:r>
          </a:p>
          <a:p>
            <a:endParaRPr lang="fi-FI" sz="3400" dirty="0"/>
          </a:p>
          <a:p>
            <a:pPr marL="0" indent="0">
              <a:buNone/>
            </a:pPr>
            <a:r>
              <a:rPr lang="fi-FI" sz="2300" dirty="0"/>
              <a:t>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1A128E7-1008-4366-9F49-A82C0B41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Asiakkaat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38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0F324-EA50-4D73-9AA0-D7B92133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Työaika, toimenpiteet, tauot, työn rytmitys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892BE0-B617-4FD1-952C-439E84DEA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Työaikaan sisältyisi myös liikuntaa esim. kerran viikossa</a:t>
            </a:r>
          </a:p>
          <a:p>
            <a:r>
              <a:rPr lang="fi-FI" b="1" dirty="0"/>
              <a:t>Työaika toimenpiteisiin riittävän pitkä </a:t>
            </a:r>
          </a:p>
          <a:p>
            <a:r>
              <a:rPr lang="fi-FI" dirty="0"/>
              <a:t>Toimenpiteitä voisi rytmittää joustavasti, esim. ei monta juurihoitoa peräkkäin</a:t>
            </a:r>
          </a:p>
          <a:p>
            <a:r>
              <a:rPr lang="fi-FI" dirty="0"/>
              <a:t>Työaikaan kuuluu ruokatauko+ kaksi pikkutaukoa</a:t>
            </a:r>
          </a:p>
          <a:p>
            <a:r>
              <a:rPr lang="fi-FI" dirty="0"/>
              <a:t>Kiva työpari, kiireettömyys</a:t>
            </a:r>
          </a:p>
          <a:p>
            <a:r>
              <a:rPr lang="fi-FI" dirty="0"/>
              <a:t>Työaika olisi kiva päättää itse, jos joku päivä aiemmin valmis, voisi lähteä kotiin hyvin mielin</a:t>
            </a:r>
          </a:p>
          <a:p>
            <a:r>
              <a:rPr lang="fi-FI" sz="1400" dirty="0"/>
              <a:t>Säännölliset ja rauhalliset tauot </a:t>
            </a:r>
          </a:p>
          <a:p>
            <a:r>
              <a:rPr lang="fi-FI" sz="1400" dirty="0"/>
              <a:t>Työaikoihin joustovaraa, miten työaika jakautuu tarvittaessa </a:t>
            </a:r>
          </a:p>
          <a:p>
            <a:r>
              <a:rPr lang="fi-FI" sz="1400" dirty="0"/>
              <a:t>Työaika riittäisi työtehtävien hoitoon</a:t>
            </a:r>
          </a:p>
          <a:p>
            <a:r>
              <a:rPr lang="fi-FI" sz="1400" dirty="0"/>
              <a:t>Lyhyempi työaika 9-15 , potilastyö alkaisi jo klo 7.30 ja loppuisi klo 15, </a:t>
            </a:r>
            <a:r>
              <a:rPr lang="fi-FI" sz="1400" dirty="0" err="1"/>
              <a:t>max</a:t>
            </a:r>
            <a:r>
              <a:rPr lang="fi-FI" sz="1400" dirty="0"/>
              <a:t> 6 h, itse määritettävissä oleva työaika ja toimenpiteet</a:t>
            </a:r>
          </a:p>
          <a:p>
            <a:endParaRPr lang="fi-FI" sz="1400" dirty="0"/>
          </a:p>
          <a:p>
            <a:endParaRPr lang="fi-FI" sz="14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394149"/>
      </p:ext>
    </p:extLst>
  </p:cSld>
  <p:clrMapOvr>
    <a:masterClrMapping/>
  </p:clrMapOvr>
</p:sld>
</file>

<file path=ppt/theme/theme1.xml><?xml version="1.0" encoding="utf-8"?>
<a:theme xmlns:a="http://schemas.openxmlformats.org/drawingml/2006/main" name="Paijat_sote theme">
  <a:themeElements>
    <a:clrScheme name="Custom 5">
      <a:dk1>
        <a:srgbClr val="000000"/>
      </a:dk1>
      <a:lt1>
        <a:srgbClr val="FFFFFF"/>
      </a:lt1>
      <a:dk2>
        <a:srgbClr val="384B85"/>
      </a:dk2>
      <a:lt2>
        <a:srgbClr val="E7E6E6"/>
      </a:lt2>
      <a:accent1>
        <a:srgbClr val="384B85"/>
      </a:accent1>
      <a:accent2>
        <a:srgbClr val="3F77BC"/>
      </a:accent2>
      <a:accent3>
        <a:srgbClr val="739DD2"/>
      </a:accent3>
      <a:accent4>
        <a:srgbClr val="F04E4C"/>
      </a:accent4>
      <a:accent5>
        <a:srgbClr val="B38CFF"/>
      </a:accent5>
      <a:accent6>
        <a:srgbClr val="FFF2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ijat_sote_pohja_18112020" id="{B19998CF-F10C-0046-9EE4-26A47EE58CD2}" vid="{93B280A3-0408-B846-9B17-20B8C9F9C19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A9DA30BE2BA594AA0EB11A42FEF8EA7" ma:contentTypeVersion="12" ma:contentTypeDescription="Luo uusi asiakirja." ma:contentTypeScope="" ma:versionID="723116bfba4934b59017d4a6340fbe36">
  <xsd:schema xmlns:xsd="http://www.w3.org/2001/XMLSchema" xmlns:xs="http://www.w3.org/2001/XMLSchema" xmlns:p="http://schemas.microsoft.com/office/2006/metadata/properties" xmlns:ns2="fafd4f78-c510-4bfa-8fb9-7c7b2db9d2ab" xmlns:ns3="08052fc9-4b17-470c-82db-c8cdfb74757e" targetNamespace="http://schemas.microsoft.com/office/2006/metadata/properties" ma:root="true" ma:fieldsID="0d9372f65b6b243b0972da7bf9b7ce76" ns2:_="" ns3:_="">
    <xsd:import namespace="fafd4f78-c510-4bfa-8fb9-7c7b2db9d2ab"/>
    <xsd:import namespace="08052fc9-4b17-470c-82db-c8cdfb747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d4f78-c510-4bfa-8fb9-7c7b2db9d2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52fc9-4b17-470c-82db-c8cdfb747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05EFA3-FDA9-430F-9492-DCA6FE13AA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50A554-2321-4796-9528-57AE2E24D5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fd4f78-c510-4bfa-8fb9-7c7b2db9d2ab"/>
    <ds:schemaRef ds:uri="08052fc9-4b17-470c-82db-c8cdfb747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A6F4EA-D51D-4139-B85A-0C8D9A0873A3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8052fc9-4b17-470c-82db-c8cdfb74757e"/>
    <ds:schemaRef ds:uri="fafd4f78-c510-4bfa-8fb9-7c7b2db9d2a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Paijat_sote theme</Template>
  <TotalTime>730</TotalTime>
  <Words>617</Words>
  <Application>Microsoft Office PowerPoint</Application>
  <PresentationFormat>Laajakuva</PresentationFormat>
  <Paragraphs>124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Paijat_sote theme</vt:lpstr>
      <vt:lpstr>PowerPoint-esitys</vt:lpstr>
      <vt:lpstr>PowerPoint-esitys</vt:lpstr>
      <vt:lpstr>Pohdi millainen olisi sinun ”unelmiesi” työpäivä Salpakankaan uudessa hammashoitolassa </vt:lpstr>
      <vt:lpstr>Kooste vastauksista</vt:lpstr>
      <vt:lpstr>Töihin tuleminen, parkkipaikka, sosiaalitilat, taukotilat yms. </vt:lpstr>
      <vt:lpstr>Hoitohuone ja työvälineet </vt:lpstr>
      <vt:lpstr>Työyhteisö, työpari, esimiehet </vt:lpstr>
      <vt:lpstr>Asiakkaat </vt:lpstr>
      <vt:lpstr>Työaika, toimenpiteet, tauot, työn rytmitys </vt:lpstr>
      <vt:lpstr>Ajanvaraus ja muut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Oona Viskari</dc:creator>
  <cp:lastModifiedBy>Halonen Anni</cp:lastModifiedBy>
  <cp:revision>41</cp:revision>
  <dcterms:created xsi:type="dcterms:W3CDTF">2020-11-20T09:25:24Z</dcterms:created>
  <dcterms:modified xsi:type="dcterms:W3CDTF">2022-03-10T11:36:45Z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0x0101000A9DA30BE2BA594AA0EB11A42FEF8EA7</vt:lpwstr>
  </property>
</Properties>
</file>