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647ACF0F-2A62-4C4D-A5EE-DE9CFC90E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1361" y="348193"/>
            <a:ext cx="10431463" cy="537632"/>
          </a:xfrm>
        </p:spPr>
        <p:txBody>
          <a:bodyPr/>
          <a:lstStyle/>
          <a:p>
            <a:r>
              <a:rPr lang="fi-FI" b="1" dirty="0"/>
              <a:t>Varhaisen puuttumisen mallin prosessi</a:t>
            </a:r>
          </a:p>
        </p:txBody>
      </p:sp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15F56362-E810-4841-A135-A625B3CFCEED}"/>
              </a:ext>
            </a:extLst>
          </p:cNvPr>
          <p:cNvSpPr/>
          <p:nvPr/>
        </p:nvSpPr>
        <p:spPr>
          <a:xfrm>
            <a:off x="866774" y="1333500"/>
            <a:ext cx="3190875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Työntekijä</a:t>
            </a:r>
          </a:p>
          <a:p>
            <a:pPr algn="ctr"/>
            <a:r>
              <a:rPr lang="fi-FI" dirty="0"/>
              <a:t>-paljon poissaoloja</a:t>
            </a:r>
          </a:p>
          <a:p>
            <a:pPr algn="ctr"/>
            <a:r>
              <a:rPr lang="fi-FI" dirty="0"/>
              <a:t>-työkyky alentunut</a:t>
            </a:r>
          </a:p>
          <a:p>
            <a:pPr algn="ctr"/>
            <a:r>
              <a:rPr lang="fi-FI" dirty="0"/>
              <a:t>-vaarassa joutua työelämän ulkopuolelle</a:t>
            </a:r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D50AD6ED-3310-4EE7-9FD4-BBDCF73542EF}"/>
              </a:ext>
            </a:extLst>
          </p:cNvPr>
          <p:cNvSpPr/>
          <p:nvPr/>
        </p:nvSpPr>
        <p:spPr>
          <a:xfrm>
            <a:off x="866773" y="3524249"/>
            <a:ext cx="3190875" cy="742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Työnantaja</a:t>
            </a:r>
          </a:p>
          <a:p>
            <a:pPr algn="ctr"/>
            <a:endParaRPr lang="fi-FI" dirty="0"/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57F6C5C6-5328-482A-A984-6EABE1C4EDE1}"/>
              </a:ext>
            </a:extLst>
          </p:cNvPr>
          <p:cNvSpPr/>
          <p:nvPr/>
        </p:nvSpPr>
        <p:spPr>
          <a:xfrm>
            <a:off x="5037929" y="1333500"/>
            <a:ext cx="1838325" cy="1114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Työkyky-</a:t>
            </a:r>
            <a:r>
              <a:rPr lang="fi-FI" dirty="0" err="1"/>
              <a:t>koordi</a:t>
            </a:r>
            <a:r>
              <a:rPr lang="fi-FI" dirty="0"/>
              <a:t>-</a:t>
            </a:r>
            <a:r>
              <a:rPr lang="fi-FI" dirty="0" err="1"/>
              <a:t>naattori</a:t>
            </a:r>
            <a:endParaRPr lang="fi-FI" dirty="0"/>
          </a:p>
        </p:txBody>
      </p:sp>
      <p:cxnSp>
        <p:nvCxnSpPr>
          <p:cNvPr id="9" name="Suora nuoliyhdysviiva 8">
            <a:extLst>
              <a:ext uri="{FF2B5EF4-FFF2-40B4-BE49-F238E27FC236}">
                <a16:creationId xmlns:a16="http://schemas.microsoft.com/office/drawing/2014/main" id="{96C34833-6F76-498D-B43E-A1149919157D}"/>
              </a:ext>
            </a:extLst>
          </p:cNvPr>
          <p:cNvCxnSpPr/>
          <p:nvPr/>
        </p:nvCxnSpPr>
        <p:spPr>
          <a:xfrm flipV="1">
            <a:off x="4057648" y="2038350"/>
            <a:ext cx="1009652" cy="419100"/>
          </a:xfrm>
          <a:prstGeom prst="straightConnector1">
            <a:avLst/>
          </a:prstGeom>
          <a:ln w="57150">
            <a:solidFill>
              <a:schemeClr val="accent2">
                <a:lumMod val="5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uora nuoliyhdysviiva 10">
            <a:extLst>
              <a:ext uri="{FF2B5EF4-FFF2-40B4-BE49-F238E27FC236}">
                <a16:creationId xmlns:a16="http://schemas.microsoft.com/office/drawing/2014/main" id="{B7E6F605-298A-4C92-BF72-4B0510F20363}"/>
              </a:ext>
            </a:extLst>
          </p:cNvPr>
          <p:cNvCxnSpPr/>
          <p:nvPr/>
        </p:nvCxnSpPr>
        <p:spPr>
          <a:xfrm flipV="1">
            <a:off x="4057648" y="2447925"/>
            <a:ext cx="1466852" cy="1543050"/>
          </a:xfrm>
          <a:prstGeom prst="straightConnector1">
            <a:avLst/>
          </a:prstGeom>
          <a:ln w="57150">
            <a:solidFill>
              <a:schemeClr val="accent3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orakulmio: Pyöristetyt kulmat 11">
            <a:extLst>
              <a:ext uri="{FF2B5EF4-FFF2-40B4-BE49-F238E27FC236}">
                <a16:creationId xmlns:a16="http://schemas.microsoft.com/office/drawing/2014/main" id="{F153D76E-B2BC-480B-AA0A-000728CA66C3}"/>
              </a:ext>
            </a:extLst>
          </p:cNvPr>
          <p:cNvSpPr/>
          <p:nvPr/>
        </p:nvSpPr>
        <p:spPr>
          <a:xfrm>
            <a:off x="7747793" y="138115"/>
            <a:ext cx="3649664" cy="3914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Keskustelu kaikki yhdessä tai aluksi kumpikin erikseen ja sitten yhdessä tilanteesta riippuen</a:t>
            </a:r>
          </a:p>
          <a:p>
            <a:pPr algn="ctr"/>
            <a:r>
              <a:rPr lang="fi-FI" dirty="0"/>
              <a:t>-kartoitetaan ongelmat</a:t>
            </a:r>
          </a:p>
          <a:p>
            <a:pPr algn="ctr"/>
            <a:r>
              <a:rPr lang="fi-FI" dirty="0"/>
              <a:t>-työntekijän oma näkemys siitä mihin suuntaan asiaa viedään</a:t>
            </a:r>
          </a:p>
          <a:p>
            <a:pPr algn="ctr"/>
            <a:r>
              <a:rPr lang="fi-FI" dirty="0"/>
              <a:t>-työnantajan näkemys toivotusta lopputuloksesta</a:t>
            </a:r>
          </a:p>
          <a:p>
            <a:pPr algn="ctr"/>
            <a:r>
              <a:rPr lang="fi-FI" dirty="0"/>
              <a:t>-sovitaan yhteinen tavoite</a:t>
            </a:r>
          </a:p>
          <a:p>
            <a:pPr algn="ctr"/>
            <a:r>
              <a:rPr lang="fi-FI" dirty="0"/>
              <a:t>-sovitaan toimenpiteistä</a:t>
            </a:r>
          </a:p>
          <a:p>
            <a:pPr algn="ctr"/>
            <a:r>
              <a:rPr lang="fi-FI" dirty="0"/>
              <a:t>-sovitaan seuranta</a:t>
            </a:r>
          </a:p>
        </p:txBody>
      </p:sp>
      <p:cxnSp>
        <p:nvCxnSpPr>
          <p:cNvPr id="14" name="Suora nuoliyhdysviiva 13">
            <a:extLst>
              <a:ext uri="{FF2B5EF4-FFF2-40B4-BE49-F238E27FC236}">
                <a16:creationId xmlns:a16="http://schemas.microsoft.com/office/drawing/2014/main" id="{15201427-3526-42D0-A3A7-DE9BD0ADCA73}"/>
              </a:ext>
            </a:extLst>
          </p:cNvPr>
          <p:cNvCxnSpPr>
            <a:stCxn id="7" idx="6"/>
          </p:cNvCxnSpPr>
          <p:nvPr/>
        </p:nvCxnSpPr>
        <p:spPr>
          <a:xfrm flipV="1">
            <a:off x="6876254" y="1885950"/>
            <a:ext cx="858046" cy="4763"/>
          </a:xfrm>
          <a:prstGeom prst="straightConnector1">
            <a:avLst/>
          </a:prstGeom>
          <a:ln w="57150">
            <a:solidFill>
              <a:schemeClr val="accent2">
                <a:lumMod val="50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orakulmio: Pyöristetyt kulmat 14">
            <a:extLst>
              <a:ext uri="{FF2B5EF4-FFF2-40B4-BE49-F238E27FC236}">
                <a16:creationId xmlns:a16="http://schemas.microsoft.com/office/drawing/2014/main" id="{0DB9546B-BDAF-4463-80EB-4536ED75DCFC}"/>
              </a:ext>
            </a:extLst>
          </p:cNvPr>
          <p:cNvSpPr/>
          <p:nvPr/>
        </p:nvSpPr>
        <p:spPr>
          <a:xfrm>
            <a:off x="866773" y="4605340"/>
            <a:ext cx="10583866" cy="1938336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Keinovalikoimaa mahdollisiksi toimenpiteiksi:      Työterveysneuvottelu           Apuvälineet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Työaikajärjestelyt    Työtehtävien muutokset      Työkyvyn arvioiminen</a:t>
            </a:r>
          </a:p>
          <a:p>
            <a:pPr algn="ctr"/>
            <a:r>
              <a:rPr lang="fi-FI" dirty="0"/>
              <a:t>                                 Työterveyshuolto       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Työkykytiimi                 </a:t>
            </a:r>
            <a:r>
              <a:rPr lang="fi-FI" dirty="0" err="1"/>
              <a:t>mt</a:t>
            </a:r>
            <a:r>
              <a:rPr lang="fi-FI" dirty="0"/>
              <a:t>-kuntoutus        päihdekuntoutus                    </a:t>
            </a:r>
          </a:p>
        </p:txBody>
      </p:sp>
      <p:sp>
        <p:nvSpPr>
          <p:cNvPr id="16" name="Nuoli: Alas 15">
            <a:extLst>
              <a:ext uri="{FF2B5EF4-FFF2-40B4-BE49-F238E27FC236}">
                <a16:creationId xmlns:a16="http://schemas.microsoft.com/office/drawing/2014/main" id="{F06055ED-8813-4D6E-B083-F3B82E8A8C09}"/>
              </a:ext>
            </a:extLst>
          </p:cNvPr>
          <p:cNvSpPr/>
          <p:nvPr/>
        </p:nvSpPr>
        <p:spPr>
          <a:xfrm>
            <a:off x="9201150" y="4052891"/>
            <a:ext cx="819150" cy="4810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9947281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i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</TotalTime>
  <Words>73</Words>
  <Application>Microsoft Office PowerPoint</Application>
  <PresentationFormat>Laajakuva</PresentationFormat>
  <Paragraphs>20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Sektori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Saija Kolulahti</dc:creator>
  <cp:lastModifiedBy>Saija Kolulahti</cp:lastModifiedBy>
  <cp:revision>1</cp:revision>
  <dcterms:created xsi:type="dcterms:W3CDTF">2021-10-28T10:00:59Z</dcterms:created>
  <dcterms:modified xsi:type="dcterms:W3CDTF">2022-03-29T05:59:31Z</dcterms:modified>
</cp:coreProperties>
</file>