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71" r:id="rId5"/>
    <p:sldId id="372" r:id="rId6"/>
    <p:sldId id="349" r:id="rId7"/>
    <p:sldId id="365" r:id="rId8"/>
    <p:sldId id="354" r:id="rId9"/>
    <p:sldId id="356" r:id="rId10"/>
    <p:sldId id="355" r:id="rId11"/>
    <p:sldId id="374" r:id="rId12"/>
    <p:sldId id="362" r:id="rId13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40"/>
    <p:restoredTop sz="95921"/>
  </p:normalViewPr>
  <p:slideViewPr>
    <p:cSldViewPr snapToGrid="0">
      <p:cViewPr varScale="1">
        <p:scale>
          <a:sx n="66" d="100"/>
          <a:sy n="66" d="100"/>
        </p:scale>
        <p:origin x="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072" y="10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4CA0480-FD70-C543-ACD9-876B45073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4A094F9-41D6-1B4E-85BE-9EC2374345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3A41FD-6C69-5C4D-9421-F4FA77316EAB}" type="datetimeFigureOut">
              <a:rPr lang="fi-FI"/>
              <a:pPr>
                <a:defRPr/>
              </a:pPr>
              <a:t>10.3.2022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A551F61-D84F-EC42-9CC6-0B21952177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D1CCB0-0501-9A44-9664-7791A8EE01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E21E50-D24A-1040-B609-62E04887AE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9D11F9E-9C5A-B34D-85AE-F712D2F619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1179348-A544-B94C-BA44-A49A5780BF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2A64A-B536-E942-B1A4-093503F54E24}" type="datetimeFigureOut">
              <a:rPr lang="fi-FI"/>
              <a:pPr>
                <a:defRPr/>
              </a:pPr>
              <a:t>10.3.2022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6BF81C8D-8150-F548-AA02-F7FCB9B0D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F474BCCE-E8C9-C64F-B458-95335E59D4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BFC263-500A-5245-A5B9-91B4446F6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6D52C9-A86F-6F48-9E0F-9F50490A67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D3BCF9-D39E-AE4B-A1B1-9001FB49A5C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BCF9-D39E-AE4B-A1B1-9001FB49A5CF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578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sivu_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2801751" y="2177650"/>
            <a:ext cx="6685149" cy="170966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C56B3-37C7-BF45-AC6C-F65C665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40"/>
            <a:ext cx="4210050" cy="6477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AE210F1A-8D52-2548-B8C8-CF397EA130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885" y="4060455"/>
            <a:ext cx="3935682" cy="116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801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105156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10515600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800100" indent="-342900">
              <a:buFont typeface="+mj-lt"/>
              <a:buAutoNum type="arabicPeriod"/>
              <a:defRPr/>
            </a:lvl2pPr>
            <a:lvl3pPr marL="1257300" indent="-3429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244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105156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199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0"/>
          </p:nvPr>
        </p:nvSpPr>
        <p:spPr>
          <a:xfrm>
            <a:off x="6257731" y="2026037"/>
            <a:ext cx="5096069" cy="3515809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364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68751" y="0"/>
            <a:ext cx="5623249" cy="6858000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Otsikon paikkamerkki 1">
            <a:extLst>
              <a:ext uri="{FF2B5EF4-FFF2-40B4-BE49-F238E27FC236}">
                <a16:creationId xmlns:a16="http://schemas.microsoft.com/office/drawing/2014/main" id="{5933C1A0-4F0C-C346-B836-83CB4E9EA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852"/>
            <a:ext cx="5257800" cy="13721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C60DA7F3-05A3-814F-915B-E0125B1E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481"/>
            <a:ext cx="5257800" cy="325866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9439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4FCAF-17AE-E242-BE3F-B93F76B69F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244077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8114"/>
            <a:ext cx="12192000" cy="3447114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4" name="Otsikon paikkamerkki 1"/>
          <p:cNvSpPr>
            <a:spLocks noGrp="1"/>
          </p:cNvSpPr>
          <p:nvPr>
            <p:ph type="title"/>
          </p:nvPr>
        </p:nvSpPr>
        <p:spPr>
          <a:xfrm>
            <a:off x="877507" y="3770208"/>
            <a:ext cx="4355974" cy="137714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Tekstin paikkamerkki 2"/>
          <p:cNvSpPr>
            <a:spLocks noGrp="1"/>
          </p:cNvSpPr>
          <p:nvPr>
            <p:ph idx="1"/>
          </p:nvPr>
        </p:nvSpPr>
        <p:spPr>
          <a:xfrm>
            <a:off x="5934664" y="3731298"/>
            <a:ext cx="5582885" cy="202603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496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rusdia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2"/>
          <p:cNvSpPr>
            <a:spLocks noGrp="1"/>
          </p:cNvSpPr>
          <p:nvPr>
            <p:ph idx="11"/>
          </p:nvPr>
        </p:nvSpPr>
        <p:spPr>
          <a:xfrm>
            <a:off x="837371" y="3750747"/>
            <a:ext cx="4940859" cy="17745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2"/>
          </p:nvPr>
        </p:nvSpPr>
        <p:spPr>
          <a:xfrm>
            <a:off x="6148674" y="3750747"/>
            <a:ext cx="4940859" cy="17745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1319"/>
            <a:ext cx="12192000" cy="3447114"/>
          </a:xfrm>
        </p:spPr>
        <p:txBody>
          <a:bodyPr rtlCol="0">
            <a:normAutofit/>
          </a:bodyPr>
          <a:lstStyle/>
          <a:p>
            <a:pPr lvl="0"/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1403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F7C4950-A233-1841-A5E0-0E20F61AC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373" y="2320617"/>
            <a:ext cx="5297450" cy="1677184"/>
          </a:xfrm>
          <a:prstGeom prst="rect">
            <a:avLst/>
          </a:prstGeom>
        </p:spPr>
      </p:pic>
      <p:sp>
        <p:nvSpPr>
          <p:cNvPr id="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5998" y="4302406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475998" y="4632633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475998" y="4962860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475998" y="5325718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938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sivu_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327593" y="4302406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327593" y="4632633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327593" y="4962860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327593" y="5325718"/>
            <a:ext cx="3240000" cy="324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Picture 4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C079408E-64A1-944B-A182-55BBCCA78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9" y="2122862"/>
            <a:ext cx="4762500" cy="195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52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sivu_sinin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laotsikko 2"/>
          <p:cNvSpPr>
            <a:spLocks noGrp="1"/>
          </p:cNvSpPr>
          <p:nvPr>
            <p:ph type="subTitle" idx="1"/>
          </p:nvPr>
        </p:nvSpPr>
        <p:spPr>
          <a:xfrm>
            <a:off x="2801751" y="2177650"/>
            <a:ext cx="6685149" cy="170966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BC56B3-37C7-BF45-AC6C-F65C665C0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875" y="5394940"/>
            <a:ext cx="4210050" cy="647700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Picture 4" descr="A picture containing graphical user interface, text&#10;&#10;Description automatically generated">
            <a:extLst>
              <a:ext uri="{FF2B5EF4-FFF2-40B4-BE49-F238E27FC236}">
                <a16:creationId xmlns:a16="http://schemas.microsoft.com/office/drawing/2014/main" id="{47EDBECF-0374-5E49-BAF4-E3D046604BD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0813" y="4269097"/>
            <a:ext cx="3578136" cy="7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203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F3A4A0-2120-414F-AEF4-79890E25AA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1681" y="2419724"/>
            <a:ext cx="8148637" cy="2905125"/>
          </a:xfrm>
        </p:spPr>
        <p:txBody>
          <a:bodyPr/>
          <a:lstStyle>
            <a:lvl1pPr algn="ctr">
              <a:lnSpc>
                <a:spcPct val="150000"/>
              </a:lnSpc>
              <a:buNone/>
              <a:defRPr sz="3200" b="0" spc="0">
                <a:solidFill>
                  <a:schemeClr val="bg1"/>
                </a:solidFill>
              </a:defRPr>
            </a:lvl1pPr>
            <a:lvl2pPr algn="ctr">
              <a:buNone/>
              <a:defRPr sz="3200" b="1" spc="300">
                <a:solidFill>
                  <a:schemeClr val="bg1"/>
                </a:solidFill>
              </a:defRPr>
            </a:lvl2pPr>
            <a:lvl3pPr algn="ctr">
              <a:defRPr sz="3200" b="1" spc="300">
                <a:solidFill>
                  <a:schemeClr val="bg1"/>
                </a:solidFill>
              </a:defRPr>
            </a:lvl3pPr>
            <a:lvl4pPr algn="ctr">
              <a:defRPr sz="3200" b="1" spc="300">
                <a:solidFill>
                  <a:schemeClr val="bg1"/>
                </a:solidFill>
              </a:defRPr>
            </a:lvl4pPr>
            <a:lvl5pPr algn="ctr">
              <a:defRPr sz="3200" b="1" spc="3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endParaRPr lang="en-FI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6FFC621E-FB51-E04E-8986-E341E9D12E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0" y="312738"/>
            <a:ext cx="31162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07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slide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0A385B-29D4-324E-AD90-B02F810C9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60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lide_kuv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0DA4AE4-5B30-C346-B1CE-B0B6E9D373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11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CA27A99-3FE2-BC44-BF76-56DA1CFF30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E4744749-AB08-1240-803E-A60FF4068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67548FC2-9D7E-3448-9A2D-6B8B5DA69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45" y="2729309"/>
            <a:ext cx="4807588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05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lide_kuv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882BA1D-3450-8046-AE03-181D34DB68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11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FB2ED056-3E8B-1F42-BBF7-61DCC57C8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348118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94144" y="3167316"/>
            <a:ext cx="4126712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94144" y="5079574"/>
            <a:ext cx="4126712" cy="105529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li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095834-78E3-0448-8C46-F00D81D081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3EAD9F-B9C0-9443-A247-E9AACA99430E}"/>
              </a:ext>
            </a:extLst>
          </p:cNvPr>
          <p:cNvSpPr/>
          <p:nvPr userDrawn="1"/>
        </p:nvSpPr>
        <p:spPr>
          <a:xfrm>
            <a:off x="6096000" y="0"/>
            <a:ext cx="6188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660106" y="3813060"/>
            <a:ext cx="4937749" cy="1863271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660106" y="5725317"/>
            <a:ext cx="4937750" cy="5935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12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32B4B15B-F092-8746-8FBC-C924ECFA70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40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F975E-8715-6148-834D-D37F1CB38AFE}"/>
              </a:ext>
            </a:extLst>
          </p:cNvPr>
          <p:cNvSpPr/>
          <p:nvPr userDrawn="1"/>
        </p:nvSpPr>
        <p:spPr>
          <a:xfrm>
            <a:off x="0" y="0"/>
            <a:ext cx="61880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FI"/>
          </a:p>
        </p:txBody>
      </p:sp>
      <p:pic>
        <p:nvPicPr>
          <p:cNvPr id="10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59EA562-2B8F-5E45-B1B9-C904B6D75A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6" y="6000237"/>
            <a:ext cx="183356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7341BA-2D39-2841-9D1C-F6A03E9784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8075" y="0"/>
            <a:ext cx="6003925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8CEDAFB9-2193-9647-AF1A-CDF545968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63" y="815557"/>
            <a:ext cx="4937749" cy="186327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915994C9-E654-6F48-B62E-BB63112E6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163" y="2727814"/>
            <a:ext cx="4937750" cy="593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77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B18CCA43-2ABF-F94C-BB0F-8E6DACCCEA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00" y="312738"/>
            <a:ext cx="3116263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838200" y="1058853"/>
            <a:ext cx="9321800" cy="74833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"/>
          </p:nvPr>
        </p:nvSpPr>
        <p:spPr>
          <a:xfrm>
            <a:off x="838200" y="2026037"/>
            <a:ext cx="9321800" cy="351580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708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89CFC625-E468-9C4D-B0A9-88D3DD143D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71117"/>
            <a:ext cx="105156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 dirty="0"/>
              <a:t>Muokkaa otsikkoa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7875E202-CA05-F143-B0BB-F0C0F3D9C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025650"/>
            <a:ext cx="10515600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FI" dirty="0"/>
              <a:t>Muokkaa tekstin perustyylejä</a:t>
            </a:r>
          </a:p>
          <a:p>
            <a:pPr lvl="1"/>
            <a:r>
              <a:rPr lang="fi-FI" altLang="en-FI" dirty="0"/>
              <a:t>toinen taso</a:t>
            </a:r>
          </a:p>
          <a:p>
            <a:pPr lvl="2"/>
            <a:r>
              <a:rPr lang="fi-FI" altLang="en-FI" dirty="0"/>
              <a:t>kolmas taso</a:t>
            </a:r>
          </a:p>
        </p:txBody>
      </p:sp>
      <p:pic>
        <p:nvPicPr>
          <p:cNvPr id="1031" name="Picture 11" descr="Logo&#10;&#10;Description automatically generated">
            <a:extLst>
              <a:ext uri="{FF2B5EF4-FFF2-40B4-BE49-F238E27FC236}">
                <a16:creationId xmlns:a16="http://schemas.microsoft.com/office/drawing/2014/main" id="{32EF4212-19FE-424A-B0AE-A2E9703FBE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" y="6007893"/>
            <a:ext cx="1836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4" r:id="rId2"/>
    <p:sldLayoutId id="2147483843" r:id="rId3"/>
    <p:sldLayoutId id="2147483845" r:id="rId4"/>
    <p:sldLayoutId id="2147483846" r:id="rId5"/>
    <p:sldLayoutId id="2147483847" r:id="rId6"/>
    <p:sldLayoutId id="2147483849" r:id="rId7"/>
    <p:sldLayoutId id="2147483850" r:id="rId8"/>
    <p:sldLayoutId id="2147483853" r:id="rId9"/>
    <p:sldLayoutId id="2147483856" r:id="rId10"/>
    <p:sldLayoutId id="2147483857" r:id="rId11"/>
    <p:sldLayoutId id="2147483858" r:id="rId12"/>
    <p:sldLayoutId id="2147483854" r:id="rId13"/>
    <p:sldLayoutId id="2147483859" r:id="rId14"/>
    <p:sldLayoutId id="2147483860" r:id="rId15"/>
    <p:sldLayoutId id="2147483861" r:id="rId16"/>
    <p:sldLayoutId id="2147483862" r:id="rId17"/>
  </p:sldLayoutIdLst>
  <p:hf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Kerralla%20kuntoon%20klinikka/KERRALLA%20KUNTOON%20KLINIKKA.ppt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../Kerralla%20kuntoon%20klinikka/KERRALLA%20KUNTOON%20KLINIKKA.pptx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../Kerralla%20kuntoon%20klinikka/Kerralla%20kuntoon%20030921%20Innokyl&#228;.pptx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30616D1-30A9-7541-AE2C-C50F97FF2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6561" y="1402080"/>
            <a:ext cx="7800340" cy="2485238"/>
          </a:xfrm>
        </p:spPr>
        <p:txBody>
          <a:bodyPr/>
          <a:lstStyle/>
          <a:p>
            <a:r>
              <a:rPr lang="fi-FI" dirty="0"/>
              <a:t>”Kerralla kuntoon” –toimintamallin info ja ryhmätyöskentely 3.9.2021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4BF99-78EE-C845-ABBF-9F71266E2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1024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A1CFA42-064D-CB46-AB8D-C18389463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201" y="1056640"/>
            <a:ext cx="9022080" cy="2830678"/>
          </a:xfrm>
        </p:spPr>
        <p:txBody>
          <a:bodyPr/>
          <a:lstStyle/>
          <a:p>
            <a:r>
              <a:rPr lang="fi-FI" dirty="0"/>
              <a:t>Marjo Hakanen Harjun terveydestä esitteli </a:t>
            </a:r>
            <a:r>
              <a:rPr lang="fi-FI" dirty="0" err="1"/>
              <a:t>Teamsin</a:t>
            </a:r>
            <a:r>
              <a:rPr lang="fi-FI" dirty="0"/>
              <a:t> kautta toimintamallia Salpakankaan </a:t>
            </a:r>
            <a:r>
              <a:rPr lang="fi-FI" dirty="0" err="1"/>
              <a:t>sth:n</a:t>
            </a:r>
            <a:r>
              <a:rPr lang="fi-FI" dirty="0"/>
              <a:t> henkilöstölle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640A0-0868-764D-ACE6-42C885B61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077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E978A5-44C7-DF41-9347-07EA513A7E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79BA81FB-FBB6-7E4F-86AE-3E4E27001E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B2B69D-6489-7743-ADF5-3FF706351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145" y="817051"/>
            <a:ext cx="4807588" cy="2467325"/>
          </a:xfrm>
        </p:spPr>
        <p:txBody>
          <a:bodyPr>
            <a:normAutofit fontScale="90000"/>
          </a:bodyPr>
          <a:lstStyle/>
          <a:p>
            <a:r>
              <a:rPr lang="fi-FI" dirty="0"/>
              <a:t>Marjon esitys Kerralla kuntoon klinikkamallista </a:t>
            </a:r>
            <a:r>
              <a:rPr lang="fi-FI" dirty="0">
                <a:hlinkClick r:id="rId3" action="ppaction://hlinkpres?slideindex=1&amp;slidetitle="/>
              </a:rPr>
              <a:t>..\Kerralla kuntoon klinikka\KERRALLA KUNTOON KLINIKKA.pptx</a:t>
            </a:r>
            <a:endParaRPr lang="en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6BC4C9-4EE4-C84E-B91D-26DEF9B0E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145" y="4003040"/>
            <a:ext cx="4807588" cy="1178559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6" name="Picture 11" descr="Logo&#10;&#10;Description automatically generated">
            <a:extLst>
              <a:ext uri="{FF2B5EF4-FFF2-40B4-BE49-F238E27FC236}">
                <a16:creationId xmlns:a16="http://schemas.microsoft.com/office/drawing/2014/main" id="{05F486AF-25EC-9748-A2A3-70F1E858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6" y="6007893"/>
            <a:ext cx="18367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E7FDCE-6CE2-7242-B74E-C8768DC76B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A7D8A0-B2E6-7A48-9891-DE2A4D6E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163" y="815557"/>
            <a:ext cx="4937749" cy="2394174"/>
          </a:xfrm>
        </p:spPr>
        <p:txBody>
          <a:bodyPr>
            <a:normAutofit fontScale="90000"/>
          </a:bodyPr>
          <a:lstStyle/>
          <a:p>
            <a:r>
              <a:rPr lang="fi-FI" dirty="0"/>
              <a:t>Marjon esitys Kerralla kuntoon klinikkamallista </a:t>
            </a:r>
            <a:r>
              <a:rPr lang="fi-FI" dirty="0">
                <a:hlinkClick r:id="rId2" action="ppaction://hlinkpres?slideindex=1&amp;slidetitle="/>
              </a:rPr>
              <a:t>..\Kerralla kuntoon klinikka\KERRALLA KUNTOON KLINIKKA.pptx</a:t>
            </a:r>
            <a:endParaRPr lang="en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7DA66B3-9553-6644-9951-9B2D2421A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625163" y="3321409"/>
            <a:ext cx="4937750" cy="868036"/>
          </a:xfrm>
        </p:spPr>
        <p:txBody>
          <a:bodyPr/>
          <a:lstStyle/>
          <a:p>
            <a:endParaRPr lang="en-FI" dirty="0"/>
          </a:p>
        </p:txBody>
      </p:sp>
      <p:pic>
        <p:nvPicPr>
          <p:cNvPr id="5" name="Picture 4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4E400494-3060-FA47-AFC5-1B4A29278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8075" y="0"/>
            <a:ext cx="600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5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5BD9-0AEF-054B-8873-ACE73122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THL:n</a:t>
            </a:r>
            <a:r>
              <a:rPr lang="fi-FI" dirty="0"/>
              <a:t> </a:t>
            </a:r>
            <a:r>
              <a:rPr lang="fi-FI" dirty="0" err="1"/>
              <a:t>Innokylästä</a:t>
            </a:r>
            <a:r>
              <a:rPr lang="fi-FI" dirty="0"/>
              <a:t> tukea muutokseen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72AF5-C4D6-E043-B326-DFE6B5706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Innokylän</a:t>
            </a:r>
            <a:r>
              <a:rPr lang="fi-FI" dirty="0"/>
              <a:t> erikoissuunnittelijat Merja Lyytikäinen ja Hanne Savolainen olivat mukana suunnittelemassa 3.9.2021 Kehittämisaamupäivää.</a:t>
            </a:r>
          </a:p>
          <a:p>
            <a:r>
              <a:rPr lang="fi-FI" dirty="0"/>
              <a:t>Tarkoituksena helpottaa uuden toimintamallin käyttöön ottoa tammikuussa 2022</a:t>
            </a:r>
          </a:p>
          <a:p>
            <a:r>
              <a:rPr lang="fi-FI" dirty="0">
                <a:hlinkClick r:id="rId2" action="ppaction://hlinkpres?slideindex=1&amp;slidetitle="/>
              </a:rPr>
              <a:t>..\Kerralla kuntoon klinikka\Kerralla kuntoon 030921 Innokylä.pptx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7809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BF096-12B1-DA48-A8DF-5D009751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Henkilöstön esiin nostamat uhkat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40812-64F4-7142-806A-B01AC0EFF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Ryhmä 1</a:t>
            </a:r>
          </a:p>
          <a:p>
            <a:pPr lvl="1"/>
            <a:r>
              <a:rPr lang="fi-FI" dirty="0"/>
              <a:t>Tunne, että tehostetaan liikaa</a:t>
            </a:r>
          </a:p>
          <a:p>
            <a:pPr lvl="1"/>
            <a:r>
              <a:rPr lang="fi-FI" dirty="0"/>
              <a:t>Sairastumisen seuraukset</a:t>
            </a:r>
          </a:p>
          <a:p>
            <a:pPr lvl="1"/>
            <a:r>
              <a:rPr lang="fi-FI" dirty="0"/>
              <a:t>Ennaltaehkäisy, omahoidon kontrolli</a:t>
            </a:r>
          </a:p>
          <a:p>
            <a:pPr lvl="1"/>
            <a:r>
              <a:rPr lang="fi-FI" dirty="0"/>
              <a:t>Tuleeko oikeanlaiset potilaat</a:t>
            </a:r>
          </a:p>
          <a:p>
            <a:pPr lvl="1"/>
            <a:r>
              <a:rPr lang="fi-FI" dirty="0"/>
              <a:t>Yhtä hoitosuunnitelmaa tekee monta </a:t>
            </a:r>
            <a:r>
              <a:rPr lang="fi-FI" dirty="0" err="1"/>
              <a:t>hml:ä</a:t>
            </a:r>
            <a:endParaRPr lang="fi-FI" dirty="0"/>
          </a:p>
          <a:p>
            <a:pPr lvl="1"/>
            <a:r>
              <a:rPr lang="fi-FI" dirty="0"/>
              <a:t>tauottamiset? Pitkät hoitoajat</a:t>
            </a:r>
          </a:p>
          <a:p>
            <a:pPr lvl="1"/>
            <a:r>
              <a:rPr lang="fi-FI" dirty="0"/>
              <a:t>Potilaan jaksaminen</a:t>
            </a:r>
          </a:p>
          <a:p>
            <a:pPr lvl="1"/>
            <a:r>
              <a:rPr lang="fi-FI" dirty="0"/>
              <a:t>Miten instrumentit varataan</a:t>
            </a:r>
          </a:p>
          <a:p>
            <a:pPr lvl="1"/>
            <a:r>
              <a:rPr lang="fi-FI" dirty="0"/>
              <a:t>Miten arvioidaan aika, reilu tunti?</a:t>
            </a:r>
          </a:p>
          <a:p>
            <a:pPr lvl="2"/>
            <a:r>
              <a:rPr lang="fi-FI" dirty="0"/>
              <a:t>Yllättävät toimenpiteet </a:t>
            </a:r>
          </a:p>
          <a:p>
            <a:pPr lvl="1"/>
            <a:r>
              <a:rPr lang="fi-FI" dirty="0"/>
              <a:t>Jääkö joku hoitamatta (</a:t>
            </a:r>
            <a:r>
              <a:rPr lang="fi-FI" dirty="0" err="1"/>
              <a:t>jh</a:t>
            </a:r>
            <a:r>
              <a:rPr lang="fi-FI" dirty="0"/>
              <a:t>), jos aika ei riitä?</a:t>
            </a:r>
          </a:p>
          <a:p>
            <a:pPr lvl="1"/>
            <a:r>
              <a:rPr lang="fi-FI" dirty="0"/>
              <a:t>Tuleeko ylitöitä? -&gt; työuupumus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8EDE0-A3F1-7C48-9BA5-C3CBBAACE11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dirty="0"/>
              <a:t>Ryhmä 2</a:t>
            </a:r>
          </a:p>
          <a:p>
            <a:pPr lvl="1"/>
            <a:r>
              <a:rPr lang="fi-FI" dirty="0"/>
              <a:t>Asenne</a:t>
            </a:r>
          </a:p>
          <a:p>
            <a:pPr lvl="1"/>
            <a:r>
              <a:rPr lang="fi-FI" dirty="0"/>
              <a:t>Asiakasvalinta</a:t>
            </a:r>
          </a:p>
          <a:p>
            <a:pPr lvl="1"/>
            <a:r>
              <a:rPr lang="fi-FI" dirty="0"/>
              <a:t>Aika</a:t>
            </a:r>
          </a:p>
          <a:p>
            <a:pPr lvl="1"/>
            <a:r>
              <a:rPr lang="fi-FI" dirty="0" err="1"/>
              <a:t>Paronhoito</a:t>
            </a:r>
            <a:endParaRPr lang="fi-FI" dirty="0"/>
          </a:p>
          <a:p>
            <a:pPr lvl="1"/>
            <a:r>
              <a:rPr lang="fi-FI" dirty="0"/>
              <a:t>Vastuu kokonaishoidosta</a:t>
            </a:r>
          </a:p>
          <a:p>
            <a:pPr lvl="1"/>
            <a:r>
              <a:rPr lang="fi-FI" dirty="0" err="1"/>
              <a:t>Shg</a:t>
            </a:r>
            <a:r>
              <a:rPr lang="fi-FI" dirty="0"/>
              <a:t> määrä</a:t>
            </a:r>
          </a:p>
          <a:p>
            <a:pPr lvl="1"/>
            <a:r>
              <a:rPr lang="fi-FI" dirty="0"/>
              <a:t>Henkilökunnan ”sovitus”</a:t>
            </a:r>
          </a:p>
          <a:p>
            <a:pPr lvl="1"/>
            <a:r>
              <a:rPr lang="fi-FI" dirty="0"/>
              <a:t>Kätisyys (kuka liikkuu asiakas vai hlökunta)</a:t>
            </a:r>
          </a:p>
          <a:p>
            <a:pPr lvl="1"/>
            <a:r>
              <a:rPr lang="fi-FI" dirty="0"/>
              <a:t>Kellon väärin käyttö</a:t>
            </a:r>
          </a:p>
          <a:p>
            <a:pPr lvl="1"/>
            <a:r>
              <a:rPr lang="fi-FI" dirty="0"/>
              <a:t>Huoneen vaihto (ajankäytön kannalta)</a:t>
            </a:r>
          </a:p>
          <a:p>
            <a:pPr lvl="1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1510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49A86-16F4-C34E-BD2F-22573714C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1 uhkat, 2 ryhmän ratkaisut niihin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E61E5-4795-A041-9EBD-98C4C56C8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Asiakasvalinta (miten valikoituu oikeanlaiset)</a:t>
            </a:r>
          </a:p>
          <a:p>
            <a:pPr lvl="1"/>
            <a:r>
              <a:rPr lang="fi-FI" dirty="0"/>
              <a:t>- asiakkaiksi RC-potilaat</a:t>
            </a:r>
          </a:p>
          <a:p>
            <a:pPr lvl="1"/>
            <a:r>
              <a:rPr lang="fi-FI" dirty="0"/>
              <a:t>Työikäiset</a:t>
            </a:r>
          </a:p>
          <a:p>
            <a:pPr lvl="1"/>
            <a:r>
              <a:rPr lang="fi-FI" dirty="0"/>
              <a:t>terveet</a:t>
            </a:r>
          </a:p>
          <a:p>
            <a:r>
              <a:rPr lang="fi-FI" dirty="0"/>
              <a:t>Ennaltaehkäisyn riittämättömyys</a:t>
            </a:r>
          </a:p>
          <a:p>
            <a:pPr lvl="1"/>
            <a:r>
              <a:rPr lang="fi-FI" dirty="0"/>
              <a:t>Potilasvalinnalla ratkaistaan (omahoito toimii heillä)</a:t>
            </a:r>
          </a:p>
          <a:p>
            <a:r>
              <a:rPr lang="fi-FI" dirty="0"/>
              <a:t>Riittääkö aika? (Ylitöitä)</a:t>
            </a:r>
          </a:p>
          <a:p>
            <a:pPr lvl="1"/>
            <a:r>
              <a:rPr lang="fi-FI" dirty="0"/>
              <a:t>Aloitetaan tietyllä ”pohjalla”, kapellimestari reagoi nopeasti tilanteisiin -&gt; potilasmäärää muokataan ja päivän toimenpiteitä muokataan tarvittaessa. Vain vaiva tai tarkastus hoidetaan kiiretilanteissa.</a:t>
            </a: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8121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F3C46A-BDC9-4DBA-AE3F-7ECBA5DD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Ryhmän 2 uhkat, 1 ryhmän ratkaisut niihin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DC878B-CD98-44C7-AB7A-0394E4038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Asiakasvalinta</a:t>
            </a:r>
          </a:p>
          <a:p>
            <a:pPr lvl="1"/>
            <a:r>
              <a:rPr lang="fi-FI" dirty="0"/>
              <a:t>Kriteerit (lomake)</a:t>
            </a:r>
          </a:p>
          <a:p>
            <a:pPr lvl="1"/>
            <a:r>
              <a:rPr lang="fi-FI" dirty="0"/>
              <a:t>Ajanvarauksessa HTA, riittävä määrä henkilökuntaa</a:t>
            </a:r>
          </a:p>
          <a:p>
            <a:pPr lvl="1"/>
            <a:r>
              <a:rPr lang="fi-FI" dirty="0"/>
              <a:t>Henkilökunnan pysyvyys/viihtyvyys</a:t>
            </a:r>
          </a:p>
          <a:p>
            <a:r>
              <a:rPr lang="fi-FI" dirty="0"/>
              <a:t>Vastuu kokonaishoidosta</a:t>
            </a:r>
          </a:p>
          <a:p>
            <a:pPr lvl="1"/>
            <a:r>
              <a:rPr lang="fi-FI" dirty="0"/>
              <a:t>Potilasvalinta</a:t>
            </a:r>
          </a:p>
          <a:p>
            <a:pPr lvl="1"/>
            <a:r>
              <a:rPr lang="fi-FI" dirty="0"/>
              <a:t>Siinä hetkessä vastuu hoidosta</a:t>
            </a:r>
          </a:p>
          <a:p>
            <a:pPr lvl="1"/>
            <a:r>
              <a:rPr lang="fi-FI" dirty="0" err="1"/>
              <a:t>Jh</a:t>
            </a:r>
            <a:r>
              <a:rPr lang="fi-FI" dirty="0"/>
              <a:t>-jatkot omalle kirjalle</a:t>
            </a:r>
          </a:p>
          <a:p>
            <a:r>
              <a:rPr lang="fi-FI" dirty="0"/>
              <a:t>Kätisyys</a:t>
            </a:r>
          </a:p>
          <a:p>
            <a:pPr lvl="1"/>
            <a:r>
              <a:rPr lang="fi-FI" dirty="0"/>
              <a:t>Eri päivät vasureille/ oikeakätisille -&gt; lääkäri/</a:t>
            </a:r>
            <a:r>
              <a:rPr lang="fi-FI" dirty="0" err="1"/>
              <a:t>shg</a:t>
            </a:r>
            <a:r>
              <a:rPr lang="fi-FI" dirty="0"/>
              <a:t> liikkuu</a:t>
            </a:r>
          </a:p>
        </p:txBody>
      </p:sp>
    </p:spTree>
    <p:extLst>
      <p:ext uri="{BB962C8B-B14F-4D97-AF65-F5344CB8AC3E}">
        <p14:creationId xmlns:p14="http://schemas.microsoft.com/office/powerpoint/2010/main" val="337813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BA95BB-63DC-C843-B1A8-0B71DF044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91398-AAAE-3048-9A6C-AEDF562528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20E6E-FA01-3948-9630-E8BA121B2D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6D327-6463-304D-BEBA-49A2B7D37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25019170"/>
      </p:ext>
    </p:extLst>
  </p:cSld>
  <p:clrMapOvr>
    <a:masterClrMapping/>
  </p:clrMapOvr>
</p:sld>
</file>

<file path=ppt/theme/theme1.xml><?xml version="1.0" encoding="utf-8"?>
<a:theme xmlns:a="http://schemas.openxmlformats.org/drawingml/2006/main" name="Paijat_sote theme">
  <a:themeElements>
    <a:clrScheme name="Custom 5">
      <a:dk1>
        <a:srgbClr val="000000"/>
      </a:dk1>
      <a:lt1>
        <a:srgbClr val="FFFFFF"/>
      </a:lt1>
      <a:dk2>
        <a:srgbClr val="384B85"/>
      </a:dk2>
      <a:lt2>
        <a:srgbClr val="E7E6E6"/>
      </a:lt2>
      <a:accent1>
        <a:srgbClr val="384B85"/>
      </a:accent1>
      <a:accent2>
        <a:srgbClr val="3F77BC"/>
      </a:accent2>
      <a:accent3>
        <a:srgbClr val="739DD2"/>
      </a:accent3>
      <a:accent4>
        <a:srgbClr val="F04E4C"/>
      </a:accent4>
      <a:accent5>
        <a:srgbClr val="B38CFF"/>
      </a:accent5>
      <a:accent6>
        <a:srgbClr val="FFF21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aijat_sote_pohja_18112020" id="{B19998CF-F10C-0046-9EE4-26A47EE58CD2}" vid="{93B280A3-0408-B846-9B17-20B8C9F9C19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A9DA30BE2BA594AA0EB11A42FEF8EA7" ma:contentTypeVersion="12" ma:contentTypeDescription="Luo uusi asiakirja." ma:contentTypeScope="" ma:versionID="723116bfba4934b59017d4a6340fbe36">
  <xsd:schema xmlns:xsd="http://www.w3.org/2001/XMLSchema" xmlns:xs="http://www.w3.org/2001/XMLSchema" xmlns:p="http://schemas.microsoft.com/office/2006/metadata/properties" xmlns:ns2="fafd4f78-c510-4bfa-8fb9-7c7b2db9d2ab" xmlns:ns3="08052fc9-4b17-470c-82db-c8cdfb74757e" targetNamespace="http://schemas.microsoft.com/office/2006/metadata/properties" ma:root="true" ma:fieldsID="0d9372f65b6b243b0972da7bf9b7ce76" ns2:_="" ns3:_="">
    <xsd:import namespace="fafd4f78-c510-4bfa-8fb9-7c7b2db9d2ab"/>
    <xsd:import namespace="08052fc9-4b17-470c-82db-c8cdfb747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d4f78-c510-4bfa-8fb9-7c7b2db9d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52fc9-4b17-470c-82db-c8cdfb747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A6F4EA-D51D-4139-B85A-0C8D9A0873A3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08052fc9-4b17-470c-82db-c8cdfb74757e"/>
    <ds:schemaRef ds:uri="fafd4f78-c510-4bfa-8fb9-7c7b2db9d2a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50A554-2321-4796-9528-57AE2E24D5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fd4f78-c510-4bfa-8fb9-7c7b2db9d2ab"/>
    <ds:schemaRef ds:uri="08052fc9-4b17-470c-82db-c8cdfb747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05EFA3-FDA9-430F-9492-DCA6FE13AA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Paijat_sote theme</Template>
  <TotalTime>92</TotalTime>
  <Words>287</Words>
  <Application>Microsoft Office PowerPoint</Application>
  <PresentationFormat>Laajakuva</PresentationFormat>
  <Paragraphs>54</Paragraphs>
  <Slides>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Paijat_sote theme</vt:lpstr>
      <vt:lpstr>PowerPoint-esitys</vt:lpstr>
      <vt:lpstr>PowerPoint-esitys</vt:lpstr>
      <vt:lpstr>Marjon esitys Kerralla kuntoon klinikkamallista ..\Kerralla kuntoon klinikka\KERRALLA KUNTOON KLINIKKA.pptx</vt:lpstr>
      <vt:lpstr>Marjon esitys Kerralla kuntoon klinikkamallista ..\Kerralla kuntoon klinikka\KERRALLA KUNTOON KLINIKKA.pptx</vt:lpstr>
      <vt:lpstr>THL:n Innokylästä tukea muutokseen</vt:lpstr>
      <vt:lpstr>Henkilöstön esiin nostamat uhkat</vt:lpstr>
      <vt:lpstr>Ryhmän 1 uhkat, 2 ryhmän ratkaisut niihin</vt:lpstr>
      <vt:lpstr>Ryhmän 2 uhkat, 1 ryhmän ratkaisut niihin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Oona Viskari</dc:creator>
  <cp:lastModifiedBy>Halonen Anni</cp:lastModifiedBy>
  <cp:revision>9</cp:revision>
  <dcterms:created xsi:type="dcterms:W3CDTF">2020-11-20T09:25:24Z</dcterms:created>
  <dcterms:modified xsi:type="dcterms:W3CDTF">2022-03-10T11:37:20Z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0x0101000A9DA30BE2BA594AA0EB11A42FEF8EA7</vt:lpwstr>
  </property>
</Properties>
</file>