
<file path=[Content_Types].xml><?xml version="1.0" encoding="utf-8"?>
<Types xmlns="http://schemas.openxmlformats.org/package/2006/content-types">
  <Default Extension="gif" ContentType="image/gi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sldIdLst>
    <p:sldId id="282" r:id="rId2"/>
    <p:sldId id="265" r:id="rId3"/>
    <p:sldId id="280" r:id="rId4"/>
    <p:sldId id="284" r:id="rId5"/>
    <p:sldId id="263" r:id="rId6"/>
    <p:sldId id="267" r:id="rId7"/>
    <p:sldId id="264" r:id="rId8"/>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3"/>
    <p:restoredTop sz="94648"/>
  </p:normalViewPr>
  <p:slideViewPr>
    <p:cSldViewPr snapToGrid="0" snapToObjects="1">
      <p:cViewPr varScale="1">
        <p:scale>
          <a:sx n="90" d="100"/>
          <a:sy n="90" d="100"/>
        </p:scale>
        <p:origin x="232"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viewProps" Target="viewProps.xml" /><Relationship Id="rId5" Type="http://schemas.openxmlformats.org/officeDocument/2006/relationships/slide" Target="slides/slide4.xml" /><Relationship Id="rId10"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notesMaster" Target="notesMasters/notesMaster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6D594F-B863-F445-A1DF-0D8B82C7FC70}" type="datetimeFigureOut">
              <a:rPr lang="fi-FI" smtClean="0"/>
              <a:t>24.2.2022</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6F7512-01E5-374D-9AB6-F727655A869C}" type="slidenum">
              <a:rPr lang="fi-FI" smtClean="0"/>
              <a:t>‹#›</a:t>
            </a:fld>
            <a:endParaRPr lang="fi-FI"/>
          </a:p>
        </p:txBody>
      </p:sp>
    </p:spTree>
    <p:extLst>
      <p:ext uri="{BB962C8B-B14F-4D97-AF65-F5344CB8AC3E}">
        <p14:creationId xmlns:p14="http://schemas.microsoft.com/office/powerpoint/2010/main" val="3193142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F258AA1F-17F9-834A-A5B9-F2644FBE70A4}" type="datetime1">
              <a:rPr lang="fi-FI" smtClean="0"/>
              <a:t>24.2.2022</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r>
              <a:rPr lang="en-US"/>
              <a:t>Veera Jahn</a:t>
            </a:r>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67751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5DC37CD0-44EE-504C-AB1C-768678F870A9}" type="datetime1">
              <a:rPr lang="fi-FI" smtClean="0"/>
              <a:t>24.2.2022</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r>
              <a:rPr lang="en-US"/>
              <a:t>Veera Jahn</a:t>
            </a:r>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508532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F751F19-B3CA-CB4F-8824-684B6A22E50E}" type="datetime1">
              <a:rPr lang="fi-FI" smtClean="0"/>
              <a:t>24.2.2022</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r>
              <a:rPr lang="en-US"/>
              <a:t>Veera Jahn</a:t>
            </a:r>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479850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DD81A4A1-B0B0-2A4A-B5AD-523D388674C6}" type="datetime1">
              <a:rPr lang="fi-FI" smtClean="0"/>
              <a:t>24.2.2022</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r>
              <a:rPr lang="en-US"/>
              <a:t>Veera Jahn</a:t>
            </a:r>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900146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9D7340BE-4272-1149-B2AA-892B78107387}" type="datetime1">
              <a:rPr lang="fi-FI" smtClean="0"/>
              <a:t>24.2.2022</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r>
              <a:rPr lang="en-US"/>
              <a:t>Veera Jahn</a:t>
            </a:r>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326528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CF2E7663-1B36-3A43-B38F-CFFEA63FD64B}" type="datetime1">
              <a:rPr lang="fi-FI" smtClean="0"/>
              <a:t>24.2.2022</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r>
              <a:rPr lang="en-US"/>
              <a:t>Veera Jahn</a:t>
            </a:r>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284531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E34C0D67-E202-044F-8036-F4FE24410FF0}" type="datetime1">
              <a:rPr lang="fi-FI" smtClean="0"/>
              <a:t>24.2.2022</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r>
              <a:rPr lang="en-US"/>
              <a:t>Veera Jahn</a:t>
            </a:r>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136999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B019F0C1-7848-5542-A951-BA7BA1BD7ABB}" type="datetime1">
              <a:rPr lang="fi-FI" smtClean="0"/>
              <a:t>24.2.2022</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r>
              <a:rPr lang="en-US"/>
              <a:t>Veera Jahn</a:t>
            </a:r>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353679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4D93E288-F994-E84A-B76D-81725ED6D1CA}" type="datetime1">
              <a:rPr lang="fi-FI" smtClean="0"/>
              <a:t>24.2.2022</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r>
              <a:rPr lang="en-US"/>
              <a:t>Veera Jahn</a:t>
            </a:r>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808194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4B4679E7-C788-4A4C-8BED-FB107BFCB138}" type="datetime1">
              <a:rPr lang="fi-FI" smtClean="0"/>
              <a:t>24.2.2022</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r>
              <a:rPr lang="en-US"/>
              <a:t>Veera Jahn</a:t>
            </a:r>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995739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39A2B6DD-BA30-9C46-BDD8-3CD7EB9B45CD}" type="datetime1">
              <a:rPr lang="fi-FI" smtClean="0"/>
              <a:t>24.2.2022</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r>
              <a:rPr lang="en-US"/>
              <a:t>Veera Jahn</a:t>
            </a:r>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147723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BABCAA-FCCE-A048-A838-AB5948B20973}" type="datetime1">
              <a:rPr lang="fi-FI" smtClean="0"/>
              <a:t>24.2.2022</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Veera Jahn</a:t>
            </a:r>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2776979592"/>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3.jp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4.jp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5.gif"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F94AA2BD-2E3F-4B1D-8127-5744B81153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E0CE33E5-A7AE-4447-AAD6-F5F2C9424B23}"/>
              </a:ext>
            </a:extLst>
          </p:cNvPr>
          <p:cNvSpPr>
            <a:spLocks noGrp="1"/>
          </p:cNvSpPr>
          <p:nvPr>
            <p:ph type="title"/>
          </p:nvPr>
        </p:nvSpPr>
        <p:spPr>
          <a:xfrm>
            <a:off x="411480" y="987552"/>
            <a:ext cx="4485861" cy="1088136"/>
          </a:xfrm>
        </p:spPr>
        <p:txBody>
          <a:bodyPr anchor="b">
            <a:normAutofit/>
          </a:bodyPr>
          <a:lstStyle/>
          <a:p>
            <a:r>
              <a:rPr lang="fi-FI" sz="3400"/>
              <a:t>Innovaatio Terve Mieli – mistä on kyse?</a:t>
            </a:r>
          </a:p>
        </p:txBody>
      </p:sp>
      <p:sp>
        <p:nvSpPr>
          <p:cNvPr id="32" name="Rectangle 31">
            <a:extLst>
              <a:ext uri="{FF2B5EF4-FFF2-40B4-BE49-F238E27FC236}">
                <a16:creationId xmlns:a16="http://schemas.microsoft.com/office/drawing/2014/main" id="{4BD02261-2DC8-4AA8-9E16-7751AE8924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49223" y="38793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Rectangle 33">
            <a:extLst>
              <a:ext uri="{FF2B5EF4-FFF2-40B4-BE49-F238E27FC236}">
                <a16:creationId xmlns:a16="http://schemas.microsoft.com/office/drawing/2014/main" id="{3D752CF2-2291-40B5-B462-C17B174C10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1480" y="2286000"/>
            <a:ext cx="43891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Alaotsikko 2">
            <a:extLst>
              <a:ext uri="{FF2B5EF4-FFF2-40B4-BE49-F238E27FC236}">
                <a16:creationId xmlns:a16="http://schemas.microsoft.com/office/drawing/2014/main" id="{6C8CFDB2-A021-244E-8E58-4CACA0371A6D}"/>
              </a:ext>
            </a:extLst>
          </p:cNvPr>
          <p:cNvSpPr>
            <a:spLocks noGrp="1"/>
          </p:cNvSpPr>
          <p:nvPr>
            <p:ph idx="1"/>
          </p:nvPr>
        </p:nvSpPr>
        <p:spPr>
          <a:xfrm>
            <a:off x="411479" y="2688336"/>
            <a:ext cx="4498848" cy="3584448"/>
          </a:xfrm>
        </p:spPr>
        <p:txBody>
          <a:bodyPr anchor="t">
            <a:normAutofit lnSpcReduction="10000"/>
          </a:bodyPr>
          <a:lstStyle/>
          <a:p>
            <a:pPr>
              <a:lnSpc>
                <a:spcPct val="100000"/>
              </a:lnSpc>
            </a:pPr>
            <a:r>
              <a:rPr lang="fi-FI" sz="1600" dirty="0"/>
              <a:t>Esittelen digitaalisen sovellustoimintakuvauksen mielenterveyspalveluiden helpottamiseen</a:t>
            </a:r>
          </a:p>
          <a:p>
            <a:pPr>
              <a:lnSpc>
                <a:spcPct val="100000"/>
              </a:lnSpc>
            </a:pPr>
            <a:r>
              <a:rPr lang="fi-FI" sz="1600" dirty="0"/>
              <a:t>Se tarjoaa kaikki mielenterveyspalvelut asiakasohjaukseen ammattilaisille</a:t>
            </a:r>
          </a:p>
          <a:p>
            <a:pPr>
              <a:lnSpc>
                <a:spcPct val="100000"/>
              </a:lnSpc>
            </a:pPr>
            <a:r>
              <a:rPr lang="fi-FI" sz="1600" dirty="0"/>
              <a:t>Yhtenä katkeamattomana hoitopolkuna hoitoon hakeutuville  paikallisesti sekä</a:t>
            </a:r>
          </a:p>
          <a:p>
            <a:pPr>
              <a:lnSpc>
                <a:spcPct val="100000"/>
              </a:lnSpc>
            </a:pPr>
            <a:r>
              <a:rPr lang="fi-FI" sz="1600" dirty="0"/>
              <a:t>Ennalta ehkäisevästi palvelut saman digikaton alta koko Suomen kansalle </a:t>
            </a:r>
          </a:p>
          <a:p>
            <a:pPr>
              <a:lnSpc>
                <a:spcPct val="100000"/>
              </a:lnSpc>
            </a:pPr>
            <a:r>
              <a:rPr lang="fi-FI" sz="1600" dirty="0"/>
              <a:t>Lisäksi innovaatiolla voidaan seurata uusia lyhytinterventioiden vaikuttavuutta tieteelliseen tutkimusnäyttöön pohjautuvilla testeillä</a:t>
            </a:r>
          </a:p>
        </p:txBody>
      </p:sp>
      <p:pic>
        <p:nvPicPr>
          <p:cNvPr id="6" name="Kuva 5">
            <a:extLst>
              <a:ext uri="{FF2B5EF4-FFF2-40B4-BE49-F238E27FC236}">
                <a16:creationId xmlns:a16="http://schemas.microsoft.com/office/drawing/2014/main" id="{F989948A-EBF8-3042-AFDF-1884CA3D0C91}"/>
              </a:ext>
            </a:extLst>
          </p:cNvPr>
          <p:cNvPicPr>
            <a:picLocks noChangeAspect="1"/>
          </p:cNvPicPr>
          <p:nvPr/>
        </p:nvPicPr>
        <p:blipFill rotWithShape="1">
          <a:blip r:embed="rId2"/>
          <a:srcRect t="377" r="1" b="1"/>
          <a:stretch/>
        </p:blipFill>
        <p:spPr>
          <a:xfrm>
            <a:off x="5308052" y="10"/>
            <a:ext cx="6883948" cy="6857990"/>
          </a:xfrm>
          <a:custGeom>
            <a:avLst/>
            <a:gdLst/>
            <a:ahLst/>
            <a:cxnLst/>
            <a:rect l="l" t="t" r="r" b="b"/>
            <a:pathLst>
              <a:path w="6883948" h="6858000">
                <a:moveTo>
                  <a:pt x="365648" y="0"/>
                </a:moveTo>
                <a:lnTo>
                  <a:pt x="6883948" y="0"/>
                </a:lnTo>
                <a:lnTo>
                  <a:pt x="6883948" y="6858000"/>
                </a:lnTo>
                <a:lnTo>
                  <a:pt x="365648" y="6858000"/>
                </a:lnTo>
                <a:lnTo>
                  <a:pt x="360213" y="6835050"/>
                </a:lnTo>
                <a:cubicBezTo>
                  <a:pt x="128263" y="5788167"/>
                  <a:pt x="0" y="4637179"/>
                  <a:pt x="0" y="3429001"/>
                </a:cubicBezTo>
                <a:cubicBezTo>
                  <a:pt x="0" y="2220824"/>
                  <a:pt x="128263" y="1069835"/>
                  <a:pt x="360213" y="22952"/>
                </a:cubicBezTo>
                <a:close/>
              </a:path>
            </a:pathLst>
          </a:custGeom>
          <a:effectLst>
            <a:outerShdw blurRad="50800" dist="38100" dir="10800000" algn="r" rotWithShape="0">
              <a:schemeClr val="bg1">
                <a:lumMod val="85000"/>
                <a:alpha val="30000"/>
              </a:schemeClr>
            </a:outerShdw>
          </a:effectLst>
        </p:spPr>
      </p:pic>
      <p:sp>
        <p:nvSpPr>
          <p:cNvPr id="7" name="Alatunnisteen paikkamerkki 6">
            <a:extLst>
              <a:ext uri="{FF2B5EF4-FFF2-40B4-BE49-F238E27FC236}">
                <a16:creationId xmlns:a16="http://schemas.microsoft.com/office/drawing/2014/main" id="{41516DC3-460E-114C-B729-E6AB87F3E684}"/>
              </a:ext>
            </a:extLst>
          </p:cNvPr>
          <p:cNvSpPr>
            <a:spLocks noGrp="1"/>
          </p:cNvSpPr>
          <p:nvPr>
            <p:ph type="ftr" sz="quarter" idx="11"/>
          </p:nvPr>
        </p:nvSpPr>
        <p:spPr/>
        <p:txBody>
          <a:bodyPr/>
          <a:lstStyle/>
          <a:p>
            <a:r>
              <a:rPr lang="en-US"/>
              <a:t>Veera Jahn</a:t>
            </a:r>
          </a:p>
        </p:txBody>
      </p:sp>
    </p:spTree>
    <p:extLst>
      <p:ext uri="{BB962C8B-B14F-4D97-AF65-F5344CB8AC3E}">
        <p14:creationId xmlns:p14="http://schemas.microsoft.com/office/powerpoint/2010/main" val="115583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94AA2BD-2E3F-4B1D-8127-5744B81153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C7FB6CCE-BEFC-C743-AAC6-F4CFF1F68E3D}"/>
              </a:ext>
            </a:extLst>
          </p:cNvPr>
          <p:cNvSpPr>
            <a:spLocks noGrp="1"/>
          </p:cNvSpPr>
          <p:nvPr>
            <p:ph type="title"/>
          </p:nvPr>
        </p:nvSpPr>
        <p:spPr>
          <a:xfrm>
            <a:off x="411480" y="987552"/>
            <a:ext cx="4485861" cy="1088136"/>
          </a:xfrm>
        </p:spPr>
        <p:txBody>
          <a:bodyPr anchor="b">
            <a:normAutofit/>
          </a:bodyPr>
          <a:lstStyle/>
          <a:p>
            <a:r>
              <a:rPr lang="fi-FI" sz="3100"/>
              <a:t>Mihin kaikkialle ohjelma vie asiakkaan? </a:t>
            </a:r>
          </a:p>
        </p:txBody>
      </p:sp>
      <p:sp>
        <p:nvSpPr>
          <p:cNvPr id="12" name="Rectangle 11">
            <a:extLst>
              <a:ext uri="{FF2B5EF4-FFF2-40B4-BE49-F238E27FC236}">
                <a16:creationId xmlns:a16="http://schemas.microsoft.com/office/drawing/2014/main" id="{4BD02261-2DC8-4AA8-9E16-7751AE8924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49223" y="38793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D752CF2-2291-40B5-B462-C17B174C10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1480" y="2286000"/>
            <a:ext cx="43891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isällön paikkamerkki 2">
            <a:extLst>
              <a:ext uri="{FF2B5EF4-FFF2-40B4-BE49-F238E27FC236}">
                <a16:creationId xmlns:a16="http://schemas.microsoft.com/office/drawing/2014/main" id="{050BF41B-AF31-014E-A5BF-C66EC4E682D3}"/>
              </a:ext>
            </a:extLst>
          </p:cNvPr>
          <p:cNvSpPr>
            <a:spLocks noGrp="1"/>
          </p:cNvSpPr>
          <p:nvPr>
            <p:ph idx="1"/>
          </p:nvPr>
        </p:nvSpPr>
        <p:spPr>
          <a:xfrm>
            <a:off x="411479" y="2688336"/>
            <a:ext cx="4498848" cy="3584448"/>
          </a:xfrm>
        </p:spPr>
        <p:txBody>
          <a:bodyPr anchor="t">
            <a:normAutofit/>
          </a:bodyPr>
          <a:lstStyle/>
          <a:p>
            <a:pPr>
              <a:lnSpc>
                <a:spcPct val="100000"/>
              </a:lnSpc>
            </a:pPr>
            <a:r>
              <a:rPr lang="fi-FI" sz="1100" dirty="0"/>
              <a:t>Traumainformoitu palveluohjaaja eli </a:t>
            </a:r>
            <a:r>
              <a:rPr lang="fi-FI" sz="1100" dirty="0" err="1"/>
              <a:t>soteammattilainen</a:t>
            </a:r>
            <a:endParaRPr lang="fi-FI" sz="1100" dirty="0"/>
          </a:p>
          <a:p>
            <a:pPr>
              <a:lnSpc>
                <a:spcPct val="100000"/>
              </a:lnSpc>
            </a:pPr>
            <a:r>
              <a:rPr lang="fi-FI" sz="1100" dirty="0"/>
              <a:t>Chat –palveluun</a:t>
            </a:r>
          </a:p>
          <a:p>
            <a:pPr>
              <a:lnSpc>
                <a:spcPct val="100000"/>
              </a:lnSpc>
            </a:pPr>
            <a:r>
              <a:rPr lang="fi-FI" sz="1100" dirty="0"/>
              <a:t>Asiakaspolkujen kartoitukseen hyvinvointialueittain</a:t>
            </a:r>
          </a:p>
          <a:p>
            <a:pPr>
              <a:lnSpc>
                <a:spcPct val="100000"/>
              </a:lnSpc>
            </a:pPr>
            <a:r>
              <a:rPr lang="fi-FI" sz="1100" dirty="0"/>
              <a:t>Oirenavigaattoriin</a:t>
            </a:r>
          </a:p>
          <a:p>
            <a:pPr>
              <a:lnSpc>
                <a:spcPct val="100000"/>
              </a:lnSpc>
            </a:pPr>
            <a:r>
              <a:rPr lang="fi-FI" sz="1100" dirty="0"/>
              <a:t>Omahoitoihin</a:t>
            </a:r>
          </a:p>
          <a:p>
            <a:pPr>
              <a:lnSpc>
                <a:spcPct val="100000"/>
              </a:lnSpc>
            </a:pPr>
            <a:r>
              <a:rPr lang="fi-FI" sz="1100" dirty="0"/>
              <a:t>Lyhyt interventioihin</a:t>
            </a:r>
          </a:p>
          <a:p>
            <a:pPr>
              <a:lnSpc>
                <a:spcPct val="100000"/>
              </a:lnSpc>
            </a:pPr>
            <a:r>
              <a:rPr lang="fi-FI" sz="1100" dirty="0"/>
              <a:t>Kysymyspalstaan</a:t>
            </a:r>
          </a:p>
          <a:p>
            <a:pPr>
              <a:lnSpc>
                <a:spcPct val="100000"/>
              </a:lnSpc>
            </a:pPr>
            <a:r>
              <a:rPr lang="fi-FI" sz="1100" dirty="0"/>
              <a:t>Helppoihin infopaketteihin, esim. joilla kartoittaa psykoterapiaan pääsyn, sopivan terapiasuuntauksen aina korvausten hakemiseen saakka</a:t>
            </a:r>
          </a:p>
          <a:p>
            <a:pPr>
              <a:lnSpc>
                <a:spcPct val="100000"/>
              </a:lnSpc>
            </a:pPr>
            <a:r>
              <a:rPr lang="fi-FI" sz="1100" dirty="0"/>
              <a:t>Ennalta ehkäisevästi mielenterveyden hoitamiseen erikoistuneisiin verkkomateriaaleihin</a:t>
            </a:r>
          </a:p>
          <a:p>
            <a:pPr>
              <a:lnSpc>
                <a:spcPct val="100000"/>
              </a:lnSpc>
            </a:pPr>
            <a:r>
              <a:rPr lang="fi-FI" sz="1100" dirty="0"/>
              <a:t>Vertaistukitahoihin ja järjestöihin paikallisesti</a:t>
            </a:r>
          </a:p>
        </p:txBody>
      </p:sp>
      <p:pic>
        <p:nvPicPr>
          <p:cNvPr id="5" name="Kuva 4">
            <a:extLst>
              <a:ext uri="{FF2B5EF4-FFF2-40B4-BE49-F238E27FC236}">
                <a16:creationId xmlns:a16="http://schemas.microsoft.com/office/drawing/2014/main" id="{E97FA8FA-0EE5-D244-B700-5EAAA5D41F31}"/>
              </a:ext>
            </a:extLst>
          </p:cNvPr>
          <p:cNvPicPr>
            <a:picLocks noChangeAspect="1"/>
          </p:cNvPicPr>
          <p:nvPr/>
        </p:nvPicPr>
        <p:blipFill rotWithShape="1">
          <a:blip r:embed="rId2"/>
          <a:srcRect l="10360" r="22636" b="-1"/>
          <a:stretch/>
        </p:blipFill>
        <p:spPr>
          <a:xfrm>
            <a:off x="5308052" y="10"/>
            <a:ext cx="6883948" cy="6857990"/>
          </a:xfrm>
          <a:custGeom>
            <a:avLst/>
            <a:gdLst/>
            <a:ahLst/>
            <a:cxnLst/>
            <a:rect l="l" t="t" r="r" b="b"/>
            <a:pathLst>
              <a:path w="6883948" h="6858000">
                <a:moveTo>
                  <a:pt x="365648" y="0"/>
                </a:moveTo>
                <a:lnTo>
                  <a:pt x="6883948" y="0"/>
                </a:lnTo>
                <a:lnTo>
                  <a:pt x="6883948" y="6858000"/>
                </a:lnTo>
                <a:lnTo>
                  <a:pt x="365648" y="6858000"/>
                </a:lnTo>
                <a:lnTo>
                  <a:pt x="360213" y="6835050"/>
                </a:lnTo>
                <a:cubicBezTo>
                  <a:pt x="128263" y="5788167"/>
                  <a:pt x="0" y="4637179"/>
                  <a:pt x="0" y="3429001"/>
                </a:cubicBezTo>
                <a:cubicBezTo>
                  <a:pt x="0" y="2220824"/>
                  <a:pt x="128263" y="1069835"/>
                  <a:pt x="360213" y="22952"/>
                </a:cubicBezTo>
                <a:close/>
              </a:path>
            </a:pathLst>
          </a:custGeom>
          <a:effectLst>
            <a:outerShdw blurRad="50800" dist="38100" dir="10800000" algn="r" rotWithShape="0">
              <a:schemeClr val="bg1">
                <a:lumMod val="85000"/>
                <a:alpha val="30000"/>
              </a:schemeClr>
            </a:outerShdw>
          </a:effectLst>
        </p:spPr>
      </p:pic>
      <p:sp>
        <p:nvSpPr>
          <p:cNvPr id="6" name="Alatunnisteen paikkamerkki 5">
            <a:extLst>
              <a:ext uri="{FF2B5EF4-FFF2-40B4-BE49-F238E27FC236}">
                <a16:creationId xmlns:a16="http://schemas.microsoft.com/office/drawing/2014/main" id="{2A52C322-4C19-704C-9576-F996A59C50BC}"/>
              </a:ext>
            </a:extLst>
          </p:cNvPr>
          <p:cNvSpPr>
            <a:spLocks noGrp="1"/>
          </p:cNvSpPr>
          <p:nvPr>
            <p:ph type="ftr" sz="quarter" idx="11"/>
          </p:nvPr>
        </p:nvSpPr>
        <p:spPr/>
        <p:txBody>
          <a:bodyPr/>
          <a:lstStyle/>
          <a:p>
            <a:r>
              <a:rPr lang="en-US"/>
              <a:t>Veera Jahn</a:t>
            </a:r>
          </a:p>
        </p:txBody>
      </p:sp>
    </p:spTree>
    <p:extLst>
      <p:ext uri="{BB962C8B-B14F-4D97-AF65-F5344CB8AC3E}">
        <p14:creationId xmlns:p14="http://schemas.microsoft.com/office/powerpoint/2010/main" val="3263710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5FF6496-ED8C-DC43-B8E4-D5960EF54291}"/>
              </a:ext>
            </a:extLst>
          </p:cNvPr>
          <p:cNvSpPr>
            <a:spLocks noGrp="1"/>
          </p:cNvSpPr>
          <p:nvPr>
            <p:ph type="title"/>
          </p:nvPr>
        </p:nvSpPr>
        <p:spPr/>
        <p:txBody>
          <a:bodyPr/>
          <a:lstStyle/>
          <a:p>
            <a:r>
              <a:rPr lang="fi-FI" dirty="0"/>
              <a:t>Traumainformoitu palveluohjaus – miksi?</a:t>
            </a:r>
          </a:p>
        </p:txBody>
      </p:sp>
      <p:sp>
        <p:nvSpPr>
          <p:cNvPr id="3" name="Sisällön paikkamerkki 2">
            <a:extLst>
              <a:ext uri="{FF2B5EF4-FFF2-40B4-BE49-F238E27FC236}">
                <a16:creationId xmlns:a16="http://schemas.microsoft.com/office/drawing/2014/main" id="{93022C86-9019-1948-A53A-73103622A01E}"/>
              </a:ext>
            </a:extLst>
          </p:cNvPr>
          <p:cNvSpPr>
            <a:spLocks noGrp="1"/>
          </p:cNvSpPr>
          <p:nvPr>
            <p:ph idx="1"/>
          </p:nvPr>
        </p:nvSpPr>
        <p:spPr/>
        <p:txBody>
          <a:bodyPr>
            <a:normAutofit fontScale="62500" lnSpcReduction="20000"/>
          </a:bodyPr>
          <a:lstStyle/>
          <a:p>
            <a:r>
              <a:rPr lang="fi-FI" b="1" dirty="0"/>
              <a:t>Palveluohjaaja voi ottaa joko etänä palavereissa vastaan tai </a:t>
            </a:r>
            <a:r>
              <a:rPr lang="fi-FI" b="1" dirty="0" err="1"/>
              <a:t>chat</a:t>
            </a:r>
            <a:r>
              <a:rPr lang="fi-FI" b="1" dirty="0"/>
              <a:t> -palvelussa. Näin hän pääsee auttamaan kokonaisvaltaisesti asiakasta/ihmistä suoraan palvelussa.</a:t>
            </a:r>
            <a:endParaRPr lang="fi-FI" dirty="0"/>
          </a:p>
          <a:p>
            <a:r>
              <a:rPr lang="fi-FI" dirty="0"/>
              <a:t>Traumainformoiduksi työotteeksi kutsutaan: </a:t>
            </a:r>
            <a:r>
              <a:rPr lang="fi-FI" b="1" dirty="0"/>
              <a:t>tunnehaavoja huomioivaa ihmisen kohtaamista</a:t>
            </a:r>
          </a:p>
          <a:p>
            <a:r>
              <a:rPr lang="fi-FI" dirty="0"/>
              <a:t>Traumainformoidun filosofian taustalla on ajatus siitä, että traumaattiset kokemukset saavat ihmisen käyttäytymään usein epätarkoituksenmukaisesti ja tavalla, joka ei ole järkisyin perusteltua. Ottamalla tämä huomioon ihmistyössä, esim. </a:t>
            </a:r>
            <a:r>
              <a:rPr lang="fi-FI" dirty="0" err="1"/>
              <a:t>sosiaali</a:t>
            </a:r>
            <a:r>
              <a:rPr lang="fi-FI" dirty="0"/>
              <a:t>- ja terveydenhuollon pisteissä ja osana palvelua, voidaan pienilläkin teoilla helpottaa merkittävästi traumatisoituneen ihmisen kokonaisvaltaista hyvinvointia ja hoidon etenemistä sekä sen vaikuttavuutta.</a:t>
            </a:r>
          </a:p>
          <a:p>
            <a:r>
              <a:rPr lang="fi-FI" dirty="0"/>
              <a:t>Nämä ohjaajat koostuvat </a:t>
            </a:r>
            <a:r>
              <a:rPr lang="fi-FI" dirty="0" err="1"/>
              <a:t>soteammattilaisista</a:t>
            </a:r>
            <a:r>
              <a:rPr lang="fi-FI" dirty="0"/>
              <a:t> digipalveluohjauksessa</a:t>
            </a:r>
          </a:p>
        </p:txBody>
      </p:sp>
      <p:sp>
        <p:nvSpPr>
          <p:cNvPr id="4" name="Alatunnisteen paikkamerkki 3">
            <a:extLst>
              <a:ext uri="{FF2B5EF4-FFF2-40B4-BE49-F238E27FC236}">
                <a16:creationId xmlns:a16="http://schemas.microsoft.com/office/drawing/2014/main" id="{E3EC37F9-FF01-334A-85F6-B61BA615042B}"/>
              </a:ext>
            </a:extLst>
          </p:cNvPr>
          <p:cNvSpPr>
            <a:spLocks noGrp="1"/>
          </p:cNvSpPr>
          <p:nvPr>
            <p:ph type="ftr" sz="quarter" idx="11"/>
          </p:nvPr>
        </p:nvSpPr>
        <p:spPr/>
        <p:txBody>
          <a:bodyPr/>
          <a:lstStyle/>
          <a:p>
            <a:r>
              <a:rPr lang="en-US"/>
              <a:t>Veera Jahn</a:t>
            </a:r>
          </a:p>
        </p:txBody>
      </p:sp>
    </p:spTree>
    <p:extLst>
      <p:ext uri="{BB962C8B-B14F-4D97-AF65-F5344CB8AC3E}">
        <p14:creationId xmlns:p14="http://schemas.microsoft.com/office/powerpoint/2010/main" val="3299812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id="{8380AD67-C5CA-4918-B4BB-C359BB03EE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E0CE33E5-A7AE-4447-AAD6-F5F2C9424B23}"/>
              </a:ext>
            </a:extLst>
          </p:cNvPr>
          <p:cNvSpPr>
            <a:spLocks noGrp="1"/>
          </p:cNvSpPr>
          <p:nvPr>
            <p:ph type="title"/>
          </p:nvPr>
        </p:nvSpPr>
        <p:spPr>
          <a:xfrm>
            <a:off x="5080216" y="1076324"/>
            <a:ext cx="6272784" cy="1535051"/>
          </a:xfrm>
        </p:spPr>
        <p:txBody>
          <a:bodyPr anchor="b">
            <a:normAutofit/>
          </a:bodyPr>
          <a:lstStyle/>
          <a:p>
            <a:r>
              <a:rPr lang="fi-FI" sz="4400"/>
              <a:t>Innovaatio Terve Mieli – mihin se tuo ratkaisut?</a:t>
            </a:r>
          </a:p>
        </p:txBody>
      </p:sp>
      <p:pic>
        <p:nvPicPr>
          <p:cNvPr id="9" name="Kuva 8">
            <a:extLst>
              <a:ext uri="{FF2B5EF4-FFF2-40B4-BE49-F238E27FC236}">
                <a16:creationId xmlns:a16="http://schemas.microsoft.com/office/drawing/2014/main" id="{8BE2B0AB-AD34-714D-89B2-C5A22370C3BE}"/>
              </a:ext>
            </a:extLst>
          </p:cNvPr>
          <p:cNvPicPr>
            <a:picLocks noChangeAspect="1"/>
          </p:cNvPicPr>
          <p:nvPr/>
        </p:nvPicPr>
        <p:blipFill rotWithShape="1">
          <a:blip r:embed="rId2"/>
          <a:srcRect r="34306"/>
          <a:stretch/>
        </p:blipFill>
        <p:spPr>
          <a:xfrm>
            <a:off x="20" y="10"/>
            <a:ext cx="4505305" cy="6857990"/>
          </a:xfrm>
          <a:prstGeom prst="rect">
            <a:avLst/>
          </a:prstGeom>
        </p:spPr>
      </p:pic>
      <p:sp>
        <p:nvSpPr>
          <p:cNvPr id="58" name="!!accent">
            <a:extLst>
              <a:ext uri="{FF2B5EF4-FFF2-40B4-BE49-F238E27FC236}">
                <a16:creationId xmlns:a16="http://schemas.microsoft.com/office/drawing/2014/main" id="{EABAD4DA-87BA-4F70-9EF0-45C6BCF17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17960" y="36338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0" name="Rectangle 59">
            <a:extLst>
              <a:ext uri="{FF2B5EF4-FFF2-40B4-BE49-F238E27FC236}">
                <a16:creationId xmlns:a16="http://schemas.microsoft.com/office/drawing/2014/main" id="{915128D9-2797-47FA-B6FE-EC24E6B84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9266" y="2935541"/>
            <a:ext cx="62179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Alaotsikko 2">
            <a:extLst>
              <a:ext uri="{FF2B5EF4-FFF2-40B4-BE49-F238E27FC236}">
                <a16:creationId xmlns:a16="http://schemas.microsoft.com/office/drawing/2014/main" id="{6C8CFDB2-A021-244E-8E58-4CACA0371A6D}"/>
              </a:ext>
            </a:extLst>
          </p:cNvPr>
          <p:cNvSpPr>
            <a:spLocks noGrp="1"/>
          </p:cNvSpPr>
          <p:nvPr>
            <p:ph idx="1"/>
          </p:nvPr>
        </p:nvSpPr>
        <p:spPr>
          <a:xfrm>
            <a:off x="5080216" y="3351276"/>
            <a:ext cx="6272784" cy="2825686"/>
          </a:xfrm>
        </p:spPr>
        <p:txBody>
          <a:bodyPr>
            <a:noAutofit/>
          </a:bodyPr>
          <a:lstStyle/>
          <a:p>
            <a:pPr>
              <a:lnSpc>
                <a:spcPct val="100000"/>
              </a:lnSpc>
            </a:pPr>
            <a:r>
              <a:rPr lang="fi-FI" sz="1200" dirty="0"/>
              <a:t>Ratkaisen tämän kaiken 3 näkökulman innovaatiolla Terve Mieli, joka valtaa koko Suomen </a:t>
            </a:r>
            <a:r>
              <a:rPr lang="fi-FI" sz="1200" dirty="0" err="1"/>
              <a:t>soteuudistuksen</a:t>
            </a:r>
            <a:r>
              <a:rPr lang="fi-FI" sz="1200" dirty="0"/>
              <a:t> yhteydessä</a:t>
            </a:r>
          </a:p>
          <a:p>
            <a:pPr>
              <a:lnSpc>
                <a:spcPct val="100000"/>
              </a:lnSpc>
            </a:pPr>
            <a:r>
              <a:rPr lang="fi-FI" sz="1200" dirty="0"/>
              <a:t>Tällaista palvelua ei ole, vaikka kaikki apu ja materiaali tähän on jo saatavilla. Kellään muulla ei ole näkökulmaa sekä sosiaalityöstä, mielenterveyspalveluista, yhteiskunnan tasolla että potilaan näkökulmasta, ja myös valtakunnallisesti järjestöjen osalta. </a:t>
            </a:r>
          </a:p>
          <a:p>
            <a:pPr>
              <a:lnSpc>
                <a:spcPct val="100000"/>
              </a:lnSpc>
            </a:pPr>
            <a:r>
              <a:rPr lang="fi-FI" sz="1200" dirty="0"/>
              <a:t>Jokainen kaipaa ratkaisuja, kukaan ei tiedä tarkalleen, mistä ne saadaan ja mahdollisimman kustannustehokkaasti</a:t>
            </a:r>
          </a:p>
          <a:p>
            <a:pPr>
              <a:lnSpc>
                <a:spcPct val="100000"/>
              </a:lnSpc>
            </a:pPr>
            <a:r>
              <a:rPr lang="fi-FI" sz="1200" dirty="0"/>
              <a:t>Innovaatio voidaan toteuttaa hyvinvointialueittain ja levittää koko Suomeen - mielenterveyspalveluista ei tarvitse enää taistella, koska tiedän, kuinka ne kootaan yhden palvelun alle unohtamatta helppokäyttöisyyttä ja digiaikaa</a:t>
            </a:r>
          </a:p>
        </p:txBody>
      </p:sp>
      <p:sp>
        <p:nvSpPr>
          <p:cNvPr id="10" name="Alatunnisteen paikkamerkki 9">
            <a:extLst>
              <a:ext uri="{FF2B5EF4-FFF2-40B4-BE49-F238E27FC236}">
                <a16:creationId xmlns:a16="http://schemas.microsoft.com/office/drawing/2014/main" id="{CF04DDBE-45E9-CF40-AB90-6AB4C889AB2C}"/>
              </a:ext>
            </a:extLst>
          </p:cNvPr>
          <p:cNvSpPr>
            <a:spLocks noGrp="1"/>
          </p:cNvSpPr>
          <p:nvPr>
            <p:ph type="ftr" sz="quarter" idx="11"/>
          </p:nvPr>
        </p:nvSpPr>
        <p:spPr/>
        <p:txBody>
          <a:bodyPr/>
          <a:lstStyle/>
          <a:p>
            <a:r>
              <a:rPr lang="en-US"/>
              <a:t>Veera Jahn</a:t>
            </a:r>
          </a:p>
        </p:txBody>
      </p:sp>
    </p:spTree>
    <p:extLst>
      <p:ext uri="{BB962C8B-B14F-4D97-AF65-F5344CB8AC3E}">
        <p14:creationId xmlns:p14="http://schemas.microsoft.com/office/powerpoint/2010/main" val="1135417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C9B446A-6343-4E56-90BA-061E4DDF0F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Freeform: Shape 11">
            <a:extLst>
              <a:ext uri="{FF2B5EF4-FFF2-40B4-BE49-F238E27FC236}">
                <a16:creationId xmlns:a16="http://schemas.microsoft.com/office/drawing/2014/main" id="{3EC72A1B-03D3-499C-B4BF-AC68EEC22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455673" cy="6858000"/>
          </a:xfrm>
          <a:custGeom>
            <a:avLst/>
            <a:gdLst>
              <a:gd name="connsiteX0" fmla="*/ 0 w 4455673"/>
              <a:gd name="connsiteY0" fmla="*/ 0 h 6858000"/>
              <a:gd name="connsiteX1" fmla="*/ 3242695 w 4455673"/>
              <a:gd name="connsiteY1" fmla="*/ 0 h 6858000"/>
              <a:gd name="connsiteX2" fmla="*/ 3305678 w 4455673"/>
              <a:gd name="connsiteY2" fmla="*/ 69271 h 6858000"/>
              <a:gd name="connsiteX3" fmla="*/ 4455673 w 4455673"/>
              <a:gd name="connsiteY3" fmla="*/ 3429000 h 6858000"/>
              <a:gd name="connsiteX4" fmla="*/ 3305678 w 4455673"/>
              <a:gd name="connsiteY4" fmla="*/ 6788730 h 6858000"/>
              <a:gd name="connsiteX5" fmla="*/ 3242695 w 4455673"/>
              <a:gd name="connsiteY5" fmla="*/ 6858000 h 6858000"/>
              <a:gd name="connsiteX6" fmla="*/ 0 w 4455673"/>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55673" h="6858000">
                <a:moveTo>
                  <a:pt x="0" y="0"/>
                </a:moveTo>
                <a:lnTo>
                  <a:pt x="3242695" y="0"/>
                </a:lnTo>
                <a:lnTo>
                  <a:pt x="3305678" y="69271"/>
                </a:lnTo>
                <a:cubicBezTo>
                  <a:pt x="4016204" y="929100"/>
                  <a:pt x="4455673" y="2116944"/>
                  <a:pt x="4455673" y="3429000"/>
                </a:cubicBezTo>
                <a:cubicBezTo>
                  <a:pt x="4455673" y="4741056"/>
                  <a:pt x="4016204" y="5928900"/>
                  <a:pt x="3305678" y="6788730"/>
                </a:cubicBezTo>
                <a:lnTo>
                  <a:pt x="3242695"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4" name="Freeform: Shape 13">
            <a:extLst>
              <a:ext uri="{FF2B5EF4-FFF2-40B4-BE49-F238E27FC236}">
                <a16:creationId xmlns:a16="http://schemas.microsoft.com/office/drawing/2014/main" id="{216322C2-3CF0-4D33-BF90-3F384CF6D2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46529" cy="6858000"/>
          </a:xfrm>
          <a:custGeom>
            <a:avLst/>
            <a:gdLst>
              <a:gd name="connsiteX0" fmla="*/ 0 w 4446529"/>
              <a:gd name="connsiteY0" fmla="*/ 0 h 6858000"/>
              <a:gd name="connsiteX1" fmla="*/ 3233551 w 4446529"/>
              <a:gd name="connsiteY1" fmla="*/ 0 h 6858000"/>
              <a:gd name="connsiteX2" fmla="*/ 3296534 w 4446529"/>
              <a:gd name="connsiteY2" fmla="*/ 69271 h 6858000"/>
              <a:gd name="connsiteX3" fmla="*/ 4446529 w 4446529"/>
              <a:gd name="connsiteY3" fmla="*/ 3429000 h 6858000"/>
              <a:gd name="connsiteX4" fmla="*/ 3296534 w 4446529"/>
              <a:gd name="connsiteY4" fmla="*/ 6788730 h 6858000"/>
              <a:gd name="connsiteX5" fmla="*/ 3233551 w 4446529"/>
              <a:gd name="connsiteY5" fmla="*/ 6858000 h 6858000"/>
              <a:gd name="connsiteX6" fmla="*/ 0 w 44465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6529" h="6858000">
                <a:moveTo>
                  <a:pt x="0" y="0"/>
                </a:moveTo>
                <a:lnTo>
                  <a:pt x="3233551" y="0"/>
                </a:lnTo>
                <a:lnTo>
                  <a:pt x="3296534" y="69271"/>
                </a:lnTo>
                <a:cubicBezTo>
                  <a:pt x="4007060" y="929100"/>
                  <a:pt x="4446529" y="2116944"/>
                  <a:pt x="4446529" y="3429000"/>
                </a:cubicBezTo>
                <a:cubicBezTo>
                  <a:pt x="4446529" y="4741056"/>
                  <a:pt x="4007060" y="5928900"/>
                  <a:pt x="3296534" y="6788730"/>
                </a:cubicBezTo>
                <a:lnTo>
                  <a:pt x="3233551"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Otsikko 1">
            <a:extLst>
              <a:ext uri="{FF2B5EF4-FFF2-40B4-BE49-F238E27FC236}">
                <a16:creationId xmlns:a16="http://schemas.microsoft.com/office/drawing/2014/main" id="{C7FB6CCE-BEFC-C743-AAC6-F4CFF1F68E3D}"/>
              </a:ext>
            </a:extLst>
          </p:cNvPr>
          <p:cNvSpPr>
            <a:spLocks noGrp="1"/>
          </p:cNvSpPr>
          <p:nvPr>
            <p:ph type="title"/>
          </p:nvPr>
        </p:nvSpPr>
        <p:spPr>
          <a:xfrm>
            <a:off x="371094" y="1161288"/>
            <a:ext cx="3438144" cy="1124712"/>
          </a:xfrm>
        </p:spPr>
        <p:txBody>
          <a:bodyPr anchor="b">
            <a:normAutofit/>
          </a:bodyPr>
          <a:lstStyle/>
          <a:p>
            <a:r>
              <a:rPr lang="fi-FI" sz="2800"/>
              <a:t>Potentiaaliset asiakkaat</a:t>
            </a:r>
          </a:p>
        </p:txBody>
      </p:sp>
      <p:sp>
        <p:nvSpPr>
          <p:cNvPr id="28" name="Rectangle 15">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3756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isällön paikkamerkki 2">
            <a:extLst>
              <a:ext uri="{FF2B5EF4-FFF2-40B4-BE49-F238E27FC236}">
                <a16:creationId xmlns:a16="http://schemas.microsoft.com/office/drawing/2014/main" id="{050BF41B-AF31-014E-A5BF-C66EC4E682D3}"/>
              </a:ext>
            </a:extLst>
          </p:cNvPr>
          <p:cNvSpPr>
            <a:spLocks noGrp="1"/>
          </p:cNvSpPr>
          <p:nvPr>
            <p:ph idx="1"/>
          </p:nvPr>
        </p:nvSpPr>
        <p:spPr>
          <a:xfrm>
            <a:off x="371094" y="2718054"/>
            <a:ext cx="3438906" cy="3207258"/>
          </a:xfrm>
        </p:spPr>
        <p:txBody>
          <a:bodyPr anchor="t">
            <a:normAutofit/>
          </a:bodyPr>
          <a:lstStyle/>
          <a:p>
            <a:r>
              <a:rPr lang="fi-FI" sz="1700"/>
              <a:t>18-67 –vuotiaat </a:t>
            </a:r>
          </a:p>
          <a:p>
            <a:r>
              <a:rPr lang="fi-FI" sz="1700"/>
              <a:t>Palveluun ohjautuu ympäri Suomen -&gt; esimerkkinä palvelupolku levinneestä sovelluksesta -&gt; kuinka monesta paikkaa palveluun tullaan mukaan </a:t>
            </a:r>
          </a:p>
          <a:p>
            <a:endParaRPr lang="fi-FI" sz="1700"/>
          </a:p>
        </p:txBody>
      </p:sp>
      <p:pic>
        <p:nvPicPr>
          <p:cNvPr id="5" name="Kuva 4">
            <a:extLst>
              <a:ext uri="{FF2B5EF4-FFF2-40B4-BE49-F238E27FC236}">
                <a16:creationId xmlns:a16="http://schemas.microsoft.com/office/drawing/2014/main" id="{91E303F4-63CE-A741-92D8-BD797D084F43}"/>
              </a:ext>
            </a:extLst>
          </p:cNvPr>
          <p:cNvPicPr>
            <a:picLocks noChangeAspect="1"/>
          </p:cNvPicPr>
          <p:nvPr/>
        </p:nvPicPr>
        <p:blipFill>
          <a:blip r:embed="rId2"/>
          <a:stretch>
            <a:fillRect/>
          </a:stretch>
        </p:blipFill>
        <p:spPr>
          <a:xfrm>
            <a:off x="4898967" y="887893"/>
            <a:ext cx="6921940" cy="5191455"/>
          </a:xfrm>
          <a:prstGeom prst="rect">
            <a:avLst/>
          </a:prstGeom>
        </p:spPr>
      </p:pic>
      <p:sp>
        <p:nvSpPr>
          <p:cNvPr id="4" name="Alatunnisteen paikkamerkki 3">
            <a:extLst>
              <a:ext uri="{FF2B5EF4-FFF2-40B4-BE49-F238E27FC236}">
                <a16:creationId xmlns:a16="http://schemas.microsoft.com/office/drawing/2014/main" id="{BE755519-E023-2345-89E8-6A17C57CD05E}"/>
              </a:ext>
            </a:extLst>
          </p:cNvPr>
          <p:cNvSpPr>
            <a:spLocks noGrp="1"/>
          </p:cNvSpPr>
          <p:nvPr>
            <p:ph type="ftr" sz="quarter" idx="11"/>
          </p:nvPr>
        </p:nvSpPr>
        <p:spPr/>
        <p:txBody>
          <a:bodyPr/>
          <a:lstStyle/>
          <a:p>
            <a:r>
              <a:rPr lang="en-US"/>
              <a:t>Veera Jahn</a:t>
            </a:r>
          </a:p>
        </p:txBody>
      </p:sp>
    </p:spTree>
    <p:extLst>
      <p:ext uri="{BB962C8B-B14F-4D97-AF65-F5344CB8AC3E}">
        <p14:creationId xmlns:p14="http://schemas.microsoft.com/office/powerpoint/2010/main" val="772371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7FB6CCE-BEFC-C743-AAC6-F4CFF1F68E3D}"/>
              </a:ext>
            </a:extLst>
          </p:cNvPr>
          <p:cNvSpPr>
            <a:spLocks noGrp="1"/>
          </p:cNvSpPr>
          <p:nvPr>
            <p:ph type="title"/>
          </p:nvPr>
        </p:nvSpPr>
        <p:spPr/>
        <p:txBody>
          <a:bodyPr/>
          <a:lstStyle/>
          <a:p>
            <a:r>
              <a:rPr lang="fi-FI" dirty="0"/>
              <a:t>Hyödyt</a:t>
            </a:r>
          </a:p>
        </p:txBody>
      </p:sp>
      <p:sp>
        <p:nvSpPr>
          <p:cNvPr id="3" name="Sisällön paikkamerkki 2">
            <a:extLst>
              <a:ext uri="{FF2B5EF4-FFF2-40B4-BE49-F238E27FC236}">
                <a16:creationId xmlns:a16="http://schemas.microsoft.com/office/drawing/2014/main" id="{050BF41B-AF31-014E-A5BF-C66EC4E682D3}"/>
              </a:ext>
            </a:extLst>
          </p:cNvPr>
          <p:cNvSpPr>
            <a:spLocks noGrp="1"/>
          </p:cNvSpPr>
          <p:nvPr>
            <p:ph idx="1"/>
          </p:nvPr>
        </p:nvSpPr>
        <p:spPr/>
        <p:txBody>
          <a:bodyPr>
            <a:normAutofit fontScale="92500" lnSpcReduction="20000"/>
          </a:bodyPr>
          <a:lstStyle/>
          <a:p>
            <a:r>
              <a:rPr lang="fi-FI" dirty="0"/>
              <a:t>Kustannukset</a:t>
            </a:r>
          </a:p>
          <a:p>
            <a:r>
              <a:rPr lang="fi-FI" dirty="0"/>
              <a:t>Aika ja tasalaatuinen palvelu ympäri Suomen</a:t>
            </a:r>
          </a:p>
          <a:p>
            <a:r>
              <a:rPr lang="fi-FI" dirty="0"/>
              <a:t>Hoitoon pääsyn helpottuminen ja kustannussäästöt</a:t>
            </a:r>
          </a:p>
          <a:p>
            <a:r>
              <a:rPr lang="fi-FI" dirty="0"/>
              <a:t>Helpottaa osallisuutta, vähentää syrjäytymistä, luo yhteenkuuluvuutta, yhdistää ammattilaisia</a:t>
            </a:r>
          </a:p>
          <a:p>
            <a:r>
              <a:rPr lang="fi-FI" dirty="0"/>
              <a:t>Helpottaa koronan jälkeisiä mielenterveysongelmien ennalta ehkäisyä, niiden parantamista ja yhteiskunnallista tilannetta</a:t>
            </a:r>
          </a:p>
          <a:p>
            <a:r>
              <a:rPr lang="fi-FI" dirty="0"/>
              <a:t>Lisää työkykyä </a:t>
            </a:r>
          </a:p>
        </p:txBody>
      </p:sp>
      <p:sp>
        <p:nvSpPr>
          <p:cNvPr id="4" name="Alatunnisteen paikkamerkki 3">
            <a:extLst>
              <a:ext uri="{FF2B5EF4-FFF2-40B4-BE49-F238E27FC236}">
                <a16:creationId xmlns:a16="http://schemas.microsoft.com/office/drawing/2014/main" id="{13D7B6D3-F0E0-F144-AFFD-D65B40492866}"/>
              </a:ext>
            </a:extLst>
          </p:cNvPr>
          <p:cNvSpPr>
            <a:spLocks noGrp="1"/>
          </p:cNvSpPr>
          <p:nvPr>
            <p:ph type="ftr" sz="quarter" idx="11"/>
          </p:nvPr>
        </p:nvSpPr>
        <p:spPr/>
        <p:txBody>
          <a:bodyPr/>
          <a:lstStyle/>
          <a:p>
            <a:r>
              <a:rPr lang="en-US"/>
              <a:t>Veera Jahn</a:t>
            </a:r>
          </a:p>
        </p:txBody>
      </p:sp>
    </p:spTree>
    <p:extLst>
      <p:ext uri="{BB962C8B-B14F-4D97-AF65-F5344CB8AC3E}">
        <p14:creationId xmlns:p14="http://schemas.microsoft.com/office/powerpoint/2010/main" val="3051573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9A38EBA-6E97-44A4-B4B8-D9FB5D33F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C7FB6CCE-BEFC-C743-AAC6-F4CFF1F68E3D}"/>
              </a:ext>
            </a:extLst>
          </p:cNvPr>
          <p:cNvSpPr>
            <a:spLocks noGrp="1"/>
          </p:cNvSpPr>
          <p:nvPr>
            <p:ph type="title"/>
          </p:nvPr>
        </p:nvSpPr>
        <p:spPr>
          <a:xfrm>
            <a:off x="411480" y="991443"/>
            <a:ext cx="4502858" cy="1087819"/>
          </a:xfrm>
        </p:spPr>
        <p:txBody>
          <a:bodyPr anchor="b">
            <a:normAutofit/>
          </a:bodyPr>
          <a:lstStyle/>
          <a:p>
            <a:r>
              <a:rPr lang="fi-FI" sz="3400"/>
              <a:t>Kuinka palvelu jalkautetaan?</a:t>
            </a:r>
          </a:p>
        </p:txBody>
      </p:sp>
      <p:sp>
        <p:nvSpPr>
          <p:cNvPr id="12" name="!!accent">
            <a:extLst>
              <a:ext uri="{FF2B5EF4-FFF2-40B4-BE49-F238E27FC236}">
                <a16:creationId xmlns:a16="http://schemas.microsoft.com/office/drawing/2014/main" id="{33AE4636-AEEC-45D6-84D4-7AC2DA48EC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49223" y="38793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8D9CE0F4-2EB2-4F1F-8AAC-DB3571D9FE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1480" y="2285541"/>
            <a:ext cx="448056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isällön paikkamerkki 2">
            <a:extLst>
              <a:ext uri="{FF2B5EF4-FFF2-40B4-BE49-F238E27FC236}">
                <a16:creationId xmlns:a16="http://schemas.microsoft.com/office/drawing/2014/main" id="{050BF41B-AF31-014E-A5BF-C66EC4E682D3}"/>
              </a:ext>
            </a:extLst>
          </p:cNvPr>
          <p:cNvSpPr>
            <a:spLocks noGrp="1"/>
          </p:cNvSpPr>
          <p:nvPr>
            <p:ph idx="1"/>
          </p:nvPr>
        </p:nvSpPr>
        <p:spPr>
          <a:xfrm>
            <a:off x="411480" y="2684095"/>
            <a:ext cx="4502858" cy="3492868"/>
          </a:xfrm>
        </p:spPr>
        <p:txBody>
          <a:bodyPr>
            <a:normAutofit/>
          </a:bodyPr>
          <a:lstStyle/>
          <a:p>
            <a:pPr>
              <a:lnSpc>
                <a:spcPct val="100000"/>
              </a:lnSpc>
            </a:pPr>
            <a:r>
              <a:rPr lang="fi-FI" sz="1400"/>
              <a:t>THL – terveydenhuoltoon yksityiselle ja julkiselle puolelle</a:t>
            </a:r>
          </a:p>
          <a:p>
            <a:pPr>
              <a:lnSpc>
                <a:spcPct val="100000"/>
              </a:lnSpc>
            </a:pPr>
            <a:r>
              <a:rPr lang="fi-FI" sz="1400"/>
              <a:t>MTKL – järjestöt</a:t>
            </a:r>
          </a:p>
          <a:p>
            <a:pPr>
              <a:lnSpc>
                <a:spcPct val="100000"/>
              </a:lnSpc>
            </a:pPr>
            <a:r>
              <a:rPr lang="fi-FI" sz="1400"/>
              <a:t>YTHS ja korkeakoulut </a:t>
            </a:r>
          </a:p>
          <a:p>
            <a:pPr>
              <a:lnSpc>
                <a:spcPct val="100000"/>
              </a:lnSpc>
            </a:pPr>
            <a:r>
              <a:rPr lang="fi-FI" sz="1400"/>
              <a:t>Yhteistyötoimijaverkosto on alustavasti kasassa palveluiden puolesta ja tietotaito on jo olemassa, se vain yhdistetään </a:t>
            </a:r>
          </a:p>
          <a:p>
            <a:pPr>
              <a:lnSpc>
                <a:spcPct val="100000"/>
              </a:lnSpc>
            </a:pPr>
            <a:r>
              <a:rPr lang="fi-FI" sz="1400"/>
              <a:t>Sosiaalipalvelut – Aikuissosiaalityö, seurakunnat, järjestöt</a:t>
            </a:r>
          </a:p>
          <a:p>
            <a:pPr>
              <a:lnSpc>
                <a:spcPct val="100000"/>
              </a:lnSpc>
            </a:pPr>
            <a:r>
              <a:rPr lang="fi-FI" sz="1400"/>
              <a:t>Sosiaalinen media – asiakkaiden haavi</a:t>
            </a:r>
          </a:p>
          <a:p>
            <a:pPr>
              <a:lnSpc>
                <a:spcPct val="100000"/>
              </a:lnSpc>
            </a:pPr>
            <a:r>
              <a:rPr lang="fi-FI" sz="1400"/>
              <a:t>Innokylän avulla</a:t>
            </a:r>
          </a:p>
        </p:txBody>
      </p:sp>
      <p:pic>
        <p:nvPicPr>
          <p:cNvPr id="5" name="Kuva 4">
            <a:extLst>
              <a:ext uri="{FF2B5EF4-FFF2-40B4-BE49-F238E27FC236}">
                <a16:creationId xmlns:a16="http://schemas.microsoft.com/office/drawing/2014/main" id="{13E2850C-AD82-2240-BB48-C2357C0D391E}"/>
              </a:ext>
            </a:extLst>
          </p:cNvPr>
          <p:cNvPicPr>
            <a:picLocks noChangeAspect="1"/>
          </p:cNvPicPr>
          <p:nvPr/>
        </p:nvPicPr>
        <p:blipFill rotWithShape="1">
          <a:blip r:embed="rId2"/>
          <a:srcRect l="16668" r="8899"/>
          <a:stretch/>
        </p:blipFill>
        <p:spPr>
          <a:xfrm>
            <a:off x="5385816" y="-2"/>
            <a:ext cx="6806184" cy="6858001"/>
          </a:xfrm>
          <a:prstGeom prst="rect">
            <a:avLst/>
          </a:prstGeom>
        </p:spPr>
      </p:pic>
      <p:sp>
        <p:nvSpPr>
          <p:cNvPr id="6" name="Alatunnisteen paikkamerkki 5">
            <a:extLst>
              <a:ext uri="{FF2B5EF4-FFF2-40B4-BE49-F238E27FC236}">
                <a16:creationId xmlns:a16="http://schemas.microsoft.com/office/drawing/2014/main" id="{DB19DF11-889C-8245-B524-DE8199508262}"/>
              </a:ext>
            </a:extLst>
          </p:cNvPr>
          <p:cNvSpPr>
            <a:spLocks noGrp="1"/>
          </p:cNvSpPr>
          <p:nvPr>
            <p:ph type="ftr" sz="quarter" idx="11"/>
          </p:nvPr>
        </p:nvSpPr>
        <p:spPr/>
        <p:txBody>
          <a:bodyPr/>
          <a:lstStyle/>
          <a:p>
            <a:r>
              <a:rPr lang="en-US"/>
              <a:t>Veera Jahn</a:t>
            </a:r>
          </a:p>
        </p:txBody>
      </p:sp>
    </p:spTree>
    <p:extLst>
      <p:ext uri="{BB962C8B-B14F-4D97-AF65-F5344CB8AC3E}">
        <p14:creationId xmlns:p14="http://schemas.microsoft.com/office/powerpoint/2010/main" val="1515521899"/>
      </p:ext>
    </p:extLst>
  </p:cSld>
  <p:clrMapOvr>
    <a:masterClrMapping/>
  </p:clrMapOvr>
</p:sld>
</file>

<file path=ppt/theme/theme1.xml><?xml version="1.0" encoding="utf-8"?>
<a:theme xmlns:a="http://schemas.openxmlformats.org/drawingml/2006/main" name="AccentBoxVTI">
  <a:themeElements>
    <a:clrScheme name="AnalogousFromLightSeedLeftStep">
      <a:dk1>
        <a:srgbClr val="000000"/>
      </a:dk1>
      <a:lt1>
        <a:srgbClr val="FFFFFF"/>
      </a:lt1>
      <a:dk2>
        <a:srgbClr val="3C222A"/>
      </a:dk2>
      <a:lt2>
        <a:srgbClr val="E2E2E8"/>
      </a:lt2>
      <a:accent1>
        <a:srgbClr val="A5A27D"/>
      </a:accent1>
      <a:accent2>
        <a:srgbClr val="B79A7A"/>
      </a:accent2>
      <a:accent3>
        <a:srgbClr val="C2948F"/>
      </a:accent3>
      <a:accent4>
        <a:srgbClr val="BA7F91"/>
      </a:accent4>
      <a:accent5>
        <a:srgbClr val="C390B5"/>
      </a:accent5>
      <a:accent6>
        <a:srgbClr val="B17FBA"/>
      </a:accent6>
      <a:hlink>
        <a:srgbClr val="696EAE"/>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412</Words>
  <Application>Microsoft Office PowerPoint</Application>
  <PresentationFormat>Laajakuva</PresentationFormat>
  <Paragraphs>52</Paragraphs>
  <Slides>7</Slides>
  <Notes>0</Notes>
  <HiddenSlides>0</HiddenSlides>
  <MMClips>0</MMClips>
  <ScaleCrop>false</ScaleCrop>
  <HeadingPairs>
    <vt:vector size="4" baseType="variant">
      <vt:variant>
        <vt:lpstr>Teema</vt:lpstr>
      </vt:variant>
      <vt:variant>
        <vt:i4>1</vt:i4>
      </vt:variant>
      <vt:variant>
        <vt:lpstr>Dian otsikot</vt:lpstr>
      </vt:variant>
      <vt:variant>
        <vt:i4>7</vt:i4>
      </vt:variant>
    </vt:vector>
  </HeadingPairs>
  <TitlesOfParts>
    <vt:vector size="8" baseType="lpstr">
      <vt:lpstr>AccentBoxVTI</vt:lpstr>
      <vt:lpstr>Innovaatio Terve Mieli – mistä on kyse?</vt:lpstr>
      <vt:lpstr>Mihin kaikkialle ohjelma vie asiakkaan? </vt:lpstr>
      <vt:lpstr>Traumainformoitu palveluohjaus – miksi?</vt:lpstr>
      <vt:lpstr>Innovaatio Terve Mieli – mihin se tuo ratkaisut?</vt:lpstr>
      <vt:lpstr>Potentiaaliset asiakkaat</vt:lpstr>
      <vt:lpstr>Hyödyt</vt:lpstr>
      <vt:lpstr>Kuinka palvelu jalkautetaan?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Innovaatio Terve Mieli – mistä on kyse?</dc:title>
  <dc:creator>veera jahn</dc:creator>
  <cp:lastModifiedBy>Veera 💫</cp:lastModifiedBy>
  <cp:revision>3</cp:revision>
  <dcterms:created xsi:type="dcterms:W3CDTF">2022-02-19T14:59:30Z</dcterms:created>
  <dcterms:modified xsi:type="dcterms:W3CDTF">2022-02-24T08:37:48Z</dcterms:modified>
</cp:coreProperties>
</file>