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1" r:id="rId7"/>
    <p:sldId id="262" r:id="rId8"/>
    <p:sldId id="266" r:id="rId9"/>
    <p:sldId id="265" r:id="rId10"/>
    <p:sldId id="272" r:id="rId11"/>
    <p:sldId id="273" r:id="rId12"/>
    <p:sldId id="274" r:id="rId13"/>
    <p:sldId id="271" r:id="rId14"/>
    <p:sldId id="259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2" autoAdjust="0"/>
  </p:normalViewPr>
  <p:slideViewPr>
    <p:cSldViewPr snapToGrid="0" snapToObjects="1"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yksi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unSote_Esityspohja_kansipohj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2881"/>
            <a:ext cx="9235440" cy="5198142"/>
          </a:xfrm>
          <a:prstGeom prst="rect">
            <a:avLst/>
          </a:prstGeom>
        </p:spPr>
      </p:pic>
      <p:pic>
        <p:nvPicPr>
          <p:cNvPr id="3" name="Picture 2" descr="Siun_sote-1_väri_tummal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94" y="1090792"/>
            <a:ext cx="4498814" cy="244788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6368A09-E967-495F-B772-E059891C6E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01595" y="4708139"/>
            <a:ext cx="1811777" cy="2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musta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94" y="1090792"/>
            <a:ext cx="4498814" cy="2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htuvat 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iunSote_Esityspohja_kansipohj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2881"/>
            <a:ext cx="9235440" cy="5198142"/>
          </a:xfrm>
          <a:prstGeom prst="rect">
            <a:avLst/>
          </a:prstGeom>
        </p:spPr>
      </p:pic>
      <p:pic>
        <p:nvPicPr>
          <p:cNvPr id="7" name="Picture 6" descr="Siun_sote-1_väri_tummal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94" y="1090792"/>
            <a:ext cx="4498814" cy="2447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66" y="1154866"/>
            <a:ext cx="4269242" cy="2383810"/>
          </a:xfrm>
          <a:prstGeom prst="rect">
            <a:avLst/>
          </a:prstGeom>
        </p:spPr>
      </p:pic>
      <p:pic>
        <p:nvPicPr>
          <p:cNvPr id="10" name="Picture 9" descr="Siun_sote-3_väri_tummall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93" y="1316989"/>
            <a:ext cx="4497415" cy="2221687"/>
          </a:xfrm>
          <a:prstGeom prst="rect">
            <a:avLst/>
          </a:prstGeom>
        </p:spPr>
      </p:pic>
      <p:pic>
        <p:nvPicPr>
          <p:cNvPr id="11" name="Picture 10" descr="Siun_sote-4_väri_tummal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70" y="1262948"/>
            <a:ext cx="4263238" cy="2275728"/>
          </a:xfrm>
          <a:prstGeom prst="rect">
            <a:avLst/>
          </a:prstGeom>
        </p:spPr>
      </p:pic>
      <p:pic>
        <p:nvPicPr>
          <p:cNvPr id="12" name="Picture 11" descr="Siun_sote-5_väri_tummall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56" y="884660"/>
            <a:ext cx="4677552" cy="2654016"/>
          </a:xfrm>
          <a:prstGeom prst="rect">
            <a:avLst/>
          </a:prstGeom>
        </p:spPr>
      </p:pic>
      <p:pic>
        <p:nvPicPr>
          <p:cNvPr id="13" name="Picture 12" descr="Siun_sote-6_väri_tummall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7" y="1142857"/>
            <a:ext cx="5031821" cy="2395819"/>
          </a:xfrm>
          <a:prstGeom prst="rect">
            <a:avLst/>
          </a:prstGeom>
        </p:spPr>
      </p:pic>
      <p:pic>
        <p:nvPicPr>
          <p:cNvPr id="14" name="Picture 13" descr="Siun_sote-7_väri_tummalle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79" y="1016761"/>
            <a:ext cx="4383329" cy="2521915"/>
          </a:xfrm>
          <a:prstGeom prst="rect">
            <a:avLst/>
          </a:prstGeom>
        </p:spPr>
      </p:pic>
      <p:pic>
        <p:nvPicPr>
          <p:cNvPr id="15" name="Picture 14" descr="Siun_sote-8_väri_tummalle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15" y="1178884"/>
            <a:ext cx="4467393" cy="2359792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D728EC9-562B-42EF-AE46-6011A40302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201595" y="4708139"/>
            <a:ext cx="1811777" cy="2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tyksen aihe tai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iunSote_Esityspohja_kansipohj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2881"/>
            <a:ext cx="9235440" cy="51981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48" y="336925"/>
            <a:ext cx="7613952" cy="2296886"/>
          </a:xfrm>
          <a:prstGeom prst="rect">
            <a:avLst/>
          </a:prstGeom>
        </p:spPr>
        <p:txBody>
          <a:bodyPr wrap="square" lIns="0" tIns="0" rIns="0" bIns="0"/>
          <a:lstStyle>
            <a:lvl1pPr marL="0" algn="ctr">
              <a:lnSpc>
                <a:spcPts val="5600"/>
              </a:lnSpc>
              <a:defRPr sz="5400" baseline="0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Esityksen aihe tai väliotsikko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0" y="4399427"/>
            <a:ext cx="949723" cy="53886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2" name="TextBox 1"/>
          <p:cNvSpPr txBox="1"/>
          <p:nvPr userDrawn="1"/>
        </p:nvSpPr>
        <p:spPr>
          <a:xfrm>
            <a:off x="6599605" y="4379439"/>
            <a:ext cx="24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dirty="0" err="1">
                <a:solidFill>
                  <a:schemeClr val="bg1"/>
                </a:solidFill>
              </a:rPr>
              <a:t>Pohjois-Karjalan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sosiaali</a:t>
            </a:r>
            <a:r>
              <a:rPr lang="en-US" sz="1200" baseline="0" dirty="0">
                <a:solidFill>
                  <a:schemeClr val="bg1"/>
                </a:solidFill>
              </a:rPr>
              <a:t>- </a:t>
            </a:r>
            <a:r>
              <a:rPr lang="en-US" sz="1200" baseline="0" dirty="0" err="1">
                <a:solidFill>
                  <a:schemeClr val="bg1"/>
                </a:solidFill>
              </a:rPr>
              <a:t>ja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terveyspalvelujen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kuntayhtymä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accent1"/>
                </a:solidFill>
              </a:rPr>
              <a:t>www.siunsote.fi</a:t>
            </a:r>
            <a:endParaRPr lang="en-US" sz="1200" baseline="0" dirty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2798763"/>
            <a:ext cx="7613650" cy="1322387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pitäjä</a:t>
            </a:r>
            <a:r>
              <a:rPr lang="en-US" dirty="0"/>
              <a:t>, </a:t>
            </a:r>
            <a:r>
              <a:rPr lang="en-US" dirty="0" err="1"/>
              <a:t>päivämäärä</a:t>
            </a:r>
            <a:r>
              <a:rPr lang="en-US" dirty="0"/>
              <a:t> tai </a:t>
            </a:r>
            <a:r>
              <a:rPr lang="en-US" dirty="0" err="1"/>
              <a:t>lisäotsikko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ABB2858-C521-495A-81CC-0D32E88336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74563" y="4708139"/>
            <a:ext cx="1811777" cy="2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1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sityksen aihe tai väliotsikko musta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48" y="336925"/>
            <a:ext cx="7613952" cy="2296886"/>
          </a:xfrm>
          <a:prstGeom prst="rect">
            <a:avLst/>
          </a:prstGeom>
        </p:spPr>
        <p:txBody>
          <a:bodyPr wrap="square" lIns="0" tIns="0" rIns="0" bIns="0"/>
          <a:lstStyle>
            <a:lvl1pPr marL="0" algn="ctr">
              <a:lnSpc>
                <a:spcPts val="56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Esityksen aihe tai väliotsikko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2798763"/>
            <a:ext cx="7613650" cy="1322387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pitäjä</a:t>
            </a:r>
            <a:r>
              <a:rPr lang="en-US" dirty="0"/>
              <a:t>, </a:t>
            </a:r>
            <a:r>
              <a:rPr lang="en-US" dirty="0" err="1"/>
              <a:t>päivämäärä</a:t>
            </a:r>
            <a:r>
              <a:rPr lang="en-US" dirty="0"/>
              <a:t> tai </a:t>
            </a:r>
            <a:r>
              <a:rPr lang="en-US" dirty="0" err="1"/>
              <a:t>lisäotsikko</a:t>
            </a:r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2" y="4487190"/>
            <a:ext cx="913181" cy="451104"/>
          </a:xfrm>
          <a:prstGeom prst="rect">
            <a:avLst/>
          </a:prstGeom>
        </p:spPr>
      </p:pic>
      <p:sp>
        <p:nvSpPr>
          <p:cNvPr id="9" name="TextBox 5"/>
          <p:cNvSpPr txBox="1"/>
          <p:nvPr userDrawn="1"/>
        </p:nvSpPr>
        <p:spPr>
          <a:xfrm>
            <a:off x="6599605" y="4379439"/>
            <a:ext cx="24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dirty="0" err="1">
                <a:solidFill>
                  <a:schemeClr val="tx1"/>
                </a:solidFill>
              </a:rPr>
              <a:t>Pohjois-Karjalan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sosiaali</a:t>
            </a:r>
            <a:r>
              <a:rPr lang="en-US" sz="1200" baseline="0" dirty="0">
                <a:solidFill>
                  <a:schemeClr val="tx1"/>
                </a:solidFill>
              </a:rPr>
              <a:t>- </a:t>
            </a:r>
            <a:r>
              <a:rPr lang="en-US" sz="1200" baseline="0" dirty="0" err="1">
                <a:solidFill>
                  <a:schemeClr val="tx1"/>
                </a:solidFill>
              </a:rPr>
              <a:t>ja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terveyspalvelujen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kuntayhtymä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="1" baseline="0" dirty="0" err="1">
                <a:solidFill>
                  <a:schemeClr val="tx1"/>
                </a:solidFill>
              </a:rPr>
              <a:t>www.siunsote.fi</a:t>
            </a:r>
            <a:endParaRPr lang="en-US" sz="1200" b="1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2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25488" y="1295400"/>
            <a:ext cx="8164512" cy="3248763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3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erusdia musta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25488" y="1295400"/>
            <a:ext cx="8164512" cy="3248763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599605" y="4684237"/>
            <a:ext cx="241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baseline="0" dirty="0">
                <a:solidFill>
                  <a:schemeClr val="tx1"/>
                </a:solidFill>
              </a:rPr>
              <a:t>www.siunsote.fi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" y="4442474"/>
            <a:ext cx="969612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7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putervehd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unSote_Esityspohja_kansipohj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2881"/>
            <a:ext cx="9235440" cy="51981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48" y="961591"/>
            <a:ext cx="7613952" cy="1623836"/>
          </a:xfrm>
          <a:prstGeom prst="rect">
            <a:avLst/>
          </a:prstGeom>
        </p:spPr>
        <p:txBody>
          <a:bodyPr wrap="square" lIns="0" tIns="0" rIns="0" bIns="0"/>
          <a:lstStyle>
            <a:lvl1pPr marL="0" algn="ctr"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Lopputervehdys!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2" y="4487190"/>
            <a:ext cx="913181" cy="45110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599605" y="4379439"/>
            <a:ext cx="24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dirty="0" err="1">
                <a:solidFill>
                  <a:schemeClr val="bg1"/>
                </a:solidFill>
              </a:rPr>
              <a:t>Pohjois-Karjalan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sosiaali</a:t>
            </a:r>
            <a:r>
              <a:rPr lang="en-US" sz="1200" baseline="0" dirty="0">
                <a:solidFill>
                  <a:schemeClr val="bg1"/>
                </a:solidFill>
              </a:rPr>
              <a:t>- </a:t>
            </a:r>
            <a:r>
              <a:rPr lang="en-US" sz="1200" baseline="0" dirty="0" err="1">
                <a:solidFill>
                  <a:schemeClr val="bg1"/>
                </a:solidFill>
              </a:rPr>
              <a:t>ja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terveyspalvelujen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kuntayhtymä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accent1"/>
                </a:solidFill>
              </a:rPr>
              <a:t>www.siunsote.fi</a:t>
            </a:r>
            <a:endParaRPr lang="en-US" sz="1200" baseline="0" dirty="0">
              <a:solidFill>
                <a:schemeClr val="accent1"/>
              </a:solidFill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FBAF521-5093-4B48-980C-3780B98DA5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74563" y="4708139"/>
            <a:ext cx="1811777" cy="2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5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pputervehdys musta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2" y="4487190"/>
            <a:ext cx="913181" cy="4511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48" y="961591"/>
            <a:ext cx="7613952" cy="1623836"/>
          </a:xfrm>
          <a:prstGeom prst="rect">
            <a:avLst/>
          </a:prstGeom>
        </p:spPr>
        <p:txBody>
          <a:bodyPr wrap="square" lIns="0" tIns="0" rIns="0" bIns="0"/>
          <a:lstStyle>
            <a:lvl1pPr marL="0"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Lopputervehdys!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599605" y="4379439"/>
            <a:ext cx="24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dirty="0" err="1">
                <a:solidFill>
                  <a:schemeClr val="tx1"/>
                </a:solidFill>
              </a:rPr>
              <a:t>Pohjois-Karjalan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sosiaali</a:t>
            </a:r>
            <a:r>
              <a:rPr lang="en-US" sz="1200" baseline="0" dirty="0">
                <a:solidFill>
                  <a:schemeClr val="tx1"/>
                </a:solidFill>
              </a:rPr>
              <a:t>- </a:t>
            </a:r>
            <a:r>
              <a:rPr lang="en-US" sz="1200" baseline="0" dirty="0" err="1">
                <a:solidFill>
                  <a:schemeClr val="tx1"/>
                </a:solidFill>
              </a:rPr>
              <a:t>ja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terveyspalvelujen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kuntayhtymä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="1" baseline="0" dirty="0" err="1">
                <a:solidFill>
                  <a:schemeClr val="tx1"/>
                </a:solidFill>
              </a:rPr>
              <a:t>www.siunsote.fi</a:t>
            </a:r>
            <a:endParaRPr lang="en-US" sz="1200" b="1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6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729" y="1295863"/>
            <a:ext cx="8164481" cy="323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99605" y="4737023"/>
            <a:ext cx="241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dirty="0" err="1">
                <a:solidFill>
                  <a:schemeClr val="accent1"/>
                </a:solidFill>
              </a:rPr>
              <a:t>www.siunsote.fi</a:t>
            </a:r>
            <a:endParaRPr lang="en-US" sz="1200" baseline="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8" y="4459148"/>
            <a:ext cx="907085" cy="479146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725728" y="206375"/>
            <a:ext cx="8164482" cy="983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22CAE4D-6363-496C-A06B-8D6A78BE018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474563" y="4708139"/>
            <a:ext cx="1811777" cy="2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0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56" r:id="rId4"/>
    <p:sldLayoutId id="2147483665" r:id="rId5"/>
    <p:sldLayoutId id="2147483661" r:id="rId6"/>
    <p:sldLayoutId id="2147483666" r:id="rId7"/>
    <p:sldLayoutId id="2147483659" r:id="rId8"/>
    <p:sldLayoutId id="2147483664" r:id="rId9"/>
  </p:sldLayoutIdLst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400" b="1" i="0" kern="120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4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7F02A-D624-4C9E-8BAA-DE5FE6EE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28" y="206375"/>
            <a:ext cx="8164482" cy="569712"/>
          </a:xfrm>
        </p:spPr>
        <p:txBody>
          <a:bodyPr/>
          <a:lstStyle/>
          <a:p>
            <a:r>
              <a:rPr lang="fi-FI" dirty="0"/>
              <a:t>Muita havaintoja </a:t>
            </a:r>
            <a:r>
              <a:rPr lang="fi-FI"/>
              <a:t>Previctistä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8523DB-F0DC-4488-B9AB-4C6552464D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5488" y="914400"/>
            <a:ext cx="8164512" cy="3629763"/>
          </a:xfrm>
        </p:spPr>
        <p:txBody>
          <a:bodyPr>
            <a:normAutofit lnSpcReduction="10000"/>
          </a:bodyPr>
          <a:lstStyle/>
          <a:p>
            <a:pPr lvl="1"/>
            <a:endParaRPr lang="fi-FI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Toivomus, että Previct jää 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työkaluksi:</a:t>
            </a:r>
          </a:p>
          <a:p>
            <a:pPr lvl="1"/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Helpottaa lapsen tapaamisjärjestelyjä huomattavasti</a:t>
            </a:r>
          </a:p>
          <a:p>
            <a:pPr lvl="1"/>
            <a:r>
              <a:rPr lang="fi-FI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Reaaliaikaista päihdeseurantaa ilman käyntiä ammattilaisen luona</a:t>
            </a:r>
            <a:endParaRPr lang="fi-FI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uusia käyttäjiä olisi. 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/>
              <a:t>Voisi hyödyntää ajoterveysseurannassa ja työterveyshuollosta päihdehoitoon ohjattujen kanssa</a:t>
            </a:r>
          </a:p>
          <a:p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537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Kiitos </a:t>
            </a:r>
            <a:r>
              <a:rPr lang="en-US" dirty="0" err="1"/>
              <a:t>mielenkiinnosta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2601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PREVICT- </a:t>
            </a:r>
            <a:r>
              <a:rPr lang="en-US" dirty="0" err="1"/>
              <a:t>pilotti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Erja Kortelainen, </a:t>
            </a:r>
            <a:r>
              <a:rPr lang="en-US" sz="1600" dirty="0" err="1"/>
              <a:t>projektisuunnittelija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60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D26503-2169-4D00-B9FA-1F715CC5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33" y="206375"/>
            <a:ext cx="8713477" cy="723393"/>
          </a:xfrm>
        </p:spPr>
        <p:txBody>
          <a:bodyPr>
            <a:normAutofit/>
          </a:bodyPr>
          <a:lstStyle/>
          <a:p>
            <a:r>
              <a:rPr lang="fi-FI" dirty="0"/>
              <a:t>Previct - työkalu alkoholiongelmien hoitoon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505505-3784-4036-A208-EFBEF917FD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1257" y="1060398"/>
            <a:ext cx="8628743" cy="34837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Potilaan tavoitteena voi olla alkoholinkäytön vähentäminen tai lopettaminen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Potilas saa käyttöönsä puhelinsovelluksen ja taskukokoisen alkometrin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laite on lääkinnällinen ja henkilökohtainen,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vaatii äly puhelimen ja sovelluksen asennuksen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Päivittäin puhallus tiettyyn kellon aikaan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Hoitava taho seuraa potilaan vointia netissä toimivasta hoitoportaalista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mahdollisuus myös viestitoimintoon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897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4C6925-434D-484F-A812-752E62A0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28" y="206375"/>
            <a:ext cx="8164482" cy="623501"/>
          </a:xfrm>
        </p:spPr>
        <p:txBody>
          <a:bodyPr/>
          <a:lstStyle/>
          <a:p>
            <a:r>
              <a:rPr lang="fi-FI" dirty="0"/>
              <a:t>Previct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5204358B-2D33-4E9F-9579-478122DDA22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5260" y="61472"/>
            <a:ext cx="8944215" cy="4308991"/>
          </a:xfrm>
        </p:spPr>
      </p:pic>
    </p:spTree>
    <p:extLst>
      <p:ext uri="{BB962C8B-B14F-4D97-AF65-F5344CB8AC3E}">
        <p14:creationId xmlns:p14="http://schemas.microsoft.com/office/powerpoint/2010/main" val="293403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9FAA7F-266F-45BB-B526-3524DB41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28" y="206375"/>
            <a:ext cx="8164482" cy="654237"/>
          </a:xfrm>
        </p:spPr>
        <p:txBody>
          <a:bodyPr/>
          <a:lstStyle/>
          <a:p>
            <a:r>
              <a:rPr lang="fi-FI" dirty="0"/>
              <a:t>Previct-kuvia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A9147B4-4CF4-4EE9-B558-9D544983868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61257" y="768403"/>
            <a:ext cx="8782851" cy="3711389"/>
          </a:xfrm>
        </p:spPr>
      </p:pic>
    </p:spTree>
    <p:extLst>
      <p:ext uri="{BB962C8B-B14F-4D97-AF65-F5344CB8AC3E}">
        <p14:creationId xmlns:p14="http://schemas.microsoft.com/office/powerpoint/2010/main" val="22260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6F0D68-4425-44AE-90E8-302A8846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81" y="206375"/>
            <a:ext cx="8736529" cy="861706"/>
          </a:xfrm>
        </p:spPr>
        <p:txBody>
          <a:bodyPr>
            <a:noAutofit/>
          </a:bodyPr>
          <a:lstStyle/>
          <a:p>
            <a:r>
              <a:rPr lang="fi-FI" sz="2400" dirty="0"/>
              <a:t>Previct pilotti - pohjoinen alue: </a:t>
            </a:r>
            <a:br>
              <a:rPr lang="fi-FI" sz="2400" dirty="0"/>
            </a:br>
            <a:r>
              <a:rPr lang="fi-FI" sz="2400" dirty="0"/>
              <a:t>Juuka, Nurmes-Valtimo ja Lieksa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9CD037-72E8-465A-9E46-2ABBC1A8C6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6625" y="1237128"/>
            <a:ext cx="8613375" cy="3307035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Previct laitteita/asiakkaita 7</a:t>
            </a:r>
          </a:p>
          <a:p>
            <a:pPr lvl="1"/>
            <a:r>
              <a:rPr lang="fi-FI" dirty="0"/>
              <a:t> lastensuojelun ja mielenterveys- ja päihdepalveluiden yhteisasiakkailla</a:t>
            </a:r>
          </a:p>
          <a:p>
            <a:pPr lvl="1"/>
            <a:r>
              <a:rPr lang="fi-FI" dirty="0"/>
              <a:t>yksi laite siirtynyt työterveyshuollon puolelta</a:t>
            </a:r>
          </a:p>
          <a:p>
            <a:pPr lvl="1"/>
            <a:r>
              <a:rPr lang="fi-FI" dirty="0"/>
              <a:t>Laitteiden käyttö alkanut eritahtiin: maaliskuu -  toukokuu</a:t>
            </a:r>
          </a:p>
          <a:p>
            <a:pPr lvl="1"/>
            <a:r>
              <a:rPr lang="fi-FI" dirty="0"/>
              <a:t>Pilotti 6 kk -&gt; osan laitteiden aikaa jatkettu  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 keskeyttänyt omasta tahdosta lokakuun aikana.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taustalla ollut näistä kahden osalta myös sitoutumattomuutta puhalluksiin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Käytössä pilotin lopussa siis 4. </a:t>
            </a:r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9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AA226F-341A-4E56-AB51-464C5270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28" y="-45720"/>
            <a:ext cx="8164482" cy="45719"/>
          </a:xfrm>
        </p:spPr>
        <p:txBody>
          <a:bodyPr>
            <a:normAutofit fontScale="90000"/>
          </a:bodyPr>
          <a:lstStyle/>
          <a:p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294EA75-8E0C-4788-9F04-81491CA576E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258029" y="1459582"/>
            <a:ext cx="2627940" cy="268211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096E1B6-D652-4A44-BD27-C159C7A9A0D7}"/>
              </a:ext>
            </a:extLst>
          </p:cNvPr>
          <p:cNvSpPr txBox="1"/>
          <p:nvPr/>
        </p:nvSpPr>
        <p:spPr>
          <a:xfrm>
            <a:off x="4309459" y="2008139"/>
            <a:ext cx="1339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PREVIVT PILOTTI:</a:t>
            </a:r>
          </a:p>
          <a:p>
            <a:r>
              <a:rPr lang="fi-FI" sz="1600" b="1" dirty="0"/>
              <a:t>ASIAKAS NÄKÖKULMA</a:t>
            </a:r>
          </a:p>
          <a:p>
            <a:r>
              <a:rPr lang="fi-FI" sz="1600" b="1" dirty="0"/>
              <a:t>/KOKEMUS</a:t>
            </a:r>
          </a:p>
          <a:p>
            <a:endParaRPr lang="fi-FI" sz="1600" b="1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88712CF0-4BB3-49B5-89E3-80AD3015EA6A}"/>
              </a:ext>
            </a:extLst>
          </p:cNvPr>
          <p:cNvSpPr/>
          <p:nvPr/>
        </p:nvSpPr>
        <p:spPr>
          <a:xfrm>
            <a:off x="7441820" y="3717169"/>
            <a:ext cx="1719151" cy="104502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osalla sitoutumattomuutta ja motivaatioin puutetta joka johtanut laitteen käytön lopettamiseen</a:t>
            </a:r>
            <a:endParaRPr lang="fi-FI" sz="900" b="1" dirty="0">
              <a:solidFill>
                <a:schemeClr val="tx1"/>
              </a:solidFill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81A3493-46A9-4041-9463-DB2F286882E5}"/>
              </a:ext>
            </a:extLst>
          </p:cNvPr>
          <p:cNvSpPr/>
          <p:nvPr/>
        </p:nvSpPr>
        <p:spPr>
          <a:xfrm>
            <a:off x="7147428" y="40192"/>
            <a:ext cx="1974797" cy="12929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Asiakkailla teknisiä pulmia,; pohdinta ovatko todellisia </a:t>
            </a:r>
            <a:r>
              <a:rPr lang="fi-FI" sz="900" b="1" dirty="0" err="1">
                <a:solidFill>
                  <a:schemeClr val="tx1"/>
                </a:solidFill>
              </a:rPr>
              <a:t>esim.asiakas</a:t>
            </a:r>
            <a:r>
              <a:rPr lang="fi-FI" sz="900" b="1" dirty="0">
                <a:solidFill>
                  <a:schemeClr val="tx1"/>
                </a:solidFill>
              </a:rPr>
              <a:t> kertoo että puhelin ja laite eivät saa yhteyttä toisiinsa, onko tapa välttää puhaltaminen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E0EC4859-4207-4DA6-B55A-FFA6F1CFED39}"/>
              </a:ext>
            </a:extLst>
          </p:cNvPr>
          <p:cNvSpPr/>
          <p:nvPr/>
        </p:nvSpPr>
        <p:spPr>
          <a:xfrm>
            <a:off x="5578515" y="516488"/>
            <a:ext cx="1657280" cy="11006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Laitteen käyttö vaatii teknistä osaamista ja tietynlaisen älypuhelimen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0B3C9A0D-A514-4F80-A65B-A7B27A9BD5A5}"/>
              </a:ext>
            </a:extLst>
          </p:cNvPr>
          <p:cNvSpPr/>
          <p:nvPr/>
        </p:nvSpPr>
        <p:spPr>
          <a:xfrm>
            <a:off x="7155115" y="1463102"/>
            <a:ext cx="1759643" cy="9304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sz="9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Osa asiakkaista kokee laitteen mukana pidon raskaana, stressaavana ja työläänä.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66486A19-3437-4416-98B2-592C473C323D}"/>
              </a:ext>
            </a:extLst>
          </p:cNvPr>
          <p:cNvSpPr/>
          <p:nvPr/>
        </p:nvSpPr>
        <p:spPr>
          <a:xfrm>
            <a:off x="7283505" y="2681727"/>
            <a:ext cx="1749076" cy="9758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Asiakkaalla vahva kokemus valvonnasta</a:t>
            </a:r>
            <a:endParaRPr lang="fi-FI" sz="900" b="1" dirty="0">
              <a:solidFill>
                <a:schemeClr val="tx1"/>
              </a:solidFill>
            </a:endParaRP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587578E4-73EC-480D-9A3E-CB5A714DE9DF}"/>
              </a:ext>
            </a:extLst>
          </p:cNvPr>
          <p:cNvSpPr/>
          <p:nvPr/>
        </p:nvSpPr>
        <p:spPr>
          <a:xfrm>
            <a:off x="5779997" y="3342110"/>
            <a:ext cx="1759643" cy="11098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Osalla asiakkaista sitoutuminen on vaihdellut ja puhalluksia jäänyt väliin ja tullut pitkiäkin välejä. 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9019CFC3-5AD8-4060-ACC8-6F8AED7EDBAC}"/>
              </a:ext>
            </a:extLst>
          </p:cNvPr>
          <p:cNvSpPr/>
          <p:nvPr/>
        </p:nvSpPr>
        <p:spPr>
          <a:xfrm>
            <a:off x="5692744" y="1979591"/>
            <a:ext cx="1749076" cy="1074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Puhaltaminen on koettu hankalaksi ja  raskaaksi fyysisesti</a:t>
            </a: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AA8B8D54-FBC4-4F70-ACAC-FED71A3C4F33}"/>
              </a:ext>
            </a:extLst>
          </p:cNvPr>
          <p:cNvSpPr/>
          <p:nvPr/>
        </p:nvSpPr>
        <p:spPr>
          <a:xfrm>
            <a:off x="261090" y="383045"/>
            <a:ext cx="2182265" cy="15389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Puhallukset korvaavat asiakkaan alkoholiseuloissa käyntejä </a:t>
            </a:r>
          </a:p>
          <a:p>
            <a:pPr algn="ctr"/>
            <a:r>
              <a:rPr lang="fi-FI" sz="900" b="1" dirty="0">
                <a:solidFill>
                  <a:schemeClr val="tx1"/>
                </a:solidFill>
              </a:rPr>
              <a:t>ei tarvitse lähteä kotoa vastaanottokäynneille</a:t>
            </a:r>
          </a:p>
          <a:p>
            <a:pPr algn="ctr"/>
            <a:r>
              <a:rPr lang="fi-FI" sz="900" b="1" dirty="0">
                <a:solidFill>
                  <a:schemeClr val="tx1"/>
                </a:solidFill>
              </a:rPr>
              <a:t>matkustaminen pidempien välimatkojen päästä vähenee</a:t>
            </a:r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5A180CEA-D7C7-4149-A5E0-A87A9D93043D}"/>
              </a:ext>
            </a:extLst>
          </p:cNvPr>
          <p:cNvSpPr/>
          <p:nvPr/>
        </p:nvSpPr>
        <p:spPr>
          <a:xfrm>
            <a:off x="2621612" y="237348"/>
            <a:ext cx="1795333" cy="11898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9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fi-FI" sz="9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aite on tullut osaksi arkea ja sitoutuminen on hyvä, antaa myös turvaa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0D11F08E-7B4E-4AA0-A166-81895BE2EE2C}"/>
              </a:ext>
            </a:extLst>
          </p:cNvPr>
          <p:cNvSpPr/>
          <p:nvPr/>
        </p:nvSpPr>
        <p:spPr>
          <a:xfrm>
            <a:off x="107576" y="1995280"/>
            <a:ext cx="1988883" cy="137289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Laite on hyvä asiakkaille, joilla päihdeseuranta on edellytys lasten tapaamiselle tai työpaikan säilymiselle</a:t>
            </a: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D653B5B3-8F0C-4FBB-9432-FB73B9442EFB}"/>
              </a:ext>
            </a:extLst>
          </p:cNvPr>
          <p:cNvSpPr/>
          <p:nvPr/>
        </p:nvSpPr>
        <p:spPr>
          <a:xfrm>
            <a:off x="2067967" y="1580486"/>
            <a:ext cx="1426818" cy="85338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Osa asiakkaista pitää tärkeänä ja toimivana</a:t>
            </a:r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9F3CC6F8-2571-4B23-92EC-FE54D7F26649}"/>
              </a:ext>
            </a:extLst>
          </p:cNvPr>
          <p:cNvSpPr/>
          <p:nvPr/>
        </p:nvSpPr>
        <p:spPr>
          <a:xfrm>
            <a:off x="937930" y="3441480"/>
            <a:ext cx="1621331" cy="112502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Asiakas motivoinut vähentämään ja konkretisoi omaa alkoholin käyttöä</a:t>
            </a:r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5EB381E2-ECC5-40C6-B649-122A295AA759}"/>
              </a:ext>
            </a:extLst>
          </p:cNvPr>
          <p:cNvSpPr/>
          <p:nvPr/>
        </p:nvSpPr>
        <p:spPr>
          <a:xfrm>
            <a:off x="2096459" y="2624627"/>
            <a:ext cx="1406178" cy="113487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Asiakkailla on motivaatio ja sitoutuneisuutta laitteen käyttöön</a:t>
            </a:r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F6A791C5-D10B-4AA0-A02E-12E26141DC61}"/>
              </a:ext>
            </a:extLst>
          </p:cNvPr>
          <p:cNvSpPr/>
          <p:nvPr/>
        </p:nvSpPr>
        <p:spPr>
          <a:xfrm>
            <a:off x="4344502" y="4016217"/>
            <a:ext cx="1749076" cy="9758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prstClr val="black"/>
                </a:solidFill>
                <a:latin typeface="Calibri" panose="020F0502020204030204" pitchFamily="34" charset="0"/>
              </a:rPr>
              <a:t>Puhaltaminen meinaa unohtua </a:t>
            </a:r>
            <a:r>
              <a:rPr lang="fi-FI" sz="9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muistukkeesta</a:t>
            </a:r>
            <a:r>
              <a:rPr lang="fi-FI" sz="900" b="1" dirty="0">
                <a:solidFill>
                  <a:prstClr val="black"/>
                </a:solidFill>
                <a:latin typeface="Calibri" panose="020F0502020204030204" pitchFamily="34" charset="0"/>
              </a:rPr>
              <a:t> huolimatta</a:t>
            </a:r>
            <a:endParaRPr lang="fi-FI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7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9E0FE-809E-49C1-9955-4FEBAFAD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28" y="0"/>
            <a:ext cx="8164482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FF0B2C6-63E5-4D68-8ACF-F5D795EEA87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183731" y="1295400"/>
            <a:ext cx="3248025" cy="324802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CE2990E-58F0-4552-B945-E6639CEC3AE6}"/>
              </a:ext>
            </a:extLst>
          </p:cNvPr>
          <p:cNvSpPr txBox="1"/>
          <p:nvPr/>
        </p:nvSpPr>
        <p:spPr>
          <a:xfrm>
            <a:off x="4472108" y="1813432"/>
            <a:ext cx="1452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Ammattilaisen näkökulmia/</a:t>
            </a:r>
          </a:p>
          <a:p>
            <a:r>
              <a:rPr lang="fi-FI" sz="1600" dirty="0"/>
              <a:t>kokemuksia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3887BBE9-8BAA-4CAE-BF4C-E33AFC1B8468}"/>
              </a:ext>
            </a:extLst>
          </p:cNvPr>
          <p:cNvSpPr/>
          <p:nvPr/>
        </p:nvSpPr>
        <p:spPr>
          <a:xfrm>
            <a:off x="8507" y="160579"/>
            <a:ext cx="1536590" cy="112955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Työajan koetaan lisääntyneen </a:t>
            </a: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AA022CA5-44CB-4900-B679-635BDA8FA8B7}"/>
              </a:ext>
            </a:extLst>
          </p:cNvPr>
          <p:cNvSpPr/>
          <p:nvPr/>
        </p:nvSpPr>
        <p:spPr>
          <a:xfrm>
            <a:off x="120559" y="1490862"/>
            <a:ext cx="1767111" cy="112955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juupas-eipäs keskustelua  ei tarvitse käydä eli toimii hyvänä työvälineenä asiakkaan tsemppaamiseen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9B2C329F-00FC-499C-BE4E-AB58E6110A36}"/>
              </a:ext>
            </a:extLst>
          </p:cNvPr>
          <p:cNvSpPr/>
          <p:nvPr/>
        </p:nvSpPr>
        <p:spPr>
          <a:xfrm>
            <a:off x="7241388" y="2351315"/>
            <a:ext cx="1772872" cy="13489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Puhallukset korvaavat asiakkaan alkoholiseuloissa käyntejä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kotikäyntejä tai vastaanottokäyntejä ei laite korvaa. 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8AF8BD32-F60F-4FB0-8EE0-C52FA73E3B75}"/>
              </a:ext>
            </a:extLst>
          </p:cNvPr>
          <p:cNvSpPr/>
          <p:nvPr/>
        </p:nvSpPr>
        <p:spPr>
          <a:xfrm>
            <a:off x="6119958" y="3700235"/>
            <a:ext cx="2466575" cy="11295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Asiakaskäyntejä ei ole voitu korvata paitsi niissä tilanteissa joissa kysymys lapsen turvallisen tapaamisen varmistaminen eli tältä osin nämä varmennuskäynnit jääneet pois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356B6F07-C218-4DEA-915A-5F620E598500}"/>
              </a:ext>
            </a:extLst>
          </p:cNvPr>
          <p:cNvSpPr/>
          <p:nvPr/>
        </p:nvSpPr>
        <p:spPr>
          <a:xfrm>
            <a:off x="7620457" y="897396"/>
            <a:ext cx="1536590" cy="11295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Teknisiä haasteita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AF7581C6-5484-42FC-A049-16DFD6F040C2}"/>
              </a:ext>
            </a:extLst>
          </p:cNvPr>
          <p:cNvSpPr/>
          <p:nvPr/>
        </p:nvSpPr>
        <p:spPr>
          <a:xfrm>
            <a:off x="5878600" y="144848"/>
            <a:ext cx="1536590" cy="11295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Lisätyötä aiheuttaa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1ADE1F38-3DA1-4CD2-90FE-0D3C468926FC}"/>
              </a:ext>
            </a:extLst>
          </p:cNvPr>
          <p:cNvSpPr/>
          <p:nvPr/>
        </p:nvSpPr>
        <p:spPr>
          <a:xfrm>
            <a:off x="2842028" y="45719"/>
            <a:ext cx="1536590" cy="112955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9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Antaa </a:t>
            </a:r>
            <a:r>
              <a:rPr lang="fi-FI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työkaluja työntekijöille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4F25726-326A-46BD-BDB6-29D6E46BED9B}"/>
              </a:ext>
            </a:extLst>
          </p:cNvPr>
          <p:cNvSpPr/>
          <p:nvPr/>
        </p:nvSpPr>
        <p:spPr>
          <a:xfrm>
            <a:off x="1852325" y="1961633"/>
            <a:ext cx="1621330" cy="12601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Helpottaa lapsen tapaamisjärjestelyjä, varmistaa lapsen turvallisuutta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B30C5148-1ADA-495A-9DAB-F70B2616FD32}"/>
              </a:ext>
            </a:extLst>
          </p:cNvPr>
          <p:cNvSpPr/>
          <p:nvPr/>
        </p:nvSpPr>
        <p:spPr>
          <a:xfrm>
            <a:off x="167230" y="2894561"/>
            <a:ext cx="1706014" cy="147193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Yhteistyö </a:t>
            </a:r>
            <a:r>
              <a:rPr lang="fi-FI" sz="900" dirty="0" err="1">
                <a:solidFill>
                  <a:schemeClr val="tx1"/>
                </a:solidFill>
              </a:rPr>
              <a:t>miepän</a:t>
            </a:r>
            <a:r>
              <a:rPr lang="fi-FI" sz="900" dirty="0">
                <a:solidFill>
                  <a:schemeClr val="tx1"/>
                </a:solidFill>
              </a:rPr>
              <a:t> ja lastensuojelun työntekijöistä koetaan parantuneen/lisääntyneen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A6BF62A9-DB2C-49AD-B31D-1AB74CD12F26}"/>
              </a:ext>
            </a:extLst>
          </p:cNvPr>
          <p:cNvSpPr/>
          <p:nvPr/>
        </p:nvSpPr>
        <p:spPr>
          <a:xfrm>
            <a:off x="1950022" y="3463378"/>
            <a:ext cx="1767110" cy="134346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Viestiominaisuutta käytetty vaihtelevasti asiakaskohtaisesti. Puhelimella kysellään perään, jos puhalluksia jäänyt tapahtumatta.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F4F67B2F-714D-43BA-BF87-8D81336A985E}"/>
              </a:ext>
            </a:extLst>
          </p:cNvPr>
          <p:cNvSpPr/>
          <p:nvPr/>
        </p:nvSpPr>
        <p:spPr>
          <a:xfrm>
            <a:off x="6299966" y="1462172"/>
            <a:ext cx="1452282" cy="11295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Vääristynyttä tietoa raittiina olo päivistä teknisten ongelmien vuoksi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AFA5F5B6-40A3-4F86-9DEA-9B633AFE9126}"/>
              </a:ext>
            </a:extLst>
          </p:cNvPr>
          <p:cNvSpPr/>
          <p:nvPr/>
        </p:nvSpPr>
        <p:spPr>
          <a:xfrm>
            <a:off x="1483494" y="581774"/>
            <a:ext cx="1531432" cy="120560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Helpottaa päihdeseurantaa</a:t>
            </a:r>
          </a:p>
        </p:txBody>
      </p:sp>
    </p:spTree>
    <p:extLst>
      <p:ext uri="{BB962C8B-B14F-4D97-AF65-F5344CB8AC3E}">
        <p14:creationId xmlns:p14="http://schemas.microsoft.com/office/powerpoint/2010/main" val="174121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8BA679-A1FE-440F-9E4B-4F2793D4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725728" y="-119732"/>
            <a:ext cx="8164482" cy="58424"/>
          </a:xfrm>
        </p:spPr>
        <p:txBody>
          <a:bodyPr>
            <a:normAutofit fontScale="90000"/>
          </a:bodyPr>
          <a:lstStyle/>
          <a:p>
            <a:endParaRPr lang="fi-FI" sz="9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7F3C4B3-AFB3-40CB-946D-3052D92A6E6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10078" y="1567544"/>
            <a:ext cx="2145586" cy="2372766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1489EDFC-0A11-479A-B677-0B6459CE324A}"/>
              </a:ext>
            </a:extLst>
          </p:cNvPr>
          <p:cNvSpPr/>
          <p:nvPr/>
        </p:nvSpPr>
        <p:spPr>
          <a:xfrm>
            <a:off x="127672" y="791456"/>
            <a:ext cx="1052712" cy="86061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Hyvä laite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7CDB12DD-EEC7-4D6E-98D6-06B0AF549868}"/>
              </a:ext>
            </a:extLst>
          </p:cNvPr>
          <p:cNvSpPr/>
          <p:nvPr/>
        </p:nvSpPr>
        <p:spPr>
          <a:xfrm>
            <a:off x="5765137" y="3593572"/>
            <a:ext cx="2769459" cy="12912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Teknisten ongelmien takia asiakkaan raittiuspäivissä on epäsuhtaa (jos ajastetaan puhallusvapaita päiviä – tilastoharha portaalissa</a:t>
            </a: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2CD8141C-5148-48CC-8497-AE5608895175}"/>
              </a:ext>
            </a:extLst>
          </p:cNvPr>
          <p:cNvSpPr/>
          <p:nvPr/>
        </p:nvSpPr>
        <p:spPr>
          <a:xfrm>
            <a:off x="5285144" y="2840377"/>
            <a:ext cx="1708417" cy="8606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Laite </a:t>
            </a:r>
            <a:r>
              <a:rPr lang="fi-FI" sz="900" b="1" dirty="0" err="1">
                <a:solidFill>
                  <a:schemeClr val="tx1"/>
                </a:solidFill>
              </a:rPr>
              <a:t>piippaa</a:t>
            </a:r>
            <a:r>
              <a:rPr lang="fi-FI" sz="900" b="1" dirty="0">
                <a:solidFill>
                  <a:schemeClr val="tx1"/>
                </a:solidFill>
              </a:rPr>
              <a:t>/huutaa välillä, jopa yöllä, ei meinaa saada toimintoa pois. 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FCC5320D-F489-4A47-9A06-65FC0DC46900}"/>
              </a:ext>
            </a:extLst>
          </p:cNvPr>
          <p:cNvSpPr/>
          <p:nvPr/>
        </p:nvSpPr>
        <p:spPr>
          <a:xfrm>
            <a:off x="6785290" y="968189"/>
            <a:ext cx="1052712" cy="8606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Kuvan laadussa  ongelmia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B1D8D9E6-C45F-4029-8645-6BF44E8AE125}"/>
              </a:ext>
            </a:extLst>
          </p:cNvPr>
          <p:cNvSpPr/>
          <p:nvPr/>
        </p:nvSpPr>
        <p:spPr>
          <a:xfrm>
            <a:off x="5703655" y="1038625"/>
            <a:ext cx="1052712" cy="8606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Huonot kentät ja akku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F3513C71-CB9C-4F9E-AD67-E58F1BC214EC}"/>
              </a:ext>
            </a:extLst>
          </p:cNvPr>
          <p:cNvSpPr/>
          <p:nvPr/>
        </p:nvSpPr>
        <p:spPr>
          <a:xfrm>
            <a:off x="7149867" y="2354518"/>
            <a:ext cx="1585219" cy="8606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Tekniikan osaaminen haastavaa ja vaatii tietynlaisen älypuhelimen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DB63BAD7-C613-4D36-8C45-FB2B19C70B60}"/>
              </a:ext>
            </a:extLst>
          </p:cNvPr>
          <p:cNvSpPr/>
          <p:nvPr/>
        </p:nvSpPr>
        <p:spPr>
          <a:xfrm>
            <a:off x="4502844" y="258711"/>
            <a:ext cx="1496862" cy="8606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Laitteen käyttöön ottaminen ja aktivointi haasteellista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977CCF52-8AB6-48D8-AD70-78713FB009F7}"/>
              </a:ext>
            </a:extLst>
          </p:cNvPr>
          <p:cNvSpPr/>
          <p:nvPr/>
        </p:nvSpPr>
        <p:spPr>
          <a:xfrm>
            <a:off x="6007612" y="1912128"/>
            <a:ext cx="1245635" cy="8606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Laitteeseen puhaltaminen vaatii voimia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B2332A5C-DF06-4552-B335-E0D797F89F17}"/>
              </a:ext>
            </a:extLst>
          </p:cNvPr>
          <p:cNvSpPr/>
          <p:nvPr/>
        </p:nvSpPr>
        <p:spPr>
          <a:xfrm>
            <a:off x="6990513" y="178013"/>
            <a:ext cx="1899697" cy="8606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Teknisiä haasteita muokata puhallusaikoja ja tehdä puhallusvapaita päiviä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2CD1287C-999D-4F74-B312-566C76C4B81A}"/>
              </a:ext>
            </a:extLst>
          </p:cNvPr>
          <p:cNvSpPr/>
          <p:nvPr/>
        </p:nvSpPr>
        <p:spPr>
          <a:xfrm>
            <a:off x="1482069" y="791456"/>
            <a:ext cx="2067956" cy="105271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Sovellus helppo käyttää,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B756B919-4EB5-4EB9-856B-E68CFBE519A8}"/>
              </a:ext>
            </a:extLst>
          </p:cNvPr>
          <p:cNvSpPr/>
          <p:nvPr/>
        </p:nvSpPr>
        <p:spPr>
          <a:xfrm>
            <a:off x="7682374" y="1391049"/>
            <a:ext cx="1052712" cy="8606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Kalenteri kömpelö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86C3765B-49CF-4B2F-A094-BF3C51BEC590}"/>
              </a:ext>
            </a:extLst>
          </p:cNvPr>
          <p:cNvSpPr/>
          <p:nvPr/>
        </p:nvSpPr>
        <p:spPr>
          <a:xfrm>
            <a:off x="219947" y="1857618"/>
            <a:ext cx="1845335" cy="77976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Kätevä, kun oppii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652736DE-B520-4CE2-A538-22B1EB4F5022}"/>
              </a:ext>
            </a:extLst>
          </p:cNvPr>
          <p:cNvSpPr/>
          <p:nvPr/>
        </p:nvSpPr>
        <p:spPr>
          <a:xfrm>
            <a:off x="1156700" y="2650834"/>
            <a:ext cx="2067956" cy="84204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Hyvä apuri antaa nopeasti tietoa, ei voi huijata, Tieto tulee kaikille  yhtä aikaa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4E94259-7E34-4F61-93D6-03F6E1FB73F4}"/>
              </a:ext>
            </a:extLst>
          </p:cNvPr>
          <p:cNvSpPr/>
          <p:nvPr/>
        </p:nvSpPr>
        <p:spPr>
          <a:xfrm>
            <a:off x="385616" y="3593572"/>
            <a:ext cx="1845335" cy="77976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Hyvä työkalu/apuväline päihdeseurantaan</a:t>
            </a:r>
          </a:p>
        </p:txBody>
      </p:sp>
    </p:spTree>
    <p:extLst>
      <p:ext uri="{BB962C8B-B14F-4D97-AF65-F5344CB8AC3E}">
        <p14:creationId xmlns:p14="http://schemas.microsoft.com/office/powerpoint/2010/main" val="682648455"/>
      </p:ext>
    </p:extLst>
  </p:cSld>
  <p:clrMapOvr>
    <a:masterClrMapping/>
  </p:clrMapOvr>
</p:sld>
</file>

<file path=ppt/theme/theme1.xml><?xml version="1.0" encoding="utf-8"?>
<a:theme xmlns:a="http://schemas.openxmlformats.org/drawingml/2006/main" name="SiunSote_esityspohja_test2">
  <a:themeElements>
    <a:clrScheme name="siun_sote">
      <a:dk1>
        <a:sysClr val="windowText" lastClr="000000"/>
      </a:dk1>
      <a:lt1>
        <a:sysClr val="window" lastClr="FFFFFF"/>
      </a:lt1>
      <a:dk2>
        <a:srgbClr val="042E5E"/>
      </a:dk2>
      <a:lt2>
        <a:srgbClr val="F1EEE1"/>
      </a:lt2>
      <a:accent1>
        <a:srgbClr val="00B0BD"/>
      </a:accent1>
      <a:accent2>
        <a:srgbClr val="DD4814"/>
      </a:accent2>
      <a:accent3>
        <a:srgbClr val="84CF06"/>
      </a:accent3>
      <a:accent4>
        <a:srgbClr val="8064A2"/>
      </a:accent4>
      <a:accent5>
        <a:srgbClr val="44C0A6"/>
      </a:accent5>
      <a:accent6>
        <a:srgbClr val="F0AB00"/>
      </a:accent6>
      <a:hlink>
        <a:srgbClr val="00B0CA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unSote_esityspohja [Vain luku]" id="{237CD6CF-0B5B-4777-8E23-F08F45B115DE}" vid="{1E239064-288F-427C-A420-E7814ADA641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506C0BBCB1B4FA8CBAD62EE883486" ma:contentTypeVersion="11" ma:contentTypeDescription="Create a new document." ma:contentTypeScope="" ma:versionID="c85296175194b06f4b978a1df1082b35">
  <xsd:schema xmlns:xsd="http://www.w3.org/2001/XMLSchema" xmlns:xs="http://www.w3.org/2001/XMLSchema" xmlns:p="http://schemas.microsoft.com/office/2006/metadata/properties" xmlns:ns2="527005bd-b558-482d-b79a-68e1b414eaf8" xmlns:ns3="89b7eff9-423c-4a2f-bf0a-d6369968e135" targetNamespace="http://schemas.microsoft.com/office/2006/metadata/properties" ma:root="true" ma:fieldsID="dc8afc7f72de76da5f5c087ff1fc2e27" ns2:_="" ns3:_="">
    <xsd:import namespace="527005bd-b558-482d-b79a-68e1b414eaf8"/>
    <xsd:import namespace="89b7eff9-423c-4a2f-bf0a-d6369968e1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005bd-b558-482d-b79a-68e1b414ea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7eff9-423c-4a2f-bf0a-d6369968e1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46D819-E8C5-45F9-AA40-9EBA79B5E1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D5E617-28DE-43AE-A71B-2202C7A372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7005bd-b558-482d-b79a-68e1b414eaf8"/>
    <ds:schemaRef ds:uri="89b7eff9-423c-4a2f-bf0a-d6369968e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49A0E1-4049-4DD4-A840-C9F9C61E3268}">
  <ds:schemaRefs>
    <ds:schemaRef ds:uri="http://purl.org/dc/terms/"/>
    <ds:schemaRef ds:uri="8d62d973-e4c7-4ed2-b2a5-b4e8897f0ba0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504</Words>
  <Application>Microsoft Office PowerPoint</Application>
  <PresentationFormat>Näytössä katseltava esitys (16:9)</PresentationFormat>
  <Paragraphs>83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SiunSote_esityspohja_test2</vt:lpstr>
      <vt:lpstr>PowerPoint-esitys</vt:lpstr>
      <vt:lpstr>PREVICT- pilotti</vt:lpstr>
      <vt:lpstr>Previct - työkalu alkoholiongelmien hoitoon</vt:lpstr>
      <vt:lpstr>Previct</vt:lpstr>
      <vt:lpstr>Previct-kuvia</vt:lpstr>
      <vt:lpstr>Previct pilotti - pohjoinen alue:  Juuka, Nurmes-Valtimo ja Lieksa</vt:lpstr>
      <vt:lpstr>PowerPoint-esitys</vt:lpstr>
      <vt:lpstr>PowerPoint-esitys</vt:lpstr>
      <vt:lpstr>PowerPoint-esitys</vt:lpstr>
      <vt:lpstr>Muita havaintoja Previctistä</vt:lpstr>
      <vt:lpstr>Kiitos mielenkiinnosta!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Ppt-esityspohja</dc:title>
  <dc:creator>Patrik</dc:creator>
  <cp:lastModifiedBy>Nuutinen Iira</cp:lastModifiedBy>
  <cp:revision>90</cp:revision>
  <dcterms:created xsi:type="dcterms:W3CDTF">2016-08-26T09:40:02Z</dcterms:created>
  <dcterms:modified xsi:type="dcterms:W3CDTF">2022-02-15T06:39:40Z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0x010100000506C0BBCB1B4FA8CBAD62EE883486</vt:lpwstr>
  </property>
</Properties>
</file>