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9282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7B59-12D3-4830-9055-D4670840C2AC}" type="datetimeFigureOut">
              <a:rPr lang="fi-FI" smtClean="0"/>
              <a:t>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424B-3657-4D10-B57D-6964751C3699}" type="slidenum">
              <a:rPr lang="fi-FI" smtClean="0"/>
              <a:t>‹#›</a:t>
            </a:fld>
            <a:endParaRPr lang="fi-FI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4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7B59-12D3-4830-9055-D4670840C2AC}" type="datetimeFigureOut">
              <a:rPr lang="fi-FI" smtClean="0"/>
              <a:t>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424B-3657-4D10-B57D-6964751C36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49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7B59-12D3-4830-9055-D4670840C2AC}" type="datetimeFigureOut">
              <a:rPr lang="fi-FI" smtClean="0"/>
              <a:t>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424B-3657-4D10-B57D-6964751C36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09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7B59-12D3-4830-9055-D4670840C2AC}" type="datetimeFigureOut">
              <a:rPr lang="fi-FI" smtClean="0"/>
              <a:t>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424B-3657-4D10-B57D-6964751C36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75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7B59-12D3-4830-9055-D4670840C2AC}" type="datetimeFigureOut">
              <a:rPr lang="fi-FI" smtClean="0"/>
              <a:t>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424B-3657-4D10-B57D-6964751C3699}" type="slidenum">
              <a:rPr lang="fi-FI" smtClean="0"/>
              <a:t>‹#›</a:t>
            </a:fld>
            <a:endParaRPr lang="fi-FI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732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7B59-12D3-4830-9055-D4670840C2AC}" type="datetimeFigureOut">
              <a:rPr lang="fi-FI" smtClean="0"/>
              <a:t>1.2.2022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424B-3657-4D10-B57D-6964751C36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0351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7B59-12D3-4830-9055-D4670840C2AC}" type="datetimeFigureOut">
              <a:rPr lang="fi-FI" smtClean="0"/>
              <a:t>1.2.2022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424B-3657-4D10-B57D-6964751C36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184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7B59-12D3-4830-9055-D4670840C2AC}" type="datetimeFigureOut">
              <a:rPr lang="fi-FI" smtClean="0"/>
              <a:t>1.2.2022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424B-3657-4D10-B57D-6964751C36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0366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7B59-12D3-4830-9055-D4670840C2AC}" type="datetimeFigureOut">
              <a:rPr lang="fi-FI" smtClean="0"/>
              <a:t>1.2.2022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424B-3657-4D10-B57D-6964751C36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8050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7307B59-12D3-4830-9055-D4670840C2AC}" type="datetimeFigureOut">
              <a:rPr lang="fi-FI" smtClean="0"/>
              <a:t>1.2.2022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72424B-3657-4D10-B57D-6964751C36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332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7B59-12D3-4830-9055-D4670840C2AC}" type="datetimeFigureOut">
              <a:rPr lang="fi-FI" smtClean="0"/>
              <a:t>1.2.2022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424B-3657-4D10-B57D-6964751C36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9312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7307B59-12D3-4830-9055-D4670840C2AC}" type="datetimeFigureOut">
              <a:rPr lang="fi-FI" smtClean="0"/>
              <a:t>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072424B-3657-4D10-B57D-6964751C3699}" type="slidenum">
              <a:rPr lang="fi-FI" smtClean="0"/>
              <a:t>‹#›</a:t>
            </a:fld>
            <a:endParaRPr lang="fi-FI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29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idx="4294967295"/>
          </p:nvPr>
        </p:nvSpPr>
        <p:spPr>
          <a:xfrm>
            <a:off x="0" y="914399"/>
            <a:ext cx="12192000" cy="4110681"/>
          </a:xfrm>
        </p:spPr>
        <p:txBody>
          <a:bodyPr>
            <a:normAutofit fontScale="90000"/>
          </a:bodyPr>
          <a:lstStyle/>
          <a:p>
            <a:pPr algn="ctr"/>
            <a:r>
              <a:rPr lang="fi-FI" sz="5400" b="1" dirty="0" smtClean="0"/>
              <a:t/>
            </a:r>
            <a:br>
              <a:rPr lang="fi-FI" sz="5400" b="1" dirty="0" smtClean="0"/>
            </a:br>
            <a:r>
              <a:rPr lang="fi-FI" sz="5400" b="1" dirty="0"/>
              <a:t/>
            </a:r>
            <a:br>
              <a:rPr lang="fi-FI" sz="5400" b="1" dirty="0"/>
            </a:br>
            <a:r>
              <a:rPr lang="fi-FI" sz="5400" b="1" dirty="0" smtClean="0"/>
              <a:t/>
            </a:r>
            <a:br>
              <a:rPr lang="fi-FI" sz="5400" b="1" dirty="0" smtClean="0"/>
            </a:br>
            <a:r>
              <a:rPr lang="fi-FI" sz="5400" b="1" dirty="0" smtClean="0"/>
              <a:t/>
            </a:r>
            <a:br>
              <a:rPr lang="fi-FI" sz="5400" b="1" dirty="0" smtClean="0"/>
            </a:br>
            <a:r>
              <a:rPr lang="fi-FI" sz="5400" b="1" dirty="0"/>
              <a:t/>
            </a:r>
            <a:br>
              <a:rPr lang="fi-FI" sz="5400" b="1" dirty="0"/>
            </a:br>
            <a:r>
              <a:rPr lang="fi-FI" sz="5400" b="1" dirty="0" smtClean="0"/>
              <a:t/>
            </a:r>
            <a:br>
              <a:rPr lang="fi-FI" sz="5400" b="1" dirty="0" smtClean="0"/>
            </a:br>
            <a:r>
              <a:rPr lang="fi-FI" sz="5400" b="1" dirty="0"/>
              <a:t/>
            </a:r>
            <a:br>
              <a:rPr lang="fi-FI" sz="5400" b="1" dirty="0"/>
            </a:br>
            <a:r>
              <a:rPr lang="fi-FI" sz="5400" b="1" dirty="0" smtClean="0"/>
              <a:t/>
            </a:r>
            <a:br>
              <a:rPr lang="fi-FI" sz="5400" b="1" dirty="0" smtClean="0"/>
            </a:br>
            <a:r>
              <a:rPr lang="fi-FI" sz="5400" b="1" dirty="0"/>
              <a:t/>
            </a:r>
            <a:br>
              <a:rPr lang="fi-FI" sz="5400" b="1" dirty="0"/>
            </a:br>
            <a:r>
              <a:rPr lang="fi-FI" sz="5400" b="1" dirty="0" smtClean="0"/>
              <a:t>Otso –pilotti </a:t>
            </a:r>
            <a:br>
              <a:rPr lang="fi-FI" sz="5400" b="1" dirty="0" smtClean="0"/>
            </a:br>
            <a:r>
              <a:rPr lang="fi-FI" sz="5400" b="1" dirty="0" err="1" smtClean="0"/>
              <a:t>LLKY:n</a:t>
            </a:r>
            <a:r>
              <a:rPr lang="fi-FI" sz="5400" b="1" dirty="0" smtClean="0"/>
              <a:t> alueella </a:t>
            </a:r>
            <a:br>
              <a:rPr lang="fi-FI" sz="5400" b="1" dirty="0" smtClean="0"/>
            </a:br>
            <a:r>
              <a:rPr lang="fi-FI" sz="5400" b="1" dirty="0" smtClean="0"/>
              <a:t>-Asumispalveluanalyysi-</a:t>
            </a:r>
            <a:br>
              <a:rPr lang="fi-FI" sz="5400" b="1" dirty="0" smtClean="0"/>
            </a:br>
            <a:endParaRPr lang="fi-FI" sz="4000" b="1" dirty="0"/>
          </a:p>
        </p:txBody>
      </p:sp>
    </p:spTree>
    <p:extLst>
      <p:ext uri="{BB962C8B-B14F-4D97-AF65-F5344CB8AC3E}">
        <p14:creationId xmlns:p14="http://schemas.microsoft.com/office/powerpoint/2010/main" val="1792804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930876" y="1070920"/>
            <a:ext cx="9704173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 smtClean="0"/>
              <a:t>Mielenterveys- ja päihdepalvelut </a:t>
            </a:r>
            <a:r>
              <a:rPr lang="fi-FI" sz="3200" b="1" dirty="0" err="1" smtClean="0"/>
              <a:t>LLKY:n</a:t>
            </a:r>
            <a:r>
              <a:rPr lang="fi-FI" sz="3200" b="1" dirty="0" smtClean="0"/>
              <a:t> alueella</a:t>
            </a:r>
          </a:p>
          <a:p>
            <a:pPr>
              <a:lnSpc>
                <a:spcPct val="150000"/>
              </a:lnSpc>
            </a:pPr>
            <a:endParaRPr lang="fi-FI" sz="2800" b="1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800" dirty="0" smtClean="0"/>
              <a:t>Palveluja haetaan mielenterveys- ja päihde SAS-ryhmän kautta</a:t>
            </a:r>
          </a:p>
          <a:p>
            <a:pPr>
              <a:lnSpc>
                <a:spcPct val="150000"/>
              </a:lnSpc>
            </a:pPr>
            <a:endParaRPr lang="fi-FI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sz="2800" dirty="0" smtClean="0"/>
              <a:t>LLKY Kotikuntoutus (yksilötapaamiset ja ryhmätoiminnot, avoin kahvilatoiminta)</a:t>
            </a:r>
          </a:p>
          <a:p>
            <a:endParaRPr lang="fi-FI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sz="2800" dirty="0" err="1"/>
              <a:t>A</a:t>
            </a:r>
            <a:r>
              <a:rPr lang="fi-FI" sz="2800" dirty="0" err="1" smtClean="0"/>
              <a:t>sumis</a:t>
            </a:r>
            <a:r>
              <a:rPr lang="fi-FI" sz="2800" dirty="0" smtClean="0"/>
              <a:t>- ja laitospalveluja ostetaan yksityisiltä palveluntuottajilta ostopalvelusopimuksilla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89933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1614616" y="2710249"/>
            <a:ext cx="5066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255373" y="1136822"/>
            <a:ext cx="1160711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 smtClean="0"/>
              <a:t>Otso-pilotin tavoitteet</a:t>
            </a:r>
          </a:p>
          <a:p>
            <a:endParaRPr lang="fi-FI" sz="3200" b="1" dirty="0"/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fi-FI" sz="2400" dirty="0" smtClean="0"/>
              <a:t>Taustalla mielenterveyskuntoutujien asumispalveluiden kustannusten nousu ja tarve täsmentää asiakkaiden kuntoutussuunnitelmia, jotta asiakkaat ohjataan kuntoutuksen kannalta oikea-aikaisten ja tarkoituksenmukaisten palvelujen piiriin.</a:t>
            </a:r>
          </a:p>
          <a:p>
            <a:endParaRPr lang="fi-FI" sz="2400" dirty="0" smtClean="0"/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fi-FI" sz="2400" dirty="0" smtClean="0"/>
              <a:t>Perustuu Sosiaalihuoltolakiin ja lakiin sosiaalihuollon asiakkaan asemasta ja oikeuksista: asiakaskeskeisyyden edistäminen ja asiakkaiden osallisuuden vahvistaminen. Asiakkaiden elämänsisällön ja hyvinvoinnin lisääminen. Tavoitteellisuuden tarkastelu ja kuntoutumisen edistymisen seuraaminen. </a:t>
            </a:r>
          </a:p>
          <a:p>
            <a:endParaRPr lang="fi-FI" sz="2400" dirty="0" smtClean="0"/>
          </a:p>
          <a:p>
            <a:endParaRPr lang="fi-FI" sz="2800" dirty="0" smtClean="0"/>
          </a:p>
        </p:txBody>
      </p:sp>
    </p:spTree>
    <p:extLst>
      <p:ext uri="{BB962C8B-B14F-4D97-AF65-F5344CB8AC3E}">
        <p14:creationId xmlns:p14="http://schemas.microsoft.com/office/powerpoint/2010/main" val="1784486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403654" y="749642"/>
            <a:ext cx="1133724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 smtClean="0"/>
              <a:t>Asumispalveluanalyysien toteutus</a:t>
            </a:r>
          </a:p>
          <a:p>
            <a:endParaRPr lang="fi-FI" sz="2000" b="1" dirty="0" smtClean="0"/>
          </a:p>
          <a:p>
            <a:endParaRPr lang="fi-FI" sz="1600" b="1" dirty="0" smtClean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fi-FI" sz="2400" dirty="0">
                <a:solidFill>
                  <a:srgbClr val="000000"/>
                </a:solidFill>
              </a:rPr>
              <a:t>Asumispalveluanalyysit toteutettiin yhteistyössä </a:t>
            </a:r>
            <a:r>
              <a:rPr lang="fi-FI" sz="2400" dirty="0" err="1">
                <a:solidFill>
                  <a:srgbClr val="000000"/>
                </a:solidFill>
              </a:rPr>
              <a:t>Coronaria</a:t>
            </a:r>
            <a:r>
              <a:rPr lang="fi-FI" sz="2400" dirty="0">
                <a:solidFill>
                  <a:srgbClr val="000000"/>
                </a:solidFill>
              </a:rPr>
              <a:t> Psykiatria Oy:n kanssa.</a:t>
            </a:r>
          </a:p>
          <a:p>
            <a:endParaRPr lang="fi-FI" sz="2400" b="1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2400" dirty="0" smtClean="0"/>
              <a:t>Maaliskuu 2020: starttipalaveri </a:t>
            </a:r>
            <a:r>
              <a:rPr lang="fi-FI" sz="2400" dirty="0" err="1" smtClean="0"/>
              <a:t>Coronarian</a:t>
            </a:r>
            <a:r>
              <a:rPr lang="fi-FI" sz="2400" dirty="0" smtClean="0"/>
              <a:t> kanssa.</a:t>
            </a:r>
          </a:p>
          <a:p>
            <a:endParaRPr lang="fi-FI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2400" dirty="0" smtClean="0"/>
              <a:t>Joulukuu 2020: infokirjeet asumisyksiköihin.</a:t>
            </a:r>
          </a:p>
          <a:p>
            <a:endParaRPr lang="fi-FI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2400" dirty="0" smtClean="0"/>
              <a:t>Tammikuu-toukokuu 2021: </a:t>
            </a:r>
            <a:r>
              <a:rPr lang="fi-FI" sz="2400" dirty="0" err="1" smtClean="0"/>
              <a:t>Coronarian</a:t>
            </a:r>
            <a:r>
              <a:rPr lang="fi-FI" sz="2400" dirty="0" smtClean="0"/>
              <a:t> kuntoutuksen ohjaaja keräsi tietoja yksiköistä ja toteutti haastattelut. Näiden pohjalta </a:t>
            </a:r>
            <a:r>
              <a:rPr lang="fi-FI" sz="2400" dirty="0" err="1" smtClean="0"/>
              <a:t>Coronaria</a:t>
            </a:r>
            <a:r>
              <a:rPr lang="fi-FI" sz="2400" dirty="0" smtClean="0"/>
              <a:t> muodosti asiakaskohtaiset </a:t>
            </a:r>
            <a:r>
              <a:rPr lang="fi-FI" sz="2400" b="1" i="1" dirty="0" smtClean="0"/>
              <a:t>Asumisen tuen ja palveluiden tarpeen arviot</a:t>
            </a:r>
            <a:r>
              <a:rPr lang="fi-FI" sz="2400" dirty="0" smtClean="0"/>
              <a:t>, jotka kuntoutuksen ohjaaja esitteli väliarviointipalavereissa sosiaalityöntekijöille.</a:t>
            </a:r>
          </a:p>
          <a:p>
            <a:endParaRPr lang="fi-FI" sz="3200" b="1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i-FI" sz="2400" b="1" dirty="0"/>
          </a:p>
        </p:txBody>
      </p:sp>
    </p:spTree>
    <p:extLst>
      <p:ext uri="{BB962C8B-B14F-4D97-AF65-F5344CB8AC3E}">
        <p14:creationId xmlns:p14="http://schemas.microsoft.com/office/powerpoint/2010/main" val="1257860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576072" y="411480"/>
            <a:ext cx="10771632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 smtClean="0"/>
              <a:t>Otso-pilotin tavoitteiden toteutuminen</a:t>
            </a:r>
          </a:p>
          <a:p>
            <a:endParaRPr lang="fi-FI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sz="2400" dirty="0"/>
              <a:t>Arviointien valmistuttua asiakkaiden palvelusuunnitelmia on päivitetty yhdessä asiakkaan ja asumisyksiköiden kanssa</a:t>
            </a:r>
            <a:r>
              <a:rPr lang="fi-FI" sz="2400" dirty="0" smtClean="0"/>
              <a:t>.</a:t>
            </a:r>
          </a:p>
          <a:p>
            <a:endParaRPr lang="fi-FI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sz="2400" dirty="0" smtClean="0"/>
              <a:t>Asiakkaiden ääni, mielipide ja yksilölliset tarpeet on saatu paremmin nostettua esiin, joka on lisännyt asiakkaiden osallisuutta omassa kuntoutusprosessissa ja heitä itseään koskevassa päätöksenteossa.</a:t>
            </a:r>
          </a:p>
          <a:p>
            <a:endParaRPr lang="fi-FI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sz="2400" dirty="0" smtClean="0"/>
              <a:t>Kokemus osallisuudesta ja kuulluksi tulemisesta on lisännyt asiakkaiden hyvinvointia ja sanoittanut kuntoutuksen merkitystä asiakkaan elämänlaadulle.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i-FI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sz="2400" dirty="0"/>
              <a:t>T</a:t>
            </a:r>
            <a:r>
              <a:rPr lang="fi-FI" sz="2400" dirty="0" smtClean="0"/>
              <a:t>avoitteiden tarkasteluun ja kuntoutuksen etenemiseen on kiinnitetty enemmän huomiota, jonka seurauksena asiakkaille mahdollistetaan tarpeenmukaiset ja oikea-aikaiset palvelut.</a:t>
            </a:r>
            <a:endParaRPr lang="fi-FI" sz="2400" dirty="0"/>
          </a:p>
          <a:p>
            <a:endParaRPr lang="fi-FI" sz="2400" dirty="0" smtClean="0"/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770379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/>
          <p:cNvSpPr txBox="1"/>
          <p:nvPr/>
        </p:nvSpPr>
        <p:spPr>
          <a:xfrm>
            <a:off x="521208" y="347472"/>
            <a:ext cx="1085392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 smtClean="0"/>
              <a:t>Lopuksi</a:t>
            </a:r>
          </a:p>
          <a:p>
            <a:endParaRPr lang="fi-FI" sz="22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sz="2200" dirty="0" smtClean="0"/>
              <a:t>Asumispalveluasiakkaiden tilanteissa on tullut muutoksia matkan varrella, joten alkutilanteen haastateltavien määrä väheni tavoitteeseen nähden.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i-FI" sz="2200" b="1" i="1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sz="2200" dirty="0" smtClean="0"/>
              <a:t>Asiakkaiden </a:t>
            </a:r>
            <a:r>
              <a:rPr lang="fi-FI" sz="2200" dirty="0"/>
              <a:t>p</a:t>
            </a:r>
            <a:r>
              <a:rPr lang="fi-FI" sz="2200" dirty="0" smtClean="0"/>
              <a:t>alvelusuunnitelmien päivittäminen asumispalveluanalyysien jälkeen osoitti, että asiakkaiden osallisuudella on suuri merkitys kuntoutusprosessin etenemiseen. </a:t>
            </a:r>
            <a:endParaRPr lang="fi-FI" sz="2200" dirty="0"/>
          </a:p>
          <a:p>
            <a:endParaRPr lang="fi-FI" sz="22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sz="2200" dirty="0" smtClean="0"/>
              <a:t>Sosiaalityöntekijällä oli mahdollisuus käyttää </a:t>
            </a:r>
            <a:r>
              <a:rPr lang="fi-FI" sz="2200" b="1" i="1" dirty="0" smtClean="0"/>
              <a:t>Asumisen tuen ja palveluiden arviointeja </a:t>
            </a:r>
            <a:r>
              <a:rPr lang="fi-FI" sz="2200" dirty="0" smtClean="0"/>
              <a:t>apuna</a:t>
            </a:r>
            <a:r>
              <a:rPr lang="fi-FI" sz="2200" b="1" i="1" dirty="0" smtClean="0"/>
              <a:t> </a:t>
            </a:r>
            <a:r>
              <a:rPr lang="fi-FI" sz="2200" dirty="0" smtClean="0"/>
              <a:t>palvelusuunnitelmien päivittämisessä.  </a:t>
            </a:r>
          </a:p>
          <a:p>
            <a:endParaRPr lang="fi-FI" sz="22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sz="2200" dirty="0" smtClean="0"/>
              <a:t>Asumispalveluanalyysien laatiminen </a:t>
            </a:r>
            <a:r>
              <a:rPr lang="fi-FI" sz="2200" dirty="0" smtClean="0"/>
              <a:t>ostopalveluna ei </a:t>
            </a:r>
            <a:r>
              <a:rPr lang="fi-FI" sz="2200" dirty="0" smtClean="0"/>
              <a:t>ole toimintamalli, jota on tarkoitus hyödyntää jatkossa.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i-FI" sz="22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i-FI" sz="2000" dirty="0" smtClean="0"/>
          </a:p>
          <a:p>
            <a:pPr lvl="7"/>
            <a:r>
              <a:rPr lang="fi-FI" sz="3600" b="1" dirty="0" smtClean="0">
                <a:latin typeface="Bradley Hand ITC" panose="03070402050302030203" pitchFamily="66" charset="0"/>
              </a:rPr>
              <a:t>      KIITOS!</a:t>
            </a:r>
            <a:endParaRPr lang="fi-FI" sz="3600" b="1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8266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">
  <a:themeElements>
    <a:clrScheme name="Retr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794</TotalTime>
  <Words>276</Words>
  <Application>Microsoft Office PowerPoint</Application>
  <PresentationFormat>Laajakuva</PresentationFormat>
  <Paragraphs>44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Bradley Hand ITC</vt:lpstr>
      <vt:lpstr>Calibri</vt:lpstr>
      <vt:lpstr>Calibri Light</vt:lpstr>
      <vt:lpstr>Wingdings</vt:lpstr>
      <vt:lpstr>Retro</vt:lpstr>
      <vt:lpstr>         Otso –pilotti  LLKY:n alueella  -Asumispalveluanalyysi- 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SPK Oy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Otso –pilotti  LLKY:n alueella  (Kauhajoki, Teuva, Karijoki, Isojoki)</dc:title>
  <dc:creator>Sanna Syväoja-Kokko</dc:creator>
  <cp:lastModifiedBy>Sanna Syväoja-Kokko</cp:lastModifiedBy>
  <cp:revision>30</cp:revision>
  <cp:lastPrinted>2021-10-27T05:49:37Z</cp:lastPrinted>
  <dcterms:created xsi:type="dcterms:W3CDTF">2021-10-25T04:43:02Z</dcterms:created>
  <dcterms:modified xsi:type="dcterms:W3CDTF">2022-02-01T12:59:07Z</dcterms:modified>
</cp:coreProperties>
</file>