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0" r:id="rId2"/>
    <p:sldMasterId id="2147483702" r:id="rId3"/>
  </p:sldMasterIdLst>
  <p:notesMasterIdLst>
    <p:notesMasterId r:id="rId21"/>
  </p:notesMasterIdLst>
  <p:sldIdLst>
    <p:sldId id="284" r:id="rId4"/>
    <p:sldId id="261" r:id="rId5"/>
    <p:sldId id="267" r:id="rId6"/>
    <p:sldId id="295" r:id="rId7"/>
    <p:sldId id="296" r:id="rId8"/>
    <p:sldId id="297" r:id="rId9"/>
    <p:sldId id="273" r:id="rId10"/>
    <p:sldId id="288" r:id="rId11"/>
    <p:sldId id="289" r:id="rId12"/>
    <p:sldId id="291" r:id="rId13"/>
    <p:sldId id="292" r:id="rId14"/>
    <p:sldId id="293" r:id="rId15"/>
    <p:sldId id="294" r:id="rId16"/>
    <p:sldId id="285" r:id="rId17"/>
    <p:sldId id="286" r:id="rId18"/>
    <p:sldId id="298" r:id="rId19"/>
    <p:sldId id="287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0"/>
    <p:restoredTop sz="0"/>
  </p:normalViewPr>
  <p:slideViewPr>
    <p:cSldViewPr>
      <p:cViewPr varScale="1">
        <p:scale>
          <a:sx n="131" d="100"/>
          <a:sy n="131" d="100"/>
        </p:scale>
        <p:origin x="66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7682A74-6E35-496C-82FF-532FEF37B90D}" type="datetimeFigureOut">
              <a:rPr lang="fi-FI"/>
              <a:pPr>
                <a:defRPr/>
              </a:pPr>
              <a:t>14.01.2022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A763EA4-56AC-4C39-8660-87DA1DF7CC5E}" type="slidenum">
              <a:rPr lang="fi-FI" altLang="fi-FI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959724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i-FI" altLang="fi-FI" smtClean="0"/>
              <a:t>&lt;qpr:flowchart&gt;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9pPr>
          </a:lstStyle>
          <a:p>
            <a:pPr eaLnBrk="1" hangingPunct="1"/>
            <a:fld id="{E63C29D0-33B7-4CF9-80B9-67FE908752EA}" type="slidenum">
              <a:rPr lang="fi-FI" altLang="fi-FI"/>
              <a:pPr eaLnBrk="1" hangingPunct="1"/>
              <a:t>2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57921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i-FI" altLang="fi-FI" smtClean="0"/>
              <a:t>&lt;qpr:flowchart&gt;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9pPr>
          </a:lstStyle>
          <a:p>
            <a:pPr eaLnBrk="1" hangingPunct="1"/>
            <a:fld id="{E63C29D0-33B7-4CF9-80B9-67FE908752EA}" type="slidenum">
              <a:rPr lang="fi-FI" altLang="fi-FI"/>
              <a:pPr eaLnBrk="1" hangingPunct="1"/>
              <a:t>3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57921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i-FI" altLang="fi-FI" smtClean="0"/>
              <a:t>&lt;qpr:flowchart&gt;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9pPr>
          </a:lstStyle>
          <a:p>
            <a:pPr eaLnBrk="1" hangingPunct="1"/>
            <a:fld id="{E63C29D0-33B7-4CF9-80B9-67FE908752EA}" type="slidenum">
              <a:rPr lang="fi-FI" altLang="fi-FI"/>
              <a:pPr eaLnBrk="1" hangingPunct="1"/>
              <a:t>7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57921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i-FI" altLang="fi-FI" smtClean="0"/>
              <a:t>&lt;qpr:flowchart&gt;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9pPr>
          </a:lstStyle>
          <a:p>
            <a:pPr eaLnBrk="1" hangingPunct="1"/>
            <a:fld id="{E63C29D0-33B7-4CF9-80B9-67FE908752EA}" type="slidenum">
              <a:rPr lang="fi-FI" altLang="fi-FI"/>
              <a:pPr eaLnBrk="1" hangingPunct="1"/>
              <a:t>16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69604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C11EA25-E7D5-4214-8241-44EDA2602A61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95CD8F3-4317-4758-A022-9D50C3F33C0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9CBC642-BD7A-4C3E-B1EC-1A1780779731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0" y="276225"/>
            <a:ext cx="9144000" cy="0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775" y="6210300"/>
            <a:ext cx="125888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05475" y="6564313"/>
            <a:ext cx="33337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933575"/>
            <a:ext cx="7772400" cy="1404203"/>
          </a:xfrm>
        </p:spPr>
        <p:txBody>
          <a:bodyPr anchor="b">
            <a:noAutofit/>
          </a:bodyPr>
          <a:lstStyle>
            <a:lvl1pPr>
              <a:defRPr sz="4800" b="1">
                <a:gradFill>
                  <a:gsLst>
                    <a:gs pos="0">
                      <a:srgbClr val="FD7403"/>
                    </a:gs>
                    <a:gs pos="50000">
                      <a:srgbClr val="FFAA00"/>
                    </a:gs>
                    <a:gs pos="100000">
                      <a:srgbClr val="FFAA00"/>
                    </a:gs>
                  </a:gsLst>
                  <a:lin ang="16200000" scaled="1"/>
                </a:gradFill>
                <a:effectLst>
                  <a:outerShdw blurRad="12700" dist="12700" dir="54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3381375"/>
            <a:ext cx="7800975" cy="1219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chemeClr val="tx2"/>
                </a:solidFill>
                <a:effectLst>
                  <a:outerShdw blurRad="12700" dist="12700" dir="5400000" algn="tl" rotWithShape="0">
                    <a:schemeClr val="bg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514350" y="4638675"/>
            <a:ext cx="1066800" cy="24447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40EAA62-D51A-4974-A2A9-7A8437A06290}" type="datetimeFigureOut">
              <a:rPr lang="en-US"/>
              <a:pPr>
                <a:defRPr/>
              </a:pPr>
              <a:t>1/14/2022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6811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24" y="1295400"/>
            <a:ext cx="8677275" cy="4876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5F4C5-E625-472D-9F5D-F8DF8EFF61F0}" type="datetimeFigureOut">
              <a:rPr lang="en-US"/>
              <a:pPr>
                <a:defRPr/>
              </a:pPr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FA77AF-A560-4800-807B-70E8E92CCFB4}" type="slidenum">
              <a:rPr lang="en-US" altLang="fi-FI"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6747625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1295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800" b="1">
                <a:gradFill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effectLst>
                  <a:outerShdw blurRad="50800" dist="12700" dir="162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Underrubrik 2"/>
          <p:cNvSpPr>
            <a:spLocks noGrp="1"/>
          </p:cNvSpPr>
          <p:nvPr>
            <p:ph type="subTitle" idx="11"/>
          </p:nvPr>
        </p:nvSpPr>
        <p:spPr>
          <a:xfrm>
            <a:off x="533400" y="3352800"/>
            <a:ext cx="8153400" cy="842683"/>
          </a:xfrm>
        </p:spPr>
        <p:txBody>
          <a:bodyPr lIns="0" tIns="0">
            <a:noAutofit/>
          </a:bodyPr>
          <a:lstStyle>
            <a:lvl1pPr marL="0" indent="0" algn="l">
              <a:lnSpc>
                <a:spcPts val="3000"/>
              </a:lnSpc>
              <a:buFont typeface="Arial" pitchFamily="34" charset="0"/>
              <a:buNone/>
              <a:defRPr sz="3000">
                <a:gradFill>
                  <a:gsLst>
                    <a:gs pos="0">
                      <a:srgbClr val="FD7403"/>
                    </a:gs>
                    <a:gs pos="50000">
                      <a:srgbClr val="FFAA00"/>
                    </a:gs>
                    <a:gs pos="100000">
                      <a:srgbClr val="FFAA00"/>
                    </a:gs>
                  </a:gsLst>
                  <a:lin ang="16200000" scaled="1"/>
                </a:gradFill>
                <a:effectLst>
                  <a:outerShdw blurRad="50800" dist="12700" dir="16200000" rotWithShape="0">
                    <a:schemeClr val="tx2">
                      <a:alpha val="22000"/>
                    </a:scheme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9215C-E494-46E2-A88B-A809AB54A68A}" type="datetimeFigureOut">
              <a:rPr lang="en-US"/>
              <a:pPr>
                <a:defRPr/>
              </a:pPr>
              <a:t>1/14/2022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369806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1295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800" b="1">
                <a:gradFill>
                  <a:gsLst>
                    <a:gs pos="0">
                      <a:schemeClr val="tx2"/>
                    </a:gs>
                    <a:gs pos="100000">
                      <a:schemeClr val="accent1"/>
                    </a:gs>
                  </a:gsLst>
                  <a:lin ang="16200000" scaled="0"/>
                </a:gradFill>
                <a:effectLst>
                  <a:outerShdw blurRad="12700" dist="12700" dir="162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Underrubrik 2"/>
          <p:cNvSpPr>
            <a:spLocks noGrp="1"/>
          </p:cNvSpPr>
          <p:nvPr>
            <p:ph type="subTitle" idx="11"/>
          </p:nvPr>
        </p:nvSpPr>
        <p:spPr>
          <a:xfrm>
            <a:off x="457200" y="3316923"/>
            <a:ext cx="8229600" cy="842683"/>
          </a:xfrm>
        </p:spPr>
        <p:txBody>
          <a:bodyPr lIns="0" tIns="0">
            <a:noAutofit/>
          </a:bodyPr>
          <a:lstStyle>
            <a:lvl1pPr marL="0" indent="0" algn="l">
              <a:lnSpc>
                <a:spcPts val="3000"/>
              </a:lnSpc>
              <a:buFont typeface="Arial" pitchFamily="34" charset="0"/>
              <a:buNone/>
              <a:defRPr sz="3000">
                <a:gradFill>
                  <a:gsLst>
                    <a:gs pos="0">
                      <a:schemeClr val="tx2"/>
                    </a:gs>
                    <a:gs pos="100000">
                      <a:schemeClr val="accent1"/>
                    </a:gs>
                  </a:gsLst>
                  <a:lin ang="16200000" scaled="1"/>
                </a:gradFill>
                <a:effectLst>
                  <a:outerShdw blurRad="12700" dist="12700" dir="16200000" rotWithShape="0">
                    <a:schemeClr val="tx2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66112EC-62AF-43A7-AA0D-5033C73DCDC1}" type="datetimeFigureOut">
              <a:rPr lang="en-US"/>
              <a:pPr>
                <a:defRPr/>
              </a:pPr>
              <a:t>1/14/2022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9924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1295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800" b="1">
                <a:gradFill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effectLst>
                  <a:outerShdw blurRad="12700" dist="12700" dir="162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Underrubrik 2"/>
          <p:cNvSpPr>
            <a:spLocks noGrp="1"/>
          </p:cNvSpPr>
          <p:nvPr>
            <p:ph type="subTitle" idx="11"/>
          </p:nvPr>
        </p:nvSpPr>
        <p:spPr>
          <a:xfrm>
            <a:off x="457200" y="3316923"/>
            <a:ext cx="8229600" cy="842683"/>
          </a:xfrm>
        </p:spPr>
        <p:txBody>
          <a:bodyPr lIns="0" tIns="0">
            <a:noAutofit/>
          </a:bodyPr>
          <a:lstStyle>
            <a:lvl1pPr marL="0" indent="0" algn="l">
              <a:lnSpc>
                <a:spcPts val="3000"/>
              </a:lnSpc>
              <a:buFont typeface="Arial" pitchFamily="34" charset="0"/>
              <a:buNone/>
              <a:defRPr sz="3000">
                <a:gradFill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effectLst>
                  <a:outerShdw blurRad="12700" dist="12700" dir="16200000" rotWithShape="0">
                    <a:schemeClr val="tx2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681811E-5667-4BC7-A8E6-881DDAF0211B}" type="datetimeFigureOut">
              <a:rPr lang="en-US"/>
              <a:pPr>
                <a:defRPr/>
              </a:pPr>
              <a:t>1/14/2022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41291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6B64B-C5BB-4470-9765-42B2D6C1680A}" type="datetimeFigureOut">
              <a:rPr lang="en-US"/>
              <a:pPr>
                <a:defRPr/>
              </a:pPr>
              <a:t>1/14/2022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926243-7420-4E5A-93E8-16150689FF96}" type="slidenum">
              <a:rPr lang="en-US" altLang="fi-FI"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4028045265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2E632-F7D1-4ED9-999C-449D418BFF99}" type="datetimeFigureOut">
              <a:rPr lang="en-US"/>
              <a:pPr>
                <a:defRPr/>
              </a:pPr>
              <a:t>1/14/2022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A38F7-2622-4FB4-9931-CE7ABF37BCD4}" type="slidenum">
              <a:rPr lang="en-US" altLang="fi-FI"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69557168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4F9AA-6806-4620-B8A6-9D4FDE9D6DB5}" type="datetimeFigureOut">
              <a:rPr lang="en-US"/>
              <a:pPr>
                <a:defRPr/>
              </a:pPr>
              <a:t>1/14/2022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C76C80-0E4C-4604-892D-F62E67614AA9}" type="slidenum">
              <a:rPr lang="en-US" altLang="fi-FI"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79749198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4094EA1-CAB8-4096-80C2-AC906B763731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E5E5-EF55-4230-B7D8-F6859E189871}" type="datetimeFigureOut">
              <a:rPr lang="fi-FI" smtClean="0"/>
              <a:t>14.01.2022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1290E-0C16-4222-8885-72AA23561A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85832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E5E5-EF55-4230-B7D8-F6859E189871}" type="datetimeFigureOut">
              <a:rPr lang="fi-FI" smtClean="0"/>
              <a:t>14.01.2022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1290E-0C16-4222-8885-72AA23561A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309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E5E5-EF55-4230-B7D8-F6859E189871}" type="datetimeFigureOut">
              <a:rPr lang="fi-FI" smtClean="0"/>
              <a:t>14.01.2022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1290E-0C16-4222-8885-72AA23561A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71152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E5E5-EF55-4230-B7D8-F6859E189871}" type="datetimeFigureOut">
              <a:rPr lang="fi-FI" smtClean="0"/>
              <a:t>14.01.2022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1290E-0C16-4222-8885-72AA23561A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76330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E5E5-EF55-4230-B7D8-F6859E189871}" type="datetimeFigureOut">
              <a:rPr lang="fi-FI" smtClean="0"/>
              <a:t>14.01.2022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1290E-0C16-4222-8885-72AA23561A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67142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E5E5-EF55-4230-B7D8-F6859E189871}" type="datetimeFigureOut">
              <a:rPr lang="fi-FI" smtClean="0"/>
              <a:t>14.01.2022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1290E-0C16-4222-8885-72AA23561A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51832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E5E5-EF55-4230-B7D8-F6859E189871}" type="datetimeFigureOut">
              <a:rPr lang="fi-FI" smtClean="0"/>
              <a:t>14.01.2022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1290E-0C16-4222-8885-72AA23561A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09803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E5E5-EF55-4230-B7D8-F6859E189871}" type="datetimeFigureOut">
              <a:rPr lang="fi-FI" smtClean="0"/>
              <a:t>14.01.2022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1290E-0C16-4222-8885-72AA23561A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43081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E5E5-EF55-4230-B7D8-F6859E189871}" type="datetimeFigureOut">
              <a:rPr lang="fi-FI" smtClean="0"/>
              <a:t>14.01.2022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1290E-0C16-4222-8885-72AA23561A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12915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E5E5-EF55-4230-B7D8-F6859E189871}" type="datetimeFigureOut">
              <a:rPr lang="fi-FI" smtClean="0"/>
              <a:t>14.01.2022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1290E-0C16-4222-8885-72AA23561A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9441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17299CD-2894-4C74-A212-C576708A670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E5E5-EF55-4230-B7D8-F6859E189871}" type="datetimeFigureOut">
              <a:rPr lang="fi-FI" smtClean="0"/>
              <a:t>14.01.2022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1290E-0C16-4222-8885-72AA23561A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14093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oitus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1914" y="5442029"/>
            <a:ext cx="6921151" cy="86579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1653902"/>
            <a:ext cx="7543800" cy="2472617"/>
          </a:xfrm>
          <a:prstGeom prst="rect">
            <a:avLst/>
          </a:prstGeom>
        </p:spPr>
      </p:pic>
      <p:pic>
        <p:nvPicPr>
          <p:cNvPr id="10" name="Kuv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39" y="306699"/>
            <a:ext cx="1123751" cy="1795922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58644" y="4292298"/>
            <a:ext cx="8086725" cy="988512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lnSpc>
                <a:spcPct val="80000"/>
              </a:lnSpc>
              <a:defRPr sz="4500" spc="-90" baseline="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4913" y="6412447"/>
            <a:ext cx="841325" cy="370850"/>
          </a:xfrm>
          <a:prstGeom prst="rect">
            <a:avLst/>
          </a:prstGeom>
        </p:spPr>
        <p:txBody>
          <a:bodyPr/>
          <a:lstStyle>
            <a:lvl1pPr algn="r">
              <a:defRPr sz="1050"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80D50AB-F83C-4E2B-B0AF-3CA1ED4EDFE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514350" y="6412448"/>
            <a:ext cx="911392" cy="228235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EFF8CBFA-87D6-4E1A-9D78-2D4173EA97EF}" type="datetime1">
              <a:rPr lang="fi-FI" smtClean="0"/>
              <a:t>14.01.2022</a:t>
            </a:fld>
            <a:endParaRPr lang="fi-FI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25742" y="6412082"/>
            <a:ext cx="3771900" cy="228600"/>
          </a:xfrm>
          <a:prstGeom prst="rect">
            <a:avLst/>
          </a:prstGeom>
        </p:spPr>
        <p:txBody>
          <a:bodyPr/>
          <a:lstStyle>
            <a:lvl1pPr>
              <a:defRPr sz="1200" b="1" spc="75" baseline="0">
                <a:solidFill>
                  <a:schemeClr val="bg1"/>
                </a:solidFill>
              </a:defRPr>
            </a:lvl1pPr>
          </a:lstStyle>
          <a:p>
            <a:r>
              <a:rPr lang="fi-FI"/>
              <a:t>Tulevaisuuden sote-keskus -hanke</a:t>
            </a:r>
            <a:endParaRPr lang="fi-FI" dirty="0"/>
          </a:p>
        </p:txBody>
      </p:sp>
      <p:grpSp>
        <p:nvGrpSpPr>
          <p:cNvPr id="8" name="Ryhmä 7">
            <a:extLst>
              <a:ext uri="{FF2B5EF4-FFF2-40B4-BE49-F238E27FC236}">
                <a16:creationId xmlns:a16="http://schemas.microsoft.com/office/drawing/2014/main" id="{B0DD6856-F15C-440B-BABD-03776EA0C42A}"/>
              </a:ext>
            </a:extLst>
          </p:cNvPr>
          <p:cNvGrpSpPr/>
          <p:nvPr userDrawn="1"/>
        </p:nvGrpSpPr>
        <p:grpSpPr>
          <a:xfrm>
            <a:off x="7021825" y="-10934"/>
            <a:ext cx="1609827" cy="635265"/>
            <a:chOff x="9673389" y="2"/>
            <a:chExt cx="2146436" cy="635265"/>
          </a:xfrm>
        </p:grpSpPr>
        <p:sp>
          <p:nvSpPr>
            <p:cNvPr id="5" name="Vuokaaviosymboli: Viive 4"/>
            <p:cNvSpPr/>
            <p:nvPr userDrawn="1"/>
          </p:nvSpPr>
          <p:spPr>
            <a:xfrm rot="5400000">
              <a:off x="10428974" y="-755583"/>
              <a:ext cx="635265" cy="2146436"/>
            </a:xfrm>
            <a:prstGeom prst="flowChartDe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350"/>
            </a:p>
          </p:txBody>
        </p:sp>
        <p:pic>
          <p:nvPicPr>
            <p:cNvPr id="2" name="Kuva 1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93296" y="141787"/>
              <a:ext cx="1706620" cy="251644"/>
            </a:xfrm>
            <a:prstGeom prst="rect">
              <a:avLst/>
            </a:prstGeom>
          </p:spPr>
        </p:pic>
      </p:grpSp>
      <p:sp>
        <p:nvSpPr>
          <p:cNvPr id="7" name="Tekstiruutu 6"/>
          <p:cNvSpPr txBox="1"/>
          <p:nvPr userDrawn="1"/>
        </p:nvSpPr>
        <p:spPr>
          <a:xfrm>
            <a:off x="1292192" y="1095606"/>
            <a:ext cx="6785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 i="1" dirty="0">
                <a:solidFill>
                  <a:schemeClr val="bg1"/>
                </a:solidFill>
              </a:rPr>
              <a:t>2.0</a:t>
            </a:r>
          </a:p>
        </p:txBody>
      </p:sp>
      <p:grpSp>
        <p:nvGrpSpPr>
          <p:cNvPr id="12" name="Ryhmä 11">
            <a:extLst>
              <a:ext uri="{FF2B5EF4-FFF2-40B4-BE49-F238E27FC236}">
                <a16:creationId xmlns:a16="http://schemas.microsoft.com/office/drawing/2014/main" id="{D48961F5-8746-44F3-91EC-B9DA913D02E2}"/>
              </a:ext>
            </a:extLst>
          </p:cNvPr>
          <p:cNvGrpSpPr/>
          <p:nvPr userDrawn="1"/>
        </p:nvGrpSpPr>
        <p:grpSpPr>
          <a:xfrm>
            <a:off x="7075151" y="6225226"/>
            <a:ext cx="1609827" cy="635265"/>
            <a:chOff x="8524905" y="6233668"/>
            <a:chExt cx="2146436" cy="635265"/>
          </a:xfrm>
        </p:grpSpPr>
        <p:sp>
          <p:nvSpPr>
            <p:cNvPr id="13" name="Vuokaaviosymboli: Viive 12">
              <a:extLst>
                <a:ext uri="{FF2B5EF4-FFF2-40B4-BE49-F238E27FC236}">
                  <a16:creationId xmlns:a16="http://schemas.microsoft.com/office/drawing/2014/main" id="{3D62876B-2782-40FD-BECF-AFA6DF042188}"/>
                </a:ext>
              </a:extLst>
            </p:cNvPr>
            <p:cNvSpPr/>
            <p:nvPr userDrawn="1"/>
          </p:nvSpPr>
          <p:spPr>
            <a:xfrm rot="16200000">
              <a:off x="9280490" y="5478083"/>
              <a:ext cx="635265" cy="2146436"/>
            </a:xfrm>
            <a:prstGeom prst="flowChartDe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350"/>
            </a:p>
          </p:txBody>
        </p:sp>
        <p:pic>
          <p:nvPicPr>
            <p:cNvPr id="11" name="Kuva 10">
              <a:extLst>
                <a:ext uri="{FF2B5EF4-FFF2-40B4-BE49-F238E27FC236}">
                  <a16:creationId xmlns:a16="http://schemas.microsoft.com/office/drawing/2014/main" id="{139EEE27-FED6-44AF-9C06-D23F86CE86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9907" y="6486431"/>
              <a:ext cx="1956429" cy="258647"/>
            </a:xfrm>
            <a:prstGeom prst="rect">
              <a:avLst/>
            </a:prstGeom>
          </p:spPr>
        </p:pic>
      </p:grpSp>
      <p:sp>
        <p:nvSpPr>
          <p:cNvPr id="9" name="Tekstiruutu 8">
            <a:extLst>
              <a:ext uri="{FF2B5EF4-FFF2-40B4-BE49-F238E27FC236}">
                <a16:creationId xmlns:a16="http://schemas.microsoft.com/office/drawing/2014/main" id="{543EBE66-80F5-47AC-8FE2-95F24050D3F3}"/>
              </a:ext>
            </a:extLst>
          </p:cNvPr>
          <p:cNvSpPr txBox="1"/>
          <p:nvPr userDrawn="1"/>
        </p:nvSpPr>
        <p:spPr>
          <a:xfrm>
            <a:off x="2397211" y="814688"/>
            <a:ext cx="434957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500" b="1" i="0" spc="225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Tulevaisuuden sote-keskus -hanke</a:t>
            </a:r>
          </a:p>
        </p:txBody>
      </p:sp>
    </p:spTree>
    <p:extLst>
      <p:ext uri="{BB962C8B-B14F-4D97-AF65-F5344CB8AC3E}">
        <p14:creationId xmlns:p14="http://schemas.microsoft.com/office/powerpoint/2010/main" val="161824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71A64512-7193-41F2-8FF7-F31E02F9111D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FC3B443F-736C-4ACF-8C28-AB4B6FF10C5C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AFF7BBE8-0774-4731-B297-3497FE8C614A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E2A18245-682C-4C32-89F1-7CFF70CE157E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5DA379A7-1035-4588-9694-02CEC67CFFEB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D56086FB-FC72-4CB0-9640-51D7343522D1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28600" y="352425"/>
            <a:ext cx="75438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  <a:defRPr kumimoji="0" sz="3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  <a:sym typeface="Wingdings" charset="2"/>
              </a:defRPr>
            </a:pPr>
            <a:r>
              <a:rPr kumimoji="0" lang="en-US" altLang="fi-FI" sz="3000" b="0" i="0" u="none" strike="noStrike" kern="1200" cap="none" spc="0" normalizeH="0" baseline="0" noProof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  <a:sym typeface="Wingdings" charset="2"/>
              </a:rPr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8625" y="6610350"/>
            <a:ext cx="1066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auto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algn="r" fontAlgn="auto">
              <a:spcBef>
                <a:spcPct val="0"/>
              </a:spcBef>
              <a:spcAft>
                <a:spcPct val="0"/>
              </a:spcAft>
              <a:buNone/>
              <a:defRPr/>
            </a:pPr>
            <a:fld id="{4394688B-F10B-41CF-BB4C-92AD53636951}" type="datetimeFigureOut">
              <a:rPr kumimoji="0" lang="en-US" sz="1050" b="0" i="0" normalizeH="0" noProof="0">
                <a:solidFill>
                  <a:srgbClr val="898989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algn="r" fontAlgn="auto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3000" y="6610350"/>
            <a:ext cx="68580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fontAlgn="auto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None/>
              <a:defRPr kumimoji="0" sz="1200" b="0" i="0" normalizeH="0" noProof="0">
                <a:solidFill>
                  <a:srgbClr val="898989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</a:defRPr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53375" y="133350"/>
            <a:ext cx="1066800" cy="533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None/>
              <a:defRPr kumimoji="0" sz="5000" b="0" i="0" normalizeH="0" noProof="0">
                <a:solidFill>
                  <a:srgbClr val="2281BC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</a:defRPr>
            </a:pPr>
            <a:fld id="{43F362C1-E4DF-46F8-85B6-D74ED90474B4}" type="slidenum">
              <a:rPr kumimoji="0" lang="en-US" altLang="fi-FI" sz="5000" b="0" i="0" normalizeH="0" noProof="0">
                <a:solidFill>
                  <a:srgbClr val="2281BC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‹#›</a:t>
            </a:fld>
            <a:endParaRPr lang="en-US" altLang="fi-FI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38125" y="1295400"/>
            <a:ext cx="860107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Blip>
                <a:blip r:embed="rId10"/>
              </a:buBlip>
              <a:defRPr kumimoji="0" sz="24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646464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charset="2"/>
              </a:defRPr>
            </a:pPr>
            <a:r>
              <a:rPr kumimoji="0" lang="en-US" altLang="fi-FI" sz="2400" b="0" i="0" u="none" strike="noStrike" kern="1200" cap="none" spc="0" normalizeH="0" baseline="0" noProof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646464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charset="2"/>
              </a:rPr>
              <a:t>Click to edit Master text styles</a:t>
            </a:r>
          </a:p>
          <a:p>
            <a:pPr marL="742950" marR="0" lvl="1" indent="-285750" algn="l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Char char="§"/>
              <a:defRPr kumimoji="0" sz="22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646464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charset="2"/>
              </a:defRPr>
            </a:pPr>
            <a:r>
              <a:rPr kumimoji="0" lang="en-US" altLang="fi-FI" sz="2200" b="0" i="0" u="none" strike="noStrike" kern="1200" cap="none" spc="0" normalizeH="0" baseline="0" noProof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646464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charset="2"/>
              </a:rPr>
              <a:t>Second level</a:t>
            </a:r>
          </a:p>
          <a:p>
            <a:pPr marL="1143000" marR="0" lvl="2" indent="-228600" algn="l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Char char="−"/>
              <a:defRPr kumimoji="0" sz="1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646464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charset="2"/>
              </a:defRPr>
            </a:pPr>
            <a:r>
              <a:rPr kumimoji="0" lang="en-US" altLang="fi-FI" sz="1800" b="0" i="0" u="none" strike="noStrike" kern="1200" cap="none" spc="0" normalizeH="0" baseline="0" noProof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646464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charset="2"/>
              </a:rPr>
              <a:t>Third level</a:t>
            </a:r>
          </a:p>
          <a:p>
            <a:pPr marL="1600200" marR="0" lvl="3" indent="-228600" algn="l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Char char="−"/>
              <a:defRPr kumimoji="0" sz="16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646464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charset="2"/>
              </a:defRPr>
            </a:pPr>
            <a:r>
              <a:rPr kumimoji="0" lang="en-US" altLang="fi-FI" sz="1600" b="0" i="0" u="none" strike="noStrike" kern="1200" cap="none" spc="0" normalizeH="0" baseline="0" noProof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646464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charset="2"/>
              </a:rPr>
              <a:t>Fourth level</a:t>
            </a:r>
          </a:p>
          <a:p>
            <a:pPr marL="2057400" marR="0" lvl="4" indent="-228600" algn="l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Char char="−"/>
              <a:defRPr kumimoji="0" sz="14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646464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charset="2"/>
              </a:defRPr>
            </a:pPr>
            <a:r>
              <a:rPr kumimoji="0" lang="en-US" altLang="fi-FI" sz="1400" b="0" i="0" u="none" strike="noStrike" kern="1200" cap="none" spc="0" normalizeH="0" baseline="0" noProof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646464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charset="2"/>
              </a:rPr>
              <a:t>Fifth level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562725"/>
            <a:ext cx="381000" cy="0"/>
          </a:xfrm>
          <a:prstGeom prst="line">
            <a:avLst/>
          </a:prstGeom>
          <a:ln w="76200">
            <a:solidFill>
              <a:srgbClr val="8CBF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447800" y="6562725"/>
            <a:ext cx="7696200" cy="0"/>
          </a:xfrm>
          <a:prstGeom prst="line">
            <a:avLst/>
          </a:prstGeom>
          <a:ln w="76200">
            <a:solidFill>
              <a:srgbClr val="8CBF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3" name="Picture 2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4350" y="6280150"/>
            <a:ext cx="81915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/>
          <a:cs typeface="Arial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/>
          <a:cs typeface="Arial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/>
          <a:cs typeface="Arial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/>
          <a:cs typeface="Arial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/>
          <a:cs typeface="Arial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/>
          <a:cs typeface="Arial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/>
          <a:cs typeface="Arial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/>
          <a:cs typeface="Arial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2"/>
        </a:buBlip>
        <a:defRPr sz="2400" kern="1200">
          <a:solidFill>
            <a:schemeClr val="accent2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200" kern="1200">
          <a:solidFill>
            <a:schemeClr val="accent2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alibri" panose="020F0502020204030204" pitchFamily="34" charset="0"/>
        <a:buChar char="−"/>
        <a:defRPr kern="1200">
          <a:solidFill>
            <a:schemeClr val="accent2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alibri" panose="020F0502020204030204" pitchFamily="34" charset="0"/>
        <a:buChar char="−"/>
        <a:defRPr sz="1600" kern="1200">
          <a:solidFill>
            <a:schemeClr val="accent2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Calibri" panose="020F0502020204030204" pitchFamily="34" charset="0"/>
        <a:buChar char="−"/>
        <a:defRPr sz="1400" kern="1200">
          <a:solidFill>
            <a:schemeClr val="accent2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E5E5-EF55-4230-B7D8-F6859E189871}" type="datetimeFigureOut">
              <a:rPr lang="fi-FI" smtClean="0"/>
              <a:t>14.01.2022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1290E-0C16-4222-8885-72AA23561A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0288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osiaaliturvaopas.fi/asiakas/#143" TargetMode="External"/><Relationship Id="rId2" Type="http://schemas.openxmlformats.org/officeDocument/2006/relationships/hyperlink" Target="https://thl.fi/fi/web/vammaispalvelujen-kasikirja/asiakasprosessi/asiakassuunnitelma-ja-palvelusuunnitelma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terveyskyla.fi/kuntoutumistalo/ammattilaiset/kuntoutumisen-tukeminen/kuntoutuksen-suunnittelu-ja-toteutumisen-seuranta" TargetMode="External"/><Relationship Id="rId4" Type="http://schemas.openxmlformats.org/officeDocument/2006/relationships/hyperlink" Target="https://www.terveyskyla.fi/kuntoutumistalo/kuntoutujalle/oma-kuntoutuminen/kuntoutussuunnitelmani-opas-kuntoutujalle/mik%C3%A4-on-kuntoutussuunnitelma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1800" dirty="0">
                <a:solidFill>
                  <a:prstClr val="white"/>
                </a:solidFill>
              </a:rPr>
              <a:t>Kuntoutuksen yhteensovittaminen - osahanke 12537</a:t>
            </a:r>
            <a:endParaRPr lang="fi-FI" sz="1800" dirty="0"/>
          </a:p>
          <a:p>
            <a:endParaRPr lang="fi-FI" dirty="0" smtClean="0"/>
          </a:p>
        </p:txBody>
      </p:sp>
      <p:sp>
        <p:nvSpPr>
          <p:cNvPr id="3" name="Otsikko 2"/>
          <p:cNvSpPr>
            <a:spLocks noGrp="1"/>
          </p:cNvSpPr>
          <p:nvPr>
            <p:ph type="ctrTitle"/>
          </p:nvPr>
        </p:nvSpPr>
        <p:spPr>
          <a:xfrm>
            <a:off x="458644" y="4077072"/>
            <a:ext cx="8086725" cy="1203738"/>
          </a:xfrm>
        </p:spPr>
        <p:txBody>
          <a:bodyPr/>
          <a:lstStyle/>
          <a:p>
            <a:r>
              <a:rPr lang="fi-FI" sz="3300" dirty="0"/>
              <a:t>Monialainen kuntoutukseen </a:t>
            </a:r>
            <a:r>
              <a:rPr lang="fi-FI" sz="3300" dirty="0" smtClean="0"/>
              <a:t>ohjautuminen – nykytila, QPR-prosessimalli </a:t>
            </a:r>
            <a:br>
              <a:rPr lang="fi-FI" sz="3300" dirty="0" smtClean="0"/>
            </a:b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24571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Tarpeen </a:t>
            </a:r>
            <a:r>
              <a:rPr lang="fi-FI" dirty="0" smtClean="0"/>
              <a:t>arviointi - 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monialainen, </a:t>
            </a:r>
            <a:r>
              <a:rPr lang="fi-FI" dirty="0"/>
              <a:t>-</a:t>
            </a:r>
            <a:r>
              <a:rPr lang="fi-FI" dirty="0" smtClean="0"/>
              <a:t>ammatillinen toiminta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i-FI" sz="2400" dirty="0">
                <a:solidFill>
                  <a:schemeClr val="tx1"/>
                </a:solidFill>
              </a:rPr>
              <a:t>Aikuispsykiatrian avohoito</a:t>
            </a:r>
          </a:p>
          <a:p>
            <a:pPr marL="0" lvl="0" indent="0">
              <a:buNone/>
            </a:pPr>
            <a:r>
              <a:rPr lang="fi-FI" sz="2400" dirty="0">
                <a:solidFill>
                  <a:schemeClr val="tx1"/>
                </a:solidFill>
              </a:rPr>
              <a:t>- lääkäri</a:t>
            </a:r>
          </a:p>
          <a:p>
            <a:pPr marL="0" lvl="0" indent="0">
              <a:buNone/>
            </a:pPr>
            <a:r>
              <a:rPr lang="fi-FI" sz="2400" dirty="0">
                <a:solidFill>
                  <a:schemeClr val="tx1"/>
                </a:solidFill>
              </a:rPr>
              <a:t>- sairaanhoitaja</a:t>
            </a:r>
          </a:p>
          <a:p>
            <a:pPr marL="0" lvl="0" indent="0">
              <a:buNone/>
            </a:pPr>
            <a:r>
              <a:rPr lang="fi-FI" sz="2400" dirty="0">
                <a:solidFill>
                  <a:schemeClr val="tx1"/>
                </a:solidFill>
              </a:rPr>
              <a:t>- kuntoutusohjaaja</a:t>
            </a:r>
          </a:p>
          <a:p>
            <a:pPr marL="0" lvl="0" indent="0">
              <a:buNone/>
            </a:pPr>
            <a:r>
              <a:rPr lang="fi-FI" sz="2400" dirty="0">
                <a:solidFill>
                  <a:schemeClr val="tx1"/>
                </a:solidFill>
              </a:rPr>
              <a:t>- kuntoutuskoordinaattori</a:t>
            </a:r>
          </a:p>
          <a:p>
            <a:pPr marL="0" lvl="0" indent="0">
              <a:buNone/>
            </a:pPr>
            <a:r>
              <a:rPr lang="fi-FI" sz="2400" dirty="0">
                <a:solidFill>
                  <a:schemeClr val="tx1"/>
                </a:solidFill>
              </a:rPr>
              <a:t>- toimintaterapeutti</a:t>
            </a:r>
          </a:p>
          <a:p>
            <a:pPr marL="0" lvl="0" indent="0">
              <a:buNone/>
            </a:pPr>
            <a:r>
              <a:rPr lang="fi-FI" sz="2400" dirty="0">
                <a:solidFill>
                  <a:schemeClr val="tx1"/>
                </a:solidFill>
              </a:rPr>
              <a:t>- sosiaaliohjaaja</a:t>
            </a:r>
          </a:p>
          <a:p>
            <a:pPr marL="0" lvl="0" indent="0">
              <a:buNone/>
            </a:pPr>
            <a:r>
              <a:rPr lang="fi-FI" sz="2400" dirty="0">
                <a:solidFill>
                  <a:schemeClr val="tx1"/>
                </a:solidFill>
              </a:rPr>
              <a:t>- psykologi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i-FI" sz="2400" dirty="0" err="1" smtClean="0">
                <a:solidFill>
                  <a:schemeClr val="tx1"/>
                </a:solidFill>
              </a:rPr>
              <a:t>Mieku</a:t>
            </a:r>
            <a:r>
              <a:rPr lang="fi-FI" sz="2400" dirty="0" smtClean="0">
                <a:solidFill>
                  <a:schemeClr val="tx1"/>
                </a:solidFill>
              </a:rPr>
              <a:t>-tiimi</a:t>
            </a:r>
            <a:endParaRPr lang="fi-FI" sz="24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fi-FI" sz="2400" dirty="0">
                <a:solidFill>
                  <a:schemeClr val="tx1"/>
                </a:solidFill>
              </a:rPr>
              <a:t>- Sosiaalityöntekijä ja sosiaaliohjaajia</a:t>
            </a:r>
          </a:p>
          <a:p>
            <a:pPr marL="0" lvl="0" indent="0">
              <a:buNone/>
            </a:pPr>
            <a:r>
              <a:rPr lang="fi-FI" sz="2400" dirty="0">
                <a:solidFill>
                  <a:schemeClr val="tx1"/>
                </a:solidFill>
              </a:rPr>
              <a:t>- sairaanhoitaja</a:t>
            </a:r>
          </a:p>
          <a:p>
            <a:pPr marL="0" lvl="0" indent="0">
              <a:buNone/>
            </a:pPr>
            <a:r>
              <a:rPr lang="fi-FI" sz="2400" dirty="0">
                <a:solidFill>
                  <a:schemeClr val="tx1"/>
                </a:solidFill>
              </a:rPr>
              <a:t>- vastuualuejohtaja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4107999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Tarpeen </a:t>
            </a:r>
            <a:r>
              <a:rPr lang="fi-FI" dirty="0" smtClean="0"/>
              <a:t>arviointi - 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monialainen, </a:t>
            </a:r>
            <a:r>
              <a:rPr lang="fi-FI" dirty="0"/>
              <a:t>-</a:t>
            </a:r>
            <a:r>
              <a:rPr lang="fi-FI" dirty="0" smtClean="0"/>
              <a:t>ammatillinen toiminta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i-FI" sz="2400" dirty="0" smtClean="0">
                <a:solidFill>
                  <a:schemeClr val="tx1"/>
                </a:solidFill>
              </a:rPr>
              <a:t>Aikuissosiaalityö</a:t>
            </a:r>
          </a:p>
          <a:p>
            <a:pPr marL="0" lvl="0" indent="0">
              <a:buNone/>
            </a:pPr>
            <a:endParaRPr lang="fi-FI" sz="24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fi-FI" sz="2400" dirty="0">
                <a:solidFill>
                  <a:schemeClr val="tx1"/>
                </a:solidFill>
              </a:rPr>
              <a:t>- sosiaalityöntekijä</a:t>
            </a:r>
          </a:p>
          <a:p>
            <a:pPr marL="0" lvl="0" indent="0">
              <a:buNone/>
            </a:pPr>
            <a:r>
              <a:rPr lang="fi-FI" sz="2400" dirty="0">
                <a:solidFill>
                  <a:schemeClr val="tx1"/>
                </a:solidFill>
              </a:rPr>
              <a:t>- sosiaaliohjaaja</a:t>
            </a:r>
          </a:p>
          <a:p>
            <a:pPr marL="0" lvl="0" indent="0">
              <a:buNone/>
            </a:pPr>
            <a:r>
              <a:rPr lang="fi-FI" sz="2400" dirty="0">
                <a:solidFill>
                  <a:schemeClr val="tx1"/>
                </a:solidFill>
              </a:rPr>
              <a:t>- TE-asiantuntija</a:t>
            </a:r>
          </a:p>
          <a:p>
            <a:pPr marL="0" lvl="0" indent="0">
              <a:buNone/>
            </a:pPr>
            <a:r>
              <a:rPr lang="fi-FI" sz="2400" dirty="0">
                <a:solidFill>
                  <a:schemeClr val="tx1"/>
                </a:solidFill>
              </a:rPr>
              <a:t>- Kelan asiantuntija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i-FI" sz="2400" dirty="0">
                <a:solidFill>
                  <a:schemeClr val="tx1"/>
                </a:solidFill>
              </a:rPr>
              <a:t>Päihde- ja </a:t>
            </a:r>
            <a:r>
              <a:rPr lang="fi-FI" sz="2400" dirty="0" smtClean="0">
                <a:solidFill>
                  <a:schemeClr val="tx1"/>
                </a:solidFill>
              </a:rPr>
              <a:t>riippuvuuspalvelut</a:t>
            </a:r>
            <a:r>
              <a:rPr lang="fi-FI" sz="1800" dirty="0">
                <a:solidFill>
                  <a:schemeClr val="tx1"/>
                </a:solidFill>
              </a:rPr>
              <a:t> </a:t>
            </a:r>
            <a:endParaRPr lang="fi-FI" sz="1800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fi-FI" sz="1800" dirty="0" smtClean="0">
                <a:solidFill>
                  <a:schemeClr val="tx1"/>
                </a:solidFill>
              </a:rPr>
              <a:t>Avokuntoutuksen </a:t>
            </a:r>
            <a:r>
              <a:rPr lang="fi-FI" sz="1800" dirty="0">
                <a:solidFill>
                  <a:schemeClr val="tx1"/>
                </a:solidFill>
              </a:rPr>
              <a:t>asiakas</a:t>
            </a:r>
          </a:p>
          <a:p>
            <a:pPr marL="0" lvl="0" indent="0">
              <a:buNone/>
            </a:pPr>
            <a:r>
              <a:rPr lang="fi-FI" sz="1800" dirty="0">
                <a:solidFill>
                  <a:schemeClr val="tx1"/>
                </a:solidFill>
              </a:rPr>
              <a:t>- lääkäri</a:t>
            </a:r>
          </a:p>
          <a:p>
            <a:pPr marL="0" lvl="0" indent="0">
              <a:buNone/>
            </a:pPr>
            <a:r>
              <a:rPr lang="fi-FI" sz="1800" dirty="0">
                <a:solidFill>
                  <a:schemeClr val="tx1"/>
                </a:solidFill>
              </a:rPr>
              <a:t>- oma työntekijä (sh/päihdeohjaaja)</a:t>
            </a:r>
          </a:p>
          <a:p>
            <a:pPr marL="0" lvl="0" indent="0">
              <a:buNone/>
            </a:pPr>
            <a:r>
              <a:rPr lang="fi-FI" sz="1800" dirty="0">
                <a:solidFill>
                  <a:schemeClr val="tx1"/>
                </a:solidFill>
              </a:rPr>
              <a:t> </a:t>
            </a:r>
          </a:p>
          <a:p>
            <a:pPr marL="0" lvl="0" indent="0">
              <a:buNone/>
            </a:pPr>
            <a:r>
              <a:rPr lang="fi-FI" sz="1800" dirty="0" smtClean="0">
                <a:solidFill>
                  <a:schemeClr val="tx1"/>
                </a:solidFill>
              </a:rPr>
              <a:t>Ostopalvelut </a:t>
            </a:r>
            <a:r>
              <a:rPr lang="fi-FI" sz="1800" dirty="0">
                <a:solidFill>
                  <a:schemeClr val="tx1"/>
                </a:solidFill>
              </a:rPr>
              <a:t>(</a:t>
            </a:r>
            <a:r>
              <a:rPr lang="fi-FI" sz="1800" dirty="0" err="1">
                <a:solidFill>
                  <a:schemeClr val="tx1"/>
                </a:solidFill>
              </a:rPr>
              <a:t>asumis</a:t>
            </a:r>
            <a:r>
              <a:rPr lang="fi-FI" sz="1800" dirty="0">
                <a:solidFill>
                  <a:schemeClr val="tx1"/>
                </a:solidFill>
              </a:rPr>
              <a:t>- ja tukipalvelut, laitoskuntoutus) </a:t>
            </a:r>
            <a:endParaRPr lang="fi-FI" sz="1800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fi-FI" sz="1800" dirty="0" smtClean="0">
                <a:solidFill>
                  <a:schemeClr val="tx1"/>
                </a:solidFill>
              </a:rPr>
              <a:t>- hakeva </a:t>
            </a:r>
            <a:r>
              <a:rPr lang="fi-FI" sz="1800" dirty="0">
                <a:solidFill>
                  <a:schemeClr val="tx1"/>
                </a:solidFill>
              </a:rPr>
              <a:t>asiakas</a:t>
            </a:r>
          </a:p>
          <a:p>
            <a:pPr marL="0" lvl="0" indent="0">
              <a:buNone/>
            </a:pPr>
            <a:r>
              <a:rPr lang="fi-FI" sz="1800" dirty="0">
                <a:solidFill>
                  <a:schemeClr val="tx1"/>
                </a:solidFill>
              </a:rPr>
              <a:t>- oma työntekijä (sh/päihdeohjaaja)</a:t>
            </a:r>
          </a:p>
          <a:p>
            <a:pPr marL="0" lvl="0" indent="0">
              <a:buNone/>
            </a:pPr>
            <a:r>
              <a:rPr lang="fi-FI" sz="1800" dirty="0">
                <a:solidFill>
                  <a:schemeClr val="tx1"/>
                </a:solidFill>
              </a:rPr>
              <a:t>- sos.tt/</a:t>
            </a:r>
            <a:r>
              <a:rPr lang="fi-FI" sz="1800" dirty="0" err="1">
                <a:solidFill>
                  <a:schemeClr val="tx1"/>
                </a:solidFill>
              </a:rPr>
              <a:t>sos.ohjaaja</a:t>
            </a:r>
            <a:endParaRPr lang="fi-FI" sz="18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fi-FI" sz="1800" dirty="0">
                <a:solidFill>
                  <a:schemeClr val="tx1"/>
                </a:solidFill>
              </a:rPr>
              <a:t>- ostopalvelutiimissä mukana: sos.tt., </a:t>
            </a:r>
            <a:r>
              <a:rPr lang="fi-FI" sz="1800" dirty="0" err="1">
                <a:solidFill>
                  <a:schemeClr val="tx1"/>
                </a:solidFill>
              </a:rPr>
              <a:t>sos.ohjaaja</a:t>
            </a:r>
            <a:r>
              <a:rPr lang="fi-FI" sz="1800" dirty="0">
                <a:solidFill>
                  <a:schemeClr val="tx1"/>
                </a:solidFill>
              </a:rPr>
              <a:t>, vastuualuejohtaja, vastaava ohjaaja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2670695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Tarpeen </a:t>
            </a:r>
            <a:r>
              <a:rPr lang="fi-FI" dirty="0" smtClean="0"/>
              <a:t>arviointi - 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monialainen, </a:t>
            </a:r>
            <a:r>
              <a:rPr lang="fi-FI" dirty="0"/>
              <a:t>-</a:t>
            </a:r>
            <a:r>
              <a:rPr lang="fi-FI" dirty="0" smtClean="0"/>
              <a:t>ammatillinen toiminta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i-FI" sz="2400" dirty="0" smtClean="0">
                <a:solidFill>
                  <a:schemeClr val="tx1"/>
                </a:solidFill>
              </a:rPr>
              <a:t>Kehityspoliklinikan tiimi</a:t>
            </a:r>
          </a:p>
          <a:p>
            <a:pPr marL="0" lvl="0" indent="0">
              <a:buNone/>
            </a:pPr>
            <a:endParaRPr lang="fi-FI" sz="20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fi-FI" sz="2000" dirty="0">
                <a:solidFill>
                  <a:schemeClr val="tx1"/>
                </a:solidFill>
              </a:rPr>
              <a:t>-Lääkäri</a:t>
            </a:r>
          </a:p>
          <a:p>
            <a:pPr marL="0" lvl="0" indent="0">
              <a:buNone/>
            </a:pPr>
            <a:r>
              <a:rPr lang="fi-FI" sz="2000" dirty="0">
                <a:solidFill>
                  <a:schemeClr val="tx1"/>
                </a:solidFill>
              </a:rPr>
              <a:t>-Sosiaalityöntekijä ja sosiaaliohjaaja</a:t>
            </a:r>
          </a:p>
          <a:p>
            <a:pPr marL="0" lvl="0" indent="0">
              <a:buNone/>
            </a:pPr>
            <a:r>
              <a:rPr lang="fi-FI" sz="2000" dirty="0">
                <a:solidFill>
                  <a:schemeClr val="tx1"/>
                </a:solidFill>
              </a:rPr>
              <a:t>-Psykologi</a:t>
            </a:r>
          </a:p>
          <a:p>
            <a:pPr marL="0" lvl="0" indent="0">
              <a:buNone/>
            </a:pPr>
            <a:r>
              <a:rPr lang="fi-FI" sz="2000" dirty="0">
                <a:solidFill>
                  <a:schemeClr val="tx1"/>
                </a:solidFill>
              </a:rPr>
              <a:t>-Toimintaterapeutti</a:t>
            </a:r>
          </a:p>
          <a:p>
            <a:pPr marL="0" lvl="0" indent="0">
              <a:buNone/>
            </a:pPr>
            <a:r>
              <a:rPr lang="fi-FI" sz="2000" dirty="0">
                <a:solidFill>
                  <a:schemeClr val="tx1"/>
                </a:solidFill>
              </a:rPr>
              <a:t>-</a:t>
            </a:r>
            <a:r>
              <a:rPr lang="fi-FI" sz="2000" dirty="0" smtClean="0">
                <a:solidFill>
                  <a:schemeClr val="tx1"/>
                </a:solidFill>
              </a:rPr>
              <a:t>Sihteeri</a:t>
            </a:r>
          </a:p>
          <a:p>
            <a:pPr marL="0" lvl="0" indent="0">
              <a:buNone/>
            </a:pPr>
            <a:endParaRPr lang="fi-FI" sz="20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fi-FI" sz="2000" dirty="0" smtClean="0">
                <a:solidFill>
                  <a:schemeClr val="tx1"/>
                </a:solidFill>
              </a:rPr>
              <a:t>Lisäksi osastojaksoa mietittäessä</a:t>
            </a:r>
            <a:endParaRPr lang="fi-FI" sz="20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fi-FI" sz="2000" dirty="0">
                <a:solidFill>
                  <a:schemeClr val="tx1"/>
                </a:solidFill>
              </a:rPr>
              <a:t>-Palveluesimies</a:t>
            </a:r>
          </a:p>
          <a:p>
            <a:pPr marL="0" lvl="0" indent="0">
              <a:buNone/>
            </a:pPr>
            <a:r>
              <a:rPr lang="fi-FI" sz="2000" dirty="0">
                <a:solidFill>
                  <a:schemeClr val="tx1"/>
                </a:solidFill>
              </a:rPr>
              <a:t>-Hoitohenkilökuntaa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i-FI" sz="2400" dirty="0" smtClean="0">
                <a:solidFill>
                  <a:schemeClr val="tx1"/>
                </a:solidFill>
              </a:rPr>
              <a:t>Vammaispalvelutiimi</a:t>
            </a:r>
          </a:p>
          <a:p>
            <a:pPr marL="0" lvl="0" indent="0">
              <a:buNone/>
            </a:pPr>
            <a:endParaRPr lang="fi-FI" sz="20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fi-FI" sz="2000" dirty="0">
                <a:solidFill>
                  <a:schemeClr val="tx1"/>
                </a:solidFill>
              </a:rPr>
              <a:t>Palvelutarpeenarviointitiimi, jos uusi asiakas</a:t>
            </a:r>
          </a:p>
          <a:p>
            <a:pPr marL="0" lvl="0" indent="0">
              <a:buNone/>
            </a:pPr>
            <a:r>
              <a:rPr lang="fi-FI" sz="2000" dirty="0">
                <a:solidFill>
                  <a:schemeClr val="tx1"/>
                </a:solidFill>
              </a:rPr>
              <a:t>- Sosiaalityöntekijä ja kaksi sosiaaliohjaajaa</a:t>
            </a:r>
          </a:p>
          <a:p>
            <a:pPr marL="0" lvl="0" indent="0">
              <a:buNone/>
            </a:pPr>
            <a:r>
              <a:rPr lang="fi-FI" sz="2000" dirty="0">
                <a:solidFill>
                  <a:schemeClr val="tx1"/>
                </a:solidFill>
              </a:rPr>
              <a:t>Sosiaalityöntiimi, jos on jo </a:t>
            </a:r>
            <a:r>
              <a:rPr lang="fi-FI" sz="2000" dirty="0" err="1">
                <a:solidFill>
                  <a:schemeClr val="tx1"/>
                </a:solidFill>
              </a:rPr>
              <a:t>asiakkuus</a:t>
            </a:r>
            <a:endParaRPr lang="fi-FI" sz="20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fi-FI" sz="2000" dirty="0">
                <a:solidFill>
                  <a:schemeClr val="tx1"/>
                </a:solidFill>
              </a:rPr>
              <a:t>- 3-4 sosiaalityöntekijää, 4-5 sosiaaliohjaajaa</a:t>
            </a:r>
          </a:p>
          <a:p>
            <a:pPr marL="0" lvl="0" indent="0">
              <a:buNone/>
            </a:pPr>
            <a:r>
              <a:rPr lang="fi-FI" sz="2000" dirty="0">
                <a:solidFill>
                  <a:schemeClr val="tx1"/>
                </a:solidFill>
              </a:rPr>
              <a:t>- Johtava sosiaalityöntekijä</a:t>
            </a:r>
          </a:p>
          <a:p>
            <a:pPr marL="0" indent="0">
              <a:buNone/>
            </a:pPr>
            <a:r>
              <a:rPr lang="fi-FI" sz="2000" dirty="0" smtClean="0">
                <a:solidFill>
                  <a:schemeClr val="tx1"/>
                </a:solidFill>
              </a:rPr>
              <a:t>- Palveluohjaaja (asunnonmuutos)</a:t>
            </a:r>
            <a:endParaRPr lang="fi-FI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833349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Tarpeen </a:t>
            </a:r>
            <a:r>
              <a:rPr lang="fi-FI" dirty="0" smtClean="0"/>
              <a:t>arviointi - </a:t>
            </a:r>
            <a:br>
              <a:rPr lang="fi-FI" dirty="0" smtClean="0"/>
            </a:br>
            <a:r>
              <a:rPr lang="fi-FI" dirty="0" smtClean="0"/>
              <a:t>monialainen, -ammatillinen toiminta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38124" y="1340768"/>
            <a:ext cx="8677275" cy="4876800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>
                <a:solidFill>
                  <a:schemeClr val="tx1"/>
                </a:solidFill>
              </a:rPr>
              <a:t>Somaattinen </a:t>
            </a:r>
            <a:r>
              <a:rPr lang="fi-FI" dirty="0">
                <a:solidFill>
                  <a:schemeClr val="tx1"/>
                </a:solidFill>
              </a:rPr>
              <a:t>lääkinnällinen </a:t>
            </a:r>
            <a:r>
              <a:rPr lang="fi-FI" dirty="0" smtClean="0">
                <a:solidFill>
                  <a:schemeClr val="tx1"/>
                </a:solidFill>
              </a:rPr>
              <a:t>kuntoutus:</a:t>
            </a:r>
          </a:p>
          <a:p>
            <a:pPr marL="0" indent="0">
              <a:buNone/>
            </a:pPr>
            <a:endParaRPr lang="fi-FI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dirty="0" smtClean="0">
                <a:solidFill>
                  <a:schemeClr val="tx1"/>
                </a:solidFill>
              </a:rPr>
              <a:t>Arviointia tekevät ammattilaiset yksin, parina ja ryhmissä</a:t>
            </a:r>
            <a:endParaRPr lang="fi-FI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dirty="0">
                <a:solidFill>
                  <a:schemeClr val="tx1"/>
                </a:solidFill>
              </a:rPr>
              <a:t>- </a:t>
            </a:r>
            <a:r>
              <a:rPr lang="fi-FI" dirty="0" smtClean="0">
                <a:solidFill>
                  <a:schemeClr val="tx1"/>
                </a:solidFill>
              </a:rPr>
              <a:t>Terapeutit</a:t>
            </a:r>
            <a:endParaRPr lang="fi-FI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dirty="0">
                <a:solidFill>
                  <a:schemeClr val="tx1"/>
                </a:solidFill>
              </a:rPr>
              <a:t>- Kuntoutusohjaaja</a:t>
            </a:r>
          </a:p>
          <a:p>
            <a:pPr marL="0" indent="0">
              <a:buNone/>
            </a:pPr>
            <a:r>
              <a:rPr lang="fi-FI" dirty="0">
                <a:solidFill>
                  <a:schemeClr val="tx1"/>
                </a:solidFill>
              </a:rPr>
              <a:t>- </a:t>
            </a:r>
            <a:r>
              <a:rPr lang="fi-FI" dirty="0" smtClean="0">
                <a:solidFill>
                  <a:schemeClr val="tx1"/>
                </a:solidFill>
              </a:rPr>
              <a:t>Hoitovastuuyksiköiden kuntoutustyöryhmät</a:t>
            </a:r>
            <a:endParaRPr lang="fi-FI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dirty="0">
                <a:solidFill>
                  <a:schemeClr val="tx1"/>
                </a:solidFill>
              </a:rPr>
              <a:t>- Psykologi</a:t>
            </a:r>
          </a:p>
          <a:p>
            <a:pPr marL="0" indent="0">
              <a:buNone/>
            </a:pPr>
            <a:r>
              <a:rPr lang="fi-FI" dirty="0">
                <a:solidFill>
                  <a:schemeClr val="tx1"/>
                </a:solidFill>
              </a:rPr>
              <a:t>- Lääkäri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7561222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Tarjolla olevat palvelut – linkit www-sivuille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</p:nvPr>
        </p:nvGraphicFramePr>
        <p:xfrm>
          <a:off x="238125" y="1324158"/>
          <a:ext cx="8677274" cy="4819284"/>
        </p:xfrm>
        <a:graphic>
          <a:graphicData uri="http://schemas.openxmlformats.org/drawingml/2006/table">
            <a:tbl>
              <a:tblPr/>
              <a:tblGrid>
                <a:gridCol w="160690">
                  <a:extLst>
                    <a:ext uri="{9D8B030D-6E8A-4147-A177-3AD203B41FA5}">
                      <a16:colId xmlns:a16="http://schemas.microsoft.com/office/drawing/2014/main" val="3016436652"/>
                    </a:ext>
                  </a:extLst>
                </a:gridCol>
                <a:gridCol w="3410817">
                  <a:extLst>
                    <a:ext uri="{9D8B030D-6E8A-4147-A177-3AD203B41FA5}">
                      <a16:colId xmlns:a16="http://schemas.microsoft.com/office/drawing/2014/main" val="2953574481"/>
                    </a:ext>
                  </a:extLst>
                </a:gridCol>
                <a:gridCol w="1676701">
                  <a:extLst>
                    <a:ext uri="{9D8B030D-6E8A-4147-A177-3AD203B41FA5}">
                      <a16:colId xmlns:a16="http://schemas.microsoft.com/office/drawing/2014/main" val="2703594952"/>
                    </a:ext>
                  </a:extLst>
                </a:gridCol>
                <a:gridCol w="3429066">
                  <a:extLst>
                    <a:ext uri="{9D8B030D-6E8A-4147-A177-3AD203B41FA5}">
                      <a16:colId xmlns:a16="http://schemas.microsoft.com/office/drawing/2014/main" val="3462891717"/>
                    </a:ext>
                  </a:extLst>
                </a:gridCol>
              </a:tblGrid>
              <a:tr h="172494">
                <a:tc>
                  <a:txBody>
                    <a:bodyPr/>
                    <a:lstStyle/>
                    <a:p>
                      <a:pPr algn="ctr"/>
                      <a:r>
                        <a:rPr lang="fi-FI" sz="1000" b="0">
                          <a:solidFill>
                            <a:srgbClr val="706F6F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2590" marR="0" marT="10518" marB="10518" anchor="ctr">
                    <a:lnL>
                      <a:noFill/>
                    </a:lnL>
                    <a:lnR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b="0">
                          <a:solidFill>
                            <a:srgbClr val="706F6F"/>
                          </a:solidFill>
                          <a:effectLst/>
                          <a:latin typeface="Tahoma" panose="020B0604030504040204" pitchFamily="34" charset="0"/>
                        </a:rPr>
                        <a:t>Name</a:t>
                      </a: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b="0">
                          <a:solidFill>
                            <a:srgbClr val="706F6F"/>
                          </a:solidFill>
                          <a:effectLst/>
                          <a:latin typeface="Tahoma" panose="020B0604030504040204" pitchFamily="34" charset="0"/>
                        </a:rPr>
                        <a:t>Type</a:t>
                      </a: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b="0">
                          <a:solidFill>
                            <a:srgbClr val="706F6F"/>
                          </a:solidFill>
                          <a:effectLst/>
                          <a:latin typeface="Tahoma" panose="020B0604030504040204" pitchFamily="34" charset="0"/>
                        </a:rPr>
                        <a:t>Information Item Location</a:t>
                      </a: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247190"/>
                  </a:ext>
                </a:extLst>
              </a:tr>
              <a:tr h="17249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Fysiatria ja kuntoutuspalvelut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https://www.soite.fi/fysiatria_ja_kuntoutuspalvelut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226087"/>
                  </a:ext>
                </a:extLst>
              </a:tr>
              <a:tr h="17249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Fysiatrian poliklinikka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https://www.soite.fi/fysiatrianpoliklinikka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350671"/>
                  </a:ext>
                </a:extLst>
              </a:tr>
              <a:tr h="17249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Fysioterapeutin suoravastaanotto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https://www.soite.fi/fysioterapeutin_suoravastaanotto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185686"/>
                  </a:ext>
                </a:extLst>
              </a:tr>
              <a:tr h="17249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Kroonisen kivun hoito ja kuntoutus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https://www.soite.fi/kivunhoito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280379"/>
                  </a:ext>
                </a:extLst>
              </a:tr>
              <a:tr h="17249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Kuntoutusohjaus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https://www.soite.fi/kuntoutusohjaus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460278"/>
                  </a:ext>
                </a:extLst>
              </a:tr>
              <a:tr h="17249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Kuntoutusohjaus ja -neuvonta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https://www.soite.fi/kuntoutus_ohjaus_ja_neuvonta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329854"/>
                  </a:ext>
                </a:extLst>
              </a:tr>
              <a:tr h="17249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Kuntoutusryhmä- ja kurssitoiminta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https://www.soite.fi/kuntoutus_ryhma_ja_kurssitoiminta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530043"/>
                  </a:ext>
                </a:extLst>
              </a:tr>
              <a:tr h="17249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Kuntoutustutkimuspoliklinikka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https://www.soite.fi/kuntoutustutkimus_poliklinikka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535203"/>
                  </a:ext>
                </a:extLst>
              </a:tr>
              <a:tr h="17249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Kuntoutustyöryhmät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https://www.soite.fi/kuntoutustyoryhmat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567908"/>
                  </a:ext>
                </a:extLst>
              </a:tr>
              <a:tr h="323952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Soite - Mielenterveyskuntoutujien asumis- ja tukipalvelut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https://www.soite.fi/mielenterveyskuntoutujien_asumis_ja_tukipalv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318059"/>
                  </a:ext>
                </a:extLst>
              </a:tr>
              <a:tr h="17249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Soite - psykiatrian avohoito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https://soite.fi/psykiatrian_avohoito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37775"/>
                  </a:ext>
                </a:extLst>
              </a:tr>
              <a:tr h="17249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Soite Kehityspoliklinikka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https://soite.fi/kehityspoliklinikka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577099"/>
                  </a:ext>
                </a:extLst>
              </a:tr>
              <a:tr h="17249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Soite päihdepalvelut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https://www.soite.fi/paihdepalvelut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435416"/>
                  </a:ext>
                </a:extLst>
              </a:tr>
              <a:tr h="323952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Soitenet - psykiatrian avohoito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http://soitenet/perhe/psykiatria/psyk/SitePages/Kotisivu.aspx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64614"/>
                  </a:ext>
                </a:extLst>
              </a:tr>
              <a:tr h="17249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Terapiapalvelut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https://www.soite.fi/terapiapalvelut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033318"/>
                  </a:ext>
                </a:extLst>
              </a:tr>
              <a:tr h="778325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Työikäisten palveluiden toteuttamissuunnitelma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http://soitenet/yhteiset/tieto/sosiaali/Asiakirjat/08 Ty%C3%B6ik%C3%A4isten palvelut/Ty%C3%B6ik%C3%A4isten palvelujen dokumentit/Ty%C3%B6ik%C3%A4isten palvelujen toteuttamissuunnitelma.pdf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956989"/>
                  </a:ext>
                </a:extLst>
              </a:tr>
              <a:tr h="778325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Työikäisten palvelujen asiakassuunnitelma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http://soitenet/yhteiset/tieto/sosiaali/Asiakirjat/08 Ty%C3%B6ik%C3%A4isten palvelut/Ty%C3%B6ik%C3%A4isten palvelujen dokumentit/Ty%C3%B6ik%C3%A4isten palvelujen asiakassuunnitelma.pdf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65613"/>
                  </a:ext>
                </a:extLst>
              </a:tr>
              <a:tr h="17249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Veteraanikuntoutus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 dirty="0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https://www.soite.fi/veteraanikuntoutus</a:t>
                      </a:r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90" marR="0" marT="10518" marB="10518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857734"/>
                  </a:ext>
                </a:extLst>
              </a:tr>
            </a:tbl>
          </a:graphicData>
        </a:graphic>
      </p:graphicFrame>
      <p:pic>
        <p:nvPicPr>
          <p:cNvPr id="1026" name="Picture 2" descr="https://kppro.onqpr.com/QPR/qprsoftware/pg/images/icn_inf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32397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s://kppro.onqpr.com/QPR/qprsoftware/pg/images/icn_inf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32397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kppro.onqpr.com/QPR/qprsoftware/pg/images/icn_inf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32397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s://kppro.onqpr.com/QPR/qprsoftware/pg/images/icn_inf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32397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kppro.onqpr.com/QPR/qprsoftware/pg/images/icn_inf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32397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kppro.onqpr.com/QPR/qprsoftware/pg/images/icn_inf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32397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kppro.onqpr.com/QPR/qprsoftware/pg/images/icn_inf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32397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ttps://kppro.onqpr.com/QPR/qprsoftware/pg/images/icn_inf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32397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kppro.onqpr.com/QPR/qprsoftware/pg/images/icn_inf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32397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https://kppro.onqpr.com/QPR/qprsoftware/pg/images/icn_inf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32397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kppro.onqpr.com/QPR/qprsoftware/pg/images/icn_inf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32397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https://kppro.onqpr.com/QPR/qprsoftware/pg/images/icn_inf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32397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kppro.onqpr.com/QPR/qprsoftware/pg/images/icn_inf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32397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https://kppro.onqpr.com/QPR/qprsoftware/pg/images/icn_inf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32397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kppro.onqpr.com/QPR/qprsoftware/pg/images/icn_inf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32397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https://kppro.onqpr.com/QPR/qprsoftware/pg/images/icn_inf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32397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kppro.onqpr.com/QPR/qprsoftware/pg/images/icn_inf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32397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https://kppro.onqpr.com/QPR/qprsoftware/pg/images/icn_inf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32397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768913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Suunnitelmat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hlinkClick r:id="rId2"/>
              </a:rPr>
              <a:t>Asiakassuunnitelma ja palvelusuunnitelma - Vammaispalvelujen käsikirja </a:t>
            </a:r>
            <a:r>
              <a:rPr lang="fi-FI" dirty="0" smtClean="0">
                <a:hlinkClick r:id="rId2"/>
              </a:rPr>
              <a:t>– THL</a:t>
            </a:r>
            <a:endParaRPr lang="fi-FI" dirty="0" smtClean="0"/>
          </a:p>
          <a:p>
            <a:r>
              <a:rPr lang="fi-FI" dirty="0">
                <a:hlinkClick r:id="rId3"/>
              </a:rPr>
              <a:t>1. Asiakkaana </a:t>
            </a:r>
            <a:r>
              <a:rPr lang="fi-FI" dirty="0" err="1">
                <a:hlinkClick r:id="rId3"/>
              </a:rPr>
              <a:t>sosiaali</a:t>
            </a:r>
            <a:r>
              <a:rPr lang="fi-FI" dirty="0">
                <a:hlinkClick r:id="rId3"/>
              </a:rPr>
              <a:t>- ja terveydenhuollossa | </a:t>
            </a:r>
            <a:r>
              <a:rPr lang="fi-FI" dirty="0" smtClean="0">
                <a:hlinkClick r:id="rId3"/>
              </a:rPr>
              <a:t>Sosiaaliturvaopas</a:t>
            </a:r>
            <a:endParaRPr lang="fi-FI" dirty="0" smtClean="0"/>
          </a:p>
          <a:p>
            <a:r>
              <a:rPr lang="fi-FI" dirty="0">
                <a:hlinkClick r:id="rId4"/>
              </a:rPr>
              <a:t>Mikä on kuntoutussuunnitelma? | Kuntoutumistalo.fi | Terveyskylä (terveyskyla.fi</a:t>
            </a:r>
            <a:r>
              <a:rPr lang="fi-FI" dirty="0" smtClean="0">
                <a:hlinkClick r:id="rId4"/>
              </a:rPr>
              <a:t>)</a:t>
            </a:r>
            <a:endParaRPr lang="fi-FI" dirty="0" smtClean="0"/>
          </a:p>
          <a:p>
            <a:r>
              <a:rPr lang="fi-FI" dirty="0">
                <a:hlinkClick r:id="rId5"/>
              </a:rPr>
              <a:t>Kuntoutuksen suunnittelu ja toteutumisen seuranta | Kuntoutumistalo.fi | Terveyskylä (terveyskyla.fi</a:t>
            </a:r>
            <a:r>
              <a:rPr lang="fi-FI" dirty="0" smtClean="0">
                <a:hlinkClick r:id="rId5"/>
              </a:rPr>
              <a:t>)</a:t>
            </a:r>
            <a:r>
              <a:rPr lang="fi-FI" dirty="0" smtClean="0"/>
              <a:t> </a:t>
            </a: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4216747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91440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  <a:defRPr kumimoji="0" sz="3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  <a:sym typeface="Wingdings" charset="2"/>
              </a:defRPr>
            </a:pPr>
            <a:r>
              <a:rPr kumimoji="0" lang="fi-FI" altLang="fi-FI" sz="3000" b="0" i="0" u="none" strike="noStrike" kern="1200" cap="none" spc="0" normalizeH="0" baseline="0" noProof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  <a:sym typeface="Wingdings" charset="2"/>
              </a:rPr>
              <a:t>3 Päätös</a:t>
            </a:r>
          </a:p>
        </p:txBody>
      </p:sp>
      <p:pic>
        <p:nvPicPr>
          <p:cNvPr id="7172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441325" y="1295400"/>
            <a:ext cx="82677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695787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Päätöstä ohjaavat lait ja kriteerit linkkeinä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3702931"/>
              </p:ext>
            </p:extLst>
          </p:nvPr>
        </p:nvGraphicFramePr>
        <p:xfrm>
          <a:off x="427258" y="1182241"/>
          <a:ext cx="8299008" cy="5103118"/>
        </p:xfrm>
        <a:graphic>
          <a:graphicData uri="http://schemas.openxmlformats.org/drawingml/2006/table">
            <a:tbl>
              <a:tblPr/>
              <a:tblGrid>
                <a:gridCol w="150891">
                  <a:extLst>
                    <a:ext uri="{9D8B030D-6E8A-4147-A177-3AD203B41FA5}">
                      <a16:colId xmlns:a16="http://schemas.microsoft.com/office/drawing/2014/main" val="99802613"/>
                    </a:ext>
                  </a:extLst>
                </a:gridCol>
                <a:gridCol w="2716039">
                  <a:extLst>
                    <a:ext uri="{9D8B030D-6E8A-4147-A177-3AD203B41FA5}">
                      <a16:colId xmlns:a16="http://schemas.microsoft.com/office/drawing/2014/main" val="568589282"/>
                    </a:ext>
                  </a:extLst>
                </a:gridCol>
                <a:gridCol w="2716039">
                  <a:extLst>
                    <a:ext uri="{9D8B030D-6E8A-4147-A177-3AD203B41FA5}">
                      <a16:colId xmlns:a16="http://schemas.microsoft.com/office/drawing/2014/main" val="216024284"/>
                    </a:ext>
                  </a:extLst>
                </a:gridCol>
                <a:gridCol w="2716039">
                  <a:extLst>
                    <a:ext uri="{9D8B030D-6E8A-4147-A177-3AD203B41FA5}">
                      <a16:colId xmlns:a16="http://schemas.microsoft.com/office/drawing/2014/main" val="2940507119"/>
                    </a:ext>
                  </a:extLst>
                </a:gridCol>
              </a:tblGrid>
              <a:tr h="309830">
                <a:tc>
                  <a:txBody>
                    <a:bodyPr/>
                    <a:lstStyle/>
                    <a:p>
                      <a:pPr algn="ctr"/>
                      <a:r>
                        <a:rPr lang="fi-FI" sz="1000" b="0">
                          <a:solidFill>
                            <a:srgbClr val="706F6F"/>
                          </a:solidFill>
                          <a:effectLst/>
                          <a:latin typeface="Tahoma" panose="020B0604030504040204" pitchFamily="34" charset="0"/>
                        </a:rPr>
                        <a:t>pe</a:t>
                      </a: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b="0" dirty="0">
                        <a:solidFill>
                          <a:srgbClr val="706F6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b="0" dirty="0">
                        <a:solidFill>
                          <a:srgbClr val="706F6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b="0" dirty="0">
                        <a:solidFill>
                          <a:srgbClr val="706F6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926324"/>
                  </a:ext>
                </a:extLst>
              </a:tr>
              <a:tr h="16497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sng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Asiakasmaksulain mukaiset päätökset AML</a:t>
                      </a:r>
                      <a:r>
                        <a:rPr lang="fi-FI" sz="1000">
                          <a:solidFill>
                            <a:srgbClr val="666666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3E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493039"/>
                  </a:ext>
                </a:extLst>
              </a:tr>
              <a:tr h="16497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Asiakasmaksulaki</a:t>
                      </a:r>
                      <a:r>
                        <a:rPr lang="fi-FI" sz="1000">
                          <a:solidFill>
                            <a:srgbClr val="666666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403213"/>
                  </a:ext>
                </a:extLst>
              </a:tr>
              <a:tr h="16497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Erityishuoltolaki</a:t>
                      </a:r>
                      <a:r>
                        <a:rPr lang="fi-FI" sz="1000">
                          <a:solidFill>
                            <a:srgbClr val="666666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933828"/>
                  </a:ext>
                </a:extLst>
              </a:tr>
              <a:tr h="16497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Hoitopäätökset, joista on muistutusmenettely</a:t>
                      </a:r>
                      <a:r>
                        <a:rPr lang="fi-FI" sz="1000">
                          <a:solidFill>
                            <a:srgbClr val="666666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349398"/>
                  </a:ext>
                </a:extLst>
              </a:tr>
              <a:tr h="16497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Käypähoitosuositukset</a:t>
                      </a:r>
                      <a:r>
                        <a:rPr lang="fi-FI" sz="1000">
                          <a:solidFill>
                            <a:srgbClr val="666666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271979"/>
                  </a:ext>
                </a:extLst>
              </a:tr>
              <a:tr h="309830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Kehityspoliklinikan vammaisuuteen perustuva kuntoutus EHL</a:t>
                      </a:r>
                      <a:r>
                        <a:rPr lang="fi-FI" sz="1000">
                          <a:solidFill>
                            <a:srgbClr val="666666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744834"/>
                  </a:ext>
                </a:extLst>
              </a:tr>
              <a:tr h="16497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Kuntouttava työtoiminta</a:t>
                      </a:r>
                      <a:r>
                        <a:rPr lang="fi-FI" sz="1000">
                          <a:solidFill>
                            <a:srgbClr val="666666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119344"/>
                  </a:ext>
                </a:extLst>
              </a:tr>
              <a:tr h="16497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Lääkinnällinen kuntoutus THL</a:t>
                      </a:r>
                      <a:r>
                        <a:rPr lang="fi-FI" sz="1000">
                          <a:solidFill>
                            <a:srgbClr val="666666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85694"/>
                  </a:ext>
                </a:extLst>
              </a:tr>
              <a:tr h="16497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Laki kuntouttavasta työtoiminnasta</a:t>
                      </a:r>
                      <a:r>
                        <a:rPr lang="fi-FI" sz="1000">
                          <a:solidFill>
                            <a:srgbClr val="666666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146733"/>
                  </a:ext>
                </a:extLst>
              </a:tr>
              <a:tr h="309830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Laki työllistymistä edistävästä monilaisesta yhteispalvelusta</a:t>
                      </a:r>
                      <a:r>
                        <a:rPr lang="fi-FI" sz="1000">
                          <a:solidFill>
                            <a:srgbClr val="666666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80611"/>
                  </a:ext>
                </a:extLst>
              </a:tr>
              <a:tr h="16497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Mielenterveyslaki</a:t>
                      </a:r>
                      <a:r>
                        <a:rPr lang="fi-FI" sz="1000">
                          <a:solidFill>
                            <a:srgbClr val="666666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915643"/>
                  </a:ext>
                </a:extLst>
              </a:tr>
              <a:tr h="16497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Päätökset, joista voi valittaa</a:t>
                      </a:r>
                      <a:r>
                        <a:rPr lang="fi-FI" sz="1000">
                          <a:solidFill>
                            <a:srgbClr val="666666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163849"/>
                  </a:ext>
                </a:extLst>
              </a:tr>
              <a:tr h="16497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Päätöstä ohjaavat kriteerit</a:t>
                      </a:r>
                      <a:r>
                        <a:rPr lang="fi-FI" sz="1000">
                          <a:solidFill>
                            <a:srgbClr val="666666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415553"/>
                  </a:ext>
                </a:extLst>
              </a:tr>
              <a:tr h="16497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Päihdehuoltolain mukaiset päätökset PHL</a:t>
                      </a:r>
                      <a:r>
                        <a:rPr lang="fi-FI" sz="1000">
                          <a:solidFill>
                            <a:srgbClr val="666666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052460"/>
                  </a:ext>
                </a:extLst>
              </a:tr>
              <a:tr h="16497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Päihdehuoltolaki</a:t>
                      </a:r>
                      <a:r>
                        <a:rPr lang="fi-FI" sz="1000">
                          <a:solidFill>
                            <a:srgbClr val="666666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055563"/>
                  </a:ext>
                </a:extLst>
              </a:tr>
              <a:tr h="16497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Soiten Kuntoutuksen perusteet/terapiat</a:t>
                      </a:r>
                      <a:r>
                        <a:rPr lang="fi-FI" sz="1000">
                          <a:solidFill>
                            <a:srgbClr val="666666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390646"/>
                  </a:ext>
                </a:extLst>
              </a:tr>
              <a:tr h="16497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Soiten Strategia</a:t>
                      </a:r>
                      <a:r>
                        <a:rPr lang="fi-FI" sz="1000">
                          <a:solidFill>
                            <a:srgbClr val="666666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735928"/>
                  </a:ext>
                </a:extLst>
              </a:tr>
              <a:tr h="16497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Sosiaalihuoltolain mukaiset päätökset SHL</a:t>
                      </a:r>
                      <a:r>
                        <a:rPr lang="fi-FI" sz="1000">
                          <a:solidFill>
                            <a:srgbClr val="666666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990461"/>
                  </a:ext>
                </a:extLst>
              </a:tr>
              <a:tr h="16497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Sosiaalihuoltolaki</a:t>
                      </a:r>
                      <a:r>
                        <a:rPr lang="fi-FI" sz="1000">
                          <a:solidFill>
                            <a:srgbClr val="666666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913940"/>
                  </a:ext>
                </a:extLst>
              </a:tr>
              <a:tr h="16497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Terveydenhuoltolaki</a:t>
                      </a:r>
                      <a:r>
                        <a:rPr lang="fi-FI" sz="1000">
                          <a:solidFill>
                            <a:srgbClr val="666666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353257"/>
                  </a:ext>
                </a:extLst>
              </a:tr>
              <a:tr h="309830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Vaikeavammaisen ihmisen kuntoutussuositukset ja kriteerit</a:t>
                      </a:r>
                      <a:r>
                        <a:rPr lang="fi-FI" sz="1000">
                          <a:solidFill>
                            <a:srgbClr val="666666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851017"/>
                  </a:ext>
                </a:extLst>
              </a:tr>
              <a:tr h="164974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Valtakunnallisesti sovitut hyvät käytännöt</a:t>
                      </a:r>
                      <a:r>
                        <a:rPr lang="fi-FI" sz="1000">
                          <a:solidFill>
                            <a:srgbClr val="666666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553847"/>
                  </a:ext>
                </a:extLst>
              </a:tr>
              <a:tr h="309830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Valtakunnalliset lääkinnällisenkuntoutuksen apuvälineiden luovutusperusteet</a:t>
                      </a:r>
                      <a:r>
                        <a:rPr lang="fi-FI" sz="1000">
                          <a:solidFill>
                            <a:srgbClr val="666666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206817"/>
                  </a:ext>
                </a:extLst>
              </a:tr>
              <a:tr h="193141">
                <a:tc>
                  <a:txBody>
                    <a:bodyPr/>
                    <a:lstStyle/>
                    <a:p>
                      <a:pPr algn="l"/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>
                      <a:noFill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 u="none" strike="noStrike">
                          <a:solidFill>
                            <a:srgbClr val="336699"/>
                          </a:solidFill>
                          <a:effectLst/>
                          <a:latin typeface="Tahoma" panose="020B0604030504040204" pitchFamily="34" charset="0"/>
                        </a:rPr>
                        <a:t>Vammaispalvelulaki</a:t>
                      </a:r>
                      <a:endParaRPr lang="fi-FI" sz="1000">
                        <a:solidFill>
                          <a:srgbClr val="666666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297" marR="0" marT="10059" marB="10059" anchor="ctr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000"/>
                    </a:p>
                  </a:txBody>
                  <a:tcPr marL="48285" marR="48285" marT="24143" marB="24143">
                    <a:lnL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i-FI" sz="1000" dirty="0"/>
                    </a:p>
                  </a:txBody>
                  <a:tcPr marL="48285" marR="48285" marT="24143" marB="24143">
                    <a:lnT w="9525" cap="flat" cmpd="sng" algn="ctr">
                      <a:solidFill>
                        <a:srgbClr val="E7EF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99564405"/>
                  </a:ext>
                </a:extLst>
              </a:tr>
            </a:tbl>
          </a:graphicData>
        </a:graphic>
      </p:graphicFrame>
      <p:pic>
        <p:nvPicPr>
          <p:cNvPr id="2049" name="Picture 1" descr="https://kppro.onqpr.com/QPR/qprsoftware/pg/images/icn_a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kppro.onqpr.com/QPR/qprsoftware/pg/images/view_flowchar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https://kppro.onqpr.com/QPR/qprsoftware/pg/images/icn_a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kppro.onqpr.com/QPR/qprsoftware/pg/images/view_flowchar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https://kppro.onqpr.com/QPR/qprsoftware/pg/images/icn_a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kppro.onqpr.com/QPR/qprsoftware/pg/images/view_flowchar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https://kppro.onqpr.com/QPR/qprsoftware/pg/images/icn_a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kppro.onqpr.com/QPR/qprsoftware/pg/images/view_flowchar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https://kppro.onqpr.com/QPR/qprsoftware/pg/images/icn_a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kppro.onqpr.com/QPR/qprsoftware/pg/images/view_flowchar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https://kppro.onqpr.com/QPR/qprsoftware/pg/images/icn_a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s://kppro.onqpr.com/QPR/qprsoftware/pg/images/view_flowchar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https://kppro.onqpr.com/QPR/qprsoftware/pg/images/icn_a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s://kppro.onqpr.com/QPR/qprsoftware/pg/images/view_flowchar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https://kppro.onqpr.com/QPR/qprsoftware/pg/images/icn_a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ttps://kppro.onqpr.com/QPR/qprsoftware/pg/images/view_flowchar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5" name="Picture 17" descr="https://kppro.onqpr.com/QPR/qprsoftware/pg/images/icn_a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https://kppro.onqpr.com/QPR/qprsoftware/pg/images/view_flowchar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Picture 19" descr="https://kppro.onqpr.com/QPR/qprsoftware/pg/images/icn_a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https://kppro.onqpr.com/QPR/qprsoftware/pg/images/view_flowchar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9" name="Picture 21" descr="https://kppro.onqpr.com/QPR/qprsoftware/pg/images/icn_a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https://kppro.onqpr.com/QPR/qprsoftware/pg/images/view_flowchar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1" name="Picture 23" descr="https://kppro.onqpr.com/QPR/qprsoftware/pg/images/icn_a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24" descr="https://kppro.onqpr.com/QPR/qprsoftware/pg/images/view_flowchar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3" name="Picture 25" descr="https://kppro.onqpr.com/QPR/qprsoftware/pg/images/icn_a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Picture 26" descr="https://kppro.onqpr.com/QPR/qprsoftware/pg/images/view_flowchar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5" name="Picture 27" descr="https://kppro.onqpr.com/QPR/qprsoftware/pg/images/icn_a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6" name="Picture 28" descr="https://kppro.onqpr.com/QPR/qprsoftware/pg/images/view_flowchar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7" name="Picture 29" descr="https://kppro.onqpr.com/QPR/qprsoftware/pg/images/icn_a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8" name="Picture 30" descr="https://kppro.onqpr.com/QPR/qprsoftware/pg/images/view_flowchar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9" name="Picture 31" descr="https://kppro.onqpr.com/QPR/qprsoftware/pg/images/icn_a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0" name="Picture 32" descr="https://kppro.onqpr.com/QPR/qprsoftware/pg/images/view_flowchar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1" name="Picture 33" descr="https://kppro.onqpr.com/QPR/qprsoftware/pg/images/icn_a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2" name="Picture 34" descr="https://kppro.onqpr.com/QPR/qprsoftware/pg/images/view_flowchar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3" name="Picture 35" descr="https://kppro.onqpr.com/QPR/qprsoftware/pg/images/icn_a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4" name="Picture 36" descr="https://kppro.onqpr.com/QPR/qprsoftware/pg/images/view_flowchar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5" name="Picture 37" descr="https://kppro.onqpr.com/QPR/qprsoftware/pg/images/icn_a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6" name="Picture 38" descr="https://kppro.onqpr.com/QPR/qprsoftware/pg/images/view_flowchar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7" name="Picture 39" descr="https://kppro.onqpr.com/QPR/qprsoftware/pg/images/icn_a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8" name="Picture 40" descr="https://kppro.onqpr.com/QPR/qprsoftware/pg/images/view_flowchar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9" name="Picture 41" descr="https://kppro.onqpr.com/QPR/qprsoftware/pg/images/icn_a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0" name="Picture 42" descr="https://kppro.onqpr.com/QPR/qprsoftware/pg/images/view_flowchar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1" name="Picture 43" descr="https://kppro.onqpr.com/QPR/qprsoftware/pg/images/icn_a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2" name="Picture 44" descr="https://kppro.onqpr.com/QPR/qprsoftware/pg/images/view_flowchar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3" name="Picture 45" descr="https://kppro.onqpr.com/QPR/qprsoftware/pg/images/icn_a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4" name="Picture 46" descr="https://kppro.onqpr.com/QPR/qprsoftware/pg/images/view_flowchar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5" name="Picture 47" descr="https://kppro.onqpr.com/QPR/qprsoftware/pg/images/icn_a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8268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260358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91440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  <a:defRPr kumimoji="0" sz="3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  <a:sym typeface="Wingdings" charset="2"/>
              </a:defRPr>
            </a:pPr>
            <a:r>
              <a:rPr lang="fi-FI" altLang="fi-FI" dirty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sym typeface="Wingdings" charset="2"/>
              </a:rPr>
              <a:t>Monialainen kuntoutukseen ohjautuminen</a:t>
            </a:r>
            <a:endParaRPr kumimoji="0" lang="fi-FI" altLang="fi-FI" sz="3000" b="0" i="0" u="none" strike="noStrike" kern="1200" cap="none" spc="0" normalizeH="0" baseline="0" noProof="0" dirty="0" smtClean="0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000000"/>
              </a:solidFill>
              <a:uLnTx/>
              <a:uFillTx/>
              <a:latin typeface="Arial" pitchFamily="34" charset="0"/>
              <a:ea typeface="+mj-ea"/>
              <a:cs typeface="Arial" pitchFamily="34" charset="0"/>
              <a:sym typeface="Wingdings" charset="2"/>
            </a:endParaRPr>
          </a:p>
        </p:txBody>
      </p:sp>
      <p:pic>
        <p:nvPicPr>
          <p:cNvPr id="7172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238125" y="2311400"/>
            <a:ext cx="8677275" cy="28321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91440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  <a:defRPr kumimoji="0" sz="3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  <a:sym typeface="Wingdings" charset="2"/>
              </a:defRPr>
            </a:pPr>
            <a:r>
              <a:rPr kumimoji="0" lang="fi-FI" altLang="fi-FI" sz="3000" b="0" i="0" u="none" strike="noStrike" kern="1200" cap="none" spc="0" normalizeH="0" baseline="0" noProof="0" dirty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  <a:sym typeface="Wingdings" charset="2"/>
              </a:rPr>
              <a:t>1 Yhteydenotto tai hakemus</a:t>
            </a:r>
          </a:p>
        </p:txBody>
      </p:sp>
      <p:pic>
        <p:nvPicPr>
          <p:cNvPr id="7172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238125" y="1651000"/>
            <a:ext cx="8677275" cy="41529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Yhteydenottotavat asiakas ja läheinen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 smtClean="0">
                <a:solidFill>
                  <a:schemeClr val="tx1"/>
                </a:solidFill>
              </a:rPr>
              <a:t>Asiakas </a:t>
            </a:r>
          </a:p>
          <a:p>
            <a:pPr>
              <a:buFontTx/>
              <a:buChar char="-"/>
            </a:pPr>
            <a:r>
              <a:rPr lang="fi-FI" dirty="0" smtClean="0">
                <a:solidFill>
                  <a:schemeClr val="tx1"/>
                </a:solidFill>
              </a:rPr>
              <a:t>Tekee hakemuksen </a:t>
            </a:r>
            <a:r>
              <a:rPr lang="fi-FI" altLang="fi-FI" dirty="0">
                <a:solidFill>
                  <a:srgbClr val="000000"/>
                </a:solidFill>
                <a:latin typeface="Tahoma" panose="020B0604030504040204" pitchFamily="34" charset="0"/>
              </a:rPr>
              <a:t>mielenterveyskuntoutuksessa, </a:t>
            </a:r>
            <a:r>
              <a:rPr lang="fi-FI" altLang="fi-FI" dirty="0" smtClean="0">
                <a:solidFill>
                  <a:srgbClr val="000000"/>
                </a:solidFill>
                <a:latin typeface="Tahoma" panose="020B0604030504040204" pitchFamily="34" charset="0"/>
              </a:rPr>
              <a:t>vammaispalveluissa</a:t>
            </a:r>
          </a:p>
          <a:p>
            <a:pPr>
              <a:buFontTx/>
              <a:buChar char="-"/>
            </a:pPr>
            <a:r>
              <a:rPr lang="fi-FI" altLang="fi-FI" dirty="0" err="1" smtClean="0">
                <a:solidFill>
                  <a:srgbClr val="000000"/>
                </a:solidFill>
                <a:latin typeface="Tahoma" panose="020B0604030504040204" pitchFamily="34" charset="0"/>
              </a:rPr>
              <a:t>eAsiointi</a:t>
            </a:r>
            <a:r>
              <a:rPr lang="fi-FI" altLang="fi-FI" dirty="0" smtClean="0">
                <a:solidFill>
                  <a:srgbClr val="000000"/>
                </a:solidFill>
                <a:latin typeface="Tahoma" panose="020B0604030504040204" pitchFamily="34" charset="0"/>
              </a:rPr>
              <a:t> (sähköisten </a:t>
            </a:r>
            <a:r>
              <a:rPr lang="fi-FI" altLang="fi-FI" dirty="0">
                <a:solidFill>
                  <a:srgbClr val="000000"/>
                </a:solidFill>
                <a:latin typeface="Tahoma" panose="020B0604030504040204" pitchFamily="34" charset="0"/>
              </a:rPr>
              <a:t>kanavien yhteydenotoissa vastaanottajataho koordinoivana </a:t>
            </a:r>
            <a:r>
              <a:rPr lang="fi-FI" altLang="fi-FI" dirty="0" smtClean="0">
                <a:solidFill>
                  <a:srgbClr val="000000"/>
                </a:solidFill>
                <a:latin typeface="Tahoma" panose="020B0604030504040204" pitchFamily="34" charset="0"/>
              </a:rPr>
              <a:t>kuntoutuspalveluihin) </a:t>
            </a:r>
          </a:p>
          <a:p>
            <a:pPr>
              <a:buFontTx/>
              <a:buChar char="-"/>
            </a:pPr>
            <a:r>
              <a:rPr lang="fi-FI" altLang="fi-FI" dirty="0" smtClean="0">
                <a:solidFill>
                  <a:srgbClr val="000000"/>
                </a:solidFill>
                <a:latin typeface="Tahoma" panose="020B0604030504040204" pitchFamily="34" charset="0"/>
              </a:rPr>
              <a:t>Puhelu</a:t>
            </a:r>
          </a:p>
          <a:p>
            <a:pPr marL="0" indent="0">
              <a:buNone/>
            </a:pPr>
            <a:endParaRPr lang="fi-FI" altLang="fi-FI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marL="0" indent="0">
              <a:buNone/>
            </a:pP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b="1" dirty="0" smtClean="0">
                <a:solidFill>
                  <a:schemeClr val="tx1"/>
                </a:solidFill>
              </a:rPr>
              <a:t>Läheinen</a:t>
            </a:r>
          </a:p>
          <a:p>
            <a:pPr marL="0" indent="0">
              <a:buNone/>
            </a:pPr>
            <a:r>
              <a:rPr lang="fi-FI" dirty="0" smtClean="0">
                <a:solidFill>
                  <a:schemeClr val="tx1"/>
                </a:solidFill>
              </a:rPr>
              <a:t>- Ohjaa asiakasta tai ottaa itse yleensä puhelimitse yhteyttä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13082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Yhteydenottotavat ammattilainen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>
                <a:solidFill>
                  <a:schemeClr val="tx1"/>
                </a:solidFill>
              </a:rPr>
              <a:t>Yhteydenotto</a:t>
            </a:r>
          </a:p>
          <a:p>
            <a:pPr marL="0" indent="0">
              <a:buNone/>
            </a:pPr>
            <a:r>
              <a:rPr lang="fi-FI" dirty="0" smtClean="0">
                <a:solidFill>
                  <a:schemeClr val="tx1"/>
                </a:solidFill>
                <a:latin typeface="Tahoma" panose="020B0604030504040204" pitchFamily="34" charset="0"/>
              </a:rPr>
              <a:t>- päättävälle taholle: ylilääkäri, moniammatillinen työryhmä, vastuualuejohtaja</a:t>
            </a:r>
            <a:endParaRPr lang="fi-FI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fi-FI" dirty="0" smtClean="0">
                <a:solidFill>
                  <a:schemeClr val="tx1"/>
                </a:solidFill>
              </a:rPr>
              <a:t>Terapeutilta terapeutille viesti potilaskertomuksessa</a:t>
            </a:r>
          </a:p>
          <a:p>
            <a:pPr>
              <a:buFontTx/>
              <a:buChar char="-"/>
            </a:pPr>
            <a:r>
              <a:rPr lang="fi-FI" dirty="0" smtClean="0">
                <a:solidFill>
                  <a:schemeClr val="tx1"/>
                </a:solidFill>
              </a:rPr>
              <a:t>Suorat ajanvaraukset kirjalle; </a:t>
            </a:r>
            <a:r>
              <a:rPr lang="fi-FI" dirty="0" err="1" smtClean="0">
                <a:solidFill>
                  <a:schemeClr val="tx1"/>
                </a:solidFill>
              </a:rPr>
              <a:t>ft</a:t>
            </a:r>
            <a:r>
              <a:rPr lang="fi-FI" dirty="0">
                <a:solidFill>
                  <a:schemeClr val="tx1"/>
                </a:solidFill>
              </a:rPr>
              <a:t>-</a:t>
            </a:r>
            <a:r>
              <a:rPr lang="fi-FI" dirty="0" smtClean="0">
                <a:solidFill>
                  <a:schemeClr val="tx1"/>
                </a:solidFill>
              </a:rPr>
              <a:t>suoravastaanotto</a:t>
            </a:r>
          </a:p>
          <a:p>
            <a:pPr>
              <a:buFontTx/>
              <a:buChar char="-"/>
            </a:pPr>
            <a:r>
              <a:rPr lang="fi-FI" dirty="0" smtClean="0">
                <a:solidFill>
                  <a:schemeClr val="tx1"/>
                </a:solidFill>
              </a:rPr>
              <a:t>Palvelupyyntö </a:t>
            </a:r>
            <a:r>
              <a:rPr lang="fi-FI" dirty="0">
                <a:solidFill>
                  <a:schemeClr val="tx1"/>
                </a:solidFill>
              </a:rPr>
              <a:t>potilaskertomuksessa (ammatti- ja palvelukohtainen näkymä) </a:t>
            </a:r>
            <a:endParaRPr lang="fi-FI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fi-FI" dirty="0" smtClean="0">
                <a:solidFill>
                  <a:schemeClr val="tx1"/>
                </a:solidFill>
              </a:rPr>
              <a:t>Vammaispalveluissa, aikuissosiaalityössä </a:t>
            </a:r>
            <a:r>
              <a:rPr lang="fi-FI" dirty="0">
                <a:solidFill>
                  <a:schemeClr val="tx1"/>
                </a:solidFill>
              </a:rPr>
              <a:t>sosiaalityöntekijälle </a:t>
            </a:r>
            <a:endParaRPr lang="fi-FI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fi-FI" dirty="0" smtClean="0">
                <a:solidFill>
                  <a:schemeClr val="tx1"/>
                </a:solidFill>
              </a:rPr>
              <a:t>Psykiatrian avohoidossa käytössä HTA-kirja yhteydenottopyynnöille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71587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Yhteydenottotavat ammattilainen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>
                <a:solidFill>
                  <a:schemeClr val="tx1"/>
                </a:solidFill>
              </a:rPr>
              <a:t>Pyyntö ja lähete</a:t>
            </a:r>
          </a:p>
          <a:p>
            <a:pPr>
              <a:buFontTx/>
              <a:buChar char="-"/>
            </a:pPr>
            <a:r>
              <a:rPr lang="fi-FI" dirty="0" smtClean="0">
                <a:solidFill>
                  <a:schemeClr val="tx1"/>
                </a:solidFill>
              </a:rPr>
              <a:t>Sisäinen </a:t>
            </a:r>
            <a:r>
              <a:rPr lang="fi-FI" dirty="0">
                <a:solidFill>
                  <a:schemeClr val="tx1"/>
                </a:solidFill>
              </a:rPr>
              <a:t>lähete tai </a:t>
            </a:r>
            <a:r>
              <a:rPr lang="fi-FI" dirty="0" smtClean="0">
                <a:solidFill>
                  <a:schemeClr val="tx1"/>
                </a:solidFill>
              </a:rPr>
              <a:t>konsultaatiopyyntö; </a:t>
            </a:r>
            <a:r>
              <a:rPr lang="fi-FI" dirty="0" err="1" smtClean="0">
                <a:solidFill>
                  <a:schemeClr val="tx1"/>
                </a:solidFill>
              </a:rPr>
              <a:t>Soiten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>
                <a:solidFill>
                  <a:schemeClr val="tx1"/>
                </a:solidFill>
              </a:rPr>
              <a:t>sisäiset yksiköt</a:t>
            </a:r>
            <a:endParaRPr lang="fi-FI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fi-FI" dirty="0" smtClean="0">
                <a:solidFill>
                  <a:schemeClr val="tx1"/>
                </a:solidFill>
              </a:rPr>
              <a:t>Lähete; yksityinen </a:t>
            </a:r>
            <a:r>
              <a:rPr lang="fi-FI" dirty="0">
                <a:solidFill>
                  <a:schemeClr val="tx1"/>
                </a:solidFill>
              </a:rPr>
              <a:t>sektori, työterveyshoito tai muut terveydenhoidon </a:t>
            </a:r>
            <a:r>
              <a:rPr lang="fi-FI" dirty="0" smtClean="0">
                <a:solidFill>
                  <a:schemeClr val="tx1"/>
                </a:solidFill>
              </a:rPr>
              <a:t>toimijat </a:t>
            </a:r>
          </a:p>
          <a:p>
            <a:pPr>
              <a:buFontTx/>
              <a:buChar char="-"/>
            </a:pPr>
            <a:endParaRPr lang="fi-FI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dirty="0" smtClean="0">
                <a:solidFill>
                  <a:schemeClr val="tx1"/>
                </a:solidFill>
              </a:rPr>
              <a:t>Palaute/suositus</a:t>
            </a:r>
          </a:p>
          <a:p>
            <a:pPr>
              <a:buFontTx/>
              <a:buChar char="-"/>
            </a:pPr>
            <a:r>
              <a:rPr lang="fi-FI" dirty="0">
                <a:solidFill>
                  <a:schemeClr val="tx1"/>
                </a:solidFill>
              </a:rPr>
              <a:t>Vammaispalveluissa sosiaalityöntekijälle </a:t>
            </a:r>
            <a:endParaRPr lang="fi-FI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fi-FI" dirty="0" smtClean="0">
                <a:solidFill>
                  <a:schemeClr val="tx1"/>
                </a:solidFill>
              </a:rPr>
              <a:t>Lääkinnällisessä kuntoutuksessa </a:t>
            </a:r>
            <a:r>
              <a:rPr lang="fi-FI" dirty="0" err="1" smtClean="0">
                <a:solidFill>
                  <a:schemeClr val="tx1"/>
                </a:solidFill>
              </a:rPr>
              <a:t>epikriisi</a:t>
            </a:r>
            <a:r>
              <a:rPr lang="fi-FI" dirty="0" smtClean="0">
                <a:solidFill>
                  <a:schemeClr val="tx1"/>
                </a:solidFill>
              </a:rPr>
              <a:t>, terapiapalaute, </a:t>
            </a:r>
            <a:r>
              <a:rPr lang="fi-FI" dirty="0" err="1" smtClean="0">
                <a:solidFill>
                  <a:schemeClr val="tx1"/>
                </a:solidFill>
              </a:rPr>
              <a:t>effector</a:t>
            </a:r>
            <a:r>
              <a:rPr lang="fi-FI" dirty="0" smtClean="0">
                <a:solidFill>
                  <a:schemeClr val="tx1"/>
                </a:solidFill>
              </a:rPr>
              <a:t>-suositus 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92355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91440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  <a:defRPr kumimoji="0" sz="3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  <a:sym typeface="Wingdings" charset="2"/>
              </a:defRPr>
            </a:pPr>
            <a:r>
              <a:rPr kumimoji="0" lang="fi-FI" altLang="fi-FI" sz="3000" b="0" i="0" u="none" strike="noStrike" kern="1200" cap="none" spc="0" normalizeH="0" baseline="0" noProof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  <a:sym typeface="Wingdings" charset="2"/>
              </a:rPr>
              <a:t>2 Palvelutarpeen arviointi ja suunnitelma</a:t>
            </a:r>
          </a:p>
        </p:txBody>
      </p:sp>
      <p:pic>
        <p:nvPicPr>
          <p:cNvPr id="7172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238125" y="1587500"/>
            <a:ext cx="8677275" cy="42799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Vastaanotetun aloitteen käsittely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>
                <a:solidFill>
                  <a:schemeClr val="tx1"/>
                </a:solidFill>
              </a:rPr>
              <a:t>Sisältää </a:t>
            </a:r>
            <a:r>
              <a:rPr lang="fi-FI" dirty="0">
                <a:solidFill>
                  <a:schemeClr val="tx1"/>
                </a:solidFill>
              </a:rPr>
              <a:t>taustatietojen selvittelyn lähdejärjestelmistä </a:t>
            </a:r>
            <a:endParaRPr lang="fi-FI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fi-FI" dirty="0" smtClean="0">
                <a:solidFill>
                  <a:schemeClr val="tx1"/>
                </a:solidFill>
              </a:rPr>
              <a:t>Hakemuksella </a:t>
            </a:r>
            <a:r>
              <a:rPr lang="fi-FI" dirty="0">
                <a:solidFill>
                  <a:schemeClr val="tx1"/>
                </a:solidFill>
              </a:rPr>
              <a:t>tullaan - sosiaalipalvelut - </a:t>
            </a:r>
            <a:r>
              <a:rPr lang="fi-FI" dirty="0" smtClean="0">
                <a:solidFill>
                  <a:schemeClr val="tx1"/>
                </a:solidFill>
              </a:rPr>
              <a:t>päihdepalveluiden </a:t>
            </a:r>
            <a:r>
              <a:rPr lang="fi-FI" dirty="0">
                <a:solidFill>
                  <a:schemeClr val="tx1"/>
                </a:solidFill>
              </a:rPr>
              <a:t>ostopalvelut (</a:t>
            </a:r>
            <a:r>
              <a:rPr lang="fi-FI" dirty="0" err="1">
                <a:solidFill>
                  <a:schemeClr val="tx1"/>
                </a:solidFill>
              </a:rPr>
              <a:t>asumis</a:t>
            </a:r>
            <a:r>
              <a:rPr lang="fi-FI" dirty="0">
                <a:solidFill>
                  <a:schemeClr val="tx1"/>
                </a:solidFill>
              </a:rPr>
              <a:t>- ja tukipalvelut, laitoskuntoutus) </a:t>
            </a:r>
          </a:p>
          <a:p>
            <a:pPr>
              <a:buFontTx/>
              <a:buChar char="-"/>
            </a:pPr>
            <a:r>
              <a:rPr lang="fi-FI" dirty="0" smtClean="0">
                <a:solidFill>
                  <a:schemeClr val="tx1"/>
                </a:solidFill>
              </a:rPr>
              <a:t>Yhteydenotolla </a:t>
            </a:r>
            <a:r>
              <a:rPr lang="fi-FI" dirty="0">
                <a:solidFill>
                  <a:schemeClr val="tx1"/>
                </a:solidFill>
              </a:rPr>
              <a:t>- sosiaalipalvelut - lääkinnällinen kuntoutus - päihdepalvelujen avokuntoutus </a:t>
            </a:r>
            <a:endParaRPr lang="fi-FI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fi-FI" dirty="0" err="1" smtClean="0">
                <a:solidFill>
                  <a:schemeClr val="tx1"/>
                </a:solidFill>
              </a:rPr>
              <a:t>Palauteella</a:t>
            </a:r>
            <a:r>
              <a:rPr lang="fi-FI" dirty="0" smtClean="0">
                <a:solidFill>
                  <a:schemeClr val="tx1"/>
                </a:solidFill>
              </a:rPr>
              <a:t>/Suosituksella </a:t>
            </a:r>
            <a:r>
              <a:rPr lang="fi-FI" dirty="0">
                <a:solidFill>
                  <a:schemeClr val="tx1"/>
                </a:solidFill>
              </a:rPr>
              <a:t>- lääkinnällinen </a:t>
            </a:r>
            <a:r>
              <a:rPr lang="fi-FI" dirty="0" smtClean="0">
                <a:solidFill>
                  <a:schemeClr val="tx1"/>
                </a:solidFill>
              </a:rPr>
              <a:t>kuntoutus</a:t>
            </a:r>
          </a:p>
          <a:p>
            <a:pPr>
              <a:buFontTx/>
              <a:buChar char="-"/>
            </a:pPr>
            <a:r>
              <a:rPr lang="fi-FI" dirty="0" smtClean="0">
                <a:solidFill>
                  <a:schemeClr val="tx1"/>
                </a:solidFill>
              </a:rPr>
              <a:t>Lähetteellä, pyynnöllä </a:t>
            </a:r>
            <a:r>
              <a:rPr lang="fi-FI" dirty="0">
                <a:solidFill>
                  <a:schemeClr val="tx1"/>
                </a:solidFill>
              </a:rPr>
              <a:t>- lääkinnällinen kuntoutus </a:t>
            </a:r>
            <a:endParaRPr lang="fi-FI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fi-FI" dirty="0" smtClean="0">
                <a:solidFill>
                  <a:schemeClr val="tx1"/>
                </a:solidFill>
              </a:rPr>
              <a:t>Ilmoituksella </a:t>
            </a:r>
            <a:r>
              <a:rPr lang="fi-FI" dirty="0">
                <a:solidFill>
                  <a:schemeClr val="tx1"/>
                </a:solidFill>
              </a:rPr>
              <a:t>- sosiaalipalvelut</a:t>
            </a:r>
          </a:p>
        </p:txBody>
      </p:sp>
    </p:spTree>
    <p:extLst>
      <p:ext uri="{BB962C8B-B14F-4D97-AF65-F5344CB8AC3E}">
        <p14:creationId xmlns:p14="http://schemas.microsoft.com/office/powerpoint/2010/main" val="268906154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Tarpeen arviointi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>
                <a:solidFill>
                  <a:schemeClr val="tx1"/>
                </a:solidFill>
              </a:rPr>
              <a:t>Käsitteet:</a:t>
            </a:r>
          </a:p>
          <a:p>
            <a:pPr marL="0" indent="0">
              <a:buNone/>
            </a:pPr>
            <a:r>
              <a:rPr lang="fi-FI" sz="1800" dirty="0" smtClean="0">
                <a:solidFill>
                  <a:schemeClr val="tx1"/>
                </a:solidFill>
              </a:rPr>
              <a:t>Palvelutarpeen </a:t>
            </a:r>
            <a:r>
              <a:rPr lang="fi-FI" sz="1800" dirty="0">
                <a:solidFill>
                  <a:schemeClr val="tx1"/>
                </a:solidFill>
              </a:rPr>
              <a:t>arviointi: Sosiaalipuolella </a:t>
            </a:r>
            <a:endParaRPr lang="fi-FI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1800" dirty="0" smtClean="0">
                <a:solidFill>
                  <a:schemeClr val="tx1"/>
                </a:solidFill>
              </a:rPr>
              <a:t>Hoidon </a:t>
            </a:r>
            <a:r>
              <a:rPr lang="fi-FI" sz="1800" dirty="0">
                <a:solidFill>
                  <a:schemeClr val="tx1"/>
                </a:solidFill>
              </a:rPr>
              <a:t>ja kuntoutustarpeen arviointi: </a:t>
            </a:r>
            <a:r>
              <a:rPr lang="fi-FI" sz="1800" dirty="0" smtClean="0">
                <a:solidFill>
                  <a:schemeClr val="tx1"/>
                </a:solidFill>
              </a:rPr>
              <a:t>Psykiatrilla</a:t>
            </a:r>
          </a:p>
          <a:p>
            <a:pPr marL="0" indent="0">
              <a:buNone/>
            </a:pPr>
            <a:r>
              <a:rPr lang="fi-FI" sz="1800" dirty="0" smtClean="0">
                <a:solidFill>
                  <a:schemeClr val="tx1"/>
                </a:solidFill>
              </a:rPr>
              <a:t>Kuntoutustarpeen </a:t>
            </a:r>
            <a:r>
              <a:rPr lang="fi-FI" sz="1800" dirty="0">
                <a:solidFill>
                  <a:schemeClr val="tx1"/>
                </a:solidFill>
              </a:rPr>
              <a:t>arviointi: </a:t>
            </a:r>
            <a:r>
              <a:rPr lang="fi-FI" sz="1800" dirty="0" smtClean="0">
                <a:solidFill>
                  <a:schemeClr val="tx1"/>
                </a:solidFill>
              </a:rPr>
              <a:t>Lääkinnällinen kuntoutus</a:t>
            </a:r>
          </a:p>
          <a:p>
            <a:pPr marL="0" indent="0">
              <a:buNone/>
            </a:pPr>
            <a:endParaRPr lang="fi-FI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dirty="0" smtClean="0">
                <a:solidFill>
                  <a:schemeClr val="tx1"/>
                </a:solidFill>
              </a:rPr>
              <a:t>Arvioinnin tekeminen:</a:t>
            </a:r>
            <a:endParaRPr lang="fi-FI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2000" dirty="0" smtClean="0">
                <a:solidFill>
                  <a:schemeClr val="tx1"/>
                </a:solidFill>
              </a:rPr>
              <a:t>- Arvioinnin </a:t>
            </a:r>
            <a:r>
              <a:rPr lang="fi-FI" sz="2000" dirty="0">
                <a:solidFill>
                  <a:schemeClr val="tx1"/>
                </a:solidFill>
              </a:rPr>
              <a:t>tekee moniasiantuntijatiimi, lääkäri, hoitaja, sosiaalityöntekijä tai </a:t>
            </a:r>
            <a:r>
              <a:rPr lang="fi-FI" sz="2000" dirty="0" smtClean="0">
                <a:solidFill>
                  <a:schemeClr val="tx1"/>
                </a:solidFill>
              </a:rPr>
              <a:t>vastuualuejohtaja </a:t>
            </a:r>
          </a:p>
          <a:p>
            <a:pPr marL="0" indent="0">
              <a:buNone/>
            </a:pPr>
            <a:r>
              <a:rPr lang="fi-FI" sz="2000" dirty="0" smtClean="0">
                <a:solidFill>
                  <a:schemeClr val="tx1"/>
                </a:solidFill>
              </a:rPr>
              <a:t>Arvioinnin </a:t>
            </a:r>
            <a:r>
              <a:rPr lang="fi-FI" sz="2000" dirty="0">
                <a:solidFill>
                  <a:schemeClr val="tx1"/>
                </a:solidFill>
              </a:rPr>
              <a:t>pohjana </a:t>
            </a:r>
            <a:r>
              <a:rPr lang="fi-FI" sz="2000" dirty="0" smtClean="0">
                <a:solidFill>
                  <a:schemeClr val="tx1"/>
                </a:solidFill>
              </a:rPr>
              <a:t>tarvittaessa:</a:t>
            </a:r>
          </a:p>
          <a:p>
            <a:pPr>
              <a:buFontTx/>
              <a:buChar char="-"/>
            </a:pPr>
            <a:r>
              <a:rPr lang="fi-FI" sz="2000" dirty="0" smtClean="0">
                <a:solidFill>
                  <a:schemeClr val="tx1"/>
                </a:solidFill>
              </a:rPr>
              <a:t>sosiaalityöntekijän</a:t>
            </a:r>
            <a:r>
              <a:rPr lang="fi-FI" sz="2000" dirty="0">
                <a:solidFill>
                  <a:schemeClr val="tx1"/>
                </a:solidFill>
              </a:rPr>
              <a:t>/- ohjaajan palvelutarpeen arviointi aikuissosiaalityössä, mielenterveys-, </a:t>
            </a:r>
            <a:r>
              <a:rPr lang="fi-FI" sz="2000" dirty="0" smtClean="0">
                <a:solidFill>
                  <a:schemeClr val="tx1"/>
                </a:solidFill>
              </a:rPr>
              <a:t>päihde- ja vammaispalveluissa </a:t>
            </a:r>
          </a:p>
          <a:p>
            <a:pPr>
              <a:buFontTx/>
              <a:buChar char="-"/>
            </a:pPr>
            <a:r>
              <a:rPr lang="fi-FI" sz="2000" dirty="0" smtClean="0">
                <a:solidFill>
                  <a:schemeClr val="tx1"/>
                </a:solidFill>
              </a:rPr>
              <a:t>terapeutin </a:t>
            </a:r>
            <a:r>
              <a:rPr lang="fi-FI" sz="2000" dirty="0">
                <a:solidFill>
                  <a:schemeClr val="tx1"/>
                </a:solidFill>
              </a:rPr>
              <a:t>tai psykologin tekemä terapiatarpeen arvio ja/tai ohjaus </a:t>
            </a:r>
            <a:r>
              <a:rPr lang="fi-FI" sz="2000" dirty="0" smtClean="0">
                <a:solidFill>
                  <a:schemeClr val="tx1"/>
                </a:solidFill>
              </a:rPr>
              <a:t>lääkinnällisessä </a:t>
            </a:r>
            <a:r>
              <a:rPr lang="fi-FI" sz="2000" dirty="0">
                <a:solidFill>
                  <a:schemeClr val="tx1"/>
                </a:solidFill>
              </a:rPr>
              <a:t>kuntoutuksessa, </a:t>
            </a:r>
            <a:r>
              <a:rPr lang="fi-FI" sz="2000" dirty="0" smtClean="0">
                <a:solidFill>
                  <a:schemeClr val="tx1"/>
                </a:solidFill>
              </a:rPr>
              <a:t>aikuispsykiatrian </a:t>
            </a:r>
            <a:r>
              <a:rPr lang="fi-FI" sz="2000" dirty="0">
                <a:solidFill>
                  <a:schemeClr val="tx1"/>
                </a:solidFill>
              </a:rPr>
              <a:t>avohoidossa </a:t>
            </a:r>
            <a:endParaRPr lang="fi-FI" sz="20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fi-FI" sz="2000" dirty="0" smtClean="0">
                <a:solidFill>
                  <a:schemeClr val="tx1"/>
                </a:solidFill>
              </a:rPr>
              <a:t>lääkärilausunto </a:t>
            </a:r>
            <a:r>
              <a:rPr lang="fi-FI" sz="2000" dirty="0">
                <a:solidFill>
                  <a:schemeClr val="tx1"/>
                </a:solidFill>
              </a:rPr>
              <a:t>vammaispalvelussa hakemuksen liitteenä</a:t>
            </a:r>
          </a:p>
        </p:txBody>
      </p:sp>
    </p:spTree>
    <p:extLst>
      <p:ext uri="{BB962C8B-B14F-4D97-AF65-F5344CB8AC3E}">
        <p14:creationId xmlns:p14="http://schemas.microsoft.com/office/powerpoint/2010/main" val="289523546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8.12.12"/>
  <p:tag name="AS_TITLE" val="Aspose.Slides for .NET 4.0"/>
  <p:tag name="AS_VERSION" val="18.1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QPR PowerPoint Template  - Public">
  <a:themeElements>
    <a:clrScheme name="QPR Theme Colors">
      <a:dk1>
        <a:sysClr val="windowText" lastClr="000000"/>
      </a:dk1>
      <a:lt1>
        <a:sysClr val="window" lastClr="FFFFFF"/>
      </a:lt1>
      <a:dk2>
        <a:srgbClr val="103351"/>
      </a:dk2>
      <a:lt2>
        <a:srgbClr val="FFAA00"/>
      </a:lt2>
      <a:accent1>
        <a:srgbClr val="2281BC"/>
      </a:accent1>
      <a:accent2>
        <a:srgbClr val="646464"/>
      </a:accent2>
      <a:accent3>
        <a:srgbClr val="8CBEE8"/>
      </a:accent3>
      <a:accent4>
        <a:srgbClr val="FD7403"/>
      </a:accent4>
      <a:accent5>
        <a:srgbClr val="103351"/>
      </a:accent5>
      <a:accent6>
        <a:srgbClr val="F79646"/>
      </a:accent6>
      <a:hlink>
        <a:srgbClr val="F07A08"/>
      </a:hlink>
      <a:folHlink>
        <a:srgbClr val="C3D3FA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712</Words>
  <Application>Microsoft Office PowerPoint</Application>
  <PresentationFormat>Näytössä katseltava diaesitys (4:3)</PresentationFormat>
  <Paragraphs>188</Paragraphs>
  <Slides>17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Tahoma</vt:lpstr>
      <vt:lpstr>Wingdings</vt:lpstr>
      <vt:lpstr>Office Theme</vt:lpstr>
      <vt:lpstr>QPR PowerPoint Template  - Public</vt:lpstr>
      <vt:lpstr>Office-teema</vt:lpstr>
      <vt:lpstr>Monialainen kuntoutukseen ohjautuminen – nykytila, QPR-prosessimalli  </vt:lpstr>
      <vt:lpstr>Monialainen kuntoutukseen ohjautuminen</vt:lpstr>
      <vt:lpstr>1 Yhteydenotto tai hakemus</vt:lpstr>
      <vt:lpstr>Yhteydenottotavat asiakas ja läheinen</vt:lpstr>
      <vt:lpstr>Yhteydenottotavat ammattilainen</vt:lpstr>
      <vt:lpstr>Yhteydenottotavat ammattilainen</vt:lpstr>
      <vt:lpstr>2 Palvelutarpeen arviointi ja suunnitelma</vt:lpstr>
      <vt:lpstr>Vastaanotetun aloitteen käsittely</vt:lpstr>
      <vt:lpstr>Tarpeen arviointi</vt:lpstr>
      <vt:lpstr>Tarpeen arviointi -  monialainen, -ammatillinen toiminta</vt:lpstr>
      <vt:lpstr>Tarpeen arviointi -  monialainen, -ammatillinen toiminta</vt:lpstr>
      <vt:lpstr>Tarpeen arviointi -  monialainen, -ammatillinen toiminta</vt:lpstr>
      <vt:lpstr>Tarpeen arviointi -  monialainen, -ammatillinen toiminta</vt:lpstr>
      <vt:lpstr>Tarjolla olevat palvelut – linkit www-sivuille</vt:lpstr>
      <vt:lpstr>Suunnitelmat</vt:lpstr>
      <vt:lpstr>3 Päätös</vt:lpstr>
      <vt:lpstr>Päätöstä ohjaavat lait ja kriteerit linkkeinä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Mattila Marja-Leena</dc:creator>
  <cp:lastModifiedBy>Mattila Marja-Leena</cp:lastModifiedBy>
  <cp:revision>33</cp:revision>
  <cp:lastPrinted>2021-11-10T14:21:15Z</cp:lastPrinted>
  <dcterms:created xsi:type="dcterms:W3CDTF">2021-11-10T14:21:15Z</dcterms:created>
  <dcterms:modified xsi:type="dcterms:W3CDTF">2022-01-14T12:15:24Z</dcterms:modified>
</cp:coreProperties>
</file>