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Lora" pitchFamily="2" charset="0"/>
      <p:regular r:id="rId13"/>
      <p:bold r:id="rId14"/>
      <p:italic r:id="rId15"/>
      <p:boldItalic r:id="rId16"/>
    </p:embeddedFont>
    <p:embeddedFont>
      <p:font typeface="Titillium Web SemiBold" panose="00000700000000000000" pitchFamily="2" charset="0"/>
      <p:bold r:id="rId17"/>
      <p:boldItalic r:id="rId18"/>
    </p:embeddedFont>
    <p:embeddedFont>
      <p:font typeface="Titillium Web" panose="000005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ZddZ6WMEGOEZ0crD4TGF8paON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1726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07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44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40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89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4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71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4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0f32b082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00f32b082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42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0f32b082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00f32b082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30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 slide ROVANIEMI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3438">
            <a:off x="-2576250" y="-1646800"/>
            <a:ext cx="14525093" cy="817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775" y="2152075"/>
            <a:ext cx="4394747" cy="4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150" y="2922175"/>
            <a:ext cx="9144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2"/>
          </p:nvPr>
        </p:nvSpPr>
        <p:spPr>
          <a:xfrm>
            <a:off x="2539650" y="4323025"/>
            <a:ext cx="4064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19E7B5CE-1552-1047-B276-1695AF55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4600" y="4589408"/>
            <a:ext cx="2057400" cy="273844"/>
          </a:xfrm>
          <a:prstGeom prst="rect">
            <a:avLst/>
          </a:prstGeom>
        </p:spPr>
        <p:txBody>
          <a:bodyPr/>
          <a:lstStyle/>
          <a:p>
            <a:pPr algn="r" defTabSz="685800">
              <a:buClrTx/>
              <a:defRPr/>
            </a:pPr>
            <a:fld id="{56E0B848-4070-594E-9E9F-A842378CD432}" type="datetime1">
              <a:rPr lang="fi-FI" sz="1050" kern="1200" smtClean="0">
                <a:solidFill>
                  <a:srgbClr val="7F3F97"/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  <a:defRPr/>
              </a:pPr>
              <a:t>3.12.2021</a:t>
            </a:fld>
            <a:endParaRPr lang="fi-FI" sz="1050" kern="1200">
              <a:solidFill>
                <a:srgbClr val="7F3F97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F526170B-D081-A34F-9789-1261EF90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0000" y="4589408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defRPr/>
            </a:pPr>
            <a:r>
              <a:rPr lang="fi-FI" sz="1050" kern="1200" smtClean="0">
                <a:solidFill>
                  <a:srgbClr val="7F3F97"/>
                </a:solidFill>
                <a:latin typeface="Calibri" panose="020F0502020204030204"/>
                <a:ea typeface="+mn-ea"/>
                <a:cs typeface="+mn-cs"/>
              </a:rPr>
              <a:t>Lapin sote-uudistus</a:t>
            </a:r>
            <a:endParaRPr lang="fi-FI" sz="1050" kern="1200">
              <a:solidFill>
                <a:srgbClr val="7F3F97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F5BE1470-FF0E-A641-9DC4-0EF51694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685800">
              <a:buClrTx/>
              <a:buSzTx/>
              <a:defRPr/>
            </a:pPr>
            <a:fld id="{B83E1927-CC5B-2F46-B2C6-6DE5E5A18A97}" type="slidenum">
              <a:rPr lang="fi-FI" sz="1050" kern="1200" smtClean="0">
                <a:solidFill>
                  <a:srgbClr val="00B49F"/>
                </a:solidFill>
                <a:latin typeface="Calibri" panose="020F0502020204030204"/>
                <a:ea typeface="+mn-ea"/>
                <a:cs typeface="+mn-cs"/>
              </a:rPr>
              <a:pPr algn="ctr" defTabSz="685800">
                <a:buClrTx/>
                <a:buSzTx/>
                <a:defRPr/>
              </a:pPr>
              <a:t>‹#›</a:t>
            </a:fld>
            <a:endParaRPr lang="fi-FI" sz="1050" kern="1200">
              <a:solidFill>
                <a:srgbClr val="00B49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 puoli kehys 2">
  <p:cSld name="Väliotsikko puoli kehys 2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311708" y="896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4000"/>
              <a:buNone/>
              <a:defRPr sz="4000">
                <a:solidFill>
                  <a:srgbClr val="26224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5200"/>
              <a:buNone/>
              <a:defRPr sz="5200">
                <a:solidFill>
                  <a:srgbClr val="26224E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5200"/>
              <a:buNone/>
              <a:defRPr sz="5200">
                <a:solidFill>
                  <a:srgbClr val="26224E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5200"/>
              <a:buNone/>
              <a:defRPr sz="5200">
                <a:solidFill>
                  <a:srgbClr val="26224E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5200"/>
              <a:buNone/>
              <a:defRPr sz="5200">
                <a:solidFill>
                  <a:srgbClr val="26224E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5200"/>
              <a:buNone/>
              <a:defRPr sz="5200">
                <a:solidFill>
                  <a:srgbClr val="26224E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5200"/>
              <a:buNone/>
              <a:defRPr sz="5200">
                <a:solidFill>
                  <a:srgbClr val="26224E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5200"/>
              <a:buNone/>
              <a:defRPr sz="5200">
                <a:solidFill>
                  <a:srgbClr val="26224E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5200"/>
              <a:buNone/>
              <a:defRPr sz="5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000"/>
              <a:buFont typeface="Lora"/>
              <a:buNone/>
              <a:defRPr sz="2000">
                <a:solidFill>
                  <a:srgbClr val="26224E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 sz="2800">
                <a:solidFill>
                  <a:srgbClr val="26224E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 sz="2800">
                <a:solidFill>
                  <a:srgbClr val="26224E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 sz="2800">
                <a:solidFill>
                  <a:srgbClr val="26224E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 sz="2800">
                <a:solidFill>
                  <a:srgbClr val="26224E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 sz="2800">
                <a:solidFill>
                  <a:srgbClr val="26224E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 sz="2800">
                <a:solidFill>
                  <a:srgbClr val="26224E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 sz="2800">
                <a:solidFill>
                  <a:srgbClr val="26224E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 sz="28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grpSp>
        <p:nvGrpSpPr>
          <p:cNvPr id="18" name="Google Shape;18;p1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9" name="Google Shape;19;p16"/>
            <p:cNvSpPr/>
            <p:nvPr/>
          </p:nvSpPr>
          <p:spPr>
            <a:xfrm>
              <a:off x="0" y="0"/>
              <a:ext cx="272100" cy="5143500"/>
            </a:xfrm>
            <a:prstGeom prst="flowChartProcess">
              <a:avLst/>
            </a:prstGeom>
            <a:solidFill>
              <a:srgbClr val="E20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8871900" y="0"/>
              <a:ext cx="272100" cy="5143500"/>
            </a:xfrm>
            <a:prstGeom prst="flowChartProcess">
              <a:avLst/>
            </a:prstGeom>
            <a:solidFill>
              <a:srgbClr val="E20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 rot="-5400000">
              <a:off x="4427338" y="-4427337"/>
              <a:ext cx="281850" cy="9136525"/>
            </a:xfrm>
            <a:prstGeom prst="flowChartProcess">
              <a:avLst/>
            </a:prstGeom>
            <a:solidFill>
              <a:srgbClr val="E20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 rot="-5400000">
              <a:off x="4438913" y="442138"/>
              <a:ext cx="266200" cy="9136525"/>
            </a:xfrm>
            <a:prstGeom prst="flowChartProcess">
              <a:avLst/>
            </a:prstGeom>
            <a:solidFill>
              <a:srgbClr val="E20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leipäteksti 2">
  <p:cSld name="TITLE_AND_BODY_1_1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685900" y="12468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800"/>
              <a:buChar char="●"/>
              <a:defRPr>
                <a:solidFill>
                  <a:srgbClr val="26224E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palstaa 1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D18"/>
              </a:buClr>
              <a:buSzPts val="2800"/>
              <a:buNone/>
              <a:defRPr>
                <a:solidFill>
                  <a:srgbClr val="E20D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684900" y="1246825"/>
            <a:ext cx="362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 sz="1400">
                <a:solidFill>
                  <a:srgbClr val="26224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4832400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 sz="1400">
                <a:solidFill>
                  <a:srgbClr val="26224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4" name="Google Shape;3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leipäteksti 1">
  <p:cSld name="Otsikko ja leipäteksti 1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D18"/>
              </a:buClr>
              <a:buSzPts val="2800"/>
              <a:buNone/>
              <a:defRPr>
                <a:solidFill>
                  <a:srgbClr val="E20D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685900" y="12468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800"/>
              <a:buChar char="●"/>
              <a:defRPr>
                <a:solidFill>
                  <a:srgbClr val="26224E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listaus sininen tausta">
  <p:cSld name="TITLE_AND_TWO_COLUMNS_1_1">
    <p:bg>
      <p:bgPr>
        <a:solidFill>
          <a:srgbClr val="26224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685900" y="12468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4" name="Google Shape;4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, sininen tausta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8" name="Google Shape;4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palstaa 2">
  <p:cSld name="TITLE_AND_TWO_COLUMNS_1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2" name="Google Shape;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684900" y="1246825"/>
            <a:ext cx="362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 sz="1400">
                <a:solidFill>
                  <a:srgbClr val="26224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2"/>
          </p:nvPr>
        </p:nvSpPr>
        <p:spPr>
          <a:xfrm>
            <a:off x="4832400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 sz="1400">
                <a:solidFill>
                  <a:srgbClr val="26224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iteteksti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6224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6050" y="433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6050" y="1152475"/>
            <a:ext cx="825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ora"/>
              <a:buChar char="●"/>
              <a:defRPr sz="18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50" y="2922175"/>
            <a:ext cx="9144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fi-FI"/>
              <a:t>Työkyvyn tuen palvelukokonaisuus</a:t>
            </a:r>
            <a:endParaRPr sz="200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2"/>
          </p:nvPr>
        </p:nvSpPr>
        <p:spPr>
          <a:xfrm>
            <a:off x="2539650" y="4323025"/>
            <a:ext cx="4064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Työkyky käyttöön –hanke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fi-FI"/>
              <a:t>Rovaniemen kaupungin työllisyyspalvelut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0f32b082a_0_7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Työkyvyn tuen koordinointi</a:t>
            </a:r>
            <a:endParaRPr/>
          </a:p>
        </p:txBody>
      </p:sp>
      <p:sp>
        <p:nvSpPr>
          <p:cNvPr id="145" name="Google Shape;145;g100f32b082a_0_7"/>
          <p:cNvSpPr txBox="1">
            <a:spLocks noGrp="1"/>
          </p:cNvSpPr>
          <p:nvPr>
            <p:ph type="body" idx="1"/>
          </p:nvPr>
        </p:nvSpPr>
        <p:spPr>
          <a:xfrm>
            <a:off x="685800" y="11950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Terveystarkastuksen/tarkastusten jälkeen: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Kuka kutsuu koolle työkyvyn tuen tiimin asiakkaan tarvitessa monialaista palvelua? TH, KK-asiakasvastaava, sosiaalityöntekijä?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Miten työkyvyn tuen tiimi toimii?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Miten kutsutaan kokoon?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Miten huolehditaan tietojen siirrosta? tietosuoja-asiat huomioitava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/>
              <a:t>riittävät tiedot kaikilta tahoilta, jotta tiimissä voidaan kirjoittaa työkyvyn tuen suunnitelma</a:t>
            </a:r>
            <a:endParaRPr/>
          </a:p>
        </p:txBody>
      </p:sp>
      <p:sp>
        <p:nvSpPr>
          <p:cNvPr id="146" name="Google Shape;146;g100f32b082a_0_7"/>
          <p:cNvSpPr/>
          <p:nvPr/>
        </p:nvSpPr>
        <p:spPr>
          <a:xfrm>
            <a:off x="6867875" y="125800"/>
            <a:ext cx="2227800" cy="1295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Miksi?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Ajatus osatyökykyisyydestä/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työkyvyttömyydestä</a:t>
            </a:r>
            <a:r>
              <a:rPr lang="fi-FI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59913">
            <a:off x="4278482" y="373833"/>
            <a:ext cx="3118222" cy="349113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/>
          <p:nvPr/>
        </p:nvSpPr>
        <p:spPr>
          <a:xfrm>
            <a:off x="7248500" y="261050"/>
            <a:ext cx="1598100" cy="4616100"/>
          </a:xfrm>
          <a:prstGeom prst="rect">
            <a:avLst/>
          </a:prstGeom>
          <a:solidFill>
            <a:srgbClr val="262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TYÖELÄMÄ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Palkkatuki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Starttiraha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Työhönvalmennus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Työkokeilu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Työn muokkaus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Uravalmennnus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- yrityspalvelut </a:t>
            </a: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KOULUTUS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Ammatinvalinnanohjaus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Ammatillinen   peruskoulutus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Koulutuskokeilu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Omaehtoinen opiskelu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Osaamiskartoitus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Oppisopimus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Osatutkinnot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Työvoimakoulutus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KUNTOUTUS</a:t>
            </a:r>
            <a:endParaRPr sz="85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Ammatillinen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Lääkinnällinen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Sosiaalinen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TYÖLLISTYMISTÄ TUKEVAT PALVELUT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Kuntouttava työtoiminta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Työpajatoiminta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SAIRAUSLOMA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Sairauspäiväraha</a:t>
            </a: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Osasairauspäiväraha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fi-FI" sz="8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ELÄKE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0" y="-6384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sz="14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TYÖKYVYN TUEN PALVELUKOKONAISUUS, versio </a:t>
            </a:r>
            <a:r>
              <a:rPr lang="fi-FI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389320" y="802749"/>
            <a:ext cx="1100170" cy="888764"/>
          </a:xfrm>
          <a:prstGeom prst="rect">
            <a:avLst/>
          </a:prstGeom>
          <a:solidFill>
            <a:srgbClr val="E20D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Asiakkaan tunnistaminen/ Palvelutarpeen arvioiminen</a:t>
            </a:r>
            <a:endParaRPr sz="10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73499" y="1765456"/>
            <a:ext cx="914400" cy="612648"/>
          </a:xfrm>
          <a:prstGeom prst="rect">
            <a:avLst/>
          </a:prstGeom>
          <a:solidFill>
            <a:srgbClr val="262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Palvelujen piirissä olevat asiakkaat </a:t>
            </a:r>
            <a:endParaRPr sz="9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73499" y="2417831"/>
            <a:ext cx="914400" cy="612648"/>
          </a:xfrm>
          <a:prstGeom prst="rect">
            <a:avLst/>
          </a:prstGeom>
          <a:solidFill>
            <a:srgbClr val="262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Palveluja hakevat asiakkaat </a:t>
            </a:r>
            <a:endParaRPr sz="9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482205" y="3080791"/>
            <a:ext cx="914400" cy="612648"/>
          </a:xfrm>
          <a:prstGeom prst="rect">
            <a:avLst/>
          </a:prstGeom>
          <a:solidFill>
            <a:srgbClr val="262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Palvelujen ulkopuolella olevat henkilöt </a:t>
            </a:r>
            <a:endParaRPr sz="9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786626" y="763776"/>
            <a:ext cx="1028263" cy="2754708"/>
          </a:xfrm>
          <a:prstGeom prst="rect">
            <a:avLst/>
          </a:prstGeom>
          <a:noFill/>
          <a:ln w="25400" cap="flat" cmpd="sng">
            <a:solidFill>
              <a:srgbClr val="E20D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807535" y="890501"/>
            <a:ext cx="867300" cy="260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TE-toimisto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822201" y="1234059"/>
            <a:ext cx="867300" cy="260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Työllisyys-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palvelut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827401" y="1571574"/>
            <a:ext cx="867300" cy="260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KELA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834451" y="2176539"/>
            <a:ext cx="867399" cy="260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Palvelun-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tuottajat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833278" y="2490035"/>
            <a:ext cx="867399" cy="260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Oppilaitokset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834451" y="2834274"/>
            <a:ext cx="867399" cy="260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Järjestöt ja hankkeet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838351" y="3178513"/>
            <a:ext cx="867399" cy="260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Työterveys-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huolto</a:t>
            </a:r>
            <a:endParaRPr sz="8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776141" y="307075"/>
            <a:ext cx="1038748" cy="425525"/>
          </a:xfrm>
          <a:prstGeom prst="rect">
            <a:avLst/>
          </a:prstGeom>
          <a:solidFill>
            <a:srgbClr val="E20D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Omahoito</a:t>
            </a:r>
            <a:endParaRPr sz="1000" b="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761787" y="3596395"/>
            <a:ext cx="5255663" cy="26919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Asiakasvastaava=vastuutyöntekijä</a:t>
            </a:r>
            <a:endParaRPr sz="11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761785" y="3904028"/>
            <a:ext cx="5255663" cy="26919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Asiakasosallisuus, voimavaralähtöisyys, asiakkaan toiveet ja tavoitteet</a:t>
            </a:r>
            <a:endParaRPr sz="11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761785" y="4211661"/>
            <a:ext cx="5255663" cy="26919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Voimavaralähtöinen, palveluohjauksellinen työote, seuranta ja arviointi</a:t>
            </a:r>
            <a:endParaRPr sz="11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1761790" y="4515912"/>
            <a:ext cx="5255663" cy="26919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Palvelutarpeen arviointi, yhteiset toimintamallit ja menetelmät (mittarit)</a:t>
            </a:r>
            <a:endParaRPr sz="11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3204910" y="486441"/>
            <a:ext cx="3621024" cy="3027096"/>
          </a:xfrm>
          <a:prstGeom prst="rect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4387909" y="323452"/>
            <a:ext cx="1208981" cy="38574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SOTE-palvelut</a:t>
            </a:r>
            <a:endParaRPr sz="11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256816" y="798623"/>
            <a:ext cx="914400" cy="48826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Työkyvyn tuen tiimi</a:t>
            </a:r>
            <a:endParaRPr sz="11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4942181" y="1421802"/>
            <a:ext cx="1677924" cy="166650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Hallintorajat ylittävän yhteistyön vastaanotto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Selvittely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Työkykyarvio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Ohjaus ja neuvonta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Jatkosuunnitelmat = </a:t>
            </a:r>
            <a:r>
              <a:rPr lang="fi-FI" sz="9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Työkyvyn tuen suunnitelma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fi-FI" sz="9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Lausuntojen laatiminen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384725" y="763775"/>
            <a:ext cx="1284900" cy="657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i-FI" sz="9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Työttömän terveystarkastus (th)</a:t>
            </a:r>
            <a:endParaRPr sz="9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14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-"/>
            </a:pPr>
            <a:r>
              <a:rPr lang="fi-FI" sz="7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Ilman lähetettä/ lähetteellä</a:t>
            </a:r>
            <a:endParaRPr sz="7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448375" y="1478800"/>
            <a:ext cx="1028400" cy="888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-"/>
            </a:pPr>
            <a:r>
              <a:rPr lang="fi-FI" sz="7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Tietojen keruu (Kykyviisari, osaamiskartoitus, työ - ja saisraushistoria)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-"/>
            </a:pPr>
            <a:r>
              <a:rPr lang="fi-FI" sz="7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kokeiden, mittausten tulokset</a:t>
            </a:r>
            <a:endParaRPr sz="7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5134089" y="3129045"/>
            <a:ext cx="1159800" cy="3231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1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Konsultointi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 rot="10800000" flipH="1">
            <a:off x="6902823" y="1767134"/>
            <a:ext cx="279699" cy="9534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6224E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3436650" y="2424826"/>
            <a:ext cx="1038900" cy="732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9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Työttömän terveystarkastus </a:t>
            </a:r>
            <a:endParaRPr sz="9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9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Lääkäri</a:t>
            </a:r>
            <a:endParaRPr sz="9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Nuoli oikealle 1"/>
          <p:cNvSpPr/>
          <p:nvPr/>
        </p:nvSpPr>
        <p:spPr>
          <a:xfrm>
            <a:off x="2736891" y="837139"/>
            <a:ext cx="504087" cy="25558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Nuoli oikealle 31"/>
          <p:cNvSpPr/>
          <p:nvPr/>
        </p:nvSpPr>
        <p:spPr>
          <a:xfrm rot="10800000">
            <a:off x="2713615" y="2306863"/>
            <a:ext cx="504087" cy="25558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 idx="4294967295"/>
          </p:nvPr>
        </p:nvSpPr>
        <p:spPr>
          <a:xfrm>
            <a:off x="1155031" y="152815"/>
            <a:ext cx="7009598" cy="306993"/>
          </a:xfrm>
        </p:spPr>
        <p:txBody>
          <a:bodyPr>
            <a:normAutofit fontScale="90000"/>
          </a:bodyPr>
          <a:lstStyle/>
          <a:p>
            <a:r>
              <a:rPr lang="fi-FI" sz="2100" dirty="0" err="1">
                <a:latin typeface="+mn-lt"/>
              </a:rPr>
              <a:t>Sote</a:t>
            </a:r>
            <a:r>
              <a:rPr lang="fi-FI" sz="2100" dirty="0">
                <a:latin typeface="+mn-lt"/>
              </a:rPr>
              <a:t>-keskuksen työ- ja toimintakyvyn tuen palveluketju (luonnos 1)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00238" y="3003082"/>
            <a:ext cx="1306629" cy="837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Sosiaalityö (</a:t>
            </a:r>
            <a:r>
              <a:rPr lang="fi-FI" sz="1200" dirty="0" err="1"/>
              <a:t>Shl</a:t>
            </a:r>
            <a:r>
              <a:rPr lang="fi-FI" sz="1200" dirty="0"/>
              <a:t>)</a:t>
            </a:r>
          </a:p>
          <a:p>
            <a:pPr algn="ctr"/>
            <a:r>
              <a:rPr lang="fi-FI" sz="1200" dirty="0"/>
              <a:t>(</a:t>
            </a:r>
            <a:r>
              <a:rPr lang="fi-FI" sz="1200" dirty="0" err="1"/>
              <a:t>Typ</a:t>
            </a:r>
            <a:r>
              <a:rPr lang="fi-FI" sz="1200" dirty="0"/>
              <a:t>-työ/ Laki monialaisesta…)</a:t>
            </a:r>
          </a:p>
          <a:p>
            <a:pPr algn="ctr"/>
            <a:endParaRPr lang="fi-FI" sz="900" dirty="0"/>
          </a:p>
        </p:txBody>
      </p:sp>
      <p:cxnSp>
        <p:nvCxnSpPr>
          <p:cNvPr id="8" name="Suora nuoliyhdysviiva 7"/>
          <p:cNvCxnSpPr/>
          <p:nvPr/>
        </p:nvCxnSpPr>
        <p:spPr>
          <a:xfrm>
            <a:off x="1335506" y="2071838"/>
            <a:ext cx="0" cy="81574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uorakulmio 12"/>
          <p:cNvSpPr/>
          <p:nvPr/>
        </p:nvSpPr>
        <p:spPr>
          <a:xfrm>
            <a:off x="682191" y="978014"/>
            <a:ext cx="1306629" cy="808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/>
              <a:t>Terveystarkastus</a:t>
            </a:r>
          </a:p>
          <a:p>
            <a:pPr algn="ctr"/>
            <a:r>
              <a:rPr lang="fi-FI" sz="1050" dirty="0"/>
              <a:t>tms. avovastaanotto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2196966" y="1974232"/>
            <a:ext cx="1115327" cy="62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/>
              <a:t>Lääkäri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2333524" y="3169117"/>
            <a:ext cx="1115327" cy="67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/>
              <a:t>Mt/päihde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721894" y="3955984"/>
            <a:ext cx="2726956" cy="585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/>
              <a:t>Sote</a:t>
            </a:r>
            <a:r>
              <a:rPr lang="fi-FI" sz="1050" dirty="0"/>
              <a:t> moniammatillinen työ/toimintakykytiimi </a:t>
            </a:r>
          </a:p>
        </p:txBody>
      </p:sp>
      <p:cxnSp>
        <p:nvCxnSpPr>
          <p:cNvPr id="19" name="Suora nuoliyhdysviiva 18"/>
          <p:cNvCxnSpPr/>
          <p:nvPr/>
        </p:nvCxnSpPr>
        <p:spPr>
          <a:xfrm>
            <a:off x="2108833" y="1393558"/>
            <a:ext cx="535106" cy="47645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 flipV="1">
            <a:off x="1959341" y="3501190"/>
            <a:ext cx="475248" cy="36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>
            <a:off x="2754629" y="2619500"/>
            <a:ext cx="0" cy="54961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Suorakulmio 29"/>
          <p:cNvSpPr/>
          <p:nvPr/>
        </p:nvSpPr>
        <p:spPr>
          <a:xfrm>
            <a:off x="3775508" y="2114661"/>
            <a:ext cx="1660358" cy="150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/>
              <a:t>Lähetteet jatkohoito/</a:t>
            </a:r>
          </a:p>
          <a:p>
            <a:pPr algn="ctr"/>
            <a:r>
              <a:rPr lang="fi-FI" sz="1050" dirty="0"/>
              <a:t>Lausunnot yksilöllisen tilanteen mukaan, sairausloma </a:t>
            </a:r>
          </a:p>
          <a:p>
            <a:pPr algn="ctr"/>
            <a:r>
              <a:rPr lang="fi-FI" sz="1050" dirty="0"/>
              <a:t>kuntoutustarve, sosiaaliturvaetuudet</a:t>
            </a:r>
          </a:p>
          <a:p>
            <a:pPr algn="ctr"/>
            <a:endParaRPr lang="fi-FI" sz="1050" dirty="0"/>
          </a:p>
        </p:txBody>
      </p:sp>
      <p:sp>
        <p:nvSpPr>
          <p:cNvPr id="31" name="Suorakulmio 30"/>
          <p:cNvSpPr/>
          <p:nvPr/>
        </p:nvSpPr>
        <p:spPr>
          <a:xfrm>
            <a:off x="693017" y="4645543"/>
            <a:ext cx="4815039" cy="24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/>
              <a:t>Shl</a:t>
            </a:r>
            <a:r>
              <a:rPr lang="fi-FI" sz="1050" dirty="0"/>
              <a:t> / omatyöntekijä = sosiaalityöntekijä koordinoi</a:t>
            </a:r>
          </a:p>
        </p:txBody>
      </p:sp>
      <p:cxnSp>
        <p:nvCxnSpPr>
          <p:cNvPr id="32" name="Suora nuoliyhdysviiva 31"/>
          <p:cNvCxnSpPr/>
          <p:nvPr/>
        </p:nvCxnSpPr>
        <p:spPr>
          <a:xfrm flipV="1">
            <a:off x="2108832" y="1155332"/>
            <a:ext cx="4460410" cy="34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Suorakulmio 33"/>
          <p:cNvSpPr/>
          <p:nvPr/>
        </p:nvSpPr>
        <p:spPr>
          <a:xfrm>
            <a:off x="6641434" y="2699886"/>
            <a:ext cx="2122368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/>
              <a:t>Työkyvyn tuen tiimi /hallintorajat ylittävä yhteistyöryhmä</a:t>
            </a:r>
          </a:p>
          <a:p>
            <a:pPr algn="ctr"/>
            <a:r>
              <a:rPr lang="fi-FI" sz="1050" dirty="0"/>
              <a:t>Osatyökyky todettu/selvitettävä</a:t>
            </a:r>
          </a:p>
          <a:p>
            <a:pPr algn="ctr"/>
            <a:r>
              <a:rPr lang="fi-FI" sz="1050" dirty="0"/>
              <a:t>Toiminnallinen työkykyjakso</a:t>
            </a:r>
          </a:p>
          <a:p>
            <a:pPr algn="ctr"/>
            <a:r>
              <a:rPr lang="fi-FI" sz="1050" dirty="0"/>
              <a:t>Työhönvalmennus</a:t>
            </a:r>
          </a:p>
          <a:p>
            <a:pPr algn="ctr"/>
            <a:r>
              <a:rPr lang="fi-FI" sz="1050" dirty="0"/>
              <a:t>Työkyvyn tuen suunnitelma ja vastuutyöntekijä</a:t>
            </a:r>
          </a:p>
          <a:p>
            <a:pPr algn="ctr"/>
            <a:endParaRPr lang="fi-FI" sz="1050" dirty="0"/>
          </a:p>
        </p:txBody>
      </p:sp>
      <p:sp>
        <p:nvSpPr>
          <p:cNvPr id="36" name="Suorakulmio 35"/>
          <p:cNvSpPr/>
          <p:nvPr/>
        </p:nvSpPr>
        <p:spPr>
          <a:xfrm>
            <a:off x="6641434" y="656925"/>
            <a:ext cx="1992426" cy="162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/>
              <a:t>Työllisyyden kuntakokeilu</a:t>
            </a:r>
          </a:p>
          <a:p>
            <a:pPr algn="ctr"/>
            <a:r>
              <a:rPr lang="fi-FI" sz="1050" dirty="0"/>
              <a:t>Työllisyyspalvelut</a:t>
            </a:r>
          </a:p>
          <a:p>
            <a:pPr algn="ctr"/>
            <a:r>
              <a:rPr lang="fi-FI" sz="1050" dirty="0"/>
              <a:t>Te-palvelut</a:t>
            </a:r>
          </a:p>
          <a:p>
            <a:pPr algn="ctr"/>
            <a:r>
              <a:rPr lang="fi-FI" sz="1050" dirty="0"/>
              <a:t>Asiakasvastaava = vastuuvirkailija te</a:t>
            </a:r>
          </a:p>
          <a:p>
            <a:pPr algn="ctr"/>
            <a:r>
              <a:rPr lang="fi-FI" sz="1050" dirty="0"/>
              <a:t>kuntakokeilun asiakasvastaava</a:t>
            </a:r>
          </a:p>
        </p:txBody>
      </p:sp>
      <p:cxnSp>
        <p:nvCxnSpPr>
          <p:cNvPr id="37" name="Suora nuoliyhdysviiva 36"/>
          <p:cNvCxnSpPr/>
          <p:nvPr/>
        </p:nvCxnSpPr>
        <p:spPr>
          <a:xfrm>
            <a:off x="7543800" y="2282841"/>
            <a:ext cx="21656" cy="41704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H="1">
            <a:off x="3635796" y="3760807"/>
            <a:ext cx="615862" cy="77677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l="9224" r="14480"/>
          <a:stretch/>
        </p:blipFill>
        <p:spPr>
          <a:xfrm>
            <a:off x="3468615" y="233674"/>
            <a:ext cx="6342695" cy="467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6617" y="-1147828"/>
            <a:ext cx="7002550" cy="70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TE-toimisto</a:t>
            </a:r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684900" y="1246825"/>
            <a:ext cx="362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Lapin TE-toimisto tarjoaa työnhakija-asiakkaille palveluita palvelutarpeen mukaisesti, joita ovat työnvälitys, osaamisen kehittäminen, tuetut ja monialaiset työllistymistä edistävät palvelut.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Tuetun työllistymisen asiakkaina ovat työnhakijat, jotka tarvitsevat keskimääräistä enemmän yksilöllistä ohjausta/tukea ja/tai monialaista yhteispalvelua työllistyäkseen avoimille työmarkkinoille. Työllistymisen haasteet johtuvat avointen työpaikkojen tai osaamisen puutteiden lisäksi esim. työ- ja toimintakyvyn rajoitteista, elämäntilanteisiin liittyvistä ongelmista tmv.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Yhteistyö kunnan sosiaali- ja terveystoimen sekä Kelan välillä.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Yhteistyö kumppanuusverkostoissa esim. Ohjaamo/Osaamo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Yritys- ja työnantajayhteistyö hyödyntäen mukana Lapin TE-palveluissa työskenteleviä työkykykoordinaattoreita.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Yhteistyö kuntien ja kolmannen sektorin kanssa.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Ohjaus työllistymistä edistäviin palveluihin esim. työkokeilu, osaamis- ja ammattitaitokartoitus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Palkkatuki, työolosuhteiden järjestelytuki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900">
                <a:solidFill>
                  <a:srgbClr val="26224E"/>
                </a:solidFill>
              </a:rPr>
              <a:t>Ohjaus työttömien terveystarkastukseen</a:t>
            </a:r>
            <a:endParaRPr sz="900">
              <a:solidFill>
                <a:srgbClr val="2622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04119">
            <a:off x="3332904" y="597407"/>
            <a:ext cx="6247452" cy="351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l="9224" r="14480"/>
          <a:stretch/>
        </p:blipFill>
        <p:spPr>
          <a:xfrm>
            <a:off x="3468615" y="233674"/>
            <a:ext cx="6342695" cy="467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6617" y="-1147828"/>
            <a:ext cx="7002550" cy="70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Työllisyyspalvelut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684900" y="1246825"/>
            <a:ext cx="3626700" cy="3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1100"/>
              <a:t>Työllisyyspalvelujen tehtävänä on tunnistaa asiakkaiden joukosta ne joilla on työ- ja toimintakyvyn haasteita ja ohjata asiakas oikean avun/palvelun piiriin. Lisäksi työllisyyspalvelujen tehtävänä on JTYP lain mukaisten palvelujen tarjoaminen sekä muiden työllistymistä tukevien palvelujen tarjoaminen työnhakijoille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900"/>
              <a:t>Ohjaamo → matalan kynnyksen palvelupiste alle 30-vuotiaille jossa koottuna hyvinvointia, koulutusta ja työllistymistä tukevat palvelut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900"/>
              <a:t>Osaamo → matalan kynnyksen palvelupiste yli 30 -vuotiaille asiakkaille; osaamisen kehittämisen ja uraohjauksen palvelut (oppilaitokset mukana) sekä erilaiset työllistymisen ratkaisut (mm rekrytointitapahtumat)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900"/>
              <a:t>Kuntakokeilu  (JTYP lain  mukaiset palvelut)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900"/>
              <a:t>Kuntatyöllistäminen (työllistäminen kunnan yksiköihin)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900"/>
              <a:t>IPS mallin mukainen työhönvalmennus osatyökykyisille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04119">
            <a:off x="3332904" y="597407"/>
            <a:ext cx="6247452" cy="351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KELA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685900" y="2235300"/>
            <a:ext cx="4400100" cy="2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b="1">
                <a:solidFill>
                  <a:srgbClr val="222222"/>
                </a:solidFill>
                <a:highlight>
                  <a:srgbClr val="FFFFFF"/>
                </a:highlight>
              </a:rPr>
              <a:t>Hoitaa sosiaaliturvaan kuuluvia etuuksia.</a:t>
            </a:r>
            <a:endParaRPr sz="14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62A"/>
              </a:buClr>
              <a:buSzPts val="1400"/>
              <a:buChar char="-"/>
            </a:pPr>
            <a:r>
              <a:rPr lang="fi-FI" sz="1400" b="1">
                <a:solidFill>
                  <a:srgbClr val="22262A"/>
                </a:solidFill>
                <a:highlight>
                  <a:srgbClr val="FFFFFF"/>
                </a:highlight>
              </a:rPr>
              <a:t>Selvittää tarvittavat Kelan palvelut ja etuudet sekä ohjaa hakemisessa.</a:t>
            </a:r>
            <a:endParaRPr sz="1400" b="1">
              <a:solidFill>
                <a:srgbClr val="22262A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62A"/>
              </a:buClr>
              <a:buSzPts val="1400"/>
              <a:buChar char="-"/>
            </a:pPr>
            <a:r>
              <a:rPr lang="fi-FI" sz="1400" b="1">
                <a:solidFill>
                  <a:srgbClr val="222222"/>
                </a:solidFill>
                <a:highlight>
                  <a:srgbClr val="FFFFFF"/>
                </a:highlight>
              </a:rPr>
              <a:t>Toimii osana monialaista työkyvyn tuen verkostoa.</a:t>
            </a:r>
            <a:endParaRPr sz="14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41618">
            <a:off x="4148059" y="1176509"/>
            <a:ext cx="6146679" cy="345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>
            <a:spLocks noGrp="1"/>
          </p:cNvSpPr>
          <p:nvPr>
            <p:ph type="title"/>
          </p:nvPr>
        </p:nvSpPr>
        <p:spPr>
          <a:xfrm>
            <a:off x="685900" y="299983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 dirty="0"/>
              <a:t>Sosiaalipalvelut</a:t>
            </a:r>
            <a:endParaRPr dirty="0"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1"/>
          </p:nvPr>
        </p:nvSpPr>
        <p:spPr>
          <a:xfrm>
            <a:off x="685900" y="1005423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fi-FI" dirty="0"/>
              <a:t>P</a:t>
            </a:r>
            <a:r>
              <a:rPr lang="fi-FI" dirty="0" smtClean="0"/>
              <a:t>erhe- ja sosiaalipalvelut koostuvat neljästä eri yksiköstä: Työikäisten ja lapsiperheiden palvelut, asumisen erityispalvelut, vammaispalvelu, lastensuojelu. </a:t>
            </a:r>
          </a:p>
          <a:p>
            <a:r>
              <a:rPr lang="fi-FI" dirty="0"/>
              <a:t>Perhe- ja sosiaalipalvelut tukevat kuntalaisia eri elämänvaiheissa ja -tilanteissa. Perus- ja erityispalveluilla tuetaan kuntalaisten toimintakykyä ja itsenäistä selviytymistä tavoitteena tasavertainen hyvinvointi. </a:t>
            </a:r>
            <a:endParaRPr lang="fi-FI" dirty="0" smtClean="0"/>
          </a:p>
          <a:p>
            <a:r>
              <a:rPr lang="fi-FI" dirty="0"/>
              <a:t>Työikäisten ja lapsiperheiden palveluissa on </a:t>
            </a:r>
            <a:r>
              <a:rPr lang="fi-FI" dirty="0" smtClean="0"/>
              <a:t>yksikköä. Aikuissosiaalityö </a:t>
            </a:r>
            <a:r>
              <a:rPr lang="fi-FI" dirty="0"/>
              <a:t>auttaa silloin, kun henkilö tarvitsee tukea, ohjausta ja neuvontaa erilaisissa elämäntilanteissa. Aikuissosiaalityön tavoitteena on tukea yli 18-vuotiaiden osallisuutta, elämänhallintaa ja toimintakykyä ja omatoimista suoriutumista.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Terveyspalvelut</a:t>
            </a:r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685900" y="12468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Terveystarkastus (sisältäen suun terveystarkastus)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Työkykyarvio; moniammatillinen (kuntoutusohjaaja, fysioterapeutti mukaan)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Terveyden edistäminen, terveysneuvonta ja ohjaus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Matalan kynnyksen mt-palvelut osana muuta palvelua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0f32b082a_0_2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 Työttömän terveystarkastus</a:t>
            </a:r>
            <a:endParaRPr/>
          </a:p>
        </p:txBody>
      </p:sp>
      <p:sp>
        <p:nvSpPr>
          <p:cNvPr id="139" name="Google Shape;139;g100f32b082a_0_2"/>
          <p:cNvSpPr txBox="1">
            <a:spLocks noGrp="1"/>
          </p:cNvSpPr>
          <p:nvPr>
            <p:ph type="body" idx="4294967295"/>
          </p:nvPr>
        </p:nvSpPr>
        <p:spPr>
          <a:xfrm>
            <a:off x="685900" y="12468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1600" dirty="0"/>
              <a:t>Terveydenhoitaja tekee työttömän terveystarkastuksen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1600" dirty="0"/>
              <a:t>Asiakas ohjautuu tarkastukseen palvelutarpeen arvioinnin jälkeen lähetteellä (taustatiedot mukana?) tai itsenäisesti ilman lähetettä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 dirty="0"/>
              <a:t>Ajanvaraus omalle terveysasemalle??? </a:t>
            </a:r>
            <a:r>
              <a:rPr lang="fi-FI" sz="1600" dirty="0">
                <a:highlight>
                  <a:schemeClr val="accent5"/>
                </a:highlight>
              </a:rPr>
              <a:t>onko hyvä käytäntö? pitäisi keskittää kahdelle terveydenhoitajalle, jotka perehdytetään tehtävään perusteellisesti</a:t>
            </a:r>
            <a:endParaRPr sz="1600" dirty="0">
              <a:highlight>
                <a:schemeClr val="accent5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 dirty="0"/>
              <a:t>Huomioitava palautteen lähettäminen takaisin lähettävälle taholle. TH ottaa suostumuksen jokaiselta asiakkaalta ja sen saatuaan huolehtii tietojen lähetyksestä takaisin lähettävälle taholle.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 dirty="0"/>
              <a:t>Jos asiakas tarvitsee lääkärin tekemää terveystarkastusta, </a:t>
            </a:r>
            <a:r>
              <a:rPr lang="fi-FI" sz="1600" dirty="0" err="1"/>
              <a:t>th</a:t>
            </a:r>
            <a:r>
              <a:rPr lang="fi-FI" sz="1600" dirty="0"/>
              <a:t> varaa ajan lääkärille (</a:t>
            </a:r>
            <a:r>
              <a:rPr lang="fi-FI" sz="1600" dirty="0" err="1"/>
              <a:t>tietyt</a:t>
            </a:r>
            <a:r>
              <a:rPr lang="fi-FI" sz="1600" dirty="0"/>
              <a:t> ajat, 2 lääkäriä). </a:t>
            </a:r>
            <a:endParaRPr sz="1600"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i-FI" sz="1200" dirty="0" err="1"/>
              <a:t>Th</a:t>
            </a:r>
            <a:r>
              <a:rPr lang="fi-FI" sz="1200"/>
              <a:t> huolehtii, että lääkärille mentäessä tarvittavat tiedot on kerätty lomakkeelle (vrt. sosiaalipalvelujen asiasanalista)Lisätietoja voidaan pyytää esim. </a:t>
            </a:r>
            <a:r>
              <a:rPr lang="fi-FI" sz="1200" dirty="0"/>
              <a:t>KK asiakasvastaavalta</a:t>
            </a:r>
            <a:endParaRPr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vaniemi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738</Words>
  <Application>Microsoft Office PowerPoint</Application>
  <PresentationFormat>Näytössä katseltava esitys (16:9)</PresentationFormat>
  <Paragraphs>144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Lora</vt:lpstr>
      <vt:lpstr>Titillium Web SemiBold</vt:lpstr>
      <vt:lpstr>Titillium Web</vt:lpstr>
      <vt:lpstr>Arial</vt:lpstr>
      <vt:lpstr>Calibri</vt:lpstr>
      <vt:lpstr>Rovaniemi theme</vt:lpstr>
      <vt:lpstr>PowerPoint-esitys</vt:lpstr>
      <vt:lpstr>PowerPoint-esitys</vt:lpstr>
      <vt:lpstr>Sote-keskuksen työ- ja toimintakyvyn tuen palveluketju (luonnos 1)</vt:lpstr>
      <vt:lpstr>TE-toimisto</vt:lpstr>
      <vt:lpstr>Työllisyyspalvelut</vt:lpstr>
      <vt:lpstr>KELA</vt:lpstr>
      <vt:lpstr>Sosiaalipalvelut</vt:lpstr>
      <vt:lpstr>Terveyspalvelut</vt:lpstr>
      <vt:lpstr> Työttömän terveystarkastus</vt:lpstr>
      <vt:lpstr>Työkyvyn tuen koordinointi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Salo Pia-Leena Rovaniemi</dc:creator>
  <cp:lastModifiedBy>Salo Pia-Leena Rovaniemi</cp:lastModifiedBy>
  <cp:revision>3</cp:revision>
  <dcterms:modified xsi:type="dcterms:W3CDTF">2021-12-03T09:24:00Z</dcterms:modified>
</cp:coreProperties>
</file>