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14"/>
  </p:notesMasterIdLst>
  <p:handoutMasterIdLst>
    <p:handoutMasterId r:id="rId15"/>
  </p:handoutMasterIdLst>
  <p:sldIdLst>
    <p:sldId id="440" r:id="rId5"/>
    <p:sldId id="458" r:id="rId6"/>
    <p:sldId id="443" r:id="rId7"/>
    <p:sldId id="472" r:id="rId8"/>
    <p:sldId id="468" r:id="rId9"/>
    <p:sldId id="477" r:id="rId10"/>
    <p:sldId id="460" r:id="rId11"/>
    <p:sldId id="476" r:id="rId12"/>
    <p:sldId id="479" r:id="rId13"/>
  </p:sldIdLst>
  <p:sldSz cx="9144000" cy="5143500" type="screen16x9"/>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E00"/>
    <a:srgbClr val="FFB85E"/>
    <a:srgbClr val="5E9322"/>
    <a:srgbClr val="AEDF74"/>
    <a:srgbClr val="A769A8"/>
    <a:srgbClr val="CAA5CB"/>
    <a:srgbClr val="954B97"/>
    <a:srgbClr val="8C4091"/>
    <a:srgbClr val="C382C8"/>
    <a:srgbClr val="2BB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79F4E-4E59-424F-8860-157AF4F6A96B}" v="435" dt="2021-11-12T06:41:07.243"/>
    <p1510:client id="{18871B2F-A9C5-4729-9D03-22F0670E9ED8}" v="1" dt="2021-11-11T08:53:13.243"/>
    <p1510:client id="{194763B8-835B-42BB-B0B9-D48243797FAA}" v="15" dt="2021-11-12T06:43:02.245"/>
    <p1510:client id="{629F9036-01A1-4D92-A018-44CD4328210C}" v="188" dt="2021-11-15T12:19:03.489"/>
    <p1510:client id="{632DED42-B11E-4B42-97F5-BCFC7627C8FA}" v="167" dt="2021-11-09T10:38:53.090"/>
    <p1510:client id="{6959535A-5FE6-484E-91FF-CF38D14AE05F}" v="343" dt="2021-10-15T05:53:24.786"/>
    <p1510:client id="{6A265043-22E6-1B83-C9EA-203DED95837F}" v="85" dt="2021-11-12T07:14:25.898"/>
    <p1510:client id="{70A7F208-17A2-421B-B84D-8E8AF3337E3A}" v="109" dt="2021-11-15T11:53:00.577"/>
    <p1510:client id="{7933CF76-515B-4A0A-9209-D90DA9857FCD}" v="281" dt="2021-12-13T12:17:17.762"/>
    <p1510:client id="{92419989-5A4B-48E4-A6B9-6B8693E5D02E}" v="102" dt="2021-11-09T10:43:47.919"/>
    <p1510:client id="{C2E42744-78AE-41F8-816B-4AA58E3261A4}" v="48" dt="2021-11-12T06:26:44.986"/>
    <p1510:client id="{CE8EFA76-1F71-4E64-AA58-A8BD29E0795D}" v="22" dt="2021-11-15T07:39:39.669"/>
    <p1510:client id="{D055B3DA-65A5-43FE-9D3C-68765512EF03}" v="142" dt="2021-11-12T07:04:19.906"/>
    <p1510:client id="{D12D82FC-4EE4-43E2-9DB1-B47B08361D59}" v="101" dt="2021-11-22T10:26:58.743"/>
    <p1510:client id="{ED095CAB-E8D7-4EFE-BA8D-ABFD4314B36B}" v="75" dt="2021-11-22T07:59:26.3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5" autoAdjust="0"/>
    <p:restoredTop sz="93960" autoAdjust="0"/>
  </p:normalViewPr>
  <p:slideViewPr>
    <p:cSldViewPr showGuides="1">
      <p:cViewPr varScale="1">
        <p:scale>
          <a:sx n="109" d="100"/>
          <a:sy n="109" d="100"/>
        </p:scale>
        <p:origin x="845" y="8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760" y="4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D04CC2-C656-4283-9F14-300757F461B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16FE6C08-CB1C-49FA-A8BC-0CFCED65741C}">
      <dgm:prSet phldrT="[Text]" custT="1"/>
      <dgm:spPr/>
      <dgm:t>
        <a:bodyPr/>
        <a:lstStyle/>
        <a:p>
          <a:pPr rtl="0"/>
          <a:r>
            <a:rPr lang="en-US" sz="1200" dirty="0" err="1">
              <a:latin typeface="Calibri"/>
              <a:cs typeface="Calibri"/>
            </a:rPr>
            <a:t>Tiimi</a:t>
          </a:r>
          <a:r>
            <a:rPr lang="en-US" sz="1200" dirty="0">
              <a:latin typeface="Calibri"/>
              <a:cs typeface="Calibri"/>
            </a:rPr>
            <a:t> </a:t>
          </a:r>
          <a:r>
            <a:rPr lang="en-US" sz="1200" dirty="0" smtClean="0">
              <a:latin typeface="Calibri"/>
              <a:cs typeface="Calibri"/>
            </a:rPr>
            <a:t>1</a:t>
          </a:r>
          <a:endParaRPr lang="en-US" sz="1200" dirty="0">
            <a:latin typeface="Calibri"/>
            <a:cs typeface="Calibri"/>
          </a:endParaRPr>
        </a:p>
      </dgm:t>
    </dgm:pt>
    <dgm:pt modelId="{4FB17631-1A77-40C6-BF42-2E4CCA82525F}" type="parTrans" cxnId="{4C094A94-2F37-45BC-9E74-5F0676615DEF}">
      <dgm:prSet/>
      <dgm:spPr/>
      <dgm:t>
        <a:bodyPr/>
        <a:lstStyle/>
        <a:p>
          <a:endParaRPr lang="en-US"/>
        </a:p>
      </dgm:t>
    </dgm:pt>
    <dgm:pt modelId="{BC073C0C-21B6-4D2D-82A9-F7E999125F97}" type="sibTrans" cxnId="{4C094A94-2F37-45BC-9E74-5F0676615DEF}">
      <dgm:prSet/>
      <dgm:spPr/>
      <dgm:t>
        <a:bodyPr/>
        <a:lstStyle/>
        <a:p>
          <a:endParaRPr lang="en-US"/>
        </a:p>
      </dgm:t>
    </dgm:pt>
    <dgm:pt modelId="{3C5864B3-F272-4F8C-A10F-0B1249FA4764}">
      <dgm:prSet phldrT="[Text]" custT="1"/>
      <dgm:spPr/>
      <dgm:t>
        <a:bodyPr/>
        <a:lstStyle/>
        <a:p>
          <a:pPr rtl="0"/>
          <a:r>
            <a:rPr lang="en-US" sz="1200" dirty="0">
              <a:latin typeface="Calibri"/>
              <a:cs typeface="Calibri"/>
            </a:rPr>
            <a:t>Tiimi 2 </a:t>
          </a:r>
        </a:p>
      </dgm:t>
    </dgm:pt>
    <dgm:pt modelId="{AAB739EE-A84F-4827-8CFA-179265F670BC}" type="parTrans" cxnId="{B6BAC00B-21AA-4CA3-9031-8296A8879917}">
      <dgm:prSet/>
      <dgm:spPr/>
      <dgm:t>
        <a:bodyPr/>
        <a:lstStyle/>
        <a:p>
          <a:endParaRPr lang="en-US"/>
        </a:p>
      </dgm:t>
    </dgm:pt>
    <dgm:pt modelId="{D92AD973-5D76-4282-88A0-26DDE34F1F12}" type="sibTrans" cxnId="{B6BAC00B-21AA-4CA3-9031-8296A8879917}">
      <dgm:prSet/>
      <dgm:spPr/>
      <dgm:t>
        <a:bodyPr/>
        <a:lstStyle/>
        <a:p>
          <a:endParaRPr lang="en-US"/>
        </a:p>
      </dgm:t>
    </dgm:pt>
    <dgm:pt modelId="{91F96569-3989-4C49-9E0C-F0FAC9AA3321}">
      <dgm:prSet phldrT="[Text]" custT="1"/>
      <dgm:spPr/>
      <dgm:t>
        <a:bodyPr/>
        <a:lstStyle/>
        <a:p>
          <a:pPr rtl="0"/>
          <a:r>
            <a:rPr lang="en-US" sz="1200" dirty="0" err="1">
              <a:latin typeface="Calibri"/>
              <a:cs typeface="Calibri"/>
            </a:rPr>
            <a:t>Tiimi</a:t>
          </a:r>
          <a:r>
            <a:rPr lang="en-US" sz="1200" dirty="0">
              <a:latin typeface="Calibri"/>
              <a:cs typeface="Calibri"/>
            </a:rPr>
            <a:t> </a:t>
          </a:r>
          <a:r>
            <a:rPr lang="en-US" sz="1200" dirty="0" smtClean="0">
              <a:latin typeface="Calibri"/>
              <a:cs typeface="Calibri"/>
            </a:rPr>
            <a:t>3</a:t>
          </a:r>
          <a:endParaRPr lang="en-US" sz="1200" dirty="0">
            <a:latin typeface="Calibri"/>
            <a:cs typeface="Calibri"/>
          </a:endParaRPr>
        </a:p>
      </dgm:t>
    </dgm:pt>
    <dgm:pt modelId="{59A753FB-2138-4F2E-85C5-D9FF11BF6808}" type="parTrans" cxnId="{08518194-F4E7-4C4F-8947-EDD734136C99}">
      <dgm:prSet/>
      <dgm:spPr/>
      <dgm:t>
        <a:bodyPr/>
        <a:lstStyle/>
        <a:p>
          <a:endParaRPr lang="en-US"/>
        </a:p>
      </dgm:t>
    </dgm:pt>
    <dgm:pt modelId="{AA449825-6AA7-4A02-8ECD-2F531B3D922A}" type="sibTrans" cxnId="{08518194-F4E7-4C4F-8947-EDD734136C99}">
      <dgm:prSet/>
      <dgm:spPr/>
      <dgm:t>
        <a:bodyPr/>
        <a:lstStyle/>
        <a:p>
          <a:endParaRPr lang="en-US"/>
        </a:p>
      </dgm:t>
    </dgm:pt>
    <dgm:pt modelId="{337C0154-EAF2-41F2-8996-FF550297198C}">
      <dgm:prSet phldr="0" custT="1"/>
      <dgm:spPr/>
      <dgm:t>
        <a:bodyPr/>
        <a:lstStyle/>
        <a:p>
          <a:pPr rtl="0"/>
          <a:r>
            <a:rPr lang="en-US" sz="1200" dirty="0" err="1">
              <a:latin typeface="Calibri"/>
              <a:cs typeface="Calibri"/>
            </a:rPr>
            <a:t>Tiimi</a:t>
          </a:r>
          <a:r>
            <a:rPr lang="en-US" sz="1200" dirty="0">
              <a:latin typeface="Calibri"/>
              <a:cs typeface="Calibri"/>
            </a:rPr>
            <a:t> 4</a:t>
          </a:r>
        </a:p>
      </dgm:t>
    </dgm:pt>
    <dgm:pt modelId="{C98D97F0-8D6A-43DE-974D-75195C02930E}" type="parTrans" cxnId="{5EAE042C-8D47-41CC-98DF-2A957B365B8F}">
      <dgm:prSet/>
      <dgm:spPr/>
      <dgm:t>
        <a:bodyPr/>
        <a:lstStyle/>
        <a:p>
          <a:endParaRPr lang="fi-FI"/>
        </a:p>
      </dgm:t>
    </dgm:pt>
    <dgm:pt modelId="{B612BF5C-3B01-4CDC-B1DC-A8BC6624C401}" type="sibTrans" cxnId="{5EAE042C-8D47-41CC-98DF-2A957B365B8F}">
      <dgm:prSet/>
      <dgm:spPr/>
      <dgm:t>
        <a:bodyPr/>
        <a:lstStyle/>
        <a:p>
          <a:endParaRPr lang="en-US"/>
        </a:p>
      </dgm:t>
    </dgm:pt>
    <dgm:pt modelId="{9E0AD1E8-5A5B-4591-ADEE-2CF22AB67ED8}">
      <dgm:prSet phldr="0" custT="1"/>
      <dgm:spPr/>
      <dgm:t>
        <a:bodyPr/>
        <a:lstStyle/>
        <a:p>
          <a:pPr rtl="0"/>
          <a:r>
            <a:rPr lang="en-US" sz="1200" dirty="0" err="1">
              <a:latin typeface="Calibri"/>
              <a:cs typeface="Calibri"/>
            </a:rPr>
            <a:t>Tiimi</a:t>
          </a:r>
          <a:r>
            <a:rPr lang="en-US" sz="1200" dirty="0">
              <a:latin typeface="Calibri"/>
              <a:cs typeface="Calibri"/>
            </a:rPr>
            <a:t> 5</a:t>
          </a:r>
        </a:p>
      </dgm:t>
    </dgm:pt>
    <dgm:pt modelId="{72EE123C-2DD8-43CA-A03E-35EE9876B2FD}" type="parTrans" cxnId="{ABA95CCC-885C-4296-ADD7-F39DA3862980}">
      <dgm:prSet/>
      <dgm:spPr/>
      <dgm:t>
        <a:bodyPr/>
        <a:lstStyle/>
        <a:p>
          <a:endParaRPr lang="fi-FI"/>
        </a:p>
      </dgm:t>
    </dgm:pt>
    <dgm:pt modelId="{095572EB-00F3-4A87-B780-65914802D250}" type="sibTrans" cxnId="{ABA95CCC-885C-4296-ADD7-F39DA3862980}">
      <dgm:prSet/>
      <dgm:spPr/>
      <dgm:t>
        <a:bodyPr/>
        <a:lstStyle/>
        <a:p>
          <a:endParaRPr lang="en-US"/>
        </a:p>
      </dgm:t>
    </dgm:pt>
    <dgm:pt modelId="{66B5BB0A-774B-4147-B080-1CD94FF2F16A}">
      <dgm:prSet phldr="0" custT="1"/>
      <dgm:spPr/>
      <dgm:t>
        <a:bodyPr/>
        <a:lstStyle/>
        <a:p>
          <a:pPr rtl="0"/>
          <a:r>
            <a:rPr lang="en-US" sz="1200" dirty="0">
              <a:latin typeface="Calibri"/>
              <a:cs typeface="Calibri"/>
            </a:rPr>
            <a:t>3 työhönvalmentajaa</a:t>
          </a:r>
        </a:p>
      </dgm:t>
    </dgm:pt>
    <dgm:pt modelId="{E470DF94-359D-4C8F-80C0-7669C6F234E0}" type="parTrans" cxnId="{AD5A769A-E928-4478-8565-5FE3B4B96CBD}">
      <dgm:prSet/>
      <dgm:spPr/>
      <dgm:t>
        <a:bodyPr/>
        <a:lstStyle/>
        <a:p>
          <a:endParaRPr lang="fi-FI"/>
        </a:p>
      </dgm:t>
    </dgm:pt>
    <dgm:pt modelId="{1E6A720A-EA0E-4F21-AF61-331AA03C4789}" type="sibTrans" cxnId="{AD5A769A-E928-4478-8565-5FE3B4B96CBD}">
      <dgm:prSet/>
      <dgm:spPr/>
      <dgm:t>
        <a:bodyPr/>
        <a:lstStyle/>
        <a:p>
          <a:endParaRPr lang="en-US"/>
        </a:p>
      </dgm:t>
    </dgm:pt>
    <dgm:pt modelId="{61EF48B7-B713-425B-BC31-6F92D77353AE}">
      <dgm:prSet phldr="0" custT="1"/>
      <dgm:spPr/>
      <dgm:t>
        <a:bodyPr/>
        <a:lstStyle/>
        <a:p>
          <a:pPr rtl="0"/>
          <a:r>
            <a:rPr lang="en-US" sz="1200" dirty="0">
              <a:latin typeface="Calibri"/>
              <a:cs typeface="Calibri"/>
            </a:rPr>
            <a:t>4 työhönvalmentajaa</a:t>
          </a:r>
        </a:p>
      </dgm:t>
    </dgm:pt>
    <dgm:pt modelId="{460E3DB8-C839-4EA8-8434-7A12F8EE98E8}" type="parTrans" cxnId="{9DE60614-EFC9-49C1-822A-91B48AD9A4A2}">
      <dgm:prSet/>
      <dgm:spPr/>
      <dgm:t>
        <a:bodyPr/>
        <a:lstStyle/>
        <a:p>
          <a:endParaRPr lang="fi-FI"/>
        </a:p>
      </dgm:t>
    </dgm:pt>
    <dgm:pt modelId="{256208F0-2D80-4C61-A695-51845D889EFA}" type="sibTrans" cxnId="{9DE60614-EFC9-49C1-822A-91B48AD9A4A2}">
      <dgm:prSet/>
      <dgm:spPr/>
      <dgm:t>
        <a:bodyPr/>
        <a:lstStyle/>
        <a:p>
          <a:endParaRPr lang="fi-FI"/>
        </a:p>
      </dgm:t>
    </dgm:pt>
    <dgm:pt modelId="{1017A100-A2FD-4424-B42F-6FA25C896396}">
      <dgm:prSet phldr="0" custT="1"/>
      <dgm:spPr/>
      <dgm:t>
        <a:bodyPr/>
        <a:lstStyle/>
        <a:p>
          <a:pPr rtl="0"/>
          <a:r>
            <a:rPr lang="en-US" sz="1200" dirty="0">
              <a:latin typeface="Calibri"/>
              <a:cs typeface="Calibri"/>
            </a:rPr>
            <a:t> 4 työhönvalmentajaa</a:t>
          </a:r>
        </a:p>
      </dgm:t>
    </dgm:pt>
    <dgm:pt modelId="{FA37D96C-E809-441D-8BD8-B19A174A1CC1}" type="parTrans" cxnId="{4270CC18-6784-4A62-9716-8A7310F1DF4C}">
      <dgm:prSet/>
      <dgm:spPr/>
      <dgm:t>
        <a:bodyPr/>
        <a:lstStyle/>
        <a:p>
          <a:endParaRPr lang="fi-FI"/>
        </a:p>
      </dgm:t>
    </dgm:pt>
    <dgm:pt modelId="{C1268D98-E9A5-4373-AC0E-37F92F1A84A3}" type="sibTrans" cxnId="{4270CC18-6784-4A62-9716-8A7310F1DF4C}">
      <dgm:prSet/>
      <dgm:spPr/>
      <dgm:t>
        <a:bodyPr/>
        <a:lstStyle/>
        <a:p>
          <a:endParaRPr lang="fi-FI"/>
        </a:p>
      </dgm:t>
    </dgm:pt>
    <dgm:pt modelId="{16B314DD-D4A0-49B0-85D2-5985AE13C4AA}">
      <dgm:prSet phldr="0" custT="1"/>
      <dgm:spPr/>
      <dgm:t>
        <a:bodyPr/>
        <a:lstStyle/>
        <a:p>
          <a:r>
            <a:rPr lang="en-US" sz="1200" dirty="0">
              <a:latin typeface="Calibri"/>
              <a:cs typeface="Calibri"/>
            </a:rPr>
            <a:t>4 työhönvalmentajaa</a:t>
          </a:r>
        </a:p>
      </dgm:t>
    </dgm:pt>
    <dgm:pt modelId="{898B6B81-3DB3-4CFD-99FF-7C81EBF3CC33}" type="parTrans" cxnId="{5C507BBB-CE1A-4719-8502-DFCF3AFF774A}">
      <dgm:prSet/>
      <dgm:spPr/>
      <dgm:t>
        <a:bodyPr/>
        <a:lstStyle/>
        <a:p>
          <a:endParaRPr lang="fi-FI"/>
        </a:p>
      </dgm:t>
    </dgm:pt>
    <dgm:pt modelId="{7D62BE4F-04F4-49CC-9594-A6501667F926}" type="sibTrans" cxnId="{5C507BBB-CE1A-4719-8502-DFCF3AFF774A}">
      <dgm:prSet/>
      <dgm:spPr/>
      <dgm:t>
        <a:bodyPr/>
        <a:lstStyle/>
        <a:p>
          <a:endParaRPr lang="fi-FI"/>
        </a:p>
      </dgm:t>
    </dgm:pt>
    <dgm:pt modelId="{32603172-20DA-4AAC-ABCC-2AEFA88C7590}">
      <dgm:prSet phldr="0" custT="1"/>
      <dgm:spPr/>
      <dgm:t>
        <a:bodyPr/>
        <a:lstStyle/>
        <a:p>
          <a:pPr rtl="0"/>
          <a:r>
            <a:rPr lang="en-US" sz="1200" dirty="0">
              <a:latin typeface="Calibri"/>
              <a:cs typeface="Calibri"/>
            </a:rPr>
            <a:t>2 työhönvalmentajaa</a:t>
          </a:r>
          <a:endParaRPr lang="fi-FI" sz="1200" dirty="0">
            <a:latin typeface="Calibri"/>
            <a:cs typeface="Calibri"/>
          </a:endParaRPr>
        </a:p>
      </dgm:t>
    </dgm:pt>
    <dgm:pt modelId="{89EC18DC-E1EE-424A-9A8C-666DB828DBE1}" type="parTrans" cxnId="{C2FA68B1-C4F4-4FC7-8E5F-3B0646786083}">
      <dgm:prSet/>
      <dgm:spPr/>
      <dgm:t>
        <a:bodyPr/>
        <a:lstStyle/>
        <a:p>
          <a:endParaRPr lang="fi-FI"/>
        </a:p>
      </dgm:t>
    </dgm:pt>
    <dgm:pt modelId="{E526B28B-AE9E-451B-A0C1-6A7619686472}" type="sibTrans" cxnId="{C2FA68B1-C4F4-4FC7-8E5F-3B0646786083}">
      <dgm:prSet/>
      <dgm:spPr/>
      <dgm:t>
        <a:bodyPr/>
        <a:lstStyle/>
        <a:p>
          <a:endParaRPr lang="fi-FI"/>
        </a:p>
      </dgm:t>
    </dgm:pt>
    <dgm:pt modelId="{771C2721-A8B0-46B7-8C6B-105B001907A7}">
      <dgm:prSet phldr="0" custT="1"/>
      <dgm:spPr/>
      <dgm:t>
        <a:bodyPr/>
        <a:lstStyle/>
        <a:p>
          <a:pPr rtl="0"/>
          <a:r>
            <a:rPr lang="en-US" sz="1200" dirty="0">
              <a:latin typeface="Calibri"/>
              <a:cs typeface="Calibri"/>
            </a:rPr>
            <a:t>80 </a:t>
          </a:r>
          <a:r>
            <a:rPr lang="en-US" sz="1200" dirty="0" err="1">
              <a:latin typeface="Calibri"/>
              <a:cs typeface="Calibri"/>
            </a:rPr>
            <a:t>asiakasta</a:t>
          </a:r>
          <a:r>
            <a:rPr lang="en-US" sz="1200" dirty="0">
              <a:latin typeface="Calibri"/>
              <a:cs typeface="Calibri"/>
            </a:rPr>
            <a:t> </a:t>
          </a:r>
          <a:r>
            <a:rPr lang="en-US" sz="1200" dirty="0" err="1">
              <a:latin typeface="Calibri"/>
              <a:cs typeface="Calibri"/>
            </a:rPr>
            <a:t>Tuetun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työllistymisen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palvelun</a:t>
          </a:r>
          <a:r>
            <a:rPr lang="en-US" sz="1200" dirty="0" smtClean="0">
              <a:latin typeface="Calibri"/>
              <a:cs typeface="Calibri"/>
            </a:rPr>
            <a:t> </a:t>
          </a:r>
          <a:r>
            <a:rPr lang="en-US" sz="1200" dirty="0">
              <a:latin typeface="Calibri"/>
              <a:cs typeface="Calibri"/>
            </a:rPr>
            <a:t>jonosta </a:t>
          </a:r>
        </a:p>
      </dgm:t>
    </dgm:pt>
    <dgm:pt modelId="{165444B5-94C2-4877-8C6A-EA4FB421C846}" type="parTrans" cxnId="{E501D1E3-FD74-48E0-A1C5-8C8A84027AB7}">
      <dgm:prSet/>
      <dgm:spPr/>
      <dgm:t>
        <a:bodyPr/>
        <a:lstStyle/>
        <a:p>
          <a:endParaRPr lang="fi-FI"/>
        </a:p>
      </dgm:t>
    </dgm:pt>
    <dgm:pt modelId="{0DD5D6B1-1C53-4C52-8AF2-1190A9784D8F}" type="sibTrans" cxnId="{E501D1E3-FD74-48E0-A1C5-8C8A84027AB7}">
      <dgm:prSet/>
      <dgm:spPr/>
      <dgm:t>
        <a:bodyPr/>
        <a:lstStyle/>
        <a:p>
          <a:endParaRPr lang="fi-FI"/>
        </a:p>
      </dgm:t>
    </dgm:pt>
    <dgm:pt modelId="{43C621BB-8868-42A2-8016-271EC9B9779C}">
      <dgm:prSet phldr="0" custT="1"/>
      <dgm:spPr/>
      <dgm:t>
        <a:bodyPr/>
        <a:lstStyle/>
        <a:p>
          <a:pPr rtl="0"/>
          <a:r>
            <a:rPr lang="en-US" sz="1200" dirty="0">
              <a:latin typeface="Calibri"/>
              <a:cs typeface="Calibri"/>
            </a:rPr>
            <a:t>80 asiakasta Tuetun </a:t>
          </a:r>
          <a:endParaRPr lang="en-US" sz="1200" dirty="0" smtClean="0">
            <a:latin typeface="Calibri"/>
            <a:cs typeface="Calibri"/>
          </a:endParaRPr>
        </a:p>
        <a:p>
          <a:pPr rtl="0"/>
          <a:r>
            <a:rPr lang="en-US" sz="1200" dirty="0" err="1" smtClean="0">
              <a:latin typeface="Calibri"/>
              <a:cs typeface="Calibri"/>
            </a:rPr>
            <a:t>työllistymisen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palvelun</a:t>
          </a:r>
          <a:r>
            <a:rPr lang="en-US" sz="1200" dirty="0" smtClean="0">
              <a:latin typeface="Calibri"/>
              <a:cs typeface="Calibri"/>
            </a:rPr>
            <a:t> </a:t>
          </a:r>
          <a:r>
            <a:rPr lang="en-US" sz="1200" dirty="0">
              <a:latin typeface="Calibri"/>
              <a:cs typeface="Calibri"/>
            </a:rPr>
            <a:t>jonosta</a:t>
          </a:r>
        </a:p>
      </dgm:t>
    </dgm:pt>
    <dgm:pt modelId="{E919D602-4970-442A-8D2E-D902C6AC17F7}" type="parTrans" cxnId="{CFF62125-7BB5-43E3-8A14-56C4D6436C0F}">
      <dgm:prSet/>
      <dgm:spPr/>
      <dgm:t>
        <a:bodyPr/>
        <a:lstStyle/>
        <a:p>
          <a:endParaRPr lang="fi-FI"/>
        </a:p>
      </dgm:t>
    </dgm:pt>
    <dgm:pt modelId="{2983379E-D309-4C61-BF54-32C77213F7F0}" type="sibTrans" cxnId="{CFF62125-7BB5-43E3-8A14-56C4D6436C0F}">
      <dgm:prSet/>
      <dgm:spPr/>
      <dgm:t>
        <a:bodyPr/>
        <a:lstStyle/>
        <a:p>
          <a:endParaRPr lang="fi-FI"/>
        </a:p>
      </dgm:t>
    </dgm:pt>
    <dgm:pt modelId="{6300B25A-ADB5-49A5-9BBB-1CB4AADCAE26}">
      <dgm:prSet phldr="0" custT="1"/>
      <dgm:spPr/>
      <dgm:t>
        <a:bodyPr/>
        <a:lstStyle/>
        <a:p>
          <a:pPr rtl="0"/>
          <a:r>
            <a:rPr lang="en-US" sz="1200" dirty="0">
              <a:latin typeface="Calibri"/>
              <a:cs typeface="Calibri"/>
            </a:rPr>
            <a:t>80 asiakasta Tuetun </a:t>
          </a:r>
          <a:endParaRPr lang="en-US" sz="1200" dirty="0" smtClean="0">
            <a:latin typeface="Calibri"/>
            <a:cs typeface="Calibri"/>
          </a:endParaRPr>
        </a:p>
        <a:p>
          <a:pPr rtl="0"/>
          <a:r>
            <a:rPr lang="en-US" sz="1200" dirty="0" err="1" smtClean="0">
              <a:latin typeface="Calibri"/>
              <a:cs typeface="Calibri"/>
            </a:rPr>
            <a:t>työllistymisen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palvelun</a:t>
          </a:r>
          <a:r>
            <a:rPr lang="en-US" sz="1200" dirty="0" smtClean="0">
              <a:latin typeface="Calibri"/>
              <a:cs typeface="Calibri"/>
            </a:rPr>
            <a:t> </a:t>
          </a:r>
          <a:r>
            <a:rPr lang="en-US" sz="1200" dirty="0">
              <a:latin typeface="Calibri"/>
              <a:cs typeface="Calibri"/>
            </a:rPr>
            <a:t>jonosta</a:t>
          </a:r>
        </a:p>
      </dgm:t>
    </dgm:pt>
    <dgm:pt modelId="{BF10A87C-DC10-4F5E-A9E9-B867E67CBB55}" type="parTrans" cxnId="{44C063FE-168B-4D86-887F-C10ABAE865B1}">
      <dgm:prSet/>
      <dgm:spPr/>
      <dgm:t>
        <a:bodyPr/>
        <a:lstStyle/>
        <a:p>
          <a:endParaRPr lang="fi-FI"/>
        </a:p>
      </dgm:t>
    </dgm:pt>
    <dgm:pt modelId="{261C5424-1F8E-4487-8367-BB7BFEF3B360}" type="sibTrans" cxnId="{44C063FE-168B-4D86-887F-C10ABAE865B1}">
      <dgm:prSet/>
      <dgm:spPr/>
      <dgm:t>
        <a:bodyPr/>
        <a:lstStyle/>
        <a:p>
          <a:endParaRPr lang="fi-FI"/>
        </a:p>
      </dgm:t>
    </dgm:pt>
    <dgm:pt modelId="{0539F04A-7BBD-425B-9BAD-5750EA8D794D}">
      <dgm:prSet phldr="0" custT="1"/>
      <dgm:spPr/>
      <dgm:t>
        <a:bodyPr/>
        <a:lstStyle/>
        <a:p>
          <a:pPr rtl="0"/>
          <a:r>
            <a:rPr lang="en-US" sz="1200" dirty="0">
              <a:latin typeface="Calibri"/>
              <a:cs typeface="Calibri"/>
            </a:rPr>
            <a:t>40 </a:t>
          </a:r>
          <a:r>
            <a:rPr lang="en-US" sz="1200" dirty="0" err="1">
              <a:latin typeface="Calibri"/>
              <a:cs typeface="Calibri"/>
            </a:rPr>
            <a:t>asiakasta</a:t>
          </a:r>
          <a:r>
            <a:rPr lang="en-US" sz="1200" dirty="0">
              <a:latin typeface="Calibri"/>
              <a:cs typeface="Calibri"/>
            </a:rPr>
            <a:t>  </a:t>
          </a:r>
          <a:endParaRPr lang="en-US" sz="1200" dirty="0" smtClean="0">
            <a:latin typeface="Calibri"/>
            <a:cs typeface="Calibri"/>
          </a:endParaRPr>
        </a:p>
        <a:p>
          <a:pPr rtl="0"/>
          <a:r>
            <a:rPr lang="en-US" sz="1200" dirty="0" smtClean="0">
              <a:latin typeface="Calibri"/>
              <a:cs typeface="Calibri"/>
            </a:rPr>
            <a:t>Vammaistyön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toimipisteistä</a:t>
          </a:r>
          <a:endParaRPr lang="en-US" sz="1200" dirty="0">
            <a:latin typeface="Calibri"/>
            <a:cs typeface="Calibri"/>
          </a:endParaRPr>
        </a:p>
      </dgm:t>
    </dgm:pt>
    <dgm:pt modelId="{BFB86447-21E9-4247-894C-001B80278E08}" type="parTrans" cxnId="{079940C0-5C70-418D-9F01-308583023A3A}">
      <dgm:prSet/>
      <dgm:spPr/>
      <dgm:t>
        <a:bodyPr/>
        <a:lstStyle/>
        <a:p>
          <a:endParaRPr lang="fi-FI"/>
        </a:p>
      </dgm:t>
    </dgm:pt>
    <dgm:pt modelId="{F0DDD657-96BC-4BFE-8F5A-3AB863F70BA6}" type="sibTrans" cxnId="{079940C0-5C70-418D-9F01-308583023A3A}">
      <dgm:prSet/>
      <dgm:spPr/>
      <dgm:t>
        <a:bodyPr/>
        <a:lstStyle/>
        <a:p>
          <a:endParaRPr lang="fi-FI"/>
        </a:p>
      </dgm:t>
    </dgm:pt>
    <dgm:pt modelId="{9BC76613-66E1-492F-963C-759949DE0717}">
      <dgm:prSet phldr="0" custT="1"/>
      <dgm:spPr/>
      <dgm:t>
        <a:bodyPr/>
        <a:lstStyle/>
        <a:p>
          <a:pPr rtl="0"/>
          <a:r>
            <a:rPr lang="en-US" sz="1200" dirty="0">
              <a:latin typeface="Calibri"/>
              <a:cs typeface="Calibri"/>
            </a:rPr>
            <a:t>40 </a:t>
          </a:r>
          <a:r>
            <a:rPr lang="en-US" sz="1200" dirty="0" err="1" smtClean="0">
              <a:latin typeface="Calibri"/>
              <a:cs typeface="Calibri"/>
            </a:rPr>
            <a:t>asiakasta</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Nuorten</a:t>
          </a:r>
          <a:r>
            <a:rPr lang="en-US" sz="1200" dirty="0" smtClean="0">
              <a:latin typeface="Calibri"/>
              <a:cs typeface="Calibri"/>
            </a:rPr>
            <a:t> </a:t>
          </a:r>
          <a:r>
            <a:rPr lang="en-US" sz="1200" dirty="0">
              <a:latin typeface="Calibri"/>
              <a:cs typeface="Calibri"/>
            </a:rPr>
            <a:t>ja </a:t>
          </a:r>
          <a:r>
            <a:rPr lang="en-US" sz="1200" dirty="0" err="1">
              <a:latin typeface="Calibri"/>
              <a:cs typeface="Calibri"/>
            </a:rPr>
            <a:t>aikuisten</a:t>
          </a:r>
          <a:r>
            <a:rPr lang="en-US" sz="1200" dirty="0">
              <a:latin typeface="Calibri"/>
              <a:cs typeface="Calibri"/>
            </a:rPr>
            <a:t> </a:t>
          </a:r>
          <a:endParaRPr lang="en-US" sz="1200" dirty="0" smtClean="0">
            <a:latin typeface="Calibri"/>
            <a:cs typeface="Calibri"/>
          </a:endParaRPr>
        </a:p>
        <a:p>
          <a:pPr rtl="0"/>
          <a:r>
            <a:rPr lang="en-US" sz="1200" dirty="0" err="1" smtClean="0">
              <a:latin typeface="Calibri"/>
              <a:cs typeface="Calibri"/>
            </a:rPr>
            <a:t>sosiaalipalvelusta</a:t>
          </a:r>
          <a:endParaRPr lang="fi-FI" sz="1200" dirty="0" err="1">
            <a:latin typeface="Calibri"/>
            <a:cs typeface="Calibri"/>
          </a:endParaRPr>
        </a:p>
      </dgm:t>
    </dgm:pt>
    <dgm:pt modelId="{CD3D9553-6E2B-4B9E-9333-4F80C92A447A}" type="parTrans" cxnId="{F0DCD368-944A-4F18-9767-DE5B592ABF50}">
      <dgm:prSet/>
      <dgm:spPr/>
      <dgm:t>
        <a:bodyPr/>
        <a:lstStyle/>
        <a:p>
          <a:endParaRPr lang="fi-FI"/>
        </a:p>
      </dgm:t>
    </dgm:pt>
    <dgm:pt modelId="{3E34D879-7A4A-4D7D-A7F5-DDF7ECADF0A9}" type="sibTrans" cxnId="{F0DCD368-944A-4F18-9767-DE5B592ABF50}">
      <dgm:prSet/>
      <dgm:spPr/>
      <dgm:t>
        <a:bodyPr/>
        <a:lstStyle/>
        <a:p>
          <a:endParaRPr lang="fi-FI"/>
        </a:p>
      </dgm:t>
    </dgm:pt>
    <dgm:pt modelId="{D4E4226A-22AA-4DE4-B955-A5B76E67A4D7}" type="pres">
      <dgm:prSet presAssocID="{53D04CC2-C656-4283-9F14-300757F461BB}" presName="theList" presStyleCnt="0">
        <dgm:presLayoutVars>
          <dgm:dir/>
          <dgm:animLvl val="lvl"/>
          <dgm:resizeHandles val="exact"/>
        </dgm:presLayoutVars>
      </dgm:prSet>
      <dgm:spPr/>
      <dgm:t>
        <a:bodyPr/>
        <a:lstStyle/>
        <a:p>
          <a:endParaRPr lang="fi-FI"/>
        </a:p>
      </dgm:t>
    </dgm:pt>
    <dgm:pt modelId="{5FA17797-37EB-4B11-9F71-7CD73EFAA16C}" type="pres">
      <dgm:prSet presAssocID="{16FE6C08-CB1C-49FA-A8BC-0CFCED65741C}" presName="compNode" presStyleCnt="0"/>
      <dgm:spPr/>
    </dgm:pt>
    <dgm:pt modelId="{44102E48-FFC2-4B0D-9FD9-0BF97B99FBAE}" type="pres">
      <dgm:prSet presAssocID="{16FE6C08-CB1C-49FA-A8BC-0CFCED65741C}" presName="aNode" presStyleLbl="bgShp" presStyleIdx="0" presStyleCnt="5"/>
      <dgm:spPr/>
      <dgm:t>
        <a:bodyPr/>
        <a:lstStyle/>
        <a:p>
          <a:endParaRPr lang="fi-FI"/>
        </a:p>
      </dgm:t>
    </dgm:pt>
    <dgm:pt modelId="{2195DCED-8927-4369-AB19-19E7334D4831}" type="pres">
      <dgm:prSet presAssocID="{16FE6C08-CB1C-49FA-A8BC-0CFCED65741C}" presName="textNode" presStyleLbl="bgShp" presStyleIdx="0" presStyleCnt="5"/>
      <dgm:spPr/>
      <dgm:t>
        <a:bodyPr/>
        <a:lstStyle/>
        <a:p>
          <a:endParaRPr lang="fi-FI"/>
        </a:p>
      </dgm:t>
    </dgm:pt>
    <dgm:pt modelId="{941DE220-63FC-446C-9B4D-F645E0C165B7}" type="pres">
      <dgm:prSet presAssocID="{16FE6C08-CB1C-49FA-A8BC-0CFCED65741C}" presName="compChildNode" presStyleCnt="0"/>
      <dgm:spPr/>
    </dgm:pt>
    <dgm:pt modelId="{83DE165F-3263-465B-98D4-939496839EDF}" type="pres">
      <dgm:prSet presAssocID="{16FE6C08-CB1C-49FA-A8BC-0CFCED65741C}" presName="theInnerList" presStyleCnt="0"/>
      <dgm:spPr/>
    </dgm:pt>
    <dgm:pt modelId="{29500C29-5009-49D8-9A24-950DADDC529F}" type="pres">
      <dgm:prSet presAssocID="{61EF48B7-B713-425B-BC31-6F92D77353AE}" presName="childNode" presStyleLbl="node1" presStyleIdx="0" presStyleCnt="10">
        <dgm:presLayoutVars>
          <dgm:bulletEnabled val="1"/>
        </dgm:presLayoutVars>
      </dgm:prSet>
      <dgm:spPr/>
      <dgm:t>
        <a:bodyPr/>
        <a:lstStyle/>
        <a:p>
          <a:endParaRPr lang="fi-FI"/>
        </a:p>
      </dgm:t>
    </dgm:pt>
    <dgm:pt modelId="{08F9AC5E-3BED-4BB0-B36D-412AC8011FF4}" type="pres">
      <dgm:prSet presAssocID="{61EF48B7-B713-425B-BC31-6F92D77353AE}" presName="aSpace2" presStyleCnt="0"/>
      <dgm:spPr/>
    </dgm:pt>
    <dgm:pt modelId="{6296B44D-4CEA-42C0-BFDD-2C5D1924FBEA}" type="pres">
      <dgm:prSet presAssocID="{771C2721-A8B0-46B7-8C6B-105B001907A7}" presName="childNode" presStyleLbl="node1" presStyleIdx="1" presStyleCnt="10">
        <dgm:presLayoutVars>
          <dgm:bulletEnabled val="1"/>
        </dgm:presLayoutVars>
      </dgm:prSet>
      <dgm:spPr/>
      <dgm:t>
        <a:bodyPr/>
        <a:lstStyle/>
        <a:p>
          <a:endParaRPr lang="fi-FI"/>
        </a:p>
      </dgm:t>
    </dgm:pt>
    <dgm:pt modelId="{3C233ECB-5ADB-41A3-B184-76BA1BA3BA31}" type="pres">
      <dgm:prSet presAssocID="{16FE6C08-CB1C-49FA-A8BC-0CFCED65741C}" presName="aSpace" presStyleCnt="0"/>
      <dgm:spPr/>
    </dgm:pt>
    <dgm:pt modelId="{B6A5FEA4-247E-42E9-8918-719E2F68D755}" type="pres">
      <dgm:prSet presAssocID="{3C5864B3-F272-4F8C-A10F-0B1249FA4764}" presName="compNode" presStyleCnt="0"/>
      <dgm:spPr/>
    </dgm:pt>
    <dgm:pt modelId="{D2734E71-F1BB-4801-AED3-14530F421FF3}" type="pres">
      <dgm:prSet presAssocID="{3C5864B3-F272-4F8C-A10F-0B1249FA4764}" presName="aNode" presStyleLbl="bgShp" presStyleIdx="1" presStyleCnt="5" custLinFactNeighborX="-2659" custLinFactNeighborY="2368"/>
      <dgm:spPr/>
      <dgm:t>
        <a:bodyPr/>
        <a:lstStyle/>
        <a:p>
          <a:endParaRPr lang="fi-FI"/>
        </a:p>
      </dgm:t>
    </dgm:pt>
    <dgm:pt modelId="{A6FFB80B-3CDD-476D-807C-6C0E6E2FE011}" type="pres">
      <dgm:prSet presAssocID="{3C5864B3-F272-4F8C-A10F-0B1249FA4764}" presName="textNode" presStyleLbl="bgShp" presStyleIdx="1" presStyleCnt="5"/>
      <dgm:spPr/>
      <dgm:t>
        <a:bodyPr/>
        <a:lstStyle/>
        <a:p>
          <a:endParaRPr lang="fi-FI"/>
        </a:p>
      </dgm:t>
    </dgm:pt>
    <dgm:pt modelId="{3A9B5388-A9B1-4F17-9D63-EA4E004E2C77}" type="pres">
      <dgm:prSet presAssocID="{3C5864B3-F272-4F8C-A10F-0B1249FA4764}" presName="compChildNode" presStyleCnt="0"/>
      <dgm:spPr/>
    </dgm:pt>
    <dgm:pt modelId="{B557C3F2-DF67-4E51-AF83-EECFCE37C896}" type="pres">
      <dgm:prSet presAssocID="{3C5864B3-F272-4F8C-A10F-0B1249FA4764}" presName="theInnerList" presStyleCnt="0"/>
      <dgm:spPr/>
    </dgm:pt>
    <dgm:pt modelId="{16C2F5C3-65D7-42E8-88C3-0A1A135445D7}" type="pres">
      <dgm:prSet presAssocID="{16B314DD-D4A0-49B0-85D2-5985AE13C4AA}" presName="childNode" presStyleLbl="node1" presStyleIdx="2" presStyleCnt="10">
        <dgm:presLayoutVars>
          <dgm:bulletEnabled val="1"/>
        </dgm:presLayoutVars>
      </dgm:prSet>
      <dgm:spPr/>
      <dgm:t>
        <a:bodyPr/>
        <a:lstStyle/>
        <a:p>
          <a:endParaRPr lang="fi-FI"/>
        </a:p>
      </dgm:t>
    </dgm:pt>
    <dgm:pt modelId="{B9E65FE7-258B-419B-B906-B772C153F0D6}" type="pres">
      <dgm:prSet presAssocID="{16B314DD-D4A0-49B0-85D2-5985AE13C4AA}" presName="aSpace2" presStyleCnt="0"/>
      <dgm:spPr/>
    </dgm:pt>
    <dgm:pt modelId="{F5B9F679-108F-4185-8E60-383C951994E0}" type="pres">
      <dgm:prSet presAssocID="{43C621BB-8868-42A2-8016-271EC9B9779C}" presName="childNode" presStyleLbl="node1" presStyleIdx="3" presStyleCnt="10">
        <dgm:presLayoutVars>
          <dgm:bulletEnabled val="1"/>
        </dgm:presLayoutVars>
      </dgm:prSet>
      <dgm:spPr/>
      <dgm:t>
        <a:bodyPr/>
        <a:lstStyle/>
        <a:p>
          <a:endParaRPr lang="fi-FI"/>
        </a:p>
      </dgm:t>
    </dgm:pt>
    <dgm:pt modelId="{5525A52B-6B97-4682-B191-0AB69C93C1D4}" type="pres">
      <dgm:prSet presAssocID="{3C5864B3-F272-4F8C-A10F-0B1249FA4764}" presName="aSpace" presStyleCnt="0"/>
      <dgm:spPr/>
    </dgm:pt>
    <dgm:pt modelId="{BE063E5A-1398-492C-BCD6-7B724B57744F}" type="pres">
      <dgm:prSet presAssocID="{91F96569-3989-4C49-9E0C-F0FAC9AA3321}" presName="compNode" presStyleCnt="0"/>
      <dgm:spPr/>
    </dgm:pt>
    <dgm:pt modelId="{4AAE3910-4B5C-45B5-B120-5AFB85DF70BA}" type="pres">
      <dgm:prSet presAssocID="{91F96569-3989-4C49-9E0C-F0FAC9AA3321}" presName="aNode" presStyleLbl="bgShp" presStyleIdx="2" presStyleCnt="5"/>
      <dgm:spPr/>
      <dgm:t>
        <a:bodyPr/>
        <a:lstStyle/>
        <a:p>
          <a:endParaRPr lang="fi-FI"/>
        </a:p>
      </dgm:t>
    </dgm:pt>
    <dgm:pt modelId="{3017A5B4-D7DE-40DF-9D80-A6BA48212245}" type="pres">
      <dgm:prSet presAssocID="{91F96569-3989-4C49-9E0C-F0FAC9AA3321}" presName="textNode" presStyleLbl="bgShp" presStyleIdx="2" presStyleCnt="5"/>
      <dgm:spPr/>
      <dgm:t>
        <a:bodyPr/>
        <a:lstStyle/>
        <a:p>
          <a:endParaRPr lang="fi-FI"/>
        </a:p>
      </dgm:t>
    </dgm:pt>
    <dgm:pt modelId="{ADCBFB4D-6D99-44A6-AA4E-4103E1A8A312}" type="pres">
      <dgm:prSet presAssocID="{91F96569-3989-4C49-9E0C-F0FAC9AA3321}" presName="compChildNode" presStyleCnt="0"/>
      <dgm:spPr/>
    </dgm:pt>
    <dgm:pt modelId="{CCE5ED50-F0A7-41CF-BE62-644F736F9491}" type="pres">
      <dgm:prSet presAssocID="{91F96569-3989-4C49-9E0C-F0FAC9AA3321}" presName="theInnerList" presStyleCnt="0"/>
      <dgm:spPr/>
    </dgm:pt>
    <dgm:pt modelId="{5420DC33-A05E-4B64-92B6-B64DCE668B4C}" type="pres">
      <dgm:prSet presAssocID="{1017A100-A2FD-4424-B42F-6FA25C896396}" presName="childNode" presStyleLbl="node1" presStyleIdx="4" presStyleCnt="10">
        <dgm:presLayoutVars>
          <dgm:bulletEnabled val="1"/>
        </dgm:presLayoutVars>
      </dgm:prSet>
      <dgm:spPr/>
      <dgm:t>
        <a:bodyPr/>
        <a:lstStyle/>
        <a:p>
          <a:endParaRPr lang="fi-FI"/>
        </a:p>
      </dgm:t>
    </dgm:pt>
    <dgm:pt modelId="{9C8AE0DE-9D40-45B4-8AD1-ABDAEA31EFEB}" type="pres">
      <dgm:prSet presAssocID="{1017A100-A2FD-4424-B42F-6FA25C896396}" presName="aSpace2" presStyleCnt="0"/>
      <dgm:spPr/>
    </dgm:pt>
    <dgm:pt modelId="{5D17215F-B064-4F6F-AB8D-01C1A9C07A1E}" type="pres">
      <dgm:prSet presAssocID="{6300B25A-ADB5-49A5-9BBB-1CB4AADCAE26}" presName="childNode" presStyleLbl="node1" presStyleIdx="5" presStyleCnt="10">
        <dgm:presLayoutVars>
          <dgm:bulletEnabled val="1"/>
        </dgm:presLayoutVars>
      </dgm:prSet>
      <dgm:spPr/>
      <dgm:t>
        <a:bodyPr/>
        <a:lstStyle/>
        <a:p>
          <a:endParaRPr lang="fi-FI"/>
        </a:p>
      </dgm:t>
    </dgm:pt>
    <dgm:pt modelId="{4938B4E0-4AC7-4452-A1C8-D8A723ADF8EC}" type="pres">
      <dgm:prSet presAssocID="{91F96569-3989-4C49-9E0C-F0FAC9AA3321}" presName="aSpace" presStyleCnt="0"/>
      <dgm:spPr/>
    </dgm:pt>
    <dgm:pt modelId="{332B474C-B609-4390-BCA9-B1AD60103A2E}" type="pres">
      <dgm:prSet presAssocID="{337C0154-EAF2-41F2-8996-FF550297198C}" presName="compNode" presStyleCnt="0"/>
      <dgm:spPr/>
    </dgm:pt>
    <dgm:pt modelId="{1FD60D93-04B9-400E-AF70-79E4569B804F}" type="pres">
      <dgm:prSet presAssocID="{337C0154-EAF2-41F2-8996-FF550297198C}" presName="aNode" presStyleLbl="bgShp" presStyleIdx="3" presStyleCnt="5"/>
      <dgm:spPr/>
      <dgm:t>
        <a:bodyPr/>
        <a:lstStyle/>
        <a:p>
          <a:endParaRPr lang="fi-FI"/>
        </a:p>
      </dgm:t>
    </dgm:pt>
    <dgm:pt modelId="{6FE148D8-DBDF-4F96-A3A8-CBF896CC8913}" type="pres">
      <dgm:prSet presAssocID="{337C0154-EAF2-41F2-8996-FF550297198C}" presName="textNode" presStyleLbl="bgShp" presStyleIdx="3" presStyleCnt="5"/>
      <dgm:spPr/>
      <dgm:t>
        <a:bodyPr/>
        <a:lstStyle/>
        <a:p>
          <a:endParaRPr lang="fi-FI"/>
        </a:p>
      </dgm:t>
    </dgm:pt>
    <dgm:pt modelId="{81C75A4F-ABEF-451F-AFD6-3CFD560033E0}" type="pres">
      <dgm:prSet presAssocID="{337C0154-EAF2-41F2-8996-FF550297198C}" presName="compChildNode" presStyleCnt="0"/>
      <dgm:spPr/>
    </dgm:pt>
    <dgm:pt modelId="{528A343D-2B8E-46EC-AC74-F5B84C85F112}" type="pres">
      <dgm:prSet presAssocID="{337C0154-EAF2-41F2-8996-FF550297198C}" presName="theInnerList" presStyleCnt="0"/>
      <dgm:spPr/>
    </dgm:pt>
    <dgm:pt modelId="{A7F23E6A-6F37-486D-9D62-0ECEFD7C4C7A}" type="pres">
      <dgm:prSet presAssocID="{32603172-20DA-4AAC-ABCC-2AEFA88C7590}" presName="childNode" presStyleLbl="node1" presStyleIdx="6" presStyleCnt="10">
        <dgm:presLayoutVars>
          <dgm:bulletEnabled val="1"/>
        </dgm:presLayoutVars>
      </dgm:prSet>
      <dgm:spPr/>
      <dgm:t>
        <a:bodyPr/>
        <a:lstStyle/>
        <a:p>
          <a:endParaRPr lang="fi-FI"/>
        </a:p>
      </dgm:t>
    </dgm:pt>
    <dgm:pt modelId="{E45C5FF7-64A5-4748-B46D-8AFB112B2E0C}" type="pres">
      <dgm:prSet presAssocID="{32603172-20DA-4AAC-ABCC-2AEFA88C7590}" presName="aSpace2" presStyleCnt="0"/>
      <dgm:spPr/>
    </dgm:pt>
    <dgm:pt modelId="{97CE59E5-1C24-4E66-ADB6-4EE1ECCAC627}" type="pres">
      <dgm:prSet presAssocID="{9BC76613-66E1-492F-963C-759949DE0717}" presName="childNode" presStyleLbl="node1" presStyleIdx="7" presStyleCnt="10">
        <dgm:presLayoutVars>
          <dgm:bulletEnabled val="1"/>
        </dgm:presLayoutVars>
      </dgm:prSet>
      <dgm:spPr/>
      <dgm:t>
        <a:bodyPr/>
        <a:lstStyle/>
        <a:p>
          <a:endParaRPr lang="fi-FI"/>
        </a:p>
      </dgm:t>
    </dgm:pt>
    <dgm:pt modelId="{E6EAFF45-2B35-458A-8DE7-56D486EBD15D}" type="pres">
      <dgm:prSet presAssocID="{337C0154-EAF2-41F2-8996-FF550297198C}" presName="aSpace" presStyleCnt="0"/>
      <dgm:spPr/>
    </dgm:pt>
    <dgm:pt modelId="{2DC09521-1057-4307-890A-5828541A609F}" type="pres">
      <dgm:prSet presAssocID="{9E0AD1E8-5A5B-4591-ADEE-2CF22AB67ED8}" presName="compNode" presStyleCnt="0"/>
      <dgm:spPr/>
    </dgm:pt>
    <dgm:pt modelId="{1BE4F15D-3200-4B7D-B352-5BD8151DF7AE}" type="pres">
      <dgm:prSet presAssocID="{9E0AD1E8-5A5B-4591-ADEE-2CF22AB67ED8}" presName="aNode" presStyleLbl="bgShp" presStyleIdx="4" presStyleCnt="5"/>
      <dgm:spPr/>
      <dgm:t>
        <a:bodyPr/>
        <a:lstStyle/>
        <a:p>
          <a:endParaRPr lang="fi-FI"/>
        </a:p>
      </dgm:t>
    </dgm:pt>
    <dgm:pt modelId="{98FADF8C-944E-48D8-B30F-B96550896A46}" type="pres">
      <dgm:prSet presAssocID="{9E0AD1E8-5A5B-4591-ADEE-2CF22AB67ED8}" presName="textNode" presStyleLbl="bgShp" presStyleIdx="4" presStyleCnt="5"/>
      <dgm:spPr/>
      <dgm:t>
        <a:bodyPr/>
        <a:lstStyle/>
        <a:p>
          <a:endParaRPr lang="fi-FI"/>
        </a:p>
      </dgm:t>
    </dgm:pt>
    <dgm:pt modelId="{7606C8FC-965D-445A-A827-73D5E6C82D8C}" type="pres">
      <dgm:prSet presAssocID="{9E0AD1E8-5A5B-4591-ADEE-2CF22AB67ED8}" presName="compChildNode" presStyleCnt="0"/>
      <dgm:spPr/>
    </dgm:pt>
    <dgm:pt modelId="{98C63896-905D-4EF6-BFCC-CEE6A3CD54BE}" type="pres">
      <dgm:prSet presAssocID="{9E0AD1E8-5A5B-4591-ADEE-2CF22AB67ED8}" presName="theInnerList" presStyleCnt="0"/>
      <dgm:spPr/>
    </dgm:pt>
    <dgm:pt modelId="{8F305F39-6B27-4F3D-A604-1035F848AB2F}" type="pres">
      <dgm:prSet presAssocID="{66B5BB0A-774B-4147-B080-1CD94FF2F16A}" presName="childNode" presStyleLbl="node1" presStyleIdx="8" presStyleCnt="10">
        <dgm:presLayoutVars>
          <dgm:bulletEnabled val="1"/>
        </dgm:presLayoutVars>
      </dgm:prSet>
      <dgm:spPr/>
      <dgm:t>
        <a:bodyPr/>
        <a:lstStyle/>
        <a:p>
          <a:endParaRPr lang="fi-FI"/>
        </a:p>
      </dgm:t>
    </dgm:pt>
    <dgm:pt modelId="{ADF16DB2-1BC2-4D5A-9BD7-3C4FF1E0C38E}" type="pres">
      <dgm:prSet presAssocID="{66B5BB0A-774B-4147-B080-1CD94FF2F16A}" presName="aSpace2" presStyleCnt="0"/>
      <dgm:spPr/>
    </dgm:pt>
    <dgm:pt modelId="{6670A12D-A3CB-45CC-9837-35A3B160F1E5}" type="pres">
      <dgm:prSet presAssocID="{0539F04A-7BBD-425B-9BAD-5750EA8D794D}" presName="childNode" presStyleLbl="node1" presStyleIdx="9" presStyleCnt="10" custLinFactNeighborX="-1847" custLinFactNeighborY="9217">
        <dgm:presLayoutVars>
          <dgm:bulletEnabled val="1"/>
        </dgm:presLayoutVars>
      </dgm:prSet>
      <dgm:spPr/>
      <dgm:t>
        <a:bodyPr/>
        <a:lstStyle/>
        <a:p>
          <a:endParaRPr lang="fi-FI"/>
        </a:p>
      </dgm:t>
    </dgm:pt>
  </dgm:ptLst>
  <dgm:cxnLst>
    <dgm:cxn modelId="{67E7A1EA-B874-4C26-ADE4-3C5B205DB2B7}" type="presOf" srcId="{53D04CC2-C656-4283-9F14-300757F461BB}" destId="{D4E4226A-22AA-4DE4-B955-A5B76E67A4D7}" srcOrd="0" destOrd="0" presId="urn:microsoft.com/office/officeart/2005/8/layout/lProcess2"/>
    <dgm:cxn modelId="{4C094A94-2F37-45BC-9E74-5F0676615DEF}" srcId="{53D04CC2-C656-4283-9F14-300757F461BB}" destId="{16FE6C08-CB1C-49FA-A8BC-0CFCED65741C}" srcOrd="0" destOrd="0" parTransId="{4FB17631-1A77-40C6-BF42-2E4CCA82525F}" sibTransId="{BC073C0C-21B6-4D2D-82A9-F7E999125F97}"/>
    <dgm:cxn modelId="{C2219FC6-DFFE-468E-BDA2-3C15CF41BB2B}" type="presOf" srcId="{91F96569-3989-4C49-9E0C-F0FAC9AA3321}" destId="{3017A5B4-D7DE-40DF-9D80-A6BA48212245}" srcOrd="1" destOrd="0" presId="urn:microsoft.com/office/officeart/2005/8/layout/lProcess2"/>
    <dgm:cxn modelId="{079940C0-5C70-418D-9F01-308583023A3A}" srcId="{9E0AD1E8-5A5B-4591-ADEE-2CF22AB67ED8}" destId="{0539F04A-7BBD-425B-9BAD-5750EA8D794D}" srcOrd="1" destOrd="0" parTransId="{BFB86447-21E9-4247-894C-001B80278E08}" sibTransId="{F0DDD657-96BC-4BFE-8F5A-3AB863F70BA6}"/>
    <dgm:cxn modelId="{5EAE042C-8D47-41CC-98DF-2A957B365B8F}" srcId="{53D04CC2-C656-4283-9F14-300757F461BB}" destId="{337C0154-EAF2-41F2-8996-FF550297198C}" srcOrd="3" destOrd="0" parTransId="{C98D97F0-8D6A-43DE-974D-75195C02930E}" sibTransId="{B612BF5C-3B01-4CDC-B1DC-A8BC6624C401}"/>
    <dgm:cxn modelId="{312EC3E7-4BEA-41FB-9DDE-CE6AB5E5106D}" type="presOf" srcId="{337C0154-EAF2-41F2-8996-FF550297198C}" destId="{1FD60D93-04B9-400E-AF70-79E4569B804F}" srcOrd="0" destOrd="0" presId="urn:microsoft.com/office/officeart/2005/8/layout/lProcess2"/>
    <dgm:cxn modelId="{8A60A21D-053B-44F9-9E56-6C1A80EEE5C1}" type="presOf" srcId="{43C621BB-8868-42A2-8016-271EC9B9779C}" destId="{F5B9F679-108F-4185-8E60-383C951994E0}" srcOrd="0" destOrd="0" presId="urn:microsoft.com/office/officeart/2005/8/layout/lProcess2"/>
    <dgm:cxn modelId="{E49809E2-05F6-4868-AAB8-754D30DA85F6}" type="presOf" srcId="{771C2721-A8B0-46B7-8C6B-105B001907A7}" destId="{6296B44D-4CEA-42C0-BFDD-2C5D1924FBEA}" srcOrd="0" destOrd="0" presId="urn:microsoft.com/office/officeart/2005/8/layout/lProcess2"/>
    <dgm:cxn modelId="{4452767E-D290-4379-A05F-794168A0137C}" type="presOf" srcId="{32603172-20DA-4AAC-ABCC-2AEFA88C7590}" destId="{A7F23E6A-6F37-486D-9D62-0ECEFD7C4C7A}" srcOrd="0" destOrd="0" presId="urn:microsoft.com/office/officeart/2005/8/layout/lProcess2"/>
    <dgm:cxn modelId="{F0DCD368-944A-4F18-9767-DE5B592ABF50}" srcId="{337C0154-EAF2-41F2-8996-FF550297198C}" destId="{9BC76613-66E1-492F-963C-759949DE0717}" srcOrd="1" destOrd="0" parTransId="{CD3D9553-6E2B-4B9E-9333-4F80C92A447A}" sibTransId="{3E34D879-7A4A-4D7D-A7F5-DDF7ECADF0A9}"/>
    <dgm:cxn modelId="{43321A28-0E3A-4A70-9739-E51894044046}" type="presOf" srcId="{61EF48B7-B713-425B-BC31-6F92D77353AE}" destId="{29500C29-5009-49D8-9A24-950DADDC529F}" srcOrd="0" destOrd="0" presId="urn:microsoft.com/office/officeart/2005/8/layout/lProcess2"/>
    <dgm:cxn modelId="{463A2E99-2A14-4447-8733-A41C5F2CAB6E}" type="presOf" srcId="{9E0AD1E8-5A5B-4591-ADEE-2CF22AB67ED8}" destId="{1BE4F15D-3200-4B7D-B352-5BD8151DF7AE}" srcOrd="0" destOrd="0" presId="urn:microsoft.com/office/officeart/2005/8/layout/lProcess2"/>
    <dgm:cxn modelId="{ABA95CCC-885C-4296-ADD7-F39DA3862980}" srcId="{53D04CC2-C656-4283-9F14-300757F461BB}" destId="{9E0AD1E8-5A5B-4591-ADEE-2CF22AB67ED8}" srcOrd="4" destOrd="0" parTransId="{72EE123C-2DD8-43CA-A03E-35EE9876B2FD}" sibTransId="{095572EB-00F3-4A87-B780-65914802D250}"/>
    <dgm:cxn modelId="{DC2CC663-6340-4B49-8B6D-2C07B3EDC056}" type="presOf" srcId="{0539F04A-7BBD-425B-9BAD-5750EA8D794D}" destId="{6670A12D-A3CB-45CC-9837-35A3B160F1E5}" srcOrd="0" destOrd="0" presId="urn:microsoft.com/office/officeart/2005/8/layout/lProcess2"/>
    <dgm:cxn modelId="{44C063FE-168B-4D86-887F-C10ABAE865B1}" srcId="{91F96569-3989-4C49-9E0C-F0FAC9AA3321}" destId="{6300B25A-ADB5-49A5-9BBB-1CB4AADCAE26}" srcOrd="1" destOrd="0" parTransId="{BF10A87C-DC10-4F5E-A9E9-B867E67CBB55}" sibTransId="{261C5424-1F8E-4487-8367-BB7BFEF3B360}"/>
    <dgm:cxn modelId="{2D2DB006-17F1-4D1F-9FD1-711C89387087}" type="presOf" srcId="{6300B25A-ADB5-49A5-9BBB-1CB4AADCAE26}" destId="{5D17215F-B064-4F6F-AB8D-01C1A9C07A1E}" srcOrd="0" destOrd="0" presId="urn:microsoft.com/office/officeart/2005/8/layout/lProcess2"/>
    <dgm:cxn modelId="{CB7E0D4C-40A2-46D8-8958-EA0A4955EBCD}" type="presOf" srcId="{9E0AD1E8-5A5B-4591-ADEE-2CF22AB67ED8}" destId="{98FADF8C-944E-48D8-B30F-B96550896A46}" srcOrd="1" destOrd="0" presId="urn:microsoft.com/office/officeart/2005/8/layout/lProcess2"/>
    <dgm:cxn modelId="{4A84DDED-268D-425C-91D9-B05561BF54D2}" type="presOf" srcId="{337C0154-EAF2-41F2-8996-FF550297198C}" destId="{6FE148D8-DBDF-4F96-A3A8-CBF896CC8913}" srcOrd="1" destOrd="0" presId="urn:microsoft.com/office/officeart/2005/8/layout/lProcess2"/>
    <dgm:cxn modelId="{C85A565E-0FB3-4D8A-8AFF-190770379533}" type="presOf" srcId="{16B314DD-D4A0-49B0-85D2-5985AE13C4AA}" destId="{16C2F5C3-65D7-42E8-88C3-0A1A135445D7}" srcOrd="0" destOrd="0" presId="urn:microsoft.com/office/officeart/2005/8/layout/lProcess2"/>
    <dgm:cxn modelId="{3BAB4940-C57C-4CD5-AF2B-C587E32A257B}" type="presOf" srcId="{3C5864B3-F272-4F8C-A10F-0B1249FA4764}" destId="{D2734E71-F1BB-4801-AED3-14530F421FF3}" srcOrd="0" destOrd="0" presId="urn:microsoft.com/office/officeart/2005/8/layout/lProcess2"/>
    <dgm:cxn modelId="{AD5A769A-E928-4478-8565-5FE3B4B96CBD}" srcId="{9E0AD1E8-5A5B-4591-ADEE-2CF22AB67ED8}" destId="{66B5BB0A-774B-4147-B080-1CD94FF2F16A}" srcOrd="0" destOrd="0" parTransId="{E470DF94-359D-4C8F-80C0-7669C6F234E0}" sibTransId="{1E6A720A-EA0E-4F21-AF61-331AA03C4789}"/>
    <dgm:cxn modelId="{5082A195-0525-41CE-B919-C852019F6D20}" type="presOf" srcId="{16FE6C08-CB1C-49FA-A8BC-0CFCED65741C}" destId="{2195DCED-8927-4369-AB19-19E7334D4831}" srcOrd="1" destOrd="0" presId="urn:microsoft.com/office/officeart/2005/8/layout/lProcess2"/>
    <dgm:cxn modelId="{08518194-F4E7-4C4F-8947-EDD734136C99}" srcId="{53D04CC2-C656-4283-9F14-300757F461BB}" destId="{91F96569-3989-4C49-9E0C-F0FAC9AA3321}" srcOrd="2" destOrd="0" parTransId="{59A753FB-2138-4F2E-85C5-D9FF11BF6808}" sibTransId="{AA449825-6AA7-4A02-8ECD-2F531B3D922A}"/>
    <dgm:cxn modelId="{B6BAC00B-21AA-4CA3-9031-8296A8879917}" srcId="{53D04CC2-C656-4283-9F14-300757F461BB}" destId="{3C5864B3-F272-4F8C-A10F-0B1249FA4764}" srcOrd="1" destOrd="0" parTransId="{AAB739EE-A84F-4827-8CFA-179265F670BC}" sibTransId="{D92AD973-5D76-4282-88A0-26DDE34F1F12}"/>
    <dgm:cxn modelId="{5C507BBB-CE1A-4719-8502-DFCF3AFF774A}" srcId="{3C5864B3-F272-4F8C-A10F-0B1249FA4764}" destId="{16B314DD-D4A0-49B0-85D2-5985AE13C4AA}" srcOrd="0" destOrd="0" parTransId="{898B6B81-3DB3-4CFD-99FF-7C81EBF3CC33}" sibTransId="{7D62BE4F-04F4-49CC-9594-A6501667F926}"/>
    <dgm:cxn modelId="{C2FA68B1-C4F4-4FC7-8E5F-3B0646786083}" srcId="{337C0154-EAF2-41F2-8996-FF550297198C}" destId="{32603172-20DA-4AAC-ABCC-2AEFA88C7590}" srcOrd="0" destOrd="0" parTransId="{89EC18DC-E1EE-424A-9A8C-666DB828DBE1}" sibTransId="{E526B28B-AE9E-451B-A0C1-6A7619686472}"/>
    <dgm:cxn modelId="{E501D1E3-FD74-48E0-A1C5-8C8A84027AB7}" srcId="{16FE6C08-CB1C-49FA-A8BC-0CFCED65741C}" destId="{771C2721-A8B0-46B7-8C6B-105B001907A7}" srcOrd="1" destOrd="0" parTransId="{165444B5-94C2-4877-8C6A-EA4FB421C846}" sibTransId="{0DD5D6B1-1C53-4C52-8AF2-1190A9784D8F}"/>
    <dgm:cxn modelId="{EF89154D-B01D-4BF4-9BF9-EC364DA35DC1}" type="presOf" srcId="{16FE6C08-CB1C-49FA-A8BC-0CFCED65741C}" destId="{44102E48-FFC2-4B0D-9FD9-0BF97B99FBAE}" srcOrd="0" destOrd="0" presId="urn:microsoft.com/office/officeart/2005/8/layout/lProcess2"/>
    <dgm:cxn modelId="{79121AE4-0B93-4CE8-938B-3F39CC10ACC6}" type="presOf" srcId="{91F96569-3989-4C49-9E0C-F0FAC9AA3321}" destId="{4AAE3910-4B5C-45B5-B120-5AFB85DF70BA}" srcOrd="0" destOrd="0" presId="urn:microsoft.com/office/officeart/2005/8/layout/lProcess2"/>
    <dgm:cxn modelId="{18241157-21B9-49BD-A92C-32CD4721DE86}" type="presOf" srcId="{9BC76613-66E1-492F-963C-759949DE0717}" destId="{97CE59E5-1C24-4E66-ADB6-4EE1ECCAC627}" srcOrd="0" destOrd="0" presId="urn:microsoft.com/office/officeart/2005/8/layout/lProcess2"/>
    <dgm:cxn modelId="{4270CC18-6784-4A62-9716-8A7310F1DF4C}" srcId="{91F96569-3989-4C49-9E0C-F0FAC9AA3321}" destId="{1017A100-A2FD-4424-B42F-6FA25C896396}" srcOrd="0" destOrd="0" parTransId="{FA37D96C-E809-441D-8BD8-B19A174A1CC1}" sibTransId="{C1268D98-E9A5-4373-AC0E-37F92F1A84A3}"/>
    <dgm:cxn modelId="{9DE60614-EFC9-49C1-822A-91B48AD9A4A2}" srcId="{16FE6C08-CB1C-49FA-A8BC-0CFCED65741C}" destId="{61EF48B7-B713-425B-BC31-6F92D77353AE}" srcOrd="0" destOrd="0" parTransId="{460E3DB8-C839-4EA8-8434-7A12F8EE98E8}" sibTransId="{256208F0-2D80-4C61-A695-51845D889EFA}"/>
    <dgm:cxn modelId="{9F3329B3-4FE0-443E-9EF4-0E27BD2CE3D7}" type="presOf" srcId="{1017A100-A2FD-4424-B42F-6FA25C896396}" destId="{5420DC33-A05E-4B64-92B6-B64DCE668B4C}" srcOrd="0" destOrd="0" presId="urn:microsoft.com/office/officeart/2005/8/layout/lProcess2"/>
    <dgm:cxn modelId="{3A0DF0AA-02E7-4987-971C-F18BC87CFEA5}" type="presOf" srcId="{3C5864B3-F272-4F8C-A10F-0B1249FA4764}" destId="{A6FFB80B-3CDD-476D-807C-6C0E6E2FE011}" srcOrd="1" destOrd="0" presId="urn:microsoft.com/office/officeart/2005/8/layout/lProcess2"/>
    <dgm:cxn modelId="{CFF62125-7BB5-43E3-8A14-56C4D6436C0F}" srcId="{3C5864B3-F272-4F8C-A10F-0B1249FA4764}" destId="{43C621BB-8868-42A2-8016-271EC9B9779C}" srcOrd="1" destOrd="0" parTransId="{E919D602-4970-442A-8D2E-D902C6AC17F7}" sibTransId="{2983379E-D309-4C61-BF54-32C77213F7F0}"/>
    <dgm:cxn modelId="{67A901E1-EEA3-4978-A44F-F71EA31CD29E}" type="presOf" srcId="{66B5BB0A-774B-4147-B080-1CD94FF2F16A}" destId="{8F305F39-6B27-4F3D-A604-1035F848AB2F}" srcOrd="0" destOrd="0" presId="urn:microsoft.com/office/officeart/2005/8/layout/lProcess2"/>
    <dgm:cxn modelId="{FE100BFC-5E19-4B41-804F-4DDA98952348}" type="presParOf" srcId="{D4E4226A-22AA-4DE4-B955-A5B76E67A4D7}" destId="{5FA17797-37EB-4B11-9F71-7CD73EFAA16C}" srcOrd="0" destOrd="0" presId="urn:microsoft.com/office/officeart/2005/8/layout/lProcess2"/>
    <dgm:cxn modelId="{953FA6C0-E1F2-40D1-B90A-2E28E2271434}" type="presParOf" srcId="{5FA17797-37EB-4B11-9F71-7CD73EFAA16C}" destId="{44102E48-FFC2-4B0D-9FD9-0BF97B99FBAE}" srcOrd="0" destOrd="0" presId="urn:microsoft.com/office/officeart/2005/8/layout/lProcess2"/>
    <dgm:cxn modelId="{B0F48908-5F4A-4137-AC73-9ACEA8A160E6}" type="presParOf" srcId="{5FA17797-37EB-4B11-9F71-7CD73EFAA16C}" destId="{2195DCED-8927-4369-AB19-19E7334D4831}" srcOrd="1" destOrd="0" presId="urn:microsoft.com/office/officeart/2005/8/layout/lProcess2"/>
    <dgm:cxn modelId="{C0452EB2-3E24-4696-B69B-F5AC91C0FC7E}" type="presParOf" srcId="{5FA17797-37EB-4B11-9F71-7CD73EFAA16C}" destId="{941DE220-63FC-446C-9B4D-F645E0C165B7}" srcOrd="2" destOrd="0" presId="urn:microsoft.com/office/officeart/2005/8/layout/lProcess2"/>
    <dgm:cxn modelId="{876B7BDB-D2CA-496E-96BF-80CDA671F419}" type="presParOf" srcId="{941DE220-63FC-446C-9B4D-F645E0C165B7}" destId="{83DE165F-3263-465B-98D4-939496839EDF}" srcOrd="0" destOrd="0" presId="urn:microsoft.com/office/officeart/2005/8/layout/lProcess2"/>
    <dgm:cxn modelId="{E57EA347-8949-40BA-A08F-5A1969B67B49}" type="presParOf" srcId="{83DE165F-3263-465B-98D4-939496839EDF}" destId="{29500C29-5009-49D8-9A24-950DADDC529F}" srcOrd="0" destOrd="0" presId="urn:microsoft.com/office/officeart/2005/8/layout/lProcess2"/>
    <dgm:cxn modelId="{99F0E07C-CB94-4F92-83D8-F2A61F9E97C8}" type="presParOf" srcId="{83DE165F-3263-465B-98D4-939496839EDF}" destId="{08F9AC5E-3BED-4BB0-B36D-412AC8011FF4}" srcOrd="1" destOrd="0" presId="urn:microsoft.com/office/officeart/2005/8/layout/lProcess2"/>
    <dgm:cxn modelId="{1360641D-D391-497C-BECE-60EAB2C7A0F6}" type="presParOf" srcId="{83DE165F-3263-465B-98D4-939496839EDF}" destId="{6296B44D-4CEA-42C0-BFDD-2C5D1924FBEA}" srcOrd="2" destOrd="0" presId="urn:microsoft.com/office/officeart/2005/8/layout/lProcess2"/>
    <dgm:cxn modelId="{64E1E717-4AA6-41BF-A55A-B33529D07E6F}" type="presParOf" srcId="{D4E4226A-22AA-4DE4-B955-A5B76E67A4D7}" destId="{3C233ECB-5ADB-41A3-B184-76BA1BA3BA31}" srcOrd="1" destOrd="0" presId="urn:microsoft.com/office/officeart/2005/8/layout/lProcess2"/>
    <dgm:cxn modelId="{1CDCCCD8-AF16-425E-9920-5E21394A7833}" type="presParOf" srcId="{D4E4226A-22AA-4DE4-B955-A5B76E67A4D7}" destId="{B6A5FEA4-247E-42E9-8918-719E2F68D755}" srcOrd="2" destOrd="0" presId="urn:microsoft.com/office/officeart/2005/8/layout/lProcess2"/>
    <dgm:cxn modelId="{EFC6E559-3A57-4CB9-BBB6-57E565DCCA41}" type="presParOf" srcId="{B6A5FEA4-247E-42E9-8918-719E2F68D755}" destId="{D2734E71-F1BB-4801-AED3-14530F421FF3}" srcOrd="0" destOrd="0" presId="urn:microsoft.com/office/officeart/2005/8/layout/lProcess2"/>
    <dgm:cxn modelId="{156EF9F6-B1EA-4866-9ECE-87536B41B745}" type="presParOf" srcId="{B6A5FEA4-247E-42E9-8918-719E2F68D755}" destId="{A6FFB80B-3CDD-476D-807C-6C0E6E2FE011}" srcOrd="1" destOrd="0" presId="urn:microsoft.com/office/officeart/2005/8/layout/lProcess2"/>
    <dgm:cxn modelId="{413F3B77-B202-48F4-84A2-C7AB680A2EDE}" type="presParOf" srcId="{B6A5FEA4-247E-42E9-8918-719E2F68D755}" destId="{3A9B5388-A9B1-4F17-9D63-EA4E004E2C77}" srcOrd="2" destOrd="0" presId="urn:microsoft.com/office/officeart/2005/8/layout/lProcess2"/>
    <dgm:cxn modelId="{93860208-5BAA-41A7-8BD7-FE03B4F5BF9B}" type="presParOf" srcId="{3A9B5388-A9B1-4F17-9D63-EA4E004E2C77}" destId="{B557C3F2-DF67-4E51-AF83-EECFCE37C896}" srcOrd="0" destOrd="0" presId="urn:microsoft.com/office/officeart/2005/8/layout/lProcess2"/>
    <dgm:cxn modelId="{5429C77F-9157-45CD-8B46-8B47EE5AB5D1}" type="presParOf" srcId="{B557C3F2-DF67-4E51-AF83-EECFCE37C896}" destId="{16C2F5C3-65D7-42E8-88C3-0A1A135445D7}" srcOrd="0" destOrd="0" presId="urn:microsoft.com/office/officeart/2005/8/layout/lProcess2"/>
    <dgm:cxn modelId="{F5959399-1416-4021-8245-56E09914A76A}" type="presParOf" srcId="{B557C3F2-DF67-4E51-AF83-EECFCE37C896}" destId="{B9E65FE7-258B-419B-B906-B772C153F0D6}" srcOrd="1" destOrd="0" presId="urn:microsoft.com/office/officeart/2005/8/layout/lProcess2"/>
    <dgm:cxn modelId="{E133E69A-F21F-4205-84AF-501D60B29E3B}" type="presParOf" srcId="{B557C3F2-DF67-4E51-AF83-EECFCE37C896}" destId="{F5B9F679-108F-4185-8E60-383C951994E0}" srcOrd="2" destOrd="0" presId="urn:microsoft.com/office/officeart/2005/8/layout/lProcess2"/>
    <dgm:cxn modelId="{8CC660F9-B5A4-452D-BA7E-CF7E333A0546}" type="presParOf" srcId="{D4E4226A-22AA-4DE4-B955-A5B76E67A4D7}" destId="{5525A52B-6B97-4682-B191-0AB69C93C1D4}" srcOrd="3" destOrd="0" presId="urn:microsoft.com/office/officeart/2005/8/layout/lProcess2"/>
    <dgm:cxn modelId="{BDF61CC3-7581-434A-815D-6EA5E16B7C0F}" type="presParOf" srcId="{D4E4226A-22AA-4DE4-B955-A5B76E67A4D7}" destId="{BE063E5A-1398-492C-BCD6-7B724B57744F}" srcOrd="4" destOrd="0" presId="urn:microsoft.com/office/officeart/2005/8/layout/lProcess2"/>
    <dgm:cxn modelId="{2C5215C4-7B70-45E4-92FC-8E9BA9E05B5C}" type="presParOf" srcId="{BE063E5A-1398-492C-BCD6-7B724B57744F}" destId="{4AAE3910-4B5C-45B5-B120-5AFB85DF70BA}" srcOrd="0" destOrd="0" presId="urn:microsoft.com/office/officeart/2005/8/layout/lProcess2"/>
    <dgm:cxn modelId="{2A9906B2-268B-4F9E-9E6F-CD960E9512CD}" type="presParOf" srcId="{BE063E5A-1398-492C-BCD6-7B724B57744F}" destId="{3017A5B4-D7DE-40DF-9D80-A6BA48212245}" srcOrd="1" destOrd="0" presId="urn:microsoft.com/office/officeart/2005/8/layout/lProcess2"/>
    <dgm:cxn modelId="{AC2E1326-5079-49F9-8AFA-EA5B227261D3}" type="presParOf" srcId="{BE063E5A-1398-492C-BCD6-7B724B57744F}" destId="{ADCBFB4D-6D99-44A6-AA4E-4103E1A8A312}" srcOrd="2" destOrd="0" presId="urn:microsoft.com/office/officeart/2005/8/layout/lProcess2"/>
    <dgm:cxn modelId="{E3F27851-3A70-4365-ABF6-BFFCCFB3BF26}" type="presParOf" srcId="{ADCBFB4D-6D99-44A6-AA4E-4103E1A8A312}" destId="{CCE5ED50-F0A7-41CF-BE62-644F736F9491}" srcOrd="0" destOrd="0" presId="urn:microsoft.com/office/officeart/2005/8/layout/lProcess2"/>
    <dgm:cxn modelId="{0CA29E7B-13B1-441F-88B8-D66613EA2EC7}" type="presParOf" srcId="{CCE5ED50-F0A7-41CF-BE62-644F736F9491}" destId="{5420DC33-A05E-4B64-92B6-B64DCE668B4C}" srcOrd="0" destOrd="0" presId="urn:microsoft.com/office/officeart/2005/8/layout/lProcess2"/>
    <dgm:cxn modelId="{6F850B2D-FA33-4364-8A70-9ADCA55A5161}" type="presParOf" srcId="{CCE5ED50-F0A7-41CF-BE62-644F736F9491}" destId="{9C8AE0DE-9D40-45B4-8AD1-ABDAEA31EFEB}" srcOrd="1" destOrd="0" presId="urn:microsoft.com/office/officeart/2005/8/layout/lProcess2"/>
    <dgm:cxn modelId="{ED57B332-8FD8-455E-8EB1-58DD4414DDBD}" type="presParOf" srcId="{CCE5ED50-F0A7-41CF-BE62-644F736F9491}" destId="{5D17215F-B064-4F6F-AB8D-01C1A9C07A1E}" srcOrd="2" destOrd="0" presId="urn:microsoft.com/office/officeart/2005/8/layout/lProcess2"/>
    <dgm:cxn modelId="{8F302E76-CCAE-4FF0-B06C-2557D44796BE}" type="presParOf" srcId="{D4E4226A-22AA-4DE4-B955-A5B76E67A4D7}" destId="{4938B4E0-4AC7-4452-A1C8-D8A723ADF8EC}" srcOrd="5" destOrd="0" presId="urn:microsoft.com/office/officeart/2005/8/layout/lProcess2"/>
    <dgm:cxn modelId="{9674C3EA-F4FA-4A2A-A8D5-DC1DAFE8270D}" type="presParOf" srcId="{D4E4226A-22AA-4DE4-B955-A5B76E67A4D7}" destId="{332B474C-B609-4390-BCA9-B1AD60103A2E}" srcOrd="6" destOrd="0" presId="urn:microsoft.com/office/officeart/2005/8/layout/lProcess2"/>
    <dgm:cxn modelId="{B1B56F64-6C2D-46F6-ACE7-20C22E8F2A09}" type="presParOf" srcId="{332B474C-B609-4390-BCA9-B1AD60103A2E}" destId="{1FD60D93-04B9-400E-AF70-79E4569B804F}" srcOrd="0" destOrd="0" presId="urn:microsoft.com/office/officeart/2005/8/layout/lProcess2"/>
    <dgm:cxn modelId="{CBF80866-EC31-4CD8-8BF7-280007D0416E}" type="presParOf" srcId="{332B474C-B609-4390-BCA9-B1AD60103A2E}" destId="{6FE148D8-DBDF-4F96-A3A8-CBF896CC8913}" srcOrd="1" destOrd="0" presId="urn:microsoft.com/office/officeart/2005/8/layout/lProcess2"/>
    <dgm:cxn modelId="{A43853B0-8204-4D6C-8737-906F559634A4}" type="presParOf" srcId="{332B474C-B609-4390-BCA9-B1AD60103A2E}" destId="{81C75A4F-ABEF-451F-AFD6-3CFD560033E0}" srcOrd="2" destOrd="0" presId="urn:microsoft.com/office/officeart/2005/8/layout/lProcess2"/>
    <dgm:cxn modelId="{99DB8E8D-E15C-40E5-8F66-BA4D9EA59F6C}" type="presParOf" srcId="{81C75A4F-ABEF-451F-AFD6-3CFD560033E0}" destId="{528A343D-2B8E-46EC-AC74-F5B84C85F112}" srcOrd="0" destOrd="0" presId="urn:microsoft.com/office/officeart/2005/8/layout/lProcess2"/>
    <dgm:cxn modelId="{242C077E-96CB-4D60-9F26-6D46985E4841}" type="presParOf" srcId="{528A343D-2B8E-46EC-AC74-F5B84C85F112}" destId="{A7F23E6A-6F37-486D-9D62-0ECEFD7C4C7A}" srcOrd="0" destOrd="0" presId="urn:microsoft.com/office/officeart/2005/8/layout/lProcess2"/>
    <dgm:cxn modelId="{1C4C621F-6F27-4E78-BEFC-C477240D3422}" type="presParOf" srcId="{528A343D-2B8E-46EC-AC74-F5B84C85F112}" destId="{E45C5FF7-64A5-4748-B46D-8AFB112B2E0C}" srcOrd="1" destOrd="0" presId="urn:microsoft.com/office/officeart/2005/8/layout/lProcess2"/>
    <dgm:cxn modelId="{F5823EEC-75B2-4AC5-994C-E9B180BAC09E}" type="presParOf" srcId="{528A343D-2B8E-46EC-AC74-F5B84C85F112}" destId="{97CE59E5-1C24-4E66-ADB6-4EE1ECCAC627}" srcOrd="2" destOrd="0" presId="urn:microsoft.com/office/officeart/2005/8/layout/lProcess2"/>
    <dgm:cxn modelId="{75F7FC15-BD25-43F6-AC31-E56DC9453A82}" type="presParOf" srcId="{D4E4226A-22AA-4DE4-B955-A5B76E67A4D7}" destId="{E6EAFF45-2B35-458A-8DE7-56D486EBD15D}" srcOrd="7" destOrd="0" presId="urn:microsoft.com/office/officeart/2005/8/layout/lProcess2"/>
    <dgm:cxn modelId="{96B4655C-AF23-425B-BEE8-FE7AB97DB4FE}" type="presParOf" srcId="{D4E4226A-22AA-4DE4-B955-A5B76E67A4D7}" destId="{2DC09521-1057-4307-890A-5828541A609F}" srcOrd="8" destOrd="0" presId="urn:microsoft.com/office/officeart/2005/8/layout/lProcess2"/>
    <dgm:cxn modelId="{7806CEF0-ABE3-4BF4-A196-7A71B56D99EC}" type="presParOf" srcId="{2DC09521-1057-4307-890A-5828541A609F}" destId="{1BE4F15D-3200-4B7D-B352-5BD8151DF7AE}" srcOrd="0" destOrd="0" presId="urn:microsoft.com/office/officeart/2005/8/layout/lProcess2"/>
    <dgm:cxn modelId="{88C7B31D-E084-48EA-8857-D266CD642CB0}" type="presParOf" srcId="{2DC09521-1057-4307-890A-5828541A609F}" destId="{98FADF8C-944E-48D8-B30F-B96550896A46}" srcOrd="1" destOrd="0" presId="urn:microsoft.com/office/officeart/2005/8/layout/lProcess2"/>
    <dgm:cxn modelId="{105D850A-AE77-4949-94DB-A29B4ACB5BCD}" type="presParOf" srcId="{2DC09521-1057-4307-890A-5828541A609F}" destId="{7606C8FC-965D-445A-A827-73D5E6C82D8C}" srcOrd="2" destOrd="0" presId="urn:microsoft.com/office/officeart/2005/8/layout/lProcess2"/>
    <dgm:cxn modelId="{2910D08E-8F95-4190-AD0D-777D2D0A6661}" type="presParOf" srcId="{7606C8FC-965D-445A-A827-73D5E6C82D8C}" destId="{98C63896-905D-4EF6-BFCC-CEE6A3CD54BE}" srcOrd="0" destOrd="0" presId="urn:microsoft.com/office/officeart/2005/8/layout/lProcess2"/>
    <dgm:cxn modelId="{F9D0A6AB-B95B-4A69-AC3B-4AE9F1AB063A}" type="presParOf" srcId="{98C63896-905D-4EF6-BFCC-CEE6A3CD54BE}" destId="{8F305F39-6B27-4F3D-A604-1035F848AB2F}" srcOrd="0" destOrd="0" presId="urn:microsoft.com/office/officeart/2005/8/layout/lProcess2"/>
    <dgm:cxn modelId="{A508FC2B-4293-4CA3-8873-90C3FF321433}" type="presParOf" srcId="{98C63896-905D-4EF6-BFCC-CEE6A3CD54BE}" destId="{ADF16DB2-1BC2-4D5A-9BD7-3C4FF1E0C38E}" srcOrd="1" destOrd="0" presId="urn:microsoft.com/office/officeart/2005/8/layout/lProcess2"/>
    <dgm:cxn modelId="{A355E2E0-ADF2-422B-8ED9-6F63113DEDD2}" type="presParOf" srcId="{98C63896-905D-4EF6-BFCC-CEE6A3CD54BE}" destId="{6670A12D-A3CB-45CC-9837-35A3B160F1E5}"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9879E0-9D13-4638-B258-6CCC1CB26E77}" type="doc">
      <dgm:prSet loTypeId="urn:microsoft.com/office/officeart/2005/8/layout/process1" loCatId="process" qsTypeId="urn:microsoft.com/office/officeart/2005/8/quickstyle/simple1" qsCatId="simple" csTypeId="urn:microsoft.com/office/officeart/2005/8/colors/accent1_2" csCatId="accent1" phldr="1"/>
      <dgm:spPr/>
    </dgm:pt>
    <dgm:pt modelId="{D65E78FA-9226-4B99-8295-D7D15F0A6301}">
      <dgm:prSet phldrT="[Teksti]" custT="1"/>
      <dgm:spPr/>
      <dgm:t>
        <a:bodyPr/>
        <a:lstStyle/>
        <a:p>
          <a:r>
            <a:rPr lang="fi-FI" sz="1200" dirty="0"/>
            <a:t>Tarpeen tunnistaminen</a:t>
          </a:r>
        </a:p>
      </dgm:t>
    </dgm:pt>
    <dgm:pt modelId="{7B805AC5-BA32-44FC-8C0E-AD5E0ECBC384}" type="parTrans" cxnId="{E8DF8268-60CA-4359-BB8E-077083682DE6}">
      <dgm:prSet/>
      <dgm:spPr/>
      <dgm:t>
        <a:bodyPr/>
        <a:lstStyle/>
        <a:p>
          <a:endParaRPr lang="fi-FI"/>
        </a:p>
      </dgm:t>
    </dgm:pt>
    <dgm:pt modelId="{5288BAE3-327D-41F0-AB17-38C30B76DC1E}" type="sibTrans" cxnId="{E8DF8268-60CA-4359-BB8E-077083682DE6}">
      <dgm:prSet/>
      <dgm:spPr/>
      <dgm:t>
        <a:bodyPr/>
        <a:lstStyle/>
        <a:p>
          <a:endParaRPr lang="fi-FI"/>
        </a:p>
      </dgm:t>
    </dgm:pt>
    <dgm:pt modelId="{24979F1E-16DA-4B9F-9E54-DDCA2DE5D178}">
      <dgm:prSet phldrT="[Teksti]" custT="1"/>
      <dgm:spPr/>
      <dgm:t>
        <a:bodyPr/>
        <a:lstStyle/>
        <a:p>
          <a:r>
            <a:rPr lang="fi-FI" sz="1200" dirty="0" smtClean="0"/>
            <a:t>Sosiaalityö tekee päätöksen </a:t>
          </a:r>
          <a:r>
            <a:rPr lang="fi-FI" sz="1200" dirty="0"/>
            <a:t>työhönvalmennuksesta (valmisteluvastuu </a:t>
          </a:r>
          <a:r>
            <a:rPr lang="fi-FI" sz="1200" dirty="0" err="1"/>
            <a:t>työhönvalmentajalla</a:t>
          </a:r>
          <a:r>
            <a:rPr lang="fi-FI" sz="1200" dirty="0"/>
            <a:t>)</a:t>
          </a:r>
        </a:p>
      </dgm:t>
    </dgm:pt>
    <dgm:pt modelId="{96816BE7-2120-4FA3-90D0-B48E7CDD2A59}" type="parTrans" cxnId="{EC3DE46B-497D-401B-A1B3-AA912E2CD9E9}">
      <dgm:prSet/>
      <dgm:spPr/>
      <dgm:t>
        <a:bodyPr/>
        <a:lstStyle/>
        <a:p>
          <a:endParaRPr lang="fi-FI"/>
        </a:p>
      </dgm:t>
    </dgm:pt>
    <dgm:pt modelId="{07BBC657-D802-4047-B962-5A65F982D8B2}" type="sibTrans" cxnId="{EC3DE46B-497D-401B-A1B3-AA912E2CD9E9}">
      <dgm:prSet/>
      <dgm:spPr/>
      <dgm:t>
        <a:bodyPr/>
        <a:lstStyle/>
        <a:p>
          <a:endParaRPr lang="fi-FI"/>
        </a:p>
      </dgm:t>
    </dgm:pt>
    <dgm:pt modelId="{C573F8AF-BC80-491D-8460-F2C3E83667E5}">
      <dgm:prSet phldrT="[Teksti]" custT="1"/>
      <dgm:spPr/>
      <dgm:t>
        <a:bodyPr/>
        <a:lstStyle/>
        <a:p>
          <a:r>
            <a:rPr lang="fi-FI" sz="1200" b="0" i="0" dirty="0"/>
            <a:t>Palvelun alkaminen</a:t>
          </a:r>
          <a:endParaRPr lang="fi-FI" sz="1200" dirty="0"/>
        </a:p>
      </dgm:t>
    </dgm:pt>
    <dgm:pt modelId="{30FBC577-E60C-4344-AFEA-BA6BBACD9E05}" type="parTrans" cxnId="{B99892EE-04C9-43A7-BD4E-0178DE903020}">
      <dgm:prSet/>
      <dgm:spPr/>
      <dgm:t>
        <a:bodyPr/>
        <a:lstStyle/>
        <a:p>
          <a:endParaRPr lang="fi-FI"/>
        </a:p>
      </dgm:t>
    </dgm:pt>
    <dgm:pt modelId="{177046E0-F0C1-4E6C-8E68-E91073BF9622}" type="sibTrans" cxnId="{B99892EE-04C9-43A7-BD4E-0178DE903020}">
      <dgm:prSet/>
      <dgm:spPr/>
      <dgm:t>
        <a:bodyPr/>
        <a:lstStyle/>
        <a:p>
          <a:endParaRPr lang="fi-FI"/>
        </a:p>
      </dgm:t>
    </dgm:pt>
    <dgm:pt modelId="{C071517C-47AC-4A63-BBA0-8BD41AC847FD}">
      <dgm:prSet phldrT="[Teksti]" custT="1"/>
      <dgm:spPr/>
      <dgm:t>
        <a:bodyPr/>
        <a:lstStyle/>
        <a:p>
          <a:r>
            <a:rPr lang="fi-FI" sz="1200" dirty="0"/>
            <a:t>Tarpeen mukaan työkykykoordinaattorin konsultaatio </a:t>
          </a:r>
        </a:p>
      </dgm:t>
    </dgm:pt>
    <dgm:pt modelId="{74778A42-3E83-48D6-93C2-98C807B8292E}" type="parTrans" cxnId="{BA21B391-DBCA-4525-8DFC-594D820111D4}">
      <dgm:prSet/>
      <dgm:spPr/>
      <dgm:t>
        <a:bodyPr/>
        <a:lstStyle/>
        <a:p>
          <a:endParaRPr lang="fi-FI"/>
        </a:p>
      </dgm:t>
    </dgm:pt>
    <dgm:pt modelId="{E74F14E0-C6DF-4602-9D65-B5B080D25B24}" type="sibTrans" cxnId="{BA21B391-DBCA-4525-8DFC-594D820111D4}">
      <dgm:prSet/>
      <dgm:spPr/>
      <dgm:t>
        <a:bodyPr/>
        <a:lstStyle/>
        <a:p>
          <a:endParaRPr lang="fi-FI"/>
        </a:p>
      </dgm:t>
    </dgm:pt>
    <dgm:pt modelId="{0351E78C-6B90-4D1B-9C41-D535FDFDFFDE}">
      <dgm:prSet phldrT="[Teksti]" custT="1"/>
      <dgm:spPr/>
      <dgm:t>
        <a:bodyPr/>
        <a:lstStyle/>
        <a:p>
          <a:r>
            <a:rPr lang="fi-FI" sz="1200" dirty="0"/>
            <a:t>Asiakas </a:t>
          </a:r>
          <a:r>
            <a:rPr lang="fi-FI" sz="1200" dirty="0" smtClean="0"/>
            <a:t>tai </a:t>
          </a:r>
          <a:r>
            <a:rPr lang="fi-FI" sz="1200" dirty="0" err="1" smtClean="0"/>
            <a:t>kuty</a:t>
          </a:r>
          <a:r>
            <a:rPr lang="fi-FI" sz="1200" dirty="0" smtClean="0"/>
            <a:t>-työntekijä havaitsevat</a:t>
          </a:r>
          <a:endParaRPr lang="fi-FI" sz="1200" dirty="0"/>
        </a:p>
      </dgm:t>
    </dgm:pt>
    <dgm:pt modelId="{D37BF328-B332-4E46-B08C-DA2A86746B28}" type="parTrans" cxnId="{8FE81766-E867-464D-9D8F-311560D39F2B}">
      <dgm:prSet/>
      <dgm:spPr/>
      <dgm:t>
        <a:bodyPr/>
        <a:lstStyle/>
        <a:p>
          <a:endParaRPr lang="fi-FI"/>
        </a:p>
      </dgm:t>
    </dgm:pt>
    <dgm:pt modelId="{F3FE6540-0CC6-441B-BC9D-47D53BE4F558}" type="sibTrans" cxnId="{8FE81766-E867-464D-9D8F-311560D39F2B}">
      <dgm:prSet/>
      <dgm:spPr/>
      <dgm:t>
        <a:bodyPr/>
        <a:lstStyle/>
        <a:p>
          <a:endParaRPr lang="fi-FI"/>
        </a:p>
      </dgm:t>
    </dgm:pt>
    <dgm:pt modelId="{0E838C7B-9D75-48A8-B0ED-614A9707502B}">
      <dgm:prSet phldrT="[Teksti]" custT="1"/>
      <dgm:spPr/>
      <dgm:t>
        <a:bodyPr/>
        <a:lstStyle/>
        <a:p>
          <a:r>
            <a:rPr lang="fi-FI" sz="1200" dirty="0"/>
            <a:t>Yhteydenotto työhönvalmentajaan</a:t>
          </a:r>
        </a:p>
      </dgm:t>
    </dgm:pt>
    <dgm:pt modelId="{9E7F8FD0-64DD-4D89-9D72-58A8D571A162}" type="parTrans" cxnId="{1204B5C0-45FE-47D0-A7D9-8CB7A5F6B6CA}">
      <dgm:prSet/>
      <dgm:spPr/>
      <dgm:t>
        <a:bodyPr/>
        <a:lstStyle/>
        <a:p>
          <a:endParaRPr lang="fi-FI"/>
        </a:p>
      </dgm:t>
    </dgm:pt>
    <dgm:pt modelId="{083B598D-D491-45B0-B319-BE7395C5A513}" type="sibTrans" cxnId="{1204B5C0-45FE-47D0-A7D9-8CB7A5F6B6CA}">
      <dgm:prSet/>
      <dgm:spPr/>
      <dgm:t>
        <a:bodyPr/>
        <a:lstStyle/>
        <a:p>
          <a:endParaRPr lang="fi-FI"/>
        </a:p>
      </dgm:t>
    </dgm:pt>
    <dgm:pt modelId="{12173831-7FE3-41AE-A2BE-25A5D0500427}" type="pres">
      <dgm:prSet presAssocID="{1E9879E0-9D13-4638-B258-6CCC1CB26E77}" presName="Name0" presStyleCnt="0">
        <dgm:presLayoutVars>
          <dgm:dir/>
          <dgm:resizeHandles val="exact"/>
        </dgm:presLayoutVars>
      </dgm:prSet>
      <dgm:spPr/>
    </dgm:pt>
    <dgm:pt modelId="{F9852EDB-301D-46C8-B6DD-70EAC782F7C4}" type="pres">
      <dgm:prSet presAssocID="{D65E78FA-9226-4B99-8295-D7D15F0A6301}" presName="node" presStyleLbl="node1" presStyleIdx="0" presStyleCnt="3" custScaleX="150707" custScaleY="97197">
        <dgm:presLayoutVars>
          <dgm:bulletEnabled val="1"/>
        </dgm:presLayoutVars>
      </dgm:prSet>
      <dgm:spPr/>
      <dgm:t>
        <a:bodyPr/>
        <a:lstStyle/>
        <a:p>
          <a:endParaRPr lang="fi-FI"/>
        </a:p>
      </dgm:t>
    </dgm:pt>
    <dgm:pt modelId="{BB046598-5F38-419B-A7DA-BD06CD8AE21B}" type="pres">
      <dgm:prSet presAssocID="{5288BAE3-327D-41F0-AB17-38C30B76DC1E}" presName="sibTrans" presStyleLbl="sibTrans2D1" presStyleIdx="0" presStyleCnt="2"/>
      <dgm:spPr/>
      <dgm:t>
        <a:bodyPr/>
        <a:lstStyle/>
        <a:p>
          <a:endParaRPr lang="fi-FI"/>
        </a:p>
      </dgm:t>
    </dgm:pt>
    <dgm:pt modelId="{DB6B002C-CC8D-497F-91C6-49ABD1A6939D}" type="pres">
      <dgm:prSet presAssocID="{5288BAE3-327D-41F0-AB17-38C30B76DC1E}" presName="connectorText" presStyleLbl="sibTrans2D1" presStyleIdx="0" presStyleCnt="2"/>
      <dgm:spPr/>
      <dgm:t>
        <a:bodyPr/>
        <a:lstStyle/>
        <a:p>
          <a:endParaRPr lang="fi-FI"/>
        </a:p>
      </dgm:t>
    </dgm:pt>
    <dgm:pt modelId="{84A6037B-4A6F-4FC8-963D-1F389E84E381}" type="pres">
      <dgm:prSet presAssocID="{24979F1E-16DA-4B9F-9E54-DDCA2DE5D178}" presName="node" presStyleLbl="node1" presStyleIdx="1" presStyleCnt="3">
        <dgm:presLayoutVars>
          <dgm:bulletEnabled val="1"/>
        </dgm:presLayoutVars>
      </dgm:prSet>
      <dgm:spPr/>
      <dgm:t>
        <a:bodyPr/>
        <a:lstStyle/>
        <a:p>
          <a:endParaRPr lang="fi-FI"/>
        </a:p>
      </dgm:t>
    </dgm:pt>
    <dgm:pt modelId="{A76A8152-656C-4267-B530-E979B33F9628}" type="pres">
      <dgm:prSet presAssocID="{07BBC657-D802-4047-B962-5A65F982D8B2}" presName="sibTrans" presStyleLbl="sibTrans2D1" presStyleIdx="1" presStyleCnt="2"/>
      <dgm:spPr/>
      <dgm:t>
        <a:bodyPr/>
        <a:lstStyle/>
        <a:p>
          <a:endParaRPr lang="fi-FI"/>
        </a:p>
      </dgm:t>
    </dgm:pt>
    <dgm:pt modelId="{1ACF9B8B-F95A-45E1-A2D1-771C5116280F}" type="pres">
      <dgm:prSet presAssocID="{07BBC657-D802-4047-B962-5A65F982D8B2}" presName="connectorText" presStyleLbl="sibTrans2D1" presStyleIdx="1" presStyleCnt="2"/>
      <dgm:spPr/>
      <dgm:t>
        <a:bodyPr/>
        <a:lstStyle/>
        <a:p>
          <a:endParaRPr lang="fi-FI"/>
        </a:p>
      </dgm:t>
    </dgm:pt>
    <dgm:pt modelId="{9CBCE3B4-E924-4126-88C1-966C6495A9EB}" type="pres">
      <dgm:prSet presAssocID="{C573F8AF-BC80-491D-8460-F2C3E83667E5}" presName="node" presStyleLbl="node1" presStyleIdx="2" presStyleCnt="3">
        <dgm:presLayoutVars>
          <dgm:bulletEnabled val="1"/>
        </dgm:presLayoutVars>
      </dgm:prSet>
      <dgm:spPr/>
      <dgm:t>
        <a:bodyPr/>
        <a:lstStyle/>
        <a:p>
          <a:endParaRPr lang="fi-FI"/>
        </a:p>
      </dgm:t>
    </dgm:pt>
  </dgm:ptLst>
  <dgm:cxnLst>
    <dgm:cxn modelId="{8FE81766-E867-464D-9D8F-311560D39F2B}" srcId="{D65E78FA-9226-4B99-8295-D7D15F0A6301}" destId="{0351E78C-6B90-4D1B-9C41-D535FDFDFFDE}" srcOrd="0" destOrd="0" parTransId="{D37BF328-B332-4E46-B08C-DA2A86746B28}" sibTransId="{F3FE6540-0CC6-441B-BC9D-47D53BE4F558}"/>
    <dgm:cxn modelId="{84B49C71-0402-4D04-845E-EAD0FBDD02FF}" type="presOf" srcId="{0351E78C-6B90-4D1B-9C41-D535FDFDFFDE}" destId="{F9852EDB-301D-46C8-B6DD-70EAC782F7C4}" srcOrd="0" destOrd="1" presId="urn:microsoft.com/office/officeart/2005/8/layout/process1"/>
    <dgm:cxn modelId="{84E4A65F-8005-4A83-86A7-ABA241974AB8}" type="presOf" srcId="{D65E78FA-9226-4B99-8295-D7D15F0A6301}" destId="{F9852EDB-301D-46C8-B6DD-70EAC782F7C4}" srcOrd="0" destOrd="0" presId="urn:microsoft.com/office/officeart/2005/8/layout/process1"/>
    <dgm:cxn modelId="{1D993118-38CC-4F47-A5C6-98ADDEBE3DA7}" type="presOf" srcId="{0E838C7B-9D75-48A8-B0ED-614A9707502B}" destId="{F9852EDB-301D-46C8-B6DD-70EAC782F7C4}" srcOrd="0" destOrd="3" presId="urn:microsoft.com/office/officeart/2005/8/layout/process1"/>
    <dgm:cxn modelId="{D34D474C-FECA-433B-8AE5-7ACAE6E53BC3}" type="presOf" srcId="{24979F1E-16DA-4B9F-9E54-DDCA2DE5D178}" destId="{84A6037B-4A6F-4FC8-963D-1F389E84E381}" srcOrd="0" destOrd="0" presId="urn:microsoft.com/office/officeart/2005/8/layout/process1"/>
    <dgm:cxn modelId="{1204B5C0-45FE-47D0-A7D9-8CB7A5F6B6CA}" srcId="{D65E78FA-9226-4B99-8295-D7D15F0A6301}" destId="{0E838C7B-9D75-48A8-B0ED-614A9707502B}" srcOrd="2" destOrd="0" parTransId="{9E7F8FD0-64DD-4D89-9D72-58A8D571A162}" sibTransId="{083B598D-D491-45B0-B319-BE7395C5A513}"/>
    <dgm:cxn modelId="{361C17E7-D8F8-450C-A288-E2319DDEB9F9}" type="presOf" srcId="{C573F8AF-BC80-491D-8460-F2C3E83667E5}" destId="{9CBCE3B4-E924-4126-88C1-966C6495A9EB}" srcOrd="0" destOrd="0" presId="urn:microsoft.com/office/officeart/2005/8/layout/process1"/>
    <dgm:cxn modelId="{E8DF8268-60CA-4359-BB8E-077083682DE6}" srcId="{1E9879E0-9D13-4638-B258-6CCC1CB26E77}" destId="{D65E78FA-9226-4B99-8295-D7D15F0A6301}" srcOrd="0" destOrd="0" parTransId="{7B805AC5-BA32-44FC-8C0E-AD5E0ECBC384}" sibTransId="{5288BAE3-327D-41F0-AB17-38C30B76DC1E}"/>
    <dgm:cxn modelId="{05A5ECBB-D07A-4908-B458-BF8C582BB38B}" type="presOf" srcId="{07BBC657-D802-4047-B962-5A65F982D8B2}" destId="{1ACF9B8B-F95A-45E1-A2D1-771C5116280F}" srcOrd="1" destOrd="0" presId="urn:microsoft.com/office/officeart/2005/8/layout/process1"/>
    <dgm:cxn modelId="{79D318D4-A9F5-419A-A831-8BFD08340201}" type="presOf" srcId="{5288BAE3-327D-41F0-AB17-38C30B76DC1E}" destId="{DB6B002C-CC8D-497F-91C6-49ABD1A6939D}" srcOrd="1" destOrd="0" presId="urn:microsoft.com/office/officeart/2005/8/layout/process1"/>
    <dgm:cxn modelId="{E1385550-AF79-4E0C-BDB2-9390427AE7E6}" type="presOf" srcId="{C071517C-47AC-4A63-BBA0-8BD41AC847FD}" destId="{F9852EDB-301D-46C8-B6DD-70EAC782F7C4}" srcOrd="0" destOrd="2" presId="urn:microsoft.com/office/officeart/2005/8/layout/process1"/>
    <dgm:cxn modelId="{B99892EE-04C9-43A7-BD4E-0178DE903020}" srcId="{1E9879E0-9D13-4638-B258-6CCC1CB26E77}" destId="{C573F8AF-BC80-491D-8460-F2C3E83667E5}" srcOrd="2" destOrd="0" parTransId="{30FBC577-E60C-4344-AFEA-BA6BBACD9E05}" sibTransId="{177046E0-F0C1-4E6C-8E68-E91073BF9622}"/>
    <dgm:cxn modelId="{9D4D7475-6504-45B6-BD05-CDA98EACF3DD}" type="presOf" srcId="{07BBC657-D802-4047-B962-5A65F982D8B2}" destId="{A76A8152-656C-4267-B530-E979B33F9628}" srcOrd="0" destOrd="0" presId="urn:microsoft.com/office/officeart/2005/8/layout/process1"/>
    <dgm:cxn modelId="{EC3DE46B-497D-401B-A1B3-AA912E2CD9E9}" srcId="{1E9879E0-9D13-4638-B258-6CCC1CB26E77}" destId="{24979F1E-16DA-4B9F-9E54-DDCA2DE5D178}" srcOrd="1" destOrd="0" parTransId="{96816BE7-2120-4FA3-90D0-B48E7CDD2A59}" sibTransId="{07BBC657-D802-4047-B962-5A65F982D8B2}"/>
    <dgm:cxn modelId="{601E964C-E312-4C0C-A3E2-340D37A33E4D}" type="presOf" srcId="{5288BAE3-327D-41F0-AB17-38C30B76DC1E}" destId="{BB046598-5F38-419B-A7DA-BD06CD8AE21B}" srcOrd="0" destOrd="0" presId="urn:microsoft.com/office/officeart/2005/8/layout/process1"/>
    <dgm:cxn modelId="{BA21B391-DBCA-4525-8DFC-594D820111D4}" srcId="{D65E78FA-9226-4B99-8295-D7D15F0A6301}" destId="{C071517C-47AC-4A63-BBA0-8BD41AC847FD}" srcOrd="1" destOrd="0" parTransId="{74778A42-3E83-48D6-93C2-98C807B8292E}" sibTransId="{E74F14E0-C6DF-4602-9D65-B5B080D25B24}"/>
    <dgm:cxn modelId="{FB8D702C-8E39-41D1-982D-735D8847281E}" type="presOf" srcId="{1E9879E0-9D13-4638-B258-6CCC1CB26E77}" destId="{12173831-7FE3-41AE-A2BE-25A5D0500427}" srcOrd="0" destOrd="0" presId="urn:microsoft.com/office/officeart/2005/8/layout/process1"/>
    <dgm:cxn modelId="{BEBCD635-D667-46B7-B7CF-16008195DA0D}" type="presParOf" srcId="{12173831-7FE3-41AE-A2BE-25A5D0500427}" destId="{F9852EDB-301D-46C8-B6DD-70EAC782F7C4}" srcOrd="0" destOrd="0" presId="urn:microsoft.com/office/officeart/2005/8/layout/process1"/>
    <dgm:cxn modelId="{CD0A7754-FF6C-4374-85B6-CA14CD586C95}" type="presParOf" srcId="{12173831-7FE3-41AE-A2BE-25A5D0500427}" destId="{BB046598-5F38-419B-A7DA-BD06CD8AE21B}" srcOrd="1" destOrd="0" presId="urn:microsoft.com/office/officeart/2005/8/layout/process1"/>
    <dgm:cxn modelId="{CDF34A41-BE8E-4A7A-9ED9-30720FA97C03}" type="presParOf" srcId="{BB046598-5F38-419B-A7DA-BD06CD8AE21B}" destId="{DB6B002C-CC8D-497F-91C6-49ABD1A6939D}" srcOrd="0" destOrd="0" presId="urn:microsoft.com/office/officeart/2005/8/layout/process1"/>
    <dgm:cxn modelId="{B7797E01-3F09-4476-9B0F-68ACA59730BC}" type="presParOf" srcId="{12173831-7FE3-41AE-A2BE-25A5D0500427}" destId="{84A6037B-4A6F-4FC8-963D-1F389E84E381}" srcOrd="2" destOrd="0" presId="urn:microsoft.com/office/officeart/2005/8/layout/process1"/>
    <dgm:cxn modelId="{4DE87E8D-5397-4EFD-8B9F-0F7CDC95B751}" type="presParOf" srcId="{12173831-7FE3-41AE-A2BE-25A5D0500427}" destId="{A76A8152-656C-4267-B530-E979B33F9628}" srcOrd="3" destOrd="0" presId="urn:microsoft.com/office/officeart/2005/8/layout/process1"/>
    <dgm:cxn modelId="{398B2452-65A9-4085-A365-4D121DA87A45}" type="presParOf" srcId="{A76A8152-656C-4267-B530-E979B33F9628}" destId="{1ACF9B8B-F95A-45E1-A2D1-771C5116280F}" srcOrd="0" destOrd="0" presId="urn:microsoft.com/office/officeart/2005/8/layout/process1"/>
    <dgm:cxn modelId="{AA555B00-A0D2-4513-8047-2D227E1A25AD}" type="presParOf" srcId="{12173831-7FE3-41AE-A2BE-25A5D0500427}" destId="{9CBCE3B4-E924-4126-88C1-966C6495A9E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02E48-FFC2-4B0D-9FD9-0BF97B99FBAE}">
      <dsp:nvSpPr>
        <dsp:cNvPr id="0" name=""/>
        <dsp:cNvSpPr/>
      </dsp:nvSpPr>
      <dsp:spPr>
        <a:xfrm>
          <a:off x="4757" y="0"/>
          <a:ext cx="1669333" cy="35223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err="1">
              <a:latin typeface="Calibri"/>
              <a:cs typeface="Calibri"/>
            </a:rPr>
            <a:t>Tiimi</a:t>
          </a:r>
          <a:r>
            <a:rPr lang="en-US" sz="1200" kern="1200" dirty="0">
              <a:latin typeface="Calibri"/>
              <a:cs typeface="Calibri"/>
            </a:rPr>
            <a:t> </a:t>
          </a:r>
          <a:r>
            <a:rPr lang="en-US" sz="1200" kern="1200" dirty="0" smtClean="0">
              <a:latin typeface="Calibri"/>
              <a:cs typeface="Calibri"/>
            </a:rPr>
            <a:t>1</a:t>
          </a:r>
          <a:endParaRPr lang="en-US" sz="1200" kern="1200" dirty="0">
            <a:latin typeface="Calibri"/>
            <a:cs typeface="Calibri"/>
          </a:endParaRPr>
        </a:p>
      </dsp:txBody>
      <dsp:txXfrm>
        <a:off x="4757" y="0"/>
        <a:ext cx="1669333" cy="1056714"/>
      </dsp:txXfrm>
    </dsp:sp>
    <dsp:sp modelId="{29500C29-5009-49D8-9A24-950DADDC529F}">
      <dsp:nvSpPr>
        <dsp:cNvPr id="0" name=""/>
        <dsp:cNvSpPr/>
      </dsp:nvSpPr>
      <dsp:spPr>
        <a:xfrm>
          <a:off x="171690" y="1057745"/>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4 työhönvalmentajaa</a:t>
          </a:r>
        </a:p>
      </dsp:txBody>
      <dsp:txXfrm>
        <a:off x="202796" y="1088851"/>
        <a:ext cx="1273255" cy="999833"/>
      </dsp:txXfrm>
    </dsp:sp>
    <dsp:sp modelId="{6296B44D-4CEA-42C0-BFDD-2C5D1924FBEA}">
      <dsp:nvSpPr>
        <dsp:cNvPr id="0" name=""/>
        <dsp:cNvSpPr/>
      </dsp:nvSpPr>
      <dsp:spPr>
        <a:xfrm>
          <a:off x="171690" y="2283183"/>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80 </a:t>
          </a:r>
          <a:r>
            <a:rPr lang="en-US" sz="1200" kern="1200" dirty="0" err="1">
              <a:latin typeface="Calibri"/>
              <a:cs typeface="Calibri"/>
            </a:rPr>
            <a:t>asiakasta</a:t>
          </a:r>
          <a:r>
            <a:rPr lang="en-US" sz="1200" kern="1200" dirty="0">
              <a:latin typeface="Calibri"/>
              <a:cs typeface="Calibri"/>
            </a:rPr>
            <a:t> </a:t>
          </a:r>
          <a:r>
            <a:rPr lang="en-US" sz="1200" kern="1200" dirty="0" err="1">
              <a:latin typeface="Calibri"/>
              <a:cs typeface="Calibri"/>
            </a:rPr>
            <a:t>Tuetun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työllistymisen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palvelun</a:t>
          </a:r>
          <a:r>
            <a:rPr lang="en-US" sz="1200" kern="1200" dirty="0" smtClean="0">
              <a:latin typeface="Calibri"/>
              <a:cs typeface="Calibri"/>
            </a:rPr>
            <a:t> </a:t>
          </a:r>
          <a:r>
            <a:rPr lang="en-US" sz="1200" kern="1200" dirty="0">
              <a:latin typeface="Calibri"/>
              <a:cs typeface="Calibri"/>
            </a:rPr>
            <a:t>jonosta </a:t>
          </a:r>
        </a:p>
      </dsp:txBody>
      <dsp:txXfrm>
        <a:off x="202796" y="2314289"/>
        <a:ext cx="1273255" cy="999833"/>
      </dsp:txXfrm>
    </dsp:sp>
    <dsp:sp modelId="{D2734E71-F1BB-4801-AED3-14530F421FF3}">
      <dsp:nvSpPr>
        <dsp:cNvPr id="0" name=""/>
        <dsp:cNvSpPr/>
      </dsp:nvSpPr>
      <dsp:spPr>
        <a:xfrm>
          <a:off x="1754903" y="0"/>
          <a:ext cx="1669333" cy="35223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Tiimi 2 </a:t>
          </a:r>
        </a:p>
      </dsp:txBody>
      <dsp:txXfrm>
        <a:off x="1754903" y="0"/>
        <a:ext cx="1669333" cy="1056714"/>
      </dsp:txXfrm>
    </dsp:sp>
    <dsp:sp modelId="{16C2F5C3-65D7-42E8-88C3-0A1A135445D7}">
      <dsp:nvSpPr>
        <dsp:cNvPr id="0" name=""/>
        <dsp:cNvSpPr/>
      </dsp:nvSpPr>
      <dsp:spPr>
        <a:xfrm>
          <a:off x="1966224" y="1057745"/>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kern="1200" dirty="0">
              <a:latin typeface="Calibri"/>
              <a:cs typeface="Calibri"/>
            </a:rPr>
            <a:t>4 työhönvalmentajaa</a:t>
          </a:r>
        </a:p>
      </dsp:txBody>
      <dsp:txXfrm>
        <a:off x="1997330" y="1088851"/>
        <a:ext cx="1273255" cy="999833"/>
      </dsp:txXfrm>
    </dsp:sp>
    <dsp:sp modelId="{F5B9F679-108F-4185-8E60-383C951994E0}">
      <dsp:nvSpPr>
        <dsp:cNvPr id="0" name=""/>
        <dsp:cNvSpPr/>
      </dsp:nvSpPr>
      <dsp:spPr>
        <a:xfrm>
          <a:off x="1966224" y="2283183"/>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80 asiakasta Tuetun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työllistymisen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palvelun</a:t>
          </a:r>
          <a:r>
            <a:rPr lang="en-US" sz="1200" kern="1200" dirty="0" smtClean="0">
              <a:latin typeface="Calibri"/>
              <a:cs typeface="Calibri"/>
            </a:rPr>
            <a:t> </a:t>
          </a:r>
          <a:r>
            <a:rPr lang="en-US" sz="1200" kern="1200" dirty="0">
              <a:latin typeface="Calibri"/>
              <a:cs typeface="Calibri"/>
            </a:rPr>
            <a:t>jonosta</a:t>
          </a:r>
        </a:p>
      </dsp:txBody>
      <dsp:txXfrm>
        <a:off x="1997330" y="2314289"/>
        <a:ext cx="1273255" cy="999833"/>
      </dsp:txXfrm>
    </dsp:sp>
    <dsp:sp modelId="{4AAE3910-4B5C-45B5-B120-5AFB85DF70BA}">
      <dsp:nvSpPr>
        <dsp:cNvPr id="0" name=""/>
        <dsp:cNvSpPr/>
      </dsp:nvSpPr>
      <dsp:spPr>
        <a:xfrm>
          <a:off x="3593825" y="0"/>
          <a:ext cx="1669333" cy="35223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err="1">
              <a:latin typeface="Calibri"/>
              <a:cs typeface="Calibri"/>
            </a:rPr>
            <a:t>Tiimi</a:t>
          </a:r>
          <a:r>
            <a:rPr lang="en-US" sz="1200" kern="1200" dirty="0">
              <a:latin typeface="Calibri"/>
              <a:cs typeface="Calibri"/>
            </a:rPr>
            <a:t> </a:t>
          </a:r>
          <a:r>
            <a:rPr lang="en-US" sz="1200" kern="1200" dirty="0" smtClean="0">
              <a:latin typeface="Calibri"/>
              <a:cs typeface="Calibri"/>
            </a:rPr>
            <a:t>3</a:t>
          </a:r>
          <a:endParaRPr lang="en-US" sz="1200" kern="1200" dirty="0">
            <a:latin typeface="Calibri"/>
            <a:cs typeface="Calibri"/>
          </a:endParaRPr>
        </a:p>
      </dsp:txBody>
      <dsp:txXfrm>
        <a:off x="3593825" y="0"/>
        <a:ext cx="1669333" cy="1056714"/>
      </dsp:txXfrm>
    </dsp:sp>
    <dsp:sp modelId="{5420DC33-A05E-4B64-92B6-B64DCE668B4C}">
      <dsp:nvSpPr>
        <dsp:cNvPr id="0" name=""/>
        <dsp:cNvSpPr/>
      </dsp:nvSpPr>
      <dsp:spPr>
        <a:xfrm>
          <a:off x="3760758" y="1057745"/>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 4 työhönvalmentajaa</a:t>
          </a:r>
        </a:p>
      </dsp:txBody>
      <dsp:txXfrm>
        <a:off x="3791864" y="1088851"/>
        <a:ext cx="1273255" cy="999833"/>
      </dsp:txXfrm>
    </dsp:sp>
    <dsp:sp modelId="{5D17215F-B064-4F6F-AB8D-01C1A9C07A1E}">
      <dsp:nvSpPr>
        <dsp:cNvPr id="0" name=""/>
        <dsp:cNvSpPr/>
      </dsp:nvSpPr>
      <dsp:spPr>
        <a:xfrm>
          <a:off x="3760758" y="2283183"/>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80 asiakasta Tuetun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työllistymisen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palvelun</a:t>
          </a:r>
          <a:r>
            <a:rPr lang="en-US" sz="1200" kern="1200" dirty="0" smtClean="0">
              <a:latin typeface="Calibri"/>
              <a:cs typeface="Calibri"/>
            </a:rPr>
            <a:t> </a:t>
          </a:r>
          <a:r>
            <a:rPr lang="en-US" sz="1200" kern="1200" dirty="0">
              <a:latin typeface="Calibri"/>
              <a:cs typeface="Calibri"/>
            </a:rPr>
            <a:t>jonosta</a:t>
          </a:r>
        </a:p>
      </dsp:txBody>
      <dsp:txXfrm>
        <a:off x="3791864" y="2314289"/>
        <a:ext cx="1273255" cy="999833"/>
      </dsp:txXfrm>
    </dsp:sp>
    <dsp:sp modelId="{1FD60D93-04B9-400E-AF70-79E4569B804F}">
      <dsp:nvSpPr>
        <dsp:cNvPr id="0" name=""/>
        <dsp:cNvSpPr/>
      </dsp:nvSpPr>
      <dsp:spPr>
        <a:xfrm>
          <a:off x="5388358" y="0"/>
          <a:ext cx="1669333" cy="35223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err="1">
              <a:latin typeface="Calibri"/>
              <a:cs typeface="Calibri"/>
            </a:rPr>
            <a:t>Tiimi</a:t>
          </a:r>
          <a:r>
            <a:rPr lang="en-US" sz="1200" kern="1200" dirty="0">
              <a:latin typeface="Calibri"/>
              <a:cs typeface="Calibri"/>
            </a:rPr>
            <a:t> 4</a:t>
          </a:r>
        </a:p>
      </dsp:txBody>
      <dsp:txXfrm>
        <a:off x="5388358" y="0"/>
        <a:ext cx="1669333" cy="1056714"/>
      </dsp:txXfrm>
    </dsp:sp>
    <dsp:sp modelId="{A7F23E6A-6F37-486D-9D62-0ECEFD7C4C7A}">
      <dsp:nvSpPr>
        <dsp:cNvPr id="0" name=""/>
        <dsp:cNvSpPr/>
      </dsp:nvSpPr>
      <dsp:spPr>
        <a:xfrm>
          <a:off x="5555292" y="1057745"/>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2 työhönvalmentajaa</a:t>
          </a:r>
          <a:endParaRPr lang="fi-FI" sz="1200" kern="1200" dirty="0">
            <a:latin typeface="Calibri"/>
            <a:cs typeface="Calibri"/>
          </a:endParaRPr>
        </a:p>
      </dsp:txBody>
      <dsp:txXfrm>
        <a:off x="5586398" y="1088851"/>
        <a:ext cx="1273255" cy="999833"/>
      </dsp:txXfrm>
    </dsp:sp>
    <dsp:sp modelId="{97CE59E5-1C24-4E66-ADB6-4EE1ECCAC627}">
      <dsp:nvSpPr>
        <dsp:cNvPr id="0" name=""/>
        <dsp:cNvSpPr/>
      </dsp:nvSpPr>
      <dsp:spPr>
        <a:xfrm>
          <a:off x="5555292" y="2283183"/>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40 </a:t>
          </a:r>
          <a:r>
            <a:rPr lang="en-US" sz="1200" kern="1200" dirty="0" err="1" smtClean="0">
              <a:latin typeface="Calibri"/>
              <a:cs typeface="Calibri"/>
            </a:rPr>
            <a:t>asiakasta</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Nuorten</a:t>
          </a:r>
          <a:r>
            <a:rPr lang="en-US" sz="1200" kern="1200" dirty="0" smtClean="0">
              <a:latin typeface="Calibri"/>
              <a:cs typeface="Calibri"/>
            </a:rPr>
            <a:t> </a:t>
          </a:r>
          <a:r>
            <a:rPr lang="en-US" sz="1200" kern="1200" dirty="0">
              <a:latin typeface="Calibri"/>
              <a:cs typeface="Calibri"/>
            </a:rPr>
            <a:t>ja </a:t>
          </a:r>
          <a:r>
            <a:rPr lang="en-US" sz="1200" kern="1200" dirty="0" err="1">
              <a:latin typeface="Calibri"/>
              <a:cs typeface="Calibri"/>
            </a:rPr>
            <a:t>aikuisten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sosiaalipalvelusta</a:t>
          </a:r>
          <a:endParaRPr lang="fi-FI" sz="1200" kern="1200" dirty="0" err="1">
            <a:latin typeface="Calibri"/>
            <a:cs typeface="Calibri"/>
          </a:endParaRPr>
        </a:p>
      </dsp:txBody>
      <dsp:txXfrm>
        <a:off x="5586398" y="2314289"/>
        <a:ext cx="1273255" cy="999833"/>
      </dsp:txXfrm>
    </dsp:sp>
    <dsp:sp modelId="{1BE4F15D-3200-4B7D-B352-5BD8151DF7AE}">
      <dsp:nvSpPr>
        <dsp:cNvPr id="0" name=""/>
        <dsp:cNvSpPr/>
      </dsp:nvSpPr>
      <dsp:spPr>
        <a:xfrm>
          <a:off x="7182892" y="0"/>
          <a:ext cx="1669333" cy="35223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kern="1200" dirty="0" err="1">
              <a:latin typeface="Calibri"/>
              <a:cs typeface="Calibri"/>
            </a:rPr>
            <a:t>Tiimi</a:t>
          </a:r>
          <a:r>
            <a:rPr lang="en-US" sz="1200" kern="1200" dirty="0">
              <a:latin typeface="Calibri"/>
              <a:cs typeface="Calibri"/>
            </a:rPr>
            <a:t> 5</a:t>
          </a:r>
        </a:p>
      </dsp:txBody>
      <dsp:txXfrm>
        <a:off x="7182892" y="0"/>
        <a:ext cx="1669333" cy="1056714"/>
      </dsp:txXfrm>
    </dsp:sp>
    <dsp:sp modelId="{8F305F39-6B27-4F3D-A604-1035F848AB2F}">
      <dsp:nvSpPr>
        <dsp:cNvPr id="0" name=""/>
        <dsp:cNvSpPr/>
      </dsp:nvSpPr>
      <dsp:spPr>
        <a:xfrm>
          <a:off x="7349826" y="1057745"/>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3 työhönvalmentajaa</a:t>
          </a:r>
        </a:p>
      </dsp:txBody>
      <dsp:txXfrm>
        <a:off x="7380932" y="1088851"/>
        <a:ext cx="1273255" cy="999833"/>
      </dsp:txXfrm>
    </dsp:sp>
    <dsp:sp modelId="{6670A12D-A3CB-45CC-9837-35A3B160F1E5}">
      <dsp:nvSpPr>
        <dsp:cNvPr id="0" name=""/>
        <dsp:cNvSpPr/>
      </dsp:nvSpPr>
      <dsp:spPr>
        <a:xfrm>
          <a:off x="7325160" y="2298243"/>
          <a:ext cx="1335467" cy="106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rtl="0">
            <a:lnSpc>
              <a:spcPct val="90000"/>
            </a:lnSpc>
            <a:spcBef>
              <a:spcPct val="0"/>
            </a:spcBef>
            <a:spcAft>
              <a:spcPct val="35000"/>
            </a:spcAft>
          </a:pPr>
          <a:r>
            <a:rPr lang="en-US" sz="1200" kern="1200" dirty="0">
              <a:latin typeface="Calibri"/>
              <a:cs typeface="Calibri"/>
            </a:rPr>
            <a:t>40 </a:t>
          </a:r>
          <a:r>
            <a:rPr lang="en-US" sz="1200" kern="1200" dirty="0" err="1">
              <a:latin typeface="Calibri"/>
              <a:cs typeface="Calibri"/>
            </a:rPr>
            <a:t>asiakasta</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smtClean="0">
              <a:latin typeface="Calibri"/>
              <a:cs typeface="Calibri"/>
            </a:rPr>
            <a:t>Vammaistyön</a:t>
          </a:r>
          <a:r>
            <a:rPr lang="en-US" sz="1200" kern="1200" dirty="0">
              <a:latin typeface="Calibri"/>
              <a:cs typeface="Calibri"/>
            </a:rPr>
            <a:t> </a:t>
          </a:r>
          <a:endParaRPr lang="en-US" sz="1200" kern="1200" dirty="0" smtClean="0">
            <a:latin typeface="Calibri"/>
            <a:cs typeface="Calibri"/>
          </a:endParaRPr>
        </a:p>
        <a:p>
          <a:pPr lvl="0" algn="ctr" defTabSz="533400" rtl="0">
            <a:lnSpc>
              <a:spcPct val="90000"/>
            </a:lnSpc>
            <a:spcBef>
              <a:spcPct val="0"/>
            </a:spcBef>
            <a:spcAft>
              <a:spcPct val="35000"/>
            </a:spcAft>
          </a:pPr>
          <a:r>
            <a:rPr lang="en-US" sz="1200" kern="1200" dirty="0" err="1" smtClean="0">
              <a:latin typeface="Calibri"/>
              <a:cs typeface="Calibri"/>
            </a:rPr>
            <a:t>toimipisteistä</a:t>
          </a:r>
          <a:endParaRPr lang="en-US" sz="1200" kern="1200" dirty="0">
            <a:latin typeface="Calibri"/>
            <a:cs typeface="Calibri"/>
          </a:endParaRPr>
        </a:p>
      </dsp:txBody>
      <dsp:txXfrm>
        <a:off x="7356266" y="2329349"/>
        <a:ext cx="1273255" cy="9998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52EDB-301D-46C8-B6DD-70EAC782F7C4}">
      <dsp:nvSpPr>
        <dsp:cNvPr id="0" name=""/>
        <dsp:cNvSpPr/>
      </dsp:nvSpPr>
      <dsp:spPr>
        <a:xfrm>
          <a:off x="8027" y="757854"/>
          <a:ext cx="2773524" cy="12205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i-FI" sz="1200" kern="1200" dirty="0"/>
            <a:t>Tarpeen tunnistaminen</a:t>
          </a:r>
        </a:p>
        <a:p>
          <a:pPr marL="114300" lvl="1" indent="-114300" algn="l" defTabSz="533400">
            <a:lnSpc>
              <a:spcPct val="90000"/>
            </a:lnSpc>
            <a:spcBef>
              <a:spcPct val="0"/>
            </a:spcBef>
            <a:spcAft>
              <a:spcPct val="15000"/>
            </a:spcAft>
            <a:buChar char="••"/>
          </a:pPr>
          <a:r>
            <a:rPr lang="fi-FI" sz="1200" kern="1200" dirty="0"/>
            <a:t>Asiakas </a:t>
          </a:r>
          <a:r>
            <a:rPr lang="fi-FI" sz="1200" kern="1200" dirty="0" smtClean="0"/>
            <a:t>tai </a:t>
          </a:r>
          <a:r>
            <a:rPr lang="fi-FI" sz="1200" kern="1200" dirty="0" err="1" smtClean="0"/>
            <a:t>kuty</a:t>
          </a:r>
          <a:r>
            <a:rPr lang="fi-FI" sz="1200" kern="1200" dirty="0" smtClean="0"/>
            <a:t>-työntekijä havaitsevat</a:t>
          </a:r>
          <a:endParaRPr lang="fi-FI" sz="1200" kern="1200" dirty="0"/>
        </a:p>
        <a:p>
          <a:pPr marL="114300" lvl="1" indent="-114300" algn="l" defTabSz="533400">
            <a:lnSpc>
              <a:spcPct val="90000"/>
            </a:lnSpc>
            <a:spcBef>
              <a:spcPct val="0"/>
            </a:spcBef>
            <a:spcAft>
              <a:spcPct val="15000"/>
            </a:spcAft>
            <a:buChar char="••"/>
          </a:pPr>
          <a:r>
            <a:rPr lang="fi-FI" sz="1200" kern="1200" dirty="0"/>
            <a:t>Tarpeen mukaan työkykykoordinaattorin konsultaatio </a:t>
          </a:r>
        </a:p>
        <a:p>
          <a:pPr marL="114300" lvl="1" indent="-114300" algn="l" defTabSz="533400">
            <a:lnSpc>
              <a:spcPct val="90000"/>
            </a:lnSpc>
            <a:spcBef>
              <a:spcPct val="0"/>
            </a:spcBef>
            <a:spcAft>
              <a:spcPct val="15000"/>
            </a:spcAft>
            <a:buChar char="••"/>
          </a:pPr>
          <a:r>
            <a:rPr lang="fi-FI" sz="1200" kern="1200" dirty="0"/>
            <a:t>Yhteydenotto työhönvalmentajaan</a:t>
          </a:r>
        </a:p>
      </dsp:txBody>
      <dsp:txXfrm>
        <a:off x="43777" y="793604"/>
        <a:ext cx="2702024" cy="1149095"/>
      </dsp:txXfrm>
    </dsp:sp>
    <dsp:sp modelId="{BB046598-5F38-419B-A7DA-BD06CD8AE21B}">
      <dsp:nvSpPr>
        <dsp:cNvPr id="0" name=""/>
        <dsp:cNvSpPr/>
      </dsp:nvSpPr>
      <dsp:spPr>
        <a:xfrm>
          <a:off x="2965585" y="1139949"/>
          <a:ext cx="390152" cy="4564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i-FI" sz="2000" kern="1200"/>
        </a:p>
      </dsp:txBody>
      <dsp:txXfrm>
        <a:off x="2965585" y="1231230"/>
        <a:ext cx="273106" cy="273842"/>
      </dsp:txXfrm>
    </dsp:sp>
    <dsp:sp modelId="{84A6037B-4A6F-4FC8-963D-1F389E84E381}">
      <dsp:nvSpPr>
        <dsp:cNvPr id="0" name=""/>
        <dsp:cNvSpPr/>
      </dsp:nvSpPr>
      <dsp:spPr>
        <a:xfrm>
          <a:off x="3517688" y="740254"/>
          <a:ext cx="1840342" cy="1255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i-FI" sz="1200" kern="1200" dirty="0" smtClean="0"/>
            <a:t>Sosiaalityö tekee päätöksen </a:t>
          </a:r>
          <a:r>
            <a:rPr lang="fi-FI" sz="1200" kern="1200" dirty="0"/>
            <a:t>työhönvalmennuksesta (valmisteluvastuu </a:t>
          </a:r>
          <a:r>
            <a:rPr lang="fi-FI" sz="1200" kern="1200" dirty="0" err="1"/>
            <a:t>työhönvalmentajalla</a:t>
          </a:r>
          <a:r>
            <a:rPr lang="fi-FI" sz="1200" kern="1200" dirty="0"/>
            <a:t>)</a:t>
          </a:r>
        </a:p>
      </dsp:txBody>
      <dsp:txXfrm>
        <a:off x="3554469" y="777035"/>
        <a:ext cx="1766780" cy="1182233"/>
      </dsp:txXfrm>
    </dsp:sp>
    <dsp:sp modelId="{A76A8152-656C-4267-B530-E979B33F9628}">
      <dsp:nvSpPr>
        <dsp:cNvPr id="0" name=""/>
        <dsp:cNvSpPr/>
      </dsp:nvSpPr>
      <dsp:spPr>
        <a:xfrm>
          <a:off x="5542064" y="1139949"/>
          <a:ext cx="390152" cy="4564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i-FI" sz="2000" kern="1200"/>
        </a:p>
      </dsp:txBody>
      <dsp:txXfrm>
        <a:off x="5542064" y="1231230"/>
        <a:ext cx="273106" cy="273842"/>
      </dsp:txXfrm>
    </dsp:sp>
    <dsp:sp modelId="{9CBCE3B4-E924-4126-88C1-966C6495A9EB}">
      <dsp:nvSpPr>
        <dsp:cNvPr id="0" name=""/>
        <dsp:cNvSpPr/>
      </dsp:nvSpPr>
      <dsp:spPr>
        <a:xfrm>
          <a:off x="6094167" y="740254"/>
          <a:ext cx="1840342" cy="1255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i-FI" sz="1200" b="0" i="0" kern="1200" dirty="0"/>
            <a:t>Palvelun alkaminen</a:t>
          </a:r>
          <a:endParaRPr lang="fi-FI" sz="1200" kern="1200" dirty="0"/>
        </a:p>
      </dsp:txBody>
      <dsp:txXfrm>
        <a:off x="6130948" y="777035"/>
        <a:ext cx="1766780" cy="118223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292" cy="495696"/>
          </a:xfrm>
          <a:prstGeom prst="rect">
            <a:avLst/>
          </a:prstGeom>
        </p:spPr>
        <p:txBody>
          <a:bodyPr vert="horz" lIns="91424" tIns="45712" rIns="91424" bIns="45712" rtlCol="0"/>
          <a:lstStyle>
            <a:lvl1pPr algn="l">
              <a:defRPr sz="1200"/>
            </a:lvl1pPr>
          </a:lstStyle>
          <a:p>
            <a:endParaRPr lang="fi-FI"/>
          </a:p>
        </p:txBody>
      </p:sp>
      <p:sp>
        <p:nvSpPr>
          <p:cNvPr id="3" name="Date Placeholder 2"/>
          <p:cNvSpPr>
            <a:spLocks noGrp="1"/>
          </p:cNvSpPr>
          <p:nvPr>
            <p:ph type="dt" sz="quarter" idx="1"/>
          </p:nvPr>
        </p:nvSpPr>
        <p:spPr>
          <a:xfrm>
            <a:off x="3849803" y="0"/>
            <a:ext cx="2946292" cy="495696"/>
          </a:xfrm>
          <a:prstGeom prst="rect">
            <a:avLst/>
          </a:prstGeom>
        </p:spPr>
        <p:txBody>
          <a:bodyPr vert="horz" lIns="91424" tIns="45712" rIns="91424" bIns="45712" rtlCol="0"/>
          <a:lstStyle>
            <a:lvl1pPr algn="r">
              <a:defRPr sz="1200"/>
            </a:lvl1pPr>
          </a:lstStyle>
          <a:p>
            <a:fld id="{4DF5B08A-83ED-45E1-90DE-AADFEED44B75}" type="datetimeFigureOut">
              <a:rPr lang="fi-FI" smtClean="0"/>
              <a:t>21.12.2021</a:t>
            </a:fld>
            <a:endParaRPr lang="fi-FI"/>
          </a:p>
        </p:txBody>
      </p:sp>
      <p:sp>
        <p:nvSpPr>
          <p:cNvPr id="4" name="Footer Placeholder 3"/>
          <p:cNvSpPr>
            <a:spLocks noGrp="1"/>
          </p:cNvSpPr>
          <p:nvPr>
            <p:ph type="ftr" sz="quarter" idx="2"/>
          </p:nvPr>
        </p:nvSpPr>
        <p:spPr>
          <a:xfrm>
            <a:off x="2" y="9429354"/>
            <a:ext cx="2946292" cy="495696"/>
          </a:xfrm>
          <a:prstGeom prst="rect">
            <a:avLst/>
          </a:prstGeom>
        </p:spPr>
        <p:txBody>
          <a:bodyPr vert="horz" lIns="91424" tIns="45712" rIns="91424" bIns="45712" rtlCol="0" anchor="b"/>
          <a:lstStyle>
            <a:lvl1pPr algn="l">
              <a:defRPr sz="1200"/>
            </a:lvl1pPr>
          </a:lstStyle>
          <a:p>
            <a:endParaRPr lang="fi-FI"/>
          </a:p>
        </p:txBody>
      </p:sp>
      <p:sp>
        <p:nvSpPr>
          <p:cNvPr id="5" name="Slide Number Placeholder 4"/>
          <p:cNvSpPr>
            <a:spLocks noGrp="1"/>
          </p:cNvSpPr>
          <p:nvPr>
            <p:ph type="sldNum" sz="quarter" idx="3"/>
          </p:nvPr>
        </p:nvSpPr>
        <p:spPr>
          <a:xfrm>
            <a:off x="3849803" y="9429354"/>
            <a:ext cx="2946292" cy="495696"/>
          </a:xfrm>
          <a:prstGeom prst="rect">
            <a:avLst/>
          </a:prstGeom>
        </p:spPr>
        <p:txBody>
          <a:bodyPr vert="horz" lIns="91424" tIns="45712" rIns="91424" bIns="45712"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45659" cy="496332"/>
          </a:xfrm>
          <a:prstGeom prst="rect">
            <a:avLst/>
          </a:prstGeom>
        </p:spPr>
        <p:txBody>
          <a:bodyPr vert="horz" lIns="91424" tIns="45712" rIns="91424" bIns="45712" rtlCol="0"/>
          <a:lstStyle>
            <a:lvl1pPr algn="l">
              <a:defRPr sz="1200"/>
            </a:lvl1pPr>
          </a:lstStyle>
          <a:p>
            <a:endParaRPr lang="fi-FI"/>
          </a:p>
        </p:txBody>
      </p:sp>
      <p:sp>
        <p:nvSpPr>
          <p:cNvPr id="3" name="Päivämäärän paikkamerkki 2"/>
          <p:cNvSpPr>
            <a:spLocks noGrp="1"/>
          </p:cNvSpPr>
          <p:nvPr>
            <p:ph type="dt" idx="1"/>
          </p:nvPr>
        </p:nvSpPr>
        <p:spPr>
          <a:xfrm>
            <a:off x="3850444" y="0"/>
            <a:ext cx="2945659" cy="496332"/>
          </a:xfrm>
          <a:prstGeom prst="rect">
            <a:avLst/>
          </a:prstGeom>
        </p:spPr>
        <p:txBody>
          <a:bodyPr vert="horz" lIns="91424" tIns="45712" rIns="91424" bIns="45712" rtlCol="0"/>
          <a:lstStyle>
            <a:lvl1pPr algn="r">
              <a:defRPr sz="1200"/>
            </a:lvl1pPr>
          </a:lstStyle>
          <a:p>
            <a:fld id="{6A7FAC48-2721-4B96-BA02-5768D8A8C6C8}" type="datetimeFigureOut">
              <a:rPr lang="fi-FI" smtClean="0"/>
              <a:pPr/>
              <a:t>21.12.2021</a:t>
            </a:fld>
            <a:endParaRPr lang="fi-FI"/>
          </a:p>
        </p:txBody>
      </p:sp>
      <p:sp>
        <p:nvSpPr>
          <p:cNvPr id="4" name="Dian kuvan paikkamerkki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24" tIns="45712" rIns="91424" bIns="45712" rtlCol="0" anchor="ctr"/>
          <a:lstStyle/>
          <a:p>
            <a:endParaRPr lang="fi-FI"/>
          </a:p>
        </p:txBody>
      </p:sp>
      <p:sp>
        <p:nvSpPr>
          <p:cNvPr id="5" name="Huomautusten paikkamerkki 4"/>
          <p:cNvSpPr>
            <a:spLocks noGrp="1"/>
          </p:cNvSpPr>
          <p:nvPr>
            <p:ph type="body" sz="quarter" idx="3"/>
          </p:nvPr>
        </p:nvSpPr>
        <p:spPr>
          <a:xfrm>
            <a:off x="679768" y="4715156"/>
            <a:ext cx="5438140" cy="4466987"/>
          </a:xfrm>
          <a:prstGeom prst="rect">
            <a:avLst/>
          </a:prstGeom>
        </p:spPr>
        <p:txBody>
          <a:bodyPr vert="horz" lIns="91424" tIns="45712" rIns="91424" bIns="45712"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5"/>
            <a:ext cx="2945659" cy="496332"/>
          </a:xfrm>
          <a:prstGeom prst="rect">
            <a:avLst/>
          </a:prstGeom>
        </p:spPr>
        <p:txBody>
          <a:bodyPr vert="horz" lIns="91424" tIns="45712" rIns="91424" bIns="45712" rtlCol="0" anchor="b"/>
          <a:lstStyle>
            <a:lvl1pPr algn="l">
              <a:defRPr sz="1200"/>
            </a:lvl1pPr>
          </a:lstStyle>
          <a:p>
            <a:endParaRPr lang="fi-FI"/>
          </a:p>
        </p:txBody>
      </p:sp>
      <p:sp>
        <p:nvSpPr>
          <p:cNvPr id="7" name="Dian numeron paikkamerkki 6"/>
          <p:cNvSpPr>
            <a:spLocks noGrp="1"/>
          </p:cNvSpPr>
          <p:nvPr>
            <p:ph type="sldNum" sz="quarter" idx="5"/>
          </p:nvPr>
        </p:nvSpPr>
        <p:spPr>
          <a:xfrm>
            <a:off x="3850444" y="9428585"/>
            <a:ext cx="2945659" cy="496332"/>
          </a:xfrm>
          <a:prstGeom prst="rect">
            <a:avLst/>
          </a:prstGeom>
        </p:spPr>
        <p:txBody>
          <a:bodyPr vert="horz" lIns="91424" tIns="45712" rIns="91424" bIns="45712"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433CE14-C27A-42FB-A7CF-16D08FB8F53C}" type="slidenum">
              <a:rPr lang="fi-FI" smtClean="0"/>
              <a:pPr/>
              <a:t>2</a:t>
            </a:fld>
            <a:endParaRPr lang="fi-FI"/>
          </a:p>
        </p:txBody>
      </p:sp>
    </p:spTree>
    <p:extLst>
      <p:ext uri="{BB962C8B-B14F-4D97-AF65-F5344CB8AC3E}">
        <p14:creationId xmlns:p14="http://schemas.microsoft.com/office/powerpoint/2010/main" val="3920362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kern="1200" dirty="0">
                <a:solidFill>
                  <a:schemeClr val="tx1"/>
                </a:solidFill>
                <a:effectLst/>
                <a:latin typeface="+mn-lt"/>
                <a:ea typeface="+mn-ea"/>
                <a:cs typeface="+mn-cs"/>
              </a:rPr>
              <a:t>Mistä sitten tässä laatukriteereihin perustuvassa Tuetun työllistymisen työhönvalmennuksessa on kyse? Tuettu työllistyminen tarkoittaa siis työnhakijan työllistymistä normaaliin palkkatyöhön. Siinä tukena on työhönvalmentaja eli asiakkaalla on työllistymisessä henkilökohtainen tuki.</a:t>
            </a:r>
          </a:p>
          <a:p>
            <a:r>
              <a:rPr lang="fi-FI" sz="1200" kern="1200" dirty="0">
                <a:solidFill>
                  <a:schemeClr val="tx1"/>
                </a:solidFill>
                <a:effectLst/>
                <a:latin typeface="+mn-lt"/>
                <a:ea typeface="+mn-ea"/>
                <a:cs typeface="+mn-cs"/>
              </a:rPr>
              <a:t>Työhönvalmentaja tukee asiakasta työllistymisprosessissa hyvin kokonaisvaltaisesti. Työhönvalmennuksen lähtökohtana onkin ihan ne työnhakijan omat toiveet työllistymisestä ja työn sisällöstä, ja sitten myös ne ihan omat osaamiset ja taidot.</a:t>
            </a:r>
          </a:p>
          <a:p>
            <a:r>
              <a:rPr lang="fi-FI" sz="1200" kern="1200" dirty="0">
                <a:solidFill>
                  <a:schemeClr val="tx1"/>
                </a:solidFill>
                <a:effectLst/>
                <a:latin typeface="+mn-lt"/>
                <a:ea typeface="+mn-ea"/>
                <a:cs typeface="+mn-cs"/>
              </a:rPr>
              <a:t>Työhönvalmennus sopii </a:t>
            </a:r>
            <a:r>
              <a:rPr lang="fi-FI" sz="1200" kern="1200" dirty="0" err="1">
                <a:solidFill>
                  <a:schemeClr val="tx1"/>
                </a:solidFill>
                <a:effectLst/>
                <a:latin typeface="+mn-lt"/>
                <a:ea typeface="+mn-ea"/>
                <a:cs typeface="+mn-cs"/>
              </a:rPr>
              <a:t>oikeestaan</a:t>
            </a:r>
            <a:r>
              <a:rPr lang="fi-FI" sz="1200" kern="1200" dirty="0">
                <a:solidFill>
                  <a:schemeClr val="tx1"/>
                </a:solidFill>
                <a:effectLst/>
                <a:latin typeface="+mn-lt"/>
                <a:ea typeface="+mn-ea"/>
                <a:cs typeface="+mn-cs"/>
              </a:rPr>
              <a:t> kelle tahansa työllistyjälle, jonka työllistymiseksi työllisyyspalvelut tai muut palvelujärjestelmän toimenpiteet eivät </a:t>
            </a:r>
            <a:r>
              <a:rPr lang="fi-FI" sz="1200" kern="1200" dirty="0" err="1">
                <a:solidFill>
                  <a:schemeClr val="tx1"/>
                </a:solidFill>
                <a:effectLst/>
                <a:latin typeface="+mn-lt"/>
                <a:ea typeface="+mn-ea"/>
                <a:cs typeface="+mn-cs"/>
              </a:rPr>
              <a:t>oo</a:t>
            </a:r>
            <a:r>
              <a:rPr lang="fi-FI" sz="1200" kern="1200" dirty="0">
                <a:solidFill>
                  <a:schemeClr val="tx1"/>
                </a:solidFill>
                <a:effectLst/>
                <a:latin typeface="+mn-lt"/>
                <a:ea typeface="+mn-ea"/>
                <a:cs typeface="+mn-cs"/>
              </a:rPr>
              <a:t> olleet riittäviä. Asiakas siis tarvitsee pitkäkestoista tukea työllistymiseen, mutta myös työssä pysymiseen ja sitten myös työsuhteesta toiseen siirtymisessä. Työhönvalmennuksen tarve asiakkaalla ei siis pääty työllistymiseen. Pitkäkestoisella tuella varmistetaan että asiakas pysyy siellä työelämässä eikä tipu pois jos töissä tai elämässä muuten tulee vaikeita jaksoja. </a:t>
            </a:r>
          </a:p>
          <a:p>
            <a:endParaRPr lang="fi-FI" dirty="0"/>
          </a:p>
        </p:txBody>
      </p:sp>
      <p:sp>
        <p:nvSpPr>
          <p:cNvPr id="4" name="Dian numeron paikkamerkki 3"/>
          <p:cNvSpPr>
            <a:spLocks noGrp="1"/>
          </p:cNvSpPr>
          <p:nvPr>
            <p:ph type="sldNum" sz="quarter" idx="5"/>
          </p:nvPr>
        </p:nvSpPr>
        <p:spPr/>
        <p:txBody>
          <a:bodyPr/>
          <a:lstStyle/>
          <a:p>
            <a:fld id="{0433CE14-C27A-42FB-A7CF-16D08FB8F53C}" type="slidenum">
              <a:rPr lang="fi-FI" smtClean="0"/>
              <a:pPr/>
              <a:t>3</a:t>
            </a:fld>
            <a:endParaRPr lang="fi-FI"/>
          </a:p>
        </p:txBody>
      </p:sp>
    </p:spTree>
    <p:extLst>
      <p:ext uri="{BB962C8B-B14F-4D97-AF65-F5344CB8AC3E}">
        <p14:creationId xmlns:p14="http://schemas.microsoft.com/office/powerpoint/2010/main" val="3106176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433CE14-C27A-42FB-A7CF-16D08FB8F53C}" type="slidenum">
              <a:rPr lang="fi-FI" smtClean="0"/>
              <a:pPr/>
              <a:t>5</a:t>
            </a:fld>
            <a:endParaRPr lang="fi-FI"/>
          </a:p>
        </p:txBody>
      </p:sp>
    </p:spTree>
    <p:extLst>
      <p:ext uri="{BB962C8B-B14F-4D97-AF65-F5344CB8AC3E}">
        <p14:creationId xmlns:p14="http://schemas.microsoft.com/office/powerpoint/2010/main" val="1613425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descr="Taustakuva"/>
          <p:cNvGrpSpPr>
            <a:grpSpLocks noChangeAspect="1"/>
          </p:cNvGrpSpPr>
          <p:nvPr userDrawn="1"/>
        </p:nvGrpSpPr>
        <p:grpSpPr bwMode="auto">
          <a:xfrm>
            <a:off x="3175" y="0"/>
            <a:ext cx="9140825" cy="51435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rgbClr val="FFFFFF"/>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3" name="Picture 2" descr="työkykyohjelman logo">
            <a:extLst>
              <a:ext uri="{FF2B5EF4-FFF2-40B4-BE49-F238E27FC236}">
                <a16:creationId xmlns:a16="http://schemas.microsoft.com/office/drawing/2014/main" id="{6A75AB53-7407-FB4F-88DB-E4EB860781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48320636"/>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303782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707974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0667" y="-21804"/>
            <a:ext cx="4582667" cy="516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8" name="Rectangle 57" descr="kaarielementti"/>
          <p:cNvSpPr/>
          <p:nvPr userDrawn="1"/>
        </p:nvSpPr>
        <p:spPr>
          <a:xfrm rot="10800000" flipV="1">
            <a:off x="4427983" y="-21804"/>
            <a:ext cx="4714430" cy="51653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4" name="Freeform 7" descr="kaarielementti"/>
          <p:cNvSpPr>
            <a:spLocks/>
          </p:cNvSpPr>
          <p:nvPr userDrawn="1"/>
        </p:nvSpPr>
        <p:spPr bwMode="auto">
          <a:xfrm rot="10800000" flipV="1">
            <a:off x="3392894" y="-21803"/>
            <a:ext cx="4279900" cy="5165302"/>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Otsikko 1"/>
          <p:cNvSpPr>
            <a:spLocks noGrp="1"/>
          </p:cNvSpPr>
          <p:nvPr userDrawn="1">
            <p:ph type="ctrTitle"/>
          </p:nvPr>
        </p:nvSpPr>
        <p:spPr>
          <a:xfrm>
            <a:off x="366651" y="411510"/>
            <a:ext cx="3485269" cy="2967062"/>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366651" y="3507854"/>
            <a:ext cx="348527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7331075" y="1931690"/>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p:cNvSpPr>
          <p:nvPr userDrawn="1"/>
        </p:nvSpPr>
        <p:spPr bwMode="auto">
          <a:xfrm>
            <a:off x="7248525" y="1618953"/>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5" name="Freeform 32"/>
          <p:cNvSpPr>
            <a:spLocks/>
          </p:cNvSpPr>
          <p:nvPr userDrawn="1"/>
        </p:nvSpPr>
        <p:spPr bwMode="auto">
          <a:xfrm>
            <a:off x="7194550" y="186184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6" name="Freeform 33"/>
          <p:cNvSpPr>
            <a:spLocks/>
          </p:cNvSpPr>
          <p:nvPr userDrawn="1"/>
        </p:nvSpPr>
        <p:spPr bwMode="auto">
          <a:xfrm>
            <a:off x="7189787" y="1214140"/>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7" name="Freeform 34"/>
          <p:cNvSpPr>
            <a:spLocks/>
          </p:cNvSpPr>
          <p:nvPr userDrawn="1"/>
        </p:nvSpPr>
        <p:spPr bwMode="auto">
          <a:xfrm>
            <a:off x="7237412" y="120302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8" name="Freeform 35"/>
          <p:cNvSpPr>
            <a:spLocks/>
          </p:cNvSpPr>
          <p:nvPr userDrawn="1"/>
        </p:nvSpPr>
        <p:spPr bwMode="auto">
          <a:xfrm>
            <a:off x="7245350" y="1206203"/>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9" name="Freeform 36"/>
          <p:cNvSpPr>
            <a:spLocks/>
          </p:cNvSpPr>
          <p:nvPr userDrawn="1"/>
        </p:nvSpPr>
        <p:spPr bwMode="auto">
          <a:xfrm>
            <a:off x="7251700" y="129827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0" name="Freeform 37"/>
          <p:cNvSpPr>
            <a:spLocks/>
          </p:cNvSpPr>
          <p:nvPr userDrawn="1"/>
        </p:nvSpPr>
        <p:spPr bwMode="auto">
          <a:xfrm>
            <a:off x="7254875" y="1326853"/>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1" name="Freeform 38"/>
          <p:cNvSpPr>
            <a:spLocks/>
          </p:cNvSpPr>
          <p:nvPr userDrawn="1"/>
        </p:nvSpPr>
        <p:spPr bwMode="auto">
          <a:xfrm>
            <a:off x="7251700" y="1391940"/>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2" name="Freeform 39"/>
          <p:cNvSpPr>
            <a:spLocks/>
          </p:cNvSpPr>
          <p:nvPr userDrawn="1"/>
        </p:nvSpPr>
        <p:spPr bwMode="auto">
          <a:xfrm>
            <a:off x="7288212" y="141734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3" name="Freeform 40"/>
          <p:cNvSpPr>
            <a:spLocks/>
          </p:cNvSpPr>
          <p:nvPr userDrawn="1"/>
        </p:nvSpPr>
        <p:spPr bwMode="auto">
          <a:xfrm>
            <a:off x="7323137" y="1172865"/>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4" name="Freeform 41"/>
          <p:cNvSpPr>
            <a:spLocks/>
          </p:cNvSpPr>
          <p:nvPr userDrawn="1"/>
        </p:nvSpPr>
        <p:spPr bwMode="auto">
          <a:xfrm>
            <a:off x="7351712" y="1209378"/>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5" name="Freeform 42"/>
          <p:cNvSpPr>
            <a:spLocks/>
          </p:cNvSpPr>
          <p:nvPr userDrawn="1"/>
        </p:nvSpPr>
        <p:spPr bwMode="auto">
          <a:xfrm>
            <a:off x="7453312" y="1131590"/>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6" name="Freeform 43"/>
          <p:cNvSpPr>
            <a:spLocks/>
          </p:cNvSpPr>
          <p:nvPr userDrawn="1"/>
        </p:nvSpPr>
        <p:spPr bwMode="auto">
          <a:xfrm>
            <a:off x="7581900" y="1218903"/>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7" name="Freeform 44"/>
          <p:cNvSpPr>
            <a:spLocks/>
          </p:cNvSpPr>
          <p:nvPr userDrawn="1"/>
        </p:nvSpPr>
        <p:spPr bwMode="auto">
          <a:xfrm>
            <a:off x="7643812" y="1301453"/>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8" name="Freeform 45"/>
          <p:cNvSpPr>
            <a:spLocks/>
          </p:cNvSpPr>
          <p:nvPr userDrawn="1"/>
        </p:nvSpPr>
        <p:spPr bwMode="auto">
          <a:xfrm>
            <a:off x="7677150" y="1579265"/>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9" name="Freeform 46"/>
          <p:cNvSpPr>
            <a:spLocks/>
          </p:cNvSpPr>
          <p:nvPr userDrawn="1"/>
        </p:nvSpPr>
        <p:spPr bwMode="auto">
          <a:xfrm>
            <a:off x="7429500" y="1261765"/>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0" name="Freeform 47"/>
          <p:cNvSpPr>
            <a:spLocks/>
          </p:cNvSpPr>
          <p:nvPr userDrawn="1"/>
        </p:nvSpPr>
        <p:spPr bwMode="auto">
          <a:xfrm>
            <a:off x="7151687" y="1218903"/>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37"/>
          <p:cNvSpPr>
            <a:spLocks/>
          </p:cNvSpPr>
          <p:nvPr userDrawn="1"/>
        </p:nvSpPr>
        <p:spPr bwMode="auto">
          <a:xfrm>
            <a:off x="8332788" y="-385340"/>
            <a:ext cx="276225" cy="73025"/>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38"/>
          <p:cNvSpPr>
            <a:spLocks/>
          </p:cNvSpPr>
          <p:nvPr userDrawn="1"/>
        </p:nvSpPr>
        <p:spPr bwMode="auto">
          <a:xfrm>
            <a:off x="8270875" y="-618703"/>
            <a:ext cx="282575" cy="201613"/>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39"/>
          <p:cNvSpPr>
            <a:spLocks/>
          </p:cNvSpPr>
          <p:nvPr userDrawn="1"/>
        </p:nvSpPr>
        <p:spPr bwMode="auto">
          <a:xfrm>
            <a:off x="8229600" y="-437728"/>
            <a:ext cx="120650" cy="115888"/>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0"/>
          <p:cNvSpPr>
            <a:spLocks/>
          </p:cNvSpPr>
          <p:nvPr userDrawn="1"/>
        </p:nvSpPr>
        <p:spPr bwMode="auto">
          <a:xfrm>
            <a:off x="8226425" y="-921915"/>
            <a:ext cx="30163" cy="34925"/>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1"/>
          <p:cNvSpPr>
            <a:spLocks/>
          </p:cNvSpPr>
          <p:nvPr userDrawn="1"/>
        </p:nvSpPr>
        <p:spPr bwMode="auto">
          <a:xfrm>
            <a:off x="8262938" y="-928265"/>
            <a:ext cx="44450" cy="41275"/>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2"/>
          <p:cNvSpPr>
            <a:spLocks/>
          </p:cNvSpPr>
          <p:nvPr userDrawn="1"/>
        </p:nvSpPr>
        <p:spPr bwMode="auto">
          <a:xfrm>
            <a:off x="8269288" y="-926678"/>
            <a:ext cx="53975" cy="60325"/>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43"/>
          <p:cNvSpPr>
            <a:spLocks/>
          </p:cNvSpPr>
          <p:nvPr userDrawn="1"/>
        </p:nvSpPr>
        <p:spPr bwMode="auto">
          <a:xfrm>
            <a:off x="8272463" y="-858415"/>
            <a:ext cx="42863" cy="14288"/>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44"/>
          <p:cNvSpPr>
            <a:spLocks/>
          </p:cNvSpPr>
          <p:nvPr userDrawn="1"/>
        </p:nvSpPr>
        <p:spPr bwMode="auto">
          <a:xfrm>
            <a:off x="8274050" y="-837778"/>
            <a:ext cx="44450" cy="50800"/>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45"/>
          <p:cNvSpPr>
            <a:spLocks/>
          </p:cNvSpPr>
          <p:nvPr userDrawn="1"/>
        </p:nvSpPr>
        <p:spPr bwMode="auto">
          <a:xfrm>
            <a:off x="8274050" y="-788565"/>
            <a:ext cx="57150" cy="50800"/>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5" name="Freeform 46"/>
          <p:cNvSpPr>
            <a:spLocks/>
          </p:cNvSpPr>
          <p:nvPr userDrawn="1"/>
        </p:nvSpPr>
        <p:spPr bwMode="auto">
          <a:xfrm>
            <a:off x="8301038" y="-769515"/>
            <a:ext cx="85725" cy="50800"/>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6" name="Freeform 47"/>
          <p:cNvSpPr>
            <a:spLocks/>
          </p:cNvSpPr>
          <p:nvPr userDrawn="1"/>
        </p:nvSpPr>
        <p:spPr bwMode="auto">
          <a:xfrm>
            <a:off x="8324850" y="-952078"/>
            <a:ext cx="22225" cy="93663"/>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48"/>
          <p:cNvSpPr>
            <a:spLocks/>
          </p:cNvSpPr>
          <p:nvPr userDrawn="1"/>
        </p:nvSpPr>
        <p:spPr bwMode="auto">
          <a:xfrm>
            <a:off x="8347075" y="-923503"/>
            <a:ext cx="60325" cy="42863"/>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49"/>
          <p:cNvSpPr>
            <a:spLocks/>
          </p:cNvSpPr>
          <p:nvPr userDrawn="1"/>
        </p:nvSpPr>
        <p:spPr bwMode="auto">
          <a:xfrm>
            <a:off x="8423275" y="-982240"/>
            <a:ext cx="119063" cy="93663"/>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50"/>
          <p:cNvSpPr>
            <a:spLocks/>
          </p:cNvSpPr>
          <p:nvPr userDrawn="1"/>
        </p:nvSpPr>
        <p:spPr bwMode="auto">
          <a:xfrm>
            <a:off x="8520113" y="-917153"/>
            <a:ext cx="142875" cy="25400"/>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0" name="Freeform 51"/>
          <p:cNvSpPr>
            <a:spLocks/>
          </p:cNvSpPr>
          <p:nvPr userDrawn="1"/>
        </p:nvSpPr>
        <p:spPr bwMode="auto">
          <a:xfrm>
            <a:off x="8566150" y="-855240"/>
            <a:ext cx="85725" cy="84138"/>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52"/>
          <p:cNvSpPr>
            <a:spLocks/>
          </p:cNvSpPr>
          <p:nvPr userDrawn="1"/>
        </p:nvSpPr>
        <p:spPr bwMode="auto">
          <a:xfrm>
            <a:off x="8589963" y="-648865"/>
            <a:ext cx="1588" cy="1588"/>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53"/>
          <p:cNvSpPr>
            <a:spLocks/>
          </p:cNvSpPr>
          <p:nvPr userDrawn="1"/>
        </p:nvSpPr>
        <p:spPr bwMode="auto">
          <a:xfrm>
            <a:off x="8405813" y="-885403"/>
            <a:ext cx="15875" cy="9525"/>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54"/>
          <p:cNvSpPr>
            <a:spLocks/>
          </p:cNvSpPr>
          <p:nvPr userDrawn="1"/>
        </p:nvSpPr>
        <p:spPr bwMode="auto">
          <a:xfrm>
            <a:off x="8197850" y="-917153"/>
            <a:ext cx="492125" cy="579438"/>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pic>
        <p:nvPicPr>
          <p:cNvPr id="104" name="Picture 51" descr="työkykyohjelman logo">
            <a:extLst>
              <a:ext uri="{FF2B5EF4-FFF2-40B4-BE49-F238E27FC236}">
                <a16:creationId xmlns:a16="http://schemas.microsoft.com/office/drawing/2014/main" id="{F07F2CD9-BDD8-2848-B9FD-12A39B1606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9599" y="4363971"/>
            <a:ext cx="3132881" cy="625542"/>
          </a:xfrm>
          <a:prstGeom prst="rect">
            <a:avLst/>
          </a:prstGeom>
        </p:spPr>
      </p:pic>
    </p:spTree>
    <p:extLst>
      <p:ext uri="{BB962C8B-B14F-4D97-AF65-F5344CB8AC3E}">
        <p14:creationId xmlns:p14="http://schemas.microsoft.com/office/powerpoint/2010/main" val="263525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12051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a:t>Muokkaa tekstin perustyylejä</a:t>
            </a:r>
          </a:p>
        </p:txBody>
      </p:sp>
    </p:spTree>
    <p:extLst>
      <p:ext uri="{BB962C8B-B14F-4D97-AF65-F5344CB8AC3E}">
        <p14:creationId xmlns:p14="http://schemas.microsoft.com/office/powerpoint/2010/main" val="363994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a:p>
            <a:pPr lvl="1"/>
            <a:r>
              <a:rPr lang="fi-FI" sz="1400"/>
              <a:t>toinen taso</a:t>
            </a:r>
          </a:p>
          <a:p>
            <a:pPr lvl="2"/>
            <a:r>
              <a:rPr lang="fi-FI" sz="140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21.12.2021</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74766855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4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037628315"/>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descr="kaarielementti"/>
          <p:cNvGrpSpPr/>
          <p:nvPr userDrawn="1"/>
        </p:nvGrpSpPr>
        <p:grpSpPr>
          <a:xfrm>
            <a:off x="-1" y="0"/>
            <a:ext cx="9143999" cy="51435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5" name="Picture 14" descr="työkykyohjelman logo">
            <a:extLst>
              <a:ext uri="{FF2B5EF4-FFF2-40B4-BE49-F238E27FC236}">
                <a16:creationId xmlns:a16="http://schemas.microsoft.com/office/drawing/2014/main" id="{CCC6C89A-EB61-4042-B19C-8A683577C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3"/>
          </a:xfrm>
          <a:prstGeom prst="rect">
            <a:avLst/>
          </a:prstGeom>
        </p:spPr>
      </p:pic>
    </p:spTree>
    <p:extLst>
      <p:ext uri="{BB962C8B-B14F-4D97-AF65-F5344CB8AC3E}">
        <p14:creationId xmlns:p14="http://schemas.microsoft.com/office/powerpoint/2010/main" val="2858176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771800" y="0"/>
            <a:ext cx="6378176"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2"/>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21.12.2021</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23581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descr="taustakuva"/>
          <p:cNvGrpSpPr/>
          <p:nvPr userDrawn="1"/>
        </p:nvGrpSpPr>
        <p:grpSpPr>
          <a:xfrm>
            <a:off x="5103813" y="0"/>
            <a:ext cx="4038600" cy="51435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FFB85E"/>
            </a:solidFill>
            <a:ln>
              <a:noFill/>
            </a:ln>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chemeClr val="tx1">
                    <a:lumMod val="85000"/>
                    <a:lumOff val="15000"/>
                  </a:schemeClr>
                </a:solidFill>
              </a:defRPr>
            </a:lvl1pPr>
          </a:lstStyle>
          <a:p>
            <a:r>
              <a:rPr lang="fi-FI"/>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4" name="Picture 13" descr="työkykyohjelman logo">
            <a:extLst>
              <a:ext uri="{FF2B5EF4-FFF2-40B4-BE49-F238E27FC236}">
                <a16:creationId xmlns:a16="http://schemas.microsoft.com/office/drawing/2014/main" id="{178ED2CD-2483-5F40-8C43-0CE3EDDC76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2282030290"/>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descr="taustakuv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7" y="0"/>
            <a:ext cx="9139646" cy="5143500"/>
          </a:xfrm>
          <a:prstGeom prst="rect">
            <a:avLst/>
          </a:prstGeom>
        </p:spPr>
      </p:pic>
      <p:sp>
        <p:nvSpPr>
          <p:cNvPr id="10" name="Otsikko 1"/>
          <p:cNvSpPr>
            <a:spLocks noGrp="1"/>
          </p:cNvSpPr>
          <p:nvPr userDrawn="1">
            <p:ph type="ctrTitle"/>
          </p:nvPr>
        </p:nvSpPr>
        <p:spPr>
          <a:xfrm>
            <a:off x="683568" y="1844374"/>
            <a:ext cx="5832648" cy="2095528"/>
          </a:xfrm>
        </p:spPr>
        <p:txBody>
          <a:bodyPr anchor="b" anchorCtr="0">
            <a:noAutofit/>
          </a:bodyPr>
          <a:lstStyle>
            <a:lvl1pPr algn="l">
              <a:defRPr sz="4000">
                <a:solidFill>
                  <a:srgbClr val="FFFFFF"/>
                </a:solidFill>
              </a:defRPr>
            </a:lvl1pPr>
          </a:lstStyle>
          <a:p>
            <a:r>
              <a:rPr lang="fi-FI"/>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52" name="Picture 51">
            <a:extLst>
              <a:ext uri="{FF2B5EF4-FFF2-40B4-BE49-F238E27FC236}">
                <a16:creationId xmlns:a16="http://schemas.microsoft.com/office/drawing/2014/main" id="{F07F2CD9-BDD8-2848-B9FD-12A39B1606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04248" y="4550883"/>
            <a:ext cx="2196777" cy="438630"/>
          </a:xfrm>
          <a:prstGeom prst="rect">
            <a:avLst/>
          </a:prstGeom>
        </p:spPr>
      </p:pic>
    </p:spTree>
    <p:extLst>
      <p:ext uri="{BB962C8B-B14F-4D97-AF65-F5344CB8AC3E}">
        <p14:creationId xmlns:p14="http://schemas.microsoft.com/office/powerpoint/2010/main" val="133674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240282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12469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100151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1" name="Picture 10" descr="työkykyohjelman logo">
            <a:extLst>
              <a:ext uri="{FF2B5EF4-FFF2-40B4-BE49-F238E27FC236}">
                <a16:creationId xmlns:a16="http://schemas.microsoft.com/office/drawing/2014/main"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198073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04441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9" r:id="rId2"/>
    <p:sldLayoutId id="2147483690" r:id="rId3"/>
    <p:sldLayoutId id="2147483776" r:id="rId4"/>
    <p:sldLayoutId id="2147483792" r:id="rId5"/>
    <p:sldLayoutId id="2147483783" r:id="rId6"/>
    <p:sldLayoutId id="2147483786" r:id="rId7"/>
    <p:sldLayoutId id="2147483775" r:id="rId8"/>
    <p:sldLayoutId id="2147483787" r:id="rId9"/>
    <p:sldLayoutId id="2147483778" r:id="rId10"/>
    <p:sldLayoutId id="2147483791" r:id="rId11"/>
    <p:sldLayoutId id="2147483789" r:id="rId12"/>
    <p:sldLayoutId id="2147483747" r:id="rId13"/>
    <p:sldLayoutId id="2147483780" r:id="rId14"/>
    <p:sldLayoutId id="2147483781" r:id="rId15"/>
    <p:sldLayoutId id="2147483777" r:id="rId16"/>
    <p:sldLayoutId id="2147483788" r:id="rId17"/>
    <p:sldLayoutId id="2147483691" r:id="rId18"/>
    <p:sldLayoutId id="2147483790" r:id="rId19"/>
  </p:sldLayoutIdLst>
  <p:hf hdr="0" ftr="0"/>
  <p:txStyles>
    <p:titleStyle>
      <a:lvl1pPr algn="l" defTabSz="914400" rtl="0" eaLnBrk="1" latinLnBrk="0" hangingPunct="1">
        <a:spcBef>
          <a:spcPct val="0"/>
        </a:spcBef>
        <a:buNone/>
        <a:defRPr sz="3200" b="1" kern="1200">
          <a:solidFill>
            <a:schemeClr val="tx1">
              <a:lumMod val="85000"/>
              <a:lumOff val="15000"/>
            </a:schemeClr>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thl.fi/fi/tutkimus-ja-kehittaminen/tutkimukset-ja-hankkeet/tyokykyohjelma/tuetun-tyollistymisen-menetelmat"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kuntoutussaatio.fi/assets/files/2018/11/Sijoita-ja-valmenna-tyoselosteita-55-18.pdf" TargetMode="External"/><Relationship Id="rId2" Type="http://schemas.openxmlformats.org/officeDocument/2006/relationships/hyperlink" Target="https://thl.fi/fi/tutkimus-ja-kehittaminen/tutkimukset-ja-hankkeet/ips-sijoita-ja-valmenna-kehittamishanke/materiaalit#koulutukset"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thl.fi/fi/tutkimus-ja-kehittaminen/tutkimukset-ja-hankkeet/tyokykyohjelma/tuetun-tyollistymisen-menetelmat"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91630"/>
            <a:ext cx="5832648" cy="2095528"/>
          </a:xfrm>
        </p:spPr>
        <p:txBody>
          <a:bodyPr/>
          <a:lstStyle/>
          <a:p>
            <a:r>
              <a:rPr lang="fi-FI" dirty="0"/>
              <a:t/>
            </a:r>
            <a:br>
              <a:rPr lang="fi-FI" dirty="0"/>
            </a:br>
            <a:r>
              <a:rPr lang="fi-FI" sz="3200" dirty="0">
                <a:latin typeface="Arial Narrow"/>
              </a:rPr>
              <a:t>Laatukriteereihin perustuvaa työhönvalmennusta nykyistä laajemmin sosiaalityön asiakkaille</a:t>
            </a:r>
            <a:endParaRPr lang="fi-FI" dirty="0">
              <a:solidFill>
                <a:schemeClr val="bg1"/>
              </a:solidFill>
              <a:latin typeface="Arial Narrow"/>
            </a:endParaRPr>
          </a:p>
        </p:txBody>
      </p:sp>
      <p:sp>
        <p:nvSpPr>
          <p:cNvPr id="3" name="Subtitle 2"/>
          <p:cNvSpPr>
            <a:spLocks noGrp="1"/>
          </p:cNvSpPr>
          <p:nvPr>
            <p:ph type="subTitle" idx="1"/>
          </p:nvPr>
        </p:nvSpPr>
        <p:spPr>
          <a:xfrm>
            <a:off x="683568" y="3867895"/>
            <a:ext cx="5832648" cy="864096"/>
          </a:xfrm>
        </p:spPr>
        <p:txBody>
          <a:bodyPr vert="horz" lIns="91440" tIns="45720" rIns="91440" bIns="45720" rtlCol="0" anchor="t">
            <a:normAutofit fontScale="85000" lnSpcReduction="10000"/>
          </a:bodyPr>
          <a:lstStyle/>
          <a:p>
            <a:r>
              <a:rPr lang="fi-FI" dirty="0">
                <a:solidFill>
                  <a:schemeClr val="bg1"/>
                </a:solidFill>
                <a:latin typeface="Arial Narrow"/>
              </a:rPr>
              <a:t>Työhönvalmennuksen toimintamalli Nuorten ja aikuisten sosiaalipalvelussa</a:t>
            </a:r>
          </a:p>
          <a:p>
            <a:endParaRPr lang="fi-FI" dirty="0">
              <a:solidFill>
                <a:schemeClr val="bg1"/>
              </a:solidFill>
              <a:latin typeface="Arial Narrow"/>
            </a:endParaRPr>
          </a:p>
          <a:p>
            <a:r>
              <a:rPr lang="fi-FI" sz="1400" dirty="0">
                <a:solidFill>
                  <a:schemeClr val="bg1"/>
                </a:solidFill>
              </a:rPr>
              <a:t>Työhönvalmentajat Maiju Ahonen ja Kanerva Medel</a:t>
            </a:r>
          </a:p>
          <a:p>
            <a:r>
              <a:rPr lang="fi-FI" sz="1400" dirty="0">
                <a:solidFill>
                  <a:schemeClr val="bg1"/>
                </a:solidFill>
                <a:latin typeface="Arial Narrow"/>
              </a:rPr>
              <a:t>Ohjausryhmä 22.11.2021</a:t>
            </a:r>
          </a:p>
        </p:txBody>
      </p:sp>
    </p:spTree>
    <p:extLst>
      <p:ext uri="{BB962C8B-B14F-4D97-AF65-F5344CB8AC3E}">
        <p14:creationId xmlns:p14="http://schemas.microsoft.com/office/powerpoint/2010/main" val="361599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a:xfrm>
            <a:off x="432785" y="123478"/>
            <a:ext cx="8459695" cy="536210"/>
          </a:xfrm>
        </p:spPr>
        <p:txBody>
          <a:bodyPr/>
          <a:lstStyle/>
          <a:p>
            <a:r>
              <a:rPr lang="fi-FI" dirty="0"/>
              <a:t>Sosiaalihuollon työllistymistä tukeva palvelupolku</a:t>
            </a:r>
          </a:p>
        </p:txBody>
      </p:sp>
      <p:sp>
        <p:nvSpPr>
          <p:cNvPr id="5" name="Tekstiruutu 4">
            <a:extLst>
              <a:ext uri="{FF2B5EF4-FFF2-40B4-BE49-F238E27FC236}">
                <a16:creationId xmlns:a16="http://schemas.microsoft.com/office/drawing/2014/main" id="{44052553-0F63-42E5-B905-5F541ED85576}"/>
              </a:ext>
            </a:extLst>
          </p:cNvPr>
          <p:cNvSpPr txBox="1"/>
          <p:nvPr/>
        </p:nvSpPr>
        <p:spPr>
          <a:xfrm>
            <a:off x="5206076" y="3219822"/>
            <a:ext cx="3686404" cy="1815882"/>
          </a:xfrm>
          <a:prstGeom prst="rect">
            <a:avLst/>
          </a:prstGeom>
          <a:noFill/>
        </p:spPr>
        <p:txBody>
          <a:bodyPr wrap="square" lIns="91440" tIns="45720" rIns="91440" bIns="45720" rtlCol="0" anchor="t">
            <a:spAutoFit/>
          </a:bodyPr>
          <a:lstStyle/>
          <a:p>
            <a:pPr marL="285750" indent="-285750">
              <a:buFont typeface="Arial"/>
              <a:buChar char="•"/>
            </a:pPr>
            <a:r>
              <a:rPr lang="fi-FI" sz="1600" dirty="0"/>
              <a:t>Tuetun työllistymisen työhönvalmennus sopii henkilöille, jolle sosiaalihuollon palvelupolun toimenpiteet eivät yksin ole olleet riittäviä</a:t>
            </a:r>
            <a:endParaRPr lang="fi-FI" dirty="0"/>
          </a:p>
          <a:p>
            <a:pPr marL="285750" indent="-285750">
              <a:buFont typeface="Arial"/>
              <a:buChar char="•"/>
            </a:pPr>
            <a:endParaRPr lang="fi-FI" sz="1600" dirty="0">
              <a:cs typeface="Arial"/>
            </a:endParaRPr>
          </a:p>
          <a:p>
            <a:endParaRPr lang="fi-FI" sz="1600" dirty="0">
              <a:cs typeface="Arial"/>
            </a:endParaRPr>
          </a:p>
        </p:txBody>
      </p:sp>
      <p:pic>
        <p:nvPicPr>
          <p:cNvPr id="2" name="Kuva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632" y="-134280"/>
            <a:ext cx="9144000" cy="5143500"/>
          </a:xfrm>
          <a:prstGeom prst="rect">
            <a:avLst/>
          </a:prstGeom>
        </p:spPr>
      </p:pic>
    </p:spTree>
    <p:extLst>
      <p:ext uri="{BB962C8B-B14F-4D97-AF65-F5344CB8AC3E}">
        <p14:creationId xmlns:p14="http://schemas.microsoft.com/office/powerpoint/2010/main" val="218095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408559" y="1203598"/>
            <a:ext cx="7739615" cy="3888432"/>
          </a:xfrm>
        </p:spPr>
        <p:txBody>
          <a:bodyPr vert="horz" lIns="91440" tIns="45720" rIns="91440" bIns="45720" rtlCol="0" anchor="t">
            <a:normAutofit fontScale="92500" lnSpcReduction="20000"/>
          </a:bodyPr>
          <a:lstStyle/>
          <a:p>
            <a:pPr marL="267970" indent="-267970"/>
            <a:r>
              <a:rPr lang="fi-FI" dirty="0"/>
              <a:t>Tuettu työllistyminen tarkoittaa työnhakijan työllistymistä normaaliin palkkatyöhön työmarkkinoille henkilökohtaisen tuen eli työhönvalmentajan tuella. </a:t>
            </a:r>
          </a:p>
          <a:p>
            <a:pPr marL="267970" indent="-267970"/>
            <a:r>
              <a:rPr lang="fi-FI" dirty="0"/>
              <a:t>Tuetun työllistymisen lähtökohtana ovat työnhakijan toiveet työllistymisestä ja työn sisällöstä, osaaminen ja taidot.</a:t>
            </a:r>
            <a:endParaRPr lang="fi-FI" dirty="0">
              <a:cs typeface="Arial"/>
            </a:endParaRPr>
          </a:p>
          <a:p>
            <a:pPr marL="267970" indent="-267970"/>
            <a:r>
              <a:rPr lang="fi-FI" dirty="0">
                <a:cs typeface="Arial"/>
              </a:rPr>
              <a:t>Tuetun työllistymisen prosessi sopii kenelle tahansa työllistyjälle, jonka työllistymiseksi työhallinnon tai muut palvelujärjestelmän toimenpiteet eivät ole riittäviä.</a:t>
            </a:r>
          </a:p>
          <a:p>
            <a:pPr marL="267970" indent="-267970"/>
            <a:r>
              <a:rPr lang="fi-FI" dirty="0">
                <a:ea typeface="+mn-lt"/>
                <a:cs typeface="+mn-lt"/>
              </a:rPr>
              <a:t>Pitkäkestoista yksilökohtaista työhönvalmennusta, jonka tavoitteena on aina asiakkaan työllistyminen.</a:t>
            </a:r>
          </a:p>
          <a:p>
            <a:pPr marL="0" indent="0">
              <a:buNone/>
            </a:pPr>
            <a:r>
              <a:rPr lang="fi-FI" sz="1100" dirty="0"/>
              <a:t>Lähde: Raivio, Helka 2021. Laatukriteereihin perustuvan tuetun työllistymisen työhönvalmennuksen laatukriteerit 2021; THL 2021. Tuetun työllistymisen menetelmät. </a:t>
            </a:r>
            <a:r>
              <a:rPr lang="fi-FI" sz="1100" dirty="0">
                <a:hlinkClick r:id="rId3"/>
              </a:rPr>
              <a:t>https://thl.fi/fi/tutkimus-ja-kehittaminen/tutkimukset-ja-hankkeet/tyokykyohjelma/tuetun-tyollistymisen-menetelmat</a:t>
            </a:r>
            <a:r>
              <a:rPr lang="fi-FI" sz="1100" dirty="0"/>
              <a:t>.</a:t>
            </a:r>
          </a:p>
          <a:p>
            <a:pPr marL="0" indent="0">
              <a:buNone/>
            </a:pPr>
            <a:endParaRPr lang="fi-FI" sz="1300" dirty="0"/>
          </a:p>
          <a:p>
            <a:pPr marL="267970" indent="-267970"/>
            <a:endParaRPr lang="fi-FI" dirty="0">
              <a:ea typeface="+mn-lt"/>
              <a:cs typeface="+mn-lt"/>
            </a:endParaRPr>
          </a:p>
          <a:p>
            <a:pPr marL="267970" indent="-267970"/>
            <a:endParaRPr lang="fi-FI" dirty="0">
              <a:ea typeface="+mn-lt"/>
              <a:cs typeface="+mn-lt"/>
            </a:endParaRPr>
          </a:p>
          <a:p>
            <a:pPr marL="267970" indent="-267970"/>
            <a:endParaRPr lang="fi-FI" dirty="0">
              <a:cs typeface="Arial"/>
            </a:endParaRPr>
          </a:p>
          <a:p>
            <a:pPr marL="0" indent="0">
              <a:buNone/>
            </a:pPr>
            <a:endParaRPr lang="fi-FI" dirty="0">
              <a:cs typeface="Arial"/>
            </a:endParaRPr>
          </a:p>
        </p:txBody>
      </p:sp>
      <p:sp>
        <p:nvSpPr>
          <p:cNvPr id="3" name="Otsikko 2"/>
          <p:cNvSpPr>
            <a:spLocks noGrp="1"/>
          </p:cNvSpPr>
          <p:nvPr>
            <p:ph type="title"/>
          </p:nvPr>
        </p:nvSpPr>
        <p:spPr>
          <a:xfrm>
            <a:off x="420386" y="195486"/>
            <a:ext cx="8195158" cy="826101"/>
          </a:xfrm>
        </p:spPr>
        <p:txBody>
          <a:bodyPr/>
          <a:lstStyle/>
          <a:p>
            <a:r>
              <a:rPr lang="fi-FI" dirty="0"/>
              <a:t/>
            </a:r>
            <a:br>
              <a:rPr lang="fi-FI" dirty="0"/>
            </a:br>
            <a:r>
              <a:rPr lang="fi-FI" dirty="0"/>
              <a:t/>
            </a:r>
            <a:br>
              <a:rPr lang="fi-FI" dirty="0"/>
            </a:br>
            <a:r>
              <a:rPr lang="fi-FI" dirty="0">
                <a:latin typeface="Arial Narrow"/>
              </a:rPr>
              <a:t/>
            </a:r>
            <a:br>
              <a:rPr lang="fi-FI" dirty="0">
                <a:latin typeface="Arial Narrow"/>
              </a:rPr>
            </a:br>
            <a:r>
              <a:rPr lang="fi-FI" dirty="0">
                <a:latin typeface="Arial Narrow"/>
              </a:rPr>
              <a:t>Tuetun työllistymisen laatukriteereihin perustuva työhönvalmennus</a:t>
            </a:r>
          </a:p>
        </p:txBody>
      </p:sp>
    </p:spTree>
    <p:extLst>
      <p:ext uri="{BB962C8B-B14F-4D97-AF65-F5344CB8AC3E}">
        <p14:creationId xmlns:p14="http://schemas.microsoft.com/office/powerpoint/2010/main" val="3760196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432785" y="1059583"/>
            <a:ext cx="7739615" cy="3744416"/>
          </a:xfrm>
        </p:spPr>
        <p:txBody>
          <a:bodyPr vert="horz" lIns="91440" tIns="45720" rIns="91440" bIns="45720" rtlCol="0" anchor="t">
            <a:normAutofit fontScale="55000" lnSpcReduction="20000"/>
          </a:bodyPr>
          <a:lstStyle/>
          <a:p>
            <a:pPr marL="267970" indent="-267970">
              <a:spcBef>
                <a:spcPts val="600"/>
              </a:spcBef>
            </a:pPr>
            <a:r>
              <a:rPr lang="fi-FI" dirty="0"/>
              <a:t>IPS-työhönvalmennuksen laatukriteeristö on tieteellisesti validoitu arviointiväline, joka mittaa IPS-palvelun laatua eli sitä, missä määrin palvelu noudattaa tuetun työllistymisen työhönvalmennuksen periaatteita.</a:t>
            </a:r>
          </a:p>
          <a:p>
            <a:pPr marL="267970" indent="-267970">
              <a:spcBef>
                <a:spcPts val="600"/>
              </a:spcBef>
            </a:pPr>
            <a:r>
              <a:rPr lang="fi-FI" dirty="0"/>
              <a:t>IPS-työhönvalmennuksen laatukriteeristöstä on THL:n toimesta muokattu </a:t>
            </a:r>
            <a:r>
              <a:rPr lang="fi-FI" b="1" dirty="0"/>
              <a:t>Tuetun työllistymisen työhönvalmennuksen laatukriteeristö </a:t>
            </a:r>
            <a:r>
              <a:rPr lang="fi-FI" dirty="0"/>
              <a:t>sosiaalihuollon työllistymistä edistämistä edistävän palvelupolun tarpeisiin</a:t>
            </a:r>
            <a:endParaRPr lang="fi-FI" dirty="0">
              <a:cs typeface="Arial"/>
            </a:endParaRPr>
          </a:p>
          <a:p>
            <a:pPr marL="267970" indent="-267970">
              <a:spcBef>
                <a:spcPts val="600"/>
              </a:spcBef>
            </a:pPr>
            <a:r>
              <a:rPr lang="fi-FI" dirty="0"/>
              <a:t>Laatukriteerejä on 25 kappaletta, ja arvioinnissa on mahdollista saavuttaa yhteensä 125 pistettä. Tutkimukset ovat osoittaneet, että mitä paremmat pisteet laatuarvioinnissa saadaan, sen paremmat työllistymistulokset palvelussa saavutetaan.  </a:t>
            </a:r>
            <a:endParaRPr lang="fi-FI" dirty="0">
              <a:cs typeface="Arial"/>
            </a:endParaRPr>
          </a:p>
          <a:p>
            <a:pPr marL="718820" lvl="1" indent="-261620">
              <a:spcBef>
                <a:spcPts val="600"/>
              </a:spcBef>
            </a:pPr>
            <a:r>
              <a:rPr lang="fi-FI" dirty="0"/>
              <a:t>115-125 Esimerkillinen taso</a:t>
            </a:r>
            <a:endParaRPr lang="fi-FI" dirty="0">
              <a:cs typeface="Arial"/>
            </a:endParaRPr>
          </a:p>
          <a:p>
            <a:pPr marL="718820" lvl="1" indent="-261620">
              <a:spcBef>
                <a:spcPts val="600"/>
              </a:spcBef>
            </a:pPr>
            <a:r>
              <a:rPr lang="fi-FI" dirty="0"/>
              <a:t>100-114 Hyvä taso</a:t>
            </a:r>
            <a:endParaRPr lang="fi-FI" dirty="0">
              <a:cs typeface="Arial"/>
            </a:endParaRPr>
          </a:p>
          <a:p>
            <a:pPr marL="718820" lvl="1" indent="-261620">
              <a:spcBef>
                <a:spcPts val="600"/>
              </a:spcBef>
            </a:pPr>
            <a:r>
              <a:rPr lang="fi-FI" dirty="0"/>
              <a:t>74-99 Kohtalainen taso</a:t>
            </a:r>
            <a:endParaRPr lang="fi-FI" dirty="0">
              <a:cs typeface="Arial"/>
            </a:endParaRPr>
          </a:p>
          <a:p>
            <a:pPr marL="718820" lvl="1" indent="-261620">
              <a:spcBef>
                <a:spcPts val="600"/>
              </a:spcBef>
            </a:pPr>
            <a:r>
              <a:rPr lang="fi-FI" dirty="0"/>
              <a:t>73 ja vähemmän, Palvelu ei ole tuettua työllistymistä</a:t>
            </a:r>
            <a:endParaRPr lang="fi-FI" dirty="0">
              <a:cs typeface="Arial"/>
            </a:endParaRPr>
          </a:p>
          <a:p>
            <a:pPr marL="718820" lvl="1" indent="-261620">
              <a:spcBef>
                <a:spcPts val="600"/>
              </a:spcBef>
            </a:pPr>
            <a:r>
              <a:rPr lang="fi-FI" dirty="0"/>
              <a:t>Esim. Vammaistyön Tuetun työllistymisen palvelu 107 pistettä</a:t>
            </a:r>
            <a:endParaRPr lang="fi-FI" dirty="0">
              <a:cs typeface="Arial"/>
            </a:endParaRPr>
          </a:p>
          <a:p>
            <a:pPr marL="267970" indent="-267970">
              <a:spcBef>
                <a:spcPts val="600"/>
              </a:spcBef>
            </a:pPr>
            <a:r>
              <a:rPr lang="fi-FI" dirty="0"/>
              <a:t>Laatukriteereihin perustuvan palvelun laatu arvioidaan puolivuosittain kunnes palvelu saavuttaa </a:t>
            </a:r>
            <a:r>
              <a:rPr lang="fi-FI" b="1" dirty="0"/>
              <a:t>hyvän menetelmällisen tarkkuuden</a:t>
            </a:r>
            <a:r>
              <a:rPr lang="fi-FI" dirty="0"/>
              <a:t> (vähintään 100 pistettä), jonka jälkeen arviot toteutetaan kerran vuodessa. </a:t>
            </a:r>
            <a:endParaRPr lang="fi-FI" dirty="0">
              <a:cs typeface="Arial"/>
            </a:endParaRPr>
          </a:p>
          <a:p>
            <a:pPr marL="267970" indent="-267970">
              <a:spcBef>
                <a:spcPts val="600"/>
              </a:spcBef>
            </a:pPr>
            <a:r>
              <a:rPr lang="fi-FI" dirty="0"/>
              <a:t>Laatukriteeristön on tuottanut yhdysvaltalainen IPS </a:t>
            </a:r>
            <a:r>
              <a:rPr lang="fi-FI" dirty="0" err="1"/>
              <a:t>Employment</a:t>
            </a:r>
            <a:r>
              <a:rPr lang="fi-FI" dirty="0"/>
              <a:t> Center, ja kriteerit on suomennettu ja ruotsinnettu </a:t>
            </a:r>
            <a:r>
              <a:rPr lang="fi-FI" dirty="0" err="1"/>
              <a:t>THL:n</a:t>
            </a:r>
            <a:r>
              <a:rPr lang="fi-FI" dirty="0"/>
              <a:t> IPS – Sijoita ja valmenna! -kehittämishankkeessa.</a:t>
            </a:r>
            <a:endParaRPr lang="fi-FI" dirty="0">
              <a:cs typeface="Arial"/>
            </a:endParaRPr>
          </a:p>
          <a:p>
            <a:pPr marL="0" indent="0">
              <a:spcBef>
                <a:spcPts val="600"/>
              </a:spcBef>
              <a:buNone/>
            </a:pPr>
            <a:endParaRPr lang="fi-FI" dirty="0"/>
          </a:p>
          <a:p>
            <a:pPr marL="0" indent="0">
              <a:spcBef>
                <a:spcPts val="600"/>
              </a:spcBef>
              <a:buNone/>
            </a:pPr>
            <a:r>
              <a:rPr lang="fi-FI" sz="1500" dirty="0"/>
              <a:t>Lähteet: THL, 2021. </a:t>
            </a:r>
            <a:r>
              <a:rPr lang="fi-FI" sz="1500" dirty="0">
                <a:hlinkClick r:id="rId2"/>
              </a:rPr>
              <a:t>https://thl.fi/fi/tutkimus-ja-kehittaminen/tutkimukset-ja-hankkeet/ips-sijoita-ja-valmenna-kehittamishanke/materiaalit#koulutukset</a:t>
            </a:r>
            <a:r>
              <a:rPr lang="fi-FI" sz="1500" dirty="0"/>
              <a:t>, Helka Raivio, laatukriteereihin perustuvan tuetun työllistymisen työhönvalmennuksen laatukriteerit 2021. </a:t>
            </a:r>
            <a:r>
              <a:rPr lang="fi-FI" sz="1500" dirty="0">
                <a:cs typeface="Arial"/>
              </a:rPr>
              <a:t>Lähteet: Harkko</a:t>
            </a:r>
            <a:r>
              <a:rPr lang="fi-FI" sz="1500" dirty="0">
                <a:ea typeface="+mn-lt"/>
                <a:cs typeface="+mn-lt"/>
              </a:rPr>
              <a:t> ym. 2018, </a:t>
            </a:r>
            <a:r>
              <a:rPr lang="fi-FI" sz="1500" dirty="0">
                <a:ea typeface="+mn-lt"/>
                <a:cs typeface="+mn-lt"/>
                <a:hlinkClick r:id="rId3"/>
              </a:rPr>
              <a:t>https://kuntoutussaatio.fi/assets/files/2018/11/Sijoita-ja-valmenna-tyoselosteita-55-18.pdf</a:t>
            </a:r>
            <a:r>
              <a:rPr lang="fi-FI" sz="1500" dirty="0">
                <a:ea typeface="+mn-lt"/>
                <a:cs typeface="+mn-lt"/>
              </a:rPr>
              <a:t>. </a:t>
            </a:r>
            <a:endParaRPr lang="fi-FI" sz="1500" dirty="0">
              <a:cs typeface="Arial"/>
            </a:endParaRPr>
          </a:p>
          <a:p>
            <a:pPr marL="0" indent="0">
              <a:spcBef>
                <a:spcPts val="600"/>
              </a:spcBef>
              <a:buNone/>
            </a:pPr>
            <a:endParaRPr lang="fi-FI" sz="1000" dirty="0">
              <a:cs typeface="Arial"/>
            </a:endParaRPr>
          </a:p>
          <a:p>
            <a:pPr marL="267970" indent="-267970"/>
            <a:endParaRPr lang="fi-FI" dirty="0">
              <a:cs typeface="Arial"/>
            </a:endParaRPr>
          </a:p>
        </p:txBody>
      </p:sp>
      <p:sp>
        <p:nvSpPr>
          <p:cNvPr id="3" name="Otsikko 2"/>
          <p:cNvSpPr>
            <a:spLocks noGrp="1"/>
          </p:cNvSpPr>
          <p:nvPr>
            <p:ph type="title"/>
          </p:nvPr>
        </p:nvSpPr>
        <p:spPr>
          <a:xfrm>
            <a:off x="432785" y="235340"/>
            <a:ext cx="7739615" cy="464202"/>
          </a:xfrm>
        </p:spPr>
        <p:txBody>
          <a:bodyPr/>
          <a:lstStyle/>
          <a:p>
            <a:r>
              <a:rPr lang="fi-FI" sz="2400" dirty="0"/>
              <a:t>Laadunvalvonta ja kehittäminen </a:t>
            </a:r>
            <a:r>
              <a:rPr lang="fi-FI" sz="2400" dirty="0" err="1"/>
              <a:t>laatukriteeristön</a:t>
            </a:r>
            <a:r>
              <a:rPr lang="fi-FI" sz="2400" dirty="0"/>
              <a:t> avulla</a:t>
            </a:r>
          </a:p>
        </p:txBody>
      </p:sp>
    </p:spTree>
    <p:extLst>
      <p:ext uri="{BB962C8B-B14F-4D97-AF65-F5344CB8AC3E}">
        <p14:creationId xmlns:p14="http://schemas.microsoft.com/office/powerpoint/2010/main" val="787963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432785" y="915567"/>
            <a:ext cx="7739615" cy="3888432"/>
          </a:xfrm>
        </p:spPr>
        <p:txBody>
          <a:bodyPr>
            <a:normAutofit/>
          </a:bodyPr>
          <a:lstStyle/>
          <a:p>
            <a:pPr>
              <a:lnSpc>
                <a:spcPct val="160000"/>
              </a:lnSpc>
              <a:spcBef>
                <a:spcPts val="0"/>
              </a:spcBef>
            </a:pPr>
            <a:r>
              <a:rPr lang="fi-FI" sz="1200" dirty="0"/>
              <a:t>Palvelun avoimuutta kaikille asiakkaille, joiden henkilökohtaisena tavoitteena on työllistyminen palkkatyöhön</a:t>
            </a:r>
          </a:p>
          <a:p>
            <a:pPr>
              <a:lnSpc>
                <a:spcPct val="160000"/>
              </a:lnSpc>
              <a:spcBef>
                <a:spcPts val="0"/>
              </a:spcBef>
            </a:pPr>
            <a:r>
              <a:rPr lang="fi-FI" sz="1200" dirty="0"/>
              <a:t>Tavoitteena työllistyminen avoimille työmarkkinoille</a:t>
            </a:r>
          </a:p>
          <a:p>
            <a:pPr>
              <a:lnSpc>
                <a:spcPct val="160000"/>
              </a:lnSpc>
              <a:spcBef>
                <a:spcPts val="0"/>
              </a:spcBef>
            </a:pPr>
            <a:r>
              <a:rPr lang="fi-FI" sz="1200" dirty="0"/>
              <a:t>Nopea työnetsintä</a:t>
            </a:r>
          </a:p>
          <a:p>
            <a:pPr>
              <a:lnSpc>
                <a:spcPct val="160000"/>
              </a:lnSpc>
              <a:spcBef>
                <a:spcPts val="0"/>
              </a:spcBef>
            </a:pPr>
            <a:r>
              <a:rPr lang="fi-FI" sz="1200" dirty="0"/>
              <a:t>Työhönvalmentajat luovat tiiviit yhteistyösuhteet työnantajiin</a:t>
            </a:r>
          </a:p>
          <a:p>
            <a:pPr>
              <a:lnSpc>
                <a:spcPct val="160000"/>
              </a:lnSpc>
              <a:spcBef>
                <a:spcPts val="0"/>
              </a:spcBef>
            </a:pPr>
            <a:r>
              <a:rPr lang="fi-FI" sz="1200" dirty="0"/>
              <a:t>Työnhaun lähtökohtana on asiakkaan omat mielenkiinnon kohteet</a:t>
            </a:r>
          </a:p>
          <a:p>
            <a:pPr>
              <a:lnSpc>
                <a:spcPct val="160000"/>
              </a:lnSpc>
              <a:spcBef>
                <a:spcPts val="0"/>
              </a:spcBef>
            </a:pPr>
            <a:r>
              <a:rPr lang="fi-FI" sz="1200" dirty="0"/>
              <a:t>Henkilökohtainen jatkuva tuki</a:t>
            </a:r>
          </a:p>
          <a:p>
            <a:pPr>
              <a:lnSpc>
                <a:spcPct val="160000"/>
              </a:lnSpc>
              <a:spcBef>
                <a:spcPts val="0"/>
              </a:spcBef>
            </a:pPr>
            <a:r>
              <a:rPr lang="fi-FI" sz="1200" dirty="0"/>
              <a:t>Työhönvalmennus on integroitu muuhun työllistymistä tukevaan toimintaan</a:t>
            </a:r>
          </a:p>
          <a:p>
            <a:pPr>
              <a:lnSpc>
                <a:spcPct val="160000"/>
              </a:lnSpc>
              <a:spcBef>
                <a:spcPts val="0"/>
              </a:spcBef>
            </a:pPr>
            <a:r>
              <a:rPr lang="fi-FI" sz="1200" dirty="0"/>
              <a:t>Etuusneuvonta on osa työhönvalmennusta</a:t>
            </a:r>
          </a:p>
        </p:txBody>
      </p:sp>
      <p:sp>
        <p:nvSpPr>
          <p:cNvPr id="3" name="Otsikko 2"/>
          <p:cNvSpPr>
            <a:spLocks noGrp="1"/>
          </p:cNvSpPr>
          <p:nvPr>
            <p:ph type="title"/>
          </p:nvPr>
        </p:nvSpPr>
        <p:spPr>
          <a:xfrm>
            <a:off x="179512" y="300252"/>
            <a:ext cx="9280747" cy="392194"/>
          </a:xfrm>
        </p:spPr>
        <p:txBody>
          <a:bodyPr/>
          <a:lstStyle/>
          <a:p>
            <a:r>
              <a:rPr lang="fi-FI" dirty="0"/>
              <a:t/>
            </a:r>
            <a:br>
              <a:rPr lang="fi-FI" dirty="0"/>
            </a:br>
            <a:r>
              <a:rPr lang="fi-FI" dirty="0"/>
              <a:t/>
            </a:r>
            <a:br>
              <a:rPr lang="fi-FI" dirty="0"/>
            </a:br>
            <a:r>
              <a:rPr lang="fi-FI" sz="2400" dirty="0"/>
              <a:t>Laatukriteereihin perustuvan työhönvalmennuksen periaatteet ja vaiheet</a:t>
            </a:r>
          </a:p>
        </p:txBody>
      </p:sp>
      <p:sp>
        <p:nvSpPr>
          <p:cNvPr id="5" name="Tekstiruutu 4"/>
          <p:cNvSpPr txBox="1"/>
          <p:nvPr/>
        </p:nvSpPr>
        <p:spPr>
          <a:xfrm flipH="1">
            <a:off x="467544" y="4587974"/>
            <a:ext cx="5714921" cy="954107"/>
          </a:xfrm>
          <a:prstGeom prst="rect">
            <a:avLst/>
          </a:prstGeom>
          <a:noFill/>
        </p:spPr>
        <p:txBody>
          <a:bodyPr wrap="square" rtlCol="0">
            <a:spAutoFit/>
          </a:bodyPr>
          <a:lstStyle/>
          <a:p>
            <a:pPr>
              <a:spcBef>
                <a:spcPts val="600"/>
              </a:spcBef>
            </a:pPr>
            <a:r>
              <a:rPr lang="fi-FI" sz="800" dirty="0"/>
              <a:t>Lähde: Raivio, Helka 2021. Laatukriteereihin perustuvan tuetun työllistymisen työhönvalmennuksen laatukriteerit 2021; THL 2021. Tuetun työllistymisen menetelmät. </a:t>
            </a:r>
            <a:r>
              <a:rPr lang="fi-FI" sz="800" dirty="0">
                <a:hlinkClick r:id="rId3"/>
              </a:rPr>
              <a:t>https://thl.fi/fi/tutkimus-ja-kehittaminen/tutkimukset-ja-hankkeet/tyokykyohjelma/tuetun-tyollistymisen-menetelmat</a:t>
            </a:r>
            <a:r>
              <a:rPr lang="fi-FI" sz="1000" dirty="0"/>
              <a:t>.</a:t>
            </a:r>
          </a:p>
          <a:p>
            <a:pPr>
              <a:spcBef>
                <a:spcPts val="600"/>
              </a:spcBef>
            </a:pPr>
            <a:endParaRPr lang="fi-FI" sz="1000" dirty="0"/>
          </a:p>
          <a:p>
            <a:pPr>
              <a:spcBef>
                <a:spcPts val="600"/>
              </a:spcBef>
            </a:pPr>
            <a:endParaRPr lang="fi-FI" sz="1000" dirty="0"/>
          </a:p>
        </p:txBody>
      </p:sp>
      <p:pic>
        <p:nvPicPr>
          <p:cNvPr id="6" name="Kuva 4" descr="Kuva, joka sisältää kohteen teksti&#10;&#10;Kuvaus luotu automaattisesti">
            <a:extLst>
              <a:ext uri="{FF2B5EF4-FFF2-40B4-BE49-F238E27FC236}">
                <a16:creationId xmlns:a16="http://schemas.microsoft.com/office/drawing/2014/main" id="{A5E81E1A-EC3D-4EBA-B702-ADB6EF3B8150}"/>
              </a:ext>
            </a:extLst>
          </p:cNvPr>
          <p:cNvPicPr>
            <a:picLocks noChangeAspect="1"/>
          </p:cNvPicPr>
          <p:nvPr/>
        </p:nvPicPr>
        <p:blipFill>
          <a:blip r:embed="rId4"/>
          <a:stretch>
            <a:fillRect/>
          </a:stretch>
        </p:blipFill>
        <p:spPr>
          <a:xfrm>
            <a:off x="456367" y="3306938"/>
            <a:ext cx="8280920" cy="1169475"/>
          </a:xfrm>
          <a:prstGeom prst="rect">
            <a:avLst/>
          </a:prstGeom>
        </p:spPr>
      </p:pic>
    </p:spTree>
    <p:extLst>
      <p:ext uri="{BB962C8B-B14F-4D97-AF65-F5344CB8AC3E}">
        <p14:creationId xmlns:p14="http://schemas.microsoft.com/office/powerpoint/2010/main" val="79698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a:xfrm>
            <a:off x="413495" y="-60888"/>
            <a:ext cx="7739615" cy="974270"/>
          </a:xfrm>
        </p:spPr>
        <p:txBody>
          <a:bodyPr/>
          <a:lstStyle/>
          <a:p>
            <a:r>
              <a:rPr lang="fi-FI" dirty="0"/>
              <a:t>Asiakas-case</a:t>
            </a:r>
          </a:p>
        </p:txBody>
      </p:sp>
      <p:pic>
        <p:nvPicPr>
          <p:cNvPr id="7" name="Kuva 6" descr="Google Docs Viewer Not Working For Images - Web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693" y="1517199"/>
            <a:ext cx="2782064" cy="1738790"/>
          </a:xfrm>
          <a:prstGeom prst="rect">
            <a:avLst/>
          </a:prstGeom>
        </p:spPr>
      </p:pic>
      <p:sp>
        <p:nvSpPr>
          <p:cNvPr id="9" name="Tekstiruutu 8"/>
          <p:cNvSpPr txBox="1"/>
          <p:nvPr/>
        </p:nvSpPr>
        <p:spPr>
          <a:xfrm>
            <a:off x="3995936" y="3255989"/>
            <a:ext cx="2160239" cy="369332"/>
          </a:xfrm>
          <a:prstGeom prst="rect">
            <a:avLst/>
          </a:prstGeom>
          <a:noFill/>
        </p:spPr>
        <p:txBody>
          <a:bodyPr wrap="square" rtlCol="0">
            <a:spAutoFit/>
          </a:bodyPr>
          <a:lstStyle/>
          <a:p>
            <a:r>
              <a:rPr lang="fi-FI" b="1" dirty="0"/>
              <a:t>Tuisku 53 vuotta</a:t>
            </a:r>
          </a:p>
        </p:txBody>
      </p:sp>
      <p:sp>
        <p:nvSpPr>
          <p:cNvPr id="12" name="Tekstiruutu 11"/>
          <p:cNvSpPr txBox="1"/>
          <p:nvPr/>
        </p:nvSpPr>
        <p:spPr>
          <a:xfrm>
            <a:off x="5056191" y="262762"/>
            <a:ext cx="3115466" cy="646331"/>
          </a:xfrm>
          <a:prstGeom prst="rect">
            <a:avLst/>
          </a:prstGeom>
          <a:noFill/>
        </p:spPr>
        <p:txBody>
          <a:bodyPr wrap="square" rtlCol="0">
            <a:spAutoFit/>
          </a:bodyPr>
          <a:lstStyle/>
          <a:p>
            <a:r>
              <a:rPr lang="fi-FI" dirty="0"/>
              <a:t>Hoitokontaktit </a:t>
            </a:r>
            <a:r>
              <a:rPr lang="fi-FI"/>
              <a:t>kunnossa mielenterveyspalveluissa</a:t>
            </a:r>
            <a:endParaRPr lang="fi-FI" dirty="0"/>
          </a:p>
        </p:txBody>
      </p:sp>
      <p:sp>
        <p:nvSpPr>
          <p:cNvPr id="13" name="Tekstiruutu 12"/>
          <p:cNvSpPr txBox="1"/>
          <p:nvPr/>
        </p:nvSpPr>
        <p:spPr>
          <a:xfrm>
            <a:off x="2902369" y="363199"/>
            <a:ext cx="2952328" cy="923330"/>
          </a:xfrm>
          <a:prstGeom prst="rect">
            <a:avLst/>
          </a:prstGeom>
          <a:noFill/>
        </p:spPr>
        <p:txBody>
          <a:bodyPr wrap="square" rtlCol="0">
            <a:spAutoFit/>
          </a:bodyPr>
          <a:lstStyle/>
          <a:p>
            <a:r>
              <a:rPr lang="fi-FI" dirty="0"/>
              <a:t>Asumisen tuen asumispalvelu</a:t>
            </a:r>
          </a:p>
          <a:p>
            <a:endParaRPr lang="fi-FI" dirty="0"/>
          </a:p>
        </p:txBody>
      </p:sp>
      <p:sp>
        <p:nvSpPr>
          <p:cNvPr id="14" name="Tekstiruutu 13"/>
          <p:cNvSpPr txBox="1"/>
          <p:nvPr/>
        </p:nvSpPr>
        <p:spPr>
          <a:xfrm>
            <a:off x="833992" y="1801711"/>
            <a:ext cx="2095445" cy="369332"/>
          </a:xfrm>
          <a:prstGeom prst="rect">
            <a:avLst/>
          </a:prstGeom>
          <a:noFill/>
        </p:spPr>
        <p:txBody>
          <a:bodyPr wrap="none" rtlCol="0">
            <a:spAutoFit/>
          </a:bodyPr>
          <a:lstStyle/>
          <a:p>
            <a:r>
              <a:rPr lang="fi-FI" dirty="0"/>
              <a:t>Epäily lukihäiriöstä</a:t>
            </a:r>
          </a:p>
        </p:txBody>
      </p:sp>
      <p:sp>
        <p:nvSpPr>
          <p:cNvPr id="15" name="Tekstiruutu 14"/>
          <p:cNvSpPr txBox="1"/>
          <p:nvPr/>
        </p:nvSpPr>
        <p:spPr>
          <a:xfrm>
            <a:off x="1979712" y="1048346"/>
            <a:ext cx="2088232" cy="646331"/>
          </a:xfrm>
          <a:prstGeom prst="rect">
            <a:avLst/>
          </a:prstGeom>
          <a:noFill/>
        </p:spPr>
        <p:txBody>
          <a:bodyPr wrap="square" rtlCol="0">
            <a:spAutoFit/>
          </a:bodyPr>
          <a:lstStyle/>
          <a:p>
            <a:r>
              <a:rPr lang="fi-FI" dirty="0" err="1"/>
              <a:t>Välitystiliasiakkuus</a:t>
            </a:r>
            <a:r>
              <a:rPr lang="fi-FI" dirty="0"/>
              <a:t> ja ulosottovelkaa</a:t>
            </a:r>
          </a:p>
        </p:txBody>
      </p:sp>
      <p:sp>
        <p:nvSpPr>
          <p:cNvPr id="17" name="Tekstiruutu 16"/>
          <p:cNvSpPr txBox="1"/>
          <p:nvPr/>
        </p:nvSpPr>
        <p:spPr>
          <a:xfrm>
            <a:off x="455684" y="2310068"/>
            <a:ext cx="2852063" cy="369332"/>
          </a:xfrm>
          <a:prstGeom prst="rect">
            <a:avLst/>
          </a:prstGeom>
          <a:noFill/>
        </p:spPr>
        <p:txBody>
          <a:bodyPr wrap="none" rtlCol="0">
            <a:spAutoFit/>
          </a:bodyPr>
          <a:lstStyle/>
          <a:p>
            <a:r>
              <a:rPr lang="fi-FI" dirty="0"/>
              <a:t>Ei ammatillista koulutusta</a:t>
            </a:r>
          </a:p>
        </p:txBody>
      </p:sp>
      <p:sp>
        <p:nvSpPr>
          <p:cNvPr id="18" name="Tekstiruutu 17"/>
          <p:cNvSpPr txBox="1"/>
          <p:nvPr/>
        </p:nvSpPr>
        <p:spPr>
          <a:xfrm>
            <a:off x="6126053" y="1168947"/>
            <a:ext cx="2124236" cy="1200329"/>
          </a:xfrm>
          <a:prstGeom prst="rect">
            <a:avLst/>
          </a:prstGeom>
          <a:noFill/>
        </p:spPr>
        <p:txBody>
          <a:bodyPr wrap="square" rtlCol="0">
            <a:spAutoFit/>
          </a:bodyPr>
          <a:lstStyle/>
          <a:p>
            <a:r>
              <a:rPr lang="fi-FI" dirty="0"/>
              <a:t>Työkokemusta ravintola-alalta, mutta viimeksi töissä v. 2003</a:t>
            </a:r>
          </a:p>
        </p:txBody>
      </p:sp>
      <p:sp>
        <p:nvSpPr>
          <p:cNvPr id="20" name="Tekstiruutu 19"/>
          <p:cNvSpPr txBox="1"/>
          <p:nvPr/>
        </p:nvSpPr>
        <p:spPr>
          <a:xfrm>
            <a:off x="6668067" y="2564198"/>
            <a:ext cx="1962840" cy="923330"/>
          </a:xfrm>
          <a:prstGeom prst="rect">
            <a:avLst/>
          </a:prstGeom>
          <a:noFill/>
        </p:spPr>
        <p:txBody>
          <a:bodyPr wrap="square" rtlCol="0">
            <a:spAutoFit/>
          </a:bodyPr>
          <a:lstStyle/>
          <a:p>
            <a:r>
              <a:rPr lang="fi-FI" dirty="0"/>
              <a:t>Kuntouttavassa työtoiminnassa vuosia</a:t>
            </a:r>
          </a:p>
        </p:txBody>
      </p:sp>
      <p:sp>
        <p:nvSpPr>
          <p:cNvPr id="21" name="Tekstiruutu 20"/>
          <p:cNvSpPr txBox="1"/>
          <p:nvPr/>
        </p:nvSpPr>
        <p:spPr>
          <a:xfrm>
            <a:off x="1074309" y="2798393"/>
            <a:ext cx="2890535" cy="369332"/>
          </a:xfrm>
          <a:prstGeom prst="rect">
            <a:avLst/>
          </a:prstGeom>
          <a:noFill/>
        </p:spPr>
        <p:txBody>
          <a:bodyPr wrap="none" rtlCol="0">
            <a:spAutoFit/>
          </a:bodyPr>
          <a:lstStyle/>
          <a:p>
            <a:r>
              <a:rPr lang="fi-FI" dirty="0"/>
              <a:t>Halu saada palkkaa työstä</a:t>
            </a:r>
          </a:p>
        </p:txBody>
      </p:sp>
      <p:pic>
        <p:nvPicPr>
          <p:cNvPr id="16" name="Kuva 4" descr="Kuva, joka sisältää kohteen teksti&#10;&#10;Kuvaus luotu automaattisesti">
            <a:extLst>
              <a:ext uri="{FF2B5EF4-FFF2-40B4-BE49-F238E27FC236}">
                <a16:creationId xmlns:a16="http://schemas.microsoft.com/office/drawing/2014/main" id="{A5E81E1A-EC3D-4EBA-B702-ADB6EF3B8150}"/>
              </a:ext>
            </a:extLst>
          </p:cNvPr>
          <p:cNvPicPr>
            <a:picLocks noChangeAspect="1"/>
          </p:cNvPicPr>
          <p:nvPr/>
        </p:nvPicPr>
        <p:blipFill>
          <a:blip r:embed="rId3"/>
          <a:stretch>
            <a:fillRect/>
          </a:stretch>
        </p:blipFill>
        <p:spPr>
          <a:xfrm>
            <a:off x="405394" y="3725514"/>
            <a:ext cx="8208234" cy="1029504"/>
          </a:xfrm>
          <a:prstGeom prst="rect">
            <a:avLst/>
          </a:prstGeom>
        </p:spPr>
      </p:pic>
    </p:spTree>
    <p:extLst>
      <p:ext uri="{BB962C8B-B14F-4D97-AF65-F5344CB8AC3E}">
        <p14:creationId xmlns:p14="http://schemas.microsoft.com/office/powerpoint/2010/main" val="2546701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432785" y="920009"/>
            <a:ext cx="7678867" cy="3883990"/>
          </a:xfrm>
        </p:spPr>
        <p:txBody>
          <a:bodyPr vert="horz" lIns="91440" tIns="45720" rIns="91440" bIns="45720" rtlCol="0" anchor="t">
            <a:normAutofit fontScale="62500" lnSpcReduction="20000"/>
          </a:bodyPr>
          <a:lstStyle/>
          <a:p>
            <a:pPr marL="267970" indent="-267970"/>
            <a:r>
              <a:rPr lang="fi-FI" dirty="0"/>
              <a:t>Tuotetaan osana nykyistä Vammaistyön Tuetun työllistymisen palvelua.</a:t>
            </a:r>
          </a:p>
          <a:p>
            <a:pPr marL="267970" indent="-267970"/>
            <a:r>
              <a:rPr lang="fi-FI" dirty="0"/>
              <a:t>Arvio työhönvalmennuksesta hyötyvien asiakkaiden määrästä on noin 40 asiakasta</a:t>
            </a:r>
            <a:endParaRPr lang="fi-FI" dirty="0">
              <a:cs typeface="Arial"/>
            </a:endParaRPr>
          </a:p>
          <a:p>
            <a:pPr marL="267970" indent="-267970"/>
            <a:r>
              <a:rPr lang="fi-FI" dirty="0"/>
              <a:t>Tarvitaan 2 työhönvalmentajan vakanssia, jotka kohdennetaan </a:t>
            </a:r>
            <a:r>
              <a:rPr lang="fi-FI" dirty="0" err="1"/>
              <a:t>Nuson</a:t>
            </a:r>
            <a:r>
              <a:rPr lang="fi-FI" dirty="0"/>
              <a:t> asiakastarpeisiin. Kustannuksina </a:t>
            </a:r>
            <a:r>
              <a:rPr lang="fi-FI" dirty="0" err="1"/>
              <a:t>työhönvalmentajien</a:t>
            </a:r>
            <a:r>
              <a:rPr lang="fi-FI" dirty="0"/>
              <a:t> palkkakustannukset sekä työväline- ja vuokrakulut.</a:t>
            </a:r>
            <a:endParaRPr lang="fi-FI" dirty="0">
              <a:cs typeface="Arial"/>
            </a:endParaRPr>
          </a:p>
          <a:p>
            <a:pPr marL="718820" lvl="1" indent="-261620">
              <a:buFont typeface="Wingdings" panose="020B0604020202020204" pitchFamily="34" charset="0"/>
              <a:buChar char="ü"/>
            </a:pPr>
            <a:r>
              <a:rPr lang="fi-FI" dirty="0"/>
              <a:t>Ei vaadi uusien toimintamallien perustamista</a:t>
            </a:r>
            <a:endParaRPr lang="fi-FI" dirty="0">
              <a:cs typeface="Arial"/>
            </a:endParaRPr>
          </a:p>
          <a:p>
            <a:pPr marL="718820" lvl="1" indent="-261620">
              <a:buFont typeface="Wingdings" panose="020B0604020202020204" pitchFamily="34" charset="0"/>
              <a:buChar char="ü"/>
            </a:pPr>
            <a:r>
              <a:rPr lang="fi-FI" dirty="0"/>
              <a:t>Mahdollistaa NUSON ja </a:t>
            </a:r>
            <a:r>
              <a:rPr lang="fi-FI" dirty="0" err="1"/>
              <a:t>VAMTYn</a:t>
            </a:r>
            <a:r>
              <a:rPr lang="fi-FI" dirty="0"/>
              <a:t> yhteistyötä, helsinkiläisen tarpeet edellä </a:t>
            </a:r>
            <a:endParaRPr lang="fi-FI" dirty="0">
              <a:cs typeface="Arial"/>
            </a:endParaRPr>
          </a:p>
          <a:p>
            <a:pPr marL="718820" lvl="1" indent="-261620">
              <a:buFont typeface="Wingdings" panose="020B0604020202020204" pitchFamily="34" charset="0"/>
              <a:buChar char="ü"/>
            </a:pPr>
            <a:r>
              <a:rPr lang="fi-FI" dirty="0"/>
              <a:t> Pilotoitu jo osana Työkykyisempi Stadi -hanketta</a:t>
            </a:r>
            <a:endParaRPr lang="fi-FI" dirty="0">
              <a:cs typeface="Arial"/>
            </a:endParaRPr>
          </a:p>
          <a:p>
            <a:pPr marL="718820" lvl="1" indent="-261620">
              <a:buFont typeface="Wingdings" panose="020B0604020202020204" pitchFamily="34" charset="0"/>
              <a:buChar char="ü"/>
            </a:pPr>
            <a:r>
              <a:rPr lang="fi-FI" dirty="0"/>
              <a:t> Laaja työnantajayhteistyöverkko</a:t>
            </a:r>
            <a:endParaRPr lang="fi-FI" dirty="0">
              <a:cs typeface="Arial"/>
            </a:endParaRPr>
          </a:p>
          <a:p>
            <a:pPr marL="718820" lvl="1" indent="-261620">
              <a:buFont typeface="Wingdings" panose="020B0604020202020204" pitchFamily="34" charset="0"/>
              <a:buChar char="ü"/>
            </a:pPr>
            <a:r>
              <a:rPr lang="fi-FI" dirty="0"/>
              <a:t> Laaja osaaminen palvelutuotannosta, </a:t>
            </a:r>
            <a:r>
              <a:rPr lang="fi-FI" dirty="0" err="1"/>
              <a:t>sijaistukset</a:t>
            </a:r>
            <a:r>
              <a:rPr lang="fi-FI" dirty="0"/>
              <a:t> sekä moniammatillinen työskentely ja asiantuntijuus</a:t>
            </a:r>
            <a:endParaRPr lang="fi-FI" dirty="0">
              <a:cs typeface="Arial"/>
            </a:endParaRPr>
          </a:p>
          <a:p>
            <a:pPr marL="718820" lvl="1" indent="-261620">
              <a:buFont typeface="Wingdings" panose="020B0604020202020204" pitchFamily="34" charset="0"/>
              <a:buChar char="ü"/>
            </a:pPr>
            <a:r>
              <a:rPr lang="fi-FI" dirty="0"/>
              <a:t> Palvelu tapahtuu muualla kuin kuntouttavan työtoiminnan yksikössä, kokemus eteenpäin pääsemisestä</a:t>
            </a:r>
            <a:endParaRPr lang="fi-FI" dirty="0">
              <a:cs typeface="Arial"/>
            </a:endParaRPr>
          </a:p>
          <a:p>
            <a:pPr marL="718820" lvl="1" indent="-261620">
              <a:buFont typeface="Wingdings" panose="020B0604020202020204" pitchFamily="34" charset="0"/>
              <a:buChar char="ü"/>
            </a:pPr>
            <a:r>
              <a:rPr lang="fi-FI" dirty="0"/>
              <a:t>Apottiyhteensopivuus? – Tulisi määritellä </a:t>
            </a:r>
            <a:r>
              <a:rPr lang="fi-FI" sz="1800" dirty="0">
                <a:solidFill>
                  <a:prstClr val="black"/>
                </a:solidFill>
              </a:rPr>
              <a:t>työhönvalmennuspalvelun rajapinta NUSO-tiimin osalta Apotti-yhteensopivaksi</a:t>
            </a:r>
          </a:p>
          <a:p>
            <a:pPr marL="718820" lvl="1" indent="-261620">
              <a:buFont typeface="Wingdings" panose="020B0604020202020204" pitchFamily="34" charset="0"/>
              <a:buChar char="ü"/>
            </a:pPr>
            <a:endParaRPr lang="fi-FI" dirty="0">
              <a:cs typeface="Arial"/>
            </a:endParaRPr>
          </a:p>
          <a:p>
            <a:pPr marL="267970" indent="-267970"/>
            <a:endParaRPr lang="fi-FI" dirty="0">
              <a:cs typeface="Arial"/>
            </a:endParaRPr>
          </a:p>
        </p:txBody>
      </p:sp>
      <p:sp>
        <p:nvSpPr>
          <p:cNvPr id="3" name="Otsikko 2"/>
          <p:cNvSpPr>
            <a:spLocks noGrp="1"/>
          </p:cNvSpPr>
          <p:nvPr>
            <p:ph type="title"/>
          </p:nvPr>
        </p:nvSpPr>
        <p:spPr>
          <a:xfrm>
            <a:off x="432785" y="235340"/>
            <a:ext cx="7739615" cy="704491"/>
          </a:xfrm>
        </p:spPr>
        <p:txBody>
          <a:bodyPr/>
          <a:lstStyle/>
          <a:p>
            <a:r>
              <a:rPr lang="fi-FI" sz="2400" dirty="0">
                <a:latin typeface="Arial Narrow"/>
              </a:rPr>
              <a:t>Tuotantotapa – Nuorten ja aikuisten sosiaalityön ja </a:t>
            </a:r>
            <a:r>
              <a:rPr lang="fi-FI" sz="2400" dirty="0" err="1">
                <a:latin typeface="Arial Narrow"/>
              </a:rPr>
              <a:t>Vamtyn</a:t>
            </a:r>
            <a:r>
              <a:rPr lang="fi-FI" sz="2400" dirty="0">
                <a:latin typeface="Arial Narrow"/>
              </a:rPr>
              <a:t> yhteistyö</a:t>
            </a:r>
            <a:endParaRPr lang="fi-FI" sz="2400" dirty="0"/>
          </a:p>
        </p:txBody>
      </p:sp>
    </p:spTree>
    <p:extLst>
      <p:ext uri="{BB962C8B-B14F-4D97-AF65-F5344CB8AC3E}">
        <p14:creationId xmlns:p14="http://schemas.microsoft.com/office/powerpoint/2010/main" val="4026275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4">
            <a:extLst>
              <a:ext uri="{FF2B5EF4-FFF2-40B4-BE49-F238E27FC236}">
                <a16:creationId xmlns:a16="http://schemas.microsoft.com/office/drawing/2014/main" id="{4B5E5103-6639-44FB-AB90-1A78D2BE5AD8}"/>
              </a:ext>
            </a:extLst>
          </p:cNvPr>
          <p:cNvGraphicFramePr>
            <a:graphicFrameLocks noGrp="1"/>
          </p:cNvGraphicFramePr>
          <p:nvPr>
            <p:ph idx="1"/>
            <p:extLst>
              <p:ext uri="{D42A27DB-BD31-4B8C-83A1-F6EECF244321}">
                <p14:modId xmlns:p14="http://schemas.microsoft.com/office/powerpoint/2010/main" val="156700574"/>
              </p:ext>
            </p:extLst>
          </p:nvPr>
        </p:nvGraphicFramePr>
        <p:xfrm>
          <a:off x="179512" y="1209611"/>
          <a:ext cx="8856984" cy="3522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FB9AEC15-2073-41E6-AF57-CC4B55EF21AF}"/>
              </a:ext>
            </a:extLst>
          </p:cNvPr>
          <p:cNvSpPr>
            <a:spLocks noGrp="1"/>
          </p:cNvSpPr>
          <p:nvPr>
            <p:ph type="title"/>
          </p:nvPr>
        </p:nvSpPr>
        <p:spPr/>
        <p:txBody>
          <a:bodyPr/>
          <a:lstStyle/>
          <a:p>
            <a:r>
              <a:rPr lang="en-US" dirty="0" err="1">
                <a:latin typeface="Arial Narrow"/>
              </a:rPr>
              <a:t>Työhönvalmentajien</a:t>
            </a:r>
            <a:r>
              <a:rPr lang="en-US" dirty="0">
                <a:latin typeface="Arial Narrow"/>
              </a:rPr>
              <a:t> </a:t>
            </a:r>
            <a:r>
              <a:rPr lang="en-US" dirty="0" err="1">
                <a:latin typeface="Arial Narrow"/>
              </a:rPr>
              <a:t>tiimit</a:t>
            </a:r>
            <a:r>
              <a:rPr lang="en-US" dirty="0">
                <a:latin typeface="Arial Narrow"/>
              </a:rPr>
              <a:t> ja </a:t>
            </a:r>
            <a:r>
              <a:rPr lang="en-US" dirty="0" err="1">
                <a:latin typeface="Arial Narrow"/>
              </a:rPr>
              <a:t>kytkeytyminen</a:t>
            </a:r>
            <a:r>
              <a:rPr lang="en-US" dirty="0">
                <a:latin typeface="Arial Narrow"/>
              </a:rPr>
              <a:t> </a:t>
            </a:r>
            <a:r>
              <a:rPr lang="en-US" dirty="0" err="1">
                <a:latin typeface="Arial Narrow"/>
              </a:rPr>
              <a:t>Tuetun</a:t>
            </a:r>
            <a:r>
              <a:rPr lang="en-US" dirty="0">
                <a:latin typeface="Arial Narrow"/>
              </a:rPr>
              <a:t> </a:t>
            </a:r>
            <a:r>
              <a:rPr lang="en-US" dirty="0" err="1">
                <a:latin typeface="Arial Narrow"/>
              </a:rPr>
              <a:t>työllistymisen</a:t>
            </a:r>
            <a:r>
              <a:rPr lang="en-US" dirty="0">
                <a:latin typeface="Arial Narrow"/>
              </a:rPr>
              <a:t> </a:t>
            </a:r>
            <a:r>
              <a:rPr lang="en-US" dirty="0" err="1">
                <a:latin typeface="Arial Narrow"/>
              </a:rPr>
              <a:t>palvelussa</a:t>
            </a:r>
            <a:r>
              <a:rPr lang="en-US" dirty="0">
                <a:latin typeface="Arial Narrow"/>
              </a:rPr>
              <a:t> </a:t>
            </a:r>
            <a:endParaRPr lang="en-US" dirty="0"/>
          </a:p>
        </p:txBody>
      </p:sp>
    </p:spTree>
    <p:extLst>
      <p:ext uri="{BB962C8B-B14F-4D97-AF65-F5344CB8AC3E}">
        <p14:creationId xmlns:p14="http://schemas.microsoft.com/office/powerpoint/2010/main" val="141471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5FDBCDE4-C8BC-4B1F-B792-3BF42AAECCE5}"/>
              </a:ext>
            </a:extLst>
          </p:cNvPr>
          <p:cNvSpPr>
            <a:spLocks noGrp="1"/>
          </p:cNvSpPr>
          <p:nvPr>
            <p:ph type="title"/>
          </p:nvPr>
        </p:nvSpPr>
        <p:spPr/>
        <p:txBody>
          <a:bodyPr/>
          <a:lstStyle/>
          <a:p>
            <a:pPr marL="718820" marR="0" lvl="1" indent="-261620" defTabSz="914400" rtl="0" eaLnBrk="1" fontAlgn="auto" latinLnBrk="0" hangingPunct="1">
              <a:lnSpc>
                <a:spcPct val="100000"/>
              </a:lnSpc>
              <a:spcBef>
                <a:spcPts val="1400"/>
              </a:spcBef>
              <a:spcAft>
                <a:spcPts val="0"/>
              </a:spcAft>
              <a:tabLst/>
              <a:defRPr/>
            </a:pPr>
            <a:r>
              <a:rPr lang="fi-FI" sz="3200" b="1" kern="1200" dirty="0">
                <a:solidFill>
                  <a:schemeClr val="tx1">
                    <a:lumMod val="85000"/>
                    <a:lumOff val="15000"/>
                  </a:schemeClr>
                </a:solidFill>
                <a:latin typeface="Arial Narrow"/>
                <a:ea typeface="+mj-ea"/>
                <a:cs typeface="+mj-cs"/>
              </a:rPr>
              <a:t>Asiakasohjaus työhönvalmennukseen</a:t>
            </a:r>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3012827735"/>
              </p:ext>
            </p:extLst>
          </p:nvPr>
        </p:nvGraphicFramePr>
        <p:xfrm>
          <a:off x="515411" y="1345166"/>
          <a:ext cx="7942537"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uorakulmio 7"/>
          <p:cNvSpPr/>
          <p:nvPr/>
        </p:nvSpPr>
        <p:spPr>
          <a:xfrm>
            <a:off x="323528" y="3723878"/>
            <a:ext cx="8640960" cy="307777"/>
          </a:xfrm>
          <a:prstGeom prst="rect">
            <a:avLst/>
          </a:prstGeom>
        </p:spPr>
        <p:txBody>
          <a:bodyPr wrap="square" lIns="91440" tIns="45720" rIns="91440" bIns="45720" anchor="t">
            <a:spAutoFit/>
          </a:bodyPr>
          <a:lstStyle/>
          <a:p>
            <a:pPr marL="718820" lvl="1" indent="-261620">
              <a:spcBef>
                <a:spcPts val="1400"/>
              </a:spcBef>
              <a:buClr>
                <a:srgbClr val="F18700"/>
              </a:buClr>
              <a:buFont typeface="Arial" panose="020B0604020202020204" pitchFamily="34" charset="0"/>
              <a:buChar char="•"/>
            </a:pPr>
            <a:endParaRPr lang="fi-FI" sz="1400" dirty="0">
              <a:cs typeface="Arial"/>
            </a:endParaRPr>
          </a:p>
        </p:txBody>
      </p:sp>
    </p:spTree>
    <p:extLst>
      <p:ext uri="{BB962C8B-B14F-4D97-AF65-F5344CB8AC3E}">
        <p14:creationId xmlns:p14="http://schemas.microsoft.com/office/powerpoint/2010/main" val="1695234241"/>
      </p:ext>
    </p:extLst>
  </p:cSld>
  <p:clrMapOvr>
    <a:masterClrMapping/>
  </p:clrMapOvr>
</p:sld>
</file>

<file path=ppt/theme/theme1.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310EF241ECA8954FBCC3B53CBED266B4" ma:contentTypeVersion="11" ma:contentTypeDescription="Luo uusi asiakirja." ma:contentTypeScope="" ma:versionID="83be2f74faa2f296a924fd477e72a1bd">
  <xsd:schema xmlns:xsd="http://www.w3.org/2001/XMLSchema" xmlns:xs="http://www.w3.org/2001/XMLSchema" xmlns:p="http://schemas.microsoft.com/office/2006/metadata/properties" xmlns:ns2="d9639bfd-98ec-4334-ae58-bed590fff94c" xmlns:ns3="a112ff53-d924-4ff0-9065-40bbc44a3ac1" targetNamespace="http://schemas.microsoft.com/office/2006/metadata/properties" ma:root="true" ma:fieldsID="a9bfd0b8ecdd3f59b10961245c49f7ea" ns2:_="" ns3:_="">
    <xsd:import namespace="d9639bfd-98ec-4334-ae58-bed590fff94c"/>
    <xsd:import namespace="a112ff53-d924-4ff0-9065-40bbc44a3a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639bfd-98ec-4334-ae58-bed590fff9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12ff53-d924-4ff0-9065-40bbc44a3ac1" elementFormDefault="qualified">
    <xsd:import namespace="http://schemas.microsoft.com/office/2006/documentManagement/types"/>
    <xsd:import namespace="http://schemas.microsoft.com/office/infopath/2007/PartnerControls"/>
    <xsd:element name="SharedWithUsers" ma:index="17"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4BB218-4F2B-4D23-9B4B-0BAF50F8C5BF}">
  <ds:schemaRefs>
    <ds:schemaRef ds:uri="http://purl.org/dc/terms/"/>
    <ds:schemaRef ds:uri="a112ff53-d924-4ff0-9065-40bbc44a3ac1"/>
    <ds:schemaRef ds:uri="http://purl.org/dc/dcmitype/"/>
    <ds:schemaRef ds:uri="http://schemas.microsoft.com/office/infopath/2007/PartnerControls"/>
    <ds:schemaRef ds:uri="http://purl.org/dc/elements/1.1/"/>
    <ds:schemaRef ds:uri="http://schemas.microsoft.com/office/2006/documentManagement/types"/>
    <ds:schemaRef ds:uri="d9639bfd-98ec-4334-ae58-bed590fff94c"/>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15D2406-C599-45E5-AD84-6E00A9548E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639bfd-98ec-4334-ae58-bed590fff94c"/>
    <ds:schemaRef ds:uri="a112ff53-d924-4ff0-9065-40bbc44a3a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0A9999-03C3-47B1-B7B5-24E0A8D2B6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VN esityspohja, työllisyys (1)</Template>
  <TotalTime>0</TotalTime>
  <Words>762</Words>
  <Application>Microsoft Office PowerPoint</Application>
  <PresentationFormat>Näytössä katseltava esitys (16:9)</PresentationFormat>
  <Paragraphs>99</Paragraphs>
  <Slides>9</Slides>
  <Notes>3</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9</vt:i4>
      </vt:variant>
    </vt:vector>
  </HeadingPairs>
  <TitlesOfParts>
    <vt:vector size="14" baseType="lpstr">
      <vt:lpstr>Arial</vt:lpstr>
      <vt:lpstr>Arial Narrow</vt:lpstr>
      <vt:lpstr>Calibri</vt:lpstr>
      <vt:lpstr>Wingdings</vt:lpstr>
      <vt:lpstr>VN-uudistukset-ppt_01/2020</vt:lpstr>
      <vt:lpstr> Laatukriteereihin perustuvaa työhönvalmennusta nykyistä laajemmin sosiaalityön asiakkaille</vt:lpstr>
      <vt:lpstr>Sosiaalihuollon työllistymistä tukeva palvelupolku</vt:lpstr>
      <vt:lpstr>   Tuetun työllistymisen laatukriteereihin perustuva työhönvalmennus</vt:lpstr>
      <vt:lpstr>Laadunvalvonta ja kehittäminen laatukriteeristön avulla</vt:lpstr>
      <vt:lpstr>  Laatukriteereihin perustuvan työhönvalmennuksen periaatteet ja vaiheet</vt:lpstr>
      <vt:lpstr>Asiakas-case</vt:lpstr>
      <vt:lpstr>Tuotantotapa – Nuorten ja aikuisten sosiaalityön ja Vamtyn yhteistyö</vt:lpstr>
      <vt:lpstr>Työhönvalmentajien tiimit ja kytkeytyminen Tuetun työllistymisen palvelussa </vt:lpstr>
      <vt:lpstr>Asiakasohjaus työhönvalmennukseen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Työhönvalmennus Työpaja</dc:title>
  <dc:creator/>
  <cp:lastModifiedBy/>
  <cp:revision>429</cp:revision>
  <dcterms:created xsi:type="dcterms:W3CDTF">2020-10-06T11:24:12Z</dcterms:created>
  <dcterms:modified xsi:type="dcterms:W3CDTF">2021-12-21T13:42:40Z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0x010100310EF241ECA8954FBCC3B53CBED266B4</vt:lpwstr>
  </property>
</Properties>
</file>