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1" roundtripDataSignature="AMtx7mjRcWk1lSjD5tENhZ/5luIt7Lr6F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customschemas.google.com/relationships/presentationmetadata" Target="metadata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fi-FI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tsikko ja sisältö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tsikko ja pystysuora teksti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7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ystysuora otsikko ja teksti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8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ailu" type="twoTxTwoObj">
  <p:cSld name="TWO_OBJECTS_WITH_TEX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9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9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4" name="Google Shape;24;p9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6" name="Google Shape;26;p9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tsikkodia" type="title">
  <p:cSld name="TITLE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0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33" name="Google Shape;33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san ylätunniste" type="secHead">
  <p:cSld name="SECTION_HEADER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9" name="Google Shape;39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Kaksi sisältökohdetta" type="twoObj">
  <p:cSld name="TWO_OBJECTS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2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1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ain otsikk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hjä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Kuvatekstillinen sisältö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5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Kuvatekstillinen kuva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6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Relationship Id="rId4" Type="http://schemas.openxmlformats.org/officeDocument/2006/relationships/image" Target="../media/image8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lang="fi-FI">
                <a:latin typeface="Arial"/>
                <a:ea typeface="Arial"/>
                <a:cs typeface="Arial"/>
                <a:sym typeface="Arial"/>
              </a:rPr>
              <a:t>Osatyökykyiset Rovaniemellä</a:t>
            </a:r>
            <a:endParaRPr/>
          </a:p>
        </p:txBody>
      </p:sp>
      <p:sp>
        <p:nvSpPr>
          <p:cNvPr id="89" name="Google Shape;89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fi-FI"/>
              <a:t>1.1.-15.9. 435 henkilöä kuntakokeilussa, joilla osatyökykyisyys merkintä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fi-FI"/>
              <a:t>Perusasteen koulutus 83 henkilöllä 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fi-FI"/>
              <a:t>Keskiasteen koulutus 268 henkilöllä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fi-FI"/>
              <a:t>Korkea-asteen koulutus 66 henkilöllä (korkea-aste = korkeampi kuin keskiaste, mukana mm. ammattikorkeakoulu)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fi-FI"/>
              <a:t>Koulutusaste tuntematon 18 henkilöllä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fi-FI"/>
              <a:t>1.1.-15.9. 290 henkilöä TE-asiakkaana, joilla osatyökykyisyys merkintä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fi-FI"/>
              <a:t>Perusasteen koulutus 31 henkilöllä 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fi-FI"/>
              <a:t>Keskiasteen koulutus 196 henkilöllä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fi-FI"/>
              <a:t>Korkea-asteen koulutus 56 henkilöllä (korkea-aste = korkeampi kuin keskiaste, mukana mm. ammattikorkeakoulu)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fi-FI"/>
              <a:t>Koulutusaste tuntematon 7 henkilöllä</a:t>
            </a:r>
            <a:endParaRPr/>
          </a:p>
          <a:p>
            <a:pPr indent="-6413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8763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6413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  <p:grpSp>
        <p:nvGrpSpPr>
          <p:cNvPr id="90" name="Google Shape;90;p1"/>
          <p:cNvGrpSpPr/>
          <p:nvPr/>
        </p:nvGrpSpPr>
        <p:grpSpPr>
          <a:xfrm>
            <a:off x="0" y="0"/>
            <a:ext cx="12192000" cy="321805"/>
            <a:chOff x="0" y="-3932"/>
            <a:chExt cx="12192000" cy="321805"/>
          </a:xfrm>
        </p:grpSpPr>
        <p:sp>
          <p:nvSpPr>
            <p:cNvPr id="91" name="Google Shape;91;p1"/>
            <p:cNvSpPr/>
            <p:nvPr/>
          </p:nvSpPr>
          <p:spPr>
            <a:xfrm>
              <a:off x="0" y="1712"/>
              <a:ext cx="12192000" cy="308279"/>
            </a:xfrm>
            <a:prstGeom prst="rect">
              <a:avLst/>
            </a:prstGeom>
            <a:solidFill>
              <a:srgbClr val="FF5C0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fi-FI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     TARVE                           VISIO                             TAVOITTEET                     TOIMENPITEET &amp; RESURSSIT                      TULOKSET                    VAIKUTTAVUUS</a:t>
              </a:r>
              <a:endParaRPr/>
            </a:p>
          </p:txBody>
        </p:sp>
        <p:sp>
          <p:nvSpPr>
            <p:cNvPr id="92" name="Google Shape;92;p1"/>
            <p:cNvSpPr/>
            <p:nvPr/>
          </p:nvSpPr>
          <p:spPr>
            <a:xfrm>
              <a:off x="1315329" y="-393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3174609" y="-393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Google Shape;94;p1"/>
            <p:cNvSpPr/>
            <p:nvPr/>
          </p:nvSpPr>
          <p:spPr>
            <a:xfrm>
              <a:off x="5328529" y="716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1"/>
            <p:cNvSpPr/>
            <p:nvPr/>
          </p:nvSpPr>
          <p:spPr>
            <a:xfrm>
              <a:off x="8161432" y="9594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1"/>
            <p:cNvSpPr/>
            <p:nvPr/>
          </p:nvSpPr>
          <p:spPr>
            <a:xfrm>
              <a:off x="10005863" y="-393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lang="fi-FI">
                <a:latin typeface="Arial"/>
                <a:ea typeface="Arial"/>
                <a:cs typeface="Arial"/>
                <a:sym typeface="Arial"/>
              </a:rPr>
              <a:t>Osatyökykyiset Rovaniemellä </a:t>
            </a:r>
            <a:r>
              <a:rPr b="1" lang="fi-FI"/>
              <a:t>1.1.-15.9. 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2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fi-FI"/>
              <a:t>Kuntakokeilu	</a:t>
            </a:r>
            <a:endParaRPr/>
          </a:p>
        </p:txBody>
      </p:sp>
      <p:sp>
        <p:nvSpPr>
          <p:cNvPr id="103" name="Google Shape;103;p2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762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04" name="Google Shape;104;p2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fi-FI"/>
              <a:t>TE</a:t>
            </a:r>
            <a:endParaRPr/>
          </a:p>
        </p:txBody>
      </p:sp>
      <p:grpSp>
        <p:nvGrpSpPr>
          <p:cNvPr id="105" name="Google Shape;105;p2"/>
          <p:cNvGrpSpPr/>
          <p:nvPr/>
        </p:nvGrpSpPr>
        <p:grpSpPr>
          <a:xfrm>
            <a:off x="0" y="0"/>
            <a:ext cx="12192000" cy="321805"/>
            <a:chOff x="0" y="-3932"/>
            <a:chExt cx="12192000" cy="321805"/>
          </a:xfrm>
        </p:grpSpPr>
        <p:sp>
          <p:nvSpPr>
            <p:cNvPr id="106" name="Google Shape;106;p2"/>
            <p:cNvSpPr/>
            <p:nvPr/>
          </p:nvSpPr>
          <p:spPr>
            <a:xfrm>
              <a:off x="0" y="1712"/>
              <a:ext cx="12192000" cy="308279"/>
            </a:xfrm>
            <a:prstGeom prst="rect">
              <a:avLst/>
            </a:prstGeom>
            <a:solidFill>
              <a:srgbClr val="FF5C0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fi-FI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     TARVE                           VISIO                             TAVOITTEET                     TOIMENPITEET &amp; RESURSSIT                      TULOKSET                    VAIKUTTAVUUS</a:t>
              </a: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1315329" y="-393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3174609" y="-393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5328529" y="716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8161432" y="9594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10005863" y="-393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12" name="Google Shape;112;p2"/>
          <p:cNvPicPr preferRelativeResize="0"/>
          <p:nvPr>
            <p:ph idx="4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23510" y="2875605"/>
            <a:ext cx="5331878" cy="302796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35003" y="2802278"/>
            <a:ext cx="5460998" cy="31012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3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lang="fi-FI">
                <a:latin typeface="Arial"/>
                <a:ea typeface="Arial"/>
                <a:cs typeface="Arial"/>
                <a:sym typeface="Arial"/>
              </a:rPr>
              <a:t>Osatyökykyiset Rovaniemellä: tilanne 15.9.</a:t>
            </a:r>
            <a:endParaRPr/>
          </a:p>
        </p:txBody>
      </p:sp>
      <p:sp>
        <p:nvSpPr>
          <p:cNvPr id="119" name="Google Shape;119;p3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fi-FI"/>
              <a:t>Kuntakokeilu	</a:t>
            </a:r>
            <a:endParaRPr/>
          </a:p>
        </p:txBody>
      </p:sp>
      <p:sp>
        <p:nvSpPr>
          <p:cNvPr id="120" name="Google Shape;120;p3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1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21" name="Google Shape;121;p3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fi-FI"/>
              <a:t>TE</a:t>
            </a:r>
            <a:endParaRPr/>
          </a:p>
        </p:txBody>
      </p:sp>
      <p:pic>
        <p:nvPicPr>
          <p:cNvPr id="122" name="Google Shape;122;p3"/>
          <p:cNvPicPr preferRelativeResize="0"/>
          <p:nvPr>
            <p:ph idx="4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83015" y="3006726"/>
            <a:ext cx="5183188" cy="294352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3" name="Google Shape;123;p3"/>
          <p:cNvGrpSpPr/>
          <p:nvPr/>
        </p:nvGrpSpPr>
        <p:grpSpPr>
          <a:xfrm>
            <a:off x="0" y="0"/>
            <a:ext cx="12192000" cy="321805"/>
            <a:chOff x="0" y="-3932"/>
            <a:chExt cx="12192000" cy="321805"/>
          </a:xfrm>
        </p:grpSpPr>
        <p:sp>
          <p:nvSpPr>
            <p:cNvPr id="124" name="Google Shape;124;p3"/>
            <p:cNvSpPr/>
            <p:nvPr/>
          </p:nvSpPr>
          <p:spPr>
            <a:xfrm>
              <a:off x="0" y="1712"/>
              <a:ext cx="12192000" cy="308279"/>
            </a:xfrm>
            <a:prstGeom prst="rect">
              <a:avLst/>
            </a:prstGeom>
            <a:solidFill>
              <a:srgbClr val="FF5C0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fi-FI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     TARVE                           VISIO                             TAVOITTEET                     TOIMENPITEET &amp; RESURSSIT                      TULOKSET                    VAIKUTTAVUUS</a:t>
              </a:r>
              <a:endParaRPr/>
            </a:p>
          </p:txBody>
        </p:sp>
        <p:sp>
          <p:nvSpPr>
            <p:cNvPr id="125" name="Google Shape;125;p3"/>
            <p:cNvSpPr/>
            <p:nvPr/>
          </p:nvSpPr>
          <p:spPr>
            <a:xfrm>
              <a:off x="1315329" y="-393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3"/>
            <p:cNvSpPr/>
            <p:nvPr/>
          </p:nvSpPr>
          <p:spPr>
            <a:xfrm>
              <a:off x="3174609" y="-393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3"/>
            <p:cNvSpPr/>
            <p:nvPr/>
          </p:nvSpPr>
          <p:spPr>
            <a:xfrm>
              <a:off x="5328529" y="716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" name="Google Shape;128;p3"/>
            <p:cNvSpPr/>
            <p:nvPr/>
          </p:nvSpPr>
          <p:spPr>
            <a:xfrm>
              <a:off x="8161432" y="9594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3"/>
            <p:cNvSpPr/>
            <p:nvPr/>
          </p:nvSpPr>
          <p:spPr>
            <a:xfrm>
              <a:off x="10005863" y="-393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30" name="Google Shape;130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670235" y="2711074"/>
            <a:ext cx="5762625" cy="32725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lang="fi-FI">
                <a:latin typeface="Arial"/>
                <a:ea typeface="Arial"/>
                <a:cs typeface="Arial"/>
                <a:sym typeface="Arial"/>
              </a:rPr>
              <a:t>Rovaniemen osatyökykyiset: kuntakokeilu</a:t>
            </a:r>
            <a:endParaRPr/>
          </a:p>
        </p:txBody>
      </p:sp>
      <p:sp>
        <p:nvSpPr>
          <p:cNvPr id="136" name="Google Shape;136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fi-FI"/>
              <a:t>Osatyökykyiset koulutusasteen ja sairausluokan mukaan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fi-FI"/>
              <a:t>E = aineenvaihdunta (lähinnä diabetes)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fi-FI"/>
              <a:t>F = mielenterveys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fi-FI"/>
              <a:t>L = iho ja ihonalaiskudokset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fi-FI"/>
              <a:t>M = tuki ja liikuntaelinten sairaudet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grpSp>
        <p:nvGrpSpPr>
          <p:cNvPr id="137" name="Google Shape;137;p4"/>
          <p:cNvGrpSpPr/>
          <p:nvPr/>
        </p:nvGrpSpPr>
        <p:grpSpPr>
          <a:xfrm>
            <a:off x="0" y="0"/>
            <a:ext cx="12192000" cy="321805"/>
            <a:chOff x="0" y="-3932"/>
            <a:chExt cx="12192000" cy="321805"/>
          </a:xfrm>
        </p:grpSpPr>
        <p:sp>
          <p:nvSpPr>
            <p:cNvPr id="138" name="Google Shape;138;p4"/>
            <p:cNvSpPr/>
            <p:nvPr/>
          </p:nvSpPr>
          <p:spPr>
            <a:xfrm>
              <a:off x="0" y="1712"/>
              <a:ext cx="12192000" cy="308279"/>
            </a:xfrm>
            <a:prstGeom prst="rect">
              <a:avLst/>
            </a:prstGeom>
            <a:solidFill>
              <a:srgbClr val="FF5C0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fi-FI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     TARVE                           VISIO                             TAVOITTEET                     TOIMENPITEET &amp; RESURSSIT                      TULOKSET                    VAIKUTTAVUUS</a:t>
              </a:r>
              <a:endParaRPr/>
            </a:p>
          </p:txBody>
        </p:sp>
        <p:sp>
          <p:nvSpPr>
            <p:cNvPr id="139" name="Google Shape;139;p4"/>
            <p:cNvSpPr/>
            <p:nvPr/>
          </p:nvSpPr>
          <p:spPr>
            <a:xfrm>
              <a:off x="1315329" y="-393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" name="Google Shape;140;p4"/>
            <p:cNvSpPr/>
            <p:nvPr/>
          </p:nvSpPr>
          <p:spPr>
            <a:xfrm>
              <a:off x="3174609" y="-393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" name="Google Shape;141;p4"/>
            <p:cNvSpPr/>
            <p:nvPr/>
          </p:nvSpPr>
          <p:spPr>
            <a:xfrm>
              <a:off x="5328529" y="716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" name="Google Shape;142;p4"/>
            <p:cNvSpPr/>
            <p:nvPr/>
          </p:nvSpPr>
          <p:spPr>
            <a:xfrm>
              <a:off x="8161432" y="9594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" name="Google Shape;143;p4"/>
            <p:cNvSpPr/>
            <p:nvPr/>
          </p:nvSpPr>
          <p:spPr>
            <a:xfrm>
              <a:off x="10005863" y="-393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44" name="Google Shape;14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29304" y="2656294"/>
            <a:ext cx="5865515" cy="33310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lang="fi-FI">
                <a:latin typeface="Arial"/>
                <a:ea typeface="Arial"/>
                <a:cs typeface="Arial"/>
                <a:sym typeface="Arial"/>
              </a:rPr>
              <a:t>Rovaniemen osatyökykyiset: TE</a:t>
            </a:r>
            <a:endParaRPr/>
          </a:p>
        </p:txBody>
      </p:sp>
      <p:sp>
        <p:nvSpPr>
          <p:cNvPr id="150" name="Google Shape;150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fi-FI"/>
              <a:t>Osatyökykyiset koulutusasteen ja sairausluokan mukaan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fi-FI"/>
              <a:t>E = aineenvaihdunta (lähinnä diabetes)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fi-FI"/>
              <a:t>F = mielenterveys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fi-FI"/>
              <a:t>L = iho ja ihonalaiskudokset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fi-FI"/>
              <a:t>M = tuki ja liikuntaelinten sairaudet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grpSp>
        <p:nvGrpSpPr>
          <p:cNvPr id="151" name="Google Shape;151;p5"/>
          <p:cNvGrpSpPr/>
          <p:nvPr/>
        </p:nvGrpSpPr>
        <p:grpSpPr>
          <a:xfrm>
            <a:off x="0" y="0"/>
            <a:ext cx="12192000" cy="321805"/>
            <a:chOff x="0" y="-3932"/>
            <a:chExt cx="12192000" cy="321805"/>
          </a:xfrm>
        </p:grpSpPr>
        <p:sp>
          <p:nvSpPr>
            <p:cNvPr id="152" name="Google Shape;152;p5"/>
            <p:cNvSpPr/>
            <p:nvPr/>
          </p:nvSpPr>
          <p:spPr>
            <a:xfrm>
              <a:off x="0" y="1712"/>
              <a:ext cx="12192000" cy="308279"/>
            </a:xfrm>
            <a:prstGeom prst="rect">
              <a:avLst/>
            </a:prstGeom>
            <a:solidFill>
              <a:srgbClr val="FF5C0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fi-FI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     TARVE                           VISIO                             TAVOITTEET                     TOIMENPITEET &amp; RESURSSIT                      TULOKSET                    VAIKUTTAVUUS</a:t>
              </a:r>
              <a:endParaRPr/>
            </a:p>
          </p:txBody>
        </p:sp>
        <p:sp>
          <p:nvSpPr>
            <p:cNvPr id="153" name="Google Shape;153;p5"/>
            <p:cNvSpPr/>
            <p:nvPr/>
          </p:nvSpPr>
          <p:spPr>
            <a:xfrm>
              <a:off x="1315329" y="-393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4" name="Google Shape;154;p5"/>
            <p:cNvSpPr/>
            <p:nvPr/>
          </p:nvSpPr>
          <p:spPr>
            <a:xfrm>
              <a:off x="3174609" y="-393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" name="Google Shape;155;p5"/>
            <p:cNvSpPr/>
            <p:nvPr/>
          </p:nvSpPr>
          <p:spPr>
            <a:xfrm>
              <a:off x="5328529" y="716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" name="Google Shape;156;p5"/>
            <p:cNvSpPr/>
            <p:nvPr/>
          </p:nvSpPr>
          <p:spPr>
            <a:xfrm>
              <a:off x="8161432" y="9594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7" name="Google Shape;157;p5"/>
            <p:cNvSpPr/>
            <p:nvPr/>
          </p:nvSpPr>
          <p:spPr>
            <a:xfrm>
              <a:off x="10005863" y="-393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58" name="Google Shape;158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56007" y="2757589"/>
            <a:ext cx="6021095" cy="3419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lang="fi-FI">
                <a:latin typeface="Arial"/>
                <a:ea typeface="Arial"/>
                <a:cs typeface="Arial"/>
                <a:sym typeface="Arial"/>
              </a:rPr>
              <a:t>Rovaniemen osatyökykyiset: mielenterveys tarkemmin</a:t>
            </a:r>
            <a:endParaRPr/>
          </a:p>
        </p:txBody>
      </p:sp>
      <p:sp>
        <p:nvSpPr>
          <p:cNvPr id="164" name="Google Shape;164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fi-FI"/>
              <a:t>Kuntakokeilu	</a:t>
            </a:r>
            <a:endParaRPr/>
          </a:p>
        </p:txBody>
      </p:sp>
      <p:pic>
        <p:nvPicPr>
          <p:cNvPr id="165" name="Google Shape;165;p6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9788" y="2882818"/>
            <a:ext cx="5157787" cy="2929102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Google Shape;166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fi-FI"/>
              <a:t>TE</a:t>
            </a:r>
            <a:endParaRPr/>
          </a:p>
        </p:txBody>
      </p:sp>
      <p:pic>
        <p:nvPicPr>
          <p:cNvPr id="167" name="Google Shape;167;p6"/>
          <p:cNvPicPr preferRelativeResize="0"/>
          <p:nvPr>
            <p:ph idx="4" type="body"/>
          </p:nvPr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172200" y="2875605"/>
            <a:ext cx="5183188" cy="294352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68" name="Google Shape;168;p6"/>
          <p:cNvGrpSpPr/>
          <p:nvPr/>
        </p:nvGrpSpPr>
        <p:grpSpPr>
          <a:xfrm>
            <a:off x="0" y="0"/>
            <a:ext cx="12192000" cy="321805"/>
            <a:chOff x="0" y="-3932"/>
            <a:chExt cx="12192000" cy="321805"/>
          </a:xfrm>
        </p:grpSpPr>
        <p:sp>
          <p:nvSpPr>
            <p:cNvPr id="169" name="Google Shape;169;p6"/>
            <p:cNvSpPr/>
            <p:nvPr/>
          </p:nvSpPr>
          <p:spPr>
            <a:xfrm>
              <a:off x="0" y="1712"/>
              <a:ext cx="12192000" cy="308279"/>
            </a:xfrm>
            <a:prstGeom prst="rect">
              <a:avLst/>
            </a:prstGeom>
            <a:solidFill>
              <a:srgbClr val="FF5C0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fi-FI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     TARVE                           VISIO                             TAVOITTEET                     TOIMENPITEET &amp; RESURSSIT                      TULOKSET                    VAIKUTTAVUUS</a:t>
              </a:r>
              <a:endParaRPr/>
            </a:p>
          </p:txBody>
        </p:sp>
        <p:sp>
          <p:nvSpPr>
            <p:cNvPr id="170" name="Google Shape;170;p6"/>
            <p:cNvSpPr/>
            <p:nvPr/>
          </p:nvSpPr>
          <p:spPr>
            <a:xfrm>
              <a:off x="1315329" y="-393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1" name="Google Shape;171;p6"/>
            <p:cNvSpPr/>
            <p:nvPr/>
          </p:nvSpPr>
          <p:spPr>
            <a:xfrm>
              <a:off x="3174609" y="-393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2" name="Google Shape;172;p6"/>
            <p:cNvSpPr/>
            <p:nvPr/>
          </p:nvSpPr>
          <p:spPr>
            <a:xfrm>
              <a:off x="5328529" y="716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Google Shape;173;p6"/>
            <p:cNvSpPr/>
            <p:nvPr/>
          </p:nvSpPr>
          <p:spPr>
            <a:xfrm>
              <a:off x="8161432" y="9594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4" name="Google Shape;174;p6"/>
            <p:cNvSpPr/>
            <p:nvPr/>
          </p:nvSpPr>
          <p:spPr>
            <a:xfrm>
              <a:off x="10005863" y="-3932"/>
              <a:ext cx="341706" cy="308279"/>
            </a:xfrm>
            <a:prstGeom prst="chevron">
              <a:avLst>
                <a:gd fmla="val 97153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2021-04-26T09:07:59Z</dcterms:created>
  <dc:creator>Liisa Björklund</dc:creator>
</cp:coreProperties>
</file>