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7" r:id="rId1"/>
    <p:sldMasterId id="2147483778" r:id="rId2"/>
  </p:sldMasterIdLst>
  <p:notesMasterIdLst>
    <p:notesMasterId r:id="rId8"/>
  </p:notesMasterIdLst>
  <p:sldIdLst>
    <p:sldId id="260" r:id="rId3"/>
    <p:sldId id="272" r:id="rId4"/>
    <p:sldId id="256" r:id="rId5"/>
    <p:sldId id="432" r:id="rId6"/>
    <p:sldId id="257" r:id="rId7"/>
  </p:sldIdLst>
  <p:sldSz cx="9144000" cy="5143500" type="screen16x9"/>
  <p:notesSz cx="9144000" cy="5143500"/>
  <p:embeddedFontLst>
    <p:embeddedFont>
      <p:font typeface="Arial" panose="020B0604020202020204" pitchFamily="34" charset="0"/>
      <p:regular r:id="rId9"/>
    </p:embeddedFont>
    <p:embeddedFont>
      <p:font typeface="Arial Narrow" panose="020B0606020202030204" pitchFamily="34" charset="0"/>
      <p:regular r:id="rId10"/>
      <p:bold r:id="rId11"/>
      <p:italic r:id="rId12"/>
      <p:boldItalic r:id="rId13"/>
    </p:embeddedFont>
    <p:embeddedFont>
      <p:font typeface="Arial Narrow,Bold" panose="020B0604020202020204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Sans-ExtraBold" panose="020B0604020202020204" charset="0"/>
      <p:bold r:id="rId19"/>
    </p:embeddedFont>
    <p:embeddedFont>
      <p:font typeface="OpenSans-Regular" panose="020B0604020202020204" charset="0"/>
      <p:regular r:id="rId20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07D85E-9FEA-46AA-93F6-C49F28814B3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B45A5AD4-58DD-47B7-9334-AAE811EBD636}">
      <dgm:prSet phldrT="[Teksti]"/>
      <dgm:spPr/>
      <dgm:t>
        <a:bodyPr/>
        <a:lstStyle/>
        <a:p>
          <a:r>
            <a:rPr lang="fi-FI" dirty="0"/>
            <a:t>Asiakkaan tunnistaminen;</a:t>
          </a:r>
        </a:p>
        <a:p>
          <a:r>
            <a:rPr lang="fi-FI" dirty="0"/>
            <a:t>*yhdessä sovitut asiakaskriteerit</a:t>
          </a:r>
        </a:p>
        <a:p>
          <a:r>
            <a:rPr lang="fi-FI" dirty="0"/>
            <a:t>*eri yhteistyötahot</a:t>
          </a:r>
        </a:p>
      </dgm:t>
    </dgm:pt>
    <dgm:pt modelId="{6DB6C771-364E-4E07-B766-0C19E096EEE3}" type="parTrans" cxnId="{C39E4DA5-0A90-4CC9-8779-6E6A2615EDFD}">
      <dgm:prSet/>
      <dgm:spPr/>
      <dgm:t>
        <a:bodyPr/>
        <a:lstStyle/>
        <a:p>
          <a:endParaRPr lang="fi-FI"/>
        </a:p>
      </dgm:t>
    </dgm:pt>
    <dgm:pt modelId="{B0F48F77-5329-4949-8524-0CD770E3D4B0}" type="sibTrans" cxnId="{C39E4DA5-0A90-4CC9-8779-6E6A2615EDFD}">
      <dgm:prSet/>
      <dgm:spPr/>
      <dgm:t>
        <a:bodyPr/>
        <a:lstStyle/>
        <a:p>
          <a:endParaRPr lang="fi-FI"/>
        </a:p>
      </dgm:t>
    </dgm:pt>
    <dgm:pt modelId="{F9AD9519-3D40-4CD0-9A3D-59262D7A9E72}">
      <dgm:prSet phldrT="[Teksti]"/>
      <dgm:spPr/>
      <dgm:t>
        <a:bodyPr/>
        <a:lstStyle/>
        <a:p>
          <a:r>
            <a:rPr lang="fi-FI" dirty="0"/>
            <a:t>Nopea  työnetsintä; *suunnitelma työnhausta</a:t>
          </a:r>
        </a:p>
      </dgm:t>
    </dgm:pt>
    <dgm:pt modelId="{F6CC1BC6-2815-43C4-A070-EE91D90FF4D2}" type="parTrans" cxnId="{687DA8AC-8A86-4095-98CC-AF8A4A99061A}">
      <dgm:prSet/>
      <dgm:spPr/>
      <dgm:t>
        <a:bodyPr/>
        <a:lstStyle/>
        <a:p>
          <a:endParaRPr lang="fi-FI"/>
        </a:p>
      </dgm:t>
    </dgm:pt>
    <dgm:pt modelId="{447FBA56-7406-45EE-B323-F5AE8057CC44}" type="sibTrans" cxnId="{687DA8AC-8A86-4095-98CC-AF8A4A99061A}">
      <dgm:prSet/>
      <dgm:spPr/>
      <dgm:t>
        <a:bodyPr/>
        <a:lstStyle/>
        <a:p>
          <a:endParaRPr lang="fi-FI"/>
        </a:p>
      </dgm:t>
    </dgm:pt>
    <dgm:pt modelId="{9D80BFFC-3507-4352-8EFB-8FD0B0A9805D}">
      <dgm:prSet phldrT="[Teksti]"/>
      <dgm:spPr/>
      <dgm:t>
        <a:bodyPr/>
        <a:lstStyle/>
        <a:p>
          <a:r>
            <a:rPr lang="fi-FI" dirty="0"/>
            <a:t>Osaamisen kartoittaminen; *ammatillinen profilointi</a:t>
          </a:r>
        </a:p>
      </dgm:t>
    </dgm:pt>
    <dgm:pt modelId="{E91F61D6-2695-4114-9331-9B289E06F49C}" type="sibTrans" cxnId="{0962600F-2022-44DA-98FE-E6BAE7130F33}">
      <dgm:prSet/>
      <dgm:spPr/>
      <dgm:t>
        <a:bodyPr/>
        <a:lstStyle/>
        <a:p>
          <a:endParaRPr lang="fi-FI"/>
        </a:p>
      </dgm:t>
    </dgm:pt>
    <dgm:pt modelId="{3E984075-7C49-4BE2-A51C-90CB2DCDB42C}" type="parTrans" cxnId="{0962600F-2022-44DA-98FE-E6BAE7130F33}">
      <dgm:prSet/>
      <dgm:spPr/>
      <dgm:t>
        <a:bodyPr/>
        <a:lstStyle/>
        <a:p>
          <a:endParaRPr lang="fi-FI"/>
        </a:p>
      </dgm:t>
    </dgm:pt>
    <dgm:pt modelId="{6CFD3DBF-5EC9-472B-AAD3-FAFECE9AE447}">
      <dgm:prSet phldrT="[Teksti]"/>
      <dgm:spPr/>
      <dgm:t>
        <a:bodyPr/>
        <a:lstStyle/>
        <a:p>
          <a:r>
            <a:rPr lang="fi-FI" dirty="0"/>
            <a:t>Työskentely työnhakija- ja työnantaja-asiakkaan kanssa; </a:t>
          </a:r>
        </a:p>
        <a:p>
          <a:r>
            <a:rPr lang="fi-FI" dirty="0"/>
            <a:t>*tuesta sopiminen</a:t>
          </a:r>
        </a:p>
        <a:p>
          <a:r>
            <a:rPr lang="fi-FI" dirty="0"/>
            <a:t>*suunnitelma työsuhteen aikaisesta tuesta</a:t>
          </a:r>
        </a:p>
      </dgm:t>
    </dgm:pt>
    <dgm:pt modelId="{C92C251B-26E0-438D-A12F-CEF9964D045E}" type="sibTrans" cxnId="{3CB8AC33-9A7C-4BF7-890E-901FCB27E49D}">
      <dgm:prSet/>
      <dgm:spPr/>
      <dgm:t>
        <a:bodyPr/>
        <a:lstStyle/>
        <a:p>
          <a:endParaRPr lang="fi-FI"/>
        </a:p>
      </dgm:t>
    </dgm:pt>
    <dgm:pt modelId="{7E714DA5-A103-484A-86ED-80683DB6E756}" type="parTrans" cxnId="{3CB8AC33-9A7C-4BF7-890E-901FCB27E49D}">
      <dgm:prSet/>
      <dgm:spPr/>
      <dgm:t>
        <a:bodyPr/>
        <a:lstStyle/>
        <a:p>
          <a:endParaRPr lang="fi-FI"/>
        </a:p>
      </dgm:t>
    </dgm:pt>
    <dgm:pt modelId="{BE6C7B88-DD0F-4466-9764-8843E0596061}">
      <dgm:prSet phldrT="[Teksti]"/>
      <dgm:spPr/>
      <dgm:t>
        <a:bodyPr/>
        <a:lstStyle/>
        <a:p>
          <a:r>
            <a:rPr lang="fi-FI" dirty="0"/>
            <a:t>Työsuhteen ylläpitämisen tuki; </a:t>
          </a:r>
        </a:p>
        <a:p>
          <a:r>
            <a:rPr lang="fi-FI" dirty="0"/>
            <a:t>*tuki työssä ja työpaikan ulkopuolella (suunnitelma työsuhteen aikaisesta tuesta)</a:t>
          </a:r>
        </a:p>
      </dgm:t>
    </dgm:pt>
    <dgm:pt modelId="{5F577295-66EC-454D-A024-519E9F6E7413}" type="sibTrans" cxnId="{8F082D80-44EF-44DC-BB7D-870D23AE593E}">
      <dgm:prSet/>
      <dgm:spPr/>
      <dgm:t>
        <a:bodyPr/>
        <a:lstStyle/>
        <a:p>
          <a:endParaRPr lang="fi-FI"/>
        </a:p>
      </dgm:t>
    </dgm:pt>
    <dgm:pt modelId="{28EDD0F6-339B-4403-BDAA-0C94C81C26C2}" type="parTrans" cxnId="{8F082D80-44EF-44DC-BB7D-870D23AE593E}">
      <dgm:prSet/>
      <dgm:spPr/>
      <dgm:t>
        <a:bodyPr/>
        <a:lstStyle/>
        <a:p>
          <a:endParaRPr lang="fi-FI"/>
        </a:p>
      </dgm:t>
    </dgm:pt>
    <dgm:pt modelId="{EBBE9A17-7A88-4208-81C9-CDAF323BB676}">
      <dgm:prSet phldrT="[Teksti]"/>
      <dgm:spPr/>
      <dgm:t>
        <a:bodyPr/>
        <a:lstStyle/>
        <a:p>
          <a:r>
            <a:rPr lang="fi-FI" dirty="0"/>
            <a:t>Palveluun hakeutuminen; *kirjallinen lähete</a:t>
          </a:r>
        </a:p>
        <a:p>
          <a:r>
            <a:rPr lang="fi-FI" dirty="0"/>
            <a:t>*yhteistyösopimus</a:t>
          </a:r>
        </a:p>
      </dgm:t>
    </dgm:pt>
    <dgm:pt modelId="{B1383F61-870F-4800-9D9D-73EF5F8A9DDA}" type="sibTrans" cxnId="{90712A10-264A-4713-B69E-9637C9BE73AA}">
      <dgm:prSet/>
      <dgm:spPr/>
      <dgm:t>
        <a:bodyPr/>
        <a:lstStyle/>
        <a:p>
          <a:endParaRPr lang="fi-FI"/>
        </a:p>
      </dgm:t>
    </dgm:pt>
    <dgm:pt modelId="{1FC8FAFC-A982-4E7B-99EA-7CC6F192FEFC}" type="parTrans" cxnId="{90712A10-264A-4713-B69E-9637C9BE73AA}">
      <dgm:prSet/>
      <dgm:spPr/>
      <dgm:t>
        <a:bodyPr/>
        <a:lstStyle/>
        <a:p>
          <a:endParaRPr lang="fi-FI"/>
        </a:p>
      </dgm:t>
    </dgm:pt>
    <dgm:pt modelId="{3C5490DB-4346-4EA2-9FC7-06743E6B29BD}" type="pres">
      <dgm:prSet presAssocID="{E607D85E-9FEA-46AA-93F6-C49F28814B36}" presName="Name0" presStyleCnt="0">
        <dgm:presLayoutVars>
          <dgm:dir/>
          <dgm:animLvl val="lvl"/>
          <dgm:resizeHandles val="exact"/>
        </dgm:presLayoutVars>
      </dgm:prSet>
      <dgm:spPr/>
    </dgm:pt>
    <dgm:pt modelId="{05627264-9C07-4ECF-924F-AD4F42D0713B}" type="pres">
      <dgm:prSet presAssocID="{B45A5AD4-58DD-47B7-9334-AAE811EBD636}" presName="parTxOnly" presStyleLbl="node1" presStyleIdx="0" presStyleCnt="6" custLinFactY="-100000" custLinFactNeighborX="-24143" custLinFactNeighborY="-143921">
        <dgm:presLayoutVars>
          <dgm:chMax val="0"/>
          <dgm:chPref val="0"/>
          <dgm:bulletEnabled val="1"/>
        </dgm:presLayoutVars>
      </dgm:prSet>
      <dgm:spPr/>
    </dgm:pt>
    <dgm:pt modelId="{1175D347-8228-4059-B38C-BDCA1CA1ADC5}" type="pres">
      <dgm:prSet presAssocID="{B0F48F77-5329-4949-8524-0CD770E3D4B0}" presName="parTxOnlySpace" presStyleCnt="0"/>
      <dgm:spPr/>
    </dgm:pt>
    <dgm:pt modelId="{E7B1F4AF-7D38-4CD0-A47F-E279143AD93A}" type="pres">
      <dgm:prSet presAssocID="{EBBE9A17-7A88-4208-81C9-CDAF323BB676}" presName="parTxOnly" presStyleLbl="node1" presStyleIdx="1" presStyleCnt="6" custScaleX="110779" custScaleY="108155" custLinFactY="-100000" custLinFactNeighborX="-71096" custLinFactNeighborY="-145200">
        <dgm:presLayoutVars>
          <dgm:chMax val="0"/>
          <dgm:chPref val="0"/>
          <dgm:bulletEnabled val="1"/>
        </dgm:presLayoutVars>
      </dgm:prSet>
      <dgm:spPr/>
    </dgm:pt>
    <dgm:pt modelId="{EC5F6A1D-C76D-4FA4-BE63-1541DB3E817E}" type="pres">
      <dgm:prSet presAssocID="{B1383F61-870F-4800-9D9D-73EF5F8A9DDA}" presName="parTxOnlySpace" presStyleCnt="0"/>
      <dgm:spPr/>
    </dgm:pt>
    <dgm:pt modelId="{126233EA-36B7-4786-BEA2-15C52E4345A5}" type="pres">
      <dgm:prSet presAssocID="{9D80BFFC-3507-4352-8EFB-8FD0B0A9805D}" presName="parTxOnly" presStyleLbl="node1" presStyleIdx="2" presStyleCnt="6" custLinFactX="-4273" custLinFactY="-100000" custLinFactNeighborX="-100000" custLinFactNeighborY="-143921">
        <dgm:presLayoutVars>
          <dgm:chMax val="0"/>
          <dgm:chPref val="0"/>
          <dgm:bulletEnabled val="1"/>
        </dgm:presLayoutVars>
      </dgm:prSet>
      <dgm:spPr/>
    </dgm:pt>
    <dgm:pt modelId="{82884368-CC83-436B-A9ED-FC167610676B}" type="pres">
      <dgm:prSet presAssocID="{E91F61D6-2695-4114-9331-9B289E06F49C}" presName="parTxOnlySpace" presStyleCnt="0"/>
      <dgm:spPr/>
    </dgm:pt>
    <dgm:pt modelId="{175C498D-36E2-4AEC-97D1-C83EC43D92BA}" type="pres">
      <dgm:prSet presAssocID="{F9AD9519-3D40-4CD0-9A3D-59262D7A9E72}" presName="parTxOnly" presStyleLbl="node1" presStyleIdx="3" presStyleCnt="6" custLinFactX="-12860" custLinFactY="-100000" custLinFactNeighborX="-100000" custLinFactNeighborY="-143352">
        <dgm:presLayoutVars>
          <dgm:chMax val="0"/>
          <dgm:chPref val="0"/>
          <dgm:bulletEnabled val="1"/>
        </dgm:presLayoutVars>
      </dgm:prSet>
      <dgm:spPr/>
    </dgm:pt>
    <dgm:pt modelId="{9BB3B168-8585-4C57-BE6E-645DA6ADF8A4}" type="pres">
      <dgm:prSet presAssocID="{447FBA56-7406-45EE-B323-F5AE8057CC44}" presName="parTxOnlySpace" presStyleCnt="0"/>
      <dgm:spPr/>
    </dgm:pt>
    <dgm:pt modelId="{CBE2B9C4-AD6E-41D4-B549-617F84AABF8D}" type="pres">
      <dgm:prSet presAssocID="{6CFD3DBF-5EC9-472B-AAD3-FAFECE9AE447}" presName="parTxOnly" presStyleLbl="node1" presStyleIdx="4" presStyleCnt="6" custLinFactX="-18794" custLinFactY="-100000" custLinFactNeighborX="-100000" custLinFactNeighborY="-139805">
        <dgm:presLayoutVars>
          <dgm:chMax val="0"/>
          <dgm:chPref val="0"/>
          <dgm:bulletEnabled val="1"/>
        </dgm:presLayoutVars>
      </dgm:prSet>
      <dgm:spPr/>
    </dgm:pt>
    <dgm:pt modelId="{838B05AB-0D8E-47F1-A925-0A994B2B473D}" type="pres">
      <dgm:prSet presAssocID="{C92C251B-26E0-438D-A12F-CEF9964D045E}" presName="parTxOnlySpace" presStyleCnt="0"/>
      <dgm:spPr/>
    </dgm:pt>
    <dgm:pt modelId="{309038BA-F74E-4D55-98CE-5E39C756ED03}" type="pres">
      <dgm:prSet presAssocID="{BE6C7B88-DD0F-4466-9764-8843E0596061}" presName="parTxOnly" presStyleLbl="node1" presStyleIdx="5" presStyleCnt="6" custLinFactX="-25216" custLinFactY="-100000" custLinFactNeighborX="-100000" custLinFactNeighborY="-141054">
        <dgm:presLayoutVars>
          <dgm:chMax val="0"/>
          <dgm:chPref val="0"/>
          <dgm:bulletEnabled val="1"/>
        </dgm:presLayoutVars>
      </dgm:prSet>
      <dgm:spPr/>
    </dgm:pt>
  </dgm:ptLst>
  <dgm:cxnLst>
    <dgm:cxn modelId="{0962600F-2022-44DA-98FE-E6BAE7130F33}" srcId="{E607D85E-9FEA-46AA-93F6-C49F28814B36}" destId="{9D80BFFC-3507-4352-8EFB-8FD0B0A9805D}" srcOrd="2" destOrd="0" parTransId="{3E984075-7C49-4BE2-A51C-90CB2DCDB42C}" sibTransId="{E91F61D6-2695-4114-9331-9B289E06F49C}"/>
    <dgm:cxn modelId="{90712A10-264A-4713-B69E-9637C9BE73AA}" srcId="{E607D85E-9FEA-46AA-93F6-C49F28814B36}" destId="{EBBE9A17-7A88-4208-81C9-CDAF323BB676}" srcOrd="1" destOrd="0" parTransId="{1FC8FAFC-A982-4E7B-99EA-7CC6F192FEFC}" sibTransId="{B1383F61-870F-4800-9D9D-73EF5F8A9DDA}"/>
    <dgm:cxn modelId="{33DEBA23-6EE2-4BC7-A88B-0B6DAF292BDA}" type="presOf" srcId="{EBBE9A17-7A88-4208-81C9-CDAF323BB676}" destId="{E7B1F4AF-7D38-4CD0-A47F-E279143AD93A}" srcOrd="0" destOrd="0" presId="urn:microsoft.com/office/officeart/2005/8/layout/chevron1"/>
    <dgm:cxn modelId="{20D9ED2C-E77D-4BFC-ACA0-71D371183AA0}" type="presOf" srcId="{6CFD3DBF-5EC9-472B-AAD3-FAFECE9AE447}" destId="{CBE2B9C4-AD6E-41D4-B549-617F84AABF8D}" srcOrd="0" destOrd="0" presId="urn:microsoft.com/office/officeart/2005/8/layout/chevron1"/>
    <dgm:cxn modelId="{3CB8AC33-9A7C-4BF7-890E-901FCB27E49D}" srcId="{E607D85E-9FEA-46AA-93F6-C49F28814B36}" destId="{6CFD3DBF-5EC9-472B-AAD3-FAFECE9AE447}" srcOrd="4" destOrd="0" parTransId="{7E714DA5-A103-484A-86ED-80683DB6E756}" sibTransId="{C92C251B-26E0-438D-A12F-CEF9964D045E}"/>
    <dgm:cxn modelId="{FCD38E3B-278B-449D-9A20-29FFBA817AB1}" type="presOf" srcId="{9D80BFFC-3507-4352-8EFB-8FD0B0A9805D}" destId="{126233EA-36B7-4786-BEA2-15C52E4345A5}" srcOrd="0" destOrd="0" presId="urn:microsoft.com/office/officeart/2005/8/layout/chevron1"/>
    <dgm:cxn modelId="{8F082D80-44EF-44DC-BB7D-870D23AE593E}" srcId="{E607D85E-9FEA-46AA-93F6-C49F28814B36}" destId="{BE6C7B88-DD0F-4466-9764-8843E0596061}" srcOrd="5" destOrd="0" parTransId="{28EDD0F6-339B-4403-BDAA-0C94C81C26C2}" sibTransId="{5F577295-66EC-454D-A024-519E9F6E7413}"/>
    <dgm:cxn modelId="{C39E4DA5-0A90-4CC9-8779-6E6A2615EDFD}" srcId="{E607D85E-9FEA-46AA-93F6-C49F28814B36}" destId="{B45A5AD4-58DD-47B7-9334-AAE811EBD636}" srcOrd="0" destOrd="0" parTransId="{6DB6C771-364E-4E07-B766-0C19E096EEE3}" sibTransId="{B0F48F77-5329-4949-8524-0CD770E3D4B0}"/>
    <dgm:cxn modelId="{687DA8AC-8A86-4095-98CC-AF8A4A99061A}" srcId="{E607D85E-9FEA-46AA-93F6-C49F28814B36}" destId="{F9AD9519-3D40-4CD0-9A3D-59262D7A9E72}" srcOrd="3" destOrd="0" parTransId="{F6CC1BC6-2815-43C4-A070-EE91D90FF4D2}" sibTransId="{447FBA56-7406-45EE-B323-F5AE8057CC44}"/>
    <dgm:cxn modelId="{E1EF9AC8-DB1C-4144-9E43-088A1AFC2862}" type="presOf" srcId="{F9AD9519-3D40-4CD0-9A3D-59262D7A9E72}" destId="{175C498D-36E2-4AEC-97D1-C83EC43D92BA}" srcOrd="0" destOrd="0" presId="urn:microsoft.com/office/officeart/2005/8/layout/chevron1"/>
    <dgm:cxn modelId="{69ABF5D6-B586-4984-A8B6-917254D1F582}" type="presOf" srcId="{E607D85E-9FEA-46AA-93F6-C49F28814B36}" destId="{3C5490DB-4346-4EA2-9FC7-06743E6B29BD}" srcOrd="0" destOrd="0" presId="urn:microsoft.com/office/officeart/2005/8/layout/chevron1"/>
    <dgm:cxn modelId="{58FD1BE7-ADE4-4F06-AED5-9C0ACAA01B1B}" type="presOf" srcId="{BE6C7B88-DD0F-4466-9764-8843E0596061}" destId="{309038BA-F74E-4D55-98CE-5E39C756ED03}" srcOrd="0" destOrd="0" presId="urn:microsoft.com/office/officeart/2005/8/layout/chevron1"/>
    <dgm:cxn modelId="{5BF913F6-C5CF-41D3-87E6-221AC3C84888}" type="presOf" srcId="{B45A5AD4-58DD-47B7-9334-AAE811EBD636}" destId="{05627264-9C07-4ECF-924F-AD4F42D0713B}" srcOrd="0" destOrd="0" presId="urn:microsoft.com/office/officeart/2005/8/layout/chevron1"/>
    <dgm:cxn modelId="{CC43F62C-76AA-48E5-81D9-409888B24489}" type="presParOf" srcId="{3C5490DB-4346-4EA2-9FC7-06743E6B29BD}" destId="{05627264-9C07-4ECF-924F-AD4F42D0713B}" srcOrd="0" destOrd="0" presId="urn:microsoft.com/office/officeart/2005/8/layout/chevron1"/>
    <dgm:cxn modelId="{F3E23271-781E-4085-8C33-15258B5F22E0}" type="presParOf" srcId="{3C5490DB-4346-4EA2-9FC7-06743E6B29BD}" destId="{1175D347-8228-4059-B38C-BDCA1CA1ADC5}" srcOrd="1" destOrd="0" presId="urn:microsoft.com/office/officeart/2005/8/layout/chevron1"/>
    <dgm:cxn modelId="{E5BEB5CC-7D64-45EB-BC5E-000DD3F1076C}" type="presParOf" srcId="{3C5490DB-4346-4EA2-9FC7-06743E6B29BD}" destId="{E7B1F4AF-7D38-4CD0-A47F-E279143AD93A}" srcOrd="2" destOrd="0" presId="urn:microsoft.com/office/officeart/2005/8/layout/chevron1"/>
    <dgm:cxn modelId="{6E3B7835-3056-4923-BD94-40B05380158F}" type="presParOf" srcId="{3C5490DB-4346-4EA2-9FC7-06743E6B29BD}" destId="{EC5F6A1D-C76D-4FA4-BE63-1541DB3E817E}" srcOrd="3" destOrd="0" presId="urn:microsoft.com/office/officeart/2005/8/layout/chevron1"/>
    <dgm:cxn modelId="{D47EBD08-B87B-474B-BE46-BA8C0609CF57}" type="presParOf" srcId="{3C5490DB-4346-4EA2-9FC7-06743E6B29BD}" destId="{126233EA-36B7-4786-BEA2-15C52E4345A5}" srcOrd="4" destOrd="0" presId="urn:microsoft.com/office/officeart/2005/8/layout/chevron1"/>
    <dgm:cxn modelId="{54A7D64A-CC33-420B-BBBE-DA40E25799AD}" type="presParOf" srcId="{3C5490DB-4346-4EA2-9FC7-06743E6B29BD}" destId="{82884368-CC83-436B-A9ED-FC167610676B}" srcOrd="5" destOrd="0" presId="urn:microsoft.com/office/officeart/2005/8/layout/chevron1"/>
    <dgm:cxn modelId="{26751501-3F17-497F-ABC8-68C34AF0D10C}" type="presParOf" srcId="{3C5490DB-4346-4EA2-9FC7-06743E6B29BD}" destId="{175C498D-36E2-4AEC-97D1-C83EC43D92BA}" srcOrd="6" destOrd="0" presId="urn:microsoft.com/office/officeart/2005/8/layout/chevron1"/>
    <dgm:cxn modelId="{408E3BA9-E0C0-44C8-BBB8-691224FBB494}" type="presParOf" srcId="{3C5490DB-4346-4EA2-9FC7-06743E6B29BD}" destId="{9BB3B168-8585-4C57-BE6E-645DA6ADF8A4}" srcOrd="7" destOrd="0" presId="urn:microsoft.com/office/officeart/2005/8/layout/chevron1"/>
    <dgm:cxn modelId="{093463CF-9EB1-4ECD-80B7-3CC78B3AE04C}" type="presParOf" srcId="{3C5490DB-4346-4EA2-9FC7-06743E6B29BD}" destId="{CBE2B9C4-AD6E-41D4-B549-617F84AABF8D}" srcOrd="8" destOrd="0" presId="urn:microsoft.com/office/officeart/2005/8/layout/chevron1"/>
    <dgm:cxn modelId="{00C9B3CC-C922-4399-9D17-2A811DA4A029}" type="presParOf" srcId="{3C5490DB-4346-4EA2-9FC7-06743E6B29BD}" destId="{838B05AB-0D8E-47F1-A925-0A994B2B473D}" srcOrd="9" destOrd="0" presId="urn:microsoft.com/office/officeart/2005/8/layout/chevron1"/>
    <dgm:cxn modelId="{DF935767-7DA1-4EF4-B9B1-C7574259B9B5}" type="presParOf" srcId="{3C5490DB-4346-4EA2-9FC7-06743E6B29BD}" destId="{309038BA-F74E-4D55-98CE-5E39C756ED03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27264-9C07-4ECF-924F-AD4F42D0713B}">
      <dsp:nvSpPr>
        <dsp:cNvPr id="0" name=""/>
        <dsp:cNvSpPr/>
      </dsp:nvSpPr>
      <dsp:spPr>
        <a:xfrm>
          <a:off x="0" y="279259"/>
          <a:ext cx="1548816" cy="6195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" tIns="8001" rIns="8001" bIns="8001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00" kern="1200" dirty="0"/>
            <a:t>Asiakkaan tunnistaminen;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00" kern="1200" dirty="0"/>
            <a:t>*yhdessä sovitut asiakaskriteerit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00" kern="1200" dirty="0"/>
            <a:t>*eri yhteistyötahot</a:t>
          </a:r>
        </a:p>
      </dsp:txBody>
      <dsp:txXfrm>
        <a:off x="309763" y="279259"/>
        <a:ext cx="929290" cy="619526"/>
      </dsp:txXfrm>
    </dsp:sp>
    <dsp:sp modelId="{E7B1F4AF-7D38-4CD0-A47F-E279143AD93A}">
      <dsp:nvSpPr>
        <dsp:cNvPr id="0" name=""/>
        <dsp:cNvSpPr/>
      </dsp:nvSpPr>
      <dsp:spPr>
        <a:xfrm>
          <a:off x="1286273" y="246074"/>
          <a:ext cx="1715763" cy="6700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" tIns="8001" rIns="8001" bIns="8001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00" kern="1200" dirty="0"/>
            <a:t>Palveluun hakeutuminen; *kirjallinen lähete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00" kern="1200" dirty="0"/>
            <a:t>*yhteistyösopimus</a:t>
          </a:r>
        </a:p>
      </dsp:txBody>
      <dsp:txXfrm>
        <a:off x="1621297" y="246074"/>
        <a:ext cx="1045715" cy="670048"/>
      </dsp:txXfrm>
    </dsp:sp>
    <dsp:sp modelId="{126233EA-36B7-4786-BEA2-15C52E4345A5}">
      <dsp:nvSpPr>
        <dsp:cNvPr id="0" name=""/>
        <dsp:cNvSpPr/>
      </dsp:nvSpPr>
      <dsp:spPr>
        <a:xfrm>
          <a:off x="2736207" y="279259"/>
          <a:ext cx="1548816" cy="6195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" tIns="8001" rIns="8001" bIns="8001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00" kern="1200" dirty="0"/>
            <a:t>Osaamisen kartoittaminen; *ammatillinen profilointi</a:t>
          </a:r>
        </a:p>
      </dsp:txBody>
      <dsp:txXfrm>
        <a:off x="3045970" y="279259"/>
        <a:ext cx="929290" cy="619526"/>
      </dsp:txXfrm>
    </dsp:sp>
    <dsp:sp modelId="{175C498D-36E2-4AEC-97D1-C83EC43D92BA}">
      <dsp:nvSpPr>
        <dsp:cNvPr id="0" name=""/>
        <dsp:cNvSpPr/>
      </dsp:nvSpPr>
      <dsp:spPr>
        <a:xfrm>
          <a:off x="3997145" y="282784"/>
          <a:ext cx="1548816" cy="6195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" tIns="8001" rIns="8001" bIns="8001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00" kern="1200" dirty="0"/>
            <a:t>Nopea  työnetsintä; *suunnitelma työnhausta</a:t>
          </a:r>
        </a:p>
      </dsp:txBody>
      <dsp:txXfrm>
        <a:off x="4306908" y="282784"/>
        <a:ext cx="929290" cy="619526"/>
      </dsp:txXfrm>
    </dsp:sp>
    <dsp:sp modelId="{CBE2B9C4-AD6E-41D4-B549-617F84AABF8D}">
      <dsp:nvSpPr>
        <dsp:cNvPr id="0" name=""/>
        <dsp:cNvSpPr/>
      </dsp:nvSpPr>
      <dsp:spPr>
        <a:xfrm>
          <a:off x="5299173" y="304758"/>
          <a:ext cx="1548816" cy="6195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" tIns="8001" rIns="8001" bIns="8001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00" kern="1200" dirty="0"/>
            <a:t>Työskentely työnhakija- ja työnantaja-asiakkaan kanssa; 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00" kern="1200" dirty="0"/>
            <a:t>*tuesta sopiminen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00" kern="1200" dirty="0"/>
            <a:t>*suunnitelma työsuhteen aikaisesta tuesta</a:t>
          </a:r>
        </a:p>
      </dsp:txBody>
      <dsp:txXfrm>
        <a:off x="5608936" y="304758"/>
        <a:ext cx="929290" cy="619526"/>
      </dsp:txXfrm>
    </dsp:sp>
    <dsp:sp modelId="{309038BA-F74E-4D55-98CE-5E39C756ED03}">
      <dsp:nvSpPr>
        <dsp:cNvPr id="0" name=""/>
        <dsp:cNvSpPr/>
      </dsp:nvSpPr>
      <dsp:spPr>
        <a:xfrm>
          <a:off x="6593642" y="297020"/>
          <a:ext cx="1548816" cy="6195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" tIns="8001" rIns="8001" bIns="8001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00" kern="1200" dirty="0"/>
            <a:t>Työsuhteen ylläpitämisen tuki; 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00" kern="1200" dirty="0"/>
            <a:t>*tuki työssä ja työpaikan ulkopuolella (suunnitelma työsuhteen aikaisesta tuesta)</a:t>
          </a:r>
        </a:p>
      </dsp:txBody>
      <dsp:txXfrm>
        <a:off x="6903405" y="297020"/>
        <a:ext cx="929290" cy="619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408F6-E48A-4FC8-A225-F552A4193342}" type="datetimeFigureOut">
              <a:rPr lang="fi-FI" smtClean="0"/>
              <a:t>15.12.2021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B979C-BBE0-407B-B474-3DD6C50B6A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096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 descr="kaarielementti"/>
          <p:cNvSpPr>
            <a:spLocks/>
          </p:cNvSpPr>
          <p:nvPr userDrawn="1"/>
        </p:nvSpPr>
        <p:spPr bwMode="auto">
          <a:xfrm>
            <a:off x="7605713" y="0"/>
            <a:ext cx="1538287" cy="4587875"/>
          </a:xfrm>
          <a:custGeom>
            <a:avLst/>
            <a:gdLst>
              <a:gd name="T0" fmla="*/ 6 w 969"/>
              <a:gd name="T1" fmla="*/ 0 h 2890"/>
              <a:gd name="T2" fmla="*/ 6 w 969"/>
              <a:gd name="T3" fmla="*/ 0 h 2890"/>
              <a:gd name="T4" fmla="*/ 1 w 969"/>
              <a:gd name="T5" fmla="*/ 97 h 2890"/>
              <a:gd name="T6" fmla="*/ 0 w 969"/>
              <a:gd name="T7" fmla="*/ 193 h 2890"/>
              <a:gd name="T8" fmla="*/ 0 w 969"/>
              <a:gd name="T9" fmla="*/ 290 h 2890"/>
              <a:gd name="T10" fmla="*/ 2 w 969"/>
              <a:gd name="T11" fmla="*/ 386 h 2890"/>
              <a:gd name="T12" fmla="*/ 8 w 969"/>
              <a:gd name="T13" fmla="*/ 483 h 2890"/>
              <a:gd name="T14" fmla="*/ 15 w 969"/>
              <a:gd name="T15" fmla="*/ 577 h 2890"/>
              <a:gd name="T16" fmla="*/ 24 w 969"/>
              <a:gd name="T17" fmla="*/ 673 h 2890"/>
              <a:gd name="T18" fmla="*/ 36 w 969"/>
              <a:gd name="T19" fmla="*/ 767 h 2890"/>
              <a:gd name="T20" fmla="*/ 50 w 969"/>
              <a:gd name="T21" fmla="*/ 862 h 2890"/>
              <a:gd name="T22" fmla="*/ 65 w 969"/>
              <a:gd name="T23" fmla="*/ 956 h 2890"/>
              <a:gd name="T24" fmla="*/ 83 w 969"/>
              <a:gd name="T25" fmla="*/ 1048 h 2890"/>
              <a:gd name="T26" fmla="*/ 104 w 969"/>
              <a:gd name="T27" fmla="*/ 1142 h 2890"/>
              <a:gd name="T28" fmla="*/ 125 w 969"/>
              <a:gd name="T29" fmla="*/ 1234 h 2890"/>
              <a:gd name="T30" fmla="*/ 150 w 969"/>
              <a:gd name="T31" fmla="*/ 1325 h 2890"/>
              <a:gd name="T32" fmla="*/ 176 w 969"/>
              <a:gd name="T33" fmla="*/ 1416 h 2890"/>
              <a:gd name="T34" fmla="*/ 204 w 969"/>
              <a:gd name="T35" fmla="*/ 1506 h 2890"/>
              <a:gd name="T36" fmla="*/ 204 w 969"/>
              <a:gd name="T37" fmla="*/ 1506 h 2890"/>
              <a:gd name="T38" fmla="*/ 236 w 969"/>
              <a:gd name="T39" fmla="*/ 1604 h 2890"/>
              <a:gd name="T40" fmla="*/ 272 w 969"/>
              <a:gd name="T41" fmla="*/ 1700 h 2890"/>
              <a:gd name="T42" fmla="*/ 309 w 969"/>
              <a:gd name="T43" fmla="*/ 1794 h 2890"/>
              <a:gd name="T44" fmla="*/ 349 w 969"/>
              <a:gd name="T45" fmla="*/ 1888 h 2890"/>
              <a:gd name="T46" fmla="*/ 389 w 969"/>
              <a:gd name="T47" fmla="*/ 1979 h 2890"/>
              <a:gd name="T48" fmla="*/ 433 w 969"/>
              <a:gd name="T49" fmla="*/ 2069 h 2890"/>
              <a:gd name="T50" fmla="*/ 478 w 969"/>
              <a:gd name="T51" fmla="*/ 2158 h 2890"/>
              <a:gd name="T52" fmla="*/ 526 w 969"/>
              <a:gd name="T53" fmla="*/ 2245 h 2890"/>
              <a:gd name="T54" fmla="*/ 575 w 969"/>
              <a:gd name="T55" fmla="*/ 2331 h 2890"/>
              <a:gd name="T56" fmla="*/ 626 w 969"/>
              <a:gd name="T57" fmla="*/ 2415 h 2890"/>
              <a:gd name="T58" fmla="*/ 679 w 969"/>
              <a:gd name="T59" fmla="*/ 2499 h 2890"/>
              <a:gd name="T60" fmla="*/ 733 w 969"/>
              <a:gd name="T61" fmla="*/ 2580 h 2890"/>
              <a:gd name="T62" fmla="*/ 790 w 969"/>
              <a:gd name="T63" fmla="*/ 2659 h 2890"/>
              <a:gd name="T64" fmla="*/ 847 w 969"/>
              <a:gd name="T65" fmla="*/ 2738 h 2890"/>
              <a:gd name="T66" fmla="*/ 907 w 969"/>
              <a:gd name="T67" fmla="*/ 2815 h 2890"/>
              <a:gd name="T68" fmla="*/ 969 w 969"/>
              <a:gd name="T69" fmla="*/ 2890 h 2890"/>
              <a:gd name="T70" fmla="*/ 969 w 969"/>
              <a:gd name="T71" fmla="*/ 0 h 2890"/>
              <a:gd name="T72" fmla="*/ 6 w 969"/>
              <a:gd name="T73" fmla="*/ 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9" h="2890">
                <a:moveTo>
                  <a:pt x="6" y="0"/>
                </a:moveTo>
                <a:lnTo>
                  <a:pt x="6" y="0"/>
                </a:lnTo>
                <a:lnTo>
                  <a:pt x="1" y="97"/>
                </a:lnTo>
                <a:lnTo>
                  <a:pt x="0" y="193"/>
                </a:lnTo>
                <a:lnTo>
                  <a:pt x="0" y="290"/>
                </a:lnTo>
                <a:lnTo>
                  <a:pt x="2" y="386"/>
                </a:lnTo>
                <a:lnTo>
                  <a:pt x="8" y="483"/>
                </a:lnTo>
                <a:lnTo>
                  <a:pt x="15" y="577"/>
                </a:lnTo>
                <a:lnTo>
                  <a:pt x="24" y="673"/>
                </a:lnTo>
                <a:lnTo>
                  <a:pt x="36" y="767"/>
                </a:lnTo>
                <a:lnTo>
                  <a:pt x="50" y="862"/>
                </a:lnTo>
                <a:lnTo>
                  <a:pt x="65" y="956"/>
                </a:lnTo>
                <a:lnTo>
                  <a:pt x="83" y="1048"/>
                </a:lnTo>
                <a:lnTo>
                  <a:pt x="104" y="1142"/>
                </a:lnTo>
                <a:lnTo>
                  <a:pt x="125" y="1234"/>
                </a:lnTo>
                <a:lnTo>
                  <a:pt x="150" y="1325"/>
                </a:lnTo>
                <a:lnTo>
                  <a:pt x="176" y="1416"/>
                </a:lnTo>
                <a:lnTo>
                  <a:pt x="204" y="1506"/>
                </a:lnTo>
                <a:lnTo>
                  <a:pt x="204" y="1506"/>
                </a:lnTo>
                <a:lnTo>
                  <a:pt x="236" y="1604"/>
                </a:lnTo>
                <a:lnTo>
                  <a:pt x="272" y="1700"/>
                </a:lnTo>
                <a:lnTo>
                  <a:pt x="309" y="1794"/>
                </a:lnTo>
                <a:lnTo>
                  <a:pt x="349" y="1888"/>
                </a:lnTo>
                <a:lnTo>
                  <a:pt x="389" y="1979"/>
                </a:lnTo>
                <a:lnTo>
                  <a:pt x="433" y="2069"/>
                </a:lnTo>
                <a:lnTo>
                  <a:pt x="478" y="2158"/>
                </a:lnTo>
                <a:lnTo>
                  <a:pt x="526" y="2245"/>
                </a:lnTo>
                <a:lnTo>
                  <a:pt x="575" y="2331"/>
                </a:lnTo>
                <a:lnTo>
                  <a:pt x="626" y="2415"/>
                </a:lnTo>
                <a:lnTo>
                  <a:pt x="679" y="2499"/>
                </a:lnTo>
                <a:lnTo>
                  <a:pt x="733" y="2580"/>
                </a:lnTo>
                <a:lnTo>
                  <a:pt x="790" y="2659"/>
                </a:lnTo>
                <a:lnTo>
                  <a:pt x="847" y="2738"/>
                </a:lnTo>
                <a:lnTo>
                  <a:pt x="907" y="2815"/>
                </a:lnTo>
                <a:lnTo>
                  <a:pt x="969" y="2890"/>
                </a:lnTo>
                <a:lnTo>
                  <a:pt x="969" y="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1" name="Picture 10" descr="työkykyohjelman logo">
            <a:extLst>
              <a:ext uri="{FF2B5EF4-FFF2-40B4-BE49-F238E27FC236}">
                <a16:creationId xmlns:a16="http://schemas.microsoft.com/office/drawing/2014/main" id="{80809B85-DEF6-2A45-9E8D-29AF28A4B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31990"/>
            <a:ext cx="1542059" cy="3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3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Teema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4" name="Picture 3" descr="työkykyohjelman logo">
            <a:extLst>
              <a:ext uri="{FF2B5EF4-FFF2-40B4-BE49-F238E27FC236}">
                <a16:creationId xmlns:a16="http://schemas.microsoft.com/office/drawing/2014/main" id="{043217B7-5BA6-1B4D-8DFE-E44A884E8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31990"/>
            <a:ext cx="1542059" cy="3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1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97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4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34000"/>
            <a:ext cx="8077199" cy="9742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411201"/>
            <a:ext cx="8077199" cy="32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6374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80" r:id="rId3"/>
    <p:sldLayoutId id="2147483781" r:id="rId4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182563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180975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74625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Freeform 241"/>
          <p:cNvSpPr/>
          <p:nvPr/>
        </p:nvSpPr>
        <p:spPr>
          <a:xfrm>
            <a:off x="-1524" y="-237877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Freeform 242"/>
          <p:cNvSpPr/>
          <p:nvPr/>
        </p:nvSpPr>
        <p:spPr>
          <a:xfrm>
            <a:off x="6265926" y="0"/>
            <a:ext cx="2301875" cy="2160652"/>
          </a:xfrm>
          <a:custGeom>
            <a:avLst/>
            <a:gdLst/>
            <a:ahLst/>
            <a:cxnLst/>
            <a:rect l="0" t="0" r="0" b="0"/>
            <a:pathLst>
              <a:path w="2301875" h="2160652">
                <a:moveTo>
                  <a:pt x="0" y="0"/>
                </a:moveTo>
                <a:lnTo>
                  <a:pt x="0" y="0"/>
                </a:lnTo>
                <a:lnTo>
                  <a:pt x="20574" y="122174"/>
                </a:lnTo>
                <a:lnTo>
                  <a:pt x="38100" y="242824"/>
                </a:lnTo>
                <a:lnTo>
                  <a:pt x="49149" y="301625"/>
                </a:lnTo>
                <a:lnTo>
                  <a:pt x="60325" y="361950"/>
                </a:lnTo>
                <a:lnTo>
                  <a:pt x="77724" y="422275"/>
                </a:lnTo>
                <a:lnTo>
                  <a:pt x="93599" y="480949"/>
                </a:lnTo>
                <a:lnTo>
                  <a:pt x="115824" y="544449"/>
                </a:lnTo>
                <a:lnTo>
                  <a:pt x="139700" y="611124"/>
                </a:lnTo>
                <a:lnTo>
                  <a:pt x="166624" y="673100"/>
                </a:lnTo>
                <a:lnTo>
                  <a:pt x="195199" y="738124"/>
                </a:lnTo>
                <a:lnTo>
                  <a:pt x="223774" y="800100"/>
                </a:lnTo>
                <a:lnTo>
                  <a:pt x="255524" y="860425"/>
                </a:lnTo>
                <a:lnTo>
                  <a:pt x="287274" y="922274"/>
                </a:lnTo>
                <a:lnTo>
                  <a:pt x="322199" y="982599"/>
                </a:lnTo>
                <a:lnTo>
                  <a:pt x="357124" y="1041400"/>
                </a:lnTo>
                <a:lnTo>
                  <a:pt x="395224" y="1100074"/>
                </a:lnTo>
                <a:lnTo>
                  <a:pt x="431800" y="1157224"/>
                </a:lnTo>
                <a:lnTo>
                  <a:pt x="471424" y="1214374"/>
                </a:lnTo>
                <a:lnTo>
                  <a:pt x="512699" y="1270000"/>
                </a:lnTo>
                <a:lnTo>
                  <a:pt x="555625" y="1325499"/>
                </a:lnTo>
                <a:lnTo>
                  <a:pt x="598424" y="1379602"/>
                </a:lnTo>
                <a:lnTo>
                  <a:pt x="641350" y="1431925"/>
                </a:lnTo>
                <a:lnTo>
                  <a:pt x="687324" y="1485900"/>
                </a:lnTo>
                <a:lnTo>
                  <a:pt x="731774" y="1536700"/>
                </a:lnTo>
                <a:lnTo>
                  <a:pt x="779399" y="1587500"/>
                </a:lnTo>
                <a:lnTo>
                  <a:pt x="827024" y="1638300"/>
                </a:lnTo>
                <a:lnTo>
                  <a:pt x="874649" y="1685925"/>
                </a:lnTo>
                <a:lnTo>
                  <a:pt x="923925" y="1733550"/>
                </a:lnTo>
                <a:lnTo>
                  <a:pt x="1023874" y="1827149"/>
                </a:lnTo>
                <a:lnTo>
                  <a:pt x="1125474" y="1916177"/>
                </a:lnTo>
                <a:lnTo>
                  <a:pt x="1227074" y="2001902"/>
                </a:lnTo>
                <a:lnTo>
                  <a:pt x="1330325" y="2084452"/>
                </a:lnTo>
                <a:lnTo>
                  <a:pt x="1435100" y="2160652"/>
                </a:lnTo>
                <a:lnTo>
                  <a:pt x="1484249" y="2098675"/>
                </a:lnTo>
                <a:lnTo>
                  <a:pt x="1531874" y="2036827"/>
                </a:lnTo>
                <a:lnTo>
                  <a:pt x="1577975" y="1971675"/>
                </a:lnTo>
                <a:lnTo>
                  <a:pt x="1623949" y="1908175"/>
                </a:lnTo>
                <a:lnTo>
                  <a:pt x="1666875" y="1843024"/>
                </a:lnTo>
                <a:lnTo>
                  <a:pt x="1709674" y="1776349"/>
                </a:lnTo>
                <a:lnTo>
                  <a:pt x="1747774" y="1712849"/>
                </a:lnTo>
                <a:lnTo>
                  <a:pt x="1787525" y="1644650"/>
                </a:lnTo>
                <a:lnTo>
                  <a:pt x="1825625" y="1579627"/>
                </a:lnTo>
                <a:lnTo>
                  <a:pt x="1862074" y="1512952"/>
                </a:lnTo>
                <a:lnTo>
                  <a:pt x="1896999" y="1444625"/>
                </a:lnTo>
                <a:lnTo>
                  <a:pt x="1930400" y="1376427"/>
                </a:lnTo>
                <a:lnTo>
                  <a:pt x="1962150" y="1309624"/>
                </a:lnTo>
                <a:lnTo>
                  <a:pt x="1992249" y="1239774"/>
                </a:lnTo>
                <a:lnTo>
                  <a:pt x="2020824" y="1171575"/>
                </a:lnTo>
                <a:lnTo>
                  <a:pt x="2049399" y="1101725"/>
                </a:lnTo>
                <a:lnTo>
                  <a:pt x="2076450" y="1033399"/>
                </a:lnTo>
                <a:lnTo>
                  <a:pt x="2101850" y="965200"/>
                </a:lnTo>
                <a:lnTo>
                  <a:pt x="2125599" y="895350"/>
                </a:lnTo>
                <a:lnTo>
                  <a:pt x="2146300" y="825500"/>
                </a:lnTo>
                <a:lnTo>
                  <a:pt x="2168525" y="755650"/>
                </a:lnTo>
                <a:lnTo>
                  <a:pt x="2187575" y="687324"/>
                </a:lnTo>
                <a:lnTo>
                  <a:pt x="2204974" y="617474"/>
                </a:lnTo>
                <a:lnTo>
                  <a:pt x="2220849" y="547624"/>
                </a:lnTo>
                <a:lnTo>
                  <a:pt x="2235200" y="479425"/>
                </a:lnTo>
                <a:lnTo>
                  <a:pt x="2249424" y="409575"/>
                </a:lnTo>
                <a:lnTo>
                  <a:pt x="2262124" y="341249"/>
                </a:lnTo>
                <a:lnTo>
                  <a:pt x="2273300" y="271399"/>
                </a:lnTo>
                <a:lnTo>
                  <a:pt x="2282825" y="203200"/>
                </a:lnTo>
                <a:lnTo>
                  <a:pt x="2289175" y="136525"/>
                </a:lnTo>
                <a:lnTo>
                  <a:pt x="2297049" y="68199"/>
                </a:lnTo>
                <a:lnTo>
                  <a:pt x="2301875" y="0"/>
                </a:lnTo>
                <a:lnTo>
                  <a:pt x="0" y="0"/>
                </a:lnTo>
                <a:close/>
                <a:moveTo>
                  <a:pt x="-1122426" y="5143500"/>
                </a:moveTo>
              </a:path>
            </a:pathLst>
          </a:custGeom>
          <a:solidFill>
            <a:srgbClr val="FFE7C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Freeform 243"/>
          <p:cNvSpPr/>
          <p:nvPr/>
        </p:nvSpPr>
        <p:spPr>
          <a:xfrm>
            <a:off x="7701026" y="1171575"/>
            <a:ext cx="1441450" cy="1657350"/>
          </a:xfrm>
          <a:custGeom>
            <a:avLst/>
            <a:gdLst/>
            <a:ahLst/>
            <a:cxnLst/>
            <a:rect l="0" t="0" r="0" b="0"/>
            <a:pathLst>
              <a:path w="1441450" h="1657350">
                <a:moveTo>
                  <a:pt x="1441450" y="0"/>
                </a:moveTo>
                <a:lnTo>
                  <a:pt x="1441450" y="0"/>
                </a:lnTo>
                <a:lnTo>
                  <a:pt x="1346200" y="44450"/>
                </a:lnTo>
                <a:lnTo>
                  <a:pt x="1252474" y="93599"/>
                </a:lnTo>
                <a:lnTo>
                  <a:pt x="1157224" y="141224"/>
                </a:lnTo>
                <a:lnTo>
                  <a:pt x="1065149" y="190500"/>
                </a:lnTo>
                <a:lnTo>
                  <a:pt x="971550" y="242824"/>
                </a:lnTo>
                <a:lnTo>
                  <a:pt x="880999" y="296799"/>
                </a:lnTo>
                <a:lnTo>
                  <a:pt x="790575" y="352425"/>
                </a:lnTo>
                <a:lnTo>
                  <a:pt x="698500" y="411099"/>
                </a:lnTo>
                <a:lnTo>
                  <a:pt x="609600" y="473075"/>
                </a:lnTo>
                <a:lnTo>
                  <a:pt x="520700" y="538099"/>
                </a:lnTo>
                <a:lnTo>
                  <a:pt x="433324" y="603250"/>
                </a:lnTo>
                <a:lnTo>
                  <a:pt x="344424" y="673100"/>
                </a:lnTo>
                <a:lnTo>
                  <a:pt x="257175" y="747649"/>
                </a:lnTo>
                <a:lnTo>
                  <a:pt x="169799" y="825500"/>
                </a:lnTo>
                <a:lnTo>
                  <a:pt x="84074" y="904875"/>
                </a:lnTo>
                <a:lnTo>
                  <a:pt x="0" y="988949"/>
                </a:lnTo>
                <a:lnTo>
                  <a:pt x="84074" y="1047750"/>
                </a:lnTo>
                <a:lnTo>
                  <a:pt x="168275" y="1108075"/>
                </a:lnTo>
                <a:lnTo>
                  <a:pt x="254000" y="1162050"/>
                </a:lnTo>
                <a:lnTo>
                  <a:pt x="341249" y="1217549"/>
                </a:lnTo>
                <a:lnTo>
                  <a:pt x="428625" y="1270000"/>
                </a:lnTo>
                <a:lnTo>
                  <a:pt x="515874" y="1319149"/>
                </a:lnTo>
                <a:lnTo>
                  <a:pt x="607949" y="1368425"/>
                </a:lnTo>
                <a:lnTo>
                  <a:pt x="696849" y="1412875"/>
                </a:lnTo>
                <a:lnTo>
                  <a:pt x="787400" y="1455674"/>
                </a:lnTo>
                <a:lnTo>
                  <a:pt x="880999" y="1495425"/>
                </a:lnTo>
                <a:lnTo>
                  <a:pt x="971550" y="1530350"/>
                </a:lnTo>
                <a:lnTo>
                  <a:pt x="1065149" y="1565275"/>
                </a:lnTo>
                <a:lnTo>
                  <a:pt x="1158875" y="1593850"/>
                </a:lnTo>
                <a:lnTo>
                  <a:pt x="1252474" y="1617599"/>
                </a:lnTo>
                <a:lnTo>
                  <a:pt x="1346200" y="1639824"/>
                </a:lnTo>
                <a:lnTo>
                  <a:pt x="1441450" y="1657350"/>
                </a:lnTo>
                <a:lnTo>
                  <a:pt x="1441450" y="0"/>
                </a:lnTo>
                <a:close/>
                <a:moveTo>
                  <a:pt x="-3729101" y="3971925"/>
                </a:moveTo>
              </a:path>
            </a:pathLst>
          </a:custGeom>
          <a:solidFill>
            <a:srgbClr val="FFE7C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Freeform 244"/>
          <p:cNvSpPr/>
          <p:nvPr/>
        </p:nvSpPr>
        <p:spPr>
          <a:xfrm>
            <a:off x="5773801" y="2160652"/>
            <a:ext cx="3368675" cy="2982848"/>
          </a:xfrm>
          <a:custGeom>
            <a:avLst/>
            <a:gdLst/>
            <a:ahLst/>
            <a:cxnLst/>
            <a:rect l="0" t="0" r="0" b="0"/>
            <a:pathLst>
              <a:path w="3368675" h="2982848">
                <a:moveTo>
                  <a:pt x="3368675" y="2982848"/>
                </a:moveTo>
                <a:lnTo>
                  <a:pt x="3368675" y="796925"/>
                </a:lnTo>
                <a:lnTo>
                  <a:pt x="3182874" y="709548"/>
                </a:lnTo>
                <a:lnTo>
                  <a:pt x="2998724" y="622300"/>
                </a:lnTo>
                <a:lnTo>
                  <a:pt x="2814574" y="530225"/>
                </a:lnTo>
                <a:lnTo>
                  <a:pt x="2724150" y="484123"/>
                </a:lnTo>
                <a:lnTo>
                  <a:pt x="2635250" y="436498"/>
                </a:lnTo>
                <a:lnTo>
                  <a:pt x="2543175" y="387350"/>
                </a:lnTo>
                <a:lnTo>
                  <a:pt x="2454275" y="338073"/>
                </a:lnTo>
                <a:lnTo>
                  <a:pt x="2365375" y="285750"/>
                </a:lnTo>
                <a:lnTo>
                  <a:pt x="2277999" y="233298"/>
                </a:lnTo>
                <a:lnTo>
                  <a:pt x="2189099" y="179323"/>
                </a:lnTo>
                <a:lnTo>
                  <a:pt x="2101850" y="122173"/>
                </a:lnTo>
                <a:lnTo>
                  <a:pt x="2012950" y="61848"/>
                </a:lnTo>
                <a:lnTo>
                  <a:pt x="1927225" y="0"/>
                </a:lnTo>
                <a:lnTo>
                  <a:pt x="1795399" y="209550"/>
                </a:lnTo>
                <a:lnTo>
                  <a:pt x="1670050" y="414273"/>
                </a:lnTo>
                <a:lnTo>
                  <a:pt x="1549400" y="615950"/>
                </a:lnTo>
                <a:lnTo>
                  <a:pt x="1431925" y="815975"/>
                </a:lnTo>
                <a:lnTo>
                  <a:pt x="1203325" y="1204848"/>
                </a:lnTo>
                <a:lnTo>
                  <a:pt x="1090549" y="1393824"/>
                </a:lnTo>
                <a:lnTo>
                  <a:pt x="979424" y="1581149"/>
                </a:lnTo>
                <a:lnTo>
                  <a:pt x="866775" y="1763648"/>
                </a:lnTo>
                <a:lnTo>
                  <a:pt x="755650" y="1944623"/>
                </a:lnTo>
                <a:lnTo>
                  <a:pt x="638175" y="2124011"/>
                </a:lnTo>
                <a:lnTo>
                  <a:pt x="519049" y="2300223"/>
                </a:lnTo>
                <a:lnTo>
                  <a:pt x="458724" y="2385948"/>
                </a:lnTo>
                <a:lnTo>
                  <a:pt x="398399" y="2473261"/>
                </a:lnTo>
                <a:lnTo>
                  <a:pt x="334899" y="2558986"/>
                </a:lnTo>
                <a:lnTo>
                  <a:pt x="271399" y="2644711"/>
                </a:lnTo>
                <a:lnTo>
                  <a:pt x="204724" y="2730436"/>
                </a:lnTo>
                <a:lnTo>
                  <a:pt x="139700" y="2814573"/>
                </a:lnTo>
                <a:lnTo>
                  <a:pt x="69850" y="2898711"/>
                </a:lnTo>
                <a:lnTo>
                  <a:pt x="0" y="2982848"/>
                </a:lnTo>
                <a:lnTo>
                  <a:pt x="3368675" y="2982848"/>
                </a:lnTo>
                <a:close/>
                <a:moveTo>
                  <a:pt x="-5773801" y="2982848"/>
                </a:moveTo>
              </a:path>
            </a:pathLst>
          </a:custGeom>
          <a:solidFill>
            <a:srgbClr val="F187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Freeform 245"/>
          <p:cNvSpPr/>
          <p:nvPr/>
        </p:nvSpPr>
        <p:spPr>
          <a:xfrm>
            <a:off x="7701026" y="0"/>
            <a:ext cx="1441450" cy="2160652"/>
          </a:xfrm>
          <a:custGeom>
            <a:avLst/>
            <a:gdLst/>
            <a:ahLst/>
            <a:cxnLst/>
            <a:rect l="0" t="0" r="0" b="0"/>
            <a:pathLst>
              <a:path w="1441450" h="2160652">
                <a:moveTo>
                  <a:pt x="0" y="2160652"/>
                </a:moveTo>
                <a:lnTo>
                  <a:pt x="0" y="2160652"/>
                </a:lnTo>
                <a:lnTo>
                  <a:pt x="84074" y="2100327"/>
                </a:lnTo>
                <a:lnTo>
                  <a:pt x="169799" y="2040002"/>
                </a:lnTo>
                <a:lnTo>
                  <a:pt x="255524" y="1981200"/>
                </a:lnTo>
                <a:lnTo>
                  <a:pt x="342900" y="1924050"/>
                </a:lnTo>
                <a:lnTo>
                  <a:pt x="430149" y="1866900"/>
                </a:lnTo>
                <a:lnTo>
                  <a:pt x="520700" y="1811274"/>
                </a:lnTo>
                <a:lnTo>
                  <a:pt x="609600" y="1755775"/>
                </a:lnTo>
                <a:lnTo>
                  <a:pt x="698500" y="1701800"/>
                </a:lnTo>
                <a:lnTo>
                  <a:pt x="790575" y="1647825"/>
                </a:lnTo>
                <a:lnTo>
                  <a:pt x="880999" y="1597025"/>
                </a:lnTo>
                <a:lnTo>
                  <a:pt x="971550" y="1546225"/>
                </a:lnTo>
                <a:lnTo>
                  <a:pt x="1065149" y="1497077"/>
                </a:lnTo>
                <a:lnTo>
                  <a:pt x="1157224" y="1447800"/>
                </a:lnTo>
                <a:lnTo>
                  <a:pt x="1252474" y="1400175"/>
                </a:lnTo>
                <a:lnTo>
                  <a:pt x="1346200" y="1354074"/>
                </a:lnTo>
                <a:lnTo>
                  <a:pt x="1441450" y="1309624"/>
                </a:lnTo>
                <a:lnTo>
                  <a:pt x="1441450" y="0"/>
                </a:lnTo>
                <a:lnTo>
                  <a:pt x="414274" y="0"/>
                </a:lnTo>
                <a:lnTo>
                  <a:pt x="406400" y="136525"/>
                </a:lnTo>
                <a:lnTo>
                  <a:pt x="393700" y="269875"/>
                </a:lnTo>
                <a:lnTo>
                  <a:pt x="379349" y="404749"/>
                </a:lnTo>
                <a:lnTo>
                  <a:pt x="363474" y="539750"/>
                </a:lnTo>
                <a:lnTo>
                  <a:pt x="344424" y="674624"/>
                </a:lnTo>
                <a:lnTo>
                  <a:pt x="325374" y="811149"/>
                </a:lnTo>
                <a:lnTo>
                  <a:pt x="301625" y="946150"/>
                </a:lnTo>
                <a:lnTo>
                  <a:pt x="277749" y="1081024"/>
                </a:lnTo>
                <a:lnTo>
                  <a:pt x="250825" y="1216025"/>
                </a:lnTo>
                <a:lnTo>
                  <a:pt x="222250" y="1352550"/>
                </a:lnTo>
                <a:lnTo>
                  <a:pt x="190500" y="1487552"/>
                </a:lnTo>
                <a:lnTo>
                  <a:pt x="157099" y="1622425"/>
                </a:lnTo>
                <a:lnTo>
                  <a:pt x="120650" y="1757299"/>
                </a:lnTo>
                <a:lnTo>
                  <a:pt x="82550" y="1890649"/>
                </a:lnTo>
                <a:lnTo>
                  <a:pt x="42799" y="2027302"/>
                </a:lnTo>
                <a:lnTo>
                  <a:pt x="0" y="2160652"/>
                </a:lnTo>
                <a:close/>
                <a:moveTo>
                  <a:pt x="-4718178" y="51435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Freeform 246"/>
          <p:cNvSpPr/>
          <p:nvPr/>
        </p:nvSpPr>
        <p:spPr>
          <a:xfrm>
            <a:off x="5600700" y="0"/>
            <a:ext cx="2100326" cy="2160652"/>
          </a:xfrm>
          <a:custGeom>
            <a:avLst/>
            <a:gdLst/>
            <a:ahLst/>
            <a:cxnLst/>
            <a:rect l="0" t="0" r="0" b="0"/>
            <a:pathLst>
              <a:path w="2100326" h="2160652">
                <a:moveTo>
                  <a:pt x="2100326" y="2160652"/>
                </a:moveTo>
                <a:lnTo>
                  <a:pt x="2100326" y="2160652"/>
                </a:lnTo>
                <a:lnTo>
                  <a:pt x="2049526" y="2124075"/>
                </a:lnTo>
                <a:lnTo>
                  <a:pt x="1997075" y="2084452"/>
                </a:lnTo>
                <a:lnTo>
                  <a:pt x="1947926" y="2043177"/>
                </a:lnTo>
                <a:lnTo>
                  <a:pt x="1897126" y="2001902"/>
                </a:lnTo>
                <a:lnTo>
                  <a:pt x="1849501" y="1958975"/>
                </a:lnTo>
                <a:lnTo>
                  <a:pt x="1801876" y="1916177"/>
                </a:lnTo>
                <a:lnTo>
                  <a:pt x="1754251" y="1871599"/>
                </a:lnTo>
                <a:lnTo>
                  <a:pt x="1708150" y="1827149"/>
                </a:lnTo>
                <a:lnTo>
                  <a:pt x="1662176" y="1781175"/>
                </a:lnTo>
                <a:lnTo>
                  <a:pt x="1617726" y="1733550"/>
                </a:lnTo>
                <a:lnTo>
                  <a:pt x="1573276" y="1685925"/>
                </a:lnTo>
                <a:lnTo>
                  <a:pt x="1530350" y="1638300"/>
                </a:lnTo>
                <a:lnTo>
                  <a:pt x="1489075" y="1587500"/>
                </a:lnTo>
                <a:lnTo>
                  <a:pt x="1447800" y="1536700"/>
                </a:lnTo>
                <a:lnTo>
                  <a:pt x="1406525" y="1485900"/>
                </a:lnTo>
                <a:lnTo>
                  <a:pt x="1366901" y="1431925"/>
                </a:lnTo>
                <a:lnTo>
                  <a:pt x="1327150" y="1379602"/>
                </a:lnTo>
                <a:lnTo>
                  <a:pt x="1290701" y="1325499"/>
                </a:lnTo>
                <a:lnTo>
                  <a:pt x="1254125" y="1270000"/>
                </a:lnTo>
                <a:lnTo>
                  <a:pt x="1219200" y="1214374"/>
                </a:lnTo>
                <a:lnTo>
                  <a:pt x="1185926" y="1157224"/>
                </a:lnTo>
                <a:lnTo>
                  <a:pt x="1151001" y="1100074"/>
                </a:lnTo>
                <a:lnTo>
                  <a:pt x="1119251" y="1041400"/>
                </a:lnTo>
                <a:lnTo>
                  <a:pt x="1089025" y="982599"/>
                </a:lnTo>
                <a:lnTo>
                  <a:pt x="1058926" y="922274"/>
                </a:lnTo>
                <a:lnTo>
                  <a:pt x="1030351" y="860425"/>
                </a:lnTo>
                <a:lnTo>
                  <a:pt x="1001776" y="800100"/>
                </a:lnTo>
                <a:lnTo>
                  <a:pt x="974725" y="738124"/>
                </a:lnTo>
                <a:lnTo>
                  <a:pt x="949325" y="673100"/>
                </a:lnTo>
                <a:lnTo>
                  <a:pt x="923925" y="611124"/>
                </a:lnTo>
                <a:lnTo>
                  <a:pt x="901700" y="544449"/>
                </a:lnTo>
                <a:lnTo>
                  <a:pt x="879475" y="480949"/>
                </a:lnTo>
                <a:lnTo>
                  <a:pt x="860425" y="422275"/>
                </a:lnTo>
                <a:lnTo>
                  <a:pt x="843026" y="361950"/>
                </a:lnTo>
                <a:lnTo>
                  <a:pt x="825500" y="301625"/>
                </a:lnTo>
                <a:lnTo>
                  <a:pt x="811276" y="242824"/>
                </a:lnTo>
                <a:lnTo>
                  <a:pt x="796925" y="182499"/>
                </a:lnTo>
                <a:lnTo>
                  <a:pt x="782701" y="122174"/>
                </a:lnTo>
                <a:lnTo>
                  <a:pt x="773176" y="60325"/>
                </a:lnTo>
                <a:lnTo>
                  <a:pt x="760476" y="0"/>
                </a:lnTo>
                <a:lnTo>
                  <a:pt x="0" y="0"/>
                </a:lnTo>
                <a:lnTo>
                  <a:pt x="111125" y="157099"/>
                </a:lnTo>
                <a:lnTo>
                  <a:pt x="222250" y="312674"/>
                </a:lnTo>
                <a:lnTo>
                  <a:pt x="338201" y="465074"/>
                </a:lnTo>
                <a:lnTo>
                  <a:pt x="458851" y="612775"/>
                </a:lnTo>
                <a:lnTo>
                  <a:pt x="579501" y="757174"/>
                </a:lnTo>
                <a:lnTo>
                  <a:pt x="704850" y="901700"/>
                </a:lnTo>
                <a:lnTo>
                  <a:pt x="833501" y="1041400"/>
                </a:lnTo>
                <a:lnTo>
                  <a:pt x="963676" y="1179449"/>
                </a:lnTo>
                <a:lnTo>
                  <a:pt x="1095375" y="1311275"/>
                </a:lnTo>
                <a:lnTo>
                  <a:pt x="1233551" y="1443102"/>
                </a:lnTo>
                <a:lnTo>
                  <a:pt x="1370076" y="1570102"/>
                </a:lnTo>
                <a:lnTo>
                  <a:pt x="1511300" y="1695450"/>
                </a:lnTo>
                <a:lnTo>
                  <a:pt x="1655826" y="1816100"/>
                </a:lnTo>
                <a:lnTo>
                  <a:pt x="1801876" y="1933575"/>
                </a:lnTo>
                <a:lnTo>
                  <a:pt x="1949450" y="2047875"/>
                </a:lnTo>
                <a:lnTo>
                  <a:pt x="2100326" y="2160652"/>
                </a:lnTo>
                <a:close/>
                <a:moveTo>
                  <a:pt x="-2617852" y="5143500"/>
                </a:moveTo>
              </a:path>
            </a:pathLst>
          </a:custGeom>
          <a:solidFill>
            <a:srgbClr val="FFB85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Freeform 247"/>
          <p:cNvSpPr/>
          <p:nvPr/>
        </p:nvSpPr>
        <p:spPr>
          <a:xfrm>
            <a:off x="7701026" y="2160652"/>
            <a:ext cx="1441450" cy="852423"/>
          </a:xfrm>
          <a:custGeom>
            <a:avLst/>
            <a:gdLst/>
            <a:ahLst/>
            <a:cxnLst/>
            <a:rect l="0" t="0" r="0" b="0"/>
            <a:pathLst>
              <a:path w="1441450" h="852423">
                <a:moveTo>
                  <a:pt x="1441450" y="600075"/>
                </a:moveTo>
                <a:lnTo>
                  <a:pt x="1441450" y="600075"/>
                </a:lnTo>
                <a:lnTo>
                  <a:pt x="1346200" y="582548"/>
                </a:lnTo>
                <a:lnTo>
                  <a:pt x="1252474" y="565150"/>
                </a:lnTo>
                <a:lnTo>
                  <a:pt x="1158875" y="541273"/>
                </a:lnTo>
                <a:lnTo>
                  <a:pt x="1065149" y="515873"/>
                </a:lnTo>
                <a:lnTo>
                  <a:pt x="971550" y="490473"/>
                </a:lnTo>
                <a:lnTo>
                  <a:pt x="880999" y="458723"/>
                </a:lnTo>
                <a:lnTo>
                  <a:pt x="787400" y="425450"/>
                </a:lnTo>
                <a:lnTo>
                  <a:pt x="696849" y="390525"/>
                </a:lnTo>
                <a:lnTo>
                  <a:pt x="607949" y="352425"/>
                </a:lnTo>
                <a:lnTo>
                  <a:pt x="515874" y="309498"/>
                </a:lnTo>
                <a:lnTo>
                  <a:pt x="428625" y="265048"/>
                </a:lnTo>
                <a:lnTo>
                  <a:pt x="341249" y="219075"/>
                </a:lnTo>
                <a:lnTo>
                  <a:pt x="254000" y="168275"/>
                </a:lnTo>
                <a:lnTo>
                  <a:pt x="168275" y="114300"/>
                </a:lnTo>
                <a:lnTo>
                  <a:pt x="84074" y="58673"/>
                </a:lnTo>
                <a:lnTo>
                  <a:pt x="0" y="0"/>
                </a:lnTo>
                <a:lnTo>
                  <a:pt x="85725" y="63500"/>
                </a:lnTo>
                <a:lnTo>
                  <a:pt x="174625" y="123825"/>
                </a:lnTo>
                <a:lnTo>
                  <a:pt x="261874" y="182498"/>
                </a:lnTo>
                <a:lnTo>
                  <a:pt x="350774" y="241300"/>
                </a:lnTo>
                <a:lnTo>
                  <a:pt x="438150" y="298450"/>
                </a:lnTo>
                <a:lnTo>
                  <a:pt x="527050" y="355600"/>
                </a:lnTo>
                <a:lnTo>
                  <a:pt x="615950" y="411098"/>
                </a:lnTo>
                <a:lnTo>
                  <a:pt x="708025" y="465073"/>
                </a:lnTo>
                <a:lnTo>
                  <a:pt x="796925" y="515873"/>
                </a:lnTo>
                <a:lnTo>
                  <a:pt x="887349" y="568325"/>
                </a:lnTo>
                <a:lnTo>
                  <a:pt x="979424" y="619125"/>
                </a:lnTo>
                <a:lnTo>
                  <a:pt x="1071499" y="668273"/>
                </a:lnTo>
                <a:lnTo>
                  <a:pt x="1163574" y="714375"/>
                </a:lnTo>
                <a:lnTo>
                  <a:pt x="1255649" y="762000"/>
                </a:lnTo>
                <a:lnTo>
                  <a:pt x="1349375" y="807973"/>
                </a:lnTo>
                <a:lnTo>
                  <a:pt x="1441450" y="852423"/>
                </a:lnTo>
                <a:lnTo>
                  <a:pt x="1441450" y="600075"/>
                </a:lnTo>
                <a:close/>
                <a:moveTo>
                  <a:pt x="-5318253" y="2982848"/>
                </a:moveTo>
              </a:path>
            </a:pathLst>
          </a:custGeom>
          <a:solidFill>
            <a:srgbClr val="FFB85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Freeform 248"/>
          <p:cNvSpPr/>
          <p:nvPr/>
        </p:nvSpPr>
        <p:spPr>
          <a:xfrm>
            <a:off x="5103876" y="2160652"/>
            <a:ext cx="2597150" cy="2982848"/>
          </a:xfrm>
          <a:custGeom>
            <a:avLst/>
            <a:gdLst/>
            <a:ahLst/>
            <a:cxnLst/>
            <a:rect l="0" t="0" r="0" b="0"/>
            <a:pathLst>
              <a:path w="2597150" h="2982848">
                <a:moveTo>
                  <a:pt x="0" y="2982848"/>
                </a:moveTo>
                <a:lnTo>
                  <a:pt x="933450" y="2982848"/>
                </a:lnTo>
                <a:lnTo>
                  <a:pt x="1003300" y="2898711"/>
                </a:lnTo>
                <a:lnTo>
                  <a:pt x="1073150" y="2814573"/>
                </a:lnTo>
                <a:lnTo>
                  <a:pt x="1141349" y="2728848"/>
                </a:lnTo>
                <a:lnTo>
                  <a:pt x="1206500" y="2643123"/>
                </a:lnTo>
                <a:lnTo>
                  <a:pt x="1273175" y="2557398"/>
                </a:lnTo>
                <a:lnTo>
                  <a:pt x="1336675" y="2470086"/>
                </a:lnTo>
                <a:lnTo>
                  <a:pt x="1401699" y="2382773"/>
                </a:lnTo>
                <a:lnTo>
                  <a:pt x="1463675" y="2293873"/>
                </a:lnTo>
                <a:lnTo>
                  <a:pt x="1525524" y="2204973"/>
                </a:lnTo>
                <a:lnTo>
                  <a:pt x="1584325" y="2114486"/>
                </a:lnTo>
                <a:lnTo>
                  <a:pt x="1642999" y="2023998"/>
                </a:lnTo>
                <a:lnTo>
                  <a:pt x="1700149" y="1933511"/>
                </a:lnTo>
                <a:lnTo>
                  <a:pt x="1757299" y="1841436"/>
                </a:lnTo>
                <a:lnTo>
                  <a:pt x="1812925" y="1749361"/>
                </a:lnTo>
                <a:lnTo>
                  <a:pt x="1865249" y="1655698"/>
                </a:lnTo>
                <a:lnTo>
                  <a:pt x="1917700" y="1563623"/>
                </a:lnTo>
                <a:lnTo>
                  <a:pt x="1970024" y="1468373"/>
                </a:lnTo>
                <a:lnTo>
                  <a:pt x="2019300" y="1373123"/>
                </a:lnTo>
                <a:lnTo>
                  <a:pt x="2070100" y="1279525"/>
                </a:lnTo>
                <a:lnTo>
                  <a:pt x="2117725" y="1182623"/>
                </a:lnTo>
                <a:lnTo>
                  <a:pt x="2163699" y="1085850"/>
                </a:lnTo>
                <a:lnTo>
                  <a:pt x="2208149" y="990600"/>
                </a:lnTo>
                <a:lnTo>
                  <a:pt x="2252599" y="893698"/>
                </a:lnTo>
                <a:lnTo>
                  <a:pt x="2295525" y="795273"/>
                </a:lnTo>
                <a:lnTo>
                  <a:pt x="2338324" y="698500"/>
                </a:lnTo>
                <a:lnTo>
                  <a:pt x="2378075" y="598423"/>
                </a:lnTo>
                <a:lnTo>
                  <a:pt x="2419350" y="499998"/>
                </a:lnTo>
                <a:lnTo>
                  <a:pt x="2457450" y="401573"/>
                </a:lnTo>
                <a:lnTo>
                  <a:pt x="2493899" y="301625"/>
                </a:lnTo>
                <a:lnTo>
                  <a:pt x="2530475" y="201548"/>
                </a:lnTo>
                <a:lnTo>
                  <a:pt x="2563749" y="99948"/>
                </a:lnTo>
                <a:lnTo>
                  <a:pt x="2597150" y="0"/>
                </a:lnTo>
                <a:lnTo>
                  <a:pt x="2492375" y="77723"/>
                </a:lnTo>
                <a:lnTo>
                  <a:pt x="2390775" y="155575"/>
                </a:lnTo>
                <a:lnTo>
                  <a:pt x="2289175" y="234950"/>
                </a:lnTo>
                <a:lnTo>
                  <a:pt x="2189099" y="314325"/>
                </a:lnTo>
                <a:lnTo>
                  <a:pt x="2090674" y="396875"/>
                </a:lnTo>
                <a:lnTo>
                  <a:pt x="1993900" y="479425"/>
                </a:lnTo>
                <a:lnTo>
                  <a:pt x="1900174" y="563498"/>
                </a:lnTo>
                <a:lnTo>
                  <a:pt x="1804924" y="649223"/>
                </a:lnTo>
                <a:lnTo>
                  <a:pt x="1712849" y="734948"/>
                </a:lnTo>
                <a:lnTo>
                  <a:pt x="1620774" y="822325"/>
                </a:lnTo>
                <a:lnTo>
                  <a:pt x="1531874" y="909573"/>
                </a:lnTo>
                <a:lnTo>
                  <a:pt x="1444625" y="998473"/>
                </a:lnTo>
                <a:lnTo>
                  <a:pt x="1358900" y="1090548"/>
                </a:lnTo>
                <a:lnTo>
                  <a:pt x="1273175" y="1181100"/>
                </a:lnTo>
                <a:lnTo>
                  <a:pt x="1188974" y="1273175"/>
                </a:lnTo>
                <a:lnTo>
                  <a:pt x="1106424" y="1366773"/>
                </a:lnTo>
                <a:lnTo>
                  <a:pt x="1027049" y="1462023"/>
                </a:lnTo>
                <a:lnTo>
                  <a:pt x="947674" y="1557273"/>
                </a:lnTo>
                <a:lnTo>
                  <a:pt x="871474" y="1654174"/>
                </a:lnTo>
                <a:lnTo>
                  <a:pt x="795274" y="1750948"/>
                </a:lnTo>
                <a:lnTo>
                  <a:pt x="719074" y="1849373"/>
                </a:lnTo>
                <a:lnTo>
                  <a:pt x="646049" y="1949386"/>
                </a:lnTo>
                <a:lnTo>
                  <a:pt x="574675" y="2049398"/>
                </a:lnTo>
                <a:lnTo>
                  <a:pt x="504825" y="2149411"/>
                </a:lnTo>
                <a:lnTo>
                  <a:pt x="438150" y="2251011"/>
                </a:lnTo>
                <a:lnTo>
                  <a:pt x="369824" y="2352611"/>
                </a:lnTo>
                <a:lnTo>
                  <a:pt x="304800" y="2455798"/>
                </a:lnTo>
                <a:lnTo>
                  <a:pt x="241300" y="2558986"/>
                </a:lnTo>
                <a:lnTo>
                  <a:pt x="179324" y="2665348"/>
                </a:lnTo>
                <a:lnTo>
                  <a:pt x="117475" y="2770123"/>
                </a:lnTo>
                <a:lnTo>
                  <a:pt x="58674" y="2876486"/>
                </a:lnTo>
                <a:lnTo>
                  <a:pt x="0" y="2982848"/>
                </a:lnTo>
                <a:close/>
                <a:moveTo>
                  <a:pt x="-5103876" y="2982848"/>
                </a:moveTo>
              </a:path>
            </a:pathLst>
          </a:custGeom>
          <a:solidFill>
            <a:srgbClr val="FFB85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9" name="Picture 10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252" y="4507751"/>
            <a:ext cx="2412745" cy="481761"/>
          </a:xfrm>
          <a:prstGeom prst="rect">
            <a:avLst/>
          </a:prstGeom>
          <a:noFill/>
        </p:spPr>
      </p:pic>
      <p:sp>
        <p:nvSpPr>
          <p:cNvPr id="250" name="Rectangle 250"/>
          <p:cNvSpPr/>
          <p:nvPr/>
        </p:nvSpPr>
        <p:spPr>
          <a:xfrm>
            <a:off x="559003" y="1225025"/>
            <a:ext cx="5682125" cy="12300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fi-FI" sz="3995" b="1" dirty="0">
                <a:solidFill>
                  <a:srgbClr val="212121"/>
                </a:solidFill>
                <a:latin typeface="Arial Narrow,Bold"/>
              </a:rPr>
              <a:t>Laatukriteereihin perustuva työhönvalmennus</a:t>
            </a:r>
            <a:endParaRPr lang="fi-FI" sz="3998" b="1" i="0" spc="0" baseline="0" dirty="0">
              <a:solidFill>
                <a:srgbClr val="212121"/>
              </a:solidFill>
              <a:latin typeface="Arial Narrow,Bold"/>
            </a:endParaRPr>
          </a:p>
        </p:txBody>
      </p:sp>
      <p:sp>
        <p:nvSpPr>
          <p:cNvPr id="251" name="Rectangle 251"/>
          <p:cNvSpPr/>
          <p:nvPr/>
        </p:nvSpPr>
        <p:spPr>
          <a:xfrm>
            <a:off x="559003" y="2444479"/>
            <a:ext cx="115708" cy="6979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212121"/>
                </a:solidFill>
                <a:latin typeface="Arial Narrow,Bold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2785" y="116070"/>
            <a:ext cx="7739615" cy="679060"/>
          </a:xfrm>
        </p:spPr>
        <p:txBody>
          <a:bodyPr/>
          <a:lstStyle/>
          <a:p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Työhönvalmentajien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tiimi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353272" y="795130"/>
            <a:ext cx="7739615" cy="395975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fi-FI" sz="14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Hyvinvointialueen kunnissa työhönvalmennustoimintaa koordinoi tiiminvetäjä</a:t>
            </a:r>
            <a:r>
              <a:rPr lang="fi-FI" sz="1400" dirty="0">
                <a:solidFill>
                  <a:srgbClr val="33333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fi-FI" sz="1400" dirty="0">
                <a:solidFill>
                  <a:srgbClr val="33333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Verkoston hyödyntäminen lisäksi (mm. Setlementin uravalmennus, Härmän kuntoutus </a:t>
            </a:r>
            <a:r>
              <a:rPr lang="fi-FI" sz="1400" dirty="0" err="1">
                <a:solidFill>
                  <a:srgbClr val="33333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jne</a:t>
            </a:r>
            <a:r>
              <a:rPr lang="fi-FI" sz="1400" dirty="0">
                <a:solidFill>
                  <a:srgbClr val="33333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fi-FI" sz="14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Tiimissä 8 – 10 </a:t>
            </a:r>
            <a:r>
              <a:rPr lang="fi-FI" sz="14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työhönvalmentajaa</a:t>
            </a:r>
            <a:endParaRPr lang="fi-FI" sz="1400" dirty="0">
              <a:solidFill>
                <a:srgbClr val="333333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fi-FI" sz="1400" dirty="0">
                <a:solidFill>
                  <a:srgbClr val="33333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Työhönvalmennukseen pääsee lähetteellä</a:t>
            </a:r>
          </a:p>
          <a:p>
            <a:pPr>
              <a:spcAft>
                <a:spcPts val="1200"/>
              </a:spcAft>
            </a:pPr>
            <a:r>
              <a:rPr lang="fi-FI" sz="14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Laatukriteereihin perustuen yhdellä </a:t>
            </a:r>
            <a:r>
              <a:rPr lang="fi-FI" sz="14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työhönvalmentajalla</a:t>
            </a:r>
            <a:r>
              <a:rPr lang="fi-FI" sz="14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voi olla 20 </a:t>
            </a:r>
            <a:r>
              <a:rPr lang="fi-FI" sz="14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aktiivista</a:t>
            </a:r>
            <a:r>
              <a:rPr lang="fi-FI" sz="14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asiakasta kerrallaa</a:t>
            </a:r>
            <a:r>
              <a:rPr lang="fi-FI" sz="1400" dirty="0">
                <a:solidFill>
                  <a:srgbClr val="33333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 ≈ n. 160 - 200 aktiivista asiakasta/vuosi</a:t>
            </a:r>
          </a:p>
          <a:p>
            <a:pPr>
              <a:spcAft>
                <a:spcPts val="1200"/>
              </a:spcAft>
            </a:pPr>
            <a:r>
              <a:rPr lang="fi-FI" sz="14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Työhön</a:t>
            </a:r>
            <a:r>
              <a:rPr lang="fi-FI" sz="1400" dirty="0" err="1">
                <a:solidFill>
                  <a:srgbClr val="33333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valmentajien</a:t>
            </a:r>
            <a:r>
              <a:rPr lang="fi-FI" sz="1400" dirty="0">
                <a:solidFill>
                  <a:srgbClr val="33333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tiimin palvelut ovat osa aikuissosiaalityötä</a:t>
            </a:r>
          </a:p>
          <a:p>
            <a:pPr>
              <a:spcAft>
                <a:spcPts val="1200"/>
              </a:spcAft>
            </a:pPr>
            <a:r>
              <a:rPr lang="fi-FI" sz="14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Asiakkaina fyysisen tai psyykkisen vamman omaavat henkilöt?</a:t>
            </a:r>
          </a:p>
        </p:txBody>
      </p:sp>
    </p:spTree>
    <p:extLst>
      <p:ext uri="{BB962C8B-B14F-4D97-AF65-F5344CB8AC3E}">
        <p14:creationId xmlns:p14="http://schemas.microsoft.com/office/powerpoint/2010/main" val="377404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</p:spPr>
      </p:pic>
      <p:sp>
        <p:nvSpPr>
          <p:cNvPr id="101" name="Freeform 101"/>
          <p:cNvSpPr/>
          <p:nvPr/>
        </p:nvSpPr>
        <p:spPr>
          <a:xfrm flipV="1">
            <a:off x="0" y="1"/>
            <a:ext cx="9143999" cy="5143500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 flipV="1">
            <a:off x="255385" y="349293"/>
            <a:ext cx="8175759" cy="4444913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 flipV="1">
            <a:off x="148809" y="554731"/>
            <a:ext cx="1795637" cy="1194885"/>
          </a:xfrm>
          <a:custGeom>
            <a:avLst/>
            <a:gdLst/>
            <a:ahLst/>
            <a:cxnLst/>
            <a:rect l="0" t="0" r="0" b="0"/>
            <a:pathLst>
              <a:path w="3260918" h="1913889">
                <a:moveTo>
                  <a:pt x="0" y="1913889"/>
                </a:moveTo>
                <a:lnTo>
                  <a:pt x="3260918" y="1913889"/>
                </a:lnTo>
                <a:lnTo>
                  <a:pt x="3260918" y="0"/>
                </a:lnTo>
                <a:lnTo>
                  <a:pt x="0" y="0"/>
                </a:lnTo>
                <a:lnTo>
                  <a:pt x="0" y="1913889"/>
                </a:lnTo>
                <a:close/>
              </a:path>
            </a:pathLst>
          </a:custGeom>
          <a:solidFill>
            <a:srgbClr val="5271FF">
              <a:alpha val="100000"/>
            </a:srgbClr>
          </a:solidFill>
          <a:ln w="1838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 flipV="1">
            <a:off x="158985" y="3160055"/>
            <a:ext cx="1809335" cy="1305165"/>
          </a:xfrm>
          <a:custGeom>
            <a:avLst/>
            <a:gdLst/>
            <a:ahLst/>
            <a:cxnLst/>
            <a:rect l="0" t="0" r="0" b="0"/>
            <a:pathLst>
              <a:path w="2881856" h="1913889">
                <a:moveTo>
                  <a:pt x="0" y="1913889"/>
                </a:moveTo>
                <a:lnTo>
                  <a:pt x="2881856" y="1913889"/>
                </a:lnTo>
                <a:lnTo>
                  <a:pt x="2881856" y="0"/>
                </a:lnTo>
                <a:lnTo>
                  <a:pt x="0" y="0"/>
                </a:lnTo>
                <a:lnTo>
                  <a:pt x="0" y="1913889"/>
                </a:lnTo>
                <a:close/>
              </a:path>
            </a:pathLst>
          </a:custGeom>
          <a:solidFill>
            <a:srgbClr val="FF5757">
              <a:alpha val="100000"/>
            </a:srgbClr>
          </a:solidFill>
          <a:ln w="2078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 flipV="1">
            <a:off x="157922" y="1790692"/>
            <a:ext cx="1795637" cy="1305167"/>
          </a:xfrm>
          <a:custGeom>
            <a:avLst/>
            <a:gdLst/>
            <a:ahLst/>
            <a:cxnLst/>
            <a:rect l="0" t="0" r="0" b="0"/>
            <a:pathLst>
              <a:path w="2800524" h="1709836">
                <a:moveTo>
                  <a:pt x="0" y="1709836"/>
                </a:moveTo>
                <a:lnTo>
                  <a:pt x="2800524" y="1709836"/>
                </a:lnTo>
                <a:lnTo>
                  <a:pt x="2800524" y="0"/>
                </a:lnTo>
                <a:lnTo>
                  <a:pt x="0" y="0"/>
                </a:lnTo>
                <a:lnTo>
                  <a:pt x="0" y="1709836"/>
                </a:lnTo>
                <a:close/>
              </a:path>
            </a:pathLst>
          </a:custGeom>
          <a:solidFill>
            <a:srgbClr val="C9E265">
              <a:alpha val="100000"/>
            </a:srgbClr>
          </a:solidFill>
          <a:ln w="2139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 flipV="1">
            <a:off x="2369862" y="1544814"/>
            <a:ext cx="1980637" cy="1525443"/>
          </a:xfrm>
          <a:custGeom>
            <a:avLst/>
            <a:gdLst/>
            <a:ahLst/>
            <a:cxnLst/>
            <a:rect l="0" t="0" r="0" b="0"/>
            <a:pathLst>
              <a:path w="6350000" h="6350000">
                <a:moveTo>
                  <a:pt x="3175000" y="6350000"/>
                </a:moveTo>
                <a:cubicBezTo>
                  <a:pt x="3123038" y="6350000"/>
                  <a:pt x="3071108" y="6348726"/>
                  <a:pt x="3019210" y="6346176"/>
                </a:cubicBezTo>
                <a:cubicBezTo>
                  <a:pt x="2967311" y="6343626"/>
                  <a:pt x="2915506" y="6339805"/>
                  <a:pt x="2863795" y="6334712"/>
                </a:cubicBezTo>
                <a:cubicBezTo>
                  <a:pt x="2812084" y="6329619"/>
                  <a:pt x="2760529" y="6323260"/>
                  <a:pt x="2709130" y="6315636"/>
                </a:cubicBezTo>
                <a:cubicBezTo>
                  <a:pt x="2657731" y="6308012"/>
                  <a:pt x="2606550" y="6299131"/>
                  <a:pt x="2555587" y="6288994"/>
                </a:cubicBezTo>
                <a:cubicBezTo>
                  <a:pt x="2504625" y="6278857"/>
                  <a:pt x="2453941" y="6267475"/>
                  <a:pt x="2403537" y="6254850"/>
                </a:cubicBezTo>
                <a:cubicBezTo>
                  <a:pt x="2353133" y="6242224"/>
                  <a:pt x="2303069" y="6228370"/>
                  <a:pt x="2253345" y="6213286"/>
                </a:cubicBezTo>
                <a:cubicBezTo>
                  <a:pt x="2203622" y="6198203"/>
                  <a:pt x="2154298" y="6181908"/>
                  <a:pt x="2105374" y="6164403"/>
                </a:cubicBezTo>
                <a:cubicBezTo>
                  <a:pt x="2056450" y="6146898"/>
                  <a:pt x="2007985" y="6128203"/>
                  <a:pt x="1959979" y="6108318"/>
                </a:cubicBezTo>
                <a:cubicBezTo>
                  <a:pt x="1911973" y="6088433"/>
                  <a:pt x="1864484" y="6067383"/>
                  <a:pt x="1817512" y="6045167"/>
                </a:cubicBezTo>
                <a:cubicBezTo>
                  <a:pt x="1770539" y="6022950"/>
                  <a:pt x="1724140" y="5999595"/>
                  <a:pt x="1678315" y="5975101"/>
                </a:cubicBezTo>
                <a:cubicBezTo>
                  <a:pt x="1632489" y="5950606"/>
                  <a:pt x="1587292" y="5925002"/>
                  <a:pt x="1542723" y="5898289"/>
                </a:cubicBezTo>
                <a:cubicBezTo>
                  <a:pt x="1498154" y="5871576"/>
                  <a:pt x="1454268" y="5843785"/>
                  <a:pt x="1411064" y="5814917"/>
                </a:cubicBezTo>
                <a:cubicBezTo>
                  <a:pt x="1367860" y="5786049"/>
                  <a:pt x="1325390" y="5756138"/>
                  <a:pt x="1283654" y="5725185"/>
                </a:cubicBezTo>
                <a:cubicBezTo>
                  <a:pt x="1241918" y="5694231"/>
                  <a:pt x="1200967" y="5662273"/>
                  <a:pt x="1160801" y="5629309"/>
                </a:cubicBezTo>
                <a:cubicBezTo>
                  <a:pt x="1120634" y="5596345"/>
                  <a:pt x="1081300" y="5562415"/>
                  <a:pt x="1042800" y="5527520"/>
                </a:cubicBezTo>
                <a:cubicBezTo>
                  <a:pt x="1004299" y="5492625"/>
                  <a:pt x="966678" y="5456807"/>
                  <a:pt x="929935" y="5420065"/>
                </a:cubicBezTo>
                <a:cubicBezTo>
                  <a:pt x="893193" y="5383322"/>
                  <a:pt x="857375" y="5345701"/>
                  <a:pt x="822480" y="5307200"/>
                </a:cubicBezTo>
                <a:cubicBezTo>
                  <a:pt x="787585" y="5268700"/>
                  <a:pt x="753655" y="5229366"/>
                  <a:pt x="720691" y="5189199"/>
                </a:cubicBezTo>
                <a:cubicBezTo>
                  <a:pt x="687727" y="5149033"/>
                  <a:pt x="655769" y="5108082"/>
                  <a:pt x="624815" y="5066346"/>
                </a:cubicBezTo>
                <a:cubicBezTo>
                  <a:pt x="593862" y="5024610"/>
                  <a:pt x="563951" y="4982140"/>
                  <a:pt x="535083" y="4938936"/>
                </a:cubicBezTo>
                <a:cubicBezTo>
                  <a:pt x="506215" y="4895732"/>
                  <a:pt x="478424" y="4851846"/>
                  <a:pt x="451711" y="4807277"/>
                </a:cubicBezTo>
                <a:cubicBezTo>
                  <a:pt x="424998" y="4762708"/>
                  <a:pt x="399394" y="4717511"/>
                  <a:pt x="374899" y="4671685"/>
                </a:cubicBezTo>
                <a:cubicBezTo>
                  <a:pt x="350405" y="4625860"/>
                  <a:pt x="327050" y="4579461"/>
                  <a:pt x="304833" y="4532488"/>
                </a:cubicBezTo>
                <a:cubicBezTo>
                  <a:pt x="282617" y="4485516"/>
                  <a:pt x="261567" y="4438027"/>
                  <a:pt x="241682" y="4390021"/>
                </a:cubicBezTo>
                <a:cubicBezTo>
                  <a:pt x="221797" y="4342015"/>
                  <a:pt x="203102" y="4293550"/>
                  <a:pt x="185597" y="4244626"/>
                </a:cubicBezTo>
                <a:cubicBezTo>
                  <a:pt x="168092" y="4195702"/>
                  <a:pt x="151797" y="4146378"/>
                  <a:pt x="136714" y="4096654"/>
                </a:cubicBezTo>
                <a:cubicBezTo>
                  <a:pt x="121630" y="4046931"/>
                  <a:pt x="107776" y="3996867"/>
                  <a:pt x="95150" y="3946463"/>
                </a:cubicBezTo>
                <a:cubicBezTo>
                  <a:pt x="82525" y="3896059"/>
                  <a:pt x="71143" y="3845375"/>
                  <a:pt x="61006" y="3794412"/>
                </a:cubicBezTo>
                <a:cubicBezTo>
                  <a:pt x="50869" y="3743450"/>
                  <a:pt x="41988" y="3692269"/>
                  <a:pt x="34364" y="3640870"/>
                </a:cubicBezTo>
                <a:cubicBezTo>
                  <a:pt x="26740" y="3589471"/>
                  <a:pt x="20381" y="3537916"/>
                  <a:pt x="15288" y="3486205"/>
                </a:cubicBezTo>
                <a:cubicBezTo>
                  <a:pt x="10195" y="3434494"/>
                  <a:pt x="6374" y="3382689"/>
                  <a:pt x="3824" y="3330790"/>
                </a:cubicBezTo>
                <a:cubicBezTo>
                  <a:pt x="1274" y="3278892"/>
                  <a:pt x="0" y="3226962"/>
                  <a:pt x="0" y="3175000"/>
                </a:cubicBezTo>
                <a:cubicBezTo>
                  <a:pt x="0" y="3123039"/>
                  <a:pt x="1274" y="3071110"/>
                  <a:pt x="3824" y="3019211"/>
                </a:cubicBezTo>
                <a:cubicBezTo>
                  <a:pt x="6374" y="2967312"/>
                  <a:pt x="10195" y="2915507"/>
                  <a:pt x="15288" y="2863796"/>
                </a:cubicBezTo>
                <a:cubicBezTo>
                  <a:pt x="20381" y="2812085"/>
                  <a:pt x="26740" y="2760530"/>
                  <a:pt x="34364" y="2709132"/>
                </a:cubicBezTo>
                <a:cubicBezTo>
                  <a:pt x="41988" y="2657733"/>
                  <a:pt x="50869" y="2606552"/>
                  <a:pt x="61006" y="2555589"/>
                </a:cubicBezTo>
                <a:cubicBezTo>
                  <a:pt x="71143" y="2504626"/>
                  <a:pt x="82525" y="2453943"/>
                  <a:pt x="95150" y="2403539"/>
                </a:cubicBezTo>
                <a:cubicBezTo>
                  <a:pt x="107776" y="2353135"/>
                  <a:pt x="121630" y="2303071"/>
                  <a:pt x="136714" y="2253347"/>
                </a:cubicBezTo>
                <a:cubicBezTo>
                  <a:pt x="151797" y="2203623"/>
                  <a:pt x="168092" y="2154300"/>
                  <a:pt x="185597" y="2105376"/>
                </a:cubicBezTo>
                <a:cubicBezTo>
                  <a:pt x="203102" y="2056452"/>
                  <a:pt x="221797" y="2007987"/>
                  <a:pt x="241682" y="1959981"/>
                </a:cubicBezTo>
                <a:cubicBezTo>
                  <a:pt x="261567" y="1911975"/>
                  <a:pt x="282617" y="1864486"/>
                  <a:pt x="304833" y="1817514"/>
                </a:cubicBezTo>
                <a:cubicBezTo>
                  <a:pt x="327050" y="1770541"/>
                  <a:pt x="350405" y="1724142"/>
                  <a:pt x="374899" y="1678316"/>
                </a:cubicBezTo>
                <a:cubicBezTo>
                  <a:pt x="399394" y="1632490"/>
                  <a:pt x="424998" y="1587293"/>
                  <a:pt x="451711" y="1542725"/>
                </a:cubicBezTo>
                <a:cubicBezTo>
                  <a:pt x="478424" y="1498156"/>
                  <a:pt x="506215" y="1454269"/>
                  <a:pt x="535083" y="1411066"/>
                </a:cubicBezTo>
                <a:cubicBezTo>
                  <a:pt x="563951" y="1367861"/>
                  <a:pt x="593862" y="1325391"/>
                  <a:pt x="624815" y="1283656"/>
                </a:cubicBezTo>
                <a:cubicBezTo>
                  <a:pt x="655769" y="1241920"/>
                  <a:pt x="687727" y="1200969"/>
                  <a:pt x="720691" y="1160802"/>
                </a:cubicBezTo>
                <a:cubicBezTo>
                  <a:pt x="753655" y="1120636"/>
                  <a:pt x="787585" y="1081302"/>
                  <a:pt x="822480" y="1042801"/>
                </a:cubicBezTo>
                <a:cubicBezTo>
                  <a:pt x="857375" y="1004301"/>
                  <a:pt x="893193" y="966679"/>
                  <a:pt x="929935" y="929937"/>
                </a:cubicBezTo>
                <a:cubicBezTo>
                  <a:pt x="966678" y="893195"/>
                  <a:pt x="1004299" y="857376"/>
                  <a:pt x="1042800" y="822482"/>
                </a:cubicBezTo>
                <a:cubicBezTo>
                  <a:pt x="1081300" y="787587"/>
                  <a:pt x="1120634" y="753657"/>
                  <a:pt x="1160801" y="720693"/>
                </a:cubicBezTo>
                <a:cubicBezTo>
                  <a:pt x="1200967" y="687729"/>
                  <a:pt x="1241918" y="655771"/>
                  <a:pt x="1283654" y="624818"/>
                </a:cubicBezTo>
                <a:cubicBezTo>
                  <a:pt x="1325390" y="593864"/>
                  <a:pt x="1367860" y="563954"/>
                  <a:pt x="1411064" y="535085"/>
                </a:cubicBezTo>
                <a:cubicBezTo>
                  <a:pt x="1454268" y="506217"/>
                  <a:pt x="1498154" y="478426"/>
                  <a:pt x="1542723" y="451713"/>
                </a:cubicBezTo>
                <a:cubicBezTo>
                  <a:pt x="1587292" y="425000"/>
                  <a:pt x="1632489" y="399396"/>
                  <a:pt x="1678315" y="374901"/>
                </a:cubicBezTo>
                <a:cubicBezTo>
                  <a:pt x="1724140" y="350407"/>
                  <a:pt x="1770539" y="327051"/>
                  <a:pt x="1817512" y="304835"/>
                </a:cubicBezTo>
                <a:cubicBezTo>
                  <a:pt x="1864484" y="282619"/>
                  <a:pt x="1911973" y="261569"/>
                  <a:pt x="1959979" y="241684"/>
                </a:cubicBezTo>
                <a:cubicBezTo>
                  <a:pt x="2007985" y="221799"/>
                  <a:pt x="2056450" y="203104"/>
                  <a:pt x="2105374" y="185599"/>
                </a:cubicBezTo>
                <a:cubicBezTo>
                  <a:pt x="2154298" y="168094"/>
                  <a:pt x="2203622" y="151799"/>
                  <a:pt x="2253346" y="136715"/>
                </a:cubicBezTo>
                <a:cubicBezTo>
                  <a:pt x="2303069" y="121632"/>
                  <a:pt x="2353133" y="107778"/>
                  <a:pt x="2403537" y="95152"/>
                </a:cubicBezTo>
                <a:cubicBezTo>
                  <a:pt x="2453941" y="82526"/>
                  <a:pt x="2504625" y="71145"/>
                  <a:pt x="2555588" y="61008"/>
                </a:cubicBezTo>
                <a:cubicBezTo>
                  <a:pt x="2606550" y="50871"/>
                  <a:pt x="2657731" y="41990"/>
                  <a:pt x="2709130" y="34365"/>
                </a:cubicBezTo>
                <a:cubicBezTo>
                  <a:pt x="2760529" y="26741"/>
                  <a:pt x="2812084" y="20382"/>
                  <a:pt x="2863795" y="15289"/>
                </a:cubicBezTo>
                <a:cubicBezTo>
                  <a:pt x="2915506" y="10196"/>
                  <a:pt x="2967311" y="6375"/>
                  <a:pt x="3019210" y="3825"/>
                </a:cubicBezTo>
                <a:cubicBezTo>
                  <a:pt x="3071108" y="1276"/>
                  <a:pt x="3123038" y="1"/>
                  <a:pt x="3175000" y="0"/>
                </a:cubicBezTo>
                <a:cubicBezTo>
                  <a:pt x="3226961" y="1"/>
                  <a:pt x="3278890" y="1276"/>
                  <a:pt x="3330789" y="3825"/>
                </a:cubicBezTo>
                <a:cubicBezTo>
                  <a:pt x="3382688" y="6375"/>
                  <a:pt x="3434493" y="10196"/>
                  <a:pt x="3486204" y="15289"/>
                </a:cubicBezTo>
                <a:cubicBezTo>
                  <a:pt x="3537915" y="20382"/>
                  <a:pt x="3589470" y="26741"/>
                  <a:pt x="3640868" y="34366"/>
                </a:cubicBezTo>
                <a:cubicBezTo>
                  <a:pt x="3692267" y="41990"/>
                  <a:pt x="3743448" y="50871"/>
                  <a:pt x="3794411" y="61008"/>
                </a:cubicBezTo>
                <a:cubicBezTo>
                  <a:pt x="3845374" y="71145"/>
                  <a:pt x="3896057" y="82527"/>
                  <a:pt x="3946461" y="95152"/>
                </a:cubicBezTo>
                <a:cubicBezTo>
                  <a:pt x="3996865" y="107778"/>
                  <a:pt x="4046929" y="121632"/>
                  <a:pt x="4096653" y="136716"/>
                </a:cubicBezTo>
                <a:cubicBezTo>
                  <a:pt x="4146377" y="151799"/>
                  <a:pt x="4195700" y="168094"/>
                  <a:pt x="4244624" y="185600"/>
                </a:cubicBezTo>
                <a:cubicBezTo>
                  <a:pt x="4293548" y="203105"/>
                  <a:pt x="4342013" y="221800"/>
                  <a:pt x="4390019" y="241684"/>
                </a:cubicBezTo>
                <a:cubicBezTo>
                  <a:pt x="4438025" y="261569"/>
                  <a:pt x="4485514" y="282620"/>
                  <a:pt x="4532486" y="304836"/>
                </a:cubicBezTo>
                <a:cubicBezTo>
                  <a:pt x="4579459" y="327052"/>
                  <a:pt x="4625858" y="350407"/>
                  <a:pt x="4671684" y="374901"/>
                </a:cubicBezTo>
                <a:cubicBezTo>
                  <a:pt x="4717510" y="399396"/>
                  <a:pt x="4762707" y="425000"/>
                  <a:pt x="4807275" y="451714"/>
                </a:cubicBezTo>
                <a:cubicBezTo>
                  <a:pt x="4851844" y="478427"/>
                  <a:pt x="4895731" y="506218"/>
                  <a:pt x="4938934" y="535086"/>
                </a:cubicBezTo>
                <a:cubicBezTo>
                  <a:pt x="4982139" y="563954"/>
                  <a:pt x="5024609" y="593865"/>
                  <a:pt x="5066344" y="624818"/>
                </a:cubicBezTo>
                <a:cubicBezTo>
                  <a:pt x="5108080" y="655771"/>
                  <a:pt x="5149031" y="687729"/>
                  <a:pt x="5189198" y="720693"/>
                </a:cubicBezTo>
                <a:cubicBezTo>
                  <a:pt x="5229364" y="753657"/>
                  <a:pt x="5268698" y="787587"/>
                  <a:pt x="5307199" y="822482"/>
                </a:cubicBezTo>
                <a:cubicBezTo>
                  <a:pt x="5345699" y="857376"/>
                  <a:pt x="5383321" y="893195"/>
                  <a:pt x="5420063" y="929937"/>
                </a:cubicBezTo>
                <a:cubicBezTo>
                  <a:pt x="5456805" y="966679"/>
                  <a:pt x="5492624" y="1004301"/>
                  <a:pt x="5527518" y="1042801"/>
                </a:cubicBezTo>
                <a:cubicBezTo>
                  <a:pt x="5562413" y="1081302"/>
                  <a:pt x="5596343" y="1120636"/>
                  <a:pt x="5629307" y="1160802"/>
                </a:cubicBezTo>
                <a:cubicBezTo>
                  <a:pt x="5662271" y="1200969"/>
                  <a:pt x="5694229" y="1241920"/>
                  <a:pt x="5725182" y="1283655"/>
                </a:cubicBezTo>
                <a:cubicBezTo>
                  <a:pt x="5756136" y="1325391"/>
                  <a:pt x="5786046" y="1367861"/>
                  <a:pt x="5814915" y="1411066"/>
                </a:cubicBezTo>
                <a:cubicBezTo>
                  <a:pt x="5843783" y="1454269"/>
                  <a:pt x="5871574" y="1498156"/>
                  <a:pt x="5898287" y="1542725"/>
                </a:cubicBezTo>
                <a:cubicBezTo>
                  <a:pt x="5925000" y="1587294"/>
                  <a:pt x="5950604" y="1632491"/>
                  <a:pt x="5975099" y="1678316"/>
                </a:cubicBezTo>
                <a:cubicBezTo>
                  <a:pt x="5999593" y="1724142"/>
                  <a:pt x="6022949" y="1770541"/>
                  <a:pt x="6045165" y="1817514"/>
                </a:cubicBezTo>
                <a:cubicBezTo>
                  <a:pt x="6067381" y="1864486"/>
                  <a:pt x="6088431" y="1911975"/>
                  <a:pt x="6108316" y="1959981"/>
                </a:cubicBezTo>
                <a:cubicBezTo>
                  <a:pt x="6128201" y="2007987"/>
                  <a:pt x="6146896" y="2056452"/>
                  <a:pt x="6164401" y="2105375"/>
                </a:cubicBezTo>
                <a:cubicBezTo>
                  <a:pt x="6181906" y="2154299"/>
                  <a:pt x="6198201" y="2203623"/>
                  <a:pt x="6213285" y="2253347"/>
                </a:cubicBezTo>
                <a:cubicBezTo>
                  <a:pt x="6228368" y="2303071"/>
                  <a:pt x="6242222" y="2353135"/>
                  <a:pt x="6254848" y="2403539"/>
                </a:cubicBezTo>
                <a:cubicBezTo>
                  <a:pt x="6267474" y="2453943"/>
                  <a:pt x="6278855" y="2504626"/>
                  <a:pt x="6288992" y="2555589"/>
                </a:cubicBezTo>
                <a:cubicBezTo>
                  <a:pt x="6299129" y="2606552"/>
                  <a:pt x="6308010" y="2657733"/>
                  <a:pt x="6315635" y="2709132"/>
                </a:cubicBezTo>
                <a:cubicBezTo>
                  <a:pt x="6323259" y="2760530"/>
                  <a:pt x="6329618" y="2812085"/>
                  <a:pt x="6334711" y="2863796"/>
                </a:cubicBezTo>
                <a:cubicBezTo>
                  <a:pt x="6339804" y="2915507"/>
                  <a:pt x="6343625" y="2967312"/>
                  <a:pt x="6346175" y="3019211"/>
                </a:cubicBezTo>
                <a:cubicBezTo>
                  <a:pt x="6348724" y="3071110"/>
                  <a:pt x="6349999" y="3123039"/>
                  <a:pt x="6350000" y="3175000"/>
                </a:cubicBezTo>
                <a:cubicBezTo>
                  <a:pt x="6349999" y="3226962"/>
                  <a:pt x="6348724" y="3278892"/>
                  <a:pt x="6346175" y="3330790"/>
                </a:cubicBezTo>
                <a:cubicBezTo>
                  <a:pt x="6343625" y="3382689"/>
                  <a:pt x="6339804" y="3434494"/>
                  <a:pt x="6334711" y="3486205"/>
                </a:cubicBezTo>
                <a:cubicBezTo>
                  <a:pt x="6329618" y="3537916"/>
                  <a:pt x="6323259" y="3589471"/>
                  <a:pt x="6315634" y="3640870"/>
                </a:cubicBezTo>
                <a:cubicBezTo>
                  <a:pt x="6308010" y="3692269"/>
                  <a:pt x="6299129" y="3743450"/>
                  <a:pt x="6288992" y="3794413"/>
                </a:cubicBezTo>
                <a:cubicBezTo>
                  <a:pt x="6278855" y="3845375"/>
                  <a:pt x="6267473" y="3896059"/>
                  <a:pt x="6254848" y="3946463"/>
                </a:cubicBezTo>
                <a:cubicBezTo>
                  <a:pt x="6242222" y="3996867"/>
                  <a:pt x="6228368" y="4046931"/>
                  <a:pt x="6213284" y="4096655"/>
                </a:cubicBezTo>
                <a:cubicBezTo>
                  <a:pt x="6198201" y="4146378"/>
                  <a:pt x="6181906" y="4195702"/>
                  <a:pt x="6164400" y="4244626"/>
                </a:cubicBezTo>
                <a:cubicBezTo>
                  <a:pt x="6146895" y="4293550"/>
                  <a:pt x="6128200" y="4342015"/>
                  <a:pt x="6108316" y="4390021"/>
                </a:cubicBezTo>
                <a:cubicBezTo>
                  <a:pt x="6088431" y="4438027"/>
                  <a:pt x="6067380" y="4485516"/>
                  <a:pt x="6045164" y="4532488"/>
                </a:cubicBezTo>
                <a:cubicBezTo>
                  <a:pt x="6022948" y="4579461"/>
                  <a:pt x="5999593" y="4625860"/>
                  <a:pt x="5975099" y="4671685"/>
                </a:cubicBezTo>
                <a:cubicBezTo>
                  <a:pt x="5950604" y="4717511"/>
                  <a:pt x="5925000" y="4762708"/>
                  <a:pt x="5898286" y="4807277"/>
                </a:cubicBezTo>
                <a:cubicBezTo>
                  <a:pt x="5871573" y="4851846"/>
                  <a:pt x="5843782" y="4895732"/>
                  <a:pt x="5814914" y="4938936"/>
                </a:cubicBezTo>
                <a:cubicBezTo>
                  <a:pt x="5786046" y="4982140"/>
                  <a:pt x="5756135" y="5024610"/>
                  <a:pt x="5725182" y="5066346"/>
                </a:cubicBezTo>
                <a:cubicBezTo>
                  <a:pt x="5694229" y="5108082"/>
                  <a:pt x="5662271" y="5149033"/>
                  <a:pt x="5629307" y="5189199"/>
                </a:cubicBezTo>
                <a:cubicBezTo>
                  <a:pt x="5596343" y="5229366"/>
                  <a:pt x="5562413" y="5268700"/>
                  <a:pt x="5527518" y="5307200"/>
                </a:cubicBezTo>
                <a:cubicBezTo>
                  <a:pt x="5492624" y="5345701"/>
                  <a:pt x="5456805" y="5383322"/>
                  <a:pt x="5420063" y="5420065"/>
                </a:cubicBezTo>
                <a:cubicBezTo>
                  <a:pt x="5383321" y="5456807"/>
                  <a:pt x="5345699" y="5492625"/>
                  <a:pt x="5307199" y="5527520"/>
                </a:cubicBezTo>
                <a:cubicBezTo>
                  <a:pt x="5268698" y="5562415"/>
                  <a:pt x="5229364" y="5596345"/>
                  <a:pt x="5189198" y="5629309"/>
                </a:cubicBezTo>
                <a:cubicBezTo>
                  <a:pt x="5149031" y="5662273"/>
                  <a:pt x="5108080" y="5694231"/>
                  <a:pt x="5066345" y="5725185"/>
                </a:cubicBezTo>
                <a:cubicBezTo>
                  <a:pt x="5024609" y="5756138"/>
                  <a:pt x="4982139" y="5786049"/>
                  <a:pt x="4938934" y="5814917"/>
                </a:cubicBezTo>
                <a:cubicBezTo>
                  <a:pt x="4895731" y="5843785"/>
                  <a:pt x="4851844" y="5871576"/>
                  <a:pt x="4807275" y="5898289"/>
                </a:cubicBezTo>
                <a:cubicBezTo>
                  <a:pt x="4762706" y="5925002"/>
                  <a:pt x="4717509" y="5950606"/>
                  <a:pt x="4671684" y="5975101"/>
                </a:cubicBezTo>
                <a:cubicBezTo>
                  <a:pt x="4625858" y="5999595"/>
                  <a:pt x="4579459" y="6022950"/>
                  <a:pt x="4532486" y="6045167"/>
                </a:cubicBezTo>
                <a:cubicBezTo>
                  <a:pt x="4485514" y="6067383"/>
                  <a:pt x="4438025" y="6088433"/>
                  <a:pt x="4390019" y="6108318"/>
                </a:cubicBezTo>
                <a:cubicBezTo>
                  <a:pt x="4342013" y="6128203"/>
                  <a:pt x="4293548" y="6146898"/>
                  <a:pt x="4244625" y="6164403"/>
                </a:cubicBezTo>
                <a:cubicBezTo>
                  <a:pt x="4195701" y="6181908"/>
                  <a:pt x="4146377" y="6198203"/>
                  <a:pt x="4096653" y="6213286"/>
                </a:cubicBezTo>
                <a:cubicBezTo>
                  <a:pt x="4046929" y="6228370"/>
                  <a:pt x="3996865" y="6242224"/>
                  <a:pt x="3946461" y="6254850"/>
                </a:cubicBezTo>
                <a:cubicBezTo>
                  <a:pt x="3896057" y="6267475"/>
                  <a:pt x="3845374" y="6278857"/>
                  <a:pt x="3794411" y="6288994"/>
                </a:cubicBezTo>
                <a:cubicBezTo>
                  <a:pt x="3743448" y="6299131"/>
                  <a:pt x="3692267" y="6308012"/>
                  <a:pt x="3640868" y="6315636"/>
                </a:cubicBezTo>
                <a:cubicBezTo>
                  <a:pt x="3589470" y="6323260"/>
                  <a:pt x="3537915" y="6329619"/>
                  <a:pt x="3486204" y="6334712"/>
                </a:cubicBezTo>
                <a:cubicBezTo>
                  <a:pt x="3434493" y="6339805"/>
                  <a:pt x="3382688" y="6343626"/>
                  <a:pt x="3330789" y="6346176"/>
                </a:cubicBezTo>
                <a:cubicBezTo>
                  <a:pt x="3278890" y="6348726"/>
                  <a:pt x="3226961" y="6350000"/>
                  <a:pt x="3175000" y="6350000"/>
                </a:cubicBezTo>
                <a:close/>
                <a:moveTo>
                  <a:pt x="0" y="6350000"/>
                </a:moveTo>
              </a:path>
            </a:pathLst>
          </a:custGeom>
          <a:solidFill>
            <a:srgbClr val="FFC000"/>
          </a:solidFill>
          <a:ln w="37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Rectangle 117"/>
          <p:cNvSpPr/>
          <p:nvPr/>
        </p:nvSpPr>
        <p:spPr>
          <a:xfrm>
            <a:off x="255386" y="613564"/>
            <a:ext cx="1469954" cy="11387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tg-Cyrl-TJ" sz="1200" dirty="0">
                <a:latin typeface="+mj-lt"/>
              </a:rPr>
              <a:t>Uusikaarlepyy</a:t>
            </a:r>
            <a:endParaRPr lang="fi-FI" sz="1200" dirty="0">
              <a:latin typeface="+mj-lt"/>
            </a:endParaRPr>
          </a:p>
          <a:p>
            <a:r>
              <a:rPr lang="tg-Cyrl-TJ" sz="1200" dirty="0">
                <a:latin typeface="+mj-lt"/>
              </a:rPr>
              <a:t>Pietarsaari</a:t>
            </a:r>
            <a:endParaRPr lang="fi-FI" sz="1200" dirty="0">
              <a:latin typeface="+mj-lt"/>
            </a:endParaRPr>
          </a:p>
          <a:p>
            <a:r>
              <a:rPr lang="tg-Cyrl-TJ" sz="1200" dirty="0">
                <a:latin typeface="+mj-lt"/>
              </a:rPr>
              <a:t>Pedersöre</a:t>
            </a:r>
            <a:endParaRPr lang="fi-FI" sz="1200" dirty="0">
              <a:latin typeface="+mj-lt"/>
            </a:endParaRPr>
          </a:p>
          <a:p>
            <a:r>
              <a:rPr lang="fi-FI" sz="1200" dirty="0">
                <a:latin typeface="+mj-lt"/>
              </a:rPr>
              <a:t>Kruunupyy</a:t>
            </a:r>
          </a:p>
          <a:p>
            <a:r>
              <a:rPr lang="tg-Cyrl-TJ" sz="1200" dirty="0">
                <a:latin typeface="+mj-lt"/>
              </a:rPr>
              <a:t>Luoto</a:t>
            </a:r>
            <a:endParaRPr lang="fi-FI" sz="1200" dirty="0">
              <a:latin typeface="+mj-lt"/>
            </a:endParaRPr>
          </a:p>
          <a:p>
            <a:r>
              <a:rPr lang="fi-FI" sz="1200" dirty="0">
                <a:latin typeface="+mj-lt"/>
              </a:rPr>
              <a:t>3 </a:t>
            </a:r>
            <a:r>
              <a:rPr lang="fi-FI" sz="1200" dirty="0" err="1">
                <a:latin typeface="+mj-lt"/>
              </a:rPr>
              <a:t>työhönvalmen</a:t>
            </a:r>
            <a:r>
              <a:rPr lang="fi-FI" sz="1400" dirty="0" err="1">
                <a:latin typeface="+mj-lt"/>
              </a:rPr>
              <a:t>tajaa</a:t>
            </a:r>
            <a:endParaRPr lang="tg-Cyrl-TJ" sz="1400" dirty="0">
              <a:latin typeface="+mj-lt"/>
            </a:endParaRPr>
          </a:p>
        </p:txBody>
      </p:sp>
      <p:sp>
        <p:nvSpPr>
          <p:cNvPr id="119" name="Rectangle 119"/>
          <p:cNvSpPr/>
          <p:nvPr/>
        </p:nvSpPr>
        <p:spPr>
          <a:xfrm>
            <a:off x="262619" y="1790691"/>
            <a:ext cx="1651093" cy="10772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tabLst>
                <a:tab pos="1376313" algn="l"/>
              </a:tabLst>
            </a:pPr>
            <a:r>
              <a:rPr lang="fi-FI" sz="1400" dirty="0">
                <a:latin typeface="+mj-lt"/>
              </a:rPr>
              <a:t>Mustasaari</a:t>
            </a:r>
          </a:p>
          <a:p>
            <a:pPr>
              <a:tabLst>
                <a:tab pos="1376313" algn="l"/>
              </a:tabLst>
            </a:pPr>
            <a:r>
              <a:rPr lang="fi-FI" sz="1400" dirty="0">
                <a:latin typeface="+mj-lt"/>
              </a:rPr>
              <a:t>Laihia</a:t>
            </a:r>
          </a:p>
          <a:p>
            <a:pPr>
              <a:tabLst>
                <a:tab pos="1376313" algn="l"/>
              </a:tabLst>
            </a:pPr>
            <a:r>
              <a:rPr lang="tg-Cyrl-TJ" sz="1400" dirty="0">
                <a:latin typeface="+mj-lt"/>
              </a:rPr>
              <a:t>Vaasa</a:t>
            </a:r>
            <a:endParaRPr lang="fi-FI" sz="1400" dirty="0">
              <a:latin typeface="+mj-lt"/>
            </a:endParaRPr>
          </a:p>
          <a:p>
            <a:pPr>
              <a:tabLst>
                <a:tab pos="1376313" algn="l"/>
              </a:tabLst>
            </a:pPr>
            <a:r>
              <a:rPr lang="tg-Cyrl-TJ" sz="1400" dirty="0">
                <a:latin typeface="+mj-lt"/>
              </a:rPr>
              <a:t>Vöyri</a:t>
            </a:r>
            <a:endParaRPr lang="fi-FI" sz="1400" dirty="0">
              <a:latin typeface="+mj-lt"/>
            </a:endParaRPr>
          </a:p>
          <a:p>
            <a:pPr>
              <a:tabLst>
                <a:tab pos="1376313" algn="l"/>
              </a:tabLst>
            </a:pPr>
            <a:r>
              <a:rPr lang="fi-FI" sz="1400" dirty="0">
                <a:latin typeface="+mj-lt"/>
              </a:rPr>
              <a:t>5 </a:t>
            </a:r>
            <a:r>
              <a:rPr lang="fi-FI" sz="1400" dirty="0" err="1">
                <a:latin typeface="+mj-lt"/>
              </a:rPr>
              <a:t>työhönvalmentajaa</a:t>
            </a:r>
            <a:endParaRPr lang="tg-Cyrl-TJ" sz="1400" dirty="0">
              <a:latin typeface="+mj-lt"/>
            </a:endParaRPr>
          </a:p>
        </p:txBody>
      </p:sp>
      <p:sp>
        <p:nvSpPr>
          <p:cNvPr id="120" name="Rectangle 120"/>
          <p:cNvSpPr/>
          <p:nvPr/>
        </p:nvSpPr>
        <p:spPr>
          <a:xfrm>
            <a:off x="184497" y="3265688"/>
            <a:ext cx="1846659" cy="11079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tg-Cyrl-TJ" sz="1200" dirty="0">
                <a:latin typeface="+mj-lt"/>
              </a:rPr>
              <a:t>Kristiinankaupunki</a:t>
            </a:r>
            <a:endParaRPr lang="fi-FI" sz="1200" dirty="0">
              <a:latin typeface="+mj-lt"/>
            </a:endParaRPr>
          </a:p>
          <a:p>
            <a:r>
              <a:rPr lang="tg-Cyrl-TJ" sz="1200" dirty="0">
                <a:latin typeface="+mj-lt"/>
              </a:rPr>
              <a:t>Kaskinen</a:t>
            </a:r>
            <a:endParaRPr lang="fi-FI" sz="1200" dirty="0">
              <a:latin typeface="+mj-lt"/>
            </a:endParaRPr>
          </a:p>
          <a:p>
            <a:r>
              <a:rPr lang="fi-FI" sz="1200" dirty="0">
                <a:latin typeface="+mj-lt"/>
              </a:rPr>
              <a:t>Korsnäs</a:t>
            </a:r>
          </a:p>
          <a:p>
            <a:r>
              <a:rPr lang="fi-FI" sz="1200" dirty="0">
                <a:latin typeface="+mj-lt"/>
              </a:rPr>
              <a:t>Maalahti</a:t>
            </a:r>
          </a:p>
          <a:p>
            <a:r>
              <a:rPr lang="fi-FI" sz="1200" dirty="0">
                <a:latin typeface="+mj-lt"/>
              </a:rPr>
              <a:t>Närpiö</a:t>
            </a:r>
          </a:p>
          <a:p>
            <a:r>
              <a:rPr lang="fi-FI" sz="1200" dirty="0">
                <a:latin typeface="+mj-lt"/>
              </a:rPr>
              <a:t>2 </a:t>
            </a:r>
            <a:r>
              <a:rPr lang="fi-FI" sz="1200" dirty="0" err="1">
                <a:latin typeface="+mj-lt"/>
              </a:rPr>
              <a:t>työhönvalmentajaa</a:t>
            </a:r>
            <a:r>
              <a:rPr lang="fi-FI" sz="1200" dirty="0">
                <a:latin typeface="+mj-lt"/>
              </a:rPr>
              <a:t>	</a:t>
            </a:r>
            <a:endParaRPr lang="tg-Cyrl-TJ" sz="1200" dirty="0">
              <a:latin typeface="+mj-lt"/>
            </a:endParaRPr>
          </a:p>
        </p:txBody>
      </p:sp>
      <p:sp>
        <p:nvSpPr>
          <p:cNvPr id="122" name="Rectangle 122"/>
          <p:cNvSpPr/>
          <p:nvPr/>
        </p:nvSpPr>
        <p:spPr>
          <a:xfrm>
            <a:off x="2559480" y="1984369"/>
            <a:ext cx="1601400" cy="6463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fi-FI" sz="1400" dirty="0" err="1">
                <a:latin typeface="OpenSans-Regular"/>
              </a:rPr>
              <a:t>Työhönvalmentajien</a:t>
            </a:r>
            <a:endParaRPr lang="fi-FI" sz="1400" dirty="0">
              <a:latin typeface="OpenSans-Regular"/>
            </a:endParaRPr>
          </a:p>
          <a:p>
            <a:r>
              <a:rPr lang="fi-FI" sz="1400" dirty="0">
                <a:latin typeface="OpenSans-Regular"/>
              </a:rPr>
              <a:t> tiimi:</a:t>
            </a:r>
          </a:p>
          <a:p>
            <a:r>
              <a:rPr lang="tg-Cyrl-TJ" sz="1400" dirty="0">
                <a:latin typeface="OpenSans-Regular"/>
              </a:rPr>
              <a:t>Tiiminvetäjä</a:t>
            </a:r>
          </a:p>
        </p:txBody>
      </p:sp>
      <p:sp>
        <p:nvSpPr>
          <p:cNvPr id="123" name="Rectangle 123"/>
          <p:cNvSpPr/>
          <p:nvPr/>
        </p:nvSpPr>
        <p:spPr>
          <a:xfrm>
            <a:off x="2109279" y="45681"/>
            <a:ext cx="3234860" cy="3231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tg-Cyrl-TJ" sz="2100" b="1" dirty="0">
                <a:latin typeface="OpenSans-ExtraBold"/>
              </a:rPr>
              <a:t>Työhönvalmentajien tiimi</a:t>
            </a:r>
          </a:p>
        </p:txBody>
      </p:sp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CB3F5780-0F01-4CB1-964A-85DE1BD87DBB}"/>
              </a:ext>
            </a:extLst>
          </p:cNvPr>
          <p:cNvSpPr/>
          <p:nvPr/>
        </p:nvSpPr>
        <p:spPr>
          <a:xfrm>
            <a:off x="5168347" y="694973"/>
            <a:ext cx="2321782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Työkykytiimi</a:t>
            </a:r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:a16="http://schemas.microsoft.com/office/drawing/2014/main" id="{3F65F079-8615-44F4-8D77-972013A075C9}"/>
              </a:ext>
            </a:extLst>
          </p:cNvPr>
          <p:cNvSpPr/>
          <p:nvPr/>
        </p:nvSpPr>
        <p:spPr>
          <a:xfrm>
            <a:off x="5145306" y="1994141"/>
            <a:ext cx="2321782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Miepä</a:t>
            </a:r>
            <a:r>
              <a:rPr lang="fi-FI" dirty="0">
                <a:solidFill>
                  <a:schemeClr val="tx1"/>
                </a:solidFill>
              </a:rPr>
              <a:t>-palvelut</a:t>
            </a:r>
          </a:p>
        </p:txBody>
      </p:sp>
      <p:sp>
        <p:nvSpPr>
          <p:cNvPr id="27" name="Suorakulmio: Pyöristetyt kulmat 26">
            <a:extLst>
              <a:ext uri="{FF2B5EF4-FFF2-40B4-BE49-F238E27FC236}">
                <a16:creationId xmlns:a16="http://schemas.microsoft.com/office/drawing/2014/main" id="{63E03942-EAC3-4BC4-BA4A-022638EC0850}"/>
              </a:ext>
            </a:extLst>
          </p:cNvPr>
          <p:cNvSpPr/>
          <p:nvPr/>
        </p:nvSpPr>
        <p:spPr>
          <a:xfrm>
            <a:off x="5145306" y="3347097"/>
            <a:ext cx="2321782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Vammaisten työllistymistä tukevat palvelut</a:t>
            </a:r>
          </a:p>
        </p:txBody>
      </p:sp>
      <p:cxnSp>
        <p:nvCxnSpPr>
          <p:cNvPr id="4" name="Suora nuoliyhdysviiva 3">
            <a:extLst>
              <a:ext uri="{FF2B5EF4-FFF2-40B4-BE49-F238E27FC236}">
                <a16:creationId xmlns:a16="http://schemas.microsoft.com/office/drawing/2014/main" id="{FED6C330-8DED-4958-972C-57ED67257F1E}"/>
              </a:ext>
            </a:extLst>
          </p:cNvPr>
          <p:cNvCxnSpPr/>
          <p:nvPr/>
        </p:nvCxnSpPr>
        <p:spPr>
          <a:xfrm flipH="1">
            <a:off x="4230094" y="1415332"/>
            <a:ext cx="938253" cy="5788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D1527717-F701-4462-B05F-07437FE7EC16}"/>
              </a:ext>
            </a:extLst>
          </p:cNvPr>
          <p:cNvCxnSpPr>
            <a:cxnSpLocks/>
          </p:cNvCxnSpPr>
          <p:nvPr/>
        </p:nvCxnSpPr>
        <p:spPr>
          <a:xfrm>
            <a:off x="4309523" y="2469583"/>
            <a:ext cx="83578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A532145C-997B-4FE9-B657-2BC2B131F179}"/>
              </a:ext>
            </a:extLst>
          </p:cNvPr>
          <p:cNvCxnSpPr/>
          <p:nvPr/>
        </p:nvCxnSpPr>
        <p:spPr>
          <a:xfrm>
            <a:off x="3943847" y="2908541"/>
            <a:ext cx="1201459" cy="6695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3C095F12-BD89-4E6B-9314-867300156063}"/>
              </a:ext>
            </a:extLst>
          </p:cNvPr>
          <p:cNvCxnSpPr/>
          <p:nvPr/>
        </p:nvCxnSpPr>
        <p:spPr>
          <a:xfrm flipH="1" flipV="1">
            <a:off x="1913712" y="1609373"/>
            <a:ext cx="567095" cy="374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52CA53EC-0FD8-4BED-89C0-6B39F8389044}"/>
              </a:ext>
            </a:extLst>
          </p:cNvPr>
          <p:cNvCxnSpPr>
            <a:endCxn id="119" idx="3"/>
          </p:cNvCxnSpPr>
          <p:nvPr/>
        </p:nvCxnSpPr>
        <p:spPr>
          <a:xfrm flipH="1" flipV="1">
            <a:off x="1913712" y="2329300"/>
            <a:ext cx="456150" cy="107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770A2B22-C7A0-4FAA-9752-B883DDA70EDA}"/>
              </a:ext>
            </a:extLst>
          </p:cNvPr>
          <p:cNvCxnSpPr/>
          <p:nvPr/>
        </p:nvCxnSpPr>
        <p:spPr>
          <a:xfrm flipH="1">
            <a:off x="1953559" y="2989690"/>
            <a:ext cx="924813" cy="64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4349" y="3524969"/>
            <a:ext cx="1762511" cy="1033332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3" name="AutoShape 3"/>
          <p:cNvSpPr/>
          <p:nvPr/>
        </p:nvSpPr>
        <p:spPr>
          <a:xfrm>
            <a:off x="1967783" y="3216386"/>
            <a:ext cx="1762511" cy="1033332"/>
          </a:xfrm>
          <a:prstGeom prst="rect">
            <a:avLst/>
          </a:prstGeom>
          <a:solidFill>
            <a:srgbClr val="3EDAD8"/>
          </a:solidFill>
        </p:spPr>
      </p:sp>
      <p:grpSp>
        <p:nvGrpSpPr>
          <p:cNvPr id="4" name="Group 4"/>
          <p:cNvGrpSpPr/>
          <p:nvPr/>
        </p:nvGrpSpPr>
        <p:grpSpPr>
          <a:xfrm rot="-10800000">
            <a:off x="1967783" y="4249719"/>
            <a:ext cx="309079" cy="308584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DAD8">
                <a:alpha val="49804"/>
              </a:srgbClr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3421216" y="2907803"/>
            <a:ext cx="1762511" cy="1033332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7" name="AutoShape 7"/>
          <p:cNvSpPr/>
          <p:nvPr/>
        </p:nvSpPr>
        <p:spPr>
          <a:xfrm>
            <a:off x="4874648" y="2599219"/>
            <a:ext cx="1762511" cy="1033332"/>
          </a:xfrm>
          <a:prstGeom prst="rect">
            <a:avLst/>
          </a:prstGeom>
          <a:solidFill>
            <a:srgbClr val="2C92D5"/>
          </a:solidFill>
        </p:spPr>
      </p:sp>
      <p:grpSp>
        <p:nvGrpSpPr>
          <p:cNvPr id="8" name="Group 8"/>
          <p:cNvGrpSpPr/>
          <p:nvPr/>
        </p:nvGrpSpPr>
        <p:grpSpPr>
          <a:xfrm rot="-10800000">
            <a:off x="4874648" y="3632552"/>
            <a:ext cx="309079" cy="308584"/>
            <a:chOff x="0" y="0"/>
            <a:chExt cx="6350000" cy="6339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92D5">
                <a:alpha val="49804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 rot="-10800000">
            <a:off x="3421215" y="3941136"/>
            <a:ext cx="309079" cy="308584"/>
            <a:chOff x="0" y="0"/>
            <a:chExt cx="6350000" cy="63398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C9EF">
                <a:alpha val="49804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 rot="-8100000">
            <a:off x="7373058" y="2287393"/>
            <a:ext cx="1041484" cy="1039817"/>
            <a:chOff x="0" y="0"/>
            <a:chExt cx="6350000" cy="63398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sp>
        <p:nvSpPr>
          <p:cNvPr id="14" name="AutoShape 14"/>
          <p:cNvSpPr/>
          <p:nvPr/>
        </p:nvSpPr>
        <p:spPr>
          <a:xfrm>
            <a:off x="6325218" y="2290634"/>
            <a:ext cx="1762511" cy="1033332"/>
          </a:xfrm>
          <a:prstGeom prst="rect">
            <a:avLst/>
          </a:prstGeom>
          <a:solidFill>
            <a:srgbClr val="13538A"/>
          </a:solidFill>
        </p:spPr>
      </p:sp>
      <p:grpSp>
        <p:nvGrpSpPr>
          <p:cNvPr id="15" name="Group 15"/>
          <p:cNvGrpSpPr/>
          <p:nvPr/>
        </p:nvGrpSpPr>
        <p:grpSpPr>
          <a:xfrm rot="-10800000">
            <a:off x="6325218" y="3323967"/>
            <a:ext cx="309079" cy="308584"/>
            <a:chOff x="0" y="0"/>
            <a:chExt cx="6350000" cy="633984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538A">
                <a:alpha val="49804"/>
              </a:srgbClr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013197" y="3799338"/>
            <a:ext cx="453892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00"/>
              </a:lnSpc>
            </a:pPr>
            <a:r>
              <a:rPr lang="en-US" sz="2501" spc="125">
                <a:solidFill>
                  <a:srgbClr val="FFFFFF"/>
                </a:solidFill>
                <a:latin typeface="Aileron Regular Bold"/>
              </a:rPr>
              <a:t>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68205" y="2804459"/>
            <a:ext cx="943877" cy="431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50"/>
              </a:lnSpc>
            </a:pPr>
            <a:r>
              <a:rPr lang="en-US" sz="800" spc="62" dirty="0">
                <a:solidFill>
                  <a:srgbClr val="191919"/>
                </a:solidFill>
                <a:latin typeface="Aileron Regular"/>
              </a:rPr>
              <a:t>PALVELUUN HAKEUTUMINEN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41388" y="2459386"/>
            <a:ext cx="982487" cy="431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50"/>
              </a:lnSpc>
            </a:pPr>
            <a:r>
              <a:rPr lang="en-US" sz="800" spc="62" dirty="0">
                <a:solidFill>
                  <a:srgbClr val="191919"/>
                </a:solidFill>
                <a:latin typeface="Aileron Regular"/>
              </a:rPr>
              <a:t>OSAAMISEN</a:t>
            </a:r>
            <a:r>
              <a:rPr lang="en-US" sz="1250" spc="62" dirty="0">
                <a:solidFill>
                  <a:srgbClr val="191919"/>
                </a:solidFill>
                <a:latin typeface="Aileron Regular"/>
              </a:rPr>
              <a:t> </a:t>
            </a:r>
            <a:r>
              <a:rPr lang="en-US" sz="800" spc="62" dirty="0">
                <a:solidFill>
                  <a:srgbClr val="191919"/>
                </a:solidFill>
                <a:latin typeface="Aileron Regular"/>
              </a:rPr>
              <a:t>KARTOITTAMINEN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730294" y="2185094"/>
            <a:ext cx="943877" cy="2002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50"/>
              </a:lnSpc>
            </a:pPr>
            <a:r>
              <a:rPr lang="en-US" sz="800" spc="62" dirty="0">
                <a:solidFill>
                  <a:srgbClr val="191919"/>
                </a:solidFill>
                <a:latin typeface="Aileron Regular"/>
              </a:rPr>
              <a:t>TYÖN ETSIMINEN</a:t>
            </a:r>
            <a:endParaRPr lang="en-US" sz="1250" spc="62" dirty="0">
              <a:solidFill>
                <a:srgbClr val="191919"/>
              </a:solidFill>
              <a:latin typeface="Aileron Regular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155388" y="1621125"/>
            <a:ext cx="1169830" cy="431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50"/>
              </a:lnSpc>
            </a:pPr>
            <a:r>
              <a:rPr lang="en-US" sz="800" spc="62" dirty="0">
                <a:solidFill>
                  <a:srgbClr val="191919"/>
                </a:solidFill>
                <a:latin typeface="Aileron Regular"/>
              </a:rPr>
              <a:t>TYÖSKENTELEMINEN TYÖNANTAJAN KANSSA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734535" y="1635504"/>
            <a:ext cx="943877" cy="661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50"/>
              </a:lnSpc>
            </a:pPr>
            <a:r>
              <a:rPr lang="en-US" sz="800" spc="62" dirty="0">
                <a:solidFill>
                  <a:srgbClr val="191919"/>
                </a:solidFill>
                <a:latin typeface="Aileron Regular"/>
              </a:rPr>
              <a:t>TYÖSUHTEEN YLLÄPITÄMISEN TUKI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521854" y="3490755"/>
            <a:ext cx="453892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00"/>
              </a:lnSpc>
            </a:pPr>
            <a:r>
              <a:rPr lang="en-US" sz="2501" spc="125">
                <a:solidFill>
                  <a:srgbClr val="FFFFFF"/>
                </a:solidFill>
                <a:latin typeface="Aileron Regular Bold"/>
              </a:rPr>
              <a:t>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400380" y="2873586"/>
            <a:ext cx="453892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00"/>
              </a:lnSpc>
            </a:pPr>
            <a:r>
              <a:rPr lang="en-US" sz="2501" spc="125">
                <a:solidFill>
                  <a:srgbClr val="FFFFFF"/>
                </a:solidFill>
                <a:latin typeface="Aileron Regular Bold"/>
              </a:rPr>
              <a:t>4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975287" y="3182170"/>
            <a:ext cx="453892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00"/>
              </a:lnSpc>
            </a:pPr>
            <a:r>
              <a:rPr lang="en-US" sz="2501" spc="125">
                <a:solidFill>
                  <a:srgbClr val="FFFFFF"/>
                </a:solidFill>
                <a:latin typeface="Aileron Regular Bold"/>
              </a:rPr>
              <a:t>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979527" y="2565003"/>
            <a:ext cx="453892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00"/>
              </a:lnSpc>
            </a:pPr>
            <a:r>
              <a:rPr lang="en-US" sz="2501" spc="125">
                <a:solidFill>
                  <a:srgbClr val="FFFFFF"/>
                </a:solidFill>
                <a:latin typeface="Aileron Regular Bold"/>
              </a:rPr>
              <a:t>5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775070" y="519023"/>
            <a:ext cx="5593862" cy="876128"/>
            <a:chOff x="0" y="-47625"/>
            <a:chExt cx="14916965" cy="2336343"/>
          </a:xfrm>
        </p:grpSpPr>
        <p:sp>
          <p:nvSpPr>
            <p:cNvPr id="28" name="TextBox 28"/>
            <p:cNvSpPr txBox="1"/>
            <p:nvPr/>
          </p:nvSpPr>
          <p:spPr>
            <a:xfrm>
              <a:off x="0" y="1709755"/>
              <a:ext cx="14916965" cy="5789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820"/>
                </a:lnSpc>
              </a:pPr>
              <a:r>
                <a:rPr lang="en-US" sz="1300" spc="65" dirty="0">
                  <a:solidFill>
                    <a:srgbClr val="191919"/>
                  </a:solidFill>
                  <a:latin typeface="Aileron Regular"/>
                </a:rPr>
                <a:t>PROSESSIN VAIHEKUVAUS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14916965" cy="777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358"/>
                </a:lnSpc>
                <a:spcBef>
                  <a:spcPct val="0"/>
                </a:spcBef>
              </a:pPr>
              <a:r>
                <a:rPr lang="en-US" sz="1800" spc="53" dirty="0">
                  <a:solidFill>
                    <a:srgbClr val="13538A"/>
                  </a:solidFill>
                  <a:latin typeface="Aileron Heavy"/>
                </a:rPr>
                <a:t>LAATUKRITEEREIHIN PERUSTUVA TYÖHÖNVALMENNUS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6424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kuva 2"/>
          <p:cNvGraphicFramePr/>
          <p:nvPr>
            <p:extLst>
              <p:ext uri="{D42A27DB-BD31-4B8C-83A1-F6EECF244321}">
                <p14:modId xmlns:p14="http://schemas.microsoft.com/office/powerpoint/2010/main" val="2784796854"/>
              </p:ext>
            </p:extLst>
          </p:nvPr>
        </p:nvGraphicFramePr>
        <p:xfrm>
          <a:off x="203136" y="803648"/>
          <a:ext cx="8690344" cy="4200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203136" y="99906"/>
            <a:ext cx="6844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+mj-lt"/>
              </a:rPr>
              <a:t>Tuetun työhönvalmennuksen vaiheet  (ml. asiakkaan tunnistaminen)</a:t>
            </a:r>
          </a:p>
        </p:txBody>
      </p:sp>
      <p:sp>
        <p:nvSpPr>
          <p:cNvPr id="2" name="Tekstiruutu 1"/>
          <p:cNvSpPr txBox="1"/>
          <p:nvPr/>
        </p:nvSpPr>
        <p:spPr>
          <a:xfrm flipH="1">
            <a:off x="274320" y="3476117"/>
            <a:ext cx="1203962" cy="75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>
                <a:latin typeface="+mn-lt"/>
              </a:rPr>
              <a:t>Asiakaskriteerit;</a:t>
            </a:r>
          </a:p>
          <a:p>
            <a:r>
              <a:rPr lang="fi-FI" sz="900" dirty="0">
                <a:latin typeface="+mn-lt"/>
              </a:rPr>
              <a:t>-osatyökykyinen </a:t>
            </a:r>
          </a:p>
          <a:p>
            <a:r>
              <a:rPr lang="fi-FI" sz="900" dirty="0">
                <a:latin typeface="+mn-lt"/>
              </a:rPr>
              <a:t>-motivoitunut</a:t>
            </a:r>
          </a:p>
          <a:p>
            <a:r>
              <a:rPr lang="fi-FI" sz="900" dirty="0">
                <a:latin typeface="+mn-lt"/>
              </a:rPr>
              <a:t>-halu työllistyä</a:t>
            </a:r>
          </a:p>
          <a:p>
            <a:endParaRPr lang="fi-FI" sz="675" dirty="0"/>
          </a:p>
        </p:txBody>
      </p:sp>
      <p:sp>
        <p:nvSpPr>
          <p:cNvPr id="11" name="Tekstiruutu 10"/>
          <p:cNvSpPr txBox="1"/>
          <p:nvPr/>
        </p:nvSpPr>
        <p:spPr>
          <a:xfrm flipH="1">
            <a:off x="1381093" y="2235169"/>
            <a:ext cx="2673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AutoNum type="arabicParenR"/>
            </a:pPr>
            <a:r>
              <a:rPr lang="fi-FI" sz="900" dirty="0">
                <a:latin typeface="+mn-lt"/>
              </a:rPr>
              <a:t>Työntekijä soittaa asiakkaalle, (kun on saanut lähetteen) ja sopii tapaamisesta asiakkaan kanssa.</a:t>
            </a:r>
          </a:p>
          <a:p>
            <a:pPr marL="171450" indent="-171450">
              <a:buAutoNum type="arabicParenR"/>
            </a:pPr>
            <a:r>
              <a:rPr lang="fi-FI" sz="900" dirty="0">
                <a:latin typeface="+mn-lt"/>
              </a:rPr>
              <a:t>Työntekijä lähettää Kykyviisari- kyselyn (postitse/ linkki sähköpostiin) asiakkaalle.</a:t>
            </a:r>
          </a:p>
          <a:p>
            <a:pPr marL="171450" indent="-171450">
              <a:buAutoNum type="arabicParenR"/>
            </a:pPr>
            <a:r>
              <a:rPr lang="fi-FI" sz="900" dirty="0">
                <a:latin typeface="+mn-lt"/>
              </a:rPr>
              <a:t>Työntekijä ja asiakas tapaavat. Yhteistyön aloittamisesta sovitaan ja tehdään kirjallinen yhteistyösopimus. Asiakas palauttaa Kykyviisari- kyselyn. Kyselyn läpikäyminen. Asiakas antaa suostumuksen työllistymiseen liittyvien tietojen vaihtoon (Kela, </a:t>
            </a:r>
            <a:r>
              <a:rPr lang="fi-FI" sz="900" dirty="0" err="1">
                <a:latin typeface="+mn-lt"/>
              </a:rPr>
              <a:t>sos</a:t>
            </a:r>
            <a:r>
              <a:rPr lang="fi-FI" sz="900" dirty="0">
                <a:latin typeface="+mn-lt"/>
              </a:rPr>
              <a:t>- ja terveystoimi, TE- toimi, kunnan työllisyyspalvelut).</a:t>
            </a:r>
          </a:p>
          <a:p>
            <a:pPr marL="171450" indent="-171450">
              <a:buAutoNum type="arabicParenR"/>
            </a:pPr>
            <a:r>
              <a:rPr lang="fi-FI" sz="900" dirty="0">
                <a:latin typeface="+mn-lt"/>
              </a:rPr>
              <a:t>Kartoitetaan asiakkaan tilannetta ja osaamista ammatillinen profilointi- kyselyn avulla. </a:t>
            </a:r>
          </a:p>
        </p:txBody>
      </p:sp>
      <p:sp>
        <p:nvSpPr>
          <p:cNvPr id="4" name="Tekstiruutu 3"/>
          <p:cNvSpPr txBox="1"/>
          <p:nvPr/>
        </p:nvSpPr>
        <p:spPr>
          <a:xfrm flipH="1">
            <a:off x="222199" y="2218072"/>
            <a:ext cx="122996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>
                <a:latin typeface="+mn-lt"/>
              </a:rPr>
              <a:t>Terveydenhoitaja tunnistaa asiakkaan =&gt; puhelinsoitto/ konsultaatio hankkeen työntekijälle=&gt; kirjallinen lähete.</a:t>
            </a:r>
          </a:p>
        </p:txBody>
      </p:sp>
      <p:sp>
        <p:nvSpPr>
          <p:cNvPr id="5" name="Tekstiruutu 4"/>
          <p:cNvSpPr txBox="1"/>
          <p:nvPr/>
        </p:nvSpPr>
        <p:spPr>
          <a:xfrm flipH="1">
            <a:off x="4551776" y="2218072"/>
            <a:ext cx="403727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AutoNum type="arabicParenR"/>
            </a:pPr>
            <a:r>
              <a:rPr lang="fi-FI" sz="900" dirty="0">
                <a:latin typeface="+mn-lt"/>
              </a:rPr>
              <a:t>Suunnitelma työnhausta.</a:t>
            </a:r>
          </a:p>
          <a:p>
            <a:pPr marL="171450" indent="-171450">
              <a:buFontTx/>
              <a:buAutoNum type="arabicParenR"/>
            </a:pPr>
            <a:r>
              <a:rPr lang="fi-FI" sz="900" dirty="0">
                <a:latin typeface="+mn-lt"/>
              </a:rPr>
              <a:t>Palkkatukioikeuden selvittäminen TE- toimen kanssa.</a:t>
            </a:r>
          </a:p>
          <a:p>
            <a:pPr marL="171450" indent="-171450">
              <a:buAutoNum type="arabicParenR"/>
            </a:pPr>
            <a:r>
              <a:rPr lang="fi-FI" sz="900" dirty="0">
                <a:latin typeface="+mn-lt"/>
              </a:rPr>
              <a:t>Työpaikka löytyy. Keskustelut asiakkaan, työpaikan edustajien, TE- toimen, sosiaalitoimen ja kuntien työllisyyspalveluiden kanssa. </a:t>
            </a:r>
          </a:p>
          <a:p>
            <a:pPr marL="171450" indent="-171450">
              <a:buAutoNum type="arabicParenR"/>
            </a:pPr>
            <a:r>
              <a:rPr lang="fi-FI" sz="900" dirty="0">
                <a:latin typeface="+mn-lt"/>
              </a:rPr>
              <a:t> Aktivointisuunnitelman tekeminen sosiaalitoimessa. </a:t>
            </a:r>
          </a:p>
          <a:p>
            <a:pPr marL="171450" indent="-171450">
              <a:buAutoNum type="arabicParenR"/>
            </a:pPr>
            <a:r>
              <a:rPr lang="fi-FI" sz="900" dirty="0">
                <a:latin typeface="+mn-lt"/>
              </a:rPr>
              <a:t>Asiakas aloittaa työpaikassa kuntouttavan työtoiminnan 2 pv/ vko.  Asiakas voi jatkaa kuntouttavaa työtoimintaa, siirtyä työkokeiluun ja sen kautta palkkatuettuun työhön tai kuntouttavasta työtoiminnasta suoraan palkkatukityöhön.</a:t>
            </a:r>
          </a:p>
          <a:p>
            <a:pPr marL="171450" indent="-171450">
              <a:buAutoNum type="arabicParenR"/>
            </a:pPr>
            <a:r>
              <a:rPr lang="fi-FI" sz="900" dirty="0">
                <a:latin typeface="+mn-lt"/>
              </a:rPr>
              <a:t>Suunnitelma työsuhteen aikaisesta tuesta =&gt; tapaamisen asiakkaan kanssa aluksi viikoittain, asiakkaan ja esihenkilöiden kanssa kolmen viikon välein. Tuen asteittainen vähentäminen asiakkaan tilanteen/ tarpeiden mukaisesti.</a:t>
            </a:r>
          </a:p>
        </p:txBody>
      </p:sp>
      <p:sp>
        <p:nvSpPr>
          <p:cNvPr id="6" name="Ellipsi 5"/>
          <p:cNvSpPr/>
          <p:nvPr/>
        </p:nvSpPr>
        <p:spPr>
          <a:xfrm flipH="1" flipV="1">
            <a:off x="203136" y="3352182"/>
            <a:ext cx="1138134" cy="848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Oikea aaltosulje 14"/>
          <p:cNvSpPr/>
          <p:nvPr/>
        </p:nvSpPr>
        <p:spPr>
          <a:xfrm rot="5400000">
            <a:off x="5988669" y="46885"/>
            <a:ext cx="487979" cy="3854395"/>
          </a:xfrm>
          <a:prstGeom prst="rightBrace">
            <a:avLst>
              <a:gd name="adj1" fmla="val 5099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Oikea aaltosulje 12"/>
          <p:cNvSpPr/>
          <p:nvPr/>
        </p:nvSpPr>
        <p:spPr>
          <a:xfrm rot="5400000">
            <a:off x="2666670" y="626339"/>
            <a:ext cx="424289" cy="2612003"/>
          </a:xfrm>
          <a:prstGeom prst="rightBrace">
            <a:avLst>
              <a:gd name="adj1" fmla="val 3145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uora nuoliyhdysviiva 19"/>
          <p:cNvCxnSpPr/>
          <p:nvPr/>
        </p:nvCxnSpPr>
        <p:spPr>
          <a:xfrm>
            <a:off x="8626292" y="2144485"/>
            <a:ext cx="20873" cy="2289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nuoliyhdysviiva 26"/>
          <p:cNvCxnSpPr/>
          <p:nvPr/>
        </p:nvCxnSpPr>
        <p:spPr>
          <a:xfrm flipV="1">
            <a:off x="179462" y="2251398"/>
            <a:ext cx="5195" cy="2115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uora nuoliyhdysviiva 39"/>
          <p:cNvCxnSpPr/>
          <p:nvPr/>
        </p:nvCxnSpPr>
        <p:spPr>
          <a:xfrm flipH="1">
            <a:off x="142552" y="4471651"/>
            <a:ext cx="8450249" cy="17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kstiruutu 47"/>
          <p:cNvSpPr txBox="1"/>
          <p:nvPr/>
        </p:nvSpPr>
        <p:spPr>
          <a:xfrm>
            <a:off x="1489410" y="4507389"/>
            <a:ext cx="5701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+mn-lt"/>
              </a:rPr>
              <a:t>Asiakkaan työsuhteen päätyttyä voidaan työhönvalmennus aloittaa uudelleen</a:t>
            </a:r>
          </a:p>
        </p:txBody>
      </p:sp>
    </p:spTree>
    <p:extLst>
      <p:ext uri="{BB962C8B-B14F-4D97-AF65-F5344CB8AC3E}">
        <p14:creationId xmlns:p14="http://schemas.microsoft.com/office/powerpoint/2010/main" val="1275702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N-uudistukset-ppt_01/2020">
  <a:themeElements>
    <a:clrScheme name="VN-tyollisyys">
      <a:dk1>
        <a:sysClr val="windowText" lastClr="000000"/>
      </a:dk1>
      <a:lt1>
        <a:srgbClr val="FFFFFF"/>
      </a:lt1>
      <a:dk2>
        <a:srgbClr val="365ABD"/>
      </a:dk2>
      <a:lt2>
        <a:srgbClr val="9B9183"/>
      </a:lt2>
      <a:accent1>
        <a:srgbClr val="F18700"/>
      </a:accent1>
      <a:accent2>
        <a:srgbClr val="00A79F"/>
      </a:accent2>
      <a:accent3>
        <a:srgbClr val="2699D6"/>
      </a:accent3>
      <a:accent4>
        <a:srgbClr val="D90066"/>
      </a:accent4>
      <a:accent5>
        <a:srgbClr val="8C4091"/>
      </a:accent5>
      <a:accent6>
        <a:srgbClr val="76B82A"/>
      </a:accent6>
      <a:hlink>
        <a:srgbClr val="00A9E0"/>
      </a:hlink>
      <a:folHlink>
        <a:srgbClr val="002F6C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N-tyollisyys.potx" id="{5A4FD749-049F-4662-B84B-9278351C808F}" vid="{43428384-F227-48C4-92C5-42AE54B5AC71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389</Words>
  <Application>Microsoft Office PowerPoint</Application>
  <PresentationFormat>Näytössä katseltava esitys (16:9)</PresentationFormat>
  <Paragraphs>75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5</vt:i4>
      </vt:variant>
    </vt:vector>
  </HeadingPairs>
  <TitlesOfParts>
    <vt:vector size="16" baseType="lpstr">
      <vt:lpstr>Aileron Regular</vt:lpstr>
      <vt:lpstr>OpenSans-ExtraBold</vt:lpstr>
      <vt:lpstr>Aileron Heavy</vt:lpstr>
      <vt:lpstr>Aileron Regular Bold</vt:lpstr>
      <vt:lpstr>Arial</vt:lpstr>
      <vt:lpstr>Arial Narrow</vt:lpstr>
      <vt:lpstr>Arial Narrow,Bold</vt:lpstr>
      <vt:lpstr>Calibri</vt:lpstr>
      <vt:lpstr>OpenSans-Regular</vt:lpstr>
      <vt:lpstr>Office Theme</vt:lpstr>
      <vt:lpstr>VN-uudistukset-ppt_01/2020</vt:lpstr>
      <vt:lpstr>PowerPoint-esitys</vt:lpstr>
      <vt:lpstr>Työhönvalmentajien tiimi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Strömmer Minna</dc:creator>
  <cp:lastModifiedBy>Strömmer Minna</cp:lastModifiedBy>
  <cp:revision>83</cp:revision>
  <dcterms:modified xsi:type="dcterms:W3CDTF">2021-12-15T10:27:52Z</dcterms:modified>
</cp:coreProperties>
</file>