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EDB44D-2D51-47EE-9FBE-CAA436FC62AE}" type="doc">
      <dgm:prSet loTypeId="urn:microsoft.com/office/officeart/2005/8/layout/process1" loCatId="process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fi-FI"/>
        </a:p>
      </dgm:t>
    </dgm:pt>
    <dgm:pt modelId="{0357B4AE-5AC1-447C-B811-032A5E383C6E}">
      <dgm:prSet phldrT="[Teksti]" custT="1"/>
      <dgm:spPr>
        <a:solidFill>
          <a:srgbClr val="0070C0">
            <a:alpha val="90000"/>
          </a:srgbClr>
        </a:solidFill>
      </dgm:spPr>
      <dgm:t>
        <a:bodyPr/>
        <a:lstStyle/>
        <a:p>
          <a:r>
            <a:rPr lang="fi-FI" sz="1200" b="1" dirty="0" smtClean="0">
              <a:latin typeface="Calibri" panose="020F0502020204030204" pitchFamily="34" charset="0"/>
              <a:cs typeface="Calibri" panose="020F0502020204030204" pitchFamily="34" charset="0"/>
            </a:rPr>
            <a:t>JOHDATTAMINEN TALOUDELLISISTA ASIOISTA  PUHUMISEEN.</a:t>
          </a:r>
          <a:endParaRPr lang="fi-FI" sz="12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28C99DF-D917-404B-A695-5DFDDBE37053}" type="parTrans" cxnId="{98A6EDB6-52F4-4F3B-B667-95E7E8E1D0D9}">
      <dgm:prSet/>
      <dgm:spPr/>
      <dgm:t>
        <a:bodyPr/>
        <a:lstStyle/>
        <a:p>
          <a:endParaRPr lang="fi-FI"/>
        </a:p>
      </dgm:t>
    </dgm:pt>
    <dgm:pt modelId="{0A27D494-CDCC-4C0D-9D33-C8F9FE5D6AAB}" type="sibTrans" cxnId="{98A6EDB6-52F4-4F3B-B667-95E7E8E1D0D9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fi-FI"/>
        </a:p>
      </dgm:t>
    </dgm:pt>
    <dgm:pt modelId="{F6619E95-D7EA-4CD7-9CE7-0172FE3FB8BB}">
      <dgm:prSet phldrT="[Teksti]" custT="1"/>
      <dgm:spPr>
        <a:solidFill>
          <a:srgbClr val="0070C0">
            <a:alpha val="90000"/>
          </a:srgbClr>
        </a:solidFill>
      </dgm:spPr>
      <dgm:t>
        <a:bodyPr/>
        <a:lstStyle/>
        <a:p>
          <a:r>
            <a:rPr lang="fi-FI" sz="1200" b="1" dirty="0" smtClean="0">
              <a:latin typeface="Calibri" panose="020F0502020204030204" pitchFamily="34" charset="0"/>
              <a:cs typeface="Calibri" panose="020F0502020204030204" pitchFamily="34" charset="0"/>
            </a:rPr>
            <a:t>Annetaan asiakkaalle </a:t>
          </a:r>
          <a:r>
            <a:rPr lang="fi-FI" sz="1200" b="1" dirty="0" smtClean="0">
              <a:latin typeface="Calibri" panose="020F0502020204030204" pitchFamily="34" charset="0"/>
              <a:cs typeface="Calibri" panose="020F0502020204030204" pitchFamily="34" charset="0"/>
            </a:rPr>
            <a:t>saatekirje </a:t>
          </a:r>
          <a:r>
            <a:rPr lang="fi-FI" sz="1200" b="1" dirty="0" smtClean="0">
              <a:latin typeface="Calibri" panose="020F0502020204030204" pitchFamily="34" charset="0"/>
              <a:cs typeface="Calibri" panose="020F0502020204030204" pitchFamily="34" charset="0"/>
            </a:rPr>
            <a:t>luettavaksi. Asiakas </a:t>
          </a:r>
          <a:r>
            <a:rPr lang="fi-FI" sz="1200" b="1" dirty="0" smtClean="0">
              <a:latin typeface="Calibri" panose="020F0502020204030204" pitchFamily="34" charset="0"/>
              <a:cs typeface="Calibri" panose="020F0502020204030204" pitchFamily="34" charset="0"/>
            </a:rPr>
            <a:t>täyttää Taloudellinen hyvinvointi </a:t>
          </a:r>
          <a:r>
            <a:rPr lang="fi-FI" sz="1200" b="1" dirty="0" smtClean="0">
              <a:latin typeface="Calibri" panose="020F0502020204030204" pitchFamily="34" charset="0"/>
              <a:cs typeface="Calibri" panose="020F0502020204030204" pitchFamily="34" charset="0"/>
            </a:rPr>
            <a:t>puheeksi </a:t>
          </a:r>
          <a:r>
            <a:rPr lang="fi-FI" sz="1200" b="1" dirty="0" smtClean="0">
              <a:latin typeface="Calibri" panose="020F0502020204030204" pitchFamily="34" charset="0"/>
              <a:cs typeface="Calibri" panose="020F0502020204030204" pitchFamily="34" charset="0"/>
            </a:rPr>
            <a:t>–kyselyn.</a:t>
          </a:r>
          <a:endParaRPr lang="fi-FI" sz="1200" b="1" dirty="0" smtClean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A657C23-3BBA-4AFD-80D6-C5FA565CF96A}" type="parTrans" cxnId="{098A6CA1-3783-4A48-A229-A8711BFE93EC}">
      <dgm:prSet/>
      <dgm:spPr/>
      <dgm:t>
        <a:bodyPr/>
        <a:lstStyle/>
        <a:p>
          <a:endParaRPr lang="fi-FI"/>
        </a:p>
      </dgm:t>
    </dgm:pt>
    <dgm:pt modelId="{41FF975E-06FA-4E82-AB23-CB0EAF352D75}" type="sibTrans" cxnId="{098A6CA1-3783-4A48-A229-A8711BFE93EC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fi-FI"/>
        </a:p>
      </dgm:t>
    </dgm:pt>
    <dgm:pt modelId="{35975A3C-92A7-411C-8DF6-1AEBA195D859}">
      <dgm:prSet phldrT="[Teksti]" custT="1"/>
      <dgm:spPr>
        <a:solidFill>
          <a:srgbClr val="0070C0">
            <a:alpha val="90000"/>
          </a:srgbClr>
        </a:solidFill>
      </dgm:spPr>
      <dgm:t>
        <a:bodyPr/>
        <a:lstStyle/>
        <a:p>
          <a:r>
            <a:rPr lang="fi-FI" sz="1200" b="1" dirty="0" smtClean="0">
              <a:latin typeface="Calibri" panose="020F0502020204030204" pitchFamily="34" charset="0"/>
              <a:cs typeface="Calibri" panose="020F0502020204030204" pitchFamily="34" charset="0"/>
            </a:rPr>
            <a:t>Kysely käydään yhdessä läpi. Mikäli kyselyn perusteella ilmenee avun/tuen tarvetta-&gt; </a:t>
          </a:r>
          <a:r>
            <a:rPr lang="fi-FI" sz="1200" b="1" dirty="0" smtClean="0">
              <a:latin typeface="Calibri" panose="020F0502020204030204" pitchFamily="34" charset="0"/>
              <a:cs typeface="Calibri" panose="020F0502020204030204" pitchFamily="34" charset="0"/>
            </a:rPr>
            <a:t>TUETTU JATKO-OHJAUS</a:t>
          </a:r>
          <a:endParaRPr lang="fi-FI" sz="12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130EF2F-6BD3-42E9-9C7B-56AFF8ED3095}" type="parTrans" cxnId="{7FA64237-6C11-4134-AED7-BFD8B12A4D89}">
      <dgm:prSet/>
      <dgm:spPr/>
      <dgm:t>
        <a:bodyPr/>
        <a:lstStyle/>
        <a:p>
          <a:endParaRPr lang="fi-FI"/>
        </a:p>
      </dgm:t>
    </dgm:pt>
    <dgm:pt modelId="{9BFBE5EE-5587-4E82-9295-4E7B1A6E9EB7}" type="sibTrans" cxnId="{7FA64237-6C11-4134-AED7-BFD8B12A4D89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fi-FI"/>
        </a:p>
      </dgm:t>
    </dgm:pt>
    <dgm:pt modelId="{59552CB4-C909-42A4-8B08-5574D3A920E0}">
      <dgm:prSet phldrT="[Teksti]" custT="1"/>
      <dgm:spPr>
        <a:solidFill>
          <a:srgbClr val="0070C0">
            <a:alpha val="90000"/>
          </a:srgbClr>
        </a:solidFill>
      </dgm:spPr>
      <dgm:t>
        <a:bodyPr/>
        <a:lstStyle/>
        <a:p>
          <a:r>
            <a:rPr lang="fi-FI" sz="1200" b="1" dirty="0" smtClean="0">
              <a:latin typeface="Calibri" panose="020F0502020204030204" pitchFamily="34" charset="0"/>
              <a:cs typeface="Calibri" panose="020F0502020204030204" pitchFamily="34" charset="0"/>
            </a:rPr>
            <a:t>TARKISTUS JA SEURANTA. Varmistetaan, että asiakas on saanut </a:t>
          </a:r>
          <a:r>
            <a:rPr lang="fi-FI" sz="1200" b="1" dirty="0" smtClean="0">
              <a:latin typeface="Calibri" panose="020F0502020204030204" pitchFamily="34" charset="0"/>
              <a:cs typeface="Calibri" panose="020F0502020204030204" pitchFamily="34" charset="0"/>
            </a:rPr>
            <a:t>apua talousasioihin</a:t>
          </a:r>
          <a:r>
            <a:rPr lang="fi-FI" sz="1200" b="1" dirty="0" smtClean="0">
              <a:latin typeface="Calibri" panose="020F0502020204030204" pitchFamily="34" charset="0"/>
              <a:cs typeface="Calibri" panose="020F0502020204030204" pitchFamily="34" charset="0"/>
            </a:rPr>
            <a:t>.</a:t>
          </a:r>
          <a:endParaRPr lang="fi-FI" sz="12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7CAC7E4-EDB1-42D5-B9D2-6B83D51D4264}" type="parTrans" cxnId="{B3509D58-FD68-4FC7-A984-91F1B7675BA6}">
      <dgm:prSet/>
      <dgm:spPr/>
      <dgm:t>
        <a:bodyPr/>
        <a:lstStyle/>
        <a:p>
          <a:endParaRPr lang="fi-FI"/>
        </a:p>
      </dgm:t>
    </dgm:pt>
    <dgm:pt modelId="{2BD81AB1-E4EB-4F7C-AE9D-A85732B83000}" type="sibTrans" cxnId="{B3509D58-FD68-4FC7-A984-91F1B7675BA6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fi-FI"/>
        </a:p>
      </dgm:t>
    </dgm:pt>
    <dgm:pt modelId="{99B70174-BD8F-465F-9FEC-73339BDA0680}" type="pres">
      <dgm:prSet presAssocID="{54EDB44D-2D51-47EE-9FBE-CAA436FC62A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C3AFA792-4EDE-4560-934D-876F664EF393}" type="pres">
      <dgm:prSet presAssocID="{0357B4AE-5AC1-447C-B811-032A5E383C6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D2E566B9-9576-401D-8D96-766578478887}" type="pres">
      <dgm:prSet presAssocID="{0A27D494-CDCC-4C0D-9D33-C8F9FE5D6AAB}" presName="sibTrans" presStyleLbl="sibTrans2D1" presStyleIdx="0" presStyleCnt="3"/>
      <dgm:spPr/>
      <dgm:t>
        <a:bodyPr/>
        <a:lstStyle/>
        <a:p>
          <a:endParaRPr lang="fi-FI"/>
        </a:p>
      </dgm:t>
    </dgm:pt>
    <dgm:pt modelId="{0C56FC7B-F0CB-4E7F-8BFF-77E0BFCE0006}" type="pres">
      <dgm:prSet presAssocID="{0A27D494-CDCC-4C0D-9D33-C8F9FE5D6AAB}" presName="connectorText" presStyleLbl="sibTrans2D1" presStyleIdx="0" presStyleCnt="3"/>
      <dgm:spPr/>
      <dgm:t>
        <a:bodyPr/>
        <a:lstStyle/>
        <a:p>
          <a:endParaRPr lang="fi-FI"/>
        </a:p>
      </dgm:t>
    </dgm:pt>
    <dgm:pt modelId="{1C064C60-6144-40FD-B5FF-DB48103D4FCB}" type="pres">
      <dgm:prSet presAssocID="{F6619E95-D7EA-4CD7-9CE7-0172FE3FB8B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0B955F90-ECE1-45C3-8B22-B8C1C4555257}" type="pres">
      <dgm:prSet presAssocID="{41FF975E-06FA-4E82-AB23-CB0EAF352D75}" presName="sibTrans" presStyleLbl="sibTrans2D1" presStyleIdx="1" presStyleCnt="3"/>
      <dgm:spPr/>
      <dgm:t>
        <a:bodyPr/>
        <a:lstStyle/>
        <a:p>
          <a:endParaRPr lang="fi-FI"/>
        </a:p>
      </dgm:t>
    </dgm:pt>
    <dgm:pt modelId="{17A514AF-D2A3-4276-9D8F-C29A317058A0}" type="pres">
      <dgm:prSet presAssocID="{41FF975E-06FA-4E82-AB23-CB0EAF352D75}" presName="connectorText" presStyleLbl="sibTrans2D1" presStyleIdx="1" presStyleCnt="3"/>
      <dgm:spPr/>
      <dgm:t>
        <a:bodyPr/>
        <a:lstStyle/>
        <a:p>
          <a:endParaRPr lang="fi-FI"/>
        </a:p>
      </dgm:t>
    </dgm:pt>
    <dgm:pt modelId="{93853EC0-C4E8-41FA-A603-7FD71A7BD887}" type="pres">
      <dgm:prSet presAssocID="{35975A3C-92A7-411C-8DF6-1AEBA195D85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C23CED1F-3925-4B02-B2B5-A225BE74DD77}" type="pres">
      <dgm:prSet presAssocID="{9BFBE5EE-5587-4E82-9295-4E7B1A6E9EB7}" presName="sibTrans" presStyleLbl="sibTrans2D1" presStyleIdx="2" presStyleCnt="3"/>
      <dgm:spPr/>
      <dgm:t>
        <a:bodyPr/>
        <a:lstStyle/>
        <a:p>
          <a:endParaRPr lang="fi-FI"/>
        </a:p>
      </dgm:t>
    </dgm:pt>
    <dgm:pt modelId="{0DC8E27D-6927-47C5-BCFB-CAE53F0CD3A2}" type="pres">
      <dgm:prSet presAssocID="{9BFBE5EE-5587-4E82-9295-4E7B1A6E9EB7}" presName="connectorText" presStyleLbl="sibTrans2D1" presStyleIdx="2" presStyleCnt="3"/>
      <dgm:spPr/>
      <dgm:t>
        <a:bodyPr/>
        <a:lstStyle/>
        <a:p>
          <a:endParaRPr lang="fi-FI"/>
        </a:p>
      </dgm:t>
    </dgm:pt>
    <dgm:pt modelId="{824F5D9B-6F17-4405-A723-C56AE6604235}" type="pres">
      <dgm:prSet presAssocID="{59552CB4-C909-42A4-8B08-5574D3A920E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0495E969-C0AD-4941-B53E-7A87CBA3D6A1}" type="presOf" srcId="{59552CB4-C909-42A4-8B08-5574D3A920E0}" destId="{824F5D9B-6F17-4405-A723-C56AE6604235}" srcOrd="0" destOrd="0" presId="urn:microsoft.com/office/officeart/2005/8/layout/process1"/>
    <dgm:cxn modelId="{E509C6CC-7A23-4844-B487-1F84A8AC49BA}" type="presOf" srcId="{41FF975E-06FA-4E82-AB23-CB0EAF352D75}" destId="{0B955F90-ECE1-45C3-8B22-B8C1C4555257}" srcOrd="0" destOrd="0" presId="urn:microsoft.com/office/officeart/2005/8/layout/process1"/>
    <dgm:cxn modelId="{98A6EDB6-52F4-4F3B-B667-95E7E8E1D0D9}" srcId="{54EDB44D-2D51-47EE-9FBE-CAA436FC62AE}" destId="{0357B4AE-5AC1-447C-B811-032A5E383C6E}" srcOrd="0" destOrd="0" parTransId="{428C99DF-D917-404B-A695-5DFDDBE37053}" sibTransId="{0A27D494-CDCC-4C0D-9D33-C8F9FE5D6AAB}"/>
    <dgm:cxn modelId="{B3509D58-FD68-4FC7-A984-91F1B7675BA6}" srcId="{54EDB44D-2D51-47EE-9FBE-CAA436FC62AE}" destId="{59552CB4-C909-42A4-8B08-5574D3A920E0}" srcOrd="3" destOrd="0" parTransId="{67CAC7E4-EDB1-42D5-B9D2-6B83D51D4264}" sibTransId="{2BD81AB1-E4EB-4F7C-AE9D-A85732B83000}"/>
    <dgm:cxn modelId="{C1FE6772-29EC-412D-A732-F7D639A37F19}" type="presOf" srcId="{9BFBE5EE-5587-4E82-9295-4E7B1A6E9EB7}" destId="{C23CED1F-3925-4B02-B2B5-A225BE74DD77}" srcOrd="0" destOrd="0" presId="urn:microsoft.com/office/officeart/2005/8/layout/process1"/>
    <dgm:cxn modelId="{EF99EAF2-456B-4167-8D1F-BED5B8F668DB}" type="presOf" srcId="{54EDB44D-2D51-47EE-9FBE-CAA436FC62AE}" destId="{99B70174-BD8F-465F-9FEC-73339BDA0680}" srcOrd="0" destOrd="0" presId="urn:microsoft.com/office/officeart/2005/8/layout/process1"/>
    <dgm:cxn modelId="{EA1FAB1F-3D08-460A-8A6F-1369FC244E8C}" type="presOf" srcId="{9BFBE5EE-5587-4E82-9295-4E7B1A6E9EB7}" destId="{0DC8E27D-6927-47C5-BCFB-CAE53F0CD3A2}" srcOrd="1" destOrd="0" presId="urn:microsoft.com/office/officeart/2005/8/layout/process1"/>
    <dgm:cxn modelId="{90E2107D-4D33-401E-96E0-F832559F55CA}" type="presOf" srcId="{0357B4AE-5AC1-447C-B811-032A5E383C6E}" destId="{C3AFA792-4EDE-4560-934D-876F664EF393}" srcOrd="0" destOrd="0" presId="urn:microsoft.com/office/officeart/2005/8/layout/process1"/>
    <dgm:cxn modelId="{5C900378-6319-490A-9C6B-3BB196599B6A}" type="presOf" srcId="{0A27D494-CDCC-4C0D-9D33-C8F9FE5D6AAB}" destId="{0C56FC7B-F0CB-4E7F-8BFF-77E0BFCE0006}" srcOrd="1" destOrd="0" presId="urn:microsoft.com/office/officeart/2005/8/layout/process1"/>
    <dgm:cxn modelId="{C8E75AF9-A592-4B1A-8E71-DBA36526B4E2}" type="presOf" srcId="{41FF975E-06FA-4E82-AB23-CB0EAF352D75}" destId="{17A514AF-D2A3-4276-9D8F-C29A317058A0}" srcOrd="1" destOrd="0" presId="urn:microsoft.com/office/officeart/2005/8/layout/process1"/>
    <dgm:cxn modelId="{AF3A71DD-6639-4D80-A480-C901367F6BE7}" type="presOf" srcId="{0A27D494-CDCC-4C0D-9D33-C8F9FE5D6AAB}" destId="{D2E566B9-9576-401D-8D96-766578478887}" srcOrd="0" destOrd="0" presId="urn:microsoft.com/office/officeart/2005/8/layout/process1"/>
    <dgm:cxn modelId="{306441A1-349A-45C5-A31B-577C4E91DF56}" type="presOf" srcId="{F6619E95-D7EA-4CD7-9CE7-0172FE3FB8BB}" destId="{1C064C60-6144-40FD-B5FF-DB48103D4FCB}" srcOrd="0" destOrd="0" presId="urn:microsoft.com/office/officeart/2005/8/layout/process1"/>
    <dgm:cxn modelId="{7FA64237-6C11-4134-AED7-BFD8B12A4D89}" srcId="{54EDB44D-2D51-47EE-9FBE-CAA436FC62AE}" destId="{35975A3C-92A7-411C-8DF6-1AEBA195D859}" srcOrd="2" destOrd="0" parTransId="{3130EF2F-6BD3-42E9-9C7B-56AFF8ED3095}" sibTransId="{9BFBE5EE-5587-4E82-9295-4E7B1A6E9EB7}"/>
    <dgm:cxn modelId="{9C881A6D-BD16-4A98-A896-7B4B11AE98E0}" type="presOf" srcId="{35975A3C-92A7-411C-8DF6-1AEBA195D859}" destId="{93853EC0-C4E8-41FA-A603-7FD71A7BD887}" srcOrd="0" destOrd="0" presId="urn:microsoft.com/office/officeart/2005/8/layout/process1"/>
    <dgm:cxn modelId="{098A6CA1-3783-4A48-A229-A8711BFE93EC}" srcId="{54EDB44D-2D51-47EE-9FBE-CAA436FC62AE}" destId="{F6619E95-D7EA-4CD7-9CE7-0172FE3FB8BB}" srcOrd="1" destOrd="0" parTransId="{7A657C23-3BBA-4AFD-80D6-C5FA565CF96A}" sibTransId="{41FF975E-06FA-4E82-AB23-CB0EAF352D75}"/>
    <dgm:cxn modelId="{41BC3623-7DF8-4C17-A278-CAD9E402F56A}" type="presParOf" srcId="{99B70174-BD8F-465F-9FEC-73339BDA0680}" destId="{C3AFA792-4EDE-4560-934D-876F664EF393}" srcOrd="0" destOrd="0" presId="urn:microsoft.com/office/officeart/2005/8/layout/process1"/>
    <dgm:cxn modelId="{27DA1651-77F8-4970-9729-F4E290AB31E6}" type="presParOf" srcId="{99B70174-BD8F-465F-9FEC-73339BDA0680}" destId="{D2E566B9-9576-401D-8D96-766578478887}" srcOrd="1" destOrd="0" presId="urn:microsoft.com/office/officeart/2005/8/layout/process1"/>
    <dgm:cxn modelId="{E866F471-6057-4EF9-A774-0A003A80DB4A}" type="presParOf" srcId="{D2E566B9-9576-401D-8D96-766578478887}" destId="{0C56FC7B-F0CB-4E7F-8BFF-77E0BFCE0006}" srcOrd="0" destOrd="0" presId="urn:microsoft.com/office/officeart/2005/8/layout/process1"/>
    <dgm:cxn modelId="{71297A92-6233-492A-AD52-4FF0F8F80CF6}" type="presParOf" srcId="{99B70174-BD8F-465F-9FEC-73339BDA0680}" destId="{1C064C60-6144-40FD-B5FF-DB48103D4FCB}" srcOrd="2" destOrd="0" presId="urn:microsoft.com/office/officeart/2005/8/layout/process1"/>
    <dgm:cxn modelId="{2BD52ADC-B2FD-4640-95B9-0B9E488E4493}" type="presParOf" srcId="{99B70174-BD8F-465F-9FEC-73339BDA0680}" destId="{0B955F90-ECE1-45C3-8B22-B8C1C4555257}" srcOrd="3" destOrd="0" presId="urn:microsoft.com/office/officeart/2005/8/layout/process1"/>
    <dgm:cxn modelId="{E4844D2D-B879-4345-BA15-E0804359AC33}" type="presParOf" srcId="{0B955F90-ECE1-45C3-8B22-B8C1C4555257}" destId="{17A514AF-D2A3-4276-9D8F-C29A317058A0}" srcOrd="0" destOrd="0" presId="urn:microsoft.com/office/officeart/2005/8/layout/process1"/>
    <dgm:cxn modelId="{684C7FFA-CC0D-4539-8748-09734B9AA20C}" type="presParOf" srcId="{99B70174-BD8F-465F-9FEC-73339BDA0680}" destId="{93853EC0-C4E8-41FA-A603-7FD71A7BD887}" srcOrd="4" destOrd="0" presId="urn:microsoft.com/office/officeart/2005/8/layout/process1"/>
    <dgm:cxn modelId="{C30B20C2-771A-4764-9AC9-1D74750044A6}" type="presParOf" srcId="{99B70174-BD8F-465F-9FEC-73339BDA0680}" destId="{C23CED1F-3925-4B02-B2B5-A225BE74DD77}" srcOrd="5" destOrd="0" presId="urn:microsoft.com/office/officeart/2005/8/layout/process1"/>
    <dgm:cxn modelId="{E6AEDB7E-53EB-4950-A1CA-814A24CBD1D6}" type="presParOf" srcId="{C23CED1F-3925-4B02-B2B5-A225BE74DD77}" destId="{0DC8E27D-6927-47C5-BCFB-CAE53F0CD3A2}" srcOrd="0" destOrd="0" presId="urn:microsoft.com/office/officeart/2005/8/layout/process1"/>
    <dgm:cxn modelId="{467D3789-31C8-4A78-84B1-104E38FB13A1}" type="presParOf" srcId="{99B70174-BD8F-465F-9FEC-73339BDA0680}" destId="{824F5D9B-6F17-4405-A723-C56AE6604235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AFA792-4EDE-4560-934D-876F664EF393}">
      <dsp:nvSpPr>
        <dsp:cNvPr id="0" name=""/>
        <dsp:cNvSpPr/>
      </dsp:nvSpPr>
      <dsp:spPr>
        <a:xfrm>
          <a:off x="3721" y="3154471"/>
          <a:ext cx="1627056" cy="1205039"/>
        </a:xfrm>
        <a:prstGeom prst="roundRect">
          <a:avLst>
            <a:gd name="adj" fmla="val 10000"/>
          </a:avLst>
        </a:prstGeom>
        <a:solidFill>
          <a:srgbClr val="0070C0">
            <a:alpha val="9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JOHDATTAMINEN TALOUDELLISISTA ASIOISTA  PUHUMISEEN.</a:t>
          </a:r>
          <a:endParaRPr lang="fi-FI" sz="12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9015" y="3189765"/>
        <a:ext cx="1556468" cy="1134451"/>
      </dsp:txXfrm>
    </dsp:sp>
    <dsp:sp modelId="{D2E566B9-9576-401D-8D96-766578478887}">
      <dsp:nvSpPr>
        <dsp:cNvPr id="0" name=""/>
        <dsp:cNvSpPr/>
      </dsp:nvSpPr>
      <dsp:spPr>
        <a:xfrm>
          <a:off x="1793484" y="3555235"/>
          <a:ext cx="344936" cy="4035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3000" kern="1200"/>
        </a:p>
      </dsp:txBody>
      <dsp:txXfrm>
        <a:off x="1793484" y="3635937"/>
        <a:ext cx="241455" cy="242106"/>
      </dsp:txXfrm>
    </dsp:sp>
    <dsp:sp modelId="{1C064C60-6144-40FD-B5FF-DB48103D4FCB}">
      <dsp:nvSpPr>
        <dsp:cNvPr id="0" name=""/>
        <dsp:cNvSpPr/>
      </dsp:nvSpPr>
      <dsp:spPr>
        <a:xfrm>
          <a:off x="2281601" y="3154471"/>
          <a:ext cx="1627056" cy="1205039"/>
        </a:xfrm>
        <a:prstGeom prst="roundRect">
          <a:avLst>
            <a:gd name="adj" fmla="val 10000"/>
          </a:avLst>
        </a:prstGeom>
        <a:solidFill>
          <a:srgbClr val="0070C0">
            <a:alpha val="9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Annetaan asiakkaalle </a:t>
          </a:r>
          <a:r>
            <a:rPr lang="fi-FI" sz="12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saatekirje </a:t>
          </a:r>
          <a:r>
            <a:rPr lang="fi-FI" sz="12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luettavaksi. Asiakas </a:t>
          </a:r>
          <a:r>
            <a:rPr lang="fi-FI" sz="12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täyttää Taloudellinen hyvinvointi </a:t>
          </a:r>
          <a:r>
            <a:rPr lang="fi-FI" sz="12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puheeksi </a:t>
          </a:r>
          <a:r>
            <a:rPr lang="fi-FI" sz="12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–kyselyn.</a:t>
          </a:r>
          <a:endParaRPr lang="fi-FI" sz="1200" b="1" kern="1200" dirty="0" smtClean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316895" y="3189765"/>
        <a:ext cx="1556468" cy="1134451"/>
      </dsp:txXfrm>
    </dsp:sp>
    <dsp:sp modelId="{0B955F90-ECE1-45C3-8B22-B8C1C4555257}">
      <dsp:nvSpPr>
        <dsp:cNvPr id="0" name=""/>
        <dsp:cNvSpPr/>
      </dsp:nvSpPr>
      <dsp:spPr>
        <a:xfrm>
          <a:off x="4071363" y="3555235"/>
          <a:ext cx="344936" cy="4035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3000" kern="1200"/>
        </a:p>
      </dsp:txBody>
      <dsp:txXfrm>
        <a:off x="4071363" y="3635937"/>
        <a:ext cx="241455" cy="242106"/>
      </dsp:txXfrm>
    </dsp:sp>
    <dsp:sp modelId="{93853EC0-C4E8-41FA-A603-7FD71A7BD887}">
      <dsp:nvSpPr>
        <dsp:cNvPr id="0" name=""/>
        <dsp:cNvSpPr/>
      </dsp:nvSpPr>
      <dsp:spPr>
        <a:xfrm>
          <a:off x="4559480" y="3154471"/>
          <a:ext cx="1627056" cy="1205039"/>
        </a:xfrm>
        <a:prstGeom prst="roundRect">
          <a:avLst>
            <a:gd name="adj" fmla="val 10000"/>
          </a:avLst>
        </a:prstGeom>
        <a:solidFill>
          <a:srgbClr val="0070C0">
            <a:alpha val="9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Kysely käydään yhdessä läpi. Mikäli kyselyn perusteella ilmenee avun/tuen tarvetta-&gt; </a:t>
          </a:r>
          <a:r>
            <a:rPr lang="fi-FI" sz="12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TUETTU JATKO-OHJAUS</a:t>
          </a:r>
          <a:endParaRPr lang="fi-FI" sz="12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594774" y="3189765"/>
        <a:ext cx="1556468" cy="1134451"/>
      </dsp:txXfrm>
    </dsp:sp>
    <dsp:sp modelId="{C23CED1F-3925-4B02-B2B5-A225BE74DD77}">
      <dsp:nvSpPr>
        <dsp:cNvPr id="0" name=""/>
        <dsp:cNvSpPr/>
      </dsp:nvSpPr>
      <dsp:spPr>
        <a:xfrm>
          <a:off x="6349243" y="3555235"/>
          <a:ext cx="344936" cy="4035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3000" kern="1200"/>
        </a:p>
      </dsp:txBody>
      <dsp:txXfrm>
        <a:off x="6349243" y="3635937"/>
        <a:ext cx="241455" cy="242106"/>
      </dsp:txXfrm>
    </dsp:sp>
    <dsp:sp modelId="{824F5D9B-6F17-4405-A723-C56AE6604235}">
      <dsp:nvSpPr>
        <dsp:cNvPr id="0" name=""/>
        <dsp:cNvSpPr/>
      </dsp:nvSpPr>
      <dsp:spPr>
        <a:xfrm>
          <a:off x="6837360" y="3154471"/>
          <a:ext cx="1627056" cy="1205039"/>
        </a:xfrm>
        <a:prstGeom prst="roundRect">
          <a:avLst>
            <a:gd name="adj" fmla="val 10000"/>
          </a:avLst>
        </a:prstGeom>
        <a:solidFill>
          <a:srgbClr val="0070C0">
            <a:alpha val="9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TARKISTUS JA SEURANTA. Varmistetaan, että asiakas on saanut </a:t>
          </a:r>
          <a:r>
            <a:rPr lang="fi-FI" sz="12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apua talousasioihin</a:t>
          </a:r>
          <a:r>
            <a:rPr lang="fi-FI" sz="12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.</a:t>
          </a:r>
          <a:endParaRPr lang="fi-FI" sz="12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6872654" y="3189765"/>
        <a:ext cx="1556468" cy="11344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52642" y="2182894"/>
            <a:ext cx="10515600" cy="1325887"/>
          </a:xfrm>
          <a:prstGeom prst="rect">
            <a:avLst/>
          </a:prstGeom>
        </p:spPr>
        <p:txBody>
          <a:bodyPr/>
          <a:lstStyle>
            <a:lvl1pPr>
              <a:defRPr sz="3600" b="0" i="0">
                <a:solidFill>
                  <a:srgbClr val="005A9B"/>
                </a:solidFill>
                <a:latin typeface="Calibri Normaali" charset="0"/>
                <a:ea typeface="Calibri Normaali" charset="0"/>
                <a:cs typeface="Calibri Normaali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9883273" y="6335041"/>
            <a:ext cx="447842" cy="305366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rgbClr val="005A9B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fld id="{47CC6391-E5AA-4B2F-B19C-1C030F29CA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851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au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rgbClr val="005A9B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9883273" y="6335041"/>
            <a:ext cx="447842" cy="305366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rgbClr val="005A9B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fld id="{47CC6391-E5AA-4B2F-B19C-1C030F29CA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388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uva ja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2095844"/>
            <a:ext cx="12192000" cy="4762156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rgbClr val="005A9B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9883273" y="6335041"/>
            <a:ext cx="447842" cy="305366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rgbClr val="005A9B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fld id="{47CC6391-E5AA-4B2F-B19C-1C030F29CA3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46363" y="906074"/>
            <a:ext cx="10957427" cy="1029375"/>
          </a:xfrm>
          <a:prstGeom prst="rect">
            <a:avLst/>
          </a:prstGeom>
        </p:spPr>
        <p:txBody>
          <a:bodyPr/>
          <a:lstStyle>
            <a:lvl1pPr algn="ctr">
              <a:defRPr sz="3600" b="0" i="0">
                <a:solidFill>
                  <a:srgbClr val="005A9B"/>
                </a:solidFill>
                <a:latin typeface="Calibri Normaali" charset="0"/>
                <a:ea typeface="Calibri Normaali" charset="0"/>
                <a:cs typeface="Calibri Normaali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05534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930900" cy="6858000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rgbClr val="005A9B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6562001" y="1710894"/>
            <a:ext cx="5157259" cy="4084759"/>
          </a:xfrm>
          <a:prstGeom prst="rect">
            <a:avLst/>
          </a:prstGeom>
        </p:spPr>
        <p:txBody>
          <a:bodyPr/>
          <a:lstStyle>
            <a:lvl1pPr>
              <a:defRPr sz="2133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  <a:lvl2pPr>
              <a:defRPr sz="1866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3pPr>
            <a:lvl4pPr>
              <a:defRPr sz="1333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4pPr>
            <a:lvl5pPr>
              <a:defRPr sz="1333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562001" y="566734"/>
            <a:ext cx="5157259" cy="1026536"/>
          </a:xfrm>
          <a:prstGeom prst="rect">
            <a:avLst/>
          </a:prstGeom>
        </p:spPr>
        <p:txBody>
          <a:bodyPr/>
          <a:lstStyle>
            <a:lvl1pPr>
              <a:defRPr sz="3600" b="0" i="0">
                <a:solidFill>
                  <a:srgbClr val="005A9B"/>
                </a:solidFill>
                <a:latin typeface="Calibri Normaali" charset="0"/>
                <a:ea typeface="Calibri Normaali" charset="0"/>
                <a:cs typeface="Calibri Normaali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9883273" y="6335041"/>
            <a:ext cx="447842" cy="305366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rgbClr val="005A9B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fld id="{47CC6391-E5AA-4B2F-B19C-1C030F29CA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904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yöreä kuv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-2288005" y="-481189"/>
            <a:ext cx="7668127" cy="7666943"/>
          </a:xfrm>
          <a:custGeom>
            <a:avLst/>
            <a:gdLst>
              <a:gd name="connsiteX0" fmla="*/ 5751095 w 11502190"/>
              <a:gd name="connsiteY0" fmla="*/ 0 h 11502190"/>
              <a:gd name="connsiteX1" fmla="*/ 11502190 w 11502190"/>
              <a:gd name="connsiteY1" fmla="*/ 5751095 h 11502190"/>
              <a:gd name="connsiteX2" fmla="*/ 5751095 w 11502190"/>
              <a:gd name="connsiteY2" fmla="*/ 11502190 h 11502190"/>
              <a:gd name="connsiteX3" fmla="*/ 0 w 11502190"/>
              <a:gd name="connsiteY3" fmla="*/ 5751095 h 11502190"/>
              <a:gd name="connsiteX4" fmla="*/ 5751095 w 11502190"/>
              <a:gd name="connsiteY4" fmla="*/ 0 h 11502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02190" h="11502190">
                <a:moveTo>
                  <a:pt x="5751095" y="0"/>
                </a:moveTo>
                <a:cubicBezTo>
                  <a:pt x="8927337" y="0"/>
                  <a:pt x="11502190" y="2574853"/>
                  <a:pt x="11502190" y="5751095"/>
                </a:cubicBezTo>
                <a:cubicBezTo>
                  <a:pt x="11502190" y="8927337"/>
                  <a:pt x="8927337" y="11502190"/>
                  <a:pt x="5751095" y="11502190"/>
                </a:cubicBezTo>
                <a:cubicBezTo>
                  <a:pt x="2574853" y="11502190"/>
                  <a:pt x="0" y="8927337"/>
                  <a:pt x="0" y="5751095"/>
                </a:cubicBezTo>
                <a:cubicBezTo>
                  <a:pt x="0" y="2574853"/>
                  <a:pt x="2574853" y="0"/>
                  <a:pt x="575109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solidFill>
                  <a:srgbClr val="005A9B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70591" y="1828518"/>
            <a:ext cx="5587220" cy="3892283"/>
          </a:xfrm>
          <a:prstGeom prst="rect">
            <a:avLst/>
          </a:prstGeom>
        </p:spPr>
        <p:txBody>
          <a:bodyPr/>
          <a:lstStyle>
            <a:lvl1pPr>
              <a:defRPr sz="2133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  <a:lvl2pPr>
              <a:defRPr sz="1866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3pPr>
            <a:lvl4pPr>
              <a:defRPr sz="1333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4pPr>
            <a:lvl5pPr>
              <a:defRPr sz="1333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770591" y="577427"/>
            <a:ext cx="5587220" cy="1092143"/>
          </a:xfrm>
          <a:prstGeom prst="rect">
            <a:avLst/>
          </a:prstGeom>
        </p:spPr>
        <p:txBody>
          <a:bodyPr/>
          <a:lstStyle>
            <a:lvl1pPr>
              <a:defRPr sz="3600" b="0" i="0">
                <a:solidFill>
                  <a:srgbClr val="005A9B"/>
                </a:solidFill>
                <a:latin typeface="Calibri Normaali" charset="0"/>
                <a:ea typeface="Calibri Normaali" charset="0"/>
                <a:cs typeface="Calibri Normaali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9883273" y="6335041"/>
            <a:ext cx="447842" cy="305366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rgbClr val="005A9B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fld id="{47CC6391-E5AA-4B2F-B19C-1C030F29CA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662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6"/>
          <p:cNvSpPr>
            <a:spLocks noGrp="1"/>
          </p:cNvSpPr>
          <p:nvPr>
            <p:ph type="sldNum" sz="quarter" idx="14"/>
          </p:nvPr>
        </p:nvSpPr>
        <p:spPr>
          <a:xfrm>
            <a:off x="9883273" y="6335041"/>
            <a:ext cx="447842" cy="305366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rgbClr val="005A9B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fld id="{47CC6391-E5AA-4B2F-B19C-1C030F29CA3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321513" y="2026337"/>
            <a:ext cx="3668295" cy="3667728"/>
          </a:xfrm>
          <a:custGeom>
            <a:avLst/>
            <a:gdLst>
              <a:gd name="connsiteX0" fmla="*/ 5751095 w 11502190"/>
              <a:gd name="connsiteY0" fmla="*/ 0 h 11502190"/>
              <a:gd name="connsiteX1" fmla="*/ 11502190 w 11502190"/>
              <a:gd name="connsiteY1" fmla="*/ 5751095 h 11502190"/>
              <a:gd name="connsiteX2" fmla="*/ 5751095 w 11502190"/>
              <a:gd name="connsiteY2" fmla="*/ 11502190 h 11502190"/>
              <a:gd name="connsiteX3" fmla="*/ 0 w 11502190"/>
              <a:gd name="connsiteY3" fmla="*/ 5751095 h 11502190"/>
              <a:gd name="connsiteX4" fmla="*/ 5751095 w 11502190"/>
              <a:gd name="connsiteY4" fmla="*/ 0 h 11502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02190" h="11502190">
                <a:moveTo>
                  <a:pt x="5751095" y="0"/>
                </a:moveTo>
                <a:cubicBezTo>
                  <a:pt x="8927337" y="0"/>
                  <a:pt x="11502190" y="2574853"/>
                  <a:pt x="11502190" y="5751095"/>
                </a:cubicBezTo>
                <a:cubicBezTo>
                  <a:pt x="11502190" y="8927337"/>
                  <a:pt x="8927337" y="11502190"/>
                  <a:pt x="5751095" y="11502190"/>
                </a:cubicBezTo>
                <a:cubicBezTo>
                  <a:pt x="2574853" y="11502190"/>
                  <a:pt x="0" y="8927337"/>
                  <a:pt x="0" y="5751095"/>
                </a:cubicBezTo>
                <a:cubicBezTo>
                  <a:pt x="0" y="2574853"/>
                  <a:pt x="2574853" y="0"/>
                  <a:pt x="575109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solidFill>
                  <a:srgbClr val="005A9B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4273219" y="2026337"/>
            <a:ext cx="3668295" cy="3667728"/>
          </a:xfrm>
          <a:custGeom>
            <a:avLst/>
            <a:gdLst>
              <a:gd name="connsiteX0" fmla="*/ 5751095 w 11502190"/>
              <a:gd name="connsiteY0" fmla="*/ 0 h 11502190"/>
              <a:gd name="connsiteX1" fmla="*/ 11502190 w 11502190"/>
              <a:gd name="connsiteY1" fmla="*/ 5751095 h 11502190"/>
              <a:gd name="connsiteX2" fmla="*/ 5751095 w 11502190"/>
              <a:gd name="connsiteY2" fmla="*/ 11502190 h 11502190"/>
              <a:gd name="connsiteX3" fmla="*/ 0 w 11502190"/>
              <a:gd name="connsiteY3" fmla="*/ 5751095 h 11502190"/>
              <a:gd name="connsiteX4" fmla="*/ 5751095 w 11502190"/>
              <a:gd name="connsiteY4" fmla="*/ 0 h 11502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02190" h="11502190">
                <a:moveTo>
                  <a:pt x="5751095" y="0"/>
                </a:moveTo>
                <a:cubicBezTo>
                  <a:pt x="8927337" y="0"/>
                  <a:pt x="11502190" y="2574853"/>
                  <a:pt x="11502190" y="5751095"/>
                </a:cubicBezTo>
                <a:cubicBezTo>
                  <a:pt x="11502190" y="8927337"/>
                  <a:pt x="8927337" y="11502190"/>
                  <a:pt x="5751095" y="11502190"/>
                </a:cubicBezTo>
                <a:cubicBezTo>
                  <a:pt x="2574853" y="11502190"/>
                  <a:pt x="0" y="8927337"/>
                  <a:pt x="0" y="5751095"/>
                </a:cubicBezTo>
                <a:cubicBezTo>
                  <a:pt x="0" y="2574853"/>
                  <a:pt x="2574853" y="0"/>
                  <a:pt x="575109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solidFill>
                  <a:srgbClr val="005A9B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8224925" y="2026337"/>
            <a:ext cx="3668295" cy="3667728"/>
          </a:xfrm>
          <a:custGeom>
            <a:avLst/>
            <a:gdLst>
              <a:gd name="connsiteX0" fmla="*/ 5751095 w 11502190"/>
              <a:gd name="connsiteY0" fmla="*/ 0 h 11502190"/>
              <a:gd name="connsiteX1" fmla="*/ 11502190 w 11502190"/>
              <a:gd name="connsiteY1" fmla="*/ 5751095 h 11502190"/>
              <a:gd name="connsiteX2" fmla="*/ 5751095 w 11502190"/>
              <a:gd name="connsiteY2" fmla="*/ 11502190 h 11502190"/>
              <a:gd name="connsiteX3" fmla="*/ 0 w 11502190"/>
              <a:gd name="connsiteY3" fmla="*/ 5751095 h 11502190"/>
              <a:gd name="connsiteX4" fmla="*/ 5751095 w 11502190"/>
              <a:gd name="connsiteY4" fmla="*/ 0 h 11502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02190" h="11502190">
                <a:moveTo>
                  <a:pt x="5751095" y="0"/>
                </a:moveTo>
                <a:cubicBezTo>
                  <a:pt x="8927337" y="0"/>
                  <a:pt x="11502190" y="2574853"/>
                  <a:pt x="11502190" y="5751095"/>
                </a:cubicBezTo>
                <a:cubicBezTo>
                  <a:pt x="11502190" y="8927337"/>
                  <a:pt x="8927337" y="11502190"/>
                  <a:pt x="5751095" y="11502190"/>
                </a:cubicBezTo>
                <a:cubicBezTo>
                  <a:pt x="2574853" y="11502190"/>
                  <a:pt x="0" y="8927337"/>
                  <a:pt x="0" y="5751095"/>
                </a:cubicBezTo>
                <a:cubicBezTo>
                  <a:pt x="0" y="2574853"/>
                  <a:pt x="2574853" y="0"/>
                  <a:pt x="575109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solidFill>
                  <a:srgbClr val="005A9B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09863" y="577426"/>
            <a:ext cx="10883232" cy="994457"/>
          </a:xfrm>
          <a:prstGeom prst="rect">
            <a:avLst/>
          </a:prstGeom>
        </p:spPr>
        <p:txBody>
          <a:bodyPr/>
          <a:lstStyle>
            <a:lvl1pPr>
              <a:defRPr sz="3600" b="0" i="0">
                <a:solidFill>
                  <a:srgbClr val="005A9B"/>
                </a:solidFill>
                <a:latin typeface="Calibri Normaali" charset="0"/>
                <a:ea typeface="Calibri Normaali" charset="0"/>
                <a:cs typeface="Calibri Normaali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566429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40">
          <p15:clr>
            <a:srgbClr val="FBAE40"/>
          </p15:clr>
        </p15:guide>
        <p15:guide id="2" pos="576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isältö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77427"/>
            <a:ext cx="10515600" cy="1113529"/>
          </a:xfrm>
          <a:prstGeom prst="rect">
            <a:avLst/>
          </a:prstGeom>
        </p:spPr>
        <p:txBody>
          <a:bodyPr/>
          <a:lstStyle>
            <a:lvl1pPr>
              <a:defRPr sz="3600" b="0" i="0">
                <a:solidFill>
                  <a:srgbClr val="005A9B"/>
                </a:solidFill>
                <a:latin typeface="Calibri Normaali" charset="0"/>
                <a:ea typeface="Calibri Normaali" charset="0"/>
                <a:cs typeface="Calibri Normaali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343"/>
            <a:ext cx="5207000" cy="4034468"/>
          </a:xfrm>
          <a:prstGeom prst="rect">
            <a:avLst/>
          </a:prstGeom>
        </p:spPr>
        <p:txBody>
          <a:bodyPr/>
          <a:lstStyle>
            <a:lvl1pPr>
              <a:defRPr sz="2133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  <a:lvl2pPr>
              <a:defRPr sz="1866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3pPr>
            <a:lvl4pPr>
              <a:defRPr sz="1333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4pPr>
            <a:lvl5pPr>
              <a:defRPr sz="1333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6800" y="1825343"/>
            <a:ext cx="5207000" cy="4034468"/>
          </a:xfrm>
          <a:prstGeom prst="rect">
            <a:avLst/>
          </a:prstGeom>
        </p:spPr>
        <p:txBody>
          <a:bodyPr/>
          <a:lstStyle>
            <a:lvl1pPr>
              <a:defRPr sz="2133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  <a:lvl2pPr>
              <a:defRPr sz="1866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3pPr>
            <a:lvl4pPr>
              <a:defRPr sz="1333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4pPr>
            <a:lvl5pPr>
              <a:defRPr sz="1333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9883273" y="6335041"/>
            <a:ext cx="447842" cy="305366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rgbClr val="005A9B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fld id="{47CC6391-E5AA-4B2F-B19C-1C030F29CA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352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uv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 userDrawn="1"/>
        </p:nvSpPr>
        <p:spPr>
          <a:xfrm>
            <a:off x="0" y="0"/>
            <a:ext cx="5240421" cy="6858000"/>
          </a:xfrm>
          <a:prstGeom prst="rect">
            <a:avLst/>
          </a:prstGeom>
          <a:solidFill>
            <a:srgbClr val="005A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5785853" y="866141"/>
            <a:ext cx="5933407" cy="4929512"/>
          </a:xfrm>
          <a:prstGeom prst="rect">
            <a:avLst/>
          </a:prstGeom>
        </p:spPr>
        <p:txBody>
          <a:bodyPr/>
          <a:lstStyle>
            <a:lvl1pPr>
              <a:defRPr sz="2133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  <a:lvl2pPr>
              <a:defRPr sz="1866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3pPr>
            <a:lvl4pPr>
              <a:defRPr sz="1333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4pPr>
            <a:lvl5pPr>
              <a:defRPr sz="1333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01053" y="866141"/>
            <a:ext cx="4438316" cy="4587333"/>
          </a:xfrm>
          <a:prstGeom prst="rect">
            <a:avLst/>
          </a:prstGeom>
        </p:spPr>
        <p:txBody>
          <a:bodyPr/>
          <a:lstStyle>
            <a:lvl1pPr>
              <a:defRPr sz="3600" b="0" i="0">
                <a:solidFill>
                  <a:schemeClr val="bg1"/>
                </a:solidFill>
                <a:latin typeface="Calibri Normaali" charset="0"/>
                <a:ea typeface="Calibri Normaali" charset="0"/>
                <a:cs typeface="Calibri Normaali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9883273" y="6335041"/>
            <a:ext cx="447842" cy="305366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rgbClr val="005A9B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fld id="{47CC6391-E5AA-4B2F-B19C-1C030F29CA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414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8602" y="1988915"/>
            <a:ext cx="10334345" cy="3785352"/>
          </a:xfrm>
          <a:prstGeom prst="rect">
            <a:avLst/>
          </a:prstGeom>
        </p:spPr>
        <p:txBody>
          <a:bodyPr/>
          <a:lstStyle>
            <a:lvl1pPr>
              <a:defRPr sz="2133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  <a:lvl2pPr>
              <a:defRPr sz="1866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3pPr>
            <a:lvl4pPr>
              <a:defRPr sz="1333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4pPr>
            <a:lvl5pPr>
              <a:defRPr sz="1333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48602" y="791289"/>
            <a:ext cx="10334345" cy="1081450"/>
          </a:xfrm>
          <a:prstGeom prst="rect">
            <a:avLst/>
          </a:prstGeom>
        </p:spPr>
        <p:txBody>
          <a:bodyPr/>
          <a:lstStyle>
            <a:lvl1pPr>
              <a:defRPr sz="3600" b="0" i="0">
                <a:solidFill>
                  <a:srgbClr val="005A9B"/>
                </a:solidFill>
                <a:latin typeface="Calibri Normaali" charset="0"/>
                <a:ea typeface="Calibri Normaali" charset="0"/>
                <a:cs typeface="Calibri Normaali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9883273" y="6335041"/>
            <a:ext cx="447842" cy="305366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rgbClr val="005A9B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fld id="{47CC6391-E5AA-4B2F-B19C-1C030F29CA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430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9883273" y="6335041"/>
            <a:ext cx="447842" cy="305366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rgbClr val="005A9B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fld id="{47CC6391-E5AA-4B2F-B19C-1C030F29CA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151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3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pic>
        <p:nvPicPr>
          <p:cNvPr id="2" name="Kuva 1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1569" y="5699415"/>
            <a:ext cx="1780431" cy="1158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716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/>
  <p:txStyles>
    <p:titleStyle>
      <a:lvl1pPr algn="l" defTabSz="609539" rtl="0" eaLnBrk="1" latinLnBrk="0" hangingPunct="1">
        <a:lnSpc>
          <a:spcPct val="90000"/>
        </a:lnSpc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2385" indent="-152385" algn="l" defTabSz="609539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1866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indent="-152385" algn="l" defTabSz="609539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24" indent="-152385" algn="l" defTabSz="609539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3pPr>
      <a:lvl4pPr marL="1066693" indent="-152385" algn="l" defTabSz="609539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63" indent="-152385" algn="l" defTabSz="609539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76232" indent="-152385" algn="l" defTabSz="609539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981002" indent="-152385" algn="l" defTabSz="609539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285771" indent="-152385" algn="l" defTabSz="609539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590541" indent="-152385" algn="l" defTabSz="609539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3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770" algn="l" defTabSz="60953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539" algn="l" defTabSz="60953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09" algn="l" defTabSz="60953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078" algn="l" defTabSz="60953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3848" algn="l" defTabSz="60953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617" algn="l" defTabSz="60953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387" algn="l" defTabSz="60953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156" algn="l" defTabSz="60953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CC6391-E5AA-4B2F-B19C-1C030F29CA3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5A9B"/>
                </a:solidFill>
                <a:effectLst/>
                <a:uLnTx/>
                <a:uFillTx/>
                <a:latin typeface="Calibri Light" charset="0"/>
                <a:cs typeface="Calibri Light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5A9B"/>
              </a:solidFill>
              <a:effectLst/>
              <a:uLnTx/>
              <a:uFillTx/>
              <a:latin typeface="Calibri Light" charset="0"/>
              <a:cs typeface="Calibri Light" charset="0"/>
            </a:endParaRPr>
          </a:p>
        </p:txBody>
      </p:sp>
      <p:sp>
        <p:nvSpPr>
          <p:cNvPr id="5" name="Tekstiruutu 4"/>
          <p:cNvSpPr txBox="1"/>
          <p:nvPr/>
        </p:nvSpPr>
        <p:spPr>
          <a:xfrm>
            <a:off x="724751" y="652911"/>
            <a:ext cx="819259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srgbClr val="497BBD">
                    <a:lumMod val="50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Microsoft JhengHei" panose="020B0604030504040204" pitchFamily="34" charset="-120"/>
                <a:cs typeface="+mn-cs"/>
              </a:rPr>
              <a:t>Taloudellisen </a:t>
            </a:r>
            <a:r>
              <a:rPr kumimoji="0" lang="fi-FI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97BBD">
                    <a:lumMod val="50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Microsoft JhengHei" panose="020B0604030504040204" pitchFamily="34" charset="-120"/>
                <a:cs typeface="+mn-cs"/>
              </a:rPr>
              <a:t>hyvinvoinnin </a:t>
            </a:r>
            <a:r>
              <a:rPr kumimoji="0" lang="fi-FI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497BBD">
                    <a:lumMod val="50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Microsoft JhengHei" panose="020B0604030504040204" pitchFamily="34" charset="-120"/>
                <a:cs typeface="+mn-cs"/>
              </a:rPr>
              <a:t>puheeksiottamisen</a:t>
            </a: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srgbClr val="497BBD">
                    <a:lumMod val="50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Microsoft JhengHei" panose="020B0604030504040204" pitchFamily="34" charset="-120"/>
                <a:cs typeface="+mn-cs"/>
              </a:rPr>
              <a:t> prosessi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boto Light"/>
              <a:ea typeface="+mn-ea"/>
              <a:cs typeface="+mn-cs"/>
            </a:endParaRPr>
          </a:p>
        </p:txBody>
      </p:sp>
      <p:graphicFrame>
        <p:nvGraphicFramePr>
          <p:cNvPr id="6" name="Kaaviokuva 5"/>
          <p:cNvGraphicFramePr/>
          <p:nvPr>
            <p:extLst>
              <p:ext uri="{D42A27DB-BD31-4B8C-83A1-F6EECF244321}">
                <p14:modId xmlns:p14="http://schemas.microsoft.com/office/powerpoint/2010/main" val="2562427358"/>
              </p:ext>
            </p:extLst>
          </p:nvPr>
        </p:nvGraphicFramePr>
        <p:xfrm>
          <a:off x="2846448" y="-1106416"/>
          <a:ext cx="8468139" cy="7513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Ryhmä 6"/>
          <p:cNvGrpSpPr/>
          <p:nvPr/>
        </p:nvGrpSpPr>
        <p:grpSpPr>
          <a:xfrm>
            <a:off x="2307874" y="2509015"/>
            <a:ext cx="344936" cy="403510"/>
            <a:chOff x="1793484" y="3555235"/>
            <a:chExt cx="344936" cy="403510"/>
          </a:xfrm>
        </p:grpSpPr>
        <p:sp>
          <p:nvSpPr>
            <p:cNvPr id="8" name="Nuoli oikealle 7"/>
            <p:cNvSpPr/>
            <p:nvPr/>
          </p:nvSpPr>
          <p:spPr>
            <a:xfrm>
              <a:off x="1793484" y="3555235"/>
              <a:ext cx="344936" cy="403510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0">
              <a:schemeClr val="accent1">
                <a:shade val="9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shade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Nuoli oikealle 4"/>
            <p:cNvSpPr txBox="1"/>
            <p:nvPr/>
          </p:nvSpPr>
          <p:spPr>
            <a:xfrm>
              <a:off x="1793484" y="3635937"/>
              <a:ext cx="241455" cy="2421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marR="0" lvl="0" indent="0" algn="ctr" defTabSz="8001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Light"/>
                <a:ea typeface="+mn-ea"/>
                <a:cs typeface="+mn-cs"/>
              </a:endParaRPr>
            </a:p>
          </p:txBody>
        </p:sp>
      </p:grpSp>
      <p:pic>
        <p:nvPicPr>
          <p:cNvPr id="3" name="Kuva 2" descr="Free vector graphic: Person, Symbol, Icon, Abstract - Free ...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544" y="2195676"/>
            <a:ext cx="817908" cy="958720"/>
          </a:xfrm>
          <a:prstGeom prst="rect">
            <a:avLst/>
          </a:prstGeom>
        </p:spPr>
      </p:pic>
      <p:sp>
        <p:nvSpPr>
          <p:cNvPr id="10" name="Tekstiruutu 9"/>
          <p:cNvSpPr txBox="1"/>
          <p:nvPr/>
        </p:nvSpPr>
        <p:spPr>
          <a:xfrm>
            <a:off x="724751" y="3381447"/>
            <a:ext cx="182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Asiakas tulee palveluun/vastaanotolle.</a:t>
            </a:r>
          </a:p>
        </p:txBody>
      </p:sp>
      <p:sp>
        <p:nvSpPr>
          <p:cNvPr id="11" name="Tekstiruutu 10"/>
          <p:cNvSpPr txBox="1"/>
          <p:nvPr/>
        </p:nvSpPr>
        <p:spPr>
          <a:xfrm>
            <a:off x="2846448" y="3710898"/>
            <a:ext cx="170755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Työntekijä voi kertoa, että ihmisten </a:t>
            </a:r>
            <a:r>
              <a:rPr kumimoji="0" lang="fi-FI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taloudellisen</a:t>
            </a:r>
            <a:r>
              <a:rPr kumimoji="0" lang="fi-FI" sz="12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hyvinvoinnin</a:t>
            </a:r>
            <a:r>
              <a:rPr kumimoji="0" lang="fi-FI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haasteet ovat yleistyneet ja näiden asioiden </a:t>
            </a:r>
            <a:r>
              <a:rPr kumimoji="0" lang="fi-FI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puheeksiottamista</a:t>
            </a:r>
            <a:r>
              <a:rPr kumimoji="0" lang="fi-FI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on lisätty myös sosiaali- ja terveyspalveluissa. </a:t>
            </a:r>
            <a:endParaRPr kumimoji="0" lang="fi-FI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8CADDE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fi-FI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CADDE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endParaRPr kumimoji="0" lang="fi-FI" sz="1200" b="0" i="0" u="none" strike="noStrike" kern="1200" cap="none" spc="0" normalizeH="0" baseline="0" noProof="0" dirty="0">
              <a:ln>
                <a:noFill/>
              </a:ln>
              <a:solidFill>
                <a:srgbClr val="8CADDE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2" name="Tekstiruutu 11"/>
          <p:cNvSpPr txBox="1"/>
          <p:nvPr/>
        </p:nvSpPr>
        <p:spPr>
          <a:xfrm>
            <a:off x="7383557" y="3710898"/>
            <a:ext cx="193686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On tärkeää, että jatko-ohjauksen osalta on kartoitettu oman kunnan tarjoamat </a:t>
            </a:r>
            <a:r>
              <a:rPr kumimoji="0" lang="fi-FI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palvelut/tuki asukkailleen talousasioissa.</a:t>
            </a:r>
            <a:r>
              <a:rPr kumimoji="0" lang="fi-FI" sz="12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lang="fi-FI" sz="12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Ammattilainen saattaa asiakkaan</a:t>
            </a:r>
            <a:r>
              <a:rPr kumimoji="0" lang="fi-FI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talousasioissa</a:t>
            </a:r>
            <a:r>
              <a:rPr kumimoji="0" lang="fi-FI" sz="12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auttavan tahon ulottuville.</a:t>
            </a:r>
            <a:r>
              <a:rPr kumimoji="0" lang="fi-FI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Asiakkaalle voidaan antaa tukea/apua </a:t>
            </a: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antavan tahon </a:t>
            </a:r>
            <a:r>
              <a:rPr kumimoji="0" lang="fi-FI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yhteystiedot ja aikavaraus.</a:t>
            </a:r>
            <a:endParaRPr kumimoji="0" lang="fi-FI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Kyselylomakkeeseen </a:t>
            </a: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on koottu tietoa omatoimiseen </a:t>
            </a:r>
            <a:r>
              <a:rPr lang="fi-FI" sz="12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talousasioiden edistämiseen</a:t>
            </a:r>
            <a:r>
              <a:rPr kumimoji="0" lang="fi-FI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.</a:t>
            </a:r>
            <a:endParaRPr kumimoji="0" lang="fi-FI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3" name="Tekstiruutu 12"/>
          <p:cNvSpPr txBox="1"/>
          <p:nvPr/>
        </p:nvSpPr>
        <p:spPr>
          <a:xfrm>
            <a:off x="5323128" y="3957719"/>
            <a:ext cx="15619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1" i="1" u="none" strike="noStrike" kern="1200" cap="none" spc="0" normalizeH="0" baseline="0" noProof="0" dirty="0">
                <a:ln>
                  <a:noFill/>
                </a:ln>
                <a:solidFill>
                  <a:srgbClr val="8CADDE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Työntekijän rohkaisulla on </a:t>
            </a:r>
            <a:r>
              <a:rPr kumimoji="0" lang="fi-FI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8CADDE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merkitystä:                             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1" i="1" u="none" strike="noStrike" kern="1200" cap="none" spc="0" normalizeH="0" baseline="0" noProof="0" dirty="0" smtClean="0">
              <a:ln>
                <a:noFill/>
              </a:ln>
              <a:solidFill>
                <a:srgbClr val="8CADDE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8CADDE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”</a:t>
            </a:r>
            <a:r>
              <a:rPr kumimoji="0" lang="fi-FI" sz="1200" b="1" i="1" u="none" strike="noStrike" kern="1200" cap="none" spc="0" normalizeH="0" baseline="0" noProof="0" dirty="0">
                <a:ln>
                  <a:noFill/>
                </a:ln>
                <a:solidFill>
                  <a:srgbClr val="8CADDE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On viisautta hakea apua.” </a:t>
            </a:r>
            <a:endParaRPr kumimoji="0" lang="fi-FI" sz="1200" b="1" i="1" u="none" strike="noStrike" kern="1200" cap="none" spc="0" normalizeH="0" baseline="0" noProof="0" dirty="0" smtClean="0">
              <a:ln>
                <a:noFill/>
              </a:ln>
              <a:solidFill>
                <a:srgbClr val="8CADDE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1" i="1" u="none" strike="noStrike" kern="1200" cap="none" spc="0" normalizeH="0" baseline="0" noProof="0" dirty="0">
              <a:ln>
                <a:noFill/>
              </a:ln>
              <a:solidFill>
                <a:srgbClr val="8CADDE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8CADDE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”</a:t>
            </a:r>
            <a:r>
              <a:rPr kumimoji="0" lang="fi-FI" sz="1200" b="1" i="1" u="none" strike="noStrike" kern="1200" cap="none" spc="0" normalizeH="0" baseline="0" noProof="0" dirty="0">
                <a:ln>
                  <a:noFill/>
                </a:ln>
                <a:solidFill>
                  <a:srgbClr val="8CADDE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Moni painii taloudellisten haasteiden kanssa arjessaan.” **</a:t>
            </a:r>
          </a:p>
        </p:txBody>
      </p:sp>
      <p:sp>
        <p:nvSpPr>
          <p:cNvPr id="14" name="Tekstiruutu 13"/>
          <p:cNvSpPr txBox="1"/>
          <p:nvPr/>
        </p:nvSpPr>
        <p:spPr>
          <a:xfrm>
            <a:off x="9909490" y="3710898"/>
            <a:ext cx="14889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Asiakkaan kanssa voidaan sopia esim. soittoaika tai tapaaminen, jonka aikana tarkistetaan onko asiakas saanut apua/tukea taloudellisen </a:t>
            </a:r>
            <a:r>
              <a:rPr kumimoji="0" lang="fi-FI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hyvinvoinnin </a:t>
            </a: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haasteisiin.</a:t>
            </a: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boto Light"/>
              <a:ea typeface="+mn-ea"/>
              <a:cs typeface="+mn-cs"/>
            </a:endParaRPr>
          </a:p>
        </p:txBody>
      </p:sp>
      <p:sp>
        <p:nvSpPr>
          <p:cNvPr id="16" name="Tekstiruutu 15"/>
          <p:cNvSpPr txBox="1"/>
          <p:nvPr/>
        </p:nvSpPr>
        <p:spPr>
          <a:xfrm>
            <a:off x="9648024" y="976076"/>
            <a:ext cx="2299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1" i="0" u="none" strike="noStrike" kern="1200" cap="none" spc="0" normalizeH="0" baseline="0" noProof="0" dirty="0">
                <a:ln>
                  <a:noFill/>
                </a:ln>
                <a:solidFill>
                  <a:srgbClr val="8CADDE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** </a:t>
            </a:r>
            <a:r>
              <a:rPr kumimoji="0" lang="fi-FI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8CADDE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Kokemustoimijan </a:t>
            </a:r>
            <a:r>
              <a:rPr kumimoji="0" lang="fi-FI" sz="1200" b="1" i="0" u="none" strike="noStrike" kern="1200" cap="none" spc="0" normalizeH="0" baseline="0" noProof="0" dirty="0">
                <a:ln>
                  <a:noFill/>
                </a:ln>
                <a:solidFill>
                  <a:srgbClr val="8CADDE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kommentteja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boto Light"/>
              <a:ea typeface="+mn-ea"/>
              <a:cs typeface="+mn-cs"/>
            </a:endParaRPr>
          </a:p>
        </p:txBody>
      </p:sp>
      <p:sp>
        <p:nvSpPr>
          <p:cNvPr id="17" name="Tekstiruutu 16"/>
          <p:cNvSpPr txBox="1"/>
          <p:nvPr/>
        </p:nvSpPr>
        <p:spPr>
          <a:xfrm>
            <a:off x="596348" y="4312034"/>
            <a:ext cx="19529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fi-FI" sz="1200" b="1" i="1" dirty="0">
                <a:solidFill>
                  <a:srgbClr val="8CADDE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 Raha on niin henkilökohtainen aihe</a:t>
            </a:r>
            <a:r>
              <a:rPr lang="fi-FI" sz="1200" b="1" i="1" dirty="0" smtClean="0">
                <a:solidFill>
                  <a:srgbClr val="8CADDE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lvl="0">
              <a:defRPr/>
            </a:pPr>
            <a:endParaRPr lang="fi-FI" sz="1200" b="1" i="1" dirty="0">
              <a:solidFill>
                <a:srgbClr val="8CADDE">
                  <a:lumMod val="75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defRPr/>
            </a:pPr>
            <a:r>
              <a:rPr lang="fi-FI" sz="1200" b="1" i="1" dirty="0">
                <a:solidFill>
                  <a:srgbClr val="8CADDE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”Taloudellisiin haasteisiin liittyy häpeää.” </a:t>
            </a:r>
            <a:r>
              <a:rPr lang="fi-FI" sz="1200" dirty="0">
                <a:solidFill>
                  <a:srgbClr val="8CADDE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**</a:t>
            </a:r>
            <a:endParaRPr lang="fi-FI" sz="1200" dirty="0">
              <a:solidFill>
                <a:srgbClr val="8CADDE">
                  <a:lumMod val="75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7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Iat sinisellä taustalla">
  <a:themeElements>
    <a:clrScheme name="Mukautettu 13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80D0DE"/>
      </a:accent1>
      <a:accent2>
        <a:srgbClr val="497BBD"/>
      </a:accent2>
      <a:accent3>
        <a:srgbClr val="F074A7"/>
      </a:accent3>
      <a:accent4>
        <a:srgbClr val="8CADDE"/>
      </a:accent4>
      <a:accent5>
        <a:srgbClr val="B3C8E9"/>
      </a:accent5>
      <a:accent6>
        <a:srgbClr val="2E2E2E"/>
      </a:accent6>
      <a:hlink>
        <a:srgbClr val="2E2E2E"/>
      </a:hlink>
      <a:folHlink>
        <a:srgbClr val="4177C9"/>
      </a:folHlink>
    </a:clrScheme>
    <a:fontScheme name="Custom 2">
      <a:majorFont>
        <a:latin typeface="Roboto Black"/>
        <a:ea typeface=""/>
        <a:cs typeface=""/>
      </a:majorFont>
      <a:minorFont>
        <a:latin typeface="Robo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</Words>
  <Application>Microsoft Office PowerPoint</Application>
  <PresentationFormat>Laajakuva</PresentationFormat>
  <Paragraphs>22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8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10" baseType="lpstr">
      <vt:lpstr>Microsoft JhengHei</vt:lpstr>
      <vt:lpstr>Arial</vt:lpstr>
      <vt:lpstr>Arial Black</vt:lpstr>
      <vt:lpstr>Calibri</vt:lpstr>
      <vt:lpstr>Calibri Light</vt:lpstr>
      <vt:lpstr>Calibri Normaali</vt:lpstr>
      <vt:lpstr>Montserrat</vt:lpstr>
      <vt:lpstr>Roboto Light</vt:lpstr>
      <vt:lpstr>1_DIat sinisellä taustalla</vt:lpstr>
      <vt:lpstr>PowerPoint-esitys</vt:lpstr>
    </vt:vector>
  </TitlesOfParts>
  <Company>PPSHP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Harju Janika</dc:creator>
  <cp:lastModifiedBy>Harju Janika</cp:lastModifiedBy>
  <cp:revision>2</cp:revision>
  <dcterms:created xsi:type="dcterms:W3CDTF">2021-11-12T08:46:09Z</dcterms:created>
  <dcterms:modified xsi:type="dcterms:W3CDTF">2021-11-12T08:46:41Z</dcterms:modified>
</cp:coreProperties>
</file>