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56A64-7BA0-443C-A568-B0D7330E116F}" type="datetimeFigureOut">
              <a:rPr lang="fi-FI" smtClean="0"/>
              <a:t>28.10.2021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97AAF-66B5-4A95-B7ED-FCD752D6B0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732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BCE89-F287-4928-BE4D-B1B71CE5D264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rgbClr val="00809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00809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61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yksi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00" y="-3841"/>
            <a:ext cx="12313920" cy="6930856"/>
          </a:xfrm>
          <a:prstGeom prst="rect">
            <a:avLst/>
          </a:prstGeom>
        </p:spPr>
      </p:pic>
      <p:pic>
        <p:nvPicPr>
          <p:cNvPr id="3" name="Picture 2" descr="Logo &#10;&#10;Siun soten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525" y="1454390"/>
            <a:ext cx="5998419" cy="32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0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aihtuvat log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00" y="-3841"/>
            <a:ext cx="12313920" cy="6930856"/>
          </a:xfrm>
          <a:prstGeom prst="rect">
            <a:avLst/>
          </a:prstGeom>
        </p:spPr>
      </p:pic>
      <p:pic>
        <p:nvPicPr>
          <p:cNvPr id="7" name="Picture 6" descr="Siun_sote-1_väri_tummall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525" y="1454390"/>
            <a:ext cx="5998419" cy="32638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621" y="1539822"/>
            <a:ext cx="5692323" cy="3178413"/>
          </a:xfrm>
          <a:prstGeom prst="rect">
            <a:avLst/>
          </a:prstGeom>
        </p:spPr>
      </p:pic>
      <p:pic>
        <p:nvPicPr>
          <p:cNvPr id="10" name="Picture 9" descr="Siun_sote-3_väri_tummall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392" y="1755986"/>
            <a:ext cx="5996553" cy="2962249"/>
          </a:xfrm>
          <a:prstGeom prst="rect">
            <a:avLst/>
          </a:prstGeom>
        </p:spPr>
      </p:pic>
      <p:pic>
        <p:nvPicPr>
          <p:cNvPr id="11" name="Picture 10" descr="Siun_sote-4_väri_tummalle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627" y="1683931"/>
            <a:ext cx="5684317" cy="3034304"/>
          </a:xfrm>
          <a:prstGeom prst="rect">
            <a:avLst/>
          </a:prstGeom>
        </p:spPr>
      </p:pic>
      <p:pic>
        <p:nvPicPr>
          <p:cNvPr id="12" name="Picture 11" descr="Siun_sote-5_väri_tummall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208" y="1179547"/>
            <a:ext cx="6236736" cy="3538688"/>
          </a:xfrm>
          <a:prstGeom prst="rect">
            <a:avLst/>
          </a:prstGeom>
        </p:spPr>
      </p:pic>
      <p:pic>
        <p:nvPicPr>
          <p:cNvPr id="13" name="Picture 12" descr="Siun_sote-6_väri_tummalle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850" y="1523810"/>
            <a:ext cx="6709095" cy="3194425"/>
          </a:xfrm>
          <a:prstGeom prst="rect">
            <a:avLst/>
          </a:prstGeom>
        </p:spPr>
      </p:pic>
      <p:pic>
        <p:nvPicPr>
          <p:cNvPr id="14" name="Picture 13" descr="Siun_sote-7_väri_tummalle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506" y="1355682"/>
            <a:ext cx="5844439" cy="3362553"/>
          </a:xfrm>
          <a:prstGeom prst="rect">
            <a:avLst/>
          </a:prstGeom>
        </p:spPr>
      </p:pic>
      <p:pic>
        <p:nvPicPr>
          <p:cNvPr id="15" name="Picture 14" descr="Logo&#10;&#10;Siun soten logo - vaihtuva kuva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421" y="1571846"/>
            <a:ext cx="5956524" cy="314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84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aihe tai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00" y="-3841"/>
            <a:ext cx="12313920" cy="6930856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024064" y="449233"/>
            <a:ext cx="10151936" cy="3062515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lnSpc>
                <a:spcPts val="7466"/>
              </a:lnSpc>
              <a:defRPr sz="7200" baseline="0">
                <a:solidFill>
                  <a:schemeClr val="accent5"/>
                </a:solidFill>
              </a:defRPr>
            </a:lvl1pPr>
          </a:lstStyle>
          <a:p>
            <a:r>
              <a:rPr lang="fi-FI"/>
              <a:t>Esityksen aihe tai väliotsikko </a:t>
            </a:r>
            <a:endParaRPr lang="en-US"/>
          </a:p>
        </p:txBody>
      </p:sp>
      <p:pic>
        <p:nvPicPr>
          <p:cNvPr id="10" name="Picture 9" descr="Logo &#10;&#10;Siun soten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54" y="5865904"/>
            <a:ext cx="1266297" cy="718489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</p:pic>
      <p:sp>
        <p:nvSpPr>
          <p:cNvPr id="2" name="TextBox 1" descr="Pohjois-Karjalan sosiaali- ja terveyspalvelujen kuntayhtymä www.siunsote.fi&#10;"/>
          <p:cNvSpPr txBox="1"/>
          <p:nvPr userDrawn="1"/>
        </p:nvSpPr>
        <p:spPr>
          <a:xfrm>
            <a:off x="8799474" y="5839252"/>
            <a:ext cx="3225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aseline="0">
                <a:solidFill>
                  <a:schemeClr val="bg1"/>
                </a:solidFill>
              </a:rPr>
              <a:t>Pohjois-Karjalan </a:t>
            </a:r>
            <a:r>
              <a:rPr lang="en-US" sz="1600" baseline="0" err="1">
                <a:solidFill>
                  <a:schemeClr val="bg1"/>
                </a:solidFill>
              </a:rPr>
              <a:t>sosiaali</a:t>
            </a:r>
            <a:r>
              <a:rPr lang="en-US" sz="1600" baseline="0">
                <a:solidFill>
                  <a:schemeClr val="bg1"/>
                </a:solidFill>
              </a:rPr>
              <a:t>- ja </a:t>
            </a:r>
            <a:r>
              <a:rPr lang="en-US" sz="1600" baseline="0" err="1">
                <a:solidFill>
                  <a:schemeClr val="bg1"/>
                </a:solidFill>
              </a:rPr>
              <a:t>terveyspalvelujen</a:t>
            </a:r>
            <a:r>
              <a:rPr lang="en-US" sz="1600" baseline="0">
                <a:solidFill>
                  <a:schemeClr val="bg1"/>
                </a:solidFill>
              </a:rPr>
              <a:t> </a:t>
            </a:r>
            <a:r>
              <a:rPr lang="en-US" sz="1600" baseline="0" err="1">
                <a:solidFill>
                  <a:schemeClr val="bg1"/>
                </a:solidFill>
              </a:rPr>
              <a:t>kuntayhtymä</a:t>
            </a:r>
            <a:r>
              <a:rPr lang="en-US" sz="1600" baseline="0">
                <a:solidFill>
                  <a:schemeClr val="bg1"/>
                </a:solidFill>
              </a:rPr>
              <a:t> </a:t>
            </a:r>
            <a:r>
              <a:rPr lang="en-US" sz="1600" baseline="0">
                <a:solidFill>
                  <a:srgbClr val="50C9B5"/>
                </a:solidFill>
              </a:rPr>
              <a:t>www.siunsote.fi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24467" y="3731685"/>
            <a:ext cx="10151533" cy="1763183"/>
          </a:xfrm>
        </p:spPr>
        <p:txBody>
          <a:bodyPr>
            <a:normAutofit/>
          </a:bodyPr>
          <a:lstStyle>
            <a:lvl1pPr marL="0" indent="0" algn="ctr">
              <a:buNone/>
              <a:defRPr sz="3467" baseline="0">
                <a:solidFill>
                  <a:schemeClr val="bg1"/>
                </a:solidFill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r>
              <a:rPr lang="en-US" err="1"/>
              <a:t>Esityksen</a:t>
            </a:r>
            <a:r>
              <a:rPr lang="en-US"/>
              <a:t> </a:t>
            </a:r>
            <a:r>
              <a:rPr lang="en-US" err="1"/>
              <a:t>pitäjä</a:t>
            </a:r>
            <a:r>
              <a:rPr lang="en-US"/>
              <a:t>, </a:t>
            </a:r>
            <a:r>
              <a:rPr lang="en-US" err="1"/>
              <a:t>päivämäärä</a:t>
            </a:r>
            <a:r>
              <a:rPr lang="en-US"/>
              <a:t> tai </a:t>
            </a:r>
            <a:r>
              <a:rPr lang="en-US" err="1"/>
              <a:t>lisäotsikko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0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32A491"/>
                </a:solidFill>
              </a:defRPr>
            </a:lvl1pPr>
          </a:lstStyle>
          <a:p>
            <a:r>
              <a:rPr lang="fi-FI"/>
              <a:t>Muokkaa otsikkoa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967317" y="1727201"/>
            <a:ext cx="10886016" cy="433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83D7662-B9B3-4429-9AC6-C830519A04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56630" y="6220835"/>
            <a:ext cx="2131277" cy="42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02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tervehd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iunSote_Esityspohja_kansipoh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00" y="-3841"/>
            <a:ext cx="12313920" cy="6930856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024064" y="1282121"/>
            <a:ext cx="10151936" cy="2165115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defRPr sz="8000" baseline="0">
                <a:solidFill>
                  <a:srgbClr val="50C9B5"/>
                </a:solidFill>
              </a:defRPr>
            </a:lvl1pPr>
          </a:lstStyle>
          <a:p>
            <a:r>
              <a:rPr lang="fi-FI"/>
              <a:t>Lopputervehdys!</a:t>
            </a:r>
            <a:endParaRPr lang="en-US"/>
          </a:p>
        </p:txBody>
      </p:sp>
      <p:pic>
        <p:nvPicPr>
          <p:cNvPr id="10" name="Picture 9" descr="Logo &#10;&#10;Siun soten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76" y="5982920"/>
            <a:ext cx="1217575" cy="601472"/>
          </a:xfrm>
          <a:prstGeom prst="rect">
            <a:avLst/>
          </a:prstGeom>
        </p:spPr>
      </p:pic>
      <p:sp>
        <p:nvSpPr>
          <p:cNvPr id="6" name="TextBox 5" descr="Pohjois-Karjalan sosiaali- ja terveyspalvelujen kuntayhtymä www.siunsote.fi"/>
          <p:cNvSpPr txBox="1"/>
          <p:nvPr userDrawn="1"/>
        </p:nvSpPr>
        <p:spPr>
          <a:xfrm>
            <a:off x="8799474" y="5839252"/>
            <a:ext cx="3225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aseline="0">
                <a:solidFill>
                  <a:schemeClr val="bg1"/>
                </a:solidFill>
              </a:rPr>
              <a:t>Pohjois-Karjalan </a:t>
            </a:r>
            <a:r>
              <a:rPr lang="en-US" sz="1600" baseline="0" err="1">
                <a:solidFill>
                  <a:schemeClr val="bg1"/>
                </a:solidFill>
              </a:rPr>
              <a:t>sosiaali</a:t>
            </a:r>
            <a:r>
              <a:rPr lang="en-US" sz="1600" baseline="0">
                <a:solidFill>
                  <a:schemeClr val="bg1"/>
                </a:solidFill>
              </a:rPr>
              <a:t>- ja </a:t>
            </a:r>
            <a:r>
              <a:rPr lang="en-US" sz="1600" baseline="0" err="1">
                <a:solidFill>
                  <a:schemeClr val="bg1"/>
                </a:solidFill>
              </a:rPr>
              <a:t>terveyspalvelujen</a:t>
            </a:r>
            <a:r>
              <a:rPr lang="en-US" sz="1600" baseline="0">
                <a:solidFill>
                  <a:schemeClr val="bg1"/>
                </a:solidFill>
              </a:rPr>
              <a:t> </a:t>
            </a:r>
            <a:r>
              <a:rPr lang="en-US" sz="1600" baseline="0" err="1">
                <a:solidFill>
                  <a:schemeClr val="bg1"/>
                </a:solidFill>
              </a:rPr>
              <a:t>kuntayhtymä</a:t>
            </a:r>
            <a:r>
              <a:rPr lang="en-US" sz="1600" baseline="0">
                <a:solidFill>
                  <a:schemeClr val="bg1"/>
                </a:solidFill>
              </a:rPr>
              <a:t> </a:t>
            </a:r>
            <a:r>
              <a:rPr lang="en-US" sz="1600" baseline="0">
                <a:solidFill>
                  <a:srgbClr val="50C9B5"/>
                </a:solidFill>
              </a:rPr>
              <a:t>www.siunsote.fi</a:t>
            </a:r>
          </a:p>
        </p:txBody>
      </p:sp>
    </p:spTree>
    <p:extLst>
      <p:ext uri="{BB962C8B-B14F-4D97-AF65-F5344CB8AC3E}">
        <p14:creationId xmlns:p14="http://schemas.microsoft.com/office/powerpoint/2010/main" val="164088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Logo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525" y="1454390"/>
            <a:ext cx="5998419" cy="32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4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aihe tai väliotsikko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024064" y="449233"/>
            <a:ext cx="10151936" cy="3062515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lnSpc>
                <a:spcPts val="7466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Esityksen aihe tai väliotsikko 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24467" y="3731685"/>
            <a:ext cx="10151533" cy="1763183"/>
          </a:xfrm>
        </p:spPr>
        <p:txBody>
          <a:bodyPr>
            <a:normAutofit/>
          </a:bodyPr>
          <a:lstStyle>
            <a:lvl1pPr marL="0" indent="0" algn="ctr">
              <a:buNone/>
              <a:defRPr sz="3467" baseline="0">
                <a:solidFill>
                  <a:schemeClr val="tx1"/>
                </a:solidFill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r>
              <a:rPr lang="en-US" err="1"/>
              <a:t>Esityksen</a:t>
            </a:r>
            <a:r>
              <a:rPr lang="en-US"/>
              <a:t> </a:t>
            </a:r>
            <a:r>
              <a:rPr lang="en-US" err="1"/>
              <a:t>pitäjä</a:t>
            </a:r>
            <a:r>
              <a:rPr lang="en-US"/>
              <a:t>, </a:t>
            </a:r>
            <a:r>
              <a:rPr lang="en-US" err="1"/>
              <a:t>päivämäärä</a:t>
            </a:r>
            <a:r>
              <a:rPr lang="en-US"/>
              <a:t> tai </a:t>
            </a:r>
            <a:r>
              <a:rPr lang="en-US" err="1"/>
              <a:t>lisäotsikko</a:t>
            </a:r>
            <a:endParaRPr lang="en-US"/>
          </a:p>
        </p:txBody>
      </p:sp>
      <p:pic>
        <p:nvPicPr>
          <p:cNvPr id="8" name="Kuva 7" descr="Logo 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76" y="5982920"/>
            <a:ext cx="1217575" cy="601472"/>
          </a:xfrm>
          <a:prstGeom prst="rect">
            <a:avLst/>
          </a:prstGeom>
        </p:spPr>
      </p:pic>
      <p:sp>
        <p:nvSpPr>
          <p:cNvPr id="9" name="TextBox 5" descr="Pohjois-Karjalan sosiaali- ja terveyspalvelujen kuntayhtymä www.siunsote.fi"/>
          <p:cNvSpPr txBox="1"/>
          <p:nvPr userDrawn="1"/>
        </p:nvSpPr>
        <p:spPr>
          <a:xfrm>
            <a:off x="8799474" y="5839252"/>
            <a:ext cx="3225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aseline="0" err="1">
                <a:solidFill>
                  <a:schemeClr val="tx1"/>
                </a:solidFill>
              </a:rPr>
              <a:t>Pohjois-Karjalan</a:t>
            </a:r>
            <a:r>
              <a:rPr lang="en-US" sz="1600" baseline="0">
                <a:solidFill>
                  <a:schemeClr val="tx1"/>
                </a:solidFill>
              </a:rPr>
              <a:t> </a:t>
            </a:r>
            <a:r>
              <a:rPr lang="en-US" sz="1600" baseline="0" err="1">
                <a:solidFill>
                  <a:schemeClr val="tx1"/>
                </a:solidFill>
              </a:rPr>
              <a:t>sosiaali</a:t>
            </a:r>
            <a:r>
              <a:rPr lang="en-US" sz="1600" baseline="0">
                <a:solidFill>
                  <a:schemeClr val="tx1"/>
                </a:solidFill>
              </a:rPr>
              <a:t>- </a:t>
            </a:r>
            <a:r>
              <a:rPr lang="en-US" sz="1600" baseline="0" err="1">
                <a:solidFill>
                  <a:schemeClr val="tx1"/>
                </a:solidFill>
              </a:rPr>
              <a:t>ja</a:t>
            </a:r>
            <a:r>
              <a:rPr lang="en-US" sz="1600" baseline="0">
                <a:solidFill>
                  <a:schemeClr val="tx1"/>
                </a:solidFill>
              </a:rPr>
              <a:t> </a:t>
            </a:r>
            <a:r>
              <a:rPr lang="en-US" sz="1600" baseline="0" err="1">
                <a:solidFill>
                  <a:schemeClr val="tx1"/>
                </a:solidFill>
              </a:rPr>
              <a:t>terveyspalvelujen</a:t>
            </a:r>
            <a:r>
              <a:rPr lang="en-US" sz="1600" baseline="0">
                <a:solidFill>
                  <a:schemeClr val="tx1"/>
                </a:solidFill>
              </a:rPr>
              <a:t> </a:t>
            </a:r>
            <a:r>
              <a:rPr lang="en-US" sz="1600" baseline="0" err="1">
                <a:solidFill>
                  <a:schemeClr val="tx1"/>
                </a:solidFill>
              </a:rPr>
              <a:t>kuntayhtymä</a:t>
            </a:r>
            <a:r>
              <a:rPr lang="en-US" sz="1600" baseline="0">
                <a:solidFill>
                  <a:schemeClr val="tx1"/>
                </a:solidFill>
              </a:rPr>
              <a:t> </a:t>
            </a:r>
            <a:r>
              <a:rPr lang="en-US" sz="1600" b="1" baseline="0" err="1">
                <a:solidFill>
                  <a:schemeClr val="tx1"/>
                </a:solidFill>
              </a:rPr>
              <a:t>www.siunsote.fi</a:t>
            </a:r>
            <a:endParaRPr lang="en-US" sz="1600" b="1" baseline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8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dia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otsikkoa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967317" y="1727201"/>
            <a:ext cx="10886016" cy="433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TextBox 5" descr="www.siunsote.fi"/>
          <p:cNvSpPr txBox="1"/>
          <p:nvPr userDrawn="1"/>
        </p:nvSpPr>
        <p:spPr>
          <a:xfrm>
            <a:off x="8799474" y="6245650"/>
            <a:ext cx="3225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baseline="0">
                <a:solidFill>
                  <a:schemeClr val="tx1"/>
                </a:solidFill>
              </a:rPr>
              <a:t>www.siunsote.fi</a:t>
            </a:r>
          </a:p>
        </p:txBody>
      </p:sp>
      <p:pic>
        <p:nvPicPr>
          <p:cNvPr id="3" name="Kuva 2" descr="Logo 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75" y="5923300"/>
            <a:ext cx="1292816" cy="61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95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tervehdys musta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Logo &#10;&#10;Siun sote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76" y="5982920"/>
            <a:ext cx="1217575" cy="60147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024064" y="1282121"/>
            <a:ext cx="10151936" cy="2165115"/>
          </a:xfrm>
          <a:prstGeom prst="rect">
            <a:avLst/>
          </a:prstGeom>
        </p:spPr>
        <p:txBody>
          <a:bodyPr wrap="square" lIns="0" tIns="0" rIns="0" bIns="0"/>
          <a:lstStyle>
            <a:lvl1pPr marL="0" algn="ctr">
              <a:defRPr sz="80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Lopputervehdys!</a:t>
            </a:r>
            <a:endParaRPr lang="en-US"/>
          </a:p>
        </p:txBody>
      </p:sp>
      <p:sp>
        <p:nvSpPr>
          <p:cNvPr id="6" name="TextBox 5" descr="Pohjois-Karjalan sosiaali- ja terveyspalvelujen kuntayhtymä www.siunsote.fi"/>
          <p:cNvSpPr txBox="1"/>
          <p:nvPr userDrawn="1"/>
        </p:nvSpPr>
        <p:spPr>
          <a:xfrm>
            <a:off x="8799474" y="5839252"/>
            <a:ext cx="3225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aseline="0" err="1">
                <a:solidFill>
                  <a:schemeClr val="tx1"/>
                </a:solidFill>
              </a:rPr>
              <a:t>Pohjois-Karjalan</a:t>
            </a:r>
            <a:r>
              <a:rPr lang="en-US" sz="1600" baseline="0">
                <a:solidFill>
                  <a:schemeClr val="tx1"/>
                </a:solidFill>
              </a:rPr>
              <a:t> </a:t>
            </a:r>
            <a:r>
              <a:rPr lang="en-US" sz="1600" baseline="0" err="1">
                <a:solidFill>
                  <a:schemeClr val="tx1"/>
                </a:solidFill>
              </a:rPr>
              <a:t>sosiaali</a:t>
            </a:r>
            <a:r>
              <a:rPr lang="en-US" sz="1600" baseline="0">
                <a:solidFill>
                  <a:schemeClr val="tx1"/>
                </a:solidFill>
              </a:rPr>
              <a:t>- </a:t>
            </a:r>
            <a:r>
              <a:rPr lang="en-US" sz="1600" baseline="0" err="1">
                <a:solidFill>
                  <a:schemeClr val="tx1"/>
                </a:solidFill>
              </a:rPr>
              <a:t>ja</a:t>
            </a:r>
            <a:r>
              <a:rPr lang="en-US" sz="1600" baseline="0">
                <a:solidFill>
                  <a:schemeClr val="tx1"/>
                </a:solidFill>
              </a:rPr>
              <a:t> </a:t>
            </a:r>
            <a:r>
              <a:rPr lang="en-US" sz="1600" baseline="0" err="1">
                <a:solidFill>
                  <a:schemeClr val="tx1"/>
                </a:solidFill>
              </a:rPr>
              <a:t>terveyspalvelujen</a:t>
            </a:r>
            <a:r>
              <a:rPr lang="en-US" sz="1600" baseline="0">
                <a:solidFill>
                  <a:schemeClr val="tx1"/>
                </a:solidFill>
              </a:rPr>
              <a:t> </a:t>
            </a:r>
            <a:r>
              <a:rPr lang="en-US" sz="1600" baseline="0" err="1">
                <a:solidFill>
                  <a:schemeClr val="tx1"/>
                </a:solidFill>
              </a:rPr>
              <a:t>kuntayhtymä</a:t>
            </a:r>
            <a:r>
              <a:rPr lang="en-US" sz="1600" baseline="0">
                <a:solidFill>
                  <a:schemeClr val="tx1"/>
                </a:solidFill>
              </a:rPr>
              <a:t> </a:t>
            </a:r>
            <a:r>
              <a:rPr lang="en-US" sz="1600" b="1" baseline="0" err="1">
                <a:solidFill>
                  <a:schemeClr val="tx1"/>
                </a:solidFill>
              </a:rPr>
              <a:t>www.siunsote.fi</a:t>
            </a:r>
            <a:endParaRPr lang="en-US" sz="1600" b="1" baseline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65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7639" y="1727818"/>
            <a:ext cx="10885975" cy="4311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6" name="TextBox 15" descr="www.siunsote.fi"/>
          <p:cNvSpPr txBox="1"/>
          <p:nvPr/>
        </p:nvSpPr>
        <p:spPr>
          <a:xfrm>
            <a:off x="8799474" y="6316031"/>
            <a:ext cx="3225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aseline="0" err="1">
                <a:solidFill>
                  <a:srgbClr val="288172"/>
                </a:solidFill>
              </a:rPr>
              <a:t>www.siunsote.fi</a:t>
            </a:r>
            <a:endParaRPr lang="en-US" sz="1600" baseline="0">
              <a:solidFill>
                <a:srgbClr val="288172"/>
              </a:solidFill>
            </a:endParaRPr>
          </a:p>
        </p:txBody>
      </p:sp>
      <p:pic>
        <p:nvPicPr>
          <p:cNvPr id="7" name="Picture 6" descr="Logo &#10;&#10;Siun soten logo&#10;&#10;&#10;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05" y="5945531"/>
            <a:ext cx="1209447" cy="638861"/>
          </a:xfrm>
          <a:prstGeom prst="rect">
            <a:avLst/>
          </a:prstGeom>
        </p:spPr>
      </p:pic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967637" y="275167"/>
            <a:ext cx="10885976" cy="131166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4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609585" rtl="0" eaLnBrk="1" latinLnBrk="0" hangingPunct="1">
        <a:lnSpc>
          <a:spcPts val="4533"/>
        </a:lnSpc>
        <a:spcBef>
          <a:spcPct val="0"/>
        </a:spcBef>
        <a:buNone/>
        <a:defRPr sz="4533" b="1" i="0" kern="1200" baseline="0">
          <a:solidFill>
            <a:srgbClr val="32A49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2" name="Suora yhdysviiva 541">
            <a:extLst>
              <a:ext uri="{FF2B5EF4-FFF2-40B4-BE49-F238E27FC236}">
                <a16:creationId xmlns:a16="http://schemas.microsoft.com/office/drawing/2014/main" id="{46E5C375-92B5-4725-A22C-E29250A51B0C}"/>
              </a:ext>
            </a:extLst>
          </p:cNvPr>
          <p:cNvCxnSpPr>
            <a:cxnSpLocks/>
          </p:cNvCxnSpPr>
          <p:nvPr/>
        </p:nvCxnSpPr>
        <p:spPr>
          <a:xfrm>
            <a:off x="7301271" y="4410402"/>
            <a:ext cx="219063" cy="84263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9" name="Suora yhdysviiva 538">
            <a:extLst>
              <a:ext uri="{FF2B5EF4-FFF2-40B4-BE49-F238E27FC236}">
                <a16:creationId xmlns:a16="http://schemas.microsoft.com/office/drawing/2014/main" id="{EED20289-30C3-473E-867F-1962A2204027}"/>
              </a:ext>
            </a:extLst>
          </p:cNvPr>
          <p:cNvCxnSpPr>
            <a:cxnSpLocks/>
          </p:cNvCxnSpPr>
          <p:nvPr/>
        </p:nvCxnSpPr>
        <p:spPr>
          <a:xfrm>
            <a:off x="6438987" y="4781740"/>
            <a:ext cx="0" cy="313801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6" name="Suora yhdysviiva 535">
            <a:extLst>
              <a:ext uri="{FF2B5EF4-FFF2-40B4-BE49-F238E27FC236}">
                <a16:creationId xmlns:a16="http://schemas.microsoft.com/office/drawing/2014/main" id="{86337562-1407-4916-8A43-73CE7F4B81A8}"/>
              </a:ext>
            </a:extLst>
          </p:cNvPr>
          <p:cNvCxnSpPr>
            <a:cxnSpLocks/>
          </p:cNvCxnSpPr>
          <p:nvPr/>
        </p:nvCxnSpPr>
        <p:spPr>
          <a:xfrm flipV="1">
            <a:off x="5428685" y="4451919"/>
            <a:ext cx="107911" cy="136773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4" name="Suora yhdysviiva 533">
            <a:extLst>
              <a:ext uri="{FF2B5EF4-FFF2-40B4-BE49-F238E27FC236}">
                <a16:creationId xmlns:a16="http://schemas.microsoft.com/office/drawing/2014/main" id="{31F9557C-62DE-41BF-97FC-B1BB9F037101}"/>
              </a:ext>
            </a:extLst>
          </p:cNvPr>
          <p:cNvCxnSpPr>
            <a:cxnSpLocks/>
          </p:cNvCxnSpPr>
          <p:nvPr/>
        </p:nvCxnSpPr>
        <p:spPr>
          <a:xfrm flipV="1">
            <a:off x="4590576" y="3946839"/>
            <a:ext cx="588411" cy="16539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2" name="Suora yhdysviiva 531">
            <a:extLst>
              <a:ext uri="{FF2B5EF4-FFF2-40B4-BE49-F238E27FC236}">
                <a16:creationId xmlns:a16="http://schemas.microsoft.com/office/drawing/2014/main" id="{A08E340E-1A13-46CE-AAA5-A31C4E4C3553}"/>
              </a:ext>
            </a:extLst>
          </p:cNvPr>
          <p:cNvCxnSpPr>
            <a:cxnSpLocks/>
          </p:cNvCxnSpPr>
          <p:nvPr/>
        </p:nvCxnSpPr>
        <p:spPr>
          <a:xfrm>
            <a:off x="4507006" y="3460960"/>
            <a:ext cx="625173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0" name="Suora yhdysviiva 529">
            <a:extLst>
              <a:ext uri="{FF2B5EF4-FFF2-40B4-BE49-F238E27FC236}">
                <a16:creationId xmlns:a16="http://schemas.microsoft.com/office/drawing/2014/main" id="{37893473-FAAB-4B19-BF91-FF2258C8F411}"/>
              </a:ext>
            </a:extLst>
          </p:cNvPr>
          <p:cNvCxnSpPr>
            <a:cxnSpLocks/>
          </p:cNvCxnSpPr>
          <p:nvPr/>
        </p:nvCxnSpPr>
        <p:spPr>
          <a:xfrm>
            <a:off x="4870190" y="2781676"/>
            <a:ext cx="587463" cy="4849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8" name="Suora yhdysviiva 527">
            <a:extLst>
              <a:ext uri="{FF2B5EF4-FFF2-40B4-BE49-F238E27FC236}">
                <a16:creationId xmlns:a16="http://schemas.microsoft.com/office/drawing/2014/main" id="{CE670527-8074-4D3D-8BF7-1FFD912C69C0}"/>
              </a:ext>
            </a:extLst>
          </p:cNvPr>
          <p:cNvCxnSpPr>
            <a:cxnSpLocks/>
          </p:cNvCxnSpPr>
          <p:nvPr/>
        </p:nvCxnSpPr>
        <p:spPr>
          <a:xfrm flipV="1">
            <a:off x="7577700" y="4001198"/>
            <a:ext cx="523784" cy="1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2" name="Suora yhdysviiva 521">
            <a:extLst>
              <a:ext uri="{FF2B5EF4-FFF2-40B4-BE49-F238E27FC236}">
                <a16:creationId xmlns:a16="http://schemas.microsoft.com/office/drawing/2014/main" id="{AFC6320B-0255-4A30-ADEF-FDD84A2D6ABC}"/>
              </a:ext>
            </a:extLst>
          </p:cNvPr>
          <p:cNvCxnSpPr>
            <a:cxnSpLocks/>
          </p:cNvCxnSpPr>
          <p:nvPr/>
        </p:nvCxnSpPr>
        <p:spPr>
          <a:xfrm flipV="1">
            <a:off x="7646946" y="3341462"/>
            <a:ext cx="756479" cy="11436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7" name="Suora yhdysviiva 516">
            <a:extLst>
              <a:ext uri="{FF2B5EF4-FFF2-40B4-BE49-F238E27FC236}">
                <a16:creationId xmlns:a16="http://schemas.microsoft.com/office/drawing/2014/main" id="{EE328E00-FD33-43A0-B970-68037D4456B0}"/>
              </a:ext>
            </a:extLst>
          </p:cNvPr>
          <p:cNvCxnSpPr>
            <a:cxnSpLocks/>
          </p:cNvCxnSpPr>
          <p:nvPr/>
        </p:nvCxnSpPr>
        <p:spPr>
          <a:xfrm flipV="1">
            <a:off x="7442040" y="2858488"/>
            <a:ext cx="574421" cy="14561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9" name="Suora yhdysviiva 498">
            <a:extLst>
              <a:ext uri="{FF2B5EF4-FFF2-40B4-BE49-F238E27FC236}">
                <a16:creationId xmlns:a16="http://schemas.microsoft.com/office/drawing/2014/main" id="{9DDF207D-DBE3-42D5-8809-5A2CA176C65E}"/>
              </a:ext>
            </a:extLst>
          </p:cNvPr>
          <p:cNvCxnSpPr>
            <a:cxnSpLocks/>
          </p:cNvCxnSpPr>
          <p:nvPr/>
        </p:nvCxnSpPr>
        <p:spPr>
          <a:xfrm>
            <a:off x="8995341" y="2760953"/>
            <a:ext cx="31667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8" name="Suorakulmio: Pyöristetyt kulmat 477">
            <a:extLst>
              <a:ext uri="{FF2B5EF4-FFF2-40B4-BE49-F238E27FC236}">
                <a16:creationId xmlns:a16="http://schemas.microsoft.com/office/drawing/2014/main" id="{DB054BDA-FBFF-4CD9-8227-341BE8026A49}"/>
              </a:ext>
            </a:extLst>
          </p:cNvPr>
          <p:cNvSpPr/>
          <p:nvPr/>
        </p:nvSpPr>
        <p:spPr>
          <a:xfrm>
            <a:off x="10378081" y="2525555"/>
            <a:ext cx="1017336" cy="3872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76" name="Suorakulmio: Pyöristetyt kulmat 475">
            <a:extLst>
              <a:ext uri="{FF2B5EF4-FFF2-40B4-BE49-F238E27FC236}">
                <a16:creationId xmlns:a16="http://schemas.microsoft.com/office/drawing/2014/main" id="{1ADFD453-73E3-4537-9E15-716355609346}"/>
              </a:ext>
            </a:extLst>
          </p:cNvPr>
          <p:cNvSpPr/>
          <p:nvPr/>
        </p:nvSpPr>
        <p:spPr>
          <a:xfrm>
            <a:off x="2975217" y="5789975"/>
            <a:ext cx="1130976" cy="366640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75" name="Suorakulmio: Pyöristetyt kulmat 474">
            <a:extLst>
              <a:ext uri="{FF2B5EF4-FFF2-40B4-BE49-F238E27FC236}">
                <a16:creationId xmlns:a16="http://schemas.microsoft.com/office/drawing/2014/main" id="{E75527B5-5EDD-4319-B7EB-B497F3092C56}"/>
              </a:ext>
            </a:extLst>
          </p:cNvPr>
          <p:cNvSpPr/>
          <p:nvPr/>
        </p:nvSpPr>
        <p:spPr>
          <a:xfrm>
            <a:off x="4951796" y="5772132"/>
            <a:ext cx="833353" cy="404853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74" name="Suorakulmio: Pyöristetyt kulmat 473">
            <a:extLst>
              <a:ext uri="{FF2B5EF4-FFF2-40B4-BE49-F238E27FC236}">
                <a16:creationId xmlns:a16="http://schemas.microsoft.com/office/drawing/2014/main" id="{D4D2DF94-490F-4C1A-9485-E1154E43696D}"/>
              </a:ext>
            </a:extLst>
          </p:cNvPr>
          <p:cNvSpPr/>
          <p:nvPr/>
        </p:nvSpPr>
        <p:spPr>
          <a:xfrm>
            <a:off x="6961162" y="5980069"/>
            <a:ext cx="1182223" cy="447419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70" name="Suorakulmio: Pyöristetyt kulmat 469">
            <a:extLst>
              <a:ext uri="{FF2B5EF4-FFF2-40B4-BE49-F238E27FC236}">
                <a16:creationId xmlns:a16="http://schemas.microsoft.com/office/drawing/2014/main" id="{3F378A8E-16F7-4DCB-9D76-BAE160492DDA}"/>
              </a:ext>
            </a:extLst>
          </p:cNvPr>
          <p:cNvSpPr/>
          <p:nvPr/>
        </p:nvSpPr>
        <p:spPr>
          <a:xfrm>
            <a:off x="2965445" y="5188164"/>
            <a:ext cx="1142160" cy="437049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71" name="Suorakulmio: Pyöristetyt kulmat 470">
            <a:extLst>
              <a:ext uri="{FF2B5EF4-FFF2-40B4-BE49-F238E27FC236}">
                <a16:creationId xmlns:a16="http://schemas.microsoft.com/office/drawing/2014/main" id="{B41707D4-CC16-422A-92D9-B8238C56458E}"/>
              </a:ext>
            </a:extLst>
          </p:cNvPr>
          <p:cNvSpPr/>
          <p:nvPr/>
        </p:nvSpPr>
        <p:spPr>
          <a:xfrm>
            <a:off x="8286432" y="5659462"/>
            <a:ext cx="1046099" cy="404853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9" name="Suorakulmio: Pyöristetyt kulmat 468">
            <a:extLst>
              <a:ext uri="{FF2B5EF4-FFF2-40B4-BE49-F238E27FC236}">
                <a16:creationId xmlns:a16="http://schemas.microsoft.com/office/drawing/2014/main" id="{B26EBD7D-50B2-4E8D-B53B-0B22E233FD65}"/>
              </a:ext>
            </a:extLst>
          </p:cNvPr>
          <p:cNvSpPr/>
          <p:nvPr/>
        </p:nvSpPr>
        <p:spPr>
          <a:xfrm>
            <a:off x="5926584" y="6009062"/>
            <a:ext cx="795209" cy="404853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8" name="Suorakulmio: Pyöristetyt kulmat 467">
            <a:extLst>
              <a:ext uri="{FF2B5EF4-FFF2-40B4-BE49-F238E27FC236}">
                <a16:creationId xmlns:a16="http://schemas.microsoft.com/office/drawing/2014/main" id="{32A6AE84-BDEB-47CC-82E2-A7BA7216CFD5}"/>
              </a:ext>
            </a:extLst>
          </p:cNvPr>
          <p:cNvSpPr/>
          <p:nvPr/>
        </p:nvSpPr>
        <p:spPr>
          <a:xfrm>
            <a:off x="5876387" y="5521231"/>
            <a:ext cx="1165088" cy="361973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72" name="Suorakulmio: Pyöristetyt kulmat 471">
            <a:extLst>
              <a:ext uri="{FF2B5EF4-FFF2-40B4-BE49-F238E27FC236}">
                <a16:creationId xmlns:a16="http://schemas.microsoft.com/office/drawing/2014/main" id="{3F5FC7ED-1B18-48D5-A818-593D56826E92}"/>
              </a:ext>
            </a:extLst>
          </p:cNvPr>
          <p:cNvSpPr/>
          <p:nvPr/>
        </p:nvSpPr>
        <p:spPr>
          <a:xfrm>
            <a:off x="7229420" y="5466771"/>
            <a:ext cx="944437" cy="404853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7" name="Suorakulmio: Pyöristetyt kulmat 466">
            <a:extLst>
              <a:ext uri="{FF2B5EF4-FFF2-40B4-BE49-F238E27FC236}">
                <a16:creationId xmlns:a16="http://schemas.microsoft.com/office/drawing/2014/main" id="{E9FDAB59-AF13-429D-8E23-B076F48ACF0B}"/>
              </a:ext>
            </a:extLst>
          </p:cNvPr>
          <p:cNvSpPr/>
          <p:nvPr/>
        </p:nvSpPr>
        <p:spPr>
          <a:xfrm>
            <a:off x="8567043" y="4356345"/>
            <a:ext cx="1155232" cy="369412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6" name="Suorakulmio: Pyöristetyt kulmat 465">
            <a:extLst>
              <a:ext uri="{FF2B5EF4-FFF2-40B4-BE49-F238E27FC236}">
                <a16:creationId xmlns:a16="http://schemas.microsoft.com/office/drawing/2014/main" id="{6A7DB94D-9986-4001-820B-4CB2CE7D21FD}"/>
              </a:ext>
            </a:extLst>
          </p:cNvPr>
          <p:cNvSpPr/>
          <p:nvPr/>
        </p:nvSpPr>
        <p:spPr>
          <a:xfrm>
            <a:off x="9480809" y="5197982"/>
            <a:ext cx="1050087" cy="451405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5" name="Suorakulmio: Pyöristetyt kulmat 464">
            <a:extLst>
              <a:ext uri="{FF2B5EF4-FFF2-40B4-BE49-F238E27FC236}">
                <a16:creationId xmlns:a16="http://schemas.microsoft.com/office/drawing/2014/main" id="{A9AF1591-22E6-475A-98DD-0A11FE9735DC}"/>
              </a:ext>
            </a:extLst>
          </p:cNvPr>
          <p:cNvSpPr/>
          <p:nvPr/>
        </p:nvSpPr>
        <p:spPr>
          <a:xfrm>
            <a:off x="8110734" y="4837041"/>
            <a:ext cx="1302455" cy="502507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1" name="Suorakulmio: Pyöristetyt kulmat 460">
            <a:extLst>
              <a:ext uri="{FF2B5EF4-FFF2-40B4-BE49-F238E27FC236}">
                <a16:creationId xmlns:a16="http://schemas.microsoft.com/office/drawing/2014/main" id="{1F29F015-D555-4426-84D7-4B20FC8D4365}"/>
              </a:ext>
            </a:extLst>
          </p:cNvPr>
          <p:cNvSpPr/>
          <p:nvPr/>
        </p:nvSpPr>
        <p:spPr>
          <a:xfrm>
            <a:off x="6788163" y="401123"/>
            <a:ext cx="954699" cy="4514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0" name="Suorakulmio: Pyöristetyt kulmat 459">
            <a:extLst>
              <a:ext uri="{FF2B5EF4-FFF2-40B4-BE49-F238E27FC236}">
                <a16:creationId xmlns:a16="http://schemas.microsoft.com/office/drawing/2014/main" id="{50322DBC-B509-4718-B8D7-8674E15EE88C}"/>
              </a:ext>
            </a:extLst>
          </p:cNvPr>
          <p:cNvSpPr/>
          <p:nvPr/>
        </p:nvSpPr>
        <p:spPr>
          <a:xfrm>
            <a:off x="6797778" y="1008391"/>
            <a:ext cx="1327545" cy="4374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59" name="Suorakulmio: Pyöristetyt kulmat 458">
            <a:extLst>
              <a:ext uri="{FF2B5EF4-FFF2-40B4-BE49-F238E27FC236}">
                <a16:creationId xmlns:a16="http://schemas.microsoft.com/office/drawing/2014/main" id="{209A9733-E552-4F6D-9AC4-1E0051C0EEA1}"/>
              </a:ext>
            </a:extLst>
          </p:cNvPr>
          <p:cNvSpPr/>
          <p:nvPr/>
        </p:nvSpPr>
        <p:spPr>
          <a:xfrm>
            <a:off x="7972448" y="549819"/>
            <a:ext cx="402819" cy="3776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58" name="Suorakulmio: Pyöristetyt kulmat 457">
            <a:extLst>
              <a:ext uri="{FF2B5EF4-FFF2-40B4-BE49-F238E27FC236}">
                <a16:creationId xmlns:a16="http://schemas.microsoft.com/office/drawing/2014/main" id="{B66AE4FE-327B-4917-88CE-73776B301EBF}"/>
              </a:ext>
            </a:extLst>
          </p:cNvPr>
          <p:cNvSpPr/>
          <p:nvPr/>
        </p:nvSpPr>
        <p:spPr>
          <a:xfrm>
            <a:off x="8485401" y="944439"/>
            <a:ext cx="396328" cy="3568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57" name="Suorakulmio: Pyöristetyt kulmat 456">
            <a:extLst>
              <a:ext uri="{FF2B5EF4-FFF2-40B4-BE49-F238E27FC236}">
                <a16:creationId xmlns:a16="http://schemas.microsoft.com/office/drawing/2014/main" id="{FA8A2B5E-2BB1-40EE-9A1D-5675A396A996}"/>
              </a:ext>
            </a:extLst>
          </p:cNvPr>
          <p:cNvSpPr/>
          <p:nvPr/>
        </p:nvSpPr>
        <p:spPr>
          <a:xfrm>
            <a:off x="5750243" y="603092"/>
            <a:ext cx="928024" cy="3872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56" name="Suorakulmio: Pyöristetyt kulmat 455">
            <a:extLst>
              <a:ext uri="{FF2B5EF4-FFF2-40B4-BE49-F238E27FC236}">
                <a16:creationId xmlns:a16="http://schemas.microsoft.com/office/drawing/2014/main" id="{35438FE0-C943-4FC3-AA80-54AF3E66D8C0}"/>
              </a:ext>
            </a:extLst>
          </p:cNvPr>
          <p:cNvSpPr/>
          <p:nvPr/>
        </p:nvSpPr>
        <p:spPr>
          <a:xfrm>
            <a:off x="7902126" y="1488566"/>
            <a:ext cx="999639" cy="3878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455" name="Suora yhdysviiva 454">
            <a:extLst>
              <a:ext uri="{FF2B5EF4-FFF2-40B4-BE49-F238E27FC236}">
                <a16:creationId xmlns:a16="http://schemas.microsoft.com/office/drawing/2014/main" id="{F9581E65-382C-4C1D-8031-9ADFDF58E117}"/>
              </a:ext>
            </a:extLst>
          </p:cNvPr>
          <p:cNvCxnSpPr>
            <a:cxnSpLocks/>
          </p:cNvCxnSpPr>
          <p:nvPr/>
        </p:nvCxnSpPr>
        <p:spPr>
          <a:xfrm>
            <a:off x="8943409" y="3344860"/>
            <a:ext cx="32116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1" name="Suora yhdysviiva 450">
            <a:extLst>
              <a:ext uri="{FF2B5EF4-FFF2-40B4-BE49-F238E27FC236}">
                <a16:creationId xmlns:a16="http://schemas.microsoft.com/office/drawing/2014/main" id="{33AD4558-B8A1-47B8-BF81-F51105B32731}"/>
              </a:ext>
            </a:extLst>
          </p:cNvPr>
          <p:cNvCxnSpPr>
            <a:cxnSpLocks/>
          </p:cNvCxnSpPr>
          <p:nvPr/>
        </p:nvCxnSpPr>
        <p:spPr>
          <a:xfrm>
            <a:off x="8284160" y="2719185"/>
            <a:ext cx="32116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8" name="Suorakulmio: Pyöristetyt kulmat 417">
            <a:extLst>
              <a:ext uri="{FF2B5EF4-FFF2-40B4-BE49-F238E27FC236}">
                <a16:creationId xmlns:a16="http://schemas.microsoft.com/office/drawing/2014/main" id="{18651E81-BF7F-4F18-B2AA-9BC084B2DC5E}"/>
              </a:ext>
            </a:extLst>
          </p:cNvPr>
          <p:cNvSpPr/>
          <p:nvPr/>
        </p:nvSpPr>
        <p:spPr>
          <a:xfrm>
            <a:off x="1106195" y="3238292"/>
            <a:ext cx="806359" cy="3872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7" name="Suorakulmio: Pyöristetyt kulmat 416">
            <a:extLst>
              <a:ext uri="{FF2B5EF4-FFF2-40B4-BE49-F238E27FC236}">
                <a16:creationId xmlns:a16="http://schemas.microsoft.com/office/drawing/2014/main" id="{CE031A38-43F1-4CAC-8AA1-A918E54A8B67}"/>
              </a:ext>
            </a:extLst>
          </p:cNvPr>
          <p:cNvSpPr/>
          <p:nvPr/>
        </p:nvSpPr>
        <p:spPr>
          <a:xfrm>
            <a:off x="1560557" y="2837161"/>
            <a:ext cx="657960" cy="31767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6" name="Suorakulmio: Pyöristetyt kulmat 415">
            <a:extLst>
              <a:ext uri="{FF2B5EF4-FFF2-40B4-BE49-F238E27FC236}">
                <a16:creationId xmlns:a16="http://schemas.microsoft.com/office/drawing/2014/main" id="{29105EDC-621F-4FE5-AD54-A173EB811E88}"/>
              </a:ext>
            </a:extLst>
          </p:cNvPr>
          <p:cNvSpPr/>
          <p:nvPr/>
        </p:nvSpPr>
        <p:spPr>
          <a:xfrm>
            <a:off x="1955651" y="2298103"/>
            <a:ext cx="1028877" cy="3872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5" name="Suorakulmio: Pyöristetyt kulmat 414">
            <a:extLst>
              <a:ext uri="{FF2B5EF4-FFF2-40B4-BE49-F238E27FC236}">
                <a16:creationId xmlns:a16="http://schemas.microsoft.com/office/drawing/2014/main" id="{04D2B5E1-13CE-475D-8331-3F344D8F852D}"/>
              </a:ext>
            </a:extLst>
          </p:cNvPr>
          <p:cNvSpPr/>
          <p:nvPr/>
        </p:nvSpPr>
        <p:spPr>
          <a:xfrm>
            <a:off x="2367687" y="2795292"/>
            <a:ext cx="992285" cy="3872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4" name="Suorakulmio: Pyöristetyt kulmat 413">
            <a:extLst>
              <a:ext uri="{FF2B5EF4-FFF2-40B4-BE49-F238E27FC236}">
                <a16:creationId xmlns:a16="http://schemas.microsoft.com/office/drawing/2014/main" id="{14ED17D7-376B-481E-AECE-D3FD7F3F97F8}"/>
              </a:ext>
            </a:extLst>
          </p:cNvPr>
          <p:cNvSpPr/>
          <p:nvPr/>
        </p:nvSpPr>
        <p:spPr>
          <a:xfrm>
            <a:off x="2131308" y="3276604"/>
            <a:ext cx="1144517" cy="3872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411" name="Suora yhdysviiva 410">
            <a:extLst>
              <a:ext uri="{FF2B5EF4-FFF2-40B4-BE49-F238E27FC236}">
                <a16:creationId xmlns:a16="http://schemas.microsoft.com/office/drawing/2014/main" id="{3BF9E49E-DB9D-4750-898D-775EB0D138B7}"/>
              </a:ext>
            </a:extLst>
          </p:cNvPr>
          <p:cNvCxnSpPr>
            <a:cxnSpLocks/>
          </p:cNvCxnSpPr>
          <p:nvPr/>
        </p:nvCxnSpPr>
        <p:spPr>
          <a:xfrm>
            <a:off x="8946251" y="3972252"/>
            <a:ext cx="32116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4" name="Suora yhdysviiva 403">
            <a:extLst>
              <a:ext uri="{FF2B5EF4-FFF2-40B4-BE49-F238E27FC236}">
                <a16:creationId xmlns:a16="http://schemas.microsoft.com/office/drawing/2014/main" id="{01C800B3-B76E-4AD4-AFCA-A6C62BD338E5}"/>
              </a:ext>
            </a:extLst>
          </p:cNvPr>
          <p:cNvCxnSpPr>
            <a:cxnSpLocks/>
          </p:cNvCxnSpPr>
          <p:nvPr/>
        </p:nvCxnSpPr>
        <p:spPr>
          <a:xfrm>
            <a:off x="4925823" y="4867383"/>
            <a:ext cx="0" cy="25211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2" name="Suorakulmio: Pyöristetyt kulmat 391">
            <a:extLst>
              <a:ext uri="{FF2B5EF4-FFF2-40B4-BE49-F238E27FC236}">
                <a16:creationId xmlns:a16="http://schemas.microsoft.com/office/drawing/2014/main" id="{26A068F9-96A6-4BF2-AA28-25C344CCE5A6}"/>
              </a:ext>
            </a:extLst>
          </p:cNvPr>
          <p:cNvSpPr/>
          <p:nvPr/>
        </p:nvSpPr>
        <p:spPr>
          <a:xfrm>
            <a:off x="2890727" y="3886377"/>
            <a:ext cx="1100048" cy="51340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93" name="Suorakulmio: Pyöristetyt kulmat 392">
            <a:extLst>
              <a:ext uri="{FF2B5EF4-FFF2-40B4-BE49-F238E27FC236}">
                <a16:creationId xmlns:a16="http://schemas.microsoft.com/office/drawing/2014/main" id="{8AC8D443-D208-4C93-BE8C-56AC114B4ABA}"/>
              </a:ext>
            </a:extLst>
          </p:cNvPr>
          <p:cNvSpPr/>
          <p:nvPr/>
        </p:nvSpPr>
        <p:spPr>
          <a:xfrm>
            <a:off x="1903407" y="3769908"/>
            <a:ext cx="641791" cy="38726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94" name="Suorakulmio: Pyöristetyt kulmat 393">
            <a:extLst>
              <a:ext uri="{FF2B5EF4-FFF2-40B4-BE49-F238E27FC236}">
                <a16:creationId xmlns:a16="http://schemas.microsoft.com/office/drawing/2014/main" id="{B1EF649F-77FB-4C25-9C79-32CFBC2AD228}"/>
              </a:ext>
            </a:extLst>
          </p:cNvPr>
          <p:cNvSpPr/>
          <p:nvPr/>
        </p:nvSpPr>
        <p:spPr>
          <a:xfrm>
            <a:off x="1692684" y="4346967"/>
            <a:ext cx="999817" cy="46999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7" name="Suorakulmio: Pyöristetyt kulmat 386">
            <a:extLst>
              <a:ext uri="{FF2B5EF4-FFF2-40B4-BE49-F238E27FC236}">
                <a16:creationId xmlns:a16="http://schemas.microsoft.com/office/drawing/2014/main" id="{FA617ADF-A805-40C6-ACE9-F28B7CA26FE4}"/>
              </a:ext>
            </a:extLst>
          </p:cNvPr>
          <p:cNvSpPr/>
          <p:nvPr/>
        </p:nvSpPr>
        <p:spPr>
          <a:xfrm>
            <a:off x="2936378" y="1051287"/>
            <a:ext cx="1050087" cy="571296"/>
          </a:xfrm>
          <a:prstGeom prst="roundRect">
            <a:avLst/>
          </a:prstGeom>
          <a:solidFill>
            <a:srgbClr val="F36D4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8" name="Suorakulmio: Pyöristetyt kulmat 387">
            <a:extLst>
              <a:ext uri="{FF2B5EF4-FFF2-40B4-BE49-F238E27FC236}">
                <a16:creationId xmlns:a16="http://schemas.microsoft.com/office/drawing/2014/main" id="{A1CEF82F-A2F3-44AC-8825-9D90B6838DAB}"/>
              </a:ext>
            </a:extLst>
          </p:cNvPr>
          <p:cNvSpPr/>
          <p:nvPr/>
        </p:nvSpPr>
        <p:spPr>
          <a:xfrm>
            <a:off x="3052257" y="1126544"/>
            <a:ext cx="821044" cy="429696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6" name="Suorakulmio: Pyöristetyt kulmat 385">
            <a:extLst>
              <a:ext uri="{FF2B5EF4-FFF2-40B4-BE49-F238E27FC236}">
                <a16:creationId xmlns:a16="http://schemas.microsoft.com/office/drawing/2014/main" id="{D1DBA0F0-6D45-40C5-AB00-A82BBAC97B68}"/>
              </a:ext>
            </a:extLst>
          </p:cNvPr>
          <p:cNvSpPr/>
          <p:nvPr/>
        </p:nvSpPr>
        <p:spPr>
          <a:xfrm>
            <a:off x="2977957" y="1805134"/>
            <a:ext cx="884047" cy="387261"/>
          </a:xfrm>
          <a:prstGeom prst="roundRect">
            <a:avLst/>
          </a:prstGeom>
          <a:solidFill>
            <a:srgbClr val="F36D4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5" name="Suorakulmio: Pyöristetyt kulmat 384">
            <a:extLst>
              <a:ext uri="{FF2B5EF4-FFF2-40B4-BE49-F238E27FC236}">
                <a16:creationId xmlns:a16="http://schemas.microsoft.com/office/drawing/2014/main" id="{93635B2C-2E8F-4ADD-9BB8-A28FDE5C94D0}"/>
              </a:ext>
            </a:extLst>
          </p:cNvPr>
          <p:cNvSpPr/>
          <p:nvPr/>
        </p:nvSpPr>
        <p:spPr>
          <a:xfrm>
            <a:off x="1791109" y="1698812"/>
            <a:ext cx="993953" cy="387261"/>
          </a:xfrm>
          <a:prstGeom prst="roundRect">
            <a:avLst/>
          </a:prstGeom>
          <a:solidFill>
            <a:srgbClr val="F36D4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4" name="Suorakulmio: Pyöristetyt kulmat 383">
            <a:extLst>
              <a:ext uri="{FF2B5EF4-FFF2-40B4-BE49-F238E27FC236}">
                <a16:creationId xmlns:a16="http://schemas.microsoft.com/office/drawing/2014/main" id="{B8D69AAD-F209-437D-B111-6164B16959D4}"/>
              </a:ext>
            </a:extLst>
          </p:cNvPr>
          <p:cNvSpPr/>
          <p:nvPr/>
        </p:nvSpPr>
        <p:spPr>
          <a:xfrm>
            <a:off x="4253686" y="1410058"/>
            <a:ext cx="993953" cy="387261"/>
          </a:xfrm>
          <a:prstGeom prst="roundRect">
            <a:avLst/>
          </a:prstGeom>
          <a:solidFill>
            <a:srgbClr val="F36D4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3" name="Suorakulmio: Pyöristetyt kulmat 382">
            <a:extLst>
              <a:ext uri="{FF2B5EF4-FFF2-40B4-BE49-F238E27FC236}">
                <a16:creationId xmlns:a16="http://schemas.microsoft.com/office/drawing/2014/main" id="{77D1F8F2-3907-4D94-9FC3-BBB88008584F}"/>
              </a:ext>
            </a:extLst>
          </p:cNvPr>
          <p:cNvSpPr/>
          <p:nvPr/>
        </p:nvSpPr>
        <p:spPr>
          <a:xfrm>
            <a:off x="4218372" y="940331"/>
            <a:ext cx="1017336" cy="387261"/>
          </a:xfrm>
          <a:prstGeom prst="roundRect">
            <a:avLst/>
          </a:prstGeom>
          <a:solidFill>
            <a:srgbClr val="F36D4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2" name="Suorakulmio: Pyöristetyt kulmat 381">
            <a:extLst>
              <a:ext uri="{FF2B5EF4-FFF2-40B4-BE49-F238E27FC236}">
                <a16:creationId xmlns:a16="http://schemas.microsoft.com/office/drawing/2014/main" id="{39C1FF03-3F76-415F-B033-E8516E933DDD}"/>
              </a:ext>
            </a:extLst>
          </p:cNvPr>
          <p:cNvSpPr/>
          <p:nvPr/>
        </p:nvSpPr>
        <p:spPr>
          <a:xfrm>
            <a:off x="1977231" y="1127007"/>
            <a:ext cx="738544" cy="387261"/>
          </a:xfrm>
          <a:prstGeom prst="roundRect">
            <a:avLst/>
          </a:prstGeom>
          <a:solidFill>
            <a:srgbClr val="F36D4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9" name="Suorakulmio 298">
            <a:extLst>
              <a:ext uri="{FF2B5EF4-FFF2-40B4-BE49-F238E27FC236}">
                <a16:creationId xmlns:a16="http://schemas.microsoft.com/office/drawing/2014/main" id="{8659E589-B7A1-45C6-B07E-E2EF750A68EB}"/>
              </a:ext>
            </a:extLst>
          </p:cNvPr>
          <p:cNvSpPr/>
          <p:nvPr/>
        </p:nvSpPr>
        <p:spPr>
          <a:xfrm>
            <a:off x="5848273" y="4967691"/>
            <a:ext cx="1165088" cy="359949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8" name="Suorakulmio 297">
            <a:extLst>
              <a:ext uri="{FF2B5EF4-FFF2-40B4-BE49-F238E27FC236}">
                <a16:creationId xmlns:a16="http://schemas.microsoft.com/office/drawing/2014/main" id="{2C67C2E9-1CA9-4349-A90C-5A1FC41160BA}"/>
              </a:ext>
            </a:extLst>
          </p:cNvPr>
          <p:cNvSpPr/>
          <p:nvPr/>
        </p:nvSpPr>
        <p:spPr>
          <a:xfrm>
            <a:off x="4335187" y="4500714"/>
            <a:ext cx="1165088" cy="359949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33" name="Picture 10">
            <a:extLst>
              <a:ext uri="{FF2B5EF4-FFF2-40B4-BE49-F238E27FC236}">
                <a16:creationId xmlns:a16="http://schemas.microsoft.com/office/drawing/2014/main" id="{CE94504A-0F5A-4748-B223-B241ED4F8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599" y="3125565"/>
            <a:ext cx="2214735" cy="1070185"/>
          </a:xfrm>
          <a:prstGeom prst="rect">
            <a:avLst/>
          </a:prstGeom>
        </p:spPr>
      </p:pic>
      <p:sp>
        <p:nvSpPr>
          <p:cNvPr id="239" name="Ellipsi 238">
            <a:extLst>
              <a:ext uri="{FF2B5EF4-FFF2-40B4-BE49-F238E27FC236}">
                <a16:creationId xmlns:a16="http://schemas.microsoft.com/office/drawing/2014/main" id="{7A40193E-1E9E-46D4-995A-DB6250572417}"/>
              </a:ext>
            </a:extLst>
          </p:cNvPr>
          <p:cNvSpPr/>
          <p:nvPr/>
        </p:nvSpPr>
        <p:spPr>
          <a:xfrm>
            <a:off x="5130091" y="2402470"/>
            <a:ext cx="2527375" cy="2369895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0" name="Tekstiruutu 239">
            <a:extLst>
              <a:ext uri="{FF2B5EF4-FFF2-40B4-BE49-F238E27FC236}">
                <a16:creationId xmlns:a16="http://schemas.microsoft.com/office/drawing/2014/main" id="{FED5B8BF-79A6-421D-821E-10FCE9C771D5}"/>
              </a:ext>
            </a:extLst>
          </p:cNvPr>
          <p:cNvSpPr txBox="1"/>
          <p:nvPr/>
        </p:nvSpPr>
        <p:spPr>
          <a:xfrm>
            <a:off x="5414863" y="2714970"/>
            <a:ext cx="1987659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fi-FI" sz="1867" b="1" dirty="0">
                <a:solidFill>
                  <a:prstClr val="black"/>
                </a:solidFill>
                <a:latin typeface="Calibri"/>
              </a:rPr>
              <a:t>Työkykyohjelmat</a:t>
            </a:r>
          </a:p>
        </p:txBody>
      </p:sp>
      <p:sp>
        <p:nvSpPr>
          <p:cNvPr id="263" name="Tekstiruutu 262">
            <a:extLst>
              <a:ext uri="{FF2B5EF4-FFF2-40B4-BE49-F238E27FC236}">
                <a16:creationId xmlns:a16="http://schemas.microsoft.com/office/drawing/2014/main" id="{4AB9BD36-4325-4DEE-98C4-AC8CBA2489AA}"/>
              </a:ext>
            </a:extLst>
          </p:cNvPr>
          <p:cNvSpPr txBox="1"/>
          <p:nvPr/>
        </p:nvSpPr>
        <p:spPr>
          <a:xfrm>
            <a:off x="5636944" y="4210772"/>
            <a:ext cx="162505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defRPr/>
            </a:pPr>
            <a:r>
              <a:rPr lang="fi-FI" sz="1067" b="1" dirty="0">
                <a:solidFill>
                  <a:prstClr val="black"/>
                </a:solidFill>
                <a:latin typeface="Calibri"/>
              </a:rPr>
              <a:t>Työkykykoordinaattori</a:t>
            </a:r>
          </a:p>
        </p:txBody>
      </p:sp>
      <p:sp>
        <p:nvSpPr>
          <p:cNvPr id="265" name="TextBox 5">
            <a:extLst>
              <a:ext uri="{FF2B5EF4-FFF2-40B4-BE49-F238E27FC236}">
                <a16:creationId xmlns:a16="http://schemas.microsoft.com/office/drawing/2014/main" id="{556F6ED2-3282-4F46-B18E-904F215B4CEB}"/>
              </a:ext>
            </a:extLst>
          </p:cNvPr>
          <p:cNvSpPr txBox="1"/>
          <p:nvPr/>
        </p:nvSpPr>
        <p:spPr>
          <a:xfrm>
            <a:off x="5282965" y="1759675"/>
            <a:ext cx="2150739" cy="5746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467" b="1" dirty="0" err="1">
                <a:solidFill>
                  <a:prstClr val="black"/>
                </a:solidFill>
                <a:latin typeface="Calibri"/>
                <a:cs typeface="Calibri"/>
              </a:rPr>
              <a:t>Tulevaisuuden</a:t>
            </a:r>
            <a:r>
              <a:rPr lang="en-US" sz="1467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</a:p>
          <a:p>
            <a:pPr algn="ctr" defTabSz="609585">
              <a:defRPr/>
            </a:pPr>
            <a:r>
              <a:rPr lang="en-US" sz="1467" b="1" dirty="0">
                <a:solidFill>
                  <a:prstClr val="black"/>
                </a:solidFill>
                <a:latin typeface="Calibri"/>
                <a:cs typeface="Calibri"/>
              </a:rPr>
              <a:t>sote-</a:t>
            </a:r>
            <a:r>
              <a:rPr lang="en-US" sz="1467" b="1" dirty="0" err="1">
                <a:solidFill>
                  <a:prstClr val="black"/>
                </a:solidFill>
                <a:latin typeface="Calibri"/>
                <a:cs typeface="Calibri"/>
              </a:rPr>
              <a:t>keskus</a:t>
            </a:r>
            <a:endParaRPr lang="en-US" sz="1467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71" name="TextBox 15">
            <a:extLst>
              <a:ext uri="{FF2B5EF4-FFF2-40B4-BE49-F238E27FC236}">
                <a16:creationId xmlns:a16="http://schemas.microsoft.com/office/drawing/2014/main" id="{DDB6497C-4382-4463-8D78-2572252D2E9F}"/>
              </a:ext>
            </a:extLst>
          </p:cNvPr>
          <p:cNvSpPr txBox="1"/>
          <p:nvPr/>
        </p:nvSpPr>
        <p:spPr>
          <a:xfrm>
            <a:off x="5891633" y="4983518"/>
            <a:ext cx="1266079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333" b="1" dirty="0">
                <a:solidFill>
                  <a:prstClr val="black"/>
                </a:solidFill>
                <a:latin typeface="Calibri"/>
                <a:cs typeface="Calibri"/>
              </a:rPr>
              <a:t>TE-</a:t>
            </a:r>
            <a:r>
              <a:rPr lang="en-US" sz="1333" b="1" dirty="0" err="1">
                <a:solidFill>
                  <a:prstClr val="black"/>
                </a:solidFill>
                <a:latin typeface="Calibri"/>
                <a:cs typeface="Calibri"/>
              </a:rPr>
              <a:t>palvelut</a:t>
            </a:r>
            <a:endParaRPr lang="en-US" sz="1333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73" name="TextBox 21">
            <a:extLst>
              <a:ext uri="{FF2B5EF4-FFF2-40B4-BE49-F238E27FC236}">
                <a16:creationId xmlns:a16="http://schemas.microsoft.com/office/drawing/2014/main" id="{BA591A75-52DF-4D3B-BF39-C53257FBEBE0}"/>
              </a:ext>
            </a:extLst>
          </p:cNvPr>
          <p:cNvSpPr txBox="1"/>
          <p:nvPr/>
        </p:nvSpPr>
        <p:spPr>
          <a:xfrm>
            <a:off x="4364194" y="4526189"/>
            <a:ext cx="1123257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333" b="1" dirty="0" err="1">
                <a:solidFill>
                  <a:prstClr val="black"/>
                </a:solidFill>
                <a:latin typeface="Calibri"/>
                <a:cs typeface="Calibri"/>
              </a:rPr>
              <a:t>Työnantajat</a:t>
            </a:r>
            <a:endParaRPr lang="en-US" sz="1333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77" name="TextBox 40">
            <a:extLst>
              <a:ext uri="{FF2B5EF4-FFF2-40B4-BE49-F238E27FC236}">
                <a16:creationId xmlns:a16="http://schemas.microsoft.com/office/drawing/2014/main" id="{A5E4F987-D7C5-4EDA-94E2-893BE92BF0AB}"/>
              </a:ext>
            </a:extLst>
          </p:cNvPr>
          <p:cNvSpPr txBox="1"/>
          <p:nvPr/>
        </p:nvSpPr>
        <p:spPr>
          <a:xfrm>
            <a:off x="2878372" y="5817599"/>
            <a:ext cx="1297331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Työterveyshuolto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78" name="TextBox 41">
            <a:extLst>
              <a:ext uri="{FF2B5EF4-FFF2-40B4-BE49-F238E27FC236}">
                <a16:creationId xmlns:a16="http://schemas.microsoft.com/office/drawing/2014/main" id="{33D73FAE-0807-430E-8032-1EA6CA0D5242}"/>
              </a:ext>
            </a:extLst>
          </p:cNvPr>
          <p:cNvSpPr txBox="1"/>
          <p:nvPr/>
        </p:nvSpPr>
        <p:spPr>
          <a:xfrm>
            <a:off x="8205774" y="5649387"/>
            <a:ext cx="1207415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Työolosuhteiden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järjestelytuki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81" name="TextBox 23">
            <a:extLst>
              <a:ext uri="{FF2B5EF4-FFF2-40B4-BE49-F238E27FC236}">
                <a16:creationId xmlns:a16="http://schemas.microsoft.com/office/drawing/2014/main" id="{A95A0D63-DEEE-4824-8C80-5B1E931CD222}"/>
              </a:ext>
            </a:extLst>
          </p:cNvPr>
          <p:cNvSpPr txBox="1"/>
          <p:nvPr/>
        </p:nvSpPr>
        <p:spPr>
          <a:xfrm>
            <a:off x="4146387" y="5075949"/>
            <a:ext cx="1620723" cy="6157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Kehittämisyhtiöt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kunnat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kuntayhtymät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yritykset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kolmas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sektori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84" name="TextBox 63">
            <a:extLst>
              <a:ext uri="{FF2B5EF4-FFF2-40B4-BE49-F238E27FC236}">
                <a16:creationId xmlns:a16="http://schemas.microsoft.com/office/drawing/2014/main" id="{AE4BCD5F-9996-4B16-8971-3DAC9209E520}"/>
              </a:ext>
            </a:extLst>
          </p:cNvPr>
          <p:cNvSpPr txBox="1"/>
          <p:nvPr/>
        </p:nvSpPr>
        <p:spPr>
          <a:xfrm>
            <a:off x="2861252" y="5180984"/>
            <a:ext cx="1305217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</a:rPr>
              <a:t>Vakuutus</a:t>
            </a:r>
            <a:r>
              <a:rPr lang="en-US" sz="1067" dirty="0">
                <a:solidFill>
                  <a:prstClr val="black"/>
                </a:solidFill>
                <a:latin typeface="Calibri"/>
              </a:rPr>
              <a:t>-</a:t>
            </a:r>
            <a:br>
              <a:rPr lang="en-US" sz="1067" dirty="0">
                <a:solidFill>
                  <a:prstClr val="black"/>
                </a:solidFill>
                <a:latin typeface="Calibri"/>
              </a:rPr>
            </a:br>
            <a:r>
              <a:rPr lang="en-US" sz="1067" dirty="0" err="1">
                <a:solidFill>
                  <a:prstClr val="black"/>
                </a:solidFill>
                <a:latin typeface="Calibri"/>
              </a:rPr>
              <a:t>kuntoutuslaitokset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86" name="TextBox 80">
            <a:extLst>
              <a:ext uri="{FF2B5EF4-FFF2-40B4-BE49-F238E27FC236}">
                <a16:creationId xmlns:a16="http://schemas.microsoft.com/office/drawing/2014/main" id="{35C1141D-40CE-4702-A745-BEE9D18032A7}"/>
              </a:ext>
            </a:extLst>
          </p:cNvPr>
          <p:cNvSpPr txBox="1"/>
          <p:nvPr/>
        </p:nvSpPr>
        <p:spPr>
          <a:xfrm>
            <a:off x="5814024" y="5558589"/>
            <a:ext cx="1637553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</a:rPr>
              <a:t>Työhönvalmennus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87" name="TextBox 81">
            <a:extLst>
              <a:ext uri="{FF2B5EF4-FFF2-40B4-BE49-F238E27FC236}">
                <a16:creationId xmlns:a16="http://schemas.microsoft.com/office/drawing/2014/main" id="{DBEC71A5-7301-4FA9-930F-FEA53476CF8E}"/>
              </a:ext>
            </a:extLst>
          </p:cNvPr>
          <p:cNvSpPr txBox="1"/>
          <p:nvPr/>
        </p:nvSpPr>
        <p:spPr>
          <a:xfrm>
            <a:off x="7181056" y="5502745"/>
            <a:ext cx="1111627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</a:rPr>
              <a:t>Uravalmennus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88" name="TextBox 83">
            <a:extLst>
              <a:ext uri="{FF2B5EF4-FFF2-40B4-BE49-F238E27FC236}">
                <a16:creationId xmlns:a16="http://schemas.microsoft.com/office/drawing/2014/main" id="{CFC0642A-3F2F-4D54-BF37-744890B74A60}"/>
              </a:ext>
            </a:extLst>
          </p:cNvPr>
          <p:cNvSpPr txBox="1"/>
          <p:nvPr/>
        </p:nvSpPr>
        <p:spPr>
          <a:xfrm>
            <a:off x="4819593" y="5746333"/>
            <a:ext cx="1097756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Palkkatuettu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90" name="TextBox 86">
            <a:extLst>
              <a:ext uri="{FF2B5EF4-FFF2-40B4-BE49-F238E27FC236}">
                <a16:creationId xmlns:a16="http://schemas.microsoft.com/office/drawing/2014/main" id="{7130654E-95CE-483B-86DF-BD064D8078F5}"/>
              </a:ext>
            </a:extLst>
          </p:cNvPr>
          <p:cNvSpPr txBox="1"/>
          <p:nvPr/>
        </p:nvSpPr>
        <p:spPr>
          <a:xfrm>
            <a:off x="5895663" y="6068365"/>
            <a:ext cx="944439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Työkokeilu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92" name="TextBox 91">
            <a:extLst>
              <a:ext uri="{FF2B5EF4-FFF2-40B4-BE49-F238E27FC236}">
                <a16:creationId xmlns:a16="http://schemas.microsoft.com/office/drawing/2014/main" id="{0D78D993-BA63-454C-B328-11A2F346F28B}"/>
              </a:ext>
            </a:extLst>
          </p:cNvPr>
          <p:cNvSpPr txBox="1"/>
          <p:nvPr/>
        </p:nvSpPr>
        <p:spPr>
          <a:xfrm>
            <a:off x="8526959" y="4390452"/>
            <a:ext cx="1221100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Työllisyyspalvelut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95" name="TextBox 103">
            <a:extLst>
              <a:ext uri="{FF2B5EF4-FFF2-40B4-BE49-F238E27FC236}">
                <a16:creationId xmlns:a16="http://schemas.microsoft.com/office/drawing/2014/main" id="{9ECBD455-1930-4BAC-AC5D-28E075A0F8AB}"/>
              </a:ext>
            </a:extLst>
          </p:cNvPr>
          <p:cNvSpPr txBox="1"/>
          <p:nvPr/>
        </p:nvSpPr>
        <p:spPr>
          <a:xfrm>
            <a:off x="6726294" y="5972036"/>
            <a:ext cx="1637553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Todistus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suurtyönantajalle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96" name="TextBox 108">
            <a:extLst>
              <a:ext uri="{FF2B5EF4-FFF2-40B4-BE49-F238E27FC236}">
                <a16:creationId xmlns:a16="http://schemas.microsoft.com/office/drawing/2014/main" id="{17EFF9EA-B685-4B4A-B881-26D658996622}"/>
              </a:ext>
            </a:extLst>
          </p:cNvPr>
          <p:cNvSpPr txBox="1"/>
          <p:nvPr/>
        </p:nvSpPr>
        <p:spPr>
          <a:xfrm>
            <a:off x="9298931" y="5180984"/>
            <a:ext cx="1413840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</a:rPr>
              <a:t>Ohjaamo</a:t>
            </a:r>
            <a:r>
              <a:rPr lang="en-US" sz="1067" dirty="0">
                <a:solidFill>
                  <a:prstClr val="black"/>
                </a:solidFill>
                <a:latin typeface="Calibri"/>
              </a:rPr>
              <a:t>, </a:t>
            </a:r>
          </a:p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</a:rPr>
              <a:t>etsivä</a:t>
            </a:r>
            <a:r>
              <a:rPr lang="en-US" sz="1067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067" dirty="0" err="1">
                <a:solidFill>
                  <a:prstClr val="black"/>
                </a:solidFill>
                <a:latin typeface="Calibri"/>
              </a:rPr>
              <a:t>nuorisotyö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00" name="Suorakulmio 299">
            <a:extLst>
              <a:ext uri="{FF2B5EF4-FFF2-40B4-BE49-F238E27FC236}">
                <a16:creationId xmlns:a16="http://schemas.microsoft.com/office/drawing/2014/main" id="{8352588F-83F9-42B8-A7F5-73FFFD2148E8}"/>
              </a:ext>
            </a:extLst>
          </p:cNvPr>
          <p:cNvSpPr/>
          <p:nvPr/>
        </p:nvSpPr>
        <p:spPr>
          <a:xfrm>
            <a:off x="7379002" y="4440467"/>
            <a:ext cx="791977" cy="359949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1" name="Suorakulmio 300">
            <a:extLst>
              <a:ext uri="{FF2B5EF4-FFF2-40B4-BE49-F238E27FC236}">
                <a16:creationId xmlns:a16="http://schemas.microsoft.com/office/drawing/2014/main" id="{DE1862E0-9327-4805-9007-00D267E98E5C}"/>
              </a:ext>
            </a:extLst>
          </p:cNvPr>
          <p:cNvSpPr/>
          <p:nvPr/>
        </p:nvSpPr>
        <p:spPr>
          <a:xfrm>
            <a:off x="7840888" y="3758586"/>
            <a:ext cx="1165088" cy="35994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2" name="Suorakulmio 301">
            <a:extLst>
              <a:ext uri="{FF2B5EF4-FFF2-40B4-BE49-F238E27FC236}">
                <a16:creationId xmlns:a16="http://schemas.microsoft.com/office/drawing/2014/main" id="{106126C1-D0F3-4724-93D2-8181F351CA8F}"/>
              </a:ext>
            </a:extLst>
          </p:cNvPr>
          <p:cNvSpPr/>
          <p:nvPr/>
        </p:nvSpPr>
        <p:spPr>
          <a:xfrm>
            <a:off x="7865780" y="3159671"/>
            <a:ext cx="1165088" cy="359949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3" name="Suorakulmio 302">
            <a:extLst>
              <a:ext uri="{FF2B5EF4-FFF2-40B4-BE49-F238E27FC236}">
                <a16:creationId xmlns:a16="http://schemas.microsoft.com/office/drawing/2014/main" id="{0E6B76F0-B1DB-43BC-80FB-2C8D0E9777EB}"/>
              </a:ext>
            </a:extLst>
          </p:cNvPr>
          <p:cNvSpPr/>
          <p:nvPr/>
        </p:nvSpPr>
        <p:spPr>
          <a:xfrm>
            <a:off x="7346134" y="1998366"/>
            <a:ext cx="601109" cy="3599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4" name="Suorakulmio 303">
            <a:extLst>
              <a:ext uri="{FF2B5EF4-FFF2-40B4-BE49-F238E27FC236}">
                <a16:creationId xmlns:a16="http://schemas.microsoft.com/office/drawing/2014/main" id="{A34ABB9E-6DCB-4629-A844-BB793F30F82F}"/>
              </a:ext>
            </a:extLst>
          </p:cNvPr>
          <p:cNvSpPr/>
          <p:nvPr/>
        </p:nvSpPr>
        <p:spPr>
          <a:xfrm>
            <a:off x="4212762" y="3770458"/>
            <a:ext cx="725701" cy="3599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5" name="Suorakulmio 304">
            <a:extLst>
              <a:ext uri="{FF2B5EF4-FFF2-40B4-BE49-F238E27FC236}">
                <a16:creationId xmlns:a16="http://schemas.microsoft.com/office/drawing/2014/main" id="{C729AD01-3E9F-4253-ACBC-3FCE510ED55A}"/>
              </a:ext>
            </a:extLst>
          </p:cNvPr>
          <p:cNvSpPr/>
          <p:nvPr/>
        </p:nvSpPr>
        <p:spPr>
          <a:xfrm>
            <a:off x="3497142" y="3242111"/>
            <a:ext cx="1360781" cy="3599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6" name="Suorakulmio 305">
            <a:extLst>
              <a:ext uri="{FF2B5EF4-FFF2-40B4-BE49-F238E27FC236}">
                <a16:creationId xmlns:a16="http://schemas.microsoft.com/office/drawing/2014/main" id="{D6D658FD-0C11-4C8B-807E-AD43D3EF7F33}"/>
              </a:ext>
            </a:extLst>
          </p:cNvPr>
          <p:cNvSpPr/>
          <p:nvPr/>
        </p:nvSpPr>
        <p:spPr>
          <a:xfrm>
            <a:off x="4739535" y="2010403"/>
            <a:ext cx="601109" cy="380845"/>
          </a:xfrm>
          <a:prstGeom prst="rect">
            <a:avLst/>
          </a:prstGeom>
          <a:solidFill>
            <a:srgbClr val="F36D43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7" name="Suorakulmio 306">
            <a:extLst>
              <a:ext uri="{FF2B5EF4-FFF2-40B4-BE49-F238E27FC236}">
                <a16:creationId xmlns:a16="http://schemas.microsoft.com/office/drawing/2014/main" id="{B63C9D00-A25B-49C2-9C53-5D21A4C45024}"/>
              </a:ext>
            </a:extLst>
          </p:cNvPr>
          <p:cNvSpPr/>
          <p:nvPr/>
        </p:nvSpPr>
        <p:spPr>
          <a:xfrm>
            <a:off x="7830253" y="2583375"/>
            <a:ext cx="1165088" cy="3599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8" name="TextBox 21">
            <a:extLst>
              <a:ext uri="{FF2B5EF4-FFF2-40B4-BE49-F238E27FC236}">
                <a16:creationId xmlns:a16="http://schemas.microsoft.com/office/drawing/2014/main" id="{5EEE537B-08AA-4582-B77C-9B688A451563}"/>
              </a:ext>
            </a:extLst>
          </p:cNvPr>
          <p:cNvSpPr txBox="1"/>
          <p:nvPr/>
        </p:nvSpPr>
        <p:spPr>
          <a:xfrm>
            <a:off x="7377701" y="4438362"/>
            <a:ext cx="791977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333" b="1" dirty="0" err="1">
                <a:solidFill>
                  <a:prstClr val="black"/>
                </a:solidFill>
                <a:latin typeface="Calibri"/>
                <a:cs typeface="Calibri"/>
              </a:rPr>
              <a:t>Kunnat</a:t>
            </a:r>
            <a:endParaRPr lang="en-US" sz="1333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09" name="TextBox 21">
            <a:extLst>
              <a:ext uri="{FF2B5EF4-FFF2-40B4-BE49-F238E27FC236}">
                <a16:creationId xmlns:a16="http://schemas.microsoft.com/office/drawing/2014/main" id="{4825F1A2-8550-4AEE-A92A-8819E9B73622}"/>
              </a:ext>
            </a:extLst>
          </p:cNvPr>
          <p:cNvSpPr txBox="1"/>
          <p:nvPr/>
        </p:nvSpPr>
        <p:spPr>
          <a:xfrm>
            <a:off x="7851218" y="3773698"/>
            <a:ext cx="1127225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333" b="1" dirty="0" err="1">
                <a:solidFill>
                  <a:prstClr val="black"/>
                </a:solidFill>
                <a:latin typeface="Calibri"/>
                <a:cs typeface="Calibri"/>
              </a:rPr>
              <a:t>Hankkeet</a:t>
            </a:r>
            <a:endParaRPr lang="en-US" sz="1333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10" name="TextBox 21">
            <a:extLst>
              <a:ext uri="{FF2B5EF4-FFF2-40B4-BE49-F238E27FC236}">
                <a16:creationId xmlns:a16="http://schemas.microsoft.com/office/drawing/2014/main" id="{768966A6-036A-43DF-9078-11371B59DF2B}"/>
              </a:ext>
            </a:extLst>
          </p:cNvPr>
          <p:cNvSpPr txBox="1"/>
          <p:nvPr/>
        </p:nvSpPr>
        <p:spPr>
          <a:xfrm>
            <a:off x="7992913" y="3168827"/>
            <a:ext cx="1334504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333" b="1" dirty="0" err="1">
                <a:solidFill>
                  <a:prstClr val="black"/>
                </a:solidFill>
                <a:latin typeface="Calibri"/>
                <a:cs typeface="Calibri"/>
              </a:rPr>
              <a:t>Järjestöt</a:t>
            </a:r>
            <a:endParaRPr lang="en-US" sz="1333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11" name="TextBox 21">
            <a:extLst>
              <a:ext uri="{FF2B5EF4-FFF2-40B4-BE49-F238E27FC236}">
                <a16:creationId xmlns:a16="http://schemas.microsoft.com/office/drawing/2014/main" id="{7B750B40-2C25-4957-9377-977A72D9E18B}"/>
              </a:ext>
            </a:extLst>
          </p:cNvPr>
          <p:cNvSpPr txBox="1"/>
          <p:nvPr/>
        </p:nvSpPr>
        <p:spPr>
          <a:xfrm>
            <a:off x="7813687" y="2608356"/>
            <a:ext cx="1310872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333" b="1" dirty="0" err="1">
                <a:solidFill>
                  <a:prstClr val="black"/>
                </a:solidFill>
                <a:latin typeface="Calibri"/>
                <a:cs typeface="Calibri"/>
              </a:rPr>
              <a:t>Oppilaitokset</a:t>
            </a:r>
            <a:endParaRPr lang="en-US" sz="1333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12" name="TextBox 21">
            <a:extLst>
              <a:ext uri="{FF2B5EF4-FFF2-40B4-BE49-F238E27FC236}">
                <a16:creationId xmlns:a16="http://schemas.microsoft.com/office/drawing/2014/main" id="{4E62D32E-7656-409D-BA9A-7293A9CC3251}"/>
              </a:ext>
            </a:extLst>
          </p:cNvPr>
          <p:cNvSpPr txBox="1"/>
          <p:nvPr/>
        </p:nvSpPr>
        <p:spPr>
          <a:xfrm>
            <a:off x="7423788" y="2019345"/>
            <a:ext cx="445801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333" b="1" dirty="0">
                <a:solidFill>
                  <a:prstClr val="black"/>
                </a:solidFill>
                <a:latin typeface="Calibri"/>
                <a:cs typeface="Calibri"/>
              </a:rPr>
              <a:t>TE</a:t>
            </a:r>
          </a:p>
        </p:txBody>
      </p:sp>
      <p:sp>
        <p:nvSpPr>
          <p:cNvPr id="313" name="TextBox 21">
            <a:extLst>
              <a:ext uri="{FF2B5EF4-FFF2-40B4-BE49-F238E27FC236}">
                <a16:creationId xmlns:a16="http://schemas.microsoft.com/office/drawing/2014/main" id="{9EF1C637-8631-447D-8D69-51F592B839A1}"/>
              </a:ext>
            </a:extLst>
          </p:cNvPr>
          <p:cNvSpPr txBox="1"/>
          <p:nvPr/>
        </p:nvSpPr>
        <p:spPr>
          <a:xfrm>
            <a:off x="4812527" y="2047126"/>
            <a:ext cx="601109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333" b="1" dirty="0">
                <a:solidFill>
                  <a:prstClr val="black"/>
                </a:solidFill>
                <a:latin typeface="Calibri"/>
                <a:cs typeface="Calibri"/>
              </a:rPr>
              <a:t>SO</a:t>
            </a:r>
          </a:p>
        </p:txBody>
      </p:sp>
      <p:sp>
        <p:nvSpPr>
          <p:cNvPr id="318" name="Tähti: 5-sakarainen 317">
            <a:extLst>
              <a:ext uri="{FF2B5EF4-FFF2-40B4-BE49-F238E27FC236}">
                <a16:creationId xmlns:a16="http://schemas.microsoft.com/office/drawing/2014/main" id="{D6EF3C48-50AD-400D-B81B-C674E484DEBD}"/>
              </a:ext>
            </a:extLst>
          </p:cNvPr>
          <p:cNvSpPr/>
          <p:nvPr/>
        </p:nvSpPr>
        <p:spPr>
          <a:xfrm>
            <a:off x="9628824" y="401124"/>
            <a:ext cx="1285672" cy="1097505"/>
          </a:xfrm>
          <a:prstGeom prst="star5">
            <a:avLst/>
          </a:prstGeom>
          <a:solidFill>
            <a:srgbClr val="FDFF9B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0" name="Tähti: 5-sakarainen 319">
            <a:extLst>
              <a:ext uri="{FF2B5EF4-FFF2-40B4-BE49-F238E27FC236}">
                <a16:creationId xmlns:a16="http://schemas.microsoft.com/office/drawing/2014/main" id="{7DDBC8A8-0ED8-461C-81D7-A1D6D43CCD0F}"/>
              </a:ext>
            </a:extLst>
          </p:cNvPr>
          <p:cNvSpPr/>
          <p:nvPr/>
        </p:nvSpPr>
        <p:spPr>
          <a:xfrm>
            <a:off x="10503964" y="393687"/>
            <a:ext cx="864523" cy="801948"/>
          </a:xfrm>
          <a:prstGeom prst="star5">
            <a:avLst/>
          </a:prstGeom>
          <a:solidFill>
            <a:srgbClr val="FDFF9B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4" name="TextBox 21">
            <a:extLst>
              <a:ext uri="{FF2B5EF4-FFF2-40B4-BE49-F238E27FC236}">
                <a16:creationId xmlns:a16="http://schemas.microsoft.com/office/drawing/2014/main" id="{56DA95E5-74BC-4A61-984F-C49841954218}"/>
              </a:ext>
            </a:extLst>
          </p:cNvPr>
          <p:cNvSpPr txBox="1"/>
          <p:nvPr/>
        </p:nvSpPr>
        <p:spPr>
          <a:xfrm>
            <a:off x="4275929" y="3780356"/>
            <a:ext cx="614004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333" b="1" dirty="0">
                <a:solidFill>
                  <a:prstClr val="black"/>
                </a:solidFill>
                <a:latin typeface="Calibri"/>
                <a:cs typeface="Calibri"/>
              </a:rPr>
              <a:t>KELA</a:t>
            </a:r>
          </a:p>
        </p:txBody>
      </p:sp>
      <p:sp>
        <p:nvSpPr>
          <p:cNvPr id="325" name="TextBox 21">
            <a:extLst>
              <a:ext uri="{FF2B5EF4-FFF2-40B4-BE49-F238E27FC236}">
                <a16:creationId xmlns:a16="http://schemas.microsoft.com/office/drawing/2014/main" id="{B2F459BF-B326-4B77-92CA-2ED326B21E8A}"/>
              </a:ext>
            </a:extLst>
          </p:cNvPr>
          <p:cNvSpPr txBox="1"/>
          <p:nvPr/>
        </p:nvSpPr>
        <p:spPr>
          <a:xfrm>
            <a:off x="3424431" y="3266577"/>
            <a:ext cx="1626621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333" b="1" dirty="0" err="1">
                <a:solidFill>
                  <a:prstClr val="black"/>
                </a:solidFill>
                <a:latin typeface="Calibri"/>
                <a:cs typeface="Calibri"/>
              </a:rPr>
              <a:t>Vammaispalvelut</a:t>
            </a:r>
            <a:endParaRPr lang="en-US" sz="1333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26" name="Suorakulmio 325">
            <a:extLst>
              <a:ext uri="{FF2B5EF4-FFF2-40B4-BE49-F238E27FC236}">
                <a16:creationId xmlns:a16="http://schemas.microsoft.com/office/drawing/2014/main" id="{B635B76A-0766-49F0-B0F7-0FF8A3B3182E}"/>
              </a:ext>
            </a:extLst>
          </p:cNvPr>
          <p:cNvSpPr/>
          <p:nvPr/>
        </p:nvSpPr>
        <p:spPr>
          <a:xfrm>
            <a:off x="3718609" y="2486838"/>
            <a:ext cx="1233259" cy="462789"/>
          </a:xfrm>
          <a:prstGeom prst="rect">
            <a:avLst/>
          </a:prstGeom>
          <a:solidFill>
            <a:srgbClr val="F36D43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7" name="TextBox 21">
            <a:extLst>
              <a:ext uri="{FF2B5EF4-FFF2-40B4-BE49-F238E27FC236}">
                <a16:creationId xmlns:a16="http://schemas.microsoft.com/office/drawing/2014/main" id="{E23C33AB-FE61-4435-97A0-3DE2336A1CD4}"/>
              </a:ext>
            </a:extLst>
          </p:cNvPr>
          <p:cNvSpPr txBox="1"/>
          <p:nvPr/>
        </p:nvSpPr>
        <p:spPr>
          <a:xfrm>
            <a:off x="3561781" y="2472464"/>
            <a:ext cx="1505464" cy="5333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333" b="1" dirty="0" err="1">
                <a:solidFill>
                  <a:prstClr val="black"/>
                </a:solidFill>
                <a:latin typeface="Calibri"/>
                <a:cs typeface="Calibri"/>
              </a:rPr>
              <a:t>Työikäisten</a:t>
            </a:r>
            <a:r>
              <a:rPr lang="en-US" sz="1333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1333" b="1" dirty="0" err="1">
                <a:solidFill>
                  <a:prstClr val="black"/>
                </a:solidFill>
                <a:latin typeface="Calibri"/>
                <a:cs typeface="Calibri"/>
              </a:rPr>
              <a:t>sosiaalipalvelut</a:t>
            </a:r>
            <a:endParaRPr lang="en-US" sz="1333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66" name="TextBox 80">
            <a:extLst>
              <a:ext uri="{FF2B5EF4-FFF2-40B4-BE49-F238E27FC236}">
                <a16:creationId xmlns:a16="http://schemas.microsoft.com/office/drawing/2014/main" id="{8E3D9295-9681-40E5-8588-50A9308B182F}"/>
              </a:ext>
            </a:extLst>
          </p:cNvPr>
          <p:cNvSpPr txBox="1"/>
          <p:nvPr/>
        </p:nvSpPr>
        <p:spPr>
          <a:xfrm>
            <a:off x="4089956" y="977359"/>
            <a:ext cx="1289021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Sosiaalipäivystys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67" name="TextBox 80">
            <a:extLst>
              <a:ext uri="{FF2B5EF4-FFF2-40B4-BE49-F238E27FC236}">
                <a16:creationId xmlns:a16="http://schemas.microsoft.com/office/drawing/2014/main" id="{B6AE1960-3010-4155-BB2C-371365361845}"/>
              </a:ext>
            </a:extLst>
          </p:cNvPr>
          <p:cNvSpPr txBox="1"/>
          <p:nvPr/>
        </p:nvSpPr>
        <p:spPr>
          <a:xfrm>
            <a:off x="4179961" y="1452643"/>
            <a:ext cx="1130631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Asumispalvelut</a:t>
            </a:r>
          </a:p>
        </p:txBody>
      </p:sp>
      <p:sp>
        <p:nvSpPr>
          <p:cNvPr id="368" name="TextBox 80">
            <a:extLst>
              <a:ext uri="{FF2B5EF4-FFF2-40B4-BE49-F238E27FC236}">
                <a16:creationId xmlns:a16="http://schemas.microsoft.com/office/drawing/2014/main" id="{6BD2F1F7-F37F-405A-82DB-C701B318A816}"/>
              </a:ext>
            </a:extLst>
          </p:cNvPr>
          <p:cNvSpPr txBox="1"/>
          <p:nvPr/>
        </p:nvSpPr>
        <p:spPr>
          <a:xfrm>
            <a:off x="2952317" y="1109220"/>
            <a:ext cx="991520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Kuntouttava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työtoiminta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69" name="TextBox 80">
            <a:extLst>
              <a:ext uri="{FF2B5EF4-FFF2-40B4-BE49-F238E27FC236}">
                <a16:creationId xmlns:a16="http://schemas.microsoft.com/office/drawing/2014/main" id="{E48A9292-B8DC-4B1E-B9BB-290D46F532E0}"/>
              </a:ext>
            </a:extLst>
          </p:cNvPr>
          <p:cNvSpPr txBox="1"/>
          <p:nvPr/>
        </p:nvSpPr>
        <p:spPr>
          <a:xfrm>
            <a:off x="1859756" y="1167629"/>
            <a:ext cx="978475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Sosiaalityö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70" name="TextBox 80">
            <a:extLst>
              <a:ext uri="{FF2B5EF4-FFF2-40B4-BE49-F238E27FC236}">
                <a16:creationId xmlns:a16="http://schemas.microsoft.com/office/drawing/2014/main" id="{009C782A-3023-4677-A32D-984AB8E10E64}"/>
              </a:ext>
            </a:extLst>
          </p:cNvPr>
          <p:cNvSpPr txBox="1"/>
          <p:nvPr/>
        </p:nvSpPr>
        <p:spPr>
          <a:xfrm>
            <a:off x="2594369" y="1856521"/>
            <a:ext cx="1637553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Toimeentulo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71" name="TextBox 80">
            <a:extLst>
              <a:ext uri="{FF2B5EF4-FFF2-40B4-BE49-F238E27FC236}">
                <a16:creationId xmlns:a16="http://schemas.microsoft.com/office/drawing/2014/main" id="{0FA72A29-E347-4F87-9234-D792C6F521E2}"/>
              </a:ext>
            </a:extLst>
          </p:cNvPr>
          <p:cNvSpPr txBox="1"/>
          <p:nvPr/>
        </p:nvSpPr>
        <p:spPr>
          <a:xfrm>
            <a:off x="1460910" y="1737634"/>
            <a:ext cx="1637553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Sosiaaliohjaus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72" name="TextBox 80">
            <a:extLst>
              <a:ext uri="{FF2B5EF4-FFF2-40B4-BE49-F238E27FC236}">
                <a16:creationId xmlns:a16="http://schemas.microsoft.com/office/drawing/2014/main" id="{67518C85-8AF9-4AAC-9634-D8CD19FB523D}"/>
              </a:ext>
            </a:extLst>
          </p:cNvPr>
          <p:cNvSpPr txBox="1"/>
          <p:nvPr/>
        </p:nvSpPr>
        <p:spPr>
          <a:xfrm>
            <a:off x="10548231" y="722558"/>
            <a:ext cx="780709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TYP</a:t>
            </a:r>
          </a:p>
        </p:txBody>
      </p:sp>
      <p:sp>
        <p:nvSpPr>
          <p:cNvPr id="373" name="TextBox 80">
            <a:extLst>
              <a:ext uri="{FF2B5EF4-FFF2-40B4-BE49-F238E27FC236}">
                <a16:creationId xmlns:a16="http://schemas.microsoft.com/office/drawing/2014/main" id="{6E4D55ED-B050-4685-8C0B-3A0593116915}"/>
              </a:ext>
            </a:extLst>
          </p:cNvPr>
          <p:cNvSpPr txBox="1"/>
          <p:nvPr/>
        </p:nvSpPr>
        <p:spPr>
          <a:xfrm>
            <a:off x="9471262" y="784113"/>
            <a:ext cx="1637553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Moniala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-</a:t>
            </a:r>
          </a:p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ryhmä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74" name="TextBox 80">
            <a:extLst>
              <a:ext uri="{FF2B5EF4-FFF2-40B4-BE49-F238E27FC236}">
                <a16:creationId xmlns:a16="http://schemas.microsoft.com/office/drawing/2014/main" id="{3AFC4003-CD45-43BD-9D9C-AD8BAB113BBF}"/>
              </a:ext>
            </a:extLst>
          </p:cNvPr>
          <p:cNvSpPr txBox="1"/>
          <p:nvPr/>
        </p:nvSpPr>
        <p:spPr>
          <a:xfrm>
            <a:off x="1024054" y="3275644"/>
            <a:ext cx="955692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Työtoiminta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75" name="TextBox 80">
            <a:extLst>
              <a:ext uri="{FF2B5EF4-FFF2-40B4-BE49-F238E27FC236}">
                <a16:creationId xmlns:a16="http://schemas.microsoft.com/office/drawing/2014/main" id="{5D71EC6F-6FE4-4975-B96D-49DF24091978}"/>
              </a:ext>
            </a:extLst>
          </p:cNvPr>
          <p:cNvSpPr txBox="1"/>
          <p:nvPr/>
        </p:nvSpPr>
        <p:spPr>
          <a:xfrm>
            <a:off x="2319600" y="2835009"/>
            <a:ext cx="1029737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Päivätoiminta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76" name="TextBox 80">
            <a:extLst>
              <a:ext uri="{FF2B5EF4-FFF2-40B4-BE49-F238E27FC236}">
                <a16:creationId xmlns:a16="http://schemas.microsoft.com/office/drawing/2014/main" id="{DDCF1F18-A34E-44EB-9152-2AABD07557EA}"/>
              </a:ext>
            </a:extLst>
          </p:cNvPr>
          <p:cNvSpPr txBox="1"/>
          <p:nvPr/>
        </p:nvSpPr>
        <p:spPr>
          <a:xfrm>
            <a:off x="1446958" y="2833705"/>
            <a:ext cx="866529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Avotyö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77" name="TextBox 80">
            <a:extLst>
              <a:ext uri="{FF2B5EF4-FFF2-40B4-BE49-F238E27FC236}">
                <a16:creationId xmlns:a16="http://schemas.microsoft.com/office/drawing/2014/main" id="{1D888BEC-2CD8-45C7-9BBC-35D912ADD5DF}"/>
              </a:ext>
            </a:extLst>
          </p:cNvPr>
          <p:cNvSpPr txBox="1"/>
          <p:nvPr/>
        </p:nvSpPr>
        <p:spPr>
          <a:xfrm>
            <a:off x="1872490" y="2349097"/>
            <a:ext cx="1144517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Asumispalvelut</a:t>
            </a:r>
          </a:p>
        </p:txBody>
      </p:sp>
      <p:sp>
        <p:nvSpPr>
          <p:cNvPr id="378" name="TextBox 80">
            <a:extLst>
              <a:ext uri="{FF2B5EF4-FFF2-40B4-BE49-F238E27FC236}">
                <a16:creationId xmlns:a16="http://schemas.microsoft.com/office/drawing/2014/main" id="{814F3097-2D8E-4538-89F8-9AB86B2DCFFA}"/>
              </a:ext>
            </a:extLst>
          </p:cNvPr>
          <p:cNvSpPr txBox="1"/>
          <p:nvPr/>
        </p:nvSpPr>
        <p:spPr>
          <a:xfrm>
            <a:off x="1879689" y="3305667"/>
            <a:ext cx="1637553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Työhönvalmennus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79" name="TextBox 80">
            <a:extLst>
              <a:ext uri="{FF2B5EF4-FFF2-40B4-BE49-F238E27FC236}">
                <a16:creationId xmlns:a16="http://schemas.microsoft.com/office/drawing/2014/main" id="{A893F333-58AF-47A1-A92F-5290E00FBAB1}"/>
              </a:ext>
            </a:extLst>
          </p:cNvPr>
          <p:cNvSpPr txBox="1"/>
          <p:nvPr/>
        </p:nvSpPr>
        <p:spPr>
          <a:xfrm>
            <a:off x="2841121" y="3835300"/>
            <a:ext cx="1211651" cy="6157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Ammatillinen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ja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lääkinnällinen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</a:p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kuntoutus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80" name="TextBox 80">
            <a:extLst>
              <a:ext uri="{FF2B5EF4-FFF2-40B4-BE49-F238E27FC236}">
                <a16:creationId xmlns:a16="http://schemas.microsoft.com/office/drawing/2014/main" id="{15FF528E-10FC-4B0A-90A8-AA400AE1435D}"/>
              </a:ext>
            </a:extLst>
          </p:cNvPr>
          <p:cNvSpPr txBox="1"/>
          <p:nvPr/>
        </p:nvSpPr>
        <p:spPr>
          <a:xfrm>
            <a:off x="1703622" y="4354402"/>
            <a:ext cx="975041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Kuntoutus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-</a:t>
            </a:r>
          </a:p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psykoterapia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81" name="TextBox 80">
            <a:extLst>
              <a:ext uri="{FF2B5EF4-FFF2-40B4-BE49-F238E27FC236}">
                <a16:creationId xmlns:a16="http://schemas.microsoft.com/office/drawing/2014/main" id="{08685849-5F10-4BF7-B695-AAEAA29C70C9}"/>
              </a:ext>
            </a:extLst>
          </p:cNvPr>
          <p:cNvSpPr txBox="1"/>
          <p:nvPr/>
        </p:nvSpPr>
        <p:spPr>
          <a:xfrm>
            <a:off x="1859757" y="3801431"/>
            <a:ext cx="749497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Etuudet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89" name="Suorakulmio: Pyöristetyt kulmat 388">
            <a:extLst>
              <a:ext uri="{FF2B5EF4-FFF2-40B4-BE49-F238E27FC236}">
                <a16:creationId xmlns:a16="http://schemas.microsoft.com/office/drawing/2014/main" id="{A78AC014-208C-4530-AE36-DDB2F2334535}"/>
              </a:ext>
            </a:extLst>
          </p:cNvPr>
          <p:cNvSpPr/>
          <p:nvPr/>
        </p:nvSpPr>
        <p:spPr>
          <a:xfrm>
            <a:off x="9894817" y="4532451"/>
            <a:ext cx="1050087" cy="571296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90" name="Suorakulmio: Pyöristetyt kulmat 389">
            <a:extLst>
              <a:ext uri="{FF2B5EF4-FFF2-40B4-BE49-F238E27FC236}">
                <a16:creationId xmlns:a16="http://schemas.microsoft.com/office/drawing/2014/main" id="{CF59816B-ABC2-40BA-BC88-2A3DED070CA7}"/>
              </a:ext>
            </a:extLst>
          </p:cNvPr>
          <p:cNvSpPr/>
          <p:nvPr/>
        </p:nvSpPr>
        <p:spPr>
          <a:xfrm>
            <a:off x="10010695" y="4607708"/>
            <a:ext cx="821044" cy="429696"/>
          </a:xfrm>
          <a:prstGeom prst="roundRect">
            <a:avLst/>
          </a:prstGeom>
          <a:solidFill>
            <a:srgbClr val="F36D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91" name="TextBox 80">
            <a:extLst>
              <a:ext uri="{FF2B5EF4-FFF2-40B4-BE49-F238E27FC236}">
                <a16:creationId xmlns:a16="http://schemas.microsoft.com/office/drawing/2014/main" id="{3DB3BC9E-4852-4301-85B1-45F625B18F73}"/>
              </a:ext>
            </a:extLst>
          </p:cNvPr>
          <p:cNvSpPr txBox="1"/>
          <p:nvPr/>
        </p:nvSpPr>
        <p:spPr>
          <a:xfrm>
            <a:off x="9924099" y="4597294"/>
            <a:ext cx="991520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Kuntouttava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työtoiminta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cxnSp>
        <p:nvCxnSpPr>
          <p:cNvPr id="396" name="Suora yhdysviiva 395">
            <a:extLst>
              <a:ext uri="{FF2B5EF4-FFF2-40B4-BE49-F238E27FC236}">
                <a16:creationId xmlns:a16="http://schemas.microsoft.com/office/drawing/2014/main" id="{76D3DB85-8EBC-49C2-83B9-14C909100F46}"/>
              </a:ext>
            </a:extLst>
          </p:cNvPr>
          <p:cNvCxnSpPr>
            <a:cxnSpLocks/>
          </p:cNvCxnSpPr>
          <p:nvPr/>
        </p:nvCxnSpPr>
        <p:spPr>
          <a:xfrm>
            <a:off x="3449327" y="4409801"/>
            <a:ext cx="0" cy="25211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0" name="TextBox 80">
            <a:extLst>
              <a:ext uri="{FF2B5EF4-FFF2-40B4-BE49-F238E27FC236}">
                <a16:creationId xmlns:a16="http://schemas.microsoft.com/office/drawing/2014/main" id="{2E4A931F-DEB0-48FB-BB2E-C346F828AE64}"/>
              </a:ext>
            </a:extLst>
          </p:cNvPr>
          <p:cNvSpPr txBox="1"/>
          <p:nvPr/>
        </p:nvSpPr>
        <p:spPr>
          <a:xfrm>
            <a:off x="2694631" y="4643028"/>
            <a:ext cx="1467491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Honkalampisäätiö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</a:t>
            </a:r>
          </a:p>
          <a:p>
            <a:pPr algn="ctr" defTabSz="609585">
              <a:defRPr/>
            </a:pP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Verve,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Vetrea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02" name="Suorakulmio: Pyöristetyt kulmat 401">
            <a:extLst>
              <a:ext uri="{FF2B5EF4-FFF2-40B4-BE49-F238E27FC236}">
                <a16:creationId xmlns:a16="http://schemas.microsoft.com/office/drawing/2014/main" id="{FABE8C54-D4CD-47BE-9368-72A56A3DF9F1}"/>
              </a:ext>
            </a:extLst>
          </p:cNvPr>
          <p:cNvSpPr/>
          <p:nvPr/>
        </p:nvSpPr>
        <p:spPr>
          <a:xfrm>
            <a:off x="4249828" y="5114195"/>
            <a:ext cx="1413840" cy="560187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03" name="Suorakulmio: Pyöristetyt kulmat 402">
            <a:extLst>
              <a:ext uri="{FF2B5EF4-FFF2-40B4-BE49-F238E27FC236}">
                <a16:creationId xmlns:a16="http://schemas.microsoft.com/office/drawing/2014/main" id="{18444821-ACCC-4DD5-AE46-0392EFF0F60C}"/>
              </a:ext>
            </a:extLst>
          </p:cNvPr>
          <p:cNvSpPr/>
          <p:nvPr/>
        </p:nvSpPr>
        <p:spPr>
          <a:xfrm>
            <a:off x="2846855" y="4661911"/>
            <a:ext cx="1165088" cy="387261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07" name="Suorakulmio: Pyöristetyt kulmat 406">
            <a:extLst>
              <a:ext uri="{FF2B5EF4-FFF2-40B4-BE49-F238E27FC236}">
                <a16:creationId xmlns:a16="http://schemas.microsoft.com/office/drawing/2014/main" id="{87B8C36F-585A-48D9-BF6B-2C0F3B8BE9B0}"/>
              </a:ext>
            </a:extLst>
          </p:cNvPr>
          <p:cNvSpPr/>
          <p:nvPr/>
        </p:nvSpPr>
        <p:spPr>
          <a:xfrm>
            <a:off x="9281788" y="3688037"/>
            <a:ext cx="1654437" cy="560187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0" name="TextBox 80">
            <a:extLst>
              <a:ext uri="{FF2B5EF4-FFF2-40B4-BE49-F238E27FC236}">
                <a16:creationId xmlns:a16="http://schemas.microsoft.com/office/drawing/2014/main" id="{CB35BC69-505F-4B09-9F6A-D7D5793ACC71}"/>
              </a:ext>
            </a:extLst>
          </p:cNvPr>
          <p:cNvSpPr txBox="1"/>
          <p:nvPr/>
        </p:nvSpPr>
        <p:spPr>
          <a:xfrm>
            <a:off x="9200857" y="3688401"/>
            <a:ext cx="1807148" cy="6157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Luotsi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Topakka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YTYÄ,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Kohti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työtä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ja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koulutusta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Toki,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Närekartano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Jobia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Kontti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40" name="TextBox 80">
            <a:extLst>
              <a:ext uri="{FF2B5EF4-FFF2-40B4-BE49-F238E27FC236}">
                <a16:creationId xmlns:a16="http://schemas.microsoft.com/office/drawing/2014/main" id="{0AB70533-DBC6-4A30-BF47-0A0B7C86BFBB}"/>
              </a:ext>
            </a:extLst>
          </p:cNvPr>
          <p:cNvSpPr txBox="1"/>
          <p:nvPr/>
        </p:nvSpPr>
        <p:spPr>
          <a:xfrm>
            <a:off x="5623672" y="568057"/>
            <a:ext cx="1130776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Sosiaalinen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</a:p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kuntoutus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42" name="TextBox 80">
            <a:extLst>
              <a:ext uri="{FF2B5EF4-FFF2-40B4-BE49-F238E27FC236}">
                <a16:creationId xmlns:a16="http://schemas.microsoft.com/office/drawing/2014/main" id="{9B180DBC-0B22-4D76-879B-C7A6E1F41F2E}"/>
              </a:ext>
            </a:extLst>
          </p:cNvPr>
          <p:cNvSpPr txBox="1"/>
          <p:nvPr/>
        </p:nvSpPr>
        <p:spPr>
          <a:xfrm>
            <a:off x="6631033" y="1004335"/>
            <a:ext cx="1637553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- ja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toimintakyvyn</a:t>
            </a:r>
            <a:b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</a:b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osaamiskeskus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43" name="TextBox 80">
            <a:extLst>
              <a:ext uri="{FF2B5EF4-FFF2-40B4-BE49-F238E27FC236}">
                <a16:creationId xmlns:a16="http://schemas.microsoft.com/office/drawing/2014/main" id="{8B247F95-7580-4B27-A874-19005B4125AB}"/>
              </a:ext>
            </a:extLst>
          </p:cNvPr>
          <p:cNvSpPr txBox="1"/>
          <p:nvPr/>
        </p:nvSpPr>
        <p:spPr>
          <a:xfrm>
            <a:off x="6743425" y="393687"/>
            <a:ext cx="1043641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Yhteisasiakas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-</a:t>
            </a:r>
          </a:p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ohjaus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44" name="TextBox 80">
            <a:extLst>
              <a:ext uri="{FF2B5EF4-FFF2-40B4-BE49-F238E27FC236}">
                <a16:creationId xmlns:a16="http://schemas.microsoft.com/office/drawing/2014/main" id="{62489A08-278F-4EE7-BF86-C6769077ACA6}"/>
              </a:ext>
            </a:extLst>
          </p:cNvPr>
          <p:cNvSpPr txBox="1"/>
          <p:nvPr/>
        </p:nvSpPr>
        <p:spPr>
          <a:xfrm>
            <a:off x="10068766" y="2513288"/>
            <a:ext cx="1637553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Oppilashuolto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-</a:t>
            </a:r>
            <a:b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</a:b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ryhmä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45" name="TextBox 80">
            <a:extLst>
              <a:ext uri="{FF2B5EF4-FFF2-40B4-BE49-F238E27FC236}">
                <a16:creationId xmlns:a16="http://schemas.microsoft.com/office/drawing/2014/main" id="{4C5F25BC-F37B-4749-A5E9-BCF5AADCCD4C}"/>
              </a:ext>
            </a:extLst>
          </p:cNvPr>
          <p:cNvSpPr txBox="1"/>
          <p:nvPr/>
        </p:nvSpPr>
        <p:spPr>
          <a:xfrm>
            <a:off x="8403425" y="962782"/>
            <a:ext cx="559241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ESH</a:t>
            </a:r>
          </a:p>
        </p:txBody>
      </p:sp>
      <p:sp>
        <p:nvSpPr>
          <p:cNvPr id="446" name="TextBox 80">
            <a:extLst>
              <a:ext uri="{FF2B5EF4-FFF2-40B4-BE49-F238E27FC236}">
                <a16:creationId xmlns:a16="http://schemas.microsoft.com/office/drawing/2014/main" id="{8BBAFC56-A3D9-41E5-94CB-22D104E2E59E}"/>
              </a:ext>
            </a:extLst>
          </p:cNvPr>
          <p:cNvSpPr txBox="1"/>
          <p:nvPr/>
        </p:nvSpPr>
        <p:spPr>
          <a:xfrm>
            <a:off x="7885916" y="590098"/>
            <a:ext cx="559241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PTH</a:t>
            </a:r>
          </a:p>
        </p:txBody>
      </p:sp>
      <p:sp>
        <p:nvSpPr>
          <p:cNvPr id="449" name="Suorakulmio: Pyöristetyt kulmat 448">
            <a:extLst>
              <a:ext uri="{FF2B5EF4-FFF2-40B4-BE49-F238E27FC236}">
                <a16:creationId xmlns:a16="http://schemas.microsoft.com/office/drawing/2014/main" id="{D6A5B5DF-1BAB-4F9C-90F7-A26E22550433}"/>
              </a:ext>
            </a:extLst>
          </p:cNvPr>
          <p:cNvSpPr/>
          <p:nvPr/>
        </p:nvSpPr>
        <p:spPr>
          <a:xfrm>
            <a:off x="9313978" y="2568856"/>
            <a:ext cx="951167" cy="387261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50" name="TextBox 80">
            <a:extLst>
              <a:ext uri="{FF2B5EF4-FFF2-40B4-BE49-F238E27FC236}">
                <a16:creationId xmlns:a16="http://schemas.microsoft.com/office/drawing/2014/main" id="{3C2E6081-1016-4D04-AC00-BE6DF4F08C94}"/>
              </a:ext>
            </a:extLst>
          </p:cNvPr>
          <p:cNvSpPr txBox="1"/>
          <p:nvPr/>
        </p:nvSpPr>
        <p:spPr>
          <a:xfrm>
            <a:off x="9257337" y="2546317"/>
            <a:ext cx="1097756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Riveria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Luovi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 Karelia, UEF</a:t>
            </a:r>
          </a:p>
        </p:txBody>
      </p:sp>
      <p:sp>
        <p:nvSpPr>
          <p:cNvPr id="453" name="Suorakulmio: Pyöristetyt kulmat 452">
            <a:extLst>
              <a:ext uri="{FF2B5EF4-FFF2-40B4-BE49-F238E27FC236}">
                <a16:creationId xmlns:a16="http://schemas.microsoft.com/office/drawing/2014/main" id="{5DAE991A-8D20-447F-B040-8A30CDE4C304}"/>
              </a:ext>
            </a:extLst>
          </p:cNvPr>
          <p:cNvSpPr/>
          <p:nvPr/>
        </p:nvSpPr>
        <p:spPr>
          <a:xfrm>
            <a:off x="9264573" y="3051191"/>
            <a:ext cx="1298921" cy="580541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54" name="TextBox 80">
            <a:extLst>
              <a:ext uri="{FF2B5EF4-FFF2-40B4-BE49-F238E27FC236}">
                <a16:creationId xmlns:a16="http://schemas.microsoft.com/office/drawing/2014/main" id="{A3F15EA9-CCDA-42B4-B329-0F2541479462}"/>
              </a:ext>
            </a:extLst>
          </p:cNvPr>
          <p:cNvSpPr txBox="1"/>
          <p:nvPr/>
        </p:nvSpPr>
        <p:spPr>
          <a:xfrm>
            <a:off x="9188947" y="3063692"/>
            <a:ext cx="1478191" cy="6157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Työllisyyttä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edistävät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</a:t>
            </a:r>
            <a:b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</a:b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osallisuutta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edistävät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,</a:t>
            </a:r>
          </a:p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Hyte-työ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62" name="Suorakulmio: Pyöristetyt kulmat 461">
            <a:extLst>
              <a:ext uri="{FF2B5EF4-FFF2-40B4-BE49-F238E27FC236}">
                <a16:creationId xmlns:a16="http://schemas.microsoft.com/office/drawing/2014/main" id="{D3FDF8C9-5288-4409-B55B-746B0071470C}"/>
              </a:ext>
            </a:extLst>
          </p:cNvPr>
          <p:cNvSpPr/>
          <p:nvPr/>
        </p:nvSpPr>
        <p:spPr>
          <a:xfrm>
            <a:off x="5762285" y="1085204"/>
            <a:ext cx="854936" cy="4694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4" name="Suorakulmio: Pyöristetyt kulmat 463">
            <a:extLst>
              <a:ext uri="{FF2B5EF4-FFF2-40B4-BE49-F238E27FC236}">
                <a16:creationId xmlns:a16="http://schemas.microsoft.com/office/drawing/2014/main" id="{B97BD988-FA4F-4F0D-B8E2-F0A7DBD9B182}"/>
              </a:ext>
            </a:extLst>
          </p:cNvPr>
          <p:cNvSpPr/>
          <p:nvPr/>
        </p:nvSpPr>
        <p:spPr>
          <a:xfrm>
            <a:off x="5860754" y="1164437"/>
            <a:ext cx="667297" cy="290451"/>
          </a:xfrm>
          <a:prstGeom prst="roundRect">
            <a:avLst/>
          </a:prstGeom>
          <a:solidFill>
            <a:srgbClr val="F36D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41" name="TextBox 80">
            <a:extLst>
              <a:ext uri="{FF2B5EF4-FFF2-40B4-BE49-F238E27FC236}">
                <a16:creationId xmlns:a16="http://schemas.microsoft.com/office/drawing/2014/main" id="{2D849037-2048-490A-A3A2-A94C65CEA2FB}"/>
              </a:ext>
            </a:extLst>
          </p:cNvPr>
          <p:cNvSpPr txBox="1"/>
          <p:nvPr/>
        </p:nvSpPr>
        <p:spPr>
          <a:xfrm>
            <a:off x="5706701" y="1161690"/>
            <a:ext cx="961467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MIEPÄ</a:t>
            </a:r>
          </a:p>
        </p:txBody>
      </p:sp>
      <p:sp>
        <p:nvSpPr>
          <p:cNvPr id="473" name="Suorakulmio: Pyöristetyt kulmat 472">
            <a:extLst>
              <a:ext uri="{FF2B5EF4-FFF2-40B4-BE49-F238E27FC236}">
                <a16:creationId xmlns:a16="http://schemas.microsoft.com/office/drawing/2014/main" id="{285CE92D-1B2E-440A-B2ED-D126F7DB22D7}"/>
              </a:ext>
            </a:extLst>
          </p:cNvPr>
          <p:cNvSpPr/>
          <p:nvPr/>
        </p:nvSpPr>
        <p:spPr>
          <a:xfrm>
            <a:off x="8279948" y="4924147"/>
            <a:ext cx="938909" cy="328295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7" name="TextBox 110">
            <a:extLst>
              <a:ext uri="{FF2B5EF4-FFF2-40B4-BE49-F238E27FC236}">
                <a16:creationId xmlns:a16="http://schemas.microsoft.com/office/drawing/2014/main" id="{261E08D3-B831-416F-AA1A-C3A98F12A0E2}"/>
              </a:ext>
            </a:extLst>
          </p:cNvPr>
          <p:cNvSpPr txBox="1"/>
          <p:nvPr/>
        </p:nvSpPr>
        <p:spPr>
          <a:xfrm>
            <a:off x="8262173" y="4938640"/>
            <a:ext cx="1009672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Kuntakokeilu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77" name="Suorakulmio: Pyöristetyt kulmat 476">
            <a:extLst>
              <a:ext uri="{FF2B5EF4-FFF2-40B4-BE49-F238E27FC236}">
                <a16:creationId xmlns:a16="http://schemas.microsoft.com/office/drawing/2014/main" id="{A82D61D2-A7F6-4D72-9774-2F7F4A8D9C45}"/>
              </a:ext>
            </a:extLst>
          </p:cNvPr>
          <p:cNvSpPr/>
          <p:nvPr/>
        </p:nvSpPr>
        <p:spPr>
          <a:xfrm>
            <a:off x="8712309" y="2073736"/>
            <a:ext cx="1017336" cy="3872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79" name="Suorakulmio: Pyöristetyt kulmat 478">
            <a:extLst>
              <a:ext uri="{FF2B5EF4-FFF2-40B4-BE49-F238E27FC236}">
                <a16:creationId xmlns:a16="http://schemas.microsoft.com/office/drawing/2014/main" id="{13CC40AC-B77C-4FC5-BC7E-107F249DBC5C}"/>
              </a:ext>
            </a:extLst>
          </p:cNvPr>
          <p:cNvSpPr/>
          <p:nvPr/>
        </p:nvSpPr>
        <p:spPr>
          <a:xfrm>
            <a:off x="9817936" y="2030880"/>
            <a:ext cx="1017336" cy="3872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fi-FI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80" name="TextBox 80">
            <a:extLst>
              <a:ext uri="{FF2B5EF4-FFF2-40B4-BE49-F238E27FC236}">
                <a16:creationId xmlns:a16="http://schemas.microsoft.com/office/drawing/2014/main" id="{F9CF2A4B-6728-4E3A-A30F-DBB793053FCF}"/>
              </a:ext>
            </a:extLst>
          </p:cNvPr>
          <p:cNvSpPr txBox="1"/>
          <p:nvPr/>
        </p:nvSpPr>
        <p:spPr>
          <a:xfrm>
            <a:off x="8426592" y="2045913"/>
            <a:ext cx="1637553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Opiskelija</a:t>
            </a:r>
            <a: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  <a:t>-</a:t>
            </a:r>
            <a:b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</a:b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terveydenhuolto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81" name="TextBox 80">
            <a:extLst>
              <a:ext uri="{FF2B5EF4-FFF2-40B4-BE49-F238E27FC236}">
                <a16:creationId xmlns:a16="http://schemas.microsoft.com/office/drawing/2014/main" id="{393C8D8F-D1E5-42F1-8CF0-FED9D6B05E72}"/>
              </a:ext>
            </a:extLst>
          </p:cNvPr>
          <p:cNvSpPr txBox="1"/>
          <p:nvPr/>
        </p:nvSpPr>
        <p:spPr>
          <a:xfrm>
            <a:off x="9500734" y="2062418"/>
            <a:ext cx="1637553" cy="287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Uravalmennus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82" name="TextBox 80">
            <a:extLst>
              <a:ext uri="{FF2B5EF4-FFF2-40B4-BE49-F238E27FC236}">
                <a16:creationId xmlns:a16="http://schemas.microsoft.com/office/drawing/2014/main" id="{48AA6FA1-4699-4E68-80FE-D63F95531B1D}"/>
              </a:ext>
            </a:extLst>
          </p:cNvPr>
          <p:cNvSpPr txBox="1"/>
          <p:nvPr/>
        </p:nvSpPr>
        <p:spPr>
          <a:xfrm>
            <a:off x="7787066" y="1480944"/>
            <a:ext cx="1202319" cy="451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>
              <a:defRPr/>
            </a:pP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Työttömien</a:t>
            </a:r>
            <a:br>
              <a:rPr lang="en-US" sz="1067" dirty="0">
                <a:solidFill>
                  <a:prstClr val="black"/>
                </a:solidFill>
                <a:latin typeface="Calibri"/>
                <a:cs typeface="Calibri"/>
              </a:rPr>
            </a:br>
            <a:r>
              <a:rPr lang="en-US" sz="1067" dirty="0" err="1">
                <a:solidFill>
                  <a:prstClr val="black"/>
                </a:solidFill>
                <a:latin typeface="Calibri"/>
                <a:cs typeface="Calibri"/>
              </a:rPr>
              <a:t>terveystarkastus</a:t>
            </a:r>
            <a:endParaRPr lang="en-US" sz="1067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501" name="Tekstiruutu 500">
            <a:extLst>
              <a:ext uri="{FF2B5EF4-FFF2-40B4-BE49-F238E27FC236}">
                <a16:creationId xmlns:a16="http://schemas.microsoft.com/office/drawing/2014/main" id="{61DE89AD-1B7F-4C6B-8FD9-52D8FE6EABED}"/>
              </a:ext>
            </a:extLst>
          </p:cNvPr>
          <p:cNvSpPr txBox="1"/>
          <p:nvPr/>
        </p:nvSpPr>
        <p:spPr>
          <a:xfrm>
            <a:off x="213467" y="278383"/>
            <a:ext cx="5377627" cy="502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>
              <a:defRPr/>
            </a:pPr>
            <a:r>
              <a:rPr lang="en-US" sz="2667" b="1" dirty="0" err="1">
                <a:solidFill>
                  <a:prstClr val="black"/>
                </a:solidFill>
                <a:latin typeface="Calibri"/>
                <a:cs typeface="Calibri"/>
              </a:rPr>
              <a:t>Työkyvyn</a:t>
            </a:r>
            <a:r>
              <a:rPr lang="en-US" sz="2667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Calibri"/>
                <a:cs typeface="Calibri"/>
              </a:rPr>
              <a:t>tuen</a:t>
            </a:r>
            <a:r>
              <a:rPr lang="en-US" sz="2667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Calibri"/>
                <a:cs typeface="Calibri"/>
              </a:rPr>
              <a:t>asiakkaan</a:t>
            </a:r>
            <a:r>
              <a:rPr lang="en-US" sz="2667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Calibri"/>
                <a:cs typeface="Calibri"/>
              </a:rPr>
              <a:t>verkosto</a:t>
            </a:r>
            <a:endParaRPr lang="en-US" sz="2667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cxnSp>
        <p:nvCxnSpPr>
          <p:cNvPr id="508" name="Suora yhdysviiva 507">
            <a:extLst>
              <a:ext uri="{FF2B5EF4-FFF2-40B4-BE49-F238E27FC236}">
                <a16:creationId xmlns:a16="http://schemas.microsoft.com/office/drawing/2014/main" id="{EA8843A0-EA84-4D75-B6FF-773DA2C5FE21}"/>
              </a:ext>
            </a:extLst>
          </p:cNvPr>
          <p:cNvCxnSpPr>
            <a:cxnSpLocks/>
          </p:cNvCxnSpPr>
          <p:nvPr/>
        </p:nvCxnSpPr>
        <p:spPr>
          <a:xfrm>
            <a:off x="5367085" y="2415966"/>
            <a:ext cx="271376" cy="219177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1" name="Suora yhdysviiva 510">
            <a:extLst>
              <a:ext uri="{FF2B5EF4-FFF2-40B4-BE49-F238E27FC236}">
                <a16:creationId xmlns:a16="http://schemas.microsoft.com/office/drawing/2014/main" id="{2B938B87-8002-4FC0-B6EF-0B01077CB0FD}"/>
              </a:ext>
            </a:extLst>
          </p:cNvPr>
          <p:cNvCxnSpPr>
            <a:cxnSpLocks/>
          </p:cNvCxnSpPr>
          <p:nvPr/>
        </p:nvCxnSpPr>
        <p:spPr>
          <a:xfrm flipV="1">
            <a:off x="7181745" y="2391249"/>
            <a:ext cx="212063" cy="243433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6" name="Rectangle 6">
            <a:extLst>
              <a:ext uri="{FF2B5EF4-FFF2-40B4-BE49-F238E27FC236}">
                <a16:creationId xmlns:a16="http://schemas.microsoft.com/office/drawing/2014/main" id="{B90949FD-B580-4BC1-BCD8-F35ED64FAC84}"/>
              </a:ext>
            </a:extLst>
          </p:cNvPr>
          <p:cNvSpPr/>
          <p:nvPr/>
        </p:nvSpPr>
        <p:spPr>
          <a:xfrm>
            <a:off x="5592918" y="1737458"/>
            <a:ext cx="1598757" cy="57191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en-US" sz="240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7717877"/>
      </p:ext>
    </p:extLst>
  </p:cSld>
  <p:clrMapOvr>
    <a:masterClrMapping/>
  </p:clrMapOvr>
</p:sld>
</file>

<file path=ppt/theme/theme1.xml><?xml version="1.0" encoding="utf-8"?>
<a:theme xmlns:a="http://schemas.openxmlformats.org/drawingml/2006/main" name="Siun sote esityspohja">
  <a:themeElements>
    <a:clrScheme name="siun_sote">
      <a:dk1>
        <a:sysClr val="windowText" lastClr="000000"/>
      </a:dk1>
      <a:lt1>
        <a:sysClr val="window" lastClr="FFFFFF"/>
      </a:lt1>
      <a:dk2>
        <a:srgbClr val="042E5E"/>
      </a:dk2>
      <a:lt2>
        <a:srgbClr val="F1EEE1"/>
      </a:lt2>
      <a:accent1>
        <a:srgbClr val="00B0BD"/>
      </a:accent1>
      <a:accent2>
        <a:srgbClr val="DD4814"/>
      </a:accent2>
      <a:accent3>
        <a:srgbClr val="84CF06"/>
      </a:accent3>
      <a:accent4>
        <a:srgbClr val="8064A2"/>
      </a:accent4>
      <a:accent5>
        <a:srgbClr val="44C0A6"/>
      </a:accent5>
      <a:accent6>
        <a:srgbClr val="F0AB00"/>
      </a:accent6>
      <a:hlink>
        <a:srgbClr val="00B0CA"/>
      </a:hlink>
      <a:folHlink>
        <a:srgbClr val="00B0C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iunsote_VIE_POHJA_esitys" id="{C6168F0B-C6A3-42B6-836A-8CC2565A7EFD}" vid="{D3DC741C-5EE2-42B8-BF48-070A4B3DE0F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Laajakuva</PresentationFormat>
  <Paragraphs>70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Siun sote esityspohja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Kettunen Virpi</dc:creator>
  <cp:lastModifiedBy>Kettunen Virpi</cp:lastModifiedBy>
  <cp:revision>1</cp:revision>
  <dcterms:created xsi:type="dcterms:W3CDTF">2021-10-28T09:55:04Z</dcterms:created>
  <dcterms:modified xsi:type="dcterms:W3CDTF">2021-10-28T09:55:53Z</dcterms:modified>
</cp:coreProperties>
</file>