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9ZenuqdBVg/KmlKilzVxrAaky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tekstillinen sisältö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tekstillinen kuv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Osatyökykyiset Rovaniemellä ja Kemijärvellä</a:t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1.1.-15.9. 450 henkilöä, joilla osatyökykyisyys merkintä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Perusasteen koulutus 94 henkilöllä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Keskiasteen koulutus 291 henkilöllä (n. 65%)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Korkea-asteen koulutus 65 henkilöllä (korkea-aste = korkeampi kuin keskiaste, mukana mm. ammattikorkeakoulu)</a:t>
            </a:r>
            <a:endParaRPr/>
          </a:p>
        </p:txBody>
      </p:sp>
      <p:grpSp>
        <p:nvGrpSpPr>
          <p:cNvPr id="90" name="Google Shape;90;p1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91" name="Google Shape;91;p1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Osatyökykyiset koulutusasteen ja sairausluokan mukaan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E = aineenvaihdunta (lähinnä diabetes)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F = mielenterveys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L = iho ja ihonalaiskudokset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M = tuki ja liikuntaelinten sairaudet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03" name="Google Shape;103;p2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04" name="Google Shape;104;p2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3039311"/>
            <a:ext cx="5762625" cy="3272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16" name="Google Shape;11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/>
              <a:t>Mielenterveysluokan sisällä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Perusasteen koulutusasteella osa-tk:n syynä 36 %:lla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Keskiasteen koulutusasteella osa-tk:n syynä 34 %:lla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Korkea-asteen koulutusasteella osa-tk:n syynä 49 %:lla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Masennusta ja vastaavaa 32 %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Lapsuus- ja nuoruusiässä alkavat käytöshäiriöt 15 %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Psyykkisen kehityksen häiriöt 16 %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Älyllinen kehitysvammaisuus 6 %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fi-FI"/>
              <a:t>Paniikki, ahdistus ja stressi 15 %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18" name="Google Shape;118;p3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Tules-luokan sisällä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i-FI"/>
              <a:t>Perusasteen koulutusasteella syynä 28 %:lla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i-FI"/>
              <a:t>Keskiasteen koulutusasteella syynä 31 %:lla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i-FI"/>
              <a:t>Korkea-asteen koulutusasteella syynä 26 %:lla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i-FI"/>
              <a:t>Selkäsairaudet 48 %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i-FI"/>
              <a:t>Muut pehmytkudossairaudet 16 %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30" name="Google Shape;130;p4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31" name="Google Shape;131;p4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42" name="Google Shape;14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Osatyökykyiset koulutusasteen ja ikäluokan mukaan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43" name="Google Shape;143;p5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44" name="Google Shape;144;p5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0" name="Google Shape;15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6057" y="2556770"/>
            <a:ext cx="6930996" cy="39361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56" name="Google Shape;15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Työttömyyspäivät edellisen kolmen vuoden aikana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- Koulutusaste perusaste (vaaka-akselilla yksi pylväs = yksi henkilö)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57" name="Google Shape;157;p6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58" name="Google Shape;158;p6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64" name="Google Shape;16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4687" y="3220286"/>
            <a:ext cx="5762625" cy="3272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70" name="Google Shape;170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Työttömyyspäivät edellisen kolmen vuoden aikana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- Koulutusaste keskiaste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71" name="Google Shape;171;p7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72" name="Google Shape;172;p7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78" name="Google Shape;17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4609" y="3039311"/>
            <a:ext cx="5762625" cy="3272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ja Kemijärven osatyökykyiset</a:t>
            </a:r>
            <a:endParaRPr/>
          </a:p>
        </p:txBody>
      </p:sp>
      <p:sp>
        <p:nvSpPr>
          <p:cNvPr id="184" name="Google Shape;184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Työttömyyspäivät edellisen kolmen vuoden aikana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- Koulutusaste korkea-aste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85" name="Google Shape;185;p8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86" name="Google Shape;186;p8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92" name="Google Shape;19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6012" y="3220286"/>
            <a:ext cx="5762625" cy="3272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2021-04-26T09:07:59Z</dcterms:created>
  <dc:creator>Liisa Björklund</dc:creator>
</cp:coreProperties>
</file>