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93" r:id="rId4"/>
    <p:sldMasterId id="2147483809" r:id="rId5"/>
  </p:sldMasterIdLst>
  <p:notesMasterIdLst>
    <p:notesMasterId r:id="rId7"/>
  </p:notesMasterIdLst>
  <p:handoutMasterIdLst>
    <p:handoutMasterId r:id="rId8"/>
  </p:handoutMasterIdLst>
  <p:sldIdLst>
    <p:sldId id="3706" r:id="rId6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0" userDrawn="1">
          <p15:clr>
            <a:srgbClr val="A4A3A4"/>
          </p15:clr>
        </p15:guide>
        <p15:guide id="2" pos="158" userDrawn="1">
          <p15:clr>
            <a:srgbClr val="A4A3A4"/>
          </p15:clr>
        </p15:guide>
        <p15:guide id="3" orient="horz" pos="1121" userDrawn="1">
          <p15:clr>
            <a:srgbClr val="A4A3A4"/>
          </p15:clr>
        </p15:guide>
        <p15:guide id="4" orient="horz" pos="3026" userDrawn="1">
          <p15:clr>
            <a:srgbClr val="A4A3A4"/>
          </p15:clr>
        </p15:guide>
        <p15:guide id="5" pos="5602" userDrawn="1">
          <p15:clr>
            <a:srgbClr val="A4A3A4"/>
          </p15:clr>
        </p15:guide>
        <p15:guide id="6" orient="horz" pos="577" userDrawn="1">
          <p15:clr>
            <a:srgbClr val="A4A3A4"/>
          </p15:clr>
        </p15:guide>
        <p15:guide id="7" pos="1610" userDrawn="1">
          <p15:clr>
            <a:srgbClr val="A4A3A4"/>
          </p15:clr>
        </p15:guide>
        <p15:guide id="8" pos="1292" userDrawn="1">
          <p15:clr>
            <a:srgbClr val="A4A3A4"/>
          </p15:clr>
        </p15:guide>
        <p15:guide id="9" orient="horz" pos="2119" userDrawn="1">
          <p15:clr>
            <a:srgbClr val="A4A3A4"/>
          </p15:clr>
        </p15:guide>
        <p15:guide id="10" pos="2744" userDrawn="1">
          <p15:clr>
            <a:srgbClr val="A4A3A4"/>
          </p15:clr>
        </p15:guide>
        <p15:guide id="11" pos="3016" userDrawn="1">
          <p15:clr>
            <a:srgbClr val="A4A3A4"/>
          </p15:clr>
        </p15:guide>
        <p15:guide id="12" pos="4150" userDrawn="1">
          <p15:clr>
            <a:srgbClr val="A4A3A4"/>
          </p15:clr>
        </p15:guide>
        <p15:guide id="13" pos="44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200"/>
    <a:srgbClr val="FFB95D"/>
    <a:srgbClr val="FFB85E"/>
    <a:srgbClr val="C86E00"/>
    <a:srgbClr val="5E9322"/>
    <a:srgbClr val="AEDF74"/>
    <a:srgbClr val="A769A8"/>
    <a:srgbClr val="CAA5CB"/>
    <a:srgbClr val="954B97"/>
    <a:srgbClr val="8C4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69" autoAdjust="0"/>
    <p:restoredTop sz="95666" autoAdjust="0"/>
  </p:normalViewPr>
  <p:slideViewPr>
    <p:cSldViewPr showGuides="1">
      <p:cViewPr varScale="1">
        <p:scale>
          <a:sx n="100" d="100"/>
          <a:sy n="100" d="100"/>
        </p:scale>
        <p:origin x="692" y="56"/>
      </p:cViewPr>
      <p:guideLst>
        <p:guide orient="horz" pos="2300"/>
        <p:guide pos="158"/>
        <p:guide orient="horz" pos="1121"/>
        <p:guide orient="horz" pos="3026"/>
        <p:guide pos="5602"/>
        <p:guide orient="horz" pos="577"/>
        <p:guide pos="1610"/>
        <p:guide pos="1292"/>
        <p:guide orient="horz" pos="2119"/>
        <p:guide pos="2744"/>
        <p:guide pos="3016"/>
        <p:guide pos="4150"/>
        <p:guide pos="44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7.9.2021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7.9.2021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3CE14-C27A-42FB-A7CF-16D08FB8F53C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029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- ja 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28726"/>
            <a:ext cx="6858000" cy="1425179"/>
          </a:xfrm>
        </p:spPr>
        <p:txBody>
          <a:bodyPr anchor="b"/>
          <a:lstStyle>
            <a:lvl1pPr algn="ctr">
              <a:lnSpc>
                <a:spcPct val="90000"/>
              </a:lnSpc>
              <a:defRPr sz="4500" spc="-225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40182"/>
            <a:ext cx="6858000" cy="737755"/>
          </a:xfrm>
        </p:spPr>
        <p:txBody>
          <a:bodyPr/>
          <a:lstStyle>
            <a:lvl1pPr marL="0" indent="0" algn="ctr">
              <a:buNone/>
              <a:defRPr sz="22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B483A27-1C0B-4205-B2CB-D87E5C64F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3882196"/>
            <a:ext cx="6858000" cy="516623"/>
          </a:xfrm>
        </p:spPr>
        <p:txBody>
          <a:bodyPr/>
          <a:lstStyle>
            <a:lvl1pPr algn="ctr">
              <a:buNone/>
              <a:defRPr sz="1463" spc="-45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CF7D9B9-0F78-4514-8D02-FF5BFE07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9217" y="263626"/>
            <a:ext cx="713303" cy="365043"/>
          </a:xfrm>
          <a:prstGeom prst="rect">
            <a:avLst/>
          </a:prstGeom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A6C81-0121-4D4D-A75F-8464BBED24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112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D23CD958-2103-4625-A068-CD99C6FC7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9144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kstin paikkamerkki 11">
            <a:extLst>
              <a:ext uri="{FF2B5EF4-FFF2-40B4-BE49-F238E27FC236}">
                <a16:creationId xmlns:a16="http://schemas.microsoft.com/office/drawing/2014/main" id="{21DDCA56-1AE5-4AD1-AB89-F6AE84886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347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97E4D7-4DF3-42F7-A8B1-E8136005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6868-773B-4B8E-BC24-C655EFE1EDBB}" type="datetime1">
              <a:rPr lang="fi-FI" smtClean="0"/>
              <a:t>7.9.2021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DA5D9-220B-4CA2-AF56-616A41B7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AACDB7-CE3E-4B32-A3E7-5CF3FA8C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7115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155032"/>
            <a:ext cx="3618358" cy="34314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B66-16C4-472A-A647-84CE06C568F2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160936" y="1155032"/>
            <a:ext cx="3618358" cy="34314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0563E2E7-1BA7-4130-A672-9E267191D58E}"/>
              </a:ext>
            </a:extLst>
          </p:cNvPr>
          <p:cNvCxnSpPr/>
          <p:nvPr userDrawn="1"/>
        </p:nvCxnSpPr>
        <p:spPr>
          <a:xfrm>
            <a:off x="4568434" y="632223"/>
            <a:ext cx="0" cy="3896915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aksi puolta 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C92C-174E-4179-8CE9-188C6F909342}" type="datetime1">
              <a:rPr lang="fi-FI" smtClean="0"/>
              <a:t>7.9.2021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D64F63E-AF67-4904-BBB8-20132117223D}"/>
              </a:ext>
            </a:extLst>
          </p:cNvPr>
          <p:cNvCxnSpPr/>
          <p:nvPr userDrawn="1"/>
        </p:nvCxnSpPr>
        <p:spPr>
          <a:xfrm>
            <a:off x="4568434" y="632223"/>
            <a:ext cx="0" cy="3896915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136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7.9.2021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4107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64FA8FB-C45D-45D2-AE31-CF915268B8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126" y="1635680"/>
            <a:ext cx="3346271" cy="171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82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- ja 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28727"/>
            <a:ext cx="6858000" cy="1425179"/>
          </a:xfrm>
        </p:spPr>
        <p:txBody>
          <a:bodyPr anchor="b"/>
          <a:lstStyle>
            <a:lvl1pPr algn="ctr">
              <a:lnSpc>
                <a:spcPct val="90000"/>
              </a:lnSpc>
              <a:defRPr sz="4500" spc="-225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40183"/>
            <a:ext cx="6858000" cy="737755"/>
          </a:xfrm>
        </p:spPr>
        <p:txBody>
          <a:bodyPr/>
          <a:lstStyle>
            <a:lvl1pPr marL="0" indent="0" algn="ctr">
              <a:buNone/>
              <a:defRPr sz="225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B483A27-1C0B-4205-B2CB-D87E5C64F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3882197"/>
            <a:ext cx="6858000" cy="516623"/>
          </a:xfrm>
        </p:spPr>
        <p:txBody>
          <a:bodyPr/>
          <a:lstStyle>
            <a:lvl1pPr algn="ctr">
              <a:buNone/>
              <a:defRPr sz="1463" spc="-45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CF7D9B9-0F78-4514-8D02-FF5BFE07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9218" y="263627"/>
            <a:ext cx="713303" cy="365043"/>
          </a:xfrm>
          <a:prstGeom prst="rect">
            <a:avLst/>
          </a:prstGeom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A6C81-0121-4D4D-A75F-8464BBED24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417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76F-CB2E-4E55-AE03-25ABB84AF002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2287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390220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82681" y="1390220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97322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1" y="462372"/>
            <a:ext cx="7174523" cy="524447"/>
          </a:xfrm>
        </p:spPr>
        <p:txBody>
          <a:bodyPr/>
          <a:lstStyle>
            <a:lvl1pPr>
              <a:defRPr sz="1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089213"/>
            <a:ext cx="3618358" cy="2153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82681" y="1089213"/>
            <a:ext cx="3618358" cy="2153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B9B96D50-2B07-424D-9880-DF9CFBF56F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7928" y="3314183"/>
            <a:ext cx="7729538" cy="141504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0177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76F-CB2E-4E55-AE03-25ABB84AF002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0105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7200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1" y="462371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390220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7175-5AFB-4390-AD34-84CF86D3ECFA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0775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7200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1" y="462371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390220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9A6-55ED-4141-BA5B-8C911548385B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3921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311" y="844560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311" y="1772410"/>
            <a:ext cx="3618358" cy="27102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99A1-5FD2-4440-93D5-5119EEDACFEA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1665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32" y="1610917"/>
            <a:ext cx="7886700" cy="2075259"/>
          </a:xfrm>
        </p:spPr>
        <p:txBody>
          <a:bodyPr anchor="ctr" anchorCtr="0"/>
          <a:lstStyle>
            <a:lvl1pPr algn="ctr">
              <a:defRPr sz="3000" b="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192-3AFC-4136-8CA4-848E2DA45B55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7332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32" y="1528762"/>
            <a:ext cx="7886700" cy="2075259"/>
          </a:xfrm>
        </p:spPr>
        <p:txBody>
          <a:bodyPr anchor="ctr" anchorCtr="0"/>
          <a:lstStyle>
            <a:lvl1pPr algn="ctr">
              <a:defRPr sz="40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CC5C45-E91C-4B4F-BB0B-9196716D918D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0D43BC4-6382-46B8-93A2-F0FF691C0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9218" y="263627"/>
            <a:ext cx="713303" cy="36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53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D23CD958-2103-4625-A068-CD99C6FC7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9144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kstin paikkamerkki 11">
            <a:extLst>
              <a:ext uri="{FF2B5EF4-FFF2-40B4-BE49-F238E27FC236}">
                <a16:creationId xmlns:a16="http://schemas.microsoft.com/office/drawing/2014/main" id="{21DDCA56-1AE5-4AD1-AB89-F6AE84886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4995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97E4D7-4DF3-42F7-A8B1-E8136005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6868-773B-4B8E-BC24-C655EFE1EDBB}" type="datetime1">
              <a:rPr lang="fi-FI" smtClean="0"/>
              <a:t>7.9.2021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DA5D9-220B-4CA2-AF56-616A41B7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AACDB7-CE3E-4B32-A3E7-5CF3FA8C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28986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155033"/>
            <a:ext cx="3618358" cy="34314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B66-16C4-472A-A647-84CE06C568F2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160936" y="1155033"/>
            <a:ext cx="3618358" cy="34314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0563E2E7-1BA7-4130-A672-9E267191D58E}"/>
              </a:ext>
            </a:extLst>
          </p:cNvPr>
          <p:cNvCxnSpPr/>
          <p:nvPr userDrawn="1"/>
        </p:nvCxnSpPr>
        <p:spPr>
          <a:xfrm>
            <a:off x="4568434" y="632224"/>
            <a:ext cx="0" cy="3896915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7351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aksi puolta 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C92C-174E-4179-8CE9-188C6F909342}" type="datetime1">
              <a:rPr lang="fi-FI" smtClean="0"/>
              <a:t>7.9.2021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D64F63E-AF67-4904-BBB8-20132117223D}"/>
              </a:ext>
            </a:extLst>
          </p:cNvPr>
          <p:cNvCxnSpPr/>
          <p:nvPr userDrawn="1"/>
        </p:nvCxnSpPr>
        <p:spPr>
          <a:xfrm>
            <a:off x="4568434" y="632224"/>
            <a:ext cx="0" cy="3896915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704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7.9.2021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60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390219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82680" y="1390219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95962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64FA8FB-C45D-45D2-AE31-CF915268B8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127" y="1635681"/>
            <a:ext cx="3346271" cy="171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930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80" y="1563639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Esityksen </a:t>
            </a:r>
            <a:br>
              <a:rPr lang="fi-FI"/>
            </a:br>
            <a:r>
              <a:rPr lang="fi-FI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80" y="3507854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056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0" y="462371"/>
            <a:ext cx="7174523" cy="524447"/>
          </a:xfrm>
        </p:spPr>
        <p:txBody>
          <a:bodyPr/>
          <a:lstStyle>
            <a:lvl1pPr>
              <a:defRPr sz="1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089212"/>
            <a:ext cx="3618358" cy="2153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82680" y="1089212"/>
            <a:ext cx="3618358" cy="2153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B9B96D50-2B07-424D-9880-DF9CFBF56F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7928" y="3314182"/>
            <a:ext cx="7729538" cy="141504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509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7200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0" y="462371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390219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7175-5AFB-4390-AD34-84CF86D3ECFA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71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7200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0" y="462371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390219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9A6-55ED-4141-BA5B-8C911548385B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361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311" y="844560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311" y="1772409"/>
            <a:ext cx="3618358" cy="27102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99A1-5FD2-4440-93D5-5119EEDACFEA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38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32" y="1610916"/>
            <a:ext cx="7886700" cy="2075259"/>
          </a:xfrm>
        </p:spPr>
        <p:txBody>
          <a:bodyPr anchor="ctr" anchorCtr="0"/>
          <a:lstStyle>
            <a:lvl1pPr algn="ctr">
              <a:defRPr sz="3000" b="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192-3AFC-4136-8CA4-848E2DA45B55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1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32" y="1528761"/>
            <a:ext cx="7886700" cy="2075259"/>
          </a:xfrm>
        </p:spPr>
        <p:txBody>
          <a:bodyPr anchor="ctr" anchorCtr="0"/>
          <a:lstStyle>
            <a:lvl1pPr algn="ctr">
              <a:defRPr sz="40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CC5C45-E91C-4B4F-BB0B-9196716D918D}" type="datetime1">
              <a:rPr lang="fi-FI" smtClean="0"/>
              <a:t>7.9.2021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0D43BC4-6382-46B8-93A2-F0FF691C0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9217" y="263626"/>
            <a:ext cx="713303" cy="36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9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0" y="462371"/>
            <a:ext cx="6321293" cy="7901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7880" y="1390219"/>
            <a:ext cx="8003069" cy="31962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7881" y="4824454"/>
            <a:ext cx="907305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fld id="{04E92DE8-7986-4919-BE09-14B0AE0A9401}" type="datetime1">
              <a:rPr lang="fi-FI" smtClean="0"/>
              <a:t>7.9.2021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75185" y="4824454"/>
            <a:ext cx="3086100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16" y="4824454"/>
            <a:ext cx="651665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34623DF-BFEA-4FB4-84D4-AE62F06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98" y="263617"/>
            <a:ext cx="713342" cy="36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2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1216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470297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39379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008460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277541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1" y="462371"/>
            <a:ext cx="6321293" cy="7901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7881" y="1390220"/>
            <a:ext cx="8003069" cy="31962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7881" y="4824455"/>
            <a:ext cx="907305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fld id="{04E92DE8-7986-4919-BE09-14B0AE0A9401}" type="datetime1">
              <a:rPr lang="fi-FI" smtClean="0"/>
              <a:t>7.9.2021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75185" y="4824455"/>
            <a:ext cx="3086100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17" y="4824455"/>
            <a:ext cx="651665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34623DF-BFEA-4FB4-84D4-AE62F06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99" y="263618"/>
            <a:ext cx="713342" cy="36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4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p:hf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1211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470285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39361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008435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277509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D13CAA05-D038-FC43-B5C5-B7F5400D58C1}"/>
              </a:ext>
            </a:extLst>
          </p:cNvPr>
          <p:cNvSpPr/>
          <p:nvPr/>
        </p:nvSpPr>
        <p:spPr>
          <a:xfrm>
            <a:off x="251520" y="2499742"/>
            <a:ext cx="1800000" cy="332637"/>
          </a:xfrm>
          <a:prstGeom prst="roundRect">
            <a:avLst>
              <a:gd name="adj" fmla="val 2678"/>
            </a:avLst>
          </a:prstGeom>
          <a:solidFill>
            <a:schemeClr val="bg2">
              <a:lumMod val="10000"/>
              <a:lumOff val="9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913251F-846A-E84D-82D8-898056AF3AF1}"/>
              </a:ext>
            </a:extLst>
          </p:cNvPr>
          <p:cNvCxnSpPr>
            <a:cxnSpLocks/>
          </p:cNvCxnSpPr>
          <p:nvPr/>
        </p:nvCxnSpPr>
        <p:spPr>
          <a:xfrm>
            <a:off x="6781287" y="3403971"/>
            <a:ext cx="155040" cy="0"/>
          </a:xfrm>
          <a:prstGeom prst="line">
            <a:avLst/>
          </a:prstGeom>
          <a:ln w="31750" cap="rnd" cmpd="sng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A9FF093-BB44-B144-8C86-224833CAFD53}"/>
              </a:ext>
            </a:extLst>
          </p:cNvPr>
          <p:cNvCxnSpPr>
            <a:cxnSpLocks/>
          </p:cNvCxnSpPr>
          <p:nvPr/>
        </p:nvCxnSpPr>
        <p:spPr>
          <a:xfrm flipV="1">
            <a:off x="4914547" y="1676403"/>
            <a:ext cx="0" cy="2191491"/>
          </a:xfrm>
          <a:prstGeom prst="line">
            <a:avLst/>
          </a:prstGeom>
          <a:ln w="3175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153AFE9-B420-1246-80E6-7B8E6249729E}"/>
              </a:ext>
            </a:extLst>
          </p:cNvPr>
          <p:cNvCxnSpPr>
            <a:cxnSpLocks/>
          </p:cNvCxnSpPr>
          <p:nvPr/>
        </p:nvCxnSpPr>
        <p:spPr>
          <a:xfrm>
            <a:off x="2009218" y="3795886"/>
            <a:ext cx="155040" cy="0"/>
          </a:xfrm>
          <a:prstGeom prst="line">
            <a:avLst/>
          </a:prstGeom>
          <a:ln w="31750" cap="rnd" cmpd="sng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FA5A6F37-D354-4344-AA19-96BCEEDFA1D7}"/>
              </a:ext>
            </a:extLst>
          </p:cNvPr>
          <p:cNvSpPr/>
          <p:nvPr/>
        </p:nvSpPr>
        <p:spPr>
          <a:xfrm>
            <a:off x="2330843" y="2643758"/>
            <a:ext cx="890820" cy="719773"/>
          </a:xfrm>
          <a:prstGeom prst="roundRect">
            <a:avLst>
              <a:gd name="adj" fmla="val 710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9042809-1D7F-D04C-9B27-C57283B21662}"/>
              </a:ext>
            </a:extLst>
          </p:cNvPr>
          <p:cNvSpPr/>
          <p:nvPr/>
        </p:nvSpPr>
        <p:spPr>
          <a:xfrm>
            <a:off x="3349835" y="2643758"/>
            <a:ext cx="1435793" cy="425047"/>
          </a:xfrm>
          <a:prstGeom prst="roundRect">
            <a:avLst>
              <a:gd name="adj" fmla="val 446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7F17CC-C4F2-4947-BAB7-AEDB7AD9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45117" y="4608431"/>
            <a:ext cx="651665" cy="216653"/>
          </a:xfrm>
        </p:spPr>
        <p:txBody>
          <a:bodyPr/>
          <a:lstStyle/>
          <a:p>
            <a:fld id="{03D2D5F4-4871-4469-8343-ED7F6811B37D}" type="slidenum">
              <a:rPr lang="fi-FI" smtClean="0"/>
              <a:t>1</a:t>
            </a:fld>
            <a:endParaRPr lang="fi-FI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ACA4DA-DD22-6441-A075-52694A300A4E}"/>
              </a:ext>
            </a:extLst>
          </p:cNvPr>
          <p:cNvSpPr/>
          <p:nvPr/>
        </p:nvSpPr>
        <p:spPr>
          <a:xfrm>
            <a:off x="264878" y="195486"/>
            <a:ext cx="69714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i-FI" b="1" dirty="0">
                <a:latin typeface="+mj-lt"/>
              </a:rPr>
              <a:t>Monialainen terveydentilan ja työkyvyn arvion ja tuen polku </a:t>
            </a:r>
            <a:endParaRPr lang="en-FI" b="1" dirty="0">
              <a:latin typeface="+mj-lt"/>
            </a:endParaRPr>
          </a:p>
        </p:txBody>
      </p:sp>
      <p:sp>
        <p:nvSpPr>
          <p:cNvPr id="5" name="Tekstiruutu 18">
            <a:extLst>
              <a:ext uri="{FF2B5EF4-FFF2-40B4-BE49-F238E27FC236}">
                <a16:creationId xmlns:a16="http://schemas.microsoft.com/office/drawing/2014/main" id="{ABE450FC-29C5-744E-AA8D-368D58C9FF14}"/>
              </a:ext>
            </a:extLst>
          </p:cNvPr>
          <p:cNvSpPr txBox="1"/>
          <p:nvPr/>
        </p:nvSpPr>
        <p:spPr>
          <a:xfrm>
            <a:off x="250825" y="555526"/>
            <a:ext cx="1944688" cy="15388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33350" marR="0" lvl="0" indent="-127000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	Tuen tarpeen tunnistaminen </a:t>
            </a:r>
          </a:p>
        </p:txBody>
      </p:sp>
      <p:sp>
        <p:nvSpPr>
          <p:cNvPr id="6" name="Tekstiruutu 22">
            <a:extLst>
              <a:ext uri="{FF2B5EF4-FFF2-40B4-BE49-F238E27FC236}">
                <a16:creationId xmlns:a16="http://schemas.microsoft.com/office/drawing/2014/main" id="{F3C20D59-00D9-6147-87D3-4D04798275E4}"/>
              </a:ext>
            </a:extLst>
          </p:cNvPr>
          <p:cNvSpPr txBox="1"/>
          <p:nvPr/>
        </p:nvSpPr>
        <p:spPr>
          <a:xfrm>
            <a:off x="2573944" y="555526"/>
            <a:ext cx="1782155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33350" marR="0" lvl="0" indent="-133350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 Tuen tarpeen selvittäminen ja tavoitteiden asettaminen</a:t>
            </a:r>
          </a:p>
        </p:txBody>
      </p:sp>
      <p:sp>
        <p:nvSpPr>
          <p:cNvPr id="7" name="Tekstiruutu 24">
            <a:extLst>
              <a:ext uri="{FF2B5EF4-FFF2-40B4-BE49-F238E27FC236}">
                <a16:creationId xmlns:a16="http://schemas.microsoft.com/office/drawing/2014/main" id="{9FB5000E-A0B2-E045-BAF0-99DA04C3F7FA}"/>
              </a:ext>
            </a:extLst>
          </p:cNvPr>
          <p:cNvSpPr txBox="1"/>
          <p:nvPr/>
        </p:nvSpPr>
        <p:spPr>
          <a:xfrm>
            <a:off x="5076032" y="555526"/>
            <a:ext cx="177858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33350" marR="0" lvl="0" indent="-133350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	Tuen suunnittelu ja yhteistyön koordinointi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8" name="Tekstiruutu 23">
            <a:extLst>
              <a:ext uri="{FF2B5EF4-FFF2-40B4-BE49-F238E27FC236}">
                <a16:creationId xmlns:a16="http://schemas.microsoft.com/office/drawing/2014/main" id="{005D439F-8395-0B45-A433-7020A6E26BB3}"/>
              </a:ext>
            </a:extLst>
          </p:cNvPr>
          <p:cNvSpPr txBox="1"/>
          <p:nvPr/>
        </p:nvSpPr>
        <p:spPr>
          <a:xfrm>
            <a:off x="7092950" y="555526"/>
            <a:ext cx="177858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33350" marR="0" lvl="0" indent="-133350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4. Seuranta ja </a:t>
            </a:r>
            <a:b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jatkosuunnitelma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3DA70BD-80E7-8749-8789-E028D86019F6}"/>
              </a:ext>
            </a:extLst>
          </p:cNvPr>
          <p:cNvSpPr/>
          <p:nvPr/>
        </p:nvSpPr>
        <p:spPr>
          <a:xfrm>
            <a:off x="2330843" y="924988"/>
            <a:ext cx="2454785" cy="1543710"/>
          </a:xfrm>
          <a:prstGeom prst="roundRect">
            <a:avLst>
              <a:gd name="adj" fmla="val 323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F9C1AEB-10D9-6B4F-AFEB-E0B2025487BB}"/>
              </a:ext>
            </a:extLst>
          </p:cNvPr>
          <p:cNvSpPr/>
          <p:nvPr/>
        </p:nvSpPr>
        <p:spPr>
          <a:xfrm>
            <a:off x="5076032" y="915566"/>
            <a:ext cx="1800224" cy="1944215"/>
          </a:xfrm>
          <a:prstGeom prst="roundRect">
            <a:avLst>
              <a:gd name="adj" fmla="val 3359"/>
            </a:avLst>
          </a:prstGeom>
          <a:solidFill>
            <a:schemeClr val="accent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7D7FD68-8479-7A46-80DA-62CBFDA6DB77}"/>
              </a:ext>
            </a:extLst>
          </p:cNvPr>
          <p:cNvSpPr/>
          <p:nvPr/>
        </p:nvSpPr>
        <p:spPr>
          <a:xfrm>
            <a:off x="7085067" y="922004"/>
            <a:ext cx="1800224" cy="2282097"/>
          </a:xfrm>
          <a:prstGeom prst="roundRect">
            <a:avLst>
              <a:gd name="adj" fmla="val 4402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9304B81-57BA-954D-9002-2F625D3DD33B}"/>
              </a:ext>
            </a:extLst>
          </p:cNvPr>
          <p:cNvSpPr/>
          <p:nvPr/>
        </p:nvSpPr>
        <p:spPr>
          <a:xfrm>
            <a:off x="258709" y="922005"/>
            <a:ext cx="1800000" cy="1406777"/>
          </a:xfrm>
          <a:prstGeom prst="roundRect">
            <a:avLst>
              <a:gd name="adj" fmla="val 2882"/>
            </a:avLst>
          </a:prstGeom>
          <a:solidFill>
            <a:schemeClr val="bg2">
              <a:lumMod val="10000"/>
              <a:lumOff val="9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C2352F-6376-0349-A5A6-C0493A19CB41}"/>
              </a:ext>
            </a:extLst>
          </p:cNvPr>
          <p:cNvSpPr txBox="1"/>
          <p:nvPr/>
        </p:nvSpPr>
        <p:spPr>
          <a:xfrm>
            <a:off x="323528" y="1000600"/>
            <a:ext cx="1622239" cy="127727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88900" lvl="0" indent="-82550" defTabSz="914378">
              <a:buClr>
                <a:schemeClr val="accent1"/>
              </a:buClr>
              <a:buSzPct val="120000"/>
              <a:defRPr/>
            </a:pPr>
            <a:r>
              <a:rPr lang="fi-FI" sz="800" b="1" dirty="0"/>
              <a:t>Huoli työkyvystä</a:t>
            </a:r>
          </a:p>
          <a:p>
            <a:pPr lvl="0" defTabSz="914378">
              <a:buClr>
                <a:schemeClr val="accent1"/>
              </a:buClr>
              <a:buSzPct val="120000"/>
              <a:defRPr/>
            </a:pPr>
            <a:endParaRPr lang="fi-FI" sz="300" b="1" dirty="0"/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Työllisyyspalveluissa 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Te-palveluissa 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Sosiaalipalveluissa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Kelan palveluissa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Terveyspalveluissa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Matalan kynnyksen palvelussa </a:t>
            </a:r>
            <a:br>
              <a:rPr lang="fi-FI" sz="800" dirty="0"/>
            </a:br>
            <a:r>
              <a:rPr lang="fi-FI" sz="800" dirty="0"/>
              <a:t>(L-U </a:t>
            </a:r>
            <a:r>
              <a:rPr lang="fi-FI" sz="800" dirty="0" err="1"/>
              <a:t>Sote</a:t>
            </a:r>
            <a:r>
              <a:rPr lang="fi-FI" sz="800" dirty="0"/>
              <a:t>)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Koulutus- ja kuntoutuspalveluissa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b="1" i="1" dirty="0">
                <a:solidFill>
                  <a:schemeClr val="accent1"/>
                </a:solidFill>
              </a:rPr>
              <a:t>Asiakkaalla itsellään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B2FCE60-F937-0142-AAAC-1A01FF354047}"/>
              </a:ext>
            </a:extLst>
          </p:cNvPr>
          <p:cNvSpPr/>
          <p:nvPr/>
        </p:nvSpPr>
        <p:spPr>
          <a:xfrm>
            <a:off x="252194" y="3003798"/>
            <a:ext cx="1800000" cy="1188000"/>
          </a:xfrm>
          <a:prstGeom prst="roundRect">
            <a:avLst>
              <a:gd name="adj" fmla="val 2678"/>
            </a:avLst>
          </a:prstGeom>
          <a:solidFill>
            <a:schemeClr val="bg2">
              <a:lumMod val="10000"/>
              <a:lumOff val="9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91FA136-2FE4-474B-B3F4-0854F4D9DC7B}"/>
              </a:ext>
            </a:extLst>
          </p:cNvPr>
          <p:cNvSpPr/>
          <p:nvPr/>
        </p:nvSpPr>
        <p:spPr>
          <a:xfrm>
            <a:off x="328030" y="3068779"/>
            <a:ext cx="1630654" cy="10772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/>
              <a:t>Lähetteen kirjaus työkykytiimille</a:t>
            </a:r>
          </a:p>
          <a:p>
            <a:pPr lvl="0" defTabSz="914378">
              <a:defRPr/>
            </a:pPr>
            <a:endParaRPr lang="fi-FI" sz="300" b="1" dirty="0"/>
          </a:p>
          <a:p>
            <a:pPr marL="88900" lvl="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ammattilainen </a:t>
            </a:r>
            <a:r>
              <a:rPr lang="fi-FI" sz="800" b="1" i="1" dirty="0">
                <a:solidFill>
                  <a:schemeClr val="accent1"/>
                </a:solidFill>
              </a:rPr>
              <a:t>asiakkaan kirjallisella suostumuksella</a:t>
            </a:r>
          </a:p>
          <a:p>
            <a:pPr marL="88900" lvl="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sähköisesti</a:t>
            </a:r>
          </a:p>
          <a:p>
            <a:pPr marL="88900" lvl="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Suostumus kirjataan Life Care</a:t>
            </a:r>
          </a:p>
          <a:p>
            <a:pPr marL="88900" lvl="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fi-FI" sz="300" b="1" dirty="0"/>
          </a:p>
          <a:p>
            <a:pPr lvl="0" defTabSz="914378">
              <a:defRPr/>
            </a:pPr>
            <a:r>
              <a:rPr lang="fi-FI" sz="800" b="1" dirty="0"/>
              <a:t>Asiakas</a:t>
            </a:r>
          </a:p>
          <a:p>
            <a:pPr marL="92075" lvl="0" indent="-92075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b="1" i="1" dirty="0">
                <a:solidFill>
                  <a:schemeClr val="accent1"/>
                </a:solidFill>
              </a:rPr>
              <a:t>Omaolon yhteydenotto</a:t>
            </a:r>
            <a:r>
              <a:rPr lang="fi-FI" sz="800" dirty="0"/>
              <a:t>/</a:t>
            </a:r>
            <a:br>
              <a:rPr lang="fi-FI" sz="800" dirty="0"/>
            </a:br>
            <a:r>
              <a:rPr lang="fi-FI" sz="800" dirty="0"/>
              <a:t>puhelimitse/sähköisesti 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2AF3A27-090C-134A-BF40-A0710F455AA8}"/>
              </a:ext>
            </a:extLst>
          </p:cNvPr>
          <p:cNvSpPr/>
          <p:nvPr/>
        </p:nvSpPr>
        <p:spPr>
          <a:xfrm>
            <a:off x="1475853" y="843558"/>
            <a:ext cx="647875" cy="776501"/>
          </a:xfrm>
          <a:prstGeom prst="roundRect">
            <a:avLst>
              <a:gd name="adj" fmla="val 6520"/>
            </a:avLst>
          </a:prstGeom>
          <a:solidFill>
            <a:schemeClr val="bg2">
              <a:lumMod val="10000"/>
              <a:lumOff val="90000"/>
            </a:schemeClr>
          </a:solidFill>
          <a:ln w="38100" cap="rnd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C298F5D-766F-A547-8769-8C7408A2C542}"/>
              </a:ext>
            </a:extLst>
          </p:cNvPr>
          <p:cNvSpPr/>
          <p:nvPr/>
        </p:nvSpPr>
        <p:spPr>
          <a:xfrm>
            <a:off x="1551715" y="929431"/>
            <a:ext cx="494309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890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Omaolo</a:t>
            </a:r>
          </a:p>
          <a:p>
            <a:pPr marL="8890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Kyky-</a:t>
            </a:r>
            <a:br>
              <a:rPr lang="fi-FI" sz="800" dirty="0"/>
            </a:br>
            <a:r>
              <a:rPr lang="fi-FI" sz="800" dirty="0"/>
              <a:t>Viisari</a:t>
            </a:r>
          </a:p>
          <a:p>
            <a:pPr marL="8890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b="1" i="1" dirty="0">
                <a:solidFill>
                  <a:schemeClr val="accent1"/>
                </a:solidFill>
              </a:rPr>
              <a:t>Asiakas </a:t>
            </a:r>
            <a:br>
              <a:rPr lang="fi-FI" sz="800" b="1" i="1" dirty="0">
                <a:solidFill>
                  <a:schemeClr val="accent1"/>
                </a:solidFill>
              </a:rPr>
            </a:br>
            <a:r>
              <a:rPr lang="fi-FI" sz="800" b="1" i="1" dirty="0">
                <a:solidFill>
                  <a:schemeClr val="accent1"/>
                </a:solidFill>
              </a:rPr>
              <a:t>itse </a:t>
            </a:r>
            <a:endParaRPr lang="fi-FI" sz="800" b="1" i="1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ECD382DE-689C-AE42-83E1-EF4E709A6446}"/>
              </a:ext>
            </a:extLst>
          </p:cNvPr>
          <p:cNvSpPr/>
          <p:nvPr/>
        </p:nvSpPr>
        <p:spPr>
          <a:xfrm>
            <a:off x="251050" y="4321373"/>
            <a:ext cx="1800000" cy="532566"/>
          </a:xfrm>
          <a:prstGeom prst="roundRect">
            <a:avLst>
              <a:gd name="adj" fmla="val 6520"/>
            </a:avLst>
          </a:prstGeom>
          <a:noFill/>
          <a:ln>
            <a:solidFill>
              <a:schemeClr val="accent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9E314E-3655-EB45-A610-983913112551}"/>
              </a:ext>
            </a:extLst>
          </p:cNvPr>
          <p:cNvSpPr/>
          <p:nvPr/>
        </p:nvSpPr>
        <p:spPr>
          <a:xfrm>
            <a:off x="611560" y="4397991"/>
            <a:ext cx="138425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dirty="0" err="1"/>
              <a:t>Asiakkuus</a:t>
            </a:r>
            <a:r>
              <a:rPr lang="fi-FI" sz="800" dirty="0"/>
              <a:t> säilyy lähettävällä taholla, jos asiakkaalla on vastuuhenkilö.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2736122-34A9-D94A-896D-51EA41223973}"/>
              </a:ext>
            </a:extLst>
          </p:cNvPr>
          <p:cNvSpPr/>
          <p:nvPr/>
        </p:nvSpPr>
        <p:spPr>
          <a:xfrm>
            <a:off x="347907" y="4299942"/>
            <a:ext cx="26439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i-FI" sz="3600" b="1" dirty="0">
                <a:solidFill>
                  <a:schemeClr val="accent1"/>
                </a:solidFill>
                <a:latin typeface="+mj-lt"/>
              </a:rPr>
              <a:t>!</a:t>
            </a:r>
            <a:endParaRPr lang="en-FI" sz="36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1A5BBBC-AD75-8040-A9FA-6461181D88B7}"/>
              </a:ext>
            </a:extLst>
          </p:cNvPr>
          <p:cNvCxnSpPr>
            <a:cxnSpLocks/>
          </p:cNvCxnSpPr>
          <p:nvPr/>
        </p:nvCxnSpPr>
        <p:spPr>
          <a:xfrm flipH="1" flipV="1">
            <a:off x="2160000" y="1671886"/>
            <a:ext cx="15084" cy="2124000"/>
          </a:xfrm>
          <a:prstGeom prst="line">
            <a:avLst/>
          </a:prstGeom>
          <a:ln w="3175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09059478-28A9-0246-8116-487A1F7FFE8E}"/>
              </a:ext>
            </a:extLst>
          </p:cNvPr>
          <p:cNvSpPr/>
          <p:nvPr/>
        </p:nvSpPr>
        <p:spPr>
          <a:xfrm>
            <a:off x="2455397" y="1000600"/>
            <a:ext cx="1539506" cy="907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/>
              <a:t>Työkykytiimi</a:t>
            </a:r>
          </a:p>
          <a:p>
            <a:pPr lvl="0" defTabSz="914378">
              <a:defRPr/>
            </a:pPr>
            <a:endParaRPr lang="fi-FI" sz="300" b="1" dirty="0"/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Terveydenhoitaja/</a:t>
            </a:r>
            <a:br>
              <a:rPr lang="fi-FI" sz="800" dirty="0"/>
            </a:br>
            <a:r>
              <a:rPr lang="fi-FI" sz="800" dirty="0"/>
              <a:t>työkykykoordinaattori</a:t>
            </a:r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Sairaanhoitaja </a:t>
            </a:r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Sosiaaliohjaaja </a:t>
            </a:r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Lääkäri</a:t>
            </a:r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Kelan asiantuntija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C0F463-8A74-A348-95E7-22D0D443172D}"/>
              </a:ext>
            </a:extLst>
          </p:cNvPr>
          <p:cNvSpPr/>
          <p:nvPr/>
        </p:nvSpPr>
        <p:spPr>
          <a:xfrm>
            <a:off x="3345096" y="1935291"/>
            <a:ext cx="139434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>
                <a:solidFill>
                  <a:schemeClr val="accent1"/>
                </a:solidFill>
              </a:rPr>
              <a:t>&gt;&gt; </a:t>
            </a:r>
            <a:r>
              <a:rPr lang="fi-FI" sz="800" b="1" dirty="0"/>
              <a:t>Työkyvyn arviointi ajankohtainen </a:t>
            </a:r>
            <a:r>
              <a:rPr lang="fi-FI" sz="800" b="1" dirty="0">
                <a:solidFill>
                  <a:schemeClr val="accent1"/>
                </a:solidFill>
              </a:rPr>
              <a:t>&gt;&gt; </a:t>
            </a:r>
            <a:r>
              <a:rPr lang="fi-FI" sz="800" b="1" dirty="0"/>
              <a:t> </a:t>
            </a:r>
            <a:br>
              <a:rPr lang="fi-FI" sz="800" b="1" dirty="0"/>
            </a:br>
            <a:r>
              <a:rPr lang="fi-FI" sz="800" b="1" dirty="0"/>
              <a:t>nimetään vastuuhenkilö työkykytiimistä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054788-01D1-AA40-8C24-5B29544CFB88}"/>
              </a:ext>
            </a:extLst>
          </p:cNvPr>
          <p:cNvSpPr/>
          <p:nvPr/>
        </p:nvSpPr>
        <p:spPr>
          <a:xfrm>
            <a:off x="2454284" y="1935291"/>
            <a:ext cx="78938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>
                <a:solidFill>
                  <a:schemeClr val="accent1"/>
                </a:solidFill>
              </a:rPr>
              <a:t>&gt;&gt; </a:t>
            </a:r>
            <a:r>
              <a:rPr lang="fi-FI" sz="800" b="1" dirty="0"/>
              <a:t>Työkyvyn arviointi ei ajankohtainen </a:t>
            </a:r>
            <a:endParaRPr lang="fi-FI" sz="800" b="1" dirty="0">
              <a:cs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9AFE63-C5D4-784F-A8CD-7214AB85E720}"/>
              </a:ext>
            </a:extLst>
          </p:cNvPr>
          <p:cNvSpPr/>
          <p:nvPr/>
        </p:nvSpPr>
        <p:spPr>
          <a:xfrm>
            <a:off x="2387480" y="2691567"/>
            <a:ext cx="779147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dirty="0"/>
              <a:t>Tilanne selkiytyy, asiointi jatkuu toisaalla </a:t>
            </a:r>
            <a:r>
              <a:rPr lang="fi-FI" sz="800" b="1" i="1" dirty="0">
                <a:solidFill>
                  <a:schemeClr val="accent1"/>
                </a:solidFill>
              </a:rPr>
              <a:t>asiakkaan</a:t>
            </a:r>
            <a:r>
              <a:rPr lang="fi-FI" sz="800" dirty="0"/>
              <a:t> tarpeen mukaan</a:t>
            </a:r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A76A78F6-09BA-2D4F-8EE5-351A6BDC0BE4}"/>
              </a:ext>
            </a:extLst>
          </p:cNvPr>
          <p:cNvSpPr/>
          <p:nvPr/>
        </p:nvSpPr>
        <p:spPr>
          <a:xfrm rot="5400000">
            <a:off x="2728190" y="2481734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11B819-B011-734B-9F4B-A7611935093B}"/>
              </a:ext>
            </a:extLst>
          </p:cNvPr>
          <p:cNvSpPr/>
          <p:nvPr/>
        </p:nvSpPr>
        <p:spPr>
          <a:xfrm>
            <a:off x="3402608" y="2678459"/>
            <a:ext cx="130312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dirty="0"/>
              <a:t>Verkosto-tapaaminen* tai Case-tiimi – työkykytiimi + työllisyysohjaaja(t)</a:t>
            </a:r>
            <a:endParaRPr lang="fi-FI" sz="800" dirty="0">
              <a:cs typeface="Arial"/>
            </a:endParaRP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5FC9EED6-419C-F84A-A5CC-F06E278F36AE}"/>
              </a:ext>
            </a:extLst>
          </p:cNvPr>
          <p:cNvSpPr/>
          <p:nvPr/>
        </p:nvSpPr>
        <p:spPr>
          <a:xfrm rot="5400000">
            <a:off x="4003911" y="2481734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FA2CDEB1-199D-5F44-B2E6-FB6357F3FA6B}"/>
              </a:ext>
            </a:extLst>
          </p:cNvPr>
          <p:cNvSpPr/>
          <p:nvPr/>
        </p:nvSpPr>
        <p:spPr>
          <a:xfrm>
            <a:off x="2277765" y="3737777"/>
            <a:ext cx="3590376" cy="1135177"/>
          </a:xfrm>
          <a:prstGeom prst="roundRect">
            <a:avLst>
              <a:gd name="adj" fmla="val 499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917A592-C315-4548-AC74-DCB6E1BFAB22}"/>
              </a:ext>
            </a:extLst>
          </p:cNvPr>
          <p:cNvSpPr/>
          <p:nvPr/>
        </p:nvSpPr>
        <p:spPr>
          <a:xfrm>
            <a:off x="2355619" y="3961221"/>
            <a:ext cx="3440518" cy="863863"/>
          </a:xfrm>
          <a:prstGeom prst="rect">
            <a:avLst/>
          </a:prstGeom>
        </p:spPr>
        <p:txBody>
          <a:bodyPr wrap="square" lIns="0" tIns="0" rIns="0" bIns="0" numCol="2">
            <a:spAutoFit/>
          </a:bodyPr>
          <a:lstStyle/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Kykyviisari / Oma olo</a:t>
            </a:r>
            <a:endParaRPr lang="fi-FI" sz="800" dirty="0">
              <a:cs typeface="Arial" panose="020B0604020202020204"/>
            </a:endParaRP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Life Care fraasi täytetään</a:t>
            </a:r>
            <a:endParaRPr lang="fi-FI" sz="800" dirty="0">
              <a:cs typeface="Arial" panose="020B0604020202020204"/>
            </a:endParaRP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Terveydentilan, työ- ja toimintakyvyn kartoitus / taustatiedon kerääminen, kuntoutukset ja tutkimukset</a:t>
            </a:r>
            <a:endParaRPr lang="fi-FI" sz="800" dirty="0">
              <a:cs typeface="Arial" panose="020B0604020202020204"/>
            </a:endParaRP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Lääkärin konsultaatio tarvittaessa</a:t>
            </a:r>
            <a:endParaRPr lang="fi-FI" sz="800" dirty="0">
              <a:cs typeface="Arial"/>
            </a:endParaRP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Sosiaalinen selvitys ja ohjaus tarvittaessa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Kelan</a:t>
            </a:r>
            <a:r>
              <a:rPr lang="fi-FI" sz="800" dirty="0">
                <a:cs typeface="Arial"/>
              </a:rPr>
              <a:t> konsultaatio tarvittaessa (edeltävät palvelut/etuudet, </a:t>
            </a:r>
            <a:br>
              <a:rPr lang="fi-FI" sz="800" dirty="0">
                <a:cs typeface="Arial"/>
              </a:rPr>
            </a:br>
            <a:r>
              <a:rPr lang="fi-FI" sz="800" dirty="0">
                <a:cs typeface="Arial"/>
              </a:rPr>
              <a:t>vaihtoehtojen kartoitus)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/>
              </a:rPr>
              <a:t>Tavoitteet suunnitelmalle </a:t>
            </a:r>
            <a:br>
              <a:rPr lang="fi-FI" sz="800" dirty="0">
                <a:cs typeface="Arial"/>
              </a:rPr>
            </a:br>
            <a:r>
              <a:rPr lang="fi-FI" sz="800" b="1" i="1" dirty="0">
                <a:solidFill>
                  <a:schemeClr val="accent1"/>
                </a:solidFill>
                <a:cs typeface="Arial"/>
              </a:rPr>
              <a:t>yhdessä asiakkaan kanssa</a:t>
            </a:r>
            <a:endParaRPr lang="fi-FI" sz="800" b="1" i="1" dirty="0">
              <a:solidFill>
                <a:schemeClr val="accent1"/>
              </a:solidFill>
              <a:ea typeface="+mn-lt"/>
              <a:cs typeface="Arial" panose="020B060402020202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EDF2623-848C-1B42-A070-856B50091658}"/>
              </a:ext>
            </a:extLst>
          </p:cNvPr>
          <p:cNvSpPr/>
          <p:nvPr/>
        </p:nvSpPr>
        <p:spPr>
          <a:xfrm>
            <a:off x="5189384" y="1000600"/>
            <a:ext cx="1623316" cy="1769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b="1" dirty="0"/>
              <a:t>Työkyvyn arvioinnin ja </a:t>
            </a:r>
            <a:br>
              <a:rPr lang="fi-FI" sz="800" b="1" dirty="0"/>
            </a:br>
            <a:r>
              <a:rPr lang="fi-FI" sz="800" b="1" dirty="0"/>
              <a:t>tuen suunnittelu </a:t>
            </a:r>
          </a:p>
          <a:p>
            <a:pPr lvl="0" defTabSz="685800">
              <a:defRPr/>
            </a:pPr>
            <a:endParaRPr lang="fi-FI" sz="300" dirty="0"/>
          </a:p>
          <a:p>
            <a:pPr lvl="0" defTabSz="685800">
              <a:defRPr/>
            </a:pPr>
            <a:r>
              <a:rPr lang="fi-FI" sz="800" dirty="0"/>
              <a:t>Tarvittavat lääkärin tapaamiset/ konsultaatiot – työkykytiimin vastuutyöntekijä varaa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Tutkimukset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 panose="020B0604020202020204"/>
              </a:rPr>
              <a:t>Kuntoutuspalvelut – arviot ja tuki (fysioterapia/toimintaterapia)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 panose="020B0604020202020204"/>
              </a:rPr>
              <a:t>Mielenterveys- ja päihdepalvelut – arviot ja tuki  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Hoito/kuntoutus</a:t>
            </a:r>
            <a:r>
              <a:rPr lang="fi-FI" sz="800" dirty="0">
                <a:cs typeface="Arial" panose="020B0604020202020204"/>
              </a:rPr>
              <a:t> </a:t>
            </a:r>
            <a:r>
              <a:rPr lang="fi-FI" sz="800" b="1" dirty="0">
                <a:solidFill>
                  <a:schemeClr val="accent1"/>
                </a:solidFill>
              </a:rPr>
              <a:t>&gt;&gt; </a:t>
            </a:r>
            <a:r>
              <a:rPr lang="fi-FI" sz="800" dirty="0"/>
              <a:t>B-lausunto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Kuntouttava työtoiminta/ sosiaalinen kuntoutus arvioinnin välineenä tarvittaessa</a:t>
            </a:r>
            <a:endParaRPr lang="fi-FI" sz="800" dirty="0">
              <a:cs typeface="Arial"/>
            </a:endParaRPr>
          </a:p>
        </p:txBody>
      </p:sp>
      <p:sp>
        <p:nvSpPr>
          <p:cNvPr id="33" name="Up-down Arrow 32">
            <a:extLst>
              <a:ext uri="{FF2B5EF4-FFF2-40B4-BE49-F238E27FC236}">
                <a16:creationId xmlns:a16="http://schemas.microsoft.com/office/drawing/2014/main" id="{E57BF78E-49E4-3245-94D5-975497EC7262}"/>
              </a:ext>
            </a:extLst>
          </p:cNvPr>
          <p:cNvSpPr/>
          <p:nvPr/>
        </p:nvSpPr>
        <p:spPr>
          <a:xfrm>
            <a:off x="3275856" y="3110485"/>
            <a:ext cx="143158" cy="558225"/>
          </a:xfrm>
          <a:prstGeom prst="up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63" name="Up-down Arrow 62">
            <a:extLst>
              <a:ext uri="{FF2B5EF4-FFF2-40B4-BE49-F238E27FC236}">
                <a16:creationId xmlns:a16="http://schemas.microsoft.com/office/drawing/2014/main" id="{1E54E629-20C7-6440-B2D0-FEE67349848A}"/>
              </a:ext>
            </a:extLst>
          </p:cNvPr>
          <p:cNvSpPr/>
          <p:nvPr/>
        </p:nvSpPr>
        <p:spPr>
          <a:xfrm>
            <a:off x="5910459" y="2903941"/>
            <a:ext cx="126000" cy="180000"/>
          </a:xfrm>
          <a:prstGeom prst="up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06E01513-1F2D-8A41-9C69-98B747EBD6F5}"/>
              </a:ext>
            </a:extLst>
          </p:cNvPr>
          <p:cNvSpPr/>
          <p:nvPr/>
        </p:nvSpPr>
        <p:spPr>
          <a:xfrm>
            <a:off x="5073378" y="3126329"/>
            <a:ext cx="1800813" cy="381525"/>
          </a:xfrm>
          <a:prstGeom prst="roundRect">
            <a:avLst>
              <a:gd name="adj" fmla="val 12056"/>
            </a:avLst>
          </a:prstGeom>
          <a:solidFill>
            <a:schemeClr val="accent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51C1587-4F5F-FD4A-BB16-08D7994364C9}"/>
              </a:ext>
            </a:extLst>
          </p:cNvPr>
          <p:cNvSpPr/>
          <p:nvPr/>
        </p:nvSpPr>
        <p:spPr>
          <a:xfrm>
            <a:off x="5189923" y="3189625"/>
            <a:ext cx="168687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b="1" dirty="0"/>
              <a:t>Verkosto</a:t>
            </a:r>
            <a:r>
              <a:rPr lang="fi-FI" sz="800" b="1" dirty="0">
                <a:cs typeface="Arial"/>
              </a:rPr>
              <a:t>tapaaminen</a:t>
            </a:r>
            <a:r>
              <a:rPr lang="fi-FI" sz="800" dirty="0">
                <a:cs typeface="Arial"/>
              </a:rPr>
              <a:t>*</a:t>
            </a:r>
            <a:br>
              <a:rPr lang="fi-FI" sz="800" b="1" dirty="0">
                <a:cs typeface="Arial"/>
              </a:rPr>
            </a:br>
            <a:r>
              <a:rPr lang="fi-FI" sz="800" dirty="0">
                <a:cs typeface="Arial"/>
              </a:rPr>
              <a:t>Monialainen yhteistyö tarvittaessa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1DEEC61-F504-CB48-B307-D058825E394D}"/>
              </a:ext>
            </a:extLst>
          </p:cNvPr>
          <p:cNvSpPr/>
          <p:nvPr/>
        </p:nvSpPr>
        <p:spPr>
          <a:xfrm>
            <a:off x="7209176" y="1000600"/>
            <a:ext cx="1610165" cy="20928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/>
              <a:t>Yhteinen asiakassuunnitelma kootaan </a:t>
            </a:r>
            <a:r>
              <a:rPr lang="fi-FI" sz="800" b="1" i="1" dirty="0"/>
              <a:t>yhdessä asiakkaan kanssa</a:t>
            </a:r>
            <a:r>
              <a:rPr lang="fi-FI" sz="800" b="1" dirty="0"/>
              <a:t> eri toimijoiden työkyvyn tuen suunnitelmista </a:t>
            </a:r>
            <a:endParaRPr lang="fi-FI" sz="800" dirty="0"/>
          </a:p>
          <a:p>
            <a:pPr defTabSz="914378">
              <a:buClr>
                <a:schemeClr val="accent1"/>
              </a:buClr>
              <a:buSzPct val="120000"/>
              <a:defRPr/>
            </a:pPr>
            <a:r>
              <a:rPr lang="fi-FI" sz="800" b="1" dirty="0"/>
              <a:t>Palautelomake omavalmentajalle/Te-palveluille/ yhteenveto vastuuhenkilöille</a:t>
            </a:r>
          </a:p>
          <a:p>
            <a:pPr marL="8890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Tarvittavat lääkärinlausunnot</a:t>
            </a:r>
            <a:endParaRPr lang="fi-FI" sz="800" dirty="0">
              <a:cs typeface="Arial"/>
            </a:endParaRPr>
          </a:p>
          <a:p>
            <a:pPr marL="8890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/>
              </a:rPr>
              <a:t>Sovitaan seurannasta (mm. Kelan palveluissa eteneminen ja jatkosuunnitelmat)  </a:t>
            </a:r>
          </a:p>
          <a:p>
            <a:pPr marL="8890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/>
              </a:rPr>
              <a:t>Asiakas ohjataan lähettävälle/seuraavalle taholle tarvittaessa saattaen vaihtaen vastuuhenkilöä </a:t>
            </a:r>
          </a:p>
          <a:p>
            <a:pPr marL="8890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 err="1">
                <a:cs typeface="Arial"/>
              </a:rPr>
              <a:t>Asiakkuus</a:t>
            </a:r>
            <a:r>
              <a:rPr lang="fi-FI" sz="800" dirty="0">
                <a:cs typeface="Arial"/>
              </a:rPr>
              <a:t> työkykytiimissä päättyy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E3205078-4CC7-9D47-9764-E45E2500D6A7}"/>
              </a:ext>
            </a:extLst>
          </p:cNvPr>
          <p:cNvSpPr/>
          <p:nvPr/>
        </p:nvSpPr>
        <p:spPr>
          <a:xfrm>
            <a:off x="3470222" y="3231025"/>
            <a:ext cx="1310666" cy="426252"/>
          </a:xfrm>
          <a:prstGeom prst="roundRect">
            <a:avLst>
              <a:gd name="adj" fmla="val 446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C7560F-8A89-B147-A539-B0183E90F86E}"/>
              </a:ext>
            </a:extLst>
          </p:cNvPr>
          <p:cNvSpPr/>
          <p:nvPr/>
        </p:nvSpPr>
        <p:spPr>
          <a:xfrm>
            <a:off x="3547727" y="3261563"/>
            <a:ext cx="121535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b="1" i="1" dirty="0">
                <a:solidFill>
                  <a:schemeClr val="accent1"/>
                </a:solidFill>
              </a:rPr>
              <a:t>Yhteinen suunnitelma</a:t>
            </a:r>
            <a:r>
              <a:rPr lang="fi-FI" sz="800" dirty="0"/>
              <a:t>, opiskelun ja työllistymisen  edistämiseksi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0A4B40-8620-374C-886C-7D3851B4C436}"/>
              </a:ext>
            </a:extLst>
          </p:cNvPr>
          <p:cNvSpPr/>
          <p:nvPr/>
        </p:nvSpPr>
        <p:spPr>
          <a:xfrm>
            <a:off x="3785239" y="1277908"/>
            <a:ext cx="725504" cy="501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i="1" dirty="0"/>
              <a:t>Käsittelee konsultaation/</a:t>
            </a:r>
            <a:br>
              <a:rPr lang="fi-FI" sz="800" i="1" dirty="0"/>
            </a:br>
            <a:r>
              <a:rPr lang="fi-FI" sz="800" i="1" dirty="0"/>
              <a:t>lähetteen </a:t>
            </a:r>
            <a:br>
              <a:rPr lang="fi-FI" sz="800" i="1" dirty="0"/>
            </a:br>
            <a:r>
              <a:rPr lang="fi-FI" sz="800" i="1" dirty="0"/>
              <a:t>tiimissä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1ADC1792-93EE-084A-AB4B-940026470B89}"/>
              </a:ext>
            </a:extLst>
          </p:cNvPr>
          <p:cNvSpPr/>
          <p:nvPr/>
        </p:nvSpPr>
        <p:spPr>
          <a:xfrm>
            <a:off x="3612752" y="1165103"/>
            <a:ext cx="97333" cy="698181"/>
          </a:xfrm>
          <a:prstGeom prst="rightBrac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FI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1D6A4A-2620-A64C-82B3-115F278117F1}"/>
              </a:ext>
            </a:extLst>
          </p:cNvPr>
          <p:cNvSpPr/>
          <p:nvPr/>
        </p:nvSpPr>
        <p:spPr>
          <a:xfrm>
            <a:off x="2368018" y="3800471"/>
            <a:ext cx="3284102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8900" lvl="0" indent="-88900" defTabSz="685800">
              <a:defRPr/>
            </a:pPr>
            <a:r>
              <a:rPr lang="fi-FI" sz="800" b="1" dirty="0"/>
              <a:t>Tapaaminen työkykytiimissä terveydenhoitaja/sosiaaliohjaaja</a:t>
            </a:r>
          </a:p>
        </p:txBody>
      </p:sp>
      <p:sp>
        <p:nvSpPr>
          <p:cNvPr id="57" name="Right Arrow 56">
            <a:extLst>
              <a:ext uri="{FF2B5EF4-FFF2-40B4-BE49-F238E27FC236}">
                <a16:creationId xmlns:a16="http://schemas.microsoft.com/office/drawing/2014/main" id="{0804FA6F-9B15-094C-997F-D3A7A5C60D08}"/>
              </a:ext>
            </a:extLst>
          </p:cNvPr>
          <p:cNvSpPr/>
          <p:nvPr/>
        </p:nvSpPr>
        <p:spPr>
          <a:xfrm rot="5400000">
            <a:off x="4003911" y="3086177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8C013BF-47DC-9743-8B4C-DB68B5E9C981}"/>
              </a:ext>
            </a:extLst>
          </p:cNvPr>
          <p:cNvSpPr/>
          <p:nvPr/>
        </p:nvSpPr>
        <p:spPr>
          <a:xfrm>
            <a:off x="8748464" y="4608431"/>
            <a:ext cx="216024" cy="177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AAB40D08-AACA-8D49-A66F-B4E0E2AB97CC}"/>
              </a:ext>
            </a:extLst>
          </p:cNvPr>
          <p:cNvSpPr/>
          <p:nvPr/>
        </p:nvSpPr>
        <p:spPr>
          <a:xfrm>
            <a:off x="6100705" y="3736098"/>
            <a:ext cx="2792470" cy="1136855"/>
          </a:xfrm>
          <a:prstGeom prst="roundRect">
            <a:avLst>
              <a:gd name="adj" fmla="val 6520"/>
            </a:avLst>
          </a:prstGeom>
          <a:noFill/>
          <a:ln>
            <a:solidFill>
              <a:schemeClr val="accent2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189357C-918B-9342-96DE-C9DB0B6DDDEA}"/>
              </a:ext>
            </a:extLst>
          </p:cNvPr>
          <p:cNvSpPr/>
          <p:nvPr/>
        </p:nvSpPr>
        <p:spPr>
          <a:xfrm>
            <a:off x="6197014" y="3806336"/>
            <a:ext cx="2642872" cy="10156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b="1" dirty="0">
                <a:cs typeface="Arial"/>
              </a:rPr>
              <a:t>*Verkostotapaaminen</a:t>
            </a:r>
            <a:br>
              <a:rPr lang="fi-FI" sz="800" b="1" dirty="0">
                <a:cs typeface="Arial"/>
              </a:rPr>
            </a:br>
            <a:r>
              <a:rPr lang="fi-FI" sz="800" b="1" dirty="0">
                <a:cs typeface="Arial"/>
              </a:rPr>
              <a:t>Monialainen yhteistyö tarvittaessa: </a:t>
            </a:r>
            <a:br>
              <a:rPr lang="fi-FI" sz="800" dirty="0">
                <a:cs typeface="Arial"/>
              </a:rPr>
            </a:br>
            <a:endParaRPr lang="fi-FI" sz="200" dirty="0">
              <a:cs typeface="Arial"/>
            </a:endParaRPr>
          </a:p>
          <a:p>
            <a:pPr lvl="0" defTabSz="685800">
              <a:defRPr/>
            </a:pPr>
            <a:r>
              <a:rPr lang="fi-FI" sz="800" dirty="0">
                <a:cs typeface="Arial"/>
              </a:rPr>
              <a:t>Arvioidaan ajankohtaisen palvelun tarve – </a:t>
            </a:r>
            <a:br>
              <a:rPr lang="fi-FI" sz="800" dirty="0">
                <a:cs typeface="Arial"/>
              </a:rPr>
            </a:br>
            <a:r>
              <a:rPr lang="fi-FI" sz="800" b="1" i="1" dirty="0">
                <a:solidFill>
                  <a:schemeClr val="accent1"/>
                </a:solidFill>
                <a:cs typeface="Arial"/>
              </a:rPr>
              <a:t>Asiakas</a:t>
            </a:r>
            <a:r>
              <a:rPr lang="fi-FI" sz="800" dirty="0">
                <a:cs typeface="Arial"/>
              </a:rPr>
              <a:t>, Työkykytiimi, Kela</a:t>
            </a:r>
            <a:r>
              <a:rPr lang="fi-FI" sz="800">
                <a:cs typeface="Arial"/>
              </a:rPr>
              <a:t>, Sosiaalinen </a:t>
            </a:r>
            <a:r>
              <a:rPr lang="fi-FI" sz="800" dirty="0">
                <a:cs typeface="Arial"/>
              </a:rPr>
              <a:t>kuntoutus ja työllisyyden edistäminen tiimi, (sosiaalipalvelut), omavalmentaja. Työkykytiimin vastuuhenkilö koordinoi asiakkaan arvion ja tuen polkua ja ohjaa tarvittaessa uudelle vastuuhenkilölle saattaen vaihtaen.</a:t>
            </a:r>
            <a:endParaRPr lang="fi-FI" sz="800" dirty="0"/>
          </a:p>
        </p:txBody>
      </p:sp>
      <p:sp>
        <p:nvSpPr>
          <p:cNvPr id="62" name="Right Arrow 61">
            <a:extLst>
              <a:ext uri="{FF2B5EF4-FFF2-40B4-BE49-F238E27FC236}">
                <a16:creationId xmlns:a16="http://schemas.microsoft.com/office/drawing/2014/main" id="{EA3EDF90-56EE-6A41-888E-FE92D475CA26}"/>
              </a:ext>
            </a:extLst>
          </p:cNvPr>
          <p:cNvSpPr/>
          <p:nvPr/>
        </p:nvSpPr>
        <p:spPr>
          <a:xfrm rot="5400000">
            <a:off x="1059189" y="2841774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72" name="Right Arrow 71">
            <a:extLst>
              <a:ext uri="{FF2B5EF4-FFF2-40B4-BE49-F238E27FC236}">
                <a16:creationId xmlns:a16="http://schemas.microsoft.com/office/drawing/2014/main" id="{7EED190D-315B-964E-8E74-04F80907B4D9}"/>
              </a:ext>
            </a:extLst>
          </p:cNvPr>
          <p:cNvSpPr/>
          <p:nvPr/>
        </p:nvSpPr>
        <p:spPr>
          <a:xfrm>
            <a:off x="4899462" y="1621277"/>
            <a:ext cx="162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75" name="Right Arrow 74">
            <a:extLst>
              <a:ext uri="{FF2B5EF4-FFF2-40B4-BE49-F238E27FC236}">
                <a16:creationId xmlns:a16="http://schemas.microsoft.com/office/drawing/2014/main" id="{39506039-36DD-474E-9AF0-B2AF1DCF5B80}"/>
              </a:ext>
            </a:extLst>
          </p:cNvPr>
          <p:cNvSpPr/>
          <p:nvPr/>
        </p:nvSpPr>
        <p:spPr>
          <a:xfrm>
            <a:off x="6923067" y="1620053"/>
            <a:ext cx="162000" cy="1440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4BF53E4-2CB0-CE4B-AD52-144365F06436}"/>
              </a:ext>
            </a:extLst>
          </p:cNvPr>
          <p:cNvCxnSpPr>
            <a:cxnSpLocks/>
          </p:cNvCxnSpPr>
          <p:nvPr/>
        </p:nvCxnSpPr>
        <p:spPr>
          <a:xfrm flipV="1">
            <a:off x="6936327" y="1672594"/>
            <a:ext cx="0" cy="1731377"/>
          </a:xfrm>
          <a:prstGeom prst="line">
            <a:avLst/>
          </a:prstGeom>
          <a:ln w="3175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B042824-9492-7843-A3F5-5F6DF115BD21}"/>
              </a:ext>
            </a:extLst>
          </p:cNvPr>
          <p:cNvCxnSpPr>
            <a:cxnSpLocks/>
          </p:cNvCxnSpPr>
          <p:nvPr/>
        </p:nvCxnSpPr>
        <p:spPr>
          <a:xfrm>
            <a:off x="3275856" y="1935292"/>
            <a:ext cx="0" cy="49244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C432B5D-3D85-6949-BB68-E7E3F8AB0E7D}"/>
              </a:ext>
            </a:extLst>
          </p:cNvPr>
          <p:cNvSpPr/>
          <p:nvPr/>
        </p:nvSpPr>
        <p:spPr>
          <a:xfrm>
            <a:off x="342614" y="2551220"/>
            <a:ext cx="15659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/>
              <a:t>Työkykytiimin konsultaatio</a:t>
            </a:r>
          </a:p>
          <a:p>
            <a:pPr lvl="0" defTabSz="914378">
              <a:buClr>
                <a:schemeClr val="accent1"/>
              </a:buClr>
              <a:buSzPct val="120000"/>
              <a:defRPr/>
            </a:pPr>
            <a:r>
              <a:rPr lang="fi-FI" sz="800" dirty="0"/>
              <a:t>puhelimitse/sähköisesti </a:t>
            </a:r>
          </a:p>
        </p:txBody>
      </p:sp>
      <p:sp>
        <p:nvSpPr>
          <p:cNvPr id="68" name="Right Arrow 67">
            <a:extLst>
              <a:ext uri="{FF2B5EF4-FFF2-40B4-BE49-F238E27FC236}">
                <a16:creationId xmlns:a16="http://schemas.microsoft.com/office/drawing/2014/main" id="{CCE6BF1F-9F34-B94A-80C7-34F3E7A6FB81}"/>
              </a:ext>
            </a:extLst>
          </p:cNvPr>
          <p:cNvSpPr/>
          <p:nvPr/>
        </p:nvSpPr>
        <p:spPr>
          <a:xfrm rot="5400000">
            <a:off x="1063693" y="2350771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74" name="Right Arrow 73">
            <a:extLst>
              <a:ext uri="{FF2B5EF4-FFF2-40B4-BE49-F238E27FC236}">
                <a16:creationId xmlns:a16="http://schemas.microsoft.com/office/drawing/2014/main" id="{DABCCBA2-B418-D043-80AB-AB3397A033A9}"/>
              </a:ext>
            </a:extLst>
          </p:cNvPr>
          <p:cNvSpPr/>
          <p:nvPr/>
        </p:nvSpPr>
        <p:spPr>
          <a:xfrm>
            <a:off x="2143265" y="1610328"/>
            <a:ext cx="162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06906210"/>
      </p:ext>
    </p:extLst>
  </p:cSld>
  <p:clrMapOvr>
    <a:masterClrMapping/>
  </p:clrMapOvr>
</p:sld>
</file>

<file path=ppt/theme/theme1.xml><?xml version="1.0" encoding="utf-8"?>
<a:theme xmlns:a="http://schemas.openxmlformats.org/drawingml/2006/main" name="Espoo">
  <a:themeElements>
    <a:clrScheme name="Espoon kaupunki">
      <a:dk1>
        <a:sysClr val="windowText" lastClr="000000"/>
      </a:dk1>
      <a:lt1>
        <a:sysClr val="window" lastClr="FFFFFF"/>
      </a:lt1>
      <a:dk2>
        <a:srgbClr val="091C38"/>
      </a:dk2>
      <a:lt2>
        <a:srgbClr val="C9D4DD"/>
      </a:lt2>
      <a:accent1>
        <a:srgbClr val="0047B6"/>
      </a:accent1>
      <a:accent2>
        <a:srgbClr val="FFC386"/>
      </a:accent2>
      <a:accent3>
        <a:srgbClr val="014B30"/>
      </a:accent3>
      <a:accent4>
        <a:srgbClr val="FF4F57"/>
      </a:accent4>
      <a:accent5>
        <a:srgbClr val="FCA5C7"/>
      </a:accent5>
      <a:accent6>
        <a:srgbClr val="FDE6DB"/>
      </a:accent6>
      <a:hlink>
        <a:srgbClr val="0047B6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47B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01 Espoon PowerPoint-malli.potx" id="{394720CF-70F8-4820-B853-02F48B92462B}" vid="{8CA3B158-F224-42C4-910A-4984F556E2D9}"/>
    </a:ext>
  </a:extLst>
</a:theme>
</file>

<file path=ppt/theme/theme2.xml><?xml version="1.0" encoding="utf-8"?>
<a:theme xmlns:a="http://schemas.openxmlformats.org/drawingml/2006/main" name="1_Espoo">
  <a:themeElements>
    <a:clrScheme name="Espoo excel">
      <a:dk1>
        <a:sysClr val="windowText" lastClr="000000"/>
      </a:dk1>
      <a:lt1>
        <a:sysClr val="window" lastClr="FFFFFF"/>
      </a:lt1>
      <a:dk2>
        <a:srgbClr val="C9D4DD"/>
      </a:dk2>
      <a:lt2>
        <a:srgbClr val="091C38"/>
      </a:lt2>
      <a:accent1>
        <a:srgbClr val="0050BB"/>
      </a:accent1>
      <a:accent2>
        <a:srgbClr val="FFC386"/>
      </a:accent2>
      <a:accent3>
        <a:srgbClr val="014B30"/>
      </a:accent3>
      <a:accent4>
        <a:srgbClr val="FF4F57"/>
      </a:accent4>
      <a:accent5>
        <a:srgbClr val="FCA5C7"/>
      </a:accent5>
      <a:accent6>
        <a:srgbClr val="FDE6DB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47B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poo_esitysmallipohja" id="{CEB87822-BFA0-4520-8563-13F7B04A9023}" vid="{9EF0A56E-54D2-476B-A236-3B8DBAA5C6A4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3E81F565B2F24BB81CF5CD0AC2215B" ma:contentTypeVersion="6" ma:contentTypeDescription="Create a new document." ma:contentTypeScope="" ma:versionID="53da0d7d93a050c0c739fa9eb3704dc7">
  <xsd:schema xmlns:xsd="http://www.w3.org/2001/XMLSchema" xmlns:xs="http://www.w3.org/2001/XMLSchema" xmlns:p="http://schemas.microsoft.com/office/2006/metadata/properties" xmlns:ns2="ca6dc472-fdfb-4e2b-847c-464ac8844f01" xmlns:ns3="ce07db84-98fb-480a-9878-e2cfc5e15bb1" targetNamespace="http://schemas.microsoft.com/office/2006/metadata/properties" ma:root="true" ma:fieldsID="658287f7928107efd6327b41bb6b595a" ns2:_="" ns3:_="">
    <xsd:import namespace="ca6dc472-fdfb-4e2b-847c-464ac8844f01"/>
    <xsd:import namespace="ce07db84-98fb-480a-9878-e2cfc5e15b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dc472-fdfb-4e2b-847c-464ac8844f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7db84-98fb-480a-9878-e2cfc5e15b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74D746-1CEF-475A-BBBF-813009898AF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b76028d-eda0-4de8-ba20-9b70e584884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266A3E8-1244-4A83-9123-859520A1D1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6dc472-fdfb-4e2b-847c-464ac8844f01"/>
    <ds:schemaRef ds:uri="ce07db84-98fb-480a-9878-e2cfc5e15b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482C7D2-20E2-481C-9889-BF57F585B3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357</Words>
  <Application>Microsoft Office PowerPoint</Application>
  <PresentationFormat>Näytössä katseltava esitys (16:9)</PresentationFormat>
  <Paragraphs>70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Espoo</vt:lpstr>
      <vt:lpstr>1_Espoo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kahdella rivillä</dc:title>
  <dc:creator/>
  <cp:lastModifiedBy/>
  <cp:revision>74</cp:revision>
  <cp:lastPrinted>2021-09-07T07:25:16Z</cp:lastPrinted>
  <dcterms:created xsi:type="dcterms:W3CDTF">2020-10-06T11:24:12Z</dcterms:created>
  <dcterms:modified xsi:type="dcterms:W3CDTF">2021-09-07T11:46:45Z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0x010100833E81F565B2F24BB81CF5CD0AC2215B</vt:lpwstr>
  </property>
</Properties>
</file>