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7" r:id="rId1"/>
    <p:sldMasterId id="2147483721" r:id="rId2"/>
    <p:sldMasterId id="2147483712" r:id="rId3"/>
    <p:sldMasterId id="2147483707" r:id="rId4"/>
    <p:sldMasterId id="2147483705" r:id="rId5"/>
    <p:sldMasterId id="2147483736" r:id="rId6"/>
  </p:sldMasterIdLst>
  <p:notesMasterIdLst>
    <p:notesMasterId r:id="rId17"/>
  </p:notesMasterIdLst>
  <p:handoutMasterIdLst>
    <p:handoutMasterId r:id="rId18"/>
  </p:handoutMasterIdLst>
  <p:sldIdLst>
    <p:sldId id="296" r:id="rId7"/>
    <p:sldId id="1325" r:id="rId8"/>
    <p:sldId id="1359" r:id="rId9"/>
    <p:sldId id="1340" r:id="rId10"/>
    <p:sldId id="1335" r:id="rId11"/>
    <p:sldId id="1336" r:id="rId12"/>
    <p:sldId id="1341" r:id="rId13"/>
    <p:sldId id="1342" r:id="rId14"/>
    <p:sldId id="1329" r:id="rId15"/>
    <p:sldId id="301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0" autoAdjust="0"/>
    <p:restoredTop sz="91885" autoAdjust="0"/>
  </p:normalViewPr>
  <p:slideViewPr>
    <p:cSldViewPr snapToGrid="0" snapToObjects="1">
      <p:cViewPr varScale="1">
        <p:scale>
          <a:sx n="66" d="100"/>
          <a:sy n="66" d="100"/>
        </p:scale>
        <p:origin x="924" y="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3" d="100"/>
          <a:sy n="63" d="100"/>
        </p:scale>
        <p:origin x="30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EFC59-A256-4815-9B4F-666B166BFF08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</dgm:pt>
    <dgm:pt modelId="{894108EC-37AC-4D47-97CF-87E20E2A8C41}">
      <dgm:prSet phldrT="[Teksti]" custT="1"/>
      <dgm:spPr/>
      <dgm:t>
        <a:bodyPr/>
        <a:lstStyle/>
        <a:p>
          <a:r>
            <a:rPr lang="fi-FI" sz="1800" b="1" dirty="0"/>
            <a:t>Henkilökohtainen apu</a:t>
          </a:r>
        </a:p>
        <a:p>
          <a:r>
            <a:rPr lang="fi-FI" sz="1800" dirty="0"/>
            <a:t>Palveluohjaajat 4</a:t>
          </a:r>
        </a:p>
        <a:p>
          <a:r>
            <a:rPr lang="fi-FI" sz="1800"/>
            <a:t>Palvelusihteerit </a:t>
          </a:r>
          <a:r>
            <a:rPr lang="fi-FI" sz="1800" dirty="0"/>
            <a:t>4</a:t>
          </a:r>
        </a:p>
      </dgm:t>
    </dgm:pt>
    <dgm:pt modelId="{74C32EFF-2D44-4484-9EBD-D4933CE6260B}" type="parTrans" cxnId="{EA478176-E413-4B21-8F30-E8DB049A7295}">
      <dgm:prSet/>
      <dgm:spPr/>
      <dgm:t>
        <a:bodyPr/>
        <a:lstStyle/>
        <a:p>
          <a:endParaRPr lang="fi-FI"/>
        </a:p>
      </dgm:t>
    </dgm:pt>
    <dgm:pt modelId="{EDD41089-A281-417A-B26D-86AF38ADEDE4}" type="sibTrans" cxnId="{EA478176-E413-4B21-8F30-E8DB049A7295}">
      <dgm:prSet/>
      <dgm:spPr/>
      <dgm:t>
        <a:bodyPr/>
        <a:lstStyle/>
        <a:p>
          <a:endParaRPr lang="fi-FI"/>
        </a:p>
      </dgm:t>
    </dgm:pt>
    <dgm:pt modelId="{D8D0B3D4-DAAA-4DA4-9C47-16B6B821D322}">
      <dgm:prSet phldrT="[Teksti]" custT="1"/>
      <dgm:spPr/>
      <dgm:t>
        <a:bodyPr/>
        <a:lstStyle/>
        <a:p>
          <a:r>
            <a:rPr lang="fi-FI" sz="1800" b="1" dirty="0"/>
            <a:t>Perhehoito</a:t>
          </a:r>
        </a:p>
        <a:p>
          <a:r>
            <a:rPr lang="fi-FI" sz="1800" dirty="0"/>
            <a:t>Koordinaattori 1</a:t>
          </a:r>
        </a:p>
        <a:p>
          <a:r>
            <a:rPr lang="fi-FI" sz="1800" dirty="0"/>
            <a:t>Ohjaajat 2</a:t>
          </a:r>
        </a:p>
        <a:p>
          <a:endParaRPr lang="fi-FI" sz="1200" dirty="0"/>
        </a:p>
      </dgm:t>
    </dgm:pt>
    <dgm:pt modelId="{EBAF6EEE-33CF-486C-B1C8-935EE8D4BC0F}" type="parTrans" cxnId="{F58584CA-2324-4058-9963-1D0898BF4B47}">
      <dgm:prSet/>
      <dgm:spPr/>
      <dgm:t>
        <a:bodyPr/>
        <a:lstStyle/>
        <a:p>
          <a:endParaRPr lang="fi-FI"/>
        </a:p>
      </dgm:t>
    </dgm:pt>
    <dgm:pt modelId="{20902084-B3E0-4CE5-9345-85672E599B0D}" type="sibTrans" cxnId="{F58584CA-2324-4058-9963-1D0898BF4B47}">
      <dgm:prSet/>
      <dgm:spPr/>
      <dgm:t>
        <a:bodyPr/>
        <a:lstStyle/>
        <a:p>
          <a:endParaRPr lang="fi-FI"/>
        </a:p>
      </dgm:t>
    </dgm:pt>
    <dgm:pt modelId="{17587194-058B-44D1-93B5-1E24C86FE97B}">
      <dgm:prSet phldrT="[Teksti]" custT="1"/>
      <dgm:spPr/>
      <dgm:t>
        <a:bodyPr/>
        <a:lstStyle/>
        <a:p>
          <a:r>
            <a:rPr lang="fi-FI" sz="1800" b="1" dirty="0"/>
            <a:t>Omaishoidon tuki</a:t>
          </a:r>
        </a:p>
        <a:p>
          <a:r>
            <a:rPr lang="fi-FI" sz="1800" dirty="0"/>
            <a:t>Palveluohjaajat</a:t>
          </a:r>
          <a:r>
            <a:rPr lang="fi-FI" sz="1800" dirty="0">
              <a:solidFill>
                <a:srgbClr val="FF0000"/>
              </a:solidFill>
            </a:rPr>
            <a:t> </a:t>
          </a:r>
          <a:r>
            <a:rPr lang="fi-FI" sz="1800" dirty="0">
              <a:solidFill>
                <a:schemeClr val="tx1"/>
              </a:solidFill>
            </a:rPr>
            <a:t>2</a:t>
          </a:r>
        </a:p>
        <a:p>
          <a:r>
            <a:rPr lang="fi-FI" sz="1800" dirty="0"/>
            <a:t>Palvelusihteerit </a:t>
          </a:r>
          <a:r>
            <a:rPr lang="fi-FI" sz="1800" dirty="0">
              <a:solidFill>
                <a:schemeClr val="tx1"/>
              </a:solidFill>
            </a:rPr>
            <a:t>1</a:t>
          </a:r>
        </a:p>
      </dgm:t>
    </dgm:pt>
    <dgm:pt modelId="{8DE41725-ACEC-4FB6-9014-1F31493790FC}" type="parTrans" cxnId="{920DD8EB-458C-4692-BE07-8D9FE0E0392D}">
      <dgm:prSet/>
      <dgm:spPr/>
      <dgm:t>
        <a:bodyPr/>
        <a:lstStyle/>
        <a:p>
          <a:endParaRPr lang="fi-FI"/>
        </a:p>
      </dgm:t>
    </dgm:pt>
    <dgm:pt modelId="{4629370A-B3AF-4931-A23D-856F03896C0B}" type="sibTrans" cxnId="{920DD8EB-458C-4692-BE07-8D9FE0E0392D}">
      <dgm:prSet/>
      <dgm:spPr/>
      <dgm:t>
        <a:bodyPr/>
        <a:lstStyle/>
        <a:p>
          <a:endParaRPr lang="fi-FI"/>
        </a:p>
      </dgm:t>
    </dgm:pt>
    <dgm:pt modelId="{4D837743-E47B-45F5-99F1-31959B14B5C3}" type="pres">
      <dgm:prSet presAssocID="{BF3EFC59-A256-4815-9B4F-666B166BFF08}" presName="compositeShape" presStyleCnt="0">
        <dgm:presLayoutVars>
          <dgm:chMax val="7"/>
          <dgm:dir/>
          <dgm:resizeHandles val="exact"/>
        </dgm:presLayoutVars>
      </dgm:prSet>
      <dgm:spPr/>
    </dgm:pt>
    <dgm:pt modelId="{A67DF205-1E6D-41DC-91F7-A261484BDB64}" type="pres">
      <dgm:prSet presAssocID="{894108EC-37AC-4D47-97CF-87E20E2A8C41}" presName="circ1" presStyleLbl="vennNode1" presStyleIdx="0" presStyleCnt="3"/>
      <dgm:spPr/>
    </dgm:pt>
    <dgm:pt modelId="{D77230F2-7644-4261-9166-71291DAD6220}" type="pres">
      <dgm:prSet presAssocID="{894108EC-37AC-4D47-97CF-87E20E2A8C4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3656FB1-3946-4D9B-9AB6-BFB199EBEE05}" type="pres">
      <dgm:prSet presAssocID="{D8D0B3D4-DAAA-4DA4-9C47-16B6B821D322}" presName="circ2" presStyleLbl="vennNode1" presStyleIdx="1" presStyleCnt="3" custLinFactNeighborX="7266" custLinFactNeighborY="234"/>
      <dgm:spPr/>
    </dgm:pt>
    <dgm:pt modelId="{86917080-15ED-476C-885E-7DA42FF3B232}" type="pres">
      <dgm:prSet presAssocID="{D8D0B3D4-DAAA-4DA4-9C47-16B6B821D3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D94BC6-D359-4827-96DE-E2197D4DEA01}" type="pres">
      <dgm:prSet presAssocID="{17587194-058B-44D1-93B5-1E24C86FE97B}" presName="circ3" presStyleLbl="vennNode1" presStyleIdx="2" presStyleCnt="3"/>
      <dgm:spPr/>
    </dgm:pt>
    <dgm:pt modelId="{7AADA9AE-5D19-4E54-ABC5-70F3069F93D8}" type="pres">
      <dgm:prSet presAssocID="{17587194-058B-44D1-93B5-1E24C86FE9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7B5B30B-F27D-4C10-9536-23D0A248CCCA}" type="presOf" srcId="{894108EC-37AC-4D47-97CF-87E20E2A8C41}" destId="{D77230F2-7644-4261-9166-71291DAD6220}" srcOrd="1" destOrd="0" presId="urn:microsoft.com/office/officeart/2005/8/layout/venn1"/>
    <dgm:cxn modelId="{BACCCF1E-99AD-4A20-9288-521FE38D21A7}" type="presOf" srcId="{BF3EFC59-A256-4815-9B4F-666B166BFF08}" destId="{4D837743-E47B-45F5-99F1-31959B14B5C3}" srcOrd="0" destOrd="0" presId="urn:microsoft.com/office/officeart/2005/8/layout/venn1"/>
    <dgm:cxn modelId="{8E9FE52E-1F5F-4A9D-937E-AA851A64C146}" type="presOf" srcId="{894108EC-37AC-4D47-97CF-87E20E2A8C41}" destId="{A67DF205-1E6D-41DC-91F7-A261484BDB64}" srcOrd="0" destOrd="0" presId="urn:microsoft.com/office/officeart/2005/8/layout/venn1"/>
    <dgm:cxn modelId="{B1A8844B-B1E9-45EB-96CB-0A9965B4AA36}" type="presOf" srcId="{17587194-058B-44D1-93B5-1E24C86FE97B}" destId="{7AADA9AE-5D19-4E54-ABC5-70F3069F93D8}" srcOrd="1" destOrd="0" presId="urn:microsoft.com/office/officeart/2005/8/layout/venn1"/>
    <dgm:cxn modelId="{EA478176-E413-4B21-8F30-E8DB049A7295}" srcId="{BF3EFC59-A256-4815-9B4F-666B166BFF08}" destId="{894108EC-37AC-4D47-97CF-87E20E2A8C41}" srcOrd="0" destOrd="0" parTransId="{74C32EFF-2D44-4484-9EBD-D4933CE6260B}" sibTransId="{EDD41089-A281-417A-B26D-86AF38ADEDE4}"/>
    <dgm:cxn modelId="{115219A2-5372-4ABF-B3A9-E83F2643DF3C}" type="presOf" srcId="{D8D0B3D4-DAAA-4DA4-9C47-16B6B821D322}" destId="{B3656FB1-3946-4D9B-9AB6-BFB199EBEE05}" srcOrd="0" destOrd="0" presId="urn:microsoft.com/office/officeart/2005/8/layout/venn1"/>
    <dgm:cxn modelId="{F58584CA-2324-4058-9963-1D0898BF4B47}" srcId="{BF3EFC59-A256-4815-9B4F-666B166BFF08}" destId="{D8D0B3D4-DAAA-4DA4-9C47-16B6B821D322}" srcOrd="1" destOrd="0" parTransId="{EBAF6EEE-33CF-486C-B1C8-935EE8D4BC0F}" sibTransId="{20902084-B3E0-4CE5-9345-85672E599B0D}"/>
    <dgm:cxn modelId="{1CB989E6-9753-4161-BA79-C0102945E469}" type="presOf" srcId="{D8D0B3D4-DAAA-4DA4-9C47-16B6B821D322}" destId="{86917080-15ED-476C-885E-7DA42FF3B232}" srcOrd="1" destOrd="0" presId="urn:microsoft.com/office/officeart/2005/8/layout/venn1"/>
    <dgm:cxn modelId="{920DD8EB-458C-4692-BE07-8D9FE0E0392D}" srcId="{BF3EFC59-A256-4815-9B4F-666B166BFF08}" destId="{17587194-058B-44D1-93B5-1E24C86FE97B}" srcOrd="2" destOrd="0" parTransId="{8DE41725-ACEC-4FB6-9014-1F31493790FC}" sibTransId="{4629370A-B3AF-4931-A23D-856F03896C0B}"/>
    <dgm:cxn modelId="{7A0AEBF6-85DB-4F80-A475-D9763F17D57B}" type="presOf" srcId="{17587194-058B-44D1-93B5-1E24C86FE97B}" destId="{5DD94BC6-D359-4827-96DE-E2197D4DEA01}" srcOrd="0" destOrd="0" presId="urn:microsoft.com/office/officeart/2005/8/layout/venn1"/>
    <dgm:cxn modelId="{C8ABBB07-29DA-4EAD-9EE0-DFAB12A168F6}" type="presParOf" srcId="{4D837743-E47B-45F5-99F1-31959B14B5C3}" destId="{A67DF205-1E6D-41DC-91F7-A261484BDB64}" srcOrd="0" destOrd="0" presId="urn:microsoft.com/office/officeart/2005/8/layout/venn1"/>
    <dgm:cxn modelId="{D278DFF7-381F-4150-97D0-0638D9AA067D}" type="presParOf" srcId="{4D837743-E47B-45F5-99F1-31959B14B5C3}" destId="{D77230F2-7644-4261-9166-71291DAD6220}" srcOrd="1" destOrd="0" presId="urn:microsoft.com/office/officeart/2005/8/layout/venn1"/>
    <dgm:cxn modelId="{FDEC4D9D-0B09-4A12-8BC2-126A57DB3DF9}" type="presParOf" srcId="{4D837743-E47B-45F5-99F1-31959B14B5C3}" destId="{B3656FB1-3946-4D9B-9AB6-BFB199EBEE05}" srcOrd="2" destOrd="0" presId="urn:microsoft.com/office/officeart/2005/8/layout/venn1"/>
    <dgm:cxn modelId="{CB47C392-768A-4A12-8C27-CD276435A46A}" type="presParOf" srcId="{4D837743-E47B-45F5-99F1-31959B14B5C3}" destId="{86917080-15ED-476C-885E-7DA42FF3B232}" srcOrd="3" destOrd="0" presId="urn:microsoft.com/office/officeart/2005/8/layout/venn1"/>
    <dgm:cxn modelId="{2FBB492A-DFE7-4772-B330-267203852746}" type="presParOf" srcId="{4D837743-E47B-45F5-99F1-31959B14B5C3}" destId="{5DD94BC6-D359-4827-96DE-E2197D4DEA01}" srcOrd="4" destOrd="0" presId="urn:microsoft.com/office/officeart/2005/8/layout/venn1"/>
    <dgm:cxn modelId="{7F9CB12B-7109-4096-89E0-419A3B91FF5B}" type="presParOf" srcId="{4D837743-E47B-45F5-99F1-31959B14B5C3}" destId="{7AADA9AE-5D19-4E54-ABC5-70F3069F93D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DF205-1E6D-41DC-91F7-A261484BDB64}">
      <dsp:nvSpPr>
        <dsp:cNvPr id="0" name=""/>
        <dsp:cNvSpPr/>
      </dsp:nvSpPr>
      <dsp:spPr>
        <a:xfrm>
          <a:off x="3590096" y="82719"/>
          <a:ext cx="3970552" cy="397055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Henkilökohtainen apu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Palveluohjaajat 4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/>
            <a:t>Palvelusihteerit </a:t>
          </a:r>
          <a:r>
            <a:rPr lang="fi-FI" sz="1800" kern="1200" dirty="0"/>
            <a:t>4</a:t>
          </a:r>
        </a:p>
      </dsp:txBody>
      <dsp:txXfrm>
        <a:off x="4119503" y="777566"/>
        <a:ext cx="2911738" cy="1786748"/>
      </dsp:txXfrm>
    </dsp:sp>
    <dsp:sp modelId="{B3656FB1-3946-4D9B-9AB6-BFB199EBEE05}">
      <dsp:nvSpPr>
        <dsp:cNvPr id="0" name=""/>
        <dsp:cNvSpPr/>
      </dsp:nvSpPr>
      <dsp:spPr>
        <a:xfrm>
          <a:off x="5311304" y="2573606"/>
          <a:ext cx="3970552" cy="397055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Perhehoito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Koordinaattori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Ohjaajat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 dirty="0"/>
        </a:p>
      </dsp:txBody>
      <dsp:txXfrm>
        <a:off x="6525631" y="3599332"/>
        <a:ext cx="2382331" cy="2183803"/>
      </dsp:txXfrm>
    </dsp:sp>
    <dsp:sp modelId="{5DD94BC6-D359-4827-96DE-E2197D4DEA01}">
      <dsp:nvSpPr>
        <dsp:cNvPr id="0" name=""/>
        <dsp:cNvSpPr/>
      </dsp:nvSpPr>
      <dsp:spPr>
        <a:xfrm>
          <a:off x="2157388" y="2564314"/>
          <a:ext cx="3970552" cy="397055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Omaishoidon tuki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Palveluohjaajat</a:t>
          </a:r>
          <a:r>
            <a:rPr lang="fi-FI" sz="1800" kern="1200" dirty="0">
              <a:solidFill>
                <a:srgbClr val="FF0000"/>
              </a:solidFill>
            </a:rPr>
            <a:t> </a:t>
          </a:r>
          <a:r>
            <a:rPr lang="fi-FI" sz="1800" kern="1200" dirty="0">
              <a:solidFill>
                <a:schemeClr val="tx1"/>
              </a:solidFill>
            </a:rPr>
            <a:t>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Palvelusihteerit </a:t>
          </a:r>
          <a:r>
            <a:rPr lang="fi-FI" sz="1800" kern="1200" dirty="0">
              <a:solidFill>
                <a:schemeClr val="tx1"/>
              </a:solidFill>
            </a:rPr>
            <a:t>1</a:t>
          </a:r>
        </a:p>
      </dsp:txBody>
      <dsp:txXfrm>
        <a:off x="2531282" y="3590040"/>
        <a:ext cx="2382331" cy="2183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A837B-7BDD-48C3-B838-499B8B7AB766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D3C84-B176-4ED8-BE84-A1ABD885D6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02426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C7A0D-6003-E145-9381-BA780FCBB77B}" type="datetimeFigureOut">
              <a:rPr lang="fi-FI" smtClean="0"/>
              <a:t>6.8.2021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4B831-DB3A-C444-A46A-82F5B0D537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7901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3039" y="1876516"/>
            <a:ext cx="7679255" cy="1068736"/>
          </a:xfrm>
          <a:solidFill>
            <a:schemeClr val="accent2"/>
          </a:solidFill>
        </p:spPr>
        <p:txBody>
          <a:bodyPr wrap="none" lIns="360000" tIns="72000" rIns="360000" bIns="72000" anchor="ctr">
            <a:sp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fi-FI" dirty="0"/>
              <a:t>KANSISIVUN 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24114FA-9876-9349-B8B5-3E39DB3B0E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8575" y="4304236"/>
            <a:ext cx="6688183" cy="10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Lisätietoa tähän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26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5E5D94-A1C7-924B-BDE8-CA503E955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2913" y="3053382"/>
            <a:ext cx="9539507" cy="976403"/>
          </a:xfrm>
          <a:solidFill>
            <a:schemeClr val="accent2"/>
          </a:solidFill>
        </p:spPr>
        <p:txBody>
          <a:bodyPr wrap="none" lIns="360000" tIns="72000" rIns="360000" bIns="72000" anchor="ctr">
            <a:spAutoFit/>
          </a:bodyPr>
          <a:lstStyle>
            <a:lvl1pPr marL="0" indent="0">
              <a:buNone/>
              <a:defRPr sz="6000" b="1"/>
            </a:lvl1pPr>
          </a:lstStyle>
          <a:p>
            <a:r>
              <a:rPr lang="fi-FI" dirty="0"/>
              <a:t>CALIBRI BOLD 60, VERSAALI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8116" y="5421310"/>
            <a:ext cx="4229100" cy="593725"/>
          </a:xfrm>
          <a:effectLst>
            <a:outerShdw blurRad="50800" dist="38100" dir="2700000" algn="tl" rotWithShape="0">
              <a:prstClr val="black">
                <a:alpha val="58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fi-FI" dirty="0"/>
              <a:t>Etunimi Sukunimi, Titteli, pvm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48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D7DDD28-FC97-4D7E-A7EF-1DB76234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86957" y="2926225"/>
            <a:ext cx="11018089" cy="53278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472459"/>
            <a:ext cx="8534400" cy="599863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1" name="Päivämäärän paikkamerkki 4">
            <a:extLst>
              <a:ext uri="{FF2B5EF4-FFF2-40B4-BE49-F238E27FC236}">
                <a16:creationId xmlns:a16="http://schemas.microsoft.com/office/drawing/2014/main" id="{6BC646E2-BDEE-4CD5-8263-707C7F0F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AE6733-558F-4C40-8827-C93AC5AE1A52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3" name="Dian numeron paikkamerkki 6">
            <a:extLst>
              <a:ext uri="{FF2B5EF4-FFF2-40B4-BE49-F238E27FC236}">
                <a16:creationId xmlns:a16="http://schemas.microsoft.com/office/drawing/2014/main" id="{F401137C-3217-4328-9BD5-B4DEDBDC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26" name="Alatunnisteen paikkamerkki 5">
            <a:extLst>
              <a:ext uri="{FF2B5EF4-FFF2-40B4-BE49-F238E27FC236}">
                <a16:creationId xmlns:a16="http://schemas.microsoft.com/office/drawing/2014/main" id="{92991117-F819-4CC2-8917-C10A57ABB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276197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0100BB-1112-46D7-A556-4CB0C596AA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7236" y="2926225"/>
            <a:ext cx="11018089" cy="53278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87235" y="3472459"/>
            <a:ext cx="8534400" cy="599863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1" name="Päivämäärän paikkamerkki 4">
            <a:extLst>
              <a:ext uri="{FF2B5EF4-FFF2-40B4-BE49-F238E27FC236}">
                <a16:creationId xmlns:a16="http://schemas.microsoft.com/office/drawing/2014/main" id="{6BC646E2-BDEE-4CD5-8263-707C7F0F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3C9107-9538-4CF7-85BC-5E135E0E8D72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3" name="Dian numeron paikkamerkki 6">
            <a:extLst>
              <a:ext uri="{FF2B5EF4-FFF2-40B4-BE49-F238E27FC236}">
                <a16:creationId xmlns:a16="http://schemas.microsoft.com/office/drawing/2014/main" id="{F401137C-3217-4328-9BD5-B4DEDBDC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10" name="Alatunnisteen paikkamerkki 5">
            <a:extLst>
              <a:ext uri="{FF2B5EF4-FFF2-40B4-BE49-F238E27FC236}">
                <a16:creationId xmlns:a16="http://schemas.microsoft.com/office/drawing/2014/main" id="{2A26C388-E4AD-4960-ABED-379E6FBD3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3611867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06C6E1ED-7AEC-438F-B207-163CC52B3B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7236" y="2926225"/>
            <a:ext cx="11018089" cy="53278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87235" y="3472459"/>
            <a:ext cx="8534400" cy="599863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1" name="Päivämäärän paikkamerkki 4">
            <a:extLst>
              <a:ext uri="{FF2B5EF4-FFF2-40B4-BE49-F238E27FC236}">
                <a16:creationId xmlns:a16="http://schemas.microsoft.com/office/drawing/2014/main" id="{6BC646E2-BDEE-4CD5-8263-707C7F0F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AD64E8-BC7A-4E16-9F8D-2DEC19C55313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3" name="Dian numeron paikkamerkki 6">
            <a:extLst>
              <a:ext uri="{FF2B5EF4-FFF2-40B4-BE49-F238E27FC236}">
                <a16:creationId xmlns:a16="http://schemas.microsoft.com/office/drawing/2014/main" id="{F401137C-3217-4328-9BD5-B4DEDBDC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10" name="Alatunnisteen paikkamerkki 5">
            <a:extLst>
              <a:ext uri="{FF2B5EF4-FFF2-40B4-BE49-F238E27FC236}">
                <a16:creationId xmlns:a16="http://schemas.microsoft.com/office/drawing/2014/main" id="{FDACF7FD-1001-4D2C-93CA-F78F6DBB0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2810654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9">
          <p15:clr>
            <a:srgbClr val="FBAE40"/>
          </p15:clr>
        </p15:guide>
        <p15:guide id="2" pos="564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545AEDD-31C4-4B0F-BBC8-DA0A8BDC42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7236" y="2926225"/>
            <a:ext cx="11018089" cy="53278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87235" y="3472459"/>
            <a:ext cx="8534400" cy="599863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1" name="Päivämäärän paikkamerkki 4">
            <a:extLst>
              <a:ext uri="{FF2B5EF4-FFF2-40B4-BE49-F238E27FC236}">
                <a16:creationId xmlns:a16="http://schemas.microsoft.com/office/drawing/2014/main" id="{6BC646E2-BDEE-4CD5-8263-707C7F0F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9E7237-1937-4965-BA50-40F2113497C1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3" name="Dian numeron paikkamerkki 6">
            <a:extLst>
              <a:ext uri="{FF2B5EF4-FFF2-40B4-BE49-F238E27FC236}">
                <a16:creationId xmlns:a16="http://schemas.microsoft.com/office/drawing/2014/main" id="{F401137C-3217-4328-9BD5-B4DEDBDC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10" name="Alatunnisteen paikkamerkki 5">
            <a:extLst>
              <a:ext uri="{FF2B5EF4-FFF2-40B4-BE49-F238E27FC236}">
                <a16:creationId xmlns:a16="http://schemas.microsoft.com/office/drawing/2014/main" id="{31D4D951-E006-4366-9801-54E9B8910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757319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6B6BC77-2753-4752-AF8B-21FC28A98C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87236" y="2926225"/>
            <a:ext cx="11018089" cy="53278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87235" y="3472459"/>
            <a:ext cx="8534400" cy="599863"/>
          </a:xfrm>
        </p:spPr>
        <p:txBody>
          <a:bodyPr>
            <a:normAutofit/>
          </a:bodyPr>
          <a:lstStyle>
            <a:lvl1pPr marL="0" indent="0" algn="l">
              <a:buNone/>
              <a:defRPr sz="1867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1" name="Päivämäärän paikkamerkki 4">
            <a:extLst>
              <a:ext uri="{FF2B5EF4-FFF2-40B4-BE49-F238E27FC236}">
                <a16:creationId xmlns:a16="http://schemas.microsoft.com/office/drawing/2014/main" id="{6BC646E2-BDEE-4CD5-8263-707C7F0F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5EDD40-4B30-4D94-A553-89A748FED038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3" name="Dian numeron paikkamerkki 6">
            <a:extLst>
              <a:ext uri="{FF2B5EF4-FFF2-40B4-BE49-F238E27FC236}">
                <a16:creationId xmlns:a16="http://schemas.microsoft.com/office/drawing/2014/main" id="{F401137C-3217-4328-9BD5-B4DEDBDC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10" name="Alatunnisteen paikkamerkki 5">
            <a:extLst>
              <a:ext uri="{FF2B5EF4-FFF2-40B4-BE49-F238E27FC236}">
                <a16:creationId xmlns:a16="http://schemas.microsoft.com/office/drawing/2014/main" id="{B21875C0-89C4-42F1-9353-8241434EC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3007212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9" name="Dian numeron paikkamerkki 6">
            <a:extLst>
              <a:ext uri="{FF2B5EF4-FFF2-40B4-BE49-F238E27FC236}">
                <a16:creationId xmlns:a16="http://schemas.microsoft.com/office/drawing/2014/main" id="{687EBC33-7E09-42D9-804C-B59A7C9C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20" name="Päivämäärän paikkamerkki 4">
            <a:extLst>
              <a:ext uri="{FF2B5EF4-FFF2-40B4-BE49-F238E27FC236}">
                <a16:creationId xmlns:a16="http://schemas.microsoft.com/office/drawing/2014/main" id="{D399694A-C6E3-4C9B-AE5E-3D02CC60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CB8C00-E711-4ABD-BF80-04FE5E589BC7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1867380F-C8EC-4A5A-AE69-B9690F7E3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2206905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17943" y="1706852"/>
            <a:ext cx="4466221" cy="4392112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80913" y="1706852"/>
            <a:ext cx="4795608" cy="4392113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Dian numeron paikkamerkki 6">
            <a:extLst>
              <a:ext uri="{FF2B5EF4-FFF2-40B4-BE49-F238E27FC236}">
                <a16:creationId xmlns:a16="http://schemas.microsoft.com/office/drawing/2014/main" id="{126B3BBF-346B-4B77-98B4-8B7CEE4C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12" name="Päivämäärän paikkamerkki 4">
            <a:extLst>
              <a:ext uri="{FF2B5EF4-FFF2-40B4-BE49-F238E27FC236}">
                <a16:creationId xmlns:a16="http://schemas.microsoft.com/office/drawing/2014/main" id="{60D3F7DC-0EC6-408D-A88D-D730739D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86BC62-3567-4E1E-831D-1F3305DC99C7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A584E493-7A3F-42CB-AD3D-56D63697C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2400461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7944" y="1706095"/>
            <a:ext cx="4439017" cy="452886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380912" y="1706095"/>
            <a:ext cx="4324005" cy="452886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on paikkamerkki 1"/>
          <p:cNvSpPr>
            <a:spLocks noGrp="1"/>
          </p:cNvSpPr>
          <p:nvPr>
            <p:ph type="title"/>
          </p:nvPr>
        </p:nvSpPr>
        <p:spPr>
          <a:xfrm>
            <a:off x="817943" y="848730"/>
            <a:ext cx="9358579" cy="74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3A1CFC8-5534-4445-88F8-F4A9165F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7" y="6395272"/>
            <a:ext cx="775439" cy="36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84"/>
                </a:solidFill>
              </a:defRPr>
            </a:lvl1pPr>
          </a:lstStyle>
          <a:p>
            <a:fld id="{C050EF7A-6D4A-C94A-A74E-D3C601B67EB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4">
            <a:extLst>
              <a:ext uri="{FF2B5EF4-FFF2-40B4-BE49-F238E27FC236}">
                <a16:creationId xmlns:a16="http://schemas.microsoft.com/office/drawing/2014/main" id="{30750EBA-A399-471F-90C8-954F7974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8BCB1C-00A5-467B-B993-8AAEEC20A1A5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815753CC-9968-482F-BBCE-89114AC6E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660637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CA5A3AC8-AA54-470F-97E0-EBB34EAA06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9" name="Dian numeron paikkamerkki 6">
            <a:extLst>
              <a:ext uri="{FF2B5EF4-FFF2-40B4-BE49-F238E27FC236}">
                <a16:creationId xmlns:a16="http://schemas.microsoft.com/office/drawing/2014/main" id="{687EBC33-7E09-42D9-804C-B59A7C9C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20" name="Päivämäärän paikkamerkki 4">
            <a:extLst>
              <a:ext uri="{FF2B5EF4-FFF2-40B4-BE49-F238E27FC236}">
                <a16:creationId xmlns:a16="http://schemas.microsoft.com/office/drawing/2014/main" id="{D399694A-C6E3-4C9B-AE5E-3D02CC60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7762F3-E799-4575-AA77-9417A443F63B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0" name="Alatunnisteen paikkamerkki 5">
            <a:extLst>
              <a:ext uri="{FF2B5EF4-FFF2-40B4-BE49-F238E27FC236}">
                <a16:creationId xmlns:a16="http://schemas.microsoft.com/office/drawing/2014/main" id="{AE0B1115-0D48-4B80-B447-294932C06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1840830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3834A78F-D04E-45AE-843D-666DB85A4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17943" y="1706852"/>
            <a:ext cx="4466221" cy="4392112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80913" y="1706852"/>
            <a:ext cx="4795608" cy="4392113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Dian numeron paikkamerkki 6">
            <a:extLst>
              <a:ext uri="{FF2B5EF4-FFF2-40B4-BE49-F238E27FC236}">
                <a16:creationId xmlns:a16="http://schemas.microsoft.com/office/drawing/2014/main" id="{126B3BBF-346B-4B77-98B4-8B7CEE4C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12" name="Päivämäärän paikkamerkki 4">
            <a:extLst>
              <a:ext uri="{FF2B5EF4-FFF2-40B4-BE49-F238E27FC236}">
                <a16:creationId xmlns:a16="http://schemas.microsoft.com/office/drawing/2014/main" id="{60D3F7DC-0EC6-408D-A88D-D730739D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0AA02-0BB4-4D27-803D-190D9E6EF0C6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4" name="Alatunnisteen paikkamerkki 5">
            <a:extLst>
              <a:ext uri="{FF2B5EF4-FFF2-40B4-BE49-F238E27FC236}">
                <a16:creationId xmlns:a16="http://schemas.microsoft.com/office/drawing/2014/main" id="{CE06C938-8492-4CBA-AC74-7E6D9D873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398994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1818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303E4A9-4F69-884D-B8BD-111E9B5B2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AB1A52CF-0DED-2B41-9D9E-F377E3E3C87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algn="l">
              <a:buClr>
                <a:schemeClr val="tx2"/>
              </a:buClr>
              <a:defRPr sz="2000">
                <a:solidFill>
                  <a:schemeClr val="tx2"/>
                </a:solidFill>
              </a:defRPr>
            </a:lvl2pPr>
            <a:lvl3pPr marL="1143000" indent="-22860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002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057400" indent="-22860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9498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5D097319-CFF4-48A3-83E8-C71B244ABD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7944" y="1706095"/>
            <a:ext cx="4439017" cy="452886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380912" y="1706095"/>
            <a:ext cx="4324005" cy="452886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on paikkamerkki 1"/>
          <p:cNvSpPr>
            <a:spLocks noGrp="1"/>
          </p:cNvSpPr>
          <p:nvPr>
            <p:ph type="title"/>
          </p:nvPr>
        </p:nvSpPr>
        <p:spPr>
          <a:xfrm>
            <a:off x="817943" y="848730"/>
            <a:ext cx="9358579" cy="74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3A1CFC8-5534-4445-88F8-F4A9165F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7" y="6395272"/>
            <a:ext cx="775439" cy="36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84"/>
                </a:solidFill>
              </a:defRPr>
            </a:lvl1pPr>
          </a:lstStyle>
          <a:p>
            <a:fld id="{C050EF7A-6D4A-C94A-A74E-D3C601B67EB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4">
            <a:extLst>
              <a:ext uri="{FF2B5EF4-FFF2-40B4-BE49-F238E27FC236}">
                <a16:creationId xmlns:a16="http://schemas.microsoft.com/office/drawing/2014/main" id="{30750EBA-A399-471F-90C8-954F7974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75622E-D30B-49B3-B1F5-B9CEB58F4D50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2" name="Alatunnisteen paikkamerkki 5">
            <a:extLst>
              <a:ext uri="{FF2B5EF4-FFF2-40B4-BE49-F238E27FC236}">
                <a16:creationId xmlns:a16="http://schemas.microsoft.com/office/drawing/2014/main" id="{9B0A9C33-586E-4EB4-96BA-A9DCD5452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306912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56F60BB-C978-4A3A-AD6B-F3111FA68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9" name="Dian numeron paikkamerkki 6">
            <a:extLst>
              <a:ext uri="{FF2B5EF4-FFF2-40B4-BE49-F238E27FC236}">
                <a16:creationId xmlns:a16="http://schemas.microsoft.com/office/drawing/2014/main" id="{687EBC33-7E09-42D9-804C-B59A7C9C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20" name="Päivämäärän paikkamerkki 4">
            <a:extLst>
              <a:ext uri="{FF2B5EF4-FFF2-40B4-BE49-F238E27FC236}">
                <a16:creationId xmlns:a16="http://schemas.microsoft.com/office/drawing/2014/main" id="{D399694A-C6E3-4C9B-AE5E-3D02CC60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CBBFF7-E357-48B9-BAB4-303008F5E37D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0" name="Alatunnisteen paikkamerkki 5">
            <a:extLst>
              <a:ext uri="{FF2B5EF4-FFF2-40B4-BE49-F238E27FC236}">
                <a16:creationId xmlns:a16="http://schemas.microsoft.com/office/drawing/2014/main" id="{32975279-D32B-4268-B544-D7A019D82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821357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6C7D0E35-C3EB-4ED4-8484-F6EC68CF7B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17943" y="1706852"/>
            <a:ext cx="4466221" cy="4392112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80913" y="1706852"/>
            <a:ext cx="4795608" cy="4392113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Dian numeron paikkamerkki 6">
            <a:extLst>
              <a:ext uri="{FF2B5EF4-FFF2-40B4-BE49-F238E27FC236}">
                <a16:creationId xmlns:a16="http://schemas.microsoft.com/office/drawing/2014/main" id="{126B3BBF-346B-4B77-98B4-8B7CEE4C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12" name="Päivämäärän paikkamerkki 4">
            <a:extLst>
              <a:ext uri="{FF2B5EF4-FFF2-40B4-BE49-F238E27FC236}">
                <a16:creationId xmlns:a16="http://schemas.microsoft.com/office/drawing/2014/main" id="{60D3F7DC-0EC6-408D-A88D-D730739D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F69DF4-EFB4-47AC-9F67-12D1892FD652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4" name="Alatunnisteen paikkamerkki 5">
            <a:extLst>
              <a:ext uri="{FF2B5EF4-FFF2-40B4-BE49-F238E27FC236}">
                <a16:creationId xmlns:a16="http://schemas.microsoft.com/office/drawing/2014/main" id="{942AAF30-C3F4-40F3-AAA7-AAF7A75A0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1162077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28E3BEA6-C31A-44C3-802D-1944535F96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7944" y="1706095"/>
            <a:ext cx="4439017" cy="452886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380912" y="1706095"/>
            <a:ext cx="4324005" cy="452886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Otsikon paikkamerkki 1"/>
          <p:cNvSpPr>
            <a:spLocks noGrp="1"/>
          </p:cNvSpPr>
          <p:nvPr>
            <p:ph type="title"/>
          </p:nvPr>
        </p:nvSpPr>
        <p:spPr>
          <a:xfrm>
            <a:off x="817943" y="848730"/>
            <a:ext cx="9358579" cy="74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3A1CFC8-5534-4445-88F8-F4A9165F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7" y="6395272"/>
            <a:ext cx="775439" cy="36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84"/>
                </a:solidFill>
              </a:defRPr>
            </a:lvl1pPr>
          </a:lstStyle>
          <a:p>
            <a:fld id="{C050EF7A-6D4A-C94A-A74E-D3C601B67EB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4">
            <a:extLst>
              <a:ext uri="{FF2B5EF4-FFF2-40B4-BE49-F238E27FC236}">
                <a16:creationId xmlns:a16="http://schemas.microsoft.com/office/drawing/2014/main" id="{30750EBA-A399-471F-90C8-954F7974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2ACE7F-38CC-41F6-B4A2-96C45BBA9F5A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2" name="Alatunnisteen paikkamerkki 5">
            <a:extLst>
              <a:ext uri="{FF2B5EF4-FFF2-40B4-BE49-F238E27FC236}">
                <a16:creationId xmlns:a16="http://schemas.microsoft.com/office/drawing/2014/main" id="{A2AE9233-69F7-4A0A-9E48-537FA7754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2257306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CEA3278-E539-45D0-989F-D13635DAF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9" name="Dian numeron paikkamerkki 6">
            <a:extLst>
              <a:ext uri="{FF2B5EF4-FFF2-40B4-BE49-F238E27FC236}">
                <a16:creationId xmlns:a16="http://schemas.microsoft.com/office/drawing/2014/main" id="{687EBC33-7E09-42D9-804C-B59A7C9C6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20" name="Päivämäärän paikkamerkki 4">
            <a:extLst>
              <a:ext uri="{FF2B5EF4-FFF2-40B4-BE49-F238E27FC236}">
                <a16:creationId xmlns:a16="http://schemas.microsoft.com/office/drawing/2014/main" id="{D399694A-C6E3-4C9B-AE5E-3D02CC60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18FCDB-93CA-41E8-91BA-0FBE999075C1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0" name="Alatunnisteen paikkamerkki 5">
            <a:extLst>
              <a:ext uri="{FF2B5EF4-FFF2-40B4-BE49-F238E27FC236}">
                <a16:creationId xmlns:a16="http://schemas.microsoft.com/office/drawing/2014/main" id="{5F06F862-FBFF-4D26-91F0-FC9AE35BA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178471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3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2E9E089-8F03-45C1-912F-FB63D1D13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17943" y="1706852"/>
            <a:ext cx="4466221" cy="4392112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80913" y="1706852"/>
            <a:ext cx="4795608" cy="4392113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Dian numeron paikkamerkki 6">
            <a:extLst>
              <a:ext uri="{FF2B5EF4-FFF2-40B4-BE49-F238E27FC236}">
                <a16:creationId xmlns:a16="http://schemas.microsoft.com/office/drawing/2014/main" id="{126B3BBF-346B-4B77-98B4-8B7CEE4C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12" name="Päivämäärän paikkamerkki 4">
            <a:extLst>
              <a:ext uri="{FF2B5EF4-FFF2-40B4-BE49-F238E27FC236}">
                <a16:creationId xmlns:a16="http://schemas.microsoft.com/office/drawing/2014/main" id="{60D3F7DC-0EC6-408D-A88D-D730739D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8857467-DC19-4F3A-8A86-B6E71CA18733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4" name="Alatunnisteen paikkamerkki 5">
            <a:extLst>
              <a:ext uri="{FF2B5EF4-FFF2-40B4-BE49-F238E27FC236}">
                <a16:creationId xmlns:a16="http://schemas.microsoft.com/office/drawing/2014/main" id="{7ABBD1CF-25B9-43D6-AC0F-59C92C21B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4186275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75E07105-7769-4322-8E92-28EA097FA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Dian numeron paikkamerkki 6">
            <a:extLst>
              <a:ext uri="{FF2B5EF4-FFF2-40B4-BE49-F238E27FC236}">
                <a16:creationId xmlns:a16="http://schemas.microsoft.com/office/drawing/2014/main" id="{126B3BBF-346B-4B77-98B4-8B7CEE4C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12" name="Päivämäärän paikkamerkki 4">
            <a:extLst>
              <a:ext uri="{FF2B5EF4-FFF2-40B4-BE49-F238E27FC236}">
                <a16:creationId xmlns:a16="http://schemas.microsoft.com/office/drawing/2014/main" id="{60D3F7DC-0EC6-408D-A88D-D730739D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49B285-12B0-4830-A7A5-16D0EE16AD00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8A89D288-9772-48D2-92BC-A4E4AA2E1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944" y="1706095"/>
            <a:ext cx="4439017" cy="452886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9BBB02D-23E9-429F-8931-C645F30F0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80912" y="1706095"/>
            <a:ext cx="4324005" cy="452886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Alatunnisteen paikkamerkki 5">
            <a:extLst>
              <a:ext uri="{FF2B5EF4-FFF2-40B4-BE49-F238E27FC236}">
                <a16:creationId xmlns:a16="http://schemas.microsoft.com/office/drawing/2014/main" id="{251419D4-254F-4DAE-AF9A-843071113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1617483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Dian numeron paikkamerkki 6">
            <a:extLst>
              <a:ext uri="{FF2B5EF4-FFF2-40B4-BE49-F238E27FC236}">
                <a16:creationId xmlns:a16="http://schemas.microsoft.com/office/drawing/2014/main" id="{126B3BBF-346B-4B77-98B4-8B7CEE4C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12" name="Päivämäärän paikkamerkki 4">
            <a:extLst>
              <a:ext uri="{FF2B5EF4-FFF2-40B4-BE49-F238E27FC236}">
                <a16:creationId xmlns:a16="http://schemas.microsoft.com/office/drawing/2014/main" id="{60D3F7DC-0EC6-408D-A88D-D730739D8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C469DA8-78B8-4360-9B84-17343D44F7EC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8A89D288-9772-48D2-92BC-A4E4AA2E1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944" y="1706095"/>
            <a:ext cx="4439017" cy="452886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9BBB02D-23E9-429F-8931-C645F30F0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80912" y="1706095"/>
            <a:ext cx="4324005" cy="452886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85AE6E02-18DD-4CB8-9101-FE02E4587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242602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405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AEE289FF-2A40-4E57-A86D-6838CCBBC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54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4186" y="2492791"/>
            <a:ext cx="3854416" cy="45880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303E4A9-4F69-884D-B8BD-111E9B5B2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>
          <a:xfrm>
            <a:off x="4121668" y="6356350"/>
            <a:ext cx="3935963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142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5073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747605"/>
            <a:ext cx="10525236" cy="278529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A16CB06D-B28B-0E4C-A6BD-5A935AA58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041F2050-740D-6247-806B-F2F0088FB2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560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E7CECBC-B266-D04E-A0FF-98F0047CF0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75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6A1154D-377C-224D-B9BD-FEC60A6E4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50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800406"/>
            <a:ext cx="10525236" cy="64085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6A1154D-377C-224D-B9BD-FEC60A6E4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409A1B-0649-8749-A12E-844570E61E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01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6A1154D-377C-224D-B9BD-FEC60A6E4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2015999"/>
            <a:ext cx="10525570" cy="4138465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077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4163" y="4557631"/>
            <a:ext cx="5583682" cy="1068736"/>
          </a:xfrm>
          <a:solidFill>
            <a:schemeClr val="accent2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algn="ctr">
              <a:lnSpc>
                <a:spcPct val="100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LOPETUS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804" y="5074887"/>
            <a:ext cx="2354530" cy="1068737"/>
          </a:xfrm>
          <a:effectLst/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Etunimi Sukunimi, Sähköposti, Puhelin, @Twitter-tunnus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82A1D419-85D0-CC4F-8881-4F80ABB984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491" y="847812"/>
            <a:ext cx="6229018" cy="2395449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8452A705-3644-4641-99A5-620BB0BE9A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E80B1ADF-4204-3A4B-A44E-941477AFB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311"/>
          <a:stretch/>
        </p:blipFill>
        <p:spPr>
          <a:xfrm>
            <a:off x="8705143" y="2939970"/>
            <a:ext cx="3483508" cy="4141164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9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93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07E8D1B8-821F-4E4A-82F6-41BEE54353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5"/>
            <a:ext cx="12192000" cy="6851904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1A70FC8-456C-194F-B120-EEA222566E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750" y="6176335"/>
            <a:ext cx="3345847" cy="422728"/>
          </a:xfrm>
          <a:prstGeom prst="rect">
            <a:avLst/>
          </a:prstGeom>
          <a:effectLst>
            <a:outerShdw blurRad="889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2125818B-1E20-E141-9491-35C87640338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708" y="136525"/>
            <a:ext cx="2484239" cy="955346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iruutu 2"/>
          <p:cNvSpPr txBox="1"/>
          <p:nvPr userDrawn="1"/>
        </p:nvSpPr>
        <p:spPr>
          <a:xfrm>
            <a:off x="4041648" y="6221128"/>
            <a:ext cx="5660136" cy="333141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l"/>
            <a:endParaRPr lang="fi-FI" sz="2000" dirty="0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5349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4BCA4E5-B863-DF4B-A475-46B406657E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2780" y="6353212"/>
            <a:ext cx="2466552" cy="31163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343CFD7-59E6-F849-96B4-035C27489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128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7" r:id="rId3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5822"/>
            <a:ext cx="10515600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DAC97BA-E3C8-224F-9DB9-FB21C34427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3C10292-4909-EB49-9891-F8933421863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552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9" r:id="rId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5822"/>
            <a:ext cx="10515600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DAC97BA-E3C8-224F-9DB9-FB21C34427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781" y="6356350"/>
            <a:ext cx="2466552" cy="311634"/>
          </a:xfrm>
          <a:prstGeom prst="rect">
            <a:avLst/>
          </a:prstGeom>
        </p:spPr>
      </p:pic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9317"/>
            <a:ext cx="10515600" cy="1406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CA7BFF3-E6DC-8C42-8F15-D2A16B4782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2" name="Alatunnisteen paikkamerkki 1"/>
          <p:cNvSpPr>
            <a:spLocks noGrp="1"/>
          </p:cNvSpPr>
          <p:nvPr>
            <p:ph type="ftr" sz="quarter" idx="3"/>
          </p:nvPr>
        </p:nvSpPr>
        <p:spPr>
          <a:xfrm>
            <a:off x="578377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6951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10" r:id="rId2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 descr="Kuva, joka sisältää kohteen vesi, taivas, ulko, laiva&#10;&#10;&#10;&#10;Kuvaus luotu automaattisesti">
            <a:extLst>
              <a:ext uri="{FF2B5EF4-FFF2-40B4-BE49-F238E27FC236}">
                <a16:creationId xmlns:a16="http://schemas.microsoft.com/office/drawing/2014/main" id="{268E8F37-7507-F549-B55F-7DC5C605B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59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038F034-0AB2-45C3-8ABF-D3469514F1B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17943" y="848730"/>
            <a:ext cx="9358579" cy="748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17943" y="1705517"/>
            <a:ext cx="9358580" cy="4340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ruutu 13"/>
          <p:cNvSpPr txBox="1"/>
          <p:nvPr userDrawn="1"/>
        </p:nvSpPr>
        <p:spPr>
          <a:xfrm>
            <a:off x="7668966" y="7697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2400" dirty="0"/>
          </a:p>
        </p:txBody>
      </p:sp>
      <p:sp>
        <p:nvSpPr>
          <p:cNvPr id="17" name="Dian numeron paikkamerkki 6">
            <a:extLst>
              <a:ext uri="{FF2B5EF4-FFF2-40B4-BE49-F238E27FC236}">
                <a16:creationId xmlns:a16="http://schemas.microsoft.com/office/drawing/2014/main" id="{587AB1BD-9B36-4A1E-A4B9-A15BBEADD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22675" y="6398419"/>
            <a:ext cx="775440" cy="366152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C050EF7A-6D4A-C94A-A74E-D3C601B67EB1}" type="slidenum">
              <a:rPr lang="fi-FI" smtClean="0"/>
              <a:pPr algn="ctr"/>
              <a:t>‹#›</a:t>
            </a:fld>
            <a:endParaRPr lang="fi-FI" dirty="0"/>
          </a:p>
        </p:txBody>
      </p:sp>
      <p:sp>
        <p:nvSpPr>
          <p:cNvPr id="18" name="Päivämäärän paikkamerkki 4">
            <a:extLst>
              <a:ext uri="{FF2B5EF4-FFF2-40B4-BE49-F238E27FC236}">
                <a16:creationId xmlns:a16="http://schemas.microsoft.com/office/drawing/2014/main" id="{E765267A-4FF6-4897-B8C6-504E6C0C6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0749" y="6398419"/>
            <a:ext cx="2131927" cy="366152"/>
          </a:xfrm>
          <a:prstGeom prst="rect">
            <a:avLst/>
          </a:prstGeom>
        </p:spPr>
        <p:txBody>
          <a:bodyPr/>
          <a:lstStyle>
            <a:lvl1pPr algn="r"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B52B90-8E6B-416E-8D4D-EF5EA22B8D8E}" type="datetime1">
              <a:rPr lang="fi-FI" smtClean="0"/>
              <a:t>6.8.2021</a:t>
            </a:fld>
            <a:endParaRPr lang="fi-FI" dirty="0"/>
          </a:p>
        </p:txBody>
      </p:sp>
      <p:sp>
        <p:nvSpPr>
          <p:cNvPr id="19" name="Alatunnisteen paikkamerkki 5">
            <a:extLst>
              <a:ext uri="{FF2B5EF4-FFF2-40B4-BE49-F238E27FC236}">
                <a16:creationId xmlns:a16="http://schemas.microsoft.com/office/drawing/2014/main" id="{316E1D4D-AB9F-4850-97A7-8567E3F1F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96579" y="6399443"/>
            <a:ext cx="2413371" cy="365128"/>
          </a:xfrm>
          <a:prstGeom prst="rect">
            <a:avLst/>
          </a:prstGeom>
        </p:spPr>
        <p:txBody>
          <a:bodyPr/>
          <a:lstStyle>
            <a:lvl1pPr>
              <a:defRPr sz="1067">
                <a:solidFill>
                  <a:srgbClr val="0099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www.pirkanmaa2021.fi</a:t>
            </a:r>
          </a:p>
        </p:txBody>
      </p:sp>
    </p:spTree>
    <p:extLst>
      <p:ext uri="{BB962C8B-B14F-4D97-AF65-F5344CB8AC3E}">
        <p14:creationId xmlns:p14="http://schemas.microsoft.com/office/powerpoint/2010/main" val="412869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2667" b="1" kern="1200">
          <a:solidFill>
            <a:srgbClr val="00979B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8406" y="2191790"/>
            <a:ext cx="11658601" cy="3100061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0" tIns="72000" rIns="360000" bIns="72000" rtlCol="0" anchor="ctr">
            <a:spAutoFit/>
          </a:bodyPr>
          <a:lstStyle/>
          <a:p>
            <a:r>
              <a:rPr lang="fi-FI" b="0" dirty="0"/>
              <a:t>Pirkanmaan omaishoidon tuen yksikkö 1.1.2022</a:t>
            </a:r>
            <a:br>
              <a:rPr lang="fi-FI" b="0" dirty="0"/>
            </a:br>
            <a:r>
              <a:rPr lang="fi-FI" sz="3200" b="0" dirty="0"/>
              <a:t>Kaiken ikäisten omaishoito</a:t>
            </a:r>
            <a:br>
              <a:rPr lang="fi-FI" sz="3200" b="0" dirty="0"/>
            </a:br>
            <a:r>
              <a:rPr lang="fi-FI" sz="2000" b="0" dirty="0"/>
              <a:t>Projektipäällikkö</a:t>
            </a:r>
            <a:br>
              <a:rPr lang="fi-FI" sz="2000" b="0" dirty="0"/>
            </a:br>
            <a:r>
              <a:rPr lang="fi-FI" sz="2000" b="0" dirty="0"/>
              <a:t>Katariina Somppi</a:t>
            </a:r>
            <a:endParaRPr lang="fi-FI" b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868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93647" y="4557631"/>
            <a:ext cx="2804716" cy="1068736"/>
          </a:xfrm>
        </p:spPr>
        <p:txBody>
          <a:bodyPr/>
          <a:lstStyle/>
          <a:p>
            <a:r>
              <a:rPr lang="fi-FI" dirty="0"/>
              <a:t>KIITOS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253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5E940074-6017-4C8F-9E99-0814D71F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17" y="1742085"/>
            <a:ext cx="3941380" cy="3050632"/>
          </a:xfrm>
        </p:spPr>
        <p:txBody>
          <a:bodyPr>
            <a:normAutofit/>
          </a:bodyPr>
          <a:lstStyle/>
          <a:p>
            <a:r>
              <a:rPr lang="fi-FI" dirty="0"/>
              <a:t>Pirkanmaan </a:t>
            </a:r>
            <a:r>
              <a:rPr lang="fi-FI" dirty="0" err="1"/>
              <a:t>omais</a:t>
            </a:r>
            <a:r>
              <a:rPr lang="fi-FI" dirty="0"/>
              <a:t>- ja perhehoidon sekä henkilökohtaisen avun  keskus -</a:t>
            </a:r>
            <a:br>
              <a:rPr lang="fi-FI" dirty="0"/>
            </a:br>
            <a:r>
              <a:rPr lang="fi-FI" dirty="0"/>
              <a:t>Yhteinen osaamisen keskus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FFA5879-006E-4256-BBD7-8751C78A21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30233"/>
              </p:ext>
            </p:extLst>
          </p:nvPr>
        </p:nvGraphicFramePr>
        <p:xfrm>
          <a:off x="1827892" y="129895"/>
          <a:ext cx="11150745" cy="661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687A77CC-1B36-49FD-BAC7-4CF56565C707}"/>
              </a:ext>
            </a:extLst>
          </p:cNvPr>
          <p:cNvSpPr txBox="1"/>
          <p:nvPr/>
        </p:nvSpPr>
        <p:spPr>
          <a:xfrm>
            <a:off x="6008890" y="3117150"/>
            <a:ext cx="315837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fi-FI" sz="2400" dirty="0">
                <a:solidFill>
                  <a:prstClr val="black"/>
                </a:solidFill>
                <a:latin typeface="Calibri"/>
              </a:rPr>
              <a:t>Keskuksen esihenkilö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6119683" y="3815817"/>
            <a:ext cx="2773448" cy="3629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i-FI" sz="1867" dirty="0">
                <a:solidFill>
                  <a:prstClr val="white"/>
                </a:solidFill>
                <a:latin typeface="Calibri"/>
              </a:rPr>
              <a:t>Toimintaterapeutti</a:t>
            </a:r>
          </a:p>
        </p:txBody>
      </p:sp>
      <p:sp>
        <p:nvSpPr>
          <p:cNvPr id="8" name="Nuoli oikealle 7"/>
          <p:cNvSpPr/>
          <p:nvPr/>
        </p:nvSpPr>
        <p:spPr>
          <a:xfrm>
            <a:off x="5770261" y="5397986"/>
            <a:ext cx="3397007" cy="14600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i-FI" sz="1600" dirty="0">
                <a:solidFill>
                  <a:prstClr val="white"/>
                </a:solidFill>
                <a:latin typeface="Calibri"/>
              </a:rPr>
              <a:t>Tarvittaessa kaikki Keskuksen työntekijät tukevat kaikkia Keskuksen yksikköjä</a:t>
            </a:r>
          </a:p>
        </p:txBody>
      </p:sp>
    </p:spTree>
    <p:extLst>
      <p:ext uri="{BB962C8B-B14F-4D97-AF65-F5344CB8AC3E}">
        <p14:creationId xmlns:p14="http://schemas.microsoft.com/office/powerpoint/2010/main" val="429125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2FA535E2-3089-4C8B-95E7-2BB883B9F337}"/>
              </a:ext>
            </a:extLst>
          </p:cNvPr>
          <p:cNvSpPr txBox="1"/>
          <p:nvPr/>
        </p:nvSpPr>
        <p:spPr>
          <a:xfrm>
            <a:off x="342999" y="273612"/>
            <a:ext cx="8085957" cy="5386859"/>
          </a:xfrm>
          <a:prstGeom prst="rect">
            <a:avLst/>
          </a:prstGeom>
          <a:solidFill>
            <a:srgbClr val="00979B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i-FI" sz="2667" b="1" dirty="0"/>
          </a:p>
          <a:p>
            <a:r>
              <a:rPr lang="fi-FI" sz="2667" b="1" dirty="0"/>
              <a:t>Kuntien omaishoidon tuesta vastaavat työntekijät vastaavat edelleen</a:t>
            </a:r>
          </a:p>
          <a:p>
            <a:br>
              <a:rPr lang="fi-FI" sz="2667" dirty="0"/>
            </a:br>
            <a:r>
              <a:rPr lang="fi-FI" sz="2667" dirty="0"/>
              <a:t>- Palvelutarpeen arvioinnista</a:t>
            </a:r>
          </a:p>
          <a:p>
            <a:r>
              <a:rPr lang="fi-FI" sz="2667" dirty="0"/>
              <a:t>- Hoito- ja palvelusuunnitelman laatimisesta ja omaishoidon tuen vapaiden järjestämisestä eli asiakkaan               palvelujen kokonaisuudesta</a:t>
            </a:r>
            <a:br>
              <a:rPr lang="fi-FI" sz="2667" dirty="0"/>
            </a:br>
            <a:r>
              <a:rPr lang="fi-FI" sz="2667" dirty="0"/>
              <a:t>- Päätöksen teosta</a:t>
            </a:r>
          </a:p>
          <a:p>
            <a:endParaRPr lang="fi-FI" sz="2667" dirty="0"/>
          </a:p>
          <a:p>
            <a:pPr lvl="0"/>
            <a:endParaRPr lang="fi-FI" sz="1867" b="1" dirty="0">
              <a:solidFill>
                <a:prstClr val="white"/>
              </a:solidFill>
            </a:endParaRPr>
          </a:p>
          <a:p>
            <a:endParaRPr lang="fi-FI" sz="2667" dirty="0"/>
          </a:p>
          <a:p>
            <a:endParaRPr lang="fi-FI" sz="3200" dirty="0"/>
          </a:p>
        </p:txBody>
      </p:sp>
      <p:pic>
        <p:nvPicPr>
          <p:cNvPr id="1028" name="Picture 4" descr="Keskus (Kuva: Sergio Palao / CATEDU, muokkaus Papunet)">
            <a:extLst>
              <a:ext uri="{FF2B5EF4-FFF2-40B4-BE49-F238E27FC236}">
                <a16:creationId xmlns:a16="http://schemas.microsoft.com/office/drawing/2014/main" id="{B4E22CDA-334E-4E9B-933F-02C40FAB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860" y="1406887"/>
            <a:ext cx="2732141" cy="273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98135BD-B103-4FE2-A1EB-12DFEB8E4928}"/>
              </a:ext>
            </a:extLst>
          </p:cNvPr>
          <p:cNvSpPr txBox="1"/>
          <p:nvPr/>
        </p:nvSpPr>
        <p:spPr>
          <a:xfrm>
            <a:off x="8899875" y="345305"/>
            <a:ext cx="3292125" cy="17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2667" dirty="0"/>
              <a:t>Omais- ja perhehoidon sekä henkilökohtaisen avun keskus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52B0112-251A-400C-909E-C2627E9C6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427" y="3351949"/>
            <a:ext cx="3292125" cy="332464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2EB1B22-56D7-4D17-B87A-707F6B5F1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091" y="4497606"/>
            <a:ext cx="2367040" cy="1331991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4DA47CD0-0BBA-4376-B8C9-0370F5DA2603}"/>
              </a:ext>
            </a:extLst>
          </p:cNvPr>
          <p:cNvSpPr txBox="1"/>
          <p:nvPr/>
        </p:nvSpPr>
        <p:spPr>
          <a:xfrm>
            <a:off x="7419963" y="3717332"/>
            <a:ext cx="2017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Asiakkaat</a:t>
            </a:r>
          </a:p>
        </p:txBody>
      </p:sp>
    </p:spTree>
    <p:extLst>
      <p:ext uri="{BB962C8B-B14F-4D97-AF65-F5344CB8AC3E}">
        <p14:creationId xmlns:p14="http://schemas.microsoft.com/office/powerpoint/2010/main" val="132598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7087000-C5BA-4E78-A963-82F2499E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330" y="1351129"/>
            <a:ext cx="5942006" cy="5370346"/>
          </a:xfrm>
        </p:spPr>
        <p:txBody>
          <a:bodyPr>
            <a:normAutofit fontScale="77500" lnSpcReduction="20000"/>
          </a:bodyPr>
          <a:lstStyle/>
          <a:p>
            <a:endParaRPr lang="fi-FI" dirty="0"/>
          </a:p>
          <a:p>
            <a:r>
              <a:rPr lang="fi-FI" sz="2200" dirty="0"/>
              <a:t>Lakisääteinen ohjaus- ja neuvonta omaishoidon tuen asiakkaille riittävää ja tasalaatuista.</a:t>
            </a:r>
          </a:p>
          <a:p>
            <a:r>
              <a:rPr lang="fi-FI" sz="2200" dirty="0"/>
              <a:t>Pirkanmaalla ovat käytössä yhtenäiset myöntämisperusteet ja toimintamallit.</a:t>
            </a:r>
          </a:p>
          <a:p>
            <a:pPr lvl="1"/>
            <a:r>
              <a:rPr lang="fi-FI" sz="2200" dirty="0"/>
              <a:t>Kuntien väliset erot vähenevät ja yhteistyö vahvistuu.</a:t>
            </a:r>
          </a:p>
          <a:p>
            <a:pPr lvl="1"/>
            <a:r>
              <a:rPr lang="fi-FI" sz="2200" dirty="0" err="1"/>
              <a:t>PirSote</a:t>
            </a:r>
            <a:r>
              <a:rPr lang="fi-FI" sz="2200" dirty="0"/>
              <a:t> tavoitteet ja hyödyt toteutuvat.</a:t>
            </a:r>
          </a:p>
          <a:p>
            <a:r>
              <a:rPr lang="fi-FI" sz="2200" dirty="0"/>
              <a:t>Omaishoidon tuen omatyöntekijä voi keskittyä asiakkaan palvelukokonaisuuteen, kun palvelussa muun kokonaisuuden hallinta on keskitetty muualle.</a:t>
            </a:r>
          </a:p>
          <a:p>
            <a:pPr lvl="1"/>
            <a:r>
              <a:rPr lang="fi-FI" sz="2200" dirty="0"/>
              <a:t>Omaishoitoperheen tilanteen seuraamiseen sekä tukemiseen jää enemmän aikaa.</a:t>
            </a:r>
          </a:p>
          <a:p>
            <a:r>
              <a:rPr lang="fi-FI" sz="2200" dirty="0"/>
              <a:t>Omaishoidon tuen yksikkö pystyy ohjaamaan asiakkaita myös kolmannen sektorin palvelujen piiriin.</a:t>
            </a:r>
          </a:p>
          <a:p>
            <a:pPr lvl="1"/>
            <a:r>
              <a:rPr lang="fi-FI" sz="2200" dirty="0"/>
              <a:t>Vapaaehtoistoiminnan ja kolmannen sektorin nivominen aiempaa enemmän yhteen, palvelutuotannon tueksi.</a:t>
            </a:r>
          </a:p>
          <a:p>
            <a:r>
              <a:rPr lang="fi-FI" sz="2200" dirty="0"/>
              <a:t>Laadukas, alueellisesti tasavertainen ja kustannustehokas palvelu asiakkaille koko maakunnassa (esim. oh-tuen vapaat).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B312F62-B5E9-41AD-9BC4-55090B95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215" y="462007"/>
            <a:ext cx="10515600" cy="1060926"/>
          </a:xfrm>
        </p:spPr>
        <p:txBody>
          <a:bodyPr>
            <a:normAutofit fontScale="90000"/>
          </a:bodyPr>
          <a:lstStyle/>
          <a:p>
            <a:r>
              <a:rPr lang="fi-FI" sz="4800" dirty="0"/>
              <a:t>Pirkanmaan omaishoidon tuen yksikkö </a:t>
            </a:r>
            <a:br>
              <a:rPr lang="fi-FI" sz="4800" dirty="0"/>
            </a:br>
            <a:endParaRPr lang="fi-FI" sz="48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3D43E8-09D7-47A6-9259-F69F59A7735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215" y="1214651"/>
            <a:ext cx="10525236" cy="586853"/>
          </a:xfrm>
        </p:spPr>
        <p:txBody>
          <a:bodyPr/>
          <a:lstStyle/>
          <a:p>
            <a:pPr algn="l"/>
            <a:r>
              <a:rPr lang="fi-FI" u="sng" dirty="0"/>
              <a:t>Hyödyt kunnan näkökulmasta		Hyödyt asiakkaan näkökulmasta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1A732313-FFE5-4624-993A-2346C3AF0DF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7800" y="1659458"/>
            <a:ext cx="4849649" cy="4578147"/>
          </a:xfrm>
        </p:spPr>
        <p:txBody>
          <a:bodyPr>
            <a:normAutofit lnSpcReduction="10000"/>
          </a:bodyPr>
          <a:lstStyle/>
          <a:p>
            <a:r>
              <a:rPr lang="fi-FI" sz="1800" dirty="0"/>
              <a:t>Palvelu on yhdenvertaista ja tasalaatuista kaikkialla Pirkanmaalla.</a:t>
            </a:r>
          </a:p>
          <a:p>
            <a:r>
              <a:rPr lang="fi-FI" sz="1800" dirty="0"/>
              <a:t>Osaamisen keskittyminen ja vahvistaminen alueella tuo asiakkaalle paremmat palvelut.</a:t>
            </a:r>
          </a:p>
          <a:p>
            <a:r>
              <a:rPr lang="fi-FI" sz="1800" dirty="0"/>
              <a:t>Apu asiakkaalle nopeasti.</a:t>
            </a:r>
          </a:p>
          <a:p>
            <a:pPr lvl="1"/>
            <a:r>
              <a:rPr lang="fi-FI" sz="1800" dirty="0"/>
              <a:t>Hyvä saavutettavuus yksikössä.</a:t>
            </a:r>
          </a:p>
          <a:p>
            <a:r>
              <a:rPr lang="fi-FI" sz="1800" dirty="0"/>
              <a:t>Omaishoitajien valmennukset ja vertaisryhmät kaikille.</a:t>
            </a:r>
          </a:p>
          <a:p>
            <a:r>
              <a:rPr lang="fi-FI" sz="1800" dirty="0"/>
              <a:t>Omaishoitajien hyvinvointi- ja terveystarkastus, etäratkaisut kaikille halukkaille.</a:t>
            </a:r>
          </a:p>
          <a:p>
            <a:r>
              <a:rPr lang="fi-FI" sz="1800" dirty="0"/>
              <a:t>Omaishoidon näkyvämmäksi tekeminen, omaishoidon roolin vahvistuminen koko Pirkanmaan alueella.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F15095EB-165F-402F-B9A7-8A54663CE1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21212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21212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27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AE3A607-A9B4-4C30-9239-ED0081666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75946"/>
            <a:ext cx="9734997" cy="4579806"/>
          </a:xfrm>
        </p:spPr>
        <p:txBody>
          <a:bodyPr>
            <a:normAutofit lnSpcReduction="10000"/>
          </a:bodyPr>
          <a:lstStyle/>
          <a:p>
            <a:r>
              <a:rPr lang="fi-FI" dirty="0"/>
              <a:t>Henkilökohtaisen avun yksikön ja perhehoidon yksikön perustaminen on ollut kunnille ja asiakkaille myönteinen kehitys.</a:t>
            </a:r>
          </a:p>
          <a:p>
            <a:pPr lvl="1"/>
            <a:r>
              <a:rPr lang="fi-FI" sz="2400" dirty="0"/>
              <a:t>Asiakkaiden koordinoitu neuvonta ja ohjaus yhdestä paikasta mahdollistaa kunnan työntekijöiden työajan optimaalisen käytön välittömään asiakastyöhön ja vahvistaa asiakkaan saamaa oikea-aikaista tukea.</a:t>
            </a:r>
          </a:p>
          <a:p>
            <a:pPr lvl="1"/>
            <a:r>
              <a:rPr lang="fi-FI" sz="2400" dirty="0"/>
              <a:t>Yksiköistä saa työhön tukea.</a:t>
            </a:r>
          </a:p>
          <a:p>
            <a:pPr lvl="2"/>
            <a:r>
              <a:rPr lang="fi-FI" sz="2400" dirty="0"/>
              <a:t>Tiettyjen toimintojen keskittäminen ja osaamisen vahvistaminen alueella tuo asiakkaille paremmat palvelut.  </a:t>
            </a:r>
          </a:p>
          <a:p>
            <a:pPr lvl="1"/>
            <a:r>
              <a:rPr lang="fi-FI" sz="2400" dirty="0"/>
              <a:t>Palvelutarjonta on monipuolistunut.</a:t>
            </a:r>
          </a:p>
          <a:p>
            <a:r>
              <a:rPr lang="fi-FI" dirty="0"/>
              <a:t>Omaishoidon tuen yksikön perustamisesta on tehty vaikutusten ennakkoarviointi.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7778344-2BE1-4427-91F2-C4326A26C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7862"/>
            <a:ext cx="10515600" cy="1407439"/>
          </a:xfrm>
        </p:spPr>
        <p:txBody>
          <a:bodyPr>
            <a:normAutofit fontScale="90000"/>
          </a:bodyPr>
          <a:lstStyle/>
          <a:p>
            <a:r>
              <a:rPr lang="fi-FI" dirty="0"/>
              <a:t>Omaishoidon tuen yksikkö – valmistelun taustaa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BC1165-804C-4A27-ADD3-D13B783A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154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2D1B537-CD8F-420C-BC46-E4EB27B95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574" y="1766897"/>
            <a:ext cx="9157159" cy="4521655"/>
          </a:xfrm>
        </p:spPr>
        <p:txBody>
          <a:bodyPr>
            <a:normAutofit/>
          </a:bodyPr>
          <a:lstStyle/>
          <a:p>
            <a:r>
              <a:rPr lang="fi-FI" dirty="0"/>
              <a:t>Yhtenäiset myöntämisperusteet ja palkkioluokat sekä toimintakäytännöt.</a:t>
            </a:r>
          </a:p>
          <a:p>
            <a:r>
              <a:rPr lang="fi-FI" dirty="0"/>
              <a:t>Ohjaus ja neuvonta (valmennukset, sähköinen hyvinvointi- ja terveystarkastus).</a:t>
            </a:r>
          </a:p>
          <a:p>
            <a:r>
              <a:rPr lang="fi-FI" dirty="0"/>
              <a:t>Maakunnallisen omaishoidon vapaan palvelusetelin koordinointi</a:t>
            </a:r>
          </a:p>
          <a:p>
            <a:pPr lvl="1"/>
            <a:r>
              <a:rPr lang="fi-FI" dirty="0"/>
              <a:t>Kotiin annettava hoito, päivätoiminta, ympärivuorokautinen hoito	</a:t>
            </a:r>
          </a:p>
          <a:p>
            <a:r>
              <a:rPr lang="fi-FI" dirty="0"/>
              <a:t>Sijaishoidon kokonaisuuden koordinointi sopimuksen teon jälkeen. </a:t>
            </a:r>
          </a:p>
          <a:p>
            <a:r>
              <a:rPr lang="fi-FI" dirty="0"/>
              <a:t>Yhteistyö omaishoitojärjestöjen kanssa.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751CF18-F011-4E8A-82F0-BB4C0B34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53" y="652234"/>
            <a:ext cx="10515600" cy="1060926"/>
          </a:xfrm>
        </p:spPr>
        <p:txBody>
          <a:bodyPr/>
          <a:lstStyle/>
          <a:p>
            <a:r>
              <a:rPr lang="fi-FI" dirty="0"/>
              <a:t>Omaishoidon tuen yksikkö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F88158-DFFC-490F-8E92-BB8CE5A4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48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19AE145-5C43-4947-B0E3-5C779A3A8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28" y="1513490"/>
            <a:ext cx="9785131" cy="4842860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Myöntämisperusteet on laadittu ensimmäisen sote valmistelun aikana ja niitä on tarkasteltu ja täydennetty vuoden 2021 aikana yhdessä Pirkanmaan kuntien omaishoidon tuesta vastaavien työntekijöiden ja vammais- sekä vanhuspalveluiden esihenkilöiden kanssa. </a:t>
            </a:r>
          </a:p>
          <a:p>
            <a:r>
              <a:rPr lang="fi-FI" dirty="0"/>
              <a:t>Omaishoidon tuen yhtenäinen hakemuslomake.</a:t>
            </a:r>
          </a:p>
          <a:p>
            <a:r>
              <a:rPr lang="fi-FI" dirty="0"/>
              <a:t>Palkkiosummat 413,45 €, 700 € ja 1200 €</a:t>
            </a:r>
          </a:p>
          <a:p>
            <a:pPr lvl="1"/>
            <a:r>
              <a:rPr lang="fi-FI" dirty="0"/>
              <a:t>Uusia omaishoidon tuen määräämisperusteita sovelletaan myös nykyisiin asiakkaisiin.</a:t>
            </a:r>
          </a:p>
          <a:p>
            <a:pPr lvl="1"/>
            <a:r>
              <a:rPr lang="fi-FI" dirty="0"/>
              <a:t>Nykyisten asiakkaiden  sopimukset irtisanotaan  ja  tehdään uudet päätökset  uusien myöntämisperusteiden ja palkkioluokkien mukaiseksi. </a:t>
            </a:r>
          </a:p>
          <a:p>
            <a:pPr lvl="1"/>
            <a:r>
              <a:rPr lang="fi-FI" dirty="0"/>
              <a:t>Osalla asiakkaista palkkio voi laskea ja osalla nousta uusien myöntämisperusteiden ja palkkioluokkien voimaantulon myötä.</a:t>
            </a:r>
          </a:p>
          <a:p>
            <a:pPr lvl="1"/>
            <a:r>
              <a:rPr lang="fi-FI" dirty="0"/>
              <a:t>Uusissa sopimuksissa sovelletaan uusia myöntämisperusteita ja palkkiosummia 1.1.2022 alkaen.</a:t>
            </a:r>
          </a:p>
          <a:p>
            <a:r>
              <a:rPr lang="fi-FI" dirty="0"/>
              <a:t>Toimintakäytännöissä kuvattu muun muassa:</a:t>
            </a:r>
          </a:p>
          <a:p>
            <a:pPr lvl="1"/>
            <a:r>
              <a:rPr lang="fi-FI" dirty="0"/>
              <a:t>Tuen hakeminen, vapaiden järjestely (myös palveluseteli ja sijaishoito), keskeytysten vaikutukset omaishoitoon ym. omaishoidon toimintakäytännöt.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D27F1A4-7775-47CD-B671-F74BFE21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3" y="252248"/>
            <a:ext cx="11372193" cy="1523053"/>
          </a:xfrm>
        </p:spPr>
        <p:txBody>
          <a:bodyPr>
            <a:normAutofit/>
          </a:bodyPr>
          <a:lstStyle/>
          <a:p>
            <a:r>
              <a:rPr lang="fi-FI" sz="4000" dirty="0"/>
              <a:t>Omaishoidon tuen myöntämisperusteet ja palkkiosummat sekä toimintakäytännöt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468C8-A40E-413A-B3CE-AB1B6CAD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3DF814-D28A-418D-8970-07B9BFAA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9325B4-8680-40AE-A0FA-91BEDCE9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914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359A839-4647-4D23-BDC5-9AAD3D508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9669682" cy="420814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Myöntämisperusteiden mahdollinen muutos vaikuttaa eri tavalla eri kunnissa, osassa kunnista ei vaikutusta ole.</a:t>
            </a:r>
          </a:p>
          <a:p>
            <a:pPr lvl="1"/>
            <a:r>
              <a:rPr lang="fi-FI" sz="2400" dirty="0"/>
              <a:t>Osassa kunnissa myöntämisperusteet pysyvät samanlaisina kuin aiemmin eli ei merkittävää muutosta.</a:t>
            </a:r>
          </a:p>
          <a:p>
            <a:pPr lvl="1"/>
            <a:r>
              <a:rPr lang="fi-FI" sz="2400" dirty="0"/>
              <a:t>Osassa kunnista myöntämisperusteet tiukentuvat ja osassa löystyvät.</a:t>
            </a:r>
          </a:p>
          <a:p>
            <a:r>
              <a:rPr lang="fi-FI" dirty="0"/>
              <a:t>Kunnissa koettiin, että uudet myöntämisperusteet tuovat selkeyttä ja jämäköittävät päätöksentekoa.</a:t>
            </a:r>
          </a:p>
          <a:p>
            <a:pPr lvl="1"/>
            <a:r>
              <a:rPr lang="fi-FI" sz="2400" dirty="0"/>
              <a:t>Yhteiset myöntämisperusteet tukevat kunnan työntekijää päätöksenteossa ja asiakkaat ovat alueella tasavertaisessa asemassa. </a:t>
            </a:r>
          </a:p>
          <a:p>
            <a:pPr lvl="1"/>
            <a:r>
              <a:rPr lang="fi-FI" sz="2400" dirty="0"/>
              <a:t>Arvioiminen helpottuu ja tasapuolisuuden laatu pystytään varmistamaan paremmin.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53EA6BF-C21E-4D6C-BF96-89AC34BB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6478"/>
            <a:ext cx="10515600" cy="1518823"/>
          </a:xfrm>
        </p:spPr>
        <p:txBody>
          <a:bodyPr>
            <a:normAutofit fontScale="90000"/>
          </a:bodyPr>
          <a:lstStyle/>
          <a:p>
            <a:r>
              <a:rPr lang="fi-FI" dirty="0"/>
              <a:t>Uusien myöntämisperusteiden vaikutuksia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652E30-9B0F-4BFA-B31F-3A1C29FD4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68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01DA499-8484-4B10-9A40-948FF877B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75301"/>
            <a:ext cx="9531350" cy="4208145"/>
          </a:xfrm>
        </p:spPr>
        <p:txBody>
          <a:bodyPr>
            <a:normAutofit/>
          </a:bodyPr>
          <a:lstStyle/>
          <a:p>
            <a:r>
              <a:rPr lang="fi-FI" dirty="0"/>
              <a:t>Omaishoidon tuen yksikköön liittyminen ja omaishoidon tuen toimintakäytännöt Pirkanmaalla </a:t>
            </a:r>
          </a:p>
          <a:p>
            <a:pPr lvl="1"/>
            <a:r>
              <a:rPr lang="fi-FI" dirty="0"/>
              <a:t>Lautakuntakäsittelyyn jokaisessa Pirkanmaan kunnassa syyskuussa 2021</a:t>
            </a:r>
          </a:p>
          <a:p>
            <a:pPr lvl="2"/>
            <a:r>
              <a:rPr lang="fi-FI" dirty="0"/>
              <a:t>Yhteiset myöntämisperusteet ja palkkioluokat</a:t>
            </a:r>
          </a:p>
          <a:p>
            <a:pPr lvl="2"/>
            <a:r>
              <a:rPr lang="fi-FI" dirty="0"/>
              <a:t>Pirkanmaan omaishoidon tuen yksikön rooli omaishoidon tuen järjestämisessä</a:t>
            </a:r>
          </a:p>
          <a:p>
            <a:pPr lvl="2"/>
            <a:r>
              <a:rPr lang="fi-FI" dirty="0"/>
              <a:t>Yhtenäiset omaishoidon tuen toimintakäytännöt Pirkanmaalla</a:t>
            </a:r>
          </a:p>
          <a:p>
            <a:r>
              <a:rPr lang="fi-FI" dirty="0"/>
              <a:t>Omaishoidon tuen vapaan palvelusetelin sääntökirja</a:t>
            </a:r>
          </a:p>
          <a:p>
            <a:pPr lvl="1"/>
            <a:r>
              <a:rPr lang="fi-FI" dirty="0"/>
              <a:t>Lautakuntakäsittelyyn yksikön toimintaan mukaan lähtevien kuntien lautakuntiin loka-marraskuussa 2021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177A4AE-7408-462A-B087-B9860E9B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2" y="468351"/>
            <a:ext cx="11057518" cy="1306950"/>
          </a:xfrm>
        </p:spPr>
        <p:txBody>
          <a:bodyPr>
            <a:normAutofit/>
          </a:bodyPr>
          <a:lstStyle/>
          <a:p>
            <a:r>
              <a:rPr lang="fi-FI" sz="4300" dirty="0"/>
              <a:t>Lautakunta-asiat ja aikataulu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B98A29-29E9-4A4A-9DBD-6775E62D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606666"/>
      </p:ext>
    </p:extLst>
  </p:cSld>
  <p:clrMapOvr>
    <a:masterClrMapping/>
  </p:clrMapOvr>
</p:sld>
</file>

<file path=ppt/theme/theme1.xml><?xml version="1.0" encoding="utf-8"?>
<a:theme xmlns:a="http://schemas.openxmlformats.org/drawingml/2006/main" name="Tampere.Finland_kansi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7FE2F08C-C03A-457F-A6C8-273BEE65F9CB}"/>
    </a:ext>
  </a:extLst>
</a:theme>
</file>

<file path=ppt/theme/theme2.xml><?xml version="1.0" encoding="utf-8"?>
<a:theme xmlns:a="http://schemas.openxmlformats.org/drawingml/2006/main" name="Tampere.Finland_väripohjat_valko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/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96C0934A-F565-42BD-99C0-AD5046239F98}"/>
    </a:ext>
  </a:extLst>
</a:theme>
</file>

<file path=ppt/theme/theme3.xml><?xml version="1.0" encoding="utf-8"?>
<a:theme xmlns:a="http://schemas.openxmlformats.org/drawingml/2006/main" name="Tampere.Finland_väripohjat_puna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C8B1C67B-204D-4020-983E-F975B99E4B84}"/>
    </a:ext>
  </a:extLst>
</a:theme>
</file>

<file path=ppt/theme/theme4.xml><?xml version="1.0" encoding="utf-8"?>
<a:theme xmlns:a="http://schemas.openxmlformats.org/drawingml/2006/main" name="Tampere.Finland_väripohjat_sininen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145A61CE-D7F7-468D-9960-A3F47147A82A}"/>
    </a:ext>
  </a:extLst>
</a:theme>
</file>

<file path=ppt/theme/theme5.xml><?xml version="1.0" encoding="utf-8"?>
<a:theme xmlns:a="http://schemas.openxmlformats.org/drawingml/2006/main" name="Tampere.Finland_lopetus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EVYT_tampere.finland_ppt-pohja_FI_2019.pptx" id="{0F2447EF-10BC-44FF-8096-72CD722C2062}" vid="{A57339DB-388D-42B5-BB8A-3CDB38B666B9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rkanmaa2021.pptx" id="{A3575552-58EC-4010-BA73-D4A60032C0DD}" vid="{180765E0-D741-4589-B89C-25D434838D33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KEVYT_tampere.finland_ppt-pohja_FI_2019</Template>
  <TotalTime>0</TotalTime>
  <Words>628</Words>
  <Application>Microsoft Office PowerPoint</Application>
  <PresentationFormat>Laajakuva</PresentationFormat>
  <Paragraphs>91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10</vt:i4>
      </vt:variant>
    </vt:vector>
  </HeadingPairs>
  <TitlesOfParts>
    <vt:vector size="21" baseType="lpstr">
      <vt:lpstr>Arial</vt:lpstr>
      <vt:lpstr>Calibri</vt:lpstr>
      <vt:lpstr>Courier New</vt:lpstr>
      <vt:lpstr>Helvetica</vt:lpstr>
      <vt:lpstr>Wingdings</vt:lpstr>
      <vt:lpstr>Tampere.Finland_kansi</vt:lpstr>
      <vt:lpstr>Tampere.Finland_väripohjat_valkoinen</vt:lpstr>
      <vt:lpstr>Tampere.Finland_väripohjat_punainen</vt:lpstr>
      <vt:lpstr>Tampere.Finland_väripohjat_sininen</vt:lpstr>
      <vt:lpstr>Tampere.Finland_lopetus</vt:lpstr>
      <vt:lpstr>Office-teema</vt:lpstr>
      <vt:lpstr>Pirkanmaan omaishoidon tuen yksikkö 1.1.2022 Kaiken ikäisten omaishoito Projektipäällikkö Katariina Somppi</vt:lpstr>
      <vt:lpstr>Pirkanmaan omais- ja perhehoidon sekä henkilökohtaisen avun  keskus - Yhteinen osaamisen keskus</vt:lpstr>
      <vt:lpstr>PowerPoint-esitys</vt:lpstr>
      <vt:lpstr>Pirkanmaan omaishoidon tuen yksikkö  </vt:lpstr>
      <vt:lpstr>Omaishoidon tuen yksikkö – valmistelun taustaa</vt:lpstr>
      <vt:lpstr>Omaishoidon tuen yksikkö</vt:lpstr>
      <vt:lpstr>Omaishoidon tuen myöntämisperusteet ja palkkiosummat sekä toimintakäytännöt</vt:lpstr>
      <vt:lpstr>Uusien myöntämisperusteiden vaikutuksia</vt:lpstr>
      <vt:lpstr>Lautakunta-asiat ja aikataulu</vt:lpstr>
      <vt:lpstr>KIITOS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2019-11-29T11:07:01Z</dcterms:created>
  <dcterms:modified xsi:type="dcterms:W3CDTF">2021-08-06T07:06:39Z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