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77" r:id="rId4"/>
    <p:sldMasterId id="2147483721" r:id="rId5"/>
    <p:sldMasterId id="2147483712" r:id="rId6"/>
    <p:sldMasterId id="2147483707" r:id="rId7"/>
    <p:sldMasterId id="2147483705" r:id="rId8"/>
    <p:sldMasterId id="2147483751" r:id="rId9"/>
  </p:sldMasterIdLst>
  <p:notesMasterIdLst>
    <p:notesMasterId r:id="rId21"/>
  </p:notesMasterIdLst>
  <p:handoutMasterIdLst>
    <p:handoutMasterId r:id="rId22"/>
  </p:handoutMasterIdLst>
  <p:sldIdLst>
    <p:sldId id="296" r:id="rId10"/>
    <p:sldId id="305" r:id="rId11"/>
    <p:sldId id="321" r:id="rId12"/>
    <p:sldId id="322" r:id="rId13"/>
    <p:sldId id="302" r:id="rId14"/>
    <p:sldId id="325" r:id="rId15"/>
    <p:sldId id="323" r:id="rId16"/>
    <p:sldId id="324" r:id="rId17"/>
    <p:sldId id="309" r:id="rId18"/>
    <p:sldId id="307" r:id="rId19"/>
    <p:sldId id="301" r:id="rId2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B4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Ei tyyliä, ei ruudukko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82916"/>
  </p:normalViewPr>
  <p:slideViewPr>
    <p:cSldViewPr snapToGrid="0" snapToObjects="1">
      <p:cViewPr varScale="1">
        <p:scale>
          <a:sx n="72" d="100"/>
          <a:sy n="72" d="100"/>
        </p:scale>
        <p:origin x="534" y="66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63" d="100"/>
          <a:sy n="63" d="100"/>
        </p:scale>
        <p:origin x="308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1A837B-7BDD-48C3-B838-499B8B7AB766}" type="datetimeFigureOut">
              <a:rPr lang="fi-FI" smtClean="0"/>
              <a:t>6.8.2021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DD3C84-B176-4ED8-BE84-A1ABD885D6C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402426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AC7A0D-6003-E145-9381-BA780FCBB77B}" type="datetimeFigureOut">
              <a:rPr lang="fi-FI" smtClean="0"/>
              <a:t>6.8.2021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i-FI"/>
              <a:t>Muokkaa tekstin perustyylejä
toinen taso
kolmas taso
neljäs taso
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94B831-DB3A-C444-A46A-82F5B0D537F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679011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9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7035436-5929-2E40-834E-F6CEBAD568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73039" y="1876516"/>
            <a:ext cx="7679255" cy="1068736"/>
          </a:xfrm>
          <a:solidFill>
            <a:schemeClr val="accent2"/>
          </a:solidFill>
        </p:spPr>
        <p:txBody>
          <a:bodyPr wrap="none" lIns="360000" tIns="72000" rIns="360000" bIns="72000" anchor="ctr">
            <a:spAutoFit/>
          </a:bodyPr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fi-FI" dirty="0"/>
              <a:t>KANSISIVUN 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24114FA-9876-9349-B8B5-3E39DB3B0E0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768575" y="4304236"/>
            <a:ext cx="6688183" cy="10032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Lisätietoa tähän </a:t>
            </a:r>
            <a:r>
              <a:rPr lang="fi-FI" dirty="0" err="1"/>
              <a:t>Calibri</a:t>
            </a:r>
            <a:r>
              <a:rPr lang="fi-FI" dirty="0"/>
              <a:t> </a:t>
            </a:r>
            <a:r>
              <a:rPr lang="fi-FI" dirty="0" err="1"/>
              <a:t>Regular</a:t>
            </a:r>
            <a:r>
              <a:rPr lang="fi-FI" dirty="0"/>
              <a:t> 26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45E5D94-A1C7-924B-BDE8-CA503E9556E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42913" y="3053382"/>
            <a:ext cx="9539507" cy="976403"/>
          </a:xfrm>
          <a:solidFill>
            <a:schemeClr val="accent2"/>
          </a:solidFill>
        </p:spPr>
        <p:txBody>
          <a:bodyPr wrap="none" lIns="360000" tIns="72000" rIns="360000" bIns="72000" anchor="ctr">
            <a:spAutoFit/>
          </a:bodyPr>
          <a:lstStyle>
            <a:lvl1pPr marL="0" indent="0">
              <a:buNone/>
              <a:defRPr sz="6000" b="1"/>
            </a:lvl1pPr>
          </a:lstStyle>
          <a:p>
            <a:r>
              <a:rPr lang="fi-FI" dirty="0"/>
              <a:t>CALIBRI BOLD 60, VERSAALI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241E846E-185C-F04A-9893-6A12CDEC9F6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98116" y="5421310"/>
            <a:ext cx="4229100" cy="593725"/>
          </a:xfrm>
          <a:effectLst>
            <a:outerShdw blurRad="50800" dist="38100" dir="2700000" algn="tl" rotWithShape="0">
              <a:prstClr val="black">
                <a:alpha val="58000"/>
              </a:prstClr>
            </a:outerShdw>
          </a:effectLst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r>
              <a:rPr lang="fi-FI" dirty="0"/>
              <a:t>Etunimi Sukunimi, Titteli, pvm</a:t>
            </a:r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E6026E83-6946-6048-8E9D-0AB3BCB568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3077" y="6356350"/>
            <a:ext cx="1095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F3B24122-55D8-6941-8A7F-E649B6346B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684" y="6356350"/>
            <a:ext cx="851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E06F1-2D77-A44E-97FA-F679B9CB76D5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Alatunnisteen paikkamerkki 1"/>
          <p:cNvSpPr>
            <a:spLocks noGrp="1"/>
          </p:cNvSpPr>
          <p:nvPr>
            <p:ph type="ftr" sz="quarter" idx="3"/>
          </p:nvPr>
        </p:nvSpPr>
        <p:spPr>
          <a:xfrm>
            <a:off x="578377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65483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7035436-5929-2E40-834E-F6CEBAD568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04163" y="4557631"/>
            <a:ext cx="5583682" cy="1068736"/>
          </a:xfrm>
          <a:solidFill>
            <a:schemeClr val="accent2"/>
          </a:solidFill>
          <a:effectLst/>
        </p:spPr>
        <p:txBody>
          <a:bodyPr wrap="none" lIns="360000" tIns="72000" rIns="360000" bIns="72000" anchor="ctr">
            <a:spAutoFit/>
          </a:bodyPr>
          <a:lstStyle>
            <a:lvl1pPr algn="ctr">
              <a:lnSpc>
                <a:spcPct val="100000"/>
              </a:lnSpc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LOPETUS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241E846E-185C-F04A-9893-6A12CDEC9F6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4804" y="5074887"/>
            <a:ext cx="2354530" cy="1068737"/>
          </a:xfrm>
          <a:effectLst/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Etunimi Sukunimi, Sähköposti, Puhelin, @Twitter-tunnus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82A1D419-85D0-CC4F-8881-4F80ABB984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1491" y="847812"/>
            <a:ext cx="6229018" cy="2395449"/>
          </a:xfrm>
          <a:prstGeom prst="rect">
            <a:avLst/>
          </a:prstGeom>
          <a:effectLst>
            <a:outerShdw blurRad="139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8452A705-3644-4641-99A5-620BB0BE9A4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2781" y="6356350"/>
            <a:ext cx="2466552" cy="311634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E80B1ADF-4204-3A4B-A44E-941477AFBA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biLevel thresh="25000"/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6311"/>
          <a:stretch/>
        </p:blipFill>
        <p:spPr>
          <a:xfrm>
            <a:off x="8705143" y="2939970"/>
            <a:ext cx="3483508" cy="4141164"/>
          </a:xfrm>
          <a:prstGeom prst="rect">
            <a:avLst/>
          </a:prstGeom>
        </p:spPr>
      </p:pic>
      <p:sp>
        <p:nvSpPr>
          <p:cNvPr id="3" name="Päivämäärän paikkamerkki 2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9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3EE06F1-2D77-A44E-97FA-F679B9CB76D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6933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B7DD24E-B9EC-D441-A777-25616DBF5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577783"/>
            <a:ext cx="4966522" cy="3642042"/>
          </a:xfrm>
          <a:prstGeom prst="rect">
            <a:avLst/>
          </a:prstGeom>
          <a:effectLst/>
        </p:spPr>
        <p:txBody>
          <a:bodyPr/>
          <a:lstStyle>
            <a:lvl1pPr marL="342900" indent="-342900" algn="l"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1pPr>
            <a:lvl2pPr marL="800100" indent="-342900" algn="l">
              <a:buClr>
                <a:schemeClr val="tx2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2pPr>
            <a:lvl3pPr marL="1200150" indent="-285750" algn="l">
              <a:buClr>
                <a:schemeClr val="tx2"/>
              </a:buClr>
              <a:buFont typeface="Wingdings" pitchFamily="2" charset="2"/>
              <a:buChar char="§"/>
              <a:defRPr sz="1800">
                <a:solidFill>
                  <a:schemeClr val="tx2"/>
                </a:solidFill>
              </a:defRPr>
            </a:lvl3pPr>
            <a:lvl4pPr marL="1657350" indent="-285750" algn="l"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</a:defRPr>
            </a:lvl4pPr>
            <a:lvl5pPr marL="2114550" indent="-285750" algn="l"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9" name="Otsikko 1">
            <a:extLst>
              <a:ext uri="{FF2B5EF4-FFF2-40B4-BE49-F238E27FC236}">
                <a16:creationId xmlns:a16="http://schemas.microsoft.com/office/drawing/2014/main" id="{48726DB4-FA71-D144-8554-B6FC274F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21315"/>
            <a:ext cx="10515600" cy="1060926"/>
          </a:xfrm>
          <a:prstGeom prst="rect">
            <a:avLst/>
          </a:prstGeom>
          <a:effectLst/>
        </p:spPr>
        <p:txBody>
          <a:bodyPr anchor="t"/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</a:p>
        </p:txBody>
      </p:sp>
      <p:sp>
        <p:nvSpPr>
          <p:cNvPr id="10" name="Sisällön paikkamerkki 12">
            <a:extLst>
              <a:ext uri="{FF2B5EF4-FFF2-40B4-BE49-F238E27FC236}">
                <a16:creationId xmlns:a16="http://schemas.microsoft.com/office/drawing/2014/main" id="{90E7C219-D873-F54B-B815-E630286C7B7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22215" y="1818186"/>
            <a:ext cx="10525236" cy="640852"/>
          </a:xfrm>
          <a:effectLst/>
        </p:spPr>
        <p:txBody>
          <a:bodyPr>
            <a:normAutofit/>
          </a:bodyPr>
          <a:lstStyle>
            <a:lvl1pPr marL="0" indent="0" algn="ctr">
              <a:buNone/>
              <a:defRPr sz="2400" i="1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Otsikko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8303E4A9-4F69-884D-B8BD-111E9B5B2C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2780" y="6353212"/>
            <a:ext cx="2466552" cy="311634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C620B7B5-D500-2B4D-8E05-38D5EFF9927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0493" y="169756"/>
            <a:ext cx="1704382" cy="655442"/>
          </a:xfrm>
          <a:prstGeom prst="rect">
            <a:avLst/>
          </a:prstGeom>
        </p:spPr>
      </p:pic>
      <p:sp>
        <p:nvSpPr>
          <p:cNvPr id="14" name="Sisällön paikkamerkki 3">
            <a:extLst>
              <a:ext uri="{FF2B5EF4-FFF2-40B4-BE49-F238E27FC236}">
                <a16:creationId xmlns:a16="http://schemas.microsoft.com/office/drawing/2014/main" id="{AB1A52CF-0DED-2B41-9D9E-F377E3E3C87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80150" y="2595880"/>
            <a:ext cx="5067300" cy="3641725"/>
          </a:xfrm>
          <a:effectLst/>
        </p:spPr>
        <p:txBody>
          <a:bodyPr>
            <a:normAutofit/>
          </a:bodyPr>
          <a:lstStyle>
            <a:lvl1pPr marL="342900" indent="-342900" algn="l"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1pPr>
            <a:lvl2pPr algn="l">
              <a:buClr>
                <a:schemeClr val="tx2"/>
              </a:buClr>
              <a:defRPr sz="2000">
                <a:solidFill>
                  <a:schemeClr val="tx2"/>
                </a:solidFill>
              </a:defRPr>
            </a:lvl2pPr>
            <a:lvl3pPr marL="1143000" indent="-228600" algn="l">
              <a:buClr>
                <a:schemeClr val="tx2"/>
              </a:buClr>
              <a:buFont typeface="Wingdings" pitchFamily="2" charset="2"/>
              <a:buChar char="§"/>
              <a:defRPr sz="1800">
                <a:solidFill>
                  <a:schemeClr val="tx2"/>
                </a:solidFill>
              </a:defRPr>
            </a:lvl3pPr>
            <a:lvl4pPr marL="1600200" indent="-228600" algn="l"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</a:defRPr>
            </a:lvl4pPr>
            <a:lvl5pPr marL="2057400" indent="-228600" algn="l"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</a:defRPr>
            </a:lvl5pPr>
          </a:lstStyle>
          <a:p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3EE06F1-2D77-A44E-97FA-F679B9CB76D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54946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>
            <a:extLst>
              <a:ext uri="{FF2B5EF4-FFF2-40B4-BE49-F238E27FC236}">
                <a16:creationId xmlns:a16="http://schemas.microsoft.com/office/drawing/2014/main" id="{03F6D011-47EA-6E4D-A27B-95CB34C178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24186" y="2492791"/>
            <a:ext cx="3854416" cy="4588086"/>
          </a:xfrm>
          <a:prstGeom prst="rect">
            <a:avLst/>
          </a:prstGeom>
        </p:spPr>
      </p:pic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B7DD24E-B9EC-D441-A777-25616DBF5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5918" y="2011680"/>
            <a:ext cx="7478268" cy="420814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342900" indent="-342900" algn="l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1pPr>
            <a:lvl2pPr marL="800100" indent="-342900" algn="l">
              <a:lnSpc>
                <a:spcPct val="100000"/>
              </a:lnSpc>
              <a:buClr>
                <a:schemeClr val="tx2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2pPr>
            <a:lvl3pPr marL="1200150" indent="-285750" algn="l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800">
                <a:solidFill>
                  <a:schemeClr val="tx2"/>
                </a:solidFill>
              </a:defRPr>
            </a:lvl3pPr>
            <a:lvl4pPr marL="1657350" indent="-285750" algn="l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</a:defRPr>
            </a:lvl4pPr>
            <a:lvl5pPr marL="2114550" indent="-285750" algn="l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9" name="Otsikko 1">
            <a:extLst>
              <a:ext uri="{FF2B5EF4-FFF2-40B4-BE49-F238E27FC236}">
                <a16:creationId xmlns:a16="http://schemas.microsoft.com/office/drawing/2014/main" id="{48726DB4-FA71-D144-8554-B6FC274F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14375"/>
            <a:ext cx="10515600" cy="1060926"/>
          </a:xfrm>
          <a:prstGeom prst="rect">
            <a:avLst/>
          </a:prstGeom>
          <a:effectLst/>
        </p:spPr>
        <p:txBody>
          <a:bodyPr anchor="t"/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8303E4A9-4F69-884D-B8BD-111E9B5B2C3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2780" y="6353212"/>
            <a:ext cx="2466552" cy="311634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C620B7B5-D500-2B4D-8E05-38D5EFF9927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0493" y="169756"/>
            <a:ext cx="1704382" cy="655442"/>
          </a:xfrm>
          <a:prstGeom prst="rect">
            <a:avLst/>
          </a:prstGeom>
        </p:spPr>
      </p:pic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>
          <a:xfrm>
            <a:off x="4121668" y="6356350"/>
            <a:ext cx="3935963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E06F1-2D77-A44E-97FA-F679B9CB76D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0634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>
            <a:extLst>
              <a:ext uri="{FF2B5EF4-FFF2-40B4-BE49-F238E27FC236}">
                <a16:creationId xmlns:a16="http://schemas.microsoft.com/office/drawing/2014/main" id="{48726DB4-FA71-D144-8554-B6FC274F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650734"/>
            <a:ext cx="10515600" cy="1060926"/>
          </a:xfrm>
          <a:prstGeom prst="rect">
            <a:avLst/>
          </a:prstGeom>
          <a:effectLst/>
        </p:spPr>
        <p:txBody>
          <a:bodyPr anchor="t"/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</a:p>
        </p:txBody>
      </p:sp>
      <p:sp>
        <p:nvSpPr>
          <p:cNvPr id="10" name="Sisällön paikkamerkki 12">
            <a:extLst>
              <a:ext uri="{FF2B5EF4-FFF2-40B4-BE49-F238E27FC236}">
                <a16:creationId xmlns:a16="http://schemas.microsoft.com/office/drawing/2014/main" id="{90E7C219-D873-F54B-B815-E630286C7B7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22215" y="2747605"/>
            <a:ext cx="10525236" cy="2785290"/>
          </a:xfrm>
          <a:effectLst/>
        </p:spPr>
        <p:txBody>
          <a:bodyPr>
            <a:normAutofit/>
          </a:bodyPr>
          <a:lstStyle>
            <a:lvl1pPr marL="0" indent="0" algn="ctr">
              <a:buNone/>
              <a:defRPr sz="2400" i="1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Otsikko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A16CB06D-B28B-0E4C-A6BD-5A935AA58E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2780" y="6353212"/>
            <a:ext cx="2466552" cy="311634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041F2050-740D-6247-806B-F2F0088FB2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0493" y="169756"/>
            <a:ext cx="1704382" cy="655442"/>
          </a:xfrm>
          <a:prstGeom prst="rect">
            <a:avLst/>
          </a:prstGeom>
        </p:spPr>
      </p:pic>
      <p:sp>
        <p:nvSpPr>
          <p:cNvPr id="3" name="Päivämäärän paikkamerkki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3EE06F1-2D77-A44E-97FA-F679B9CB76D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97503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3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ECEA3278-E539-45D0-989F-D13635DAFA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9" name="Dian numeron paikkamerkki 6">
            <a:extLst>
              <a:ext uri="{FF2B5EF4-FFF2-40B4-BE49-F238E27FC236}">
                <a16:creationId xmlns:a16="http://schemas.microsoft.com/office/drawing/2014/main" id="{687EBC33-7E09-42D9-804C-B59A7C9C6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22675" y="6398419"/>
            <a:ext cx="775440" cy="366152"/>
          </a:xfrm>
          <a:prstGeom prst="rect">
            <a:avLst/>
          </a:prstGeom>
        </p:spPr>
        <p:txBody>
          <a:bodyPr/>
          <a:lstStyle>
            <a:lvl1pPr>
              <a:defRPr sz="1067">
                <a:solidFill>
                  <a:srgbClr val="0099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fld id="{C050EF7A-6D4A-C94A-A74E-D3C601B67EB1}" type="slidenum">
              <a:rPr lang="fi-FI" smtClean="0"/>
              <a:pPr algn="ctr"/>
              <a:t>‹#›</a:t>
            </a:fld>
            <a:endParaRPr lang="fi-FI" dirty="0"/>
          </a:p>
        </p:txBody>
      </p:sp>
      <p:sp>
        <p:nvSpPr>
          <p:cNvPr id="20" name="Päivämäärän paikkamerkki 4">
            <a:extLst>
              <a:ext uri="{FF2B5EF4-FFF2-40B4-BE49-F238E27FC236}">
                <a16:creationId xmlns:a16="http://schemas.microsoft.com/office/drawing/2014/main" id="{D399694A-C6E3-4C9B-AE5E-3D02CC608B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90749" y="6398419"/>
            <a:ext cx="2131927" cy="366152"/>
          </a:xfrm>
          <a:prstGeom prst="rect">
            <a:avLst/>
          </a:prstGeom>
        </p:spPr>
        <p:txBody>
          <a:bodyPr/>
          <a:lstStyle>
            <a:lvl1pPr algn="r">
              <a:defRPr sz="1067">
                <a:solidFill>
                  <a:srgbClr val="0099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218FCDB-93CA-41E8-91BA-0FBE999075C1}" type="datetime1">
              <a:rPr lang="fi-FI" smtClean="0"/>
              <a:t>6.8.2021</a:t>
            </a:fld>
            <a:endParaRPr lang="fi-FI" dirty="0"/>
          </a:p>
        </p:txBody>
      </p:sp>
      <p:sp>
        <p:nvSpPr>
          <p:cNvPr id="10" name="Alatunnisteen paikkamerkki 5">
            <a:extLst>
              <a:ext uri="{FF2B5EF4-FFF2-40B4-BE49-F238E27FC236}">
                <a16:creationId xmlns:a16="http://schemas.microsoft.com/office/drawing/2014/main" id="{5F06F862-FBFF-4D26-91F0-FC9AE35BAC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96579" y="6399443"/>
            <a:ext cx="2413371" cy="365128"/>
          </a:xfrm>
          <a:prstGeom prst="rect">
            <a:avLst/>
          </a:prstGeom>
        </p:spPr>
        <p:txBody>
          <a:bodyPr/>
          <a:lstStyle>
            <a:lvl1pPr>
              <a:defRPr sz="1067">
                <a:solidFill>
                  <a:srgbClr val="0099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www.pirkanmaa2021.fi</a:t>
            </a:r>
          </a:p>
        </p:txBody>
      </p:sp>
    </p:spTree>
    <p:extLst>
      <p:ext uri="{BB962C8B-B14F-4D97-AF65-F5344CB8AC3E}">
        <p14:creationId xmlns:p14="http://schemas.microsoft.com/office/powerpoint/2010/main" val="4758873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5D097319-CFF4-48A3-83E8-C71B244ABD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17944" y="1706095"/>
            <a:ext cx="4439017" cy="4528869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380912" y="1706095"/>
            <a:ext cx="4324005" cy="4528869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3" name="Otsikon paikkamerkki 1"/>
          <p:cNvSpPr>
            <a:spLocks noGrp="1"/>
          </p:cNvSpPr>
          <p:nvPr>
            <p:ph type="title"/>
          </p:nvPr>
        </p:nvSpPr>
        <p:spPr>
          <a:xfrm>
            <a:off x="817943" y="848730"/>
            <a:ext cx="9358579" cy="7485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53A1CFC8-5534-4445-88F8-F4A9165FA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22677" y="6395272"/>
            <a:ext cx="775439" cy="3692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984"/>
                </a:solidFill>
              </a:defRPr>
            </a:lvl1pPr>
          </a:lstStyle>
          <a:p>
            <a:fld id="{C050EF7A-6D4A-C94A-A74E-D3C601B67EB1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4">
            <a:extLst>
              <a:ext uri="{FF2B5EF4-FFF2-40B4-BE49-F238E27FC236}">
                <a16:creationId xmlns:a16="http://schemas.microsoft.com/office/drawing/2014/main" id="{30750EBA-A399-471F-90C8-954F797465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90749" y="6398419"/>
            <a:ext cx="2131927" cy="366152"/>
          </a:xfrm>
          <a:prstGeom prst="rect">
            <a:avLst/>
          </a:prstGeom>
        </p:spPr>
        <p:txBody>
          <a:bodyPr/>
          <a:lstStyle>
            <a:lvl1pPr algn="r">
              <a:defRPr sz="1067">
                <a:solidFill>
                  <a:srgbClr val="0099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875622E-D30B-49B3-B1F5-B9CEB58F4D50}" type="datetime1">
              <a:rPr lang="fi-FI" smtClean="0"/>
              <a:t>6.8.2021</a:t>
            </a:fld>
            <a:endParaRPr lang="fi-FI" dirty="0"/>
          </a:p>
        </p:txBody>
      </p:sp>
      <p:sp>
        <p:nvSpPr>
          <p:cNvPr id="12" name="Alatunnisteen paikkamerkki 5">
            <a:extLst>
              <a:ext uri="{FF2B5EF4-FFF2-40B4-BE49-F238E27FC236}">
                <a16:creationId xmlns:a16="http://schemas.microsoft.com/office/drawing/2014/main" id="{9B0A9C33-586E-4EB4-96BA-A9DCD54529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96579" y="6399443"/>
            <a:ext cx="2413371" cy="365128"/>
          </a:xfrm>
          <a:prstGeom prst="rect">
            <a:avLst/>
          </a:prstGeom>
        </p:spPr>
        <p:txBody>
          <a:bodyPr/>
          <a:lstStyle>
            <a:lvl1pPr>
              <a:defRPr sz="1067">
                <a:solidFill>
                  <a:srgbClr val="0099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www.pirkanmaa2021.fi</a:t>
            </a:r>
          </a:p>
        </p:txBody>
      </p:sp>
    </p:spTree>
    <p:extLst>
      <p:ext uri="{BB962C8B-B14F-4D97-AF65-F5344CB8AC3E}">
        <p14:creationId xmlns:p14="http://schemas.microsoft.com/office/powerpoint/2010/main" val="22482618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28E3BEA6-C31A-44C3-802D-1944535F96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17944" y="1706095"/>
            <a:ext cx="4439017" cy="4528869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380912" y="1706095"/>
            <a:ext cx="4324005" cy="4528869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3" name="Otsikon paikkamerkki 1"/>
          <p:cNvSpPr>
            <a:spLocks noGrp="1"/>
          </p:cNvSpPr>
          <p:nvPr>
            <p:ph type="title"/>
          </p:nvPr>
        </p:nvSpPr>
        <p:spPr>
          <a:xfrm>
            <a:off x="817943" y="848730"/>
            <a:ext cx="9358579" cy="7485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53A1CFC8-5534-4445-88F8-F4A9165FA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22677" y="6395272"/>
            <a:ext cx="775439" cy="3692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984"/>
                </a:solidFill>
              </a:defRPr>
            </a:lvl1pPr>
          </a:lstStyle>
          <a:p>
            <a:fld id="{C050EF7A-6D4A-C94A-A74E-D3C601B67EB1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4">
            <a:extLst>
              <a:ext uri="{FF2B5EF4-FFF2-40B4-BE49-F238E27FC236}">
                <a16:creationId xmlns:a16="http://schemas.microsoft.com/office/drawing/2014/main" id="{30750EBA-A399-471F-90C8-954F797465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90749" y="6398419"/>
            <a:ext cx="2131927" cy="366152"/>
          </a:xfrm>
          <a:prstGeom prst="rect">
            <a:avLst/>
          </a:prstGeom>
        </p:spPr>
        <p:txBody>
          <a:bodyPr/>
          <a:lstStyle>
            <a:lvl1pPr algn="r">
              <a:defRPr sz="1067">
                <a:solidFill>
                  <a:srgbClr val="0099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32ACE7F-38CC-41F6-B4A2-96C45BBA9F5A}" type="datetime1">
              <a:rPr lang="fi-FI" smtClean="0"/>
              <a:t>6.8.2021</a:t>
            </a:fld>
            <a:endParaRPr lang="fi-FI" dirty="0"/>
          </a:p>
        </p:txBody>
      </p:sp>
      <p:sp>
        <p:nvSpPr>
          <p:cNvPr id="12" name="Alatunnisteen paikkamerkki 5">
            <a:extLst>
              <a:ext uri="{FF2B5EF4-FFF2-40B4-BE49-F238E27FC236}">
                <a16:creationId xmlns:a16="http://schemas.microsoft.com/office/drawing/2014/main" id="{A2AE9233-69F7-4A0A-9E48-537FA77549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96579" y="6399443"/>
            <a:ext cx="2413371" cy="365128"/>
          </a:xfrm>
          <a:prstGeom prst="rect">
            <a:avLst/>
          </a:prstGeom>
        </p:spPr>
        <p:txBody>
          <a:bodyPr/>
          <a:lstStyle>
            <a:lvl1pPr>
              <a:defRPr sz="1067">
                <a:solidFill>
                  <a:srgbClr val="0099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www.pirkanmaa2021.fi</a:t>
            </a:r>
          </a:p>
        </p:txBody>
      </p:sp>
    </p:spTree>
    <p:extLst>
      <p:ext uri="{BB962C8B-B14F-4D97-AF65-F5344CB8AC3E}">
        <p14:creationId xmlns:p14="http://schemas.microsoft.com/office/powerpoint/2010/main" val="405655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B7DD24E-B9EC-D441-A777-25616DBF5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577783"/>
            <a:ext cx="4966522" cy="3642042"/>
          </a:xfrm>
          <a:prstGeom prst="rect">
            <a:avLst/>
          </a:prstGeom>
          <a:effectLst/>
        </p:spPr>
        <p:txBody>
          <a:bodyPr/>
          <a:lstStyle>
            <a:lvl1pPr marL="342900" indent="-342900" algn="l"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1pPr>
            <a:lvl2pPr marL="800100" indent="-342900" algn="l">
              <a:buClr>
                <a:schemeClr val="tx2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2pPr>
            <a:lvl3pPr marL="1200150" indent="-285750" algn="l">
              <a:buClr>
                <a:schemeClr val="tx2"/>
              </a:buClr>
              <a:buFont typeface="Wingdings" pitchFamily="2" charset="2"/>
              <a:buChar char="§"/>
              <a:defRPr sz="1800">
                <a:solidFill>
                  <a:schemeClr val="tx2"/>
                </a:solidFill>
              </a:defRPr>
            </a:lvl3pPr>
            <a:lvl4pPr marL="1657350" indent="-285750" algn="l"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</a:defRPr>
            </a:lvl4pPr>
            <a:lvl5pPr marL="2114550" indent="-285750" algn="l"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9" name="Otsikko 1">
            <a:extLst>
              <a:ext uri="{FF2B5EF4-FFF2-40B4-BE49-F238E27FC236}">
                <a16:creationId xmlns:a16="http://schemas.microsoft.com/office/drawing/2014/main" id="{48726DB4-FA71-D144-8554-B6FC274F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21315"/>
            <a:ext cx="10515600" cy="1060926"/>
          </a:xfrm>
          <a:prstGeom prst="rect">
            <a:avLst/>
          </a:prstGeom>
          <a:effectLst/>
        </p:spPr>
        <p:txBody>
          <a:bodyPr anchor="t"/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</a:p>
        </p:txBody>
      </p:sp>
      <p:sp>
        <p:nvSpPr>
          <p:cNvPr id="10" name="Sisällön paikkamerkki 12">
            <a:extLst>
              <a:ext uri="{FF2B5EF4-FFF2-40B4-BE49-F238E27FC236}">
                <a16:creationId xmlns:a16="http://schemas.microsoft.com/office/drawing/2014/main" id="{90E7C219-D873-F54B-B815-E630286C7B7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22215" y="1818186"/>
            <a:ext cx="10525236" cy="640852"/>
          </a:xfrm>
          <a:effectLst/>
        </p:spPr>
        <p:txBody>
          <a:bodyPr>
            <a:normAutofit/>
          </a:bodyPr>
          <a:lstStyle>
            <a:lvl1pPr marL="0" indent="0" algn="ctr">
              <a:buNone/>
              <a:defRPr sz="2400" i="1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Otsikko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8303E4A9-4F69-884D-B8BD-111E9B5B2C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2780" y="6353212"/>
            <a:ext cx="2466552" cy="311634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C620B7B5-D500-2B4D-8E05-38D5EFF9927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0493" y="169756"/>
            <a:ext cx="1704382" cy="655442"/>
          </a:xfrm>
          <a:prstGeom prst="rect">
            <a:avLst/>
          </a:prstGeom>
        </p:spPr>
      </p:pic>
      <p:sp>
        <p:nvSpPr>
          <p:cNvPr id="14" name="Sisällön paikkamerkki 3">
            <a:extLst>
              <a:ext uri="{FF2B5EF4-FFF2-40B4-BE49-F238E27FC236}">
                <a16:creationId xmlns:a16="http://schemas.microsoft.com/office/drawing/2014/main" id="{AB1A52CF-0DED-2B41-9D9E-F377E3E3C87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80150" y="2595880"/>
            <a:ext cx="5067300" cy="3641725"/>
          </a:xfrm>
          <a:effectLst/>
        </p:spPr>
        <p:txBody>
          <a:bodyPr>
            <a:normAutofit/>
          </a:bodyPr>
          <a:lstStyle>
            <a:lvl1pPr marL="342900" indent="-342900" algn="l"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1pPr>
            <a:lvl2pPr algn="l">
              <a:buClr>
                <a:schemeClr val="tx2"/>
              </a:buClr>
              <a:defRPr sz="2000">
                <a:solidFill>
                  <a:schemeClr val="tx2"/>
                </a:solidFill>
              </a:defRPr>
            </a:lvl2pPr>
            <a:lvl3pPr marL="1143000" indent="-228600" algn="l">
              <a:buClr>
                <a:schemeClr val="tx2"/>
              </a:buClr>
              <a:buFont typeface="Wingdings" pitchFamily="2" charset="2"/>
              <a:buChar char="§"/>
              <a:defRPr sz="1800">
                <a:solidFill>
                  <a:schemeClr val="tx2"/>
                </a:solidFill>
              </a:defRPr>
            </a:lvl3pPr>
            <a:lvl4pPr marL="1600200" indent="-228600" algn="l"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</a:defRPr>
            </a:lvl4pPr>
            <a:lvl5pPr marL="2057400" indent="-228600" algn="l"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</a:defRPr>
            </a:lvl5pPr>
          </a:lstStyle>
          <a:p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3EE06F1-2D77-A44E-97FA-F679B9CB76D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79498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>
            <a:extLst>
              <a:ext uri="{FF2B5EF4-FFF2-40B4-BE49-F238E27FC236}">
                <a16:creationId xmlns:a16="http://schemas.microsoft.com/office/drawing/2014/main" id="{03F6D011-47EA-6E4D-A27B-95CB34C178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24186" y="2492791"/>
            <a:ext cx="3854416" cy="4588086"/>
          </a:xfrm>
          <a:prstGeom prst="rect">
            <a:avLst/>
          </a:prstGeom>
        </p:spPr>
      </p:pic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B7DD24E-B9EC-D441-A777-25616DBF5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5918" y="2011680"/>
            <a:ext cx="7478268" cy="420814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342900" indent="-342900" algn="l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1pPr>
            <a:lvl2pPr marL="800100" indent="-342900" algn="l">
              <a:lnSpc>
                <a:spcPct val="100000"/>
              </a:lnSpc>
              <a:buClr>
                <a:schemeClr val="tx2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2pPr>
            <a:lvl3pPr marL="1200150" indent="-285750" algn="l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800">
                <a:solidFill>
                  <a:schemeClr val="tx2"/>
                </a:solidFill>
              </a:defRPr>
            </a:lvl3pPr>
            <a:lvl4pPr marL="1657350" indent="-285750" algn="l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</a:defRPr>
            </a:lvl4pPr>
            <a:lvl5pPr marL="2114550" indent="-285750" algn="l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9" name="Otsikko 1">
            <a:extLst>
              <a:ext uri="{FF2B5EF4-FFF2-40B4-BE49-F238E27FC236}">
                <a16:creationId xmlns:a16="http://schemas.microsoft.com/office/drawing/2014/main" id="{48726DB4-FA71-D144-8554-B6FC274F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14375"/>
            <a:ext cx="10515600" cy="1060926"/>
          </a:xfrm>
          <a:prstGeom prst="rect">
            <a:avLst/>
          </a:prstGeom>
          <a:effectLst/>
        </p:spPr>
        <p:txBody>
          <a:bodyPr anchor="t"/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8303E4A9-4F69-884D-B8BD-111E9B5B2C3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2780" y="6353212"/>
            <a:ext cx="2466552" cy="311634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C620B7B5-D500-2B4D-8E05-38D5EFF9927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0493" y="169756"/>
            <a:ext cx="1704382" cy="655442"/>
          </a:xfrm>
          <a:prstGeom prst="rect">
            <a:avLst/>
          </a:prstGeom>
        </p:spPr>
      </p:pic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>
          <a:xfrm>
            <a:off x="4121668" y="6356350"/>
            <a:ext cx="3935963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E06F1-2D77-A44E-97FA-F679B9CB76D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1424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>
            <a:extLst>
              <a:ext uri="{FF2B5EF4-FFF2-40B4-BE49-F238E27FC236}">
                <a16:creationId xmlns:a16="http://schemas.microsoft.com/office/drawing/2014/main" id="{48726DB4-FA71-D144-8554-B6FC274F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650734"/>
            <a:ext cx="10515600" cy="1060926"/>
          </a:xfrm>
          <a:prstGeom prst="rect">
            <a:avLst/>
          </a:prstGeom>
          <a:effectLst/>
        </p:spPr>
        <p:txBody>
          <a:bodyPr anchor="t"/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</a:p>
        </p:txBody>
      </p:sp>
      <p:sp>
        <p:nvSpPr>
          <p:cNvPr id="10" name="Sisällön paikkamerkki 12">
            <a:extLst>
              <a:ext uri="{FF2B5EF4-FFF2-40B4-BE49-F238E27FC236}">
                <a16:creationId xmlns:a16="http://schemas.microsoft.com/office/drawing/2014/main" id="{90E7C219-D873-F54B-B815-E630286C7B7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22215" y="2747605"/>
            <a:ext cx="10525236" cy="2785290"/>
          </a:xfrm>
          <a:effectLst/>
        </p:spPr>
        <p:txBody>
          <a:bodyPr>
            <a:normAutofit/>
          </a:bodyPr>
          <a:lstStyle>
            <a:lvl1pPr marL="0" indent="0" algn="ctr">
              <a:buNone/>
              <a:defRPr sz="2400" i="1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Otsikko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A16CB06D-B28B-0E4C-A6BD-5A935AA58E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2780" y="6353212"/>
            <a:ext cx="2466552" cy="311634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041F2050-740D-6247-806B-F2F0088FB2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0493" y="169756"/>
            <a:ext cx="1704382" cy="655442"/>
          </a:xfrm>
          <a:prstGeom prst="rect">
            <a:avLst/>
          </a:prstGeom>
        </p:spPr>
      </p:pic>
      <p:sp>
        <p:nvSpPr>
          <p:cNvPr id="3" name="Päivämäärän paikkamerkki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3EE06F1-2D77-A44E-97FA-F679B9CB76D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75604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4EF2C59-5C5C-B64C-A942-709B83363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683744"/>
            <a:ext cx="10515600" cy="1060926"/>
          </a:xfrm>
          <a:prstGeom prst="rect">
            <a:avLst/>
          </a:prstGeom>
          <a:effectLst/>
        </p:spPr>
        <p:txBody>
          <a:bodyPr anchor="t"/>
          <a:lstStyle>
            <a:lvl1pPr algn="ctr"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B7DD24E-B9EC-D441-A777-25616DBF5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577783"/>
            <a:ext cx="4966522" cy="3642042"/>
          </a:xfrm>
          <a:prstGeom prst="rect">
            <a:avLst/>
          </a:prstGeom>
          <a:effectLst/>
        </p:spPr>
        <p:txBody>
          <a:bodyPr/>
          <a:lstStyle>
            <a:lvl1pPr marL="342900" indent="-342900" algn="l"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800100" indent="-342900" algn="l">
              <a:buClr>
                <a:schemeClr val="tx1"/>
              </a:buClr>
              <a:buFont typeface="Courier New" panose="02070309020205020404" pitchFamily="49" charset="0"/>
              <a:buChar char="o"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200150" indent="-285750" algn="l">
              <a:buClr>
                <a:schemeClr val="tx1"/>
              </a:buClr>
              <a:buFont typeface="Wingdings" pitchFamily="2" charset="2"/>
              <a:buChar char="§"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657350" indent="-285750" algn="l"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14550" indent="-285750" algn="l"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7A8DE876-7802-F443-B27E-BF46C207122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22215" y="1780614"/>
            <a:ext cx="10525236" cy="611823"/>
          </a:xfrm>
          <a:effectLst/>
        </p:spPr>
        <p:txBody>
          <a:bodyPr>
            <a:normAutofit/>
          </a:bodyPr>
          <a:lstStyle>
            <a:lvl1pPr marL="0" indent="0" algn="ctr">
              <a:buNone/>
              <a:defRPr sz="2400" i="1"/>
            </a:lvl1pPr>
          </a:lstStyle>
          <a:p>
            <a:r>
              <a:rPr lang="fi-FI" dirty="0"/>
              <a:t>Otsikko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C51D31CB-0844-C34C-AC5D-61C763D3BC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9188" y="157359"/>
            <a:ext cx="1704381" cy="655442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DE7CECBC-B266-D04E-A0FF-98F0047CF08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2781" y="6356350"/>
            <a:ext cx="2466552" cy="311634"/>
          </a:xfrm>
          <a:prstGeom prst="rect">
            <a:avLst/>
          </a:prstGeom>
        </p:spPr>
      </p:pic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BAAD8882-CAED-0944-B454-3E362FFEA82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80150" y="2595880"/>
            <a:ext cx="5067300" cy="3641725"/>
          </a:xfrm>
          <a:effectLst/>
        </p:spPr>
        <p:txBody>
          <a:bodyPr>
            <a:normAutofit/>
          </a:bodyPr>
          <a:lstStyle>
            <a:lvl1pPr marL="342900" indent="-342900" algn="l">
              <a:buClr>
                <a:schemeClr val="tx1"/>
              </a:buClr>
              <a:buFont typeface="Arial" panose="020B0604020202020204" pitchFamily="34" charset="0"/>
              <a:buChar char="•"/>
              <a:defRPr sz="2400"/>
            </a:lvl1pPr>
            <a:lvl2pPr algn="l">
              <a:buClr>
                <a:schemeClr val="tx1"/>
              </a:buClr>
              <a:defRPr sz="2000"/>
            </a:lvl2pPr>
            <a:lvl3pPr marL="1143000" indent="-228600" algn="l">
              <a:buClr>
                <a:schemeClr val="tx1"/>
              </a:buClr>
              <a:buFont typeface="Wingdings" pitchFamily="2" charset="2"/>
              <a:buChar char="§"/>
              <a:defRPr/>
            </a:lvl3pPr>
            <a:lvl4pPr marL="1600200" indent="-228600" algn="l">
              <a:buClr>
                <a:schemeClr val="tx1"/>
              </a:buClr>
              <a:buFont typeface="Wingdings" pitchFamily="2" charset="2"/>
              <a:buChar char="§"/>
              <a:defRPr sz="1600"/>
            </a:lvl4pPr>
            <a:lvl5pPr marL="2057400" indent="-228600" algn="l">
              <a:buClr>
                <a:schemeClr val="tx1"/>
              </a:buClr>
              <a:buFont typeface="Wingdings" pitchFamily="2" charset="2"/>
              <a:buChar char="§"/>
              <a:defRPr sz="1600"/>
            </a:lvl5pPr>
          </a:lstStyle>
          <a:p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3EE06F1-2D77-A44E-97FA-F679B9CB76D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83756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>
            <a:extLst>
              <a:ext uri="{FF2B5EF4-FFF2-40B4-BE49-F238E27FC236}">
                <a16:creationId xmlns:a16="http://schemas.microsoft.com/office/drawing/2014/main" id="{48726DB4-FA71-D144-8554-B6FC274F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03535"/>
            <a:ext cx="10515600" cy="1060926"/>
          </a:xfrm>
          <a:prstGeom prst="rect">
            <a:avLst/>
          </a:prstGeom>
          <a:effectLst/>
        </p:spPr>
        <p:txBody>
          <a:bodyPr anchor="t"/>
          <a:lstStyle>
            <a:lvl1pPr algn="ctr"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908AB178-A514-D340-AB2C-029E914716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9188" y="157359"/>
            <a:ext cx="1704381" cy="655442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76A1154D-377C-224D-B9BD-FEC60A6E43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2781" y="6356350"/>
            <a:ext cx="2466552" cy="311634"/>
          </a:xfrm>
          <a:prstGeom prst="rect">
            <a:avLst/>
          </a:prstGeom>
        </p:spPr>
      </p:pic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B847D3A-71CB-9E4A-9D31-D3708B0A38E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21880" y="1927274"/>
            <a:ext cx="10525570" cy="4163079"/>
          </a:xfrm>
          <a:effectLst/>
        </p:spPr>
        <p:txBody>
          <a:bodyPr/>
          <a:lstStyle>
            <a:lvl1pPr algn="l">
              <a:buClr>
                <a:schemeClr val="tx1"/>
              </a:buClr>
              <a:defRPr sz="2400"/>
            </a:lvl1pPr>
            <a:lvl2pPr algn="l">
              <a:buClr>
                <a:schemeClr val="tx1"/>
              </a:buClr>
              <a:defRPr sz="2000"/>
            </a:lvl2pPr>
            <a:lvl3pPr marL="1143000" indent="-228600" algn="l">
              <a:buClr>
                <a:schemeClr val="tx1"/>
              </a:buClr>
              <a:buFont typeface="Wingdings" pitchFamily="2" charset="2"/>
              <a:buChar char="§"/>
              <a:defRPr sz="1800"/>
            </a:lvl3pPr>
            <a:lvl4pPr marL="1600200" indent="-228600" algn="l">
              <a:buClr>
                <a:schemeClr val="tx1"/>
              </a:buClr>
              <a:buFont typeface="Wingdings" pitchFamily="2" charset="2"/>
              <a:buChar char="§"/>
              <a:defRPr sz="1600"/>
            </a:lvl4pPr>
            <a:lvl5pPr algn="l">
              <a:buClr>
                <a:schemeClr val="tx1"/>
              </a:buClr>
              <a:defRPr sz="1600"/>
            </a:lvl5pPr>
          </a:lstStyle>
          <a:p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3EE06F1-2D77-A44E-97FA-F679B9CB76D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0502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B7DD24E-B9EC-D441-A777-25616DBF5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577783"/>
            <a:ext cx="4966522" cy="3642042"/>
          </a:xfrm>
          <a:prstGeom prst="rect">
            <a:avLst/>
          </a:prstGeom>
          <a:effectLst/>
        </p:spPr>
        <p:txBody>
          <a:bodyPr/>
          <a:lstStyle>
            <a:lvl1pPr marL="342900" indent="-342900" algn="l"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800100" indent="-342900" algn="l">
              <a:buClr>
                <a:schemeClr val="tx1"/>
              </a:buClr>
              <a:buFont typeface="Courier New" panose="02070309020205020404" pitchFamily="49" charset="0"/>
              <a:buChar char="o"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200150" indent="-285750" algn="l">
              <a:buClr>
                <a:schemeClr val="tx1"/>
              </a:buClr>
              <a:buFont typeface="Wingdings" pitchFamily="2" charset="2"/>
              <a:buChar char="§"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657350" indent="-285750" algn="l"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14550" indent="-285750" algn="l"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9" name="Otsikko 1">
            <a:extLst>
              <a:ext uri="{FF2B5EF4-FFF2-40B4-BE49-F238E27FC236}">
                <a16:creationId xmlns:a16="http://schemas.microsoft.com/office/drawing/2014/main" id="{48726DB4-FA71-D144-8554-B6FC274F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03535"/>
            <a:ext cx="10515600" cy="1060926"/>
          </a:xfrm>
          <a:prstGeom prst="rect">
            <a:avLst/>
          </a:prstGeom>
          <a:effectLst/>
        </p:spPr>
        <p:txBody>
          <a:bodyPr anchor="t"/>
          <a:lstStyle>
            <a:lvl1pPr algn="ctr"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</a:p>
        </p:txBody>
      </p:sp>
      <p:sp>
        <p:nvSpPr>
          <p:cNvPr id="10" name="Sisällön paikkamerkki 12">
            <a:extLst>
              <a:ext uri="{FF2B5EF4-FFF2-40B4-BE49-F238E27FC236}">
                <a16:creationId xmlns:a16="http://schemas.microsoft.com/office/drawing/2014/main" id="{90E7C219-D873-F54B-B815-E630286C7B7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22215" y="1800406"/>
            <a:ext cx="10525236" cy="640852"/>
          </a:xfrm>
          <a:effectLst/>
        </p:spPr>
        <p:txBody>
          <a:bodyPr>
            <a:normAutofit/>
          </a:bodyPr>
          <a:lstStyle>
            <a:lvl1pPr marL="0" indent="0" algn="ctr">
              <a:buNone/>
              <a:defRPr sz="2400" i="1"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45FD7726-1602-7542-AFC5-AB34F30535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3077" y="6356350"/>
            <a:ext cx="1095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FDD5F319-0789-DE4E-ABA0-7E7439D55D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684" y="6356350"/>
            <a:ext cx="851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E06F1-2D77-A44E-97FA-F679B9CB76D5}" type="slidenum">
              <a:rPr lang="fi-FI" smtClean="0"/>
              <a:t>‹#›</a:t>
            </a:fld>
            <a:endParaRPr lang="fi-FI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908AB178-A514-D340-AB2C-029E914716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9188" y="157359"/>
            <a:ext cx="1704381" cy="655442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76A1154D-377C-224D-B9BD-FEC60A6E43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2781" y="6356350"/>
            <a:ext cx="2466552" cy="311634"/>
          </a:xfrm>
          <a:prstGeom prst="rect">
            <a:avLst/>
          </a:prstGeom>
        </p:spPr>
      </p:pic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1409A1B-0649-8749-A12E-844570E61E8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80150" y="2595880"/>
            <a:ext cx="5067300" cy="3641725"/>
          </a:xfrm>
          <a:effectLst/>
        </p:spPr>
        <p:txBody>
          <a:bodyPr>
            <a:normAutofit/>
          </a:bodyPr>
          <a:lstStyle>
            <a:lvl1pPr marL="342900" indent="-342900" algn="l">
              <a:buClr>
                <a:schemeClr val="tx1"/>
              </a:buClr>
              <a:buFont typeface="Arial" panose="020B0604020202020204" pitchFamily="34" charset="0"/>
              <a:buChar char="•"/>
              <a:defRPr sz="2400"/>
            </a:lvl1pPr>
            <a:lvl2pPr algn="l">
              <a:buClr>
                <a:schemeClr val="tx1"/>
              </a:buClr>
              <a:defRPr sz="2000"/>
            </a:lvl2pPr>
            <a:lvl3pPr marL="1143000" indent="-228600" algn="l">
              <a:buClr>
                <a:schemeClr val="tx1"/>
              </a:buClr>
              <a:buFont typeface="Wingdings" pitchFamily="2" charset="2"/>
              <a:buChar char="§"/>
              <a:defRPr sz="1800"/>
            </a:lvl3pPr>
            <a:lvl4pPr marL="1600200" indent="-228600" algn="l">
              <a:buClr>
                <a:schemeClr val="tx1"/>
              </a:buClr>
              <a:buFont typeface="Wingdings" pitchFamily="2" charset="2"/>
              <a:buChar char="§"/>
              <a:defRPr sz="1600"/>
            </a:lvl4pPr>
            <a:lvl5pPr marL="2057400" indent="-228600" algn="l">
              <a:buClr>
                <a:schemeClr val="tx1"/>
              </a:buClr>
              <a:buFont typeface="Wingdings" pitchFamily="2" charset="2"/>
              <a:buChar char="§"/>
              <a:defRPr sz="1600"/>
            </a:lvl5pPr>
          </a:lstStyle>
          <a:p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" name="Alatunnisteen paikkamerkki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33014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>
            <a:extLst>
              <a:ext uri="{FF2B5EF4-FFF2-40B4-BE49-F238E27FC236}">
                <a16:creationId xmlns:a16="http://schemas.microsoft.com/office/drawing/2014/main" id="{48726DB4-FA71-D144-8554-B6FC274F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03535"/>
            <a:ext cx="10515600" cy="1060926"/>
          </a:xfrm>
          <a:prstGeom prst="rect">
            <a:avLst/>
          </a:prstGeom>
          <a:effectLst/>
        </p:spPr>
        <p:txBody>
          <a:bodyPr anchor="t"/>
          <a:lstStyle>
            <a:lvl1pPr algn="ctr"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45FD7726-1602-7542-AFC5-AB34F30535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3077" y="6356350"/>
            <a:ext cx="1095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FDD5F319-0789-DE4E-ABA0-7E7439D55D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684" y="6356350"/>
            <a:ext cx="851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E06F1-2D77-A44E-97FA-F679B9CB76D5}" type="slidenum">
              <a:rPr lang="fi-FI" smtClean="0"/>
              <a:t>‹#›</a:t>
            </a:fld>
            <a:endParaRPr lang="fi-FI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908AB178-A514-D340-AB2C-029E914716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9188" y="157359"/>
            <a:ext cx="1704381" cy="655442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76A1154D-377C-224D-B9BD-FEC60A6E43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2781" y="6356350"/>
            <a:ext cx="2466552" cy="311634"/>
          </a:xfrm>
          <a:prstGeom prst="rect">
            <a:avLst/>
          </a:prstGeom>
        </p:spPr>
      </p:pic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B847D3A-71CB-9E4A-9D31-D3708B0A38E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21880" y="2015999"/>
            <a:ext cx="10525570" cy="4138465"/>
          </a:xfrm>
          <a:effectLst/>
        </p:spPr>
        <p:txBody>
          <a:bodyPr/>
          <a:lstStyle>
            <a:lvl1pPr algn="l">
              <a:buClr>
                <a:schemeClr val="tx1"/>
              </a:buClr>
              <a:defRPr sz="2400"/>
            </a:lvl1pPr>
            <a:lvl2pPr algn="l">
              <a:buClr>
                <a:schemeClr val="tx1"/>
              </a:buClr>
              <a:defRPr sz="2000"/>
            </a:lvl2pPr>
            <a:lvl3pPr marL="1143000" indent="-228600" algn="l">
              <a:buClr>
                <a:schemeClr val="tx1"/>
              </a:buClr>
              <a:buFont typeface="Wingdings" pitchFamily="2" charset="2"/>
              <a:buChar char="§"/>
              <a:defRPr sz="1800"/>
            </a:lvl3pPr>
            <a:lvl4pPr marL="1600200" indent="-228600" algn="l">
              <a:buClr>
                <a:schemeClr val="tx1"/>
              </a:buClr>
              <a:buFont typeface="Wingdings" pitchFamily="2" charset="2"/>
              <a:buChar char="§"/>
              <a:defRPr sz="1600"/>
            </a:lvl4pPr>
            <a:lvl5pPr algn="l">
              <a:buClr>
                <a:schemeClr val="tx1"/>
              </a:buClr>
              <a:defRPr sz="1600"/>
            </a:lvl5pPr>
          </a:lstStyle>
          <a:p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" name="Alatunnisteen paikkamerkki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60776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37275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9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2.em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.emf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slideLayout" Target="../slideLayouts/slideLayout13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Kuva 16">
            <a:extLst>
              <a:ext uri="{FF2B5EF4-FFF2-40B4-BE49-F238E27FC236}">
                <a16:creationId xmlns:a16="http://schemas.microsoft.com/office/drawing/2014/main" id="{07E8D1B8-821F-4E4A-82F6-41BEE54353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45"/>
            <a:ext cx="12192000" cy="6851904"/>
          </a:xfrm>
          <a:prstGeom prst="rect">
            <a:avLst/>
          </a:prstGeom>
        </p:spPr>
      </p:pic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84EEB84-A5B0-1748-81A0-4D57AA8CB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2" y="799340"/>
            <a:ext cx="6581429" cy="13255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60520223-435B-EE40-80C6-4E34B12924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09332" y="2405822"/>
            <a:ext cx="6581429" cy="34076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31A70FC8-456C-194F-B120-EEA222566E6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42750" y="6176335"/>
            <a:ext cx="3345847" cy="422728"/>
          </a:xfrm>
          <a:prstGeom prst="rect">
            <a:avLst/>
          </a:prstGeom>
          <a:effectLst>
            <a:outerShdw blurRad="889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2125818B-1E20-E141-9491-35C87640338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9708" y="136525"/>
            <a:ext cx="2484239" cy="955346"/>
          </a:xfrm>
          <a:prstGeom prst="rect">
            <a:avLst/>
          </a:prstGeom>
          <a:effectLst>
            <a:outerShdw blurRad="139700" dist="127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kstiruutu 2"/>
          <p:cNvSpPr txBox="1"/>
          <p:nvPr userDrawn="1"/>
        </p:nvSpPr>
        <p:spPr>
          <a:xfrm>
            <a:off x="4041648" y="6221128"/>
            <a:ext cx="5660136" cy="333141"/>
          </a:xfrm>
          <a:prstGeom prst="rect">
            <a:avLst/>
          </a:prstGeom>
          <a:effectLst/>
        </p:spPr>
        <p:txBody>
          <a:bodyPr vert="horz" wrap="square" lIns="91440" tIns="45720" rIns="91440" bIns="45720" rtlCol="0" anchor="t">
            <a:normAutofit fontScale="92500" lnSpcReduction="20000"/>
          </a:bodyPr>
          <a:lstStyle/>
          <a:p>
            <a:pPr algn="l"/>
            <a:endParaRPr lang="fi-FI" sz="2000" dirty="0"/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E6026E83-6946-6048-8E9D-0AB3BCB568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3077" y="6356350"/>
            <a:ext cx="1095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2" name="Dian numeron paikkamerkki 5">
            <a:extLst>
              <a:ext uri="{FF2B5EF4-FFF2-40B4-BE49-F238E27FC236}">
                <a16:creationId xmlns:a16="http://schemas.microsoft.com/office/drawing/2014/main" id="{F3B24122-55D8-6941-8A7F-E649B6346B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684" y="6356350"/>
            <a:ext cx="851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E06F1-2D77-A44E-97FA-F679B9CB76D5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Alatunnisteen paikkamerkki 1"/>
          <p:cNvSpPr>
            <a:spLocks noGrp="1"/>
          </p:cNvSpPr>
          <p:nvPr>
            <p:ph type="ftr" sz="quarter" idx="3"/>
          </p:nvPr>
        </p:nvSpPr>
        <p:spPr>
          <a:xfrm>
            <a:off x="578377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153498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ctr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ctr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ctr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ctr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Helvetica" pitchFamily="2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ctr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6026E83-6946-6048-8E9D-0AB3BCB568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3077" y="6356350"/>
            <a:ext cx="1095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3B24122-55D8-6941-8A7F-E649B6346B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684" y="6356350"/>
            <a:ext cx="851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E06F1-2D77-A44E-97FA-F679B9CB76D5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60520223-435B-EE40-80C6-4E34B12924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09332" y="2405822"/>
            <a:ext cx="6581429" cy="3407637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/>
          <a:p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3" name="Otsikon paikkamerkki 2">
            <a:extLst>
              <a:ext uri="{FF2B5EF4-FFF2-40B4-BE49-F238E27FC236}">
                <a16:creationId xmlns:a16="http://schemas.microsoft.com/office/drawing/2014/main" id="{1D410575-0C90-CF44-A49B-86C7F2202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74BCA4E5-B863-DF4B-A475-46B406657EB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42780" y="6353212"/>
            <a:ext cx="2466552" cy="311634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3343CFD7-59E6-F849-96B4-035C274895F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0493" y="169756"/>
            <a:ext cx="1704382" cy="655442"/>
          </a:xfrm>
          <a:prstGeom prst="rect">
            <a:avLst/>
          </a:prstGeom>
        </p:spPr>
      </p:pic>
      <p:sp>
        <p:nvSpPr>
          <p:cNvPr id="2" name="Alatunnisteen paikkamerkki 1"/>
          <p:cNvSpPr>
            <a:spLocks noGrp="1"/>
          </p:cNvSpPr>
          <p:nvPr>
            <p:ph type="ftr" sz="quarter" idx="3"/>
          </p:nvPr>
        </p:nvSpPr>
        <p:spPr>
          <a:xfrm>
            <a:off x="578377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61285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7" r:id="rId3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ctr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ctr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Courier New" panose="02070309020205020404" pitchFamily="49" charset="0"/>
        <a:buChar char="o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ctr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" pitchFamily="2" charset="2"/>
        <a:buChar char="Ø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ctr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Helvetica" pitchFamily="2" charset="0"/>
        <a:buChar char="−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ctr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6026E83-6946-6048-8E9D-0AB3BCB568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3077" y="6356350"/>
            <a:ext cx="1095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3B24122-55D8-6941-8A7F-E649B6346B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684" y="6356350"/>
            <a:ext cx="851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E06F1-2D77-A44E-97FA-F679B9CB76D5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60520223-435B-EE40-80C6-4E34B12924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405822"/>
            <a:ext cx="10515600" cy="34076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FDAC97BA-E3C8-224F-9DB9-FB21C344270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42781" y="6356350"/>
            <a:ext cx="2466552" cy="311634"/>
          </a:xfrm>
          <a:prstGeom prst="rect">
            <a:avLst/>
          </a:prstGeom>
        </p:spPr>
      </p:pic>
      <p:sp>
        <p:nvSpPr>
          <p:cNvPr id="3" name="Otsikon paikkamerkki 2">
            <a:extLst>
              <a:ext uri="{FF2B5EF4-FFF2-40B4-BE49-F238E27FC236}">
                <a16:creationId xmlns:a16="http://schemas.microsoft.com/office/drawing/2014/main" id="{1D410575-0C90-CF44-A49B-86C7F2202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13C10292-4909-EB49-9891-F8933421863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9188" y="157359"/>
            <a:ext cx="1704381" cy="655442"/>
          </a:xfrm>
          <a:prstGeom prst="rect">
            <a:avLst/>
          </a:prstGeom>
        </p:spPr>
      </p:pic>
      <p:sp>
        <p:nvSpPr>
          <p:cNvPr id="2" name="Alatunnisteen paikkamerkki 1"/>
          <p:cNvSpPr>
            <a:spLocks noGrp="1"/>
          </p:cNvSpPr>
          <p:nvPr>
            <p:ph type="ftr" sz="quarter" idx="3"/>
          </p:nvPr>
        </p:nvSpPr>
        <p:spPr>
          <a:xfrm>
            <a:off x="578377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35524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7" r:id="rId1"/>
    <p:sldLayoutId id="2147483719" r:id="rId2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ctr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ctr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ctr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ctr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Helvetica" pitchFamily="2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ctr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6026E83-6946-6048-8E9D-0AB3BCB568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3077" y="6356350"/>
            <a:ext cx="1095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3B24122-55D8-6941-8A7F-E649B6346B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684" y="6356350"/>
            <a:ext cx="851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E06F1-2D77-A44E-97FA-F679B9CB76D5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60520223-435B-EE40-80C6-4E34B12924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405822"/>
            <a:ext cx="10515600" cy="34076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FDAC97BA-E3C8-224F-9DB9-FB21C344270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42781" y="6356350"/>
            <a:ext cx="2466552" cy="311634"/>
          </a:xfrm>
          <a:prstGeom prst="rect">
            <a:avLst/>
          </a:prstGeom>
        </p:spPr>
      </p:pic>
      <p:sp>
        <p:nvSpPr>
          <p:cNvPr id="3" name="Otsikon paikkamerkki 2">
            <a:extLst>
              <a:ext uri="{FF2B5EF4-FFF2-40B4-BE49-F238E27FC236}">
                <a16:creationId xmlns:a16="http://schemas.microsoft.com/office/drawing/2014/main" id="{1D410575-0C90-CF44-A49B-86C7F2202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9317"/>
            <a:ext cx="10515600" cy="1406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2CA7BFF3-E6DC-8C42-8F15-D2A16B47820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9188" y="157359"/>
            <a:ext cx="1704381" cy="655442"/>
          </a:xfrm>
          <a:prstGeom prst="rect">
            <a:avLst/>
          </a:prstGeom>
        </p:spPr>
      </p:pic>
      <p:sp>
        <p:nvSpPr>
          <p:cNvPr id="2" name="Alatunnisteen paikkamerkki 1"/>
          <p:cNvSpPr>
            <a:spLocks noGrp="1"/>
          </p:cNvSpPr>
          <p:nvPr>
            <p:ph type="ftr" sz="quarter" idx="3"/>
          </p:nvPr>
        </p:nvSpPr>
        <p:spPr>
          <a:xfrm>
            <a:off x="578377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669513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710" r:id="rId2"/>
    <p:sldLayoutId id="2147483728" r:id="rId3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ctr" defTabSz="914400" rtl="0" eaLnBrk="1" latinLnBrk="0" hangingPunct="1">
        <a:lnSpc>
          <a:spcPct val="10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ctr" defTabSz="914400" rtl="0" eaLnBrk="1" latinLnBrk="0" hangingPunct="1">
        <a:lnSpc>
          <a:spcPct val="100000"/>
        </a:lnSpc>
        <a:spcBef>
          <a:spcPts val="500"/>
        </a:spcBef>
        <a:buClr>
          <a:schemeClr val="tx1"/>
        </a:buClr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ctr" defTabSz="914400" rtl="0" eaLnBrk="1" latinLnBrk="0" hangingPunct="1">
        <a:lnSpc>
          <a:spcPct val="100000"/>
        </a:lnSpc>
        <a:spcBef>
          <a:spcPts val="500"/>
        </a:spcBef>
        <a:buClr>
          <a:schemeClr val="tx1"/>
        </a:buClr>
        <a:buFont typeface="Wingdings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ctr" defTabSz="914400" rtl="0" eaLnBrk="1" latinLnBrk="0" hangingPunct="1">
        <a:lnSpc>
          <a:spcPct val="100000"/>
        </a:lnSpc>
        <a:spcBef>
          <a:spcPts val="500"/>
        </a:spcBef>
        <a:buClr>
          <a:schemeClr val="tx1"/>
        </a:buClr>
        <a:buFont typeface="Helvetica" pitchFamily="2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ctr" defTabSz="914400" rtl="0" eaLnBrk="1" latinLnBrk="0" hangingPunct="1">
        <a:lnSpc>
          <a:spcPct val="10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84EEB84-A5B0-1748-81A0-4D57AA8CB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2" y="799340"/>
            <a:ext cx="6581429" cy="13255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6026E83-6946-6048-8E9D-0AB3BCB568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3077" y="6356350"/>
            <a:ext cx="1095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3B24122-55D8-6941-8A7F-E649B6346B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684" y="6356350"/>
            <a:ext cx="851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E06F1-2D77-A44E-97FA-F679B9CB76D5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60520223-435B-EE40-80C6-4E34B12924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09332" y="2405822"/>
            <a:ext cx="6581429" cy="34076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9" name="Kuva 8" descr="Kuva, joka sisältää kohteen vesi, taivas, ulko, laiva&#10;&#10;&#10;&#10;Kuvaus luotu automaattisesti">
            <a:extLst>
              <a:ext uri="{FF2B5EF4-FFF2-40B4-BE49-F238E27FC236}">
                <a16:creationId xmlns:a16="http://schemas.microsoft.com/office/drawing/2014/main" id="{268E8F37-7507-F549-B55F-7DC5C605BB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Alatunnisteen paikkamerkki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69590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ctr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ctr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ctr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ctr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Helvetica" pitchFamily="2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ctr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6026E83-6946-6048-8E9D-0AB3BCB568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3077" y="6356350"/>
            <a:ext cx="1095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3B24122-55D8-6941-8A7F-E649B6346B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684" y="6356350"/>
            <a:ext cx="851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E06F1-2D77-A44E-97FA-F679B9CB76D5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60520223-435B-EE40-80C6-4E34B12924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09332" y="2405822"/>
            <a:ext cx="6581429" cy="3407637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/>
          <a:p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3" name="Otsikon paikkamerkki 2">
            <a:extLst>
              <a:ext uri="{FF2B5EF4-FFF2-40B4-BE49-F238E27FC236}">
                <a16:creationId xmlns:a16="http://schemas.microsoft.com/office/drawing/2014/main" id="{1D410575-0C90-CF44-A49B-86C7F2202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74BCA4E5-B863-DF4B-A475-46B406657EB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42780" y="6353212"/>
            <a:ext cx="2466552" cy="311634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3343CFD7-59E6-F849-96B4-035C274895F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0493" y="169756"/>
            <a:ext cx="1704382" cy="655442"/>
          </a:xfrm>
          <a:prstGeom prst="rect">
            <a:avLst/>
          </a:prstGeom>
        </p:spPr>
      </p:pic>
      <p:sp>
        <p:nvSpPr>
          <p:cNvPr id="2" name="Alatunnisteen paikkamerkki 1"/>
          <p:cNvSpPr>
            <a:spLocks noGrp="1"/>
          </p:cNvSpPr>
          <p:nvPr>
            <p:ph type="ftr" sz="quarter" idx="3"/>
          </p:nvPr>
        </p:nvSpPr>
        <p:spPr>
          <a:xfrm>
            <a:off x="578377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78855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8" r:id="rId6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ctr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ctr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Courier New" panose="02070309020205020404" pitchFamily="49" charset="0"/>
        <a:buChar char="o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ctr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" pitchFamily="2" charset="2"/>
        <a:buChar char="Ø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ctr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Helvetica" pitchFamily="2" charset="0"/>
        <a:buChar char="−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ctr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ampere.fi/hop" TargetMode="Externa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ogYGugqKhk&amp;feature=youtu.be" TargetMode="Externa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221306" y="1773366"/>
            <a:ext cx="10247971" cy="1499623"/>
          </a:xfrm>
        </p:spPr>
        <p:txBody>
          <a:bodyPr/>
          <a:lstStyle/>
          <a:p>
            <a:r>
              <a:rPr lang="fi-FI" sz="4400" dirty="0"/>
              <a:t>Pirkanmaan </a:t>
            </a:r>
            <a:r>
              <a:rPr lang="fi-FI" sz="4400" dirty="0" err="1"/>
              <a:t>omais</a:t>
            </a:r>
            <a:r>
              <a:rPr lang="fi-FI" sz="4400" dirty="0"/>
              <a:t>- ja perhehoidon sekä </a:t>
            </a:r>
            <a:br>
              <a:rPr lang="fi-FI" sz="4400" dirty="0"/>
            </a:br>
            <a:r>
              <a:rPr lang="fi-FI" sz="4400" dirty="0"/>
              <a:t>henkilökohtaisen avun keskus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696385" y="4143774"/>
            <a:ext cx="6688183" cy="1003237"/>
          </a:xfrm>
        </p:spPr>
        <p:txBody>
          <a:bodyPr>
            <a:normAutofit/>
          </a:bodyPr>
          <a:lstStyle/>
          <a:p>
            <a:r>
              <a:rPr lang="fi-FI" dirty="0"/>
              <a:t>2021</a:t>
            </a:r>
          </a:p>
          <a:p>
            <a:r>
              <a:rPr lang="fi-FI" dirty="0"/>
              <a:t>Projektipäällikkö Katariina Somppi 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EE06F1-2D77-A44E-97FA-F679B9CB76D5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8682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>
          <a:xfrm>
            <a:off x="687084" y="1913499"/>
            <a:ext cx="10515600" cy="1060926"/>
          </a:xfrm>
        </p:spPr>
        <p:txBody>
          <a:bodyPr>
            <a:normAutofit fontScale="90000"/>
          </a:bodyPr>
          <a:lstStyle/>
          <a:p>
            <a:r>
              <a:rPr lang="fi-FI" dirty="0"/>
              <a:t>Kaikki päivitetty materiaali löytyy osoitteesta:</a:t>
            </a:r>
            <a:br>
              <a:rPr lang="fi-FI" dirty="0"/>
            </a:br>
            <a:r>
              <a:rPr lang="fi-FI" dirty="0">
                <a:hlinkClick r:id="rId2"/>
              </a:rPr>
              <a:t>www.tampere.fi/hop</a:t>
            </a:r>
            <a:br>
              <a:rPr lang="fi-FI" dirty="0"/>
            </a:br>
            <a:br>
              <a:rPr lang="fi-FI" dirty="0"/>
            </a:br>
            <a:r>
              <a:rPr lang="fi-FI" sz="2700" dirty="0"/>
              <a:t>katariina.somppi@tampere.fi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EE06F1-2D77-A44E-97FA-F679B9CB76D5}" type="slidenum">
              <a:rPr lang="fi-FI" smtClean="0"/>
              <a:t>10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9350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693647" y="4557631"/>
            <a:ext cx="2804716" cy="1068736"/>
          </a:xfrm>
        </p:spPr>
        <p:txBody>
          <a:bodyPr/>
          <a:lstStyle/>
          <a:p>
            <a:r>
              <a:rPr lang="fi-FI" dirty="0"/>
              <a:t>KIITOS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3EE06F1-2D77-A44E-97FA-F679B9CB76D5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2538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fi-FI" sz="4400" dirty="0"/>
              <a:t>Pirkanmaan </a:t>
            </a:r>
            <a:r>
              <a:rPr lang="fi-FI" sz="4400" dirty="0" err="1"/>
              <a:t>omais</a:t>
            </a:r>
            <a:r>
              <a:rPr lang="fi-FI" sz="4400" dirty="0"/>
              <a:t>- ja perhehoidon sekä henkilökohtaisen avun keskus 1.1.2020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EE06F1-2D77-A44E-97FA-F679B9CB76D5}" type="slidenum">
              <a:rPr lang="fi-FI" smtClean="0"/>
              <a:t>2</a:t>
            </a:fld>
            <a:endParaRPr lang="fi-FI"/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5"/>
          </p:nvPr>
        </p:nvSpPr>
        <p:spPr>
          <a:xfrm>
            <a:off x="1481666" y="2633133"/>
            <a:ext cx="9616513" cy="3521331"/>
          </a:xfrm>
        </p:spPr>
        <p:txBody>
          <a:bodyPr/>
          <a:lstStyle/>
          <a:p>
            <a:r>
              <a:rPr lang="fi-FI" dirty="0"/>
              <a:t>Perhehoidon yksikkö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Henkilökohtaisen avun yksikkö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Omaishoidon tuen yksikkö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4087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400" dirty="0"/>
              <a:t>Keskuksen tarkoitus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EE06F1-2D77-A44E-97FA-F679B9CB76D5}" type="slidenum">
              <a:rPr lang="fi-FI" smtClean="0"/>
              <a:t>3</a:t>
            </a:fld>
            <a:endParaRPr lang="fi-FI"/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5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dirty="0"/>
              <a:t>Tavoitteena on tuottaa </a:t>
            </a:r>
            <a:r>
              <a:rPr lang="fi-FI" dirty="0" err="1"/>
              <a:t>omais</a:t>
            </a:r>
            <a:r>
              <a:rPr lang="fi-FI" dirty="0"/>
              <a:t>- ja perhehoidon sekä henkilökohtaisen avun asiakkaille Pirkanmaalla nykyistä yhdenvertaisemmat ja paremmin koordinoidut sekä kustannusten kasvua hillitsevät palvelut.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Tämä toteutuu maakunnallisen keskuksen avulla:</a:t>
            </a:r>
          </a:p>
          <a:p>
            <a:r>
              <a:rPr lang="fi-FI" dirty="0"/>
              <a:t>Joka tarjoaa tietoa palveluista ja toteuttaa lakisääteistä neuvontavelvoitetta</a:t>
            </a:r>
          </a:p>
          <a:p>
            <a:r>
              <a:rPr lang="fi-FI" dirty="0"/>
              <a:t>Osaamista palvelun järjestämisestä kuntien työntekijöille</a:t>
            </a:r>
          </a:p>
          <a:p>
            <a:r>
              <a:rPr lang="fi-FI" dirty="0"/>
              <a:t>Koordinoi lakisääteisten vapaiden järjestelyjä ja sijaisten rekrytointia</a:t>
            </a:r>
          </a:p>
          <a:p>
            <a:r>
              <a:rPr lang="fi-FI" dirty="0"/>
              <a:t>Huolehtii palkkojen (</a:t>
            </a:r>
            <a:r>
              <a:rPr lang="fi-FI" dirty="0" err="1"/>
              <a:t>Oima</a:t>
            </a:r>
            <a:r>
              <a:rPr lang="fi-FI" dirty="0"/>
              <a:t>) ja palkkioiden maksusta (toimeksiantosopimukset) sekä asiakasmaksuista</a:t>
            </a:r>
          </a:p>
          <a:p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9189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368968"/>
            <a:ext cx="10515600" cy="1395493"/>
          </a:xfrm>
        </p:spPr>
        <p:txBody>
          <a:bodyPr>
            <a:noAutofit/>
          </a:bodyPr>
          <a:lstStyle/>
          <a:p>
            <a:r>
              <a:rPr lang="fi-FI" sz="4000" b="0" dirty="0"/>
              <a:t>Pirkanmaan </a:t>
            </a:r>
            <a:r>
              <a:rPr lang="fi-FI" sz="4000" b="0" dirty="0" err="1"/>
              <a:t>omais</a:t>
            </a:r>
            <a:r>
              <a:rPr lang="fi-FI" sz="4000" b="0" dirty="0"/>
              <a:t>- ja perhehoidon sekä henkilökohtaisen avun keskus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EE06F1-2D77-A44E-97FA-F679B9CB76D5}" type="slidenum">
              <a:rPr lang="fi-FI" smtClean="0"/>
              <a:t>4</a:t>
            </a:fld>
            <a:endParaRPr lang="fi-FI"/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5"/>
          </p:nvPr>
        </p:nvSpPr>
        <p:spPr>
          <a:xfrm>
            <a:off x="175491" y="1579419"/>
            <a:ext cx="11702473" cy="4575046"/>
          </a:xfrm>
        </p:spPr>
        <p:txBody>
          <a:bodyPr>
            <a:normAutofit/>
          </a:bodyPr>
          <a:lstStyle/>
          <a:p>
            <a:r>
              <a:rPr lang="fi-FI" dirty="0"/>
              <a:t>Perhehoidon yksikön toiminta alkanut keväällä 2014 ja laajentunut asteittain kaikkia erityisryhmiä palvelevaksi perhehoidon yksiköksi ja 1.1.2020 alkaen Pirkanmaan </a:t>
            </a:r>
            <a:r>
              <a:rPr lang="fi-FI" dirty="0" err="1"/>
              <a:t>omais</a:t>
            </a:r>
            <a:r>
              <a:rPr lang="fi-FI" dirty="0"/>
              <a:t>- ja perhehoidon sekä henkilökohtaisen avun keskus </a:t>
            </a:r>
          </a:p>
          <a:p>
            <a:r>
              <a:rPr lang="fi-FI" dirty="0"/>
              <a:t>Keskuksen toimintaan sitoutuneet kaikki Pirkanmaan 22 kuntaa yhteistoimintasopimuksella</a:t>
            </a:r>
          </a:p>
          <a:p>
            <a:r>
              <a:rPr lang="fi-FI" dirty="0"/>
              <a:t>Ohjausryhmä, jossa edustus kaikista kunnista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dirty="0"/>
              <a:t> Seuraa ja valvoo toiminnan toteutumista</a:t>
            </a:r>
          </a:p>
          <a:p>
            <a:r>
              <a:rPr lang="fi-FI" dirty="0"/>
              <a:t>Tampereen kaupunki hallinnoi Keskusta</a:t>
            </a:r>
          </a:p>
          <a:p>
            <a:r>
              <a:rPr lang="fi-FI" dirty="0"/>
              <a:t>Keskuksen toiminnan rahoittavat Pirkanmaan kunnat </a:t>
            </a:r>
          </a:p>
          <a:p>
            <a:r>
              <a:rPr lang="fi-FI" dirty="0"/>
              <a:t>Maakunnalliset kriteerit, käsikirjat ja toimintaohjeet palveluissa</a:t>
            </a:r>
          </a:p>
          <a:p>
            <a:r>
              <a:rPr lang="fi-FI" dirty="0"/>
              <a:t>Yhtenäiset toimintakäytännöt palveluissa koko Pirkanmaan alueella</a:t>
            </a:r>
          </a:p>
          <a:p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85060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94701BB-C562-4E6C-B78F-CE6653692FE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74700" y="110836"/>
            <a:ext cx="10447482" cy="942109"/>
          </a:xfrm>
        </p:spPr>
        <p:txBody>
          <a:bodyPr>
            <a:normAutofit/>
          </a:bodyPr>
          <a:lstStyle/>
          <a:p>
            <a:pPr algn="l"/>
            <a:r>
              <a:rPr lang="fi-FI" sz="3200" dirty="0"/>
              <a:t>Keskuksen aloituksen vaiheistus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2D3F7AB-27C4-4863-9F23-D7C2D683800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30909" y="785091"/>
            <a:ext cx="12062691" cy="6400800"/>
          </a:xfrm>
        </p:spPr>
        <p:txBody>
          <a:bodyPr>
            <a:normAutofit fontScale="25000" lnSpcReduction="20000"/>
          </a:bodyPr>
          <a:lstStyle/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fi-FI" sz="8000" b="1" dirty="0"/>
              <a:t>I vaihe 2020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fi-FI" sz="8000" dirty="0"/>
              <a:t>	Henkilökohtainen apu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fi-FI" sz="8000" dirty="0"/>
              <a:t>	- </a:t>
            </a:r>
            <a:r>
              <a:rPr lang="fi-FI" sz="8000" b="1" dirty="0"/>
              <a:t>Työnantajamalli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fi-FI" sz="8000" dirty="0"/>
              <a:t>	- Palvelusetelin yhteisen </a:t>
            </a:r>
            <a:r>
              <a:rPr lang="fi-FI" sz="8000" b="1" dirty="0"/>
              <a:t>sääntökirjan luominen</a:t>
            </a:r>
            <a:r>
              <a:rPr lang="fi-FI" sz="8000" dirty="0"/>
              <a:t> ja </a:t>
            </a:r>
            <a:r>
              <a:rPr lang="fi-FI" sz="8000" b="1" dirty="0"/>
              <a:t>ostopalvelumallin hankinta 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fi-FI" sz="8000" dirty="0"/>
              <a:t>	Omaishoidontuki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fi-FI" sz="8000" dirty="0"/>
              <a:t>	- </a:t>
            </a:r>
            <a:r>
              <a:rPr lang="fi-FI" sz="8000" b="1" dirty="0"/>
              <a:t>Yhteiset kriteerit ja palkkioluokat </a:t>
            </a:r>
            <a:r>
              <a:rPr lang="fi-FI" sz="8000" dirty="0"/>
              <a:t>– kuntien tilanteen mukaan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fi-FI" sz="8000" dirty="0"/>
              <a:t>	Ohjaus ja neuvonta avustajapalveluihin ja kotona asumisen tukeminen</a:t>
            </a:r>
          </a:p>
          <a:p>
            <a:pPr marL="0" indent="0" algn="l">
              <a:lnSpc>
                <a:spcPct val="120000"/>
              </a:lnSpc>
              <a:buNone/>
            </a:pPr>
            <a:r>
              <a:rPr lang="fi-FI" sz="8000" b="1" dirty="0"/>
              <a:t>	II vaihe 2021</a:t>
            </a:r>
          </a:p>
          <a:p>
            <a:pPr marL="914400" lvl="5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i-FI" sz="8000" dirty="0">
                <a:solidFill>
                  <a:schemeClr val="tx2"/>
                </a:solidFill>
              </a:rPr>
              <a:t>	Henkilökohtainen apu</a:t>
            </a:r>
          </a:p>
          <a:p>
            <a:pPr marL="914400" lvl="5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i-FI" sz="8000" dirty="0">
                <a:solidFill>
                  <a:schemeClr val="tx2"/>
                </a:solidFill>
              </a:rPr>
              <a:t>	- Palveluseteli palvelun koordinointi</a:t>
            </a:r>
          </a:p>
          <a:p>
            <a:pPr marL="914400" lvl="5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i-FI" sz="8000" dirty="0">
                <a:solidFill>
                  <a:schemeClr val="tx2"/>
                </a:solidFill>
              </a:rPr>
              <a:t>   	- Ostopalvelun koordinointi</a:t>
            </a:r>
          </a:p>
          <a:p>
            <a:pPr marL="914400" lvl="5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i-FI" sz="8000" dirty="0">
                <a:solidFill>
                  <a:schemeClr val="tx2"/>
                </a:solidFill>
              </a:rPr>
              <a:t>	- Vammaisten henkilöiden henkilökohtaisen budjetoinnin kokeiluhanke 2020-2021</a:t>
            </a:r>
          </a:p>
          <a:p>
            <a:pPr marL="914400" lvl="5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i-FI" sz="8000" dirty="0">
                <a:solidFill>
                  <a:schemeClr val="tx2"/>
                </a:solidFill>
              </a:rPr>
              <a:t>	</a:t>
            </a:r>
            <a:r>
              <a:rPr lang="fi-FI" sz="8000" dirty="0">
                <a:solidFill>
                  <a:schemeClr val="tx2"/>
                </a:solidFill>
                <a:hlinkClick r:id="rId2"/>
              </a:rPr>
              <a:t>https://www.youtube.com/watch?v=SogYGugqKhk&amp;feature=youtu.be</a:t>
            </a:r>
            <a:r>
              <a:rPr lang="fi-FI" sz="8000" dirty="0">
                <a:solidFill>
                  <a:schemeClr val="tx2"/>
                </a:solidFill>
              </a:rPr>
              <a:t> </a:t>
            </a:r>
          </a:p>
          <a:p>
            <a:pPr marL="914400" lvl="5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i-FI" sz="8000" dirty="0">
                <a:solidFill>
                  <a:schemeClr val="tx2"/>
                </a:solidFill>
              </a:rPr>
              <a:t>	Tuetun päätöksen teon koordinointi</a:t>
            </a:r>
          </a:p>
          <a:p>
            <a:pPr marL="914400" lvl="5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i-FI" sz="8000" dirty="0">
                <a:solidFill>
                  <a:schemeClr val="tx2"/>
                </a:solidFill>
              </a:rPr>
              <a:t>	Perhehoidon palkkion maksu ja asiakasmaksujen laskutus (Hanke 2019, käyttöön </a:t>
            </a:r>
            <a:r>
              <a:rPr lang="fi-FI" sz="8000" dirty="0" err="1">
                <a:solidFill>
                  <a:schemeClr val="tx2"/>
                </a:solidFill>
              </a:rPr>
              <a:t>Treella</a:t>
            </a:r>
            <a:r>
              <a:rPr lang="fi-FI" sz="8000" dirty="0">
                <a:solidFill>
                  <a:schemeClr val="tx2"/>
                </a:solidFill>
              </a:rPr>
              <a:t> 2020)</a:t>
            </a:r>
          </a:p>
          <a:p>
            <a:pPr marL="914400" lvl="5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i-FI" sz="8000" dirty="0">
                <a:solidFill>
                  <a:schemeClr val="tx2"/>
                </a:solidFill>
              </a:rPr>
              <a:t>	Omaishoidon tuen valmennukset (Voidaan toteuttaa, kun on yhteiset kriteerit)</a:t>
            </a:r>
            <a:endParaRPr lang="fi-FI" sz="8000" b="1" dirty="0">
              <a:solidFill>
                <a:schemeClr val="tx2"/>
              </a:solidFill>
            </a:endParaRPr>
          </a:p>
          <a:p>
            <a:pPr marL="2285943" lvl="4" indent="0" algn="l">
              <a:lnSpc>
                <a:spcPct val="120000"/>
              </a:lnSpc>
              <a:buNone/>
            </a:pPr>
            <a:r>
              <a:rPr lang="fi-FI" sz="8000" b="1" dirty="0"/>
              <a:t>III Vaihe 2022</a:t>
            </a:r>
          </a:p>
          <a:p>
            <a:pPr marL="914400" lvl="6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i-FI" sz="8000" dirty="0">
                <a:solidFill>
                  <a:schemeClr val="tx2"/>
                </a:solidFill>
              </a:rPr>
              <a:t>		Omaishoidon tuen palkkion maksu</a:t>
            </a:r>
          </a:p>
          <a:p>
            <a:pPr marL="914400" lvl="6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i-FI" sz="8000" dirty="0">
                <a:solidFill>
                  <a:schemeClr val="tx2"/>
                </a:solidFill>
              </a:rPr>
              <a:t>		Omaishoidon tuen vapaiden koordinointi sis. Asiakasmaksut</a:t>
            </a:r>
          </a:p>
          <a:p>
            <a:pPr marL="914400" lvl="6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i-FI" sz="6200" dirty="0">
                <a:solidFill>
                  <a:schemeClr val="tx2"/>
                </a:solidFill>
              </a:rPr>
              <a:t>	</a:t>
            </a:r>
            <a:endParaRPr lang="fi-FI" dirty="0">
              <a:solidFill>
                <a:schemeClr val="tx2"/>
              </a:solidFill>
            </a:endParaRP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3FE5E5C-510E-4E69-9438-F1BF5AA7207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99213"/>
            <a:ext cx="774700" cy="365125"/>
          </a:xfrm>
        </p:spPr>
        <p:txBody>
          <a:bodyPr/>
          <a:lstStyle/>
          <a:p>
            <a:pPr algn="ctr"/>
            <a:fld id="{C050EF7A-6D4A-C94A-A74E-D3C601B67EB1}" type="slidenum">
              <a:rPr lang="fi-FI" smtClean="0"/>
              <a:pPr algn="ctr"/>
              <a:t>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49298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i-FI" sz="4400" dirty="0"/>
              <a:t>Kaikki Pirkanmaan kunnat ovat päättäneet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EE06F1-2D77-A44E-97FA-F679B9CB76D5}" type="slidenum">
              <a:rPr lang="fi-FI" smtClean="0"/>
              <a:t>6</a:t>
            </a:fld>
            <a:endParaRPr lang="fi-FI"/>
          </a:p>
        </p:txBody>
      </p:sp>
      <p:sp>
        <p:nvSpPr>
          <p:cNvPr id="2" name="Tekstin paikkamerkki 1"/>
          <p:cNvSpPr>
            <a:spLocks noGrp="1"/>
          </p:cNvSpPr>
          <p:nvPr>
            <p:ph sz="quarter" idx="15"/>
          </p:nvPr>
        </p:nvSpPr>
        <p:spPr>
          <a:xfrm>
            <a:off x="821880" y="1644073"/>
            <a:ext cx="10525570" cy="4510391"/>
          </a:xfrm>
        </p:spPr>
        <p:txBody>
          <a:bodyPr>
            <a:normAutofit/>
          </a:bodyPr>
          <a:lstStyle/>
          <a:p>
            <a:r>
              <a:rPr lang="fi-FI" dirty="0"/>
              <a:t>Vammaispalvelulain mukaisen henkilökohtaisen avun palvelun palvelukuvaus</a:t>
            </a:r>
          </a:p>
          <a:p>
            <a:r>
              <a:rPr lang="fi-FI" dirty="0"/>
              <a:t>Vammaispalvelulain mukaisen henkilökohtaisen avun työnantajamallin käsikirja ja palkkasumma</a:t>
            </a:r>
          </a:p>
          <a:p>
            <a:r>
              <a:rPr lang="fi-FI" dirty="0"/>
              <a:t>Henkilökohtaisen avun palvelusetelin sääntökirja</a:t>
            </a:r>
          </a:p>
          <a:p>
            <a:r>
              <a:rPr lang="fi-FI" dirty="0"/>
              <a:t>Henkilökohtaisen avun ostopalvelumallin yhteinen kilpailutus Pirkanmaan alueella</a:t>
            </a:r>
          </a:p>
          <a:p>
            <a:r>
              <a:rPr lang="fi-FI" dirty="0"/>
              <a:t>Perhehoidon toimintaohje ja toimeksiantosopimus</a:t>
            </a:r>
          </a:p>
          <a:p>
            <a:r>
              <a:rPr lang="fi-FI" dirty="0"/>
              <a:t>Vastuu palvelutarpeen arviosta ja pää­tök­sen­teos­ta säilyy asiakkaan kotikunnalla</a:t>
            </a:r>
            <a:endParaRPr lang="fi-FI" sz="2000" dirty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19561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473CB72-E48D-4F94-8190-43D5D1A942E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" y="6398685"/>
            <a:ext cx="774700" cy="366183"/>
          </a:xfrm>
        </p:spPr>
        <p:txBody>
          <a:bodyPr/>
          <a:lstStyle/>
          <a:p>
            <a:pPr algn="ctr"/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F52F4CF-BEC8-4BE1-9655-87427469213D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9779000" y="6398685"/>
            <a:ext cx="2413000" cy="366183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2FA535E2-3089-4C8B-95E7-2BB883B9F337}"/>
              </a:ext>
            </a:extLst>
          </p:cNvPr>
          <p:cNvSpPr txBox="1"/>
          <p:nvPr/>
        </p:nvSpPr>
        <p:spPr>
          <a:xfrm>
            <a:off x="342999" y="273612"/>
            <a:ext cx="8085957" cy="5140638"/>
          </a:xfrm>
          <a:prstGeom prst="rect">
            <a:avLst/>
          </a:prstGeom>
          <a:solidFill>
            <a:srgbClr val="00979B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fi-FI" sz="2667" b="1" dirty="0"/>
          </a:p>
          <a:p>
            <a:r>
              <a:rPr lang="fi-FI" sz="2667" b="1" dirty="0"/>
              <a:t>Kuntien omatyöntekijät vastaavat edelleen</a:t>
            </a:r>
          </a:p>
          <a:p>
            <a:br>
              <a:rPr lang="fi-FI" sz="2667" dirty="0"/>
            </a:br>
            <a:r>
              <a:rPr lang="fi-FI" sz="2667" dirty="0"/>
              <a:t>- Palvelutarpeen arvioinnista</a:t>
            </a:r>
          </a:p>
          <a:p>
            <a:r>
              <a:rPr lang="fi-FI" sz="2667" dirty="0"/>
              <a:t>- Palvelu/asiakassuunnitelman laatimisesta eli asiakkaan               palvelujen kokonaisuudesta</a:t>
            </a:r>
            <a:br>
              <a:rPr lang="fi-FI" sz="2667" dirty="0"/>
            </a:br>
            <a:r>
              <a:rPr lang="fi-FI" sz="2667" dirty="0"/>
              <a:t>- Päätöksen teosta</a:t>
            </a:r>
          </a:p>
          <a:p>
            <a:endParaRPr lang="fi-FI" sz="2667" dirty="0"/>
          </a:p>
          <a:p>
            <a:pPr lvl="0"/>
            <a:r>
              <a:rPr lang="fi-FI" sz="1867" b="1" dirty="0">
                <a:solidFill>
                  <a:prstClr val="white"/>
                </a:solidFill>
              </a:rPr>
              <a:t>(Omatyöntekijä = asiakasohjaajat, </a:t>
            </a:r>
          </a:p>
          <a:p>
            <a:pPr lvl="0"/>
            <a:r>
              <a:rPr lang="fi-FI" sz="1867" b="1" dirty="0">
                <a:solidFill>
                  <a:prstClr val="white"/>
                </a:solidFill>
              </a:rPr>
              <a:t>vammaispalvelun sosiaalityöntekijät, </a:t>
            </a:r>
          </a:p>
          <a:p>
            <a:pPr lvl="0"/>
            <a:r>
              <a:rPr lang="fi-FI" sz="1867" b="1" dirty="0">
                <a:solidFill>
                  <a:prstClr val="white"/>
                </a:solidFill>
              </a:rPr>
              <a:t>lasten ja perheiden palvelujen sosiaalityöntekijät)</a:t>
            </a:r>
          </a:p>
          <a:p>
            <a:endParaRPr lang="fi-FI" sz="2667" dirty="0"/>
          </a:p>
          <a:p>
            <a:endParaRPr lang="fi-FI" sz="3200" dirty="0"/>
          </a:p>
        </p:txBody>
      </p:sp>
      <p:pic>
        <p:nvPicPr>
          <p:cNvPr id="1028" name="Picture 4" descr="Keskus (Kuva: Sergio Palao / CATEDU, muokkaus Papunet)">
            <a:extLst>
              <a:ext uri="{FF2B5EF4-FFF2-40B4-BE49-F238E27FC236}">
                <a16:creationId xmlns:a16="http://schemas.microsoft.com/office/drawing/2014/main" id="{B4E22CDA-334E-4E9B-933F-02C40FAB7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7950" y="1985878"/>
            <a:ext cx="2732141" cy="2732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498135BD-B103-4FE2-A1EB-12DFEB8E4928}"/>
              </a:ext>
            </a:extLst>
          </p:cNvPr>
          <p:cNvSpPr txBox="1"/>
          <p:nvPr/>
        </p:nvSpPr>
        <p:spPr>
          <a:xfrm>
            <a:off x="8899875" y="345305"/>
            <a:ext cx="3292125" cy="1734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2667" dirty="0"/>
              <a:t>Omais- ja perhehoidon sekä henkilökohtaisen avun keskus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C52B0112-251A-400C-909E-C2627E9C60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6427" y="3351949"/>
            <a:ext cx="3292125" cy="332464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42EB1B22-56D7-4D17-B87A-707F6B5F10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6091" y="4497606"/>
            <a:ext cx="2367040" cy="1331991"/>
          </a:xfrm>
          <a:prstGeom prst="rect">
            <a:avLst/>
          </a:prstGeom>
        </p:spPr>
      </p:pic>
      <p:sp>
        <p:nvSpPr>
          <p:cNvPr id="12" name="Tekstiruutu 11">
            <a:extLst>
              <a:ext uri="{FF2B5EF4-FFF2-40B4-BE49-F238E27FC236}">
                <a16:creationId xmlns:a16="http://schemas.microsoft.com/office/drawing/2014/main" id="{4DA47CD0-0BBA-4376-B8C9-0370F5DA2603}"/>
              </a:ext>
            </a:extLst>
          </p:cNvPr>
          <p:cNvSpPr txBox="1"/>
          <p:nvPr/>
        </p:nvSpPr>
        <p:spPr>
          <a:xfrm>
            <a:off x="7419963" y="3717332"/>
            <a:ext cx="20179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dirty="0"/>
              <a:t>Asiakkaat</a:t>
            </a:r>
          </a:p>
        </p:txBody>
      </p:sp>
    </p:spTree>
    <p:extLst>
      <p:ext uri="{BB962C8B-B14F-4D97-AF65-F5344CB8AC3E}">
        <p14:creationId xmlns:p14="http://schemas.microsoft.com/office/powerpoint/2010/main" val="4020249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Keskus asiakkaan tukena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EE06F1-2D77-A44E-97FA-F679B9CB76D5}" type="slidenum">
              <a:rPr lang="fi-FI" smtClean="0"/>
              <a:t>8</a:t>
            </a:fld>
            <a:endParaRPr lang="fi-FI"/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5"/>
          </p:nvPr>
        </p:nvSpPr>
        <p:spPr>
          <a:xfrm>
            <a:off x="821880" y="1764461"/>
            <a:ext cx="10525570" cy="4390003"/>
          </a:xfrm>
        </p:spPr>
        <p:txBody>
          <a:bodyPr>
            <a:normAutofit/>
          </a:bodyPr>
          <a:lstStyle/>
          <a:p>
            <a:r>
              <a:rPr lang="fi-FI" dirty="0"/>
              <a:t>Ohjaus- ja neuvonta henkilökohtaisen avun ja perhehoidon asiakkaille sekä koko kotona asumista tukevien palvelujen kokonaisuuteen</a:t>
            </a:r>
          </a:p>
          <a:p>
            <a:pPr lvl="1"/>
            <a:r>
              <a:rPr lang="fi-FI" dirty="0"/>
              <a:t>Myöhemmin myös omaishoidon tuen asiakkaille</a:t>
            </a:r>
          </a:p>
          <a:p>
            <a:r>
              <a:rPr lang="fi-FI" dirty="0"/>
              <a:t>Henkilökohtaisen avun työnantajamallin ja palvelusetelimallin asiakkaan alkuneuvonta ja neuvonta palvelun eri vaiheissa tarvittaessa</a:t>
            </a:r>
          </a:p>
          <a:p>
            <a:r>
              <a:rPr lang="fi-FI" dirty="0"/>
              <a:t>Henkilökohtaisen avun palkanmaksu ja muut työnantajavelvoitteet työnantajien tueksi</a:t>
            </a:r>
          </a:p>
          <a:p>
            <a:r>
              <a:rPr lang="fi-FI" dirty="0"/>
              <a:t>HB visio Pirkanmaalla: Keskuksessa jalkautetaan ja hallinnoidaan</a:t>
            </a:r>
          </a:p>
          <a:p>
            <a:r>
              <a:rPr lang="fi-FI" dirty="0"/>
              <a:t>Palvelutarpeen arviossa mukana asiakkaan kotikunnan omatyöntekijän kanssa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4706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idx="1"/>
          </p:nvPr>
        </p:nvSpPr>
        <p:spPr>
          <a:xfrm>
            <a:off x="748145" y="1385454"/>
            <a:ext cx="4932219" cy="51446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2000" dirty="0"/>
              <a:t>Projektipäällikkö  </a:t>
            </a:r>
          </a:p>
          <a:p>
            <a:pPr marL="0" indent="0">
              <a:buNone/>
            </a:pPr>
            <a:r>
              <a:rPr lang="fi-FI" sz="2000" dirty="0"/>
              <a:t>- Keskuksen esimies, keskuskokonaisuuden kehittäminen</a:t>
            </a:r>
          </a:p>
          <a:p>
            <a:pPr marL="0" indent="0">
              <a:buNone/>
            </a:pPr>
            <a:r>
              <a:rPr lang="fi-FI" sz="2000" dirty="0"/>
              <a:t>Toimintaterapeutti </a:t>
            </a:r>
          </a:p>
          <a:p>
            <a:pPr marL="0" indent="0">
              <a:buNone/>
            </a:pPr>
            <a:r>
              <a:rPr lang="fi-FI" sz="2000" dirty="0"/>
              <a:t>- Toimintakykyarviot ja toiminnan ohjaaminen</a:t>
            </a:r>
          </a:p>
          <a:p>
            <a:pPr marL="0" indent="0">
              <a:buNone/>
            </a:pPr>
            <a:r>
              <a:rPr lang="fi-FI" sz="2000" dirty="0"/>
              <a:t>Henkilökohtaisen avun yksikkö</a:t>
            </a:r>
          </a:p>
          <a:p>
            <a:pPr marL="0" indent="0">
              <a:buNone/>
            </a:pPr>
            <a:r>
              <a:rPr lang="fi-FI" sz="2000" dirty="0"/>
              <a:t>Sosiaaliohjaaja ja kolme palveluohjaajaa</a:t>
            </a:r>
          </a:p>
          <a:p>
            <a:pPr marL="0" indent="0">
              <a:buNone/>
            </a:pPr>
            <a:r>
              <a:rPr lang="fi-FI" sz="2000" dirty="0"/>
              <a:t>- Kuntayhteistyö</a:t>
            </a:r>
          </a:p>
          <a:p>
            <a:pPr marL="0" indent="0">
              <a:buNone/>
            </a:pPr>
            <a:r>
              <a:rPr lang="fi-FI" sz="2000" dirty="0"/>
              <a:t>- Avustajien rekrytointi</a:t>
            </a:r>
          </a:p>
          <a:p>
            <a:pPr marL="0" indent="0">
              <a:buNone/>
            </a:pPr>
            <a:r>
              <a:rPr lang="fi-FI" sz="2000" dirty="0"/>
              <a:t>- Osallisuusryhmä</a:t>
            </a:r>
          </a:p>
          <a:p>
            <a:pPr marL="0" indent="0">
              <a:buNone/>
            </a:pPr>
            <a:r>
              <a:rPr lang="fi-FI" sz="2000" dirty="0"/>
              <a:t>- Vakuutukset ja työterveys</a:t>
            </a:r>
          </a:p>
          <a:p>
            <a:pPr marL="0" indent="0">
              <a:buNone/>
            </a:pPr>
            <a:endParaRPr lang="fi-FI" sz="2000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748145" y="500019"/>
            <a:ext cx="10515600" cy="1060926"/>
          </a:xfrm>
        </p:spPr>
        <p:txBody>
          <a:bodyPr/>
          <a:lstStyle/>
          <a:p>
            <a:pPr algn="l"/>
            <a:r>
              <a:rPr lang="fi-FI" dirty="0"/>
              <a:t>Henkilöstö</a:t>
            </a:r>
          </a:p>
        </p:txBody>
      </p:sp>
      <p:sp>
        <p:nvSpPr>
          <p:cNvPr id="9" name="Sisällön paikkamerkki 8"/>
          <p:cNvSpPr>
            <a:spLocks noGrp="1"/>
          </p:cNvSpPr>
          <p:nvPr>
            <p:ph sz="quarter" idx="15"/>
          </p:nvPr>
        </p:nvSpPr>
        <p:spPr>
          <a:xfrm>
            <a:off x="6086764" y="1385454"/>
            <a:ext cx="5260686" cy="54032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000" dirty="0"/>
              <a:t>Neljä palvelusihteeriä</a:t>
            </a:r>
          </a:p>
          <a:p>
            <a:pPr marL="0" indent="0">
              <a:buNone/>
            </a:pPr>
            <a:r>
              <a:rPr lang="fi-FI" sz="2000" dirty="0"/>
              <a:t>- </a:t>
            </a:r>
            <a:r>
              <a:rPr lang="fi-FI" sz="2000" dirty="0" err="1"/>
              <a:t>Oima</a:t>
            </a:r>
            <a:r>
              <a:rPr lang="fi-FI" sz="2000" dirty="0"/>
              <a:t>, PSOP</a:t>
            </a:r>
          </a:p>
          <a:p>
            <a:pPr marL="0" indent="0">
              <a:buNone/>
            </a:pPr>
            <a:r>
              <a:rPr lang="fi-FI" sz="2000" dirty="0"/>
              <a:t>- Maksuliikenne</a:t>
            </a:r>
          </a:p>
          <a:p>
            <a:pPr marL="0" indent="0">
              <a:buNone/>
            </a:pPr>
            <a:r>
              <a:rPr lang="fi-FI" sz="2000" dirty="0"/>
              <a:t>- Puhelinpalvelu</a:t>
            </a:r>
          </a:p>
          <a:p>
            <a:pPr marL="0" indent="0">
              <a:buNone/>
            </a:pPr>
            <a:r>
              <a:rPr lang="fi-FI" sz="2000" dirty="0"/>
              <a:t>Määräaikaiset toimistosihteerit </a:t>
            </a:r>
          </a:p>
          <a:p>
            <a:pPr marL="0" indent="0">
              <a:buNone/>
            </a:pPr>
            <a:r>
              <a:rPr lang="fi-FI" sz="2000" dirty="0"/>
              <a:t>- </a:t>
            </a:r>
            <a:r>
              <a:rPr lang="fi-FI" sz="2000" dirty="0" err="1"/>
              <a:t>Oima</a:t>
            </a:r>
            <a:r>
              <a:rPr lang="fi-FI" sz="2000" dirty="0"/>
              <a:t> itsetallentavien asiakkaiden koulutus ja tuki, avustavat toimistotyötehtävät</a:t>
            </a:r>
          </a:p>
          <a:p>
            <a:pPr marL="0" indent="0">
              <a:buNone/>
            </a:pPr>
            <a:r>
              <a:rPr lang="fi-FI" sz="2000" dirty="0"/>
              <a:t>Perhehoidon yksikkö</a:t>
            </a:r>
          </a:p>
          <a:p>
            <a:pPr marL="0" indent="0">
              <a:buNone/>
            </a:pPr>
            <a:r>
              <a:rPr lang="fi-FI" sz="2000" dirty="0"/>
              <a:t>-Koordinaattori ja kaksi ohjaajaa</a:t>
            </a:r>
          </a:p>
          <a:p>
            <a:pPr marL="0" indent="0">
              <a:buNone/>
            </a:pPr>
            <a:r>
              <a:rPr lang="fi-FI" sz="2000" dirty="0"/>
              <a:t>HB-Pirkanmaa –hanke 31.12.2021 asti</a:t>
            </a:r>
          </a:p>
          <a:p>
            <a:pPr marL="0" indent="0">
              <a:buNone/>
            </a:pPr>
            <a:r>
              <a:rPr lang="fi-FI" sz="2000" dirty="0"/>
              <a:t>- Hankepäällikkö </a:t>
            </a:r>
          </a:p>
          <a:p>
            <a:endParaRPr lang="fi-FI" sz="200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294967295"/>
          </p:nvPr>
        </p:nvSpPr>
        <p:spPr>
          <a:xfrm>
            <a:off x="11341100" y="6356350"/>
            <a:ext cx="850900" cy="365125"/>
          </a:xfrm>
        </p:spPr>
        <p:txBody>
          <a:bodyPr/>
          <a:lstStyle/>
          <a:p>
            <a:fld id="{F3EE06F1-2D77-A44E-97FA-F679B9CB76D5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7157114"/>
      </p:ext>
    </p:extLst>
  </p:cSld>
  <p:clrMapOvr>
    <a:masterClrMapping/>
  </p:clrMapOvr>
</p:sld>
</file>

<file path=ppt/theme/theme1.xml><?xml version="1.0" encoding="utf-8"?>
<a:theme xmlns:a="http://schemas.openxmlformats.org/drawingml/2006/main" name="Tampere.Finland_kansi">
  <a:themeElements>
    <a:clrScheme name="TampereFinland_Brand">
      <a:dk1>
        <a:srgbClr val="212121"/>
      </a:dk1>
      <a:lt1>
        <a:srgbClr val="FFFFFF"/>
      </a:lt1>
      <a:dk2>
        <a:srgbClr val="28549A"/>
      </a:dk2>
      <a:lt2>
        <a:srgbClr val="E5EEF8"/>
      </a:lt2>
      <a:accent1>
        <a:srgbClr val="38A7D7"/>
      </a:accent1>
      <a:accent2>
        <a:srgbClr val="EB5E58"/>
      </a:accent2>
      <a:accent3>
        <a:srgbClr val="CB496C"/>
      </a:accent3>
      <a:accent4>
        <a:srgbClr val="F3D240"/>
      </a:accent4>
      <a:accent5>
        <a:srgbClr val="91C9EA"/>
      </a:accent5>
      <a:accent6>
        <a:srgbClr val="ABC871"/>
      </a:accent6>
      <a:hlink>
        <a:srgbClr val="91C9EA"/>
      </a:hlink>
      <a:folHlink>
        <a:srgbClr val="8CC1B3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effectLst/>
      </a:spPr>
      <a:bodyPr vert="horz" lIns="91440" tIns="45720" rIns="91440" bIns="45720" rtlCol="0" anchor="t">
        <a:normAutofit/>
      </a:bodyPr>
      <a:lstStyle>
        <a:defPPr algn="l"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KEVYT_tampere.finland_ppt-pohja_FI_2019.pptx" id="{0F2447EF-10BC-44FF-8096-72CD722C2062}" vid="{7FE2F08C-C03A-457F-A6C8-273BEE65F9CB}"/>
    </a:ext>
  </a:extLst>
</a:theme>
</file>

<file path=ppt/theme/theme2.xml><?xml version="1.0" encoding="utf-8"?>
<a:theme xmlns:a="http://schemas.openxmlformats.org/drawingml/2006/main" name="Tampere.Finland_väripohjat_valkoinen">
  <a:themeElements>
    <a:clrScheme name="TampereFinland_Brand">
      <a:dk1>
        <a:srgbClr val="212121"/>
      </a:dk1>
      <a:lt1>
        <a:srgbClr val="FFFFFF"/>
      </a:lt1>
      <a:dk2>
        <a:srgbClr val="28549A"/>
      </a:dk2>
      <a:lt2>
        <a:srgbClr val="E5EEF8"/>
      </a:lt2>
      <a:accent1>
        <a:srgbClr val="38A7D7"/>
      </a:accent1>
      <a:accent2>
        <a:srgbClr val="EB5E58"/>
      </a:accent2>
      <a:accent3>
        <a:srgbClr val="CB496C"/>
      </a:accent3>
      <a:accent4>
        <a:srgbClr val="F3D240"/>
      </a:accent4>
      <a:accent5>
        <a:srgbClr val="91C9EA"/>
      </a:accent5>
      <a:accent6>
        <a:srgbClr val="ABC871"/>
      </a:accent6>
      <a:hlink>
        <a:srgbClr val="91C9EA"/>
      </a:hlink>
      <a:folHlink>
        <a:srgbClr val="8CC1B3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vert="horz" lIns="91440" tIns="45720" rIns="91440" bIns="45720" rtlCol="0" anchor="ctr"/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KEVYT_tampere.finland_ppt-pohja_FI_2019.pptx" id="{0F2447EF-10BC-44FF-8096-72CD722C2062}" vid="{96C0934A-F565-42BD-99C0-AD5046239F98}"/>
    </a:ext>
  </a:extLst>
</a:theme>
</file>

<file path=ppt/theme/theme3.xml><?xml version="1.0" encoding="utf-8"?>
<a:theme xmlns:a="http://schemas.openxmlformats.org/drawingml/2006/main" name="Tampere.Finland_väripohjat_punainen">
  <a:themeElements>
    <a:clrScheme name="TampereFinland_Brand">
      <a:dk1>
        <a:srgbClr val="212121"/>
      </a:dk1>
      <a:lt1>
        <a:srgbClr val="FFFFFF"/>
      </a:lt1>
      <a:dk2>
        <a:srgbClr val="28549A"/>
      </a:dk2>
      <a:lt2>
        <a:srgbClr val="E5EEF8"/>
      </a:lt2>
      <a:accent1>
        <a:srgbClr val="38A7D7"/>
      </a:accent1>
      <a:accent2>
        <a:srgbClr val="EB5E58"/>
      </a:accent2>
      <a:accent3>
        <a:srgbClr val="CB496C"/>
      </a:accent3>
      <a:accent4>
        <a:srgbClr val="F3D240"/>
      </a:accent4>
      <a:accent5>
        <a:srgbClr val="91C9EA"/>
      </a:accent5>
      <a:accent6>
        <a:srgbClr val="ABC871"/>
      </a:accent6>
      <a:hlink>
        <a:srgbClr val="91C9EA"/>
      </a:hlink>
      <a:folHlink>
        <a:srgbClr val="8CC1B3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effectLst/>
      </a:spPr>
      <a:bodyPr vert="horz" lIns="91440" tIns="45720" rIns="91440" bIns="45720" rtlCol="0" anchor="t">
        <a:normAutofit/>
      </a:bodyPr>
      <a:lstStyle>
        <a:defPPr algn="l"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KEVYT_tampere.finland_ppt-pohja_FI_2019.pptx" id="{0F2447EF-10BC-44FF-8096-72CD722C2062}" vid="{C8B1C67B-204D-4020-983E-F975B99E4B84}"/>
    </a:ext>
  </a:extLst>
</a:theme>
</file>

<file path=ppt/theme/theme4.xml><?xml version="1.0" encoding="utf-8"?>
<a:theme xmlns:a="http://schemas.openxmlformats.org/drawingml/2006/main" name="Tampere.Finland_väripohjat_sininen">
  <a:themeElements>
    <a:clrScheme name="TampereFinland_Brand">
      <a:dk1>
        <a:srgbClr val="212121"/>
      </a:dk1>
      <a:lt1>
        <a:srgbClr val="FFFFFF"/>
      </a:lt1>
      <a:dk2>
        <a:srgbClr val="28549A"/>
      </a:dk2>
      <a:lt2>
        <a:srgbClr val="E5EEF8"/>
      </a:lt2>
      <a:accent1>
        <a:srgbClr val="38A7D7"/>
      </a:accent1>
      <a:accent2>
        <a:srgbClr val="EB5E58"/>
      </a:accent2>
      <a:accent3>
        <a:srgbClr val="CB496C"/>
      </a:accent3>
      <a:accent4>
        <a:srgbClr val="F3D240"/>
      </a:accent4>
      <a:accent5>
        <a:srgbClr val="91C9EA"/>
      </a:accent5>
      <a:accent6>
        <a:srgbClr val="ABC871"/>
      </a:accent6>
      <a:hlink>
        <a:srgbClr val="91C9EA"/>
      </a:hlink>
      <a:folHlink>
        <a:srgbClr val="8CC1B3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effectLst/>
      </a:spPr>
      <a:bodyPr vert="horz" lIns="91440" tIns="45720" rIns="91440" bIns="45720" rtlCol="0" anchor="t">
        <a:normAutofit/>
      </a:bodyPr>
      <a:lstStyle>
        <a:defPPr algn="l"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KEVYT_tampere.finland_ppt-pohja_FI_2019.pptx" id="{0F2447EF-10BC-44FF-8096-72CD722C2062}" vid="{145A61CE-D7F7-468D-9960-A3F47147A82A}"/>
    </a:ext>
  </a:extLst>
</a:theme>
</file>

<file path=ppt/theme/theme5.xml><?xml version="1.0" encoding="utf-8"?>
<a:theme xmlns:a="http://schemas.openxmlformats.org/drawingml/2006/main" name="Tampere.Finland_lopetus">
  <a:themeElements>
    <a:clrScheme name="TampereFinland_Brand">
      <a:dk1>
        <a:srgbClr val="212121"/>
      </a:dk1>
      <a:lt1>
        <a:srgbClr val="FFFFFF"/>
      </a:lt1>
      <a:dk2>
        <a:srgbClr val="28549A"/>
      </a:dk2>
      <a:lt2>
        <a:srgbClr val="E5EEF8"/>
      </a:lt2>
      <a:accent1>
        <a:srgbClr val="38A7D7"/>
      </a:accent1>
      <a:accent2>
        <a:srgbClr val="EB5E58"/>
      </a:accent2>
      <a:accent3>
        <a:srgbClr val="CB496C"/>
      </a:accent3>
      <a:accent4>
        <a:srgbClr val="F3D240"/>
      </a:accent4>
      <a:accent5>
        <a:srgbClr val="91C9EA"/>
      </a:accent5>
      <a:accent6>
        <a:srgbClr val="ABC871"/>
      </a:accent6>
      <a:hlink>
        <a:srgbClr val="91C9EA"/>
      </a:hlink>
      <a:folHlink>
        <a:srgbClr val="8CC1B3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effectLst/>
      </a:spPr>
      <a:bodyPr vert="horz" lIns="91440" tIns="45720" rIns="91440" bIns="45720" rtlCol="0" anchor="t">
        <a:normAutofit/>
      </a:bodyPr>
      <a:lstStyle>
        <a:defPPr algn="l"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KEVYT_tampere.finland_ppt-pohja_FI_2019.pptx" id="{0F2447EF-10BC-44FF-8096-72CD722C2062}" vid="{A57339DB-388D-42B5-BB8A-3CDB38B666B9}"/>
    </a:ext>
  </a:extLst>
</a:theme>
</file>

<file path=ppt/theme/theme6.xml><?xml version="1.0" encoding="utf-8"?>
<a:theme xmlns:a="http://schemas.openxmlformats.org/drawingml/2006/main" name="1_Tampere.Finland_väripohjat_valkoinen">
  <a:themeElements>
    <a:clrScheme name="TampereFinland_Brand">
      <a:dk1>
        <a:srgbClr val="212121"/>
      </a:dk1>
      <a:lt1>
        <a:srgbClr val="FFFFFF"/>
      </a:lt1>
      <a:dk2>
        <a:srgbClr val="28549A"/>
      </a:dk2>
      <a:lt2>
        <a:srgbClr val="E5EEF8"/>
      </a:lt2>
      <a:accent1>
        <a:srgbClr val="38A7D7"/>
      </a:accent1>
      <a:accent2>
        <a:srgbClr val="EB5E58"/>
      </a:accent2>
      <a:accent3>
        <a:srgbClr val="CB496C"/>
      </a:accent3>
      <a:accent4>
        <a:srgbClr val="F3D240"/>
      </a:accent4>
      <a:accent5>
        <a:srgbClr val="91C9EA"/>
      </a:accent5>
      <a:accent6>
        <a:srgbClr val="ABC871"/>
      </a:accent6>
      <a:hlink>
        <a:srgbClr val="91C9EA"/>
      </a:hlink>
      <a:folHlink>
        <a:srgbClr val="8CC1B3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vert="horz" lIns="91440" tIns="45720" rIns="91440" bIns="45720" rtlCol="0" anchor="ctr"/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KEVYT_tampere.finland_ppt-pohja_FI_2019.pptx" id="{0F2447EF-10BC-44FF-8096-72CD722C2062}" vid="{96C0934A-F565-42BD-99C0-AD5046239F98}"/>
    </a:ext>
  </a:extLst>
</a:theme>
</file>

<file path=ppt/theme/theme7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0F163FC393F752438C91A2EDBD4160F4" ma:contentTypeVersion="5" ma:contentTypeDescription="Luo uusi asiakirja." ma:contentTypeScope="" ma:versionID="57ddab1a4f795a9f7730f2acf45484b5">
  <xsd:schema xmlns:xsd="http://www.w3.org/2001/XMLSchema" xmlns:xs="http://www.w3.org/2001/XMLSchema" xmlns:p="http://schemas.microsoft.com/office/2006/metadata/properties" xmlns:ns3="3bcef925-d886-41c1-a91f-4f1a6877d63f" xmlns:ns4="2966eb58-2db1-4cd0-9544-5651b5737087" targetNamespace="http://schemas.microsoft.com/office/2006/metadata/properties" ma:root="true" ma:fieldsID="bb182433283317d00f8d102c2e4f6826" ns3:_="" ns4:_="">
    <xsd:import namespace="3bcef925-d886-41c1-a91f-4f1a6877d63f"/>
    <xsd:import namespace="2966eb58-2db1-4cd0-9544-5651b573708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cef925-d886-41c1-a91f-4f1a6877d63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Jakamisvihjeen hajautus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66eb58-2db1-4cd0-9544-5651b57370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1E3020C-9BE1-444D-B73F-D3CFD40B786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26A6817-0F02-4E9B-82F9-93B3E5555E81}">
  <ds:schemaRefs>
    <ds:schemaRef ds:uri="2966eb58-2db1-4cd0-9544-5651b5737087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3bcef925-d886-41c1-a91f-4f1a6877d63f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FC43229-556E-4BE9-86CC-8FEC4277FF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bcef925-d886-41c1-a91f-4f1a6877d63f"/>
    <ds:schemaRef ds:uri="2966eb58-2db1-4cd0-9544-5651b57370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KEVYT_tampere.finland_ppt-pohja_FI_2019</Template>
  <TotalTime>0</TotalTime>
  <Words>561</Words>
  <Application>Microsoft Office PowerPoint</Application>
  <PresentationFormat>Laajakuva</PresentationFormat>
  <Paragraphs>104</Paragraphs>
  <Slides>11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6</vt:i4>
      </vt:variant>
      <vt:variant>
        <vt:lpstr>Dian otsikot</vt:lpstr>
      </vt:variant>
      <vt:variant>
        <vt:i4>11</vt:i4>
      </vt:variant>
    </vt:vector>
  </HeadingPairs>
  <TitlesOfParts>
    <vt:vector size="22" baseType="lpstr">
      <vt:lpstr>Arial</vt:lpstr>
      <vt:lpstr>Calibri</vt:lpstr>
      <vt:lpstr>Courier New</vt:lpstr>
      <vt:lpstr>Helvetica</vt:lpstr>
      <vt:lpstr>Wingdings</vt:lpstr>
      <vt:lpstr>Tampere.Finland_kansi</vt:lpstr>
      <vt:lpstr>Tampere.Finland_väripohjat_valkoinen</vt:lpstr>
      <vt:lpstr>Tampere.Finland_väripohjat_punainen</vt:lpstr>
      <vt:lpstr>Tampere.Finland_väripohjat_sininen</vt:lpstr>
      <vt:lpstr>Tampere.Finland_lopetus</vt:lpstr>
      <vt:lpstr>1_Tampere.Finland_väripohjat_valkoinen</vt:lpstr>
      <vt:lpstr>Pirkanmaan omais- ja perhehoidon sekä  henkilökohtaisen avun keskus</vt:lpstr>
      <vt:lpstr>Pirkanmaan omais- ja perhehoidon sekä henkilökohtaisen avun keskus 1.1.2020</vt:lpstr>
      <vt:lpstr>Keskuksen tarkoitus</vt:lpstr>
      <vt:lpstr>Pirkanmaan omais- ja perhehoidon sekä henkilökohtaisen avun keskus</vt:lpstr>
      <vt:lpstr>Keskuksen aloituksen vaiheistus</vt:lpstr>
      <vt:lpstr>Kaikki Pirkanmaan kunnat ovat päättäneet</vt:lpstr>
      <vt:lpstr>PowerPoint-esitys</vt:lpstr>
      <vt:lpstr>Keskus asiakkaan tukena</vt:lpstr>
      <vt:lpstr>Henkilöstö</vt:lpstr>
      <vt:lpstr>Kaikki päivitetty materiaali löytyy osoitteesta: www.tampere.fi/hop  katariina.somppi@tampere.fi</vt:lpstr>
      <vt:lpstr>KIITOS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2020-02-11T07:50:28Z</dcterms:created>
  <dcterms:modified xsi:type="dcterms:W3CDTF">2021-08-06T07:05:16Z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0x0101000F163FC393F752438C91A2EDBD4160F4</vt:lpwstr>
  </property>
</Properties>
</file>