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0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96" r:id="rId3"/>
    <p:sldMasterId id="2147483683" r:id="rId4"/>
    <p:sldMasterId id="2147483913" r:id="rId5"/>
    <p:sldMasterId id="2147483933" r:id="rId6"/>
    <p:sldMasterId id="2147483953" r:id="rId7"/>
    <p:sldMasterId id="2147483987" r:id="rId8"/>
  </p:sldMasterIdLst>
  <p:notesMasterIdLst>
    <p:notesMasterId r:id="rId23"/>
  </p:notesMasterIdLst>
  <p:handoutMasterIdLst>
    <p:handoutMasterId r:id="rId24"/>
  </p:handoutMasterIdLst>
  <p:sldIdLst>
    <p:sldId id="300" r:id="rId9"/>
    <p:sldId id="301" r:id="rId10"/>
    <p:sldId id="302" r:id="rId11"/>
    <p:sldId id="377" r:id="rId12"/>
    <p:sldId id="383" r:id="rId13"/>
    <p:sldId id="382" r:id="rId14"/>
    <p:sldId id="384" r:id="rId15"/>
    <p:sldId id="385" r:id="rId16"/>
    <p:sldId id="378" r:id="rId17"/>
    <p:sldId id="375" r:id="rId18"/>
    <p:sldId id="376" r:id="rId19"/>
    <p:sldId id="380" r:id="rId20"/>
    <p:sldId id="381" r:id="rId21"/>
    <p:sldId id="371" r:id="rId22"/>
  </p:sldIdLst>
  <p:sldSz cx="12192000" cy="6858000"/>
  <p:notesSz cx="6799263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C7"/>
    <a:srgbClr val="FC4F00"/>
    <a:srgbClr val="009246"/>
    <a:srgbClr val="0001BE"/>
    <a:srgbClr val="00D7A7"/>
    <a:srgbClr val="FD4F00"/>
    <a:srgbClr val="DB2719"/>
    <a:srgbClr val="9FC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2077" autoAdjust="0"/>
  </p:normalViewPr>
  <p:slideViewPr>
    <p:cSldViewPr snapToGrid="0">
      <p:cViewPr varScale="1">
        <p:scale>
          <a:sx n="95" d="100"/>
          <a:sy n="95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1BC93-B0DA-43FF-A1D7-533ECCACAF01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143B47DA-FAF9-4744-8BDC-3906F94F8AFE}">
      <dgm:prSet phldrT="[Teksti]" custT="1"/>
      <dgm:spPr/>
      <dgm:t>
        <a:bodyPr/>
        <a:lstStyle/>
        <a:p>
          <a:r>
            <a:rPr lang="fi-FI" sz="2800" dirty="0" smtClean="0"/>
            <a:t>Häiriön vaikeusaste</a:t>
          </a:r>
          <a:endParaRPr lang="fi-FI" sz="2800" dirty="0"/>
        </a:p>
      </dgm:t>
    </dgm:pt>
    <dgm:pt modelId="{63C89860-6971-423B-91D5-9796160B7DFD}" type="parTrans" cxnId="{FF061636-45C0-466D-949A-CACB2B2942F4}">
      <dgm:prSet/>
      <dgm:spPr/>
      <dgm:t>
        <a:bodyPr/>
        <a:lstStyle/>
        <a:p>
          <a:endParaRPr lang="fi-FI"/>
        </a:p>
      </dgm:t>
    </dgm:pt>
    <dgm:pt modelId="{36E1ADE1-745D-444F-9DA8-6BC0E1C919B2}" type="sibTrans" cxnId="{FF061636-45C0-466D-949A-CACB2B2942F4}">
      <dgm:prSet/>
      <dgm:spPr/>
      <dgm:t>
        <a:bodyPr/>
        <a:lstStyle/>
        <a:p>
          <a:endParaRPr lang="fi-FI"/>
        </a:p>
      </dgm:t>
    </dgm:pt>
    <dgm:pt modelId="{8F4F9747-032F-4D54-BE77-47312422B8AD}">
      <dgm:prSet phldrT="[Teksti]" custT="1"/>
      <dgm:spPr/>
      <dgm:t>
        <a:bodyPr/>
        <a:lstStyle/>
        <a:p>
          <a:r>
            <a:rPr lang="fi-FI" sz="2800" dirty="0" smtClean="0"/>
            <a:t>Muutos-vaihe</a:t>
          </a:r>
          <a:endParaRPr lang="fi-FI" sz="2800" dirty="0"/>
        </a:p>
      </dgm:t>
    </dgm:pt>
    <dgm:pt modelId="{6CB670C7-D272-4D20-BDEB-3373DBD52298}" type="parTrans" cxnId="{267C4EA4-77C7-42B3-A7B6-B7DA41A38F7B}">
      <dgm:prSet/>
      <dgm:spPr/>
      <dgm:t>
        <a:bodyPr/>
        <a:lstStyle/>
        <a:p>
          <a:endParaRPr lang="fi-FI"/>
        </a:p>
      </dgm:t>
    </dgm:pt>
    <dgm:pt modelId="{F0FB2B1B-2FC2-4EB9-BF29-89D83AF47A14}" type="sibTrans" cxnId="{267C4EA4-77C7-42B3-A7B6-B7DA41A38F7B}">
      <dgm:prSet/>
      <dgm:spPr/>
      <dgm:t>
        <a:bodyPr/>
        <a:lstStyle/>
        <a:p>
          <a:endParaRPr lang="fi-FI"/>
        </a:p>
      </dgm:t>
    </dgm:pt>
    <dgm:pt modelId="{47215999-CC94-4E43-8EC4-FA8232EF1231}">
      <dgm:prSet phldrT="[Teksti]" custT="1"/>
      <dgm:spPr/>
      <dgm:t>
        <a:bodyPr/>
        <a:lstStyle/>
        <a:p>
          <a:r>
            <a:rPr lang="fi-FI" sz="2800" dirty="0" err="1" smtClean="0"/>
            <a:t>Toipumis</a:t>
          </a:r>
          <a:r>
            <a:rPr lang="fi-FI" sz="2800" dirty="0" smtClean="0"/>
            <a:t>-pääoma</a:t>
          </a:r>
          <a:endParaRPr lang="fi-FI" sz="2800" dirty="0"/>
        </a:p>
      </dgm:t>
    </dgm:pt>
    <dgm:pt modelId="{A4CC621B-77B2-4AE1-9C20-40C5281AE561}" type="parTrans" cxnId="{F27CC541-850B-49A0-A5F2-B6A22738166D}">
      <dgm:prSet/>
      <dgm:spPr/>
      <dgm:t>
        <a:bodyPr/>
        <a:lstStyle/>
        <a:p>
          <a:endParaRPr lang="fi-FI"/>
        </a:p>
      </dgm:t>
    </dgm:pt>
    <dgm:pt modelId="{E6D32E7A-EB97-479D-A259-D106D2B36F85}" type="sibTrans" cxnId="{F27CC541-850B-49A0-A5F2-B6A22738166D}">
      <dgm:prSet/>
      <dgm:spPr/>
      <dgm:t>
        <a:bodyPr/>
        <a:lstStyle/>
        <a:p>
          <a:endParaRPr lang="fi-FI"/>
        </a:p>
      </dgm:t>
    </dgm:pt>
    <dgm:pt modelId="{B955F3E8-830F-40A5-89BF-A0DA8F8425F1}" type="pres">
      <dgm:prSet presAssocID="{1B41BC93-B0DA-43FF-A1D7-533ECCACAF01}" presName="compositeShape" presStyleCnt="0">
        <dgm:presLayoutVars>
          <dgm:chMax val="7"/>
          <dgm:dir/>
          <dgm:resizeHandles val="exact"/>
        </dgm:presLayoutVars>
      </dgm:prSet>
      <dgm:spPr/>
    </dgm:pt>
    <dgm:pt modelId="{F80582F0-C407-430A-8EB1-44F50E3A89C9}" type="pres">
      <dgm:prSet presAssocID="{143B47DA-FAF9-4744-8BDC-3906F94F8AFE}" presName="circ1" presStyleLbl="vennNode1" presStyleIdx="0" presStyleCnt="3"/>
      <dgm:spPr/>
      <dgm:t>
        <a:bodyPr/>
        <a:lstStyle/>
        <a:p>
          <a:endParaRPr lang="fi-FI"/>
        </a:p>
      </dgm:t>
    </dgm:pt>
    <dgm:pt modelId="{5E1FC9A0-DACC-42F6-AF54-609000D8B4F6}" type="pres">
      <dgm:prSet presAssocID="{143B47DA-FAF9-4744-8BDC-3906F94F8A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493886-FA56-4B02-AB74-020B9D3EF3BA}" type="pres">
      <dgm:prSet presAssocID="{8F4F9747-032F-4D54-BE77-47312422B8AD}" presName="circ2" presStyleLbl="vennNode1" presStyleIdx="1" presStyleCnt="3"/>
      <dgm:spPr/>
      <dgm:t>
        <a:bodyPr/>
        <a:lstStyle/>
        <a:p>
          <a:endParaRPr lang="fi-FI"/>
        </a:p>
      </dgm:t>
    </dgm:pt>
    <dgm:pt modelId="{1523C61C-E52E-4744-8AAB-A356FDB1E451}" type="pres">
      <dgm:prSet presAssocID="{8F4F9747-032F-4D54-BE77-47312422B8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79EA2C7-613A-4216-A1F2-1EBDD6DCFD40}" type="pres">
      <dgm:prSet presAssocID="{47215999-CC94-4E43-8EC4-FA8232EF1231}" presName="circ3" presStyleLbl="vennNode1" presStyleIdx="2" presStyleCnt="3"/>
      <dgm:spPr/>
      <dgm:t>
        <a:bodyPr/>
        <a:lstStyle/>
        <a:p>
          <a:endParaRPr lang="fi-FI"/>
        </a:p>
      </dgm:t>
    </dgm:pt>
    <dgm:pt modelId="{A7C2F4BA-6684-4B46-92B0-BECEC681219D}" type="pres">
      <dgm:prSet presAssocID="{47215999-CC94-4E43-8EC4-FA8232EF123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4CDEA54-E108-45CE-8C5E-BC68151E5C12}" type="presOf" srcId="{47215999-CC94-4E43-8EC4-FA8232EF1231}" destId="{579EA2C7-613A-4216-A1F2-1EBDD6DCFD40}" srcOrd="0" destOrd="0" presId="urn:microsoft.com/office/officeart/2005/8/layout/venn1"/>
    <dgm:cxn modelId="{F27CC541-850B-49A0-A5F2-B6A22738166D}" srcId="{1B41BC93-B0DA-43FF-A1D7-533ECCACAF01}" destId="{47215999-CC94-4E43-8EC4-FA8232EF1231}" srcOrd="2" destOrd="0" parTransId="{A4CC621B-77B2-4AE1-9C20-40C5281AE561}" sibTransId="{E6D32E7A-EB97-479D-A259-D106D2B36F85}"/>
    <dgm:cxn modelId="{FF061636-45C0-466D-949A-CACB2B2942F4}" srcId="{1B41BC93-B0DA-43FF-A1D7-533ECCACAF01}" destId="{143B47DA-FAF9-4744-8BDC-3906F94F8AFE}" srcOrd="0" destOrd="0" parTransId="{63C89860-6971-423B-91D5-9796160B7DFD}" sibTransId="{36E1ADE1-745D-444F-9DA8-6BC0E1C919B2}"/>
    <dgm:cxn modelId="{5A82E0E2-C5F8-44AD-92C0-11A12A12F9EF}" type="presOf" srcId="{47215999-CC94-4E43-8EC4-FA8232EF1231}" destId="{A7C2F4BA-6684-4B46-92B0-BECEC681219D}" srcOrd="1" destOrd="0" presId="urn:microsoft.com/office/officeart/2005/8/layout/venn1"/>
    <dgm:cxn modelId="{267C4EA4-77C7-42B3-A7B6-B7DA41A38F7B}" srcId="{1B41BC93-B0DA-43FF-A1D7-533ECCACAF01}" destId="{8F4F9747-032F-4D54-BE77-47312422B8AD}" srcOrd="1" destOrd="0" parTransId="{6CB670C7-D272-4D20-BDEB-3373DBD52298}" sibTransId="{F0FB2B1B-2FC2-4EB9-BF29-89D83AF47A14}"/>
    <dgm:cxn modelId="{469DCE23-560F-4134-A13B-DF201B3EE771}" type="presOf" srcId="{1B41BC93-B0DA-43FF-A1D7-533ECCACAF01}" destId="{B955F3E8-830F-40A5-89BF-A0DA8F8425F1}" srcOrd="0" destOrd="0" presId="urn:microsoft.com/office/officeart/2005/8/layout/venn1"/>
    <dgm:cxn modelId="{BA07400C-C507-461A-A265-08F32776FFEF}" type="presOf" srcId="{8F4F9747-032F-4D54-BE77-47312422B8AD}" destId="{B1493886-FA56-4B02-AB74-020B9D3EF3BA}" srcOrd="0" destOrd="0" presId="urn:microsoft.com/office/officeart/2005/8/layout/venn1"/>
    <dgm:cxn modelId="{3A3713C1-68DA-475B-864D-D2EB5ACEDA3A}" type="presOf" srcId="{143B47DA-FAF9-4744-8BDC-3906F94F8AFE}" destId="{5E1FC9A0-DACC-42F6-AF54-609000D8B4F6}" srcOrd="1" destOrd="0" presId="urn:microsoft.com/office/officeart/2005/8/layout/venn1"/>
    <dgm:cxn modelId="{38598F21-86A6-4518-9EBB-7F67506CA630}" type="presOf" srcId="{8F4F9747-032F-4D54-BE77-47312422B8AD}" destId="{1523C61C-E52E-4744-8AAB-A356FDB1E451}" srcOrd="1" destOrd="0" presId="urn:microsoft.com/office/officeart/2005/8/layout/venn1"/>
    <dgm:cxn modelId="{4A4D926A-79B3-49D1-A955-73AD6163A733}" type="presOf" srcId="{143B47DA-FAF9-4744-8BDC-3906F94F8AFE}" destId="{F80582F0-C407-430A-8EB1-44F50E3A89C9}" srcOrd="0" destOrd="0" presId="urn:microsoft.com/office/officeart/2005/8/layout/venn1"/>
    <dgm:cxn modelId="{CA917DC7-9842-4839-9D0C-5A3FDF011F73}" type="presParOf" srcId="{B955F3E8-830F-40A5-89BF-A0DA8F8425F1}" destId="{F80582F0-C407-430A-8EB1-44F50E3A89C9}" srcOrd="0" destOrd="0" presId="urn:microsoft.com/office/officeart/2005/8/layout/venn1"/>
    <dgm:cxn modelId="{50B9E679-00B6-4B62-A02B-94B5803E34D6}" type="presParOf" srcId="{B955F3E8-830F-40A5-89BF-A0DA8F8425F1}" destId="{5E1FC9A0-DACC-42F6-AF54-609000D8B4F6}" srcOrd="1" destOrd="0" presId="urn:microsoft.com/office/officeart/2005/8/layout/venn1"/>
    <dgm:cxn modelId="{6580D39B-855C-4D08-BDBF-7623DD7F4A58}" type="presParOf" srcId="{B955F3E8-830F-40A5-89BF-A0DA8F8425F1}" destId="{B1493886-FA56-4B02-AB74-020B9D3EF3BA}" srcOrd="2" destOrd="0" presId="urn:microsoft.com/office/officeart/2005/8/layout/venn1"/>
    <dgm:cxn modelId="{34372219-E3F9-470D-B1DB-410794B0F5F5}" type="presParOf" srcId="{B955F3E8-830F-40A5-89BF-A0DA8F8425F1}" destId="{1523C61C-E52E-4744-8AAB-A356FDB1E451}" srcOrd="3" destOrd="0" presId="urn:microsoft.com/office/officeart/2005/8/layout/venn1"/>
    <dgm:cxn modelId="{8BADC730-CCF4-492B-82CC-CA9B1BB64554}" type="presParOf" srcId="{B955F3E8-830F-40A5-89BF-A0DA8F8425F1}" destId="{579EA2C7-613A-4216-A1F2-1EBDD6DCFD40}" srcOrd="4" destOrd="0" presId="urn:microsoft.com/office/officeart/2005/8/layout/venn1"/>
    <dgm:cxn modelId="{197255F2-25AE-4A93-BE47-6E6AD479C42E}" type="presParOf" srcId="{B955F3E8-830F-40A5-89BF-A0DA8F8425F1}" destId="{A7C2F4BA-6684-4B46-92B0-BECEC68121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476D5-FD62-4F0E-A2C3-E9C0E0C3D452}" type="doc">
      <dgm:prSet loTypeId="urn:microsoft.com/office/officeart/2005/8/layout/target1" loCatId="relationship" qsTypeId="urn:microsoft.com/office/officeart/2005/8/quickstyle/3d6" qsCatId="3D" csTypeId="urn:microsoft.com/office/officeart/2005/8/colors/colorful1#1" csCatId="colorful" phldr="1"/>
      <dgm:spPr/>
    </dgm:pt>
    <dgm:pt modelId="{60B5BBE3-2691-4644-B617-9F301998AF30}">
      <dgm:prSet phldrT="[Teksti]" custT="1"/>
      <dgm:spPr/>
      <dgm:t>
        <a:bodyPr/>
        <a:lstStyle/>
        <a:p>
          <a:r>
            <a:rPr lang="fi-FI" sz="3200" dirty="0" smtClean="0"/>
            <a:t>Yksilö</a:t>
          </a:r>
          <a:endParaRPr lang="fi-FI" sz="3200" dirty="0"/>
        </a:p>
      </dgm:t>
    </dgm:pt>
    <dgm:pt modelId="{FDEDB6D4-79C7-4ED1-B042-DE041476D756}" type="parTrans" cxnId="{EF51D7F2-2C66-4E4A-891E-471BB1ADB39C}">
      <dgm:prSet/>
      <dgm:spPr/>
      <dgm:t>
        <a:bodyPr/>
        <a:lstStyle/>
        <a:p>
          <a:endParaRPr lang="fi-FI"/>
        </a:p>
      </dgm:t>
    </dgm:pt>
    <dgm:pt modelId="{5DF95FA6-4ECA-4473-A6E0-823A9AE36828}" type="sibTrans" cxnId="{EF51D7F2-2C66-4E4A-891E-471BB1ADB39C}">
      <dgm:prSet/>
      <dgm:spPr/>
      <dgm:t>
        <a:bodyPr/>
        <a:lstStyle/>
        <a:p>
          <a:endParaRPr lang="fi-FI"/>
        </a:p>
      </dgm:t>
    </dgm:pt>
    <dgm:pt modelId="{261178B0-A9C7-43E9-8789-91827ED82085}">
      <dgm:prSet phldrT="[Teksti]" custT="1"/>
      <dgm:spPr/>
      <dgm:t>
        <a:bodyPr/>
        <a:lstStyle/>
        <a:p>
          <a:r>
            <a:rPr lang="fi-FI" sz="3200" dirty="0" smtClean="0"/>
            <a:t>Elämänpiiri</a:t>
          </a:r>
          <a:endParaRPr lang="fi-FI" sz="3200" dirty="0"/>
        </a:p>
      </dgm:t>
    </dgm:pt>
    <dgm:pt modelId="{277C9780-68DA-4036-BFCC-93616EBA99AB}" type="parTrans" cxnId="{93E0860B-A40B-4889-9EEA-0971EDB75AB9}">
      <dgm:prSet/>
      <dgm:spPr/>
      <dgm:t>
        <a:bodyPr/>
        <a:lstStyle/>
        <a:p>
          <a:endParaRPr lang="fi-FI"/>
        </a:p>
      </dgm:t>
    </dgm:pt>
    <dgm:pt modelId="{B2B49B3A-1F3B-4EB9-9FC9-A907929695F4}" type="sibTrans" cxnId="{93E0860B-A40B-4889-9EEA-0971EDB75AB9}">
      <dgm:prSet/>
      <dgm:spPr/>
      <dgm:t>
        <a:bodyPr/>
        <a:lstStyle/>
        <a:p>
          <a:endParaRPr lang="fi-FI"/>
        </a:p>
      </dgm:t>
    </dgm:pt>
    <dgm:pt modelId="{2B252770-BCA8-47AC-86BC-6EEAD7EA9DE9}">
      <dgm:prSet phldrT="[Teksti]" custT="1"/>
      <dgm:spPr/>
      <dgm:t>
        <a:bodyPr/>
        <a:lstStyle/>
        <a:p>
          <a:r>
            <a:rPr lang="fi-FI" sz="3200" dirty="0" smtClean="0"/>
            <a:t>Hoito</a:t>
          </a:r>
          <a:endParaRPr lang="fi-FI" sz="3200" dirty="0"/>
        </a:p>
      </dgm:t>
    </dgm:pt>
    <dgm:pt modelId="{AC1BF4D0-243B-4C55-A77D-70A8E8B4B8AC}" type="parTrans" cxnId="{EED27B89-21D3-4697-B58A-450CE9D38CF6}">
      <dgm:prSet/>
      <dgm:spPr/>
      <dgm:t>
        <a:bodyPr/>
        <a:lstStyle/>
        <a:p>
          <a:endParaRPr lang="fi-FI"/>
        </a:p>
      </dgm:t>
    </dgm:pt>
    <dgm:pt modelId="{F19B1126-C11A-4235-92B8-04F511407B09}" type="sibTrans" cxnId="{EED27B89-21D3-4697-B58A-450CE9D38CF6}">
      <dgm:prSet/>
      <dgm:spPr/>
      <dgm:t>
        <a:bodyPr/>
        <a:lstStyle/>
        <a:p>
          <a:endParaRPr lang="fi-FI"/>
        </a:p>
      </dgm:t>
    </dgm:pt>
    <dgm:pt modelId="{0139A52A-D8DE-0644-82F9-6430E104276F}">
      <dgm:prSet custT="1"/>
      <dgm:spPr/>
      <dgm:t>
        <a:bodyPr/>
        <a:lstStyle/>
        <a:p>
          <a:r>
            <a:rPr lang="fi-FI" sz="3200" dirty="0" smtClean="0"/>
            <a:t>Yhteiskunta</a:t>
          </a:r>
          <a:endParaRPr lang="fi-FI" sz="3200" dirty="0"/>
        </a:p>
      </dgm:t>
    </dgm:pt>
    <dgm:pt modelId="{8B9AFF50-02E5-D447-8D45-970224F62FE9}" type="parTrans" cxnId="{67ACE576-1002-6A4E-BAE1-8C64A3549BA1}">
      <dgm:prSet/>
      <dgm:spPr/>
      <dgm:t>
        <a:bodyPr/>
        <a:lstStyle/>
        <a:p>
          <a:endParaRPr lang="fi-FI"/>
        </a:p>
      </dgm:t>
    </dgm:pt>
    <dgm:pt modelId="{FD243FFB-BBB4-ED43-8A3F-87493DBC6883}" type="sibTrans" cxnId="{67ACE576-1002-6A4E-BAE1-8C64A3549BA1}">
      <dgm:prSet/>
      <dgm:spPr/>
      <dgm:t>
        <a:bodyPr/>
        <a:lstStyle/>
        <a:p>
          <a:endParaRPr lang="fi-FI"/>
        </a:p>
      </dgm:t>
    </dgm:pt>
    <dgm:pt modelId="{767C0FF2-87CC-49CB-8DE7-2C514AC0C5DE}" type="pres">
      <dgm:prSet presAssocID="{D6B476D5-FD62-4F0E-A2C3-E9C0E0C3D452}" presName="composite" presStyleCnt="0">
        <dgm:presLayoutVars>
          <dgm:chMax val="5"/>
          <dgm:dir/>
          <dgm:resizeHandles val="exact"/>
        </dgm:presLayoutVars>
      </dgm:prSet>
      <dgm:spPr/>
    </dgm:pt>
    <dgm:pt modelId="{AA66201F-DFC7-4025-81D7-D76B240452F7}" type="pres">
      <dgm:prSet presAssocID="{60B5BBE3-2691-4644-B617-9F301998AF30}" presName="circle1" presStyleLbl="lnNode1" presStyleIdx="0" presStyleCnt="4"/>
      <dgm:spPr/>
    </dgm:pt>
    <dgm:pt modelId="{6AEBDD1C-4581-4A5B-B6C7-50E13451F0CC}" type="pres">
      <dgm:prSet presAssocID="{60B5BBE3-2691-4644-B617-9F301998AF30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E0C569F-AAC5-40ED-AECE-3E20AD9D4EE8}" type="pres">
      <dgm:prSet presAssocID="{60B5BBE3-2691-4644-B617-9F301998AF30}" presName="line1" presStyleLbl="callout" presStyleIdx="0" presStyleCnt="8"/>
      <dgm:spPr/>
    </dgm:pt>
    <dgm:pt modelId="{966A1D9B-41F2-425D-AAB9-BD0CD23B2B0D}" type="pres">
      <dgm:prSet presAssocID="{60B5BBE3-2691-4644-B617-9F301998AF30}" presName="d1" presStyleLbl="callout" presStyleIdx="1" presStyleCnt="8"/>
      <dgm:spPr/>
    </dgm:pt>
    <dgm:pt modelId="{78117D07-ACB0-40D0-A7C7-130A6B993B25}" type="pres">
      <dgm:prSet presAssocID="{261178B0-A9C7-43E9-8789-91827ED82085}" presName="circle2" presStyleLbl="lnNode1" presStyleIdx="1" presStyleCnt="4"/>
      <dgm:spPr/>
    </dgm:pt>
    <dgm:pt modelId="{BAF2A4E6-4F71-46A0-B256-D4D81E4928D8}" type="pres">
      <dgm:prSet presAssocID="{261178B0-A9C7-43E9-8789-91827ED82085}" presName="text2" presStyleLbl="revTx" presStyleIdx="1" presStyleCnt="4" custScaleX="183972" custLinFactNeighborX="38775" custLinFactNeighborY="-136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0C54B2-581B-4790-9215-5FB5675CB867}" type="pres">
      <dgm:prSet presAssocID="{261178B0-A9C7-43E9-8789-91827ED82085}" presName="line2" presStyleLbl="callout" presStyleIdx="2" presStyleCnt="8"/>
      <dgm:spPr/>
    </dgm:pt>
    <dgm:pt modelId="{4AF7DC9B-EBF8-46FE-90E9-4C6059561FFE}" type="pres">
      <dgm:prSet presAssocID="{261178B0-A9C7-43E9-8789-91827ED82085}" presName="d2" presStyleLbl="callout" presStyleIdx="3" presStyleCnt="8"/>
      <dgm:spPr/>
    </dgm:pt>
    <dgm:pt modelId="{C9E289BB-4C33-4A12-8163-E2AFD0E6E46D}" type="pres">
      <dgm:prSet presAssocID="{2B252770-BCA8-47AC-86BC-6EEAD7EA9DE9}" presName="circle3" presStyleLbl="lnNode1" presStyleIdx="2" presStyleCnt="4" custLinFactNeighborX="-129" custLinFactNeighborY="-259"/>
      <dgm:spPr/>
    </dgm:pt>
    <dgm:pt modelId="{7F644543-53F6-420A-8EA6-8CFF6EA77755}" type="pres">
      <dgm:prSet presAssocID="{2B252770-BCA8-47AC-86BC-6EEAD7EA9DE9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80C0BDB-C423-4E31-84BF-54F159410184}" type="pres">
      <dgm:prSet presAssocID="{2B252770-BCA8-47AC-86BC-6EEAD7EA9DE9}" presName="line3" presStyleLbl="callout" presStyleIdx="4" presStyleCnt="8"/>
      <dgm:spPr/>
    </dgm:pt>
    <dgm:pt modelId="{B31255CF-09FA-4139-B6CF-51A4751FC0F4}" type="pres">
      <dgm:prSet presAssocID="{2B252770-BCA8-47AC-86BC-6EEAD7EA9DE9}" presName="d3" presStyleLbl="callout" presStyleIdx="5" presStyleCnt="8"/>
      <dgm:spPr/>
    </dgm:pt>
    <dgm:pt modelId="{F2BBA397-C79B-C747-9C7D-D8BD08A8CD01}" type="pres">
      <dgm:prSet presAssocID="{0139A52A-D8DE-0644-82F9-6430E104276F}" presName="circle4" presStyleLbl="lnNode1" presStyleIdx="3" presStyleCnt="4"/>
      <dgm:spPr/>
    </dgm:pt>
    <dgm:pt modelId="{C064608A-ACE6-D64A-B0BA-AFA3DC3D3C5F}" type="pres">
      <dgm:prSet presAssocID="{0139A52A-D8DE-0644-82F9-6430E104276F}" presName="text4" presStyleLbl="revTx" presStyleIdx="3" presStyleCnt="4" custScaleX="160840" custLinFactNeighborX="30863" custLinFactNeighborY="-40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878828F-4D31-0E4E-A5CF-9A7CF45212D9}" type="pres">
      <dgm:prSet presAssocID="{0139A52A-D8DE-0644-82F9-6430E104276F}" presName="line4" presStyleLbl="callout" presStyleIdx="6" presStyleCnt="8"/>
      <dgm:spPr/>
    </dgm:pt>
    <dgm:pt modelId="{EC9387C1-F1C2-C245-8628-8703EC74BBBE}" type="pres">
      <dgm:prSet presAssocID="{0139A52A-D8DE-0644-82F9-6430E104276F}" presName="d4" presStyleLbl="callout" presStyleIdx="7" presStyleCnt="8"/>
      <dgm:spPr/>
    </dgm:pt>
  </dgm:ptLst>
  <dgm:cxnLst>
    <dgm:cxn modelId="{6B53CF4F-28DE-496E-B386-A10F5AAD0C97}" type="presOf" srcId="{0139A52A-D8DE-0644-82F9-6430E104276F}" destId="{C064608A-ACE6-D64A-B0BA-AFA3DC3D3C5F}" srcOrd="0" destOrd="0" presId="urn:microsoft.com/office/officeart/2005/8/layout/target1"/>
    <dgm:cxn modelId="{C195E82A-9BCA-4C23-AD73-7F23C67F8987}" type="presOf" srcId="{D6B476D5-FD62-4F0E-A2C3-E9C0E0C3D452}" destId="{767C0FF2-87CC-49CB-8DE7-2C514AC0C5DE}" srcOrd="0" destOrd="0" presId="urn:microsoft.com/office/officeart/2005/8/layout/target1"/>
    <dgm:cxn modelId="{116E9D6C-99E8-423F-96AF-247C713CCC3A}" type="presOf" srcId="{2B252770-BCA8-47AC-86BC-6EEAD7EA9DE9}" destId="{7F644543-53F6-420A-8EA6-8CFF6EA77755}" srcOrd="0" destOrd="0" presId="urn:microsoft.com/office/officeart/2005/8/layout/target1"/>
    <dgm:cxn modelId="{EFCACA91-CDF5-4C7D-8981-D4CA3A7101B7}" type="presOf" srcId="{261178B0-A9C7-43E9-8789-91827ED82085}" destId="{BAF2A4E6-4F71-46A0-B256-D4D81E4928D8}" srcOrd="0" destOrd="0" presId="urn:microsoft.com/office/officeart/2005/8/layout/target1"/>
    <dgm:cxn modelId="{E61D6995-6EA9-4819-8476-285810667A1A}" type="presOf" srcId="{60B5BBE3-2691-4644-B617-9F301998AF30}" destId="{6AEBDD1C-4581-4A5B-B6C7-50E13451F0CC}" srcOrd="0" destOrd="0" presId="urn:microsoft.com/office/officeart/2005/8/layout/target1"/>
    <dgm:cxn modelId="{93E0860B-A40B-4889-9EEA-0971EDB75AB9}" srcId="{D6B476D5-FD62-4F0E-A2C3-E9C0E0C3D452}" destId="{261178B0-A9C7-43E9-8789-91827ED82085}" srcOrd="1" destOrd="0" parTransId="{277C9780-68DA-4036-BFCC-93616EBA99AB}" sibTransId="{B2B49B3A-1F3B-4EB9-9FC9-A907929695F4}"/>
    <dgm:cxn modelId="{EF51D7F2-2C66-4E4A-891E-471BB1ADB39C}" srcId="{D6B476D5-FD62-4F0E-A2C3-E9C0E0C3D452}" destId="{60B5BBE3-2691-4644-B617-9F301998AF30}" srcOrd="0" destOrd="0" parTransId="{FDEDB6D4-79C7-4ED1-B042-DE041476D756}" sibTransId="{5DF95FA6-4ECA-4473-A6E0-823A9AE36828}"/>
    <dgm:cxn modelId="{EED27B89-21D3-4697-B58A-450CE9D38CF6}" srcId="{D6B476D5-FD62-4F0E-A2C3-E9C0E0C3D452}" destId="{2B252770-BCA8-47AC-86BC-6EEAD7EA9DE9}" srcOrd="2" destOrd="0" parTransId="{AC1BF4D0-243B-4C55-A77D-70A8E8B4B8AC}" sibTransId="{F19B1126-C11A-4235-92B8-04F511407B09}"/>
    <dgm:cxn modelId="{67ACE576-1002-6A4E-BAE1-8C64A3549BA1}" srcId="{D6B476D5-FD62-4F0E-A2C3-E9C0E0C3D452}" destId="{0139A52A-D8DE-0644-82F9-6430E104276F}" srcOrd="3" destOrd="0" parTransId="{8B9AFF50-02E5-D447-8D45-970224F62FE9}" sibTransId="{FD243FFB-BBB4-ED43-8A3F-87493DBC6883}"/>
    <dgm:cxn modelId="{70E7917E-271F-4EDB-A756-908DF0F6580F}" type="presParOf" srcId="{767C0FF2-87CC-49CB-8DE7-2C514AC0C5DE}" destId="{AA66201F-DFC7-4025-81D7-D76B240452F7}" srcOrd="0" destOrd="0" presId="urn:microsoft.com/office/officeart/2005/8/layout/target1"/>
    <dgm:cxn modelId="{0241D125-35D6-4204-AD7C-0C74499D3231}" type="presParOf" srcId="{767C0FF2-87CC-49CB-8DE7-2C514AC0C5DE}" destId="{6AEBDD1C-4581-4A5B-B6C7-50E13451F0CC}" srcOrd="1" destOrd="0" presId="urn:microsoft.com/office/officeart/2005/8/layout/target1"/>
    <dgm:cxn modelId="{C3621AB7-81A3-4AD6-B7C6-4E76F907B89F}" type="presParOf" srcId="{767C0FF2-87CC-49CB-8DE7-2C514AC0C5DE}" destId="{8E0C569F-AAC5-40ED-AECE-3E20AD9D4EE8}" srcOrd="2" destOrd="0" presId="urn:microsoft.com/office/officeart/2005/8/layout/target1"/>
    <dgm:cxn modelId="{E9023A37-938C-471D-A5F6-F676064CF18F}" type="presParOf" srcId="{767C0FF2-87CC-49CB-8DE7-2C514AC0C5DE}" destId="{966A1D9B-41F2-425D-AAB9-BD0CD23B2B0D}" srcOrd="3" destOrd="0" presId="urn:microsoft.com/office/officeart/2005/8/layout/target1"/>
    <dgm:cxn modelId="{4C362D00-7AD1-40FC-9306-C225392E3D34}" type="presParOf" srcId="{767C0FF2-87CC-49CB-8DE7-2C514AC0C5DE}" destId="{78117D07-ACB0-40D0-A7C7-130A6B993B25}" srcOrd="4" destOrd="0" presId="urn:microsoft.com/office/officeart/2005/8/layout/target1"/>
    <dgm:cxn modelId="{E2F60B22-5B6B-49B8-BB23-E2B889E6ADE6}" type="presParOf" srcId="{767C0FF2-87CC-49CB-8DE7-2C514AC0C5DE}" destId="{BAF2A4E6-4F71-46A0-B256-D4D81E4928D8}" srcOrd="5" destOrd="0" presId="urn:microsoft.com/office/officeart/2005/8/layout/target1"/>
    <dgm:cxn modelId="{4F1C701C-E0F8-44DE-8EDE-D9C88EB7D929}" type="presParOf" srcId="{767C0FF2-87CC-49CB-8DE7-2C514AC0C5DE}" destId="{910C54B2-581B-4790-9215-5FB5675CB867}" srcOrd="6" destOrd="0" presId="urn:microsoft.com/office/officeart/2005/8/layout/target1"/>
    <dgm:cxn modelId="{25688BFA-51E3-4C8B-8B62-DC525F419CF4}" type="presParOf" srcId="{767C0FF2-87CC-49CB-8DE7-2C514AC0C5DE}" destId="{4AF7DC9B-EBF8-46FE-90E9-4C6059561FFE}" srcOrd="7" destOrd="0" presId="urn:microsoft.com/office/officeart/2005/8/layout/target1"/>
    <dgm:cxn modelId="{79BE6365-C90C-461C-9AD8-BA13E36E83C4}" type="presParOf" srcId="{767C0FF2-87CC-49CB-8DE7-2C514AC0C5DE}" destId="{C9E289BB-4C33-4A12-8163-E2AFD0E6E46D}" srcOrd="8" destOrd="0" presId="urn:microsoft.com/office/officeart/2005/8/layout/target1"/>
    <dgm:cxn modelId="{17CB7B16-A281-4256-89DC-BD9402A0581B}" type="presParOf" srcId="{767C0FF2-87CC-49CB-8DE7-2C514AC0C5DE}" destId="{7F644543-53F6-420A-8EA6-8CFF6EA77755}" srcOrd="9" destOrd="0" presId="urn:microsoft.com/office/officeart/2005/8/layout/target1"/>
    <dgm:cxn modelId="{83C653D1-E5C2-4995-8E12-AB9E8564C833}" type="presParOf" srcId="{767C0FF2-87CC-49CB-8DE7-2C514AC0C5DE}" destId="{480C0BDB-C423-4E31-84BF-54F159410184}" srcOrd="10" destOrd="0" presId="urn:microsoft.com/office/officeart/2005/8/layout/target1"/>
    <dgm:cxn modelId="{ACF72E5C-76DE-4F72-9AAD-DAD208991C16}" type="presParOf" srcId="{767C0FF2-87CC-49CB-8DE7-2C514AC0C5DE}" destId="{B31255CF-09FA-4139-B6CF-51A4751FC0F4}" srcOrd="11" destOrd="0" presId="urn:microsoft.com/office/officeart/2005/8/layout/target1"/>
    <dgm:cxn modelId="{A6E73596-1970-41F3-BC50-D36D9A5F0784}" type="presParOf" srcId="{767C0FF2-87CC-49CB-8DE7-2C514AC0C5DE}" destId="{F2BBA397-C79B-C747-9C7D-D8BD08A8CD01}" srcOrd="12" destOrd="0" presId="urn:microsoft.com/office/officeart/2005/8/layout/target1"/>
    <dgm:cxn modelId="{A443F225-2A69-4EE2-85DD-C41789BFE1FF}" type="presParOf" srcId="{767C0FF2-87CC-49CB-8DE7-2C514AC0C5DE}" destId="{C064608A-ACE6-D64A-B0BA-AFA3DC3D3C5F}" srcOrd="13" destOrd="0" presId="urn:microsoft.com/office/officeart/2005/8/layout/target1"/>
    <dgm:cxn modelId="{513A6913-7636-40FC-B1E3-0B585644D114}" type="presParOf" srcId="{767C0FF2-87CC-49CB-8DE7-2C514AC0C5DE}" destId="{4878828F-4D31-0E4E-A5CF-9A7CF45212D9}" srcOrd="14" destOrd="0" presId="urn:microsoft.com/office/officeart/2005/8/layout/target1"/>
    <dgm:cxn modelId="{C808B4CE-8D92-4F86-A0AB-462B43784560}" type="presParOf" srcId="{767C0FF2-87CC-49CB-8DE7-2C514AC0C5DE}" destId="{EC9387C1-F1C2-C245-8628-8703EC74BBB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582F0-C407-430A-8EB1-44F50E3A89C9}">
      <dsp:nvSpPr>
        <dsp:cNvPr id="0" name=""/>
        <dsp:cNvSpPr/>
      </dsp:nvSpPr>
      <dsp:spPr>
        <a:xfrm>
          <a:off x="4123372" y="62249"/>
          <a:ext cx="2987992" cy="298799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Häiriön vaikeusaste</a:t>
          </a:r>
          <a:endParaRPr lang="fi-FI" sz="2800" kern="1200" dirty="0"/>
        </a:p>
      </dsp:txBody>
      <dsp:txXfrm>
        <a:off x="4521771" y="585148"/>
        <a:ext cx="2191194" cy="1344596"/>
      </dsp:txXfrm>
    </dsp:sp>
    <dsp:sp modelId="{B1493886-FA56-4B02-AB74-020B9D3EF3BA}">
      <dsp:nvSpPr>
        <dsp:cNvPr id="0" name=""/>
        <dsp:cNvSpPr/>
      </dsp:nvSpPr>
      <dsp:spPr>
        <a:xfrm>
          <a:off x="5201540" y="1929745"/>
          <a:ext cx="2987992" cy="298799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5643184"/>
                <a:satOff val="-17241"/>
                <a:lumOff val="13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5643184"/>
                <a:satOff val="-17241"/>
                <a:lumOff val="13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5643184"/>
                <a:satOff val="-17241"/>
                <a:lumOff val="13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Muutos-vaihe</a:t>
          </a:r>
          <a:endParaRPr lang="fi-FI" sz="2800" kern="1200" dirty="0"/>
        </a:p>
      </dsp:txBody>
      <dsp:txXfrm>
        <a:off x="6115367" y="2701643"/>
        <a:ext cx="1792795" cy="1643396"/>
      </dsp:txXfrm>
    </dsp:sp>
    <dsp:sp modelId="{579EA2C7-613A-4216-A1F2-1EBDD6DCFD40}">
      <dsp:nvSpPr>
        <dsp:cNvPr id="0" name=""/>
        <dsp:cNvSpPr/>
      </dsp:nvSpPr>
      <dsp:spPr>
        <a:xfrm>
          <a:off x="3045205" y="1929745"/>
          <a:ext cx="2987992" cy="298799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1286367"/>
                <a:satOff val="-34483"/>
                <a:lumOff val="2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11286367"/>
                <a:satOff val="-34483"/>
                <a:lumOff val="2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11286367"/>
                <a:satOff val="-34483"/>
                <a:lumOff val="2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err="1" smtClean="0"/>
            <a:t>Toipumis</a:t>
          </a:r>
          <a:r>
            <a:rPr lang="fi-FI" sz="2800" kern="1200" dirty="0" smtClean="0"/>
            <a:t>-pääoma</a:t>
          </a:r>
          <a:endParaRPr lang="fi-FI" sz="2800" kern="1200" dirty="0"/>
        </a:p>
      </dsp:txBody>
      <dsp:txXfrm>
        <a:off x="3326574" y="2701643"/>
        <a:ext cx="1792795" cy="164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BA397-C79B-C747-9C7D-D8BD08A8CD01}">
      <dsp:nvSpPr>
        <dsp:cNvPr id="0" name=""/>
        <dsp:cNvSpPr/>
      </dsp:nvSpPr>
      <dsp:spPr>
        <a:xfrm>
          <a:off x="664320" y="1017470"/>
          <a:ext cx="3052410" cy="30524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E289BB-4C33-4A12-8163-E2AFD0E6E46D}">
      <dsp:nvSpPr>
        <dsp:cNvPr id="0" name=""/>
        <dsp:cNvSpPr/>
      </dsp:nvSpPr>
      <dsp:spPr>
        <a:xfrm>
          <a:off x="1097748" y="1448064"/>
          <a:ext cx="2179929" cy="21799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17D07-ACB0-40D0-A7C7-130A6B993B25}">
      <dsp:nvSpPr>
        <dsp:cNvPr id="0" name=""/>
        <dsp:cNvSpPr/>
      </dsp:nvSpPr>
      <dsp:spPr>
        <a:xfrm>
          <a:off x="1536546" y="1889696"/>
          <a:ext cx="1307957" cy="13079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6201F-DFC7-4025-81D7-D76B240452F7}">
      <dsp:nvSpPr>
        <dsp:cNvPr id="0" name=""/>
        <dsp:cNvSpPr/>
      </dsp:nvSpPr>
      <dsp:spPr>
        <a:xfrm>
          <a:off x="1972532" y="2325682"/>
          <a:ext cx="435985" cy="435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BDD1C-4581-4A5B-B6C7-50E13451F0CC}">
      <dsp:nvSpPr>
        <dsp:cNvPr id="0" name=""/>
        <dsp:cNvSpPr/>
      </dsp:nvSpPr>
      <dsp:spPr>
        <a:xfrm>
          <a:off x="4225465" y="0"/>
          <a:ext cx="1526205" cy="73003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/>
            <a:t>Yksilö</a:t>
          </a:r>
          <a:endParaRPr lang="fi-FI" sz="3200" kern="1200" dirty="0"/>
        </a:p>
      </dsp:txBody>
      <dsp:txXfrm>
        <a:off x="4225465" y="0"/>
        <a:ext cx="1526205" cy="730034"/>
      </dsp:txXfrm>
    </dsp:sp>
    <dsp:sp modelId="{8E0C569F-AAC5-40ED-AECE-3E20AD9D4EE8}">
      <dsp:nvSpPr>
        <dsp:cNvPr id="0" name=""/>
        <dsp:cNvSpPr/>
      </dsp:nvSpPr>
      <dsp:spPr>
        <a:xfrm>
          <a:off x="3843914" y="365017"/>
          <a:ext cx="381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1D9B-41F2-425D-AAB9-BD0CD23B2B0D}">
      <dsp:nvSpPr>
        <dsp:cNvPr id="0" name=""/>
        <dsp:cNvSpPr/>
      </dsp:nvSpPr>
      <dsp:spPr>
        <a:xfrm rot="5400000">
          <a:off x="1925983" y="605394"/>
          <a:ext cx="2157036" cy="167882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A4E6-4F71-46A0-B256-D4D81E4928D8}">
      <dsp:nvSpPr>
        <dsp:cNvPr id="0" name=""/>
        <dsp:cNvSpPr/>
      </dsp:nvSpPr>
      <dsp:spPr>
        <a:xfrm>
          <a:off x="4176459" y="720077"/>
          <a:ext cx="2807789" cy="73003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/>
            <a:t>Elämänpiiri</a:t>
          </a:r>
          <a:endParaRPr lang="fi-FI" sz="3200" kern="1200" dirty="0"/>
        </a:p>
      </dsp:txBody>
      <dsp:txXfrm>
        <a:off x="4176459" y="720077"/>
        <a:ext cx="2807789" cy="730034"/>
      </dsp:txXfrm>
    </dsp:sp>
    <dsp:sp modelId="{910C54B2-581B-4790-9215-5FB5675CB867}">
      <dsp:nvSpPr>
        <dsp:cNvPr id="0" name=""/>
        <dsp:cNvSpPr/>
      </dsp:nvSpPr>
      <dsp:spPr>
        <a:xfrm>
          <a:off x="3843914" y="1095052"/>
          <a:ext cx="381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7DC9B-EBF8-46FE-90E9-4C6059561FFE}">
      <dsp:nvSpPr>
        <dsp:cNvPr id="0" name=""/>
        <dsp:cNvSpPr/>
      </dsp:nvSpPr>
      <dsp:spPr>
        <a:xfrm rot="5400000">
          <a:off x="2299395" y="1323474"/>
          <a:ext cx="1771415" cy="131507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44543-53F6-420A-8EA6-8CFF6EA77755}">
      <dsp:nvSpPr>
        <dsp:cNvPr id="0" name=""/>
        <dsp:cNvSpPr/>
      </dsp:nvSpPr>
      <dsp:spPr>
        <a:xfrm>
          <a:off x="4225465" y="1460069"/>
          <a:ext cx="1526205" cy="73003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/>
            <a:t>Hoito</a:t>
          </a:r>
          <a:endParaRPr lang="fi-FI" sz="3200" kern="1200" dirty="0"/>
        </a:p>
      </dsp:txBody>
      <dsp:txXfrm>
        <a:off x="4225465" y="1460069"/>
        <a:ext cx="1526205" cy="730034"/>
      </dsp:txXfrm>
    </dsp:sp>
    <dsp:sp modelId="{480C0BDB-C423-4E31-84BF-54F159410184}">
      <dsp:nvSpPr>
        <dsp:cNvPr id="0" name=""/>
        <dsp:cNvSpPr/>
      </dsp:nvSpPr>
      <dsp:spPr>
        <a:xfrm>
          <a:off x="3843914" y="1825086"/>
          <a:ext cx="381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255CF-09FA-4139-B6CF-51A4751FC0F4}">
      <dsp:nvSpPr>
        <dsp:cNvPr id="0" name=""/>
        <dsp:cNvSpPr/>
      </dsp:nvSpPr>
      <dsp:spPr>
        <a:xfrm rot="5400000">
          <a:off x="2660851" y="1992714"/>
          <a:ext cx="1351200" cy="101492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4608A-ACE6-D64A-B0BA-AFA3DC3D3C5F}">
      <dsp:nvSpPr>
        <dsp:cNvPr id="0" name=""/>
        <dsp:cNvSpPr/>
      </dsp:nvSpPr>
      <dsp:spPr>
        <a:xfrm>
          <a:off x="4232226" y="2160238"/>
          <a:ext cx="2454748" cy="73003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/>
            <a:t>Yhteiskunta</a:t>
          </a:r>
          <a:endParaRPr lang="fi-FI" sz="3200" kern="1200" dirty="0"/>
        </a:p>
      </dsp:txBody>
      <dsp:txXfrm>
        <a:off x="4232226" y="2160238"/>
        <a:ext cx="2454748" cy="730034"/>
      </dsp:txXfrm>
    </dsp:sp>
    <dsp:sp modelId="{4878828F-4D31-0E4E-A5CF-9A7CF45212D9}">
      <dsp:nvSpPr>
        <dsp:cNvPr id="0" name=""/>
        <dsp:cNvSpPr/>
      </dsp:nvSpPr>
      <dsp:spPr>
        <a:xfrm>
          <a:off x="3843914" y="2555121"/>
          <a:ext cx="381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387C1-F1C2-C245-8628-8703EC74BBBE}">
      <dsp:nvSpPr>
        <dsp:cNvPr id="0" name=""/>
        <dsp:cNvSpPr/>
      </dsp:nvSpPr>
      <dsp:spPr>
        <a:xfrm rot="5400000">
          <a:off x="3023172" y="2664601"/>
          <a:ext cx="928746" cy="70917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CFCF-0077-4595-9642-E1107A9E9DC7}" type="datetimeFigureOut">
              <a:rPr lang="fi-FI" smtClean="0"/>
              <a:t>2.9.2020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81E64-BE20-434E-9F58-E027BC968C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53F516-C270-42C5-9AEF-E7D28FD2A869}" type="datetimeFigureOut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B957E8-B692-4367-B3D9-549BB61C6E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93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tää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D17A0-9841-4BE0-9D1F-2C24C15D8A7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1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Nostoja analyysista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D17A0-9841-4BE0-9D1F-2C24C15D8A7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96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2B54-3454-4F02-9EDB-84E4A91EAF6E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238-7858-4C5D-9334-38D34ABA26B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626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0D-8E3F-4368-926B-8825CAB6EEA7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FCEA-2837-4113-B69C-807D10F26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527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087A-02FC-4DC6-8BC0-DE563DB2839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0279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42C1-1B71-4BCE-998F-2AA7FD4ED51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9990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70F1-F07D-48B4-BF44-C1D863F0A2D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161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794D-269A-40DA-89B5-ED75ABBE3F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47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979848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79139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871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64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45669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0209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ED-F5EB-413C-923D-7DEED82B9857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142E-A5C0-4F7E-9E3F-39EFB1B8C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7652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24855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824072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46944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899460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BB7C-175C-4F49-AF11-DA06412774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939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CA719-CA57-4FC5-B456-D7E7A44AE5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3845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21B9-5852-4D94-9FF5-B275FF5A6BA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84965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350A2F-0ECB-4054-8270-BE1C9B89EB04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318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E7DE-BC12-4F9D-876D-D57648FFD2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1622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087A-02FC-4DC6-8BC0-DE563DB2839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908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E7C3-B0CE-45FB-82B2-A2C823E63EDB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C75-B948-4718-AB2E-13FA01724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0205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42C1-1B71-4BCE-998F-2AA7FD4ED51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98334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70F1-F07D-48B4-BF44-C1D863F0A2D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7473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794D-269A-40DA-89B5-ED75ABBE3F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59309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7543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4987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498759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1091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650188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413261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4130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2764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2392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118972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42975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BB7C-175C-4F49-AF11-DA06412774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517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CA719-CA57-4FC5-B456-D7E7A44AE5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5760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21B9-5852-4D94-9FF5-B275FF5A6BA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515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350A2F-0ECB-4054-8270-BE1C9B89EB04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721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E7DE-BC12-4F9D-876D-D57648FFD2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94278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087A-02FC-4DC6-8BC0-DE563DB2839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2538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42C1-1B71-4BCE-998F-2AA7FD4ED51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64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8B7-36C6-4615-A572-EE07AA264383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ADE-FF0D-4AE5-90D1-481D715BA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2276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70F1-F07D-48B4-BF44-C1D863F0A2D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28758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794D-269A-40DA-89B5-ED75ABBE3F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1482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303670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9697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024850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20548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55722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227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7017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009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FEC4-BF3D-464A-8A26-3D861B1B2AEE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2A89-7DD5-41AC-9A43-96CEA010C92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1572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77040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833673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5362-CB1E-4621-820C-7B1431F142D7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3668-07AD-457F-B09B-967EB5612DD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9979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511A26-DE03-4B25-B314-78DF97994052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E4CE9D-1884-4205-8A67-D57EA51E0C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276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C40-4D0C-434A-A09B-8AE44C8DD4D2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01E5-8EE4-4162-AB3B-0B191590A4A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173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4" y="0"/>
            <a:ext cx="1141412" cy="6858000"/>
          </a:xfrm>
          <a:custGeom>
            <a:avLst/>
            <a:gdLst>
              <a:gd name="T0" fmla="*/ 52013840 w 2359"/>
              <a:gd name="T1" fmla="*/ 0 h 14300"/>
              <a:gd name="T2" fmla="*/ 0 w 2359"/>
              <a:gd name="T3" fmla="*/ 163068373 h 14300"/>
              <a:gd name="T4" fmla="*/ 55996928 w 2359"/>
              <a:gd name="T5" fmla="*/ 370065833 h 14300"/>
              <a:gd name="T6" fmla="*/ 0 w 2359"/>
              <a:gd name="T7" fmla="*/ 577063293 h 14300"/>
              <a:gd name="T8" fmla="*/ 55996928 w 2359"/>
              <a:gd name="T9" fmla="*/ 784061232 h 14300"/>
              <a:gd name="T10" fmla="*/ 0 w 2359"/>
              <a:gd name="T11" fmla="*/ 990828493 h 14300"/>
              <a:gd name="T12" fmla="*/ 55996928 w 2359"/>
              <a:gd name="T13" fmla="*/ 1197826433 h 14300"/>
              <a:gd name="T14" fmla="*/ 55996928 w 2359"/>
              <a:gd name="T15" fmla="*/ 1208406457 h 14300"/>
              <a:gd name="T16" fmla="*/ 0 w 2359"/>
              <a:gd name="T17" fmla="*/ 1415403916 h 14300"/>
              <a:gd name="T18" fmla="*/ 55996928 w 2359"/>
              <a:gd name="T19" fmla="*/ 1622171657 h 14300"/>
              <a:gd name="T20" fmla="*/ 0 w 2359"/>
              <a:gd name="T21" fmla="*/ 1829169117 h 14300"/>
              <a:gd name="T22" fmla="*/ 55996928 w 2359"/>
              <a:gd name="T23" fmla="*/ 2036166577 h 14300"/>
              <a:gd name="T24" fmla="*/ 0 w 2359"/>
              <a:gd name="T25" fmla="*/ 2147483646 h 14300"/>
              <a:gd name="T26" fmla="*/ 55996928 w 2359"/>
              <a:gd name="T27" fmla="*/ 2147483646 h 14300"/>
              <a:gd name="T28" fmla="*/ 0 w 2359"/>
              <a:gd name="T29" fmla="*/ 2147483646 h 14300"/>
              <a:gd name="T30" fmla="*/ 55996928 w 2359"/>
              <a:gd name="T31" fmla="*/ 2147483646 h 14300"/>
              <a:gd name="T32" fmla="*/ 0 w 2359"/>
              <a:gd name="T33" fmla="*/ 2147483646 h 14300"/>
              <a:gd name="T34" fmla="*/ 55996928 w 2359"/>
              <a:gd name="T35" fmla="*/ 2147483646 h 14300"/>
              <a:gd name="T36" fmla="*/ 55762742 w 2359"/>
              <a:gd name="T37" fmla="*/ 2147483646 h 14300"/>
              <a:gd name="T38" fmla="*/ 552705173 w 2359"/>
              <a:gd name="T39" fmla="*/ 2147483646 h 14300"/>
              <a:gd name="T40" fmla="*/ 552705173 w 2359"/>
              <a:gd name="T41" fmla="*/ 0 h 14300"/>
              <a:gd name="T42" fmla="*/ 52013840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FAB1-8C55-41CA-B1DA-AAAEFA0B0126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EC6E36-A779-4DFE-AB22-A7C0463B8F3B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99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9FC4-BC8F-4A90-872E-DA43B324DC3E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C1AC-9F19-47F5-BC4B-9E635D63E78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32089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6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6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1" y="1555786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1" y="1555786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C3C9-6E9D-473E-8499-19C13D24A04C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D534-98A5-4CB3-804D-42A1044F79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21822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4"/>
            <a:ext cx="6371619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1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9A25-13B3-476E-946D-25614B717E61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33DA-D02E-4000-BDF7-4B72E2693FD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19856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94FA-EDAD-405E-9967-EF51EF2E0004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6790-EED0-4BB3-9179-E80407243A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20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15C-70A2-49CB-912B-2EFF7A2041E0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A1E-CC65-4D4A-8AD3-33B6FE2ED2C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6422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77BF-5A04-4DC8-9EC4-29E2A8A2237C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7FCC-57BF-4A18-BBDA-B40DCF4057C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14770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1" y="0"/>
            <a:ext cx="9393239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342219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70559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72502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" y="2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132234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1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39978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1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06450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1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593130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1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9113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8931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A5B-0A5A-4F41-8E7A-437D621197D3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11A-B41B-4B02-A7C2-918597E845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7848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37648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smtClean="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23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8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9" name="Cont1"/>
          <p:cNvSpPr>
            <a:spLocks noGrp="1"/>
          </p:cNvSpPr>
          <p:nvPr>
            <p:ph sz="quarter" idx="14"/>
          </p:nvPr>
        </p:nvSpPr>
        <p:spPr>
          <a:xfrm>
            <a:off x="623393" y="836712"/>
            <a:ext cx="10943167" cy="3096344"/>
          </a:xfrm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Cont"/>
          <p:cNvSpPr>
            <a:spLocks noGrp="1"/>
          </p:cNvSpPr>
          <p:nvPr>
            <p:ph sz="quarter" idx="15"/>
          </p:nvPr>
        </p:nvSpPr>
        <p:spPr>
          <a:xfrm>
            <a:off x="623393" y="4005064"/>
            <a:ext cx="10943167" cy="2376264"/>
          </a:xfrm>
          <a:noFill/>
          <a:ln>
            <a:noFill/>
          </a:ln>
        </p:spPr>
        <p:txBody>
          <a:bodyPr anchor="t">
            <a:normAutofit/>
          </a:bodyPr>
          <a:lstStyle>
            <a:lvl1pPr marL="11430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Warning</a:t>
            </a:r>
            <a:endParaRPr lang="el-GR"/>
          </a:p>
        </p:txBody>
      </p:sp>
      <p:sp>
        <p:nvSpPr>
          <p:cNvPr id="8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smtClean="0"/>
              <a:t>Report Title</a:t>
            </a:r>
            <a:endParaRPr lang="el-GR"/>
          </a:p>
        </p:txBody>
      </p:sp>
      <p:sp>
        <p:nvSpPr>
          <p:cNvPr id="11" name="MetaFoot"/>
          <p:cNvSpPr>
            <a:spLocks noGrp="1"/>
          </p:cNvSpPr>
          <p:nvPr>
            <p:ph sz="quarter" idx="17"/>
          </p:nvPr>
        </p:nvSpPr>
        <p:spPr>
          <a:xfrm>
            <a:off x="3410" y="6669360"/>
            <a:ext cx="8161668" cy="188640"/>
          </a:xfrm>
        </p:spPr>
        <p:txBody>
          <a:bodyPr anchor="ctr">
            <a:noAutofit/>
          </a:bodyPr>
          <a:lstStyle>
            <a:lvl1pPr marL="1143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 lang="el-GR" sz="1000">
                <a:solidFill>
                  <a:srgbClr val="7F7F7F"/>
                </a:solidFill>
                <a:cs typeface="Angsana New" panose="02020603050405020304" pitchFamily="18" charset="-34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67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18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8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Warning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/>
          </p:nvPr>
        </p:nvSpPr>
        <p:spPr>
          <a:xfrm>
            <a:off x="623393" y="836712"/>
            <a:ext cx="10943167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11430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3" y="1556792"/>
            <a:ext cx="10943167" cy="4824536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smtClean="0"/>
              <a:t>Report Title</a:t>
            </a:r>
            <a:endParaRPr lang="el-GR"/>
          </a:p>
        </p:txBody>
      </p:sp>
      <p:sp>
        <p:nvSpPr>
          <p:cNvPr id="9" name="MetaFoot"/>
          <p:cNvSpPr>
            <a:spLocks noGrp="1"/>
          </p:cNvSpPr>
          <p:nvPr>
            <p:ph sz="quarter" idx="17"/>
          </p:nvPr>
        </p:nvSpPr>
        <p:spPr>
          <a:xfrm>
            <a:off x="3410" y="6669360"/>
            <a:ext cx="8161668" cy="188640"/>
          </a:xfrm>
        </p:spPr>
        <p:txBody>
          <a:bodyPr anchor="ctr">
            <a:noAutofit/>
          </a:bodyPr>
          <a:lstStyle>
            <a:lvl1pPr marL="1143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 lang="el-GR" sz="1000">
                <a:solidFill>
                  <a:srgbClr val="7F7F7F"/>
                </a:solidFill>
                <a:cs typeface="Angsana New" panose="02020603050405020304" pitchFamily="18" charset="-34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8085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8CC1-BE2B-4772-8EB2-F027ED840A0A}" type="datetimeFigureOut">
              <a:rPr lang="fi-FI" smtClean="0"/>
              <a:pPr/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5442-7955-4A19-ABCE-61329155FA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0607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9" y="1180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67">
                <a:solidFill>
                  <a:schemeClr val="accent2"/>
                </a:solidFill>
                <a:latin typeface="+mj-lt"/>
              </a:defRPr>
            </a:lvl1pPr>
            <a:lvl2pPr>
              <a:defRPr sz="3467"/>
            </a:lvl2pPr>
            <a:lvl3pPr>
              <a:defRPr sz="3200"/>
            </a:lvl3pPr>
            <a:lvl4pPr>
              <a:defRPr sz="2933"/>
            </a:lvl4pPr>
            <a:lvl5pPr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7489" y="1576801"/>
            <a:ext cx="10977033" cy="4914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713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BCA4-27B5-41D9-9A12-540F15919028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D36-9475-4DF2-AEE1-BA2915921F0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837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970-1A0F-4034-81DA-400291B49248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4FC9-4BA4-471C-A025-62828D7E80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2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25FE7F-639B-4F41-B411-9A10F7DF6F82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BA1A6B-480F-4EC3-B195-011105587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51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C60-B823-41DF-9DB0-D0400F43B348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C43-36BE-42D4-99BF-9CAD33AED93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29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0A33-4F74-46C5-BA84-323431FCF468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6714-1DC3-4B48-B907-0C5C7B57AB8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067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424-FB5D-40AA-8551-11A4F0C75246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987-6EE2-4694-B2A5-3F3009D431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763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851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514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C4F-FC96-441E-97E5-63D21FCCDBBB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A1E-CB5F-44BF-813F-4678206E636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2844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42ED-B5E4-443F-A90E-A092EE76DE85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28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09382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58258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556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6131D-9689-4368-B1C5-1478C81E59F2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4583BA-8BA8-4764-BEC1-509EADF4BC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944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0893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05924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277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77784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59590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0192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1785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51D3-CAD2-49F7-B72E-763DC6C5A680}" type="datetimeFigureOut">
              <a:rPr lang="fi-FI" smtClean="0"/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120-2F86-4D9A-866D-04CE4D6933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723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AEB2-1165-484B-B812-26ECCF851664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0B04-3D42-441C-A42F-ADC4CDEE218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7074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252DBE-A127-4B98-A854-3426B5EAFD8F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F9149D-10A1-4E46-9AC1-D14CB0B36E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E4427-7DC9-465A-AC18-63739EE817FE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5E92E-7255-4D0A-BC70-6446A13C3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742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0998-A2C8-4FAC-A686-3CA9ED80920F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A7EF-A6EE-4C67-AB05-94E76071D24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249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E6A-066E-418C-8AE7-D4BF143CDA92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6D168-B4A6-4CDF-BB92-2F927E25CD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169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EF71-8BD6-46A6-A97C-FFCC4F352A4C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83D5-AC4C-40CD-8B2C-880B701E46F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27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9CD5-86AD-460B-8E57-3384806F0BEF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859C-40AA-4E0F-891D-380A0F78E3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9184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40CE-A122-4E89-BC21-06EA3D6B769D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C977-80AC-4B61-9D22-81B7DE03CF8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43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F65E-D073-431F-A264-5C0465226C70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EF06-98C6-4892-9145-E209BE647B7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456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F1CA-DF26-4202-87C1-C43227B3AD15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CD3F-F9F9-4C6E-A1DD-38B7D23B6FD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442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35051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78701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7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A73BA-8D8B-40BF-BD4B-A95D6EC962C6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7EA9D-47E1-4E27-9FE0-FCEA2F48A9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125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09833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522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5378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51931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99704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73923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85940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AE61-5D3E-4BD5-A5D9-771C01134A47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5945-3973-4370-BC41-FEB60D23E9B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839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C62913-02BC-45E1-AAF1-5FEF7A64E957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F5628D-78A8-4B37-9EF1-0045A170D9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13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1E2D-908A-4141-9380-9D4D8A890906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8F56-680E-4887-87A9-D5C033ED31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56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680E6-DF0C-41FE-B435-3271F8822860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2E9DE-A9FA-4888-AE9F-B9157D1DC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166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BEB1-00CC-4620-98C8-807096FD2A9B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983F37-7669-49AB-8AB2-F55DDA2B7B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381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04F9-3E2D-495C-8B4E-9C352AB49C41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DB2D-59C1-4D1E-ABE9-08FB66D8E13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79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3AE9-F65D-4B16-BDDB-B6BA8DFB6DCB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815A-1A13-4491-8288-98C9281ED5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658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90D3-E1AB-4676-B9CD-847478CE7D4E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D4A1-24F7-4821-82BD-70FB033D923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5321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2F82-34F0-4101-BFE0-F72DA208A5B6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2E5C-82F9-4232-AFFB-29A16C88E70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543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07C0-70D5-4D62-AF95-D2944CEA4571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B48E-B8EB-42CA-BD4C-865A5426ABB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2839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6469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3505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73792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236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67E7-3E57-42A7-9090-EF905079A598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F30CF3-25C1-4041-A96E-EA98C728F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8811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0988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53426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64620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177028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7105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13407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D485-4C03-45E8-B6D0-46828E02E60C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8E16-213C-4740-A3B1-900BD38C434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048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6A9CEE-2EFF-4234-91F1-7C751369ACC5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D1229A-9B3D-45F1-B5E5-2E8332F123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458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AF0-BE99-42E1-8896-F2AC7649E97C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6C4E-EE0C-4EE5-87A2-35430863BAB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9057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BDB5-56E7-488A-9222-90A0789D0DBA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49785-2CA9-476C-A985-1B136A442E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88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9335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2F00-BE0B-4015-BD94-861224FE7D02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2115-2833-4D9B-A53D-946A02C0513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774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BB4-7388-4E3F-9D07-511EBF95DAFD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ADE0-CCEF-46A7-ABD8-5A0BBB8AE25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337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435A-C109-4B19-B1BC-68217D2779C1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22AE-3DA3-40B2-8803-78BC49B7C8E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5941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A39A-72B2-4AB3-92E9-998112FE6621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F6A9-6C0F-4350-A0DD-7A147BEC46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2661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AC61-67A6-46C0-AF04-4C3923461D8C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6D16-6E45-4A50-88A4-2D70F4B225F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1424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3345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2364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3298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3788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56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7132-4491-4D90-808E-F4ABA1A9E346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B-1776-4491-9403-9325C58D36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22325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71397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402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42756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97568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485609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BB7C-175C-4F49-AF11-DA06412774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821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CA719-CA57-4FC5-B456-D7E7A44AE5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0607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21B9-5852-4D94-9FF5-B275FF5A6BA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774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350A2F-0ECB-4054-8270-BE1C9B89EB04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23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E7DE-BC12-4F9D-876D-D57648FFD2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8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D753CC4-067A-4F36-B556-8E1E6DD6A3F8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66FB-CFF7-4EF1-8999-674D97D3420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4012" r:id="rId3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399A5282-76F8-49E9-9449-9DEDABC87614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4B6AB836-89B8-4782-9DE2-5DA74AB6F8B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0D0EFB84-9DC4-47CD-978D-A92DC34FB5D7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CDA2531E-A569-4D11-9F57-58BF224E644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33A4C6-3BA8-4416-84B5-322F9341B6D3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C3927088-0CDF-46CD-8962-1E078E2EA0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2D398DF8-9A05-41B4-88D6-F1C71796EBC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9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2D398DF8-9A05-41B4-88D6-F1C71796EBC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2D398DF8-9A05-41B4-88D6-F1C71796EBC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68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9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83957173-4B98-487D-9F48-AA2DC307AD92}" type="datetime1">
              <a:rPr lang="fi-FI"/>
              <a:pPr>
                <a:defRPr/>
              </a:pPr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4" y="6269038"/>
            <a:ext cx="1236663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b="1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FC76BEFD-D816-45D0-A320-8FE6D8C814E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4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fi/web/hyvinvoinnin-ja-terveyden-edistamisen-johtaminen/osallisuuden-edistaminen/heikoimmassa-asemassa-olevien-osallisuus/osallisuuden-edistamisen-mallit/osallisuutta-edistava-hallintomalli-tukee-osallisuustyon-johtamist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.fi/helsinki/fi/kaupunki-ja-hallinto/strategia-ja-talous/kaupunkistrategia/strategia-ehdotus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1"/>
            <a:ext cx="10739336" cy="1698170"/>
          </a:xfrm>
        </p:spPr>
        <p:txBody>
          <a:bodyPr/>
          <a:lstStyle/>
          <a:p>
            <a:r>
              <a:rPr lang="fi-FI" sz="6000" dirty="0" smtClean="0"/>
              <a:t>Toipumisorientaatio strategisena valintana</a:t>
            </a:r>
            <a:endParaRPr lang="fi-FI" sz="6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08563" y="2469436"/>
            <a:ext cx="11452607" cy="2643222"/>
          </a:xfrm>
        </p:spPr>
        <p:txBody>
          <a:bodyPr/>
          <a:lstStyle/>
          <a:p>
            <a:r>
              <a:rPr lang="fi-FI" sz="4400" dirty="0" smtClean="0"/>
              <a:t>Helsinki toipumisympäristönä</a:t>
            </a:r>
          </a:p>
          <a:p>
            <a:endParaRPr lang="fi-FI" sz="3200" dirty="0" smtClean="0"/>
          </a:p>
          <a:p>
            <a:r>
              <a:rPr lang="fi-FI" sz="2800" dirty="0" smtClean="0"/>
              <a:t>Toipumisorientaatio strategiana ja käytäntönä -seminaari</a:t>
            </a:r>
          </a:p>
          <a:p>
            <a:r>
              <a:rPr lang="fi-FI" sz="2400" dirty="0" smtClean="0"/>
              <a:t>12.2.2020</a:t>
            </a:r>
            <a:endParaRPr lang="fi-FI" sz="2400" dirty="0"/>
          </a:p>
          <a:p>
            <a:endParaRPr lang="fi-FI" sz="2000" dirty="0" smtClean="0"/>
          </a:p>
          <a:p>
            <a:r>
              <a:rPr lang="fi-FI" sz="2400" dirty="0" smtClean="0"/>
              <a:t>Mikko Tamminen</a:t>
            </a:r>
          </a:p>
          <a:p>
            <a:r>
              <a:rPr lang="fi-FI" sz="2400" dirty="0" smtClean="0"/>
              <a:t>Psykiatria- ja päihdepalvelujen johtaja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504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 descr="Ympyrän sisään on kerätty 6 elämänalueen kohtaa, joihin toivotaan tukea. Ensimmäinen kohta on ympärän yläreunassa, ja sen jälkeen ne laskeutuvat oikealle ja alakautta vasemmalle ylös numerojärjestyksesssä. &#10;1. Sosiaaliset suhteet: uusien ystävien löytäminen, läheisten kanssa kommunikointi, harrastukset n. 17%&#10;2. Elämänhallinta: muut viranomaiset, toimiminen arjessa n. 14%&#10;3. Raha-asiat: velkaneuvonta, päivittäiset raha-asiat n. 11% kysymykseen vastanneista&#10;4. Mielenterveys: psyykkinen hyvinvointi, stressi, keskusteluapu n. 13%&#10;5. a): Raittius: lisätuki päihteettömyyteen n. 6%&#10;5. b): Työllistyminen: koulutusta, apua työnhakuun, matalan kynnyksen paikat n. 6%&#10;5. c): Asuminen: Asunnon löytäminen ja pitäminen n. 6%&#10;6. Vanhemmuus: Huostaanotto kysymykset, riippuvuuv ja vanhemmuus n. 2%" title="Toivoisin tukea näillä elämän osa-alueilla"/>
          <p:cNvSpPr/>
          <p:nvPr/>
        </p:nvSpPr>
        <p:spPr>
          <a:xfrm>
            <a:off x="2852382" y="249254"/>
            <a:ext cx="6619164" cy="661916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6750908" y="4523167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Mielenterveys </a:t>
            </a: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Psyykkinen hyvinvointi, stressi, keskusteluapu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13%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 27">
            <a:extLst>
              <a:ext uri="{FF2B5EF4-FFF2-40B4-BE49-F238E27FC236}">
                <a16:creationId xmlns:a16="http://schemas.microsoft.com/office/drawing/2014/main" id="{FD720A65-4854-4198-B65D-E72311CBFDAD}"/>
              </a:ext>
            </a:extLst>
          </p:cNvPr>
          <p:cNvSpPr/>
          <p:nvPr/>
        </p:nvSpPr>
        <p:spPr>
          <a:xfrm>
            <a:off x="7559212" y="3035583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Raha-asiat</a:t>
            </a:r>
            <a:b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Velkaneuvonta, päivittäiset raha-asiat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11% kysymykseen vastanneista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70" y="2938410"/>
            <a:ext cx="1173138" cy="117924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53056" y="223010"/>
            <a:ext cx="482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Toivoisin tukea näillä elämän osa-alueilla: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7243581" y="1547999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Elämänhallinta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 viranomaiset, toimiminen arjessa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14%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5075723" y="333699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Sosiaaliset suhteet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Uusien ystävien löytäminen, läheisten kanssa kommunikointi, harrastukset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17 %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5150412" y="5534006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Raittius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Lisätuki päihteettömyyteen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6% 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3484658" y="4599120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Työllistyminen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Koulutusta, apua työnhakuun, matalan kynnyksen paikat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6% 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2736863" y="3145018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Asuminen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Asunnon löytäminen ja pitäminen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6% 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uorakulmio 27">
            <a:extLst>
              <a:ext uri="{FF2B5EF4-FFF2-40B4-BE49-F238E27FC236}">
                <a16:creationId xmlns:a16="http://schemas.microsoft.com/office/drawing/2014/main" id="{E3A2D9DE-0D7E-4A78-9420-8494105986E7}"/>
              </a:ext>
            </a:extLst>
          </p:cNvPr>
          <p:cNvSpPr/>
          <p:nvPr/>
        </p:nvSpPr>
        <p:spPr>
          <a:xfrm>
            <a:off x="3205293" y="1254816"/>
            <a:ext cx="2027853" cy="60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fi-FI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Vanhemmuus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Huostaanotto kysymykset, riippuvuus ja vanhemmuus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2%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yöristetty suorakulmio 3" descr="Kivut &#10;Terveys &#10;Nukahtaminen/ nukahtamislääkkeet&#10;Lääkäri ei ota tosissaan &#10;Kuinka eroon väkivaltaisesta miehestä&#10;Yhteiskuntaan mukaan pääsy&#10;Saan lääkkeet oikeaan aikaan&#10;Kaikkeen&#10;" title="Yksittäisiä vastauksia"/>
          <p:cNvSpPr/>
          <p:nvPr/>
        </p:nvSpPr>
        <p:spPr>
          <a:xfrm>
            <a:off x="9935041" y="1991766"/>
            <a:ext cx="1979053" cy="3921354"/>
          </a:xfrm>
          <a:prstGeom prst="roundRect">
            <a:avLst/>
          </a:prstGeom>
          <a:solidFill>
            <a:srgbClr val="4DE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Yksittäisiä vastauksia: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Kivut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Terveys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Nukahtaminen/ nukahtamislääkkeet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Lääkäri ei ota tosissaan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Kuinka eroon väkivaltaisesta miehestä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Yhteiskuntaan mukaan pääsy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Saan lääkkeet oikeaan aikaan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Kaikkeen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16" y="2694164"/>
            <a:ext cx="1801368" cy="18013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16" y="2694164"/>
            <a:ext cx="1801368" cy="1801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11</a:t>
            </a:fld>
            <a:endParaRPr lang="fi-FI"/>
          </a:p>
        </p:txBody>
      </p:sp>
      <p:cxnSp>
        <p:nvCxnSpPr>
          <p:cNvPr id="6" name="Suora yhdysviiva 5"/>
          <p:cNvCxnSpPr>
            <a:endCxn id="4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277905" y="152400"/>
            <a:ext cx="407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Mielestäni </a:t>
            </a:r>
            <a:r>
              <a:rPr lang="fi-FI" b="1" dirty="0" smtClean="0">
                <a:solidFill>
                  <a:srgbClr val="8A6B10"/>
                </a:solidFill>
              </a:rPr>
              <a:t>hyvää kohtelua </a:t>
            </a:r>
            <a:r>
              <a:rPr lang="fi-FI" b="1" dirty="0" smtClean="0">
                <a:solidFill>
                  <a:schemeClr val="bg1"/>
                </a:solidFill>
              </a:rPr>
              <a:t>on: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358872" y="152400"/>
            <a:ext cx="407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Mielestäni </a:t>
            </a:r>
            <a:r>
              <a:rPr lang="fi-FI" b="1" dirty="0" smtClean="0">
                <a:solidFill>
                  <a:srgbClr val="8A6B10"/>
                </a:solidFill>
              </a:rPr>
              <a:t>huonoa kohtelua </a:t>
            </a:r>
            <a:r>
              <a:rPr lang="fi-FI" b="1" dirty="0" smtClean="0">
                <a:solidFill>
                  <a:schemeClr val="bg1"/>
                </a:solidFill>
              </a:rPr>
              <a:t>on: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Pyöristetty kuvaselitesuorakulmio 9"/>
          <p:cNvSpPr/>
          <p:nvPr/>
        </p:nvSpPr>
        <p:spPr>
          <a:xfrm>
            <a:off x="1237128" y="1147481"/>
            <a:ext cx="1712259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Minua kuunnellaan, asioistani ollaan aidosti kiinnostuneita.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Pyöristetty kuvaselitesuorakulmio 10"/>
          <p:cNvSpPr/>
          <p:nvPr/>
        </p:nvSpPr>
        <p:spPr>
          <a:xfrm>
            <a:off x="3910196" y="1833314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Kohtelu on vähintäänkin asiallista, mielellään kohtaamisesta välittyy empatia.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Pyöristetty kuvaselitesuorakulmio 11"/>
          <p:cNvSpPr/>
          <p:nvPr/>
        </p:nvSpPr>
        <p:spPr>
          <a:xfrm>
            <a:off x="340656" y="2779059"/>
            <a:ext cx="1712259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Minut kohdataan yksilöllisesti, eli saan olla oma itseni.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Pyöristetty kuvaselitesuorakulmio 12"/>
          <p:cNvSpPr/>
          <p:nvPr/>
        </p:nvSpPr>
        <p:spPr>
          <a:xfrm>
            <a:off x="4182034" y="3984879"/>
            <a:ext cx="1712259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Minua ei syyllistetä, vaan kannustetaan positiivisen kautta. Minuun uskotaan.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Pyöristetty kuvaselitesuorakulmio 13"/>
          <p:cNvSpPr/>
          <p:nvPr/>
        </p:nvSpPr>
        <p:spPr>
          <a:xfrm>
            <a:off x="2474255" y="5420088"/>
            <a:ext cx="1712259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Kohtelu on tasapuolista ja minut kohdataan tasa-arvoisena ihmisenä.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Pyöristetty kuvaselitesuorakulmio 14"/>
          <p:cNvSpPr/>
          <p:nvPr/>
        </p:nvSpPr>
        <p:spPr>
          <a:xfrm>
            <a:off x="277905" y="4697507"/>
            <a:ext cx="1712259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Hoito on sujuvaa tai vähintään työntekijä yrittää parhaansa.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Pyöristetty kuvaselitesuorakulmio 17"/>
          <p:cNvSpPr/>
          <p:nvPr/>
        </p:nvSpPr>
        <p:spPr>
          <a:xfrm>
            <a:off x="6545819" y="1017557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Minua pompotellaan ja annetut aikataulut ovat liian tiukkoja.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Pyöristetty kuvaselitesuorakulmio 18"/>
          <p:cNvSpPr/>
          <p:nvPr/>
        </p:nvSpPr>
        <p:spPr>
          <a:xfrm>
            <a:off x="8918570" y="1275924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Päätöksiä ei perustella ja toiminnasta tulee mielivaltainen vaikutelma.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Pyöristetty kuvaselitesuorakulmio 19"/>
          <p:cNvSpPr/>
          <p:nvPr/>
        </p:nvSpPr>
        <p:spPr>
          <a:xfrm>
            <a:off x="10142119" y="2286269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Minua kohdellaan lapsena ja ongelmiani vähätellään.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Pyöristetty kuvaselitesuorakulmio 20"/>
          <p:cNvSpPr/>
          <p:nvPr/>
        </p:nvSpPr>
        <p:spPr>
          <a:xfrm>
            <a:off x="9918323" y="3761138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Työntekijä ei muista tilannettani ja yleistää tilanteeseeni liittyviä asioita.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Pyöristetty kuvaselitesuorakulmio 21"/>
          <p:cNvSpPr/>
          <p:nvPr/>
        </p:nvSpPr>
        <p:spPr>
          <a:xfrm>
            <a:off x="9411021" y="5249521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Työntekijä on kyyninen ja töykeä.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Pyöristetty kuvaselitesuorakulmio 22"/>
          <p:cNvSpPr/>
          <p:nvPr/>
        </p:nvSpPr>
        <p:spPr>
          <a:xfrm>
            <a:off x="6320383" y="2576232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Sovitusta ei pidetä kiinni ja vedotaan kiireeseen. Koen laiminlyöntiä.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Pyöristetty kuvaselitesuorakulmio 23"/>
          <p:cNvSpPr/>
          <p:nvPr/>
        </p:nvSpPr>
        <p:spPr>
          <a:xfrm>
            <a:off x="6297708" y="4142138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Työntekijöiden jatkuva vaihtuminen ja epäpätevät työntekijät.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Pyöristetty kuvaselitesuorakulmio 24"/>
          <p:cNvSpPr/>
          <p:nvPr/>
        </p:nvSpPr>
        <p:spPr>
          <a:xfrm>
            <a:off x="6605393" y="5500069"/>
            <a:ext cx="1922933" cy="81578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Alistaminen ja asiakkaan halventaminen.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i 35"/>
          <p:cNvSpPr/>
          <p:nvPr/>
        </p:nvSpPr>
        <p:spPr>
          <a:xfrm>
            <a:off x="4569150" y="3270580"/>
            <a:ext cx="2434471" cy="16721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7" name="Otsikk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P</a:t>
            </a:r>
            <a:r>
              <a:rPr lang="fi-FI" sz="3200" dirty="0" smtClean="0"/>
              <a:t>aljon palvelua tarvitsevien asiakkaiden tuen yhteisen työn tavoitteellinen malli</a:t>
            </a:r>
            <a:endParaRPr lang="fi-FI" sz="3200" dirty="0"/>
          </a:p>
        </p:txBody>
      </p:sp>
      <p:sp>
        <p:nvSpPr>
          <p:cNvPr id="8" name="Ellipsi 7"/>
          <p:cNvSpPr/>
          <p:nvPr/>
        </p:nvSpPr>
        <p:spPr>
          <a:xfrm>
            <a:off x="2895529" y="2242804"/>
            <a:ext cx="5753238" cy="35892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Iloiset kasvot 8"/>
          <p:cNvSpPr/>
          <p:nvPr/>
        </p:nvSpPr>
        <p:spPr>
          <a:xfrm>
            <a:off x="4191511" y="2234188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Iloiset kasvot 10"/>
          <p:cNvSpPr/>
          <p:nvPr/>
        </p:nvSpPr>
        <p:spPr>
          <a:xfrm>
            <a:off x="3306518" y="4991563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2" name="Iloiset kasvot 11"/>
          <p:cNvSpPr/>
          <p:nvPr/>
        </p:nvSpPr>
        <p:spPr>
          <a:xfrm>
            <a:off x="3247570" y="2773303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Iloiset kasvot 12"/>
          <p:cNvSpPr/>
          <p:nvPr/>
        </p:nvSpPr>
        <p:spPr>
          <a:xfrm>
            <a:off x="2806999" y="4337720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5" name="Iloiset kasvot 14"/>
          <p:cNvSpPr/>
          <p:nvPr/>
        </p:nvSpPr>
        <p:spPr>
          <a:xfrm>
            <a:off x="5322588" y="3811460"/>
            <a:ext cx="966309" cy="768943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6" name="Iloiset kasvot 15"/>
          <p:cNvSpPr/>
          <p:nvPr/>
        </p:nvSpPr>
        <p:spPr>
          <a:xfrm>
            <a:off x="4081054" y="5468523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5248219" y="3479775"/>
            <a:ext cx="120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 panose="020F0502020204030204"/>
              </a:rPr>
              <a:t>Asiakas</a:t>
            </a:r>
            <a:endParaRPr lang="fi-FI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Iloiset kasvot 28"/>
          <p:cNvSpPr/>
          <p:nvPr/>
        </p:nvSpPr>
        <p:spPr>
          <a:xfrm>
            <a:off x="7003621" y="2420476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30" name="Iloiset kasvot 29"/>
          <p:cNvSpPr/>
          <p:nvPr/>
        </p:nvSpPr>
        <p:spPr>
          <a:xfrm>
            <a:off x="8014132" y="3070063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31" name="Iloiset kasvot 30"/>
          <p:cNvSpPr/>
          <p:nvPr/>
        </p:nvSpPr>
        <p:spPr>
          <a:xfrm>
            <a:off x="7568737" y="5045477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32" name="Iloiset kasvot 31"/>
          <p:cNvSpPr/>
          <p:nvPr/>
        </p:nvSpPr>
        <p:spPr>
          <a:xfrm>
            <a:off x="5622055" y="2014468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34" name="Iloiset kasvot 33"/>
          <p:cNvSpPr/>
          <p:nvPr/>
        </p:nvSpPr>
        <p:spPr>
          <a:xfrm>
            <a:off x="8301415" y="4183449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3895225" y="3250048"/>
            <a:ext cx="1485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 panose="020F0502020204030204"/>
              </a:rPr>
              <a:t>KOORDINOIVA Vastuu-työntekijä</a:t>
            </a:r>
            <a:endParaRPr lang="fi-FI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1653850" y="2447030"/>
            <a:ext cx="185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Terveydenhoitaja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1926836" y="4604218"/>
            <a:ext cx="96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Lääkäri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2093470" y="5439619"/>
            <a:ext cx="154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Fysioterapeutti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3371312" y="5978320"/>
            <a:ext cx="154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Suuhygienisti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3640682" y="1819758"/>
            <a:ext cx="185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Sairaanhoitaja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Iloiset kasvot 36"/>
          <p:cNvSpPr/>
          <p:nvPr/>
        </p:nvSpPr>
        <p:spPr>
          <a:xfrm>
            <a:off x="2709906" y="3518119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033399" y="3497025"/>
            <a:ext cx="167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Mielenterveys- ja päihdehoitaja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087290" y="1612669"/>
            <a:ext cx="1633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Sosiaalityöntekijä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568737" y="2143432"/>
            <a:ext cx="199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err="1" smtClean="0">
                <a:solidFill>
                  <a:prstClr val="black"/>
                </a:solidFill>
                <a:latin typeface="Calibri" panose="020F0502020204030204"/>
              </a:rPr>
              <a:t>Psyk.sairaanhoitaja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545004" y="3018753"/>
            <a:ext cx="17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Toimintaterapeutti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898701" y="4342643"/>
            <a:ext cx="949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Psykologi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Iloiset kasvot 37"/>
          <p:cNvSpPr/>
          <p:nvPr/>
        </p:nvSpPr>
        <p:spPr>
          <a:xfrm>
            <a:off x="6708130" y="3961236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391412" y="3341001"/>
            <a:ext cx="193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 panose="020F0502020204030204"/>
              </a:rPr>
              <a:t>Asiakkaan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 panose="020F0502020204030204"/>
              </a:rPr>
              <a:t>lähiverkosto</a:t>
            </a:r>
            <a:endParaRPr lang="fi-FI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Iloiset kasvot 9"/>
          <p:cNvSpPr/>
          <p:nvPr/>
        </p:nvSpPr>
        <p:spPr>
          <a:xfrm>
            <a:off x="4349886" y="3914513"/>
            <a:ext cx="537664" cy="4480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39" name="Iloiset kasvot 38"/>
          <p:cNvSpPr/>
          <p:nvPr/>
        </p:nvSpPr>
        <p:spPr>
          <a:xfrm>
            <a:off x="6526168" y="5585055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0" name="Iloiset kasvot 39"/>
          <p:cNvSpPr/>
          <p:nvPr/>
        </p:nvSpPr>
        <p:spPr>
          <a:xfrm>
            <a:off x="5326075" y="5646426"/>
            <a:ext cx="537664" cy="448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164420" y="5514065"/>
            <a:ext cx="96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Psykiatri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634902" y="6270811"/>
            <a:ext cx="172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Hammaslääkäri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6622622" y="6138813"/>
            <a:ext cx="166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  <a:latin typeface="Calibri" panose="020F0502020204030204"/>
              </a:rPr>
              <a:t>Sosiaaliohjaaja</a:t>
            </a:r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4390842" y="4765653"/>
            <a:ext cx="2881611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 panose="020F0502020204030204"/>
              </a:rPr>
              <a:t>Asiakkaan oma palvelusuunnitelma ja tarvittavat integroidut palvelut</a:t>
            </a:r>
            <a:endParaRPr lang="fi-FI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Nuoli vasemmalle 17"/>
          <p:cNvSpPr/>
          <p:nvPr/>
        </p:nvSpPr>
        <p:spPr>
          <a:xfrm rot="20798199">
            <a:off x="8038442" y="2496547"/>
            <a:ext cx="2297939" cy="2361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0375005" y="1209795"/>
            <a:ext cx="1673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black"/>
                </a:solidFill>
                <a:latin typeface="Calibri" panose="020F0502020204030204"/>
              </a:rPr>
              <a:t>Asiakkaan tarvitsemat ammattilaiset tuottavat suunnitelman mukaan tarvittavat palvelut</a:t>
            </a:r>
            <a:endParaRPr lang="fi-FI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25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368152"/>
          </a:xfrm>
        </p:spPr>
        <p:txBody>
          <a:bodyPr>
            <a:noAutofit/>
          </a:bodyPr>
          <a:lstStyle/>
          <a:p>
            <a:r>
              <a:rPr lang="fi-FI" sz="3600" b="1" dirty="0" smtClean="0"/>
              <a:t>Hoito vaikuttaa </a:t>
            </a:r>
            <a:r>
              <a:rPr lang="fi-FI" sz="3600" dirty="0"/>
              <a:t>paremmin, </a:t>
            </a:r>
            <a:r>
              <a:rPr lang="fi-FI" sz="3600" dirty="0" smtClean="0"/>
              <a:t>kun </a:t>
            </a:r>
            <a:r>
              <a:rPr lang="fi-FI" sz="3600" dirty="0"/>
              <a:t>se tulee </a:t>
            </a:r>
            <a:r>
              <a:rPr lang="fi-FI" sz="3600" b="1" dirty="0" smtClean="0"/>
              <a:t>osaksi </a:t>
            </a:r>
            <a:r>
              <a:rPr lang="fi-FI" sz="3600" dirty="0"/>
              <a:t>yksilön tai perheen </a:t>
            </a:r>
            <a:r>
              <a:rPr lang="fi-FI" sz="3600" b="1" dirty="0" smtClean="0"/>
              <a:t>elämänpiiriä</a:t>
            </a:r>
            <a:endParaRPr lang="fi-FI" sz="3600" b="1" dirty="0"/>
          </a:p>
        </p:txBody>
      </p:sp>
      <p:graphicFrame>
        <p:nvGraphicFramePr>
          <p:cNvPr id="6" name="Kaaviokuva 5" descr="Kuviossa on kolmiulotteinen ympyrä, jossa on neljää kehää sisäkkäin. Uloimmassa kehässä lukee yhteiskunta. Toiseksi ulommaisessa kehässä lukee hoito. Toiseksi sisemmäisimmässä kehässä lukee elämänpiiri ja sisimmässä kehässä lukee yksilö." title="Kuvio: Hoito vaikuttaa paremmin, kun se tulee osaksi yksilön tai perheen elämänpiiriä"/>
          <p:cNvGraphicFramePr/>
          <p:nvPr>
            <p:extLst>
              <p:ext uri="{D42A27DB-BD31-4B8C-83A1-F6EECF244321}">
                <p14:modId xmlns:p14="http://schemas.microsoft.com/office/powerpoint/2010/main" val="1150710203"/>
              </p:ext>
            </p:extLst>
          </p:nvPr>
        </p:nvGraphicFramePr>
        <p:xfrm>
          <a:off x="3575720" y="1052736"/>
          <a:ext cx="7056784" cy="406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6902401" y="4782342"/>
            <a:ext cx="3744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Hoidon ansiosta tapahtuneet muutokset ja opitut taidot kypsyvät ja vakiintuvat vertaistuen ja muuttuneen elinympäristön piirissä.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703512" y="4782343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Järjestelmän viisas toimivuus on tärkeämpää kuin yksittäinen metodi </a:t>
            </a:r>
            <a:r>
              <a:rPr lang="fi-FI" sz="2000" dirty="0"/>
              <a:t>– kokonaisuus luo ympäristön jossa haitat vähenevät tai toipuminen tapahtuu. Hoitoa ei saa eristää tästä ympäristöstä.</a:t>
            </a:r>
          </a:p>
          <a:p>
            <a:endParaRPr lang="fi-FI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F21-F5AC-41EC-A829-62446CBA2E9C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52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Palvelujen järjestäminen / johtaminen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476411" cy="4979988"/>
          </a:xfrm>
        </p:spPr>
        <p:txBody>
          <a:bodyPr/>
          <a:lstStyle/>
          <a:p>
            <a:r>
              <a:rPr lang="fi-FI" dirty="0" smtClean="0"/>
              <a:t>Toipumisorientaation teoriassa kaunis – mutta käytännön soveltaminen ja toteuttaminen on mahdotonta ilman laajaa asiakas-, </a:t>
            </a:r>
            <a:r>
              <a:rPr lang="fi-FI" dirty="0" err="1" smtClean="0"/>
              <a:t>läheis</a:t>
            </a:r>
            <a:r>
              <a:rPr lang="fi-FI" dirty="0" smtClean="0"/>
              <a:t>- ja työntekijäosallisuutta suunnittelussa ja tuotannossa</a:t>
            </a:r>
          </a:p>
          <a:p>
            <a:r>
              <a:rPr lang="fi-FI" dirty="0" smtClean="0"/>
              <a:t>Osallinen ymmärtää toteuttamisen vaikeudet ja löytää yhteisiä ratkaisuja toisin kun ulkopuolinen</a:t>
            </a:r>
          </a:p>
          <a:p>
            <a:r>
              <a:rPr lang="fi-FI" dirty="0" smtClean="0"/>
              <a:t>Paljon palvelua tarvitsevan asiakkaan palvelukokonaisuuden koordinointi</a:t>
            </a:r>
          </a:p>
          <a:p>
            <a:r>
              <a:rPr lang="fi-FI" dirty="0" smtClean="0"/>
              <a:t>Toiminnan johtamisen käytäntöjen on vastattava toiminnan käytäntöjä ja ideologiaa</a:t>
            </a:r>
          </a:p>
          <a:p>
            <a:r>
              <a:rPr lang="fi-FI" dirty="0" smtClean="0"/>
              <a:t>Yhden asian hallinnosta verkostojen hyödyntämiseen ja hallintaan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Osallisuutta edistävä hallintomalli tukee osallisuustyön johtamista, Taina Schneider:</a:t>
            </a:r>
            <a:endParaRPr lang="fi-FI" dirty="0"/>
          </a:p>
          <a:p>
            <a:r>
              <a:rPr lang="fi-FI" sz="1400" dirty="0">
                <a:hlinkClick r:id="rId2"/>
              </a:rPr>
              <a:t>https://thl.fi/fi/web/hyvinvoinnin-ja-terveyden-edistamisen-johtaminen/osallisuuden-edistaminen/heikoimmassa-asemassa-olevien-osallisuus/osallisuuden-edistamisen-mallit/osallisuutta-edistava-hallintomalli-tukee-osallisuustyon-johtamista</a:t>
            </a: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BE7C3-B0CE-45FB-82B2-A2C823E63EDB}" type="datetime1">
              <a:rPr lang="fi-FI" smtClean="0"/>
              <a:pPr>
                <a:defRPr/>
              </a:pPr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4C75-B948-4718-AB2E-13FA01724AED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3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Helsingin kaupunkistrategia – Maailman toimivin kaupunki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19744"/>
            <a:ext cx="11234738" cy="3532911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https://www.hel.fi/helsinki/fi/kaupunki-ja-hallinto/strategia-ja-talous/kaupunkistrategia/strategia-ehdotus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endParaRPr lang="fi-FI" dirty="0"/>
          </a:p>
          <a:p>
            <a:r>
              <a:rPr lang="fi-FI" b="1" dirty="0"/>
              <a:t>Osallisuus – kaupunki on kaikkia </a:t>
            </a:r>
            <a:r>
              <a:rPr lang="fi-FI" b="1" dirty="0" smtClean="0"/>
              <a:t>varten</a:t>
            </a:r>
          </a:p>
          <a:p>
            <a:r>
              <a:rPr lang="fi-FI" b="1" dirty="0"/>
              <a:t>Terveys- ja hyvinvointierojen </a:t>
            </a:r>
            <a:r>
              <a:rPr lang="fi-FI" b="1" dirty="0" smtClean="0"/>
              <a:t>kaventaminen</a:t>
            </a:r>
          </a:p>
          <a:p>
            <a:r>
              <a:rPr lang="fi-FI" b="1" dirty="0"/>
              <a:t>Huomio paljon palvelua tarvitseviin</a:t>
            </a:r>
          </a:p>
          <a:p>
            <a:r>
              <a:rPr lang="fi-FI" b="1" dirty="0"/>
              <a:t>Palvelujen uudistaminen ja saatavuus</a:t>
            </a:r>
          </a:p>
          <a:p>
            <a:endParaRPr lang="fi-FI" b="1" dirty="0" smtClean="0"/>
          </a:p>
          <a:p>
            <a:pPr marL="0" indent="0">
              <a:buNone/>
            </a:pPr>
            <a:endParaRPr lang="fi-FI" sz="2800" b="1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BE7C3-B0CE-45FB-82B2-A2C823E63EDB}" type="datetime1">
              <a:rPr lang="fi-FI" smtClean="0"/>
              <a:pPr>
                <a:defRPr/>
              </a:pPr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4C75-B948-4718-AB2E-13FA01724AE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8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Toipumissuuntautuneen järjestelmän yleispiirteet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732986" cy="457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i-FI" sz="2000" b="1" dirty="0"/>
              <a:t>KANSALAISUUDEN EDISTÄMINEN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Palvelun käyttäjästä aktiiviseksi toimijaksi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Palvelujen käyttäjän oikeudet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Sosiaalinen osallisuus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Mielekäs </a:t>
            </a:r>
            <a:r>
              <a:rPr lang="fi-FI" sz="2000" b="1" dirty="0" smtClean="0">
                <a:solidFill>
                  <a:srgbClr val="0070C0"/>
                </a:solidFill>
              </a:rPr>
              <a:t>työ/toiminta</a:t>
            </a:r>
          </a:p>
          <a:p>
            <a:pPr lvl="1"/>
            <a:endParaRPr lang="fi-FI" sz="20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2000" b="1" dirty="0"/>
              <a:t>ORGANISAATION SITOUTUMINEN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Toipumisvisio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Työpaikan tukirakenteet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Laadun parantaminen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Hoitopolku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Työvoimasuunnittelu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925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i-FI" sz="2000" b="1" dirty="0"/>
              <a:t>YKSILÖLLISESTI MÄÄRITELLYN TOIPUMISEN TUKEMINEN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Yksilöllisyys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Tietoon perustuva valinta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Vertaistuki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Vahvuuksiin keskittyminen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Kokonaisvaltainen </a:t>
            </a:r>
            <a:r>
              <a:rPr lang="fi-FI" sz="2000" b="1" dirty="0" smtClean="0">
                <a:solidFill>
                  <a:srgbClr val="0070C0"/>
                </a:solidFill>
              </a:rPr>
              <a:t>lähestymistapa</a:t>
            </a:r>
          </a:p>
          <a:p>
            <a:pPr lvl="1"/>
            <a:endParaRPr lang="fi-FI" sz="20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2000" b="1" dirty="0"/>
              <a:t>YHTEISTYÖSUHDE 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Kumppanuus</a:t>
            </a:r>
          </a:p>
          <a:p>
            <a:pPr lvl="1"/>
            <a:r>
              <a:rPr lang="fi-FI" sz="2000" b="1" dirty="0">
                <a:solidFill>
                  <a:srgbClr val="0070C0"/>
                </a:solidFill>
              </a:rPr>
              <a:t>Toivon herättäminen</a:t>
            </a:r>
          </a:p>
          <a:p>
            <a:pPr lvl="1">
              <a:buNone/>
            </a:pPr>
            <a:endParaRPr lang="en-US" sz="2000" b="1" dirty="0"/>
          </a:p>
          <a:p>
            <a:pPr lvl="1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1200" dirty="0"/>
              <a:t>Le </a:t>
            </a:r>
            <a:r>
              <a:rPr lang="en-US" sz="1200" dirty="0" err="1"/>
              <a:t>Boutillier</a:t>
            </a:r>
            <a:r>
              <a:rPr lang="en-US" sz="1200" dirty="0"/>
              <a:t>, Claire et al. 2011 </a:t>
            </a:r>
            <a:endParaRPr lang="fi-FI" sz="1200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689458" y="6269038"/>
            <a:ext cx="1304925" cy="25876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F21-F5AC-41EC-A829-62446CBA2E9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0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Sama kolmiulotteinen kuva yksilön tilanteesta ja palvelujärjestelmästä</a:t>
            </a:r>
            <a:endParaRPr lang="fi-FI" sz="2800" dirty="0"/>
          </a:p>
        </p:txBody>
      </p:sp>
      <p:graphicFrame>
        <p:nvGraphicFramePr>
          <p:cNvPr id="7" name="Sisällön paikkamerkki 6" descr="Kuvassa on venn-diagrammi kolmella pallolla. Ylimmässä oranssissa pallossa on &quot;häiriön vaikeusaste&quot;. Alhaalla vasemmalla olevassa sinisessä pallossa on &quot;toipumispääoma&quot;. Alhaalla oikella vihreässä pallossa on &quot;muutosvaihe&quot;. Pallojen yhtymäkohdissa ei ole tekstiä. " title="Kolmiulotteinen kuva yksilön tilanteesta ja palvelujärjestelmästä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85091"/>
              </p:ext>
            </p:extLst>
          </p:nvPr>
        </p:nvGraphicFramePr>
        <p:xfrm>
          <a:off x="457200" y="1196975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BE7C3-B0CE-45FB-82B2-A2C823E63EDB}" type="datetime1">
              <a:rPr lang="fi-FI" smtClean="0"/>
              <a:pPr>
                <a:defRPr/>
              </a:pPr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Mikko Tamminen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4C75-B948-4718-AB2E-13FA01724AED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8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Häiriön vaikeusaste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193628" cy="4979988"/>
          </a:xfrm>
        </p:spPr>
        <p:txBody>
          <a:bodyPr/>
          <a:lstStyle/>
          <a:p>
            <a:endParaRPr lang="fi-FI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i-FI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i-FI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Päihderiippuvuuden </a:t>
            </a:r>
            <a:r>
              <a:rPr lang="fi-FI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arvioinnissa käytetään ICD-10:n mukaisia diagnostisia kriteereitä. Arvioinnin tukena voidaan käyttää erilaisia mittareita, kuten SDS ja SADD.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BE7C3-B0CE-45FB-82B2-A2C823E63EDB}" type="datetime1">
              <a:rPr lang="fi-FI" smtClean="0"/>
              <a:pPr>
                <a:defRPr/>
              </a:pPr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4C75-B948-4718-AB2E-13FA01724AED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Toipumispääoma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72965"/>
            <a:ext cx="10502722" cy="497998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BE7C3-B0CE-45FB-82B2-A2C823E63EDB}" type="datetime1">
              <a:rPr lang="fi-FI" smtClean="0"/>
              <a:pPr>
                <a:defRPr/>
              </a:pPr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4C75-B948-4718-AB2E-13FA01724AE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79550" y="1228904"/>
            <a:ext cx="103803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Toipumispääoma kuvaa niitä resursseja, joiden avulla henkilö käynnistää ja ylläpitää muutosprosessiaan. </a:t>
            </a:r>
            <a:endParaRPr lang="fi-FI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i-FI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i-FI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Henkilökohtaista </a:t>
            </a:r>
            <a:r>
              <a:rPr lang="fi-FI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toipumispääomaa ovat esimerkiksi omaisuus ja varallisuus sekä koulutus, somaattinen ja psyykkinen terveys, toimintakyky, </a:t>
            </a:r>
            <a:r>
              <a:rPr lang="fi-FI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oppimis</a:t>
            </a:r>
            <a:r>
              <a:rPr lang="fi-FI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ja ongelmanratkaisukyvyt, itsetunto ja pystyvyysodotukset. Sosiaalista toipumispääomaa ovat esimerkiksi toipumista tukevat sosiaaliset verkostot ja läheiset ihmissuhteet. </a:t>
            </a:r>
            <a:endParaRPr lang="fi-FI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i-FI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i-FI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Toipumispääoman </a:t>
            </a:r>
            <a:r>
              <a:rPr lang="fi-FI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määrää voidaan kartoittaa henkilön tekemällä </a:t>
            </a:r>
            <a:r>
              <a:rPr lang="fi-FI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itsearvioinnilla.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144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ssa on jana numerosta yksi, numeroon 10, ja jokainen numero kuvaa eri toipumisen vaihetta. &#10;1: Kieltäminen. &quot;Päihde ei ole minulle ongelma.&quot;&#10;2: Epäröinti. &quot;Ehkä jotain ongelmaa on... Mutta pystyisin lopettamaan, jos vaan haluaisin.&quot; Ei samaistu muihin päihdeongelmaisiin.&#10;3: Motivaatio (ulkoinen). &quot;Käytän kun aika sataa. Vaimo vaatii raittiutta&quot; Tunnistaa ongelman, löytää syitä ja vastuun ulkopuoleltaan. &#10;4: Motivaatio (sisäinen). &quot;Tunnustan ongelman. Haluan tehdä sille jotain.&quot; Tahto muuttua omista lähtökohdista käsin, mutta ei vielä tiedä miten.&#10;5: Valmius muutokseen. &quot;Lopetan!&quot; Haluaa muutosta, mutta omin ehdoin. Hoidon/avun vastaanotto vs. ylpeys. &#10;6: Valmius hoitoon. &quot;Myönnän voimattomuuteni päihteen suhteen...&quot; Tiedostaa että on muututtava itse. Valmis ottamaan avuun vastaan. &#10;7: Irrottautuminen. Vieroittuminen päihteestä. Opettelu elämään ilman päihdettä alkaa. Yritys, erehdys...&#10;8: Raittius. Vakiintunut päihteetön jakso, jota pyrkii pitämään yllä. Tiedostaa riskejä ja välttää niitä.&#10;9: Vakiintuminen. Henkinen kehitys ihmisenä, uusien elämäntapojen ja arvojen oppiminen, kasvu. Hoidosta irrottautuminen. &#10;10: Sisäistäminen ja identiteetin muutos. &quot;Käyttäjästä päihteettömäksi tavikseksi.&quot; Päättymätön loppuelämän vaihe, jossa pyrkimys mieluisa elämä vapaana haitallisista addiktioista. " title="De Leon: Toipumisen vaihe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4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n yläreunassa on edellisessä diassa esitelty 1-10 jana toipumisen vaiheista. Alla on kaavio eri päihdepalveluista ja Helsingin päivätoimintojen yksiköistä, ja siitä, miten ne asettuvat toipumisen vaiheiden janalle. &#10;&#10;Päihdepalveluista päihdepoliklinikat kattavat janan kohdat 1-9.  Avo- ja laitoskatkaisu kattavat janan kohdat 1-7. Jälkikuntoutus kattaa janan kohdat 8-10. Startti kattaa janan kohdat 3-5. Harjula kattaa janan kohdat 8-10. Avo- ja laitoskuntoutus kattaa janan kohdat 3-7. Liikkuva työ kattaa janan kohdat 3-7.  Kriisi- ja intervallihoito kattaa janan kohdat 7-10. Vertaistukiryhmät (AA, NA...) kattaa janan kohdat 4-10. &#10; &#10;Helsingin päivähoitoyksiköistä päivätoimintayksikkö &quot;Symppis&quot; kattaa janan kohdat 1-3.  Päivätoimintayksikkö &quot;Vesteri&quot; kattaa janan kohdat 3-6. Päivätoimintayksikkö &quot;Villa Sture&quot; kattaa janan kohdat 4-8. Päivätoimintayksikkö &quot;Symppis&quot; kattaa janan kohdat 1-3. Päivätoimintayksikkö &quot;Malmin yhteistyötia&quot; kattaa janan kohdat 5-9.   " title="Päihdepalveluiden kenttä toipumisen eri vaiheis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3553" y="113064"/>
            <a:ext cx="10661515" cy="880281"/>
          </a:xfrm>
        </p:spPr>
        <p:txBody>
          <a:bodyPr/>
          <a:lstStyle/>
          <a:p>
            <a:r>
              <a:rPr lang="fi-FI" sz="4400" dirty="0" smtClean="0"/>
              <a:t>Toipumisorientoituneen palvelun osat</a:t>
            </a:r>
            <a:endParaRPr lang="fi-FI" sz="44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5ADE-FF0D-4AE5-90D1-481D715BADFD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val 8" descr="Kuvassa on piirakkakaavio, joka on jaettu kolmeen osaan. Vasemmassa yläkulmassa on 1/4 piirakan osa, tämän piirakan otsikko on &quot;Sujuva hoito&quot; ja sen alla on sanaryhmä: &quot;kuntoutussuunnitelma, helppo löytää, oikea-aikaisuus ja nopeus, ammattilaiset, hoitopolku ja lääkitys.&quot; Sen oikealla puolella on toinen 1/4 piirakan osa, tämän piirakan otsikko on Sosiaalinen &amp; yhteiskunnallinen tukiverkosto, ja tämä 1/4 on jaettu edelleen kolmeen osaan: hoidollinen osa, Yhteiskunnallinen osa ja henkilökohtainen osa. Alimmainen piirakan osa on puolikas piirakka ja sen otsikkona on &quot;Arvostus (ulkoinen &amp; sisäinen)&quot; ja sen alla on sanaryhmä: &quot;palauteprosessi, kohtaaminen, kannustus, hoidon yhteinen suunnittelu, ymmärrys, ihmisyys, luottamus (ei rangaistuksia), kuulluksi tuleminen ja aikaa asiakkaalle.&quot;&#10;&#10;Piirakan ulkopuolella, vasemmassa yläkulmassa lukee: teknistä laadun johtamista. Oikeassa yläkulmassa lukee: joustavuuden ja yksilöllisyyden mahdollistaminen. Oikeassa alakulmassa lukee: osallistava laadunvalvonta ja kehitys. Vasemmassa alakulmassa lukee: henkilökunnan sopivuuden ja jaksamisen johtamista." title="Toipumisorientoituneen palvelun osat"/>
          <p:cNvSpPr/>
          <p:nvPr/>
        </p:nvSpPr>
        <p:spPr>
          <a:xfrm>
            <a:off x="3310128" y="766633"/>
            <a:ext cx="5997644" cy="5997644"/>
          </a:xfrm>
          <a:prstGeom prst="ellipse">
            <a:avLst/>
          </a:prstGeom>
          <a:solidFill>
            <a:schemeClr val="bg1">
              <a:alpha val="3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uora yhdysviiva 7"/>
          <p:cNvCxnSpPr/>
          <p:nvPr/>
        </p:nvCxnSpPr>
        <p:spPr>
          <a:xfrm flipH="1">
            <a:off x="6321946" y="780035"/>
            <a:ext cx="36266" cy="297141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>
            <a:stCxn id="6" idx="2"/>
            <a:endCxn id="6" idx="6"/>
          </p:cNvCxnSpPr>
          <p:nvPr/>
        </p:nvCxnSpPr>
        <p:spPr>
          <a:xfrm>
            <a:off x="3310128" y="3765455"/>
            <a:ext cx="59976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 rot="19354604">
            <a:off x="3844437" y="14867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Sujuva hoito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kstiruutu 14"/>
          <p:cNvSpPr txBox="1"/>
          <p:nvPr/>
        </p:nvSpPr>
        <p:spPr>
          <a:xfrm rot="2658837">
            <a:off x="6074395" y="1878331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Sosiaalinen &amp; yhteiskunnallinen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tukiverkosto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7" name="Suora yhdysviiva 16"/>
          <p:cNvCxnSpPr/>
          <p:nvPr/>
        </p:nvCxnSpPr>
        <p:spPr>
          <a:xfrm flipH="1">
            <a:off x="6336122" y="1255983"/>
            <a:ext cx="1547672" cy="248206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 flipH="1">
            <a:off x="6308950" y="2468119"/>
            <a:ext cx="2603548" cy="12852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 rot="17501830">
            <a:off x="6216234" y="215629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Hoidollinen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kstiruutu 25"/>
          <p:cNvSpPr txBox="1"/>
          <p:nvPr/>
        </p:nvSpPr>
        <p:spPr>
          <a:xfrm rot="18519340">
            <a:off x="6911482" y="269580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Yhteisk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kstiruutu 26"/>
          <p:cNvSpPr txBox="1"/>
          <p:nvPr/>
        </p:nvSpPr>
        <p:spPr>
          <a:xfrm rot="20097086">
            <a:off x="7137252" y="3114836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Henkilökohtainen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3799612" y="2448221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Oikea-aikaisuus &amp; nopeus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4429341" y="206132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Helppo löytää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4948220" y="291268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Hoitopolku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3555756" y="2845158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Ammattilaiset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1806574" y="1229855"/>
            <a:ext cx="252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Teknistä laadun johtamista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9039341" y="1278166"/>
            <a:ext cx="2093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Joustavuuden ja yksilöllisyyden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mahdollistamista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102750" y="396676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Arvostus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(ulkoinen &amp; sisäinen)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4044134" y="477408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Kohtaaminen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5905941" y="480045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Ymmärrys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6076635" y="526559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Ihmisyys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4980711" y="5786794"/>
            <a:ext cx="185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Hoidon yhteinen suunnittelu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1484930" y="4613094"/>
            <a:ext cx="199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Henkilökunnan sopivuuden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jaksamisen johtamista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9264059" y="5042134"/>
            <a:ext cx="228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Osallistava laadunvalvonta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kehitys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4629267" y="536392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Kannustus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7524677" y="4756125"/>
            <a:ext cx="145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Kuulluksi tuleminen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4324855" y="326224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Lääkitys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3591677" y="4215962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Palauteprosessi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8003518" y="4077828"/>
            <a:ext cx="130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Aikaa asiakkaalle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6541874" y="5688465"/>
            <a:ext cx="180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Luottamus </a:t>
            </a:r>
            <a:b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(ei rangaistuksia)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4865104" y="1519196"/>
            <a:ext cx="15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Kuntoutus-suunnitelma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EB9048E2-569B-4DDF-9D7F-6C09463B3504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6939667D-C73E-4C9A-9ED9-680EF7589B6C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Asettelumallit.pptx [Vain luku]" id="{354B808C-3598-4EB5-AD80-3E979D1811D7}" vid="{D209B343-CA08-4BCB-94F1-2DCABC54E780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4D547177-20A8-454E-897F-38F507DBC3AB}"/>
    </a:ext>
  </a:extLst>
</a:theme>
</file>

<file path=ppt/theme/theme5.xml><?xml version="1.0" encoding="utf-8"?>
<a:theme xmlns:a="http://schemas.openxmlformats.org/drawingml/2006/main" name="1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6.xml><?xml version="1.0" encoding="utf-8"?>
<a:theme xmlns:a="http://schemas.openxmlformats.org/drawingml/2006/main" name="2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7.xml><?xml version="1.0" encoding="utf-8"?>
<a:theme xmlns:a="http://schemas.openxmlformats.org/drawingml/2006/main" name="3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8.xml><?xml version="1.0" encoding="utf-8"?>
<a:theme xmlns:a="http://schemas.openxmlformats.org/drawingml/2006/main" name="1_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9EB6B22D-F10B-42EB-86C8-8B01853715E9}" vid="{E7D254D2-64B9-4ED1-AC97-1A02BC388536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33EF70EAE22743B0FF0BFFAAA93ACB" ma:contentTypeVersion="7" ma:contentTypeDescription="Luo uusi asiakirja." ma:contentTypeScope="" ma:versionID="396237cc9a12ab72a443b9f4b2a2ed60">
  <xsd:schema xmlns:xsd="http://www.w3.org/2001/XMLSchema" xmlns:xs="http://www.w3.org/2001/XMLSchema" xmlns:p="http://schemas.microsoft.com/office/2006/metadata/properties" xmlns:ns2="a5f40f30-9f6f-4f63-bcfd-b05b4c042b1e" xmlns:ns3="b962d7f0-5614-4f66-bfeb-fc0079f1809e" targetNamespace="http://schemas.microsoft.com/office/2006/metadata/properties" ma:root="true" ma:fieldsID="0c7ed882ce85da1455da15bec0895479" ns2:_="" ns3:_="">
    <xsd:import namespace="a5f40f30-9f6f-4f63-bcfd-b05b4c042b1e"/>
    <xsd:import namespace="b962d7f0-5614-4f66-bfeb-fc0079f18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40f30-9f6f-4f63-bcfd-b05b4c042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2d7f0-5614-4f66-bfeb-fc0079f180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7879C6-D5D1-488D-81CF-9DFF2C4328F2}"/>
</file>

<file path=customXml/itemProps2.xml><?xml version="1.0" encoding="utf-8"?>
<ds:datastoreItem xmlns:ds="http://schemas.openxmlformats.org/officeDocument/2006/customXml" ds:itemID="{6A301F6E-FA6A-4D47-8115-D3EE5E41AEF3}"/>
</file>

<file path=customXml/itemProps3.xml><?xml version="1.0" encoding="utf-8"?>
<ds:datastoreItem xmlns:ds="http://schemas.openxmlformats.org/officeDocument/2006/customXml" ds:itemID="{C4BCA526-11C5-4621-8D1B-EBFA455EB682}"/>
</file>

<file path=docProps/app.xml><?xml version="1.0" encoding="utf-8"?>
<Properties xmlns="http://schemas.openxmlformats.org/officeDocument/2006/extended-properties" xmlns:vt="http://schemas.openxmlformats.org/officeDocument/2006/docPropsVTypes">
  <Template>HKI_esittelypohjat</Template>
  <TotalTime>2169</TotalTime>
  <Words>699</Words>
  <Application>Microsoft Office PowerPoint</Application>
  <PresentationFormat>Laajakuva</PresentationFormat>
  <Paragraphs>205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14</vt:i4>
      </vt:variant>
    </vt:vector>
  </HeadingPairs>
  <TitlesOfParts>
    <vt:vector size="28" baseType="lpstr">
      <vt:lpstr>Angsana New</vt:lpstr>
      <vt:lpstr>Arial</vt:lpstr>
      <vt:lpstr>Arial Black</vt:lpstr>
      <vt:lpstr>Calibri</vt:lpstr>
      <vt:lpstr>Times New Roman</vt:lpstr>
      <vt:lpstr>Wingdings</vt:lpstr>
      <vt:lpstr>HKI-perus</vt:lpstr>
      <vt:lpstr>HKI-bussi</vt:lpstr>
      <vt:lpstr>HKI-metro</vt:lpstr>
      <vt:lpstr>HKI-spåra</vt:lpstr>
      <vt:lpstr>1_HKI-metro</vt:lpstr>
      <vt:lpstr>2_HKI-metro</vt:lpstr>
      <vt:lpstr>3_HKI-metro</vt:lpstr>
      <vt:lpstr>1_HKI-bussi</vt:lpstr>
      <vt:lpstr>Toipumisorientaatio strategisena valintana</vt:lpstr>
      <vt:lpstr>Helsingin kaupunkistrategia – Maailman toimivin kaupunki</vt:lpstr>
      <vt:lpstr>Toipumissuuntautuneen järjestelmän yleispiirteet</vt:lpstr>
      <vt:lpstr>Sama kolmiulotteinen kuva yksilön tilanteesta ja palvelujärjestelmästä</vt:lpstr>
      <vt:lpstr>Häiriön vaikeusaste</vt:lpstr>
      <vt:lpstr>Toipumispääoma</vt:lpstr>
      <vt:lpstr>PowerPoint-esitys</vt:lpstr>
      <vt:lpstr>PowerPoint-esitys</vt:lpstr>
      <vt:lpstr>Toipumisorientoituneen palvelun osat</vt:lpstr>
      <vt:lpstr>PowerPoint-esitys</vt:lpstr>
      <vt:lpstr>PowerPoint-esitys</vt:lpstr>
      <vt:lpstr>Paljon palvelua tarvitsevien asiakkaiden tuen yhteisen työn tavoitteellinen malli</vt:lpstr>
      <vt:lpstr>Hoito vaikuttaa paremmin, kun se tulee osaksi yksilön tai perheen elämänpiiriä</vt:lpstr>
      <vt:lpstr>Palvelujen järjestäminen / johtaminen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Psykiatria- ja päihdepalvelut</dc:title>
  <dc:creator>Asikainen Mirja Kaarina</dc:creator>
  <cp:lastModifiedBy>Örn Malla Poskelappi</cp:lastModifiedBy>
  <cp:revision>183</cp:revision>
  <cp:lastPrinted>2019-11-15T12:46:41Z</cp:lastPrinted>
  <dcterms:created xsi:type="dcterms:W3CDTF">2017-09-07T11:33:11Z</dcterms:created>
  <dcterms:modified xsi:type="dcterms:W3CDTF">2020-09-02T10:18:34Z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0x010100A133EF70EAE22743B0FF0BFFAAA93ACB</vt:lpwstr>
  </property>
</Properties>
</file>