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4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6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4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7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4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9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4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2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6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500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2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0" r:id="rId5"/>
    <p:sldLayoutId id="2147483716" r:id="rId6"/>
    <p:sldLayoutId id="2147483717" r:id="rId7"/>
    <p:sldLayoutId id="2147483707" r:id="rId8"/>
    <p:sldLayoutId id="2147483708" r:id="rId9"/>
    <p:sldLayoutId id="2147483709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BB40E3-8E44-4E46-9202-2449EF4D46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3001" b="2729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DDBA867-3A09-476B-84EA-9FC5EBE5C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130110"/>
          </a:xfrm>
        </p:spPr>
        <p:txBody>
          <a:bodyPr>
            <a:normAutofit/>
          </a:bodyPr>
          <a:lstStyle/>
          <a:p>
            <a:r>
              <a:rPr lang="fi-FI" sz="3600" dirty="0"/>
              <a:t>KOMMENTTIPUHEENVUORO</a:t>
            </a:r>
            <a:br>
              <a:rPr lang="fi-FI" sz="3600" dirty="0"/>
            </a:br>
            <a:r>
              <a:rPr lang="fi-FI" sz="3600" dirty="0"/>
              <a:t/>
            </a:r>
            <a:br>
              <a:rPr lang="fi-FI" sz="3600" dirty="0"/>
            </a:br>
            <a:r>
              <a:rPr lang="fi-FI" sz="3200" dirty="0"/>
              <a:t>1.Toipumisorientaatio asumispalveluiden viitekehyksenä/Pori</a:t>
            </a:r>
            <a:endParaRPr lang="en-GB" sz="32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D9341E7-A8E8-4A6F-B56D-D929298A6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pPr algn="l"/>
            <a:r>
              <a:rPr lang="fi-FI" dirty="0"/>
              <a:t>Heli Harinen kokemusasiantuntija Mielenterveysomaiset Pirkanmaa </a:t>
            </a:r>
            <a:r>
              <a:rPr lang="fi-FI" dirty="0" err="1"/>
              <a:t>Finfami</a:t>
            </a:r>
            <a:r>
              <a:rPr lang="fi-FI" dirty="0"/>
              <a:t> ry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402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D7095DC-FA42-4D4B-9338-04D3499E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435126"/>
            <a:ext cx="9792208" cy="653868"/>
          </a:xfrm>
        </p:spPr>
        <p:txBody>
          <a:bodyPr>
            <a:normAutofit/>
          </a:bodyPr>
          <a:lstStyle/>
          <a:p>
            <a:r>
              <a:rPr lang="fi-FI" sz="3200" dirty="0"/>
              <a:t>Toipumisorientaatio kehyksenä ja käytännössä (1)</a:t>
            </a:r>
            <a:endParaRPr lang="en-GB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6245F2-EB96-4BFD-AF7A-E3C2E5940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280" y="1088994"/>
            <a:ext cx="9792208" cy="5333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Toipumisorientaatio kuvattu hyvin – mitä se on ja mitä se ei ole</a:t>
            </a:r>
          </a:p>
          <a:p>
            <a:r>
              <a:rPr lang="fi-FI" sz="2000" dirty="0"/>
              <a:t>Tämä esitys sopii hyvin ammattilaisten koulutukseen</a:t>
            </a:r>
          </a:p>
          <a:p>
            <a:r>
              <a:rPr lang="fi-FI" sz="2000" b="1" dirty="0"/>
              <a:t>SAIRAUS EI KOSKAAN TÄYTÄ KOKO IHMISTÄ!</a:t>
            </a:r>
          </a:p>
          <a:p>
            <a:pPr lvl="1"/>
            <a:r>
              <a:rPr lang="fi-FI" sz="1800" dirty="0"/>
              <a:t>Miten kuntoutuja näkee itsensä</a:t>
            </a:r>
          </a:p>
          <a:p>
            <a:pPr lvl="1"/>
            <a:r>
              <a:rPr lang="fi-FI" sz="1800" dirty="0"/>
              <a:t>Miten omainen näkee läheisensä</a:t>
            </a:r>
          </a:p>
          <a:p>
            <a:pPr lvl="1"/>
            <a:r>
              <a:rPr lang="fi-FI" sz="1800" dirty="0"/>
              <a:t>Pystyykö omainen uskomaan läheisen toipumiseen – miten toivo ja optimismi voidaan säilyttää</a:t>
            </a:r>
          </a:p>
          <a:p>
            <a:r>
              <a:rPr lang="fi-FI" sz="2000" dirty="0"/>
              <a:t>Laitostuminen – kuinka helppoa se onkaan!</a:t>
            </a:r>
          </a:p>
          <a:p>
            <a:r>
              <a:rPr lang="fi-FI" sz="2000" dirty="0"/>
              <a:t>Kokemusasiantuntijuus -&gt; voimaantuminen, itsearvostus, merkityksellisyys</a:t>
            </a:r>
          </a:p>
          <a:p>
            <a:r>
              <a:rPr lang="fi-FI" sz="2000" dirty="0"/>
              <a:t>Osallisuus – yhteys muihin, oma päätöksenteko, vertaisuus</a:t>
            </a:r>
          </a:p>
          <a:p>
            <a:r>
              <a:rPr lang="fi-FI" sz="2000" dirty="0"/>
              <a:t>Ammattilaisten roolin muutos – vastuun antaminen asiakkaalle, toivo, motivaation löytäminen – työntekijä ei päätä asiakkaan puolesta</a:t>
            </a:r>
          </a:p>
          <a:p>
            <a:pPr lvl="1"/>
            <a:r>
              <a:rPr lang="fi-FI" sz="1800" dirty="0" err="1"/>
              <a:t>Pyskoedukaatio</a:t>
            </a:r>
            <a:r>
              <a:rPr lang="fi-FI" sz="1800" dirty="0"/>
              <a:t>, sairauden hoidon tukeminen (esim. lääkitys)</a:t>
            </a:r>
          </a:p>
        </p:txBody>
      </p:sp>
    </p:spTree>
    <p:extLst>
      <p:ext uri="{BB962C8B-B14F-4D97-AF65-F5344CB8AC3E}">
        <p14:creationId xmlns:p14="http://schemas.microsoft.com/office/powerpoint/2010/main" val="273878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0EBE459-2F99-408F-9D49-8E4E81C23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557414"/>
            <a:ext cx="9792208" cy="834843"/>
          </a:xfrm>
        </p:spPr>
        <p:txBody>
          <a:bodyPr>
            <a:normAutofit fontScale="90000"/>
          </a:bodyPr>
          <a:lstStyle/>
          <a:p>
            <a:r>
              <a:rPr lang="fi-FI" sz="3200" dirty="0"/>
              <a:t>Toipumisorientaatio kehyksenä ja käytännössä (2):</a:t>
            </a:r>
            <a:br>
              <a:rPr lang="fi-FI" sz="3200" dirty="0"/>
            </a:br>
            <a:r>
              <a:rPr lang="fi-FI" sz="3200" dirty="0"/>
              <a:t>- ytimessä asunto ensin, asiakassuunnitelma</a:t>
            </a:r>
            <a:endParaRPr lang="en-GB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CCD1BB-A876-4F06-83EF-41062E1FF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621795"/>
            <a:ext cx="9792208" cy="4565941"/>
          </a:xfrm>
        </p:spPr>
        <p:txBody>
          <a:bodyPr>
            <a:normAutofit/>
          </a:bodyPr>
          <a:lstStyle/>
          <a:p>
            <a:r>
              <a:rPr lang="fi-FI" sz="1600" dirty="0"/>
              <a:t>Laitostumisen välttäminen, omaehtoinen mutta tuettu asuminen</a:t>
            </a:r>
          </a:p>
          <a:p>
            <a:r>
              <a:rPr lang="fi-FI" sz="1600" dirty="0"/>
              <a:t>Asiakassuunnitelmaprosessin uudistaminen – tehdään yhdessä, asiakkaan työkalu</a:t>
            </a:r>
          </a:p>
          <a:p>
            <a:r>
              <a:rPr lang="fi-FI" sz="1600" dirty="0"/>
              <a:t>Itsemääräämisoikeus, pystyvyyden kokemukset, yhteisöllisyys isossa roolissa</a:t>
            </a:r>
          </a:p>
          <a:p>
            <a:r>
              <a:rPr lang="fi-FI" sz="1600" dirty="0"/>
              <a:t>Ammattilaisen itsearviointi</a:t>
            </a:r>
          </a:p>
          <a:p>
            <a:r>
              <a:rPr lang="fi-FI" sz="1600" dirty="0"/>
              <a:t>Onko omainen mukana asiakassuunnitelman laatimisessa?</a:t>
            </a:r>
          </a:p>
          <a:p>
            <a:r>
              <a:rPr lang="fi-FI" sz="1600" dirty="0"/>
              <a:t>Omaiskokemusasiantuntijoiden koulutus, rooli, tehtävät?</a:t>
            </a:r>
          </a:p>
          <a:p>
            <a:r>
              <a:rPr lang="fi-FI" sz="1600" dirty="0"/>
              <a:t>Voidaanko omaisia tukea omaan osallisuuteen?</a:t>
            </a:r>
          </a:p>
          <a:p>
            <a:r>
              <a:rPr lang="fi-FI" sz="1600" dirty="0"/>
              <a:t>Myös omainen muuttuu, kun kuntoutuja </a:t>
            </a:r>
            <a:r>
              <a:rPr lang="fi-FI" sz="1600" dirty="0" err="1"/>
              <a:t>voimaantuu</a:t>
            </a:r>
            <a:r>
              <a:rPr lang="fi-FI" sz="1600" dirty="0"/>
              <a:t> ja tekee omia päätöksiä -&gt; miten omainen oppii luottamaan ja päästämään irti?</a:t>
            </a:r>
          </a:p>
          <a:p>
            <a:r>
              <a:rPr lang="fi-FI" sz="1600" dirty="0"/>
              <a:t>Asiakkaan asuminen omassa kodissa – valtava merkitys elämän paranemiselle</a:t>
            </a:r>
          </a:p>
          <a:p>
            <a:r>
              <a:rPr lang="en-GB" sz="1600" dirty="0" err="1"/>
              <a:t>Siirtyminen</a:t>
            </a:r>
            <a:r>
              <a:rPr lang="en-GB" sz="1600" dirty="0"/>
              <a:t> </a:t>
            </a:r>
            <a:r>
              <a:rPr lang="en-GB" sz="1600" dirty="0" err="1"/>
              <a:t>kevyempiin</a:t>
            </a:r>
            <a:r>
              <a:rPr lang="en-GB" sz="1600" dirty="0"/>
              <a:t> </a:t>
            </a:r>
            <a:r>
              <a:rPr lang="en-GB" sz="1600" dirty="0" err="1"/>
              <a:t>palveluihin</a:t>
            </a:r>
            <a:r>
              <a:rPr lang="en-GB" sz="1600" dirty="0"/>
              <a:t> </a:t>
            </a:r>
            <a:r>
              <a:rPr lang="en-GB" sz="1600" dirty="0" err="1"/>
              <a:t>ja</a:t>
            </a:r>
            <a:r>
              <a:rPr lang="en-GB" sz="1600" dirty="0"/>
              <a:t> </a:t>
            </a:r>
            <a:r>
              <a:rPr lang="en-GB" sz="1600" dirty="0" err="1"/>
              <a:t>omilleen</a:t>
            </a:r>
            <a:r>
              <a:rPr lang="en-GB" sz="1600" dirty="0"/>
              <a:t> </a:t>
            </a:r>
            <a:r>
              <a:rPr lang="en-GB" sz="1600" dirty="0" err="1"/>
              <a:t>lisääntynyt</a:t>
            </a:r>
            <a:r>
              <a:rPr lang="en-GB" sz="1600" dirty="0"/>
              <a:t> – </a:t>
            </a:r>
            <a:r>
              <a:rPr lang="en-GB" sz="1600" dirty="0" err="1"/>
              <a:t>vaikuttavuus</a:t>
            </a:r>
            <a:r>
              <a:rPr lang="en-GB" sz="1600" dirty="0"/>
              <a:t> </a:t>
            </a:r>
            <a:r>
              <a:rPr lang="en-GB" sz="1600" dirty="0" err="1"/>
              <a:t>todettu</a:t>
            </a:r>
            <a:endParaRPr lang="en-GB" sz="1600" dirty="0"/>
          </a:p>
          <a:p>
            <a:r>
              <a:rPr lang="fi-FI" sz="1600" b="1" dirty="0"/>
              <a:t>TOIVO ON SISÄINEN USKO SIIHEN, ETTÄ TOIPUMINEN ON MAHDOLLISTA! (asiakassuunnitelma)</a:t>
            </a:r>
            <a:endParaRPr lang="en-GB" sz="16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559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BB40E3-8E44-4E46-9202-2449EF4D46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3001" b="2729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DDBA867-3A09-476B-84EA-9FC5EBE5C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1" y="1999250"/>
            <a:ext cx="8933796" cy="2591372"/>
          </a:xfrm>
        </p:spPr>
        <p:txBody>
          <a:bodyPr>
            <a:normAutofit fontScale="90000"/>
          </a:bodyPr>
          <a:lstStyle/>
          <a:p>
            <a:r>
              <a:rPr lang="fi-FI" sz="4000" dirty="0"/>
              <a:t>KOMMENTTIPUHEENVUORO</a:t>
            </a:r>
            <a:br>
              <a:rPr lang="fi-FI" sz="4000" dirty="0"/>
            </a:br>
            <a:r>
              <a:rPr lang="fi-FI" sz="4000" dirty="0"/>
              <a:t/>
            </a:r>
            <a:br>
              <a:rPr lang="fi-FI" sz="4000" dirty="0"/>
            </a:br>
            <a:r>
              <a:rPr lang="fi-FI" sz="3600" dirty="0"/>
              <a:t>2. Toipumisorientaation mukaiset toimintakäytännöt ja niiden arviointi/Etelä-Pohjanmaa</a:t>
            </a:r>
            <a:br>
              <a:rPr lang="fi-FI" sz="3600" dirty="0"/>
            </a:br>
            <a:endParaRPr lang="en-GB" sz="36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D9341E7-A8E8-4A6F-B56D-D929298A6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pPr algn="l"/>
            <a:r>
              <a:rPr lang="fi-FI" dirty="0"/>
              <a:t>Heli Harinen kokemusasiantuntija Mielenterveysomaiset Pirkanmaa </a:t>
            </a:r>
            <a:r>
              <a:rPr lang="fi-FI" dirty="0" err="1"/>
              <a:t>Finfami</a:t>
            </a:r>
            <a:r>
              <a:rPr lang="fi-FI" dirty="0"/>
              <a:t> ry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339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1FD562A-A284-498A-8C36-C69A8AA5D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837" y="479630"/>
            <a:ext cx="9792208" cy="825318"/>
          </a:xfrm>
        </p:spPr>
        <p:txBody>
          <a:bodyPr>
            <a:normAutofit fontScale="90000"/>
          </a:bodyPr>
          <a:lstStyle/>
          <a:p>
            <a:r>
              <a:rPr lang="fi-FI" sz="3200" dirty="0"/>
              <a:t>KESKIÖSSÄ KOKEMUSASIANTUNTIJUUS JA ASIAKKAAN VOIMAANTUMINEN</a:t>
            </a:r>
            <a:endParaRPr lang="en-GB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2BCEB4-0D42-43EF-BA79-32DDB06A9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447800"/>
            <a:ext cx="9792208" cy="4930570"/>
          </a:xfrm>
        </p:spPr>
        <p:txBody>
          <a:bodyPr>
            <a:normAutofit lnSpcReduction="10000"/>
          </a:bodyPr>
          <a:lstStyle/>
          <a:p>
            <a:r>
              <a:rPr lang="fi-FI" sz="2000" dirty="0"/>
              <a:t>Kokemusasiantuntijoiden todella monipuolinen käyttö ja </a:t>
            </a:r>
            <a:r>
              <a:rPr lang="fi-FI" sz="2000" u="sng" dirty="0"/>
              <a:t>arvostus</a:t>
            </a:r>
          </a:p>
          <a:p>
            <a:r>
              <a:rPr lang="fi-FI" sz="2000" dirty="0"/>
              <a:t>Vakiintunut toiminta – jalkauttaminen, </a:t>
            </a:r>
            <a:r>
              <a:rPr lang="fi-FI" sz="2000" dirty="0" err="1"/>
              <a:t>Recovery</a:t>
            </a:r>
            <a:r>
              <a:rPr lang="fi-FI" sz="2000" dirty="0"/>
              <a:t> college</a:t>
            </a:r>
          </a:p>
          <a:p>
            <a:r>
              <a:rPr lang="fi-FI" sz="2000" dirty="0"/>
              <a:t>Tutkittu sekä kuntoutujan että ammattilaisen näkökulmista</a:t>
            </a:r>
          </a:p>
          <a:p>
            <a:r>
              <a:rPr lang="fi-FI" sz="2000" dirty="0"/>
              <a:t>Toivon näkökulma korostuu</a:t>
            </a:r>
          </a:p>
          <a:p>
            <a:r>
              <a:rPr lang="fi-FI" sz="2000" dirty="0"/>
              <a:t>Ammattilaisten kokemuksista saisi tukea niille alueille, jossa kokemusasiantuntijuutta ei vielä hyödynnetä</a:t>
            </a:r>
          </a:p>
          <a:p>
            <a:r>
              <a:rPr lang="fi-FI" sz="2000" dirty="0"/>
              <a:t>Kokemusasiantuntijoiden mittava ja monipuolinen koulutus</a:t>
            </a:r>
          </a:p>
          <a:p>
            <a:r>
              <a:rPr lang="fi-FI" sz="2000" dirty="0"/>
              <a:t>Miten omaiskokemusasiantuntijoita koulutetaan, mikä on heidän roolinsa? </a:t>
            </a:r>
          </a:p>
          <a:p>
            <a:r>
              <a:rPr lang="fi-FI" sz="2000" dirty="0"/>
              <a:t>Kokemusasiantuntijan merkitys toipumisessa monella osa-alueella suuri: tuki tulee vertaisena ja on samansuuntaista kuin ammattilaisten mutta toimii eri tasolla, ei neuvovana vaan esimerkillä ja tasa-arvoisena</a:t>
            </a:r>
          </a:p>
          <a:p>
            <a:r>
              <a:rPr lang="fi-FI" sz="2000" dirty="0"/>
              <a:t>Kokemusasiantuntijoiden käytön kustannukset pieniä verrattuna </a:t>
            </a:r>
            <a:r>
              <a:rPr lang="fi-FI" sz="2000"/>
              <a:t>hoitopäivän hintaan</a:t>
            </a:r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320659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RightStep">
      <a:dk1>
        <a:srgbClr val="000000"/>
      </a:dk1>
      <a:lt1>
        <a:srgbClr val="FFFFFF"/>
      </a:lt1>
      <a:dk2>
        <a:srgbClr val="383A21"/>
      </a:dk2>
      <a:lt2>
        <a:srgbClr val="E2E8E5"/>
      </a:lt2>
      <a:accent1>
        <a:srgbClr val="E7298C"/>
      </a:accent1>
      <a:accent2>
        <a:srgbClr val="D5172B"/>
      </a:accent2>
      <a:accent3>
        <a:srgbClr val="E76529"/>
      </a:accent3>
      <a:accent4>
        <a:srgbClr val="CB9A16"/>
      </a:accent4>
      <a:accent5>
        <a:srgbClr val="97AC1F"/>
      </a:accent5>
      <a:accent6>
        <a:srgbClr val="5CB814"/>
      </a:accent6>
      <a:hlink>
        <a:srgbClr val="309260"/>
      </a:hlink>
      <a:folHlink>
        <a:srgbClr val="828282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133EF70EAE22743B0FF0BFFAAA93ACB" ma:contentTypeVersion="7" ma:contentTypeDescription="Luo uusi asiakirja." ma:contentTypeScope="" ma:versionID="396237cc9a12ab72a443b9f4b2a2ed60">
  <xsd:schema xmlns:xsd="http://www.w3.org/2001/XMLSchema" xmlns:xs="http://www.w3.org/2001/XMLSchema" xmlns:p="http://schemas.microsoft.com/office/2006/metadata/properties" xmlns:ns2="a5f40f30-9f6f-4f63-bcfd-b05b4c042b1e" xmlns:ns3="b962d7f0-5614-4f66-bfeb-fc0079f1809e" targetNamespace="http://schemas.microsoft.com/office/2006/metadata/properties" ma:root="true" ma:fieldsID="0c7ed882ce85da1455da15bec0895479" ns2:_="" ns3:_="">
    <xsd:import namespace="a5f40f30-9f6f-4f63-bcfd-b05b4c042b1e"/>
    <xsd:import namespace="b962d7f0-5614-4f66-bfeb-fc0079f180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f40f30-9f6f-4f63-bcfd-b05b4c042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62d7f0-5614-4f66-bfeb-fc0079f180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177C0D-773C-4A08-B540-9F36D9CDC600}"/>
</file>

<file path=customXml/itemProps2.xml><?xml version="1.0" encoding="utf-8"?>
<ds:datastoreItem xmlns:ds="http://schemas.openxmlformats.org/officeDocument/2006/customXml" ds:itemID="{BBA19585-2A2E-4859-8EB7-46417D7AEFA4}"/>
</file>

<file path=customXml/itemProps3.xml><?xml version="1.0" encoding="utf-8"?>
<ds:datastoreItem xmlns:ds="http://schemas.openxmlformats.org/officeDocument/2006/customXml" ds:itemID="{59E5EA24-28B4-48AF-9236-F6F7E34A3A9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Laajakuva</PresentationFormat>
  <Paragraphs>39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Century Schoolbook</vt:lpstr>
      <vt:lpstr>Franklin Gothic Book</vt:lpstr>
      <vt:lpstr>Garamond</vt:lpstr>
      <vt:lpstr>SavonVTI</vt:lpstr>
      <vt:lpstr>KOMMENTTIPUHEENVUORO  1.Toipumisorientaatio asumispalveluiden viitekehyksenä/Pori</vt:lpstr>
      <vt:lpstr>Toipumisorientaatio kehyksenä ja käytännössä (1)</vt:lpstr>
      <vt:lpstr>Toipumisorientaatio kehyksenä ja käytännössä (2): - ytimessä asunto ensin, asiakassuunnitelma</vt:lpstr>
      <vt:lpstr>KOMMENTTIPUHEENVUORO  2. Toipumisorientaation mukaiset toimintakäytännöt ja niiden arviointi/Etelä-Pohjanmaa </vt:lpstr>
      <vt:lpstr>KESKIÖSSÄ KOKEMUSASIANTUNTIJUUS JA ASIAKKAAN VOIMAANTUMINEN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KOMMENTTIPUHEENVUORO  1.Toipumisorientaatio asumispalveluiden viitekehyksenä/Pori</dc:title>
  <dc:creator>Heli Harinen</dc:creator>
  <cp:lastModifiedBy>Örn Malla Poskelappi</cp:lastModifiedBy>
  <cp:revision>4</cp:revision>
  <dcterms:created xsi:type="dcterms:W3CDTF">2020-02-10T10:26:30Z</dcterms:created>
  <dcterms:modified xsi:type="dcterms:W3CDTF">2020-09-02T10:19:04Z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0x010100A133EF70EAE22743B0FF0BFFAAA93ACB</vt:lpwstr>
  </property>
</Properties>
</file>