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64" d="100"/>
          <a:sy n="64" d="100"/>
        </p:scale>
        <p:origin x="14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034170000000000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Jakauma</c:v>
                </c:pt>
              </c:strCache>
            </c:strRef>
          </c:tx>
          <c:spPr>
            <a:solidFill>
              <a:srgbClr val="4472C4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CA6-D342-8842-7C3F078BAF0B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6-D342-8842-7C3F078BAF0B}"/>
              </c:ext>
            </c:extLst>
          </c:dPt>
          <c:cat>
            <c:strRef>
              <c:f>Sheet1!$B$1:$C$1</c:f>
              <c:strCache>
                <c:ptCount val="2"/>
                <c:pt idx="0">
                  <c:v>Kotihoito</c:v>
                </c:pt>
                <c:pt idx="1">
                  <c:v>Päivystys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101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A6-D342-8842-7C3F078BA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6.83724E-2"/>
          <c:y val="0.81305000000000005"/>
          <c:w val="0.86325600000000002"/>
          <c:h val="0.186950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595959"/>
              </a:solidFill>
              <a:latin typeface="Calibri"/>
            </a:defRPr>
          </a:pPr>
          <a:endParaRPr lang="fi-FI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115099999999998"/>
          <c:y val="5.0000000000000001E-3"/>
          <c:w val="0.437697"/>
          <c:h val="0.724405999999999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rgbClr val="4472C4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D00-314B-948F-0C144F384251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0-314B-948F-0C144F384251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00-314B-948F-0C144F38425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00-314B-948F-0C144F384251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00-314B-948F-0C144F384251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00-314B-948F-0C144F384251}"/>
              </c:ext>
            </c:extLst>
          </c:dPt>
          <c:dPt>
            <c:idx val="6"/>
            <c:bubble3D val="0"/>
            <c:spPr>
              <a:solidFill>
                <a:srgbClr val="26447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D00-314B-948F-0C144F384251}"/>
              </c:ext>
            </c:extLst>
          </c:dPt>
          <c:dPt>
            <c:idx val="7"/>
            <c:bubble3D val="0"/>
            <c:spPr>
              <a:solidFill>
                <a:srgbClr val="9E480E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D00-314B-948F-0C144F384251}"/>
              </c:ext>
            </c:extLst>
          </c:dPt>
          <c:cat>
            <c:strRef>
              <c:f>Sheet1!$B$1:$I$1</c:f>
              <c:strCache>
                <c:ptCount val="8"/>
                <c:pt idx="0">
                  <c:v>Kuume</c:v>
                </c:pt>
                <c:pt idx="1">
                  <c:v>Nuha</c:v>
                </c:pt>
                <c:pt idx="2">
                  <c:v>Hengitysvaikeus</c:v>
                </c:pt>
                <c:pt idx="3">
                  <c:v>Korva</c:v>
                </c:pt>
                <c:pt idx="4">
                  <c:v>Yskä</c:v>
                </c:pt>
                <c:pt idx="5">
                  <c:v>Vatsakipu</c:v>
                </c:pt>
                <c:pt idx="6">
                  <c:v>Gastroenteriitti</c:v>
                </c:pt>
                <c:pt idx="7">
                  <c:v>Muu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D00-314B-948F-0C144F384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74891099999999999"/>
          <c:w val="1"/>
          <c:h val="0.251089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595959"/>
              </a:solidFill>
              <a:latin typeface="Calibri"/>
            </a:defRPr>
          </a:pPr>
          <a:endParaRPr lang="fi-FI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4" name="”Kirjoita lainaus tähän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tsikkoteksti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3" cy="1413936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Otsikkoteksti</a:t>
            </a:r>
          </a:p>
        </p:txBody>
      </p:sp>
      <p:sp>
        <p:nvSpPr>
          <p:cNvPr id="1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94078" y="3166533"/>
            <a:ext cx="11216643" cy="4641429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774466" y="8024623"/>
            <a:ext cx="336255" cy="338835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tsikkoteksti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3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Otsikkoteksti</a:t>
            </a:r>
          </a:p>
        </p:txBody>
      </p:sp>
      <p:sp>
        <p:nvSpPr>
          <p:cNvPr id="12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tsikkoteksti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3" cy="1413936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Otsikkoteksti</a:t>
            </a:r>
          </a:p>
        </p:txBody>
      </p:sp>
      <p:sp>
        <p:nvSpPr>
          <p:cNvPr id="13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94078" y="3166533"/>
            <a:ext cx="5527042" cy="4641429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774466" y="8024623"/>
            <a:ext cx="336255" cy="338835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tsikkoteksti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3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Otsikkoteksti</a:t>
            </a:r>
          </a:p>
        </p:txBody>
      </p:sp>
      <p:sp>
        <p:nvSpPr>
          <p:cNvPr id="14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339974" y="3162300"/>
            <a:ext cx="8324853" cy="4714877"/>
          </a:xfrm>
          <a:prstGeom prst="rect">
            <a:avLst/>
          </a:prstGeom>
        </p:spPr>
        <p:txBody>
          <a:bodyPr lIns="38100" tIns="38100" rIns="38100" bIns="38100"/>
          <a:lstStyle>
            <a:lvl1pPr marL="416718" indent="-416718">
              <a:defRPr sz="3000"/>
            </a:lvl1pPr>
            <a:lvl2pPr marL="861217" indent="-416718">
              <a:defRPr sz="3000"/>
            </a:lvl2pPr>
            <a:lvl3pPr marL="1305717" indent="-416717">
              <a:defRPr sz="3000"/>
            </a:lvl3pPr>
            <a:lvl4pPr marL="1750217" indent="-416717">
              <a:defRPr sz="3000"/>
            </a:lvl4pPr>
            <a:lvl5pPr marL="2194717" indent="-416717"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>
            <a:spLocks noGrp="1"/>
          </p:cNvSpPr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Otsikkoteksti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2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>
            <a:spLocks noGrp="1"/>
          </p:cNvSpPr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Otsikkoteksti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7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>
            <a:spLocks noGrp="1"/>
          </p:cNvSpPr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Kuva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Kuva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tto.helve@hus.fi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skyla.fi/lastentalo/perheille-ja-kasvattajille/chat-palvelut-vanhemmille-(hus)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okemuksia chat-palvelusta sairaanhoitopiirin toimintan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5674">
              <a:defRPr sz="6200"/>
            </a:lvl1pPr>
          </a:lstStyle>
          <a:p>
            <a:r>
              <a:t>Kokemuksia chat-palvelusta sairaanhoitopiirin toimintana</a:t>
            </a:r>
          </a:p>
        </p:txBody>
      </p:sp>
      <p:sp>
        <p:nvSpPr>
          <p:cNvPr id="155" name="Kliininen opettaja Otto Helv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7462">
              <a:defRPr sz="3400"/>
            </a:pPr>
            <a:r>
              <a:t>Kliininen opettaja Otto Helve</a:t>
            </a:r>
          </a:p>
          <a:p>
            <a:pPr defTabSz="537462">
              <a:defRPr sz="3400"/>
            </a:pPr>
            <a:r>
              <a:t>Lasten infektiotautien erikoislääkäri, HUS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tsikko 1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4" cy="141393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Oireet</a:t>
            </a:r>
          </a:p>
        </p:txBody>
      </p:sp>
      <p:graphicFrame>
        <p:nvGraphicFramePr>
          <p:cNvPr id="190" name="Kaavio 2"/>
          <p:cNvGraphicFramePr/>
          <p:nvPr/>
        </p:nvGraphicFramePr>
        <p:xfrm>
          <a:off x="1138536" y="2403792"/>
          <a:ext cx="11022903" cy="654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Käynnin arviointi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Käynnin arviointi</a:t>
            </a:r>
          </a:p>
        </p:txBody>
      </p:sp>
      <p:pic>
        <p:nvPicPr>
          <p:cNvPr id="193" name="F361597F-8C64-445A-9901-5FA4EF15FCDB-L0-001.jpeg" descr="F361597F-8C64-445A-9901-5FA4EF15FCDB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94" y="4941663"/>
            <a:ext cx="7355369" cy="216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Asiakkaiden arviot työntekijästä henkilötasolla…"/>
          <p:cNvSpPr txBox="1">
            <a:spLocks noGrp="1"/>
          </p:cNvSpPr>
          <p:nvPr>
            <p:ph type="body" sz="quarter" idx="4294967295"/>
          </p:nvPr>
        </p:nvSpPr>
        <p:spPr>
          <a:xfrm>
            <a:off x="1110698" y="3029288"/>
            <a:ext cx="11680339" cy="1496267"/>
          </a:xfrm>
          <a:prstGeom prst="rect">
            <a:avLst/>
          </a:prstGeom>
        </p:spPr>
        <p:txBody>
          <a:bodyPr lIns="38100" tIns="38100" rIns="38100" bIns="38100"/>
          <a:lstStyle/>
          <a:p>
            <a:pPr marL="195857" indent="-195857" defTabSz="274574">
              <a:spcBef>
                <a:spcPts val="1900"/>
              </a:spcBef>
              <a:defRPr sz="31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Asiakkaiden arviot työntekijästä henkilötasolla</a:t>
            </a:r>
          </a:p>
          <a:p>
            <a:pPr marL="195857" indent="-195857" defTabSz="274574">
              <a:spcBef>
                <a:spcPts val="1900"/>
              </a:spcBef>
              <a:defRPr sz="31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Hoitajille annettu admin-tunnukset, kaikki näkevät arvioinnit</a:t>
            </a:r>
          </a:p>
        </p:txBody>
      </p:sp>
      <p:sp>
        <p:nvSpPr>
          <p:cNvPr id="195" name="Hoitaja 1…"/>
          <p:cNvSpPr txBox="1"/>
          <p:nvPr/>
        </p:nvSpPr>
        <p:spPr>
          <a:xfrm>
            <a:off x="1995523" y="5474411"/>
            <a:ext cx="1502677" cy="126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pPr algn="l" defTabSz="479044">
              <a:spcBef>
                <a:spcPts val="3400"/>
              </a:spcBef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Hoitaja 1</a:t>
            </a:r>
          </a:p>
          <a:p>
            <a:pPr algn="l" defTabSz="479044">
              <a:spcBef>
                <a:spcPts val="3400"/>
              </a:spcBef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Hoitaja 2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aikaHema- ja vauvachat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/>
          <a:lstStyle>
            <a:lvl1pPr defTabSz="426466">
              <a:defRPr sz="5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TaikaHema- ja vauvachat</a:t>
            </a:r>
          </a:p>
        </p:txBody>
      </p:sp>
      <p:sp>
        <p:nvSpPr>
          <p:cNvPr id="198" name="TaikaHema-chat: Vuodeosasto Taikan ja Päiväsairaala Taikan hematologisille (veritaudit, kasvaimet ja kantasolusiirrot) potilaille ja heidän vanhemmilleen, auki arkisin 9:00-15:00…"/>
          <p:cNvSpPr txBox="1">
            <a:spLocks noGrp="1"/>
          </p:cNvSpPr>
          <p:nvPr>
            <p:ph type="body" idx="1"/>
          </p:nvPr>
        </p:nvSpPr>
        <p:spPr>
          <a:xfrm>
            <a:off x="737070" y="3167061"/>
            <a:ext cx="11530660" cy="4714877"/>
          </a:xfrm>
          <a:prstGeom prst="rect">
            <a:avLst/>
          </a:prstGeom>
        </p:spPr>
        <p:txBody>
          <a:bodyPr/>
          <a:lstStyle/>
          <a:p>
            <a:pPr marL="395882" indent="-395882" defTabSz="438150">
              <a:spcBef>
                <a:spcPts val="3100"/>
              </a:spcBef>
              <a:defRPr sz="2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TaikaHema-chat: Vuodeosasto Taikan ja Päiväsairaala Taikan hematologisille (veritaudit, kasvaimet ja kantasolusiirrot) potilaille ja heidän vanhemmilleen, auki arkisin 9:00-15:00</a:t>
            </a:r>
          </a:p>
          <a:p>
            <a:pPr marL="395882" indent="-395882" defTabSz="438150">
              <a:spcBef>
                <a:spcPts val="3100"/>
              </a:spcBef>
              <a:defRPr sz="2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Vauvachat: Jorvin Vastasyntyneiden osastojen L2a:n ja L2b:n sekä L2 vastaanottojen vauvapotilaiden vanhemmille, auki arkisin 8:30-14:30</a:t>
            </a:r>
          </a:p>
          <a:p>
            <a:pPr marL="395882" indent="-395882" defTabSz="438150">
              <a:spcBef>
                <a:spcPts val="3100"/>
              </a:spcBef>
              <a:defRPr sz="2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Palvelulupaus alle 30 min</a:t>
            </a:r>
          </a:p>
          <a:p>
            <a:pPr marL="395882" indent="-395882" defTabSz="438150">
              <a:spcBef>
                <a:spcPts val="3100"/>
              </a:spcBef>
              <a:defRPr sz="2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Liikkellelähtö hidasta, palvelut vain hoitosuhteessa oleville tahoille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Otsikko 1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4" cy="1413936"/>
          </a:xfrm>
          <a:prstGeom prst="rect">
            <a:avLst/>
          </a:prstGeom>
        </p:spPr>
        <p:txBody>
          <a:bodyPr/>
          <a:lstStyle/>
          <a:p>
            <a:r>
              <a:t>Yhteenveto</a:t>
            </a:r>
          </a:p>
        </p:txBody>
      </p:sp>
      <p:sp>
        <p:nvSpPr>
          <p:cNvPr id="201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894078" y="3166533"/>
            <a:ext cx="11216644" cy="4641429"/>
          </a:xfrm>
          <a:prstGeom prst="rect">
            <a:avLst/>
          </a:prstGeom>
        </p:spPr>
        <p:txBody>
          <a:bodyPr/>
          <a:lstStyle/>
          <a:p>
            <a:r>
              <a:t>Tehokkaampaa resurssien käyttöä</a:t>
            </a:r>
          </a:p>
          <a:p>
            <a:r>
              <a:t>Monessa käyttöönottoon liittyvässä kysymyksessä vastauksena ”korvaa puhelimen”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0" lvl="2" indent="914400">
              <a:spcBef>
                <a:spcPts val="700"/>
              </a:spcBef>
              <a:buSzTx/>
              <a:buNone/>
              <a:defRPr sz="2800"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Otto.helve@hus.fi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Vaatimukset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Vaatimukset</a:t>
            </a:r>
          </a:p>
        </p:txBody>
      </p:sp>
      <p:sp>
        <p:nvSpPr>
          <p:cNvPr id="158" name="Resurssit…"/>
          <p:cNvSpPr txBox="1">
            <a:spLocks noGrp="1"/>
          </p:cNvSpPr>
          <p:nvPr>
            <p:ph type="body" idx="1"/>
          </p:nvPr>
        </p:nvSpPr>
        <p:spPr>
          <a:xfrm>
            <a:off x="525488" y="3162299"/>
            <a:ext cx="11953824" cy="4714878"/>
          </a:xfrm>
          <a:prstGeom prst="rect">
            <a:avLst/>
          </a:prstGeom>
        </p:spPr>
        <p:txBody>
          <a:bodyPr/>
          <a:lstStyle/>
          <a:p>
            <a:pPr marL="527843" indent="-527843">
              <a:defRPr sz="3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Resurssit</a:t>
            </a:r>
          </a:p>
          <a:p>
            <a:pPr marL="527843" indent="-527843">
              <a:defRPr sz="3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Tarkka prosessikuvaus</a:t>
            </a:r>
          </a:p>
          <a:p>
            <a:pPr marL="527843" indent="-527843">
              <a:defRPr sz="3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Koulutus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astentalon chat-palvelut HUS:ssa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91413">
              <a:defRPr sz="5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Lastentalon chat-palvelut HUS:ssa</a:t>
            </a:r>
          </a:p>
        </p:txBody>
      </p:sp>
      <p:sp>
        <p:nvSpPr>
          <p:cNvPr id="161" name="Sairaanhoitaja-chat…"/>
          <p:cNvSpPr txBox="1">
            <a:spLocks noGrp="1"/>
          </p:cNvSpPr>
          <p:nvPr>
            <p:ph type="body" idx="1"/>
          </p:nvPr>
        </p:nvSpPr>
        <p:spPr>
          <a:xfrm>
            <a:off x="525488" y="3162299"/>
            <a:ext cx="11953824" cy="47148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Sairaanhoitaja-chat</a:t>
            </a:r>
          </a:p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TaikaHema-chat</a:t>
            </a:r>
          </a:p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Vauvachat</a:t>
            </a:r>
          </a:p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Lastentalon chatit koottuna: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https://www.terveyskyla.fi/lastentalo/perheille-ja-kasvattajille/chat-palvelut-vanhemmille-(hus)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oitaja-chat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Hoitaja-chat</a:t>
            </a:r>
          </a:p>
        </p:txBody>
      </p:sp>
      <p:sp>
        <p:nvSpPr>
          <p:cNvPr id="164" name="Kohderyhmänä HUS-alueella asuvien lasten huoltajat…"/>
          <p:cNvSpPr txBox="1">
            <a:spLocks noGrp="1"/>
          </p:cNvSpPr>
          <p:nvPr>
            <p:ph type="body" idx="1"/>
          </p:nvPr>
        </p:nvSpPr>
        <p:spPr>
          <a:xfrm>
            <a:off x="871715" y="3162299"/>
            <a:ext cx="11389601" cy="47148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Kohderyhmänä HUS-alueella asuvien lasten huoltajat</a:t>
            </a:r>
          </a:p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Apua lasten päivystystilanteisiin (hätätilanteissa 112)</a:t>
            </a:r>
          </a:p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Vastaajina Porvoon sairaalan lastenyksikön hoitajat</a:t>
            </a:r>
          </a:p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Avoinna 08:00-18:00 (vkl 12:00-19:30)</a:t>
            </a:r>
          </a:p>
          <a:p>
            <a:pPr marL="490894" indent="-490894" defTabSz="543305">
              <a:spcBef>
                <a:spcPts val="3900"/>
              </a:spcBef>
              <a:defRPr sz="3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Palvelulupaus alle 30 min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oitaja-chat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Hoitaja-chat</a:t>
            </a:r>
          </a:p>
        </p:txBody>
      </p:sp>
      <p:sp>
        <p:nvSpPr>
          <p:cNvPr id="167" name="Oirenavigaattori anonyymisti…"/>
          <p:cNvSpPr txBox="1">
            <a:spLocks noGrp="1"/>
          </p:cNvSpPr>
          <p:nvPr>
            <p:ph type="body" idx="1"/>
          </p:nvPr>
        </p:nvSpPr>
        <p:spPr>
          <a:xfrm>
            <a:off x="871714" y="3162299"/>
            <a:ext cx="11389604" cy="5935323"/>
          </a:xfrm>
          <a:prstGeom prst="rect">
            <a:avLst/>
          </a:prstGeom>
        </p:spPr>
        <p:txBody>
          <a:bodyPr/>
          <a:lstStyle/>
          <a:p>
            <a:pPr marL="506729" indent="-506729" defTabSz="560830">
              <a:spcBef>
                <a:spcPts val="4000"/>
              </a:spcBef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Oirenavigaattori anonyymisti</a:t>
            </a:r>
          </a:p>
          <a:p>
            <a:pPr marL="506729" indent="-506729" defTabSz="560830">
              <a:spcBef>
                <a:spcPts val="4000"/>
              </a:spcBef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Chatiin, jos navigaattori ei riitä vastaamaan</a:t>
            </a:r>
          </a:p>
          <a:p>
            <a:pPr marL="506729" indent="-506729" defTabSz="560830">
              <a:spcBef>
                <a:spcPts val="4000"/>
              </a:spcBef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Tutkimuslupa</a:t>
            </a:r>
          </a:p>
          <a:p>
            <a:pPr marL="506729" indent="-506729" defTabSz="560830">
              <a:spcBef>
                <a:spcPts val="4000"/>
              </a:spcBef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Ensimmäinen viesti kuvailee oireita</a:t>
            </a:r>
          </a:p>
          <a:p>
            <a:pPr marL="506729" indent="-506729" defTabSz="560830">
              <a:spcBef>
                <a:spcPts val="4000"/>
              </a:spcBef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Hoitaja vastaa, tekstiviesti perheelle</a:t>
            </a:r>
          </a:p>
          <a:p>
            <a:pPr marL="506729" indent="-506729" defTabSz="560830">
              <a:spcBef>
                <a:spcPts val="4000"/>
              </a:spcBef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Hoitaja pyytää kirjautumaan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Käynnit 1.1.2019-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Käynnit 1.1.2019-</a:t>
            </a:r>
          </a:p>
        </p:txBody>
      </p:sp>
      <p:sp>
        <p:nvSpPr>
          <p:cNvPr id="173" name="Käyntejä 1542, pudonneita 71 (palautteita 52 % käynneistä)"/>
          <p:cNvSpPr txBox="1">
            <a:spLocks noGrp="1"/>
          </p:cNvSpPr>
          <p:nvPr>
            <p:ph type="body" sz="quarter" idx="4294967295"/>
          </p:nvPr>
        </p:nvSpPr>
        <p:spPr>
          <a:xfrm>
            <a:off x="448549" y="3167061"/>
            <a:ext cx="11628040" cy="814957"/>
          </a:xfrm>
          <a:prstGeom prst="rect">
            <a:avLst/>
          </a:prstGeom>
        </p:spPr>
        <p:txBody>
          <a:bodyPr lIns="38100" tIns="38100" rIns="38100" bIns="38100"/>
          <a:lstStyle>
            <a:lvl1pPr marL="448666" indent="-448666" defTabSz="496569">
              <a:spcBef>
                <a:spcPts val="3500"/>
              </a:spcBef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Käyntejä 1542, pudonneita 71 (palautteita 52 % käynneistä)</a:t>
            </a:r>
          </a:p>
        </p:txBody>
      </p:sp>
      <p:pic>
        <p:nvPicPr>
          <p:cNvPr id="174" name="Näyttökuva 2020-2-7 kello 13.10.26.png" descr="Ensimmäinen, vasemmalla puolella oleva, rengaskaavio koostuu kolmesta eri osasta, jotka kaikki kuvaavat eri arvioita chatista. Positiivisia arvioita on 662kpl (87%), neutraaleja arvioita on 77kpl (10%) ja negatiivisia arvioita on 20kpl (3%).&#10;&#10;Toinen, oikealla puolella oleva, rengaskaavio koostuu kahdesta eri osasta, tässä vertaillaan hyväksyttyjä vs. pudonneita pyyntöjä. Hyväksyttyjä pyyntöjä oli 1542 (96%) ja pudonneita pyyntöjä oli 71 (4%)." title="Rengaskaavio Hoitaja-chatin käynneistä 1.1.2019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99" y="4601054"/>
            <a:ext cx="9997401" cy="4117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Käynnit 1.1.2019-"/>
          <p:cNvSpPr txBox="1">
            <a:spLocks noGrp="1"/>
          </p:cNvSpPr>
          <p:nvPr>
            <p:ph type="title"/>
          </p:nvPr>
        </p:nvSpPr>
        <p:spPr>
          <a:xfrm>
            <a:off x="2339973" y="14751"/>
            <a:ext cx="8324854" cy="161925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Käynnit 1.1.2019-</a:t>
            </a:r>
          </a:p>
        </p:txBody>
      </p:sp>
      <p:pic>
        <p:nvPicPr>
          <p:cNvPr id="178" name="Näyttökuva 2020-2-7 kello 13.10.52.png" descr="Vasemmalla puolella on kaavio, jossa näkyy  Keskimääräinen keskusteluaika joka on 26min19sek, keskimääräinen jonotusaika joka on 1min51sek ja keskimääräinen jonosta poistumisaika joka on 26min30sek.&#10;&#10;Oikealla puolella on rengasdiagrammi, jossa vertaillaa annettuje arvioiden, 759kpl (49%), määrää ja ei arvosteltujen määrää, 782kpl (51%)" title="Käyntien seuran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3" y="1826666"/>
            <a:ext cx="12042215" cy="6174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Käynnit 2019"/>
          <p:cNvSpPr txBox="1">
            <a:spLocks noGrp="1"/>
          </p:cNvSpPr>
          <p:nvPr>
            <p:ph type="title"/>
          </p:nvPr>
        </p:nvSpPr>
        <p:spPr>
          <a:xfrm>
            <a:off x="2339973" y="1409698"/>
            <a:ext cx="8324854" cy="161925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Käynnit 2019</a:t>
            </a:r>
          </a:p>
        </p:txBody>
      </p:sp>
      <p:sp>
        <p:nvSpPr>
          <p:cNvPr id="181" name="Käyntejä 760, pudonneita 49 (palautteita 52 % käynneistä)"/>
          <p:cNvSpPr txBox="1">
            <a:spLocks noGrp="1"/>
          </p:cNvSpPr>
          <p:nvPr>
            <p:ph type="body" sz="quarter" idx="4294967295"/>
          </p:nvPr>
        </p:nvSpPr>
        <p:spPr>
          <a:xfrm>
            <a:off x="897361" y="3167061"/>
            <a:ext cx="11095878" cy="814957"/>
          </a:xfrm>
          <a:prstGeom prst="rect">
            <a:avLst/>
          </a:prstGeom>
        </p:spPr>
        <p:txBody>
          <a:bodyPr lIns="38100" tIns="38100" rIns="38100" bIns="38100"/>
          <a:lstStyle>
            <a:lvl1pPr marL="438109" indent="-438109" defTabSz="484886">
              <a:spcBef>
                <a:spcPts val="3400"/>
              </a:spcBef>
              <a:defRPr sz="3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Käyntejä 760, pudonneita 49 (palautteita 52 % käynneistä)</a:t>
            </a:r>
          </a:p>
        </p:txBody>
      </p:sp>
      <p:pic>
        <p:nvPicPr>
          <p:cNvPr id="182" name="110E5D91-80CB-4B15-B6C7-EC56DD9BFAA7-L0-001.jpeg" descr="110E5D91-80CB-4B15-B6C7-EC56DD9BFAA7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99" y="6006100"/>
            <a:ext cx="9753603" cy="1437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752583F1-D6A7-4305-9F50-BF7106DBDD9D-L0-001.jpeg" descr="752583F1-D6A7-4305-9F50-BF7106DBDD9D-L0-001.jpeg"/>
          <p:cNvPicPr>
            <a:picLocks noChangeAspect="1"/>
          </p:cNvPicPr>
          <p:nvPr/>
        </p:nvPicPr>
        <p:blipFill>
          <a:blip r:embed="rId3"/>
          <a:srcRect l="1046" t="24056" r="19882" b="24056"/>
          <a:stretch>
            <a:fillRect/>
          </a:stretch>
        </p:blipFill>
        <p:spPr>
          <a:xfrm>
            <a:off x="1652458" y="7436836"/>
            <a:ext cx="7690282" cy="277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F2B1CD84-C897-4A1B-B17F-035C55EE3120-L0-001.jpeg" descr="F2B1CD84-C897-4A1B-B17F-035C55EE3120-L0-001.jpeg"/>
          <p:cNvPicPr>
            <a:picLocks noChangeAspect="1"/>
          </p:cNvPicPr>
          <p:nvPr/>
        </p:nvPicPr>
        <p:blipFill>
          <a:blip r:embed="rId4"/>
          <a:srcRect l="3003" t="73843" r="3003" b="2323"/>
          <a:stretch>
            <a:fillRect/>
          </a:stretch>
        </p:blipFill>
        <p:spPr>
          <a:xfrm>
            <a:off x="3251722" y="4198682"/>
            <a:ext cx="6060284" cy="1545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tsikko 1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4" cy="141393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Chatissa hoidettu lähes 80 %</a:t>
            </a:r>
          </a:p>
        </p:txBody>
      </p:sp>
      <p:graphicFrame>
        <p:nvGraphicFramePr>
          <p:cNvPr id="187" name="Sisällön paikkamerkki 3"/>
          <p:cNvGraphicFramePr/>
          <p:nvPr/>
        </p:nvGraphicFramePr>
        <p:xfrm>
          <a:off x="4175417" y="2698943"/>
          <a:ext cx="4870713" cy="596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133EF70EAE22743B0FF0BFFAAA93ACB" ma:contentTypeVersion="7" ma:contentTypeDescription="Luo uusi asiakirja." ma:contentTypeScope="" ma:versionID="396237cc9a12ab72a443b9f4b2a2ed60">
  <xsd:schema xmlns:xsd="http://www.w3.org/2001/XMLSchema" xmlns:xs="http://www.w3.org/2001/XMLSchema" xmlns:p="http://schemas.microsoft.com/office/2006/metadata/properties" xmlns:ns2="a5f40f30-9f6f-4f63-bcfd-b05b4c042b1e" xmlns:ns3="b962d7f0-5614-4f66-bfeb-fc0079f1809e" targetNamespace="http://schemas.microsoft.com/office/2006/metadata/properties" ma:root="true" ma:fieldsID="0c7ed882ce85da1455da15bec0895479" ns2:_="" ns3:_="">
    <xsd:import namespace="a5f40f30-9f6f-4f63-bcfd-b05b4c042b1e"/>
    <xsd:import namespace="b962d7f0-5614-4f66-bfeb-fc0079f18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40f30-9f6f-4f63-bcfd-b05b4c042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2d7f0-5614-4f66-bfeb-fc0079f180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2DC250-8B9D-4B86-9949-BC99522561E3}"/>
</file>

<file path=customXml/itemProps2.xml><?xml version="1.0" encoding="utf-8"?>
<ds:datastoreItem xmlns:ds="http://schemas.openxmlformats.org/officeDocument/2006/customXml" ds:itemID="{9256FF73-43F8-4544-9F6C-90B3658B32D3}"/>
</file>

<file path=customXml/itemProps3.xml><?xml version="1.0" encoding="utf-8"?>
<ds:datastoreItem xmlns:ds="http://schemas.openxmlformats.org/officeDocument/2006/customXml" ds:itemID="{3932628E-1349-4AAE-B87A-7822845DD0DE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160</Words>
  <Application>Microsoft Office PowerPoint</Application>
  <PresentationFormat>Mukautettu</PresentationFormat>
  <Paragraphs>47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Trebuchet MS</vt:lpstr>
      <vt:lpstr>White</vt:lpstr>
      <vt:lpstr>Kokemuksia chat-palvelusta sairaanhoitopiirin toimintana</vt:lpstr>
      <vt:lpstr>Vaatimukset</vt:lpstr>
      <vt:lpstr>Lastentalon chat-palvelut HUS:ssa</vt:lpstr>
      <vt:lpstr>Hoitaja-chat</vt:lpstr>
      <vt:lpstr>Hoitaja-chat</vt:lpstr>
      <vt:lpstr>Käynnit 1.1.2019-</vt:lpstr>
      <vt:lpstr>Käynnit 1.1.2019-</vt:lpstr>
      <vt:lpstr>Käynnit 2019</vt:lpstr>
      <vt:lpstr>Chatissa hoidettu lähes 80 %</vt:lpstr>
      <vt:lpstr>Oireet</vt:lpstr>
      <vt:lpstr>Käynnin arviointi</vt:lpstr>
      <vt:lpstr>TaikaHema- ja vauvachat</vt:lpstr>
      <vt:lpstr>Yhteenveto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Kokemuksia chat-palvelusta sairaanhoitopiirin toimintana</dc:title>
  <dc:creator>Malla Örn</dc:creator>
  <cp:lastModifiedBy>Örn Malla Poskelappi</cp:lastModifiedBy>
  <cp:revision>5</cp:revision>
  <dcterms:modified xsi:type="dcterms:W3CDTF">2020-09-02T12:17:55Z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0x010100A133EF70EAE22743B0FF0BFFAAA93ACB</vt:lpwstr>
  </property>
</Properties>
</file>