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0.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3.xml" ContentType="application/vnd.openxmlformats-officedocument.presentationml.slideLayout+xml"/>
  <Override PartName="/ppt/notesSlides/notesSlide3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slideLayouts/slideLayout7.xml" ContentType="application/vnd.openxmlformats-officedocument.presentationml.slideLayout+xml"/>
  <Override PartName="/ppt/notesSlides/notesSlide23.xml" ContentType="application/vnd.openxmlformats-officedocument.presentationml.notesSlide+xml"/>
  <Override PartName="/ppt/slideLayouts/slideLayout6.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9"/>
  </p:notesMasterIdLst>
  <p:handoutMasterIdLst>
    <p:handoutMasterId r:id="rId40"/>
  </p:handoutMasterIdLst>
  <p:sldIdLst>
    <p:sldId id="259" r:id="rId2"/>
    <p:sldId id="330" r:id="rId3"/>
    <p:sldId id="302" r:id="rId4"/>
    <p:sldId id="303" r:id="rId5"/>
    <p:sldId id="318" r:id="rId6"/>
    <p:sldId id="304" r:id="rId7"/>
    <p:sldId id="307" r:id="rId8"/>
    <p:sldId id="308" r:id="rId9"/>
    <p:sldId id="309" r:id="rId10"/>
    <p:sldId id="310" r:id="rId11"/>
    <p:sldId id="332" r:id="rId12"/>
    <p:sldId id="333" r:id="rId13"/>
    <p:sldId id="312" r:id="rId14"/>
    <p:sldId id="313" r:id="rId15"/>
    <p:sldId id="314" r:id="rId16"/>
    <p:sldId id="293" r:id="rId17"/>
    <p:sldId id="315" r:id="rId18"/>
    <p:sldId id="316" r:id="rId19"/>
    <p:sldId id="320" r:id="rId20"/>
    <p:sldId id="321" r:id="rId21"/>
    <p:sldId id="322" r:id="rId22"/>
    <p:sldId id="319" r:id="rId23"/>
    <p:sldId id="279" r:id="rId24"/>
    <p:sldId id="280" r:id="rId25"/>
    <p:sldId id="281" r:id="rId26"/>
    <p:sldId id="282" r:id="rId27"/>
    <p:sldId id="283" r:id="rId28"/>
    <p:sldId id="331" r:id="rId29"/>
    <p:sldId id="290" r:id="rId30"/>
    <p:sldId id="324" r:id="rId31"/>
    <p:sldId id="325" r:id="rId32"/>
    <p:sldId id="326" r:id="rId33"/>
    <p:sldId id="327" r:id="rId34"/>
    <p:sldId id="328" r:id="rId35"/>
    <p:sldId id="329" r:id="rId36"/>
    <p:sldId id="334" r:id="rId37"/>
    <p:sldId id="276" r:id="rId38"/>
  </p:sldIdLst>
  <p:sldSz cx="9144000" cy="6858000" type="screen4x3"/>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tola Mikko Johannes" initials="KMJ" lastIdx="1" clrIdx="0">
    <p:extLst>
      <p:ext uri="{19B8F6BF-5375-455C-9EA6-DF929625EA0E}">
        <p15:presenceInfo xmlns:p15="http://schemas.microsoft.com/office/powerpoint/2012/main" userId="S-1-5-21-34169875-1368851751-774919444-29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78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928" autoAdjust="0"/>
  </p:normalViewPr>
  <p:slideViewPr>
    <p:cSldViewPr>
      <p:cViewPr varScale="1">
        <p:scale>
          <a:sx n="91" d="100"/>
          <a:sy n="91" d="100"/>
        </p:scale>
        <p:origin x="146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513" cy="512304"/>
          </a:xfrm>
          <a:prstGeom prst="rect">
            <a:avLst/>
          </a:prstGeom>
        </p:spPr>
        <p:txBody>
          <a:bodyPr vert="horz" lIns="94787" tIns="47393" rIns="94787" bIns="47393" rtlCol="0"/>
          <a:lstStyle>
            <a:lvl1pPr algn="l">
              <a:defRPr sz="1200"/>
            </a:lvl1pPr>
          </a:lstStyle>
          <a:p>
            <a:endParaRPr lang="fi-FI"/>
          </a:p>
        </p:txBody>
      </p:sp>
      <p:sp>
        <p:nvSpPr>
          <p:cNvPr id="3" name="Päivämäärän paikkamerkki 2"/>
          <p:cNvSpPr>
            <a:spLocks noGrp="1"/>
          </p:cNvSpPr>
          <p:nvPr>
            <p:ph type="dt" sz="quarter" idx="1"/>
          </p:nvPr>
        </p:nvSpPr>
        <p:spPr>
          <a:xfrm>
            <a:off x="4022304" y="0"/>
            <a:ext cx="3078513" cy="512304"/>
          </a:xfrm>
          <a:prstGeom prst="rect">
            <a:avLst/>
          </a:prstGeom>
        </p:spPr>
        <p:txBody>
          <a:bodyPr vert="horz" lIns="94787" tIns="47393" rIns="94787" bIns="47393" rtlCol="0"/>
          <a:lstStyle>
            <a:lvl1pPr algn="r">
              <a:defRPr sz="1200"/>
            </a:lvl1pPr>
          </a:lstStyle>
          <a:p>
            <a:fld id="{26D81756-8EAD-4268-B20B-6B433369BF92}" type="datetimeFigureOut">
              <a:rPr lang="fi-FI" smtClean="0"/>
              <a:t>2.9.2020</a:t>
            </a:fld>
            <a:endParaRPr lang="fi-FI"/>
          </a:p>
        </p:txBody>
      </p:sp>
      <p:sp>
        <p:nvSpPr>
          <p:cNvPr id="4" name="Alatunnisteen paikkamerkki 3"/>
          <p:cNvSpPr>
            <a:spLocks noGrp="1"/>
          </p:cNvSpPr>
          <p:nvPr>
            <p:ph type="ftr" sz="quarter" idx="2"/>
          </p:nvPr>
        </p:nvSpPr>
        <p:spPr>
          <a:xfrm>
            <a:off x="0" y="9722309"/>
            <a:ext cx="3078513" cy="512304"/>
          </a:xfrm>
          <a:prstGeom prst="rect">
            <a:avLst/>
          </a:prstGeom>
        </p:spPr>
        <p:txBody>
          <a:bodyPr vert="horz" lIns="94787" tIns="47393" rIns="94787" bIns="47393" rtlCol="0" anchor="b"/>
          <a:lstStyle>
            <a:lvl1pPr algn="l">
              <a:defRPr sz="1200"/>
            </a:lvl1pPr>
          </a:lstStyle>
          <a:p>
            <a:endParaRPr lang="fi-FI"/>
          </a:p>
        </p:txBody>
      </p:sp>
      <p:sp>
        <p:nvSpPr>
          <p:cNvPr id="5" name="Dian numeron paikkamerkki 4"/>
          <p:cNvSpPr>
            <a:spLocks noGrp="1"/>
          </p:cNvSpPr>
          <p:nvPr>
            <p:ph type="sldNum" sz="quarter" idx="3"/>
          </p:nvPr>
        </p:nvSpPr>
        <p:spPr>
          <a:xfrm>
            <a:off x="4022304" y="9722309"/>
            <a:ext cx="3078513" cy="512304"/>
          </a:xfrm>
          <a:prstGeom prst="rect">
            <a:avLst/>
          </a:prstGeom>
        </p:spPr>
        <p:txBody>
          <a:bodyPr vert="horz" lIns="94787" tIns="47393" rIns="94787" bIns="47393" rtlCol="0" anchor="b"/>
          <a:lstStyle>
            <a:lvl1pPr algn="r">
              <a:defRPr sz="1200"/>
            </a:lvl1pPr>
          </a:lstStyle>
          <a:p>
            <a:fld id="{3C5D132E-6C2F-4FA4-890B-CBBA798DCCA2}" type="slidenum">
              <a:rPr lang="fi-FI" smtClean="0"/>
              <a:t>‹#›</a:t>
            </a:fld>
            <a:endParaRPr lang="fi-FI"/>
          </a:p>
        </p:txBody>
      </p:sp>
    </p:spTree>
    <p:extLst>
      <p:ext uri="{BB962C8B-B14F-4D97-AF65-F5344CB8AC3E}">
        <p14:creationId xmlns:p14="http://schemas.microsoft.com/office/powerpoint/2010/main" val="842239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1"/>
            <a:ext cx="3077739" cy="511731"/>
          </a:xfrm>
          <a:prstGeom prst="rect">
            <a:avLst/>
          </a:prstGeom>
        </p:spPr>
        <p:txBody>
          <a:bodyPr vert="horz" lIns="94778" tIns="47388" rIns="94778" bIns="47388" rtlCol="0"/>
          <a:lstStyle>
            <a:lvl1pPr algn="l">
              <a:defRPr sz="1200"/>
            </a:lvl1pPr>
          </a:lstStyle>
          <a:p>
            <a:endParaRPr lang="fi-FI"/>
          </a:p>
        </p:txBody>
      </p:sp>
      <p:sp>
        <p:nvSpPr>
          <p:cNvPr id="3" name="Päivämäärän paikkamerkki 2"/>
          <p:cNvSpPr>
            <a:spLocks noGrp="1"/>
          </p:cNvSpPr>
          <p:nvPr>
            <p:ph type="dt" idx="1"/>
          </p:nvPr>
        </p:nvSpPr>
        <p:spPr>
          <a:xfrm>
            <a:off x="4023094" y="1"/>
            <a:ext cx="3077739" cy="511731"/>
          </a:xfrm>
          <a:prstGeom prst="rect">
            <a:avLst/>
          </a:prstGeom>
        </p:spPr>
        <p:txBody>
          <a:bodyPr vert="horz" lIns="94778" tIns="47388" rIns="94778" bIns="47388" rtlCol="0"/>
          <a:lstStyle>
            <a:lvl1pPr algn="r">
              <a:defRPr sz="1200"/>
            </a:lvl1pPr>
          </a:lstStyle>
          <a:p>
            <a:fld id="{F8162EC5-578B-4A9C-A38A-7DF582604A86}" type="datetimeFigureOut">
              <a:rPr lang="fi-FI" smtClean="0"/>
              <a:pPr/>
              <a:t>2.9.2020</a:t>
            </a:fld>
            <a:endParaRPr lang="fi-FI"/>
          </a:p>
        </p:txBody>
      </p:sp>
      <p:sp>
        <p:nvSpPr>
          <p:cNvPr id="4" name="Dian kuvan paikkamerkki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778" tIns="47388" rIns="94778" bIns="47388" rtlCol="0" anchor="ctr"/>
          <a:lstStyle/>
          <a:p>
            <a:endParaRPr lang="fi-FI"/>
          </a:p>
        </p:txBody>
      </p:sp>
      <p:sp>
        <p:nvSpPr>
          <p:cNvPr id="5" name="Huomautusten paikkamerkki 4"/>
          <p:cNvSpPr>
            <a:spLocks noGrp="1"/>
          </p:cNvSpPr>
          <p:nvPr>
            <p:ph type="body" sz="quarter" idx="3"/>
          </p:nvPr>
        </p:nvSpPr>
        <p:spPr>
          <a:xfrm>
            <a:off x="710248" y="4861443"/>
            <a:ext cx="5681980" cy="4605576"/>
          </a:xfrm>
          <a:prstGeom prst="rect">
            <a:avLst/>
          </a:prstGeom>
        </p:spPr>
        <p:txBody>
          <a:bodyPr vert="horz" lIns="94778" tIns="47388" rIns="94778" bIns="47388"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2" y="9721107"/>
            <a:ext cx="3077739" cy="511731"/>
          </a:xfrm>
          <a:prstGeom prst="rect">
            <a:avLst/>
          </a:prstGeom>
        </p:spPr>
        <p:txBody>
          <a:bodyPr vert="horz" lIns="94778" tIns="47388" rIns="94778" bIns="47388" rtlCol="0" anchor="b"/>
          <a:lstStyle>
            <a:lvl1pPr algn="l">
              <a:defRPr sz="1200"/>
            </a:lvl1pPr>
          </a:lstStyle>
          <a:p>
            <a:endParaRPr lang="fi-FI"/>
          </a:p>
        </p:txBody>
      </p:sp>
      <p:sp>
        <p:nvSpPr>
          <p:cNvPr id="7" name="Dian numeron paikkamerkki 6"/>
          <p:cNvSpPr>
            <a:spLocks noGrp="1"/>
          </p:cNvSpPr>
          <p:nvPr>
            <p:ph type="sldNum" sz="quarter" idx="5"/>
          </p:nvPr>
        </p:nvSpPr>
        <p:spPr>
          <a:xfrm>
            <a:off x="4023094" y="9721107"/>
            <a:ext cx="3077739" cy="511731"/>
          </a:xfrm>
          <a:prstGeom prst="rect">
            <a:avLst/>
          </a:prstGeom>
        </p:spPr>
        <p:txBody>
          <a:bodyPr vert="horz" lIns="94778" tIns="47388" rIns="94778" bIns="47388" rtlCol="0" anchor="b"/>
          <a:lstStyle>
            <a:lvl1pPr algn="r">
              <a:defRPr sz="1200"/>
            </a:lvl1pPr>
          </a:lstStyle>
          <a:p>
            <a:fld id="{F3742CD9-F350-4165-AB42-8343341773F4}" type="slidenum">
              <a:rPr lang="fi-FI" smtClean="0"/>
              <a:pPr/>
              <a:t>‹#›</a:t>
            </a:fld>
            <a:endParaRPr lang="fi-FI"/>
          </a:p>
        </p:txBody>
      </p:sp>
    </p:spTree>
    <p:extLst>
      <p:ext uri="{BB962C8B-B14F-4D97-AF65-F5344CB8AC3E}">
        <p14:creationId xmlns:p14="http://schemas.microsoft.com/office/powerpoint/2010/main" val="416631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1</a:t>
            </a:fld>
            <a:endParaRPr lang="fi-FI"/>
          </a:p>
        </p:txBody>
      </p:sp>
    </p:spTree>
    <p:extLst>
      <p:ext uri="{BB962C8B-B14F-4D97-AF65-F5344CB8AC3E}">
        <p14:creationId xmlns:p14="http://schemas.microsoft.com/office/powerpoint/2010/main" val="1582322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13</a:t>
            </a:fld>
            <a:endParaRPr lang="fi-FI"/>
          </a:p>
        </p:txBody>
      </p:sp>
    </p:spTree>
    <p:extLst>
      <p:ext uri="{BB962C8B-B14F-4D97-AF65-F5344CB8AC3E}">
        <p14:creationId xmlns:p14="http://schemas.microsoft.com/office/powerpoint/2010/main" val="109575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14</a:t>
            </a:fld>
            <a:endParaRPr lang="fi-FI"/>
          </a:p>
        </p:txBody>
      </p:sp>
    </p:spTree>
    <p:extLst>
      <p:ext uri="{BB962C8B-B14F-4D97-AF65-F5344CB8AC3E}">
        <p14:creationId xmlns:p14="http://schemas.microsoft.com/office/powerpoint/2010/main" val="91544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15</a:t>
            </a:fld>
            <a:endParaRPr lang="fi-FI"/>
          </a:p>
        </p:txBody>
      </p:sp>
    </p:spTree>
    <p:extLst>
      <p:ext uri="{BB962C8B-B14F-4D97-AF65-F5344CB8AC3E}">
        <p14:creationId xmlns:p14="http://schemas.microsoft.com/office/powerpoint/2010/main" val="163903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85000" lnSpcReduction="20000"/>
          </a:bodyPr>
          <a:lstStyle/>
          <a:p>
            <a:r>
              <a:rPr lang="fi-FI" dirty="0" smtClean="0"/>
              <a:t>Kokemuksia asiakkaiden osallisuudesta </a:t>
            </a:r>
          </a:p>
          <a:p>
            <a:r>
              <a:rPr lang="fi-FI" dirty="0" smtClean="0"/>
              <a:t>kehittämistyöryhmissä</a:t>
            </a:r>
          </a:p>
          <a:p>
            <a:r>
              <a:rPr lang="fi-FI" dirty="0" smtClean="0"/>
              <a:t>•  Ei oikeastaan ole parempia opettajia, kuin asiakkaat</a:t>
            </a:r>
          </a:p>
          <a:p>
            <a:r>
              <a:rPr lang="fi-FI" dirty="0" smtClean="0"/>
              <a:t>•  Pyrin ottamaan opikseni ja muuttamaan toimintaa niissä </a:t>
            </a:r>
          </a:p>
          <a:p>
            <a:r>
              <a:rPr lang="fi-FI" dirty="0" smtClean="0"/>
              <a:t>puitteissa missä kulloinenkin työyhteisö sen mahdollistaa</a:t>
            </a:r>
          </a:p>
          <a:p>
            <a:r>
              <a:rPr lang="fi-FI" dirty="0" smtClean="0"/>
              <a:t>•  Antaa oivalluksia</a:t>
            </a:r>
          </a:p>
          <a:p>
            <a:r>
              <a:rPr lang="fi-FI" dirty="0" smtClean="0"/>
              <a:t>•  Vaikuttavinta on, kun kertomus tulee suoraan asiakkaalta</a:t>
            </a:r>
          </a:p>
          <a:p>
            <a:r>
              <a:rPr lang="fi-FI" dirty="0" smtClean="0"/>
              <a:t>•  </a:t>
            </a:r>
            <a:r>
              <a:rPr lang="fi-FI" dirty="0" err="1" smtClean="0"/>
              <a:t>Oon</a:t>
            </a:r>
            <a:r>
              <a:rPr lang="fi-FI" dirty="0" smtClean="0"/>
              <a:t> kohdannut ryhmissä ihanaa luovuutta, josta syntyy </a:t>
            </a:r>
          </a:p>
          <a:p>
            <a:r>
              <a:rPr lang="fi-FI" dirty="0" smtClean="0"/>
              <a:t>uskomattomia ideoita ja kokonaisuuksia, joista joitain en ole </a:t>
            </a:r>
          </a:p>
          <a:p>
            <a:r>
              <a:rPr lang="fi-FI" dirty="0" smtClean="0"/>
              <a:t>saanut vietyä tarpeeksi vahvasti eteenpäin. On myös pieniä </a:t>
            </a:r>
          </a:p>
          <a:p>
            <a:r>
              <a:rPr lang="fi-FI" dirty="0" smtClean="0"/>
              <a:t>juttuja, joita ei ole tullut ajatelleeksi ja jotka ovat helppoja </a:t>
            </a:r>
          </a:p>
          <a:p>
            <a:r>
              <a:rPr lang="fi-FI" dirty="0" smtClean="0"/>
              <a:t>toteuttaa jo työntekijätasolla.</a:t>
            </a:r>
          </a:p>
          <a:p>
            <a:r>
              <a:rPr lang="fi-FI" dirty="0" smtClean="0"/>
              <a:t>–  Paulasaari Merja, hanketyöntekijä, OSMO-hanke</a:t>
            </a:r>
          </a:p>
          <a:p>
            <a:endParaRPr lang="fi-FI" dirty="0" smtClean="0"/>
          </a:p>
          <a:p>
            <a:endParaRPr lang="fi-FI" dirty="0" smtClean="0"/>
          </a:p>
          <a:p>
            <a:r>
              <a:rPr lang="fi-FI" dirty="0" smtClean="0"/>
              <a:t>Kokemuksia asiakkaiden osallisuudesta </a:t>
            </a:r>
          </a:p>
          <a:p>
            <a:r>
              <a:rPr lang="fi-FI" dirty="0" smtClean="0"/>
              <a:t>kehittämistyöryhmissä</a:t>
            </a:r>
          </a:p>
          <a:p>
            <a:r>
              <a:rPr lang="fi-FI" dirty="0" smtClean="0"/>
              <a:t>•  Kehittäminen palvelun käyttäjien kanssa on antoisaa ja se tuo </a:t>
            </a:r>
          </a:p>
          <a:p>
            <a:r>
              <a:rPr lang="fi-FI" dirty="0" smtClean="0"/>
              <a:t>tavallaan kaikkia värejä mukaan</a:t>
            </a:r>
          </a:p>
          <a:p>
            <a:r>
              <a:rPr lang="fi-FI" dirty="0" smtClean="0"/>
              <a:t>•  Ammattilaiset näkevät usein asian musta-valkoisempana kuin </a:t>
            </a:r>
          </a:p>
          <a:p>
            <a:r>
              <a:rPr lang="fi-FI" dirty="0" smtClean="0"/>
              <a:t>asiakkaat</a:t>
            </a:r>
          </a:p>
          <a:p>
            <a:r>
              <a:rPr lang="fi-FI" dirty="0" smtClean="0"/>
              <a:t>•  Kehittämistyössä kokemustieto ja ammattilaistieto </a:t>
            </a:r>
          </a:p>
          <a:p>
            <a:r>
              <a:rPr lang="fi-FI" dirty="0" smtClean="0"/>
              <a:t>täydentävät toisiaan</a:t>
            </a:r>
          </a:p>
          <a:p>
            <a:r>
              <a:rPr lang="fi-FI" dirty="0" smtClean="0"/>
              <a:t>•  Asiakkaiden kanssa on ollut helppo työskennellä ja he </a:t>
            </a:r>
          </a:p>
          <a:p>
            <a:r>
              <a:rPr lang="fi-FI" dirty="0" smtClean="0"/>
              <a:t>muistuttavat olemassaolollaan miksi tätä työtä yleensä </a:t>
            </a:r>
          </a:p>
          <a:p>
            <a:r>
              <a:rPr lang="fi-FI" dirty="0" smtClean="0"/>
              <a:t>tehdään.</a:t>
            </a:r>
          </a:p>
          <a:p>
            <a:r>
              <a:rPr lang="fi-FI" dirty="0" smtClean="0"/>
              <a:t>–  Marja Koivumäki, suunnittelukoordinaattori, M-talo</a:t>
            </a:r>
          </a:p>
          <a:p>
            <a:endParaRPr lang="fi-FI" dirty="0" smtClean="0"/>
          </a:p>
          <a:p>
            <a:endParaRPr lang="fi-FI" dirty="0" smtClean="0"/>
          </a:p>
          <a:p>
            <a:r>
              <a:rPr lang="fi-FI" dirty="0" smtClean="0"/>
              <a:t>Kokemuksia asiakkaiden osallisuudesta </a:t>
            </a:r>
          </a:p>
          <a:p>
            <a:r>
              <a:rPr lang="fi-FI" dirty="0" smtClean="0"/>
              <a:t>kehittämistyöryhmissä</a:t>
            </a:r>
          </a:p>
          <a:p>
            <a:r>
              <a:rPr lang="fi-FI" dirty="0" smtClean="0"/>
              <a:t>•  Asiakkaiden osallisuus pitää saada käytännön arkeen ja </a:t>
            </a:r>
          </a:p>
          <a:p>
            <a:r>
              <a:rPr lang="fi-FI" dirty="0" smtClean="0"/>
              <a:t>toimiin elämään osaksi perustoimintoja. Kokemustiedon </a:t>
            </a:r>
          </a:p>
          <a:p>
            <a:r>
              <a:rPr lang="fi-FI" dirty="0" smtClean="0"/>
              <a:t>jatkuva läsnäolo pehmentää asenteita ja aiheuttaa </a:t>
            </a:r>
          </a:p>
          <a:p>
            <a:r>
              <a:rPr lang="fi-FI" dirty="0" smtClean="0"/>
              <a:t>kulttuurimuutosta.</a:t>
            </a:r>
          </a:p>
          <a:p>
            <a:r>
              <a:rPr lang="fi-FI" dirty="0" smtClean="0"/>
              <a:t>–  Antero Lassila, psykiatrian toiminta-aluejohtaja</a:t>
            </a:r>
            <a:endParaRPr lang="fi-FI" dirty="0"/>
          </a:p>
        </p:txBody>
      </p:sp>
      <p:sp>
        <p:nvSpPr>
          <p:cNvPr id="4" name="Dian numeron paikkamerkki 3"/>
          <p:cNvSpPr>
            <a:spLocks noGrp="1"/>
          </p:cNvSpPr>
          <p:nvPr>
            <p:ph type="sldNum" sz="quarter" idx="10"/>
          </p:nvPr>
        </p:nvSpPr>
        <p:spPr/>
        <p:txBody>
          <a:bodyPr/>
          <a:lstStyle/>
          <a:p>
            <a:fld id="{F3742CD9-F350-4165-AB42-8343341773F4}" type="slidenum">
              <a:rPr lang="fi-FI" smtClean="0"/>
              <a:pPr/>
              <a:t>16</a:t>
            </a:fld>
            <a:endParaRPr lang="fi-FI"/>
          </a:p>
        </p:txBody>
      </p:sp>
    </p:spTree>
    <p:extLst>
      <p:ext uri="{BB962C8B-B14F-4D97-AF65-F5344CB8AC3E}">
        <p14:creationId xmlns:p14="http://schemas.microsoft.com/office/powerpoint/2010/main" val="1556126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17</a:t>
            </a:fld>
            <a:endParaRPr lang="fi-FI"/>
          </a:p>
        </p:txBody>
      </p:sp>
    </p:spTree>
    <p:extLst>
      <p:ext uri="{BB962C8B-B14F-4D97-AF65-F5344CB8AC3E}">
        <p14:creationId xmlns:p14="http://schemas.microsoft.com/office/powerpoint/2010/main" val="3398339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18</a:t>
            </a:fld>
            <a:endParaRPr lang="fi-FI"/>
          </a:p>
        </p:txBody>
      </p:sp>
    </p:spTree>
    <p:extLst>
      <p:ext uri="{BB962C8B-B14F-4D97-AF65-F5344CB8AC3E}">
        <p14:creationId xmlns:p14="http://schemas.microsoft.com/office/powerpoint/2010/main" val="722755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19</a:t>
            </a:fld>
            <a:endParaRPr lang="fi-FI"/>
          </a:p>
        </p:txBody>
      </p:sp>
    </p:spTree>
    <p:extLst>
      <p:ext uri="{BB962C8B-B14F-4D97-AF65-F5344CB8AC3E}">
        <p14:creationId xmlns:p14="http://schemas.microsoft.com/office/powerpoint/2010/main" val="298115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20</a:t>
            </a:fld>
            <a:endParaRPr lang="fi-FI"/>
          </a:p>
        </p:txBody>
      </p:sp>
    </p:spTree>
    <p:extLst>
      <p:ext uri="{BB962C8B-B14F-4D97-AF65-F5344CB8AC3E}">
        <p14:creationId xmlns:p14="http://schemas.microsoft.com/office/powerpoint/2010/main" val="615736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40000" lnSpcReduction="20000"/>
          </a:bodyPr>
          <a:lstStyle/>
          <a:p>
            <a:r>
              <a:rPr lang="fi-FI" b="1" u="sng" dirty="0"/>
              <a:t>PALAUTTEET RYHMÄKUNTOUTUKSEN PILOTISTA </a:t>
            </a:r>
            <a:endParaRPr lang="fi-FI" dirty="0"/>
          </a:p>
          <a:p>
            <a:r>
              <a:rPr lang="fi-FI" b="1" dirty="0"/>
              <a:t> </a:t>
            </a:r>
            <a:endParaRPr lang="fi-FI" dirty="0"/>
          </a:p>
          <a:p>
            <a:pPr lvl="0"/>
            <a:r>
              <a:rPr lang="fi-FI" b="1" dirty="0"/>
              <a:t>Mitkä olivat sinun tavoitteesi ryhmäkuntoutusjaksolle?</a:t>
            </a:r>
            <a:endParaRPr lang="fi-FI" dirty="0"/>
          </a:p>
          <a:p>
            <a:r>
              <a:rPr lang="fi-FI" dirty="0"/>
              <a:t> </a:t>
            </a:r>
          </a:p>
          <a:p>
            <a:pPr lvl="0"/>
            <a:r>
              <a:rPr lang="fi-FI" dirty="0"/>
              <a:t>Arkirytmin parantaminen</a:t>
            </a:r>
          </a:p>
          <a:p>
            <a:pPr lvl="0"/>
            <a:r>
              <a:rPr lang="fi-FI" dirty="0"/>
              <a:t>Rohkeutta sosiaalisiin tilanteisiin</a:t>
            </a:r>
          </a:p>
          <a:p>
            <a:pPr lvl="0"/>
            <a:r>
              <a:rPr lang="fi-FI" dirty="0"/>
              <a:t>Arjen toimintaan varmuutta</a:t>
            </a:r>
          </a:p>
          <a:p>
            <a:pPr lvl="0"/>
            <a:r>
              <a:rPr lang="fi-FI" dirty="0"/>
              <a:t>Ajankäyttö, kellottaminen, ryhmään osaksi kuuluminen, ”minä osaan”</a:t>
            </a:r>
          </a:p>
          <a:p>
            <a:pPr lvl="0"/>
            <a:r>
              <a:rPr lang="fi-FI" dirty="0"/>
              <a:t>En jäisi yksin kotiin tai menisi </a:t>
            </a:r>
            <a:r>
              <a:rPr lang="fi-FI" dirty="0" err="1"/>
              <a:t>hypomaanisesti</a:t>
            </a:r>
            <a:r>
              <a:rPr lang="fi-FI" dirty="0"/>
              <a:t> paikasta toiseen. Arjen vakauttaminen, rakennetta ja mielekkyyttä arkeen. Toimintaa, sosiaalisia kontakteja, vertaistuen kohtaaminen. Turvallisuudentunteen kasvaminen. Opetella olemaan olemassa, läsnäolon vahvistaminen</a:t>
            </a:r>
          </a:p>
          <a:p>
            <a:pPr lvl="0"/>
            <a:r>
              <a:rPr lang="fi-FI" dirty="0"/>
              <a:t>Toimintakyvyn paraneminen. Ruokailurytmi.</a:t>
            </a:r>
          </a:p>
          <a:p>
            <a:pPr lvl="0"/>
            <a:r>
              <a:rPr lang="fi-FI" dirty="0"/>
              <a:t>Saada kipinä syttymään elämään, päivärytmi, keskustelua ja tekemistä päiviin</a:t>
            </a:r>
          </a:p>
          <a:p>
            <a:r>
              <a:rPr lang="fi-FI" dirty="0"/>
              <a:t> </a:t>
            </a:r>
          </a:p>
          <a:p>
            <a:pPr lvl="0"/>
            <a:r>
              <a:rPr lang="fi-FI" b="1" dirty="0"/>
              <a:t>Miten olet onnistunut saavuttamaan tavoitteitasi?</a:t>
            </a:r>
            <a:endParaRPr lang="fi-FI" dirty="0"/>
          </a:p>
          <a:p>
            <a:pPr lvl="0"/>
            <a:r>
              <a:rPr lang="fi-FI" dirty="0"/>
              <a:t>Arkirytmi on parantunut huomattavasti ryhmän ansiosta. Unirytmi on hiljalleen tasaantunut päivittäisen toiminnan seurauksena. Myös reissut kirjastoon ja kirpputorille ovat altistaneet minua hyvällä tavalla sosiaalisiin tilanteisiin</a:t>
            </a:r>
          </a:p>
          <a:p>
            <a:pPr lvl="0"/>
            <a:r>
              <a:rPr lang="fi-FI" dirty="0"/>
              <a:t>Vähän huonosti. Pelkotilat lisääntyneet</a:t>
            </a:r>
          </a:p>
          <a:p>
            <a:pPr lvl="0"/>
            <a:r>
              <a:rPr lang="fi-FI" dirty="0"/>
              <a:t>olen saanut toimintakykyä ja uskallusta takaisin, olen uskaltanut. jos olen ollut myöhässä tai poissa olen ilmoittanut etukäteen. On tullut tavaksi olla aina myöhässä</a:t>
            </a:r>
          </a:p>
          <a:p>
            <a:pPr lvl="0"/>
            <a:r>
              <a:rPr lang="fi-FI" dirty="0"/>
              <a:t>Mielestäni olen saavuttanut kaikkia tavoitteita jossain määrin</a:t>
            </a:r>
          </a:p>
          <a:p>
            <a:pPr lvl="0"/>
            <a:r>
              <a:rPr lang="fi-FI" dirty="0"/>
              <a:t>Toimintakyky on jonkin verran parempi kuin 8 viikkoa sitten. En syö liian usein enää</a:t>
            </a:r>
          </a:p>
          <a:p>
            <a:pPr lvl="0"/>
            <a:r>
              <a:rPr lang="fi-FI" dirty="0"/>
              <a:t>Hyvin, ainoastaan kipinä elämään syttyy välillä ja sammuu taas</a:t>
            </a:r>
          </a:p>
          <a:p>
            <a:r>
              <a:rPr lang="fi-FI" dirty="0"/>
              <a:t> </a:t>
            </a:r>
          </a:p>
          <a:p>
            <a:r>
              <a:rPr lang="fi-FI" dirty="0"/>
              <a:t> </a:t>
            </a:r>
          </a:p>
          <a:p>
            <a:pPr lvl="0"/>
            <a:r>
              <a:rPr lang="fi-FI" b="1" dirty="0"/>
              <a:t>Kertoisitko, missä konkreettisissa oman elämän tilanteissa huomaat muutosta tai kehitystä tapahtuneen?</a:t>
            </a:r>
            <a:endParaRPr lang="fi-FI" dirty="0"/>
          </a:p>
          <a:p>
            <a:pPr lvl="0"/>
            <a:r>
              <a:rPr lang="fi-FI" dirty="0"/>
              <a:t>Pääasiassa unessa ja sosiaalisissa kanssakäymisissä. Jaksan myös paremmin</a:t>
            </a:r>
          </a:p>
          <a:p>
            <a:pPr lvl="0"/>
            <a:r>
              <a:rPr lang="fi-FI" dirty="0"/>
              <a:t>Ehkä enemmän vaihtoehtoja</a:t>
            </a:r>
          </a:p>
          <a:p>
            <a:pPr lvl="0"/>
            <a:r>
              <a:rPr lang="fi-FI" dirty="0"/>
              <a:t>Ymmärrystä, että minun täytyy itse voida hyvin, että jaksan hoitaa poikia. Olen saanut valmiuksia tehdä aloite esim. tiskit, imurointi</a:t>
            </a:r>
          </a:p>
          <a:p>
            <a:pPr lvl="0"/>
            <a:r>
              <a:rPr lang="fi-FI" dirty="0"/>
              <a:t>Uusien ihmisten kohtaaminen on hieman helpompaa. On ok sanoa, että en kykene johonkin eikä tarvitse väkisin yrittää pystyä samaan kuin muut. Olen alkanut puhumaan asioista avoimemmin ihmisille enkä patoa kaikkea vain sisälleni. Olen ymmärtänyt, että minun ei tarvitse selvitä vain yksin</a:t>
            </a:r>
          </a:p>
          <a:p>
            <a:pPr lvl="0"/>
            <a:r>
              <a:rPr lang="fi-FI" dirty="0"/>
              <a:t>Ruokailurytmi. Jaksaa touhuta enemmän (pihasähly, kotityöt </a:t>
            </a:r>
            <a:r>
              <a:rPr lang="fi-FI" dirty="0" err="1"/>
              <a:t>yms</a:t>
            </a:r>
            <a:r>
              <a:rPr lang="fi-FI" dirty="0"/>
              <a:t>)</a:t>
            </a:r>
          </a:p>
          <a:p>
            <a:pPr lvl="0"/>
            <a:r>
              <a:rPr lang="fi-FI" dirty="0"/>
              <a:t>Mieli on jollain tasolla parempi. Syön useammin, kun kotona ruokailu unohtuu. Säännöllisyyttä elämään esim. nukkuminen. Vihanhallinta viime aikoina ollut paremmin hallinnassa. Olen ryhmien ansioista oivaltanut omaa käyttäytymistä ja siihen syitä, miksi käyttäydyn </a:t>
            </a:r>
            <a:r>
              <a:rPr lang="fi-FI" dirty="0" err="1"/>
              <a:t>tietyllä</a:t>
            </a:r>
            <a:r>
              <a:rPr lang="fi-FI" dirty="0"/>
              <a:t> tavalla</a:t>
            </a:r>
          </a:p>
          <a:p>
            <a:r>
              <a:rPr lang="fi-FI" dirty="0"/>
              <a:t> </a:t>
            </a:r>
          </a:p>
          <a:p>
            <a:pPr lvl="0"/>
            <a:r>
              <a:rPr lang="fi-FI" b="1" dirty="0"/>
              <a:t>Mitkä asiat ovat edistäneet sinun toipumistasi?</a:t>
            </a:r>
            <a:endParaRPr lang="fi-FI" dirty="0"/>
          </a:p>
          <a:p>
            <a:pPr lvl="0"/>
            <a:r>
              <a:rPr lang="fi-FI" dirty="0"/>
              <a:t>Vertaistuki ja hyväksytyksi tuleminen ryhmässä. Kokemusasiantuntijat ovat tsempanneet hyvin kertomalla realistisesti omia selviytymistarinoitaan</a:t>
            </a:r>
          </a:p>
          <a:p>
            <a:pPr lvl="0"/>
            <a:r>
              <a:rPr lang="fi-FI" dirty="0"/>
              <a:t>Sitoutuminen. Ei ole tarvinnut ottaa isoa vastuuta pojista. Huumori. Sosiaalisuus. Kova puhumaan. Kriisijakso T9:llä. Lääkemuutos.</a:t>
            </a:r>
          </a:p>
          <a:p>
            <a:pPr lvl="0"/>
            <a:r>
              <a:rPr lang="fi-FI" dirty="0"/>
              <a:t>Sosiaaliset kontaktit, hyväksyvä/turvallinen ilmapiiri, kuulluksi tuleminen, aika, onnistumiset</a:t>
            </a:r>
          </a:p>
          <a:p>
            <a:pPr lvl="0"/>
            <a:r>
              <a:rPr lang="fi-FI" dirty="0"/>
              <a:t>Hyvät keskustelut, ”vertaistuki”, sosiaalisuus, yhdessä tekeminen</a:t>
            </a:r>
          </a:p>
          <a:p>
            <a:pPr lvl="0"/>
            <a:r>
              <a:rPr lang="fi-FI" dirty="0"/>
              <a:t>Paikalle saapuminen, syöminen, juttuseura ja kaikki tekeminen. Erityisesti tunteidenhallinta- ryhmä on ollut tarpeellinen ja hyvä</a:t>
            </a:r>
          </a:p>
          <a:p>
            <a:r>
              <a:rPr lang="fi-FI" dirty="0"/>
              <a:t> </a:t>
            </a:r>
          </a:p>
          <a:p>
            <a:r>
              <a:rPr lang="fi-FI" dirty="0"/>
              <a:t> </a:t>
            </a:r>
          </a:p>
          <a:p>
            <a:r>
              <a:rPr lang="fi-FI" b="1" dirty="0"/>
              <a:t> </a:t>
            </a:r>
            <a:endParaRPr lang="fi-FI" dirty="0"/>
          </a:p>
          <a:p>
            <a:pPr lvl="0"/>
            <a:r>
              <a:rPr lang="fi-FI" b="1" dirty="0"/>
              <a:t>Mitkä asiat ovat haitanneet sinun toipumistasi?</a:t>
            </a:r>
            <a:endParaRPr lang="fi-FI" dirty="0"/>
          </a:p>
          <a:p>
            <a:pPr lvl="0"/>
            <a:r>
              <a:rPr lang="fi-FI" dirty="0"/>
              <a:t>Väsymys, voimattomuus</a:t>
            </a:r>
          </a:p>
          <a:p>
            <a:pPr lvl="0"/>
            <a:r>
              <a:rPr lang="fi-FI" dirty="0"/>
              <a:t>huoli pojista!!! Näköhäiriöt! Jatkuva murehtiminen, kun pojat sairastaa (talon kosteusvaurio), saavatko monipuolista ruokaa. Huoli talosta, koska on sovittelut. Aito huoli isosta asiasta, kosteusvaurio! On ollut veritulppa-arvo koholla, </a:t>
            </a:r>
            <a:r>
              <a:rPr lang="fi-FI" dirty="0" err="1"/>
              <a:t>gyne</a:t>
            </a:r>
            <a:r>
              <a:rPr lang="fi-FI" dirty="0"/>
              <a:t>-vaivaa, rahahuolet!</a:t>
            </a:r>
          </a:p>
          <a:p>
            <a:pPr lvl="0"/>
            <a:r>
              <a:rPr lang="fi-FI" dirty="0"/>
              <a:t>Huoli siskontytöstä, lapsuuden perheen yhteydenotot &amp; ymmärtämättömyys, oma jääräpäisyys</a:t>
            </a:r>
          </a:p>
          <a:p>
            <a:pPr lvl="0"/>
            <a:r>
              <a:rPr lang="fi-FI" dirty="0"/>
              <a:t>Liian varhainen aamuherätys (klo 6), koska 90 km päässä. Välillä ollut väsynyt ja ahdistunut</a:t>
            </a:r>
          </a:p>
          <a:p>
            <a:pPr lvl="0"/>
            <a:r>
              <a:rPr lang="fi-FI" dirty="0"/>
              <a:t>Omat mielialan vaihtelut</a:t>
            </a:r>
          </a:p>
          <a:p>
            <a:r>
              <a:rPr lang="fi-FI" dirty="0"/>
              <a:t> </a:t>
            </a:r>
          </a:p>
          <a:p>
            <a:r>
              <a:rPr lang="fi-FI" dirty="0"/>
              <a:t> </a:t>
            </a:r>
          </a:p>
          <a:p>
            <a:pPr lvl="0"/>
            <a:r>
              <a:rPr lang="fi-FI" b="1" dirty="0"/>
              <a:t>Miten sinä kehittäisit ryhmäkuntoutusta?</a:t>
            </a:r>
            <a:endParaRPr lang="fi-FI" dirty="0"/>
          </a:p>
          <a:p>
            <a:pPr lvl="0"/>
            <a:r>
              <a:rPr lang="fi-FI" dirty="0"/>
              <a:t>Enemmän reissuja julkisille paikoille. Myös yleisissä tiloissa olisi mukava olla eikä vain ryhmätoiminnan huoneessa</a:t>
            </a:r>
          </a:p>
          <a:p>
            <a:pPr lvl="0"/>
            <a:r>
              <a:rPr lang="fi-FI" dirty="0"/>
              <a:t>Ehkä enemmän liikuntaa ja tapahtumissa käyntejä lisää</a:t>
            </a:r>
          </a:p>
          <a:p>
            <a:pPr lvl="0"/>
            <a:r>
              <a:rPr lang="fi-FI" dirty="0"/>
              <a:t>Perjantaihin selkeää ohjelmaa. Kädentaidot - ryhmä. Tunteidenhallinta- ryhmä, miten tunnistaa tunteita ja käsitellä niitä</a:t>
            </a:r>
          </a:p>
          <a:p>
            <a:pPr lvl="0"/>
            <a:r>
              <a:rPr lang="fi-FI" dirty="0" err="1"/>
              <a:t>Dissosiaatiohäiriöiselle</a:t>
            </a:r>
            <a:r>
              <a:rPr lang="fi-FI" dirty="0"/>
              <a:t> tehtävänannot kirjallisena esim. fläppitaululle, josta helppo tarkistaa, mitä pitikään tehdä </a:t>
            </a:r>
            <a:r>
              <a:rPr lang="fi-FI" dirty="0">
                <a:sym typeface="Wingdings" panose="05000000000000000000" pitchFamily="2" charset="2"/>
              </a:rPr>
              <a:t></a:t>
            </a:r>
            <a:endParaRPr lang="fi-FI" dirty="0"/>
          </a:p>
          <a:p>
            <a:pPr lvl="0"/>
            <a:r>
              <a:rPr lang="fi-FI" dirty="0"/>
              <a:t>En osaa sanoa. Mielestäni on ollut hyvä jakso, ei valittamista</a:t>
            </a:r>
          </a:p>
          <a:p>
            <a:pPr lvl="0"/>
            <a:r>
              <a:rPr lang="fi-FI" dirty="0"/>
              <a:t>Tunteidenhallintaan liittyviä asioita on hyvä harjoitella ja keskustella</a:t>
            </a:r>
          </a:p>
          <a:p>
            <a:r>
              <a:rPr lang="fi-FI" dirty="0"/>
              <a:t> </a:t>
            </a:r>
          </a:p>
          <a:p>
            <a:pPr lvl="0"/>
            <a:r>
              <a:rPr lang="fi-FI" b="1" dirty="0"/>
              <a:t>Muuta palautetta?</a:t>
            </a:r>
            <a:endParaRPr lang="fi-FI" dirty="0"/>
          </a:p>
          <a:p>
            <a:pPr lvl="0"/>
            <a:r>
              <a:rPr lang="fi-FI" dirty="0"/>
              <a:t>Todella tarpeellinen kuntoutuksen muoto</a:t>
            </a:r>
          </a:p>
          <a:p>
            <a:pPr lvl="0"/>
            <a:r>
              <a:rPr lang="fi-FI" dirty="0"/>
              <a:t>Tämän ansiosta olen pitkästä aikaa saanut tuntea kuuluvani johonkin. Kuntoutus on tuonut elämään edes ajoittaista onnea. Ryhmä oli huippu! Kiitos Marianne, Ville + muut osallistuneet &lt;3</a:t>
            </a:r>
          </a:p>
          <a:p>
            <a:endParaRPr lang="fi-FI" dirty="0"/>
          </a:p>
        </p:txBody>
      </p:sp>
      <p:sp>
        <p:nvSpPr>
          <p:cNvPr id="4" name="Dian numeron paikkamerkki 3"/>
          <p:cNvSpPr>
            <a:spLocks noGrp="1"/>
          </p:cNvSpPr>
          <p:nvPr>
            <p:ph type="sldNum" sz="quarter" idx="10"/>
          </p:nvPr>
        </p:nvSpPr>
        <p:spPr/>
        <p:txBody>
          <a:bodyPr/>
          <a:lstStyle/>
          <a:p>
            <a:fld id="{F3742CD9-F350-4165-AB42-8343341773F4}" type="slidenum">
              <a:rPr lang="fi-FI" smtClean="0"/>
              <a:pPr/>
              <a:t>21</a:t>
            </a:fld>
            <a:endParaRPr lang="fi-FI"/>
          </a:p>
        </p:txBody>
      </p:sp>
    </p:spTree>
    <p:extLst>
      <p:ext uri="{BB962C8B-B14F-4D97-AF65-F5344CB8AC3E}">
        <p14:creationId xmlns:p14="http://schemas.microsoft.com/office/powerpoint/2010/main" val="3437763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3742CD9-F350-4165-AB42-8343341773F4}" type="slidenum">
              <a:rPr lang="fi-FI" smtClean="0"/>
              <a:pPr/>
              <a:t>22</a:t>
            </a:fld>
            <a:endParaRPr lang="fi-FI"/>
          </a:p>
        </p:txBody>
      </p:sp>
    </p:spTree>
    <p:extLst>
      <p:ext uri="{BB962C8B-B14F-4D97-AF65-F5344CB8AC3E}">
        <p14:creationId xmlns:p14="http://schemas.microsoft.com/office/powerpoint/2010/main" val="87537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3</a:t>
            </a:fld>
            <a:endParaRPr lang="fi-FI"/>
          </a:p>
        </p:txBody>
      </p:sp>
    </p:spTree>
    <p:extLst>
      <p:ext uri="{BB962C8B-B14F-4D97-AF65-F5344CB8AC3E}">
        <p14:creationId xmlns:p14="http://schemas.microsoft.com/office/powerpoint/2010/main" val="1821585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Clarke</a:t>
            </a:r>
            <a:r>
              <a:rPr lang="fi-FI" dirty="0" smtClean="0"/>
              <a:t> kollegoineen (2012: 302–303) on tutkinut mielenterveyskuntoutujien asettamia tavoitteita kuntoutumisen eri vaiheissa. Tulosten perusteella näyttää siltä, että kuntoutumisen alkuvaiheissa korostuvat fyysiseen terveyteen liittyvät tavoitteet, kuten painonhallinta, liikunnan lisääminen, terveellisempi ravinto sekä terveydestä ja lääkityksestä huolehtiminen. Kuntoutumisen edetessä yhä useampi kuntoutujien asettama tavoite liittyi sosiaalisiin suhteisiin ja työllistymiseen. Tutkijoiden mukaan tämä puoltaa näkemystä siitä, että kuntoutuminen on etenemistä kohti laajempaa merkitystä ja itsetuntemusta.</a:t>
            </a:r>
          </a:p>
          <a:p>
            <a:endParaRPr lang="fi-FI" dirty="0"/>
          </a:p>
        </p:txBody>
      </p:sp>
      <p:sp>
        <p:nvSpPr>
          <p:cNvPr id="4" name="Dian numeron paikkamerkki 3"/>
          <p:cNvSpPr>
            <a:spLocks noGrp="1"/>
          </p:cNvSpPr>
          <p:nvPr>
            <p:ph type="sldNum" sz="quarter" idx="10"/>
          </p:nvPr>
        </p:nvSpPr>
        <p:spPr/>
        <p:txBody>
          <a:bodyPr/>
          <a:lstStyle/>
          <a:p>
            <a:fld id="{95971C62-14DD-4BEC-9F29-F6E6995B4E75}" type="slidenum">
              <a:rPr lang="fi-FI" smtClean="0"/>
              <a:t>23</a:t>
            </a:fld>
            <a:endParaRPr lang="fi-FI"/>
          </a:p>
        </p:txBody>
      </p:sp>
    </p:spTree>
    <p:extLst>
      <p:ext uri="{BB962C8B-B14F-4D97-AF65-F5344CB8AC3E}">
        <p14:creationId xmlns:p14="http://schemas.microsoft.com/office/powerpoint/2010/main" val="381479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5971C62-14DD-4BEC-9F29-F6E6995B4E75}" type="slidenum">
              <a:rPr lang="fi-FI" smtClean="0"/>
              <a:t>24</a:t>
            </a:fld>
            <a:endParaRPr lang="fi-FI"/>
          </a:p>
        </p:txBody>
      </p:sp>
    </p:spTree>
    <p:extLst>
      <p:ext uri="{BB962C8B-B14F-4D97-AF65-F5344CB8AC3E}">
        <p14:creationId xmlns:p14="http://schemas.microsoft.com/office/powerpoint/2010/main" val="3648538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smtClean="0"/>
          </a:p>
          <a:p>
            <a:endParaRPr lang="fi-FI" dirty="0"/>
          </a:p>
        </p:txBody>
      </p:sp>
      <p:sp>
        <p:nvSpPr>
          <p:cNvPr id="4" name="Dian numeron paikkamerkki 3"/>
          <p:cNvSpPr>
            <a:spLocks noGrp="1"/>
          </p:cNvSpPr>
          <p:nvPr>
            <p:ph type="sldNum" sz="quarter" idx="10"/>
          </p:nvPr>
        </p:nvSpPr>
        <p:spPr/>
        <p:txBody>
          <a:bodyPr/>
          <a:lstStyle/>
          <a:p>
            <a:fld id="{95971C62-14DD-4BEC-9F29-F6E6995B4E75}" type="slidenum">
              <a:rPr lang="fi-FI" smtClean="0"/>
              <a:t>25</a:t>
            </a:fld>
            <a:endParaRPr lang="fi-FI"/>
          </a:p>
        </p:txBody>
      </p:sp>
    </p:spTree>
    <p:extLst>
      <p:ext uri="{BB962C8B-B14F-4D97-AF65-F5344CB8AC3E}">
        <p14:creationId xmlns:p14="http://schemas.microsoft.com/office/powerpoint/2010/main" val="3481606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5971C62-14DD-4BEC-9F29-F6E6995B4E75}" type="slidenum">
              <a:rPr lang="fi-FI" smtClean="0"/>
              <a:t>26</a:t>
            </a:fld>
            <a:endParaRPr lang="fi-FI"/>
          </a:p>
        </p:txBody>
      </p:sp>
    </p:spTree>
    <p:extLst>
      <p:ext uri="{BB962C8B-B14F-4D97-AF65-F5344CB8AC3E}">
        <p14:creationId xmlns:p14="http://schemas.microsoft.com/office/powerpoint/2010/main" val="260920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5971C62-14DD-4BEC-9F29-F6E6995B4E75}" type="slidenum">
              <a:rPr lang="fi-FI" smtClean="0"/>
              <a:t>27</a:t>
            </a:fld>
            <a:endParaRPr lang="fi-FI"/>
          </a:p>
        </p:txBody>
      </p:sp>
    </p:spTree>
    <p:extLst>
      <p:ext uri="{BB962C8B-B14F-4D97-AF65-F5344CB8AC3E}">
        <p14:creationId xmlns:p14="http://schemas.microsoft.com/office/powerpoint/2010/main" val="1833053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3742CD9-F350-4165-AB42-8343341773F4}" type="slidenum">
              <a:rPr lang="fi-FI" smtClean="0"/>
              <a:pPr/>
              <a:t>29</a:t>
            </a:fld>
            <a:endParaRPr lang="fi-FI"/>
          </a:p>
        </p:txBody>
      </p:sp>
    </p:spTree>
    <p:extLst>
      <p:ext uri="{BB962C8B-B14F-4D97-AF65-F5344CB8AC3E}">
        <p14:creationId xmlns:p14="http://schemas.microsoft.com/office/powerpoint/2010/main" val="3597165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30</a:t>
            </a:fld>
            <a:endParaRPr lang="fi-FI"/>
          </a:p>
        </p:txBody>
      </p:sp>
    </p:spTree>
    <p:extLst>
      <p:ext uri="{BB962C8B-B14F-4D97-AF65-F5344CB8AC3E}">
        <p14:creationId xmlns:p14="http://schemas.microsoft.com/office/powerpoint/2010/main" val="1792099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85000" lnSpcReduction="20000"/>
          </a:bodyPr>
          <a:lstStyle/>
          <a:p>
            <a:r>
              <a:rPr lang="fi-FI" b="1" dirty="0"/>
              <a:t>Tapaamiset ja sen hyödyt</a:t>
            </a:r>
            <a:endParaRPr lang="fi-FI" dirty="0"/>
          </a:p>
          <a:p>
            <a:pPr lvl="0"/>
            <a:r>
              <a:rPr lang="fi-FI" dirty="0"/>
              <a:t>Asiakas oli aluksi hyvin arka, ujo ja epäileväinen, oli jo päättänyt, ettei tämä(</a:t>
            </a:r>
            <a:r>
              <a:rPr lang="fi-FI" dirty="0" err="1"/>
              <a:t>kään</a:t>
            </a:r>
            <a:r>
              <a:rPr lang="fi-FI" dirty="0"/>
              <a:t>) homma toimi.</a:t>
            </a:r>
          </a:p>
          <a:p>
            <a:pPr lvl="0"/>
            <a:r>
              <a:rPr lang="fi-FI" dirty="0"/>
              <a:t>Pikkuhiljaa luottamussuhde syntyi, ja hän alkoi kertoa elämästään ja kokemuksistaan.</a:t>
            </a:r>
          </a:p>
          <a:p>
            <a:pPr lvl="0"/>
            <a:r>
              <a:rPr lang="fi-FI" dirty="0"/>
              <a:t>Lääkäri- ja terapia-aikoja peruuntui monta kertaa ja terapeutti vaihtui vuoden aikana kolmesti, jolloin hänestä tuli epätoivoinen ja itsetuhoinen, jolloin hän soitti minulle tai pyysi aikaistamaan seuraavan tapaamisen. Pari kertaa hän oli lähes 3kk ilman kontaktia </a:t>
            </a:r>
            <a:r>
              <a:rPr lang="fi-FI" dirty="0" err="1"/>
              <a:t>psyk.polille</a:t>
            </a:r>
            <a:r>
              <a:rPr lang="fi-FI" dirty="0"/>
              <a:t>, joka oli hänelle selkeästi aivan liian pitkä aika (tai kenelle tahansa, jonka hoito/terapia on aivan kesken).</a:t>
            </a:r>
          </a:p>
          <a:p>
            <a:pPr lvl="0"/>
            <a:r>
              <a:rPr lang="fi-FI" dirty="0"/>
              <a:t>Kävimme monet keskustelut siitä, kuinka ei saa antaa periksi, kuinka lääkkeet on hyvä syödä kuten lääkäri on ne määrännyt tai kuinka hän ei ole yhteiskunnan hylkiö, jonka sietäisi vain kuolla pois.</a:t>
            </a:r>
          </a:p>
          <a:p>
            <a:pPr lvl="0"/>
            <a:r>
              <a:rPr lang="fi-FI" dirty="0"/>
              <a:t>Osastolle hän ei missään nimessä ollut halukas palaamaan.</a:t>
            </a:r>
          </a:p>
          <a:p>
            <a:pPr lvl="0"/>
            <a:r>
              <a:rPr lang="fi-FI" dirty="0"/>
              <a:t>Tärkein ja merkittävin apu hänelle oli omien sanojensa mukaan se, että sai kerrankin kertoa suoraan asioista, joita hänen elämässään oli tapahtunut. Joku oikeasti ymmärsi ja halusi kuunnella. Oli kokenut saman. </a:t>
            </a:r>
          </a:p>
          <a:p>
            <a:pPr lvl="0"/>
            <a:r>
              <a:rPr lang="fi-FI" dirty="0"/>
              <a:t>Kesän ja syksyn aikana huomasin hänessä ison harppauksen eteenpäin. Hän alkoi katsoa silmiin kun puhuimme, saattoi spontaanisti halata kun erosimme. Hänestä tuli iloisempi, pirteämpi ja elämänhaluisempi. Hänen sanojensa mukaan meidän tapaamisemme olivat hoitaneet häntä enemmän, kuin mikään terapia sitä ennen. Hän koki </a:t>
            </a:r>
            <a:r>
              <a:rPr lang="fi-FI" dirty="0" err="1"/>
              <a:t>voimaantuneensa</a:t>
            </a:r>
            <a:r>
              <a:rPr lang="fi-FI" dirty="0"/>
              <a:t> ja sai tunteen siitä, että hänkin kyllä selviää. Olinhan minäkin selvinnyt.</a:t>
            </a:r>
          </a:p>
          <a:p>
            <a:pPr lvl="0"/>
            <a:r>
              <a:rPr lang="fi-FI" dirty="0"/>
              <a:t>Kun tapasimme viimeisen kerran joulukuussa 2019, hän kävi säännöllisesti terapiassa, otti tunnollisesti lääkkeensä ja oli aloittanut pitkällä tauolla olleen harrastuksensa uudelleen. </a:t>
            </a:r>
          </a:p>
          <a:p>
            <a:pPr lvl="0"/>
            <a:r>
              <a:rPr lang="fi-FI" dirty="0"/>
              <a:t>Jälkeenpäin on helppoa jossitella. Mutta mitä hän olisi tehnyt, kun terapiaistunto toisensa jälkeen peruuntui tai jo kolmas terapeutti vuoden sisällä aloitti hänen kanssaan hoidon alusta, jos minä en olisi ollut hänen elämässään? Vaistoni ja fiilikseni kertovat, että hänen vointinsa olisi huonontunut, lääkkeet olisivat jääneet dosettiin tai pahimmassa tapauksessa hän olisi vetänyt koko lääkesatsin kerralla kurkustaan alas. Viillellyt, aiheuttanut </a:t>
            </a:r>
            <a:r>
              <a:rPr lang="fi-FI" dirty="0" err="1"/>
              <a:t>itselleen</a:t>
            </a:r>
            <a:r>
              <a:rPr lang="fi-FI" dirty="0"/>
              <a:t> alkoholimyrkytyksen ja joutunut lopulta osastolle takaisin. Ulkopuolelta seurattuna hänen tilanteensa oli kuin löysässä hirressä roikkumista, koko yhteisen vuotemme ajan. Ja kuinka pienestä oli lopulta kiinni, että hän pääsi toipumisessaan eteenpäin. Että hän </a:t>
            </a:r>
            <a:r>
              <a:rPr lang="fi-FI" dirty="0" err="1"/>
              <a:t>voimaantui</a:t>
            </a:r>
            <a:r>
              <a:rPr lang="fi-FI" dirty="0"/>
              <a:t> sen verran, että pystyi jälleen näkemään toivon ja tulevaisuuden. Aikaisemmat osastojaksot olivat kestäneet hänellä aina useamman viikon, ja ilman minkäänlaista tukea hän olisi varmasti joutunut jälleen osastolle. Tapasin häntä yhteensä 24h ajan (12 tapaamista 2 h kerrallaan) ja sain palkkaa 12e/h eli 288 euroa, joka on kokonaisuutena halvempi, kuin </a:t>
            </a:r>
            <a:r>
              <a:rPr lang="fi-FI" b="1" i="1" dirty="0"/>
              <a:t>yksi päivä</a:t>
            </a:r>
            <a:r>
              <a:rPr lang="fi-FI" i="1" dirty="0"/>
              <a:t> </a:t>
            </a:r>
            <a:r>
              <a:rPr lang="fi-FI" dirty="0"/>
              <a:t>osastohoidossa. Eli ei vaadi paljoa oivaltaa, kuinka suuri hyöty kokemusasiantuntijuudesta saatiin hänen kohdallaan huomattavan vähäisillä kustannuksilla.</a:t>
            </a:r>
          </a:p>
          <a:p>
            <a:endParaRPr lang="fi-FI" dirty="0"/>
          </a:p>
        </p:txBody>
      </p:sp>
      <p:sp>
        <p:nvSpPr>
          <p:cNvPr id="4" name="Dian numeron paikkamerkki 3"/>
          <p:cNvSpPr>
            <a:spLocks noGrp="1"/>
          </p:cNvSpPr>
          <p:nvPr>
            <p:ph type="sldNum" sz="quarter" idx="10"/>
          </p:nvPr>
        </p:nvSpPr>
        <p:spPr/>
        <p:txBody>
          <a:bodyPr/>
          <a:lstStyle/>
          <a:p>
            <a:fld id="{F3742CD9-F350-4165-AB42-8343341773F4}" type="slidenum">
              <a:rPr lang="fi-FI" smtClean="0"/>
              <a:pPr/>
              <a:t>31</a:t>
            </a:fld>
            <a:endParaRPr lang="fi-FI"/>
          </a:p>
        </p:txBody>
      </p:sp>
    </p:spTree>
    <p:extLst>
      <p:ext uri="{BB962C8B-B14F-4D97-AF65-F5344CB8AC3E}">
        <p14:creationId xmlns:p14="http://schemas.microsoft.com/office/powerpoint/2010/main" val="4092294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77500" lnSpcReduction="20000"/>
          </a:bodyPr>
          <a:lstStyle/>
          <a:p>
            <a:r>
              <a:rPr lang="fi-FI" b="1" dirty="0"/>
              <a:t>Tapaamiset ja sen hyödyt</a:t>
            </a:r>
            <a:endParaRPr lang="fi-FI" dirty="0"/>
          </a:p>
          <a:p>
            <a:pPr lvl="0"/>
            <a:r>
              <a:rPr lang="fi-FI" dirty="0"/>
              <a:t>Asiakas oli minulle ohjautuessaan jo menettänyt toivonsa yhteiskuntaan ja parempaan tulevaisuuteen. Olin ikään kuin viimeinen mahdollisuus saada jotain helpotusta monimutkaisiin, suurilta osin traumaperäisiin oireisiin. Hän koki tulleensa sivuutetuksi ja jopa nöyryytetyksi terveydenhuollon taholta, ja koki olevansa toivoton tapaus. </a:t>
            </a:r>
          </a:p>
          <a:p>
            <a:pPr lvl="0"/>
            <a:r>
              <a:rPr lang="fi-FI" dirty="0"/>
              <a:t>Hän kertoi olevansa hyvin turtunut kokemuksiinsa ja verhoutui ensimmäisellä tapaamisella pitkälti mustan huumorin taakse. Kuitenkin jo toisella tapaamiskerralla hän puhkesi itkuun, kun kerroin omasta elämästäni kokemuksen, joka oli hyvin samankaltainen hänen muistonsa kanssa. Myöhemmin hän kertoi, kuinka ei ollut koskaan pystynyt kertomaan kokemustaan kenellekään, koska häpesi niin kovasti. Tuo tapaaminen rikkoi muurin välillämme, ja seuraavat neljä tapaamista keskustelimme hyvin avoimesti, rehellisesti ja suoraan rankoistakin asioista. </a:t>
            </a:r>
          </a:p>
          <a:p>
            <a:pPr lvl="0"/>
            <a:r>
              <a:rPr lang="fi-FI" dirty="0"/>
              <a:t>Tein parhaani rohkaistakseni häntä puhumaan ajatuksistaan ja kokemuksistaan myös terapiassa, ei pelkästään minulle. Viimeisellä tapaamiskerralla hän kertoikin avautuneensa terapiassa, minun esimerkkini ja tarinani ansiosta. </a:t>
            </a:r>
          </a:p>
          <a:p>
            <a:pPr lvl="0"/>
            <a:r>
              <a:rPr lang="fi-FI" dirty="0"/>
              <a:t>Viimeisellä tapaamiskerralla kävimme kokoavan keskustelun niistä hyödyistä, joita hän oli tapaamistemme kautta saanut. Hän koki saaneensa rohkeutta, uskallusta, itsevarmuutta ja toivoa. Omalla esimerkilläni olin osoittanut, että rankoistakin asioista voi puhua ja ennen kaikkea niistä voi selviytyä. Hän kuvaili minulle, kuinka pystyy nykyään kävelemään selkä suorassa ja katsomaan askeleitaan eteenpäin, </a:t>
            </a:r>
            <a:r>
              <a:rPr lang="fi-FI" i="1" dirty="0"/>
              <a:t>”en kulje enää kyyryssä ja katse koko ajan maassa”.</a:t>
            </a:r>
            <a:r>
              <a:rPr lang="fi-FI" dirty="0"/>
              <a:t> Hän uskalsi kertoa kokemuksistaan terapeutilleen ja läheisilleen, ja alkoi haaveilla opiskelusta ja paluusta työelämään. Hän kuvasi kokemustaan valoksi pitkän ja mustan tunnelin päässä. </a:t>
            </a:r>
          </a:p>
          <a:p>
            <a:pPr lvl="0"/>
            <a:r>
              <a:rPr lang="fi-FI" dirty="0"/>
              <a:t>Kun tapasimme, hänellä oli takana jo vuosien hoitosuhde </a:t>
            </a:r>
            <a:r>
              <a:rPr lang="fi-FI" dirty="0" err="1"/>
              <a:t>sosiaali</a:t>
            </a:r>
            <a:r>
              <a:rPr lang="fi-FI" dirty="0"/>
              <a:t>- ja terveydenhuollon erilaisiin palveluihin. Hänen omien sanojensa mukaan hoito oli kuitenkin jo tovin junnannut paikoillaan. Autoin hänet tuon vaiheen yli, että hän saattoi jatkaa matkaansa toiveikkaana eteenpäin.</a:t>
            </a:r>
          </a:p>
          <a:p>
            <a:pPr lvl="0"/>
            <a:r>
              <a:rPr lang="fi-FI" dirty="0"/>
              <a:t>Hän kouluttautui myöhemmin samalle alalle, missä itse toimin ja olemme säännöllisesti tekemisissä edelleen. On ollut huima seurata hänen toipumismatkaansa tämän reilun kahden vuoden ajan. Hän on erittäin motivoitunut hoitoonsa, eikä enää anna diagnoosien tai kokemusten määrittää häntä ihmisenä. Nykyään hänellä on ammatti, työpaikka, puoliso ja lapsi – aivan tavallinen elämä. Täysi vastakohta sille ihmiselle, jonka vuoden 2017 alussa tapasin. En tietenkään voi ottaa koko kunniaa hänen toipumisestaan itselleni, mutta hän kuvaa tapaamistamme käänteentekeväksi ja erittäin merkittäväksi. Hän kokee myös itse, että ilman tapaamistamme hän ehkä edelleen junnaisi paikoillaan. Tai ainakin olisi masentuneempi ja itsetuhoisempi. </a:t>
            </a:r>
          </a:p>
          <a:p>
            <a:r>
              <a:rPr lang="fi-FI" dirty="0"/>
              <a:t>Kun tapasimme, hän koki viikoittaiset terapiakäynnit elinehdoksi – että hän jaksaa elää ja elämässä olisi edes jotain sisältöä. Vertaistukitapaamistemme jälkeen hän alkoi käydä terapiassa enää kerran tai kaksi kuukaudessa, ja tuo määrä oli aivan riittävä. Hän pystyi myös pienentämään lääkitystään. Osastojaksoja tai itsemurhayrityksiä ei ole enää ollut pariin vuoteen. Olisiko niitä tullut ilman tuota käänteentekevää keskustelua kanssani? Hänen mielestään kyllä. Pienellä budjetilla saatiin siis jälleen kerran annettua suuri ja ratkaiseva apu</a:t>
            </a:r>
          </a:p>
        </p:txBody>
      </p:sp>
      <p:sp>
        <p:nvSpPr>
          <p:cNvPr id="4" name="Dian numeron paikkamerkki 3"/>
          <p:cNvSpPr>
            <a:spLocks noGrp="1"/>
          </p:cNvSpPr>
          <p:nvPr>
            <p:ph type="sldNum" sz="quarter" idx="10"/>
          </p:nvPr>
        </p:nvSpPr>
        <p:spPr/>
        <p:txBody>
          <a:bodyPr/>
          <a:lstStyle/>
          <a:p>
            <a:fld id="{F3742CD9-F350-4165-AB42-8343341773F4}" type="slidenum">
              <a:rPr lang="fi-FI" smtClean="0"/>
              <a:pPr/>
              <a:t>32</a:t>
            </a:fld>
            <a:endParaRPr lang="fi-FI"/>
          </a:p>
        </p:txBody>
      </p:sp>
    </p:spTree>
    <p:extLst>
      <p:ext uri="{BB962C8B-B14F-4D97-AF65-F5344CB8AC3E}">
        <p14:creationId xmlns:p14="http://schemas.microsoft.com/office/powerpoint/2010/main" val="3649831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55000" lnSpcReduction="20000"/>
          </a:bodyPr>
          <a:lstStyle/>
          <a:p>
            <a:r>
              <a:rPr lang="fi-FI" b="1" dirty="0"/>
              <a:t>Asiakkaan avohoito</a:t>
            </a:r>
            <a:endParaRPr lang="fi-FI" dirty="0"/>
          </a:p>
          <a:p>
            <a:r>
              <a:rPr lang="fi-FI" dirty="0"/>
              <a:t>Kuntoutuskoti</a:t>
            </a:r>
          </a:p>
          <a:p>
            <a:pPr lvl="0"/>
            <a:r>
              <a:rPr lang="fi-FI" dirty="0"/>
              <a:t>15 kuntoutujaa kolmessa eri solussa</a:t>
            </a:r>
          </a:p>
          <a:p>
            <a:pPr lvl="0"/>
            <a:r>
              <a:rPr lang="fi-FI" dirty="0"/>
              <a:t>tavoitteina osallistuttaa ja motivoida omaan kokonaisvaltaiseen kuntoutukseen ja löytää ratkaisuja elämässä eteenpäin pääsemiseen</a:t>
            </a:r>
          </a:p>
          <a:p>
            <a:pPr lvl="0"/>
            <a:r>
              <a:rPr lang="fi-FI" dirty="0"/>
              <a:t>yksilöllinen viikko-ohjelma</a:t>
            </a:r>
          </a:p>
          <a:p>
            <a:pPr lvl="1"/>
            <a:r>
              <a:rPr lang="fi-FI" dirty="0"/>
              <a:t>perustuu yhdessä laadittuun kuntoutussuunnitelmaan ja RAI-arviointiin</a:t>
            </a:r>
          </a:p>
          <a:p>
            <a:pPr lvl="0"/>
            <a:r>
              <a:rPr lang="fi-FI" dirty="0"/>
              <a:t>painopisteet: </a:t>
            </a:r>
            <a:r>
              <a:rPr lang="fi-FI" dirty="0" err="1"/>
              <a:t>toiminnallisuus</a:t>
            </a:r>
            <a:r>
              <a:rPr lang="fi-FI" dirty="0"/>
              <a:t>, ratkaisukeskeisyys, yhteisöllisyys, hyvä olla –arvo</a:t>
            </a:r>
          </a:p>
          <a:p>
            <a:pPr lvl="0"/>
            <a:r>
              <a:rPr lang="fi-FI" dirty="0"/>
              <a:t>elämän- ja </a:t>
            </a:r>
            <a:r>
              <a:rPr lang="fi-FI" dirty="0" err="1"/>
              <a:t>arjenhallitataitojen</a:t>
            </a:r>
            <a:r>
              <a:rPr lang="fi-FI" dirty="0"/>
              <a:t> tukeminen</a:t>
            </a:r>
          </a:p>
          <a:p>
            <a:pPr lvl="1"/>
            <a:r>
              <a:rPr lang="fi-FI" dirty="0"/>
              <a:t>tavoitteena itsenäiseen asumiseen siirtyminen</a:t>
            </a:r>
          </a:p>
          <a:p>
            <a:pPr lvl="0"/>
            <a:r>
              <a:rPr lang="fi-FI" dirty="0"/>
              <a:t>ryhmätoimintaa</a:t>
            </a:r>
          </a:p>
          <a:p>
            <a:pPr lvl="0"/>
            <a:r>
              <a:rPr lang="fi-FI" dirty="0"/>
              <a:t>dialektista käyttäytymisterapian periaatteiden mukaan toimiminen</a:t>
            </a:r>
          </a:p>
          <a:p>
            <a:r>
              <a:rPr lang="fi-FI" dirty="0"/>
              <a:t>Psykiatrian tehostetun avohoidon kuntoutustyöryhmä</a:t>
            </a:r>
          </a:p>
          <a:p>
            <a:pPr lvl="0"/>
            <a:r>
              <a:rPr lang="fi-FI" dirty="0"/>
              <a:t>hoidon koordinointi</a:t>
            </a:r>
          </a:p>
          <a:p>
            <a:pPr lvl="1"/>
            <a:r>
              <a:rPr lang="fi-FI" dirty="0"/>
              <a:t>jatkosuunnittelu kun haluaa muuttaa omilleen </a:t>
            </a:r>
          </a:p>
          <a:p>
            <a:pPr lvl="0"/>
            <a:r>
              <a:rPr lang="fi-FI" dirty="0"/>
              <a:t>lääkehoidon suunnittelu ja seuranta</a:t>
            </a:r>
          </a:p>
          <a:p>
            <a:pPr lvl="1"/>
            <a:r>
              <a:rPr lang="fi-FI" dirty="0"/>
              <a:t>laboratoriokokeet</a:t>
            </a:r>
          </a:p>
          <a:p>
            <a:pPr lvl="0"/>
            <a:r>
              <a:rPr lang="fi-FI" dirty="0"/>
              <a:t>hoidon tehostaminen tarvittaessa</a:t>
            </a:r>
          </a:p>
          <a:p>
            <a:pPr lvl="0"/>
            <a:r>
              <a:rPr lang="fi-FI" dirty="0"/>
              <a:t>lääkärin tapaamiset tarvittaessa</a:t>
            </a:r>
          </a:p>
          <a:p>
            <a:r>
              <a:rPr lang="fi-FI" b="1" dirty="0"/>
              <a:t> </a:t>
            </a:r>
            <a:endParaRPr lang="fi-FI" dirty="0"/>
          </a:p>
          <a:p>
            <a:r>
              <a:rPr lang="fi-FI" b="1" dirty="0"/>
              <a:t>Kokemusasiantuntijan ja asiakkaan toiminta</a:t>
            </a:r>
            <a:endParaRPr lang="fi-FI" dirty="0"/>
          </a:p>
          <a:p>
            <a:pPr lvl="0"/>
            <a:r>
              <a:rPr lang="fi-FI" dirty="0"/>
              <a:t>tekemistä, harrastamista, biljardia, kuntosalia, </a:t>
            </a:r>
            <a:r>
              <a:rPr lang="fi-FI" dirty="0" err="1"/>
              <a:t>defendoa</a:t>
            </a:r>
            <a:r>
              <a:rPr lang="fi-FI" dirty="0"/>
              <a:t>, liikuntapainotteista, tarpeen tullen käydään vertaistukikeskustelua</a:t>
            </a:r>
          </a:p>
          <a:p>
            <a:pPr lvl="0"/>
            <a:r>
              <a:rPr lang="fi-FI" dirty="0"/>
              <a:t>asiakas harvoin puhuu itsestään</a:t>
            </a:r>
          </a:p>
          <a:p>
            <a:pPr lvl="1"/>
            <a:r>
              <a:rPr lang="fi-FI" dirty="0"/>
              <a:t>jos asiakas tuo esiin esim. lääkkeiden tai hoidon lopettamista, niin kokemusasiantuntija vastaa näihin usein käyttäen itseään esimerkkinä: ”silloin kun minä lopetin lääkityksen niin kävi näin jne.”</a:t>
            </a:r>
          </a:p>
          <a:p>
            <a:pPr lvl="1"/>
            <a:r>
              <a:rPr lang="fi-FI" dirty="0"/>
              <a:t>joskus kokemusasiantuntija käyttää me muotoa</a:t>
            </a:r>
          </a:p>
          <a:p>
            <a:pPr lvl="2"/>
            <a:r>
              <a:rPr lang="fi-FI" dirty="0"/>
              <a:t>”jos me lopetamme lääkityksen, niin me molemmat olemme myös osastolla”</a:t>
            </a:r>
          </a:p>
          <a:p>
            <a:pPr lvl="0"/>
            <a:r>
              <a:rPr lang="fi-FI" dirty="0"/>
              <a:t>lääkehoitoon motivoitumisesta puhutaan joka kuukausi</a:t>
            </a:r>
          </a:p>
          <a:p>
            <a:pPr lvl="1"/>
            <a:r>
              <a:rPr lang="fi-FI" dirty="0"/>
              <a:t>kun asiakas oli lopettamassa lääkitystä ja muuttamassa kotipaikkakunnalleen, kokemusasiantuntija oli yhteydessä hänen hoitavaan lääkäriin</a:t>
            </a:r>
          </a:p>
          <a:p>
            <a:pPr lvl="2"/>
            <a:r>
              <a:rPr lang="fi-FI" dirty="0"/>
              <a:t>ainoa syy muutossa oli, että asiakas halusi lopettaa lääkityksen</a:t>
            </a:r>
          </a:p>
          <a:p>
            <a:pPr lvl="2"/>
            <a:r>
              <a:rPr lang="fi-FI" dirty="0"/>
              <a:t>yhteistyössä asiakas saatiin motivoitua jatkamaan lääkitystä ja hoitoa eikä muutto kotipaikkakunnalle toteutunut</a:t>
            </a:r>
          </a:p>
          <a:p>
            <a:pPr lvl="0"/>
            <a:r>
              <a:rPr lang="fi-FI" dirty="0"/>
              <a:t>kaksi kertaa vakavasti harkinnut muuttoa ja lääkkeiden lopettamista</a:t>
            </a:r>
          </a:p>
          <a:p>
            <a:pPr lvl="1"/>
            <a:r>
              <a:rPr lang="fi-FI" dirty="0"/>
              <a:t>saatu motivoitua jatkamaan</a:t>
            </a:r>
          </a:p>
          <a:p>
            <a:pPr lvl="1"/>
            <a:r>
              <a:rPr lang="fi-FI" dirty="0"/>
              <a:t>ei ole estetty pois kuntoutuskodista muuttoa, mutta kun asiakkaalle on puhuttu jatkohoidosta ja siihen liittyvästä lääkehoidosta, ei hänellä ole enää ollut halua muuttaa</a:t>
            </a:r>
          </a:p>
          <a:p>
            <a:pPr lvl="1"/>
            <a:r>
              <a:rPr lang="fi-FI" dirty="0"/>
              <a:t>halu omilleen muuttamiseen on liittynyt vain kuvitelmaan siitä, että voi lopettaa spontaanisti lääkityksen</a:t>
            </a:r>
          </a:p>
          <a:p>
            <a:r>
              <a:rPr lang="fi-FI" b="1" dirty="0"/>
              <a:t>Kokemusasiantuntijan kuvaamat suurimmat voitot asiakkaan kohdalla</a:t>
            </a:r>
            <a:endParaRPr lang="fi-FI" dirty="0"/>
          </a:p>
          <a:p>
            <a:pPr lvl="0"/>
            <a:r>
              <a:rPr lang="fi-FI" dirty="0"/>
              <a:t>ensimmäinen kerta elämässä näin pitkään ilman laitoshoitoa</a:t>
            </a:r>
          </a:p>
          <a:p>
            <a:pPr lvl="1"/>
            <a:r>
              <a:rPr lang="fi-FI" dirty="0"/>
              <a:t>ei ole joutunut laitoshoitoon 1,5 vuoteen</a:t>
            </a:r>
          </a:p>
          <a:p>
            <a:pPr lvl="1"/>
            <a:r>
              <a:rPr lang="fi-FI" dirty="0"/>
              <a:t>oikeuspsykiatrinen arvio on tehty kolme kertaa</a:t>
            </a:r>
          </a:p>
          <a:p>
            <a:pPr lvl="2"/>
            <a:r>
              <a:rPr lang="fi-FI" dirty="0"/>
              <a:t>Jos joutuu osastohoitoon, niin seuraavan kerran se toteutetaan todennäköisesti oikeuspsykiatrisessa sairaalassa</a:t>
            </a:r>
          </a:p>
          <a:p>
            <a:pPr lvl="0"/>
            <a:r>
              <a:rPr lang="fi-FI" dirty="0"/>
              <a:t>2 ja puoli vuotta ilman päihteitä</a:t>
            </a:r>
          </a:p>
          <a:p>
            <a:pPr lvl="1"/>
            <a:r>
              <a:rPr lang="fi-FI" dirty="0"/>
              <a:t>asiakkaan kommentti liittyen päihteettömään elämään 11/2019: ”kyllä tämä loppuelämä vois näinkin mennä”</a:t>
            </a:r>
          </a:p>
          <a:p>
            <a:pPr lvl="0"/>
            <a:r>
              <a:rPr lang="fi-FI" dirty="0"/>
              <a:t>Sosiaalisissa taidoissa joitain muutoksia</a:t>
            </a:r>
          </a:p>
          <a:p>
            <a:pPr lvl="1"/>
            <a:r>
              <a:rPr lang="fi-FI" dirty="0"/>
              <a:t>on kaksi kertaa pyytänyt anteeksi </a:t>
            </a:r>
            <a:r>
              <a:rPr lang="fi-FI" dirty="0" err="1"/>
              <a:t>defendossa</a:t>
            </a:r>
            <a:r>
              <a:rPr lang="fi-FI" dirty="0"/>
              <a:t>, kun kaveriin sattunut</a:t>
            </a:r>
          </a:p>
          <a:p>
            <a:endParaRPr lang="fi-FI" dirty="0"/>
          </a:p>
        </p:txBody>
      </p:sp>
      <p:sp>
        <p:nvSpPr>
          <p:cNvPr id="4" name="Dian numeron paikkamerkki 3"/>
          <p:cNvSpPr>
            <a:spLocks noGrp="1"/>
          </p:cNvSpPr>
          <p:nvPr>
            <p:ph type="sldNum" sz="quarter" idx="10"/>
          </p:nvPr>
        </p:nvSpPr>
        <p:spPr/>
        <p:txBody>
          <a:bodyPr/>
          <a:lstStyle/>
          <a:p>
            <a:fld id="{F3742CD9-F350-4165-AB42-8343341773F4}" type="slidenum">
              <a:rPr lang="fi-FI" smtClean="0"/>
              <a:pPr/>
              <a:t>33</a:t>
            </a:fld>
            <a:endParaRPr lang="fi-FI"/>
          </a:p>
        </p:txBody>
      </p:sp>
    </p:spTree>
    <p:extLst>
      <p:ext uri="{BB962C8B-B14F-4D97-AF65-F5344CB8AC3E}">
        <p14:creationId xmlns:p14="http://schemas.microsoft.com/office/powerpoint/2010/main" val="422135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4</a:t>
            </a:fld>
            <a:endParaRPr lang="fi-FI"/>
          </a:p>
        </p:txBody>
      </p:sp>
    </p:spTree>
    <p:extLst>
      <p:ext uri="{BB962C8B-B14F-4D97-AF65-F5344CB8AC3E}">
        <p14:creationId xmlns:p14="http://schemas.microsoft.com/office/powerpoint/2010/main" val="2229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34</a:t>
            </a:fld>
            <a:endParaRPr lang="fi-FI"/>
          </a:p>
        </p:txBody>
      </p:sp>
    </p:spTree>
    <p:extLst>
      <p:ext uri="{BB962C8B-B14F-4D97-AF65-F5344CB8AC3E}">
        <p14:creationId xmlns:p14="http://schemas.microsoft.com/office/powerpoint/2010/main" val="3674729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35</a:t>
            </a:fld>
            <a:endParaRPr lang="fi-FI"/>
          </a:p>
        </p:txBody>
      </p:sp>
    </p:spTree>
    <p:extLst>
      <p:ext uri="{BB962C8B-B14F-4D97-AF65-F5344CB8AC3E}">
        <p14:creationId xmlns:p14="http://schemas.microsoft.com/office/powerpoint/2010/main" val="4024233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5971C62-14DD-4BEC-9F29-F6E6995B4E75}" type="slidenum">
              <a:rPr lang="fi-FI" smtClean="0"/>
              <a:t>37</a:t>
            </a:fld>
            <a:endParaRPr lang="fi-FI"/>
          </a:p>
        </p:txBody>
      </p:sp>
    </p:spTree>
    <p:extLst>
      <p:ext uri="{BB962C8B-B14F-4D97-AF65-F5344CB8AC3E}">
        <p14:creationId xmlns:p14="http://schemas.microsoft.com/office/powerpoint/2010/main" val="369840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5</a:t>
            </a:fld>
            <a:endParaRPr lang="fi-FI"/>
          </a:p>
        </p:txBody>
      </p:sp>
    </p:spTree>
    <p:extLst>
      <p:ext uri="{BB962C8B-B14F-4D97-AF65-F5344CB8AC3E}">
        <p14:creationId xmlns:p14="http://schemas.microsoft.com/office/powerpoint/2010/main" val="49526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Lisännyt mielenkiintoa</a:t>
            </a:r>
            <a:r>
              <a:rPr lang="fi-FI" baseline="0" dirty="0" smtClean="0"/>
              <a:t> psykiatriaan suuntaamiseen suhteen opiskelijoiden keskuudessa</a:t>
            </a:r>
            <a:endParaRPr lang="fi-FI" dirty="0"/>
          </a:p>
        </p:txBody>
      </p:sp>
      <p:sp>
        <p:nvSpPr>
          <p:cNvPr id="4" name="Dian numeron paikkamerkki 3"/>
          <p:cNvSpPr>
            <a:spLocks noGrp="1"/>
          </p:cNvSpPr>
          <p:nvPr>
            <p:ph type="sldNum" sz="quarter" idx="10"/>
          </p:nvPr>
        </p:nvSpPr>
        <p:spPr/>
        <p:txBody>
          <a:bodyPr/>
          <a:lstStyle/>
          <a:p>
            <a:fld id="{F3742CD9-F350-4165-AB42-8343341773F4}" type="slidenum">
              <a:rPr lang="fi-FI" smtClean="0"/>
              <a:pPr/>
              <a:t>6</a:t>
            </a:fld>
            <a:endParaRPr lang="fi-FI"/>
          </a:p>
        </p:txBody>
      </p:sp>
    </p:spTree>
    <p:extLst>
      <p:ext uri="{BB962C8B-B14F-4D97-AF65-F5344CB8AC3E}">
        <p14:creationId xmlns:p14="http://schemas.microsoft.com/office/powerpoint/2010/main" val="2277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7</a:t>
            </a:fld>
            <a:endParaRPr lang="fi-FI"/>
          </a:p>
        </p:txBody>
      </p:sp>
    </p:spTree>
    <p:extLst>
      <p:ext uri="{BB962C8B-B14F-4D97-AF65-F5344CB8AC3E}">
        <p14:creationId xmlns:p14="http://schemas.microsoft.com/office/powerpoint/2010/main" val="117514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8</a:t>
            </a:fld>
            <a:endParaRPr lang="fi-FI"/>
          </a:p>
        </p:txBody>
      </p:sp>
    </p:spTree>
    <p:extLst>
      <p:ext uri="{BB962C8B-B14F-4D97-AF65-F5344CB8AC3E}">
        <p14:creationId xmlns:p14="http://schemas.microsoft.com/office/powerpoint/2010/main" val="350320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3742CD9-F350-4165-AB42-8343341773F4}" type="slidenum">
              <a:rPr lang="fi-FI" smtClean="0"/>
              <a:pPr/>
              <a:t>9</a:t>
            </a:fld>
            <a:endParaRPr lang="fi-FI"/>
          </a:p>
        </p:txBody>
      </p:sp>
    </p:spTree>
    <p:extLst>
      <p:ext uri="{BB962C8B-B14F-4D97-AF65-F5344CB8AC3E}">
        <p14:creationId xmlns:p14="http://schemas.microsoft.com/office/powerpoint/2010/main" val="358450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3742CD9-F350-4165-AB42-8343341773F4}" type="slidenum">
              <a:rPr lang="fi-FI" smtClean="0"/>
              <a:pPr/>
              <a:t>10</a:t>
            </a:fld>
            <a:endParaRPr lang="fi-FI"/>
          </a:p>
        </p:txBody>
      </p:sp>
    </p:spTree>
    <p:extLst>
      <p:ext uri="{BB962C8B-B14F-4D97-AF65-F5344CB8AC3E}">
        <p14:creationId xmlns:p14="http://schemas.microsoft.com/office/powerpoint/2010/main" val="1863445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kans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bg1"/>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1326904" y="3060000"/>
            <a:ext cx="6480000" cy="900000"/>
          </a:xfrm>
        </p:spPr>
        <p:txBody>
          <a:bodyPr/>
          <a:lstStyle>
            <a:lvl1pPr marL="0" indent="0" algn="ct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Päivämäärän paikkamerkki 3"/>
          <p:cNvSpPr>
            <a:spLocks noGrp="1"/>
          </p:cNvSpPr>
          <p:nvPr>
            <p:ph type="dt" sz="half" idx="10"/>
          </p:nvPr>
        </p:nvSpPr>
        <p:spPr>
          <a:xfrm>
            <a:off x="3852000" y="4426838"/>
            <a:ext cx="1440000" cy="252000"/>
          </a:xfrm>
        </p:spPr>
        <p:txBody>
          <a:bodyPr/>
          <a:lstStyle>
            <a:lvl1pPr algn="ctr">
              <a:defRPr>
                <a:solidFill>
                  <a:schemeClr val="bg1"/>
                </a:solidFill>
              </a:defRPr>
            </a:lvl1pPr>
          </a:lstStyle>
          <a:p>
            <a:fld id="{9F3CA18B-9E35-4533-979C-C6E5EEC99A99}" type="datetime1">
              <a:rPr lang="fi-FI" smtClean="0"/>
              <a:pPr/>
              <a:t>2.9.2020</a:t>
            </a:fld>
            <a:endParaRPr lang="fi-FI" dirty="0"/>
          </a:p>
        </p:txBody>
      </p:sp>
      <p:sp>
        <p:nvSpPr>
          <p:cNvPr id="5" name="Alatunnisteen paikkamerkki 4"/>
          <p:cNvSpPr>
            <a:spLocks noGrp="1"/>
          </p:cNvSpPr>
          <p:nvPr>
            <p:ph type="ftr" sz="quarter" idx="11"/>
          </p:nvPr>
        </p:nvSpPr>
        <p:spPr>
          <a:xfrm>
            <a:off x="2772000" y="4138846"/>
            <a:ext cx="3600000" cy="252000"/>
          </a:xfrm>
        </p:spPr>
        <p:txBody>
          <a:bodyPr lIns="0"/>
          <a:lstStyle>
            <a:lvl1pPr algn="ctr">
              <a:defRPr>
                <a:solidFill>
                  <a:schemeClr val="bg1"/>
                </a:solidFill>
              </a:defRPr>
            </a:lvl1pPr>
          </a:lstStyle>
          <a:p>
            <a:r>
              <a:rPr lang="fi-FI" dirty="0" smtClean="0"/>
              <a:t>Etunimi Sukunimi</a:t>
            </a:r>
            <a:endParaRPr lang="fi-FI" dirty="0"/>
          </a:p>
        </p:txBody>
      </p:sp>
      <p:sp>
        <p:nvSpPr>
          <p:cNvPr id="10" name="Kuvan paikkamerkki 18"/>
          <p:cNvSpPr>
            <a:spLocks noGrp="1"/>
          </p:cNvSpPr>
          <p:nvPr>
            <p:ph type="pic" sz="quarter" idx="12" hasCustomPrompt="1"/>
          </p:nvPr>
        </p:nvSpPr>
        <p:spPr>
          <a:xfrm>
            <a:off x="360000" y="5796000"/>
            <a:ext cx="1440000" cy="719137"/>
          </a:xfrm>
        </p:spPr>
        <p:txBody>
          <a:bodyPr/>
          <a:lstStyle>
            <a:lvl1pPr>
              <a:defRPr sz="1400">
                <a:solidFill>
                  <a:schemeClr val="bg2"/>
                </a:solidFill>
              </a:defRPr>
            </a:lvl1pPr>
          </a:lstStyle>
          <a:p>
            <a:r>
              <a:rPr lang="fi-FI" dirty="0" smtClean="0"/>
              <a:t>logo</a:t>
            </a:r>
            <a:endParaRPr lang="fi-FI" dirty="0"/>
          </a:p>
        </p:txBody>
      </p:sp>
      <p:sp>
        <p:nvSpPr>
          <p:cNvPr id="12" name="Kuvan paikkamerkki 18"/>
          <p:cNvSpPr>
            <a:spLocks noGrp="1"/>
          </p:cNvSpPr>
          <p:nvPr>
            <p:ph type="pic" sz="quarter" idx="13" hasCustomPrompt="1"/>
          </p:nvPr>
        </p:nvSpPr>
        <p:spPr>
          <a:xfrm>
            <a:off x="2031332" y="5794990"/>
            <a:ext cx="1440000" cy="719137"/>
          </a:xfrm>
        </p:spPr>
        <p:txBody>
          <a:bodyPr/>
          <a:lstStyle>
            <a:lvl1pPr>
              <a:defRPr sz="1400">
                <a:solidFill>
                  <a:schemeClr val="bg2"/>
                </a:solidFill>
              </a:defRPr>
            </a:lvl1pPr>
          </a:lstStyle>
          <a:p>
            <a:r>
              <a:rPr lang="fi-FI" dirty="0" smtClean="0"/>
              <a:t>logo</a:t>
            </a:r>
            <a:endParaRPr lang="fi-FI" dirty="0"/>
          </a:p>
        </p:txBody>
      </p:sp>
      <p:sp>
        <p:nvSpPr>
          <p:cNvPr id="13" name="Kuvan paikkamerkki 18"/>
          <p:cNvSpPr>
            <a:spLocks noGrp="1"/>
          </p:cNvSpPr>
          <p:nvPr>
            <p:ph type="pic" sz="quarter" idx="14" hasCustomPrompt="1"/>
          </p:nvPr>
        </p:nvSpPr>
        <p:spPr>
          <a:xfrm>
            <a:off x="3697880" y="5794990"/>
            <a:ext cx="1440000" cy="719137"/>
          </a:xfrm>
        </p:spPr>
        <p:txBody>
          <a:bodyPr/>
          <a:lstStyle>
            <a:lvl1pPr>
              <a:defRPr sz="1400">
                <a:solidFill>
                  <a:schemeClr val="bg2"/>
                </a:solidFill>
              </a:defRPr>
            </a:lvl1pPr>
          </a:lstStyle>
          <a:p>
            <a:r>
              <a:rPr lang="fi-FI" dirty="0" smtClean="0"/>
              <a:t>logo</a:t>
            </a:r>
            <a:endParaRPr lang="fi-FI" dirty="0"/>
          </a:p>
        </p:txBody>
      </p:sp>
      <p:pic>
        <p:nvPicPr>
          <p:cNvPr id="14" name="Kuva 8" descr="VipuvoimaaEU_2014_2020_rgb-01.png"/>
          <p:cNvPicPr>
            <a:picLocks noChangeAspect="1"/>
          </p:cNvPicPr>
          <p:nvPr userDrawn="1"/>
        </p:nvPicPr>
        <p:blipFill>
          <a:blip r:embed="rId3"/>
          <a:stretch>
            <a:fillRect/>
          </a:stretch>
        </p:blipFill>
        <p:spPr>
          <a:xfrm>
            <a:off x="6472800" y="5842800"/>
            <a:ext cx="1220690" cy="864095"/>
          </a:xfrm>
          <a:prstGeom prst="rect">
            <a:avLst/>
          </a:prstGeom>
        </p:spPr>
      </p:pic>
      <p:pic>
        <p:nvPicPr>
          <p:cNvPr id="15" name="Picture 14" descr="EU_EAKR_ESR_FI_vertical_20mm_rgb.png"/>
          <p:cNvPicPr>
            <a:picLocks noChangeAspect="1"/>
          </p:cNvPicPr>
          <p:nvPr userDrawn="1"/>
        </p:nvPicPr>
        <p:blipFill>
          <a:blip r:embed="rId4"/>
          <a:stretch>
            <a:fillRect/>
          </a:stretch>
        </p:blipFill>
        <p:spPr>
          <a:xfrm>
            <a:off x="7805415" y="5580000"/>
            <a:ext cx="1076411" cy="11129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Tekstidia: tyhjä">
    <p:bg>
      <p:bgRef idx="1001">
        <a:schemeClr val="bg1"/>
      </p:bgRef>
    </p:bg>
    <p:spTree>
      <p:nvGrpSpPr>
        <p:cNvPr id="1" name=""/>
        <p:cNvGrpSpPr/>
        <p:nvPr/>
      </p:nvGrpSpPr>
      <p:grpSpPr>
        <a:xfrm>
          <a:off x="0" y="0"/>
          <a:ext cx="0" cy="0"/>
          <a:chOff x="0" y="0"/>
          <a:chExt cx="0" cy="0"/>
        </a:xfrm>
      </p:grpSpPr>
      <p:pic>
        <p:nvPicPr>
          <p:cNvPr id="7" name="Kuva 6"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Päivämäärän paikkamerkki 1"/>
          <p:cNvSpPr>
            <a:spLocks noGrp="1"/>
          </p:cNvSpPr>
          <p:nvPr>
            <p:ph type="dt" sz="half" idx="10"/>
          </p:nvPr>
        </p:nvSpPr>
        <p:spPr/>
        <p:txBody>
          <a:bodyPr/>
          <a:lstStyle/>
          <a:p>
            <a:fld id="{7356B9E0-AE4D-47F9-9DDE-55B177305E0F}" type="datetime1">
              <a:rPr lang="fi-FI" smtClean="0"/>
              <a:pPr/>
              <a:t>2.9.2020</a:t>
            </a:fld>
            <a:endParaRPr lang="fi-FI"/>
          </a:p>
        </p:txBody>
      </p:sp>
      <p:sp>
        <p:nvSpPr>
          <p:cNvPr id="3" name="Alatunnisteen paikkamerkki 2"/>
          <p:cNvSpPr>
            <a:spLocks noGrp="1"/>
          </p:cNvSpPr>
          <p:nvPr>
            <p:ph type="ftr" sz="quarter" idx="11"/>
          </p:nvPr>
        </p:nvSpPr>
        <p:spPr/>
        <p:txBody>
          <a:bodyPr/>
          <a:lstStyle/>
          <a:p>
            <a:r>
              <a:rPr lang="fi-FI" smtClean="0"/>
              <a:t>Etunimi Sukunimi</a:t>
            </a:r>
            <a:endParaRPr lang="fi-FI"/>
          </a:p>
        </p:txBody>
      </p:sp>
      <p:sp>
        <p:nvSpPr>
          <p:cNvPr id="4" name="Dian numeron paikkamerkki 3"/>
          <p:cNvSpPr>
            <a:spLocks noGrp="1"/>
          </p:cNvSpPr>
          <p:nvPr>
            <p:ph type="sldNum" sz="quarter" idx="12"/>
          </p:nvPr>
        </p:nvSpPr>
        <p:spPr/>
        <p:txBody>
          <a:bodyPr/>
          <a:lstStyle/>
          <a:p>
            <a:fld id="{2A4837A0-F8B5-40DF-B7A3-2778985E9851}" type="slidenum">
              <a:rPr lang="fi-FI" smtClean="0"/>
              <a:pPr/>
              <a:t>‹#›</a:t>
            </a:fld>
            <a:endParaRPr lang="fi-FI"/>
          </a:p>
        </p:txBody>
      </p:sp>
      <p:pic>
        <p:nvPicPr>
          <p:cNvPr id="8" name="Picture 7"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0"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bg1"/>
                </a:solidFill>
              </a:defRPr>
            </a:lvl1pPr>
          </a:lstStyle>
          <a:p>
            <a:r>
              <a:rPr lang="en-US" smtClean="0"/>
              <a:t>Click to edit Master title style</a:t>
            </a:r>
            <a:endParaRPr lang="fi-FI" dirty="0"/>
          </a:p>
        </p:txBody>
      </p:sp>
      <p:sp>
        <p:nvSpPr>
          <p:cNvPr id="4" name="Päivämäärän paikkamerkki 3"/>
          <p:cNvSpPr>
            <a:spLocks noGrp="1"/>
          </p:cNvSpPr>
          <p:nvPr>
            <p:ph type="dt" sz="half" idx="10"/>
          </p:nvPr>
        </p:nvSpPr>
        <p:spPr>
          <a:xfrm>
            <a:off x="3852000" y="4428000"/>
            <a:ext cx="1440000" cy="252000"/>
          </a:xfrm>
        </p:spPr>
        <p:txBody>
          <a:bodyPr/>
          <a:lstStyle>
            <a:lvl1pPr algn="ctr">
              <a:defRPr>
                <a:solidFill>
                  <a:schemeClr val="bg1"/>
                </a:solidFill>
              </a:defRPr>
            </a:lvl1pPr>
          </a:lstStyle>
          <a:p>
            <a:fld id="{9F3CA18B-9E35-4533-979C-C6E5EEC99A99}" type="datetime1">
              <a:rPr lang="fi-FI" smtClean="0"/>
              <a:pPr/>
              <a:t>2.9.2020</a:t>
            </a:fld>
            <a:endParaRPr lang="fi-FI" dirty="0"/>
          </a:p>
        </p:txBody>
      </p:sp>
      <p:sp>
        <p:nvSpPr>
          <p:cNvPr id="5" name="Alatunnisteen paikkamerkki 4"/>
          <p:cNvSpPr>
            <a:spLocks noGrp="1"/>
          </p:cNvSpPr>
          <p:nvPr>
            <p:ph type="ftr" sz="quarter" idx="11"/>
          </p:nvPr>
        </p:nvSpPr>
        <p:spPr>
          <a:xfrm>
            <a:off x="2772000" y="4140000"/>
            <a:ext cx="3600000" cy="252000"/>
          </a:xfrm>
        </p:spPr>
        <p:txBody>
          <a:bodyPr lIns="0"/>
          <a:lstStyle>
            <a:lvl1pPr algn="ctr">
              <a:defRPr>
                <a:solidFill>
                  <a:schemeClr val="bg1"/>
                </a:solidFill>
              </a:defRPr>
            </a:lvl1pPr>
          </a:lstStyle>
          <a:p>
            <a:r>
              <a:rPr lang="fi-FI" dirty="0" smtClean="0"/>
              <a:t>Etunimi Sukunimi</a:t>
            </a:r>
            <a:endParaRPr lang="fi-FI" dirty="0"/>
          </a:p>
        </p:txBody>
      </p:sp>
      <p:sp>
        <p:nvSpPr>
          <p:cNvPr id="12" name="Alaotsikko 2"/>
          <p:cNvSpPr>
            <a:spLocks noGrp="1"/>
          </p:cNvSpPr>
          <p:nvPr>
            <p:ph type="subTitle" idx="1"/>
          </p:nvPr>
        </p:nvSpPr>
        <p:spPr>
          <a:xfrm>
            <a:off x="1322086" y="3060000"/>
            <a:ext cx="6480000" cy="900000"/>
          </a:xfrm>
        </p:spPr>
        <p:txBody>
          <a:bodyPr/>
          <a:lstStyle>
            <a:lvl1pPr marL="0" indent="0" algn="ct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19" name="Kuvan paikkamerkki 18"/>
          <p:cNvSpPr>
            <a:spLocks noGrp="1"/>
          </p:cNvSpPr>
          <p:nvPr>
            <p:ph type="pic" sz="quarter" idx="12" hasCustomPrompt="1"/>
          </p:nvPr>
        </p:nvSpPr>
        <p:spPr>
          <a:xfrm>
            <a:off x="360000" y="5796000"/>
            <a:ext cx="1440000" cy="719137"/>
          </a:xfrm>
        </p:spPr>
        <p:txBody>
          <a:bodyPr/>
          <a:lstStyle>
            <a:lvl1pPr>
              <a:defRPr sz="1400">
                <a:solidFill>
                  <a:schemeClr val="bg2"/>
                </a:solidFill>
              </a:defRPr>
            </a:lvl1pPr>
          </a:lstStyle>
          <a:p>
            <a:r>
              <a:rPr lang="fi-FI" dirty="0" smtClean="0"/>
              <a:t>logo</a:t>
            </a:r>
            <a:endParaRPr lang="fi-FI" dirty="0"/>
          </a:p>
        </p:txBody>
      </p:sp>
      <p:sp>
        <p:nvSpPr>
          <p:cNvPr id="20" name="Kuvan paikkamerkki 18"/>
          <p:cNvSpPr>
            <a:spLocks noGrp="1"/>
          </p:cNvSpPr>
          <p:nvPr>
            <p:ph type="pic" sz="quarter" idx="13" hasCustomPrompt="1"/>
          </p:nvPr>
        </p:nvSpPr>
        <p:spPr>
          <a:xfrm>
            <a:off x="2031332" y="5794990"/>
            <a:ext cx="1440000" cy="719137"/>
          </a:xfrm>
        </p:spPr>
        <p:txBody>
          <a:bodyPr/>
          <a:lstStyle>
            <a:lvl1pPr>
              <a:defRPr sz="1400">
                <a:solidFill>
                  <a:schemeClr val="bg2"/>
                </a:solidFill>
              </a:defRPr>
            </a:lvl1pPr>
          </a:lstStyle>
          <a:p>
            <a:r>
              <a:rPr lang="fi-FI" dirty="0" smtClean="0"/>
              <a:t>logo</a:t>
            </a:r>
            <a:endParaRPr lang="fi-FI" dirty="0"/>
          </a:p>
        </p:txBody>
      </p:sp>
      <p:sp>
        <p:nvSpPr>
          <p:cNvPr id="21" name="Kuvan paikkamerkki 18"/>
          <p:cNvSpPr>
            <a:spLocks noGrp="1"/>
          </p:cNvSpPr>
          <p:nvPr>
            <p:ph type="pic" sz="quarter" idx="14" hasCustomPrompt="1"/>
          </p:nvPr>
        </p:nvSpPr>
        <p:spPr>
          <a:xfrm>
            <a:off x="3697880" y="5794990"/>
            <a:ext cx="1440000" cy="719137"/>
          </a:xfrm>
        </p:spPr>
        <p:txBody>
          <a:bodyPr/>
          <a:lstStyle>
            <a:lvl1pPr>
              <a:defRPr sz="1400">
                <a:solidFill>
                  <a:schemeClr val="bg2"/>
                </a:solidFill>
              </a:defRPr>
            </a:lvl1pPr>
          </a:lstStyle>
          <a:p>
            <a:r>
              <a:rPr lang="fi-FI" dirty="0" smtClean="0"/>
              <a:t>logo</a:t>
            </a:r>
            <a:endParaRPr lang="fi-FI" dirty="0"/>
          </a:p>
        </p:txBody>
      </p:sp>
      <p:pic>
        <p:nvPicPr>
          <p:cNvPr id="15" name="Picture 14"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7"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ärillinen välidia">
    <p:bg>
      <p:bgPr>
        <a:solidFill>
          <a:schemeClr val="accent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tx2"/>
                </a:solidFill>
              </a:defRPr>
            </a:lvl1pPr>
          </a:lstStyle>
          <a:p>
            <a:r>
              <a:rPr lang="en-US" smtClean="0"/>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chemeClr val="tx2"/>
                </a:solidFill>
              </a:defRPr>
            </a:lvl1pPr>
          </a:lstStyle>
          <a:p>
            <a:fld id="{57A8F801-9BF5-46D1-98A5-513B8005DAC3}" type="datetime1">
              <a:rPr lang="fi-FI" smtClean="0"/>
              <a:pPr/>
              <a:t>2.9.2020</a:t>
            </a:fld>
            <a:endParaRPr lang="fi-FI"/>
          </a:p>
        </p:txBody>
      </p:sp>
      <p:sp>
        <p:nvSpPr>
          <p:cNvPr id="5" name="Alatunnisteen paikkamerkki 4"/>
          <p:cNvSpPr>
            <a:spLocks noGrp="1"/>
          </p:cNvSpPr>
          <p:nvPr>
            <p:ph type="ftr" sz="quarter" idx="11"/>
          </p:nvPr>
        </p:nvSpPr>
        <p:spPr/>
        <p:txBody>
          <a:bodyPr/>
          <a:lstStyle>
            <a:lvl1pPr>
              <a:defRPr>
                <a:solidFill>
                  <a:schemeClr val="tx2"/>
                </a:solidFill>
              </a:defRPr>
            </a:lvl1pPr>
          </a:lstStyle>
          <a:p>
            <a:r>
              <a:rPr lang="fi-FI" dirty="0" smtClean="0"/>
              <a:t>Etunimi Sukunimi</a:t>
            </a:r>
            <a:endParaRPr lang="fi-FI" dirty="0"/>
          </a:p>
        </p:txBody>
      </p:sp>
      <p:sp>
        <p:nvSpPr>
          <p:cNvPr id="6" name="Dian numeron paikkamerkki 5"/>
          <p:cNvSpPr>
            <a:spLocks noGrp="1"/>
          </p:cNvSpPr>
          <p:nvPr>
            <p:ph type="sldNum" sz="quarter" idx="12"/>
          </p:nvPr>
        </p:nvSpPr>
        <p:spPr/>
        <p:txBody>
          <a:bodyPr/>
          <a:lstStyle>
            <a:lvl1pPr>
              <a:defRPr>
                <a:solidFill>
                  <a:schemeClr val="tx2"/>
                </a:solidFill>
              </a:defRPr>
            </a:lvl1pPr>
          </a:lstStyle>
          <a:p>
            <a:fld id="{2A4837A0-F8B5-40DF-B7A3-2778985E9851}" type="slidenum">
              <a:rPr lang="fi-FI" smtClean="0"/>
              <a:pPr/>
              <a:t>‹#›</a:t>
            </a:fld>
            <a:endParaRPr lang="fi-FI" dirty="0"/>
          </a:p>
        </p:txBody>
      </p:sp>
      <p:pic>
        <p:nvPicPr>
          <p:cNvPr id="10" name="Picture 9"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_kuvadia: tumma kuva">
    <p:bg>
      <p:bgPr>
        <a:solidFill>
          <a:schemeClr val="tx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tx2"/>
                </a:solidFill>
              </a:defRPr>
            </a:lvl1pPr>
          </a:lstStyle>
          <a:p>
            <a:r>
              <a:rPr lang="en-US" smtClean="0"/>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chemeClr val="tx2"/>
                </a:solidFill>
              </a:defRPr>
            </a:lvl1pPr>
          </a:lstStyle>
          <a:p>
            <a:fld id="{57A8F801-9BF5-46D1-98A5-513B8005DAC3}" type="datetime1">
              <a:rPr lang="fi-FI" smtClean="0"/>
              <a:pPr/>
              <a:t>2.9.2020</a:t>
            </a:fld>
            <a:endParaRPr lang="fi-FI"/>
          </a:p>
        </p:txBody>
      </p:sp>
      <p:sp>
        <p:nvSpPr>
          <p:cNvPr id="5" name="Alatunnisteen paikkamerkki 4"/>
          <p:cNvSpPr>
            <a:spLocks noGrp="1"/>
          </p:cNvSpPr>
          <p:nvPr>
            <p:ph type="ftr" sz="quarter" idx="11"/>
          </p:nvPr>
        </p:nvSpPr>
        <p:spPr/>
        <p:txBody>
          <a:bodyPr/>
          <a:lstStyle>
            <a:lvl1pPr>
              <a:defRPr>
                <a:solidFill>
                  <a:schemeClr val="tx2"/>
                </a:solidFill>
              </a:defRPr>
            </a:lvl1pPr>
          </a:lstStyle>
          <a:p>
            <a:r>
              <a:rPr lang="fi-FI" smtClean="0"/>
              <a:t>Etunimi Sukunimi</a:t>
            </a:r>
            <a:endParaRPr lang="fi-FI"/>
          </a:p>
        </p:txBody>
      </p:sp>
      <p:sp>
        <p:nvSpPr>
          <p:cNvPr id="6" name="Dian numeron paikkamerkki 5"/>
          <p:cNvSpPr>
            <a:spLocks noGrp="1"/>
          </p:cNvSpPr>
          <p:nvPr>
            <p:ph type="sldNum" sz="quarter" idx="12"/>
          </p:nvPr>
        </p:nvSpPr>
        <p:spPr/>
        <p:txBody>
          <a:bodyPr/>
          <a:lstStyle>
            <a:lvl1pPr>
              <a:defRPr>
                <a:solidFill>
                  <a:schemeClr val="tx2"/>
                </a:solidFill>
              </a:defRPr>
            </a:lvl1pPr>
          </a:lstStyle>
          <a:p>
            <a:fld id="{2A4837A0-F8B5-40DF-B7A3-2778985E9851}" type="slidenum">
              <a:rPr lang="fi-FI" smtClean="0"/>
              <a:pPr/>
              <a:t>‹#›</a:t>
            </a:fld>
            <a:endParaRPr lang="fi-FI" dirty="0"/>
          </a:p>
        </p:txBody>
      </p:sp>
      <p:pic>
        <p:nvPicPr>
          <p:cNvPr id="10" name="Picture 9"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B_kuvadia: vaalea kuva">
    <p:bg>
      <p:bgPr>
        <a:solidFill>
          <a:schemeClr val="tx1"/>
        </a:solidFill>
        <a:effectLst/>
      </p:bgPr>
    </p:bg>
    <p:spTree>
      <p:nvGrpSpPr>
        <p:cNvPr id="1" name=""/>
        <p:cNvGrpSpPr/>
        <p:nvPr/>
      </p:nvGrpSpPr>
      <p:grpSpPr>
        <a:xfrm>
          <a:off x="0" y="0"/>
          <a:ext cx="0" cy="0"/>
          <a:chOff x="0" y="0"/>
          <a:chExt cx="0" cy="0"/>
        </a:xfrm>
      </p:grpSpPr>
      <p:pic>
        <p:nvPicPr>
          <p:cNvPr id="10" name="Kuva 9" descr="TEM_RR_PPT-taustat_RGB_valk_kehys_tumm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2"/>
                </a:solidFill>
              </a:defRPr>
            </a:lvl1pPr>
          </a:lstStyle>
          <a:p>
            <a:r>
              <a:rPr lang="en-US" smtClean="0"/>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chemeClr val="bg2"/>
                </a:solidFill>
              </a:defRPr>
            </a:lvl1pPr>
          </a:lstStyle>
          <a:p>
            <a:fld id="{57A8F801-9BF5-46D1-98A5-513B8005DAC3}" type="datetime1">
              <a:rPr lang="fi-FI" smtClean="0"/>
              <a:pPr/>
              <a:t>2.9.2020</a:t>
            </a:fld>
            <a:endParaRPr lang="fi-FI" dirty="0"/>
          </a:p>
        </p:txBody>
      </p:sp>
      <p:sp>
        <p:nvSpPr>
          <p:cNvPr id="5" name="Alatunnisteen paikkamerkki 4"/>
          <p:cNvSpPr>
            <a:spLocks noGrp="1"/>
          </p:cNvSpPr>
          <p:nvPr>
            <p:ph type="ftr" sz="quarter" idx="11"/>
          </p:nvPr>
        </p:nvSpPr>
        <p:spPr/>
        <p:txBody>
          <a:bodyPr/>
          <a:lstStyle>
            <a:lvl1pPr>
              <a:defRPr>
                <a:solidFill>
                  <a:schemeClr val="bg2"/>
                </a:solidFill>
              </a:defRPr>
            </a:lvl1pPr>
          </a:lstStyle>
          <a:p>
            <a:r>
              <a:rPr lang="fi-FI" dirty="0" smtClean="0"/>
              <a:t>Etunimi Sukunimi</a:t>
            </a:r>
            <a:endParaRPr lang="fi-FI" dirty="0"/>
          </a:p>
        </p:txBody>
      </p:sp>
      <p:sp>
        <p:nvSpPr>
          <p:cNvPr id="6" name="Dian numeron paikkamerkki 5"/>
          <p:cNvSpPr>
            <a:spLocks noGrp="1"/>
          </p:cNvSpPr>
          <p:nvPr>
            <p:ph type="sldNum" sz="quarter" idx="12"/>
          </p:nvPr>
        </p:nvSpPr>
        <p:spPr/>
        <p:txBody>
          <a:bodyPr/>
          <a:lstStyle>
            <a:lvl1pPr>
              <a:defRPr>
                <a:solidFill>
                  <a:schemeClr val="bg2"/>
                </a:solidFill>
              </a:defRPr>
            </a:lvl1pPr>
          </a:lstStyle>
          <a:p>
            <a:fld id="{2A4837A0-F8B5-40DF-B7A3-2778985E9851}" type="slidenum">
              <a:rPr lang="fi-FI" smtClean="0"/>
              <a:pPr/>
              <a:t>‹#›</a:t>
            </a:fld>
            <a:endParaRPr lang="fi-FI" dirty="0"/>
          </a:p>
        </p:txBody>
      </p:sp>
      <p:pic>
        <p:nvPicPr>
          <p:cNvPr id="9" name="Picture 8"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ekstidia: yksipalstainen">
    <p:bg>
      <p:bgRef idx="1001">
        <a:schemeClr val="bg1"/>
      </p:bgRef>
    </p:bg>
    <p:spTree>
      <p:nvGrpSpPr>
        <p:cNvPr id="1" name=""/>
        <p:cNvGrpSpPr/>
        <p:nvPr/>
      </p:nvGrpSpPr>
      <p:grpSpPr>
        <a:xfrm>
          <a:off x="0" y="0"/>
          <a:ext cx="0" cy="0"/>
          <a:chOff x="0" y="0"/>
          <a:chExt cx="0" cy="0"/>
        </a:xfrm>
      </p:grpSpPr>
      <p:pic>
        <p:nvPicPr>
          <p:cNvPr id="9" name="Kuva 8"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idx="1"/>
          </p:nvPr>
        </p:nvSpPr>
        <p:spPr>
          <a:xfrm>
            <a:off x="540000" y="1584000"/>
            <a:ext cx="8064000" cy="4140000"/>
          </a:xfrm>
        </p:spPr>
        <p:txBody>
          <a:bodyPr/>
          <a:lstStyle>
            <a:lvl2pPr>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wrap="none"/>
          <a:lstStyle/>
          <a:p>
            <a:fld id="{E926D19E-78B6-4D02-8772-4056A94F9977}" type="datetime1">
              <a:rPr lang="fi-FI" smtClean="0"/>
              <a:pPr/>
              <a:t>2.9.2020</a:t>
            </a:fld>
            <a:endParaRPr lang="fi-FI" dirty="0"/>
          </a:p>
        </p:txBody>
      </p:sp>
      <p:sp>
        <p:nvSpPr>
          <p:cNvPr id="5" name="Alatunnisteen paikkamerkki 4"/>
          <p:cNvSpPr>
            <a:spLocks noGrp="1"/>
          </p:cNvSpPr>
          <p:nvPr>
            <p:ph type="ftr" sz="quarter" idx="11"/>
          </p:nvPr>
        </p:nvSpPr>
        <p:spPr/>
        <p:txBody>
          <a:bodyPr wrap="none" rIns="0"/>
          <a:lstStyle/>
          <a:p>
            <a:r>
              <a:rPr lang="fi-FI" smtClean="0"/>
              <a:t>Etunimi Sukunimi</a:t>
            </a:r>
            <a:endParaRPr lang="fi-FI"/>
          </a:p>
        </p:txBody>
      </p:sp>
      <p:sp>
        <p:nvSpPr>
          <p:cNvPr id="6" name="Dian numeron paikkamerkki 5"/>
          <p:cNvSpPr>
            <a:spLocks noGrp="1"/>
          </p:cNvSpPr>
          <p:nvPr>
            <p:ph type="sldNum" sz="quarter" idx="12"/>
          </p:nvPr>
        </p:nvSpPr>
        <p:spPr/>
        <p:txBody>
          <a:bodyPr wrap="none" rIns="0"/>
          <a:lstStyle>
            <a:lvl1pPr algn="l">
              <a:defRPr/>
            </a:lvl1pPr>
          </a:lstStyle>
          <a:p>
            <a:fld id="{2A4837A0-F8B5-40DF-B7A3-2778985E9851}" type="slidenum">
              <a:rPr lang="fi-FI" smtClean="0"/>
              <a:pPr/>
              <a:t>‹#›</a:t>
            </a:fld>
            <a:endParaRPr lang="fi-FI" dirty="0"/>
          </a:p>
        </p:txBody>
      </p:sp>
      <p:pic>
        <p:nvPicPr>
          <p:cNvPr id="10" name="Picture 9"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5_Tekstidia: kaksipalstainen">
    <p:bg>
      <p:bgRef idx="1001">
        <a:schemeClr val="bg1"/>
      </p:bgRef>
    </p:bg>
    <p:spTree>
      <p:nvGrpSpPr>
        <p:cNvPr id="1" name=""/>
        <p:cNvGrpSpPr/>
        <p:nvPr/>
      </p:nvGrpSpPr>
      <p:grpSpPr>
        <a:xfrm>
          <a:off x="0" y="0"/>
          <a:ext cx="0" cy="0"/>
          <a:chOff x="0" y="0"/>
          <a:chExt cx="0" cy="0"/>
        </a:xfrm>
      </p:grpSpPr>
      <p:pic>
        <p:nvPicPr>
          <p:cNvPr id="10" name="Kuva 9"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sz="half" idx="1"/>
          </p:nvPr>
        </p:nvSpPr>
        <p:spPr>
          <a:xfrm>
            <a:off x="540000" y="1584000"/>
            <a:ext cx="3924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Sisällön paikkamerkki 3"/>
          <p:cNvSpPr>
            <a:spLocks noGrp="1"/>
          </p:cNvSpPr>
          <p:nvPr>
            <p:ph sz="half" idx="2"/>
          </p:nvPr>
        </p:nvSpPr>
        <p:spPr>
          <a:xfrm>
            <a:off x="4648200" y="1584000"/>
            <a:ext cx="3960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Päivämäärän paikkamerkki 4"/>
          <p:cNvSpPr>
            <a:spLocks noGrp="1"/>
          </p:cNvSpPr>
          <p:nvPr>
            <p:ph type="dt" sz="half" idx="10"/>
          </p:nvPr>
        </p:nvSpPr>
        <p:spPr/>
        <p:txBody>
          <a:bodyPr/>
          <a:lstStyle/>
          <a:p>
            <a:fld id="{D00111C6-550F-476F-A8E9-87059F984CC5}"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dirty="0" smtClean="0"/>
              <a:t>Etunimi Sukunimi</a:t>
            </a:r>
            <a:endParaRPr lang="fi-FI" dirty="0"/>
          </a:p>
        </p:txBody>
      </p:sp>
      <p:sp>
        <p:nvSpPr>
          <p:cNvPr id="7" name="Dian numeron paikkamerkki 6"/>
          <p:cNvSpPr>
            <a:spLocks noGrp="1"/>
          </p:cNvSpPr>
          <p:nvPr>
            <p:ph type="sldNum" sz="quarter" idx="12"/>
          </p:nvPr>
        </p:nvSpPr>
        <p:spPr/>
        <p:txBody>
          <a:bodyPr/>
          <a:lstStyle/>
          <a:p>
            <a:fld id="{2A4837A0-F8B5-40DF-B7A3-2778985E9851}" type="slidenum">
              <a:rPr lang="fi-FI" smtClean="0"/>
              <a:pPr/>
              <a:t>‹#›</a:t>
            </a:fld>
            <a:endParaRPr lang="fi-FI"/>
          </a:p>
        </p:txBody>
      </p:sp>
      <p:pic>
        <p:nvPicPr>
          <p:cNvPr id="11" name="Picture 10"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3"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kstidia: yksip. väliotsikolla">
    <p:bg>
      <p:bgRef idx="1001">
        <a:schemeClr val="bg1"/>
      </p:bgRef>
    </p:bg>
    <p:spTree>
      <p:nvGrpSpPr>
        <p:cNvPr id="1" name=""/>
        <p:cNvGrpSpPr/>
        <p:nvPr/>
      </p:nvGrpSpPr>
      <p:grpSpPr>
        <a:xfrm>
          <a:off x="0" y="0"/>
          <a:ext cx="0" cy="0"/>
          <a:chOff x="0" y="0"/>
          <a:chExt cx="0" cy="0"/>
        </a:xfrm>
      </p:grpSpPr>
      <p:pic>
        <p:nvPicPr>
          <p:cNvPr id="12" name="Kuva 11"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lvl1pPr>
          </a:lstStyle>
          <a:p>
            <a:r>
              <a:rPr lang="en-US" smtClean="0"/>
              <a:t>Click to edit Master title style</a:t>
            </a:r>
            <a:endParaRPr lang="fi-FI"/>
          </a:p>
        </p:txBody>
      </p:sp>
      <p:sp>
        <p:nvSpPr>
          <p:cNvPr id="3" name="Tekstin paikkamerkki 2"/>
          <p:cNvSpPr>
            <a:spLocks noGrp="1"/>
          </p:cNvSpPr>
          <p:nvPr>
            <p:ph type="body" idx="1"/>
          </p:nvPr>
        </p:nvSpPr>
        <p:spPr>
          <a:xfrm>
            <a:off x="540000" y="1584000"/>
            <a:ext cx="8064448" cy="360000"/>
          </a:xfrm>
        </p:spPr>
        <p:txBody>
          <a:bodyPr wrap="square"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Sisällön paikkamerkki 3"/>
          <p:cNvSpPr>
            <a:spLocks noGrp="1"/>
          </p:cNvSpPr>
          <p:nvPr>
            <p:ph sz="half" idx="2"/>
          </p:nvPr>
        </p:nvSpPr>
        <p:spPr>
          <a:xfrm>
            <a:off x="540000" y="1980000"/>
            <a:ext cx="8064448" cy="360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Päivämäärän paikkamerkki 6"/>
          <p:cNvSpPr>
            <a:spLocks noGrp="1"/>
          </p:cNvSpPr>
          <p:nvPr>
            <p:ph type="dt" sz="half" idx="10"/>
          </p:nvPr>
        </p:nvSpPr>
        <p:spPr/>
        <p:txBody>
          <a:bodyPr/>
          <a:lstStyle/>
          <a:p>
            <a:fld id="{3952FA39-4A70-4416-BD6A-317A14324BE2}" type="datetime1">
              <a:rPr lang="fi-FI" smtClean="0"/>
              <a:pPr/>
              <a:t>2.9.2020</a:t>
            </a:fld>
            <a:endParaRPr lang="fi-FI"/>
          </a:p>
        </p:txBody>
      </p:sp>
      <p:sp>
        <p:nvSpPr>
          <p:cNvPr id="8" name="Alatunnisteen paikkamerkki 7"/>
          <p:cNvSpPr>
            <a:spLocks noGrp="1"/>
          </p:cNvSpPr>
          <p:nvPr>
            <p:ph type="ftr" sz="quarter" idx="11"/>
          </p:nvPr>
        </p:nvSpPr>
        <p:spPr/>
        <p:txBody>
          <a:bodyPr/>
          <a:lstStyle/>
          <a:p>
            <a:r>
              <a:rPr lang="fi-FI" smtClean="0"/>
              <a:t>Etunimi Sukunimi</a:t>
            </a:r>
            <a:endParaRPr lang="fi-FI"/>
          </a:p>
        </p:txBody>
      </p:sp>
      <p:sp>
        <p:nvSpPr>
          <p:cNvPr id="9" name="Dian numeron paikkamerkki 8"/>
          <p:cNvSpPr>
            <a:spLocks noGrp="1"/>
          </p:cNvSpPr>
          <p:nvPr>
            <p:ph type="sldNum" sz="quarter" idx="12"/>
          </p:nvPr>
        </p:nvSpPr>
        <p:spPr/>
        <p:txBody>
          <a:bodyPr/>
          <a:lstStyle/>
          <a:p>
            <a:fld id="{2A4837A0-F8B5-40DF-B7A3-2778985E9851}" type="slidenum">
              <a:rPr lang="fi-FI" smtClean="0"/>
              <a:pPr/>
              <a:t>‹#›</a:t>
            </a:fld>
            <a:endParaRPr lang="fi-FI"/>
          </a:p>
        </p:txBody>
      </p:sp>
      <p:pic>
        <p:nvPicPr>
          <p:cNvPr id="11" name="Picture 10"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3"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7_Tekstidia: vain otsikko">
    <p:bg>
      <p:bgRef idx="1001">
        <a:schemeClr val="bg1"/>
      </p:bgRef>
    </p:bg>
    <p:spTree>
      <p:nvGrpSpPr>
        <p:cNvPr id="1" name=""/>
        <p:cNvGrpSpPr/>
        <p:nvPr/>
      </p:nvGrpSpPr>
      <p:grpSpPr>
        <a:xfrm>
          <a:off x="0" y="0"/>
          <a:ext cx="0" cy="0"/>
          <a:chOff x="0" y="0"/>
          <a:chExt cx="0" cy="0"/>
        </a:xfrm>
      </p:grpSpPr>
      <p:pic>
        <p:nvPicPr>
          <p:cNvPr id="8" name="Kuva 7"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en-US" smtClean="0"/>
              <a:t>Click to edit Master title style</a:t>
            </a:r>
            <a:endParaRPr lang="fi-FI"/>
          </a:p>
        </p:txBody>
      </p:sp>
      <p:sp>
        <p:nvSpPr>
          <p:cNvPr id="3" name="Päivämäärän paikkamerkki 2"/>
          <p:cNvSpPr>
            <a:spLocks noGrp="1"/>
          </p:cNvSpPr>
          <p:nvPr>
            <p:ph type="dt" sz="half" idx="10"/>
          </p:nvPr>
        </p:nvSpPr>
        <p:spPr/>
        <p:txBody>
          <a:bodyPr/>
          <a:lstStyle/>
          <a:p>
            <a:fld id="{CC2D5EEE-C8B3-43A5-8984-4E9E998B8BE3}" type="datetime1">
              <a:rPr lang="fi-FI" smtClean="0"/>
              <a:pPr/>
              <a:t>2.9.2020</a:t>
            </a:fld>
            <a:endParaRPr lang="fi-FI"/>
          </a:p>
        </p:txBody>
      </p:sp>
      <p:sp>
        <p:nvSpPr>
          <p:cNvPr id="4" name="Alatunnisteen paikkamerkki 3"/>
          <p:cNvSpPr>
            <a:spLocks noGrp="1"/>
          </p:cNvSpPr>
          <p:nvPr>
            <p:ph type="ftr" sz="quarter" idx="11"/>
          </p:nvPr>
        </p:nvSpPr>
        <p:spPr/>
        <p:txBody>
          <a:bodyPr/>
          <a:lstStyle/>
          <a:p>
            <a:r>
              <a:rPr lang="fi-FI" smtClean="0"/>
              <a:t>Etunimi Sukunimi</a:t>
            </a:r>
            <a:endParaRPr lang="fi-FI"/>
          </a:p>
        </p:txBody>
      </p:sp>
      <p:sp>
        <p:nvSpPr>
          <p:cNvPr id="5" name="Dian numeron paikkamerkki 4"/>
          <p:cNvSpPr>
            <a:spLocks noGrp="1"/>
          </p:cNvSpPr>
          <p:nvPr>
            <p:ph type="sldNum" sz="quarter" idx="12"/>
          </p:nvPr>
        </p:nvSpPr>
        <p:spPr/>
        <p:txBody>
          <a:bodyPr/>
          <a:lstStyle/>
          <a:p>
            <a:fld id="{2A4837A0-F8B5-40DF-B7A3-2778985E9851}" type="slidenum">
              <a:rPr lang="fi-FI" smtClean="0"/>
              <a:pPr/>
              <a:t>‹#›</a:t>
            </a:fld>
            <a:endParaRPr lang="fi-FI"/>
          </a:p>
        </p:txBody>
      </p:sp>
      <p:pic>
        <p:nvPicPr>
          <p:cNvPr id="9" name="Picture 8"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1"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40000" y="612000"/>
            <a:ext cx="8064000" cy="900000"/>
          </a:xfrm>
          <a:prstGeom prst="rect">
            <a:avLst/>
          </a:prstGeom>
        </p:spPr>
        <p:txBody>
          <a:bodyPr vert="horz" lIns="0" tIns="0" rIns="0" bIns="0" rtlCol="0" anchor="t" anchorCtr="0">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540000" y="1584000"/>
            <a:ext cx="8064000" cy="4140000"/>
          </a:xfrm>
          <a:prstGeom prst="rect">
            <a:avLst/>
          </a:prstGeom>
        </p:spPr>
        <p:txBody>
          <a:bodyPr vert="horz" lIns="0" tIns="0" rIns="0" bIns="0" rtlCol="0" anchor="t" anchorCtr="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2666284" y="6309320"/>
            <a:ext cx="1080000" cy="360000"/>
          </a:xfrm>
          <a:prstGeom prst="rect">
            <a:avLst/>
          </a:prstGeom>
        </p:spPr>
        <p:txBody>
          <a:bodyPr vert="horz" lIns="91440" tIns="45720" rIns="91440" bIns="45720" rtlCol="0" anchor="ctr"/>
          <a:lstStyle>
            <a:lvl1pPr algn="r">
              <a:defRPr sz="1000">
                <a:solidFill>
                  <a:schemeClr val="tx2"/>
                </a:solidFill>
              </a:defRPr>
            </a:lvl1pPr>
          </a:lstStyle>
          <a:p>
            <a:fld id="{B21B48D5-7DCF-4B12-8FC3-76BB2D33A198}" type="datetime1">
              <a:rPr lang="fi-FI" smtClean="0"/>
              <a:pPr/>
              <a:t>2.9.2020</a:t>
            </a:fld>
            <a:endParaRPr lang="fi-FI" dirty="0"/>
          </a:p>
        </p:txBody>
      </p:sp>
      <p:sp>
        <p:nvSpPr>
          <p:cNvPr id="5" name="Alatunnisteen paikkamerkki 4"/>
          <p:cNvSpPr>
            <a:spLocks noGrp="1"/>
          </p:cNvSpPr>
          <p:nvPr>
            <p:ph type="ftr" sz="quarter" idx="3"/>
          </p:nvPr>
        </p:nvSpPr>
        <p:spPr>
          <a:xfrm>
            <a:off x="654030" y="6309320"/>
            <a:ext cx="1980000" cy="360000"/>
          </a:xfrm>
          <a:prstGeom prst="rect">
            <a:avLst/>
          </a:prstGeom>
        </p:spPr>
        <p:txBody>
          <a:bodyPr vert="horz" lIns="91440" tIns="45720" rIns="0" bIns="45720" rtlCol="0" anchor="ctr"/>
          <a:lstStyle>
            <a:lvl1pPr algn="l">
              <a:defRPr sz="1000">
                <a:solidFill>
                  <a:schemeClr val="tx2"/>
                </a:solidFill>
              </a:defRPr>
            </a:lvl1pPr>
          </a:lstStyle>
          <a:p>
            <a:r>
              <a:rPr lang="fi-FI" dirty="0" smtClean="0"/>
              <a:t>Etunimi Sukunimi</a:t>
            </a:r>
            <a:endParaRPr lang="fi-FI" dirty="0"/>
          </a:p>
        </p:txBody>
      </p:sp>
      <p:sp>
        <p:nvSpPr>
          <p:cNvPr id="6" name="Dian numeron paikkamerkki 5"/>
          <p:cNvSpPr>
            <a:spLocks noGrp="1"/>
          </p:cNvSpPr>
          <p:nvPr>
            <p:ph type="sldNum" sz="quarter" idx="4"/>
          </p:nvPr>
        </p:nvSpPr>
        <p:spPr>
          <a:xfrm>
            <a:off x="189137" y="6309320"/>
            <a:ext cx="432000" cy="360000"/>
          </a:xfrm>
          <a:prstGeom prst="rect">
            <a:avLst/>
          </a:prstGeom>
        </p:spPr>
        <p:txBody>
          <a:bodyPr vert="horz" lIns="91440" tIns="45720" rIns="91440" bIns="45720" rtlCol="0" anchor="ctr"/>
          <a:lstStyle>
            <a:lvl1pPr algn="l">
              <a:defRPr sz="1000">
                <a:solidFill>
                  <a:schemeClr val="tx2"/>
                </a:solidFill>
              </a:defRPr>
            </a:lvl1pPr>
          </a:lstStyle>
          <a:p>
            <a:fld id="{2A4837A0-F8B5-40DF-B7A3-2778985E9851}" type="slidenum">
              <a:rPr lang="fi-FI" smtClean="0"/>
              <a:pPr/>
              <a:t>‹#›</a:t>
            </a:fld>
            <a:endParaRPr lang="fi-FI" dirty="0"/>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59" r:id="rId3"/>
    <p:sldLayoutId id="2147483665" r:id="rId4"/>
    <p:sldLayoutId id="2147483667" r:id="rId5"/>
    <p:sldLayoutId id="2147483660" r:id="rId6"/>
    <p:sldLayoutId id="2147483661" r:id="rId7"/>
    <p:sldLayoutId id="2147483662" r:id="rId8"/>
    <p:sldLayoutId id="2147483663" r:id="rId9"/>
    <p:sldLayoutId id="2147483664" r:id="rId10"/>
  </p:sldLayoutIdLst>
  <p:hf hdr="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www.epshp.fi/kokemusasiantuntijakoulutu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epshp.fi/ammattilaiselle_ja_opiskelijalle/koulutus/voimaa_arkee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Otsikko 6"/>
          <p:cNvSpPr>
            <a:spLocks noGrp="1"/>
          </p:cNvSpPr>
          <p:nvPr>
            <p:ph type="ctrTitle"/>
          </p:nvPr>
        </p:nvSpPr>
        <p:spPr/>
        <p:txBody>
          <a:bodyPr/>
          <a:lstStyle/>
          <a:p>
            <a:r>
              <a:rPr lang="fi-FI" sz="4000" dirty="0"/>
              <a:t>Toipumisorientaation mukaiset toimintakäytännöt ja niiden arviointi</a:t>
            </a:r>
          </a:p>
        </p:txBody>
      </p:sp>
      <p:pic>
        <p:nvPicPr>
          <p:cNvPr id="10" name="Picture 9" descr="Lapin yliopisto, university of Lapland" title="Logo"/>
          <p:cNvPicPr>
            <a:picLocks noChangeAspect="1"/>
          </p:cNvPicPr>
          <p:nvPr/>
        </p:nvPicPr>
        <p:blipFill>
          <a:blip r:embed="rId3"/>
          <a:stretch>
            <a:fillRect/>
          </a:stretch>
        </p:blipFill>
        <p:spPr>
          <a:xfrm>
            <a:off x="260997" y="4941168"/>
            <a:ext cx="2186573" cy="607644"/>
          </a:xfrm>
          <a:prstGeom prst="rect">
            <a:avLst/>
          </a:prstGeom>
        </p:spPr>
      </p:pic>
      <p:sp>
        <p:nvSpPr>
          <p:cNvPr id="8" name="Alaotsikko 7"/>
          <p:cNvSpPr>
            <a:spLocks noGrp="1"/>
          </p:cNvSpPr>
          <p:nvPr>
            <p:ph type="subTitle" idx="1"/>
          </p:nvPr>
        </p:nvSpPr>
        <p:spPr>
          <a:xfrm>
            <a:off x="1332000" y="2911676"/>
            <a:ext cx="6480000" cy="900000"/>
          </a:xfrm>
        </p:spPr>
        <p:txBody>
          <a:bodyPr/>
          <a:lstStyle/>
          <a:p>
            <a:r>
              <a:rPr lang="fi-FI" dirty="0"/>
              <a:t>Toipumisorientaatio strategiana ja käytäntönä –seminaari  </a:t>
            </a:r>
          </a:p>
          <a:p>
            <a:r>
              <a:rPr lang="fi-FI" dirty="0"/>
              <a:t>12.2.2020 klo 8.30-15.30 </a:t>
            </a:r>
          </a:p>
        </p:txBody>
      </p:sp>
      <p:sp>
        <p:nvSpPr>
          <p:cNvPr id="5" name="Alatunnisteen paikkamerkki 4"/>
          <p:cNvSpPr>
            <a:spLocks noGrp="1"/>
          </p:cNvSpPr>
          <p:nvPr>
            <p:ph type="ftr" sz="quarter" idx="11"/>
          </p:nvPr>
        </p:nvSpPr>
        <p:spPr>
          <a:xfrm>
            <a:off x="1187624" y="4138846"/>
            <a:ext cx="7270576" cy="252000"/>
          </a:xfrm>
        </p:spPr>
        <p:txBody>
          <a:bodyPr/>
          <a:lstStyle/>
          <a:p>
            <a:endParaRPr lang="fi-FI" sz="2000" b="1" dirty="0" smtClean="0"/>
          </a:p>
          <a:p>
            <a:r>
              <a:rPr lang="fi-FI" sz="2000" b="1" dirty="0" smtClean="0"/>
              <a:t>Suunnittelukoordinaattori </a:t>
            </a:r>
          </a:p>
          <a:p>
            <a:r>
              <a:rPr lang="fi-FI" sz="2000" b="1" dirty="0" smtClean="0"/>
              <a:t>Marja Koivumäki</a:t>
            </a:r>
          </a:p>
          <a:p>
            <a:r>
              <a:rPr lang="fi-FI" sz="2000" b="1" dirty="0" smtClean="0"/>
              <a:t>Etelä-Pohjanmaan sairaanhoitopiiri</a:t>
            </a:r>
            <a:endParaRPr lang="fi-FI" sz="2000" b="1" dirty="0"/>
          </a:p>
        </p:txBody>
      </p:sp>
      <p:pic>
        <p:nvPicPr>
          <p:cNvPr id="22" name="Picture Placeholder 21" descr="Pohjois-Suomen sosiaalialan osaamiskeskus - Lapin toimintayksikkö" title="Logo"/>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961" r="961"/>
          <a:stretch>
            <a:fillRect/>
          </a:stretch>
        </p:blipFill>
        <p:spPr>
          <a:xfrm>
            <a:off x="2433219" y="4941167"/>
            <a:ext cx="2306070" cy="597430"/>
          </a:xfrm>
        </p:spPr>
      </p:pic>
      <p:pic>
        <p:nvPicPr>
          <p:cNvPr id="23" name="Picture Placeholder 22" descr="Terveyden ja hyvinvoinnin laitos" title="Logo"/>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8785" b="8785"/>
          <a:stretch>
            <a:fillRect/>
          </a:stretch>
        </p:blipFill>
        <p:spPr>
          <a:xfrm>
            <a:off x="4739289" y="4941455"/>
            <a:ext cx="1844257" cy="607357"/>
          </a:xfrm>
        </p:spPr>
      </p:pic>
      <p:pic>
        <p:nvPicPr>
          <p:cNvPr id="24" name="Picture 23" descr="Finfami" title="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915" y="5533045"/>
            <a:ext cx="1470211" cy="561251"/>
          </a:xfrm>
          <a:prstGeom prst="rect">
            <a:avLst/>
          </a:prstGeom>
        </p:spPr>
      </p:pic>
      <p:pic>
        <p:nvPicPr>
          <p:cNvPr id="25" name="Picture 24" descr="Mielenterveyden keskusliitto" title="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0127" y="5533045"/>
            <a:ext cx="2186572" cy="547388"/>
          </a:xfrm>
          <a:prstGeom prst="rect">
            <a:avLst/>
          </a:prstGeom>
          <a:solidFill>
            <a:schemeClr val="bg1"/>
          </a:solidFill>
        </p:spPr>
      </p:pic>
      <p:pic>
        <p:nvPicPr>
          <p:cNvPr id="3" name="Picture 2" descr="Tays" title="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6698" y="5538598"/>
            <a:ext cx="1663414" cy="547389"/>
          </a:xfrm>
          <a:prstGeom prst="rect">
            <a:avLst/>
          </a:prstGeom>
        </p:spPr>
      </p:pic>
      <p:pic>
        <p:nvPicPr>
          <p:cNvPr id="6" name="Picture 5" descr="Etelö-Pohjanmaan sairaanhoitopiiri" title="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998" y="6080432"/>
            <a:ext cx="2186572" cy="523567"/>
          </a:xfrm>
          <a:prstGeom prst="rect">
            <a:avLst/>
          </a:prstGeom>
        </p:spPr>
      </p:pic>
      <p:pic>
        <p:nvPicPr>
          <p:cNvPr id="9" name="Picture 8" descr=" Lapin sairaanhoitopiiri, Lappi buohccediksunbiire" title="Logo"/>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7570" y="6080433"/>
            <a:ext cx="2619048" cy="5316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Kokemusasiantuntija vertaistukihenkilönä osastolla</a:t>
            </a:r>
            <a:endParaRPr lang="fi-FI" dirty="0"/>
          </a:p>
        </p:txBody>
      </p:sp>
      <p:sp>
        <p:nvSpPr>
          <p:cNvPr id="3" name="Sisällön paikkamerkki 2"/>
          <p:cNvSpPr>
            <a:spLocks noGrp="1"/>
          </p:cNvSpPr>
          <p:nvPr>
            <p:ph idx="1"/>
          </p:nvPr>
        </p:nvSpPr>
        <p:spPr>
          <a:xfrm>
            <a:off x="540000" y="1062000"/>
            <a:ext cx="8064000" cy="4671256"/>
          </a:xfrm>
        </p:spPr>
        <p:txBody>
          <a:bodyPr/>
          <a:lstStyle/>
          <a:p>
            <a:endParaRPr lang="fi-FI" dirty="0" smtClean="0"/>
          </a:p>
          <a:p>
            <a:r>
              <a:rPr lang="fi-FI" dirty="0" smtClean="0"/>
              <a:t>Jokaisella psykiatrisella osastolla käy säännöllisesti kokemusasiantuntija</a:t>
            </a:r>
            <a:endParaRPr lang="fi-FI" dirty="0"/>
          </a:p>
          <a:p>
            <a:r>
              <a:rPr lang="fi-FI" dirty="0" smtClean="0"/>
              <a:t>Kokemusasiantuntijat </a:t>
            </a:r>
            <a:r>
              <a:rPr lang="fi-FI" dirty="0"/>
              <a:t>ovat tavattavissa osastoilla sovittuna kellonaikana</a:t>
            </a:r>
          </a:p>
          <a:p>
            <a:r>
              <a:rPr lang="fi-FI" dirty="0"/>
              <a:t>Heidän kanssaan potilailla on mahdollisuus viettää aikaa jutellen, pelaillen ja jakaen </a:t>
            </a:r>
            <a:r>
              <a:rPr lang="fi-FI" dirty="0" smtClean="0"/>
              <a:t>kokemuksia</a:t>
            </a:r>
          </a:p>
          <a:p>
            <a:r>
              <a:rPr lang="fi-FI" dirty="0" smtClean="0"/>
              <a:t>Kevään 2019 aikana pilotointiin kokemusasiantuntija psykiatrisella osastolla koko työvuoron</a:t>
            </a:r>
          </a:p>
          <a:p>
            <a:pPr lvl="1"/>
            <a:r>
              <a:rPr lang="fi-FI" dirty="0" smtClean="0"/>
              <a:t>8 </a:t>
            </a:r>
            <a:r>
              <a:rPr lang="fi-FI" dirty="0" err="1" smtClean="0"/>
              <a:t>vko:n</a:t>
            </a:r>
            <a:r>
              <a:rPr lang="fi-FI" dirty="0" smtClean="0"/>
              <a:t> kokeilu, jossa kerättiin palautetta kokemusasiantuntijalta ja osaston potilailta</a:t>
            </a:r>
          </a:p>
          <a:p>
            <a:pPr lvl="1"/>
            <a:r>
              <a:rPr lang="fi-FI" dirty="0" smtClean="0"/>
              <a:t>Toiminta jatkuu tällä hetkellä </a:t>
            </a:r>
            <a:r>
              <a:rPr lang="fi-FI" dirty="0" err="1" smtClean="0"/>
              <a:t>pysyväistoimintana</a:t>
            </a:r>
            <a:endParaRPr lang="fi-FI" dirty="0"/>
          </a:p>
          <a:p>
            <a:endParaRPr lang="fi-FI" dirty="0"/>
          </a:p>
        </p:txBody>
      </p:sp>
      <p:sp>
        <p:nvSpPr>
          <p:cNvPr id="4" name="Dian numeron paikkamerkki 5"/>
          <p:cNvSpPr>
            <a:spLocks noGrp="1"/>
          </p:cNvSpPr>
          <p:nvPr>
            <p:ph type="sldNum" sz="quarter" idx="12"/>
          </p:nvPr>
        </p:nvSpPr>
        <p:spPr>
          <a:xfrm>
            <a:off x="189137" y="6309320"/>
            <a:ext cx="432000" cy="360000"/>
          </a:xfrm>
        </p:spPr>
        <p:txBody>
          <a:bodyPr/>
          <a:lstStyle/>
          <a:p>
            <a:r>
              <a:rPr lang="fi-FI" dirty="0" smtClean="0"/>
              <a:t>11</a:t>
            </a:r>
            <a:endParaRPr lang="fi-FI" dirty="0"/>
          </a:p>
        </p:txBody>
      </p:sp>
    </p:spTree>
    <p:extLst>
      <p:ext uri="{BB962C8B-B14F-4D97-AF65-F5344CB8AC3E}">
        <p14:creationId xmlns:p14="http://schemas.microsoft.com/office/powerpoint/2010/main" val="1524256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Ammattilaisten kokemuksia kokemusasiantuntijatoiminnasta </a:t>
            </a:r>
            <a:r>
              <a:rPr lang="fi-FI" sz="1600" dirty="0" smtClean="0"/>
              <a:t>(arviointia kevään 2019 pilotista) </a:t>
            </a:r>
            <a:endParaRPr lang="fi-FI" sz="1600" dirty="0"/>
          </a:p>
        </p:txBody>
      </p:sp>
      <p:sp>
        <p:nvSpPr>
          <p:cNvPr id="3" name="Sisällön paikkamerkki 2"/>
          <p:cNvSpPr>
            <a:spLocks noGrp="1"/>
          </p:cNvSpPr>
          <p:nvPr>
            <p:ph idx="1"/>
          </p:nvPr>
        </p:nvSpPr>
        <p:spPr>
          <a:xfrm>
            <a:off x="540000" y="1840660"/>
            <a:ext cx="8064000" cy="4140000"/>
          </a:xfrm>
        </p:spPr>
        <p:txBody>
          <a:bodyPr/>
          <a:lstStyle/>
          <a:p>
            <a:r>
              <a:rPr lang="fi-FI" b="1" dirty="0"/>
              <a:t>Tuo toivon näkökulmaa potilaalle</a:t>
            </a:r>
          </a:p>
          <a:p>
            <a:r>
              <a:rPr lang="fi-FI" dirty="0" smtClean="0"/>
              <a:t>Täydentää ammattilaistietoa</a:t>
            </a:r>
          </a:p>
          <a:p>
            <a:r>
              <a:rPr lang="fi-FI" dirty="0" smtClean="0"/>
              <a:t>Tuo hoitotyöhön tietoa, taitoa ja kokemusta, jonka voi saavuttaa vain omakohtaisen kokemuksen kautta</a:t>
            </a:r>
          </a:p>
          <a:p>
            <a:r>
              <a:rPr lang="fi-FI" dirty="0" smtClean="0"/>
              <a:t>Kokemusasiantuntijan sanomana </a:t>
            </a:r>
            <a:r>
              <a:rPr lang="fi-FI" dirty="0" err="1" smtClean="0"/>
              <a:t>tietyt</a:t>
            </a:r>
            <a:r>
              <a:rPr lang="fi-FI" dirty="0" smtClean="0"/>
              <a:t> asiat vaikuttavampia ja uskottavampia potilaalle</a:t>
            </a:r>
          </a:p>
          <a:p>
            <a:r>
              <a:rPr lang="fi-FI" dirty="0" smtClean="0"/>
              <a:t>Ammattilainen oppii kokemusasiantuntijalta</a:t>
            </a:r>
          </a:p>
          <a:p>
            <a:r>
              <a:rPr lang="fi-FI" dirty="0" smtClean="0"/>
              <a:t>Laajentaa ammattilaisen näkökulmaa hoitotyöhön</a:t>
            </a:r>
          </a:p>
        </p:txBody>
      </p:sp>
      <p:sp>
        <p:nvSpPr>
          <p:cNvPr id="6" name="Dian numeron paikkamerkki 5"/>
          <p:cNvSpPr>
            <a:spLocks noGrp="1"/>
          </p:cNvSpPr>
          <p:nvPr>
            <p:ph type="sldNum" sz="quarter" idx="12"/>
          </p:nvPr>
        </p:nvSpPr>
        <p:spPr/>
        <p:txBody>
          <a:bodyPr/>
          <a:lstStyle/>
          <a:p>
            <a:fld id="{2A4837A0-F8B5-40DF-B7A3-2778985E9851}" type="slidenum">
              <a:rPr lang="fi-FI" smtClean="0"/>
              <a:pPr/>
              <a:t>11</a:t>
            </a:fld>
            <a:endParaRPr lang="fi-FI" dirty="0"/>
          </a:p>
        </p:txBody>
      </p:sp>
    </p:spTree>
    <p:extLst>
      <p:ext uri="{BB962C8B-B14F-4D97-AF65-F5344CB8AC3E}">
        <p14:creationId xmlns:p14="http://schemas.microsoft.com/office/powerpoint/2010/main" val="381220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Ammattilaisten kokemuksia </a:t>
            </a:r>
            <a:r>
              <a:rPr lang="fi-FI" dirty="0" smtClean="0"/>
              <a:t>kokemusasiantuntijatoiminnasta </a:t>
            </a:r>
            <a:r>
              <a:rPr lang="fi-FI" sz="1600" dirty="0" smtClean="0"/>
              <a:t>(</a:t>
            </a:r>
            <a:r>
              <a:rPr lang="fi-FI" sz="1600" dirty="0"/>
              <a:t>arviointia kevään 2019 pilotista) </a:t>
            </a:r>
          </a:p>
        </p:txBody>
      </p:sp>
      <p:sp>
        <p:nvSpPr>
          <p:cNvPr id="3" name="Sisällön paikkamerkki 2"/>
          <p:cNvSpPr>
            <a:spLocks noGrp="1"/>
          </p:cNvSpPr>
          <p:nvPr>
            <p:ph idx="1"/>
          </p:nvPr>
        </p:nvSpPr>
        <p:spPr>
          <a:xfrm>
            <a:off x="540000" y="1870332"/>
            <a:ext cx="8064000" cy="4140000"/>
          </a:xfrm>
        </p:spPr>
        <p:txBody>
          <a:bodyPr/>
          <a:lstStyle/>
          <a:p>
            <a:r>
              <a:rPr lang="fi-FI" dirty="0" smtClean="0"/>
              <a:t>Antaa rohkeutta hoitotyöhön</a:t>
            </a:r>
          </a:p>
          <a:p>
            <a:r>
              <a:rPr lang="fi-FI" dirty="0" smtClean="0"/>
              <a:t>Sopii kaikille potilaille</a:t>
            </a:r>
          </a:p>
          <a:p>
            <a:r>
              <a:rPr lang="fi-FI" dirty="0" smtClean="0"/>
              <a:t>Tullut luontainen osa koko toimintaa</a:t>
            </a:r>
          </a:p>
          <a:p>
            <a:r>
              <a:rPr lang="fi-FI" dirty="0" smtClean="0"/>
              <a:t>Kokemusasiantuntijatoiminta ei aiheuta lisätyötä ammattilaisille</a:t>
            </a:r>
          </a:p>
          <a:p>
            <a:r>
              <a:rPr lang="fi-FI" dirty="0" smtClean="0"/>
              <a:t>Muuttaa hoitokulttuuria avoimempaan suuntaan</a:t>
            </a:r>
          </a:p>
          <a:p>
            <a:r>
              <a:rPr lang="fi-FI" dirty="0" smtClean="0"/>
              <a:t>On edesauttanut hoitokulttuurin muuttumista potilaskeskeisemmäksi</a:t>
            </a:r>
          </a:p>
          <a:p>
            <a:r>
              <a:rPr lang="fi-FI" dirty="0" smtClean="0"/>
              <a:t>Yhteistyö paranee hoitohenkilökunnan ja potilaan välillä kokemusasiantuntijan avulla</a:t>
            </a:r>
          </a:p>
          <a:p>
            <a:endParaRPr lang="fi-FI" dirty="0"/>
          </a:p>
        </p:txBody>
      </p:sp>
      <p:sp>
        <p:nvSpPr>
          <p:cNvPr id="6" name="Dian numeron paikkamerkki 5"/>
          <p:cNvSpPr>
            <a:spLocks noGrp="1"/>
          </p:cNvSpPr>
          <p:nvPr>
            <p:ph type="sldNum" sz="quarter" idx="12"/>
          </p:nvPr>
        </p:nvSpPr>
        <p:spPr/>
        <p:txBody>
          <a:bodyPr/>
          <a:lstStyle/>
          <a:p>
            <a:fld id="{2A4837A0-F8B5-40DF-B7A3-2778985E9851}" type="slidenum">
              <a:rPr lang="fi-FI" smtClean="0"/>
              <a:pPr/>
              <a:t>12</a:t>
            </a:fld>
            <a:endParaRPr lang="fi-FI" dirty="0"/>
          </a:p>
        </p:txBody>
      </p:sp>
    </p:spTree>
    <p:extLst>
      <p:ext uri="{BB962C8B-B14F-4D97-AF65-F5344CB8AC3E}">
        <p14:creationId xmlns:p14="http://schemas.microsoft.com/office/powerpoint/2010/main" val="82015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Kokemusasiantuntija kotikäynnillä</a:t>
            </a:r>
            <a:endParaRPr lang="fi-FI" dirty="0"/>
          </a:p>
        </p:txBody>
      </p:sp>
      <p:sp>
        <p:nvSpPr>
          <p:cNvPr id="3" name="Sisällön paikkamerkki 2"/>
          <p:cNvSpPr>
            <a:spLocks noGrp="1"/>
          </p:cNvSpPr>
          <p:nvPr>
            <p:ph idx="1"/>
          </p:nvPr>
        </p:nvSpPr>
        <p:spPr/>
        <p:txBody>
          <a:bodyPr/>
          <a:lstStyle/>
          <a:p>
            <a:r>
              <a:rPr lang="fi-FI" dirty="0"/>
              <a:t>Kokemusasiantuntijan voi ottaa mukaan kotikäynnille</a:t>
            </a:r>
          </a:p>
          <a:p>
            <a:r>
              <a:rPr lang="fi-FI" dirty="0"/>
              <a:t>Kokemusasiantuntija näkee kotikäynnillä asiat asiakkaan silmin ja voi tuoda erilaista näkökulmaa käynnille</a:t>
            </a:r>
          </a:p>
          <a:p>
            <a:r>
              <a:rPr lang="fi-FI" dirty="0"/>
              <a:t>Hän voi myös olla potilaan tukihenkilö käynnillä</a:t>
            </a:r>
          </a:p>
          <a:p>
            <a:endParaRPr lang="fi-FI" dirty="0"/>
          </a:p>
        </p:txBody>
      </p:sp>
      <p:sp>
        <p:nvSpPr>
          <p:cNvPr id="4" name="Dian numeron paikkamerkki 5"/>
          <p:cNvSpPr>
            <a:spLocks noGrp="1"/>
          </p:cNvSpPr>
          <p:nvPr>
            <p:ph type="sldNum" sz="quarter" idx="12"/>
          </p:nvPr>
        </p:nvSpPr>
        <p:spPr>
          <a:xfrm>
            <a:off x="189137" y="6309320"/>
            <a:ext cx="432000" cy="360000"/>
          </a:xfrm>
        </p:spPr>
        <p:txBody>
          <a:bodyPr/>
          <a:lstStyle/>
          <a:p>
            <a:r>
              <a:rPr lang="fi-FI" dirty="0" smtClean="0"/>
              <a:t>1</a:t>
            </a:r>
            <a:fld id="{2A4837A0-F8B5-40DF-B7A3-2778985E9851}" type="slidenum">
              <a:rPr lang="fi-FI" smtClean="0"/>
              <a:pPr/>
              <a:t>13</a:t>
            </a:fld>
            <a:endParaRPr lang="fi-FI" dirty="0"/>
          </a:p>
        </p:txBody>
      </p:sp>
    </p:spTree>
    <p:extLst>
      <p:ext uri="{BB962C8B-B14F-4D97-AF65-F5344CB8AC3E}">
        <p14:creationId xmlns:p14="http://schemas.microsoft.com/office/powerpoint/2010/main" val="347877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Kokemusasiantuntija luennolla</a:t>
            </a:r>
            <a:endParaRPr lang="fi-FI" dirty="0"/>
          </a:p>
        </p:txBody>
      </p:sp>
      <p:sp>
        <p:nvSpPr>
          <p:cNvPr id="3" name="Sisällön paikkamerkki 2"/>
          <p:cNvSpPr>
            <a:spLocks noGrp="1"/>
          </p:cNvSpPr>
          <p:nvPr>
            <p:ph idx="1"/>
          </p:nvPr>
        </p:nvSpPr>
        <p:spPr/>
        <p:txBody>
          <a:bodyPr/>
          <a:lstStyle/>
          <a:p>
            <a:r>
              <a:rPr lang="fi-FI" dirty="0"/>
              <a:t>Kokemusasiantuntija tuo luentoihin käytännön esimerkin halutusta aiheesta kuten päihdeongelmasta, sen hoidosta ja toipumisesta</a:t>
            </a:r>
          </a:p>
          <a:p>
            <a:r>
              <a:rPr lang="fi-FI" dirty="0"/>
              <a:t>Kokemusasiantuntijan tarina yhdistettynä teoriaan luovat yhdessä toimivan ja vaikuttavan kokonaisuuden</a:t>
            </a:r>
          </a:p>
          <a:p>
            <a:endParaRPr lang="fi-FI" dirty="0"/>
          </a:p>
        </p:txBody>
      </p:sp>
      <p:sp>
        <p:nvSpPr>
          <p:cNvPr id="4" name="Dian numeron paikkamerkki 5"/>
          <p:cNvSpPr>
            <a:spLocks noGrp="1"/>
          </p:cNvSpPr>
          <p:nvPr>
            <p:ph type="sldNum" sz="quarter" idx="12"/>
          </p:nvPr>
        </p:nvSpPr>
        <p:spPr>
          <a:xfrm>
            <a:off x="189137" y="6309320"/>
            <a:ext cx="432000" cy="360000"/>
          </a:xfrm>
        </p:spPr>
        <p:txBody>
          <a:bodyPr/>
          <a:lstStyle/>
          <a:p>
            <a:r>
              <a:rPr lang="fi-FI" dirty="0" smtClean="0"/>
              <a:t>14</a:t>
            </a:r>
            <a:endParaRPr lang="fi-FI" dirty="0"/>
          </a:p>
        </p:txBody>
      </p:sp>
    </p:spTree>
    <p:extLst>
      <p:ext uri="{BB962C8B-B14F-4D97-AF65-F5344CB8AC3E}">
        <p14:creationId xmlns:p14="http://schemas.microsoft.com/office/powerpoint/2010/main" val="1225704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Kokemusasiantuntija kehittämistyössä</a:t>
            </a:r>
            <a:endParaRPr lang="fi-FI" dirty="0"/>
          </a:p>
        </p:txBody>
      </p:sp>
      <p:sp>
        <p:nvSpPr>
          <p:cNvPr id="3" name="Sisällön paikkamerkki 2"/>
          <p:cNvSpPr>
            <a:spLocks noGrp="1"/>
          </p:cNvSpPr>
          <p:nvPr>
            <p:ph idx="1"/>
          </p:nvPr>
        </p:nvSpPr>
        <p:spPr/>
        <p:txBody>
          <a:bodyPr/>
          <a:lstStyle/>
          <a:p>
            <a:r>
              <a:rPr lang="fi-FI" dirty="0"/>
              <a:t>Kokemusasiantuntija voi toimia työryhmässä tarjoamalla kokemuksellisen näkökulman</a:t>
            </a:r>
          </a:p>
          <a:p>
            <a:r>
              <a:rPr lang="fi-FI" dirty="0"/>
              <a:t>Kokemusasiantuntijaa voi hyödyntää mm. kehittämispäivillä, hoidon suunnittelun työryhmissä, johtoryhmässä ym. foorumeissa, joissa kokemusnäkökulmaa tarvitaan</a:t>
            </a:r>
          </a:p>
          <a:p>
            <a:r>
              <a:rPr lang="fi-FI" dirty="0" smtClean="0"/>
              <a:t>Kokemusasiantuntijoita ollut mukana mm. M-talon suunnittelussa ja EP:n </a:t>
            </a:r>
            <a:r>
              <a:rPr lang="fi-FI" dirty="0" err="1" smtClean="0"/>
              <a:t>sotesuunnittelussa</a:t>
            </a:r>
            <a:endParaRPr lang="fi-FI" dirty="0"/>
          </a:p>
        </p:txBody>
      </p:sp>
      <p:sp>
        <p:nvSpPr>
          <p:cNvPr id="4" name="Dian numeron paikkamerkki 5"/>
          <p:cNvSpPr>
            <a:spLocks noGrp="1"/>
          </p:cNvSpPr>
          <p:nvPr>
            <p:ph type="sldNum" sz="quarter" idx="12"/>
          </p:nvPr>
        </p:nvSpPr>
        <p:spPr>
          <a:xfrm>
            <a:off x="189137" y="6309320"/>
            <a:ext cx="432000" cy="360000"/>
          </a:xfrm>
        </p:spPr>
        <p:txBody>
          <a:bodyPr/>
          <a:lstStyle/>
          <a:p>
            <a:r>
              <a:rPr lang="fi-FI" dirty="0" smtClean="0"/>
              <a:t>15</a:t>
            </a:r>
            <a:endParaRPr lang="fi-FI" dirty="0"/>
          </a:p>
        </p:txBody>
      </p:sp>
    </p:spTree>
    <p:extLst>
      <p:ext uri="{BB962C8B-B14F-4D97-AF65-F5344CB8AC3E}">
        <p14:creationId xmlns:p14="http://schemas.microsoft.com/office/powerpoint/2010/main" val="538559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92D050"/>
                </a:solidFill>
              </a:rPr>
              <a:t>Kokemusasiantuntijaraatitoiminta</a:t>
            </a:r>
            <a:br>
              <a:rPr lang="fi-FI" dirty="0">
                <a:solidFill>
                  <a:srgbClr val="92D050"/>
                </a:solidFill>
              </a:rPr>
            </a:br>
            <a:r>
              <a:rPr lang="fi-FI" dirty="0">
                <a:solidFill>
                  <a:srgbClr val="92D050"/>
                </a:solidFill>
              </a:rPr>
              <a:t>(2017-2019 jatkuu seuraaviin vuosiin)</a:t>
            </a:r>
            <a:r>
              <a:rPr lang="fi-FI" b="1" dirty="0">
                <a:solidFill>
                  <a:schemeClr val="accent1">
                    <a:lumMod val="50000"/>
                  </a:schemeClr>
                </a:solidFill>
              </a:rPr>
              <a:t/>
            </a:r>
            <a:br>
              <a:rPr lang="fi-FI" b="1" dirty="0">
                <a:solidFill>
                  <a:schemeClr val="accent1">
                    <a:lumMod val="50000"/>
                  </a:schemeClr>
                </a:solidFill>
              </a:rPr>
            </a:br>
            <a:endParaRPr lang="fi-FI" dirty="0"/>
          </a:p>
        </p:txBody>
      </p:sp>
      <p:sp>
        <p:nvSpPr>
          <p:cNvPr id="4" name="Sisällön paikkamerkki 3"/>
          <p:cNvSpPr>
            <a:spLocks noGrp="1"/>
          </p:cNvSpPr>
          <p:nvPr>
            <p:ph sz="half" idx="2"/>
          </p:nvPr>
        </p:nvSpPr>
        <p:spPr>
          <a:xfrm>
            <a:off x="540000" y="1980000"/>
            <a:ext cx="3671960" cy="3600000"/>
          </a:xfrm>
        </p:spPr>
        <p:txBody>
          <a:bodyPr/>
          <a:lstStyle/>
          <a:p>
            <a:pPr marL="285750" indent="-285750"/>
            <a:r>
              <a:rPr lang="fi-FI" sz="2200" dirty="0"/>
              <a:t>Asiakasraati, joka koostuu </a:t>
            </a:r>
            <a:r>
              <a:rPr lang="fi-FI" sz="2200" dirty="0" smtClean="0"/>
              <a:t>kokemusasiantuntijoista </a:t>
            </a:r>
            <a:r>
              <a:rPr lang="fi-FI" sz="2200" dirty="0"/>
              <a:t>(15 kokemusasiantuntijaa)</a:t>
            </a:r>
          </a:p>
          <a:p>
            <a:pPr marL="285750" indent="-285750"/>
            <a:r>
              <a:rPr lang="fi-FI" sz="2200" dirty="0"/>
              <a:t>Tarkoituksena lisätä osallisuutta kehittämistyössä</a:t>
            </a:r>
          </a:p>
          <a:p>
            <a:pPr marL="285750" indent="-285750"/>
            <a:r>
              <a:rPr lang="fi-FI" sz="2200" dirty="0"/>
              <a:t>Raati tapaa kuukausittain neljä tuntia ja työstää välitehtäviä kotona</a:t>
            </a:r>
          </a:p>
          <a:p>
            <a:pPr marL="285750" indent="-285750"/>
            <a:r>
              <a:rPr lang="fi-FI" sz="2200" dirty="0"/>
              <a:t>Raadin toimintaa koordinoi projektityöntekijä</a:t>
            </a:r>
          </a:p>
        </p:txBody>
      </p:sp>
      <p:sp>
        <p:nvSpPr>
          <p:cNvPr id="5" name="Päivämäärän paikkamerkki 4"/>
          <p:cNvSpPr>
            <a:spLocks noGrp="1"/>
          </p:cNvSpPr>
          <p:nvPr>
            <p:ph type="dt" sz="half" idx="10"/>
          </p:nvPr>
        </p:nvSpPr>
        <p:spPr/>
        <p:txBody>
          <a:bodyPr/>
          <a:lstStyle/>
          <a:p>
            <a:fld id="{3952FA39-4A70-4416-BD6A-317A14324BE2}" type="datetime1">
              <a:rPr lang="fi-FI" smtClean="0"/>
              <a:pPr/>
              <a:t>2.9.2020</a:t>
            </a:fld>
            <a:endParaRPr lang="fi-FI"/>
          </a:p>
        </p:txBody>
      </p:sp>
      <p:sp>
        <p:nvSpPr>
          <p:cNvPr id="7" name="Dian numeron paikkamerkki 6"/>
          <p:cNvSpPr>
            <a:spLocks noGrp="1"/>
          </p:cNvSpPr>
          <p:nvPr>
            <p:ph type="sldNum" sz="quarter" idx="12"/>
          </p:nvPr>
        </p:nvSpPr>
        <p:spPr/>
        <p:txBody>
          <a:bodyPr/>
          <a:lstStyle/>
          <a:p>
            <a:fld id="{2A4837A0-F8B5-40DF-B7A3-2778985E9851}" type="slidenum">
              <a:rPr lang="fi-FI" smtClean="0"/>
              <a:pPr/>
              <a:t>16</a:t>
            </a:fld>
            <a:endParaRPr lang="fi-FI"/>
          </a:p>
        </p:txBody>
      </p:sp>
      <p:pic>
        <p:nvPicPr>
          <p:cNvPr id="8" name="Kuva 7" descr="Kuvassa on kehämallinen kuvio. Ylimmässä ruudussa on laatikko jossa lukee: Työryhmästä annetaan tehtäviä raadille kokemusasintuntijajäsenen välityksellä. Tästä laatikosta lähtee nuoli seuraavaan laatikkoon joka on alas ja oikealle edellisestä laatikosta nähden, siinä lukee: Raati kokoontuu kuukausittain käsittelemään sille annettuja tehtäviä (pienryhmätyöskentelyä). Tästä laatikosta lähtee nuoli seuraan laatikkoon joka on  alaspäin kellonmyötäiseen suuntaan. Seuraavassa laatikossa lukee: Projektityöntekijä tekee koonnit pienryhmien tuotoksista.  Tästä laatikosta lähtee nuoli neljänteen laatikkoon, joka on edellisestä laatikosta vasemmalle ylöspäin. Tässä laatikossa lukee: Työryhmän kokemusasiantuntijajäsen vie koonnin työryhmään. Tästä laatikosta lähtee nuoli ylöspäin oikealle, takaisin ensimmäiseen laatikkoon." title="Kokemusasiantuntijaraatitoiminta"/>
          <p:cNvPicPr>
            <a:picLocks noChangeAspect="1"/>
          </p:cNvPicPr>
          <p:nvPr/>
        </p:nvPicPr>
        <p:blipFill>
          <a:blip r:embed="rId3"/>
          <a:stretch>
            <a:fillRect/>
          </a:stretch>
        </p:blipFill>
        <p:spPr>
          <a:xfrm>
            <a:off x="4139952" y="1512000"/>
            <a:ext cx="4775663" cy="3645192"/>
          </a:xfrm>
          <a:prstGeom prst="rect">
            <a:avLst/>
          </a:prstGeom>
        </p:spPr>
      </p:pic>
    </p:spTree>
    <p:extLst>
      <p:ext uri="{BB962C8B-B14F-4D97-AF65-F5344CB8AC3E}">
        <p14:creationId xmlns:p14="http://schemas.microsoft.com/office/powerpoint/2010/main" val="2336924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5"/>
          <p:cNvSpPr>
            <a:spLocks noGrp="1"/>
          </p:cNvSpPr>
          <p:nvPr>
            <p:ph type="sldNum" sz="quarter" idx="12"/>
          </p:nvPr>
        </p:nvSpPr>
        <p:spPr>
          <a:xfrm>
            <a:off x="189137" y="6309320"/>
            <a:ext cx="432000" cy="360000"/>
          </a:xfrm>
        </p:spPr>
        <p:txBody>
          <a:bodyPr/>
          <a:lstStyle/>
          <a:p>
            <a:r>
              <a:rPr lang="fi-FI" dirty="0" smtClean="0"/>
              <a:t>16</a:t>
            </a:r>
            <a:endParaRPr lang="fi-FI" dirty="0"/>
          </a:p>
        </p:txBody>
      </p:sp>
      <p:pic>
        <p:nvPicPr>
          <p:cNvPr id="6" name="Kuva 5" descr="Kuvassa on pylväsdiagrammi. 2015 EPSHP:ssä on ollut 415 työtehtävää. 2016 EPSHP:ssä on ollut 553 työtehtävää. 2017 EPSHP:ssä on ollut 1011 työtehtävää. 2018 EPSHP:ssä on ollut 1504 työtehtävää. 2019 EPSHP:ssä on ollut 2429 työtehtävää." title="Työtehtävät EPSHP:ssa 2015-12/2019"/>
          <p:cNvPicPr>
            <a:picLocks noChangeAspect="1"/>
          </p:cNvPicPr>
          <p:nvPr/>
        </p:nvPicPr>
        <p:blipFill>
          <a:blip r:embed="rId3"/>
          <a:stretch>
            <a:fillRect/>
          </a:stretch>
        </p:blipFill>
        <p:spPr>
          <a:xfrm>
            <a:off x="853407" y="260648"/>
            <a:ext cx="7437185" cy="4824536"/>
          </a:xfrm>
          <a:prstGeom prst="rect">
            <a:avLst/>
          </a:prstGeom>
        </p:spPr>
      </p:pic>
      <p:sp>
        <p:nvSpPr>
          <p:cNvPr id="5" name="Sisällön paikkamerkki 4"/>
          <p:cNvSpPr>
            <a:spLocks noGrp="1"/>
          </p:cNvSpPr>
          <p:nvPr>
            <p:ph idx="1"/>
          </p:nvPr>
        </p:nvSpPr>
        <p:spPr/>
        <p:txBody>
          <a:bodyPr/>
          <a:lstStyle/>
          <a:p>
            <a:endParaRPr lang="fi-FI" dirty="0"/>
          </a:p>
        </p:txBody>
      </p:sp>
    </p:spTree>
    <p:extLst>
      <p:ext uri="{BB962C8B-B14F-4D97-AF65-F5344CB8AC3E}">
        <p14:creationId xmlns:p14="http://schemas.microsoft.com/office/powerpoint/2010/main" val="2631677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154" y="0"/>
            <a:ext cx="4747846" cy="6858000"/>
          </a:xfrm>
          <a:prstGeom prst="rect">
            <a:avLst/>
          </a:prstGeom>
          <a:ln>
            <a:solidFill>
              <a:schemeClr val="tx1"/>
            </a:solidFill>
          </a:ln>
        </p:spPr>
      </p:pic>
      <p:sp>
        <p:nvSpPr>
          <p:cNvPr id="5" name="Tekstiruutu 4"/>
          <p:cNvSpPr txBox="1"/>
          <p:nvPr/>
        </p:nvSpPr>
        <p:spPr>
          <a:xfrm>
            <a:off x="323528" y="1124744"/>
            <a:ext cx="3888432" cy="3477875"/>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latin typeface="+mj-lt"/>
              </a:rPr>
              <a:t>Vuoden koulutus</a:t>
            </a:r>
          </a:p>
          <a:p>
            <a:pPr marL="285750" indent="-285750">
              <a:buFont typeface="Arial" panose="020B0604020202020204" pitchFamily="34" charset="0"/>
              <a:buChar char="•"/>
            </a:pPr>
            <a:r>
              <a:rPr lang="fi-FI" sz="2000" dirty="0" smtClean="0">
                <a:latin typeface="+mj-lt"/>
              </a:rPr>
              <a:t>188h</a:t>
            </a:r>
          </a:p>
          <a:p>
            <a:pPr marL="285750" indent="-285750">
              <a:buFont typeface="Arial" panose="020B0604020202020204" pitchFamily="34" charset="0"/>
              <a:buChar char="•"/>
            </a:pPr>
            <a:r>
              <a:rPr lang="fi-FI" sz="2000" dirty="0">
                <a:latin typeface="+mj-lt"/>
              </a:rPr>
              <a:t>Ryhmätapaamisia18 </a:t>
            </a:r>
            <a:r>
              <a:rPr lang="fi-FI" sz="2000" dirty="0" smtClean="0">
                <a:latin typeface="+mj-lt"/>
              </a:rPr>
              <a:t>kpl</a:t>
            </a:r>
          </a:p>
          <a:p>
            <a:pPr marL="742950" lvl="1" indent="-285750">
              <a:buFont typeface="Arial" panose="020B0604020202020204" pitchFamily="34" charset="0"/>
              <a:buChar char="•"/>
            </a:pPr>
            <a:r>
              <a:rPr lang="fi-FI" sz="2000" dirty="0" smtClean="0">
                <a:latin typeface="+mj-lt"/>
              </a:rPr>
              <a:t>Oman toipumistarinan harjoittelua</a:t>
            </a:r>
          </a:p>
          <a:p>
            <a:pPr marL="285750" indent="-285750">
              <a:buFont typeface="Arial" panose="020B0604020202020204" pitchFamily="34" charset="0"/>
              <a:buChar char="•"/>
            </a:pPr>
            <a:r>
              <a:rPr lang="fi-FI" sz="2000" dirty="0" smtClean="0">
                <a:latin typeface="+mj-lt"/>
              </a:rPr>
              <a:t>Asiantuntijaluentoja 25 kpl</a:t>
            </a:r>
          </a:p>
          <a:p>
            <a:pPr marL="742950" lvl="1" indent="-285750">
              <a:buFont typeface="Arial" panose="020B0604020202020204" pitchFamily="34" charset="0"/>
              <a:buChar char="•"/>
            </a:pPr>
            <a:r>
              <a:rPr lang="fi-FI" sz="2000" dirty="0" smtClean="0">
                <a:latin typeface="+mj-lt"/>
              </a:rPr>
              <a:t>Voimaa arkeen -kurssitoiminta</a:t>
            </a:r>
          </a:p>
          <a:p>
            <a:pPr marL="285750" indent="-285750">
              <a:buFont typeface="Arial" panose="020B0604020202020204" pitchFamily="34" charset="0"/>
              <a:buChar char="•"/>
            </a:pPr>
            <a:r>
              <a:rPr lang="fi-FI" sz="2000" dirty="0" smtClean="0">
                <a:latin typeface="+mj-lt"/>
              </a:rPr>
              <a:t>Sähköinen haku </a:t>
            </a:r>
            <a:r>
              <a:rPr lang="fi-FI" sz="2000" dirty="0" smtClean="0">
                <a:latin typeface="+mj-lt"/>
                <a:hlinkClick r:id="rId4"/>
              </a:rPr>
              <a:t>www.epshp.fi/kokemusasiantuntijakoulutus</a:t>
            </a:r>
            <a:endParaRPr lang="fi-FI" sz="2000" dirty="0" smtClean="0">
              <a:latin typeface="+mj-lt"/>
            </a:endParaRPr>
          </a:p>
        </p:txBody>
      </p:sp>
      <p:sp>
        <p:nvSpPr>
          <p:cNvPr id="6" name="Dian numeron paikkamerkki 5"/>
          <p:cNvSpPr>
            <a:spLocks noGrp="1"/>
          </p:cNvSpPr>
          <p:nvPr>
            <p:ph type="sldNum" sz="quarter" idx="12"/>
          </p:nvPr>
        </p:nvSpPr>
        <p:spPr>
          <a:xfrm>
            <a:off x="189137" y="6309320"/>
            <a:ext cx="432000" cy="360000"/>
          </a:xfrm>
        </p:spPr>
        <p:txBody>
          <a:bodyPr/>
          <a:lstStyle/>
          <a:p>
            <a:r>
              <a:rPr lang="fi-FI" dirty="0" smtClean="0"/>
              <a:t>17</a:t>
            </a:r>
            <a:endParaRPr lang="fi-FI" dirty="0"/>
          </a:p>
        </p:txBody>
      </p:sp>
    </p:spTree>
    <p:extLst>
      <p:ext uri="{BB962C8B-B14F-4D97-AF65-F5344CB8AC3E}">
        <p14:creationId xmlns:p14="http://schemas.microsoft.com/office/powerpoint/2010/main" val="660995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Psykiatrinen ryhmäkuntoutuspilotti </a:t>
            </a:r>
            <a:r>
              <a:rPr lang="fi-FI" sz="1400" dirty="0" smtClean="0"/>
              <a:t>(9.9.2019-31.12.2019 pilotti jatkuu 2020 kevään ajan)</a:t>
            </a:r>
            <a:endParaRPr lang="fi-FI" sz="1400" dirty="0"/>
          </a:p>
        </p:txBody>
      </p:sp>
      <p:sp>
        <p:nvSpPr>
          <p:cNvPr id="3" name="Tekstin paikkamerkki 2"/>
          <p:cNvSpPr>
            <a:spLocks noGrp="1"/>
          </p:cNvSpPr>
          <p:nvPr>
            <p:ph type="body" idx="1"/>
          </p:nvPr>
        </p:nvSpPr>
        <p:spPr>
          <a:xfrm>
            <a:off x="539552" y="1742970"/>
            <a:ext cx="8064448" cy="360000"/>
          </a:xfrm>
        </p:spPr>
        <p:txBody>
          <a:bodyPr/>
          <a:lstStyle/>
          <a:p>
            <a:r>
              <a:rPr lang="fi-FI" dirty="0" smtClean="0">
                <a:solidFill>
                  <a:srgbClr val="92D050"/>
                </a:solidFill>
              </a:rPr>
              <a:t>Toimintamalli</a:t>
            </a:r>
            <a:endParaRPr lang="fi-FI" dirty="0"/>
          </a:p>
          <a:p>
            <a:endParaRPr lang="fi-FI" dirty="0"/>
          </a:p>
        </p:txBody>
      </p:sp>
      <p:sp>
        <p:nvSpPr>
          <p:cNvPr id="4" name="Sisällön paikkamerkki 3"/>
          <p:cNvSpPr>
            <a:spLocks noGrp="1"/>
          </p:cNvSpPr>
          <p:nvPr>
            <p:ph sz="half" idx="2"/>
          </p:nvPr>
        </p:nvSpPr>
        <p:spPr>
          <a:xfrm>
            <a:off x="593333" y="2262748"/>
            <a:ext cx="8064448" cy="2781144"/>
          </a:xfrm>
        </p:spPr>
        <p:txBody>
          <a:bodyPr/>
          <a:lstStyle/>
          <a:p>
            <a:pPr marL="0" indent="0">
              <a:buNone/>
            </a:pPr>
            <a:r>
              <a:rPr lang="fi-FI" sz="1400" u="sng" dirty="0"/>
              <a:t>Mistä on </a:t>
            </a:r>
            <a:r>
              <a:rPr lang="fi-FI" sz="1400" u="sng" dirty="0" smtClean="0"/>
              <a:t>kyse</a:t>
            </a:r>
            <a:r>
              <a:rPr lang="fi-FI" sz="1400" dirty="0" smtClean="0"/>
              <a:t/>
            </a:r>
            <a:br>
              <a:rPr lang="fi-FI" sz="1400" dirty="0" smtClean="0"/>
            </a:br>
            <a:r>
              <a:rPr lang="fi-FI" sz="1400" dirty="0" smtClean="0"/>
              <a:t>Järjestämme </a:t>
            </a:r>
            <a:r>
              <a:rPr lang="fi-FI" sz="1400" dirty="0"/>
              <a:t>ryhmämuotoista kuntoutusta, joka mahdollistaa:</a:t>
            </a:r>
          </a:p>
          <a:p>
            <a:pPr lvl="0"/>
            <a:r>
              <a:rPr lang="fi-FI" sz="1400" dirty="0"/>
              <a:t>kokemusasiantuntijan, ammattilaisen ja ryhmän tuen omassa tilanteessasi</a:t>
            </a:r>
          </a:p>
          <a:p>
            <a:pPr lvl="0"/>
            <a:r>
              <a:rPr lang="fi-FI" sz="1400" dirty="0"/>
              <a:t>arjen taitojen harjoittelun</a:t>
            </a:r>
          </a:p>
          <a:p>
            <a:pPr lvl="0"/>
            <a:r>
              <a:rPr lang="fi-FI" sz="1400" dirty="0"/>
              <a:t>sosiaalisten taitojen vahvistumisen</a:t>
            </a:r>
          </a:p>
          <a:p>
            <a:pPr marL="0" indent="0">
              <a:buNone/>
            </a:pPr>
            <a:r>
              <a:rPr lang="fi-FI" sz="1400" dirty="0"/>
              <a:t>Toteutuu arkipäivisin klo 9.00-15.00. Päättymisaika saattaa sisällön mukaan joskus vaihdella</a:t>
            </a:r>
            <a:r>
              <a:rPr lang="fi-FI" sz="1400" dirty="0" smtClean="0"/>
              <a:t>.</a:t>
            </a:r>
          </a:p>
          <a:p>
            <a:pPr marL="0" indent="0">
              <a:buNone/>
            </a:pPr>
            <a:r>
              <a:rPr lang="fi-FI" sz="1400" u="sng" dirty="0"/>
              <a:t>Miten</a:t>
            </a:r>
            <a:endParaRPr lang="fi-FI" sz="1400" dirty="0"/>
          </a:p>
          <a:p>
            <a:pPr marL="0" indent="0">
              <a:buNone/>
            </a:pPr>
            <a:r>
              <a:rPr lang="fi-FI" sz="1400" dirty="0"/>
              <a:t>Tarvitset hoitotaholta suosituksen. Lisäksi täytät oman hakemuksen esim. vastaanoton yhteydessä, johon mietit omia tavoitteitasi jaksolle. Ennen kuntoutusjakson aloittamista kutsumme sinut haastatteluun. Siinä sovitaan tarkemmin hoitopäivät ja jakson pituus. Samalla saat lisää tietoa ohjelmasta. Oma sitoutumisesi on ensiarvoisen tärkeää. </a:t>
            </a:r>
          </a:p>
          <a:p>
            <a:pPr marL="0" indent="0">
              <a:buNone/>
            </a:pPr>
            <a:endParaRPr lang="fi-FI" sz="1400" dirty="0"/>
          </a:p>
        </p:txBody>
      </p:sp>
      <p:sp>
        <p:nvSpPr>
          <p:cNvPr id="5" name="Päivämäärän paikkamerkki 4"/>
          <p:cNvSpPr>
            <a:spLocks noGrp="1"/>
          </p:cNvSpPr>
          <p:nvPr>
            <p:ph type="dt" sz="half" idx="10"/>
          </p:nvPr>
        </p:nvSpPr>
        <p:spPr/>
        <p:txBody>
          <a:bodyPr/>
          <a:lstStyle/>
          <a:p>
            <a:fld id="{3952FA39-4A70-4416-BD6A-317A14324BE2}"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a:p>
        </p:txBody>
      </p:sp>
      <p:sp>
        <p:nvSpPr>
          <p:cNvPr id="7" name="Dian numeron paikkamerkki 6"/>
          <p:cNvSpPr>
            <a:spLocks noGrp="1"/>
          </p:cNvSpPr>
          <p:nvPr>
            <p:ph type="sldNum" sz="quarter" idx="12"/>
          </p:nvPr>
        </p:nvSpPr>
        <p:spPr/>
        <p:txBody>
          <a:bodyPr/>
          <a:lstStyle/>
          <a:p>
            <a:fld id="{2A4837A0-F8B5-40DF-B7A3-2778985E9851}" type="slidenum">
              <a:rPr lang="fi-FI" smtClean="0"/>
              <a:pPr/>
              <a:t>19</a:t>
            </a:fld>
            <a:endParaRPr lang="fi-FI"/>
          </a:p>
        </p:txBody>
      </p:sp>
    </p:spTree>
    <p:extLst>
      <p:ext uri="{BB962C8B-B14F-4D97-AF65-F5344CB8AC3E}">
        <p14:creationId xmlns:p14="http://schemas.microsoft.com/office/powerpoint/2010/main" val="2796681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Esityksen rakenne</a:t>
            </a:r>
            <a:endParaRPr lang="fi-FI" dirty="0"/>
          </a:p>
        </p:txBody>
      </p:sp>
      <p:sp>
        <p:nvSpPr>
          <p:cNvPr id="3" name="Sisällön paikkamerkki 2"/>
          <p:cNvSpPr>
            <a:spLocks noGrp="1"/>
          </p:cNvSpPr>
          <p:nvPr>
            <p:ph idx="1"/>
          </p:nvPr>
        </p:nvSpPr>
        <p:spPr/>
        <p:txBody>
          <a:bodyPr/>
          <a:lstStyle/>
          <a:p>
            <a:r>
              <a:rPr lang="fi-FI" dirty="0" smtClean="0"/>
              <a:t>Etelä-Pohjanmaan sairaanhoitopiiri</a:t>
            </a:r>
          </a:p>
          <a:p>
            <a:r>
              <a:rPr lang="fi-FI" dirty="0" smtClean="0"/>
              <a:t>Kehittämistyön tausta</a:t>
            </a:r>
          </a:p>
          <a:p>
            <a:r>
              <a:rPr lang="fi-FI" dirty="0" smtClean="0"/>
              <a:t>Toipumisorientaation mukaisia käytäntöjä</a:t>
            </a:r>
          </a:p>
          <a:p>
            <a:r>
              <a:rPr lang="fi-FI" dirty="0" smtClean="0"/>
              <a:t>Syksyn 2019 pilotit ja niiden arviointia</a:t>
            </a:r>
          </a:p>
          <a:p>
            <a:r>
              <a:rPr lang="fi-FI" dirty="0" smtClean="0"/>
              <a:t>I.ROC yksilöllisen toipumisen mittari</a:t>
            </a:r>
          </a:p>
          <a:p>
            <a:r>
              <a:rPr lang="fi-FI" dirty="0" smtClean="0"/>
              <a:t>Näyttöön perustuvuus ja toipumisorientaatio</a:t>
            </a:r>
          </a:p>
          <a:p>
            <a:r>
              <a:rPr lang="fi-FI" dirty="0" smtClean="0"/>
              <a:t>Mahdollinen kustannusvaikuttavuus</a:t>
            </a:r>
          </a:p>
          <a:p>
            <a:endParaRPr lang="fi-FI" dirty="0" smtClean="0"/>
          </a:p>
          <a:p>
            <a:endParaRPr lang="fi-FI" dirty="0" smtClean="0"/>
          </a:p>
          <a:p>
            <a:endParaRPr lang="fi-FI" dirty="0"/>
          </a:p>
        </p:txBody>
      </p:sp>
      <p:sp>
        <p:nvSpPr>
          <p:cNvPr id="4" name="Päivämäärän paikkamerkki 3"/>
          <p:cNvSpPr>
            <a:spLocks noGrp="1"/>
          </p:cNvSpPr>
          <p:nvPr>
            <p:ph type="dt" sz="half" idx="10"/>
          </p:nvPr>
        </p:nvSpPr>
        <p:spPr/>
        <p:txBody>
          <a:bodyPr/>
          <a:lstStyle/>
          <a:p>
            <a:fld id="{E926D19E-78B6-4D02-8772-4056A94F9977}" type="datetime1">
              <a:rPr lang="fi-FI" smtClean="0"/>
              <a:pPr/>
              <a:t>2.9.2020</a:t>
            </a:fld>
            <a:endParaRPr lang="fi-FI" dirty="0"/>
          </a:p>
        </p:txBody>
      </p:sp>
      <p:sp>
        <p:nvSpPr>
          <p:cNvPr id="5" name="Alatunnisteen paikkamerkki 4"/>
          <p:cNvSpPr>
            <a:spLocks noGrp="1"/>
          </p:cNvSpPr>
          <p:nvPr>
            <p:ph type="ftr" sz="quarter" idx="11"/>
          </p:nvPr>
        </p:nvSpPr>
        <p:spPr/>
        <p:txBody>
          <a:bodyPr/>
          <a:lstStyle/>
          <a:p>
            <a:r>
              <a:rPr lang="fi-FI" smtClean="0"/>
              <a:t>Etunimi Sukunimi</a:t>
            </a:r>
            <a:endParaRPr lang="fi-FI"/>
          </a:p>
        </p:txBody>
      </p:sp>
      <p:sp>
        <p:nvSpPr>
          <p:cNvPr id="6" name="Dian numeron paikkamerkki 5"/>
          <p:cNvSpPr>
            <a:spLocks noGrp="1"/>
          </p:cNvSpPr>
          <p:nvPr>
            <p:ph type="sldNum" sz="quarter" idx="12"/>
          </p:nvPr>
        </p:nvSpPr>
        <p:spPr/>
        <p:txBody>
          <a:bodyPr/>
          <a:lstStyle/>
          <a:p>
            <a:fld id="{2A4837A0-F8B5-40DF-B7A3-2778985E9851}" type="slidenum">
              <a:rPr lang="fi-FI" smtClean="0"/>
              <a:pPr/>
              <a:t>2</a:t>
            </a:fld>
            <a:endParaRPr lang="fi-FI" dirty="0"/>
          </a:p>
        </p:txBody>
      </p:sp>
    </p:spTree>
    <p:extLst>
      <p:ext uri="{BB962C8B-B14F-4D97-AF65-F5344CB8AC3E}">
        <p14:creationId xmlns:p14="http://schemas.microsoft.com/office/powerpoint/2010/main" val="4246590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Toiminnan viikko-ohjelma</a:t>
            </a:r>
            <a:endParaRPr lang="fi-FI" dirty="0"/>
          </a:p>
        </p:txBody>
      </p:sp>
      <p:sp>
        <p:nvSpPr>
          <p:cNvPr id="3" name="Tekstin paikkamerkki 2"/>
          <p:cNvSpPr>
            <a:spLocks noGrp="1"/>
          </p:cNvSpPr>
          <p:nvPr>
            <p:ph type="body" idx="1"/>
          </p:nvPr>
        </p:nvSpPr>
        <p:spPr/>
        <p:txBody>
          <a:bodyPr/>
          <a:lstStyle/>
          <a:p>
            <a:endParaRPr lang="fi-FI" dirty="0"/>
          </a:p>
        </p:txBody>
      </p:sp>
      <p:pic>
        <p:nvPicPr>
          <p:cNvPr id="8" name="Sisällön paikkamerkki 7" descr="Kuvassa on kerätty lukujärjestysmäiseen taulukkoon viikko-ohjelma. &#10;Ma klo 9.00 Hyvää huomenta aamukahvin kera -Miten toivun tänään. Päivän ohjelma.&#10;klo 9.30 Uniryhmä (os+rk)&#10;klo 11-12 Ruokailu&#10;klo 12-13.30 Voimaantuminen liikkumalla&#10;klo 13.30-15.00 Kokemustietoryhmä (os+rk)&#10;&#10;Ti klo 9.00 Hyvää huomenta aamukahvin kera -Miten toivun tänään. Päivän ohjelma.&#10;klo 9.30 Miten hallitsen tunteitani ryhmä&#10;klo 11-12 Ruokailu&#10;klo 12-13.30 Toiminnallinen ryhmä esim. voima arkeen luennot, tutustumiskäynnut jne. klo 15 saakka&#10;&#10;Ke klo 9.00 Hyvää huomenta aamukahvin kera -Miten toivun tänään. Päivän ohjelma.&#10;klo 9.30 Kädentaidot (os+rk)&#10;klo 11-12 Ruokailu&#10;klo 12-13.30 Hyvinvointi-iltapäivä -elämän eväät klo 12-13&#10;klo 13.30-15.00 Kehonhuoltoryhmä klo 13-14 (os+rk)&#10;&#10;To klo 9.00 Hyvää huomenta aamukahvin kera -Miten toivun tänään. Päivän ohjelma.&#10;klo 9.30 Musiikkia ja liikettä (os+rk)&#10;klo 11-12 Ruokailu&#10;klo 12-13.30 Miten hallitsen tunteitani ryhmä&#10;klo 13.30-15.00 Voimaantuminen liikkumalla&#10;&#10;Pe klo 9.00 Hyvää huomenta aamukahvin kera -Miten toivun tänään. Päivän ohjelma.&#10;klo 9.30 Rentoutusryhmä (os+rk) +teoria klo 10.15-11 (rk)&#10;klo 11-12 Ruokailu&#10;klo 12-13.30 Voimaa luonnosta ja liikunnasta klo 15 saakka (keskustelua tavoitteista jne)" title="Toiminnan viikko-ohjelma"/>
          <p:cNvPicPr>
            <a:picLocks noGrp="1" noChangeAspect="1"/>
          </p:cNvPicPr>
          <p:nvPr>
            <p:ph sz="half" idx="2"/>
          </p:nvPr>
        </p:nvPicPr>
        <p:blipFill>
          <a:blip r:embed="rId3"/>
          <a:stretch>
            <a:fillRect/>
          </a:stretch>
        </p:blipFill>
        <p:spPr>
          <a:xfrm>
            <a:off x="540000" y="1168378"/>
            <a:ext cx="7200352" cy="5320942"/>
          </a:xfrm>
          <a:prstGeom prst="rect">
            <a:avLst/>
          </a:prstGeom>
        </p:spPr>
      </p:pic>
      <p:sp>
        <p:nvSpPr>
          <p:cNvPr id="5" name="Päivämäärän paikkamerkki 4"/>
          <p:cNvSpPr>
            <a:spLocks noGrp="1"/>
          </p:cNvSpPr>
          <p:nvPr>
            <p:ph type="dt" sz="half" idx="10"/>
          </p:nvPr>
        </p:nvSpPr>
        <p:spPr/>
        <p:txBody>
          <a:bodyPr/>
          <a:lstStyle/>
          <a:p>
            <a:fld id="{3952FA39-4A70-4416-BD6A-317A14324BE2}"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a:p>
        </p:txBody>
      </p:sp>
      <p:sp>
        <p:nvSpPr>
          <p:cNvPr id="7" name="Dian numeron paikkamerkki 6"/>
          <p:cNvSpPr>
            <a:spLocks noGrp="1"/>
          </p:cNvSpPr>
          <p:nvPr>
            <p:ph type="sldNum" sz="quarter" idx="12"/>
          </p:nvPr>
        </p:nvSpPr>
        <p:spPr/>
        <p:txBody>
          <a:bodyPr/>
          <a:lstStyle/>
          <a:p>
            <a:fld id="{2A4837A0-F8B5-40DF-B7A3-2778985E9851}" type="slidenum">
              <a:rPr lang="fi-FI" smtClean="0"/>
              <a:pPr/>
              <a:t>20</a:t>
            </a:fld>
            <a:endParaRPr lang="fi-FI"/>
          </a:p>
        </p:txBody>
      </p:sp>
    </p:spTree>
    <p:extLst>
      <p:ext uri="{BB962C8B-B14F-4D97-AF65-F5344CB8AC3E}">
        <p14:creationId xmlns:p14="http://schemas.microsoft.com/office/powerpoint/2010/main" val="3013614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Arviointi</a:t>
            </a:r>
            <a:endParaRPr lang="fi-FI" dirty="0"/>
          </a:p>
        </p:txBody>
      </p:sp>
      <p:sp>
        <p:nvSpPr>
          <p:cNvPr id="4" name="Sisällön paikkamerkki 3"/>
          <p:cNvSpPr>
            <a:spLocks noGrp="1"/>
          </p:cNvSpPr>
          <p:nvPr>
            <p:ph sz="half" idx="2"/>
          </p:nvPr>
        </p:nvSpPr>
        <p:spPr>
          <a:xfrm>
            <a:off x="539552" y="1412776"/>
            <a:ext cx="8064448" cy="3600000"/>
          </a:xfrm>
        </p:spPr>
        <p:txBody>
          <a:bodyPr/>
          <a:lstStyle/>
          <a:p>
            <a:r>
              <a:rPr lang="fi-FI" sz="2000" dirty="0" smtClean="0"/>
              <a:t>Syksyn 2019 aikana 20 eri potilasta ja 240 eri päivänä</a:t>
            </a:r>
          </a:p>
          <a:p>
            <a:r>
              <a:rPr lang="fi-FI" sz="2000" dirty="0" smtClean="0"/>
              <a:t>Kaikilta potilailta kerätty palautetta, BDI, Audit ja CORE </a:t>
            </a:r>
          </a:p>
          <a:p>
            <a:r>
              <a:rPr lang="fi-FI" sz="2000" dirty="0" smtClean="0"/>
              <a:t>Jaksoilla toipumista edistäviä asioita ovat: vertaistuki, hyväksytyksi tuleminen ryhmässä, kokemusasiantuntijan läsnäolo, sitoutuminen, sosiaaliset kontaktit, hyvät keskustelut, yhdessä toimiminen, hyväksyvä turvallinen ilmapiiri, kuulluksi tuleminen yms.</a:t>
            </a:r>
          </a:p>
          <a:p>
            <a:endParaRPr lang="fi-FI" sz="2000" dirty="0" smtClean="0"/>
          </a:p>
          <a:p>
            <a:endParaRPr lang="fi-FI" sz="2000" dirty="0"/>
          </a:p>
        </p:txBody>
      </p:sp>
      <p:sp>
        <p:nvSpPr>
          <p:cNvPr id="5" name="Päivämäärän paikkamerkki 4"/>
          <p:cNvSpPr>
            <a:spLocks noGrp="1"/>
          </p:cNvSpPr>
          <p:nvPr>
            <p:ph type="dt" sz="half" idx="10"/>
          </p:nvPr>
        </p:nvSpPr>
        <p:spPr/>
        <p:txBody>
          <a:bodyPr/>
          <a:lstStyle/>
          <a:p>
            <a:fld id="{3952FA39-4A70-4416-BD6A-317A14324BE2}"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a:p>
        </p:txBody>
      </p:sp>
      <p:sp>
        <p:nvSpPr>
          <p:cNvPr id="7" name="Dian numeron paikkamerkki 6"/>
          <p:cNvSpPr>
            <a:spLocks noGrp="1"/>
          </p:cNvSpPr>
          <p:nvPr>
            <p:ph type="sldNum" sz="quarter" idx="12"/>
          </p:nvPr>
        </p:nvSpPr>
        <p:spPr/>
        <p:txBody>
          <a:bodyPr/>
          <a:lstStyle/>
          <a:p>
            <a:fld id="{2A4837A0-F8B5-40DF-B7A3-2778985E9851}" type="slidenum">
              <a:rPr lang="fi-FI" smtClean="0"/>
              <a:pPr/>
              <a:t>21</a:t>
            </a:fld>
            <a:endParaRPr lang="fi-FI"/>
          </a:p>
        </p:txBody>
      </p:sp>
    </p:spTree>
    <p:extLst>
      <p:ext uri="{BB962C8B-B14F-4D97-AF65-F5344CB8AC3E}">
        <p14:creationId xmlns:p14="http://schemas.microsoft.com/office/powerpoint/2010/main" val="3388585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0000" y="612000"/>
            <a:ext cx="8064000" cy="584752"/>
          </a:xfrm>
        </p:spPr>
        <p:txBody>
          <a:bodyPr/>
          <a:lstStyle/>
          <a:p>
            <a:r>
              <a:rPr lang="fi-FI" dirty="0" smtClean="0"/>
              <a:t>Kokemusasiantuntijavastaanottopilotti </a:t>
            </a:r>
            <a:r>
              <a:rPr lang="fi-FI" sz="1400" dirty="0" smtClean="0"/>
              <a:t>(5.9.2019-31.12.2019)</a:t>
            </a:r>
            <a:endParaRPr lang="fi-FI" sz="1400" dirty="0"/>
          </a:p>
        </p:txBody>
      </p:sp>
      <p:sp>
        <p:nvSpPr>
          <p:cNvPr id="3" name="Tekstin paikkamerkki 2"/>
          <p:cNvSpPr>
            <a:spLocks noGrp="1"/>
          </p:cNvSpPr>
          <p:nvPr>
            <p:ph type="body" idx="1"/>
          </p:nvPr>
        </p:nvSpPr>
        <p:spPr>
          <a:xfrm>
            <a:off x="525528" y="1340768"/>
            <a:ext cx="8064448" cy="360000"/>
          </a:xfrm>
        </p:spPr>
        <p:txBody>
          <a:bodyPr/>
          <a:lstStyle/>
          <a:p>
            <a:r>
              <a:rPr lang="fi-FI" dirty="0" smtClean="0">
                <a:solidFill>
                  <a:srgbClr val="92D050"/>
                </a:solidFill>
              </a:rPr>
              <a:t>Toimintamalli</a:t>
            </a:r>
            <a:endParaRPr lang="fi-FI" dirty="0"/>
          </a:p>
        </p:txBody>
      </p:sp>
      <p:sp>
        <p:nvSpPr>
          <p:cNvPr id="4" name="Sisällön paikkamerkki 3"/>
          <p:cNvSpPr>
            <a:spLocks noGrp="1"/>
          </p:cNvSpPr>
          <p:nvPr>
            <p:ph sz="half" idx="2"/>
          </p:nvPr>
        </p:nvSpPr>
        <p:spPr>
          <a:xfrm>
            <a:off x="541433" y="1718768"/>
            <a:ext cx="8064448" cy="3600000"/>
          </a:xfrm>
        </p:spPr>
        <p:txBody>
          <a:bodyPr/>
          <a:lstStyle/>
          <a:p>
            <a:pPr marL="0" indent="0">
              <a:buNone/>
            </a:pPr>
            <a:r>
              <a:rPr lang="fi-FI" sz="1400" dirty="0"/>
              <a:t>Kokemusasiantuntijan vastaanotolla sinulla on mahdollisuus </a:t>
            </a:r>
            <a:r>
              <a:rPr lang="fi-FI" sz="1400" dirty="0" smtClean="0"/>
              <a:t>vertaistukeen </a:t>
            </a:r>
            <a:r>
              <a:rPr lang="fi-FI" sz="1400" dirty="0"/>
              <a:t>ja neuvontaan. Vastaanotolla sinua kuuntelee </a:t>
            </a:r>
            <a:r>
              <a:rPr lang="fi-FI" sz="1400" dirty="0" smtClean="0"/>
              <a:t>koulutettu </a:t>
            </a:r>
            <a:r>
              <a:rPr lang="fi-FI" sz="1400" dirty="0"/>
              <a:t>kokemusasiantuntija, jolla on omakohtaista </a:t>
            </a:r>
            <a:r>
              <a:rPr lang="fi-FI" sz="1400" dirty="0" smtClean="0"/>
              <a:t>kokemusta </a:t>
            </a:r>
            <a:r>
              <a:rPr lang="fi-FI" sz="1400" dirty="0"/>
              <a:t>mielenterveys- ja päihdeongelmista, joko niistä </a:t>
            </a:r>
            <a:r>
              <a:rPr lang="fi-FI" sz="1400" dirty="0" smtClean="0"/>
              <a:t>toipuneena </a:t>
            </a:r>
            <a:r>
              <a:rPr lang="fi-FI" sz="1400" dirty="0"/>
              <a:t>tai läheisen </a:t>
            </a:r>
            <a:r>
              <a:rPr lang="fi-FI" sz="1400" dirty="0" smtClean="0"/>
              <a:t>roolissa. </a:t>
            </a:r>
          </a:p>
          <a:p>
            <a:pPr marL="0" indent="0">
              <a:buNone/>
            </a:pPr>
            <a:endParaRPr lang="fi-FI" sz="1400" dirty="0"/>
          </a:p>
          <a:p>
            <a:pPr marL="0" indent="0">
              <a:buNone/>
            </a:pPr>
            <a:r>
              <a:rPr lang="fi-FI" sz="1400" dirty="0" smtClean="0"/>
              <a:t>Vastaanotto </a:t>
            </a:r>
            <a:r>
              <a:rPr lang="fi-FI" sz="1400" dirty="0"/>
              <a:t>on ilmainen, jokaiselle avoin ja toimii ilman </a:t>
            </a:r>
            <a:r>
              <a:rPr lang="fi-FI" sz="1400" dirty="0" smtClean="0"/>
              <a:t>ajanvarausta </a:t>
            </a:r>
            <a:r>
              <a:rPr lang="fi-FI" sz="1400" dirty="0"/>
              <a:t>Kokemus- ja vertaistoimijat ry:n tiloissa </a:t>
            </a:r>
            <a:r>
              <a:rPr lang="fi-FI" sz="1400" dirty="0" smtClean="0"/>
              <a:t>Olkkarilla </a:t>
            </a:r>
            <a:r>
              <a:rPr lang="fi-FI" sz="1400" dirty="0"/>
              <a:t>osoitteessa Kauppaneliö 2, 60120 </a:t>
            </a:r>
            <a:r>
              <a:rPr lang="fi-FI" sz="1400" dirty="0" smtClean="0"/>
              <a:t>Seinäjoki.</a:t>
            </a:r>
          </a:p>
          <a:p>
            <a:pPr marL="0" indent="0">
              <a:buNone/>
            </a:pPr>
            <a:endParaRPr lang="fi-FI" sz="1400" dirty="0"/>
          </a:p>
          <a:p>
            <a:pPr marL="0" indent="0">
              <a:buNone/>
            </a:pPr>
            <a:r>
              <a:rPr lang="fi-FI" sz="1400" dirty="0" smtClean="0"/>
              <a:t>Vastaanotto </a:t>
            </a:r>
            <a:r>
              <a:rPr lang="fi-FI" sz="1400" dirty="0"/>
              <a:t>on auki torstaisin klo 12:00–16:00. Jokaisen </a:t>
            </a:r>
            <a:r>
              <a:rPr lang="fi-FI" sz="1400" dirty="0" smtClean="0"/>
              <a:t>kuukauden </a:t>
            </a:r>
            <a:r>
              <a:rPr lang="fi-FI" sz="1400" dirty="0"/>
              <a:t>ensimmäisenä torstaina paikalla </a:t>
            </a:r>
            <a:r>
              <a:rPr lang="fi-FI" sz="1400" dirty="0" smtClean="0"/>
              <a:t>on kokemusasiantuntija</a:t>
            </a:r>
            <a:r>
              <a:rPr lang="fi-FI" sz="1400" dirty="0"/>
              <a:t>, jolla on läheisen kokemus </a:t>
            </a:r>
            <a:r>
              <a:rPr lang="fi-FI" sz="1400" dirty="0" smtClean="0"/>
              <a:t>mielenterveys- </a:t>
            </a:r>
            <a:r>
              <a:rPr lang="fi-FI" sz="1400" dirty="0"/>
              <a:t>ja päihdeongelmasta.</a:t>
            </a:r>
          </a:p>
          <a:p>
            <a:pPr marL="0" indent="0">
              <a:buNone/>
            </a:pPr>
            <a:r>
              <a:rPr lang="fi-FI" sz="1400" dirty="0" smtClean="0"/>
              <a:t/>
            </a:r>
            <a:br>
              <a:rPr lang="fi-FI" sz="1400" dirty="0" smtClean="0"/>
            </a:br>
            <a:r>
              <a:rPr lang="fi-FI" sz="1400" dirty="0" smtClean="0"/>
              <a:t>Vastaanotolle </a:t>
            </a:r>
            <a:r>
              <a:rPr lang="fi-FI" sz="1400" dirty="0"/>
              <a:t>ohjataan mm. osastojen, poliklinikoiden ja </a:t>
            </a:r>
            <a:r>
              <a:rPr lang="fi-FI" sz="1400" dirty="0" err="1" smtClean="0"/>
              <a:t>FinFami</a:t>
            </a:r>
            <a:r>
              <a:rPr lang="fi-FI" sz="1400" dirty="0" smtClean="0"/>
              <a:t> </a:t>
            </a:r>
            <a:r>
              <a:rPr lang="fi-FI" sz="1400" dirty="0"/>
              <a:t>E-P ry:n omaisneuvonnan kautta</a:t>
            </a:r>
            <a:r>
              <a:rPr lang="fi-FI" sz="1400" dirty="0" smtClean="0"/>
              <a:t>.</a:t>
            </a:r>
          </a:p>
          <a:p>
            <a:pPr marL="0" indent="0">
              <a:buNone/>
            </a:pPr>
            <a:endParaRPr lang="fi-FI" sz="1200" dirty="0"/>
          </a:p>
          <a:p>
            <a:pPr marL="0" indent="0">
              <a:buNone/>
            </a:pPr>
            <a:endParaRPr lang="fi-FI" sz="1200" dirty="0"/>
          </a:p>
        </p:txBody>
      </p:sp>
      <p:sp>
        <p:nvSpPr>
          <p:cNvPr id="5" name="Päivämäärän paikkamerkki 4"/>
          <p:cNvSpPr>
            <a:spLocks noGrp="1"/>
          </p:cNvSpPr>
          <p:nvPr>
            <p:ph type="dt" sz="half" idx="10"/>
          </p:nvPr>
        </p:nvSpPr>
        <p:spPr/>
        <p:txBody>
          <a:bodyPr/>
          <a:lstStyle/>
          <a:p>
            <a:fld id="{3952FA39-4A70-4416-BD6A-317A14324BE2}"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a:p>
        </p:txBody>
      </p:sp>
      <p:sp>
        <p:nvSpPr>
          <p:cNvPr id="7" name="Dian numeron paikkamerkki 6"/>
          <p:cNvSpPr>
            <a:spLocks noGrp="1"/>
          </p:cNvSpPr>
          <p:nvPr>
            <p:ph type="sldNum" sz="quarter" idx="12"/>
          </p:nvPr>
        </p:nvSpPr>
        <p:spPr/>
        <p:txBody>
          <a:bodyPr/>
          <a:lstStyle/>
          <a:p>
            <a:fld id="{2A4837A0-F8B5-40DF-B7A3-2778985E9851}" type="slidenum">
              <a:rPr lang="fi-FI" smtClean="0"/>
              <a:pPr/>
              <a:t>22</a:t>
            </a:fld>
            <a:endParaRPr lang="fi-FI"/>
          </a:p>
        </p:txBody>
      </p:sp>
      <p:sp>
        <p:nvSpPr>
          <p:cNvPr id="8" name="Tekstin paikkamerkki 2"/>
          <p:cNvSpPr txBox="1">
            <a:spLocks/>
          </p:cNvSpPr>
          <p:nvPr/>
        </p:nvSpPr>
        <p:spPr>
          <a:xfrm>
            <a:off x="512655" y="4491320"/>
            <a:ext cx="8064448" cy="360000"/>
          </a:xfrm>
          <a:prstGeom prst="rect">
            <a:avLst/>
          </a:prstGeom>
        </p:spPr>
        <p:txBody>
          <a:bodyPr vert="horz" wrap="square" lIns="0" tIns="0" rIns="0" bIns="0" rtlCol="0" anchor="t" anchorCtr="0">
            <a:noAutofit/>
          </a:bodyPr>
          <a:lstStyle>
            <a:lvl1pPr marL="0" indent="0" algn="l" defTabSz="914400" rtl="0" eaLnBrk="1" latinLnBrk="0" hangingPunct="1">
              <a:spcBef>
                <a:spcPct val="20000"/>
              </a:spcBef>
              <a:buFont typeface="Arial" pitchFamily="34" charset="0"/>
              <a:buNone/>
              <a:defRPr sz="2400" b="1" kern="1200" baseline="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fi-FI" dirty="0" smtClean="0">
                <a:solidFill>
                  <a:srgbClr val="92D050"/>
                </a:solidFill>
              </a:rPr>
              <a:t>Arviointi</a:t>
            </a:r>
            <a:endParaRPr lang="fi-FI" dirty="0">
              <a:solidFill>
                <a:srgbClr val="92D050"/>
              </a:solidFill>
            </a:endParaRPr>
          </a:p>
          <a:p>
            <a:endParaRPr lang="fi-FI" dirty="0"/>
          </a:p>
        </p:txBody>
      </p:sp>
      <p:sp>
        <p:nvSpPr>
          <p:cNvPr id="9" name="Sisällön paikkamerkki 3"/>
          <p:cNvSpPr txBox="1">
            <a:spLocks/>
          </p:cNvSpPr>
          <p:nvPr/>
        </p:nvSpPr>
        <p:spPr>
          <a:xfrm>
            <a:off x="473956" y="4869320"/>
            <a:ext cx="8064448" cy="360000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fi-FI" sz="1400" dirty="0" smtClean="0"/>
              <a:t>Syksyn 2019 aikana kokemusasiantuntijavastaanottoa käytti 49 asiakasta. Asiakkaita oli joka torstai   1-6 (keskimäärin 3,6). Syksyn aikana 8 eri kokemusasiantuntijaa pitänyt vastaanottoa</a:t>
            </a:r>
          </a:p>
          <a:p>
            <a:pPr marL="0" indent="0">
              <a:buFont typeface="Arial" pitchFamily="34" charset="0"/>
              <a:buNone/>
            </a:pPr>
            <a:r>
              <a:rPr lang="fi-FI" sz="1400" dirty="0" smtClean="0"/>
              <a:t>Kevään 2020 aikana kerätään asiakaspalautetta toiminnasta. Kokemusasiantuntijat ovat kokeneet vastaanoton hyödylliseksi ja keskustelut ovat olleet hedelmällisiä</a:t>
            </a:r>
          </a:p>
          <a:p>
            <a:pPr marL="0" indent="0">
              <a:buFont typeface="Arial" pitchFamily="34" charset="0"/>
              <a:buNone/>
            </a:pPr>
            <a:endParaRPr lang="fi-FI" sz="1400" dirty="0" smtClean="0"/>
          </a:p>
          <a:p>
            <a:pPr marL="0" indent="0">
              <a:buFont typeface="Arial" pitchFamily="34" charset="0"/>
              <a:buNone/>
            </a:pPr>
            <a:endParaRPr lang="fi-FI" sz="1200" dirty="0"/>
          </a:p>
        </p:txBody>
      </p:sp>
    </p:spTree>
    <p:extLst>
      <p:ext uri="{BB962C8B-B14F-4D97-AF65-F5344CB8AC3E}">
        <p14:creationId xmlns:p14="http://schemas.microsoft.com/office/powerpoint/2010/main" val="3884734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ssa on neljään yhtä suureen osaan jaettu ympyrä, jotka muodostavat yhden kokonaisuuden. Vasemmassa yläreunassa olevassa osiossa on teksti ja kuva kodista. Oikeassa yläreunassa olevassa osiossa on teksti &quot;mahdollisuudet&quot; ja yksinkertainen kuva puusta. Oikeassa alaeunassa olevassa osiossa on teksti ja kuvassa &quot;ihmiset&quot;. Vasemmassa alareunassa olevassa osiossa on teksti &quot;voimaantuminen&quot; ja kuvassa on kolmeen eri suuntaan haarautuva polku." title="Piirakka kuvio"/>
          <p:cNvPicPr>
            <a:picLocks noChangeAspect="1"/>
          </p:cNvPicPr>
          <p:nvPr/>
        </p:nvPicPr>
        <p:blipFill>
          <a:blip r:embed="rId3"/>
          <a:stretch>
            <a:fillRect/>
          </a:stretch>
        </p:blipFill>
        <p:spPr>
          <a:xfrm>
            <a:off x="323528" y="332656"/>
            <a:ext cx="5972107" cy="5184576"/>
          </a:xfrm>
          <a:prstGeom prst="rect">
            <a:avLst/>
          </a:prstGeom>
        </p:spPr>
      </p:pic>
    </p:spTree>
    <p:extLst>
      <p:ext uri="{BB962C8B-B14F-4D97-AF65-F5344CB8AC3E}">
        <p14:creationId xmlns:p14="http://schemas.microsoft.com/office/powerpoint/2010/main" val="3163448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stretch>
            <a:fillRect/>
          </a:stretch>
        </p:blipFill>
        <p:spPr>
          <a:xfrm>
            <a:off x="5684017" y="188640"/>
            <a:ext cx="3228975" cy="3019425"/>
          </a:xfrm>
          <a:prstGeom prst="rect">
            <a:avLst/>
          </a:prstGeom>
        </p:spPr>
      </p:pic>
      <p:sp>
        <p:nvSpPr>
          <p:cNvPr id="2" name="Otsikko 1"/>
          <p:cNvSpPr>
            <a:spLocks noGrp="1"/>
          </p:cNvSpPr>
          <p:nvPr>
            <p:ph type="title"/>
          </p:nvPr>
        </p:nvSpPr>
        <p:spPr>
          <a:xfrm>
            <a:off x="1547664" y="773113"/>
            <a:ext cx="7139136" cy="423639"/>
          </a:xfrm>
        </p:spPr>
        <p:txBody>
          <a:bodyPr>
            <a:noAutofit/>
          </a:bodyPr>
          <a:lstStyle/>
          <a:p>
            <a:r>
              <a:rPr lang="fi-FI" sz="3200" dirty="0" smtClean="0"/>
              <a:t>Koti</a:t>
            </a:r>
            <a:endParaRPr lang="fi-FI" sz="3200" dirty="0"/>
          </a:p>
        </p:txBody>
      </p:sp>
      <p:sp>
        <p:nvSpPr>
          <p:cNvPr id="3" name="Sisällön paikkamerkki 2"/>
          <p:cNvSpPr>
            <a:spLocks noGrp="1"/>
          </p:cNvSpPr>
          <p:nvPr>
            <p:ph sz="half" idx="1"/>
          </p:nvPr>
        </p:nvSpPr>
        <p:spPr>
          <a:xfrm>
            <a:off x="389872" y="1484784"/>
            <a:ext cx="4038600" cy="4681190"/>
          </a:xfrm>
        </p:spPr>
        <p:txBody>
          <a:bodyPr/>
          <a:lstStyle/>
          <a:p>
            <a:r>
              <a:rPr lang="fi-FI" sz="2400" dirty="0" smtClean="0"/>
              <a:t>Turvallinen ja vakaa paikka elää</a:t>
            </a:r>
          </a:p>
          <a:p>
            <a:r>
              <a:rPr lang="fi-FI" dirty="0" smtClean="0"/>
              <a:t>Mielenterveys</a:t>
            </a:r>
          </a:p>
          <a:p>
            <a:r>
              <a:rPr lang="fi-FI" sz="2400" dirty="0" smtClean="0"/>
              <a:t>Arjen hallinta</a:t>
            </a:r>
          </a:p>
          <a:p>
            <a:r>
              <a:rPr lang="fi-FI" dirty="0" smtClean="0"/>
              <a:t>Turvallisuus &amp; mukavuus</a:t>
            </a:r>
            <a:endParaRPr lang="fi-FI" sz="2400" dirty="0" smtClean="0"/>
          </a:p>
          <a:p>
            <a:endParaRPr lang="fi-FI" sz="2400" dirty="0" smtClean="0"/>
          </a:p>
          <a:p>
            <a:endParaRPr lang="fi-FI" dirty="0"/>
          </a:p>
        </p:txBody>
      </p:sp>
      <p:sp>
        <p:nvSpPr>
          <p:cNvPr id="4" name="Sisällön paikkamerkki 3"/>
          <p:cNvSpPr>
            <a:spLocks noGrp="1"/>
          </p:cNvSpPr>
          <p:nvPr>
            <p:ph sz="half" idx="2"/>
          </p:nvPr>
        </p:nvSpPr>
        <p:spPr>
          <a:xfrm>
            <a:off x="4648200" y="1451943"/>
            <a:ext cx="4038600" cy="4681190"/>
          </a:xfrm>
        </p:spPr>
        <p:txBody>
          <a:bodyPr/>
          <a:lstStyle/>
          <a:p>
            <a:r>
              <a:rPr lang="fi-FI" sz="2400" dirty="0" smtClean="0"/>
              <a:t>Lääkehoidon ja voinnin seuraaminen</a:t>
            </a:r>
          </a:p>
          <a:p>
            <a:r>
              <a:rPr lang="fi-FI" sz="2400" dirty="0" smtClean="0"/>
              <a:t>Taitojen oppiminen ja niiden siirtyminen myös kotiin</a:t>
            </a:r>
          </a:p>
          <a:p>
            <a:r>
              <a:rPr lang="fi-FI" sz="2400" dirty="0" smtClean="0"/>
              <a:t>Kotona selviytymisen tukeminen, kotikuntoutus, jalkautuva työ</a:t>
            </a:r>
          </a:p>
          <a:p>
            <a:r>
              <a:rPr lang="fi-FI" sz="2400" dirty="0" smtClean="0"/>
              <a:t>Kuntoutusohjaus, palveluohjaus</a:t>
            </a:r>
          </a:p>
          <a:p>
            <a:endParaRPr lang="fi-FI" dirty="0"/>
          </a:p>
        </p:txBody>
      </p:sp>
    </p:spTree>
    <p:extLst>
      <p:ext uri="{BB962C8B-B14F-4D97-AF65-F5344CB8AC3E}">
        <p14:creationId xmlns:p14="http://schemas.microsoft.com/office/powerpoint/2010/main" val="1935433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stretch>
            <a:fillRect/>
          </a:stretch>
        </p:blipFill>
        <p:spPr>
          <a:xfrm>
            <a:off x="6084168" y="188640"/>
            <a:ext cx="2943225" cy="3038475"/>
          </a:xfrm>
          <a:prstGeom prst="rect">
            <a:avLst/>
          </a:prstGeom>
        </p:spPr>
      </p:pic>
      <p:sp>
        <p:nvSpPr>
          <p:cNvPr id="2" name="Otsikko 1"/>
          <p:cNvSpPr>
            <a:spLocks noGrp="1"/>
          </p:cNvSpPr>
          <p:nvPr>
            <p:ph type="title"/>
          </p:nvPr>
        </p:nvSpPr>
        <p:spPr>
          <a:xfrm>
            <a:off x="1403648" y="773113"/>
            <a:ext cx="7283152" cy="567655"/>
          </a:xfrm>
        </p:spPr>
        <p:txBody>
          <a:bodyPr>
            <a:normAutofit/>
          </a:bodyPr>
          <a:lstStyle/>
          <a:p>
            <a:r>
              <a:rPr lang="fi-FI" sz="3200" dirty="0" smtClean="0"/>
              <a:t>Mahdollisuudet</a:t>
            </a:r>
            <a:endParaRPr lang="fi-FI" sz="3200" dirty="0"/>
          </a:p>
        </p:txBody>
      </p:sp>
      <p:sp>
        <p:nvSpPr>
          <p:cNvPr id="3" name="Sisällön paikkamerkki 2"/>
          <p:cNvSpPr>
            <a:spLocks noGrp="1"/>
          </p:cNvSpPr>
          <p:nvPr>
            <p:ph sz="half" idx="1"/>
          </p:nvPr>
        </p:nvSpPr>
        <p:spPr>
          <a:xfrm>
            <a:off x="457200" y="1412777"/>
            <a:ext cx="4038600" cy="4537174"/>
          </a:xfrm>
        </p:spPr>
        <p:txBody>
          <a:bodyPr/>
          <a:lstStyle/>
          <a:p>
            <a:r>
              <a:rPr lang="fi-FI" sz="2400" dirty="0" smtClean="0"/>
              <a:t>Mahdollisuus tavoitella mielekästä vapaa-aikaa, virkistymistä, koulututusta ja työmahdollisuuksia</a:t>
            </a:r>
          </a:p>
          <a:p>
            <a:r>
              <a:rPr lang="fi-FI" dirty="0" smtClean="0"/>
              <a:t>Fyysinen terveys</a:t>
            </a:r>
          </a:p>
          <a:p>
            <a:r>
              <a:rPr lang="fi-FI" sz="2400" dirty="0" smtClean="0"/>
              <a:t>Liikunta &amp; aktiivisuus</a:t>
            </a:r>
          </a:p>
          <a:p>
            <a:r>
              <a:rPr lang="fi-FI" dirty="0" smtClean="0"/>
              <a:t>Elämän merkityksellisyys &amp; suunta</a:t>
            </a:r>
            <a:endParaRPr lang="fi-FI" sz="2400" dirty="0" smtClean="0"/>
          </a:p>
          <a:p>
            <a:endParaRPr lang="fi-FI" dirty="0"/>
          </a:p>
        </p:txBody>
      </p:sp>
      <p:sp>
        <p:nvSpPr>
          <p:cNvPr id="4" name="Sisällön paikkamerkki 3"/>
          <p:cNvSpPr>
            <a:spLocks noGrp="1"/>
          </p:cNvSpPr>
          <p:nvPr>
            <p:ph sz="half" idx="2"/>
          </p:nvPr>
        </p:nvSpPr>
        <p:spPr>
          <a:xfrm>
            <a:off x="4648200" y="1412777"/>
            <a:ext cx="4038600" cy="4537174"/>
          </a:xfrm>
        </p:spPr>
        <p:txBody>
          <a:bodyPr/>
          <a:lstStyle/>
          <a:p>
            <a:r>
              <a:rPr lang="fi-FI" sz="2400" dirty="0" smtClean="0"/>
              <a:t>Terveelliset elämäntavat, ruokailu, nukkuminen, lääkehoito, päihteiden käyttö</a:t>
            </a:r>
          </a:p>
          <a:p>
            <a:r>
              <a:rPr lang="fi-FI" sz="2400" dirty="0" smtClean="0"/>
              <a:t>Liikkuminen</a:t>
            </a:r>
            <a:r>
              <a:rPr lang="fi-FI" sz="2400" dirty="0"/>
              <a:t> </a:t>
            </a:r>
            <a:r>
              <a:rPr lang="fi-FI" sz="2400" dirty="0" smtClean="0"/>
              <a:t>ja fyysisen kunnon ylläpito</a:t>
            </a:r>
          </a:p>
          <a:p>
            <a:r>
              <a:rPr lang="fi-FI" sz="2400" dirty="0" smtClean="0"/>
              <a:t>Sisältöä päiviin</a:t>
            </a:r>
          </a:p>
          <a:p>
            <a:pPr marL="0" indent="0">
              <a:buNone/>
            </a:pPr>
            <a:endParaRPr lang="fi-FI" sz="2400" dirty="0" smtClean="0"/>
          </a:p>
        </p:txBody>
      </p:sp>
    </p:spTree>
    <p:extLst>
      <p:ext uri="{BB962C8B-B14F-4D97-AF65-F5344CB8AC3E}">
        <p14:creationId xmlns:p14="http://schemas.microsoft.com/office/powerpoint/2010/main" val="1267507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stretch>
            <a:fillRect/>
          </a:stretch>
        </p:blipFill>
        <p:spPr>
          <a:xfrm>
            <a:off x="6156176" y="332656"/>
            <a:ext cx="2809875" cy="2762250"/>
          </a:xfrm>
          <a:prstGeom prst="rect">
            <a:avLst/>
          </a:prstGeom>
        </p:spPr>
      </p:pic>
      <p:sp>
        <p:nvSpPr>
          <p:cNvPr id="2" name="Otsikko 1"/>
          <p:cNvSpPr>
            <a:spLocks noGrp="1"/>
          </p:cNvSpPr>
          <p:nvPr>
            <p:ph type="title"/>
          </p:nvPr>
        </p:nvSpPr>
        <p:spPr>
          <a:xfrm>
            <a:off x="1403648" y="773113"/>
            <a:ext cx="7283152" cy="567655"/>
          </a:xfrm>
        </p:spPr>
        <p:txBody>
          <a:bodyPr>
            <a:normAutofit/>
          </a:bodyPr>
          <a:lstStyle/>
          <a:p>
            <a:r>
              <a:rPr lang="fi-FI" sz="3200" dirty="0" smtClean="0"/>
              <a:t>Ihmiset</a:t>
            </a:r>
            <a:endParaRPr lang="fi-FI" sz="3200" dirty="0"/>
          </a:p>
        </p:txBody>
      </p:sp>
      <p:sp>
        <p:nvSpPr>
          <p:cNvPr id="3" name="Sisällön paikkamerkki 2"/>
          <p:cNvSpPr>
            <a:spLocks noGrp="1"/>
          </p:cNvSpPr>
          <p:nvPr>
            <p:ph sz="half" idx="1"/>
          </p:nvPr>
        </p:nvSpPr>
        <p:spPr>
          <a:xfrm>
            <a:off x="395536" y="1556792"/>
            <a:ext cx="4038600" cy="4537174"/>
          </a:xfrm>
        </p:spPr>
        <p:txBody>
          <a:bodyPr/>
          <a:lstStyle/>
          <a:p>
            <a:r>
              <a:rPr lang="fi-FI" sz="2400" dirty="0" smtClean="0"/>
              <a:t>Ystävinä, luotettuina ja tukijoina</a:t>
            </a:r>
          </a:p>
          <a:p>
            <a:r>
              <a:rPr lang="fi-FI" dirty="0" smtClean="0"/>
              <a:t>Henkilökohtainen verkosto</a:t>
            </a:r>
          </a:p>
          <a:p>
            <a:r>
              <a:rPr lang="fi-FI" sz="2400" dirty="0" smtClean="0"/>
              <a:t>Sosiaalinen verkosto</a:t>
            </a:r>
          </a:p>
          <a:p>
            <a:r>
              <a:rPr lang="fi-FI" dirty="0" smtClean="0"/>
              <a:t>Itsearvostus</a:t>
            </a:r>
            <a:endParaRPr lang="fi-FI" sz="2400" dirty="0" smtClean="0"/>
          </a:p>
          <a:p>
            <a:endParaRPr lang="fi-FI" dirty="0" smtClean="0"/>
          </a:p>
          <a:p>
            <a:endParaRPr lang="fi-FI" dirty="0"/>
          </a:p>
        </p:txBody>
      </p:sp>
      <p:sp>
        <p:nvSpPr>
          <p:cNvPr id="4" name="Sisällön paikkamerkki 3"/>
          <p:cNvSpPr>
            <a:spLocks noGrp="1"/>
          </p:cNvSpPr>
          <p:nvPr>
            <p:ph sz="half" idx="2"/>
          </p:nvPr>
        </p:nvSpPr>
        <p:spPr>
          <a:xfrm>
            <a:off x="4434137" y="1412777"/>
            <a:ext cx="4633638" cy="4537174"/>
          </a:xfrm>
        </p:spPr>
        <p:txBody>
          <a:bodyPr>
            <a:noAutofit/>
          </a:bodyPr>
          <a:lstStyle/>
          <a:p>
            <a:r>
              <a:rPr lang="fi-FI" sz="2400" dirty="0" smtClean="0"/>
              <a:t>Ihmissuhteet</a:t>
            </a:r>
          </a:p>
          <a:p>
            <a:r>
              <a:rPr lang="fi-FI" sz="2400" dirty="0" smtClean="0"/>
              <a:t>Läheisten huomioiminen, omaisneuvonta</a:t>
            </a:r>
          </a:p>
          <a:p>
            <a:r>
              <a:rPr lang="fi-FI" sz="2400" dirty="0" smtClean="0"/>
              <a:t>Kuuluminen ryhmään</a:t>
            </a:r>
          </a:p>
          <a:p>
            <a:r>
              <a:rPr lang="fi-FI" sz="2400" dirty="0" smtClean="0"/>
              <a:t>Yhteisöhoito </a:t>
            </a:r>
          </a:p>
          <a:p>
            <a:r>
              <a:rPr lang="fi-FI" sz="2400" dirty="0" smtClean="0"/>
              <a:t>Ohjaaminen normaalitoimintoihin</a:t>
            </a:r>
          </a:p>
          <a:p>
            <a:r>
              <a:rPr lang="fi-FI" sz="2400" dirty="0" smtClean="0"/>
              <a:t>Vertaistuki, oma-apuryhmät, kokemusasiantuntijuus</a:t>
            </a:r>
          </a:p>
          <a:p>
            <a:r>
              <a:rPr lang="fi-FI" sz="2400" dirty="0" smtClean="0"/>
              <a:t>Omasta itsestä huolehtinen, onnistumisen kokemukset</a:t>
            </a:r>
            <a:endParaRPr lang="fi-FI" sz="2400" dirty="0"/>
          </a:p>
        </p:txBody>
      </p:sp>
    </p:spTree>
    <p:extLst>
      <p:ext uri="{BB962C8B-B14F-4D97-AF65-F5344CB8AC3E}">
        <p14:creationId xmlns:p14="http://schemas.microsoft.com/office/powerpoint/2010/main" val="288281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stretch>
            <a:fillRect/>
          </a:stretch>
        </p:blipFill>
        <p:spPr>
          <a:xfrm>
            <a:off x="6012160" y="146999"/>
            <a:ext cx="2943225" cy="2924175"/>
          </a:xfrm>
          <a:prstGeom prst="rect">
            <a:avLst/>
          </a:prstGeom>
        </p:spPr>
      </p:pic>
      <p:sp>
        <p:nvSpPr>
          <p:cNvPr id="2" name="Otsikko 1"/>
          <p:cNvSpPr>
            <a:spLocks noGrp="1"/>
          </p:cNvSpPr>
          <p:nvPr>
            <p:ph type="title"/>
          </p:nvPr>
        </p:nvSpPr>
        <p:spPr>
          <a:xfrm>
            <a:off x="1475656" y="773113"/>
            <a:ext cx="7211144" cy="567655"/>
          </a:xfrm>
        </p:spPr>
        <p:txBody>
          <a:bodyPr>
            <a:normAutofit/>
          </a:bodyPr>
          <a:lstStyle/>
          <a:p>
            <a:r>
              <a:rPr lang="fi-FI" sz="3200" dirty="0" err="1" smtClean="0"/>
              <a:t>Voimaantuminen</a:t>
            </a:r>
            <a:r>
              <a:rPr lang="fi-FI" sz="3200" dirty="0" smtClean="0"/>
              <a:t> </a:t>
            </a:r>
            <a:endParaRPr lang="fi-FI" sz="3200" dirty="0"/>
          </a:p>
        </p:txBody>
      </p:sp>
      <p:sp>
        <p:nvSpPr>
          <p:cNvPr id="3" name="Sisällön paikkamerkki 2"/>
          <p:cNvSpPr>
            <a:spLocks noGrp="1"/>
          </p:cNvSpPr>
          <p:nvPr>
            <p:ph sz="half" idx="1"/>
          </p:nvPr>
        </p:nvSpPr>
        <p:spPr>
          <a:xfrm>
            <a:off x="423067" y="1609087"/>
            <a:ext cx="4038600" cy="4609182"/>
          </a:xfrm>
        </p:spPr>
        <p:txBody>
          <a:bodyPr>
            <a:normAutofit/>
          </a:bodyPr>
          <a:lstStyle/>
          <a:p>
            <a:r>
              <a:rPr lang="fi-FI" sz="2600" dirty="0" smtClean="0"/>
              <a:t>Täysi osallisuus omaa elämää koskeviin päätöksiin</a:t>
            </a:r>
          </a:p>
          <a:p>
            <a:r>
              <a:rPr lang="fi-FI" sz="2600" dirty="0" smtClean="0"/>
              <a:t>Osallistuminen &amp; elämänhallinta</a:t>
            </a:r>
          </a:p>
          <a:p>
            <a:r>
              <a:rPr lang="fi-FI" sz="2600" dirty="0" smtClean="0"/>
              <a:t>Itsestä huolehtiminen</a:t>
            </a:r>
          </a:p>
          <a:p>
            <a:r>
              <a:rPr lang="fi-FI" sz="2600" dirty="0" smtClean="0"/>
              <a:t>Toiveikkuus</a:t>
            </a:r>
          </a:p>
          <a:p>
            <a:pPr marL="0" indent="0">
              <a:buNone/>
            </a:pPr>
            <a:endParaRPr lang="fi-FI" dirty="0"/>
          </a:p>
        </p:txBody>
      </p:sp>
      <p:sp>
        <p:nvSpPr>
          <p:cNvPr id="4" name="Sisällön paikkamerkki 3"/>
          <p:cNvSpPr>
            <a:spLocks noGrp="1"/>
          </p:cNvSpPr>
          <p:nvPr>
            <p:ph sz="half" idx="2"/>
          </p:nvPr>
        </p:nvSpPr>
        <p:spPr>
          <a:xfrm>
            <a:off x="4211960" y="1556792"/>
            <a:ext cx="4322440" cy="4824536"/>
          </a:xfrm>
        </p:spPr>
        <p:txBody>
          <a:bodyPr>
            <a:normAutofit/>
          </a:bodyPr>
          <a:lstStyle/>
          <a:p>
            <a:r>
              <a:rPr lang="fi-FI" sz="2600" dirty="0" smtClean="0"/>
              <a:t>Vaikuttamismahdollisuudet</a:t>
            </a:r>
          </a:p>
          <a:p>
            <a:r>
              <a:rPr lang="fi-FI" sz="2600" dirty="0" smtClean="0"/>
              <a:t>Elämänhallinta</a:t>
            </a:r>
          </a:p>
          <a:p>
            <a:r>
              <a:rPr lang="fi-FI" sz="2600" dirty="0" smtClean="0"/>
              <a:t>Oman hoidon suunnittelu</a:t>
            </a:r>
          </a:p>
          <a:p>
            <a:r>
              <a:rPr lang="fi-FI" sz="2600" dirty="0" smtClean="0"/>
              <a:t>Omahoidon tukeminen, hoitotahto, varosuunnitelma, </a:t>
            </a:r>
            <a:r>
              <a:rPr lang="fi-FI" sz="2600" dirty="0" err="1" smtClean="0"/>
              <a:t>psykoedukaatio</a:t>
            </a:r>
            <a:r>
              <a:rPr lang="fi-FI" sz="2600" dirty="0" smtClean="0"/>
              <a:t>, oireiden hallinta</a:t>
            </a:r>
          </a:p>
          <a:p>
            <a:r>
              <a:rPr lang="fi-FI" sz="2600" dirty="0" smtClean="0"/>
              <a:t>Tavoitteellisuus, toivon ylläpitäminen</a:t>
            </a:r>
          </a:p>
          <a:p>
            <a:r>
              <a:rPr lang="fi-FI" sz="2600" dirty="0" smtClean="0"/>
              <a:t>Kokemusasiantuntijuus</a:t>
            </a:r>
          </a:p>
          <a:p>
            <a:pPr marL="0" indent="0">
              <a:buNone/>
            </a:pPr>
            <a:endParaRPr lang="fi-FI" sz="2000" dirty="0" smtClean="0"/>
          </a:p>
          <a:p>
            <a:endParaRPr lang="fi-FI" dirty="0"/>
          </a:p>
        </p:txBody>
      </p:sp>
    </p:spTree>
    <p:extLst>
      <p:ext uri="{BB962C8B-B14F-4D97-AF65-F5344CB8AC3E}">
        <p14:creationId xmlns:p14="http://schemas.microsoft.com/office/powerpoint/2010/main" val="796215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Recovery</a:t>
            </a:r>
            <a:r>
              <a:rPr lang="fi-FI" dirty="0" smtClean="0"/>
              <a:t>-orientoituneen toimintakulttuurin luominen </a:t>
            </a:r>
            <a:r>
              <a:rPr lang="fi-FI" dirty="0" err="1" smtClean="0"/>
              <a:t>EPSHP:ssa</a:t>
            </a:r>
            <a:endParaRPr lang="fi-FI" dirty="0"/>
          </a:p>
        </p:txBody>
      </p:sp>
      <p:sp>
        <p:nvSpPr>
          <p:cNvPr id="3" name="Sisällön paikkamerkki 2"/>
          <p:cNvSpPr>
            <a:spLocks noGrp="1"/>
          </p:cNvSpPr>
          <p:nvPr>
            <p:ph sz="half" idx="1"/>
          </p:nvPr>
        </p:nvSpPr>
        <p:spPr>
          <a:xfrm>
            <a:off x="540000" y="1584000"/>
            <a:ext cx="8352480" cy="4500000"/>
          </a:xfrm>
        </p:spPr>
        <p:txBody>
          <a:bodyPr/>
          <a:lstStyle/>
          <a:p>
            <a:r>
              <a:rPr lang="fi-FI" dirty="0" smtClean="0"/>
              <a:t>Kokemusasiantuntijatoiminnan jalkauttaminen edelleen (jatkunut 10 vuotta) psykiatrian toiminta-alueella, koko sairaanhoitopiirissä, koko maakunnassa</a:t>
            </a:r>
          </a:p>
          <a:p>
            <a:r>
              <a:rPr lang="fi-FI" dirty="0" smtClean="0"/>
              <a:t>Voimaa arkeen toiminnan integroiminen </a:t>
            </a:r>
            <a:r>
              <a:rPr lang="fi-FI" dirty="0" err="1" smtClean="0"/>
              <a:t>pysyväistoiminnaksi</a:t>
            </a:r>
            <a:endParaRPr lang="fi-FI" dirty="0" smtClean="0"/>
          </a:p>
          <a:p>
            <a:r>
              <a:rPr lang="fi-FI" dirty="0" err="1" smtClean="0"/>
              <a:t>Recovery</a:t>
            </a:r>
            <a:r>
              <a:rPr lang="fi-FI" dirty="0" smtClean="0"/>
              <a:t>-college toiminnan aloittaminen 2020</a:t>
            </a:r>
          </a:p>
          <a:p>
            <a:r>
              <a:rPr lang="fi-FI" dirty="0" smtClean="0"/>
              <a:t>Henkilökunnan koulutus toipumisorientaatioon</a:t>
            </a:r>
          </a:p>
          <a:p>
            <a:pPr lvl="1"/>
            <a:r>
              <a:rPr lang="fi-FI" dirty="0" smtClean="0"/>
              <a:t>Auditoriokoulutukset 2018-2019 (yhteistyössä THL)</a:t>
            </a:r>
          </a:p>
          <a:p>
            <a:pPr lvl="1"/>
            <a:r>
              <a:rPr lang="fi-FI" dirty="0" smtClean="0"/>
              <a:t>Yksikkökohtaiset työpajat 2019-2020 (lääkäri, sairaanhoitaja, kokemusasiantuntija jalkautuvat jokaiseen yksikköön)</a:t>
            </a:r>
            <a:endParaRPr lang="fi-FI" dirty="0"/>
          </a:p>
        </p:txBody>
      </p:sp>
      <p:sp>
        <p:nvSpPr>
          <p:cNvPr id="5" name="Päivämäärän paikkamerkki 4"/>
          <p:cNvSpPr>
            <a:spLocks noGrp="1"/>
          </p:cNvSpPr>
          <p:nvPr>
            <p:ph type="dt" sz="half" idx="10"/>
          </p:nvPr>
        </p:nvSpPr>
        <p:spPr/>
        <p:txBody>
          <a:bodyPr/>
          <a:lstStyle/>
          <a:p>
            <a:fld id="{D00111C6-550F-476F-A8E9-87059F984CC5}"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dirty="0"/>
          </a:p>
        </p:txBody>
      </p:sp>
      <p:sp>
        <p:nvSpPr>
          <p:cNvPr id="7" name="Dian numeron paikkamerkki 6"/>
          <p:cNvSpPr>
            <a:spLocks noGrp="1"/>
          </p:cNvSpPr>
          <p:nvPr>
            <p:ph type="sldNum" sz="quarter" idx="12"/>
          </p:nvPr>
        </p:nvSpPr>
        <p:spPr/>
        <p:txBody>
          <a:bodyPr/>
          <a:lstStyle/>
          <a:p>
            <a:fld id="{2A4837A0-F8B5-40DF-B7A3-2778985E9851}" type="slidenum">
              <a:rPr lang="fi-FI" smtClean="0"/>
              <a:pPr/>
              <a:t>28</a:t>
            </a:fld>
            <a:endParaRPr lang="fi-FI"/>
          </a:p>
        </p:txBody>
      </p:sp>
    </p:spTree>
    <p:extLst>
      <p:ext uri="{BB962C8B-B14F-4D97-AF65-F5344CB8AC3E}">
        <p14:creationId xmlns:p14="http://schemas.microsoft.com/office/powerpoint/2010/main" val="2275423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endParaRPr lang="fi-FI"/>
          </a:p>
        </p:txBody>
      </p:sp>
      <p:sp>
        <p:nvSpPr>
          <p:cNvPr id="3" name="Päivämäärän paikkamerkki 2"/>
          <p:cNvSpPr>
            <a:spLocks noGrp="1"/>
          </p:cNvSpPr>
          <p:nvPr>
            <p:ph type="dt" sz="half" idx="10"/>
          </p:nvPr>
        </p:nvSpPr>
        <p:spPr/>
        <p:txBody>
          <a:bodyPr/>
          <a:lstStyle/>
          <a:p>
            <a:fld id="{57A8F801-9BF5-46D1-98A5-513B8005DAC3}" type="datetime1">
              <a:rPr lang="fi-FI" smtClean="0"/>
              <a:pPr/>
              <a:t>2.9.2020</a:t>
            </a:fld>
            <a:endParaRPr lang="fi-FI"/>
          </a:p>
        </p:txBody>
      </p:sp>
      <p:sp>
        <p:nvSpPr>
          <p:cNvPr id="4" name="Alatunnisteen paikkamerkki 3"/>
          <p:cNvSpPr>
            <a:spLocks noGrp="1"/>
          </p:cNvSpPr>
          <p:nvPr>
            <p:ph type="ftr" sz="quarter" idx="11"/>
          </p:nvPr>
        </p:nvSpPr>
        <p:spPr/>
        <p:txBody>
          <a:bodyPr/>
          <a:lstStyle/>
          <a:p>
            <a:r>
              <a:rPr lang="fi-FI" smtClean="0"/>
              <a:t>Etunimi Sukunimi</a:t>
            </a:r>
            <a:endParaRPr lang="fi-FI"/>
          </a:p>
        </p:txBody>
      </p:sp>
      <p:sp>
        <p:nvSpPr>
          <p:cNvPr id="5" name="Dian numeron paikkamerkki 4"/>
          <p:cNvSpPr>
            <a:spLocks noGrp="1"/>
          </p:cNvSpPr>
          <p:nvPr>
            <p:ph type="sldNum" sz="quarter" idx="12"/>
          </p:nvPr>
        </p:nvSpPr>
        <p:spPr/>
        <p:txBody>
          <a:bodyPr/>
          <a:lstStyle/>
          <a:p>
            <a:fld id="{2A4837A0-F8B5-40DF-B7A3-2778985E9851}" type="slidenum">
              <a:rPr lang="fi-FI" smtClean="0"/>
              <a:pPr/>
              <a:t>29</a:t>
            </a:fld>
            <a:endParaRPr lang="fi-FI" dirty="0"/>
          </a:p>
        </p:txBody>
      </p:sp>
      <p:pic>
        <p:nvPicPr>
          <p:cNvPr id="8" name="Kuva 7"/>
          <p:cNvPicPr>
            <a:picLocks noChangeAspect="1"/>
          </p:cNvPicPr>
          <p:nvPr/>
        </p:nvPicPr>
        <p:blipFill>
          <a:blip r:embed="rId3"/>
          <a:stretch>
            <a:fillRect/>
          </a:stretch>
        </p:blipFill>
        <p:spPr>
          <a:xfrm>
            <a:off x="0" y="65931"/>
            <a:ext cx="9144000" cy="6243389"/>
          </a:xfrm>
          <a:prstGeom prst="rect">
            <a:avLst/>
          </a:prstGeom>
        </p:spPr>
      </p:pic>
    </p:spTree>
    <p:extLst>
      <p:ext uri="{BB962C8B-B14F-4D97-AF65-F5344CB8AC3E}">
        <p14:creationId xmlns:p14="http://schemas.microsoft.com/office/powerpoint/2010/main" val="978676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63073" y="512727"/>
            <a:ext cx="8064000" cy="900000"/>
          </a:xfrm>
        </p:spPr>
        <p:txBody>
          <a:bodyPr/>
          <a:lstStyle/>
          <a:p>
            <a:r>
              <a:rPr lang="fi-FI" dirty="0" smtClean="0"/>
              <a:t>Etelä-Pohjanmaan sairaanhoitopiiri</a:t>
            </a:r>
            <a:endParaRPr lang="fi-FI" dirty="0"/>
          </a:p>
        </p:txBody>
      </p:sp>
      <p:sp>
        <p:nvSpPr>
          <p:cNvPr id="3" name="Sisällön paikkamerkki 2"/>
          <p:cNvSpPr>
            <a:spLocks noGrp="1"/>
          </p:cNvSpPr>
          <p:nvPr>
            <p:ph idx="1"/>
          </p:nvPr>
        </p:nvSpPr>
        <p:spPr>
          <a:xfrm>
            <a:off x="508313" y="1209296"/>
            <a:ext cx="8064000" cy="4140000"/>
          </a:xfrm>
        </p:spPr>
        <p:txBody>
          <a:bodyPr/>
          <a:lstStyle/>
          <a:p>
            <a:r>
              <a:rPr lang="fi-FI" dirty="0" smtClean="0"/>
              <a:t>Sairaanhoitopiirin alue 18 jäsenkuntaa </a:t>
            </a:r>
          </a:p>
          <a:p>
            <a:r>
              <a:rPr lang="fi-FI" dirty="0" smtClean="0"/>
              <a:t>Väestö noin 196 000 asukasta</a:t>
            </a:r>
          </a:p>
        </p:txBody>
      </p:sp>
      <p:sp>
        <p:nvSpPr>
          <p:cNvPr id="6" name="Dian numeron paikkamerkki 5"/>
          <p:cNvSpPr>
            <a:spLocks noGrp="1"/>
          </p:cNvSpPr>
          <p:nvPr>
            <p:ph type="sldNum" sz="quarter" idx="12"/>
          </p:nvPr>
        </p:nvSpPr>
        <p:spPr/>
        <p:txBody>
          <a:bodyPr/>
          <a:lstStyle/>
          <a:p>
            <a:fld id="{2A4837A0-F8B5-40DF-B7A3-2778985E9851}" type="slidenum">
              <a:rPr lang="fi-FI" smtClean="0"/>
              <a:pPr/>
              <a:t>3</a:t>
            </a:fld>
            <a:endParaRPr lang="fi-FI" dirty="0"/>
          </a:p>
        </p:txBody>
      </p:sp>
      <p:grpSp>
        <p:nvGrpSpPr>
          <p:cNvPr id="7" name="Ryhmä 6" descr="Karttakuva jossa on Etelä-Pohjanmaan kunnat joihin on merkattu jos paikkakunnalla on psykiatrian poliklinikka tai keskussairaala. Ylhäältä alas ja vasemmalta oikealle: Evijärvi, Kauhava (psykiatrian poliklinikka), Lappajärvi, Vimpeli, Isokyrö, Seinäjoki (Seinäjoen keskussairaala), Lapua (psykiatrian poliklinikka), Alajärvi(psykiatrian poliklinikka), Ilmajoki, Kuortane, Soini, Teuva, Kurikka(psykiatrian poliklinikka), Alavus, Ähtäri(psykiatrian poliklinikka), Karijoki, Kauhajoki(psykiatrian poliklinikka) ja Isojoki." title="Etelä-Pohjanmaan sairaanhoitopiiri"/>
          <p:cNvGrpSpPr/>
          <p:nvPr/>
        </p:nvGrpSpPr>
        <p:grpSpPr>
          <a:xfrm>
            <a:off x="971600" y="2142874"/>
            <a:ext cx="4154786" cy="4534963"/>
            <a:chOff x="2589213" y="1189037"/>
            <a:chExt cx="4697413" cy="4814888"/>
          </a:xfrm>
        </p:grpSpPr>
        <p:sp>
          <p:nvSpPr>
            <p:cNvPr id="8" name="Freeform 5"/>
            <p:cNvSpPr>
              <a:spLocks/>
            </p:cNvSpPr>
            <p:nvPr/>
          </p:nvSpPr>
          <p:spPr bwMode="auto">
            <a:xfrm>
              <a:off x="2827338" y="2946400"/>
              <a:ext cx="2184400" cy="1920875"/>
            </a:xfrm>
            <a:custGeom>
              <a:avLst/>
              <a:gdLst>
                <a:gd name="T0" fmla="*/ 4920 w 7054"/>
                <a:gd name="T1" fmla="*/ 6199 h 6199"/>
                <a:gd name="T2" fmla="*/ 4160 w 7054"/>
                <a:gd name="T3" fmla="*/ 5840 h 6199"/>
                <a:gd name="T4" fmla="*/ 4449 w 7054"/>
                <a:gd name="T5" fmla="*/ 5410 h 6199"/>
                <a:gd name="T6" fmla="*/ 4160 w 7054"/>
                <a:gd name="T7" fmla="*/ 4264 h 6199"/>
                <a:gd name="T8" fmla="*/ 3111 w 7054"/>
                <a:gd name="T9" fmla="*/ 3834 h 6199"/>
                <a:gd name="T10" fmla="*/ 3111 w 7054"/>
                <a:gd name="T11" fmla="*/ 3547 h 6199"/>
                <a:gd name="T12" fmla="*/ 2279 w 7054"/>
                <a:gd name="T13" fmla="*/ 3153 h 6199"/>
                <a:gd name="T14" fmla="*/ 2134 w 7054"/>
                <a:gd name="T15" fmla="*/ 3332 h 6199"/>
                <a:gd name="T16" fmla="*/ 1700 w 7054"/>
                <a:gd name="T17" fmla="*/ 3261 h 6199"/>
                <a:gd name="T18" fmla="*/ 1989 w 7054"/>
                <a:gd name="T19" fmla="*/ 2580 h 6199"/>
                <a:gd name="T20" fmla="*/ 1953 w 7054"/>
                <a:gd name="T21" fmla="*/ 2544 h 6199"/>
                <a:gd name="T22" fmla="*/ 1338 w 7054"/>
                <a:gd name="T23" fmla="*/ 2472 h 6199"/>
                <a:gd name="T24" fmla="*/ 1230 w 7054"/>
                <a:gd name="T25" fmla="*/ 2795 h 6199"/>
                <a:gd name="T26" fmla="*/ 506 w 7054"/>
                <a:gd name="T27" fmla="*/ 2616 h 6199"/>
                <a:gd name="T28" fmla="*/ 542 w 7054"/>
                <a:gd name="T29" fmla="*/ 2329 h 6199"/>
                <a:gd name="T30" fmla="*/ 0 w 7054"/>
                <a:gd name="T31" fmla="*/ 2257 h 6199"/>
                <a:gd name="T32" fmla="*/ 506 w 7054"/>
                <a:gd name="T33" fmla="*/ 1684 h 6199"/>
                <a:gd name="T34" fmla="*/ 362 w 7054"/>
                <a:gd name="T35" fmla="*/ 1326 h 6199"/>
                <a:gd name="T36" fmla="*/ 434 w 7054"/>
                <a:gd name="T37" fmla="*/ 860 h 6199"/>
                <a:gd name="T38" fmla="*/ 506 w 7054"/>
                <a:gd name="T39" fmla="*/ 358 h 6199"/>
                <a:gd name="T40" fmla="*/ 651 w 7054"/>
                <a:gd name="T41" fmla="*/ 0 h 6199"/>
                <a:gd name="T42" fmla="*/ 1411 w 7054"/>
                <a:gd name="T43" fmla="*/ 752 h 6199"/>
                <a:gd name="T44" fmla="*/ 2568 w 7054"/>
                <a:gd name="T45" fmla="*/ 1218 h 6199"/>
                <a:gd name="T46" fmla="*/ 2315 w 7054"/>
                <a:gd name="T47" fmla="*/ 1505 h 6199"/>
                <a:gd name="T48" fmla="*/ 2279 w 7054"/>
                <a:gd name="T49" fmla="*/ 1612 h 6199"/>
                <a:gd name="T50" fmla="*/ 2279 w 7054"/>
                <a:gd name="T51" fmla="*/ 1648 h 6199"/>
                <a:gd name="T52" fmla="*/ 3834 w 7054"/>
                <a:gd name="T53" fmla="*/ 2257 h 6199"/>
                <a:gd name="T54" fmla="*/ 4413 w 7054"/>
                <a:gd name="T55" fmla="*/ 2866 h 6199"/>
                <a:gd name="T56" fmla="*/ 5607 w 7054"/>
                <a:gd name="T57" fmla="*/ 2651 h 6199"/>
                <a:gd name="T58" fmla="*/ 5535 w 7054"/>
                <a:gd name="T59" fmla="*/ 2651 h 6199"/>
                <a:gd name="T60" fmla="*/ 5860 w 7054"/>
                <a:gd name="T61" fmla="*/ 3547 h 6199"/>
                <a:gd name="T62" fmla="*/ 6114 w 7054"/>
                <a:gd name="T63" fmla="*/ 3476 h 6199"/>
                <a:gd name="T64" fmla="*/ 6729 w 7054"/>
                <a:gd name="T65" fmla="*/ 5016 h 6199"/>
                <a:gd name="T66" fmla="*/ 6439 w 7054"/>
                <a:gd name="T67" fmla="*/ 5124 h 6199"/>
                <a:gd name="T68" fmla="*/ 7054 w 7054"/>
                <a:gd name="T69" fmla="*/ 5661 h 6199"/>
                <a:gd name="T70" fmla="*/ 6005 w 7054"/>
                <a:gd name="T71" fmla="*/ 6163 h 6199"/>
                <a:gd name="T72" fmla="*/ 5209 w 7054"/>
                <a:gd name="T73" fmla="*/ 6163 h 6199"/>
                <a:gd name="T74" fmla="*/ 4920 w 7054"/>
                <a:gd name="T75" fmla="*/ 6199 h 6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4" h="6199">
                  <a:moveTo>
                    <a:pt x="4920" y="6199"/>
                  </a:moveTo>
                  <a:lnTo>
                    <a:pt x="4160" y="5840"/>
                  </a:lnTo>
                  <a:lnTo>
                    <a:pt x="4449" y="5410"/>
                  </a:lnTo>
                  <a:lnTo>
                    <a:pt x="4160" y="4264"/>
                  </a:lnTo>
                  <a:lnTo>
                    <a:pt x="3111" y="3834"/>
                  </a:lnTo>
                  <a:lnTo>
                    <a:pt x="3111" y="3547"/>
                  </a:lnTo>
                  <a:lnTo>
                    <a:pt x="2279" y="3153"/>
                  </a:lnTo>
                  <a:lnTo>
                    <a:pt x="2134" y="3332"/>
                  </a:lnTo>
                  <a:lnTo>
                    <a:pt x="1700" y="3261"/>
                  </a:lnTo>
                  <a:lnTo>
                    <a:pt x="1989" y="2580"/>
                  </a:lnTo>
                  <a:lnTo>
                    <a:pt x="1953" y="2544"/>
                  </a:lnTo>
                  <a:lnTo>
                    <a:pt x="1338" y="2472"/>
                  </a:lnTo>
                  <a:lnTo>
                    <a:pt x="1230" y="2795"/>
                  </a:lnTo>
                  <a:lnTo>
                    <a:pt x="506" y="2616"/>
                  </a:lnTo>
                  <a:lnTo>
                    <a:pt x="542" y="2329"/>
                  </a:lnTo>
                  <a:lnTo>
                    <a:pt x="0" y="2257"/>
                  </a:lnTo>
                  <a:lnTo>
                    <a:pt x="506" y="1684"/>
                  </a:lnTo>
                  <a:lnTo>
                    <a:pt x="362" y="1326"/>
                  </a:lnTo>
                  <a:lnTo>
                    <a:pt x="434" y="860"/>
                  </a:lnTo>
                  <a:lnTo>
                    <a:pt x="506" y="358"/>
                  </a:lnTo>
                  <a:lnTo>
                    <a:pt x="651" y="0"/>
                  </a:lnTo>
                  <a:lnTo>
                    <a:pt x="1411" y="752"/>
                  </a:lnTo>
                  <a:lnTo>
                    <a:pt x="2568" y="1218"/>
                  </a:lnTo>
                  <a:lnTo>
                    <a:pt x="2315" y="1505"/>
                  </a:lnTo>
                  <a:lnTo>
                    <a:pt x="2279" y="1612"/>
                  </a:lnTo>
                  <a:lnTo>
                    <a:pt x="2279" y="1648"/>
                  </a:lnTo>
                  <a:lnTo>
                    <a:pt x="3834" y="2257"/>
                  </a:lnTo>
                  <a:lnTo>
                    <a:pt x="4413" y="2866"/>
                  </a:lnTo>
                  <a:lnTo>
                    <a:pt x="5607" y="2651"/>
                  </a:lnTo>
                  <a:lnTo>
                    <a:pt x="5535" y="2651"/>
                  </a:lnTo>
                  <a:lnTo>
                    <a:pt x="5860" y="3547"/>
                  </a:lnTo>
                  <a:lnTo>
                    <a:pt x="6114" y="3476"/>
                  </a:lnTo>
                  <a:lnTo>
                    <a:pt x="6729" y="5016"/>
                  </a:lnTo>
                  <a:lnTo>
                    <a:pt x="6439" y="5124"/>
                  </a:lnTo>
                  <a:lnTo>
                    <a:pt x="7054" y="5661"/>
                  </a:lnTo>
                  <a:lnTo>
                    <a:pt x="6005" y="6163"/>
                  </a:lnTo>
                  <a:lnTo>
                    <a:pt x="5209" y="6163"/>
                  </a:lnTo>
                  <a:lnTo>
                    <a:pt x="4920" y="6199"/>
                  </a:lnTo>
                  <a:close/>
                </a:path>
              </a:pathLst>
            </a:custGeom>
            <a:solidFill>
              <a:srgbClr val="E0EBC7"/>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6"/>
            <p:cNvSpPr>
              <a:spLocks/>
            </p:cNvSpPr>
            <p:nvPr/>
          </p:nvSpPr>
          <p:spPr bwMode="auto">
            <a:xfrm>
              <a:off x="4484688" y="2424112"/>
              <a:ext cx="1109663" cy="922338"/>
            </a:xfrm>
            <a:custGeom>
              <a:avLst/>
              <a:gdLst>
                <a:gd name="T0" fmla="*/ 2170 w 3581"/>
                <a:gd name="T1" fmla="*/ 2902 h 2974"/>
                <a:gd name="T2" fmla="*/ 2170 w 3581"/>
                <a:gd name="T3" fmla="*/ 2974 h 2974"/>
                <a:gd name="T4" fmla="*/ 1592 w 3581"/>
                <a:gd name="T5" fmla="*/ 2651 h 2974"/>
                <a:gd name="T6" fmla="*/ 977 w 3581"/>
                <a:gd name="T7" fmla="*/ 2687 h 2974"/>
                <a:gd name="T8" fmla="*/ 1266 w 3581"/>
                <a:gd name="T9" fmla="*/ 2114 h 2974"/>
                <a:gd name="T10" fmla="*/ 253 w 3581"/>
                <a:gd name="T11" fmla="*/ 1827 h 2974"/>
                <a:gd name="T12" fmla="*/ 253 w 3581"/>
                <a:gd name="T13" fmla="*/ 1791 h 2974"/>
                <a:gd name="T14" fmla="*/ 325 w 3581"/>
                <a:gd name="T15" fmla="*/ 1218 h 2974"/>
                <a:gd name="T16" fmla="*/ 0 w 3581"/>
                <a:gd name="T17" fmla="*/ 358 h 2974"/>
                <a:gd name="T18" fmla="*/ 579 w 3581"/>
                <a:gd name="T19" fmla="*/ 0 h 2974"/>
                <a:gd name="T20" fmla="*/ 1338 w 3581"/>
                <a:gd name="T21" fmla="*/ 537 h 2974"/>
                <a:gd name="T22" fmla="*/ 2532 w 3581"/>
                <a:gd name="T23" fmla="*/ 537 h 2974"/>
                <a:gd name="T24" fmla="*/ 3183 w 3581"/>
                <a:gd name="T25" fmla="*/ 215 h 2974"/>
                <a:gd name="T26" fmla="*/ 3473 w 3581"/>
                <a:gd name="T27" fmla="*/ 967 h 2974"/>
                <a:gd name="T28" fmla="*/ 3581 w 3581"/>
                <a:gd name="T29" fmla="*/ 931 h 2974"/>
                <a:gd name="T30" fmla="*/ 3111 w 3581"/>
                <a:gd name="T31" fmla="*/ 1182 h 2974"/>
                <a:gd name="T32" fmla="*/ 3364 w 3581"/>
                <a:gd name="T33" fmla="*/ 1469 h 2974"/>
                <a:gd name="T34" fmla="*/ 2605 w 3581"/>
                <a:gd name="T35" fmla="*/ 1971 h 2974"/>
                <a:gd name="T36" fmla="*/ 2170 w 3581"/>
                <a:gd name="T37" fmla="*/ 2902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1" h="2974">
                  <a:moveTo>
                    <a:pt x="2170" y="2902"/>
                  </a:moveTo>
                  <a:lnTo>
                    <a:pt x="2170" y="2974"/>
                  </a:lnTo>
                  <a:lnTo>
                    <a:pt x="1592" y="2651"/>
                  </a:lnTo>
                  <a:lnTo>
                    <a:pt x="977" y="2687"/>
                  </a:lnTo>
                  <a:lnTo>
                    <a:pt x="1266" y="2114"/>
                  </a:lnTo>
                  <a:lnTo>
                    <a:pt x="253" y="1827"/>
                  </a:lnTo>
                  <a:lnTo>
                    <a:pt x="253" y="1791"/>
                  </a:lnTo>
                  <a:lnTo>
                    <a:pt x="325" y="1218"/>
                  </a:lnTo>
                  <a:lnTo>
                    <a:pt x="0" y="358"/>
                  </a:lnTo>
                  <a:lnTo>
                    <a:pt x="579" y="0"/>
                  </a:lnTo>
                  <a:lnTo>
                    <a:pt x="1338" y="537"/>
                  </a:lnTo>
                  <a:lnTo>
                    <a:pt x="2532" y="537"/>
                  </a:lnTo>
                  <a:lnTo>
                    <a:pt x="3183" y="215"/>
                  </a:lnTo>
                  <a:lnTo>
                    <a:pt x="3473" y="967"/>
                  </a:lnTo>
                  <a:lnTo>
                    <a:pt x="3581" y="931"/>
                  </a:lnTo>
                  <a:lnTo>
                    <a:pt x="3111" y="1182"/>
                  </a:lnTo>
                  <a:lnTo>
                    <a:pt x="3364" y="1469"/>
                  </a:lnTo>
                  <a:lnTo>
                    <a:pt x="2605" y="1971"/>
                  </a:lnTo>
                  <a:lnTo>
                    <a:pt x="2170" y="2902"/>
                  </a:lnTo>
                  <a:close/>
                </a:path>
              </a:pathLst>
            </a:custGeom>
            <a:solidFill>
              <a:srgbClr val="D6E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p:cNvSpPr>
            <p:nvPr/>
          </p:nvSpPr>
          <p:spPr bwMode="auto">
            <a:xfrm>
              <a:off x="5146676" y="1212850"/>
              <a:ext cx="695325" cy="555625"/>
            </a:xfrm>
            <a:custGeom>
              <a:avLst/>
              <a:gdLst>
                <a:gd name="T0" fmla="*/ 1845 w 2243"/>
                <a:gd name="T1" fmla="*/ 1792 h 1792"/>
                <a:gd name="T2" fmla="*/ 1556 w 2243"/>
                <a:gd name="T3" fmla="*/ 1577 h 1792"/>
                <a:gd name="T4" fmla="*/ 1158 w 2243"/>
                <a:gd name="T5" fmla="*/ 1792 h 1792"/>
                <a:gd name="T6" fmla="*/ 1086 w 2243"/>
                <a:gd name="T7" fmla="*/ 1792 h 1792"/>
                <a:gd name="T8" fmla="*/ 796 w 2243"/>
                <a:gd name="T9" fmla="*/ 1541 h 1792"/>
                <a:gd name="T10" fmla="*/ 507 w 2243"/>
                <a:gd name="T11" fmla="*/ 1756 h 1792"/>
                <a:gd name="T12" fmla="*/ 0 w 2243"/>
                <a:gd name="T13" fmla="*/ 1398 h 1792"/>
                <a:gd name="T14" fmla="*/ 73 w 2243"/>
                <a:gd name="T15" fmla="*/ 896 h 1792"/>
                <a:gd name="T16" fmla="*/ 362 w 2243"/>
                <a:gd name="T17" fmla="*/ 72 h 1792"/>
                <a:gd name="T18" fmla="*/ 1086 w 2243"/>
                <a:gd name="T19" fmla="*/ 0 h 1792"/>
                <a:gd name="T20" fmla="*/ 1773 w 2243"/>
                <a:gd name="T21" fmla="*/ 358 h 1792"/>
                <a:gd name="T22" fmla="*/ 2243 w 2243"/>
                <a:gd name="T23" fmla="*/ 932 h 1792"/>
                <a:gd name="T24" fmla="*/ 2207 w 2243"/>
                <a:gd name="T25" fmla="*/ 1613 h 1792"/>
                <a:gd name="T26" fmla="*/ 1845 w 2243"/>
                <a:gd name="T27" fmla="*/ 1792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3" h="1792">
                  <a:moveTo>
                    <a:pt x="1845" y="1792"/>
                  </a:moveTo>
                  <a:lnTo>
                    <a:pt x="1556" y="1577"/>
                  </a:lnTo>
                  <a:lnTo>
                    <a:pt x="1158" y="1792"/>
                  </a:lnTo>
                  <a:lnTo>
                    <a:pt x="1086" y="1792"/>
                  </a:lnTo>
                  <a:lnTo>
                    <a:pt x="796" y="1541"/>
                  </a:lnTo>
                  <a:lnTo>
                    <a:pt x="507" y="1756"/>
                  </a:lnTo>
                  <a:lnTo>
                    <a:pt x="0" y="1398"/>
                  </a:lnTo>
                  <a:lnTo>
                    <a:pt x="73" y="896"/>
                  </a:lnTo>
                  <a:lnTo>
                    <a:pt x="362" y="72"/>
                  </a:lnTo>
                  <a:lnTo>
                    <a:pt x="1086" y="0"/>
                  </a:lnTo>
                  <a:lnTo>
                    <a:pt x="1773" y="358"/>
                  </a:lnTo>
                  <a:lnTo>
                    <a:pt x="2243" y="932"/>
                  </a:lnTo>
                  <a:lnTo>
                    <a:pt x="2207" y="1613"/>
                  </a:lnTo>
                  <a:lnTo>
                    <a:pt x="1845" y="1792"/>
                  </a:lnTo>
                  <a:close/>
                </a:path>
              </a:pathLst>
            </a:custGeom>
            <a:solidFill>
              <a:srgbClr val="E0EBC7"/>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p:cNvSpPr>
            <p:nvPr/>
          </p:nvSpPr>
          <p:spPr bwMode="auto">
            <a:xfrm>
              <a:off x="3532188" y="3013075"/>
              <a:ext cx="1031875" cy="820738"/>
            </a:xfrm>
            <a:custGeom>
              <a:avLst/>
              <a:gdLst>
                <a:gd name="T0" fmla="*/ 760 w 3328"/>
                <a:gd name="T1" fmla="*/ 537 h 2651"/>
                <a:gd name="T2" fmla="*/ 687 w 3328"/>
                <a:gd name="T3" fmla="*/ 573 h 2651"/>
                <a:gd name="T4" fmla="*/ 651 w 3328"/>
                <a:gd name="T5" fmla="*/ 573 h 2651"/>
                <a:gd name="T6" fmla="*/ 289 w 3328"/>
                <a:gd name="T7" fmla="*/ 1003 h 2651"/>
                <a:gd name="T8" fmla="*/ 36 w 3328"/>
                <a:gd name="T9" fmla="*/ 1290 h 2651"/>
                <a:gd name="T10" fmla="*/ 0 w 3328"/>
                <a:gd name="T11" fmla="*/ 1397 h 2651"/>
                <a:gd name="T12" fmla="*/ 0 w 3328"/>
                <a:gd name="T13" fmla="*/ 1433 h 2651"/>
                <a:gd name="T14" fmla="*/ 1555 w 3328"/>
                <a:gd name="T15" fmla="*/ 2042 h 2651"/>
                <a:gd name="T16" fmla="*/ 2134 w 3328"/>
                <a:gd name="T17" fmla="*/ 2651 h 2651"/>
                <a:gd name="T18" fmla="*/ 3328 w 3328"/>
                <a:gd name="T19" fmla="*/ 2436 h 2651"/>
                <a:gd name="T20" fmla="*/ 3256 w 3328"/>
                <a:gd name="T21" fmla="*/ 1899 h 2651"/>
                <a:gd name="T22" fmla="*/ 2496 w 3328"/>
                <a:gd name="T23" fmla="*/ 1075 h 2651"/>
                <a:gd name="T24" fmla="*/ 2568 w 3328"/>
                <a:gd name="T25" fmla="*/ 824 h 2651"/>
                <a:gd name="T26" fmla="*/ 3075 w 3328"/>
                <a:gd name="T27" fmla="*/ 322 h 2651"/>
                <a:gd name="T28" fmla="*/ 2641 w 3328"/>
                <a:gd name="T29" fmla="*/ 0 h 2651"/>
                <a:gd name="T30" fmla="*/ 760 w 3328"/>
                <a:gd name="T31" fmla="*/ 537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8" h="2651">
                  <a:moveTo>
                    <a:pt x="760" y="537"/>
                  </a:moveTo>
                  <a:lnTo>
                    <a:pt x="687" y="573"/>
                  </a:lnTo>
                  <a:lnTo>
                    <a:pt x="651" y="573"/>
                  </a:lnTo>
                  <a:lnTo>
                    <a:pt x="289" y="1003"/>
                  </a:lnTo>
                  <a:lnTo>
                    <a:pt x="36" y="1290"/>
                  </a:lnTo>
                  <a:lnTo>
                    <a:pt x="0" y="1397"/>
                  </a:lnTo>
                  <a:lnTo>
                    <a:pt x="0" y="1433"/>
                  </a:lnTo>
                  <a:lnTo>
                    <a:pt x="1555" y="2042"/>
                  </a:lnTo>
                  <a:lnTo>
                    <a:pt x="2134" y="2651"/>
                  </a:lnTo>
                  <a:lnTo>
                    <a:pt x="3328" y="2436"/>
                  </a:lnTo>
                  <a:lnTo>
                    <a:pt x="3256" y="1899"/>
                  </a:lnTo>
                  <a:lnTo>
                    <a:pt x="2496" y="1075"/>
                  </a:lnTo>
                  <a:lnTo>
                    <a:pt x="2568" y="824"/>
                  </a:lnTo>
                  <a:lnTo>
                    <a:pt x="3075" y="322"/>
                  </a:lnTo>
                  <a:lnTo>
                    <a:pt x="2641" y="0"/>
                  </a:lnTo>
                  <a:lnTo>
                    <a:pt x="760" y="537"/>
                  </a:lnTo>
                  <a:close/>
                </a:path>
              </a:pathLst>
            </a:custGeom>
            <a:solidFill>
              <a:srgbClr val="E0EBC7"/>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9"/>
            <p:cNvSpPr>
              <a:spLocks/>
            </p:cNvSpPr>
            <p:nvPr/>
          </p:nvSpPr>
          <p:spPr bwMode="auto">
            <a:xfrm>
              <a:off x="2670176" y="4711700"/>
              <a:ext cx="828675" cy="944563"/>
            </a:xfrm>
            <a:custGeom>
              <a:avLst/>
              <a:gdLst>
                <a:gd name="T0" fmla="*/ 0 w 2677"/>
                <a:gd name="T1" fmla="*/ 2544 h 3046"/>
                <a:gd name="T2" fmla="*/ 434 w 2677"/>
                <a:gd name="T3" fmla="*/ 2831 h 3046"/>
                <a:gd name="T4" fmla="*/ 941 w 2677"/>
                <a:gd name="T5" fmla="*/ 2902 h 3046"/>
                <a:gd name="T6" fmla="*/ 1556 w 2677"/>
                <a:gd name="T7" fmla="*/ 3046 h 3046"/>
                <a:gd name="T8" fmla="*/ 2677 w 2677"/>
                <a:gd name="T9" fmla="*/ 2078 h 3046"/>
                <a:gd name="T10" fmla="*/ 2641 w 2677"/>
                <a:gd name="T11" fmla="*/ 1648 h 3046"/>
                <a:gd name="T12" fmla="*/ 1375 w 2677"/>
                <a:gd name="T13" fmla="*/ 0 h 3046"/>
                <a:gd name="T14" fmla="*/ 1086 w 2677"/>
                <a:gd name="T15" fmla="*/ 108 h 3046"/>
                <a:gd name="T16" fmla="*/ 1049 w 2677"/>
                <a:gd name="T17" fmla="*/ 609 h 3046"/>
                <a:gd name="T18" fmla="*/ 652 w 2677"/>
                <a:gd name="T19" fmla="*/ 609 h 3046"/>
                <a:gd name="T20" fmla="*/ 290 w 2677"/>
                <a:gd name="T21" fmla="*/ 896 h 3046"/>
                <a:gd name="T22" fmla="*/ 398 w 2677"/>
                <a:gd name="T23" fmla="*/ 1397 h 3046"/>
                <a:gd name="T24" fmla="*/ 109 w 2677"/>
                <a:gd name="T25" fmla="*/ 1612 h 3046"/>
                <a:gd name="T26" fmla="*/ 0 w 2677"/>
                <a:gd name="T27" fmla="*/ 2544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77" h="3046">
                  <a:moveTo>
                    <a:pt x="0" y="2544"/>
                  </a:moveTo>
                  <a:lnTo>
                    <a:pt x="434" y="2831"/>
                  </a:lnTo>
                  <a:lnTo>
                    <a:pt x="941" y="2902"/>
                  </a:lnTo>
                  <a:lnTo>
                    <a:pt x="1556" y="3046"/>
                  </a:lnTo>
                  <a:lnTo>
                    <a:pt x="2677" y="2078"/>
                  </a:lnTo>
                  <a:lnTo>
                    <a:pt x="2641" y="1648"/>
                  </a:lnTo>
                  <a:lnTo>
                    <a:pt x="1375" y="0"/>
                  </a:lnTo>
                  <a:lnTo>
                    <a:pt x="1086" y="108"/>
                  </a:lnTo>
                  <a:lnTo>
                    <a:pt x="1049" y="609"/>
                  </a:lnTo>
                  <a:lnTo>
                    <a:pt x="652" y="609"/>
                  </a:lnTo>
                  <a:lnTo>
                    <a:pt x="290" y="896"/>
                  </a:lnTo>
                  <a:lnTo>
                    <a:pt x="398" y="1397"/>
                  </a:lnTo>
                  <a:lnTo>
                    <a:pt x="109" y="1612"/>
                  </a:lnTo>
                  <a:lnTo>
                    <a:pt x="0" y="2544"/>
                  </a:lnTo>
                  <a:close/>
                </a:path>
              </a:pathLst>
            </a:custGeom>
            <a:solidFill>
              <a:srgbClr val="CBDE9F"/>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10"/>
            <p:cNvSpPr>
              <a:spLocks/>
            </p:cNvSpPr>
            <p:nvPr/>
          </p:nvSpPr>
          <p:spPr bwMode="auto">
            <a:xfrm>
              <a:off x="3565526" y="2279650"/>
              <a:ext cx="673100" cy="911225"/>
            </a:xfrm>
            <a:custGeom>
              <a:avLst/>
              <a:gdLst>
                <a:gd name="T0" fmla="*/ 543 w 2171"/>
                <a:gd name="T1" fmla="*/ 287 h 2938"/>
                <a:gd name="T2" fmla="*/ 37 w 2171"/>
                <a:gd name="T3" fmla="*/ 1218 h 2938"/>
                <a:gd name="T4" fmla="*/ 0 w 2171"/>
                <a:gd name="T5" fmla="*/ 1254 h 2938"/>
                <a:gd name="T6" fmla="*/ 362 w 2171"/>
                <a:gd name="T7" fmla="*/ 2007 h 2938"/>
                <a:gd name="T8" fmla="*/ 579 w 2171"/>
                <a:gd name="T9" fmla="*/ 2938 h 2938"/>
                <a:gd name="T10" fmla="*/ 652 w 2171"/>
                <a:gd name="T11" fmla="*/ 2902 h 2938"/>
                <a:gd name="T12" fmla="*/ 1158 w 2171"/>
                <a:gd name="T13" fmla="*/ 2257 h 2938"/>
                <a:gd name="T14" fmla="*/ 1050 w 2171"/>
                <a:gd name="T15" fmla="*/ 1827 h 2938"/>
                <a:gd name="T16" fmla="*/ 2099 w 2171"/>
                <a:gd name="T17" fmla="*/ 143 h 2938"/>
                <a:gd name="T18" fmla="*/ 2171 w 2171"/>
                <a:gd name="T19" fmla="*/ 0 h 2938"/>
                <a:gd name="T20" fmla="*/ 1628 w 2171"/>
                <a:gd name="T21" fmla="*/ 107 h 2938"/>
                <a:gd name="T22" fmla="*/ 1013 w 2171"/>
                <a:gd name="T23" fmla="*/ 502 h 2938"/>
                <a:gd name="T24" fmla="*/ 543 w 2171"/>
                <a:gd name="T25" fmla="*/ 287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71" h="2938">
                  <a:moveTo>
                    <a:pt x="543" y="287"/>
                  </a:moveTo>
                  <a:lnTo>
                    <a:pt x="37" y="1218"/>
                  </a:lnTo>
                  <a:lnTo>
                    <a:pt x="0" y="1254"/>
                  </a:lnTo>
                  <a:lnTo>
                    <a:pt x="362" y="2007"/>
                  </a:lnTo>
                  <a:lnTo>
                    <a:pt x="579" y="2938"/>
                  </a:lnTo>
                  <a:lnTo>
                    <a:pt x="652" y="2902"/>
                  </a:lnTo>
                  <a:lnTo>
                    <a:pt x="1158" y="2257"/>
                  </a:lnTo>
                  <a:lnTo>
                    <a:pt x="1050" y="1827"/>
                  </a:lnTo>
                  <a:lnTo>
                    <a:pt x="2099" y="143"/>
                  </a:lnTo>
                  <a:lnTo>
                    <a:pt x="2171" y="0"/>
                  </a:lnTo>
                  <a:lnTo>
                    <a:pt x="1628" y="107"/>
                  </a:lnTo>
                  <a:lnTo>
                    <a:pt x="1013" y="502"/>
                  </a:lnTo>
                  <a:lnTo>
                    <a:pt x="543" y="287"/>
                  </a:lnTo>
                  <a:close/>
                </a:path>
              </a:pathLst>
            </a:custGeom>
            <a:solidFill>
              <a:srgbClr val="A2C855"/>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4" name="Freeform 11"/>
            <p:cNvSpPr>
              <a:spLocks/>
            </p:cNvSpPr>
            <p:nvPr/>
          </p:nvSpPr>
          <p:spPr bwMode="auto">
            <a:xfrm>
              <a:off x="2613026" y="4268787"/>
              <a:ext cx="482600" cy="631825"/>
            </a:xfrm>
            <a:custGeom>
              <a:avLst/>
              <a:gdLst>
                <a:gd name="T0" fmla="*/ 1484 w 1556"/>
                <a:gd name="T1" fmla="*/ 716 h 2042"/>
                <a:gd name="T2" fmla="*/ 37 w 1556"/>
                <a:gd name="T3" fmla="*/ 0 h 2042"/>
                <a:gd name="T4" fmla="*/ 0 w 1556"/>
                <a:gd name="T5" fmla="*/ 107 h 2042"/>
                <a:gd name="T6" fmla="*/ 145 w 1556"/>
                <a:gd name="T7" fmla="*/ 681 h 2042"/>
                <a:gd name="T8" fmla="*/ 471 w 1556"/>
                <a:gd name="T9" fmla="*/ 752 h 2042"/>
                <a:gd name="T10" fmla="*/ 507 w 1556"/>
                <a:gd name="T11" fmla="*/ 1576 h 2042"/>
                <a:gd name="T12" fmla="*/ 796 w 1556"/>
                <a:gd name="T13" fmla="*/ 1791 h 2042"/>
                <a:gd name="T14" fmla="*/ 833 w 1556"/>
                <a:gd name="T15" fmla="*/ 2042 h 2042"/>
                <a:gd name="T16" fmla="*/ 1230 w 1556"/>
                <a:gd name="T17" fmla="*/ 2042 h 2042"/>
                <a:gd name="T18" fmla="*/ 1267 w 1556"/>
                <a:gd name="T19" fmla="*/ 1541 h 2042"/>
                <a:gd name="T20" fmla="*/ 1556 w 1556"/>
                <a:gd name="T21" fmla="*/ 1433 h 2042"/>
                <a:gd name="T22" fmla="*/ 1484 w 1556"/>
                <a:gd name="T23" fmla="*/ 752 h 2042"/>
                <a:gd name="T24" fmla="*/ 1484 w 1556"/>
                <a:gd name="T25" fmla="*/ 716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6" h="2042">
                  <a:moveTo>
                    <a:pt x="1484" y="716"/>
                  </a:moveTo>
                  <a:lnTo>
                    <a:pt x="37" y="0"/>
                  </a:lnTo>
                  <a:lnTo>
                    <a:pt x="0" y="107"/>
                  </a:lnTo>
                  <a:lnTo>
                    <a:pt x="145" y="681"/>
                  </a:lnTo>
                  <a:lnTo>
                    <a:pt x="471" y="752"/>
                  </a:lnTo>
                  <a:lnTo>
                    <a:pt x="507" y="1576"/>
                  </a:lnTo>
                  <a:lnTo>
                    <a:pt x="796" y="1791"/>
                  </a:lnTo>
                  <a:lnTo>
                    <a:pt x="833" y="2042"/>
                  </a:lnTo>
                  <a:lnTo>
                    <a:pt x="1230" y="2042"/>
                  </a:lnTo>
                  <a:lnTo>
                    <a:pt x="1267" y="1541"/>
                  </a:lnTo>
                  <a:lnTo>
                    <a:pt x="1556" y="1433"/>
                  </a:lnTo>
                  <a:lnTo>
                    <a:pt x="1484" y="752"/>
                  </a:lnTo>
                  <a:lnTo>
                    <a:pt x="1484" y="716"/>
                  </a:lnTo>
                  <a:close/>
                </a:path>
              </a:pathLst>
            </a:custGeom>
            <a:solidFill>
              <a:srgbClr val="CBDE9F"/>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5" name="Freeform 12"/>
            <p:cNvSpPr>
              <a:spLocks/>
            </p:cNvSpPr>
            <p:nvPr/>
          </p:nvSpPr>
          <p:spPr bwMode="auto">
            <a:xfrm>
              <a:off x="3073401" y="3924300"/>
              <a:ext cx="1131888" cy="1431925"/>
            </a:xfrm>
            <a:custGeom>
              <a:avLst/>
              <a:gdLst>
                <a:gd name="T0" fmla="*/ 1845 w 3653"/>
                <a:gd name="T1" fmla="*/ 4551 h 4622"/>
                <a:gd name="T2" fmla="*/ 1411 w 3653"/>
                <a:gd name="T3" fmla="*/ 4586 h 4622"/>
                <a:gd name="T4" fmla="*/ 1374 w 3653"/>
                <a:gd name="T5" fmla="*/ 4622 h 4622"/>
                <a:gd name="T6" fmla="*/ 1338 w 3653"/>
                <a:gd name="T7" fmla="*/ 4192 h 4622"/>
                <a:gd name="T8" fmla="*/ 72 w 3653"/>
                <a:gd name="T9" fmla="*/ 2544 h 4622"/>
                <a:gd name="T10" fmla="*/ 0 w 3653"/>
                <a:gd name="T11" fmla="*/ 1863 h 4622"/>
                <a:gd name="T12" fmla="*/ 470 w 3653"/>
                <a:gd name="T13" fmla="*/ 1111 h 4622"/>
                <a:gd name="T14" fmla="*/ 904 w 3653"/>
                <a:gd name="T15" fmla="*/ 108 h 4622"/>
                <a:gd name="T16" fmla="*/ 1338 w 3653"/>
                <a:gd name="T17" fmla="*/ 179 h 4622"/>
                <a:gd name="T18" fmla="*/ 1483 w 3653"/>
                <a:gd name="T19" fmla="*/ 0 h 4622"/>
                <a:gd name="T20" fmla="*/ 2315 w 3653"/>
                <a:gd name="T21" fmla="*/ 394 h 4622"/>
                <a:gd name="T22" fmla="*/ 2315 w 3653"/>
                <a:gd name="T23" fmla="*/ 681 h 4622"/>
                <a:gd name="T24" fmla="*/ 3364 w 3653"/>
                <a:gd name="T25" fmla="*/ 1111 h 4622"/>
                <a:gd name="T26" fmla="*/ 3653 w 3653"/>
                <a:gd name="T27" fmla="*/ 2257 h 4622"/>
                <a:gd name="T28" fmla="*/ 3364 w 3653"/>
                <a:gd name="T29" fmla="*/ 2687 h 4622"/>
                <a:gd name="T30" fmla="*/ 3292 w 3653"/>
                <a:gd name="T31" fmla="*/ 2652 h 4622"/>
                <a:gd name="T32" fmla="*/ 2966 w 3653"/>
                <a:gd name="T33" fmla="*/ 3512 h 4622"/>
                <a:gd name="T34" fmla="*/ 2460 w 3653"/>
                <a:gd name="T35" fmla="*/ 3655 h 4622"/>
                <a:gd name="T36" fmla="*/ 2170 w 3653"/>
                <a:gd name="T37" fmla="*/ 4049 h 4622"/>
                <a:gd name="T38" fmla="*/ 1845 w 3653"/>
                <a:gd name="T39" fmla="*/ 4551 h 4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53" h="4622">
                  <a:moveTo>
                    <a:pt x="1845" y="4551"/>
                  </a:moveTo>
                  <a:lnTo>
                    <a:pt x="1411" y="4586"/>
                  </a:lnTo>
                  <a:lnTo>
                    <a:pt x="1374" y="4622"/>
                  </a:lnTo>
                  <a:lnTo>
                    <a:pt x="1338" y="4192"/>
                  </a:lnTo>
                  <a:lnTo>
                    <a:pt x="72" y="2544"/>
                  </a:lnTo>
                  <a:lnTo>
                    <a:pt x="0" y="1863"/>
                  </a:lnTo>
                  <a:lnTo>
                    <a:pt x="470" y="1111"/>
                  </a:lnTo>
                  <a:lnTo>
                    <a:pt x="904" y="108"/>
                  </a:lnTo>
                  <a:lnTo>
                    <a:pt x="1338" y="179"/>
                  </a:lnTo>
                  <a:lnTo>
                    <a:pt x="1483" y="0"/>
                  </a:lnTo>
                  <a:lnTo>
                    <a:pt x="2315" y="394"/>
                  </a:lnTo>
                  <a:lnTo>
                    <a:pt x="2315" y="681"/>
                  </a:lnTo>
                  <a:lnTo>
                    <a:pt x="3364" y="1111"/>
                  </a:lnTo>
                  <a:lnTo>
                    <a:pt x="3653" y="2257"/>
                  </a:lnTo>
                  <a:lnTo>
                    <a:pt x="3364" y="2687"/>
                  </a:lnTo>
                  <a:lnTo>
                    <a:pt x="3292" y="2652"/>
                  </a:lnTo>
                  <a:lnTo>
                    <a:pt x="2966" y="3512"/>
                  </a:lnTo>
                  <a:lnTo>
                    <a:pt x="2460" y="3655"/>
                  </a:lnTo>
                  <a:lnTo>
                    <a:pt x="2170" y="4049"/>
                  </a:lnTo>
                  <a:lnTo>
                    <a:pt x="1845" y="4551"/>
                  </a:lnTo>
                  <a:close/>
                </a:path>
              </a:pathLst>
            </a:custGeom>
            <a:solidFill>
              <a:srgbClr val="CBDE9F"/>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 name="Freeform 13"/>
            <p:cNvSpPr>
              <a:spLocks/>
            </p:cNvSpPr>
            <p:nvPr/>
          </p:nvSpPr>
          <p:spPr bwMode="auto">
            <a:xfrm>
              <a:off x="5135563" y="2879725"/>
              <a:ext cx="817563" cy="877888"/>
            </a:xfrm>
            <a:custGeom>
              <a:avLst/>
              <a:gdLst>
                <a:gd name="T0" fmla="*/ 724 w 2641"/>
                <a:gd name="T1" fmla="*/ 2616 h 2831"/>
                <a:gd name="T2" fmla="*/ 36 w 2641"/>
                <a:gd name="T3" fmla="*/ 1899 h 2831"/>
                <a:gd name="T4" fmla="*/ 0 w 2641"/>
                <a:gd name="T5" fmla="*/ 1863 h 2831"/>
                <a:gd name="T6" fmla="*/ 72 w 2641"/>
                <a:gd name="T7" fmla="*/ 1505 h 2831"/>
                <a:gd name="T8" fmla="*/ 72 w 2641"/>
                <a:gd name="T9" fmla="*/ 1433 h 2831"/>
                <a:gd name="T10" fmla="*/ 507 w 2641"/>
                <a:gd name="T11" fmla="*/ 502 h 2831"/>
                <a:gd name="T12" fmla="*/ 1266 w 2641"/>
                <a:gd name="T13" fmla="*/ 0 h 2831"/>
                <a:gd name="T14" fmla="*/ 1881 w 2641"/>
                <a:gd name="T15" fmla="*/ 788 h 2831"/>
                <a:gd name="T16" fmla="*/ 1881 w 2641"/>
                <a:gd name="T17" fmla="*/ 824 h 2831"/>
                <a:gd name="T18" fmla="*/ 2641 w 2641"/>
                <a:gd name="T19" fmla="*/ 1756 h 2831"/>
                <a:gd name="T20" fmla="*/ 2496 w 2641"/>
                <a:gd name="T21" fmla="*/ 1684 h 2831"/>
                <a:gd name="T22" fmla="*/ 2207 w 2641"/>
                <a:gd name="T23" fmla="*/ 1791 h 2831"/>
                <a:gd name="T24" fmla="*/ 1809 w 2641"/>
                <a:gd name="T25" fmla="*/ 1971 h 2831"/>
                <a:gd name="T26" fmla="*/ 1266 w 2641"/>
                <a:gd name="T27" fmla="*/ 2831 h 2831"/>
                <a:gd name="T28" fmla="*/ 724 w 2641"/>
                <a:gd name="T29" fmla="*/ 2616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1" h="2831">
                  <a:moveTo>
                    <a:pt x="724" y="2616"/>
                  </a:moveTo>
                  <a:lnTo>
                    <a:pt x="36" y="1899"/>
                  </a:lnTo>
                  <a:lnTo>
                    <a:pt x="0" y="1863"/>
                  </a:lnTo>
                  <a:lnTo>
                    <a:pt x="72" y="1505"/>
                  </a:lnTo>
                  <a:lnTo>
                    <a:pt x="72" y="1433"/>
                  </a:lnTo>
                  <a:lnTo>
                    <a:pt x="507" y="502"/>
                  </a:lnTo>
                  <a:lnTo>
                    <a:pt x="1266" y="0"/>
                  </a:lnTo>
                  <a:lnTo>
                    <a:pt x="1881" y="788"/>
                  </a:lnTo>
                  <a:lnTo>
                    <a:pt x="1881" y="824"/>
                  </a:lnTo>
                  <a:lnTo>
                    <a:pt x="2641" y="1756"/>
                  </a:lnTo>
                  <a:lnTo>
                    <a:pt x="2496" y="1684"/>
                  </a:lnTo>
                  <a:lnTo>
                    <a:pt x="2207" y="1791"/>
                  </a:lnTo>
                  <a:lnTo>
                    <a:pt x="1809" y="1971"/>
                  </a:lnTo>
                  <a:lnTo>
                    <a:pt x="1266" y="2831"/>
                  </a:lnTo>
                  <a:lnTo>
                    <a:pt x="724" y="2616"/>
                  </a:lnTo>
                  <a:close/>
                </a:path>
              </a:pathLst>
            </a:custGeom>
            <a:solidFill>
              <a:srgbClr val="CBDE9F"/>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14"/>
            <p:cNvSpPr>
              <a:spLocks/>
            </p:cNvSpPr>
            <p:nvPr/>
          </p:nvSpPr>
          <p:spPr bwMode="auto">
            <a:xfrm>
              <a:off x="5270501" y="1501775"/>
              <a:ext cx="828675" cy="1222375"/>
            </a:xfrm>
            <a:custGeom>
              <a:avLst/>
              <a:gdLst>
                <a:gd name="T0" fmla="*/ 1447 w 2677"/>
                <a:gd name="T1" fmla="*/ 860 h 3941"/>
                <a:gd name="T2" fmla="*/ 1158 w 2677"/>
                <a:gd name="T3" fmla="*/ 645 h 3941"/>
                <a:gd name="T4" fmla="*/ 760 w 2677"/>
                <a:gd name="T5" fmla="*/ 860 h 3941"/>
                <a:gd name="T6" fmla="*/ 36 w 2677"/>
                <a:gd name="T7" fmla="*/ 1684 h 3941"/>
                <a:gd name="T8" fmla="*/ 0 w 2677"/>
                <a:gd name="T9" fmla="*/ 1720 h 3941"/>
                <a:gd name="T10" fmla="*/ 543 w 2677"/>
                <a:gd name="T11" fmla="*/ 2257 h 3941"/>
                <a:gd name="T12" fmla="*/ 651 w 2677"/>
                <a:gd name="T13" fmla="*/ 3153 h 3941"/>
                <a:gd name="T14" fmla="*/ 651 w 2677"/>
                <a:gd name="T15" fmla="*/ 3189 h 3941"/>
                <a:gd name="T16" fmla="*/ 941 w 2677"/>
                <a:gd name="T17" fmla="*/ 3941 h 3941"/>
                <a:gd name="T18" fmla="*/ 1049 w 2677"/>
                <a:gd name="T19" fmla="*/ 3905 h 3941"/>
                <a:gd name="T20" fmla="*/ 1122 w 2677"/>
                <a:gd name="T21" fmla="*/ 3905 h 3941"/>
                <a:gd name="T22" fmla="*/ 1483 w 2677"/>
                <a:gd name="T23" fmla="*/ 3332 h 3941"/>
                <a:gd name="T24" fmla="*/ 1773 w 2677"/>
                <a:gd name="T25" fmla="*/ 2400 h 3941"/>
                <a:gd name="T26" fmla="*/ 1845 w 2677"/>
                <a:gd name="T27" fmla="*/ 2078 h 3941"/>
                <a:gd name="T28" fmla="*/ 2460 w 2677"/>
                <a:gd name="T29" fmla="*/ 1827 h 3941"/>
                <a:gd name="T30" fmla="*/ 2677 w 2677"/>
                <a:gd name="T31" fmla="*/ 1075 h 3941"/>
                <a:gd name="T32" fmla="*/ 1845 w 2677"/>
                <a:gd name="T33" fmla="*/ 0 h 3941"/>
                <a:gd name="T34" fmla="*/ 1809 w 2677"/>
                <a:gd name="T35" fmla="*/ 681 h 3941"/>
                <a:gd name="T36" fmla="*/ 1447 w 2677"/>
                <a:gd name="T37" fmla="*/ 860 h 3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77" h="3941">
                  <a:moveTo>
                    <a:pt x="1447" y="860"/>
                  </a:moveTo>
                  <a:lnTo>
                    <a:pt x="1158" y="645"/>
                  </a:lnTo>
                  <a:lnTo>
                    <a:pt x="760" y="860"/>
                  </a:lnTo>
                  <a:lnTo>
                    <a:pt x="36" y="1684"/>
                  </a:lnTo>
                  <a:lnTo>
                    <a:pt x="0" y="1720"/>
                  </a:lnTo>
                  <a:lnTo>
                    <a:pt x="543" y="2257"/>
                  </a:lnTo>
                  <a:lnTo>
                    <a:pt x="651" y="3153"/>
                  </a:lnTo>
                  <a:lnTo>
                    <a:pt x="651" y="3189"/>
                  </a:lnTo>
                  <a:lnTo>
                    <a:pt x="941" y="3941"/>
                  </a:lnTo>
                  <a:lnTo>
                    <a:pt x="1049" y="3905"/>
                  </a:lnTo>
                  <a:lnTo>
                    <a:pt x="1122" y="3905"/>
                  </a:lnTo>
                  <a:lnTo>
                    <a:pt x="1483" y="3332"/>
                  </a:lnTo>
                  <a:lnTo>
                    <a:pt x="1773" y="2400"/>
                  </a:lnTo>
                  <a:lnTo>
                    <a:pt x="1845" y="2078"/>
                  </a:lnTo>
                  <a:lnTo>
                    <a:pt x="2460" y="1827"/>
                  </a:lnTo>
                  <a:lnTo>
                    <a:pt x="2677" y="1075"/>
                  </a:lnTo>
                  <a:lnTo>
                    <a:pt x="1845" y="0"/>
                  </a:lnTo>
                  <a:lnTo>
                    <a:pt x="1809" y="681"/>
                  </a:lnTo>
                  <a:lnTo>
                    <a:pt x="1447" y="860"/>
                  </a:lnTo>
                  <a:close/>
                </a:path>
              </a:pathLst>
            </a:custGeom>
            <a:solidFill>
              <a:srgbClr val="E0EBC7"/>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15"/>
            <p:cNvSpPr>
              <a:spLocks/>
            </p:cNvSpPr>
            <p:nvPr/>
          </p:nvSpPr>
          <p:spPr bwMode="auto">
            <a:xfrm>
              <a:off x="6223001" y="2757487"/>
              <a:ext cx="750888" cy="1000125"/>
            </a:xfrm>
            <a:custGeom>
              <a:avLst/>
              <a:gdLst>
                <a:gd name="T0" fmla="*/ 1013 w 2424"/>
                <a:gd name="T1" fmla="*/ 2866 h 3225"/>
                <a:gd name="T2" fmla="*/ 362 w 2424"/>
                <a:gd name="T3" fmla="*/ 2902 h 3225"/>
                <a:gd name="T4" fmla="*/ 36 w 2424"/>
                <a:gd name="T5" fmla="*/ 2508 h 3225"/>
                <a:gd name="T6" fmla="*/ 470 w 2424"/>
                <a:gd name="T7" fmla="*/ 1505 h 3225"/>
                <a:gd name="T8" fmla="*/ 0 w 2424"/>
                <a:gd name="T9" fmla="*/ 1218 h 3225"/>
                <a:gd name="T10" fmla="*/ 72 w 2424"/>
                <a:gd name="T11" fmla="*/ 466 h 3225"/>
                <a:gd name="T12" fmla="*/ 109 w 2424"/>
                <a:gd name="T13" fmla="*/ 215 h 3225"/>
                <a:gd name="T14" fmla="*/ 579 w 2424"/>
                <a:gd name="T15" fmla="*/ 0 h 3225"/>
                <a:gd name="T16" fmla="*/ 1447 w 2424"/>
                <a:gd name="T17" fmla="*/ 36 h 3225"/>
                <a:gd name="T18" fmla="*/ 1483 w 2424"/>
                <a:gd name="T19" fmla="*/ 251 h 3225"/>
                <a:gd name="T20" fmla="*/ 1520 w 2424"/>
                <a:gd name="T21" fmla="*/ 501 h 3225"/>
                <a:gd name="T22" fmla="*/ 1990 w 2424"/>
                <a:gd name="T23" fmla="*/ 1111 h 3225"/>
                <a:gd name="T24" fmla="*/ 1592 w 2424"/>
                <a:gd name="T25" fmla="*/ 1290 h 3225"/>
                <a:gd name="T26" fmla="*/ 2207 w 2424"/>
                <a:gd name="T27" fmla="*/ 2723 h 3225"/>
                <a:gd name="T28" fmla="*/ 2424 w 2424"/>
                <a:gd name="T29" fmla="*/ 3225 h 3225"/>
                <a:gd name="T30" fmla="*/ 1845 w 2424"/>
                <a:gd name="T31" fmla="*/ 3010 h 3225"/>
                <a:gd name="T32" fmla="*/ 1158 w 2424"/>
                <a:gd name="T33" fmla="*/ 2508 h 3225"/>
                <a:gd name="T34" fmla="*/ 1013 w 2424"/>
                <a:gd name="T35" fmla="*/ 2866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4" h="3225">
                  <a:moveTo>
                    <a:pt x="1013" y="2866"/>
                  </a:moveTo>
                  <a:lnTo>
                    <a:pt x="362" y="2902"/>
                  </a:lnTo>
                  <a:lnTo>
                    <a:pt x="36" y="2508"/>
                  </a:lnTo>
                  <a:lnTo>
                    <a:pt x="470" y="1505"/>
                  </a:lnTo>
                  <a:lnTo>
                    <a:pt x="0" y="1218"/>
                  </a:lnTo>
                  <a:lnTo>
                    <a:pt x="72" y="466"/>
                  </a:lnTo>
                  <a:lnTo>
                    <a:pt x="109" y="215"/>
                  </a:lnTo>
                  <a:lnTo>
                    <a:pt x="579" y="0"/>
                  </a:lnTo>
                  <a:lnTo>
                    <a:pt x="1447" y="36"/>
                  </a:lnTo>
                  <a:lnTo>
                    <a:pt x="1483" y="251"/>
                  </a:lnTo>
                  <a:lnTo>
                    <a:pt x="1520" y="501"/>
                  </a:lnTo>
                  <a:lnTo>
                    <a:pt x="1990" y="1111"/>
                  </a:lnTo>
                  <a:lnTo>
                    <a:pt x="1592" y="1290"/>
                  </a:lnTo>
                  <a:lnTo>
                    <a:pt x="2207" y="2723"/>
                  </a:lnTo>
                  <a:lnTo>
                    <a:pt x="2424" y="3225"/>
                  </a:lnTo>
                  <a:lnTo>
                    <a:pt x="1845" y="3010"/>
                  </a:lnTo>
                  <a:lnTo>
                    <a:pt x="1158" y="2508"/>
                  </a:lnTo>
                  <a:lnTo>
                    <a:pt x="1013" y="2866"/>
                  </a:lnTo>
                  <a:close/>
                </a:path>
              </a:pathLst>
            </a:custGeom>
            <a:solidFill>
              <a:srgbClr val="CBDE9F"/>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6"/>
            <p:cNvSpPr>
              <a:spLocks/>
            </p:cNvSpPr>
            <p:nvPr/>
          </p:nvSpPr>
          <p:spPr bwMode="auto">
            <a:xfrm>
              <a:off x="2624138" y="3646487"/>
              <a:ext cx="819150" cy="854075"/>
            </a:xfrm>
            <a:custGeom>
              <a:avLst/>
              <a:gdLst>
                <a:gd name="T0" fmla="*/ 1447 w 2640"/>
                <a:gd name="T1" fmla="*/ 2723 h 2759"/>
                <a:gd name="T2" fmla="*/ 0 w 2640"/>
                <a:gd name="T3" fmla="*/ 2007 h 2759"/>
                <a:gd name="T4" fmla="*/ 434 w 2640"/>
                <a:gd name="T5" fmla="*/ 287 h 2759"/>
                <a:gd name="T6" fmla="*/ 651 w 2640"/>
                <a:gd name="T7" fmla="*/ 0 h 2759"/>
                <a:gd name="T8" fmla="*/ 1193 w 2640"/>
                <a:gd name="T9" fmla="*/ 72 h 2759"/>
                <a:gd name="T10" fmla="*/ 1157 w 2640"/>
                <a:gd name="T11" fmla="*/ 359 h 2759"/>
                <a:gd name="T12" fmla="*/ 1881 w 2640"/>
                <a:gd name="T13" fmla="*/ 538 h 2759"/>
                <a:gd name="T14" fmla="*/ 1989 w 2640"/>
                <a:gd name="T15" fmla="*/ 215 h 2759"/>
                <a:gd name="T16" fmla="*/ 2604 w 2640"/>
                <a:gd name="T17" fmla="*/ 287 h 2759"/>
                <a:gd name="T18" fmla="*/ 2640 w 2640"/>
                <a:gd name="T19" fmla="*/ 323 h 2759"/>
                <a:gd name="T20" fmla="*/ 2351 w 2640"/>
                <a:gd name="T21" fmla="*/ 1004 h 2759"/>
                <a:gd name="T22" fmla="*/ 1917 w 2640"/>
                <a:gd name="T23" fmla="*/ 2007 h 2759"/>
                <a:gd name="T24" fmla="*/ 1447 w 2640"/>
                <a:gd name="T25" fmla="*/ 2759 h 2759"/>
                <a:gd name="T26" fmla="*/ 1447 w 2640"/>
                <a:gd name="T27" fmla="*/ 2723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0" h="2759">
                  <a:moveTo>
                    <a:pt x="1447" y="2723"/>
                  </a:moveTo>
                  <a:lnTo>
                    <a:pt x="0" y="2007"/>
                  </a:lnTo>
                  <a:lnTo>
                    <a:pt x="434" y="287"/>
                  </a:lnTo>
                  <a:lnTo>
                    <a:pt x="651" y="0"/>
                  </a:lnTo>
                  <a:lnTo>
                    <a:pt x="1193" y="72"/>
                  </a:lnTo>
                  <a:lnTo>
                    <a:pt x="1157" y="359"/>
                  </a:lnTo>
                  <a:lnTo>
                    <a:pt x="1881" y="538"/>
                  </a:lnTo>
                  <a:lnTo>
                    <a:pt x="1989" y="215"/>
                  </a:lnTo>
                  <a:lnTo>
                    <a:pt x="2604" y="287"/>
                  </a:lnTo>
                  <a:lnTo>
                    <a:pt x="2640" y="323"/>
                  </a:lnTo>
                  <a:lnTo>
                    <a:pt x="2351" y="1004"/>
                  </a:lnTo>
                  <a:lnTo>
                    <a:pt x="1917" y="2007"/>
                  </a:lnTo>
                  <a:lnTo>
                    <a:pt x="1447" y="2759"/>
                  </a:lnTo>
                  <a:lnTo>
                    <a:pt x="1447" y="2723"/>
                  </a:lnTo>
                  <a:close/>
                </a:path>
              </a:pathLst>
            </a:custGeom>
            <a:solidFill>
              <a:srgbClr val="CBDE9F"/>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7"/>
            <p:cNvSpPr>
              <a:spLocks/>
            </p:cNvSpPr>
            <p:nvPr/>
          </p:nvSpPr>
          <p:spPr bwMode="auto">
            <a:xfrm>
              <a:off x="5000626" y="3402012"/>
              <a:ext cx="1176338" cy="1143000"/>
            </a:xfrm>
            <a:custGeom>
              <a:avLst/>
              <a:gdLst>
                <a:gd name="T0" fmla="*/ 2894 w 3798"/>
                <a:gd name="T1" fmla="*/ 2723 h 3691"/>
                <a:gd name="T2" fmla="*/ 3581 w 3798"/>
                <a:gd name="T3" fmla="*/ 2007 h 3691"/>
                <a:gd name="T4" fmla="*/ 3726 w 3798"/>
                <a:gd name="T5" fmla="*/ 1935 h 3691"/>
                <a:gd name="T6" fmla="*/ 3581 w 3798"/>
                <a:gd name="T7" fmla="*/ 1326 h 3691"/>
                <a:gd name="T8" fmla="*/ 3798 w 3798"/>
                <a:gd name="T9" fmla="*/ 932 h 3691"/>
                <a:gd name="T10" fmla="*/ 3654 w 3798"/>
                <a:gd name="T11" fmla="*/ 358 h 3691"/>
                <a:gd name="T12" fmla="*/ 3075 w 3798"/>
                <a:gd name="T13" fmla="*/ 72 h 3691"/>
                <a:gd name="T14" fmla="*/ 2930 w 3798"/>
                <a:gd name="T15" fmla="*/ 0 h 3691"/>
                <a:gd name="T16" fmla="*/ 2641 w 3798"/>
                <a:gd name="T17" fmla="*/ 107 h 3691"/>
                <a:gd name="T18" fmla="*/ 2243 w 3798"/>
                <a:gd name="T19" fmla="*/ 287 h 3691"/>
                <a:gd name="T20" fmla="*/ 1700 w 3798"/>
                <a:gd name="T21" fmla="*/ 1147 h 3691"/>
                <a:gd name="T22" fmla="*/ 1158 w 3798"/>
                <a:gd name="T23" fmla="*/ 932 h 3691"/>
                <a:gd name="T24" fmla="*/ 470 w 3798"/>
                <a:gd name="T25" fmla="*/ 215 h 3691"/>
                <a:gd name="T26" fmla="*/ 145 w 3798"/>
                <a:gd name="T27" fmla="*/ 322 h 3691"/>
                <a:gd name="T28" fmla="*/ 0 w 3798"/>
                <a:gd name="T29" fmla="*/ 645 h 3691"/>
                <a:gd name="T30" fmla="*/ 543 w 3798"/>
                <a:gd name="T31" fmla="*/ 1720 h 3691"/>
                <a:gd name="T32" fmla="*/ 326 w 3798"/>
                <a:gd name="T33" fmla="*/ 1971 h 3691"/>
                <a:gd name="T34" fmla="*/ 615 w 3798"/>
                <a:gd name="T35" fmla="*/ 3081 h 3691"/>
                <a:gd name="T36" fmla="*/ 506 w 3798"/>
                <a:gd name="T37" fmla="*/ 3404 h 3691"/>
                <a:gd name="T38" fmla="*/ 1338 w 3798"/>
                <a:gd name="T39" fmla="*/ 3691 h 3691"/>
                <a:gd name="T40" fmla="*/ 1447 w 3798"/>
                <a:gd name="T41" fmla="*/ 3440 h 3691"/>
                <a:gd name="T42" fmla="*/ 2134 w 3798"/>
                <a:gd name="T43" fmla="*/ 3476 h 3691"/>
                <a:gd name="T44" fmla="*/ 2424 w 3798"/>
                <a:gd name="T45" fmla="*/ 3296 h 3691"/>
                <a:gd name="T46" fmla="*/ 2894 w 3798"/>
                <a:gd name="T47" fmla="*/ 2723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98" h="3691">
                  <a:moveTo>
                    <a:pt x="2894" y="2723"/>
                  </a:moveTo>
                  <a:lnTo>
                    <a:pt x="3581" y="2007"/>
                  </a:lnTo>
                  <a:lnTo>
                    <a:pt x="3726" y="1935"/>
                  </a:lnTo>
                  <a:lnTo>
                    <a:pt x="3581" y="1326"/>
                  </a:lnTo>
                  <a:lnTo>
                    <a:pt x="3798" y="932"/>
                  </a:lnTo>
                  <a:lnTo>
                    <a:pt x="3654" y="358"/>
                  </a:lnTo>
                  <a:lnTo>
                    <a:pt x="3075" y="72"/>
                  </a:lnTo>
                  <a:lnTo>
                    <a:pt x="2930" y="0"/>
                  </a:lnTo>
                  <a:lnTo>
                    <a:pt x="2641" y="107"/>
                  </a:lnTo>
                  <a:lnTo>
                    <a:pt x="2243" y="287"/>
                  </a:lnTo>
                  <a:lnTo>
                    <a:pt x="1700" y="1147"/>
                  </a:lnTo>
                  <a:lnTo>
                    <a:pt x="1158" y="932"/>
                  </a:lnTo>
                  <a:lnTo>
                    <a:pt x="470" y="215"/>
                  </a:lnTo>
                  <a:lnTo>
                    <a:pt x="145" y="322"/>
                  </a:lnTo>
                  <a:lnTo>
                    <a:pt x="0" y="645"/>
                  </a:lnTo>
                  <a:lnTo>
                    <a:pt x="543" y="1720"/>
                  </a:lnTo>
                  <a:lnTo>
                    <a:pt x="326" y="1971"/>
                  </a:lnTo>
                  <a:lnTo>
                    <a:pt x="615" y="3081"/>
                  </a:lnTo>
                  <a:lnTo>
                    <a:pt x="506" y="3404"/>
                  </a:lnTo>
                  <a:lnTo>
                    <a:pt x="1338" y="3691"/>
                  </a:lnTo>
                  <a:lnTo>
                    <a:pt x="1447" y="3440"/>
                  </a:lnTo>
                  <a:lnTo>
                    <a:pt x="2134" y="3476"/>
                  </a:lnTo>
                  <a:lnTo>
                    <a:pt x="2424" y="3296"/>
                  </a:lnTo>
                  <a:lnTo>
                    <a:pt x="2894" y="2723"/>
                  </a:lnTo>
                  <a:close/>
                </a:path>
              </a:pathLst>
            </a:custGeom>
            <a:solidFill>
              <a:srgbClr val="CBDE9F"/>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p:cNvSpPr>
            <p:nvPr/>
          </p:nvSpPr>
          <p:spPr bwMode="auto">
            <a:xfrm>
              <a:off x="5819776" y="1835150"/>
              <a:ext cx="773113" cy="611188"/>
            </a:xfrm>
            <a:custGeom>
              <a:avLst/>
              <a:gdLst>
                <a:gd name="T0" fmla="*/ 0 w 2496"/>
                <a:gd name="T1" fmla="*/ 1361 h 1970"/>
                <a:gd name="T2" fmla="*/ 0 w 2496"/>
                <a:gd name="T3" fmla="*/ 1325 h 1970"/>
                <a:gd name="T4" fmla="*/ 72 w 2496"/>
                <a:gd name="T5" fmla="*/ 1003 h 1970"/>
                <a:gd name="T6" fmla="*/ 687 w 2496"/>
                <a:gd name="T7" fmla="*/ 752 h 1970"/>
                <a:gd name="T8" fmla="*/ 904 w 2496"/>
                <a:gd name="T9" fmla="*/ 0 h 1970"/>
                <a:gd name="T10" fmla="*/ 1555 w 2496"/>
                <a:gd name="T11" fmla="*/ 143 h 1970"/>
                <a:gd name="T12" fmla="*/ 2496 w 2496"/>
                <a:gd name="T13" fmla="*/ 1254 h 1970"/>
                <a:gd name="T14" fmla="*/ 2207 w 2496"/>
                <a:gd name="T15" fmla="*/ 1361 h 1970"/>
                <a:gd name="T16" fmla="*/ 325 w 2496"/>
                <a:gd name="T17" fmla="*/ 1970 h 1970"/>
                <a:gd name="T18" fmla="*/ 0 w 2496"/>
                <a:gd name="T19" fmla="*/ 1361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6" h="1970">
                  <a:moveTo>
                    <a:pt x="0" y="1361"/>
                  </a:moveTo>
                  <a:lnTo>
                    <a:pt x="0" y="1325"/>
                  </a:lnTo>
                  <a:lnTo>
                    <a:pt x="72" y="1003"/>
                  </a:lnTo>
                  <a:lnTo>
                    <a:pt x="687" y="752"/>
                  </a:lnTo>
                  <a:lnTo>
                    <a:pt x="904" y="0"/>
                  </a:lnTo>
                  <a:lnTo>
                    <a:pt x="1555" y="143"/>
                  </a:lnTo>
                  <a:lnTo>
                    <a:pt x="2496" y="1254"/>
                  </a:lnTo>
                  <a:lnTo>
                    <a:pt x="2207" y="1361"/>
                  </a:lnTo>
                  <a:lnTo>
                    <a:pt x="325" y="1970"/>
                  </a:lnTo>
                  <a:lnTo>
                    <a:pt x="0" y="1361"/>
                  </a:lnTo>
                  <a:close/>
                </a:path>
              </a:pathLst>
            </a:custGeom>
            <a:solidFill>
              <a:srgbClr val="B4D174"/>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Freeform 19"/>
            <p:cNvSpPr>
              <a:spLocks/>
            </p:cNvSpPr>
            <p:nvPr/>
          </p:nvSpPr>
          <p:spPr bwMode="auto">
            <a:xfrm>
              <a:off x="5897563" y="3513137"/>
              <a:ext cx="1087438" cy="1143000"/>
            </a:xfrm>
            <a:custGeom>
              <a:avLst/>
              <a:gdLst>
                <a:gd name="T0" fmla="*/ 3509 w 3509"/>
                <a:gd name="T1" fmla="*/ 1434 h 3691"/>
                <a:gd name="T2" fmla="*/ 3292 w 3509"/>
                <a:gd name="T3" fmla="*/ 2365 h 3691"/>
                <a:gd name="T4" fmla="*/ 3256 w 3509"/>
                <a:gd name="T5" fmla="*/ 2580 h 3691"/>
                <a:gd name="T6" fmla="*/ 2460 w 3509"/>
                <a:gd name="T7" fmla="*/ 2616 h 3691"/>
                <a:gd name="T8" fmla="*/ 2388 w 3509"/>
                <a:gd name="T9" fmla="*/ 2938 h 3691"/>
                <a:gd name="T10" fmla="*/ 1556 w 3509"/>
                <a:gd name="T11" fmla="*/ 2831 h 3691"/>
                <a:gd name="T12" fmla="*/ 941 w 3509"/>
                <a:gd name="T13" fmla="*/ 3655 h 3691"/>
                <a:gd name="T14" fmla="*/ 941 w 3509"/>
                <a:gd name="T15" fmla="*/ 3691 h 3691"/>
                <a:gd name="T16" fmla="*/ 506 w 3509"/>
                <a:gd name="T17" fmla="*/ 3404 h 3691"/>
                <a:gd name="T18" fmla="*/ 434 w 3509"/>
                <a:gd name="T19" fmla="*/ 2580 h 3691"/>
                <a:gd name="T20" fmla="*/ 0 w 3509"/>
                <a:gd name="T21" fmla="*/ 2365 h 3691"/>
                <a:gd name="T22" fmla="*/ 687 w 3509"/>
                <a:gd name="T23" fmla="*/ 1649 h 3691"/>
                <a:gd name="T24" fmla="*/ 832 w 3509"/>
                <a:gd name="T25" fmla="*/ 1577 h 3691"/>
                <a:gd name="T26" fmla="*/ 687 w 3509"/>
                <a:gd name="T27" fmla="*/ 968 h 3691"/>
                <a:gd name="T28" fmla="*/ 904 w 3509"/>
                <a:gd name="T29" fmla="*/ 574 h 3691"/>
                <a:gd name="T30" fmla="*/ 760 w 3509"/>
                <a:gd name="T31" fmla="*/ 0 h 3691"/>
                <a:gd name="T32" fmla="*/ 1085 w 3509"/>
                <a:gd name="T33" fmla="*/ 72 h 3691"/>
                <a:gd name="T34" fmla="*/ 1411 w 3509"/>
                <a:gd name="T35" fmla="*/ 466 h 3691"/>
                <a:gd name="T36" fmla="*/ 2062 w 3509"/>
                <a:gd name="T37" fmla="*/ 430 h 3691"/>
                <a:gd name="T38" fmla="*/ 2207 w 3509"/>
                <a:gd name="T39" fmla="*/ 72 h 3691"/>
                <a:gd name="T40" fmla="*/ 2894 w 3509"/>
                <a:gd name="T41" fmla="*/ 574 h 3691"/>
                <a:gd name="T42" fmla="*/ 3473 w 3509"/>
                <a:gd name="T43" fmla="*/ 789 h 3691"/>
                <a:gd name="T44" fmla="*/ 3292 w 3509"/>
                <a:gd name="T45" fmla="*/ 1111 h 3691"/>
                <a:gd name="T46" fmla="*/ 3509 w 3509"/>
                <a:gd name="T47" fmla="*/ 1434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09" h="3691">
                  <a:moveTo>
                    <a:pt x="3509" y="1434"/>
                  </a:moveTo>
                  <a:lnTo>
                    <a:pt x="3292" y="2365"/>
                  </a:lnTo>
                  <a:lnTo>
                    <a:pt x="3256" y="2580"/>
                  </a:lnTo>
                  <a:lnTo>
                    <a:pt x="2460" y="2616"/>
                  </a:lnTo>
                  <a:lnTo>
                    <a:pt x="2388" y="2938"/>
                  </a:lnTo>
                  <a:lnTo>
                    <a:pt x="1556" y="2831"/>
                  </a:lnTo>
                  <a:lnTo>
                    <a:pt x="941" y="3655"/>
                  </a:lnTo>
                  <a:lnTo>
                    <a:pt x="941" y="3691"/>
                  </a:lnTo>
                  <a:lnTo>
                    <a:pt x="506" y="3404"/>
                  </a:lnTo>
                  <a:lnTo>
                    <a:pt x="434" y="2580"/>
                  </a:lnTo>
                  <a:lnTo>
                    <a:pt x="0" y="2365"/>
                  </a:lnTo>
                  <a:lnTo>
                    <a:pt x="687" y="1649"/>
                  </a:lnTo>
                  <a:lnTo>
                    <a:pt x="832" y="1577"/>
                  </a:lnTo>
                  <a:lnTo>
                    <a:pt x="687" y="968"/>
                  </a:lnTo>
                  <a:lnTo>
                    <a:pt x="904" y="574"/>
                  </a:lnTo>
                  <a:lnTo>
                    <a:pt x="760" y="0"/>
                  </a:lnTo>
                  <a:lnTo>
                    <a:pt x="1085" y="72"/>
                  </a:lnTo>
                  <a:lnTo>
                    <a:pt x="1411" y="466"/>
                  </a:lnTo>
                  <a:lnTo>
                    <a:pt x="2062" y="430"/>
                  </a:lnTo>
                  <a:lnTo>
                    <a:pt x="2207" y="72"/>
                  </a:lnTo>
                  <a:lnTo>
                    <a:pt x="2894" y="574"/>
                  </a:lnTo>
                  <a:lnTo>
                    <a:pt x="3473" y="789"/>
                  </a:lnTo>
                  <a:lnTo>
                    <a:pt x="3292" y="1111"/>
                  </a:lnTo>
                  <a:lnTo>
                    <a:pt x="3509" y="1434"/>
                  </a:lnTo>
                  <a:close/>
                </a:path>
              </a:pathLst>
            </a:custGeom>
            <a:solidFill>
              <a:srgbClr val="CBDE9F"/>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 name="Freeform 20"/>
            <p:cNvSpPr>
              <a:spLocks/>
            </p:cNvSpPr>
            <p:nvPr/>
          </p:nvSpPr>
          <p:spPr bwMode="auto">
            <a:xfrm>
              <a:off x="3768726" y="2324100"/>
              <a:ext cx="1422400" cy="2376488"/>
            </a:xfrm>
            <a:custGeom>
              <a:avLst/>
              <a:gdLst>
                <a:gd name="T0" fmla="*/ 3400 w 4594"/>
                <a:gd name="T1" fmla="*/ 7131 h 7668"/>
                <a:gd name="T2" fmla="*/ 3690 w 4594"/>
                <a:gd name="T3" fmla="*/ 7023 h 7668"/>
                <a:gd name="T4" fmla="*/ 3075 w 4594"/>
                <a:gd name="T5" fmla="*/ 5483 h 7668"/>
                <a:gd name="T6" fmla="*/ 2821 w 4594"/>
                <a:gd name="T7" fmla="*/ 5554 h 7668"/>
                <a:gd name="T8" fmla="*/ 2496 w 4594"/>
                <a:gd name="T9" fmla="*/ 4658 h 7668"/>
                <a:gd name="T10" fmla="*/ 2568 w 4594"/>
                <a:gd name="T11" fmla="*/ 4658 h 7668"/>
                <a:gd name="T12" fmla="*/ 2496 w 4594"/>
                <a:gd name="T13" fmla="*/ 4121 h 7668"/>
                <a:gd name="T14" fmla="*/ 1736 w 4594"/>
                <a:gd name="T15" fmla="*/ 3297 h 7668"/>
                <a:gd name="T16" fmla="*/ 1808 w 4594"/>
                <a:gd name="T17" fmla="*/ 3046 h 7668"/>
                <a:gd name="T18" fmla="*/ 2315 w 4594"/>
                <a:gd name="T19" fmla="*/ 2544 h 7668"/>
                <a:gd name="T20" fmla="*/ 1881 w 4594"/>
                <a:gd name="T21" fmla="*/ 2222 h 7668"/>
                <a:gd name="T22" fmla="*/ 0 w 4594"/>
                <a:gd name="T23" fmla="*/ 2759 h 7668"/>
                <a:gd name="T24" fmla="*/ 506 w 4594"/>
                <a:gd name="T25" fmla="*/ 2114 h 7668"/>
                <a:gd name="T26" fmla="*/ 398 w 4594"/>
                <a:gd name="T27" fmla="*/ 1684 h 7668"/>
                <a:gd name="T28" fmla="*/ 1447 w 4594"/>
                <a:gd name="T29" fmla="*/ 0 h 7668"/>
                <a:gd name="T30" fmla="*/ 1266 w 4594"/>
                <a:gd name="T31" fmla="*/ 323 h 7668"/>
                <a:gd name="T32" fmla="*/ 1736 w 4594"/>
                <a:gd name="T33" fmla="*/ 287 h 7668"/>
                <a:gd name="T34" fmla="*/ 2315 w 4594"/>
                <a:gd name="T35" fmla="*/ 681 h 7668"/>
                <a:gd name="T36" fmla="*/ 2640 w 4594"/>
                <a:gd name="T37" fmla="*/ 1541 h 7668"/>
                <a:gd name="T38" fmla="*/ 2568 w 4594"/>
                <a:gd name="T39" fmla="*/ 2114 h 7668"/>
                <a:gd name="T40" fmla="*/ 2568 w 4594"/>
                <a:gd name="T41" fmla="*/ 2150 h 7668"/>
                <a:gd name="T42" fmla="*/ 3581 w 4594"/>
                <a:gd name="T43" fmla="*/ 2437 h 7668"/>
                <a:gd name="T44" fmla="*/ 3292 w 4594"/>
                <a:gd name="T45" fmla="*/ 3010 h 7668"/>
                <a:gd name="T46" fmla="*/ 3907 w 4594"/>
                <a:gd name="T47" fmla="*/ 2974 h 7668"/>
                <a:gd name="T48" fmla="*/ 4485 w 4594"/>
                <a:gd name="T49" fmla="*/ 3297 h 7668"/>
                <a:gd name="T50" fmla="*/ 4413 w 4594"/>
                <a:gd name="T51" fmla="*/ 3655 h 7668"/>
                <a:gd name="T52" fmla="*/ 4449 w 4594"/>
                <a:gd name="T53" fmla="*/ 3691 h 7668"/>
                <a:gd name="T54" fmla="*/ 4124 w 4594"/>
                <a:gd name="T55" fmla="*/ 3798 h 7668"/>
                <a:gd name="T56" fmla="*/ 3979 w 4594"/>
                <a:gd name="T57" fmla="*/ 4121 h 7668"/>
                <a:gd name="T58" fmla="*/ 4522 w 4594"/>
                <a:gd name="T59" fmla="*/ 5196 h 7668"/>
                <a:gd name="T60" fmla="*/ 4305 w 4594"/>
                <a:gd name="T61" fmla="*/ 5447 h 7668"/>
                <a:gd name="T62" fmla="*/ 4594 w 4594"/>
                <a:gd name="T63" fmla="*/ 6557 h 7668"/>
                <a:gd name="T64" fmla="*/ 4485 w 4594"/>
                <a:gd name="T65" fmla="*/ 6880 h 7668"/>
                <a:gd name="T66" fmla="*/ 4449 w 4594"/>
                <a:gd name="T67" fmla="*/ 6844 h 7668"/>
                <a:gd name="T68" fmla="*/ 4015 w 4594"/>
                <a:gd name="T69" fmla="*/ 7668 h 7668"/>
                <a:gd name="T70" fmla="*/ 3400 w 4594"/>
                <a:gd name="T71" fmla="*/ 7131 h 7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4" h="7668">
                  <a:moveTo>
                    <a:pt x="3400" y="7131"/>
                  </a:moveTo>
                  <a:lnTo>
                    <a:pt x="3690" y="7023"/>
                  </a:lnTo>
                  <a:lnTo>
                    <a:pt x="3075" y="5483"/>
                  </a:lnTo>
                  <a:lnTo>
                    <a:pt x="2821" y="5554"/>
                  </a:lnTo>
                  <a:lnTo>
                    <a:pt x="2496" y="4658"/>
                  </a:lnTo>
                  <a:lnTo>
                    <a:pt x="2568" y="4658"/>
                  </a:lnTo>
                  <a:lnTo>
                    <a:pt x="2496" y="4121"/>
                  </a:lnTo>
                  <a:lnTo>
                    <a:pt x="1736" y="3297"/>
                  </a:lnTo>
                  <a:lnTo>
                    <a:pt x="1808" y="3046"/>
                  </a:lnTo>
                  <a:lnTo>
                    <a:pt x="2315" y="2544"/>
                  </a:lnTo>
                  <a:lnTo>
                    <a:pt x="1881" y="2222"/>
                  </a:lnTo>
                  <a:lnTo>
                    <a:pt x="0" y="2759"/>
                  </a:lnTo>
                  <a:lnTo>
                    <a:pt x="506" y="2114"/>
                  </a:lnTo>
                  <a:lnTo>
                    <a:pt x="398" y="1684"/>
                  </a:lnTo>
                  <a:lnTo>
                    <a:pt x="1447" y="0"/>
                  </a:lnTo>
                  <a:lnTo>
                    <a:pt x="1266" y="323"/>
                  </a:lnTo>
                  <a:lnTo>
                    <a:pt x="1736" y="287"/>
                  </a:lnTo>
                  <a:lnTo>
                    <a:pt x="2315" y="681"/>
                  </a:lnTo>
                  <a:lnTo>
                    <a:pt x="2640" y="1541"/>
                  </a:lnTo>
                  <a:lnTo>
                    <a:pt x="2568" y="2114"/>
                  </a:lnTo>
                  <a:lnTo>
                    <a:pt x="2568" y="2150"/>
                  </a:lnTo>
                  <a:lnTo>
                    <a:pt x="3581" y="2437"/>
                  </a:lnTo>
                  <a:lnTo>
                    <a:pt x="3292" y="3010"/>
                  </a:lnTo>
                  <a:lnTo>
                    <a:pt x="3907" y="2974"/>
                  </a:lnTo>
                  <a:lnTo>
                    <a:pt x="4485" y="3297"/>
                  </a:lnTo>
                  <a:lnTo>
                    <a:pt x="4413" y="3655"/>
                  </a:lnTo>
                  <a:lnTo>
                    <a:pt x="4449" y="3691"/>
                  </a:lnTo>
                  <a:lnTo>
                    <a:pt x="4124" y="3798"/>
                  </a:lnTo>
                  <a:lnTo>
                    <a:pt x="3979" y="4121"/>
                  </a:lnTo>
                  <a:lnTo>
                    <a:pt x="4522" y="5196"/>
                  </a:lnTo>
                  <a:lnTo>
                    <a:pt x="4305" y="5447"/>
                  </a:lnTo>
                  <a:lnTo>
                    <a:pt x="4594" y="6557"/>
                  </a:lnTo>
                  <a:lnTo>
                    <a:pt x="4485" y="6880"/>
                  </a:lnTo>
                  <a:lnTo>
                    <a:pt x="4449" y="6844"/>
                  </a:lnTo>
                  <a:lnTo>
                    <a:pt x="4015" y="7668"/>
                  </a:lnTo>
                  <a:lnTo>
                    <a:pt x="3400" y="7131"/>
                  </a:lnTo>
                  <a:close/>
                </a:path>
              </a:pathLst>
            </a:custGeom>
            <a:solidFill>
              <a:srgbClr val="A2C855"/>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 name="Freeform 21"/>
            <p:cNvSpPr>
              <a:spLocks/>
            </p:cNvSpPr>
            <p:nvPr/>
          </p:nvSpPr>
          <p:spPr bwMode="auto">
            <a:xfrm>
              <a:off x="5449888" y="2246312"/>
              <a:ext cx="1300163" cy="1289050"/>
            </a:xfrm>
            <a:custGeom>
              <a:avLst/>
              <a:gdLst>
                <a:gd name="T0" fmla="*/ 2568 w 4196"/>
                <a:gd name="T1" fmla="*/ 2115 h 4157"/>
                <a:gd name="T2" fmla="*/ 2496 w 4196"/>
                <a:gd name="T3" fmla="*/ 2867 h 4157"/>
                <a:gd name="T4" fmla="*/ 2966 w 4196"/>
                <a:gd name="T5" fmla="*/ 3154 h 4157"/>
                <a:gd name="T6" fmla="*/ 2532 w 4196"/>
                <a:gd name="T7" fmla="*/ 4157 h 4157"/>
                <a:gd name="T8" fmla="*/ 2207 w 4196"/>
                <a:gd name="T9" fmla="*/ 4085 h 4157"/>
                <a:gd name="T10" fmla="*/ 1628 w 4196"/>
                <a:gd name="T11" fmla="*/ 3799 h 4157"/>
                <a:gd name="T12" fmla="*/ 868 w 4196"/>
                <a:gd name="T13" fmla="*/ 2867 h 4157"/>
                <a:gd name="T14" fmla="*/ 868 w 4196"/>
                <a:gd name="T15" fmla="*/ 2831 h 4157"/>
                <a:gd name="T16" fmla="*/ 253 w 4196"/>
                <a:gd name="T17" fmla="*/ 2043 h 4157"/>
                <a:gd name="T18" fmla="*/ 0 w 4196"/>
                <a:gd name="T19" fmla="*/ 1756 h 4157"/>
                <a:gd name="T20" fmla="*/ 470 w 4196"/>
                <a:gd name="T21" fmla="*/ 1505 h 4157"/>
                <a:gd name="T22" fmla="*/ 543 w 4196"/>
                <a:gd name="T23" fmla="*/ 1505 h 4157"/>
                <a:gd name="T24" fmla="*/ 904 w 4196"/>
                <a:gd name="T25" fmla="*/ 932 h 4157"/>
                <a:gd name="T26" fmla="*/ 1194 w 4196"/>
                <a:gd name="T27" fmla="*/ 0 h 4157"/>
                <a:gd name="T28" fmla="*/ 1194 w 4196"/>
                <a:gd name="T29" fmla="*/ 36 h 4157"/>
                <a:gd name="T30" fmla="*/ 1519 w 4196"/>
                <a:gd name="T31" fmla="*/ 645 h 4157"/>
                <a:gd name="T32" fmla="*/ 3401 w 4196"/>
                <a:gd name="T33" fmla="*/ 36 h 4157"/>
                <a:gd name="T34" fmla="*/ 3364 w 4196"/>
                <a:gd name="T35" fmla="*/ 72 h 4157"/>
                <a:gd name="T36" fmla="*/ 4196 w 4196"/>
                <a:gd name="T37" fmla="*/ 610 h 4157"/>
                <a:gd name="T38" fmla="*/ 3871 w 4196"/>
                <a:gd name="T39" fmla="*/ 1075 h 4157"/>
                <a:gd name="T40" fmla="*/ 3943 w 4196"/>
                <a:gd name="T41" fmla="*/ 1685 h 4157"/>
                <a:gd name="T42" fmla="*/ 3075 w 4196"/>
                <a:gd name="T43" fmla="*/ 1649 h 4157"/>
                <a:gd name="T44" fmla="*/ 2605 w 4196"/>
                <a:gd name="T45" fmla="*/ 1864 h 4157"/>
                <a:gd name="T46" fmla="*/ 2568 w 4196"/>
                <a:gd name="T47" fmla="*/ 2115 h 4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6" h="4157">
                  <a:moveTo>
                    <a:pt x="2568" y="2115"/>
                  </a:moveTo>
                  <a:lnTo>
                    <a:pt x="2496" y="2867"/>
                  </a:lnTo>
                  <a:lnTo>
                    <a:pt x="2966" y="3154"/>
                  </a:lnTo>
                  <a:lnTo>
                    <a:pt x="2532" y="4157"/>
                  </a:lnTo>
                  <a:lnTo>
                    <a:pt x="2207" y="4085"/>
                  </a:lnTo>
                  <a:lnTo>
                    <a:pt x="1628" y="3799"/>
                  </a:lnTo>
                  <a:lnTo>
                    <a:pt x="868" y="2867"/>
                  </a:lnTo>
                  <a:lnTo>
                    <a:pt x="868" y="2831"/>
                  </a:lnTo>
                  <a:lnTo>
                    <a:pt x="253" y="2043"/>
                  </a:lnTo>
                  <a:lnTo>
                    <a:pt x="0" y="1756"/>
                  </a:lnTo>
                  <a:lnTo>
                    <a:pt x="470" y="1505"/>
                  </a:lnTo>
                  <a:lnTo>
                    <a:pt x="543" y="1505"/>
                  </a:lnTo>
                  <a:lnTo>
                    <a:pt x="904" y="932"/>
                  </a:lnTo>
                  <a:lnTo>
                    <a:pt x="1194" y="0"/>
                  </a:lnTo>
                  <a:lnTo>
                    <a:pt x="1194" y="36"/>
                  </a:lnTo>
                  <a:lnTo>
                    <a:pt x="1519" y="645"/>
                  </a:lnTo>
                  <a:lnTo>
                    <a:pt x="3401" y="36"/>
                  </a:lnTo>
                  <a:lnTo>
                    <a:pt x="3364" y="72"/>
                  </a:lnTo>
                  <a:lnTo>
                    <a:pt x="4196" y="610"/>
                  </a:lnTo>
                  <a:lnTo>
                    <a:pt x="3871" y="1075"/>
                  </a:lnTo>
                  <a:lnTo>
                    <a:pt x="3943" y="1685"/>
                  </a:lnTo>
                  <a:lnTo>
                    <a:pt x="3075" y="1649"/>
                  </a:lnTo>
                  <a:lnTo>
                    <a:pt x="2605" y="1864"/>
                  </a:lnTo>
                  <a:lnTo>
                    <a:pt x="2568" y="2115"/>
                  </a:lnTo>
                  <a:close/>
                </a:path>
              </a:pathLst>
            </a:custGeom>
            <a:solidFill>
              <a:srgbClr val="B4D174"/>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 name="Freeform 22"/>
            <p:cNvSpPr>
              <a:spLocks/>
            </p:cNvSpPr>
            <p:nvPr/>
          </p:nvSpPr>
          <p:spPr bwMode="auto">
            <a:xfrm>
              <a:off x="4160838" y="1490662"/>
              <a:ext cx="1344613" cy="1100138"/>
            </a:xfrm>
            <a:custGeom>
              <a:avLst/>
              <a:gdLst>
                <a:gd name="T0" fmla="*/ 4124 w 4341"/>
                <a:gd name="T1" fmla="*/ 2293 h 3547"/>
                <a:gd name="T2" fmla="*/ 4232 w 4341"/>
                <a:gd name="T3" fmla="*/ 3189 h 3547"/>
                <a:gd name="T4" fmla="*/ 4232 w 4341"/>
                <a:gd name="T5" fmla="*/ 3225 h 3547"/>
                <a:gd name="T6" fmla="*/ 3581 w 4341"/>
                <a:gd name="T7" fmla="*/ 3547 h 3547"/>
                <a:gd name="T8" fmla="*/ 2387 w 4341"/>
                <a:gd name="T9" fmla="*/ 3547 h 3547"/>
                <a:gd name="T10" fmla="*/ 1628 w 4341"/>
                <a:gd name="T11" fmla="*/ 3010 h 3547"/>
                <a:gd name="T12" fmla="*/ 1049 w 4341"/>
                <a:gd name="T13" fmla="*/ 3368 h 3547"/>
                <a:gd name="T14" fmla="*/ 470 w 4341"/>
                <a:gd name="T15" fmla="*/ 2974 h 3547"/>
                <a:gd name="T16" fmla="*/ 0 w 4341"/>
                <a:gd name="T17" fmla="*/ 3010 h 3547"/>
                <a:gd name="T18" fmla="*/ 181 w 4341"/>
                <a:gd name="T19" fmla="*/ 2687 h 3547"/>
                <a:gd name="T20" fmla="*/ 253 w 4341"/>
                <a:gd name="T21" fmla="*/ 2544 h 3547"/>
                <a:gd name="T22" fmla="*/ 723 w 4341"/>
                <a:gd name="T23" fmla="*/ 2436 h 3547"/>
                <a:gd name="T24" fmla="*/ 615 w 4341"/>
                <a:gd name="T25" fmla="*/ 1684 h 3547"/>
                <a:gd name="T26" fmla="*/ 325 w 4341"/>
                <a:gd name="T27" fmla="*/ 1684 h 3547"/>
                <a:gd name="T28" fmla="*/ 398 w 4341"/>
                <a:gd name="T29" fmla="*/ 860 h 3547"/>
                <a:gd name="T30" fmla="*/ 1266 w 4341"/>
                <a:gd name="T31" fmla="*/ 358 h 3547"/>
                <a:gd name="T32" fmla="*/ 2279 w 4341"/>
                <a:gd name="T33" fmla="*/ 215 h 3547"/>
                <a:gd name="T34" fmla="*/ 2894 w 4341"/>
                <a:gd name="T35" fmla="*/ 322 h 3547"/>
                <a:gd name="T36" fmla="*/ 3219 w 4341"/>
                <a:gd name="T37" fmla="*/ 72 h 3547"/>
                <a:gd name="T38" fmla="*/ 3256 w 4341"/>
                <a:gd name="T39" fmla="*/ 0 h 3547"/>
                <a:gd name="T40" fmla="*/ 3183 w 4341"/>
                <a:gd name="T41" fmla="*/ 502 h 3547"/>
                <a:gd name="T42" fmla="*/ 3690 w 4341"/>
                <a:gd name="T43" fmla="*/ 860 h 3547"/>
                <a:gd name="T44" fmla="*/ 3979 w 4341"/>
                <a:gd name="T45" fmla="*/ 645 h 3547"/>
                <a:gd name="T46" fmla="*/ 4269 w 4341"/>
                <a:gd name="T47" fmla="*/ 896 h 3547"/>
                <a:gd name="T48" fmla="*/ 4341 w 4341"/>
                <a:gd name="T49" fmla="*/ 896 h 3547"/>
                <a:gd name="T50" fmla="*/ 3617 w 4341"/>
                <a:gd name="T51" fmla="*/ 1720 h 3547"/>
                <a:gd name="T52" fmla="*/ 3581 w 4341"/>
                <a:gd name="T53" fmla="*/ 1756 h 3547"/>
                <a:gd name="T54" fmla="*/ 4124 w 4341"/>
                <a:gd name="T55" fmla="*/ 2293 h 3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41" h="3547">
                  <a:moveTo>
                    <a:pt x="4124" y="2293"/>
                  </a:moveTo>
                  <a:lnTo>
                    <a:pt x="4232" y="3189"/>
                  </a:lnTo>
                  <a:lnTo>
                    <a:pt x="4232" y="3225"/>
                  </a:lnTo>
                  <a:lnTo>
                    <a:pt x="3581" y="3547"/>
                  </a:lnTo>
                  <a:lnTo>
                    <a:pt x="2387" y="3547"/>
                  </a:lnTo>
                  <a:lnTo>
                    <a:pt x="1628" y="3010"/>
                  </a:lnTo>
                  <a:lnTo>
                    <a:pt x="1049" y="3368"/>
                  </a:lnTo>
                  <a:lnTo>
                    <a:pt x="470" y="2974"/>
                  </a:lnTo>
                  <a:lnTo>
                    <a:pt x="0" y="3010"/>
                  </a:lnTo>
                  <a:lnTo>
                    <a:pt x="181" y="2687"/>
                  </a:lnTo>
                  <a:lnTo>
                    <a:pt x="253" y="2544"/>
                  </a:lnTo>
                  <a:lnTo>
                    <a:pt x="723" y="2436"/>
                  </a:lnTo>
                  <a:lnTo>
                    <a:pt x="615" y="1684"/>
                  </a:lnTo>
                  <a:lnTo>
                    <a:pt x="325" y="1684"/>
                  </a:lnTo>
                  <a:lnTo>
                    <a:pt x="398" y="860"/>
                  </a:lnTo>
                  <a:lnTo>
                    <a:pt x="1266" y="358"/>
                  </a:lnTo>
                  <a:lnTo>
                    <a:pt x="2279" y="215"/>
                  </a:lnTo>
                  <a:lnTo>
                    <a:pt x="2894" y="322"/>
                  </a:lnTo>
                  <a:lnTo>
                    <a:pt x="3219" y="72"/>
                  </a:lnTo>
                  <a:lnTo>
                    <a:pt x="3256" y="0"/>
                  </a:lnTo>
                  <a:lnTo>
                    <a:pt x="3183" y="502"/>
                  </a:lnTo>
                  <a:lnTo>
                    <a:pt x="3690" y="860"/>
                  </a:lnTo>
                  <a:lnTo>
                    <a:pt x="3979" y="645"/>
                  </a:lnTo>
                  <a:lnTo>
                    <a:pt x="4269" y="896"/>
                  </a:lnTo>
                  <a:lnTo>
                    <a:pt x="4341" y="896"/>
                  </a:lnTo>
                  <a:lnTo>
                    <a:pt x="3617" y="1720"/>
                  </a:lnTo>
                  <a:lnTo>
                    <a:pt x="3581" y="1756"/>
                  </a:lnTo>
                  <a:lnTo>
                    <a:pt x="4124" y="2293"/>
                  </a:lnTo>
                  <a:close/>
                </a:path>
              </a:pathLst>
            </a:custGeom>
            <a:solidFill>
              <a:srgbClr val="E0EBC7"/>
            </a:solidFill>
            <a:ln w="6350" cap="rnd">
              <a:solidFill>
                <a:srgbClr val="FEFEFE"/>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 name="Rectangle 23"/>
            <p:cNvSpPr>
              <a:spLocks noChangeArrowheads="1"/>
            </p:cNvSpPr>
            <p:nvPr/>
          </p:nvSpPr>
          <p:spPr bwMode="auto">
            <a:xfrm>
              <a:off x="4576763" y="1968500"/>
              <a:ext cx="596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Kauhava</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5281613" y="1404937"/>
              <a:ext cx="509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Evijärvi</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5380038" y="1936750"/>
              <a:ext cx="7159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Lappajärvi</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5889626" y="2154237"/>
              <a:ext cx="542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Vimpeli</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5715001" y="2760662"/>
              <a:ext cx="531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Alajärvi</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4859338" y="2805112"/>
              <a:ext cx="444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Lapua</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32" name="Rectangle 29"/>
            <p:cNvSpPr>
              <a:spLocks noChangeArrowheads="1"/>
            </p:cNvSpPr>
            <p:nvPr/>
          </p:nvSpPr>
          <p:spPr bwMode="auto">
            <a:xfrm>
              <a:off x="6408738" y="3151187"/>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Soini</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33" name="Rectangle 30"/>
            <p:cNvSpPr>
              <a:spLocks noChangeArrowheads="1"/>
            </p:cNvSpPr>
            <p:nvPr/>
          </p:nvSpPr>
          <p:spPr bwMode="auto">
            <a:xfrm>
              <a:off x="5281613" y="3249612"/>
              <a:ext cx="639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Kuortane</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3817938" y="3346450"/>
              <a:ext cx="5635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Ilmajoki</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35" name="Rectangle 32"/>
            <p:cNvSpPr>
              <a:spLocks noChangeArrowheads="1"/>
            </p:cNvSpPr>
            <p:nvPr/>
          </p:nvSpPr>
          <p:spPr bwMode="auto">
            <a:xfrm>
              <a:off x="3709988" y="3792537"/>
              <a:ext cx="552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Kurikka</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36" name="Rectangle 33"/>
            <p:cNvSpPr>
              <a:spLocks noChangeArrowheads="1"/>
            </p:cNvSpPr>
            <p:nvPr/>
          </p:nvSpPr>
          <p:spPr bwMode="auto">
            <a:xfrm>
              <a:off x="5445126" y="3922712"/>
              <a:ext cx="4873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Alavus</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37" name="Rectangle 34"/>
            <p:cNvSpPr>
              <a:spLocks noChangeArrowheads="1"/>
            </p:cNvSpPr>
            <p:nvPr/>
          </p:nvSpPr>
          <p:spPr bwMode="auto">
            <a:xfrm>
              <a:off x="6354763" y="3933825"/>
              <a:ext cx="455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dirty="0" smtClean="0">
                  <a:ln>
                    <a:noFill/>
                  </a:ln>
                  <a:solidFill>
                    <a:srgbClr val="000000"/>
                  </a:solidFill>
                  <a:effectLst/>
                  <a:latin typeface="Lucida Sans" panose="020B0602030504020204" pitchFamily="34" charset="0"/>
                </a:rPr>
                <a:t>Ähtäri</a:t>
              </a: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5"/>
            <p:cNvSpPr>
              <a:spLocks noChangeArrowheads="1"/>
            </p:cNvSpPr>
            <p:nvPr/>
          </p:nvSpPr>
          <p:spPr bwMode="auto">
            <a:xfrm>
              <a:off x="2852738" y="4019550"/>
              <a:ext cx="444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Teuva</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39" name="Rectangle 36"/>
            <p:cNvSpPr>
              <a:spLocks noChangeArrowheads="1"/>
            </p:cNvSpPr>
            <p:nvPr/>
          </p:nvSpPr>
          <p:spPr bwMode="auto">
            <a:xfrm>
              <a:off x="2917826" y="5202237"/>
              <a:ext cx="4873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Isojoki</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40" name="Rectangle 37"/>
            <p:cNvSpPr>
              <a:spLocks noChangeArrowheads="1"/>
            </p:cNvSpPr>
            <p:nvPr/>
          </p:nvSpPr>
          <p:spPr bwMode="auto">
            <a:xfrm>
              <a:off x="3362326" y="4464050"/>
              <a:ext cx="6937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dirty="0" smtClean="0">
                  <a:ln>
                    <a:noFill/>
                  </a:ln>
                  <a:solidFill>
                    <a:srgbClr val="000000"/>
                  </a:solidFill>
                  <a:effectLst/>
                  <a:latin typeface="Lucida Sans" panose="020B0602030504020204" pitchFamily="34" charset="0"/>
                </a:rPr>
                <a:t>Kauhajoki</a:t>
              </a: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4500563" y="3368675"/>
              <a:ext cx="639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Seinäjoki</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42" name="Rectangle 39"/>
            <p:cNvSpPr>
              <a:spLocks noChangeArrowheads="1"/>
            </p:cNvSpPr>
            <p:nvPr/>
          </p:nvSpPr>
          <p:spPr bwMode="auto">
            <a:xfrm>
              <a:off x="5638801" y="5538787"/>
              <a:ext cx="1647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dirty="0" smtClean="0">
                  <a:ln>
                    <a:noFill/>
                  </a:ln>
                  <a:solidFill>
                    <a:srgbClr val="000000"/>
                  </a:solidFill>
                  <a:effectLst/>
                  <a:latin typeface="Lucida Sans" panose="020B0602030504020204" pitchFamily="34" charset="0"/>
                </a:rPr>
                <a:t>Seinäjoen keskussairaala</a:t>
              </a: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43" name="Rectangle 40"/>
            <p:cNvSpPr>
              <a:spLocks noChangeArrowheads="1"/>
            </p:cNvSpPr>
            <p:nvPr/>
          </p:nvSpPr>
          <p:spPr bwMode="auto">
            <a:xfrm>
              <a:off x="5638801" y="5843587"/>
              <a:ext cx="1295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dirty="0" smtClean="0">
                  <a:ln>
                    <a:noFill/>
                  </a:ln>
                  <a:solidFill>
                    <a:srgbClr val="000000"/>
                  </a:solidFill>
                  <a:effectLst/>
                  <a:latin typeface="Lucida Sans" panose="020B0602030504020204" pitchFamily="34" charset="0"/>
                </a:rPr>
                <a:t>Psykiatrian poliklinikka</a:t>
              </a: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44" name="Freeform 41"/>
            <p:cNvSpPr>
              <a:spLocks noEditPoints="1"/>
            </p:cNvSpPr>
            <p:nvPr/>
          </p:nvSpPr>
          <p:spPr bwMode="auto">
            <a:xfrm>
              <a:off x="2589213" y="1189037"/>
              <a:ext cx="4419600" cy="4491038"/>
            </a:xfrm>
            <a:custGeom>
              <a:avLst/>
              <a:gdLst>
                <a:gd name="T0" fmla="*/ 9372 w 14262"/>
                <a:gd name="T1" fmla="*/ 10 h 14487"/>
                <a:gd name="T2" fmla="*/ 10554 w 14262"/>
                <a:gd name="T3" fmla="*/ 962 h 14487"/>
                <a:gd name="T4" fmla="*/ 12976 w 14262"/>
                <a:gd name="T5" fmla="*/ 3288 h 14487"/>
                <a:gd name="T6" fmla="*/ 13488 w 14262"/>
                <a:gd name="T7" fmla="*/ 4058 h 14487"/>
                <a:gd name="T8" fmla="*/ 13282 w 14262"/>
                <a:gd name="T9" fmla="*/ 5297 h 14487"/>
                <a:gd name="T10" fmla="*/ 13746 w 14262"/>
                <a:gd name="T11" fmla="*/ 6236 h 14487"/>
                <a:gd name="T12" fmla="*/ 14217 w 14262"/>
                <a:gd name="T13" fmla="*/ 8252 h 14487"/>
                <a:gd name="T14" fmla="*/ 14258 w 14262"/>
                <a:gd name="T15" fmla="*/ 8943 h 14487"/>
                <a:gd name="T16" fmla="*/ 13196 w 14262"/>
                <a:gd name="T17" fmla="*/ 10181 h 14487"/>
                <a:gd name="T18" fmla="*/ 11692 w 14262"/>
                <a:gd name="T19" fmla="*/ 11184 h 14487"/>
                <a:gd name="T20" fmla="*/ 11108 w 14262"/>
                <a:gd name="T21" fmla="*/ 10904 h 14487"/>
                <a:gd name="T22" fmla="*/ 9956 w 14262"/>
                <a:gd name="T23" fmla="*/ 10674 h 14487"/>
                <a:gd name="T24" fmla="*/ 9096 w 14262"/>
                <a:gd name="T25" fmla="*/ 10896 h 14487"/>
                <a:gd name="T26" fmla="*/ 6801 w 14262"/>
                <a:gd name="T27" fmla="*/ 11896 h 14487"/>
                <a:gd name="T28" fmla="*/ 5648 w 14262"/>
                <a:gd name="T29" fmla="*/ 11931 h 14487"/>
                <a:gd name="T30" fmla="*/ 4065 w 14262"/>
                <a:gd name="T31" fmla="*/ 12539 h 14487"/>
                <a:gd name="T32" fmla="*/ 3004 w 14262"/>
                <a:gd name="T33" fmla="*/ 13478 h 14487"/>
                <a:gd name="T34" fmla="*/ 1796 w 14262"/>
                <a:gd name="T35" fmla="*/ 14482 h 14487"/>
                <a:gd name="T36" fmla="*/ 183 w 14262"/>
                <a:gd name="T37" fmla="*/ 13899 h 14487"/>
                <a:gd name="T38" fmla="*/ 474 w 14262"/>
                <a:gd name="T39" fmla="*/ 12275 h 14487"/>
                <a:gd name="T40" fmla="*/ 508 w 14262"/>
                <a:gd name="T41" fmla="*/ 11510 h 14487"/>
                <a:gd name="T42" fmla="*/ 4 w 14262"/>
                <a:gd name="T43" fmla="*/ 10055 h 14487"/>
                <a:gd name="T44" fmla="*/ 704 w 14262"/>
                <a:gd name="T45" fmla="*/ 7878 h 14487"/>
                <a:gd name="T46" fmla="*/ 1124 w 14262"/>
                <a:gd name="T47" fmla="*/ 6515 h 14487"/>
                <a:gd name="T48" fmla="*/ 1443 w 14262"/>
                <a:gd name="T49" fmla="*/ 5596 h 14487"/>
                <a:gd name="T50" fmla="*/ 3641 w 14262"/>
                <a:gd name="T51" fmla="*/ 6402 h 14487"/>
                <a:gd name="T52" fmla="*/ 3127 w 14262"/>
                <a:gd name="T53" fmla="*/ 4689 h 14487"/>
                <a:gd name="T54" fmla="*/ 4765 w 14262"/>
                <a:gd name="T55" fmla="*/ 3550 h 14487"/>
                <a:gd name="T56" fmla="*/ 5619 w 14262"/>
                <a:gd name="T57" fmla="*/ 2731 h 14487"/>
                <a:gd name="T58" fmla="*/ 5434 w 14262"/>
                <a:gd name="T59" fmla="*/ 1765 h 14487"/>
                <a:gd name="T60" fmla="*/ 7361 w 14262"/>
                <a:gd name="T61" fmla="*/ 1113 h 14487"/>
                <a:gd name="T62" fmla="*/ 8396 w 14262"/>
                <a:gd name="T63" fmla="*/ 994 h 14487"/>
                <a:gd name="T64" fmla="*/ 8012 w 14262"/>
                <a:gd name="T65" fmla="*/ 1351 h 14487"/>
                <a:gd name="T66" fmla="*/ 5476 w 14262"/>
                <a:gd name="T67" fmla="*/ 2581 h 14487"/>
                <a:gd name="T68" fmla="*/ 5866 w 14262"/>
                <a:gd name="T69" fmla="*/ 3398 h 14487"/>
                <a:gd name="T70" fmla="*/ 4205 w 14262"/>
                <a:gd name="T71" fmla="*/ 4081 h 14487"/>
                <a:gd name="T72" fmla="*/ 3242 w 14262"/>
                <a:gd name="T73" fmla="*/ 4786 h 14487"/>
                <a:gd name="T74" fmla="*/ 3730 w 14262"/>
                <a:gd name="T75" fmla="*/ 6529 h 14487"/>
                <a:gd name="T76" fmla="*/ 2122 w 14262"/>
                <a:gd name="T77" fmla="*/ 6471 h 14487"/>
                <a:gd name="T78" fmla="*/ 1272 w 14262"/>
                <a:gd name="T79" fmla="*/ 6537 h 14487"/>
                <a:gd name="T80" fmla="*/ 823 w 14262"/>
                <a:gd name="T81" fmla="*/ 7969 h 14487"/>
                <a:gd name="T82" fmla="*/ 154 w 14262"/>
                <a:gd name="T83" fmla="*/ 10040 h 14487"/>
                <a:gd name="T84" fmla="*/ 656 w 14262"/>
                <a:gd name="T85" fmla="*/ 11468 h 14487"/>
                <a:gd name="T86" fmla="*/ 955 w 14262"/>
                <a:gd name="T87" fmla="*/ 12031 h 14487"/>
                <a:gd name="T88" fmla="*/ 437 w 14262"/>
                <a:gd name="T89" fmla="*/ 13016 h 14487"/>
                <a:gd name="T90" fmla="*/ 1793 w 14262"/>
                <a:gd name="T91" fmla="*/ 14327 h 14487"/>
                <a:gd name="T92" fmla="*/ 3666 w 14262"/>
                <a:gd name="T93" fmla="*/ 12830 h 14487"/>
                <a:gd name="T94" fmla="*/ 4782 w 14262"/>
                <a:gd name="T95" fmla="*/ 11444 h 14487"/>
                <a:gd name="T96" fmla="*/ 4956 w 14262"/>
                <a:gd name="T97" fmla="*/ 11439 h 14487"/>
                <a:gd name="T98" fmla="*/ 6753 w 14262"/>
                <a:gd name="T99" fmla="*/ 11754 h 14487"/>
                <a:gd name="T100" fmla="*/ 8305 w 14262"/>
                <a:gd name="T101" fmla="*/ 10450 h 14487"/>
                <a:gd name="T102" fmla="*/ 9897 w 14262"/>
                <a:gd name="T103" fmla="*/ 10535 h 14487"/>
                <a:gd name="T104" fmla="*/ 11185 w 14262"/>
                <a:gd name="T105" fmla="*/ 10067 h 14487"/>
                <a:gd name="T106" fmla="*/ 12241 w 14262"/>
                <a:gd name="T107" fmla="*/ 10250 h 14487"/>
                <a:gd name="T108" fmla="*/ 13894 w 14262"/>
                <a:gd name="T109" fmla="*/ 9849 h 14487"/>
                <a:gd name="T110" fmla="*/ 14066 w 14262"/>
                <a:gd name="T111" fmla="*/ 8277 h 14487"/>
                <a:gd name="T112" fmla="*/ 13286 w 14262"/>
                <a:gd name="T113" fmla="*/ 6278 h 14487"/>
                <a:gd name="T114" fmla="*/ 13099 w 14262"/>
                <a:gd name="T115" fmla="*/ 5108 h 14487"/>
                <a:gd name="T116" fmla="*/ 13320 w 14262"/>
                <a:gd name="T117" fmla="*/ 4038 h 14487"/>
                <a:gd name="T118" fmla="*/ 12577 w 14262"/>
                <a:gd name="T119" fmla="*/ 3391 h 14487"/>
                <a:gd name="T120" fmla="*/ 11311 w 14262"/>
                <a:gd name="T121" fmla="*/ 2156 h 14487"/>
                <a:gd name="T122" fmla="*/ 9977 w 14262"/>
                <a:gd name="T123" fmla="*/ 494 h 1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62" h="14487">
                  <a:moveTo>
                    <a:pt x="8256" y="942"/>
                  </a:moveTo>
                  <a:lnTo>
                    <a:pt x="8543" y="123"/>
                  </a:lnTo>
                  <a:cubicBezTo>
                    <a:pt x="8553" y="94"/>
                    <a:pt x="8580" y="75"/>
                    <a:pt x="8608" y="73"/>
                  </a:cubicBezTo>
                  <a:lnTo>
                    <a:pt x="9330" y="2"/>
                  </a:lnTo>
                  <a:cubicBezTo>
                    <a:pt x="9345" y="0"/>
                    <a:pt x="9360" y="3"/>
                    <a:pt x="9372" y="10"/>
                  </a:cubicBezTo>
                  <a:lnTo>
                    <a:pt x="9372" y="10"/>
                  </a:lnTo>
                  <a:lnTo>
                    <a:pt x="10059" y="368"/>
                  </a:lnTo>
                  <a:cubicBezTo>
                    <a:pt x="10071" y="374"/>
                    <a:pt x="10080" y="382"/>
                    <a:pt x="10086" y="392"/>
                  </a:cubicBezTo>
                  <a:lnTo>
                    <a:pt x="10553" y="960"/>
                  </a:lnTo>
                  <a:lnTo>
                    <a:pt x="10554" y="962"/>
                  </a:lnTo>
                  <a:lnTo>
                    <a:pt x="10554" y="962"/>
                  </a:lnTo>
                  <a:lnTo>
                    <a:pt x="11370" y="2015"/>
                  </a:lnTo>
                  <a:lnTo>
                    <a:pt x="11994" y="2153"/>
                  </a:lnTo>
                  <a:cubicBezTo>
                    <a:pt x="12013" y="2157"/>
                    <a:pt x="12028" y="2167"/>
                    <a:pt x="12039" y="2181"/>
                  </a:cubicBezTo>
                  <a:lnTo>
                    <a:pt x="12976" y="3288"/>
                  </a:lnTo>
                  <a:cubicBezTo>
                    <a:pt x="13003" y="3320"/>
                    <a:pt x="12999" y="3367"/>
                    <a:pt x="12967" y="3394"/>
                  </a:cubicBezTo>
                  <a:cubicBezTo>
                    <a:pt x="12959" y="3401"/>
                    <a:pt x="12950" y="3406"/>
                    <a:pt x="12941" y="3408"/>
                  </a:cubicBezTo>
                  <a:lnTo>
                    <a:pt x="12737" y="3484"/>
                  </a:lnTo>
                  <a:lnTo>
                    <a:pt x="13466" y="3955"/>
                  </a:lnTo>
                  <a:cubicBezTo>
                    <a:pt x="13501" y="3977"/>
                    <a:pt x="13511" y="4023"/>
                    <a:pt x="13488" y="4058"/>
                  </a:cubicBezTo>
                  <a:cubicBezTo>
                    <a:pt x="13487" y="4060"/>
                    <a:pt x="13485" y="4062"/>
                    <a:pt x="13484" y="4064"/>
                  </a:cubicBezTo>
                  <a:lnTo>
                    <a:pt x="13178" y="4503"/>
                  </a:lnTo>
                  <a:lnTo>
                    <a:pt x="13247" y="5084"/>
                  </a:lnTo>
                  <a:lnTo>
                    <a:pt x="13282" y="5295"/>
                  </a:lnTo>
                  <a:lnTo>
                    <a:pt x="13282" y="5297"/>
                  </a:lnTo>
                  <a:lnTo>
                    <a:pt x="13282" y="5297"/>
                  </a:lnTo>
                  <a:lnTo>
                    <a:pt x="13316" y="5528"/>
                  </a:lnTo>
                  <a:lnTo>
                    <a:pt x="13774" y="6122"/>
                  </a:lnTo>
                  <a:cubicBezTo>
                    <a:pt x="13799" y="6154"/>
                    <a:pt x="13793" y="6201"/>
                    <a:pt x="13760" y="6227"/>
                  </a:cubicBezTo>
                  <a:cubicBezTo>
                    <a:pt x="13756" y="6230"/>
                    <a:pt x="13751" y="6233"/>
                    <a:pt x="13746" y="6236"/>
                  </a:cubicBezTo>
                  <a:lnTo>
                    <a:pt x="13746" y="6236"/>
                  </a:lnTo>
                  <a:lnTo>
                    <a:pt x="13415" y="6385"/>
                  </a:lnTo>
                  <a:lnTo>
                    <a:pt x="14001" y="7751"/>
                  </a:lnTo>
                  <a:cubicBezTo>
                    <a:pt x="14001" y="7752"/>
                    <a:pt x="14002" y="7753"/>
                    <a:pt x="14002" y="7755"/>
                  </a:cubicBezTo>
                  <a:lnTo>
                    <a:pt x="14217" y="8252"/>
                  </a:lnTo>
                  <a:cubicBezTo>
                    <a:pt x="14227" y="8274"/>
                    <a:pt x="14225" y="8298"/>
                    <a:pt x="14214" y="8318"/>
                  </a:cubicBezTo>
                  <a:lnTo>
                    <a:pt x="14214" y="8318"/>
                  </a:lnTo>
                  <a:lnTo>
                    <a:pt x="14056" y="8601"/>
                  </a:lnTo>
                  <a:lnTo>
                    <a:pt x="14247" y="8885"/>
                  </a:lnTo>
                  <a:cubicBezTo>
                    <a:pt x="14259" y="8903"/>
                    <a:pt x="14262" y="8924"/>
                    <a:pt x="14258" y="8943"/>
                  </a:cubicBezTo>
                  <a:lnTo>
                    <a:pt x="14258" y="8944"/>
                  </a:lnTo>
                  <a:lnTo>
                    <a:pt x="14041" y="9874"/>
                  </a:lnTo>
                  <a:lnTo>
                    <a:pt x="14006" y="10085"/>
                  </a:lnTo>
                  <a:cubicBezTo>
                    <a:pt x="14000" y="10122"/>
                    <a:pt x="13968" y="10148"/>
                    <a:pt x="13932" y="10148"/>
                  </a:cubicBezTo>
                  <a:lnTo>
                    <a:pt x="13196" y="10181"/>
                  </a:lnTo>
                  <a:lnTo>
                    <a:pt x="13137" y="10448"/>
                  </a:lnTo>
                  <a:cubicBezTo>
                    <a:pt x="13128" y="10487"/>
                    <a:pt x="13090" y="10512"/>
                    <a:pt x="13051" y="10505"/>
                  </a:cubicBezTo>
                  <a:lnTo>
                    <a:pt x="12266" y="10404"/>
                  </a:lnTo>
                  <a:lnTo>
                    <a:pt x="11692" y="11173"/>
                  </a:lnTo>
                  <a:lnTo>
                    <a:pt x="11692" y="11184"/>
                  </a:lnTo>
                  <a:cubicBezTo>
                    <a:pt x="11692" y="11225"/>
                    <a:pt x="11658" y="11259"/>
                    <a:pt x="11617" y="11259"/>
                  </a:cubicBezTo>
                  <a:cubicBezTo>
                    <a:pt x="11600" y="11259"/>
                    <a:pt x="11584" y="11253"/>
                    <a:pt x="11571" y="11244"/>
                  </a:cubicBezTo>
                  <a:lnTo>
                    <a:pt x="11141" y="10960"/>
                  </a:lnTo>
                  <a:cubicBezTo>
                    <a:pt x="11121" y="10947"/>
                    <a:pt x="11110" y="10926"/>
                    <a:pt x="11108" y="10904"/>
                  </a:cubicBezTo>
                  <a:lnTo>
                    <a:pt x="11108" y="10904"/>
                  </a:lnTo>
                  <a:lnTo>
                    <a:pt x="11039" y="10121"/>
                  </a:lnTo>
                  <a:lnTo>
                    <a:pt x="10696" y="9952"/>
                  </a:lnTo>
                  <a:lnTo>
                    <a:pt x="10263" y="10479"/>
                  </a:lnTo>
                  <a:cubicBezTo>
                    <a:pt x="10258" y="10486"/>
                    <a:pt x="10251" y="10492"/>
                    <a:pt x="10244" y="10496"/>
                  </a:cubicBezTo>
                  <a:lnTo>
                    <a:pt x="9956" y="10674"/>
                  </a:lnTo>
                  <a:cubicBezTo>
                    <a:pt x="9942" y="10682"/>
                    <a:pt x="9927" y="10686"/>
                    <a:pt x="9913" y="10685"/>
                  </a:cubicBezTo>
                  <a:lnTo>
                    <a:pt x="9913" y="10685"/>
                  </a:lnTo>
                  <a:lnTo>
                    <a:pt x="9277" y="10652"/>
                  </a:lnTo>
                  <a:lnTo>
                    <a:pt x="9189" y="10855"/>
                  </a:lnTo>
                  <a:cubicBezTo>
                    <a:pt x="9173" y="10891"/>
                    <a:pt x="9133" y="10909"/>
                    <a:pt x="9096" y="10896"/>
                  </a:cubicBezTo>
                  <a:lnTo>
                    <a:pt x="9096" y="10896"/>
                  </a:lnTo>
                  <a:lnTo>
                    <a:pt x="8278" y="10615"/>
                  </a:lnTo>
                  <a:lnTo>
                    <a:pt x="7884" y="11362"/>
                  </a:lnTo>
                  <a:cubicBezTo>
                    <a:pt x="7876" y="11378"/>
                    <a:pt x="7862" y="11390"/>
                    <a:pt x="7846" y="11397"/>
                  </a:cubicBezTo>
                  <a:lnTo>
                    <a:pt x="6801" y="11896"/>
                  </a:lnTo>
                  <a:cubicBezTo>
                    <a:pt x="6791" y="11901"/>
                    <a:pt x="6780" y="11904"/>
                    <a:pt x="6769" y="11904"/>
                  </a:cubicBezTo>
                  <a:lnTo>
                    <a:pt x="6769" y="11904"/>
                  </a:lnTo>
                  <a:lnTo>
                    <a:pt x="5977" y="11904"/>
                  </a:lnTo>
                  <a:lnTo>
                    <a:pt x="5693" y="11939"/>
                  </a:lnTo>
                  <a:cubicBezTo>
                    <a:pt x="5677" y="11941"/>
                    <a:pt x="5661" y="11938"/>
                    <a:pt x="5648" y="11931"/>
                  </a:cubicBezTo>
                  <a:lnTo>
                    <a:pt x="4892" y="11574"/>
                  </a:lnTo>
                  <a:lnTo>
                    <a:pt x="4596" y="12357"/>
                  </a:lnTo>
                  <a:cubicBezTo>
                    <a:pt x="4587" y="12380"/>
                    <a:pt x="4568" y="12396"/>
                    <a:pt x="4546" y="12403"/>
                  </a:cubicBezTo>
                  <a:lnTo>
                    <a:pt x="4546" y="12403"/>
                  </a:lnTo>
                  <a:lnTo>
                    <a:pt x="4065" y="12539"/>
                  </a:lnTo>
                  <a:lnTo>
                    <a:pt x="3791" y="12911"/>
                  </a:lnTo>
                  <a:lnTo>
                    <a:pt x="3467" y="13410"/>
                  </a:lnTo>
                  <a:cubicBezTo>
                    <a:pt x="3454" y="13431"/>
                    <a:pt x="3433" y="13442"/>
                    <a:pt x="3411" y="13444"/>
                  </a:cubicBezTo>
                  <a:lnTo>
                    <a:pt x="3411" y="13444"/>
                  </a:lnTo>
                  <a:lnTo>
                    <a:pt x="3004" y="13478"/>
                  </a:lnTo>
                  <a:lnTo>
                    <a:pt x="2987" y="13494"/>
                  </a:lnTo>
                  <a:cubicBezTo>
                    <a:pt x="2986" y="13496"/>
                    <a:pt x="2984" y="13497"/>
                    <a:pt x="2982" y="13499"/>
                  </a:cubicBezTo>
                  <a:lnTo>
                    <a:pt x="1862" y="14465"/>
                  </a:lnTo>
                  <a:cubicBezTo>
                    <a:pt x="1843" y="14482"/>
                    <a:pt x="1818" y="14487"/>
                    <a:pt x="1796" y="14482"/>
                  </a:cubicBezTo>
                  <a:lnTo>
                    <a:pt x="1796" y="14482"/>
                  </a:lnTo>
                  <a:lnTo>
                    <a:pt x="1183" y="14339"/>
                  </a:lnTo>
                  <a:lnTo>
                    <a:pt x="681" y="14268"/>
                  </a:lnTo>
                  <a:cubicBezTo>
                    <a:pt x="670" y="14266"/>
                    <a:pt x="659" y="14262"/>
                    <a:pt x="650" y="14256"/>
                  </a:cubicBezTo>
                  <a:lnTo>
                    <a:pt x="216" y="13969"/>
                  </a:lnTo>
                  <a:cubicBezTo>
                    <a:pt x="192" y="13953"/>
                    <a:pt x="180" y="13926"/>
                    <a:pt x="183" y="13899"/>
                  </a:cubicBezTo>
                  <a:lnTo>
                    <a:pt x="183" y="13899"/>
                  </a:lnTo>
                  <a:lnTo>
                    <a:pt x="291" y="12967"/>
                  </a:lnTo>
                  <a:cubicBezTo>
                    <a:pt x="294" y="12944"/>
                    <a:pt x="307" y="12925"/>
                    <a:pt x="325" y="12913"/>
                  </a:cubicBezTo>
                  <a:lnTo>
                    <a:pt x="572" y="12729"/>
                  </a:lnTo>
                  <a:lnTo>
                    <a:pt x="474" y="12275"/>
                  </a:lnTo>
                  <a:cubicBezTo>
                    <a:pt x="467" y="12244"/>
                    <a:pt x="480" y="12213"/>
                    <a:pt x="505" y="12196"/>
                  </a:cubicBezTo>
                  <a:lnTo>
                    <a:pt x="828" y="11940"/>
                  </a:lnTo>
                  <a:lnTo>
                    <a:pt x="803" y="11763"/>
                  </a:lnTo>
                  <a:lnTo>
                    <a:pt x="538" y="11566"/>
                  </a:lnTo>
                  <a:cubicBezTo>
                    <a:pt x="520" y="11552"/>
                    <a:pt x="509" y="11531"/>
                    <a:pt x="508" y="11510"/>
                  </a:cubicBezTo>
                  <a:lnTo>
                    <a:pt x="508" y="11510"/>
                  </a:lnTo>
                  <a:lnTo>
                    <a:pt x="475" y="10743"/>
                  </a:lnTo>
                  <a:lnTo>
                    <a:pt x="205" y="10684"/>
                  </a:lnTo>
                  <a:cubicBezTo>
                    <a:pt x="175" y="10677"/>
                    <a:pt x="153" y="10653"/>
                    <a:pt x="148" y="10625"/>
                  </a:cubicBezTo>
                  <a:lnTo>
                    <a:pt x="4" y="10055"/>
                  </a:lnTo>
                  <a:cubicBezTo>
                    <a:pt x="0" y="10040"/>
                    <a:pt x="1" y="10024"/>
                    <a:pt x="7" y="10009"/>
                  </a:cubicBezTo>
                  <a:lnTo>
                    <a:pt x="40" y="9910"/>
                  </a:lnTo>
                  <a:lnTo>
                    <a:pt x="474" y="8192"/>
                  </a:lnTo>
                  <a:cubicBezTo>
                    <a:pt x="477" y="8181"/>
                    <a:pt x="482" y="8171"/>
                    <a:pt x="488" y="8163"/>
                  </a:cubicBezTo>
                  <a:lnTo>
                    <a:pt x="704" y="7878"/>
                  </a:lnTo>
                  <a:cubicBezTo>
                    <a:pt x="706" y="7875"/>
                    <a:pt x="709" y="7872"/>
                    <a:pt x="711" y="7870"/>
                  </a:cubicBezTo>
                  <a:lnTo>
                    <a:pt x="1184" y="7335"/>
                  </a:lnTo>
                  <a:lnTo>
                    <a:pt x="1056" y="7019"/>
                  </a:lnTo>
                  <a:cubicBezTo>
                    <a:pt x="1050" y="7005"/>
                    <a:pt x="1049" y="6990"/>
                    <a:pt x="1052" y="6977"/>
                  </a:cubicBezTo>
                  <a:lnTo>
                    <a:pt x="1124" y="6515"/>
                  </a:lnTo>
                  <a:lnTo>
                    <a:pt x="1124" y="6515"/>
                  </a:lnTo>
                  <a:lnTo>
                    <a:pt x="1196" y="6014"/>
                  </a:lnTo>
                  <a:cubicBezTo>
                    <a:pt x="1197" y="6006"/>
                    <a:pt x="1199" y="5999"/>
                    <a:pt x="1202" y="5993"/>
                  </a:cubicBezTo>
                  <a:lnTo>
                    <a:pt x="1346" y="5638"/>
                  </a:lnTo>
                  <a:cubicBezTo>
                    <a:pt x="1361" y="5600"/>
                    <a:pt x="1404" y="5581"/>
                    <a:pt x="1443" y="5596"/>
                  </a:cubicBezTo>
                  <a:cubicBezTo>
                    <a:pt x="1453" y="5601"/>
                    <a:pt x="1462" y="5607"/>
                    <a:pt x="1469" y="5614"/>
                  </a:cubicBezTo>
                  <a:lnTo>
                    <a:pt x="2217" y="6355"/>
                  </a:lnTo>
                  <a:lnTo>
                    <a:pt x="3310" y="6795"/>
                  </a:lnTo>
                  <a:lnTo>
                    <a:pt x="3637" y="6406"/>
                  </a:lnTo>
                  <a:cubicBezTo>
                    <a:pt x="3638" y="6405"/>
                    <a:pt x="3640" y="6403"/>
                    <a:pt x="3641" y="6402"/>
                  </a:cubicBezTo>
                  <a:lnTo>
                    <a:pt x="3442" y="5547"/>
                  </a:lnTo>
                  <a:lnTo>
                    <a:pt x="3084" y="4802"/>
                  </a:lnTo>
                  <a:cubicBezTo>
                    <a:pt x="3070" y="4773"/>
                    <a:pt x="3077" y="4739"/>
                    <a:pt x="3099" y="4717"/>
                  </a:cubicBezTo>
                  <a:lnTo>
                    <a:pt x="3099" y="4717"/>
                  </a:lnTo>
                  <a:lnTo>
                    <a:pt x="3127" y="4689"/>
                  </a:lnTo>
                  <a:lnTo>
                    <a:pt x="3628" y="3767"/>
                  </a:lnTo>
                  <a:cubicBezTo>
                    <a:pt x="3647" y="3732"/>
                    <a:pt x="3690" y="3718"/>
                    <a:pt x="3726" y="3735"/>
                  </a:cubicBezTo>
                  <a:lnTo>
                    <a:pt x="4158" y="3933"/>
                  </a:lnTo>
                  <a:lnTo>
                    <a:pt x="4739" y="3560"/>
                  </a:lnTo>
                  <a:cubicBezTo>
                    <a:pt x="4747" y="3555"/>
                    <a:pt x="4756" y="3552"/>
                    <a:pt x="4765" y="3550"/>
                  </a:cubicBezTo>
                  <a:lnTo>
                    <a:pt x="4765" y="3550"/>
                  </a:lnTo>
                  <a:lnTo>
                    <a:pt x="5308" y="3442"/>
                  </a:lnTo>
                  <a:lnTo>
                    <a:pt x="5309" y="3442"/>
                  </a:lnTo>
                  <a:lnTo>
                    <a:pt x="5708" y="3351"/>
                  </a:lnTo>
                  <a:lnTo>
                    <a:pt x="5619" y="2731"/>
                  </a:lnTo>
                  <a:lnTo>
                    <a:pt x="5394" y="2731"/>
                  </a:lnTo>
                  <a:cubicBezTo>
                    <a:pt x="5353" y="2731"/>
                    <a:pt x="5319" y="2697"/>
                    <a:pt x="5319" y="2656"/>
                  </a:cubicBezTo>
                  <a:cubicBezTo>
                    <a:pt x="5319" y="2653"/>
                    <a:pt x="5319" y="2651"/>
                    <a:pt x="5320" y="2648"/>
                  </a:cubicBezTo>
                  <a:lnTo>
                    <a:pt x="5392" y="1825"/>
                  </a:lnTo>
                  <a:cubicBezTo>
                    <a:pt x="5394" y="1798"/>
                    <a:pt x="5411" y="1776"/>
                    <a:pt x="5434" y="1765"/>
                  </a:cubicBezTo>
                  <a:lnTo>
                    <a:pt x="6297" y="1266"/>
                  </a:lnTo>
                  <a:cubicBezTo>
                    <a:pt x="6306" y="1260"/>
                    <a:pt x="6316" y="1257"/>
                    <a:pt x="6326" y="1256"/>
                  </a:cubicBezTo>
                  <a:lnTo>
                    <a:pt x="7338" y="1113"/>
                  </a:lnTo>
                  <a:cubicBezTo>
                    <a:pt x="7345" y="1112"/>
                    <a:pt x="7353" y="1112"/>
                    <a:pt x="7361" y="1113"/>
                  </a:cubicBezTo>
                  <a:lnTo>
                    <a:pt x="7361" y="1113"/>
                  </a:lnTo>
                  <a:lnTo>
                    <a:pt x="7943" y="1215"/>
                  </a:lnTo>
                  <a:lnTo>
                    <a:pt x="8229" y="995"/>
                  </a:lnTo>
                  <a:lnTo>
                    <a:pt x="8256" y="942"/>
                  </a:lnTo>
                  <a:close/>
                  <a:moveTo>
                    <a:pt x="8669" y="218"/>
                  </a:moveTo>
                  <a:lnTo>
                    <a:pt x="8396" y="994"/>
                  </a:lnTo>
                  <a:cubicBezTo>
                    <a:pt x="8395" y="998"/>
                    <a:pt x="8393" y="1002"/>
                    <a:pt x="8391" y="1006"/>
                  </a:cubicBezTo>
                  <a:lnTo>
                    <a:pt x="8355" y="1077"/>
                  </a:lnTo>
                  <a:lnTo>
                    <a:pt x="8355" y="1077"/>
                  </a:lnTo>
                  <a:cubicBezTo>
                    <a:pt x="8350" y="1087"/>
                    <a:pt x="8343" y="1096"/>
                    <a:pt x="8334" y="1103"/>
                  </a:cubicBezTo>
                  <a:lnTo>
                    <a:pt x="8012" y="1351"/>
                  </a:lnTo>
                  <a:cubicBezTo>
                    <a:pt x="7996" y="1365"/>
                    <a:pt x="7973" y="1372"/>
                    <a:pt x="7950" y="1368"/>
                  </a:cubicBezTo>
                  <a:lnTo>
                    <a:pt x="7346" y="1263"/>
                  </a:lnTo>
                  <a:lnTo>
                    <a:pt x="6360" y="1402"/>
                  </a:lnTo>
                  <a:lnTo>
                    <a:pt x="5538" y="1877"/>
                  </a:lnTo>
                  <a:lnTo>
                    <a:pt x="5476" y="2581"/>
                  </a:lnTo>
                  <a:lnTo>
                    <a:pt x="5684" y="2581"/>
                  </a:lnTo>
                  <a:lnTo>
                    <a:pt x="5684" y="2581"/>
                  </a:lnTo>
                  <a:cubicBezTo>
                    <a:pt x="5720" y="2581"/>
                    <a:pt x="5753" y="2608"/>
                    <a:pt x="5758" y="2645"/>
                  </a:cubicBezTo>
                  <a:lnTo>
                    <a:pt x="5866" y="3398"/>
                  </a:lnTo>
                  <a:lnTo>
                    <a:pt x="5866" y="3398"/>
                  </a:lnTo>
                  <a:cubicBezTo>
                    <a:pt x="5872" y="3436"/>
                    <a:pt x="5847" y="3473"/>
                    <a:pt x="5809" y="3481"/>
                  </a:cubicBezTo>
                  <a:lnTo>
                    <a:pt x="5342" y="3588"/>
                  </a:lnTo>
                  <a:cubicBezTo>
                    <a:pt x="5340" y="3589"/>
                    <a:pt x="5338" y="3589"/>
                    <a:pt x="5336" y="3590"/>
                  </a:cubicBezTo>
                  <a:lnTo>
                    <a:pt x="4808" y="3694"/>
                  </a:lnTo>
                  <a:lnTo>
                    <a:pt x="4205" y="4081"/>
                  </a:lnTo>
                  <a:lnTo>
                    <a:pt x="4205" y="4081"/>
                  </a:lnTo>
                  <a:cubicBezTo>
                    <a:pt x="4184" y="4094"/>
                    <a:pt x="4157" y="4097"/>
                    <a:pt x="4133" y="4086"/>
                  </a:cubicBezTo>
                  <a:lnTo>
                    <a:pt x="3726" y="3900"/>
                  </a:lnTo>
                  <a:lnTo>
                    <a:pt x="3255" y="4767"/>
                  </a:lnTo>
                  <a:cubicBezTo>
                    <a:pt x="3251" y="4774"/>
                    <a:pt x="3247" y="4780"/>
                    <a:pt x="3242" y="4786"/>
                  </a:cubicBezTo>
                  <a:lnTo>
                    <a:pt x="3578" y="5485"/>
                  </a:lnTo>
                  <a:cubicBezTo>
                    <a:pt x="3582" y="5491"/>
                    <a:pt x="3584" y="5498"/>
                    <a:pt x="3586" y="5506"/>
                  </a:cubicBezTo>
                  <a:lnTo>
                    <a:pt x="3802" y="6433"/>
                  </a:lnTo>
                  <a:cubicBezTo>
                    <a:pt x="3804" y="6440"/>
                    <a:pt x="3805" y="6447"/>
                    <a:pt x="3805" y="6454"/>
                  </a:cubicBezTo>
                  <a:cubicBezTo>
                    <a:pt x="3805" y="6496"/>
                    <a:pt x="3772" y="6529"/>
                    <a:pt x="3730" y="6529"/>
                  </a:cubicBezTo>
                  <a:lnTo>
                    <a:pt x="3729" y="6529"/>
                  </a:lnTo>
                  <a:lnTo>
                    <a:pt x="3393" y="6928"/>
                  </a:lnTo>
                  <a:cubicBezTo>
                    <a:pt x="3373" y="6955"/>
                    <a:pt x="3337" y="6967"/>
                    <a:pt x="3304" y="6954"/>
                  </a:cubicBezTo>
                  <a:lnTo>
                    <a:pt x="2147" y="6488"/>
                  </a:lnTo>
                  <a:cubicBezTo>
                    <a:pt x="2138" y="6484"/>
                    <a:pt x="2129" y="6479"/>
                    <a:pt x="2122" y="6471"/>
                  </a:cubicBezTo>
                  <a:lnTo>
                    <a:pt x="1442" y="5798"/>
                  </a:lnTo>
                  <a:lnTo>
                    <a:pt x="1343" y="6044"/>
                  </a:lnTo>
                  <a:lnTo>
                    <a:pt x="1272" y="6536"/>
                  </a:lnTo>
                  <a:lnTo>
                    <a:pt x="1272" y="6536"/>
                  </a:lnTo>
                  <a:lnTo>
                    <a:pt x="1272" y="6537"/>
                  </a:lnTo>
                  <a:lnTo>
                    <a:pt x="1203" y="6983"/>
                  </a:lnTo>
                  <a:lnTo>
                    <a:pt x="1340" y="7322"/>
                  </a:lnTo>
                  <a:lnTo>
                    <a:pt x="1340" y="7322"/>
                  </a:lnTo>
                  <a:cubicBezTo>
                    <a:pt x="1350" y="7348"/>
                    <a:pt x="1346" y="7378"/>
                    <a:pt x="1326" y="7399"/>
                  </a:cubicBezTo>
                  <a:lnTo>
                    <a:pt x="823" y="7969"/>
                  </a:lnTo>
                  <a:lnTo>
                    <a:pt x="616" y="8243"/>
                  </a:lnTo>
                  <a:lnTo>
                    <a:pt x="185" y="9948"/>
                  </a:lnTo>
                  <a:lnTo>
                    <a:pt x="185" y="9948"/>
                  </a:lnTo>
                  <a:cubicBezTo>
                    <a:pt x="185" y="9950"/>
                    <a:pt x="184" y="9952"/>
                    <a:pt x="184" y="9954"/>
                  </a:cubicBezTo>
                  <a:lnTo>
                    <a:pt x="154" y="10040"/>
                  </a:lnTo>
                  <a:lnTo>
                    <a:pt x="282" y="10547"/>
                  </a:lnTo>
                  <a:lnTo>
                    <a:pt x="563" y="10609"/>
                  </a:lnTo>
                  <a:lnTo>
                    <a:pt x="563" y="10609"/>
                  </a:lnTo>
                  <a:cubicBezTo>
                    <a:pt x="595" y="10616"/>
                    <a:pt x="620" y="10644"/>
                    <a:pt x="621" y="10679"/>
                  </a:cubicBezTo>
                  <a:lnTo>
                    <a:pt x="656" y="11468"/>
                  </a:lnTo>
                  <a:lnTo>
                    <a:pt x="914" y="11659"/>
                  </a:lnTo>
                  <a:cubicBezTo>
                    <a:pt x="931" y="11671"/>
                    <a:pt x="943" y="11689"/>
                    <a:pt x="946" y="11711"/>
                  </a:cubicBezTo>
                  <a:lnTo>
                    <a:pt x="983" y="11962"/>
                  </a:lnTo>
                  <a:lnTo>
                    <a:pt x="982" y="11962"/>
                  </a:lnTo>
                  <a:cubicBezTo>
                    <a:pt x="986" y="11987"/>
                    <a:pt x="976" y="12014"/>
                    <a:pt x="955" y="12031"/>
                  </a:cubicBezTo>
                  <a:lnTo>
                    <a:pt x="630" y="12288"/>
                  </a:lnTo>
                  <a:lnTo>
                    <a:pt x="729" y="12745"/>
                  </a:lnTo>
                  <a:lnTo>
                    <a:pt x="728" y="12745"/>
                  </a:lnTo>
                  <a:cubicBezTo>
                    <a:pt x="734" y="12772"/>
                    <a:pt x="724" y="12803"/>
                    <a:pt x="700" y="12821"/>
                  </a:cubicBezTo>
                  <a:lnTo>
                    <a:pt x="437" y="13016"/>
                  </a:lnTo>
                  <a:lnTo>
                    <a:pt x="337" y="13870"/>
                  </a:lnTo>
                  <a:lnTo>
                    <a:pt x="719" y="14122"/>
                  </a:lnTo>
                  <a:lnTo>
                    <a:pt x="1205" y="14191"/>
                  </a:lnTo>
                  <a:cubicBezTo>
                    <a:pt x="1208" y="14191"/>
                    <a:pt x="1212" y="14192"/>
                    <a:pt x="1215" y="14192"/>
                  </a:cubicBezTo>
                  <a:lnTo>
                    <a:pt x="1793" y="14327"/>
                  </a:lnTo>
                  <a:lnTo>
                    <a:pt x="2883" y="13386"/>
                  </a:lnTo>
                  <a:lnTo>
                    <a:pt x="2914" y="13356"/>
                  </a:lnTo>
                  <a:cubicBezTo>
                    <a:pt x="2927" y="13342"/>
                    <a:pt x="2944" y="13332"/>
                    <a:pt x="2964" y="13331"/>
                  </a:cubicBezTo>
                  <a:lnTo>
                    <a:pt x="3362" y="13298"/>
                  </a:lnTo>
                  <a:lnTo>
                    <a:pt x="3666" y="12830"/>
                  </a:lnTo>
                  <a:cubicBezTo>
                    <a:pt x="3667" y="12828"/>
                    <a:pt x="3668" y="12826"/>
                    <a:pt x="3670" y="12824"/>
                  </a:cubicBezTo>
                  <a:lnTo>
                    <a:pt x="3958" y="12431"/>
                  </a:lnTo>
                  <a:cubicBezTo>
                    <a:pt x="3968" y="12417"/>
                    <a:pt x="3982" y="12407"/>
                    <a:pt x="3999" y="12402"/>
                  </a:cubicBezTo>
                  <a:lnTo>
                    <a:pt x="4469" y="12269"/>
                  </a:lnTo>
                  <a:lnTo>
                    <a:pt x="4782" y="11444"/>
                  </a:lnTo>
                  <a:lnTo>
                    <a:pt x="4782" y="11444"/>
                  </a:lnTo>
                  <a:lnTo>
                    <a:pt x="4782" y="11444"/>
                  </a:lnTo>
                  <a:cubicBezTo>
                    <a:pt x="4783" y="11442"/>
                    <a:pt x="4784" y="11440"/>
                    <a:pt x="4785" y="11437"/>
                  </a:cubicBezTo>
                  <a:cubicBezTo>
                    <a:pt x="4803" y="11400"/>
                    <a:pt x="4848" y="11385"/>
                    <a:pt x="4885" y="11403"/>
                  </a:cubicBezTo>
                  <a:lnTo>
                    <a:pt x="4956" y="11439"/>
                  </a:lnTo>
                  <a:lnTo>
                    <a:pt x="4956" y="11439"/>
                  </a:lnTo>
                  <a:lnTo>
                    <a:pt x="5696" y="11788"/>
                  </a:lnTo>
                  <a:lnTo>
                    <a:pt x="5961" y="11755"/>
                  </a:lnTo>
                  <a:cubicBezTo>
                    <a:pt x="5965" y="11754"/>
                    <a:pt x="5969" y="11754"/>
                    <a:pt x="5973" y="11754"/>
                  </a:cubicBezTo>
                  <a:lnTo>
                    <a:pt x="6753" y="11754"/>
                  </a:lnTo>
                  <a:lnTo>
                    <a:pt x="7763" y="11271"/>
                  </a:lnTo>
                  <a:lnTo>
                    <a:pt x="8186" y="10468"/>
                  </a:lnTo>
                  <a:lnTo>
                    <a:pt x="8186" y="10468"/>
                  </a:lnTo>
                  <a:cubicBezTo>
                    <a:pt x="8189" y="10462"/>
                    <a:pt x="8194" y="10456"/>
                    <a:pt x="8199" y="10450"/>
                  </a:cubicBezTo>
                  <a:cubicBezTo>
                    <a:pt x="8228" y="10421"/>
                    <a:pt x="8276" y="10421"/>
                    <a:pt x="8305" y="10450"/>
                  </a:cubicBezTo>
                  <a:lnTo>
                    <a:pt x="8329" y="10474"/>
                  </a:lnTo>
                  <a:lnTo>
                    <a:pt x="9080" y="10732"/>
                  </a:lnTo>
                  <a:lnTo>
                    <a:pt x="9159" y="10550"/>
                  </a:lnTo>
                  <a:cubicBezTo>
                    <a:pt x="9169" y="10519"/>
                    <a:pt x="9199" y="10498"/>
                    <a:pt x="9233" y="10500"/>
                  </a:cubicBezTo>
                  <a:lnTo>
                    <a:pt x="9897" y="10535"/>
                  </a:lnTo>
                  <a:lnTo>
                    <a:pt x="10156" y="10374"/>
                  </a:lnTo>
                  <a:lnTo>
                    <a:pt x="10616" y="9814"/>
                  </a:lnTo>
                  <a:cubicBezTo>
                    <a:pt x="10637" y="9785"/>
                    <a:pt x="10676" y="9775"/>
                    <a:pt x="10709" y="9791"/>
                  </a:cubicBezTo>
                  <a:lnTo>
                    <a:pt x="11139" y="10004"/>
                  </a:lnTo>
                  <a:cubicBezTo>
                    <a:pt x="11164" y="10014"/>
                    <a:pt x="11182" y="10038"/>
                    <a:pt x="11185" y="10067"/>
                  </a:cubicBezTo>
                  <a:lnTo>
                    <a:pt x="11254" y="10855"/>
                  </a:lnTo>
                  <a:lnTo>
                    <a:pt x="11581" y="11071"/>
                  </a:lnTo>
                  <a:lnTo>
                    <a:pt x="12172" y="10279"/>
                  </a:lnTo>
                  <a:lnTo>
                    <a:pt x="12172" y="10279"/>
                  </a:lnTo>
                  <a:cubicBezTo>
                    <a:pt x="12187" y="10258"/>
                    <a:pt x="12213" y="10246"/>
                    <a:pt x="12241" y="10250"/>
                  </a:cubicBezTo>
                  <a:lnTo>
                    <a:pt x="13006" y="10349"/>
                  </a:lnTo>
                  <a:lnTo>
                    <a:pt x="13063" y="10094"/>
                  </a:lnTo>
                  <a:cubicBezTo>
                    <a:pt x="13069" y="10061"/>
                    <a:pt x="13098" y="10036"/>
                    <a:pt x="13133" y="10034"/>
                  </a:cubicBezTo>
                  <a:lnTo>
                    <a:pt x="13868" y="10001"/>
                  </a:lnTo>
                  <a:lnTo>
                    <a:pt x="13894" y="9849"/>
                  </a:lnTo>
                  <a:cubicBezTo>
                    <a:pt x="13894" y="9846"/>
                    <a:pt x="13894" y="9844"/>
                    <a:pt x="13895" y="9841"/>
                  </a:cubicBezTo>
                  <a:lnTo>
                    <a:pt x="14105" y="8941"/>
                  </a:lnTo>
                  <a:lnTo>
                    <a:pt x="13909" y="8650"/>
                  </a:lnTo>
                  <a:cubicBezTo>
                    <a:pt x="13891" y="8627"/>
                    <a:pt x="13888" y="8594"/>
                    <a:pt x="13903" y="8567"/>
                  </a:cubicBezTo>
                  <a:lnTo>
                    <a:pt x="14066" y="8277"/>
                  </a:lnTo>
                  <a:lnTo>
                    <a:pt x="13865" y="7814"/>
                  </a:lnTo>
                  <a:cubicBezTo>
                    <a:pt x="13864" y="7813"/>
                    <a:pt x="13864" y="7811"/>
                    <a:pt x="13863" y="7809"/>
                  </a:cubicBezTo>
                  <a:lnTo>
                    <a:pt x="13249" y="6378"/>
                  </a:lnTo>
                  <a:lnTo>
                    <a:pt x="13249" y="6377"/>
                  </a:lnTo>
                  <a:cubicBezTo>
                    <a:pt x="13232" y="6340"/>
                    <a:pt x="13248" y="6295"/>
                    <a:pt x="13286" y="6278"/>
                  </a:cubicBezTo>
                  <a:lnTo>
                    <a:pt x="13598" y="6138"/>
                  </a:lnTo>
                  <a:lnTo>
                    <a:pt x="13188" y="5607"/>
                  </a:lnTo>
                  <a:cubicBezTo>
                    <a:pt x="13179" y="5597"/>
                    <a:pt x="13172" y="5584"/>
                    <a:pt x="13170" y="5569"/>
                  </a:cubicBezTo>
                  <a:lnTo>
                    <a:pt x="13134" y="5318"/>
                  </a:lnTo>
                  <a:lnTo>
                    <a:pt x="13099" y="5108"/>
                  </a:lnTo>
                  <a:cubicBezTo>
                    <a:pt x="13098" y="5106"/>
                    <a:pt x="13098" y="5104"/>
                    <a:pt x="13098" y="5101"/>
                  </a:cubicBezTo>
                  <a:lnTo>
                    <a:pt x="13025" y="4492"/>
                  </a:lnTo>
                  <a:lnTo>
                    <a:pt x="13026" y="4492"/>
                  </a:lnTo>
                  <a:cubicBezTo>
                    <a:pt x="13024" y="4475"/>
                    <a:pt x="13028" y="4456"/>
                    <a:pt x="13039" y="4441"/>
                  </a:cubicBezTo>
                  <a:lnTo>
                    <a:pt x="13320" y="4038"/>
                  </a:lnTo>
                  <a:lnTo>
                    <a:pt x="12553" y="3543"/>
                  </a:lnTo>
                  <a:lnTo>
                    <a:pt x="12553" y="3543"/>
                  </a:lnTo>
                  <a:cubicBezTo>
                    <a:pt x="12548" y="3540"/>
                    <a:pt x="12544" y="3537"/>
                    <a:pt x="12540" y="3533"/>
                  </a:cubicBezTo>
                  <a:cubicBezTo>
                    <a:pt x="12511" y="3504"/>
                    <a:pt x="12511" y="3456"/>
                    <a:pt x="12541" y="3427"/>
                  </a:cubicBezTo>
                  <a:lnTo>
                    <a:pt x="12577" y="3391"/>
                  </a:lnTo>
                  <a:lnTo>
                    <a:pt x="12577" y="3391"/>
                  </a:lnTo>
                  <a:cubicBezTo>
                    <a:pt x="12584" y="3384"/>
                    <a:pt x="12593" y="3378"/>
                    <a:pt x="12603" y="3374"/>
                  </a:cubicBezTo>
                  <a:lnTo>
                    <a:pt x="12793" y="3304"/>
                  </a:lnTo>
                  <a:lnTo>
                    <a:pt x="11938" y="2294"/>
                  </a:lnTo>
                  <a:lnTo>
                    <a:pt x="11311" y="2156"/>
                  </a:lnTo>
                  <a:lnTo>
                    <a:pt x="11311" y="2156"/>
                  </a:lnTo>
                  <a:cubicBezTo>
                    <a:pt x="11295" y="2152"/>
                    <a:pt x="11279" y="2143"/>
                    <a:pt x="11268" y="2128"/>
                  </a:cubicBezTo>
                  <a:lnTo>
                    <a:pt x="10436" y="1053"/>
                  </a:lnTo>
                  <a:lnTo>
                    <a:pt x="10436" y="1053"/>
                  </a:lnTo>
                  <a:lnTo>
                    <a:pt x="9977" y="494"/>
                  </a:lnTo>
                  <a:lnTo>
                    <a:pt x="9322" y="153"/>
                  </a:lnTo>
                  <a:lnTo>
                    <a:pt x="8669" y="218"/>
                  </a:lnTo>
                  <a:close/>
                </a:path>
              </a:pathLst>
            </a:custGeom>
            <a:solidFill>
              <a:srgbClr val="D6E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p:nvSpPr>
          <p:spPr bwMode="auto">
            <a:xfrm>
              <a:off x="2827338" y="2946400"/>
              <a:ext cx="2184400" cy="1920875"/>
            </a:xfrm>
            <a:custGeom>
              <a:avLst/>
              <a:gdLst>
                <a:gd name="T0" fmla="*/ 3039 w 7054"/>
                <a:gd name="T1" fmla="*/ 752 h 6199"/>
                <a:gd name="T2" fmla="*/ 2966 w 7054"/>
                <a:gd name="T3" fmla="*/ 788 h 6199"/>
                <a:gd name="T4" fmla="*/ 2930 w 7054"/>
                <a:gd name="T5" fmla="*/ 788 h 6199"/>
                <a:gd name="T6" fmla="*/ 2568 w 7054"/>
                <a:gd name="T7" fmla="*/ 1218 h 6199"/>
                <a:gd name="T8" fmla="*/ 1411 w 7054"/>
                <a:gd name="T9" fmla="*/ 752 h 6199"/>
                <a:gd name="T10" fmla="*/ 651 w 7054"/>
                <a:gd name="T11" fmla="*/ 0 h 6199"/>
                <a:gd name="T12" fmla="*/ 506 w 7054"/>
                <a:gd name="T13" fmla="*/ 358 h 6199"/>
                <a:gd name="T14" fmla="*/ 434 w 7054"/>
                <a:gd name="T15" fmla="*/ 860 h 6199"/>
                <a:gd name="T16" fmla="*/ 362 w 7054"/>
                <a:gd name="T17" fmla="*/ 1326 h 6199"/>
                <a:gd name="T18" fmla="*/ 506 w 7054"/>
                <a:gd name="T19" fmla="*/ 1684 h 6199"/>
                <a:gd name="T20" fmla="*/ 0 w 7054"/>
                <a:gd name="T21" fmla="*/ 2257 h 6199"/>
                <a:gd name="T22" fmla="*/ 542 w 7054"/>
                <a:gd name="T23" fmla="*/ 2329 h 6199"/>
                <a:gd name="T24" fmla="*/ 506 w 7054"/>
                <a:gd name="T25" fmla="*/ 2616 h 6199"/>
                <a:gd name="T26" fmla="*/ 1230 w 7054"/>
                <a:gd name="T27" fmla="*/ 2795 h 6199"/>
                <a:gd name="T28" fmla="*/ 1338 w 7054"/>
                <a:gd name="T29" fmla="*/ 2472 h 6199"/>
                <a:gd name="T30" fmla="*/ 1953 w 7054"/>
                <a:gd name="T31" fmla="*/ 2544 h 6199"/>
                <a:gd name="T32" fmla="*/ 1989 w 7054"/>
                <a:gd name="T33" fmla="*/ 2580 h 6199"/>
                <a:gd name="T34" fmla="*/ 1700 w 7054"/>
                <a:gd name="T35" fmla="*/ 3261 h 6199"/>
                <a:gd name="T36" fmla="*/ 2134 w 7054"/>
                <a:gd name="T37" fmla="*/ 3332 h 6199"/>
                <a:gd name="T38" fmla="*/ 2279 w 7054"/>
                <a:gd name="T39" fmla="*/ 3153 h 6199"/>
                <a:gd name="T40" fmla="*/ 3111 w 7054"/>
                <a:gd name="T41" fmla="*/ 3547 h 6199"/>
                <a:gd name="T42" fmla="*/ 3111 w 7054"/>
                <a:gd name="T43" fmla="*/ 3834 h 6199"/>
                <a:gd name="T44" fmla="*/ 4160 w 7054"/>
                <a:gd name="T45" fmla="*/ 4264 h 6199"/>
                <a:gd name="T46" fmla="*/ 4449 w 7054"/>
                <a:gd name="T47" fmla="*/ 5410 h 6199"/>
                <a:gd name="T48" fmla="*/ 4160 w 7054"/>
                <a:gd name="T49" fmla="*/ 5840 h 6199"/>
                <a:gd name="T50" fmla="*/ 4920 w 7054"/>
                <a:gd name="T51" fmla="*/ 6199 h 6199"/>
                <a:gd name="T52" fmla="*/ 5209 w 7054"/>
                <a:gd name="T53" fmla="*/ 6163 h 6199"/>
                <a:gd name="T54" fmla="*/ 6005 w 7054"/>
                <a:gd name="T55" fmla="*/ 6163 h 6199"/>
                <a:gd name="T56" fmla="*/ 7054 w 7054"/>
                <a:gd name="T57" fmla="*/ 5661 h 6199"/>
                <a:gd name="T58" fmla="*/ 6439 w 7054"/>
                <a:gd name="T59" fmla="*/ 5124 h 6199"/>
                <a:gd name="T60" fmla="*/ 6729 w 7054"/>
                <a:gd name="T61" fmla="*/ 5016 h 6199"/>
                <a:gd name="T62" fmla="*/ 6114 w 7054"/>
                <a:gd name="T63" fmla="*/ 3476 h 6199"/>
                <a:gd name="T64" fmla="*/ 5860 w 7054"/>
                <a:gd name="T65" fmla="*/ 3547 h 6199"/>
                <a:gd name="T66" fmla="*/ 5539 w 7054"/>
                <a:gd name="T67" fmla="*/ 2664 h 6199"/>
                <a:gd name="T68" fmla="*/ 5607 w 7054"/>
                <a:gd name="T69" fmla="*/ 2651 h 6199"/>
                <a:gd name="T70" fmla="*/ 5535 w 7054"/>
                <a:gd name="T71" fmla="*/ 2114 h 6199"/>
                <a:gd name="T72" fmla="*/ 4775 w 7054"/>
                <a:gd name="T73" fmla="*/ 1290 h 6199"/>
                <a:gd name="T74" fmla="*/ 4847 w 7054"/>
                <a:gd name="T75" fmla="*/ 1039 h 6199"/>
                <a:gd name="T76" fmla="*/ 5354 w 7054"/>
                <a:gd name="T77" fmla="*/ 537 h 6199"/>
                <a:gd name="T78" fmla="*/ 4920 w 7054"/>
                <a:gd name="T79" fmla="*/ 215 h 6199"/>
                <a:gd name="T80" fmla="*/ 3039 w 7054"/>
                <a:gd name="T81" fmla="*/ 752 h 6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54" h="6199">
                  <a:moveTo>
                    <a:pt x="3039" y="752"/>
                  </a:moveTo>
                  <a:lnTo>
                    <a:pt x="2966" y="788"/>
                  </a:lnTo>
                  <a:lnTo>
                    <a:pt x="2930" y="788"/>
                  </a:lnTo>
                  <a:lnTo>
                    <a:pt x="2568" y="1218"/>
                  </a:lnTo>
                  <a:lnTo>
                    <a:pt x="1411" y="752"/>
                  </a:lnTo>
                  <a:lnTo>
                    <a:pt x="651" y="0"/>
                  </a:lnTo>
                  <a:lnTo>
                    <a:pt x="506" y="358"/>
                  </a:lnTo>
                  <a:lnTo>
                    <a:pt x="434" y="860"/>
                  </a:lnTo>
                  <a:lnTo>
                    <a:pt x="362" y="1326"/>
                  </a:lnTo>
                  <a:lnTo>
                    <a:pt x="506" y="1684"/>
                  </a:lnTo>
                  <a:lnTo>
                    <a:pt x="0" y="2257"/>
                  </a:lnTo>
                  <a:lnTo>
                    <a:pt x="542" y="2329"/>
                  </a:lnTo>
                  <a:lnTo>
                    <a:pt x="506" y="2616"/>
                  </a:lnTo>
                  <a:lnTo>
                    <a:pt x="1230" y="2795"/>
                  </a:lnTo>
                  <a:lnTo>
                    <a:pt x="1338" y="2472"/>
                  </a:lnTo>
                  <a:lnTo>
                    <a:pt x="1953" y="2544"/>
                  </a:lnTo>
                  <a:lnTo>
                    <a:pt x="1989" y="2580"/>
                  </a:lnTo>
                  <a:lnTo>
                    <a:pt x="1700" y="3261"/>
                  </a:lnTo>
                  <a:lnTo>
                    <a:pt x="2134" y="3332"/>
                  </a:lnTo>
                  <a:lnTo>
                    <a:pt x="2279" y="3153"/>
                  </a:lnTo>
                  <a:lnTo>
                    <a:pt x="3111" y="3547"/>
                  </a:lnTo>
                  <a:lnTo>
                    <a:pt x="3111" y="3834"/>
                  </a:lnTo>
                  <a:lnTo>
                    <a:pt x="4160" y="4264"/>
                  </a:lnTo>
                  <a:lnTo>
                    <a:pt x="4449" y="5410"/>
                  </a:lnTo>
                  <a:lnTo>
                    <a:pt x="4160" y="5840"/>
                  </a:lnTo>
                  <a:lnTo>
                    <a:pt x="4920" y="6199"/>
                  </a:lnTo>
                  <a:lnTo>
                    <a:pt x="5209" y="6163"/>
                  </a:lnTo>
                  <a:lnTo>
                    <a:pt x="6005" y="6163"/>
                  </a:lnTo>
                  <a:lnTo>
                    <a:pt x="7054" y="5661"/>
                  </a:lnTo>
                  <a:lnTo>
                    <a:pt x="6439" y="5124"/>
                  </a:lnTo>
                  <a:lnTo>
                    <a:pt x="6729" y="5016"/>
                  </a:lnTo>
                  <a:lnTo>
                    <a:pt x="6114" y="3476"/>
                  </a:lnTo>
                  <a:lnTo>
                    <a:pt x="5860" y="3547"/>
                  </a:lnTo>
                  <a:lnTo>
                    <a:pt x="5539" y="2664"/>
                  </a:lnTo>
                  <a:lnTo>
                    <a:pt x="5607" y="2651"/>
                  </a:lnTo>
                  <a:lnTo>
                    <a:pt x="5535" y="2114"/>
                  </a:lnTo>
                  <a:lnTo>
                    <a:pt x="4775" y="1290"/>
                  </a:lnTo>
                  <a:lnTo>
                    <a:pt x="4847" y="1039"/>
                  </a:lnTo>
                  <a:lnTo>
                    <a:pt x="5354" y="537"/>
                  </a:lnTo>
                  <a:lnTo>
                    <a:pt x="4920" y="215"/>
                  </a:lnTo>
                  <a:lnTo>
                    <a:pt x="3039" y="752"/>
                  </a:lnTo>
                  <a:close/>
                </a:path>
              </a:pathLst>
            </a:custGeom>
            <a:noFill/>
            <a:ln w="11113" cap="rnd">
              <a:solidFill>
                <a:srgbClr val="7B9C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6" name="Rectangle 43"/>
            <p:cNvSpPr>
              <a:spLocks noChangeArrowheads="1"/>
            </p:cNvSpPr>
            <p:nvPr/>
          </p:nvSpPr>
          <p:spPr bwMode="auto">
            <a:xfrm>
              <a:off x="3633788" y="2554287"/>
              <a:ext cx="531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Isokyrö</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47" name="Freeform 44"/>
            <p:cNvSpPr>
              <a:spLocks/>
            </p:cNvSpPr>
            <p:nvPr/>
          </p:nvSpPr>
          <p:spPr bwMode="auto">
            <a:xfrm>
              <a:off x="4160838" y="1212850"/>
              <a:ext cx="1938338" cy="1511300"/>
            </a:xfrm>
            <a:custGeom>
              <a:avLst/>
              <a:gdLst>
                <a:gd name="T0" fmla="*/ 3256 w 6258"/>
                <a:gd name="T1" fmla="*/ 896 h 4873"/>
                <a:gd name="T2" fmla="*/ 3545 w 6258"/>
                <a:gd name="T3" fmla="*/ 72 h 4873"/>
                <a:gd name="T4" fmla="*/ 4269 w 6258"/>
                <a:gd name="T5" fmla="*/ 0 h 4873"/>
                <a:gd name="T6" fmla="*/ 4956 w 6258"/>
                <a:gd name="T7" fmla="*/ 358 h 4873"/>
                <a:gd name="T8" fmla="*/ 5426 w 6258"/>
                <a:gd name="T9" fmla="*/ 932 h 4873"/>
                <a:gd name="T10" fmla="*/ 6258 w 6258"/>
                <a:gd name="T11" fmla="*/ 2007 h 4873"/>
                <a:gd name="T12" fmla="*/ 6041 w 6258"/>
                <a:gd name="T13" fmla="*/ 2759 h 4873"/>
                <a:gd name="T14" fmla="*/ 5426 w 6258"/>
                <a:gd name="T15" fmla="*/ 3010 h 4873"/>
                <a:gd name="T16" fmla="*/ 5354 w 6258"/>
                <a:gd name="T17" fmla="*/ 3332 h 4873"/>
                <a:gd name="T18" fmla="*/ 5064 w 6258"/>
                <a:gd name="T19" fmla="*/ 4264 h 4873"/>
                <a:gd name="T20" fmla="*/ 4703 w 6258"/>
                <a:gd name="T21" fmla="*/ 4837 h 4873"/>
                <a:gd name="T22" fmla="*/ 4630 w 6258"/>
                <a:gd name="T23" fmla="*/ 4837 h 4873"/>
                <a:gd name="T24" fmla="*/ 4522 w 6258"/>
                <a:gd name="T25" fmla="*/ 4873 h 4873"/>
                <a:gd name="T26" fmla="*/ 4232 w 6258"/>
                <a:gd name="T27" fmla="*/ 4121 h 4873"/>
                <a:gd name="T28" fmla="*/ 3581 w 6258"/>
                <a:gd name="T29" fmla="*/ 4443 h 4873"/>
                <a:gd name="T30" fmla="*/ 2387 w 6258"/>
                <a:gd name="T31" fmla="*/ 4443 h 4873"/>
                <a:gd name="T32" fmla="*/ 1628 w 6258"/>
                <a:gd name="T33" fmla="*/ 3906 h 4873"/>
                <a:gd name="T34" fmla="*/ 1049 w 6258"/>
                <a:gd name="T35" fmla="*/ 4264 h 4873"/>
                <a:gd name="T36" fmla="*/ 470 w 6258"/>
                <a:gd name="T37" fmla="*/ 3870 h 4873"/>
                <a:gd name="T38" fmla="*/ 0 w 6258"/>
                <a:gd name="T39" fmla="*/ 3906 h 4873"/>
                <a:gd name="T40" fmla="*/ 181 w 6258"/>
                <a:gd name="T41" fmla="*/ 3583 h 4873"/>
                <a:gd name="T42" fmla="*/ 253 w 6258"/>
                <a:gd name="T43" fmla="*/ 3440 h 4873"/>
                <a:gd name="T44" fmla="*/ 723 w 6258"/>
                <a:gd name="T45" fmla="*/ 3332 h 4873"/>
                <a:gd name="T46" fmla="*/ 615 w 6258"/>
                <a:gd name="T47" fmla="*/ 2580 h 4873"/>
                <a:gd name="T48" fmla="*/ 325 w 6258"/>
                <a:gd name="T49" fmla="*/ 2580 h 4873"/>
                <a:gd name="T50" fmla="*/ 398 w 6258"/>
                <a:gd name="T51" fmla="*/ 1756 h 4873"/>
                <a:gd name="T52" fmla="*/ 1266 w 6258"/>
                <a:gd name="T53" fmla="*/ 1254 h 4873"/>
                <a:gd name="T54" fmla="*/ 2279 w 6258"/>
                <a:gd name="T55" fmla="*/ 1111 h 4873"/>
                <a:gd name="T56" fmla="*/ 2894 w 6258"/>
                <a:gd name="T57" fmla="*/ 1218 h 4873"/>
                <a:gd name="T58" fmla="*/ 3219 w 6258"/>
                <a:gd name="T59" fmla="*/ 968 h 4873"/>
                <a:gd name="T60" fmla="*/ 3256 w 6258"/>
                <a:gd name="T61" fmla="*/ 896 h 4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58" h="4873">
                  <a:moveTo>
                    <a:pt x="3256" y="896"/>
                  </a:moveTo>
                  <a:lnTo>
                    <a:pt x="3545" y="72"/>
                  </a:lnTo>
                  <a:lnTo>
                    <a:pt x="4269" y="0"/>
                  </a:lnTo>
                  <a:lnTo>
                    <a:pt x="4956" y="358"/>
                  </a:lnTo>
                  <a:lnTo>
                    <a:pt x="5426" y="932"/>
                  </a:lnTo>
                  <a:lnTo>
                    <a:pt x="6258" y="2007"/>
                  </a:lnTo>
                  <a:lnTo>
                    <a:pt x="6041" y="2759"/>
                  </a:lnTo>
                  <a:lnTo>
                    <a:pt x="5426" y="3010"/>
                  </a:lnTo>
                  <a:lnTo>
                    <a:pt x="5354" y="3332"/>
                  </a:lnTo>
                  <a:lnTo>
                    <a:pt x="5064" y="4264"/>
                  </a:lnTo>
                  <a:lnTo>
                    <a:pt x="4703" y="4837"/>
                  </a:lnTo>
                  <a:lnTo>
                    <a:pt x="4630" y="4837"/>
                  </a:lnTo>
                  <a:lnTo>
                    <a:pt x="4522" y="4873"/>
                  </a:lnTo>
                  <a:lnTo>
                    <a:pt x="4232" y="4121"/>
                  </a:lnTo>
                  <a:lnTo>
                    <a:pt x="3581" y="4443"/>
                  </a:lnTo>
                  <a:lnTo>
                    <a:pt x="2387" y="4443"/>
                  </a:lnTo>
                  <a:lnTo>
                    <a:pt x="1628" y="3906"/>
                  </a:lnTo>
                  <a:lnTo>
                    <a:pt x="1049" y="4264"/>
                  </a:lnTo>
                  <a:lnTo>
                    <a:pt x="470" y="3870"/>
                  </a:lnTo>
                  <a:lnTo>
                    <a:pt x="0" y="3906"/>
                  </a:lnTo>
                  <a:lnTo>
                    <a:pt x="181" y="3583"/>
                  </a:lnTo>
                  <a:lnTo>
                    <a:pt x="253" y="3440"/>
                  </a:lnTo>
                  <a:lnTo>
                    <a:pt x="723" y="3332"/>
                  </a:lnTo>
                  <a:lnTo>
                    <a:pt x="615" y="2580"/>
                  </a:lnTo>
                  <a:lnTo>
                    <a:pt x="325" y="2580"/>
                  </a:lnTo>
                  <a:lnTo>
                    <a:pt x="398" y="1756"/>
                  </a:lnTo>
                  <a:lnTo>
                    <a:pt x="1266" y="1254"/>
                  </a:lnTo>
                  <a:lnTo>
                    <a:pt x="2279" y="1111"/>
                  </a:lnTo>
                  <a:lnTo>
                    <a:pt x="2894" y="1218"/>
                  </a:lnTo>
                  <a:lnTo>
                    <a:pt x="3219" y="968"/>
                  </a:lnTo>
                  <a:lnTo>
                    <a:pt x="3256" y="896"/>
                  </a:lnTo>
                  <a:close/>
                </a:path>
              </a:pathLst>
            </a:custGeom>
            <a:noFill/>
            <a:ln w="11113" cap="rnd">
              <a:solidFill>
                <a:srgbClr val="7B9C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p:nvSpPr>
          <p:spPr bwMode="auto">
            <a:xfrm>
              <a:off x="3565526" y="2279650"/>
              <a:ext cx="1625600" cy="2420938"/>
            </a:xfrm>
            <a:custGeom>
              <a:avLst/>
              <a:gdLst>
                <a:gd name="T0" fmla="*/ 543 w 5246"/>
                <a:gd name="T1" fmla="*/ 287 h 7811"/>
                <a:gd name="T2" fmla="*/ 37 w 5246"/>
                <a:gd name="T3" fmla="*/ 1218 h 7811"/>
                <a:gd name="T4" fmla="*/ 0 w 5246"/>
                <a:gd name="T5" fmla="*/ 1254 h 7811"/>
                <a:gd name="T6" fmla="*/ 362 w 5246"/>
                <a:gd name="T7" fmla="*/ 2007 h 7811"/>
                <a:gd name="T8" fmla="*/ 579 w 5246"/>
                <a:gd name="T9" fmla="*/ 2938 h 7811"/>
                <a:gd name="T10" fmla="*/ 652 w 5246"/>
                <a:gd name="T11" fmla="*/ 2902 h 7811"/>
                <a:gd name="T12" fmla="*/ 2533 w 5246"/>
                <a:gd name="T13" fmla="*/ 2365 h 7811"/>
                <a:gd name="T14" fmla="*/ 2967 w 5246"/>
                <a:gd name="T15" fmla="*/ 2687 h 7811"/>
                <a:gd name="T16" fmla="*/ 2460 w 5246"/>
                <a:gd name="T17" fmla="*/ 3189 h 7811"/>
                <a:gd name="T18" fmla="*/ 2388 w 5246"/>
                <a:gd name="T19" fmla="*/ 3440 h 7811"/>
                <a:gd name="T20" fmla="*/ 3148 w 5246"/>
                <a:gd name="T21" fmla="*/ 4264 h 7811"/>
                <a:gd name="T22" fmla="*/ 3220 w 5246"/>
                <a:gd name="T23" fmla="*/ 4801 h 7811"/>
                <a:gd name="T24" fmla="*/ 3148 w 5246"/>
                <a:gd name="T25" fmla="*/ 4801 h 7811"/>
                <a:gd name="T26" fmla="*/ 3473 w 5246"/>
                <a:gd name="T27" fmla="*/ 5697 h 7811"/>
                <a:gd name="T28" fmla="*/ 3727 w 5246"/>
                <a:gd name="T29" fmla="*/ 5626 h 7811"/>
                <a:gd name="T30" fmla="*/ 4342 w 5246"/>
                <a:gd name="T31" fmla="*/ 7166 h 7811"/>
                <a:gd name="T32" fmla="*/ 4052 w 5246"/>
                <a:gd name="T33" fmla="*/ 7274 h 7811"/>
                <a:gd name="T34" fmla="*/ 4667 w 5246"/>
                <a:gd name="T35" fmla="*/ 7811 h 7811"/>
                <a:gd name="T36" fmla="*/ 5101 w 5246"/>
                <a:gd name="T37" fmla="*/ 6987 h 7811"/>
                <a:gd name="T38" fmla="*/ 5137 w 5246"/>
                <a:gd name="T39" fmla="*/ 7023 h 7811"/>
                <a:gd name="T40" fmla="*/ 5246 w 5246"/>
                <a:gd name="T41" fmla="*/ 6700 h 7811"/>
                <a:gd name="T42" fmla="*/ 4957 w 5246"/>
                <a:gd name="T43" fmla="*/ 5590 h 7811"/>
                <a:gd name="T44" fmla="*/ 5174 w 5246"/>
                <a:gd name="T45" fmla="*/ 5339 h 7811"/>
                <a:gd name="T46" fmla="*/ 4631 w 5246"/>
                <a:gd name="T47" fmla="*/ 4264 h 7811"/>
                <a:gd name="T48" fmla="*/ 4776 w 5246"/>
                <a:gd name="T49" fmla="*/ 3941 h 7811"/>
                <a:gd name="T50" fmla="*/ 5101 w 5246"/>
                <a:gd name="T51" fmla="*/ 3834 h 7811"/>
                <a:gd name="T52" fmla="*/ 5065 w 5246"/>
                <a:gd name="T53" fmla="*/ 3798 h 7811"/>
                <a:gd name="T54" fmla="*/ 5137 w 5246"/>
                <a:gd name="T55" fmla="*/ 3440 h 7811"/>
                <a:gd name="T56" fmla="*/ 4559 w 5246"/>
                <a:gd name="T57" fmla="*/ 3117 h 7811"/>
                <a:gd name="T58" fmla="*/ 3944 w 5246"/>
                <a:gd name="T59" fmla="*/ 3153 h 7811"/>
                <a:gd name="T60" fmla="*/ 4233 w 5246"/>
                <a:gd name="T61" fmla="*/ 2580 h 7811"/>
                <a:gd name="T62" fmla="*/ 3220 w 5246"/>
                <a:gd name="T63" fmla="*/ 2293 h 7811"/>
                <a:gd name="T64" fmla="*/ 3220 w 5246"/>
                <a:gd name="T65" fmla="*/ 2257 h 7811"/>
                <a:gd name="T66" fmla="*/ 3292 w 5246"/>
                <a:gd name="T67" fmla="*/ 1684 h 7811"/>
                <a:gd name="T68" fmla="*/ 2967 w 5246"/>
                <a:gd name="T69" fmla="*/ 824 h 7811"/>
                <a:gd name="T70" fmla="*/ 2388 w 5246"/>
                <a:gd name="T71" fmla="*/ 430 h 7811"/>
                <a:gd name="T72" fmla="*/ 1918 w 5246"/>
                <a:gd name="T73" fmla="*/ 466 h 7811"/>
                <a:gd name="T74" fmla="*/ 2099 w 5246"/>
                <a:gd name="T75" fmla="*/ 143 h 7811"/>
                <a:gd name="T76" fmla="*/ 2171 w 5246"/>
                <a:gd name="T77" fmla="*/ 0 h 7811"/>
                <a:gd name="T78" fmla="*/ 1628 w 5246"/>
                <a:gd name="T79" fmla="*/ 107 h 7811"/>
                <a:gd name="T80" fmla="*/ 1013 w 5246"/>
                <a:gd name="T81" fmla="*/ 502 h 7811"/>
                <a:gd name="T82" fmla="*/ 543 w 5246"/>
                <a:gd name="T83" fmla="*/ 287 h 7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6" h="7811">
                  <a:moveTo>
                    <a:pt x="543" y="287"/>
                  </a:moveTo>
                  <a:lnTo>
                    <a:pt x="37" y="1218"/>
                  </a:lnTo>
                  <a:lnTo>
                    <a:pt x="0" y="1254"/>
                  </a:lnTo>
                  <a:lnTo>
                    <a:pt x="362" y="2007"/>
                  </a:lnTo>
                  <a:lnTo>
                    <a:pt x="579" y="2938"/>
                  </a:lnTo>
                  <a:lnTo>
                    <a:pt x="652" y="2902"/>
                  </a:lnTo>
                  <a:lnTo>
                    <a:pt x="2533" y="2365"/>
                  </a:lnTo>
                  <a:lnTo>
                    <a:pt x="2967" y="2687"/>
                  </a:lnTo>
                  <a:lnTo>
                    <a:pt x="2460" y="3189"/>
                  </a:lnTo>
                  <a:lnTo>
                    <a:pt x="2388" y="3440"/>
                  </a:lnTo>
                  <a:lnTo>
                    <a:pt x="3148" y="4264"/>
                  </a:lnTo>
                  <a:lnTo>
                    <a:pt x="3220" y="4801"/>
                  </a:lnTo>
                  <a:lnTo>
                    <a:pt x="3148" y="4801"/>
                  </a:lnTo>
                  <a:lnTo>
                    <a:pt x="3473" y="5697"/>
                  </a:lnTo>
                  <a:lnTo>
                    <a:pt x="3727" y="5626"/>
                  </a:lnTo>
                  <a:lnTo>
                    <a:pt x="4342" y="7166"/>
                  </a:lnTo>
                  <a:lnTo>
                    <a:pt x="4052" y="7274"/>
                  </a:lnTo>
                  <a:lnTo>
                    <a:pt x="4667" y="7811"/>
                  </a:lnTo>
                  <a:lnTo>
                    <a:pt x="5101" y="6987"/>
                  </a:lnTo>
                  <a:lnTo>
                    <a:pt x="5137" y="7023"/>
                  </a:lnTo>
                  <a:lnTo>
                    <a:pt x="5246" y="6700"/>
                  </a:lnTo>
                  <a:lnTo>
                    <a:pt x="4957" y="5590"/>
                  </a:lnTo>
                  <a:lnTo>
                    <a:pt x="5174" y="5339"/>
                  </a:lnTo>
                  <a:lnTo>
                    <a:pt x="4631" y="4264"/>
                  </a:lnTo>
                  <a:lnTo>
                    <a:pt x="4776" y="3941"/>
                  </a:lnTo>
                  <a:lnTo>
                    <a:pt x="5101" y="3834"/>
                  </a:lnTo>
                  <a:lnTo>
                    <a:pt x="5065" y="3798"/>
                  </a:lnTo>
                  <a:lnTo>
                    <a:pt x="5137" y="3440"/>
                  </a:lnTo>
                  <a:lnTo>
                    <a:pt x="4559" y="3117"/>
                  </a:lnTo>
                  <a:lnTo>
                    <a:pt x="3944" y="3153"/>
                  </a:lnTo>
                  <a:lnTo>
                    <a:pt x="4233" y="2580"/>
                  </a:lnTo>
                  <a:lnTo>
                    <a:pt x="3220" y="2293"/>
                  </a:lnTo>
                  <a:lnTo>
                    <a:pt x="3220" y="2257"/>
                  </a:lnTo>
                  <a:lnTo>
                    <a:pt x="3292" y="1684"/>
                  </a:lnTo>
                  <a:lnTo>
                    <a:pt x="2967" y="824"/>
                  </a:lnTo>
                  <a:lnTo>
                    <a:pt x="2388" y="430"/>
                  </a:lnTo>
                  <a:lnTo>
                    <a:pt x="1918" y="466"/>
                  </a:lnTo>
                  <a:lnTo>
                    <a:pt x="2099" y="143"/>
                  </a:lnTo>
                  <a:lnTo>
                    <a:pt x="2171" y="0"/>
                  </a:lnTo>
                  <a:lnTo>
                    <a:pt x="1628" y="107"/>
                  </a:lnTo>
                  <a:lnTo>
                    <a:pt x="1013" y="502"/>
                  </a:lnTo>
                  <a:lnTo>
                    <a:pt x="543" y="287"/>
                  </a:lnTo>
                  <a:close/>
                </a:path>
              </a:pathLst>
            </a:custGeom>
            <a:noFill/>
            <a:ln w="11113" cap="flat">
              <a:solidFill>
                <a:srgbClr val="7B9C2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p:nvSpPr>
          <p:spPr bwMode="auto">
            <a:xfrm>
              <a:off x="2613026" y="3646487"/>
              <a:ext cx="1592263" cy="2009775"/>
            </a:xfrm>
            <a:custGeom>
              <a:avLst/>
              <a:gdLst>
                <a:gd name="T0" fmla="*/ 181 w 5137"/>
                <a:gd name="T1" fmla="*/ 5984 h 6486"/>
                <a:gd name="T2" fmla="*/ 615 w 5137"/>
                <a:gd name="T3" fmla="*/ 6271 h 6486"/>
                <a:gd name="T4" fmla="*/ 1122 w 5137"/>
                <a:gd name="T5" fmla="*/ 6342 h 6486"/>
                <a:gd name="T6" fmla="*/ 1737 w 5137"/>
                <a:gd name="T7" fmla="*/ 6486 h 6486"/>
                <a:gd name="T8" fmla="*/ 2858 w 5137"/>
                <a:gd name="T9" fmla="*/ 5518 h 6486"/>
                <a:gd name="T10" fmla="*/ 2895 w 5137"/>
                <a:gd name="T11" fmla="*/ 5482 h 6486"/>
                <a:gd name="T12" fmla="*/ 3329 w 5137"/>
                <a:gd name="T13" fmla="*/ 5447 h 6486"/>
                <a:gd name="T14" fmla="*/ 3654 w 5137"/>
                <a:gd name="T15" fmla="*/ 4945 h 6486"/>
                <a:gd name="T16" fmla="*/ 3944 w 5137"/>
                <a:gd name="T17" fmla="*/ 4551 h 6486"/>
                <a:gd name="T18" fmla="*/ 4450 w 5137"/>
                <a:gd name="T19" fmla="*/ 4408 h 6486"/>
                <a:gd name="T20" fmla="*/ 4776 w 5137"/>
                <a:gd name="T21" fmla="*/ 3548 h 6486"/>
                <a:gd name="T22" fmla="*/ 4848 w 5137"/>
                <a:gd name="T23" fmla="*/ 3583 h 6486"/>
                <a:gd name="T24" fmla="*/ 5137 w 5137"/>
                <a:gd name="T25" fmla="*/ 3153 h 6486"/>
                <a:gd name="T26" fmla="*/ 4848 w 5137"/>
                <a:gd name="T27" fmla="*/ 2007 h 6486"/>
                <a:gd name="T28" fmla="*/ 3799 w 5137"/>
                <a:gd name="T29" fmla="*/ 1577 h 6486"/>
                <a:gd name="T30" fmla="*/ 3799 w 5137"/>
                <a:gd name="T31" fmla="*/ 1290 h 6486"/>
                <a:gd name="T32" fmla="*/ 2967 w 5137"/>
                <a:gd name="T33" fmla="*/ 896 h 6486"/>
                <a:gd name="T34" fmla="*/ 2822 w 5137"/>
                <a:gd name="T35" fmla="*/ 1075 h 6486"/>
                <a:gd name="T36" fmla="*/ 2388 w 5137"/>
                <a:gd name="T37" fmla="*/ 1004 h 6486"/>
                <a:gd name="T38" fmla="*/ 2677 w 5137"/>
                <a:gd name="T39" fmla="*/ 323 h 6486"/>
                <a:gd name="T40" fmla="*/ 2641 w 5137"/>
                <a:gd name="T41" fmla="*/ 287 h 6486"/>
                <a:gd name="T42" fmla="*/ 2026 w 5137"/>
                <a:gd name="T43" fmla="*/ 215 h 6486"/>
                <a:gd name="T44" fmla="*/ 1918 w 5137"/>
                <a:gd name="T45" fmla="*/ 538 h 6486"/>
                <a:gd name="T46" fmla="*/ 1194 w 5137"/>
                <a:gd name="T47" fmla="*/ 359 h 6486"/>
                <a:gd name="T48" fmla="*/ 1230 w 5137"/>
                <a:gd name="T49" fmla="*/ 72 h 6486"/>
                <a:gd name="T50" fmla="*/ 688 w 5137"/>
                <a:gd name="T51" fmla="*/ 0 h 6486"/>
                <a:gd name="T52" fmla="*/ 471 w 5137"/>
                <a:gd name="T53" fmla="*/ 287 h 6486"/>
                <a:gd name="T54" fmla="*/ 37 w 5137"/>
                <a:gd name="T55" fmla="*/ 2007 h 6486"/>
                <a:gd name="T56" fmla="*/ 0 w 5137"/>
                <a:gd name="T57" fmla="*/ 2114 h 6486"/>
                <a:gd name="T58" fmla="*/ 145 w 5137"/>
                <a:gd name="T59" fmla="*/ 2688 h 6486"/>
                <a:gd name="T60" fmla="*/ 471 w 5137"/>
                <a:gd name="T61" fmla="*/ 2759 h 6486"/>
                <a:gd name="T62" fmla="*/ 507 w 5137"/>
                <a:gd name="T63" fmla="*/ 3583 h 6486"/>
                <a:gd name="T64" fmla="*/ 796 w 5137"/>
                <a:gd name="T65" fmla="*/ 3798 h 6486"/>
                <a:gd name="T66" fmla="*/ 833 w 5137"/>
                <a:gd name="T67" fmla="*/ 4049 h 6486"/>
                <a:gd name="T68" fmla="*/ 471 w 5137"/>
                <a:gd name="T69" fmla="*/ 4336 h 6486"/>
                <a:gd name="T70" fmla="*/ 579 w 5137"/>
                <a:gd name="T71" fmla="*/ 4837 h 6486"/>
                <a:gd name="T72" fmla="*/ 290 w 5137"/>
                <a:gd name="T73" fmla="*/ 5052 h 6486"/>
                <a:gd name="T74" fmla="*/ 181 w 5137"/>
                <a:gd name="T75" fmla="*/ 5984 h 6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37" h="6486">
                  <a:moveTo>
                    <a:pt x="181" y="5984"/>
                  </a:moveTo>
                  <a:lnTo>
                    <a:pt x="615" y="6271"/>
                  </a:lnTo>
                  <a:lnTo>
                    <a:pt x="1122" y="6342"/>
                  </a:lnTo>
                  <a:lnTo>
                    <a:pt x="1737" y="6486"/>
                  </a:lnTo>
                  <a:lnTo>
                    <a:pt x="2858" y="5518"/>
                  </a:lnTo>
                  <a:lnTo>
                    <a:pt x="2895" y="5482"/>
                  </a:lnTo>
                  <a:lnTo>
                    <a:pt x="3329" y="5447"/>
                  </a:lnTo>
                  <a:lnTo>
                    <a:pt x="3654" y="4945"/>
                  </a:lnTo>
                  <a:lnTo>
                    <a:pt x="3944" y="4551"/>
                  </a:lnTo>
                  <a:lnTo>
                    <a:pt x="4450" y="4408"/>
                  </a:lnTo>
                  <a:lnTo>
                    <a:pt x="4776" y="3548"/>
                  </a:lnTo>
                  <a:lnTo>
                    <a:pt x="4848" y="3583"/>
                  </a:lnTo>
                  <a:lnTo>
                    <a:pt x="5137" y="3153"/>
                  </a:lnTo>
                  <a:lnTo>
                    <a:pt x="4848" y="2007"/>
                  </a:lnTo>
                  <a:lnTo>
                    <a:pt x="3799" y="1577"/>
                  </a:lnTo>
                  <a:lnTo>
                    <a:pt x="3799" y="1290"/>
                  </a:lnTo>
                  <a:lnTo>
                    <a:pt x="2967" y="896"/>
                  </a:lnTo>
                  <a:lnTo>
                    <a:pt x="2822" y="1075"/>
                  </a:lnTo>
                  <a:lnTo>
                    <a:pt x="2388" y="1004"/>
                  </a:lnTo>
                  <a:lnTo>
                    <a:pt x="2677" y="323"/>
                  </a:lnTo>
                  <a:lnTo>
                    <a:pt x="2641" y="287"/>
                  </a:lnTo>
                  <a:lnTo>
                    <a:pt x="2026" y="215"/>
                  </a:lnTo>
                  <a:lnTo>
                    <a:pt x="1918" y="538"/>
                  </a:lnTo>
                  <a:lnTo>
                    <a:pt x="1194" y="359"/>
                  </a:lnTo>
                  <a:lnTo>
                    <a:pt x="1230" y="72"/>
                  </a:lnTo>
                  <a:lnTo>
                    <a:pt x="688" y="0"/>
                  </a:lnTo>
                  <a:lnTo>
                    <a:pt x="471" y="287"/>
                  </a:lnTo>
                  <a:lnTo>
                    <a:pt x="37" y="2007"/>
                  </a:lnTo>
                  <a:lnTo>
                    <a:pt x="0" y="2114"/>
                  </a:lnTo>
                  <a:lnTo>
                    <a:pt x="145" y="2688"/>
                  </a:lnTo>
                  <a:lnTo>
                    <a:pt x="471" y="2759"/>
                  </a:lnTo>
                  <a:lnTo>
                    <a:pt x="507" y="3583"/>
                  </a:lnTo>
                  <a:lnTo>
                    <a:pt x="796" y="3798"/>
                  </a:lnTo>
                  <a:lnTo>
                    <a:pt x="833" y="4049"/>
                  </a:lnTo>
                  <a:lnTo>
                    <a:pt x="471" y="4336"/>
                  </a:lnTo>
                  <a:lnTo>
                    <a:pt x="579" y="4837"/>
                  </a:lnTo>
                  <a:lnTo>
                    <a:pt x="290" y="5052"/>
                  </a:lnTo>
                  <a:lnTo>
                    <a:pt x="181" y="5984"/>
                  </a:lnTo>
                  <a:close/>
                </a:path>
              </a:pathLst>
            </a:custGeom>
            <a:noFill/>
            <a:ln w="11113" cap="rnd">
              <a:solidFill>
                <a:srgbClr val="7B9C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p:nvSpPr>
          <p:spPr bwMode="auto">
            <a:xfrm>
              <a:off x="5449888" y="1835150"/>
              <a:ext cx="1300163" cy="1700213"/>
            </a:xfrm>
            <a:custGeom>
              <a:avLst/>
              <a:gdLst>
                <a:gd name="T0" fmla="*/ 2496 w 4196"/>
                <a:gd name="T1" fmla="*/ 4192 h 5482"/>
                <a:gd name="T2" fmla="*/ 2966 w 4196"/>
                <a:gd name="T3" fmla="*/ 4479 h 5482"/>
                <a:gd name="T4" fmla="*/ 2532 w 4196"/>
                <a:gd name="T5" fmla="*/ 5482 h 5482"/>
                <a:gd name="T6" fmla="*/ 2207 w 4196"/>
                <a:gd name="T7" fmla="*/ 5410 h 5482"/>
                <a:gd name="T8" fmla="*/ 1628 w 4196"/>
                <a:gd name="T9" fmla="*/ 5124 h 5482"/>
                <a:gd name="T10" fmla="*/ 868 w 4196"/>
                <a:gd name="T11" fmla="*/ 4192 h 5482"/>
                <a:gd name="T12" fmla="*/ 868 w 4196"/>
                <a:gd name="T13" fmla="*/ 4156 h 5482"/>
                <a:gd name="T14" fmla="*/ 253 w 4196"/>
                <a:gd name="T15" fmla="*/ 3368 h 5482"/>
                <a:gd name="T16" fmla="*/ 0 w 4196"/>
                <a:gd name="T17" fmla="*/ 3081 h 5482"/>
                <a:gd name="T18" fmla="*/ 470 w 4196"/>
                <a:gd name="T19" fmla="*/ 2830 h 5482"/>
                <a:gd name="T20" fmla="*/ 543 w 4196"/>
                <a:gd name="T21" fmla="*/ 2830 h 5482"/>
                <a:gd name="T22" fmla="*/ 904 w 4196"/>
                <a:gd name="T23" fmla="*/ 2257 h 5482"/>
                <a:gd name="T24" fmla="*/ 1194 w 4196"/>
                <a:gd name="T25" fmla="*/ 1325 h 5482"/>
                <a:gd name="T26" fmla="*/ 1266 w 4196"/>
                <a:gd name="T27" fmla="*/ 1003 h 5482"/>
                <a:gd name="T28" fmla="*/ 1881 w 4196"/>
                <a:gd name="T29" fmla="*/ 752 h 5482"/>
                <a:gd name="T30" fmla="*/ 2098 w 4196"/>
                <a:gd name="T31" fmla="*/ 0 h 5482"/>
                <a:gd name="T32" fmla="*/ 2749 w 4196"/>
                <a:gd name="T33" fmla="*/ 143 h 5482"/>
                <a:gd name="T34" fmla="*/ 3690 w 4196"/>
                <a:gd name="T35" fmla="*/ 1254 h 5482"/>
                <a:gd name="T36" fmla="*/ 3401 w 4196"/>
                <a:gd name="T37" fmla="*/ 1361 h 5482"/>
                <a:gd name="T38" fmla="*/ 3364 w 4196"/>
                <a:gd name="T39" fmla="*/ 1397 h 5482"/>
                <a:gd name="T40" fmla="*/ 4196 w 4196"/>
                <a:gd name="T41" fmla="*/ 1935 h 5482"/>
                <a:gd name="T42" fmla="*/ 3871 w 4196"/>
                <a:gd name="T43" fmla="*/ 2400 h 5482"/>
                <a:gd name="T44" fmla="*/ 3943 w 4196"/>
                <a:gd name="T45" fmla="*/ 3010 h 5482"/>
                <a:gd name="T46" fmla="*/ 3943 w 4196"/>
                <a:gd name="T47" fmla="*/ 3010 h 5482"/>
                <a:gd name="T48" fmla="*/ 3075 w 4196"/>
                <a:gd name="T49" fmla="*/ 2974 h 5482"/>
                <a:gd name="T50" fmla="*/ 2605 w 4196"/>
                <a:gd name="T51" fmla="*/ 3189 h 5482"/>
                <a:gd name="T52" fmla="*/ 2496 w 4196"/>
                <a:gd name="T53" fmla="*/ 4192 h 5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6" h="5482">
                  <a:moveTo>
                    <a:pt x="2496" y="4192"/>
                  </a:moveTo>
                  <a:lnTo>
                    <a:pt x="2966" y="4479"/>
                  </a:lnTo>
                  <a:lnTo>
                    <a:pt x="2532" y="5482"/>
                  </a:lnTo>
                  <a:lnTo>
                    <a:pt x="2207" y="5410"/>
                  </a:lnTo>
                  <a:lnTo>
                    <a:pt x="1628" y="5124"/>
                  </a:lnTo>
                  <a:lnTo>
                    <a:pt x="868" y="4192"/>
                  </a:lnTo>
                  <a:lnTo>
                    <a:pt x="868" y="4156"/>
                  </a:lnTo>
                  <a:lnTo>
                    <a:pt x="253" y="3368"/>
                  </a:lnTo>
                  <a:lnTo>
                    <a:pt x="0" y="3081"/>
                  </a:lnTo>
                  <a:lnTo>
                    <a:pt x="470" y="2830"/>
                  </a:lnTo>
                  <a:lnTo>
                    <a:pt x="543" y="2830"/>
                  </a:lnTo>
                  <a:lnTo>
                    <a:pt x="904" y="2257"/>
                  </a:lnTo>
                  <a:lnTo>
                    <a:pt x="1194" y="1325"/>
                  </a:lnTo>
                  <a:lnTo>
                    <a:pt x="1266" y="1003"/>
                  </a:lnTo>
                  <a:lnTo>
                    <a:pt x="1881" y="752"/>
                  </a:lnTo>
                  <a:lnTo>
                    <a:pt x="2098" y="0"/>
                  </a:lnTo>
                  <a:lnTo>
                    <a:pt x="2749" y="143"/>
                  </a:lnTo>
                  <a:lnTo>
                    <a:pt x="3690" y="1254"/>
                  </a:lnTo>
                  <a:lnTo>
                    <a:pt x="3401" y="1361"/>
                  </a:lnTo>
                  <a:lnTo>
                    <a:pt x="3364" y="1397"/>
                  </a:lnTo>
                  <a:lnTo>
                    <a:pt x="4196" y="1935"/>
                  </a:lnTo>
                  <a:lnTo>
                    <a:pt x="3871" y="2400"/>
                  </a:lnTo>
                  <a:lnTo>
                    <a:pt x="3943" y="3010"/>
                  </a:lnTo>
                  <a:lnTo>
                    <a:pt x="3943" y="3010"/>
                  </a:lnTo>
                  <a:lnTo>
                    <a:pt x="3075" y="2974"/>
                  </a:lnTo>
                  <a:lnTo>
                    <a:pt x="2605" y="3189"/>
                  </a:lnTo>
                  <a:lnTo>
                    <a:pt x="2496" y="4192"/>
                  </a:lnTo>
                  <a:close/>
                </a:path>
              </a:pathLst>
            </a:custGeom>
            <a:noFill/>
            <a:ln w="11113" cap="flat">
              <a:solidFill>
                <a:srgbClr val="7B9C2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1" name="Freeform 48"/>
            <p:cNvSpPr>
              <a:spLocks/>
            </p:cNvSpPr>
            <p:nvPr/>
          </p:nvSpPr>
          <p:spPr bwMode="auto">
            <a:xfrm>
              <a:off x="5000626" y="2757487"/>
              <a:ext cx="1984375" cy="1898650"/>
            </a:xfrm>
            <a:custGeom>
              <a:avLst/>
              <a:gdLst>
                <a:gd name="T0" fmla="*/ 2894 w 6403"/>
                <a:gd name="T1" fmla="*/ 4801 h 6127"/>
                <a:gd name="T2" fmla="*/ 2424 w 6403"/>
                <a:gd name="T3" fmla="*/ 5374 h 6127"/>
                <a:gd name="T4" fmla="*/ 2134 w 6403"/>
                <a:gd name="T5" fmla="*/ 5554 h 6127"/>
                <a:gd name="T6" fmla="*/ 1447 w 6403"/>
                <a:gd name="T7" fmla="*/ 5518 h 6127"/>
                <a:gd name="T8" fmla="*/ 1338 w 6403"/>
                <a:gd name="T9" fmla="*/ 5769 h 6127"/>
                <a:gd name="T10" fmla="*/ 506 w 6403"/>
                <a:gd name="T11" fmla="*/ 5482 h 6127"/>
                <a:gd name="T12" fmla="*/ 615 w 6403"/>
                <a:gd name="T13" fmla="*/ 5159 h 6127"/>
                <a:gd name="T14" fmla="*/ 326 w 6403"/>
                <a:gd name="T15" fmla="*/ 4049 h 6127"/>
                <a:gd name="T16" fmla="*/ 543 w 6403"/>
                <a:gd name="T17" fmla="*/ 3798 h 6127"/>
                <a:gd name="T18" fmla="*/ 0 w 6403"/>
                <a:gd name="T19" fmla="*/ 2723 h 6127"/>
                <a:gd name="T20" fmla="*/ 145 w 6403"/>
                <a:gd name="T21" fmla="*/ 2400 h 6127"/>
                <a:gd name="T22" fmla="*/ 470 w 6403"/>
                <a:gd name="T23" fmla="*/ 2293 h 6127"/>
                <a:gd name="T24" fmla="*/ 434 w 6403"/>
                <a:gd name="T25" fmla="*/ 2257 h 6127"/>
                <a:gd name="T26" fmla="*/ 506 w 6403"/>
                <a:gd name="T27" fmla="*/ 1899 h 6127"/>
                <a:gd name="T28" fmla="*/ 506 w 6403"/>
                <a:gd name="T29" fmla="*/ 1827 h 6127"/>
                <a:gd name="T30" fmla="*/ 941 w 6403"/>
                <a:gd name="T31" fmla="*/ 896 h 6127"/>
                <a:gd name="T32" fmla="*/ 1700 w 6403"/>
                <a:gd name="T33" fmla="*/ 394 h 6127"/>
                <a:gd name="T34" fmla="*/ 2315 w 6403"/>
                <a:gd name="T35" fmla="*/ 1182 h 6127"/>
                <a:gd name="T36" fmla="*/ 2315 w 6403"/>
                <a:gd name="T37" fmla="*/ 1218 h 6127"/>
                <a:gd name="T38" fmla="*/ 3075 w 6403"/>
                <a:gd name="T39" fmla="*/ 2150 h 6127"/>
                <a:gd name="T40" fmla="*/ 3654 w 6403"/>
                <a:gd name="T41" fmla="*/ 2436 h 6127"/>
                <a:gd name="T42" fmla="*/ 3979 w 6403"/>
                <a:gd name="T43" fmla="*/ 2508 h 6127"/>
                <a:gd name="T44" fmla="*/ 4413 w 6403"/>
                <a:gd name="T45" fmla="*/ 1505 h 6127"/>
                <a:gd name="T46" fmla="*/ 3943 w 6403"/>
                <a:gd name="T47" fmla="*/ 1218 h 6127"/>
                <a:gd name="T48" fmla="*/ 4052 w 6403"/>
                <a:gd name="T49" fmla="*/ 215 h 6127"/>
                <a:gd name="T50" fmla="*/ 4522 w 6403"/>
                <a:gd name="T51" fmla="*/ 0 h 6127"/>
                <a:gd name="T52" fmla="*/ 5390 w 6403"/>
                <a:gd name="T53" fmla="*/ 36 h 6127"/>
                <a:gd name="T54" fmla="*/ 5463 w 6403"/>
                <a:gd name="T55" fmla="*/ 501 h 6127"/>
                <a:gd name="T56" fmla="*/ 5933 w 6403"/>
                <a:gd name="T57" fmla="*/ 1111 h 6127"/>
                <a:gd name="T58" fmla="*/ 5535 w 6403"/>
                <a:gd name="T59" fmla="*/ 1290 h 6127"/>
                <a:gd name="T60" fmla="*/ 6367 w 6403"/>
                <a:gd name="T61" fmla="*/ 3225 h 6127"/>
                <a:gd name="T62" fmla="*/ 6186 w 6403"/>
                <a:gd name="T63" fmla="*/ 3547 h 6127"/>
                <a:gd name="T64" fmla="*/ 6403 w 6403"/>
                <a:gd name="T65" fmla="*/ 3870 h 6127"/>
                <a:gd name="T66" fmla="*/ 6186 w 6403"/>
                <a:gd name="T67" fmla="*/ 4801 h 6127"/>
                <a:gd name="T68" fmla="*/ 6150 w 6403"/>
                <a:gd name="T69" fmla="*/ 5016 h 6127"/>
                <a:gd name="T70" fmla="*/ 5354 w 6403"/>
                <a:gd name="T71" fmla="*/ 5052 h 6127"/>
                <a:gd name="T72" fmla="*/ 5282 w 6403"/>
                <a:gd name="T73" fmla="*/ 5374 h 6127"/>
                <a:gd name="T74" fmla="*/ 4450 w 6403"/>
                <a:gd name="T75" fmla="*/ 5267 h 6127"/>
                <a:gd name="T76" fmla="*/ 3835 w 6403"/>
                <a:gd name="T77" fmla="*/ 6091 h 6127"/>
                <a:gd name="T78" fmla="*/ 3835 w 6403"/>
                <a:gd name="T79" fmla="*/ 6127 h 6127"/>
                <a:gd name="T80" fmla="*/ 3400 w 6403"/>
                <a:gd name="T81" fmla="*/ 5840 h 6127"/>
                <a:gd name="T82" fmla="*/ 3328 w 6403"/>
                <a:gd name="T83" fmla="*/ 5016 h 6127"/>
                <a:gd name="T84" fmla="*/ 2894 w 6403"/>
                <a:gd name="T85" fmla="*/ 4801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3" h="6127">
                  <a:moveTo>
                    <a:pt x="2894" y="4801"/>
                  </a:moveTo>
                  <a:lnTo>
                    <a:pt x="2424" y="5374"/>
                  </a:lnTo>
                  <a:lnTo>
                    <a:pt x="2134" y="5554"/>
                  </a:lnTo>
                  <a:lnTo>
                    <a:pt x="1447" y="5518"/>
                  </a:lnTo>
                  <a:lnTo>
                    <a:pt x="1338" y="5769"/>
                  </a:lnTo>
                  <a:lnTo>
                    <a:pt x="506" y="5482"/>
                  </a:lnTo>
                  <a:lnTo>
                    <a:pt x="615" y="5159"/>
                  </a:lnTo>
                  <a:lnTo>
                    <a:pt x="326" y="4049"/>
                  </a:lnTo>
                  <a:lnTo>
                    <a:pt x="543" y="3798"/>
                  </a:lnTo>
                  <a:lnTo>
                    <a:pt x="0" y="2723"/>
                  </a:lnTo>
                  <a:lnTo>
                    <a:pt x="145" y="2400"/>
                  </a:lnTo>
                  <a:lnTo>
                    <a:pt x="470" y="2293"/>
                  </a:lnTo>
                  <a:lnTo>
                    <a:pt x="434" y="2257"/>
                  </a:lnTo>
                  <a:lnTo>
                    <a:pt x="506" y="1899"/>
                  </a:lnTo>
                  <a:lnTo>
                    <a:pt x="506" y="1827"/>
                  </a:lnTo>
                  <a:lnTo>
                    <a:pt x="941" y="896"/>
                  </a:lnTo>
                  <a:lnTo>
                    <a:pt x="1700" y="394"/>
                  </a:lnTo>
                  <a:lnTo>
                    <a:pt x="2315" y="1182"/>
                  </a:lnTo>
                  <a:lnTo>
                    <a:pt x="2315" y="1218"/>
                  </a:lnTo>
                  <a:lnTo>
                    <a:pt x="3075" y="2150"/>
                  </a:lnTo>
                  <a:lnTo>
                    <a:pt x="3654" y="2436"/>
                  </a:lnTo>
                  <a:lnTo>
                    <a:pt x="3979" y="2508"/>
                  </a:lnTo>
                  <a:lnTo>
                    <a:pt x="4413" y="1505"/>
                  </a:lnTo>
                  <a:lnTo>
                    <a:pt x="3943" y="1218"/>
                  </a:lnTo>
                  <a:lnTo>
                    <a:pt x="4052" y="215"/>
                  </a:lnTo>
                  <a:lnTo>
                    <a:pt x="4522" y="0"/>
                  </a:lnTo>
                  <a:lnTo>
                    <a:pt x="5390" y="36"/>
                  </a:lnTo>
                  <a:lnTo>
                    <a:pt x="5463" y="501"/>
                  </a:lnTo>
                  <a:lnTo>
                    <a:pt x="5933" y="1111"/>
                  </a:lnTo>
                  <a:lnTo>
                    <a:pt x="5535" y="1290"/>
                  </a:lnTo>
                  <a:lnTo>
                    <a:pt x="6367" y="3225"/>
                  </a:lnTo>
                  <a:lnTo>
                    <a:pt x="6186" y="3547"/>
                  </a:lnTo>
                  <a:lnTo>
                    <a:pt x="6403" y="3870"/>
                  </a:lnTo>
                  <a:lnTo>
                    <a:pt x="6186" y="4801"/>
                  </a:lnTo>
                  <a:lnTo>
                    <a:pt x="6150" y="5016"/>
                  </a:lnTo>
                  <a:lnTo>
                    <a:pt x="5354" y="5052"/>
                  </a:lnTo>
                  <a:lnTo>
                    <a:pt x="5282" y="5374"/>
                  </a:lnTo>
                  <a:lnTo>
                    <a:pt x="4450" y="5267"/>
                  </a:lnTo>
                  <a:lnTo>
                    <a:pt x="3835" y="6091"/>
                  </a:lnTo>
                  <a:lnTo>
                    <a:pt x="3835" y="6127"/>
                  </a:lnTo>
                  <a:lnTo>
                    <a:pt x="3400" y="5840"/>
                  </a:lnTo>
                  <a:lnTo>
                    <a:pt x="3328" y="5016"/>
                  </a:lnTo>
                  <a:lnTo>
                    <a:pt x="2894" y="4801"/>
                  </a:lnTo>
                  <a:close/>
                </a:path>
              </a:pathLst>
            </a:custGeom>
            <a:noFill/>
            <a:ln w="11113" cap="rnd">
              <a:solidFill>
                <a:srgbClr val="7B9C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2" name="Freeform 49"/>
            <p:cNvSpPr>
              <a:spLocks/>
            </p:cNvSpPr>
            <p:nvPr/>
          </p:nvSpPr>
          <p:spPr bwMode="auto">
            <a:xfrm>
              <a:off x="2613026" y="1212850"/>
              <a:ext cx="4371975" cy="4443413"/>
            </a:xfrm>
            <a:custGeom>
              <a:avLst/>
              <a:gdLst>
                <a:gd name="T0" fmla="*/ 8538 w 14109"/>
                <a:gd name="T1" fmla="*/ 72 h 14333"/>
                <a:gd name="T2" fmla="*/ 9949 w 14109"/>
                <a:gd name="T3" fmla="*/ 358 h 14333"/>
                <a:gd name="T4" fmla="*/ 11251 w 14109"/>
                <a:gd name="T5" fmla="*/ 2007 h 14333"/>
                <a:gd name="T6" fmla="*/ 12843 w 14109"/>
                <a:gd name="T7" fmla="*/ 3261 h 14333"/>
                <a:gd name="T8" fmla="*/ 12517 w 14109"/>
                <a:gd name="T9" fmla="*/ 3404 h 14333"/>
                <a:gd name="T10" fmla="*/ 13024 w 14109"/>
                <a:gd name="T11" fmla="*/ 4407 h 14333"/>
                <a:gd name="T12" fmla="*/ 13132 w 14109"/>
                <a:gd name="T13" fmla="*/ 5232 h 14333"/>
                <a:gd name="T14" fmla="*/ 13639 w 14109"/>
                <a:gd name="T15" fmla="*/ 6092 h 14333"/>
                <a:gd name="T16" fmla="*/ 13856 w 14109"/>
                <a:gd name="T17" fmla="*/ 7704 h 14333"/>
                <a:gd name="T18" fmla="*/ 13892 w 14109"/>
                <a:gd name="T19" fmla="*/ 8528 h 14333"/>
                <a:gd name="T20" fmla="*/ 13892 w 14109"/>
                <a:gd name="T21" fmla="*/ 9782 h 14333"/>
                <a:gd name="T22" fmla="*/ 13060 w 14109"/>
                <a:gd name="T23" fmla="*/ 10033 h 14333"/>
                <a:gd name="T24" fmla="*/ 12156 w 14109"/>
                <a:gd name="T25" fmla="*/ 10248 h 14333"/>
                <a:gd name="T26" fmla="*/ 11541 w 14109"/>
                <a:gd name="T27" fmla="*/ 11108 h 14333"/>
                <a:gd name="T28" fmla="*/ 11034 w 14109"/>
                <a:gd name="T29" fmla="*/ 9997 h 14333"/>
                <a:gd name="T30" fmla="*/ 10130 w 14109"/>
                <a:gd name="T31" fmla="*/ 10355 h 14333"/>
                <a:gd name="T32" fmla="*/ 9153 w 14109"/>
                <a:gd name="T33" fmla="*/ 10499 h 14333"/>
                <a:gd name="T34" fmla="*/ 8212 w 14109"/>
                <a:gd name="T35" fmla="*/ 10463 h 14333"/>
                <a:gd name="T36" fmla="*/ 7742 w 14109"/>
                <a:gd name="T37" fmla="*/ 11251 h 14333"/>
                <a:gd name="T38" fmla="*/ 5897 w 14109"/>
                <a:gd name="T39" fmla="*/ 11753 h 14333"/>
                <a:gd name="T40" fmla="*/ 4848 w 14109"/>
                <a:gd name="T41" fmla="*/ 11430 h 14333"/>
                <a:gd name="T42" fmla="*/ 4450 w 14109"/>
                <a:gd name="T43" fmla="*/ 12255 h 14333"/>
                <a:gd name="T44" fmla="*/ 3654 w 14109"/>
                <a:gd name="T45" fmla="*/ 12792 h 14333"/>
                <a:gd name="T46" fmla="*/ 2895 w 14109"/>
                <a:gd name="T47" fmla="*/ 13329 h 14333"/>
                <a:gd name="T48" fmla="*/ 1737 w 14109"/>
                <a:gd name="T49" fmla="*/ 14333 h 14333"/>
                <a:gd name="T50" fmla="*/ 615 w 14109"/>
                <a:gd name="T51" fmla="*/ 14118 h 14333"/>
                <a:gd name="T52" fmla="*/ 290 w 14109"/>
                <a:gd name="T53" fmla="*/ 12899 h 14333"/>
                <a:gd name="T54" fmla="*/ 471 w 14109"/>
                <a:gd name="T55" fmla="*/ 12183 h 14333"/>
                <a:gd name="T56" fmla="*/ 796 w 14109"/>
                <a:gd name="T57" fmla="*/ 11645 h 14333"/>
                <a:gd name="T58" fmla="*/ 471 w 14109"/>
                <a:gd name="T59" fmla="*/ 10606 h 14333"/>
                <a:gd name="T60" fmla="*/ 0 w 14109"/>
                <a:gd name="T61" fmla="*/ 9961 h 14333"/>
                <a:gd name="T62" fmla="*/ 471 w 14109"/>
                <a:gd name="T63" fmla="*/ 8134 h 14333"/>
                <a:gd name="T64" fmla="*/ 1194 w 14109"/>
                <a:gd name="T65" fmla="*/ 7274 h 14333"/>
                <a:gd name="T66" fmla="*/ 1122 w 14109"/>
                <a:gd name="T67" fmla="*/ 6450 h 14333"/>
                <a:gd name="T68" fmla="*/ 1339 w 14109"/>
                <a:gd name="T69" fmla="*/ 5590 h 14333"/>
                <a:gd name="T70" fmla="*/ 3256 w 14109"/>
                <a:gd name="T71" fmla="*/ 6808 h 14333"/>
                <a:gd name="T72" fmla="*/ 3654 w 14109"/>
                <a:gd name="T73" fmla="*/ 6378 h 14333"/>
                <a:gd name="T74" fmla="*/ 3075 w 14109"/>
                <a:gd name="T75" fmla="*/ 4694 h 14333"/>
                <a:gd name="T76" fmla="*/ 3618 w 14109"/>
                <a:gd name="T77" fmla="*/ 3727 h 14333"/>
                <a:gd name="T78" fmla="*/ 4703 w 14109"/>
                <a:gd name="T79" fmla="*/ 3547 h 14333"/>
                <a:gd name="T80" fmla="*/ 5716 w 14109"/>
                <a:gd name="T81" fmla="*/ 3332 h 14333"/>
                <a:gd name="T82" fmla="*/ 5318 w 14109"/>
                <a:gd name="T83" fmla="*/ 2580 h 14333"/>
                <a:gd name="T84" fmla="*/ 6259 w 14109"/>
                <a:gd name="T85" fmla="*/ 1254 h 14333"/>
                <a:gd name="T86" fmla="*/ 7887 w 14109"/>
                <a:gd name="T87" fmla="*/ 1218 h 14333"/>
                <a:gd name="T88" fmla="*/ 8249 w 14109"/>
                <a:gd name="T89" fmla="*/ 896 h 14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109" h="14333">
                  <a:moveTo>
                    <a:pt x="8249" y="896"/>
                  </a:moveTo>
                  <a:lnTo>
                    <a:pt x="8538" y="72"/>
                  </a:lnTo>
                  <a:lnTo>
                    <a:pt x="9262" y="0"/>
                  </a:lnTo>
                  <a:lnTo>
                    <a:pt x="9949" y="358"/>
                  </a:lnTo>
                  <a:lnTo>
                    <a:pt x="10419" y="932"/>
                  </a:lnTo>
                  <a:lnTo>
                    <a:pt x="11251" y="2007"/>
                  </a:lnTo>
                  <a:lnTo>
                    <a:pt x="11902" y="2150"/>
                  </a:lnTo>
                  <a:lnTo>
                    <a:pt x="12843" y="3261"/>
                  </a:lnTo>
                  <a:lnTo>
                    <a:pt x="12554" y="3368"/>
                  </a:lnTo>
                  <a:lnTo>
                    <a:pt x="12517" y="3404"/>
                  </a:lnTo>
                  <a:lnTo>
                    <a:pt x="13349" y="3942"/>
                  </a:lnTo>
                  <a:lnTo>
                    <a:pt x="13024" y="4407"/>
                  </a:lnTo>
                  <a:lnTo>
                    <a:pt x="13096" y="5017"/>
                  </a:lnTo>
                  <a:lnTo>
                    <a:pt x="13132" y="5232"/>
                  </a:lnTo>
                  <a:lnTo>
                    <a:pt x="13169" y="5482"/>
                  </a:lnTo>
                  <a:lnTo>
                    <a:pt x="13639" y="6092"/>
                  </a:lnTo>
                  <a:lnTo>
                    <a:pt x="13241" y="6271"/>
                  </a:lnTo>
                  <a:lnTo>
                    <a:pt x="13856" y="7704"/>
                  </a:lnTo>
                  <a:lnTo>
                    <a:pt x="14073" y="8206"/>
                  </a:lnTo>
                  <a:lnTo>
                    <a:pt x="13892" y="8528"/>
                  </a:lnTo>
                  <a:lnTo>
                    <a:pt x="14109" y="8851"/>
                  </a:lnTo>
                  <a:lnTo>
                    <a:pt x="13892" y="9782"/>
                  </a:lnTo>
                  <a:lnTo>
                    <a:pt x="13856" y="9997"/>
                  </a:lnTo>
                  <a:lnTo>
                    <a:pt x="13060" y="10033"/>
                  </a:lnTo>
                  <a:lnTo>
                    <a:pt x="12988" y="10355"/>
                  </a:lnTo>
                  <a:lnTo>
                    <a:pt x="12156" y="10248"/>
                  </a:lnTo>
                  <a:lnTo>
                    <a:pt x="11541" y="11072"/>
                  </a:lnTo>
                  <a:lnTo>
                    <a:pt x="11541" y="11108"/>
                  </a:lnTo>
                  <a:lnTo>
                    <a:pt x="11106" y="10821"/>
                  </a:lnTo>
                  <a:lnTo>
                    <a:pt x="11034" y="9997"/>
                  </a:lnTo>
                  <a:lnTo>
                    <a:pt x="10600" y="9782"/>
                  </a:lnTo>
                  <a:lnTo>
                    <a:pt x="10130" y="10355"/>
                  </a:lnTo>
                  <a:lnTo>
                    <a:pt x="9840" y="10535"/>
                  </a:lnTo>
                  <a:lnTo>
                    <a:pt x="9153" y="10499"/>
                  </a:lnTo>
                  <a:lnTo>
                    <a:pt x="9044" y="10750"/>
                  </a:lnTo>
                  <a:lnTo>
                    <a:pt x="8212" y="10463"/>
                  </a:lnTo>
                  <a:lnTo>
                    <a:pt x="8176" y="10427"/>
                  </a:lnTo>
                  <a:lnTo>
                    <a:pt x="7742" y="11251"/>
                  </a:lnTo>
                  <a:lnTo>
                    <a:pt x="6693" y="11753"/>
                  </a:lnTo>
                  <a:lnTo>
                    <a:pt x="5897" y="11753"/>
                  </a:lnTo>
                  <a:lnTo>
                    <a:pt x="5608" y="11789"/>
                  </a:lnTo>
                  <a:lnTo>
                    <a:pt x="4848" y="11430"/>
                  </a:lnTo>
                  <a:lnTo>
                    <a:pt x="4776" y="11395"/>
                  </a:lnTo>
                  <a:lnTo>
                    <a:pt x="4450" y="12255"/>
                  </a:lnTo>
                  <a:lnTo>
                    <a:pt x="3944" y="12398"/>
                  </a:lnTo>
                  <a:lnTo>
                    <a:pt x="3654" y="12792"/>
                  </a:lnTo>
                  <a:lnTo>
                    <a:pt x="3329" y="13294"/>
                  </a:lnTo>
                  <a:lnTo>
                    <a:pt x="2895" y="13329"/>
                  </a:lnTo>
                  <a:lnTo>
                    <a:pt x="2858" y="13365"/>
                  </a:lnTo>
                  <a:lnTo>
                    <a:pt x="1737" y="14333"/>
                  </a:lnTo>
                  <a:lnTo>
                    <a:pt x="1122" y="14189"/>
                  </a:lnTo>
                  <a:lnTo>
                    <a:pt x="615" y="14118"/>
                  </a:lnTo>
                  <a:lnTo>
                    <a:pt x="181" y="13831"/>
                  </a:lnTo>
                  <a:lnTo>
                    <a:pt x="290" y="12899"/>
                  </a:lnTo>
                  <a:lnTo>
                    <a:pt x="579" y="12684"/>
                  </a:lnTo>
                  <a:lnTo>
                    <a:pt x="471" y="12183"/>
                  </a:lnTo>
                  <a:lnTo>
                    <a:pt x="833" y="11896"/>
                  </a:lnTo>
                  <a:lnTo>
                    <a:pt x="796" y="11645"/>
                  </a:lnTo>
                  <a:lnTo>
                    <a:pt x="507" y="11430"/>
                  </a:lnTo>
                  <a:lnTo>
                    <a:pt x="471" y="10606"/>
                  </a:lnTo>
                  <a:lnTo>
                    <a:pt x="145" y="10535"/>
                  </a:lnTo>
                  <a:lnTo>
                    <a:pt x="0" y="9961"/>
                  </a:lnTo>
                  <a:lnTo>
                    <a:pt x="37" y="9854"/>
                  </a:lnTo>
                  <a:lnTo>
                    <a:pt x="471" y="8134"/>
                  </a:lnTo>
                  <a:lnTo>
                    <a:pt x="688" y="7847"/>
                  </a:lnTo>
                  <a:lnTo>
                    <a:pt x="1194" y="7274"/>
                  </a:lnTo>
                  <a:lnTo>
                    <a:pt x="1050" y="6916"/>
                  </a:lnTo>
                  <a:lnTo>
                    <a:pt x="1122" y="6450"/>
                  </a:lnTo>
                  <a:lnTo>
                    <a:pt x="1194" y="5948"/>
                  </a:lnTo>
                  <a:lnTo>
                    <a:pt x="1339" y="5590"/>
                  </a:lnTo>
                  <a:lnTo>
                    <a:pt x="2099" y="6342"/>
                  </a:lnTo>
                  <a:lnTo>
                    <a:pt x="3256" y="6808"/>
                  </a:lnTo>
                  <a:lnTo>
                    <a:pt x="3618" y="6378"/>
                  </a:lnTo>
                  <a:lnTo>
                    <a:pt x="3654" y="6378"/>
                  </a:lnTo>
                  <a:lnTo>
                    <a:pt x="3437" y="5447"/>
                  </a:lnTo>
                  <a:lnTo>
                    <a:pt x="3075" y="4694"/>
                  </a:lnTo>
                  <a:lnTo>
                    <a:pt x="3112" y="4658"/>
                  </a:lnTo>
                  <a:lnTo>
                    <a:pt x="3618" y="3727"/>
                  </a:lnTo>
                  <a:lnTo>
                    <a:pt x="4088" y="3942"/>
                  </a:lnTo>
                  <a:lnTo>
                    <a:pt x="4703" y="3547"/>
                  </a:lnTo>
                  <a:lnTo>
                    <a:pt x="5246" y="3440"/>
                  </a:lnTo>
                  <a:lnTo>
                    <a:pt x="5716" y="3332"/>
                  </a:lnTo>
                  <a:lnTo>
                    <a:pt x="5608" y="2580"/>
                  </a:lnTo>
                  <a:lnTo>
                    <a:pt x="5318" y="2580"/>
                  </a:lnTo>
                  <a:lnTo>
                    <a:pt x="5391" y="1756"/>
                  </a:lnTo>
                  <a:lnTo>
                    <a:pt x="6259" y="1254"/>
                  </a:lnTo>
                  <a:lnTo>
                    <a:pt x="7272" y="1111"/>
                  </a:lnTo>
                  <a:lnTo>
                    <a:pt x="7887" y="1218"/>
                  </a:lnTo>
                  <a:lnTo>
                    <a:pt x="8212" y="968"/>
                  </a:lnTo>
                  <a:lnTo>
                    <a:pt x="8249" y="896"/>
                  </a:lnTo>
                  <a:close/>
                </a:path>
              </a:pathLst>
            </a:custGeom>
            <a:noFill/>
            <a:ln w="15875"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3" name="Rectangle 50"/>
            <p:cNvSpPr>
              <a:spLocks noChangeArrowheads="1"/>
            </p:cNvSpPr>
            <p:nvPr/>
          </p:nvSpPr>
          <p:spPr bwMode="auto">
            <a:xfrm>
              <a:off x="4670426" y="3575050"/>
              <a:ext cx="223838" cy="223838"/>
            </a:xfrm>
            <a:prstGeom prst="rect">
              <a:avLst/>
            </a:prstGeom>
            <a:solidFill>
              <a:srgbClr val="7B9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51"/>
            <p:cNvSpPr>
              <a:spLocks/>
            </p:cNvSpPr>
            <p:nvPr/>
          </p:nvSpPr>
          <p:spPr bwMode="auto">
            <a:xfrm>
              <a:off x="4695826" y="3600450"/>
              <a:ext cx="173038" cy="173038"/>
            </a:xfrm>
            <a:custGeom>
              <a:avLst/>
              <a:gdLst>
                <a:gd name="T0" fmla="*/ 187 w 561"/>
                <a:gd name="T1" fmla="*/ 0 h 561"/>
                <a:gd name="T2" fmla="*/ 374 w 561"/>
                <a:gd name="T3" fmla="*/ 0 h 561"/>
                <a:gd name="T4" fmla="*/ 374 w 561"/>
                <a:gd name="T5" fmla="*/ 187 h 561"/>
                <a:gd name="T6" fmla="*/ 561 w 561"/>
                <a:gd name="T7" fmla="*/ 187 h 561"/>
                <a:gd name="T8" fmla="*/ 561 w 561"/>
                <a:gd name="T9" fmla="*/ 374 h 561"/>
                <a:gd name="T10" fmla="*/ 374 w 561"/>
                <a:gd name="T11" fmla="*/ 374 h 561"/>
                <a:gd name="T12" fmla="*/ 374 w 561"/>
                <a:gd name="T13" fmla="*/ 561 h 561"/>
                <a:gd name="T14" fmla="*/ 187 w 561"/>
                <a:gd name="T15" fmla="*/ 561 h 561"/>
                <a:gd name="T16" fmla="*/ 187 w 561"/>
                <a:gd name="T17" fmla="*/ 374 h 561"/>
                <a:gd name="T18" fmla="*/ 0 w 561"/>
                <a:gd name="T19" fmla="*/ 374 h 561"/>
                <a:gd name="T20" fmla="*/ 0 w 561"/>
                <a:gd name="T21" fmla="*/ 187 h 561"/>
                <a:gd name="T22" fmla="*/ 187 w 561"/>
                <a:gd name="T23" fmla="*/ 187 h 561"/>
                <a:gd name="T24" fmla="*/ 187 w 561"/>
                <a:gd name="T25"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561">
                  <a:moveTo>
                    <a:pt x="187" y="0"/>
                  </a:moveTo>
                  <a:lnTo>
                    <a:pt x="374" y="0"/>
                  </a:lnTo>
                  <a:lnTo>
                    <a:pt x="374" y="187"/>
                  </a:lnTo>
                  <a:lnTo>
                    <a:pt x="561" y="187"/>
                  </a:lnTo>
                  <a:lnTo>
                    <a:pt x="561" y="374"/>
                  </a:lnTo>
                  <a:lnTo>
                    <a:pt x="374" y="374"/>
                  </a:lnTo>
                  <a:lnTo>
                    <a:pt x="374" y="561"/>
                  </a:lnTo>
                  <a:lnTo>
                    <a:pt x="187" y="561"/>
                  </a:lnTo>
                  <a:lnTo>
                    <a:pt x="187" y="374"/>
                  </a:lnTo>
                  <a:lnTo>
                    <a:pt x="0" y="374"/>
                  </a:lnTo>
                  <a:lnTo>
                    <a:pt x="0" y="187"/>
                  </a:lnTo>
                  <a:lnTo>
                    <a:pt x="187" y="187"/>
                  </a:lnTo>
                  <a:lnTo>
                    <a:pt x="187"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Oval 52"/>
            <p:cNvSpPr>
              <a:spLocks noChangeArrowheads="1"/>
            </p:cNvSpPr>
            <p:nvPr/>
          </p:nvSpPr>
          <p:spPr bwMode="auto">
            <a:xfrm>
              <a:off x="5346701" y="5861050"/>
              <a:ext cx="142875" cy="142875"/>
            </a:xfrm>
            <a:prstGeom prst="ellipse">
              <a:avLst/>
            </a:prstGeom>
            <a:solidFill>
              <a:srgbClr val="7B9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Line 53"/>
            <p:cNvSpPr>
              <a:spLocks noChangeShapeType="1"/>
            </p:cNvSpPr>
            <p:nvPr/>
          </p:nvSpPr>
          <p:spPr bwMode="auto">
            <a:xfrm flipV="1">
              <a:off x="5357813" y="5878512"/>
              <a:ext cx="60325" cy="333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7" name="Line 54"/>
            <p:cNvSpPr>
              <a:spLocks noChangeShapeType="1"/>
            </p:cNvSpPr>
            <p:nvPr/>
          </p:nvSpPr>
          <p:spPr bwMode="auto">
            <a:xfrm flipH="1" flipV="1">
              <a:off x="5418138" y="5878512"/>
              <a:ext cx="60325" cy="333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8" name="Line 55"/>
            <p:cNvSpPr>
              <a:spLocks noChangeShapeType="1"/>
            </p:cNvSpPr>
            <p:nvPr/>
          </p:nvSpPr>
          <p:spPr bwMode="auto">
            <a:xfrm flipV="1">
              <a:off x="5372101" y="5922962"/>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9" name="Line 56"/>
            <p:cNvSpPr>
              <a:spLocks noChangeShapeType="1"/>
            </p:cNvSpPr>
            <p:nvPr/>
          </p:nvSpPr>
          <p:spPr bwMode="auto">
            <a:xfrm flipV="1">
              <a:off x="5464176" y="5922962"/>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0" name="Oval 57"/>
            <p:cNvSpPr>
              <a:spLocks noChangeArrowheads="1"/>
            </p:cNvSpPr>
            <p:nvPr/>
          </p:nvSpPr>
          <p:spPr bwMode="auto">
            <a:xfrm>
              <a:off x="3586163" y="4651375"/>
              <a:ext cx="142875" cy="144463"/>
            </a:xfrm>
            <a:prstGeom prst="ellipse">
              <a:avLst/>
            </a:prstGeom>
            <a:solidFill>
              <a:srgbClr val="7B9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Line 58"/>
            <p:cNvSpPr>
              <a:spLocks noChangeShapeType="1"/>
            </p:cNvSpPr>
            <p:nvPr/>
          </p:nvSpPr>
          <p:spPr bwMode="auto">
            <a:xfrm flipV="1">
              <a:off x="3597276" y="4670425"/>
              <a:ext cx="60325"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2" name="Line 59"/>
            <p:cNvSpPr>
              <a:spLocks noChangeShapeType="1"/>
            </p:cNvSpPr>
            <p:nvPr/>
          </p:nvSpPr>
          <p:spPr bwMode="auto">
            <a:xfrm flipH="1" flipV="1">
              <a:off x="3657601" y="4670425"/>
              <a:ext cx="60325"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3" name="Line 60"/>
            <p:cNvSpPr>
              <a:spLocks noChangeShapeType="1"/>
            </p:cNvSpPr>
            <p:nvPr/>
          </p:nvSpPr>
          <p:spPr bwMode="auto">
            <a:xfrm flipV="1">
              <a:off x="3611563" y="4714875"/>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4" name="Line 61"/>
            <p:cNvSpPr>
              <a:spLocks noChangeShapeType="1"/>
            </p:cNvSpPr>
            <p:nvPr/>
          </p:nvSpPr>
          <p:spPr bwMode="auto">
            <a:xfrm flipH="1" flipV="1">
              <a:off x="3703638" y="4714875"/>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5" name="Oval 67"/>
            <p:cNvSpPr>
              <a:spLocks noChangeArrowheads="1"/>
            </p:cNvSpPr>
            <p:nvPr/>
          </p:nvSpPr>
          <p:spPr bwMode="auto">
            <a:xfrm>
              <a:off x="3867151" y="3949700"/>
              <a:ext cx="142875" cy="142875"/>
            </a:xfrm>
            <a:prstGeom prst="ellipse">
              <a:avLst/>
            </a:prstGeom>
            <a:solidFill>
              <a:srgbClr val="7B9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Line 68"/>
            <p:cNvSpPr>
              <a:spLocks noChangeShapeType="1"/>
            </p:cNvSpPr>
            <p:nvPr/>
          </p:nvSpPr>
          <p:spPr bwMode="auto">
            <a:xfrm flipV="1">
              <a:off x="3878263" y="3967162"/>
              <a:ext cx="60325"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7" name="Line 69"/>
            <p:cNvSpPr>
              <a:spLocks noChangeShapeType="1"/>
            </p:cNvSpPr>
            <p:nvPr/>
          </p:nvSpPr>
          <p:spPr bwMode="auto">
            <a:xfrm flipH="1" flipV="1">
              <a:off x="3938588" y="3967162"/>
              <a:ext cx="60325"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8" name="Line 70"/>
            <p:cNvSpPr>
              <a:spLocks noChangeShapeType="1"/>
            </p:cNvSpPr>
            <p:nvPr/>
          </p:nvSpPr>
          <p:spPr bwMode="auto">
            <a:xfrm flipV="1">
              <a:off x="3892551" y="4011612"/>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9" name="Line 71"/>
            <p:cNvSpPr>
              <a:spLocks noChangeShapeType="1"/>
            </p:cNvSpPr>
            <p:nvPr/>
          </p:nvSpPr>
          <p:spPr bwMode="auto">
            <a:xfrm flipV="1">
              <a:off x="3984626" y="4011612"/>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0" name="Oval 77"/>
            <p:cNvSpPr>
              <a:spLocks noChangeArrowheads="1"/>
            </p:cNvSpPr>
            <p:nvPr/>
          </p:nvSpPr>
          <p:spPr bwMode="auto">
            <a:xfrm>
              <a:off x="4716463" y="2154237"/>
              <a:ext cx="142875" cy="142875"/>
            </a:xfrm>
            <a:prstGeom prst="ellipse">
              <a:avLst/>
            </a:prstGeom>
            <a:solidFill>
              <a:srgbClr val="7B9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Line 78"/>
            <p:cNvSpPr>
              <a:spLocks noChangeShapeType="1"/>
            </p:cNvSpPr>
            <p:nvPr/>
          </p:nvSpPr>
          <p:spPr bwMode="auto">
            <a:xfrm flipV="1">
              <a:off x="4727576" y="2171700"/>
              <a:ext cx="60325"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2" name="Line 79"/>
            <p:cNvSpPr>
              <a:spLocks noChangeShapeType="1"/>
            </p:cNvSpPr>
            <p:nvPr/>
          </p:nvSpPr>
          <p:spPr bwMode="auto">
            <a:xfrm flipH="1" flipV="1">
              <a:off x="4787901" y="2171700"/>
              <a:ext cx="60325"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3" name="Line 80"/>
            <p:cNvSpPr>
              <a:spLocks noChangeShapeType="1"/>
            </p:cNvSpPr>
            <p:nvPr/>
          </p:nvSpPr>
          <p:spPr bwMode="auto">
            <a:xfrm flipV="1">
              <a:off x="4741863" y="2216150"/>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4" name="Line 81"/>
            <p:cNvSpPr>
              <a:spLocks noChangeShapeType="1"/>
            </p:cNvSpPr>
            <p:nvPr/>
          </p:nvSpPr>
          <p:spPr bwMode="auto">
            <a:xfrm flipV="1">
              <a:off x="4833938" y="2216150"/>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5" name="Oval 82"/>
            <p:cNvSpPr>
              <a:spLocks noChangeArrowheads="1"/>
            </p:cNvSpPr>
            <p:nvPr/>
          </p:nvSpPr>
          <p:spPr bwMode="auto">
            <a:xfrm>
              <a:off x="4954588" y="2968625"/>
              <a:ext cx="142875" cy="142875"/>
            </a:xfrm>
            <a:prstGeom prst="ellipse">
              <a:avLst/>
            </a:prstGeom>
            <a:solidFill>
              <a:srgbClr val="7B9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 name="Line 83"/>
            <p:cNvSpPr>
              <a:spLocks noChangeShapeType="1"/>
            </p:cNvSpPr>
            <p:nvPr/>
          </p:nvSpPr>
          <p:spPr bwMode="auto">
            <a:xfrm flipV="1">
              <a:off x="4965701" y="2986087"/>
              <a:ext cx="60325"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7" name="Line 84"/>
            <p:cNvSpPr>
              <a:spLocks noChangeShapeType="1"/>
            </p:cNvSpPr>
            <p:nvPr/>
          </p:nvSpPr>
          <p:spPr bwMode="auto">
            <a:xfrm flipH="1" flipV="1">
              <a:off x="5026026" y="2986087"/>
              <a:ext cx="58738"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8" name="Line 85"/>
            <p:cNvSpPr>
              <a:spLocks noChangeShapeType="1"/>
            </p:cNvSpPr>
            <p:nvPr/>
          </p:nvSpPr>
          <p:spPr bwMode="auto">
            <a:xfrm flipV="1">
              <a:off x="4979988" y="3030537"/>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9" name="Line 86"/>
            <p:cNvSpPr>
              <a:spLocks noChangeShapeType="1"/>
            </p:cNvSpPr>
            <p:nvPr/>
          </p:nvSpPr>
          <p:spPr bwMode="auto">
            <a:xfrm flipV="1">
              <a:off x="5072063" y="3030537"/>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0" name="Oval 87"/>
            <p:cNvSpPr>
              <a:spLocks noChangeArrowheads="1"/>
            </p:cNvSpPr>
            <p:nvPr/>
          </p:nvSpPr>
          <p:spPr bwMode="auto">
            <a:xfrm>
              <a:off x="5810251" y="2935287"/>
              <a:ext cx="142875" cy="142875"/>
            </a:xfrm>
            <a:prstGeom prst="ellipse">
              <a:avLst/>
            </a:prstGeom>
            <a:solidFill>
              <a:srgbClr val="7B9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 name="Line 88"/>
            <p:cNvSpPr>
              <a:spLocks noChangeShapeType="1"/>
            </p:cNvSpPr>
            <p:nvPr/>
          </p:nvSpPr>
          <p:spPr bwMode="auto">
            <a:xfrm flipV="1">
              <a:off x="5821363" y="2952750"/>
              <a:ext cx="60325"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2" name="Line 89"/>
            <p:cNvSpPr>
              <a:spLocks noChangeShapeType="1"/>
            </p:cNvSpPr>
            <p:nvPr/>
          </p:nvSpPr>
          <p:spPr bwMode="auto">
            <a:xfrm flipH="1" flipV="1">
              <a:off x="5881688" y="2952750"/>
              <a:ext cx="58738"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3" name="Line 90"/>
            <p:cNvSpPr>
              <a:spLocks noChangeShapeType="1"/>
            </p:cNvSpPr>
            <p:nvPr/>
          </p:nvSpPr>
          <p:spPr bwMode="auto">
            <a:xfrm flipV="1">
              <a:off x="5835651" y="2997200"/>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4" name="Line 91"/>
            <p:cNvSpPr>
              <a:spLocks noChangeShapeType="1"/>
            </p:cNvSpPr>
            <p:nvPr/>
          </p:nvSpPr>
          <p:spPr bwMode="auto">
            <a:xfrm flipV="1">
              <a:off x="5927726" y="2997200"/>
              <a:ext cx="0" cy="46038"/>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5" name="Oval 92"/>
            <p:cNvSpPr>
              <a:spLocks noChangeArrowheads="1"/>
            </p:cNvSpPr>
            <p:nvPr/>
          </p:nvSpPr>
          <p:spPr bwMode="auto">
            <a:xfrm>
              <a:off x="6537326" y="4100512"/>
              <a:ext cx="142875" cy="142875"/>
            </a:xfrm>
            <a:prstGeom prst="ellipse">
              <a:avLst/>
            </a:prstGeom>
            <a:solidFill>
              <a:srgbClr val="7B9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Line 93"/>
            <p:cNvSpPr>
              <a:spLocks noChangeShapeType="1"/>
            </p:cNvSpPr>
            <p:nvPr/>
          </p:nvSpPr>
          <p:spPr bwMode="auto">
            <a:xfrm flipV="1">
              <a:off x="6548438" y="4119562"/>
              <a:ext cx="60325"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7" name="Line 94"/>
            <p:cNvSpPr>
              <a:spLocks noChangeShapeType="1"/>
            </p:cNvSpPr>
            <p:nvPr/>
          </p:nvSpPr>
          <p:spPr bwMode="auto">
            <a:xfrm flipH="1" flipV="1">
              <a:off x="6608763" y="4119562"/>
              <a:ext cx="60325" cy="31750"/>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8" name="Line 95"/>
            <p:cNvSpPr>
              <a:spLocks noChangeShapeType="1"/>
            </p:cNvSpPr>
            <p:nvPr/>
          </p:nvSpPr>
          <p:spPr bwMode="auto">
            <a:xfrm flipV="1">
              <a:off x="6562726" y="4162425"/>
              <a:ext cx="0" cy="47625"/>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9" name="Line 96"/>
            <p:cNvSpPr>
              <a:spLocks noChangeShapeType="1"/>
            </p:cNvSpPr>
            <p:nvPr/>
          </p:nvSpPr>
          <p:spPr bwMode="auto">
            <a:xfrm flipH="1" flipV="1">
              <a:off x="6654801" y="4162425"/>
              <a:ext cx="0" cy="47625"/>
            </a:xfrm>
            <a:prstGeom prst="line">
              <a:avLst/>
            </a:prstGeom>
            <a:noFill/>
            <a:ln w="7938" cap="rnd">
              <a:solidFill>
                <a:srgbClr val="FEFEF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0" name="Rectangle 97"/>
            <p:cNvSpPr>
              <a:spLocks noChangeArrowheads="1"/>
            </p:cNvSpPr>
            <p:nvPr/>
          </p:nvSpPr>
          <p:spPr bwMode="auto">
            <a:xfrm>
              <a:off x="5307013" y="5480050"/>
              <a:ext cx="222250" cy="223838"/>
            </a:xfrm>
            <a:prstGeom prst="rect">
              <a:avLst/>
            </a:prstGeom>
            <a:solidFill>
              <a:srgbClr val="7B9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98"/>
            <p:cNvSpPr>
              <a:spLocks/>
            </p:cNvSpPr>
            <p:nvPr/>
          </p:nvSpPr>
          <p:spPr bwMode="auto">
            <a:xfrm>
              <a:off x="5330826" y="5505450"/>
              <a:ext cx="174625" cy="173038"/>
            </a:xfrm>
            <a:custGeom>
              <a:avLst/>
              <a:gdLst>
                <a:gd name="T0" fmla="*/ 187 w 561"/>
                <a:gd name="T1" fmla="*/ 0 h 561"/>
                <a:gd name="T2" fmla="*/ 374 w 561"/>
                <a:gd name="T3" fmla="*/ 0 h 561"/>
                <a:gd name="T4" fmla="*/ 374 w 561"/>
                <a:gd name="T5" fmla="*/ 187 h 561"/>
                <a:gd name="T6" fmla="*/ 561 w 561"/>
                <a:gd name="T7" fmla="*/ 187 h 561"/>
                <a:gd name="T8" fmla="*/ 561 w 561"/>
                <a:gd name="T9" fmla="*/ 374 h 561"/>
                <a:gd name="T10" fmla="*/ 374 w 561"/>
                <a:gd name="T11" fmla="*/ 374 h 561"/>
                <a:gd name="T12" fmla="*/ 374 w 561"/>
                <a:gd name="T13" fmla="*/ 561 h 561"/>
                <a:gd name="T14" fmla="*/ 187 w 561"/>
                <a:gd name="T15" fmla="*/ 561 h 561"/>
                <a:gd name="T16" fmla="*/ 187 w 561"/>
                <a:gd name="T17" fmla="*/ 374 h 561"/>
                <a:gd name="T18" fmla="*/ 0 w 561"/>
                <a:gd name="T19" fmla="*/ 374 h 561"/>
                <a:gd name="T20" fmla="*/ 0 w 561"/>
                <a:gd name="T21" fmla="*/ 187 h 561"/>
                <a:gd name="T22" fmla="*/ 187 w 561"/>
                <a:gd name="T23" fmla="*/ 187 h 561"/>
                <a:gd name="T24" fmla="*/ 187 w 561"/>
                <a:gd name="T25"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561">
                  <a:moveTo>
                    <a:pt x="187" y="0"/>
                  </a:moveTo>
                  <a:lnTo>
                    <a:pt x="374" y="0"/>
                  </a:lnTo>
                  <a:lnTo>
                    <a:pt x="374" y="187"/>
                  </a:lnTo>
                  <a:lnTo>
                    <a:pt x="561" y="187"/>
                  </a:lnTo>
                  <a:lnTo>
                    <a:pt x="561" y="374"/>
                  </a:lnTo>
                  <a:lnTo>
                    <a:pt x="374" y="374"/>
                  </a:lnTo>
                  <a:lnTo>
                    <a:pt x="374" y="561"/>
                  </a:lnTo>
                  <a:lnTo>
                    <a:pt x="187" y="561"/>
                  </a:lnTo>
                  <a:lnTo>
                    <a:pt x="187" y="374"/>
                  </a:lnTo>
                  <a:lnTo>
                    <a:pt x="0" y="374"/>
                  </a:lnTo>
                  <a:lnTo>
                    <a:pt x="0" y="187"/>
                  </a:lnTo>
                  <a:lnTo>
                    <a:pt x="187" y="187"/>
                  </a:lnTo>
                  <a:lnTo>
                    <a:pt x="187"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Rectangle 99"/>
            <p:cNvSpPr>
              <a:spLocks noChangeArrowheads="1"/>
            </p:cNvSpPr>
            <p:nvPr/>
          </p:nvSpPr>
          <p:spPr bwMode="auto">
            <a:xfrm>
              <a:off x="2657476" y="4508500"/>
              <a:ext cx="552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smtClean="0">
                  <a:ln>
                    <a:noFill/>
                  </a:ln>
                  <a:solidFill>
                    <a:srgbClr val="000000"/>
                  </a:solidFill>
                  <a:effectLst/>
                  <a:latin typeface="Lucida Sans" panose="020B0602030504020204" pitchFamily="34" charset="0"/>
                </a:rPr>
                <a:t>Karijoki</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621258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Kustannusvaikuttavuus kokemusasiantuntijatoiminnassa</a:t>
            </a:r>
            <a:endParaRPr lang="fi-FI" dirty="0"/>
          </a:p>
        </p:txBody>
      </p:sp>
      <p:sp>
        <p:nvSpPr>
          <p:cNvPr id="3" name="Sisällön paikkamerkki 2"/>
          <p:cNvSpPr>
            <a:spLocks noGrp="1"/>
          </p:cNvSpPr>
          <p:nvPr>
            <p:ph sz="half" idx="1"/>
          </p:nvPr>
        </p:nvSpPr>
        <p:spPr>
          <a:xfrm>
            <a:off x="540000" y="1809320"/>
            <a:ext cx="8064000" cy="4500000"/>
          </a:xfrm>
        </p:spPr>
        <p:txBody>
          <a:bodyPr/>
          <a:lstStyle/>
          <a:p>
            <a:r>
              <a:rPr lang="fi-FI" dirty="0" smtClean="0"/>
              <a:t>Etelä-Pohjanmaan sairaanhoitopiirin psykiatrian toiminta-alue on lähtenyt kehittämään kokemusasiantuntijatoimintaa lisäarvoa tuovana - ei asiantuntijaresurssien säästämisen näkökulmasta</a:t>
            </a:r>
          </a:p>
          <a:p>
            <a:r>
              <a:rPr lang="fi-FI" dirty="0" smtClean="0"/>
              <a:t>”Rakennetaan toipumiskulttuuria, joka tuottaa lisäarvoa meidän palveluihin seuraavina vuosina ja vuosikymmeniä” Toiminta-aluejohtaja psykiatria</a:t>
            </a:r>
          </a:p>
          <a:p>
            <a:r>
              <a:rPr lang="fi-FI" dirty="0" smtClean="0"/>
              <a:t>Kustannussäästöjä voi kuitenkin spekuloida yksittäisten </a:t>
            </a:r>
            <a:r>
              <a:rPr lang="fi-FI" dirty="0" err="1" smtClean="0"/>
              <a:t>case:ien</a:t>
            </a:r>
            <a:r>
              <a:rPr lang="fi-FI" dirty="0" smtClean="0"/>
              <a:t> näkökulmasta</a:t>
            </a:r>
            <a:endParaRPr lang="fi-FI" dirty="0"/>
          </a:p>
        </p:txBody>
      </p:sp>
      <p:sp>
        <p:nvSpPr>
          <p:cNvPr id="5" name="Päivämäärän paikkamerkki 4"/>
          <p:cNvSpPr>
            <a:spLocks noGrp="1"/>
          </p:cNvSpPr>
          <p:nvPr>
            <p:ph type="dt" sz="half" idx="10"/>
          </p:nvPr>
        </p:nvSpPr>
        <p:spPr/>
        <p:txBody>
          <a:bodyPr/>
          <a:lstStyle/>
          <a:p>
            <a:fld id="{D00111C6-550F-476F-A8E9-87059F984CC5}"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dirty="0"/>
          </a:p>
        </p:txBody>
      </p:sp>
      <p:sp>
        <p:nvSpPr>
          <p:cNvPr id="7" name="Dian numeron paikkamerkki 6"/>
          <p:cNvSpPr>
            <a:spLocks noGrp="1"/>
          </p:cNvSpPr>
          <p:nvPr>
            <p:ph type="sldNum" sz="quarter" idx="12"/>
          </p:nvPr>
        </p:nvSpPr>
        <p:spPr/>
        <p:txBody>
          <a:bodyPr/>
          <a:lstStyle/>
          <a:p>
            <a:fld id="{2A4837A0-F8B5-40DF-B7A3-2778985E9851}" type="slidenum">
              <a:rPr lang="fi-FI" smtClean="0"/>
              <a:pPr/>
              <a:t>30</a:t>
            </a:fld>
            <a:endParaRPr lang="fi-FI"/>
          </a:p>
        </p:txBody>
      </p:sp>
    </p:spTree>
    <p:extLst>
      <p:ext uri="{BB962C8B-B14F-4D97-AF65-F5344CB8AC3E}">
        <p14:creationId xmlns:p14="http://schemas.microsoft.com/office/powerpoint/2010/main" val="616561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CASE 1 (kokemusasiantuntija itse arvioimassa työnsä vaikuttavuutta)</a:t>
            </a:r>
            <a:endParaRPr lang="fi-FI" dirty="0"/>
          </a:p>
        </p:txBody>
      </p:sp>
      <p:sp>
        <p:nvSpPr>
          <p:cNvPr id="3" name="Sisällön paikkamerkki 2"/>
          <p:cNvSpPr>
            <a:spLocks noGrp="1"/>
          </p:cNvSpPr>
          <p:nvPr>
            <p:ph sz="half" idx="1"/>
          </p:nvPr>
        </p:nvSpPr>
        <p:spPr>
          <a:xfrm>
            <a:off x="540000" y="1584000"/>
            <a:ext cx="7920432" cy="4500000"/>
          </a:xfrm>
        </p:spPr>
        <p:txBody>
          <a:bodyPr/>
          <a:lstStyle/>
          <a:p>
            <a:pPr lvl="0"/>
            <a:r>
              <a:rPr lang="fi-FI" sz="1800" dirty="0"/>
              <a:t>Diagnooseina PTSD, ADHD, </a:t>
            </a:r>
            <a:r>
              <a:rPr lang="fi-FI" sz="1800" dirty="0" err="1"/>
              <a:t>dissosiaatiohäiriö</a:t>
            </a:r>
            <a:r>
              <a:rPr lang="fi-FI" sz="1800" dirty="0"/>
              <a:t> ja kaksisuuntainen mielialahäiriö</a:t>
            </a:r>
          </a:p>
          <a:p>
            <a:pPr lvl="0"/>
            <a:r>
              <a:rPr lang="fi-FI" sz="1800" dirty="0"/>
              <a:t>Huonot välit lapsuuden perheeseen, asuu yksin</a:t>
            </a:r>
          </a:p>
          <a:p>
            <a:pPr lvl="0"/>
            <a:r>
              <a:rPr lang="fi-FI" sz="1800" dirty="0"/>
              <a:t>Yhteensä 12 tapaamiskertaa </a:t>
            </a:r>
          </a:p>
          <a:p>
            <a:pPr lvl="0"/>
            <a:r>
              <a:rPr lang="fi-FI" sz="1800" dirty="0"/>
              <a:t>Asiakkaalla pitkäaikainen hoitokontakti psykiatrian poliklinikalla ja sosiaalitoimessa</a:t>
            </a:r>
          </a:p>
          <a:p>
            <a:pPr lvl="0"/>
            <a:r>
              <a:rPr lang="fi-FI" sz="1800" dirty="0"/>
              <a:t>Useita itsemurhayrityksiä ja osastojaksoja, lääkekokeiluja ja myöhemmin korjattuja diagnooseja</a:t>
            </a:r>
          </a:p>
          <a:p>
            <a:pPr lvl="0"/>
            <a:r>
              <a:rPr lang="fi-FI" sz="1800" dirty="0"/>
              <a:t>Epäluottamus yhteiskuntaa ja sosiaalipalveluja kohtaan, hän kokee tulleensa pallotelluksi palvelusta, lääkityksestä ja terapiasta toiseen lähes koko elämänsä. </a:t>
            </a:r>
          </a:p>
          <a:p>
            <a:pPr lvl="0"/>
            <a:r>
              <a:rPr lang="fi-FI" sz="1800" dirty="0"/>
              <a:t>Tapaamisvuotemme aikana sosiaalipuolen vastaava työntekijä vaihtui kolme kertaa, samoin terapeutti psykiatrian poliklinikalla</a:t>
            </a:r>
          </a:p>
          <a:p>
            <a:pPr lvl="0"/>
            <a:r>
              <a:rPr lang="fi-FI" sz="1800" i="1" dirty="0"/>
              <a:t>”</a:t>
            </a:r>
            <a:r>
              <a:rPr lang="fi-FI" sz="1800" i="1" dirty="0" err="1"/>
              <a:t>Oon</a:t>
            </a:r>
            <a:r>
              <a:rPr lang="fi-FI" sz="1800" i="1" dirty="0"/>
              <a:t> yhteiskunnan hylkiö, jolla ei ole mitään ihmisarvoa”</a:t>
            </a:r>
            <a:endParaRPr lang="fi-FI" sz="1800" dirty="0"/>
          </a:p>
          <a:p>
            <a:endParaRPr lang="fi-FI" dirty="0"/>
          </a:p>
        </p:txBody>
      </p:sp>
      <p:sp>
        <p:nvSpPr>
          <p:cNvPr id="5" name="Päivämäärän paikkamerkki 4"/>
          <p:cNvSpPr>
            <a:spLocks noGrp="1"/>
          </p:cNvSpPr>
          <p:nvPr>
            <p:ph type="dt" sz="half" idx="10"/>
          </p:nvPr>
        </p:nvSpPr>
        <p:spPr/>
        <p:txBody>
          <a:bodyPr/>
          <a:lstStyle/>
          <a:p>
            <a:fld id="{D00111C6-550F-476F-A8E9-87059F984CC5}"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dirty="0"/>
          </a:p>
        </p:txBody>
      </p:sp>
      <p:sp>
        <p:nvSpPr>
          <p:cNvPr id="7" name="Dian numeron paikkamerkki 6"/>
          <p:cNvSpPr>
            <a:spLocks noGrp="1"/>
          </p:cNvSpPr>
          <p:nvPr>
            <p:ph type="sldNum" sz="quarter" idx="12"/>
          </p:nvPr>
        </p:nvSpPr>
        <p:spPr/>
        <p:txBody>
          <a:bodyPr/>
          <a:lstStyle/>
          <a:p>
            <a:fld id="{2A4837A0-F8B5-40DF-B7A3-2778985E9851}" type="slidenum">
              <a:rPr lang="fi-FI" smtClean="0"/>
              <a:pPr/>
              <a:t>31</a:t>
            </a:fld>
            <a:endParaRPr lang="fi-FI"/>
          </a:p>
        </p:txBody>
      </p:sp>
    </p:spTree>
    <p:extLst>
      <p:ext uri="{BB962C8B-B14F-4D97-AF65-F5344CB8AC3E}">
        <p14:creationId xmlns:p14="http://schemas.microsoft.com/office/powerpoint/2010/main" val="3331970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CASE 2  </a:t>
            </a:r>
            <a:r>
              <a:rPr lang="fi-FI" dirty="0"/>
              <a:t>(kokemusasiantuntija itse arvioimassa työnsä vaikuttavuutta)</a:t>
            </a:r>
          </a:p>
        </p:txBody>
      </p:sp>
      <p:sp>
        <p:nvSpPr>
          <p:cNvPr id="3" name="Sisällön paikkamerkki 2"/>
          <p:cNvSpPr>
            <a:spLocks noGrp="1"/>
          </p:cNvSpPr>
          <p:nvPr>
            <p:ph sz="half" idx="1"/>
          </p:nvPr>
        </p:nvSpPr>
        <p:spPr>
          <a:xfrm>
            <a:off x="540000" y="1782080"/>
            <a:ext cx="8064000" cy="4500000"/>
          </a:xfrm>
        </p:spPr>
        <p:txBody>
          <a:bodyPr/>
          <a:lstStyle/>
          <a:p>
            <a:pPr lvl="0"/>
            <a:r>
              <a:rPr lang="fi-FI" dirty="0"/>
              <a:t>C-PTSD, </a:t>
            </a:r>
            <a:r>
              <a:rPr lang="fi-FI" dirty="0" err="1"/>
              <a:t>dissosiaatiohäiriö</a:t>
            </a:r>
            <a:r>
              <a:rPr lang="fi-FI" dirty="0"/>
              <a:t>, antisosiaalinen persoonallisuus, kaksisuuntainen mielialahäiriö</a:t>
            </a:r>
          </a:p>
          <a:p>
            <a:pPr lvl="0"/>
            <a:r>
              <a:rPr lang="fi-FI" dirty="0"/>
              <a:t>Y</a:t>
            </a:r>
            <a:r>
              <a:rPr lang="fi-FI" dirty="0" smtClean="0"/>
              <a:t>hteensä </a:t>
            </a:r>
            <a:r>
              <a:rPr lang="fi-FI" dirty="0"/>
              <a:t>viisi tapaamiskertaa </a:t>
            </a:r>
          </a:p>
          <a:p>
            <a:pPr lvl="0"/>
            <a:r>
              <a:rPr lang="fi-FI" dirty="0"/>
              <a:t>O</a:t>
            </a:r>
            <a:r>
              <a:rPr lang="fi-FI" dirty="0" smtClean="0"/>
              <a:t>sastojaksoja</a:t>
            </a:r>
            <a:r>
              <a:rPr lang="fi-FI" dirty="0"/>
              <a:t>, lääkekokeiluja, itsemurhayritys, terapeutti ja hoitaja vaihtunut usein</a:t>
            </a:r>
          </a:p>
          <a:p>
            <a:pPr lvl="0"/>
            <a:r>
              <a:rPr lang="fi-FI" dirty="0"/>
              <a:t>H</a:t>
            </a:r>
            <a:r>
              <a:rPr lang="fi-FI" dirty="0" smtClean="0"/>
              <a:t>oitokontakti </a:t>
            </a:r>
            <a:r>
              <a:rPr lang="fi-FI" dirty="0"/>
              <a:t>psykiatrian poliklinikalle</a:t>
            </a:r>
          </a:p>
          <a:p>
            <a:pPr lvl="0"/>
            <a:r>
              <a:rPr lang="fi-FI" i="1" dirty="0"/>
              <a:t>”Ei mulla </a:t>
            </a:r>
            <a:r>
              <a:rPr lang="fi-FI" i="1" dirty="0" err="1"/>
              <a:t>oo</a:t>
            </a:r>
            <a:r>
              <a:rPr lang="fi-FI" i="1" dirty="0"/>
              <a:t> tulevaisuutta, </a:t>
            </a:r>
            <a:r>
              <a:rPr lang="fi-FI" i="1" dirty="0" err="1"/>
              <a:t>oon</a:t>
            </a:r>
            <a:r>
              <a:rPr lang="fi-FI" i="1" dirty="0"/>
              <a:t> toivoton tapaus”</a:t>
            </a:r>
            <a:endParaRPr lang="fi-FI" dirty="0"/>
          </a:p>
          <a:p>
            <a:pPr marL="0" indent="0">
              <a:buNone/>
            </a:pPr>
            <a:endParaRPr lang="fi-FI" dirty="0"/>
          </a:p>
        </p:txBody>
      </p:sp>
      <p:sp>
        <p:nvSpPr>
          <p:cNvPr id="5" name="Päivämäärän paikkamerkki 4"/>
          <p:cNvSpPr>
            <a:spLocks noGrp="1"/>
          </p:cNvSpPr>
          <p:nvPr>
            <p:ph type="dt" sz="half" idx="10"/>
          </p:nvPr>
        </p:nvSpPr>
        <p:spPr/>
        <p:txBody>
          <a:bodyPr/>
          <a:lstStyle/>
          <a:p>
            <a:fld id="{D00111C6-550F-476F-A8E9-87059F984CC5}"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dirty="0"/>
          </a:p>
        </p:txBody>
      </p:sp>
      <p:sp>
        <p:nvSpPr>
          <p:cNvPr id="7" name="Dian numeron paikkamerkki 6"/>
          <p:cNvSpPr>
            <a:spLocks noGrp="1"/>
          </p:cNvSpPr>
          <p:nvPr>
            <p:ph type="sldNum" sz="quarter" idx="12"/>
          </p:nvPr>
        </p:nvSpPr>
        <p:spPr/>
        <p:txBody>
          <a:bodyPr/>
          <a:lstStyle/>
          <a:p>
            <a:fld id="{2A4837A0-F8B5-40DF-B7A3-2778985E9851}" type="slidenum">
              <a:rPr lang="fi-FI" smtClean="0"/>
              <a:pPr/>
              <a:t>32</a:t>
            </a:fld>
            <a:endParaRPr lang="fi-FI"/>
          </a:p>
        </p:txBody>
      </p:sp>
    </p:spTree>
    <p:extLst>
      <p:ext uri="{BB962C8B-B14F-4D97-AF65-F5344CB8AC3E}">
        <p14:creationId xmlns:p14="http://schemas.microsoft.com/office/powerpoint/2010/main" val="2764812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CASE 3 </a:t>
            </a:r>
            <a:r>
              <a:rPr lang="fi-FI" dirty="0"/>
              <a:t>(kokemusasiantuntija itse arvioimassa työnsä vaikuttavuutta)</a:t>
            </a:r>
            <a:r>
              <a:rPr lang="fi-FI" dirty="0" smtClean="0"/>
              <a:t> </a:t>
            </a:r>
            <a:endParaRPr lang="fi-FI" dirty="0"/>
          </a:p>
        </p:txBody>
      </p:sp>
      <p:sp>
        <p:nvSpPr>
          <p:cNvPr id="3" name="Sisällön paikkamerkki 2"/>
          <p:cNvSpPr>
            <a:spLocks noGrp="1"/>
          </p:cNvSpPr>
          <p:nvPr>
            <p:ph sz="half" idx="1"/>
          </p:nvPr>
        </p:nvSpPr>
        <p:spPr>
          <a:xfrm>
            <a:off x="540000" y="1584000"/>
            <a:ext cx="8352480" cy="4500000"/>
          </a:xfrm>
        </p:spPr>
        <p:txBody>
          <a:bodyPr/>
          <a:lstStyle/>
          <a:p>
            <a:pPr lvl="0"/>
            <a:r>
              <a:rPr lang="fi-FI" sz="1600" dirty="0" smtClean="0"/>
              <a:t>”Asuu</a:t>
            </a:r>
            <a:r>
              <a:rPr lang="fi-FI" sz="1600" dirty="0"/>
              <a:t>” kuntoutuskodissa</a:t>
            </a:r>
          </a:p>
          <a:p>
            <a:pPr lvl="0"/>
            <a:r>
              <a:rPr lang="fi-FI" sz="1600" dirty="0"/>
              <a:t>P</a:t>
            </a:r>
            <a:r>
              <a:rPr lang="fi-FI" sz="1600" dirty="0" smtClean="0"/>
              <a:t>ieneltä </a:t>
            </a:r>
            <a:r>
              <a:rPr lang="fi-FI" sz="1600" dirty="0"/>
              <a:t>paikkakunnalta</a:t>
            </a:r>
          </a:p>
          <a:p>
            <a:pPr lvl="0"/>
            <a:r>
              <a:rPr lang="fi-FI" sz="1600" dirty="0"/>
              <a:t>P</a:t>
            </a:r>
            <a:r>
              <a:rPr lang="fi-FI" sz="1600" dirty="0" smtClean="0"/>
              <a:t>äihdeongelma</a:t>
            </a:r>
            <a:r>
              <a:rPr lang="fi-FI" sz="1600" dirty="0"/>
              <a:t>, paranoidinen skitsofrenia, antisosiaalinen persoonallisuushäiriö</a:t>
            </a:r>
          </a:p>
          <a:p>
            <a:pPr lvl="0"/>
            <a:r>
              <a:rPr lang="fi-FI" sz="1600" dirty="0" smtClean="0"/>
              <a:t>Tavannut kokemusasiantuntijaa noin </a:t>
            </a:r>
            <a:r>
              <a:rPr lang="fi-FI" sz="1600" dirty="0"/>
              <a:t>1-2 krt </a:t>
            </a:r>
            <a:r>
              <a:rPr lang="fi-FI" sz="1600" dirty="0" smtClean="0"/>
              <a:t>viikossa (kahden vuoden ajan)</a:t>
            </a:r>
            <a:endParaRPr lang="fi-FI" sz="1600" dirty="0"/>
          </a:p>
          <a:p>
            <a:pPr lvl="0"/>
            <a:r>
              <a:rPr lang="fi-FI" sz="1600" dirty="0"/>
              <a:t>T</a:t>
            </a:r>
            <a:r>
              <a:rPr lang="fi-FI" sz="1600" dirty="0" smtClean="0"/>
              <a:t>apaamiset </a:t>
            </a:r>
            <a:r>
              <a:rPr lang="fi-FI" sz="1600" dirty="0"/>
              <a:t>alkoivat kuntouttavan psykiatrian osastolla ja jatkuivat avohoidossa kuntoutuskodissa</a:t>
            </a:r>
          </a:p>
          <a:p>
            <a:pPr lvl="1"/>
            <a:r>
              <a:rPr lang="fi-FI" sz="1600" dirty="0"/>
              <a:t>vertaistuki</a:t>
            </a:r>
          </a:p>
          <a:p>
            <a:pPr lvl="1"/>
            <a:r>
              <a:rPr lang="fi-FI" sz="1600" dirty="0"/>
              <a:t>sosiaalinen tuki</a:t>
            </a:r>
          </a:p>
          <a:p>
            <a:pPr lvl="2"/>
            <a:r>
              <a:rPr lang="fi-FI" sz="1600" dirty="0"/>
              <a:t>ns. kaveritoiminta</a:t>
            </a:r>
          </a:p>
          <a:p>
            <a:pPr lvl="0"/>
            <a:r>
              <a:rPr lang="fi-FI" sz="1600" dirty="0"/>
              <a:t>A</a:t>
            </a:r>
            <a:r>
              <a:rPr lang="fi-FI" sz="1600" dirty="0" smtClean="0"/>
              <a:t>siakas </a:t>
            </a:r>
            <a:r>
              <a:rPr lang="fi-FI" sz="1600" dirty="0"/>
              <a:t>puhuu usein laitoksesta kuin palaisi kotiin, mikä asettaa haasteita avohoitoon motivoitumiseen</a:t>
            </a:r>
          </a:p>
          <a:p>
            <a:pPr lvl="1"/>
            <a:r>
              <a:rPr lang="fi-FI" sz="1600" dirty="0"/>
              <a:t>laitoskierteessä ollut lapsesta asti</a:t>
            </a:r>
          </a:p>
          <a:p>
            <a:pPr lvl="0"/>
            <a:r>
              <a:rPr lang="fi-FI" sz="1600" dirty="0"/>
              <a:t>A</a:t>
            </a:r>
            <a:r>
              <a:rPr lang="fi-FI" sz="1600" dirty="0" smtClean="0"/>
              <a:t>siakkaan </a:t>
            </a:r>
            <a:r>
              <a:rPr lang="fi-FI" sz="1600" dirty="0"/>
              <a:t>isä täysin lääkekielteinen</a:t>
            </a:r>
          </a:p>
          <a:p>
            <a:pPr lvl="1"/>
            <a:r>
              <a:rPr lang="fi-FI" sz="1600" dirty="0"/>
              <a:t>Isän yleinen lause pojalle: ”kauanko </a:t>
            </a:r>
            <a:r>
              <a:rPr lang="fi-FI" sz="1600" dirty="0" err="1"/>
              <a:t>sä</a:t>
            </a:r>
            <a:r>
              <a:rPr lang="fi-FI" sz="1600" dirty="0"/>
              <a:t> vielä meinaat syödä noita lääkkeitä?”</a:t>
            </a:r>
          </a:p>
          <a:p>
            <a:pPr lvl="0"/>
            <a:r>
              <a:rPr lang="fi-FI" sz="1600" dirty="0"/>
              <a:t>S</a:t>
            </a:r>
            <a:r>
              <a:rPr lang="fi-FI" sz="1600" dirty="0" smtClean="0"/>
              <a:t>osiaaliset </a:t>
            </a:r>
            <a:r>
              <a:rPr lang="fi-FI" sz="1600" dirty="0"/>
              <a:t>taidot hyvin rajalliset</a:t>
            </a:r>
          </a:p>
          <a:p>
            <a:pPr lvl="1"/>
            <a:r>
              <a:rPr lang="fi-FI" sz="1600" dirty="0"/>
              <a:t>ei osaa kiittää, pyytää anteeksi eikä tervehtiä</a:t>
            </a:r>
          </a:p>
          <a:p>
            <a:endParaRPr lang="fi-FI" dirty="0"/>
          </a:p>
        </p:txBody>
      </p:sp>
      <p:sp>
        <p:nvSpPr>
          <p:cNvPr id="5" name="Päivämäärän paikkamerkki 4"/>
          <p:cNvSpPr>
            <a:spLocks noGrp="1"/>
          </p:cNvSpPr>
          <p:nvPr>
            <p:ph type="dt" sz="half" idx="10"/>
          </p:nvPr>
        </p:nvSpPr>
        <p:spPr/>
        <p:txBody>
          <a:bodyPr/>
          <a:lstStyle/>
          <a:p>
            <a:fld id="{D00111C6-550F-476F-A8E9-87059F984CC5}"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dirty="0"/>
          </a:p>
        </p:txBody>
      </p:sp>
      <p:sp>
        <p:nvSpPr>
          <p:cNvPr id="7" name="Dian numeron paikkamerkki 6"/>
          <p:cNvSpPr>
            <a:spLocks noGrp="1"/>
          </p:cNvSpPr>
          <p:nvPr>
            <p:ph type="sldNum" sz="quarter" idx="12"/>
          </p:nvPr>
        </p:nvSpPr>
        <p:spPr/>
        <p:txBody>
          <a:bodyPr/>
          <a:lstStyle/>
          <a:p>
            <a:fld id="{2A4837A0-F8B5-40DF-B7A3-2778985E9851}" type="slidenum">
              <a:rPr lang="fi-FI" smtClean="0"/>
              <a:pPr/>
              <a:t>33</a:t>
            </a:fld>
            <a:endParaRPr lang="fi-FI"/>
          </a:p>
        </p:txBody>
      </p:sp>
    </p:spTree>
    <p:extLst>
      <p:ext uri="{BB962C8B-B14F-4D97-AF65-F5344CB8AC3E}">
        <p14:creationId xmlns:p14="http://schemas.microsoft.com/office/powerpoint/2010/main" val="4085249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08193" y="260648"/>
            <a:ext cx="8064000" cy="900000"/>
          </a:xfrm>
        </p:spPr>
        <p:txBody>
          <a:bodyPr/>
          <a:lstStyle/>
          <a:p>
            <a:r>
              <a:rPr lang="fi-FI" dirty="0" smtClean="0"/>
              <a:t>Kokemusasiantuntijan merkitys toipumisessa </a:t>
            </a:r>
            <a:r>
              <a:rPr lang="fi-FI" sz="1400" dirty="0" smtClean="0"/>
              <a:t>(Missä I.ROC mittarin osa-alueella on tapahtunut muutosta kokemusasiantuntijan tapaamisten aikana)</a:t>
            </a:r>
            <a:endParaRPr lang="fi-FI" sz="1400" dirty="0"/>
          </a:p>
        </p:txBody>
      </p:sp>
      <p:sp>
        <p:nvSpPr>
          <p:cNvPr id="3" name="Sisällön paikkamerkki 2"/>
          <p:cNvSpPr>
            <a:spLocks noGrp="1"/>
          </p:cNvSpPr>
          <p:nvPr>
            <p:ph sz="half" idx="1"/>
          </p:nvPr>
        </p:nvSpPr>
        <p:spPr>
          <a:xfrm>
            <a:off x="387141" y="917984"/>
            <a:ext cx="7848424" cy="5391336"/>
          </a:xfrm>
        </p:spPr>
        <p:txBody>
          <a:bodyPr/>
          <a:lstStyle/>
          <a:p>
            <a:r>
              <a:rPr lang="fi-FI" sz="1600" dirty="0" smtClean="0"/>
              <a:t>Koti</a:t>
            </a:r>
          </a:p>
          <a:p>
            <a:pPr lvl="1"/>
            <a:r>
              <a:rPr lang="fi-FI" sz="1600" dirty="0" smtClean="0"/>
              <a:t>Tukeminen turvallisessa ympäristössä asumiseen</a:t>
            </a:r>
          </a:p>
          <a:p>
            <a:pPr lvl="1"/>
            <a:r>
              <a:rPr lang="fi-FI" sz="1600" dirty="0" smtClean="0"/>
              <a:t>Lääkitykseen tukeminen</a:t>
            </a:r>
          </a:p>
          <a:p>
            <a:r>
              <a:rPr lang="fi-FI" sz="1600" dirty="0" smtClean="0"/>
              <a:t>Mahdollisuudet</a:t>
            </a:r>
            <a:endParaRPr lang="fi-FI" sz="1600" dirty="0"/>
          </a:p>
          <a:p>
            <a:pPr lvl="1"/>
            <a:r>
              <a:rPr lang="fi-FI" sz="1600" dirty="0"/>
              <a:t>Mielekästä tekemistä</a:t>
            </a:r>
          </a:p>
          <a:p>
            <a:pPr lvl="1"/>
            <a:r>
              <a:rPr lang="fi-FI" sz="1600" dirty="0"/>
              <a:t>Fyysisen terveyden ylläpitoa</a:t>
            </a:r>
          </a:p>
          <a:p>
            <a:pPr lvl="1"/>
            <a:r>
              <a:rPr lang="fi-FI" sz="1600" dirty="0"/>
              <a:t>Päihteettömyys</a:t>
            </a:r>
          </a:p>
          <a:p>
            <a:r>
              <a:rPr lang="fi-FI" sz="1600" dirty="0" smtClean="0"/>
              <a:t>Ihmiset</a:t>
            </a:r>
          </a:p>
          <a:p>
            <a:pPr lvl="1"/>
            <a:r>
              <a:rPr lang="fi-FI" sz="1600" dirty="0" smtClean="0"/>
              <a:t>Auttaminen, kuunteleminen</a:t>
            </a:r>
          </a:p>
          <a:p>
            <a:pPr lvl="1"/>
            <a:r>
              <a:rPr lang="fi-FI" sz="1600" dirty="0" smtClean="0"/>
              <a:t>Ongelmien ratkaiseminen </a:t>
            </a:r>
          </a:p>
          <a:p>
            <a:pPr lvl="1"/>
            <a:r>
              <a:rPr lang="fi-FI" sz="1600" dirty="0" smtClean="0"/>
              <a:t>Harrastuksiin tukeminen</a:t>
            </a:r>
          </a:p>
          <a:p>
            <a:pPr lvl="1"/>
            <a:r>
              <a:rPr lang="fi-FI" sz="1600" dirty="0" smtClean="0"/>
              <a:t>Itsearvostuksen ja itsetunnon tukeminen</a:t>
            </a:r>
          </a:p>
          <a:p>
            <a:r>
              <a:rPr lang="fi-FI" sz="1600" dirty="0" smtClean="0"/>
              <a:t>Voimaantuminen</a:t>
            </a:r>
          </a:p>
          <a:p>
            <a:pPr lvl="1"/>
            <a:r>
              <a:rPr lang="fi-FI" sz="1600" dirty="0" smtClean="0"/>
              <a:t>Vastuun ottaminen</a:t>
            </a:r>
          </a:p>
          <a:p>
            <a:pPr lvl="1"/>
            <a:r>
              <a:rPr lang="fi-FI" sz="1600" dirty="0" smtClean="0"/>
              <a:t>Päätösten tekeminen</a:t>
            </a:r>
          </a:p>
          <a:p>
            <a:pPr lvl="1"/>
            <a:r>
              <a:rPr lang="fi-FI" sz="1600" dirty="0" smtClean="0"/>
              <a:t>Toipuminen</a:t>
            </a:r>
          </a:p>
          <a:p>
            <a:pPr lvl="1"/>
            <a:r>
              <a:rPr lang="fi-FI" sz="1600" dirty="0" smtClean="0"/>
              <a:t>Toivo</a:t>
            </a:r>
          </a:p>
          <a:p>
            <a:pPr lvl="1"/>
            <a:r>
              <a:rPr lang="fi-FI" sz="1600" dirty="0" smtClean="0"/>
              <a:t>Suunnitelmien tekeminen</a:t>
            </a:r>
            <a:endParaRPr lang="fi-FI" sz="1600" dirty="0"/>
          </a:p>
          <a:p>
            <a:pPr lvl="1"/>
            <a:endParaRPr lang="fi-FI" dirty="0" smtClean="0"/>
          </a:p>
          <a:p>
            <a:pPr lvl="1"/>
            <a:endParaRPr lang="fi-FI" dirty="0" smtClean="0"/>
          </a:p>
        </p:txBody>
      </p:sp>
      <p:sp>
        <p:nvSpPr>
          <p:cNvPr id="5" name="Päivämäärän paikkamerkki 4"/>
          <p:cNvSpPr>
            <a:spLocks noGrp="1"/>
          </p:cNvSpPr>
          <p:nvPr>
            <p:ph type="dt" sz="half" idx="10"/>
          </p:nvPr>
        </p:nvSpPr>
        <p:spPr/>
        <p:txBody>
          <a:bodyPr/>
          <a:lstStyle/>
          <a:p>
            <a:fld id="{D00111C6-550F-476F-A8E9-87059F984CC5}"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dirty="0" smtClean="0"/>
              <a:t>Etunimi Sukunimi</a:t>
            </a:r>
            <a:endParaRPr lang="fi-FI" dirty="0"/>
          </a:p>
        </p:txBody>
      </p:sp>
      <p:sp>
        <p:nvSpPr>
          <p:cNvPr id="7" name="Dian numeron paikkamerkki 6"/>
          <p:cNvSpPr>
            <a:spLocks noGrp="1"/>
          </p:cNvSpPr>
          <p:nvPr>
            <p:ph type="sldNum" sz="quarter" idx="12"/>
          </p:nvPr>
        </p:nvSpPr>
        <p:spPr/>
        <p:txBody>
          <a:bodyPr/>
          <a:lstStyle/>
          <a:p>
            <a:fld id="{2A4837A0-F8B5-40DF-B7A3-2778985E9851}" type="slidenum">
              <a:rPr lang="fi-FI" smtClean="0"/>
              <a:pPr/>
              <a:t>34</a:t>
            </a:fld>
            <a:endParaRPr lang="fi-FI"/>
          </a:p>
        </p:txBody>
      </p:sp>
    </p:spTree>
    <p:extLst>
      <p:ext uri="{BB962C8B-B14F-4D97-AF65-F5344CB8AC3E}">
        <p14:creationId xmlns:p14="http://schemas.microsoft.com/office/powerpoint/2010/main" val="4020652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Kustannukset</a:t>
            </a:r>
            <a:endParaRPr lang="fi-FI" dirty="0"/>
          </a:p>
        </p:txBody>
      </p:sp>
      <p:sp>
        <p:nvSpPr>
          <p:cNvPr id="3" name="Sisällön paikkamerkki 2"/>
          <p:cNvSpPr>
            <a:spLocks noGrp="1"/>
          </p:cNvSpPr>
          <p:nvPr>
            <p:ph sz="half" idx="1"/>
          </p:nvPr>
        </p:nvSpPr>
        <p:spPr>
          <a:xfrm>
            <a:off x="540000" y="1584000"/>
            <a:ext cx="8064000" cy="4500000"/>
          </a:xfrm>
        </p:spPr>
        <p:txBody>
          <a:bodyPr/>
          <a:lstStyle/>
          <a:p>
            <a:r>
              <a:rPr lang="fi-FI" dirty="0" smtClean="0"/>
              <a:t>Case 1 kokemusasiantuntijan palkkiot 288 e (alle yhden hoitopäivän verran)</a:t>
            </a:r>
          </a:p>
          <a:p>
            <a:r>
              <a:rPr lang="fi-FI" dirty="0" smtClean="0"/>
              <a:t>Case 2 kokemusasiantuntijan palkkiot 120 e </a:t>
            </a:r>
          </a:p>
          <a:p>
            <a:r>
              <a:rPr lang="fi-FI" dirty="0" smtClean="0"/>
              <a:t>Case 3 kokemusasiantuntijan palkkiot 1923 e (alle neljän hoitopäivän hinta)</a:t>
            </a:r>
            <a:endParaRPr lang="fi-FI" dirty="0"/>
          </a:p>
        </p:txBody>
      </p:sp>
      <p:sp>
        <p:nvSpPr>
          <p:cNvPr id="5" name="Päivämäärän paikkamerkki 4"/>
          <p:cNvSpPr>
            <a:spLocks noGrp="1"/>
          </p:cNvSpPr>
          <p:nvPr>
            <p:ph type="dt" sz="half" idx="10"/>
          </p:nvPr>
        </p:nvSpPr>
        <p:spPr/>
        <p:txBody>
          <a:bodyPr/>
          <a:lstStyle/>
          <a:p>
            <a:fld id="{D00111C6-550F-476F-A8E9-87059F984CC5}"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dirty="0"/>
          </a:p>
        </p:txBody>
      </p:sp>
      <p:sp>
        <p:nvSpPr>
          <p:cNvPr id="7" name="Dian numeron paikkamerkki 6"/>
          <p:cNvSpPr>
            <a:spLocks noGrp="1"/>
          </p:cNvSpPr>
          <p:nvPr>
            <p:ph type="sldNum" sz="quarter" idx="12"/>
          </p:nvPr>
        </p:nvSpPr>
        <p:spPr/>
        <p:txBody>
          <a:bodyPr/>
          <a:lstStyle/>
          <a:p>
            <a:fld id="{2A4837A0-F8B5-40DF-B7A3-2778985E9851}" type="slidenum">
              <a:rPr lang="fi-FI" smtClean="0"/>
              <a:pPr/>
              <a:t>35</a:t>
            </a:fld>
            <a:endParaRPr lang="fi-FI"/>
          </a:p>
        </p:txBody>
      </p:sp>
    </p:spTree>
    <p:extLst>
      <p:ext uri="{BB962C8B-B14F-4D97-AF65-F5344CB8AC3E}">
        <p14:creationId xmlns:p14="http://schemas.microsoft.com/office/powerpoint/2010/main" val="2750617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8" name="Sisällön paikkamerkki 7" descr="Vasemmalla puolella kuvaa on sanapilvi otsikon &quot;Ajatuksia toipumisesta&quot; alla.  Vastuu, Perhe, Onnistuminen, Tavoittet, Arki, Koti, Vahvuudet, Läheiset, Osallisuus, Mielekkyys, Voimavarat, Toivo, Oireet, Itse, Vertaistuki, Uni, Merkityksellisyys.&#10;&#10;Oikealla puolella kuvaa on sanapilvi otsikon &quot;Ajatuksia työntekijän roolista toipumista tukemassa&quot; alla. Tuki, Keskustelu, Kunnioitus, Kannustaminen, Tasavertaisuus, Kuunteleminen. Tasa-arvo, Tukeminen, Läsnäolo, Positiivisuus, Toivo, Palaute, Yhdessä, Tieto, Arvostus.&#10;" title="Sanapilvi"/>
          <p:cNvPicPr>
            <a:picLocks noGrp="1" noChangeAspect="1"/>
          </p:cNvPicPr>
          <p:nvPr>
            <p:ph sz="half" idx="1"/>
          </p:nvPr>
        </p:nvPicPr>
        <p:blipFill>
          <a:blip r:embed="rId2"/>
          <a:stretch>
            <a:fillRect/>
          </a:stretch>
        </p:blipFill>
        <p:spPr>
          <a:xfrm>
            <a:off x="312135" y="260648"/>
            <a:ext cx="8519730" cy="3902322"/>
          </a:xfrm>
          <a:prstGeom prst="rect">
            <a:avLst/>
          </a:prstGeom>
        </p:spPr>
      </p:pic>
      <p:sp>
        <p:nvSpPr>
          <p:cNvPr id="5" name="Päivämäärän paikkamerkki 4"/>
          <p:cNvSpPr>
            <a:spLocks noGrp="1"/>
          </p:cNvSpPr>
          <p:nvPr>
            <p:ph type="dt" sz="half" idx="10"/>
          </p:nvPr>
        </p:nvSpPr>
        <p:spPr/>
        <p:txBody>
          <a:bodyPr/>
          <a:lstStyle/>
          <a:p>
            <a:fld id="{D00111C6-550F-476F-A8E9-87059F984CC5}" type="datetime1">
              <a:rPr lang="fi-FI" smtClean="0"/>
              <a:pPr/>
              <a:t>2.9.2020</a:t>
            </a:fld>
            <a:endParaRPr lang="fi-FI"/>
          </a:p>
        </p:txBody>
      </p:sp>
      <p:sp>
        <p:nvSpPr>
          <p:cNvPr id="6" name="Alatunnisteen paikkamerkki 5"/>
          <p:cNvSpPr>
            <a:spLocks noGrp="1"/>
          </p:cNvSpPr>
          <p:nvPr>
            <p:ph type="ftr" sz="quarter" idx="11"/>
          </p:nvPr>
        </p:nvSpPr>
        <p:spPr/>
        <p:txBody>
          <a:bodyPr/>
          <a:lstStyle/>
          <a:p>
            <a:r>
              <a:rPr lang="fi-FI" smtClean="0"/>
              <a:t>Etunimi Sukunimi</a:t>
            </a:r>
            <a:endParaRPr lang="fi-FI" dirty="0"/>
          </a:p>
        </p:txBody>
      </p:sp>
      <p:sp>
        <p:nvSpPr>
          <p:cNvPr id="7" name="Dian numeron paikkamerkki 6"/>
          <p:cNvSpPr>
            <a:spLocks noGrp="1"/>
          </p:cNvSpPr>
          <p:nvPr>
            <p:ph type="sldNum" sz="quarter" idx="12"/>
          </p:nvPr>
        </p:nvSpPr>
        <p:spPr/>
        <p:txBody>
          <a:bodyPr/>
          <a:lstStyle/>
          <a:p>
            <a:fld id="{2A4837A0-F8B5-40DF-B7A3-2778985E9851}" type="slidenum">
              <a:rPr lang="fi-FI" smtClean="0"/>
              <a:pPr/>
              <a:t>36</a:t>
            </a:fld>
            <a:endParaRPr lang="fi-FI"/>
          </a:p>
        </p:txBody>
      </p:sp>
    </p:spTree>
    <p:extLst>
      <p:ext uri="{BB962C8B-B14F-4D97-AF65-F5344CB8AC3E}">
        <p14:creationId xmlns:p14="http://schemas.microsoft.com/office/powerpoint/2010/main" val="4108418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Valokuvassa on nuori tyttö punaisessa mekossa tanssimassa harmaassa vesisateessa. Kuvalla haetaan vieressä olevan lainauksen tunnelmaa: Recovery isn't waiting for the storm to pass. It's learning to dance in the rain!" title="Kuva"/>
          <p:cNvPicPr>
            <a:picLocks noGrp="1" noChangeAspect="1"/>
          </p:cNvPicPr>
          <p:nvPr>
            <p:ph sz="half" idx="2"/>
          </p:nvPr>
        </p:nvPicPr>
        <p:blipFill rotWithShape="1">
          <a:blip r:embed="rId3"/>
          <a:srcRect l="3806" t="1508" r="59500" b="-505"/>
          <a:stretch/>
        </p:blipFill>
        <p:spPr>
          <a:xfrm flipH="1">
            <a:off x="4674441" y="116632"/>
            <a:ext cx="3726573" cy="4863705"/>
          </a:xfrm>
          <a:prstGeom prst="rect">
            <a:avLst/>
          </a:prstGeom>
        </p:spPr>
      </p:pic>
      <p:sp>
        <p:nvSpPr>
          <p:cNvPr id="7" name="Tekstiruutu 6"/>
          <p:cNvSpPr txBox="1"/>
          <p:nvPr/>
        </p:nvSpPr>
        <p:spPr>
          <a:xfrm>
            <a:off x="321230" y="2780928"/>
            <a:ext cx="4466546" cy="2554545"/>
          </a:xfrm>
          <a:prstGeom prst="rect">
            <a:avLst/>
          </a:prstGeom>
          <a:noFill/>
        </p:spPr>
        <p:txBody>
          <a:bodyPr wrap="square" rtlCol="0">
            <a:spAutoFit/>
          </a:bodyPr>
          <a:lstStyle/>
          <a:p>
            <a:pPr algn="ctr"/>
            <a:r>
              <a:rPr lang="fi-FI" sz="3200" i="1" dirty="0" smtClean="0">
                <a:latin typeface="Cambria" panose="02040503050406030204" pitchFamily="18" charset="0"/>
              </a:rPr>
              <a:t>Recovery isn’t waiting for </a:t>
            </a:r>
          </a:p>
          <a:p>
            <a:pPr algn="ctr"/>
            <a:r>
              <a:rPr lang="fi-FI" sz="3200" i="1" dirty="0" smtClean="0">
                <a:latin typeface="Cambria" panose="02040503050406030204" pitchFamily="18" charset="0"/>
              </a:rPr>
              <a:t>the storm to pass. </a:t>
            </a:r>
          </a:p>
          <a:p>
            <a:pPr algn="ctr"/>
            <a:r>
              <a:rPr lang="fi-FI" sz="3200" i="1" dirty="0" smtClean="0">
                <a:latin typeface="Cambria" panose="02040503050406030204" pitchFamily="18" charset="0"/>
              </a:rPr>
              <a:t>It’s learning to dance</a:t>
            </a:r>
          </a:p>
          <a:p>
            <a:pPr algn="ctr"/>
            <a:r>
              <a:rPr lang="fi-FI" sz="3200" i="1" dirty="0" smtClean="0">
                <a:latin typeface="Cambria" panose="02040503050406030204" pitchFamily="18" charset="0"/>
              </a:rPr>
              <a:t>in the rain!</a:t>
            </a:r>
            <a:endParaRPr lang="fi-FI" sz="3200" i="1" dirty="0">
              <a:latin typeface="Cambria" panose="02040503050406030204" pitchFamily="18" charset="0"/>
            </a:endParaRPr>
          </a:p>
        </p:txBody>
      </p:sp>
      <p:sp>
        <p:nvSpPr>
          <p:cNvPr id="2" name="Sisällön paikkamerkki 1"/>
          <p:cNvSpPr>
            <a:spLocks noGrp="1"/>
          </p:cNvSpPr>
          <p:nvPr>
            <p:ph sz="half" idx="1"/>
          </p:nvPr>
        </p:nvSpPr>
        <p:spPr/>
        <p:txBody>
          <a:bodyPr/>
          <a:lstStyle/>
          <a:p>
            <a:endParaRPr lang="fi-FI"/>
          </a:p>
        </p:txBody>
      </p:sp>
    </p:spTree>
    <p:extLst>
      <p:ext uri="{BB962C8B-B14F-4D97-AF65-F5344CB8AC3E}">
        <p14:creationId xmlns:p14="http://schemas.microsoft.com/office/powerpoint/2010/main" val="2959851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p:cNvSpPr>
            <a:spLocks noGrp="1"/>
          </p:cNvSpPr>
          <p:nvPr>
            <p:ph type="title"/>
          </p:nvPr>
        </p:nvSpPr>
        <p:spPr/>
        <p:txBody>
          <a:bodyPr/>
          <a:lstStyle/>
          <a:p>
            <a:r>
              <a:rPr lang="fi-FI" dirty="0"/>
              <a:t>Mistä on lähdetty?</a:t>
            </a:r>
          </a:p>
        </p:txBody>
      </p:sp>
      <p:sp>
        <p:nvSpPr>
          <p:cNvPr id="13" name="Sisällön paikkamerkki 12"/>
          <p:cNvSpPr>
            <a:spLocks noGrp="1"/>
          </p:cNvSpPr>
          <p:nvPr>
            <p:ph idx="1"/>
          </p:nvPr>
        </p:nvSpPr>
        <p:spPr>
          <a:xfrm>
            <a:off x="540000" y="1412776"/>
            <a:ext cx="8064000" cy="4140000"/>
          </a:xfrm>
        </p:spPr>
        <p:txBody>
          <a:bodyPr/>
          <a:lstStyle/>
          <a:p>
            <a:r>
              <a:rPr lang="fi-FI" sz="1800" dirty="0"/>
              <a:t>Pohjanmaa-hanke (2005-2014) </a:t>
            </a:r>
          </a:p>
          <a:p>
            <a:pPr lvl="1"/>
            <a:r>
              <a:rPr lang="fi-FI" sz="1800" dirty="0"/>
              <a:t>Tavoitteena asiakkaan osallisuuden ja osallistumismahdollisuuksien kehittäminen palveluissa sekä niiden kehittämisessä ja arvioinnissa</a:t>
            </a:r>
          </a:p>
          <a:p>
            <a:r>
              <a:rPr lang="fi-FI" sz="1800" dirty="0"/>
              <a:t>Mieli 2009 suunnitelman mukainen kehittämistyö</a:t>
            </a:r>
          </a:p>
          <a:p>
            <a:pPr lvl="1"/>
            <a:r>
              <a:rPr lang="fi-FI" sz="1800" dirty="0"/>
              <a:t>Asiakkaan aseman vahvistaminen: Kokemusasiantuntijat ja vertaistoimijat otetaan mukaan mielenterveys- ja päihdetyön suunnitteluun, toteuttamiseen ja arviointiin; pakon käytön vähentäminen </a:t>
            </a:r>
          </a:p>
          <a:p>
            <a:r>
              <a:rPr lang="fi-FI" sz="1800" dirty="0"/>
              <a:t>Skotlannin </a:t>
            </a:r>
            <a:r>
              <a:rPr lang="fi-FI" sz="1800" dirty="0" err="1"/>
              <a:t>Lanarkshiren</a:t>
            </a:r>
            <a:r>
              <a:rPr lang="fi-FI" sz="1800" dirty="0"/>
              <a:t> yhteistyö (2009-2018)</a:t>
            </a:r>
          </a:p>
          <a:p>
            <a:pPr lvl="1"/>
            <a:r>
              <a:rPr lang="fi-FI" sz="1800" dirty="0"/>
              <a:t>Painopisteenä osallisuutta vahvistavien käytäntöjen jalkauttaminen, toipumisorientaatio (</a:t>
            </a:r>
            <a:r>
              <a:rPr lang="fi-FI" sz="1800" dirty="0" err="1"/>
              <a:t>recovery</a:t>
            </a:r>
            <a:r>
              <a:rPr lang="fi-FI" sz="1800" dirty="0"/>
              <a:t>)</a:t>
            </a:r>
          </a:p>
          <a:p>
            <a:r>
              <a:rPr lang="fi-FI" sz="1800" dirty="0"/>
              <a:t>Teemaan liittyvät julkaisut ja yhteiskehittäminen</a:t>
            </a:r>
          </a:p>
          <a:p>
            <a:pPr marL="0" indent="0">
              <a:buNone/>
            </a:pPr>
            <a:endParaRPr lang="fi-FI" sz="1800" dirty="0"/>
          </a:p>
          <a:p>
            <a:pPr>
              <a:buFont typeface="Wingdings" panose="05000000000000000000" pitchFamily="2" charset="2"/>
              <a:buChar char="Ø"/>
            </a:pPr>
            <a:r>
              <a:rPr lang="fi-FI" sz="1800" dirty="0"/>
              <a:t>Näiden myötä kehittynyt mm. kokemusasiantuntijuus, Olkkari-toiminta, ryhmätoimintojen kehittäminen jne.</a:t>
            </a:r>
          </a:p>
          <a:p>
            <a:pPr marL="0" indent="0">
              <a:buNone/>
            </a:pPr>
            <a:endParaRPr lang="fi-FI" dirty="0"/>
          </a:p>
        </p:txBody>
      </p:sp>
      <p:sp>
        <p:nvSpPr>
          <p:cNvPr id="6" name="Dian numeron paikkamerkki 5"/>
          <p:cNvSpPr>
            <a:spLocks noGrp="1"/>
          </p:cNvSpPr>
          <p:nvPr>
            <p:ph type="sldNum" sz="quarter" idx="12"/>
          </p:nvPr>
        </p:nvSpPr>
        <p:spPr/>
        <p:txBody>
          <a:bodyPr/>
          <a:lstStyle/>
          <a:p>
            <a:fld id="{2A4837A0-F8B5-40DF-B7A3-2778985E9851}" type="slidenum">
              <a:rPr lang="fi-FI" smtClean="0"/>
              <a:pPr/>
              <a:t>4</a:t>
            </a:fld>
            <a:endParaRPr lang="fi-FI" dirty="0"/>
          </a:p>
        </p:txBody>
      </p:sp>
    </p:spTree>
    <p:extLst>
      <p:ext uri="{BB962C8B-B14F-4D97-AF65-F5344CB8AC3E}">
        <p14:creationId xmlns:p14="http://schemas.microsoft.com/office/powerpoint/2010/main" val="833565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Toipumisorientaation mukaisia toimintakäytäntöjä Etelä-Pohjanmaan sairaanhoitopiirissä</a:t>
            </a:r>
            <a:endParaRPr lang="fi-FI" dirty="0"/>
          </a:p>
        </p:txBody>
      </p:sp>
      <p:sp>
        <p:nvSpPr>
          <p:cNvPr id="3" name="Sisällön paikkamerkki 2"/>
          <p:cNvSpPr>
            <a:spLocks noGrp="1"/>
          </p:cNvSpPr>
          <p:nvPr>
            <p:ph idx="1"/>
          </p:nvPr>
        </p:nvSpPr>
        <p:spPr/>
        <p:txBody>
          <a:bodyPr/>
          <a:lstStyle/>
          <a:p>
            <a:r>
              <a:rPr lang="fi-FI" dirty="0" smtClean="0"/>
              <a:t>Voimaa arkeen kurssitoiminta</a:t>
            </a:r>
          </a:p>
          <a:p>
            <a:r>
              <a:rPr lang="fi-FI" dirty="0" smtClean="0"/>
              <a:t>Kokemusasiantuntija tukihenkilönä</a:t>
            </a:r>
          </a:p>
          <a:p>
            <a:r>
              <a:rPr lang="fi-FI" dirty="0" smtClean="0"/>
              <a:t>Kokemusasiantuntija sosiaalisena tukena</a:t>
            </a:r>
          </a:p>
          <a:p>
            <a:r>
              <a:rPr lang="fi-FI" dirty="0" smtClean="0"/>
              <a:t>Kokemusasiantuntija ryhmässä</a:t>
            </a:r>
          </a:p>
          <a:p>
            <a:r>
              <a:rPr lang="fi-FI" dirty="0" smtClean="0"/>
              <a:t>Kokemusasiantuntija vertaistukihenkilönä osastolla</a:t>
            </a:r>
          </a:p>
          <a:p>
            <a:r>
              <a:rPr lang="fi-FI" dirty="0" smtClean="0"/>
              <a:t>Kokemusasiantuntija kotikäynnillä</a:t>
            </a:r>
          </a:p>
          <a:p>
            <a:r>
              <a:rPr lang="fi-FI" dirty="0" smtClean="0"/>
              <a:t>Kokemusasiantuntija luennolla</a:t>
            </a:r>
          </a:p>
          <a:p>
            <a:r>
              <a:rPr lang="fi-FI" dirty="0" smtClean="0"/>
              <a:t>Kokemusasiantuntija kehittämistyössä</a:t>
            </a:r>
          </a:p>
          <a:p>
            <a:endParaRPr lang="fi-FI" dirty="0" smtClean="0"/>
          </a:p>
          <a:p>
            <a:endParaRPr lang="fi-FI" dirty="0" smtClean="0"/>
          </a:p>
          <a:p>
            <a:endParaRPr lang="fi-FI" dirty="0"/>
          </a:p>
        </p:txBody>
      </p:sp>
      <p:sp>
        <p:nvSpPr>
          <p:cNvPr id="4" name="Päivämäärän paikkamerkki 3"/>
          <p:cNvSpPr>
            <a:spLocks noGrp="1"/>
          </p:cNvSpPr>
          <p:nvPr>
            <p:ph type="dt" sz="half" idx="10"/>
          </p:nvPr>
        </p:nvSpPr>
        <p:spPr/>
        <p:txBody>
          <a:bodyPr/>
          <a:lstStyle/>
          <a:p>
            <a:fld id="{E926D19E-78B6-4D02-8772-4056A94F9977}" type="datetime1">
              <a:rPr lang="fi-FI" smtClean="0"/>
              <a:pPr/>
              <a:t>2.9.2020</a:t>
            </a:fld>
            <a:endParaRPr lang="fi-FI" dirty="0"/>
          </a:p>
        </p:txBody>
      </p:sp>
      <p:sp>
        <p:nvSpPr>
          <p:cNvPr id="5" name="Alatunnisteen paikkamerkki 4"/>
          <p:cNvSpPr>
            <a:spLocks noGrp="1"/>
          </p:cNvSpPr>
          <p:nvPr>
            <p:ph type="ftr" sz="quarter" idx="11"/>
          </p:nvPr>
        </p:nvSpPr>
        <p:spPr/>
        <p:txBody>
          <a:bodyPr/>
          <a:lstStyle/>
          <a:p>
            <a:r>
              <a:rPr lang="fi-FI" smtClean="0"/>
              <a:t>Etunimi Sukunimi</a:t>
            </a:r>
            <a:endParaRPr lang="fi-FI"/>
          </a:p>
        </p:txBody>
      </p:sp>
      <p:sp>
        <p:nvSpPr>
          <p:cNvPr id="6" name="Dian numeron paikkamerkki 5"/>
          <p:cNvSpPr>
            <a:spLocks noGrp="1"/>
          </p:cNvSpPr>
          <p:nvPr>
            <p:ph type="sldNum" sz="quarter" idx="12"/>
          </p:nvPr>
        </p:nvSpPr>
        <p:spPr/>
        <p:txBody>
          <a:bodyPr/>
          <a:lstStyle/>
          <a:p>
            <a:fld id="{2A4837A0-F8B5-40DF-B7A3-2778985E9851}" type="slidenum">
              <a:rPr lang="fi-FI" smtClean="0"/>
              <a:pPr/>
              <a:t>5</a:t>
            </a:fld>
            <a:endParaRPr lang="fi-FI" dirty="0"/>
          </a:p>
        </p:txBody>
      </p:sp>
    </p:spTree>
    <p:extLst>
      <p:ext uri="{BB962C8B-B14F-4D97-AF65-F5344CB8AC3E}">
        <p14:creationId xmlns:p14="http://schemas.microsoft.com/office/powerpoint/2010/main" val="1788830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Voimaa arkeen kurssitoiminta</a:t>
            </a:r>
            <a:endParaRPr lang="fi-FI" dirty="0"/>
          </a:p>
        </p:txBody>
      </p:sp>
      <p:sp>
        <p:nvSpPr>
          <p:cNvPr id="3" name="Sisällön paikkamerkki 2"/>
          <p:cNvSpPr>
            <a:spLocks noGrp="1"/>
          </p:cNvSpPr>
          <p:nvPr>
            <p:ph idx="1"/>
          </p:nvPr>
        </p:nvSpPr>
        <p:spPr>
          <a:xfrm>
            <a:off x="540000" y="1412776"/>
            <a:ext cx="8064000" cy="4140000"/>
          </a:xfrm>
        </p:spPr>
        <p:txBody>
          <a:bodyPr/>
          <a:lstStyle/>
          <a:p>
            <a:r>
              <a:rPr lang="fi-FI" dirty="0" smtClean="0"/>
              <a:t>Tukea mielenterveys- ja/tai päihdekuntoutujien sekä omaisten voimavaroja ja arjessa selviytymistä</a:t>
            </a:r>
          </a:p>
          <a:p>
            <a:r>
              <a:rPr lang="fi-FI" dirty="0" smtClean="0"/>
              <a:t>Tarjoaa uuden oppimisen mahdollisuuden mielenterveys- ja päihdetyötä tekeville ammattilaisille, alan opiskelijoille ja kaikille mielenterveyden teemoista kiinnostuneille</a:t>
            </a:r>
          </a:p>
          <a:p>
            <a:r>
              <a:rPr lang="fi-FI" dirty="0" smtClean="0"/>
              <a:t>Kouluttajina toimivat alan ammattilainen ja koulutettu kokemusasiantuntija yhdessä</a:t>
            </a:r>
          </a:p>
          <a:p>
            <a:r>
              <a:rPr lang="fi-FI" dirty="0"/>
              <a:t>O</a:t>
            </a:r>
            <a:r>
              <a:rPr lang="fi-FI" dirty="0" smtClean="0"/>
              <a:t>sa luennoista on yhden iltapäivän mittaisia (klo 12-16), jotkut koostuvat useammasta iltapäivästä</a:t>
            </a:r>
          </a:p>
          <a:p>
            <a:r>
              <a:rPr lang="fi-FI" dirty="0" smtClean="0"/>
              <a:t>Luennot ovat ilmaisia ja kaikille avoimia!</a:t>
            </a:r>
          </a:p>
          <a:p>
            <a:r>
              <a:rPr lang="fi-FI" dirty="0">
                <a:hlinkClick r:id="rId3"/>
              </a:rPr>
              <a:t>http://</a:t>
            </a:r>
            <a:r>
              <a:rPr lang="fi-FI" dirty="0" smtClean="0">
                <a:hlinkClick r:id="rId3"/>
              </a:rPr>
              <a:t>www.epshp.fi/ammattilaiselle_ja_opiskelijalle/koulutus/voimaa_arkeen</a:t>
            </a:r>
            <a:endParaRPr lang="fi-FI" dirty="0" smtClean="0"/>
          </a:p>
          <a:p>
            <a:pPr marL="0" indent="0">
              <a:buNone/>
            </a:pPr>
            <a:r>
              <a:rPr lang="fi-FI" dirty="0" smtClean="0"/>
              <a:t/>
            </a:r>
            <a:br>
              <a:rPr lang="fi-FI" dirty="0" smtClean="0"/>
            </a:br>
            <a:r>
              <a:rPr lang="fi-FI" dirty="0" smtClean="0"/>
              <a:t/>
            </a:r>
            <a:br>
              <a:rPr lang="fi-FI" dirty="0" smtClean="0"/>
            </a:br>
            <a:endParaRPr lang="fi-FI" dirty="0" smtClean="0"/>
          </a:p>
        </p:txBody>
      </p:sp>
      <p:sp>
        <p:nvSpPr>
          <p:cNvPr id="4" name="Dian numeron paikkamerkki 5"/>
          <p:cNvSpPr>
            <a:spLocks noGrp="1"/>
          </p:cNvSpPr>
          <p:nvPr>
            <p:ph type="sldNum" sz="quarter" idx="12"/>
          </p:nvPr>
        </p:nvSpPr>
        <p:spPr>
          <a:xfrm>
            <a:off x="189137" y="6309320"/>
            <a:ext cx="432000" cy="360000"/>
          </a:xfrm>
        </p:spPr>
        <p:txBody>
          <a:bodyPr/>
          <a:lstStyle/>
          <a:p>
            <a:r>
              <a:rPr lang="fi-FI" dirty="0"/>
              <a:t>4</a:t>
            </a:r>
          </a:p>
        </p:txBody>
      </p:sp>
      <p:pic>
        <p:nvPicPr>
          <p:cNvPr id="5" name="Kuva 4"/>
          <p:cNvPicPr>
            <a:picLocks noChangeAspect="1"/>
          </p:cNvPicPr>
          <p:nvPr/>
        </p:nvPicPr>
        <p:blipFill>
          <a:blip r:embed="rId4"/>
          <a:stretch>
            <a:fillRect/>
          </a:stretch>
        </p:blipFill>
        <p:spPr>
          <a:xfrm>
            <a:off x="4355573" y="3249152"/>
            <a:ext cx="432854" cy="359695"/>
          </a:xfrm>
          <a:prstGeom prst="rect">
            <a:avLst/>
          </a:prstGeom>
        </p:spPr>
      </p:pic>
    </p:spTree>
    <p:extLst>
      <p:ext uri="{BB962C8B-B14F-4D97-AF65-F5344CB8AC3E}">
        <p14:creationId xmlns:p14="http://schemas.microsoft.com/office/powerpoint/2010/main" val="3547525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Kokemusasiantuntija tukihenkilönä</a:t>
            </a:r>
            <a:endParaRPr lang="fi-FI" dirty="0"/>
          </a:p>
        </p:txBody>
      </p:sp>
      <p:sp>
        <p:nvSpPr>
          <p:cNvPr id="3" name="Sisällön paikkamerkki 2"/>
          <p:cNvSpPr>
            <a:spLocks noGrp="1"/>
          </p:cNvSpPr>
          <p:nvPr>
            <p:ph idx="1"/>
          </p:nvPr>
        </p:nvSpPr>
        <p:spPr/>
        <p:txBody>
          <a:bodyPr/>
          <a:lstStyle/>
          <a:p>
            <a:r>
              <a:rPr lang="fi-FI" dirty="0" smtClean="0"/>
              <a:t>Kokemusasiantuntija toimii hoidon aikana potilaan tukihenkilönä </a:t>
            </a:r>
          </a:p>
          <a:p>
            <a:r>
              <a:rPr lang="fi-FI" dirty="0" smtClean="0"/>
              <a:t>Tukihenkilötapaamisessa </a:t>
            </a:r>
            <a:r>
              <a:rPr lang="fi-FI" dirty="0"/>
              <a:t>kokemusasiantuntijan tavoitteena on tuoda toivon näkökulmaa toipumisesta </a:t>
            </a:r>
            <a:r>
              <a:rPr lang="fi-FI" dirty="0" smtClean="0"/>
              <a:t>hyödyntäen omaa toipumistarinaansa</a:t>
            </a:r>
            <a:endParaRPr lang="fi-FI" dirty="0"/>
          </a:p>
          <a:p>
            <a:r>
              <a:rPr lang="fi-FI" dirty="0"/>
              <a:t>Hän kuuntelee ja jakaa kokemustaan neuvomatta, kannustaa omalla esimerkillään, vertaisena</a:t>
            </a:r>
          </a:p>
          <a:p>
            <a:endParaRPr lang="fi-FI" dirty="0"/>
          </a:p>
        </p:txBody>
      </p:sp>
      <p:sp>
        <p:nvSpPr>
          <p:cNvPr id="4" name="Dian numeron paikkamerkki 5"/>
          <p:cNvSpPr>
            <a:spLocks noGrp="1"/>
          </p:cNvSpPr>
          <p:nvPr>
            <p:ph type="sldNum" sz="quarter" idx="12"/>
          </p:nvPr>
        </p:nvSpPr>
        <p:spPr>
          <a:xfrm>
            <a:off x="189137" y="6309320"/>
            <a:ext cx="432000" cy="360000"/>
          </a:xfrm>
        </p:spPr>
        <p:txBody>
          <a:bodyPr/>
          <a:lstStyle/>
          <a:p>
            <a:r>
              <a:rPr lang="fi-FI" dirty="0" smtClean="0"/>
              <a:t>8</a:t>
            </a:r>
            <a:endParaRPr lang="fi-FI" dirty="0"/>
          </a:p>
        </p:txBody>
      </p:sp>
    </p:spTree>
    <p:extLst>
      <p:ext uri="{BB962C8B-B14F-4D97-AF65-F5344CB8AC3E}">
        <p14:creationId xmlns:p14="http://schemas.microsoft.com/office/powerpoint/2010/main" val="1671454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Kokemusasiantuntija sosiaalisena tukena</a:t>
            </a:r>
            <a:endParaRPr lang="fi-FI" dirty="0"/>
          </a:p>
        </p:txBody>
      </p:sp>
      <p:sp>
        <p:nvSpPr>
          <p:cNvPr id="3" name="Sisällön paikkamerkki 2"/>
          <p:cNvSpPr>
            <a:spLocks noGrp="1"/>
          </p:cNvSpPr>
          <p:nvPr>
            <p:ph idx="1"/>
          </p:nvPr>
        </p:nvSpPr>
        <p:spPr/>
        <p:txBody>
          <a:bodyPr/>
          <a:lstStyle/>
          <a:p>
            <a:r>
              <a:rPr lang="fi-FI" dirty="0"/>
              <a:t>Kokemusasiantuntija voi toimia kuntoutujan sosiaalisena tukena</a:t>
            </a:r>
          </a:p>
          <a:p>
            <a:r>
              <a:rPr lang="fi-FI" dirty="0"/>
              <a:t>Kokemusasiantuntija voi tukea arkisten asioiden hoidossa (kaupassa tai kelassa käynti) ja sosiaalisiin tilanteisiin ja harrastuksiin ohjaamisessa (AA-/NA-ryhmät, kirjasto, kahvilassa </a:t>
            </a:r>
            <a:r>
              <a:rPr lang="fi-FI" dirty="0" smtClean="0"/>
              <a:t>käyminen, Olkkariin tutustuminen)</a:t>
            </a:r>
          </a:p>
          <a:p>
            <a:endParaRPr lang="fi-FI" dirty="0"/>
          </a:p>
          <a:p>
            <a:endParaRPr lang="fi-FI" dirty="0"/>
          </a:p>
        </p:txBody>
      </p:sp>
      <p:sp>
        <p:nvSpPr>
          <p:cNvPr id="4" name="Dian numeron paikkamerkki 5"/>
          <p:cNvSpPr>
            <a:spLocks noGrp="1"/>
          </p:cNvSpPr>
          <p:nvPr>
            <p:ph type="sldNum" sz="quarter" idx="12"/>
          </p:nvPr>
        </p:nvSpPr>
        <p:spPr>
          <a:xfrm>
            <a:off x="189137" y="6309320"/>
            <a:ext cx="432000" cy="360000"/>
          </a:xfrm>
        </p:spPr>
        <p:txBody>
          <a:bodyPr/>
          <a:lstStyle/>
          <a:p>
            <a:r>
              <a:rPr lang="fi-FI" dirty="0"/>
              <a:t>9</a:t>
            </a:r>
          </a:p>
        </p:txBody>
      </p:sp>
    </p:spTree>
    <p:extLst>
      <p:ext uri="{BB962C8B-B14F-4D97-AF65-F5344CB8AC3E}">
        <p14:creationId xmlns:p14="http://schemas.microsoft.com/office/powerpoint/2010/main" val="2345856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0000" y="548680"/>
            <a:ext cx="8064000" cy="900000"/>
          </a:xfrm>
        </p:spPr>
        <p:txBody>
          <a:bodyPr/>
          <a:lstStyle/>
          <a:p>
            <a:r>
              <a:rPr lang="fi-FI" dirty="0" smtClean="0"/>
              <a:t>Kokemusasiantuntija ryhmässä</a:t>
            </a:r>
            <a:endParaRPr lang="fi-FI" dirty="0"/>
          </a:p>
        </p:txBody>
      </p:sp>
      <p:sp>
        <p:nvSpPr>
          <p:cNvPr id="3" name="Sisällön paikkamerkki 2"/>
          <p:cNvSpPr>
            <a:spLocks noGrp="1"/>
          </p:cNvSpPr>
          <p:nvPr>
            <p:ph idx="1"/>
          </p:nvPr>
        </p:nvSpPr>
        <p:spPr>
          <a:xfrm>
            <a:off x="540000" y="1268760"/>
            <a:ext cx="8064000" cy="4140000"/>
          </a:xfrm>
        </p:spPr>
        <p:txBody>
          <a:bodyPr/>
          <a:lstStyle/>
          <a:p>
            <a:r>
              <a:rPr lang="fi-FI" dirty="0" smtClean="0"/>
              <a:t>Kokemusasiantuntija on mukana osastojen ja poliklinikoiden ryhmissä</a:t>
            </a:r>
          </a:p>
          <a:p>
            <a:r>
              <a:rPr lang="fi-FI" dirty="0" smtClean="0"/>
              <a:t>Kokemusasiantuntija </a:t>
            </a:r>
            <a:r>
              <a:rPr lang="fi-FI" dirty="0"/>
              <a:t>voi toimia erilaisissa hoidollisissa ja kuntouttavissa ryhmissä ammattiauttajan </a:t>
            </a:r>
            <a:r>
              <a:rPr lang="fi-FI" b="1" dirty="0"/>
              <a:t>työparina vertaisohjaajana</a:t>
            </a:r>
            <a:endParaRPr lang="fi-FI" dirty="0"/>
          </a:p>
          <a:p>
            <a:r>
              <a:rPr lang="fi-FI" dirty="0"/>
              <a:t>Hän voi kertoa oman toipumistarinaansa ryhmän teeman mukaan</a:t>
            </a:r>
          </a:p>
          <a:p>
            <a:r>
              <a:rPr lang="fi-FI" dirty="0"/>
              <a:t>Tavoitteena on toivon tuominen ryhmäläisille</a:t>
            </a:r>
          </a:p>
          <a:p>
            <a:r>
              <a:rPr lang="fi-FI" dirty="0"/>
              <a:t>Kokemusasiantuntija voi olla mukana suunnittelemassa ryhmän toimintaa ja sisältöä</a:t>
            </a:r>
          </a:p>
          <a:p>
            <a:r>
              <a:rPr lang="fi-FI" dirty="0"/>
              <a:t>Kokemusasiantuntija</a:t>
            </a:r>
            <a:r>
              <a:rPr lang="fi-FI" b="1" dirty="0"/>
              <a:t> </a:t>
            </a:r>
            <a:r>
              <a:rPr lang="fi-FI" dirty="0"/>
              <a:t>voi olla </a:t>
            </a:r>
            <a:r>
              <a:rPr lang="fi-FI" b="1" dirty="0"/>
              <a:t>vierailijana</a:t>
            </a:r>
            <a:r>
              <a:rPr lang="fi-FI" dirty="0"/>
              <a:t> ryhmässä, jolloin hän käy kertomassa yksittäisellä ryhmätapaamisella oman toipumistarinansa</a:t>
            </a:r>
          </a:p>
          <a:p>
            <a:endParaRPr lang="fi-FI" dirty="0"/>
          </a:p>
        </p:txBody>
      </p:sp>
      <p:sp>
        <p:nvSpPr>
          <p:cNvPr id="4" name="Dian numeron paikkamerkki 5"/>
          <p:cNvSpPr>
            <a:spLocks noGrp="1"/>
          </p:cNvSpPr>
          <p:nvPr>
            <p:ph type="sldNum" sz="quarter" idx="12"/>
          </p:nvPr>
        </p:nvSpPr>
        <p:spPr>
          <a:xfrm>
            <a:off x="189137" y="6309320"/>
            <a:ext cx="432000" cy="360000"/>
          </a:xfrm>
        </p:spPr>
        <p:txBody>
          <a:bodyPr/>
          <a:lstStyle/>
          <a:p>
            <a:r>
              <a:rPr lang="fi-FI" dirty="0" smtClean="0"/>
              <a:t>10</a:t>
            </a:r>
            <a:endParaRPr lang="fi-FI" dirty="0"/>
          </a:p>
        </p:txBody>
      </p:sp>
    </p:spTree>
    <p:extLst>
      <p:ext uri="{BB962C8B-B14F-4D97-AF65-F5344CB8AC3E}">
        <p14:creationId xmlns:p14="http://schemas.microsoft.com/office/powerpoint/2010/main" val="998820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_Rakennerahastot_2014-2020_mallipohja_ESR_FI_7.14">
  <a:themeElements>
    <a:clrScheme name="TEM_Rakennerahastot">
      <a:dk1>
        <a:sysClr val="windowText" lastClr="000000"/>
      </a:dk1>
      <a:lt1>
        <a:srgbClr val="FFFFFF"/>
      </a:lt1>
      <a:dk2>
        <a:srgbClr val="646464"/>
      </a:dk2>
      <a:lt2>
        <a:srgbClr val="FFFFFF"/>
      </a:lt2>
      <a:accent1>
        <a:srgbClr val="8CBE41"/>
      </a:accent1>
      <a:accent2>
        <a:srgbClr val="5BC6E8"/>
      </a:accent2>
      <a:accent3>
        <a:srgbClr val="009FDA"/>
      </a:accent3>
      <a:accent4>
        <a:srgbClr val="5F378C"/>
      </a:accent4>
      <a:accent5>
        <a:srgbClr val="E2007A"/>
      </a:accent5>
      <a:accent6>
        <a:srgbClr val="F6921E"/>
      </a:accent6>
      <a:hlink>
        <a:srgbClr val="00549F"/>
      </a:hlink>
      <a:folHlink>
        <a:srgbClr val="00B299"/>
      </a:folHlink>
    </a:clrScheme>
    <a:fontScheme name="TEM_Rakennerahast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133EF70EAE22743B0FF0BFFAAA93ACB" ma:contentTypeVersion="7" ma:contentTypeDescription="Luo uusi asiakirja." ma:contentTypeScope="" ma:versionID="396237cc9a12ab72a443b9f4b2a2ed60">
  <xsd:schema xmlns:xsd="http://www.w3.org/2001/XMLSchema" xmlns:xs="http://www.w3.org/2001/XMLSchema" xmlns:p="http://schemas.microsoft.com/office/2006/metadata/properties" xmlns:ns2="a5f40f30-9f6f-4f63-bcfd-b05b4c042b1e" xmlns:ns3="b962d7f0-5614-4f66-bfeb-fc0079f1809e" targetNamespace="http://schemas.microsoft.com/office/2006/metadata/properties" ma:root="true" ma:fieldsID="0c7ed882ce85da1455da15bec0895479" ns2:_="" ns3:_="">
    <xsd:import namespace="a5f40f30-9f6f-4f63-bcfd-b05b4c042b1e"/>
    <xsd:import namespace="b962d7f0-5614-4f66-bfeb-fc0079f180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40f30-9f6f-4f63-bcfd-b05b4c042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62d7f0-5614-4f66-bfeb-fc0079f1809e"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40925A-83B6-48E5-B496-F61812CEFEFB}"/>
</file>

<file path=customXml/itemProps2.xml><?xml version="1.0" encoding="utf-8"?>
<ds:datastoreItem xmlns:ds="http://schemas.openxmlformats.org/officeDocument/2006/customXml" ds:itemID="{969655F9-CF2A-4948-8CA5-938428AF88C7}"/>
</file>

<file path=customXml/itemProps3.xml><?xml version="1.0" encoding="utf-8"?>
<ds:datastoreItem xmlns:ds="http://schemas.openxmlformats.org/officeDocument/2006/customXml" ds:itemID="{4229C230-94C8-4789-B904-D131D8285211}"/>
</file>

<file path=docProps/app.xml><?xml version="1.0" encoding="utf-8"?>
<Properties xmlns="http://schemas.openxmlformats.org/officeDocument/2006/extended-properties" xmlns:vt="http://schemas.openxmlformats.org/officeDocument/2006/docPropsVTypes">
  <Template>TEM_Rakennerahastot_2014-2020_mallipohja_ESR_FI_7.14</Template>
  <TotalTime>894</TotalTime>
  <Words>2761</Words>
  <Application>Microsoft Office PowerPoint</Application>
  <PresentationFormat>Näytössä katseltava diaesitys (4:3)</PresentationFormat>
  <Paragraphs>508</Paragraphs>
  <Slides>37</Slides>
  <Notes>32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37</vt:i4>
      </vt:variant>
    </vt:vector>
  </HeadingPairs>
  <TitlesOfParts>
    <vt:vector size="43" baseType="lpstr">
      <vt:lpstr>Arial</vt:lpstr>
      <vt:lpstr>Calibri</vt:lpstr>
      <vt:lpstr>Cambria</vt:lpstr>
      <vt:lpstr>Lucida Sans</vt:lpstr>
      <vt:lpstr>Wingdings</vt:lpstr>
      <vt:lpstr>TEM_Rakennerahastot_2014-2020_mallipohja_ESR_FI_7.14</vt:lpstr>
      <vt:lpstr>Toipumisorientaation mukaiset toimintakäytännöt ja niiden arviointi</vt:lpstr>
      <vt:lpstr>Esityksen rakenne</vt:lpstr>
      <vt:lpstr>Etelä-Pohjanmaan sairaanhoitopiiri</vt:lpstr>
      <vt:lpstr>Mistä on lähdetty?</vt:lpstr>
      <vt:lpstr>Toipumisorientaation mukaisia toimintakäytäntöjä Etelä-Pohjanmaan sairaanhoitopiirissä</vt:lpstr>
      <vt:lpstr>Voimaa arkeen kurssitoiminta</vt:lpstr>
      <vt:lpstr>Kokemusasiantuntija tukihenkilönä</vt:lpstr>
      <vt:lpstr>Kokemusasiantuntija sosiaalisena tukena</vt:lpstr>
      <vt:lpstr>Kokemusasiantuntija ryhmässä</vt:lpstr>
      <vt:lpstr>Kokemusasiantuntija vertaistukihenkilönä osastolla</vt:lpstr>
      <vt:lpstr>Ammattilaisten kokemuksia kokemusasiantuntijatoiminnasta (arviointia kevään 2019 pilotista) </vt:lpstr>
      <vt:lpstr>Ammattilaisten kokemuksia kokemusasiantuntijatoiminnasta (arviointia kevään 2019 pilotista) </vt:lpstr>
      <vt:lpstr>Kokemusasiantuntija kotikäynnillä</vt:lpstr>
      <vt:lpstr>Kokemusasiantuntija luennolla</vt:lpstr>
      <vt:lpstr>Kokemusasiantuntija kehittämistyössä</vt:lpstr>
      <vt:lpstr>Kokemusasiantuntijaraatitoiminta (2017-2019 jatkuu seuraaviin vuosiin) </vt:lpstr>
      <vt:lpstr>PowerPoint-esitys</vt:lpstr>
      <vt:lpstr>PowerPoint-esitys</vt:lpstr>
      <vt:lpstr>Psykiatrinen ryhmäkuntoutuspilotti (9.9.2019-31.12.2019 pilotti jatkuu 2020 kevään ajan)</vt:lpstr>
      <vt:lpstr>Toiminnan viikko-ohjelma</vt:lpstr>
      <vt:lpstr>Arviointi</vt:lpstr>
      <vt:lpstr>Kokemusasiantuntijavastaanottopilotti (5.9.2019-31.12.2019)</vt:lpstr>
      <vt:lpstr>PowerPoint-esitys</vt:lpstr>
      <vt:lpstr>Koti</vt:lpstr>
      <vt:lpstr>Mahdollisuudet</vt:lpstr>
      <vt:lpstr>Ihmiset</vt:lpstr>
      <vt:lpstr>Voimaantuminen </vt:lpstr>
      <vt:lpstr>Recovery-orientoituneen toimintakulttuurin luominen EPSHP:ssa</vt:lpstr>
      <vt:lpstr>PowerPoint-esitys</vt:lpstr>
      <vt:lpstr>Kustannusvaikuttavuus kokemusasiantuntijatoiminnassa</vt:lpstr>
      <vt:lpstr>CASE 1 (kokemusasiantuntija itse arvioimassa työnsä vaikuttavuutta)</vt:lpstr>
      <vt:lpstr>CASE 2  (kokemusasiantuntija itse arvioimassa työnsä vaikuttavuutta)</vt:lpstr>
      <vt:lpstr>CASE 3 (kokemusasiantuntija itse arvioimassa työnsä vaikuttavuutta) </vt:lpstr>
      <vt:lpstr>Kokemusasiantuntijan merkitys toipumisessa (Missä I.ROC mittarin osa-alueella on tapahtunut muutosta kokemusasiantuntijan tapaamisten aikana)</vt:lpstr>
      <vt:lpstr>Kustannukset</vt:lpstr>
      <vt:lpstr>PowerPoint-esitys</vt:lpstr>
      <vt:lpstr>PowerPoint-esitys</vt:lpstr>
    </vt:vector>
  </TitlesOfParts>
  <Company>EDU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Marjatta</dc:creator>
  <cp:lastModifiedBy>Örn Malla Poskelappi</cp:lastModifiedBy>
  <cp:revision>92</cp:revision>
  <cp:lastPrinted>2020-02-11T18:06:20Z</cp:lastPrinted>
  <dcterms:created xsi:type="dcterms:W3CDTF">2018-04-26T06:46:55Z</dcterms:created>
  <dcterms:modified xsi:type="dcterms:W3CDTF">2020-09-02T11:19:11Z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0x010100A133EF70EAE22743B0FF0BFFAAA93ACB</vt:lpwstr>
  </property>
</Properties>
</file>