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7"/>
  </p:sldMasterIdLst>
  <p:notesMasterIdLst>
    <p:notesMasterId r:id="rId64"/>
  </p:notesMasterIdLst>
  <p:handoutMasterIdLst>
    <p:handoutMasterId r:id="rId65"/>
  </p:handoutMasterIdLst>
  <p:sldIdLst>
    <p:sldId id="259" r:id="rId28"/>
    <p:sldId id="278" r:id="rId29"/>
    <p:sldId id="311" r:id="rId30"/>
    <p:sldId id="280" r:id="rId31"/>
    <p:sldId id="376" r:id="rId32"/>
    <p:sldId id="286" r:id="rId33"/>
    <p:sldId id="318" r:id="rId34"/>
    <p:sldId id="352" r:id="rId35"/>
    <p:sldId id="367" r:id="rId36"/>
    <p:sldId id="308" r:id="rId37"/>
    <p:sldId id="290" r:id="rId38"/>
    <p:sldId id="293" r:id="rId39"/>
    <p:sldId id="295" r:id="rId40"/>
    <p:sldId id="300" r:id="rId41"/>
    <p:sldId id="368" r:id="rId42"/>
    <p:sldId id="301" r:id="rId43"/>
    <p:sldId id="283" r:id="rId44"/>
    <p:sldId id="369" r:id="rId45"/>
    <p:sldId id="297" r:id="rId46"/>
    <p:sldId id="324" r:id="rId47"/>
    <p:sldId id="326" r:id="rId48"/>
    <p:sldId id="356" r:id="rId49"/>
    <p:sldId id="357" r:id="rId50"/>
    <p:sldId id="364" r:id="rId51"/>
    <p:sldId id="371" r:id="rId52"/>
    <p:sldId id="377" r:id="rId53"/>
    <p:sldId id="299" r:id="rId54"/>
    <p:sldId id="305" r:id="rId55"/>
    <p:sldId id="327" r:id="rId56"/>
    <p:sldId id="328" r:id="rId57"/>
    <p:sldId id="292" r:id="rId58"/>
    <p:sldId id="378" r:id="rId59"/>
    <p:sldId id="379" r:id="rId60"/>
    <p:sldId id="380" r:id="rId61"/>
    <p:sldId id="381" r:id="rId62"/>
    <p:sldId id="363" r:id="rId63"/>
  </p:sldIdLst>
  <p:sldSz cx="9144000" cy="6858000" type="screen4x3"/>
  <p:notesSz cx="6797675" cy="9928225"/>
  <p:defaultTextStyle>
    <a:defPPr>
      <a:defRPr lang="fi-FI"/>
    </a:defPPr>
    <a:lvl1pPr algn="l" rtl="0" fontAlgn="base">
      <a:spcBef>
        <a:spcPct val="0"/>
      </a:spcBef>
      <a:spcAft>
        <a:spcPct val="0"/>
      </a:spcAft>
      <a:defRPr sz="1600" kern="1200">
        <a:solidFill>
          <a:schemeClr val="tx1"/>
        </a:solidFill>
        <a:latin typeface="Verdana" pitchFamily="34" charset="0"/>
        <a:ea typeface="+mn-ea"/>
        <a:cs typeface="+mn-cs"/>
      </a:defRPr>
    </a:lvl1pPr>
    <a:lvl2pPr marL="457200" algn="l" rtl="0" fontAlgn="base">
      <a:spcBef>
        <a:spcPct val="0"/>
      </a:spcBef>
      <a:spcAft>
        <a:spcPct val="0"/>
      </a:spcAft>
      <a:defRPr sz="1600" kern="1200">
        <a:solidFill>
          <a:schemeClr val="tx1"/>
        </a:solidFill>
        <a:latin typeface="Verdana" pitchFamily="34" charset="0"/>
        <a:ea typeface="+mn-ea"/>
        <a:cs typeface="+mn-cs"/>
      </a:defRPr>
    </a:lvl2pPr>
    <a:lvl3pPr marL="914400" algn="l" rtl="0" fontAlgn="base">
      <a:spcBef>
        <a:spcPct val="0"/>
      </a:spcBef>
      <a:spcAft>
        <a:spcPct val="0"/>
      </a:spcAft>
      <a:defRPr sz="1600" kern="1200">
        <a:solidFill>
          <a:schemeClr val="tx1"/>
        </a:solidFill>
        <a:latin typeface="Verdana" pitchFamily="34" charset="0"/>
        <a:ea typeface="+mn-ea"/>
        <a:cs typeface="+mn-cs"/>
      </a:defRPr>
    </a:lvl3pPr>
    <a:lvl4pPr marL="1371600" algn="l" rtl="0" fontAlgn="base">
      <a:spcBef>
        <a:spcPct val="0"/>
      </a:spcBef>
      <a:spcAft>
        <a:spcPct val="0"/>
      </a:spcAft>
      <a:defRPr sz="1600" kern="1200">
        <a:solidFill>
          <a:schemeClr val="tx1"/>
        </a:solidFill>
        <a:latin typeface="Verdana" pitchFamily="34" charset="0"/>
        <a:ea typeface="+mn-ea"/>
        <a:cs typeface="+mn-cs"/>
      </a:defRPr>
    </a:lvl4pPr>
    <a:lvl5pPr marL="1828800" algn="l" rtl="0" fontAlgn="base">
      <a:spcBef>
        <a:spcPct val="0"/>
      </a:spcBef>
      <a:spcAft>
        <a:spcPct val="0"/>
      </a:spcAft>
      <a:defRPr sz="1600" kern="1200">
        <a:solidFill>
          <a:schemeClr val="tx1"/>
        </a:solidFill>
        <a:latin typeface="Verdana" pitchFamily="34" charset="0"/>
        <a:ea typeface="+mn-ea"/>
        <a:cs typeface="+mn-cs"/>
      </a:defRPr>
    </a:lvl5pPr>
    <a:lvl6pPr marL="2286000" algn="l" defTabSz="914400" rtl="0" eaLnBrk="1" latinLnBrk="0" hangingPunct="1">
      <a:defRPr sz="1600" kern="1200">
        <a:solidFill>
          <a:schemeClr val="tx1"/>
        </a:solidFill>
        <a:latin typeface="Verdana" pitchFamily="34" charset="0"/>
        <a:ea typeface="+mn-ea"/>
        <a:cs typeface="+mn-cs"/>
      </a:defRPr>
    </a:lvl6pPr>
    <a:lvl7pPr marL="2743200" algn="l" defTabSz="914400" rtl="0" eaLnBrk="1" latinLnBrk="0" hangingPunct="1">
      <a:defRPr sz="1600" kern="1200">
        <a:solidFill>
          <a:schemeClr val="tx1"/>
        </a:solidFill>
        <a:latin typeface="Verdana" pitchFamily="34" charset="0"/>
        <a:ea typeface="+mn-ea"/>
        <a:cs typeface="+mn-cs"/>
      </a:defRPr>
    </a:lvl7pPr>
    <a:lvl8pPr marL="3200400" algn="l" defTabSz="914400" rtl="0" eaLnBrk="1" latinLnBrk="0" hangingPunct="1">
      <a:defRPr sz="1600" kern="1200">
        <a:solidFill>
          <a:schemeClr val="tx1"/>
        </a:solidFill>
        <a:latin typeface="Verdana" pitchFamily="34" charset="0"/>
        <a:ea typeface="+mn-ea"/>
        <a:cs typeface="+mn-cs"/>
      </a:defRPr>
    </a:lvl8pPr>
    <a:lvl9pPr marL="3657600" algn="l" defTabSz="914400" rtl="0" eaLnBrk="1" latinLnBrk="0" hangingPunct="1">
      <a:defRPr sz="16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5050"/>
    <a:srgbClr val="527CB4"/>
    <a:srgbClr val="990000"/>
    <a:srgbClr val="D9DDE9"/>
    <a:srgbClr val="C6C6DA"/>
    <a:srgbClr val="B8B8D0"/>
    <a:srgbClr val="EAEFF4"/>
    <a:srgbClr val="DEE9F4"/>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7" autoAdjust="0"/>
    <p:restoredTop sz="86628" autoAdjust="0"/>
  </p:normalViewPr>
  <p:slideViewPr>
    <p:cSldViewPr>
      <p:cViewPr varScale="1">
        <p:scale>
          <a:sx n="83" d="100"/>
          <a:sy n="83" d="100"/>
        </p:scale>
        <p:origin x="1709"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slide" Target="slides/slide12.xml"/><Relationship Id="rId21" Type="http://schemas.openxmlformats.org/officeDocument/2006/relationships/customXml" Target="../customXml/item21.xml"/><Relationship Id="rId34" Type="http://schemas.openxmlformats.org/officeDocument/2006/relationships/slide" Target="slides/slide7.xml"/><Relationship Id="rId42" Type="http://schemas.openxmlformats.org/officeDocument/2006/relationships/slide" Target="slides/slide15.xml"/><Relationship Id="rId47" Type="http://schemas.openxmlformats.org/officeDocument/2006/relationships/slide" Target="slides/slide20.xml"/><Relationship Id="rId50" Type="http://schemas.openxmlformats.org/officeDocument/2006/relationships/slide" Target="slides/slide23.xml"/><Relationship Id="rId55" Type="http://schemas.openxmlformats.org/officeDocument/2006/relationships/slide" Target="slides/slide28.xml"/><Relationship Id="rId63" Type="http://schemas.openxmlformats.org/officeDocument/2006/relationships/slide" Target="slides/slide36.xml"/><Relationship Id="rId68" Type="http://schemas.openxmlformats.org/officeDocument/2006/relationships/theme" Target="theme/theme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slide" Target="slides/slide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slide" Target="slides/slide5.xml"/><Relationship Id="rId37" Type="http://schemas.openxmlformats.org/officeDocument/2006/relationships/slide" Target="slides/slide10.xml"/><Relationship Id="rId40" Type="http://schemas.openxmlformats.org/officeDocument/2006/relationships/slide" Target="slides/slide13.xml"/><Relationship Id="rId45" Type="http://schemas.openxmlformats.org/officeDocument/2006/relationships/slide" Target="slides/slide18.xml"/><Relationship Id="rId53" Type="http://schemas.openxmlformats.org/officeDocument/2006/relationships/slide" Target="slides/slide26.xml"/><Relationship Id="rId58" Type="http://schemas.openxmlformats.org/officeDocument/2006/relationships/slide" Target="slides/slide31.xml"/><Relationship Id="rId66"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slide" Target="slides/slide1.xml"/><Relationship Id="rId36" Type="http://schemas.openxmlformats.org/officeDocument/2006/relationships/slide" Target="slides/slide9.xml"/><Relationship Id="rId49" Type="http://schemas.openxmlformats.org/officeDocument/2006/relationships/slide" Target="slides/slide22.xml"/><Relationship Id="rId57" Type="http://schemas.openxmlformats.org/officeDocument/2006/relationships/slide" Target="slides/slide30.xml"/><Relationship Id="rId61" Type="http://schemas.openxmlformats.org/officeDocument/2006/relationships/slide" Target="slides/slide34.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slide" Target="slides/slide4.xml"/><Relationship Id="rId44" Type="http://schemas.openxmlformats.org/officeDocument/2006/relationships/slide" Target="slides/slide17.xml"/><Relationship Id="rId52" Type="http://schemas.openxmlformats.org/officeDocument/2006/relationships/slide" Target="slides/slide25.xml"/><Relationship Id="rId60" Type="http://schemas.openxmlformats.org/officeDocument/2006/relationships/slide" Target="slides/slide33.xml"/><Relationship Id="rId65"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slideMaster" Target="slideMasters/slideMaster1.xml"/><Relationship Id="rId30" Type="http://schemas.openxmlformats.org/officeDocument/2006/relationships/slide" Target="slides/slide3.xml"/><Relationship Id="rId35" Type="http://schemas.openxmlformats.org/officeDocument/2006/relationships/slide" Target="slides/slide8.xml"/><Relationship Id="rId43" Type="http://schemas.openxmlformats.org/officeDocument/2006/relationships/slide" Target="slides/slide16.xml"/><Relationship Id="rId48" Type="http://schemas.openxmlformats.org/officeDocument/2006/relationships/slide" Target="slides/slide21.xml"/><Relationship Id="rId56" Type="http://schemas.openxmlformats.org/officeDocument/2006/relationships/slide" Target="slides/slide29.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customXml" Target="../customXml/item8.xml"/><Relationship Id="rId51" Type="http://schemas.openxmlformats.org/officeDocument/2006/relationships/slide" Target="slides/slide24.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slide" Target="slides/slide6.xml"/><Relationship Id="rId38" Type="http://schemas.openxmlformats.org/officeDocument/2006/relationships/slide" Target="slides/slide11.xml"/><Relationship Id="rId46" Type="http://schemas.openxmlformats.org/officeDocument/2006/relationships/slide" Target="slides/slide19.xml"/><Relationship Id="rId59" Type="http://schemas.openxmlformats.org/officeDocument/2006/relationships/slide" Target="slides/slide32.xml"/><Relationship Id="rId67" Type="http://schemas.openxmlformats.org/officeDocument/2006/relationships/viewProps" Target="viewProps.xml"/><Relationship Id="rId20" Type="http://schemas.openxmlformats.org/officeDocument/2006/relationships/customXml" Target="../customXml/item20.xml"/><Relationship Id="rId41" Type="http://schemas.openxmlformats.org/officeDocument/2006/relationships/slide" Target="slides/slide14.xml"/><Relationship Id="rId54" Type="http://schemas.openxmlformats.org/officeDocument/2006/relationships/slide" Target="slides/slide27.xml"/><Relationship Id="rId62" Type="http://schemas.openxmlformats.org/officeDocument/2006/relationships/slide" Target="slides/slide35.xml"/></Relationships>
</file>

<file path=ppt/charts/_rels/chart1.xml.rels><?xml version="1.0" encoding="UTF-8" standalone="yes"?>
<Relationships xmlns="http://schemas.openxmlformats.org/package/2006/relationships"><Relationship Id="rId3" Type="http://schemas.openxmlformats.org/officeDocument/2006/relationships/oleObject" Target="file:///\\petunas001.ad.mednet.fi\sos_jm\Nkansio\Pori\Sote\Asumispalvelut\Asumispalvelujen%20toteuma%202014-20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petunas001.ad.mednet.fi\sos_jm\Nkansio\Pori\Sote\Asumispalvelut\Asumispalvelujen%20toteuma%202014-201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fi-FI" sz="1800" b="0" i="0" baseline="0">
                <a:effectLst/>
              </a:rPr>
              <a:t>Lajeittain /vuosi</a:t>
            </a:r>
            <a:endParaRPr lang="fi-FI">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fi-FI"/>
        </a:p>
      </c:txPr>
    </c:title>
    <c:autoTitleDeleted val="0"/>
    <c:plotArea>
      <c:layout/>
      <c:barChart>
        <c:barDir val="col"/>
        <c:grouping val="clustered"/>
        <c:varyColors val="0"/>
        <c:ser>
          <c:idx val="0"/>
          <c:order val="0"/>
          <c:tx>
            <c:strRef>
              <c:f>Taul1!$B$2</c:f>
              <c:strCache>
                <c:ptCount val="1"/>
                <c:pt idx="0">
                  <c:v>2014</c:v>
                </c:pt>
              </c:strCache>
            </c:strRef>
          </c:tx>
          <c:spPr>
            <a:solidFill>
              <a:schemeClr val="accent1"/>
            </a:solidFill>
            <a:ln>
              <a:noFill/>
            </a:ln>
            <a:effectLst/>
          </c:spPr>
          <c:invertIfNegative val="0"/>
          <c:cat>
            <c:strRef>
              <c:f>Taul1!$A$3:$A$5</c:f>
              <c:strCache>
                <c:ptCount val="3"/>
                <c:pt idx="0">
                  <c:v>Tulot</c:v>
                </c:pt>
                <c:pt idx="1">
                  <c:v>Menot</c:v>
                </c:pt>
                <c:pt idx="2">
                  <c:v>Netto</c:v>
                </c:pt>
              </c:strCache>
            </c:strRef>
          </c:cat>
          <c:val>
            <c:numRef>
              <c:f>Taul1!$B$3:$B$5</c:f>
              <c:numCache>
                <c:formatCode>General</c:formatCode>
                <c:ptCount val="3"/>
                <c:pt idx="0">
                  <c:v>984500</c:v>
                </c:pt>
                <c:pt idx="1">
                  <c:v>4661300</c:v>
                </c:pt>
                <c:pt idx="2">
                  <c:v>3676800</c:v>
                </c:pt>
              </c:numCache>
            </c:numRef>
          </c:val>
          <c:extLst>
            <c:ext xmlns:c16="http://schemas.microsoft.com/office/drawing/2014/chart" uri="{C3380CC4-5D6E-409C-BE32-E72D297353CC}">
              <c16:uniqueId val="{00000000-1D86-4D0B-B806-CAD441965649}"/>
            </c:ext>
          </c:extLst>
        </c:ser>
        <c:ser>
          <c:idx val="1"/>
          <c:order val="1"/>
          <c:tx>
            <c:strRef>
              <c:f>Taul1!$C$2</c:f>
              <c:strCache>
                <c:ptCount val="1"/>
                <c:pt idx="0">
                  <c:v>2015</c:v>
                </c:pt>
              </c:strCache>
            </c:strRef>
          </c:tx>
          <c:spPr>
            <a:solidFill>
              <a:schemeClr val="accent3">
                <a:lumMod val="85000"/>
              </a:schemeClr>
            </a:solidFill>
            <a:ln>
              <a:noFill/>
            </a:ln>
            <a:effectLst/>
          </c:spPr>
          <c:invertIfNegative val="0"/>
          <c:cat>
            <c:strRef>
              <c:f>Taul1!$A$3:$A$5</c:f>
              <c:strCache>
                <c:ptCount val="3"/>
                <c:pt idx="0">
                  <c:v>Tulot</c:v>
                </c:pt>
                <c:pt idx="1">
                  <c:v>Menot</c:v>
                </c:pt>
                <c:pt idx="2">
                  <c:v>Netto</c:v>
                </c:pt>
              </c:strCache>
            </c:strRef>
          </c:cat>
          <c:val>
            <c:numRef>
              <c:f>Taul1!$C$3:$C$5</c:f>
              <c:numCache>
                <c:formatCode>General</c:formatCode>
                <c:ptCount val="3"/>
                <c:pt idx="0">
                  <c:v>1015500</c:v>
                </c:pt>
                <c:pt idx="1">
                  <c:v>4764200</c:v>
                </c:pt>
                <c:pt idx="2">
                  <c:v>3748800</c:v>
                </c:pt>
              </c:numCache>
            </c:numRef>
          </c:val>
          <c:extLst>
            <c:ext xmlns:c16="http://schemas.microsoft.com/office/drawing/2014/chart" uri="{C3380CC4-5D6E-409C-BE32-E72D297353CC}">
              <c16:uniqueId val="{00000001-1D86-4D0B-B806-CAD441965649}"/>
            </c:ext>
          </c:extLst>
        </c:ser>
        <c:ser>
          <c:idx val="2"/>
          <c:order val="2"/>
          <c:tx>
            <c:strRef>
              <c:f>Taul1!$D$2</c:f>
              <c:strCache>
                <c:ptCount val="1"/>
                <c:pt idx="0">
                  <c:v>2016</c:v>
                </c:pt>
              </c:strCache>
            </c:strRef>
          </c:tx>
          <c:spPr>
            <a:solidFill>
              <a:schemeClr val="accent3">
                <a:lumMod val="50000"/>
              </a:schemeClr>
            </a:solidFill>
            <a:ln>
              <a:noFill/>
            </a:ln>
            <a:effectLst/>
          </c:spPr>
          <c:invertIfNegative val="0"/>
          <c:cat>
            <c:strRef>
              <c:f>Taul1!$A$3:$A$5</c:f>
              <c:strCache>
                <c:ptCount val="3"/>
                <c:pt idx="0">
                  <c:v>Tulot</c:v>
                </c:pt>
                <c:pt idx="1">
                  <c:v>Menot</c:v>
                </c:pt>
                <c:pt idx="2">
                  <c:v>Netto</c:v>
                </c:pt>
              </c:strCache>
            </c:strRef>
          </c:cat>
          <c:val>
            <c:numRef>
              <c:f>Taul1!$D$3:$D$5</c:f>
              <c:numCache>
                <c:formatCode>General</c:formatCode>
                <c:ptCount val="3"/>
                <c:pt idx="0">
                  <c:v>988500</c:v>
                </c:pt>
                <c:pt idx="1">
                  <c:v>4699000</c:v>
                </c:pt>
                <c:pt idx="2">
                  <c:v>3710500</c:v>
                </c:pt>
              </c:numCache>
            </c:numRef>
          </c:val>
          <c:extLst>
            <c:ext xmlns:c16="http://schemas.microsoft.com/office/drawing/2014/chart" uri="{C3380CC4-5D6E-409C-BE32-E72D297353CC}">
              <c16:uniqueId val="{00000002-1D86-4D0B-B806-CAD441965649}"/>
            </c:ext>
          </c:extLst>
        </c:ser>
        <c:ser>
          <c:idx val="3"/>
          <c:order val="3"/>
          <c:tx>
            <c:strRef>
              <c:f>Taul1!$E$2</c:f>
              <c:strCache>
                <c:ptCount val="1"/>
                <c:pt idx="0">
                  <c:v>2017</c:v>
                </c:pt>
              </c:strCache>
            </c:strRef>
          </c:tx>
          <c:spPr>
            <a:solidFill>
              <a:schemeClr val="accent4"/>
            </a:solidFill>
            <a:ln>
              <a:noFill/>
            </a:ln>
            <a:effectLst/>
          </c:spPr>
          <c:invertIfNegative val="0"/>
          <c:cat>
            <c:strRef>
              <c:f>Taul1!$A$3:$A$5</c:f>
              <c:strCache>
                <c:ptCount val="3"/>
                <c:pt idx="0">
                  <c:v>Tulot</c:v>
                </c:pt>
                <c:pt idx="1">
                  <c:v>Menot</c:v>
                </c:pt>
                <c:pt idx="2">
                  <c:v>Netto</c:v>
                </c:pt>
              </c:strCache>
            </c:strRef>
          </c:cat>
          <c:val>
            <c:numRef>
              <c:f>Taul1!$E$3:$E$5</c:f>
              <c:numCache>
                <c:formatCode>General</c:formatCode>
                <c:ptCount val="3"/>
                <c:pt idx="0">
                  <c:v>948800</c:v>
                </c:pt>
                <c:pt idx="1">
                  <c:v>4843600</c:v>
                </c:pt>
                <c:pt idx="2">
                  <c:v>3894700</c:v>
                </c:pt>
              </c:numCache>
            </c:numRef>
          </c:val>
          <c:extLst>
            <c:ext xmlns:c16="http://schemas.microsoft.com/office/drawing/2014/chart" uri="{C3380CC4-5D6E-409C-BE32-E72D297353CC}">
              <c16:uniqueId val="{00000003-1D86-4D0B-B806-CAD441965649}"/>
            </c:ext>
          </c:extLst>
        </c:ser>
        <c:ser>
          <c:idx val="4"/>
          <c:order val="4"/>
          <c:tx>
            <c:strRef>
              <c:f>Taul1!$F$2</c:f>
              <c:strCache>
                <c:ptCount val="1"/>
                <c:pt idx="0">
                  <c:v>2018</c:v>
                </c:pt>
              </c:strCache>
            </c:strRef>
          </c:tx>
          <c:spPr>
            <a:solidFill>
              <a:schemeClr val="accent5"/>
            </a:solidFill>
            <a:ln>
              <a:noFill/>
            </a:ln>
            <a:effectLst/>
          </c:spPr>
          <c:invertIfNegative val="0"/>
          <c:cat>
            <c:strRef>
              <c:f>Taul1!$A$3:$A$5</c:f>
              <c:strCache>
                <c:ptCount val="3"/>
                <c:pt idx="0">
                  <c:v>Tulot</c:v>
                </c:pt>
                <c:pt idx="1">
                  <c:v>Menot</c:v>
                </c:pt>
                <c:pt idx="2">
                  <c:v>Netto</c:v>
                </c:pt>
              </c:strCache>
            </c:strRef>
          </c:cat>
          <c:val>
            <c:numRef>
              <c:f>Taul1!$F$3:$F$5</c:f>
              <c:numCache>
                <c:formatCode>General</c:formatCode>
                <c:ptCount val="3"/>
                <c:pt idx="0">
                  <c:v>870000</c:v>
                </c:pt>
                <c:pt idx="1">
                  <c:v>4425600</c:v>
                </c:pt>
                <c:pt idx="2">
                  <c:v>3555600</c:v>
                </c:pt>
              </c:numCache>
            </c:numRef>
          </c:val>
          <c:extLst>
            <c:ext xmlns:c16="http://schemas.microsoft.com/office/drawing/2014/chart" uri="{C3380CC4-5D6E-409C-BE32-E72D297353CC}">
              <c16:uniqueId val="{00000004-1D86-4D0B-B806-CAD441965649}"/>
            </c:ext>
          </c:extLst>
        </c:ser>
        <c:ser>
          <c:idx val="5"/>
          <c:order val="5"/>
          <c:tx>
            <c:strRef>
              <c:f>Taul1!$G$2</c:f>
              <c:strCache>
                <c:ptCount val="1"/>
                <c:pt idx="0">
                  <c:v>2019</c:v>
                </c:pt>
              </c:strCache>
            </c:strRef>
          </c:tx>
          <c:spPr>
            <a:solidFill>
              <a:schemeClr val="accent6"/>
            </a:solidFill>
            <a:ln>
              <a:noFill/>
            </a:ln>
            <a:effectLst/>
          </c:spPr>
          <c:invertIfNegative val="0"/>
          <c:cat>
            <c:strRef>
              <c:f>Taul1!$A$3:$A$5</c:f>
              <c:strCache>
                <c:ptCount val="3"/>
                <c:pt idx="0">
                  <c:v>Tulot</c:v>
                </c:pt>
                <c:pt idx="1">
                  <c:v>Menot</c:v>
                </c:pt>
                <c:pt idx="2">
                  <c:v>Netto</c:v>
                </c:pt>
              </c:strCache>
            </c:strRef>
          </c:cat>
          <c:val>
            <c:numRef>
              <c:f>Taul1!$G$3:$G$5</c:f>
              <c:numCache>
                <c:formatCode>General</c:formatCode>
                <c:ptCount val="3"/>
                <c:pt idx="0">
                  <c:v>821251</c:v>
                </c:pt>
                <c:pt idx="1">
                  <c:v>4367035</c:v>
                </c:pt>
                <c:pt idx="2">
                  <c:v>3545784</c:v>
                </c:pt>
              </c:numCache>
            </c:numRef>
          </c:val>
          <c:extLst>
            <c:ext xmlns:c16="http://schemas.microsoft.com/office/drawing/2014/chart" uri="{C3380CC4-5D6E-409C-BE32-E72D297353CC}">
              <c16:uniqueId val="{00000005-1D86-4D0B-B806-CAD441965649}"/>
            </c:ext>
          </c:extLst>
        </c:ser>
        <c:dLbls>
          <c:showLegendKey val="0"/>
          <c:showVal val="0"/>
          <c:showCatName val="0"/>
          <c:showSerName val="0"/>
          <c:showPercent val="0"/>
          <c:showBubbleSize val="0"/>
        </c:dLbls>
        <c:gapWidth val="219"/>
        <c:overlap val="-27"/>
        <c:axId val="259545200"/>
        <c:axId val="259545528"/>
      </c:barChart>
      <c:catAx>
        <c:axId val="259545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259545528"/>
        <c:crosses val="autoZero"/>
        <c:auto val="1"/>
        <c:lblAlgn val="ctr"/>
        <c:lblOffset val="100"/>
        <c:noMultiLvlLbl val="0"/>
      </c:catAx>
      <c:valAx>
        <c:axId val="259545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2595452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a:t>Toteuma lajeittain /vuosi</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tx>
            <c:strRef>
              <c:f>Taul1!$B$36</c:f>
              <c:strCache>
                <c:ptCount val="1"/>
                <c:pt idx="0">
                  <c:v>2014</c:v>
                </c:pt>
              </c:strCache>
            </c:strRef>
          </c:tx>
          <c:spPr>
            <a:solidFill>
              <a:schemeClr val="accent1"/>
            </a:solidFill>
            <a:ln>
              <a:noFill/>
            </a:ln>
            <a:effectLst/>
          </c:spPr>
          <c:invertIfNegative val="0"/>
          <c:cat>
            <c:strRef>
              <c:f>Taul1!$A$37:$A$39</c:f>
              <c:strCache>
                <c:ptCount val="3"/>
                <c:pt idx="0">
                  <c:v>Tulot</c:v>
                </c:pt>
                <c:pt idx="1">
                  <c:v>Menot</c:v>
                </c:pt>
                <c:pt idx="2">
                  <c:v>Netto</c:v>
                </c:pt>
              </c:strCache>
            </c:strRef>
          </c:cat>
          <c:val>
            <c:numRef>
              <c:f>Taul1!$B$37:$B$39</c:f>
              <c:numCache>
                <c:formatCode>General</c:formatCode>
                <c:ptCount val="3"/>
                <c:pt idx="0">
                  <c:v>1762100</c:v>
                </c:pt>
                <c:pt idx="1">
                  <c:v>8094800</c:v>
                </c:pt>
                <c:pt idx="2">
                  <c:v>6332700</c:v>
                </c:pt>
              </c:numCache>
            </c:numRef>
          </c:val>
          <c:extLst>
            <c:ext xmlns:c16="http://schemas.microsoft.com/office/drawing/2014/chart" uri="{C3380CC4-5D6E-409C-BE32-E72D297353CC}">
              <c16:uniqueId val="{00000000-A6DD-4D4F-8052-931BC28FC8AB}"/>
            </c:ext>
          </c:extLst>
        </c:ser>
        <c:ser>
          <c:idx val="1"/>
          <c:order val="1"/>
          <c:tx>
            <c:strRef>
              <c:f>Taul1!$C$36</c:f>
              <c:strCache>
                <c:ptCount val="1"/>
                <c:pt idx="0">
                  <c:v>2015</c:v>
                </c:pt>
              </c:strCache>
            </c:strRef>
          </c:tx>
          <c:spPr>
            <a:solidFill>
              <a:schemeClr val="accent3">
                <a:lumMod val="85000"/>
              </a:schemeClr>
            </a:solidFill>
            <a:ln>
              <a:noFill/>
            </a:ln>
            <a:effectLst/>
          </c:spPr>
          <c:invertIfNegative val="0"/>
          <c:cat>
            <c:strRef>
              <c:f>Taul1!$A$37:$A$39</c:f>
              <c:strCache>
                <c:ptCount val="3"/>
                <c:pt idx="0">
                  <c:v>Tulot</c:v>
                </c:pt>
                <c:pt idx="1">
                  <c:v>Menot</c:v>
                </c:pt>
                <c:pt idx="2">
                  <c:v>Netto</c:v>
                </c:pt>
              </c:strCache>
            </c:strRef>
          </c:cat>
          <c:val>
            <c:numRef>
              <c:f>Taul1!$C$37:$C$39</c:f>
              <c:numCache>
                <c:formatCode>General</c:formatCode>
                <c:ptCount val="3"/>
                <c:pt idx="0">
                  <c:v>1698000</c:v>
                </c:pt>
                <c:pt idx="1">
                  <c:v>7765700</c:v>
                </c:pt>
                <c:pt idx="2">
                  <c:v>6067700</c:v>
                </c:pt>
              </c:numCache>
            </c:numRef>
          </c:val>
          <c:extLst>
            <c:ext xmlns:c16="http://schemas.microsoft.com/office/drawing/2014/chart" uri="{C3380CC4-5D6E-409C-BE32-E72D297353CC}">
              <c16:uniqueId val="{00000001-A6DD-4D4F-8052-931BC28FC8AB}"/>
            </c:ext>
          </c:extLst>
        </c:ser>
        <c:ser>
          <c:idx val="2"/>
          <c:order val="2"/>
          <c:tx>
            <c:strRef>
              <c:f>Taul1!$D$36</c:f>
              <c:strCache>
                <c:ptCount val="1"/>
                <c:pt idx="0">
                  <c:v>2016</c:v>
                </c:pt>
              </c:strCache>
            </c:strRef>
          </c:tx>
          <c:spPr>
            <a:solidFill>
              <a:schemeClr val="accent3">
                <a:lumMod val="50000"/>
              </a:schemeClr>
            </a:solidFill>
            <a:ln>
              <a:noFill/>
            </a:ln>
            <a:effectLst/>
          </c:spPr>
          <c:invertIfNegative val="0"/>
          <c:cat>
            <c:strRef>
              <c:f>Taul1!$A$37:$A$39</c:f>
              <c:strCache>
                <c:ptCount val="3"/>
                <c:pt idx="0">
                  <c:v>Tulot</c:v>
                </c:pt>
                <c:pt idx="1">
                  <c:v>Menot</c:v>
                </c:pt>
                <c:pt idx="2">
                  <c:v>Netto</c:v>
                </c:pt>
              </c:strCache>
            </c:strRef>
          </c:cat>
          <c:val>
            <c:numRef>
              <c:f>Taul1!$D$37:$D$39</c:f>
              <c:numCache>
                <c:formatCode>General</c:formatCode>
                <c:ptCount val="3"/>
                <c:pt idx="0">
                  <c:v>1690000</c:v>
                </c:pt>
                <c:pt idx="1">
                  <c:v>7325200</c:v>
                </c:pt>
                <c:pt idx="2">
                  <c:v>5635200</c:v>
                </c:pt>
              </c:numCache>
            </c:numRef>
          </c:val>
          <c:extLst>
            <c:ext xmlns:c16="http://schemas.microsoft.com/office/drawing/2014/chart" uri="{C3380CC4-5D6E-409C-BE32-E72D297353CC}">
              <c16:uniqueId val="{00000002-A6DD-4D4F-8052-931BC28FC8AB}"/>
            </c:ext>
          </c:extLst>
        </c:ser>
        <c:ser>
          <c:idx val="3"/>
          <c:order val="3"/>
          <c:tx>
            <c:strRef>
              <c:f>Taul1!$E$36</c:f>
              <c:strCache>
                <c:ptCount val="1"/>
                <c:pt idx="0">
                  <c:v>2017</c:v>
                </c:pt>
              </c:strCache>
            </c:strRef>
          </c:tx>
          <c:spPr>
            <a:solidFill>
              <a:schemeClr val="accent4"/>
            </a:solidFill>
            <a:ln>
              <a:noFill/>
            </a:ln>
            <a:effectLst/>
          </c:spPr>
          <c:invertIfNegative val="0"/>
          <c:cat>
            <c:strRef>
              <c:f>Taul1!$A$37:$A$39</c:f>
              <c:strCache>
                <c:ptCount val="3"/>
                <c:pt idx="0">
                  <c:v>Tulot</c:v>
                </c:pt>
                <c:pt idx="1">
                  <c:v>Menot</c:v>
                </c:pt>
                <c:pt idx="2">
                  <c:v>Netto</c:v>
                </c:pt>
              </c:strCache>
            </c:strRef>
          </c:cat>
          <c:val>
            <c:numRef>
              <c:f>Taul1!$E$37:$E$39</c:f>
              <c:numCache>
                <c:formatCode>General</c:formatCode>
                <c:ptCount val="3"/>
                <c:pt idx="0">
                  <c:v>1654500</c:v>
                </c:pt>
                <c:pt idx="1">
                  <c:v>7268900</c:v>
                </c:pt>
                <c:pt idx="2">
                  <c:v>5614400</c:v>
                </c:pt>
              </c:numCache>
            </c:numRef>
          </c:val>
          <c:extLst>
            <c:ext xmlns:c16="http://schemas.microsoft.com/office/drawing/2014/chart" uri="{C3380CC4-5D6E-409C-BE32-E72D297353CC}">
              <c16:uniqueId val="{00000003-A6DD-4D4F-8052-931BC28FC8AB}"/>
            </c:ext>
          </c:extLst>
        </c:ser>
        <c:ser>
          <c:idx val="4"/>
          <c:order val="4"/>
          <c:tx>
            <c:strRef>
              <c:f>Taul1!$F$36</c:f>
              <c:strCache>
                <c:ptCount val="1"/>
                <c:pt idx="0">
                  <c:v>2018</c:v>
                </c:pt>
              </c:strCache>
            </c:strRef>
          </c:tx>
          <c:spPr>
            <a:solidFill>
              <a:schemeClr val="accent5"/>
            </a:solidFill>
            <a:ln>
              <a:noFill/>
            </a:ln>
            <a:effectLst/>
          </c:spPr>
          <c:invertIfNegative val="0"/>
          <c:cat>
            <c:strRef>
              <c:f>Taul1!$A$37:$A$39</c:f>
              <c:strCache>
                <c:ptCount val="3"/>
                <c:pt idx="0">
                  <c:v>Tulot</c:v>
                </c:pt>
                <c:pt idx="1">
                  <c:v>Menot</c:v>
                </c:pt>
                <c:pt idx="2">
                  <c:v>Netto</c:v>
                </c:pt>
              </c:strCache>
            </c:strRef>
          </c:cat>
          <c:val>
            <c:numRef>
              <c:f>Taul1!$F$37:$F$39</c:f>
              <c:numCache>
                <c:formatCode>General</c:formatCode>
                <c:ptCount val="3"/>
                <c:pt idx="0">
                  <c:v>1559000</c:v>
                </c:pt>
                <c:pt idx="1">
                  <c:v>6987300</c:v>
                </c:pt>
                <c:pt idx="2">
                  <c:v>5428300</c:v>
                </c:pt>
              </c:numCache>
            </c:numRef>
          </c:val>
          <c:extLst>
            <c:ext xmlns:c16="http://schemas.microsoft.com/office/drawing/2014/chart" uri="{C3380CC4-5D6E-409C-BE32-E72D297353CC}">
              <c16:uniqueId val="{00000004-A6DD-4D4F-8052-931BC28FC8AB}"/>
            </c:ext>
          </c:extLst>
        </c:ser>
        <c:ser>
          <c:idx val="5"/>
          <c:order val="5"/>
          <c:tx>
            <c:strRef>
              <c:f>Taul1!$G$36</c:f>
              <c:strCache>
                <c:ptCount val="1"/>
                <c:pt idx="0">
                  <c:v>2019</c:v>
                </c:pt>
              </c:strCache>
            </c:strRef>
          </c:tx>
          <c:spPr>
            <a:solidFill>
              <a:schemeClr val="accent6"/>
            </a:solidFill>
            <a:ln>
              <a:noFill/>
            </a:ln>
            <a:effectLst/>
          </c:spPr>
          <c:invertIfNegative val="0"/>
          <c:cat>
            <c:strRef>
              <c:f>Taul1!$A$37:$A$39</c:f>
              <c:strCache>
                <c:ptCount val="3"/>
                <c:pt idx="0">
                  <c:v>Tulot</c:v>
                </c:pt>
                <c:pt idx="1">
                  <c:v>Menot</c:v>
                </c:pt>
                <c:pt idx="2">
                  <c:v>Netto</c:v>
                </c:pt>
              </c:strCache>
            </c:strRef>
          </c:cat>
          <c:val>
            <c:numRef>
              <c:f>Taul1!$G$37:$G$39</c:f>
              <c:numCache>
                <c:formatCode>General</c:formatCode>
                <c:ptCount val="3"/>
                <c:pt idx="0">
                  <c:v>1499054</c:v>
                </c:pt>
                <c:pt idx="1">
                  <c:v>7093486</c:v>
                </c:pt>
                <c:pt idx="2">
                  <c:v>5594432</c:v>
                </c:pt>
              </c:numCache>
            </c:numRef>
          </c:val>
          <c:extLst>
            <c:ext xmlns:c16="http://schemas.microsoft.com/office/drawing/2014/chart" uri="{C3380CC4-5D6E-409C-BE32-E72D297353CC}">
              <c16:uniqueId val="{00000005-A6DD-4D4F-8052-931BC28FC8AB}"/>
            </c:ext>
          </c:extLst>
        </c:ser>
        <c:dLbls>
          <c:showLegendKey val="0"/>
          <c:showVal val="0"/>
          <c:showCatName val="0"/>
          <c:showSerName val="0"/>
          <c:showPercent val="0"/>
          <c:showBubbleSize val="0"/>
        </c:dLbls>
        <c:gapWidth val="219"/>
        <c:overlap val="-27"/>
        <c:axId val="520984608"/>
        <c:axId val="520985264"/>
      </c:barChart>
      <c:catAx>
        <c:axId val="520984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520985264"/>
        <c:crosses val="autoZero"/>
        <c:auto val="1"/>
        <c:lblAlgn val="ctr"/>
        <c:lblOffset val="100"/>
        <c:noMultiLvlLbl val="0"/>
      </c:catAx>
      <c:valAx>
        <c:axId val="5209852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5209846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2" y="0"/>
            <a:ext cx="2946400" cy="496967"/>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49688" y="0"/>
            <a:ext cx="2946400" cy="496967"/>
          </a:xfrm>
          <a:prstGeom prst="rect">
            <a:avLst/>
          </a:prstGeom>
        </p:spPr>
        <p:txBody>
          <a:bodyPr vert="horz" lIns="91440" tIns="45720" rIns="91440" bIns="45720" rtlCol="0"/>
          <a:lstStyle>
            <a:lvl1pPr algn="r">
              <a:defRPr sz="1200"/>
            </a:lvl1pPr>
          </a:lstStyle>
          <a:p>
            <a:fld id="{E4AF415D-D068-47C3-B29E-0C9915CE34D4}" type="datetimeFigureOut">
              <a:rPr lang="fi-FI" smtClean="0"/>
              <a:t>2.9.2020</a:t>
            </a:fld>
            <a:endParaRPr lang="fi-FI"/>
          </a:p>
        </p:txBody>
      </p:sp>
      <p:sp>
        <p:nvSpPr>
          <p:cNvPr id="4" name="Alatunnisteen paikkamerkki 3"/>
          <p:cNvSpPr>
            <a:spLocks noGrp="1"/>
          </p:cNvSpPr>
          <p:nvPr>
            <p:ph type="ftr" sz="quarter" idx="2"/>
          </p:nvPr>
        </p:nvSpPr>
        <p:spPr>
          <a:xfrm>
            <a:off x="2" y="9429674"/>
            <a:ext cx="2946400" cy="496966"/>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49688" y="9429674"/>
            <a:ext cx="2946400" cy="496966"/>
          </a:xfrm>
          <a:prstGeom prst="rect">
            <a:avLst/>
          </a:prstGeom>
        </p:spPr>
        <p:txBody>
          <a:bodyPr vert="horz" lIns="91440" tIns="45720" rIns="91440" bIns="45720" rtlCol="0" anchor="b"/>
          <a:lstStyle>
            <a:lvl1pPr algn="r">
              <a:defRPr sz="1200"/>
            </a:lvl1pPr>
          </a:lstStyle>
          <a:p>
            <a:fld id="{3DAC68FE-FB08-4D5F-AC72-26687F5FD79C}" type="slidenum">
              <a:rPr lang="fi-FI" smtClean="0"/>
              <a:t>‹#›</a:t>
            </a:fld>
            <a:endParaRPr lang="fi-FI"/>
          </a:p>
        </p:txBody>
      </p:sp>
    </p:spTree>
    <p:extLst>
      <p:ext uri="{BB962C8B-B14F-4D97-AF65-F5344CB8AC3E}">
        <p14:creationId xmlns:p14="http://schemas.microsoft.com/office/powerpoint/2010/main" val="860007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i-FI"/>
          </a:p>
        </p:txBody>
      </p:sp>
      <p:sp>
        <p:nvSpPr>
          <p:cNvPr id="6147" name="Rectangle 3"/>
          <p:cNvSpPr>
            <a:spLocks noGrp="1" noChangeArrowheads="1"/>
          </p:cNvSpPr>
          <p:nvPr>
            <p:ph type="dt" idx="1"/>
          </p:nvPr>
        </p:nvSpPr>
        <p:spPr bwMode="auto">
          <a:xfrm>
            <a:off x="3852018" y="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i-FI"/>
          </a:p>
        </p:txBody>
      </p:sp>
      <p:sp>
        <p:nvSpPr>
          <p:cNvPr id="6148"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06359" y="4715908"/>
            <a:ext cx="4984962"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p>
        </p:txBody>
      </p:sp>
      <p:sp>
        <p:nvSpPr>
          <p:cNvPr id="6150" name="Rectangle 6"/>
          <p:cNvSpPr>
            <a:spLocks noGrp="1" noChangeArrowheads="1"/>
          </p:cNvSpPr>
          <p:nvPr>
            <p:ph type="ftr" sz="quarter" idx="4"/>
          </p:nvPr>
        </p:nvSpPr>
        <p:spPr bwMode="auto">
          <a:xfrm>
            <a:off x="1" y="9431815"/>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i-FI"/>
          </a:p>
        </p:txBody>
      </p:sp>
      <p:sp>
        <p:nvSpPr>
          <p:cNvPr id="6151" name="Rectangle 7"/>
          <p:cNvSpPr>
            <a:spLocks noGrp="1" noChangeArrowheads="1"/>
          </p:cNvSpPr>
          <p:nvPr>
            <p:ph type="sldNum" sz="quarter" idx="5"/>
          </p:nvPr>
        </p:nvSpPr>
        <p:spPr bwMode="auto">
          <a:xfrm>
            <a:off x="3852018" y="9431815"/>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A41FCAF-8DD3-4BC5-A348-69D899C27042}" type="slidenum">
              <a:rPr lang="fi-FI"/>
              <a:pPr/>
              <a:t>‹#›</a:t>
            </a:fld>
            <a:endParaRPr lang="fi-FI"/>
          </a:p>
        </p:txBody>
      </p:sp>
    </p:spTree>
    <p:extLst>
      <p:ext uri="{BB962C8B-B14F-4D97-AF65-F5344CB8AC3E}">
        <p14:creationId xmlns:p14="http://schemas.microsoft.com/office/powerpoint/2010/main" val="692755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9A41FCAF-8DD3-4BC5-A348-69D899C27042}" type="slidenum">
              <a:rPr lang="fi-FI" smtClean="0"/>
              <a:pPr/>
              <a:t>13</a:t>
            </a:fld>
            <a:endParaRPr lang="fi-FI"/>
          </a:p>
        </p:txBody>
      </p:sp>
    </p:spTree>
    <p:extLst>
      <p:ext uri="{BB962C8B-B14F-4D97-AF65-F5344CB8AC3E}">
        <p14:creationId xmlns:p14="http://schemas.microsoft.com/office/powerpoint/2010/main" val="2138936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9A41FCAF-8DD3-4BC5-A348-69D899C27042}" type="slidenum">
              <a:rPr lang="fi-FI" smtClean="0"/>
              <a:pPr/>
              <a:t>32</a:t>
            </a:fld>
            <a:endParaRPr lang="fi-FI"/>
          </a:p>
        </p:txBody>
      </p:sp>
    </p:spTree>
    <p:extLst>
      <p:ext uri="{BB962C8B-B14F-4D97-AF65-F5344CB8AC3E}">
        <p14:creationId xmlns:p14="http://schemas.microsoft.com/office/powerpoint/2010/main" val="129910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smtClean="0"/>
              <a:t>Muokkaa alaotsikon perustyyliä napsautt.</a:t>
            </a:r>
            <a:endParaRPr lang="fi-FI"/>
          </a:p>
        </p:txBody>
      </p:sp>
    </p:spTree>
    <p:extLst>
      <p:ext uri="{BB962C8B-B14F-4D97-AF65-F5344CB8AC3E}">
        <p14:creationId xmlns:p14="http://schemas.microsoft.com/office/powerpoint/2010/main" val="3183245727"/>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Tree>
    <p:extLst>
      <p:ext uri="{BB962C8B-B14F-4D97-AF65-F5344CB8AC3E}">
        <p14:creationId xmlns:p14="http://schemas.microsoft.com/office/powerpoint/2010/main" val="2189658690"/>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7029450" y="304800"/>
            <a:ext cx="1657350" cy="5943600"/>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2057400" y="304800"/>
            <a:ext cx="4819650" cy="59436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Tree>
    <p:extLst>
      <p:ext uri="{BB962C8B-B14F-4D97-AF65-F5344CB8AC3E}">
        <p14:creationId xmlns:p14="http://schemas.microsoft.com/office/powerpoint/2010/main" val="1099680728"/>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Tree>
    <p:extLst>
      <p:ext uri="{BB962C8B-B14F-4D97-AF65-F5344CB8AC3E}">
        <p14:creationId xmlns:p14="http://schemas.microsoft.com/office/powerpoint/2010/main" val="1253928716"/>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Tree>
    <p:extLst>
      <p:ext uri="{BB962C8B-B14F-4D97-AF65-F5344CB8AC3E}">
        <p14:creationId xmlns:p14="http://schemas.microsoft.com/office/powerpoint/2010/main" val="2861629397"/>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2057400" y="1447800"/>
            <a:ext cx="3238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5448300" y="1447800"/>
            <a:ext cx="3238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Tree>
    <p:extLst>
      <p:ext uri="{BB962C8B-B14F-4D97-AF65-F5344CB8AC3E}">
        <p14:creationId xmlns:p14="http://schemas.microsoft.com/office/powerpoint/2010/main" val="1824748152"/>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Tree>
    <p:extLst>
      <p:ext uri="{BB962C8B-B14F-4D97-AF65-F5344CB8AC3E}">
        <p14:creationId xmlns:p14="http://schemas.microsoft.com/office/powerpoint/2010/main" val="2988141404"/>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Tree>
    <p:extLst>
      <p:ext uri="{BB962C8B-B14F-4D97-AF65-F5344CB8AC3E}">
        <p14:creationId xmlns:p14="http://schemas.microsoft.com/office/powerpoint/2010/main" val="651415990"/>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1473734"/>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Tree>
    <p:extLst>
      <p:ext uri="{BB962C8B-B14F-4D97-AF65-F5344CB8AC3E}">
        <p14:creationId xmlns:p14="http://schemas.microsoft.com/office/powerpoint/2010/main" val="3913909391"/>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Tree>
    <p:extLst>
      <p:ext uri="{BB962C8B-B14F-4D97-AF65-F5344CB8AC3E}">
        <p14:creationId xmlns:p14="http://schemas.microsoft.com/office/powerpoint/2010/main" val="4219644525"/>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0" y="0"/>
            <a:ext cx="1371600" cy="6858000"/>
          </a:xfrm>
          <a:prstGeom prst="rect">
            <a:avLst/>
          </a:prstGeom>
          <a:solidFill>
            <a:srgbClr val="D9DDE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26" name="Rectangle 2"/>
          <p:cNvSpPr>
            <a:spLocks noGrp="1" noChangeArrowheads="1"/>
          </p:cNvSpPr>
          <p:nvPr>
            <p:ph type="title"/>
          </p:nvPr>
        </p:nvSpPr>
        <p:spPr bwMode="auto">
          <a:xfrm>
            <a:off x="2057400" y="304800"/>
            <a:ext cx="6629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i-FI" smtClean="0"/>
              <a:t>Muokkaa otsikon perustyyliä napsauttamalla</a:t>
            </a:r>
          </a:p>
        </p:txBody>
      </p:sp>
      <p:sp>
        <p:nvSpPr>
          <p:cNvPr id="1027" name="Rectangle 3"/>
          <p:cNvSpPr>
            <a:spLocks noGrp="1" noChangeArrowheads="1"/>
          </p:cNvSpPr>
          <p:nvPr>
            <p:ph type="body" idx="1"/>
          </p:nvPr>
        </p:nvSpPr>
        <p:spPr bwMode="auto">
          <a:xfrm>
            <a:off x="2057400" y="1447800"/>
            <a:ext cx="6629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i-FI" smtClean="0"/>
              <a:t>Muokkaa tekstin perustyylejä napsauttamalla</a:t>
            </a:r>
          </a:p>
          <a:p>
            <a:pPr lvl="1"/>
            <a:r>
              <a:rPr lang="fi-FI" smtClean="0"/>
              <a:t>toinen taso</a:t>
            </a:r>
          </a:p>
          <a:p>
            <a:pPr lvl="2"/>
            <a:r>
              <a:rPr lang="fi-FI" smtClean="0"/>
              <a:t>kolmas taso</a:t>
            </a:r>
          </a:p>
        </p:txBody>
      </p:sp>
      <p:sp>
        <p:nvSpPr>
          <p:cNvPr id="1032" name="Text Box 8"/>
          <p:cNvSpPr txBox="1">
            <a:spLocks noChangeArrowheads="1"/>
          </p:cNvSpPr>
          <p:nvPr/>
        </p:nvSpPr>
        <p:spPr bwMode="auto">
          <a:xfrm>
            <a:off x="7667625" y="6583363"/>
            <a:ext cx="9731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fld id="{580447FD-1EBA-427E-B7FD-51D6A72E1FB3}" type="datetime1">
              <a:rPr lang="fi-FI" sz="1200">
                <a:solidFill>
                  <a:srgbClr val="336699"/>
                </a:solidFill>
              </a:rPr>
              <a:pPr/>
              <a:t>2.9.2020</a:t>
            </a:fld>
            <a:endParaRPr lang="fi-FI" sz="1200">
              <a:solidFill>
                <a:srgbClr val="336699"/>
              </a:solidFill>
            </a:endParaRPr>
          </a:p>
        </p:txBody>
      </p:sp>
      <p:pic>
        <p:nvPicPr>
          <p:cNvPr id="1033" name="Picture 9" descr="vaakaviiva"/>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421188" y="6553200"/>
            <a:ext cx="4722812" cy="14288"/>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ori_val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28600" y="304800"/>
            <a:ext cx="909638" cy="249396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hf sldNum="0" hdr="0" dt="0"/>
  <p:txStyles>
    <p:titleStyle>
      <a:lvl1pPr algn="l" rtl="0" fontAlgn="base">
        <a:lnSpc>
          <a:spcPct val="90000"/>
        </a:lnSpc>
        <a:spcBef>
          <a:spcPct val="0"/>
        </a:spcBef>
        <a:spcAft>
          <a:spcPct val="0"/>
        </a:spcAft>
        <a:defRPr sz="2800" b="1">
          <a:solidFill>
            <a:schemeClr val="tx2"/>
          </a:solidFill>
          <a:latin typeface="+mj-lt"/>
          <a:ea typeface="+mj-ea"/>
          <a:cs typeface="+mj-cs"/>
        </a:defRPr>
      </a:lvl1pPr>
      <a:lvl2pPr algn="l" rtl="0" fontAlgn="base">
        <a:lnSpc>
          <a:spcPct val="90000"/>
        </a:lnSpc>
        <a:spcBef>
          <a:spcPct val="0"/>
        </a:spcBef>
        <a:spcAft>
          <a:spcPct val="0"/>
        </a:spcAft>
        <a:defRPr sz="2800" b="1">
          <a:solidFill>
            <a:schemeClr val="tx2"/>
          </a:solidFill>
          <a:latin typeface="Verdana" pitchFamily="34" charset="0"/>
        </a:defRPr>
      </a:lvl2pPr>
      <a:lvl3pPr algn="l" rtl="0" fontAlgn="base">
        <a:lnSpc>
          <a:spcPct val="90000"/>
        </a:lnSpc>
        <a:spcBef>
          <a:spcPct val="0"/>
        </a:spcBef>
        <a:spcAft>
          <a:spcPct val="0"/>
        </a:spcAft>
        <a:defRPr sz="2800" b="1">
          <a:solidFill>
            <a:schemeClr val="tx2"/>
          </a:solidFill>
          <a:latin typeface="Verdana" pitchFamily="34" charset="0"/>
        </a:defRPr>
      </a:lvl3pPr>
      <a:lvl4pPr algn="l" rtl="0" fontAlgn="base">
        <a:lnSpc>
          <a:spcPct val="90000"/>
        </a:lnSpc>
        <a:spcBef>
          <a:spcPct val="0"/>
        </a:spcBef>
        <a:spcAft>
          <a:spcPct val="0"/>
        </a:spcAft>
        <a:defRPr sz="2800" b="1">
          <a:solidFill>
            <a:schemeClr val="tx2"/>
          </a:solidFill>
          <a:latin typeface="Verdana" pitchFamily="34" charset="0"/>
        </a:defRPr>
      </a:lvl4pPr>
      <a:lvl5pPr algn="l" rtl="0" fontAlgn="base">
        <a:lnSpc>
          <a:spcPct val="90000"/>
        </a:lnSpc>
        <a:spcBef>
          <a:spcPct val="0"/>
        </a:spcBef>
        <a:spcAft>
          <a:spcPct val="0"/>
        </a:spcAft>
        <a:defRPr sz="2800" b="1">
          <a:solidFill>
            <a:schemeClr val="tx2"/>
          </a:solidFill>
          <a:latin typeface="Verdana" pitchFamily="34" charset="0"/>
        </a:defRPr>
      </a:lvl5pPr>
      <a:lvl6pPr marL="457200" algn="l" rtl="0" fontAlgn="base">
        <a:lnSpc>
          <a:spcPct val="90000"/>
        </a:lnSpc>
        <a:spcBef>
          <a:spcPct val="0"/>
        </a:spcBef>
        <a:spcAft>
          <a:spcPct val="0"/>
        </a:spcAft>
        <a:defRPr sz="2800" b="1">
          <a:solidFill>
            <a:schemeClr val="tx2"/>
          </a:solidFill>
          <a:latin typeface="Verdana" pitchFamily="34" charset="0"/>
        </a:defRPr>
      </a:lvl6pPr>
      <a:lvl7pPr marL="914400" algn="l" rtl="0" fontAlgn="base">
        <a:lnSpc>
          <a:spcPct val="90000"/>
        </a:lnSpc>
        <a:spcBef>
          <a:spcPct val="0"/>
        </a:spcBef>
        <a:spcAft>
          <a:spcPct val="0"/>
        </a:spcAft>
        <a:defRPr sz="2800" b="1">
          <a:solidFill>
            <a:schemeClr val="tx2"/>
          </a:solidFill>
          <a:latin typeface="Verdana" pitchFamily="34" charset="0"/>
        </a:defRPr>
      </a:lvl7pPr>
      <a:lvl8pPr marL="1371600" algn="l" rtl="0" fontAlgn="base">
        <a:lnSpc>
          <a:spcPct val="90000"/>
        </a:lnSpc>
        <a:spcBef>
          <a:spcPct val="0"/>
        </a:spcBef>
        <a:spcAft>
          <a:spcPct val="0"/>
        </a:spcAft>
        <a:defRPr sz="2800" b="1">
          <a:solidFill>
            <a:schemeClr val="tx2"/>
          </a:solidFill>
          <a:latin typeface="Verdana" pitchFamily="34" charset="0"/>
        </a:defRPr>
      </a:lvl8pPr>
      <a:lvl9pPr marL="1828800" algn="l" rtl="0" fontAlgn="base">
        <a:lnSpc>
          <a:spcPct val="90000"/>
        </a:lnSpc>
        <a:spcBef>
          <a:spcPct val="0"/>
        </a:spcBef>
        <a:spcAft>
          <a:spcPct val="0"/>
        </a:spcAft>
        <a:defRPr sz="2800" b="1">
          <a:solidFill>
            <a:schemeClr val="tx2"/>
          </a:solidFill>
          <a:latin typeface="Verdana" pitchFamily="34" charset="0"/>
        </a:defRPr>
      </a:lvl9pPr>
    </p:titleStyle>
    <p:bodyStyle>
      <a:lvl1pPr marL="342900" indent="-342900" algn="l" rtl="0" fontAlgn="base">
        <a:lnSpc>
          <a:spcPct val="90000"/>
        </a:lnSpc>
        <a:spcBef>
          <a:spcPct val="20000"/>
        </a:spcBef>
        <a:spcAft>
          <a:spcPct val="0"/>
        </a:spcAft>
        <a:buSzPct val="50000"/>
        <a:buBlip>
          <a:blip r:embed="rId15"/>
        </a:buBlip>
        <a:defRPr sz="2400">
          <a:solidFill>
            <a:schemeClr val="tx1"/>
          </a:solidFill>
          <a:latin typeface="+mn-lt"/>
          <a:ea typeface="+mn-ea"/>
          <a:cs typeface="+mn-cs"/>
        </a:defRPr>
      </a:lvl1pPr>
      <a:lvl2pPr marL="742950" indent="-285750" algn="l" rtl="0" fontAlgn="base">
        <a:lnSpc>
          <a:spcPct val="90000"/>
        </a:lnSpc>
        <a:spcBef>
          <a:spcPct val="20000"/>
        </a:spcBef>
        <a:spcAft>
          <a:spcPct val="0"/>
        </a:spcAft>
        <a:buSzPct val="50000"/>
        <a:buBlip>
          <a:blip r:embed="rId15"/>
        </a:buBlip>
        <a:defRPr sz="2000">
          <a:solidFill>
            <a:schemeClr val="tx1"/>
          </a:solidFill>
          <a:latin typeface="+mn-lt"/>
        </a:defRPr>
      </a:lvl2pPr>
      <a:lvl3pPr marL="1143000" indent="-228600" algn="l" rtl="0" fontAlgn="base">
        <a:lnSpc>
          <a:spcPct val="90000"/>
        </a:lnSpc>
        <a:spcBef>
          <a:spcPct val="20000"/>
        </a:spcBef>
        <a:spcAft>
          <a:spcPct val="0"/>
        </a:spcAft>
        <a:buSzPct val="50000"/>
        <a:buBlip>
          <a:blip r:embed="rId15"/>
        </a:buBlip>
        <a:defRPr>
          <a:solidFill>
            <a:schemeClr val="tx1"/>
          </a:solidFill>
          <a:latin typeface="+mn-lt"/>
        </a:defRPr>
      </a:lvl3pPr>
      <a:lvl4pPr marL="1600200" indent="-228600" algn="l" rtl="0" fontAlgn="base">
        <a:lnSpc>
          <a:spcPct val="90000"/>
        </a:lnSpc>
        <a:spcBef>
          <a:spcPct val="20000"/>
        </a:spcBef>
        <a:spcAft>
          <a:spcPct val="0"/>
        </a:spcAft>
        <a:buChar char="–"/>
        <a:defRPr>
          <a:solidFill>
            <a:schemeClr val="tx1"/>
          </a:solidFill>
          <a:latin typeface="+mn-lt"/>
        </a:defRPr>
      </a:lvl4pPr>
      <a:lvl5pPr marL="2057400" indent="-228600" algn="l" rtl="0" fontAlgn="base">
        <a:lnSpc>
          <a:spcPct val="90000"/>
        </a:lnSpc>
        <a:spcBef>
          <a:spcPct val="20000"/>
        </a:spcBef>
        <a:spcAft>
          <a:spcPct val="0"/>
        </a:spcAft>
        <a:buChar char="»"/>
        <a:defRPr sz="1600">
          <a:solidFill>
            <a:schemeClr val="tx1"/>
          </a:solidFill>
          <a:latin typeface="+mn-lt"/>
        </a:defRPr>
      </a:lvl5pPr>
      <a:lvl6pPr marL="2514600" indent="-228600" algn="l" rtl="0" fontAlgn="base">
        <a:lnSpc>
          <a:spcPct val="90000"/>
        </a:lnSpc>
        <a:spcBef>
          <a:spcPct val="20000"/>
        </a:spcBef>
        <a:spcAft>
          <a:spcPct val="0"/>
        </a:spcAft>
        <a:buChar char="»"/>
        <a:defRPr sz="1600">
          <a:solidFill>
            <a:schemeClr val="tx1"/>
          </a:solidFill>
          <a:latin typeface="+mn-lt"/>
        </a:defRPr>
      </a:lvl6pPr>
      <a:lvl7pPr marL="2971800" indent="-228600" algn="l" rtl="0" fontAlgn="base">
        <a:lnSpc>
          <a:spcPct val="90000"/>
        </a:lnSpc>
        <a:spcBef>
          <a:spcPct val="20000"/>
        </a:spcBef>
        <a:spcAft>
          <a:spcPct val="0"/>
        </a:spcAft>
        <a:buChar char="»"/>
        <a:defRPr sz="1600">
          <a:solidFill>
            <a:schemeClr val="tx1"/>
          </a:solidFill>
          <a:latin typeface="+mn-lt"/>
        </a:defRPr>
      </a:lvl7pPr>
      <a:lvl8pPr marL="3429000" indent="-228600" algn="l" rtl="0" fontAlgn="base">
        <a:lnSpc>
          <a:spcPct val="90000"/>
        </a:lnSpc>
        <a:spcBef>
          <a:spcPct val="20000"/>
        </a:spcBef>
        <a:spcAft>
          <a:spcPct val="0"/>
        </a:spcAft>
        <a:buChar char="»"/>
        <a:defRPr sz="1600">
          <a:solidFill>
            <a:schemeClr val="tx1"/>
          </a:solidFill>
          <a:latin typeface="+mn-lt"/>
        </a:defRPr>
      </a:lvl8pPr>
      <a:lvl9pPr marL="3886200" indent="-228600" algn="l" rtl="0" fontAlgn="base">
        <a:lnSpc>
          <a:spcPct val="90000"/>
        </a:lnSpc>
        <a:spcBef>
          <a:spcPct val="20000"/>
        </a:spcBef>
        <a:spcAft>
          <a:spcPct val="0"/>
        </a:spcAft>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5" name="Rectangle 11"/>
          <p:cNvSpPr>
            <a:spLocks noGrp="1" noChangeArrowheads="1"/>
          </p:cNvSpPr>
          <p:nvPr>
            <p:ph type="title"/>
          </p:nvPr>
        </p:nvSpPr>
        <p:spPr>
          <a:xfrm>
            <a:off x="2195736" y="116632"/>
            <a:ext cx="6629400" cy="171872"/>
          </a:xfrm>
        </p:spPr>
        <p:txBody>
          <a:bodyPr/>
          <a:lstStyle/>
          <a:p>
            <a:r>
              <a:rPr lang="fi-FI" sz="4800" dirty="0" smtClean="0">
                <a:solidFill>
                  <a:srgbClr val="0070C0"/>
                </a:solidFill>
              </a:rPr>
              <a:t> </a:t>
            </a:r>
            <a:endParaRPr lang="fi-FI" sz="4800" dirty="0">
              <a:solidFill>
                <a:srgbClr val="0070C0"/>
              </a:solidFill>
            </a:endParaRPr>
          </a:p>
        </p:txBody>
      </p:sp>
      <p:sp>
        <p:nvSpPr>
          <p:cNvPr id="2" name="Sisällön paikkamerkki 1"/>
          <p:cNvSpPr>
            <a:spLocks noGrp="1"/>
          </p:cNvSpPr>
          <p:nvPr>
            <p:ph idx="1"/>
          </p:nvPr>
        </p:nvSpPr>
        <p:spPr>
          <a:xfrm>
            <a:off x="1979712" y="1447800"/>
            <a:ext cx="6984776" cy="4861520"/>
          </a:xfrm>
        </p:spPr>
        <p:txBody>
          <a:bodyPr/>
          <a:lstStyle/>
          <a:p>
            <a:endParaRPr lang="fi-FI" dirty="0" smtClean="0"/>
          </a:p>
          <a:p>
            <a:endParaRPr lang="fi-FI" dirty="0"/>
          </a:p>
          <a:p>
            <a:pPr marL="0" indent="0">
              <a:buNone/>
            </a:pPr>
            <a:endParaRPr lang="fi-FI" dirty="0" smtClean="0"/>
          </a:p>
          <a:p>
            <a:pPr marL="0" indent="0">
              <a:buNone/>
            </a:pPr>
            <a:r>
              <a:rPr lang="fi-FI" dirty="0" smtClean="0"/>
              <a:t>		</a:t>
            </a:r>
            <a:r>
              <a:rPr lang="fi-FI" b="1" dirty="0" smtClean="0"/>
              <a:t>Toipumisorientaatio 	asumispalveluiden </a:t>
            </a:r>
            <a:r>
              <a:rPr lang="fi-FI" b="1" dirty="0"/>
              <a:t>viitekehyksenä</a:t>
            </a:r>
            <a:r>
              <a:rPr lang="fi-FI" dirty="0"/>
              <a:t> </a:t>
            </a:r>
            <a:endParaRPr lang="fi-FI" b="1" dirty="0"/>
          </a:p>
          <a:p>
            <a:pPr marL="457200" lvl="1" indent="0">
              <a:buNone/>
            </a:pPr>
            <a:r>
              <a:rPr lang="fi-FI" b="1" dirty="0"/>
              <a:t/>
            </a:r>
            <a:br>
              <a:rPr lang="fi-FI" b="1" dirty="0"/>
            </a:br>
            <a:endParaRPr lang="fi-FI" b="1" dirty="0" smtClean="0"/>
          </a:p>
          <a:p>
            <a:pPr marL="0" indent="0">
              <a:buNone/>
            </a:pPr>
            <a:r>
              <a:rPr lang="fi-FI" b="1" dirty="0" smtClean="0"/>
              <a:t>		</a:t>
            </a:r>
            <a:r>
              <a:rPr lang="fi-FI" sz="2000" b="1" dirty="0" smtClean="0"/>
              <a:t>Matti </a:t>
            </a:r>
            <a:r>
              <a:rPr lang="fi-FI" sz="2000" b="1" dirty="0"/>
              <a:t>Järvinen</a:t>
            </a:r>
            <a:br>
              <a:rPr lang="fi-FI" sz="2000" b="1" dirty="0"/>
            </a:br>
            <a:r>
              <a:rPr lang="fi-FI" sz="2000" b="1" dirty="0" smtClean="0"/>
              <a:t>		Psykososiaalisten </a:t>
            </a:r>
          </a:p>
          <a:p>
            <a:pPr marL="0" indent="0">
              <a:buNone/>
            </a:pPr>
            <a:r>
              <a:rPr lang="fi-FI" sz="2000" b="1" dirty="0"/>
              <a:t>	</a:t>
            </a:r>
            <a:r>
              <a:rPr lang="fi-FI" sz="2000" b="1" dirty="0" smtClean="0"/>
              <a:t>	palvelujen päällikkö</a:t>
            </a:r>
          </a:p>
          <a:p>
            <a:pPr marL="0" indent="0">
              <a:buNone/>
            </a:pPr>
            <a:r>
              <a:rPr lang="fi-FI" sz="2000" b="1" dirty="0" smtClean="0"/>
              <a:t>		Porin perusturva</a:t>
            </a:r>
            <a:endParaRPr lang="fi-FI" sz="2000" b="1"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057400" y="304800"/>
            <a:ext cx="6907088" cy="459904"/>
          </a:xfrm>
        </p:spPr>
        <p:txBody>
          <a:bodyPr/>
          <a:lstStyle/>
          <a:p>
            <a:r>
              <a:rPr lang="fi-FI" sz="2400" dirty="0"/>
              <a:t>Toipumisorientaatioon liittyviä virhetulkintoja </a:t>
            </a:r>
          </a:p>
        </p:txBody>
      </p:sp>
      <p:sp>
        <p:nvSpPr>
          <p:cNvPr id="3" name="Sisällön paikkamerkki 2"/>
          <p:cNvSpPr>
            <a:spLocks noGrp="1"/>
          </p:cNvSpPr>
          <p:nvPr>
            <p:ph idx="1"/>
          </p:nvPr>
        </p:nvSpPr>
        <p:spPr>
          <a:xfrm>
            <a:off x="1691680" y="1052736"/>
            <a:ext cx="7128792" cy="5328592"/>
          </a:xfrm>
        </p:spPr>
        <p:txBody>
          <a:bodyPr/>
          <a:lstStyle/>
          <a:p>
            <a:pPr lvl="0"/>
            <a:r>
              <a:rPr lang="fi-FI" sz="1800" dirty="0"/>
              <a:t>Toipumisorientaatiossa on paljon tuttua ja se herättää usein toteamuksia, että noinhan meillä juuri toimitaan, noin juuri ajattelen. Kuitenkin </a:t>
            </a:r>
            <a:r>
              <a:rPr lang="fi-FI" sz="1800" dirty="0" smtClean="0"/>
              <a:t>toimimme </a:t>
            </a:r>
            <a:r>
              <a:rPr lang="fi-FI" sz="1800" dirty="0"/>
              <a:t>monissa asioissa ammatillisuuden ja asiantuntijuuden taakse menemällä, ”hyvää tarkoittaen”, ”paremmin tietäen”, asiakasta suojellen, totuttuja tapoja noudattaen – ehkä toipumista vastaankin tai ainakin sitä hidastaen.</a:t>
            </a:r>
          </a:p>
          <a:p>
            <a:pPr lvl="0"/>
            <a:r>
              <a:rPr lang="fi-FI" sz="1800" dirty="0" smtClean="0"/>
              <a:t>Kyse on myös valtasuhteista</a:t>
            </a:r>
            <a:r>
              <a:rPr lang="fi-FI" sz="1800" dirty="0"/>
              <a:t>, jotka on naamioitu</a:t>
            </a:r>
            <a:r>
              <a:rPr lang="fi-FI" sz="1800" dirty="0" smtClean="0"/>
              <a:t>…</a:t>
            </a:r>
            <a:endParaRPr lang="fi-FI" sz="1800" dirty="0"/>
          </a:p>
          <a:p>
            <a:pPr lvl="1"/>
            <a:r>
              <a:rPr lang="fi-FI" sz="1600" dirty="0"/>
              <a:t>vastuukysymyksiin: ”kuka vastaa, jos kuntoutujalle tapahtuu jotain ikävää”</a:t>
            </a:r>
          </a:p>
          <a:p>
            <a:pPr lvl="1"/>
            <a:r>
              <a:rPr lang="fi-FI" sz="1600" dirty="0"/>
              <a:t>i</a:t>
            </a:r>
            <a:r>
              <a:rPr lang="fi-FI" sz="1600" dirty="0" smtClean="0"/>
              <a:t>hmisen suojeluun</a:t>
            </a:r>
            <a:r>
              <a:rPr lang="fi-FI" sz="1600" dirty="0"/>
              <a:t>: ”estämme häntä tekemästä tyhmyyksiä”</a:t>
            </a:r>
          </a:p>
          <a:p>
            <a:pPr lvl="1"/>
            <a:r>
              <a:rPr lang="fi-FI" sz="1600" dirty="0" smtClean="0"/>
              <a:t>ihmisen edun </a:t>
            </a:r>
            <a:r>
              <a:rPr lang="fi-FI" sz="1600" dirty="0"/>
              <a:t>ajamiseen: ”tiedämme, mikä hänelle on parasta</a:t>
            </a:r>
            <a:r>
              <a:rPr lang="fi-FI" sz="1600" dirty="0" smtClean="0"/>
              <a:t>” </a:t>
            </a:r>
            <a:r>
              <a:rPr lang="fi-FI" sz="1600" dirty="0"/>
              <a:t>(Nordling 2016)</a:t>
            </a:r>
            <a:endParaRPr lang="fi-FI" sz="1600" dirty="0" smtClean="0"/>
          </a:p>
          <a:p>
            <a:r>
              <a:rPr lang="fi-FI" sz="1800" dirty="0"/>
              <a:t>Toipumisorientaatio ei myöskään ole kapea-alaista konsumerismia, jossa asiakas on aina oikeassa. </a:t>
            </a:r>
            <a:r>
              <a:rPr lang="fi-FI" sz="1800" dirty="0" smtClean="0"/>
              <a:t>Asiakkaan valintoja </a:t>
            </a:r>
            <a:r>
              <a:rPr lang="fi-FI" sz="1800" dirty="0"/>
              <a:t>voidaan ja tuleekin kritisoida, jos ne aiheuttavat vahinkoa hänelle itselleen tai muille ihmisille</a:t>
            </a:r>
            <a:r>
              <a:rPr lang="fi-FI" sz="1800" dirty="0" smtClean="0"/>
              <a:t>.</a:t>
            </a:r>
          </a:p>
          <a:p>
            <a:r>
              <a:rPr lang="fi-FI" sz="1800" dirty="0"/>
              <a:t>Vaikka </a:t>
            </a:r>
            <a:r>
              <a:rPr lang="fi-FI" sz="1800" dirty="0" smtClean="0"/>
              <a:t>toipumisorientaatiossa korostetaan </a:t>
            </a:r>
            <a:r>
              <a:rPr lang="fi-FI" sz="1800" dirty="0"/>
              <a:t>asiakkaiden valintoja ja ratkaisuja, se ei tarkoita ammatillisen asiantuntijuuden väheksymistä</a:t>
            </a:r>
            <a:r>
              <a:rPr lang="fi-FI" sz="1800" dirty="0" smtClean="0"/>
              <a:t>.</a:t>
            </a:r>
            <a:endParaRPr lang="fi-FI" sz="1800" dirty="0"/>
          </a:p>
        </p:txBody>
      </p:sp>
    </p:spTree>
    <p:extLst>
      <p:ext uri="{BB962C8B-B14F-4D97-AF65-F5344CB8AC3E}">
        <p14:creationId xmlns:p14="http://schemas.microsoft.com/office/powerpoint/2010/main" val="2947785730"/>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07704" y="116632"/>
            <a:ext cx="6773924" cy="692696"/>
          </a:xfrm>
        </p:spPr>
        <p:txBody>
          <a:bodyPr/>
          <a:lstStyle/>
          <a:p>
            <a:r>
              <a:rPr lang="fi-FI" sz="2400" dirty="0"/>
              <a:t>Toipumisorientaatio ei ole </a:t>
            </a:r>
            <a:r>
              <a:rPr lang="fi-FI" sz="2400" dirty="0" smtClean="0"/>
              <a:t>antipsykiatriaa</a:t>
            </a:r>
            <a:endParaRPr lang="fi-FI" sz="2400" dirty="0"/>
          </a:p>
        </p:txBody>
      </p:sp>
      <p:sp>
        <p:nvSpPr>
          <p:cNvPr id="3" name="Sisällön paikkamerkki 2"/>
          <p:cNvSpPr>
            <a:spLocks noGrp="1"/>
          </p:cNvSpPr>
          <p:nvPr>
            <p:ph idx="1"/>
          </p:nvPr>
        </p:nvSpPr>
        <p:spPr>
          <a:xfrm>
            <a:off x="1547664" y="908720"/>
            <a:ext cx="7560840" cy="5949280"/>
          </a:xfrm>
        </p:spPr>
        <p:txBody>
          <a:bodyPr/>
          <a:lstStyle/>
          <a:p>
            <a:r>
              <a:rPr lang="fi-FI" sz="1800" dirty="0" smtClean="0"/>
              <a:t>Sairastuneen on sisäistettävä tieto, </a:t>
            </a:r>
            <a:r>
              <a:rPr lang="fi-FI" sz="1800" dirty="0"/>
              <a:t>että yleisin syy psyykkisen sairauden oireiden pahenemiseen ja toistuviin sairaalahoitoihin on psyykenlääkityksen laiminlyönti tai lääkityksen käyttö vastoin </a:t>
            </a:r>
            <a:r>
              <a:rPr lang="fi-FI" sz="1800" dirty="0" smtClean="0"/>
              <a:t>ohjeita. </a:t>
            </a:r>
          </a:p>
          <a:p>
            <a:r>
              <a:rPr lang="fi-FI" sz="1800" dirty="0" smtClean="0"/>
              <a:t>Psykiatrit puhuvat </a:t>
            </a:r>
            <a:r>
              <a:rPr lang="fi-FI" sz="1800" dirty="0"/>
              <a:t>jaetusta päätöksenteosta (SDM), joka nostaa sekä asiakkaan että asiakassuhteen järjestelmän keskiöön. Ammattilainen ei rakenna omanlaistaan, asiakkaan näkemyksestä poikkeavaa kuvaa asiakkaasta ja hänen tilanteestaan. </a:t>
            </a:r>
            <a:endParaRPr lang="fi-FI" sz="1800" dirty="0" smtClean="0"/>
          </a:p>
          <a:p>
            <a:r>
              <a:rPr lang="fi-FI" sz="1800" dirty="0" smtClean="0"/>
              <a:t>Terveydenhuollossa yleisesti opetetaan, että tehdään ihmiselle sitä ja tätä, eli ei </a:t>
            </a:r>
            <a:r>
              <a:rPr lang="fi-FI" sz="1800" dirty="0"/>
              <a:t>työskennellä ihmisen kanssa </a:t>
            </a:r>
            <a:r>
              <a:rPr lang="fi-FI" sz="1800" dirty="0" smtClean="0"/>
              <a:t>(</a:t>
            </a:r>
            <a:r>
              <a:rPr lang="fi-FI" sz="1800" i="1" dirty="0" err="1"/>
              <a:t>not</a:t>
            </a:r>
            <a:r>
              <a:rPr lang="fi-FI" sz="1800" i="1" dirty="0"/>
              <a:t> </a:t>
            </a:r>
            <a:r>
              <a:rPr lang="fi-FI" sz="1800" i="1" dirty="0" err="1"/>
              <a:t>working</a:t>
            </a:r>
            <a:r>
              <a:rPr lang="fi-FI" sz="1800" i="1" dirty="0"/>
              <a:t> </a:t>
            </a:r>
            <a:r>
              <a:rPr lang="fi-FI" sz="1800" i="1" dirty="0" err="1"/>
              <a:t>with</a:t>
            </a:r>
            <a:r>
              <a:rPr lang="fi-FI" sz="1800" i="1" dirty="0"/>
              <a:t>, </a:t>
            </a:r>
            <a:r>
              <a:rPr lang="fi-FI" sz="1800" i="1" dirty="0" err="1"/>
              <a:t>but</a:t>
            </a:r>
            <a:r>
              <a:rPr lang="fi-FI" sz="1800" i="1" dirty="0"/>
              <a:t> </a:t>
            </a:r>
            <a:r>
              <a:rPr lang="fi-FI" sz="1800" i="1" dirty="0" err="1"/>
              <a:t>doing</a:t>
            </a:r>
            <a:r>
              <a:rPr lang="fi-FI" sz="1800" i="1" dirty="0"/>
              <a:t> to</a:t>
            </a:r>
            <a:r>
              <a:rPr lang="fi-FI" sz="1800" dirty="0"/>
              <a:t>). </a:t>
            </a:r>
            <a:r>
              <a:rPr lang="fi-FI" sz="1800" dirty="0" smtClean="0"/>
              <a:t>Tässä tämä  </a:t>
            </a:r>
            <a:r>
              <a:rPr lang="fi-FI" sz="1800" dirty="0"/>
              <a:t>käännetään </a:t>
            </a:r>
            <a:r>
              <a:rPr lang="fi-FI" sz="1800" dirty="0">
                <a:sym typeface="Wingdings" panose="05000000000000000000" pitchFamily="2" charset="2"/>
              </a:rPr>
              <a:t> OSALLISUUS </a:t>
            </a:r>
            <a:r>
              <a:rPr lang="fi-FI" sz="1800" dirty="0" smtClean="0">
                <a:sym typeface="Wingdings" panose="05000000000000000000" pitchFamily="2" charset="2"/>
              </a:rPr>
              <a:t>(+SDM)</a:t>
            </a:r>
          </a:p>
          <a:p>
            <a:r>
              <a:rPr lang="fi-FI" sz="1800" dirty="0"/>
              <a:t>Toipumisorientaation mukaisten palveluiden pitää </a:t>
            </a:r>
          </a:p>
          <a:p>
            <a:pPr lvl="1"/>
            <a:r>
              <a:rPr lang="fi-FI" sz="1600" dirty="0"/>
              <a:t>vahvistaa asiakkaan tietopohjaa omasta psyykkisestä </a:t>
            </a:r>
            <a:r>
              <a:rPr lang="fi-FI" sz="1600" dirty="0" smtClean="0"/>
              <a:t>sairaudestaan</a:t>
            </a:r>
            <a:r>
              <a:rPr lang="fi-FI" sz="1600" dirty="0"/>
              <a:t> </a:t>
            </a:r>
            <a:r>
              <a:rPr lang="fi-FI" sz="1600" dirty="0" smtClean="0"/>
              <a:t>ja opettaa </a:t>
            </a:r>
            <a:r>
              <a:rPr lang="fi-FI" sz="1600" dirty="0"/>
              <a:t>strategioita tulla toimeen oireiden </a:t>
            </a:r>
            <a:r>
              <a:rPr lang="fi-FI" sz="1600" dirty="0" smtClean="0"/>
              <a:t>kanssa</a:t>
            </a:r>
            <a:r>
              <a:rPr lang="fi-FI" sz="1600" dirty="0"/>
              <a:t> </a:t>
            </a:r>
            <a:r>
              <a:rPr lang="fi-FI" sz="1600" dirty="0" smtClean="0"/>
              <a:t>(</a:t>
            </a:r>
            <a:r>
              <a:rPr lang="fi-FI" sz="1600" dirty="0" err="1" smtClean="0"/>
              <a:t>psykoedukaatio</a:t>
            </a:r>
            <a:r>
              <a:rPr lang="fi-FI" sz="1600" dirty="0" smtClean="0"/>
              <a:t>)</a:t>
            </a:r>
            <a:endParaRPr lang="fi-FI" sz="1600" dirty="0"/>
          </a:p>
          <a:p>
            <a:pPr lvl="1"/>
            <a:r>
              <a:rPr lang="fi-FI" sz="1600" dirty="0"/>
              <a:t>tukea asiakkaan itsemääräämisoikeutta ja pystyvyyden tunnetta sekä</a:t>
            </a:r>
          </a:p>
          <a:p>
            <a:pPr lvl="1"/>
            <a:r>
              <a:rPr lang="fi-FI" sz="1600" dirty="0"/>
              <a:t>edistää asiakkaan mahdollisuuksia saada tarvitsemaansa sosiaalista tukea</a:t>
            </a:r>
            <a:r>
              <a:rPr lang="fi-FI" sz="1600" dirty="0" smtClean="0"/>
              <a:t>.</a:t>
            </a:r>
            <a:endParaRPr lang="fi-FI" sz="1600" dirty="0">
              <a:sym typeface="Wingdings" panose="05000000000000000000" pitchFamily="2" charset="2"/>
            </a:endParaRPr>
          </a:p>
          <a:p>
            <a:endParaRPr lang="fi-FI" sz="1600" dirty="0" smtClean="0"/>
          </a:p>
          <a:p>
            <a:pPr marL="0" indent="0">
              <a:buNone/>
            </a:pPr>
            <a:endParaRPr lang="fi-FI" sz="1600" dirty="0"/>
          </a:p>
        </p:txBody>
      </p:sp>
    </p:spTree>
    <p:extLst>
      <p:ext uri="{BB962C8B-B14F-4D97-AF65-F5344CB8AC3E}">
        <p14:creationId xmlns:p14="http://schemas.microsoft.com/office/powerpoint/2010/main" val="1150202486"/>
      </p:ext>
    </p:extLst>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763688" y="116632"/>
            <a:ext cx="6923112" cy="459904"/>
          </a:xfrm>
        </p:spPr>
        <p:txBody>
          <a:bodyPr/>
          <a:lstStyle/>
          <a:p>
            <a:r>
              <a:rPr lang="fi-FI" dirty="0" smtClean="0"/>
              <a:t>Osallisuus</a:t>
            </a:r>
            <a:endParaRPr lang="fi-FI" dirty="0"/>
          </a:p>
        </p:txBody>
      </p:sp>
      <p:sp>
        <p:nvSpPr>
          <p:cNvPr id="3" name="Sisällön paikkamerkki 2"/>
          <p:cNvSpPr>
            <a:spLocks noGrp="1"/>
          </p:cNvSpPr>
          <p:nvPr>
            <p:ph idx="1"/>
          </p:nvPr>
        </p:nvSpPr>
        <p:spPr>
          <a:xfrm>
            <a:off x="1475656" y="620688"/>
            <a:ext cx="7488832" cy="6048672"/>
          </a:xfrm>
        </p:spPr>
        <p:txBody>
          <a:bodyPr/>
          <a:lstStyle/>
          <a:p>
            <a:pPr lvl="0"/>
            <a:r>
              <a:rPr lang="fi-FI" sz="2200" dirty="0" smtClean="0"/>
              <a:t>Osallisuuden </a:t>
            </a:r>
            <a:r>
              <a:rPr lang="fi-FI" sz="2200" dirty="0"/>
              <a:t>kokemus tarkoittaa kuulumista tai liittymistä sellaiseen ryhmään tai toimintaan, missä tulee hyväksytyksi ja ymmärretyksi tai jossa voi jakaa omia kokemuksiaan tai tunteitaan. </a:t>
            </a:r>
          </a:p>
          <a:p>
            <a:pPr lvl="0"/>
            <a:r>
              <a:rPr lang="fi-FI" sz="2200" dirty="0"/>
              <a:t>Osallisuuteen liittyy yhteyden luominen ja säilyttäminen ihmisiin, toimintoihin tai asioihin, joita pitää itselle merkityksellisinä. </a:t>
            </a:r>
          </a:p>
          <a:p>
            <a:pPr lvl="0"/>
            <a:r>
              <a:rPr lang="fi-FI" sz="2200" dirty="0"/>
              <a:t>Osallisuus tarkoittaa myös yhteyttä tarvittaviin palveluihin sekä mahdollisuutta osallistua itselle tärkeistä asioista </a:t>
            </a:r>
            <a:r>
              <a:rPr lang="fi-FI" sz="2200" dirty="0" smtClean="0"/>
              <a:t>päättämiseen.</a:t>
            </a:r>
            <a:endParaRPr lang="fi-FI" sz="2200" dirty="0"/>
          </a:p>
          <a:p>
            <a:pPr lvl="0"/>
            <a:r>
              <a:rPr lang="fi-FI" sz="2200" dirty="0" smtClean="0"/>
              <a:t>Asiakkaan toipumisprosessin </a:t>
            </a:r>
            <a:r>
              <a:rPr lang="fi-FI" sz="2200" dirty="0"/>
              <a:t>kannalta erityisen tärkeä asema on vertaistuella ja kokemusasiantuntijatoiminnalla, koska niiden kautta voivat todentua monet osallisuuden </a:t>
            </a:r>
            <a:r>
              <a:rPr lang="fi-FI" sz="2200" dirty="0" smtClean="0"/>
              <a:t>muodot.</a:t>
            </a:r>
          </a:p>
          <a:p>
            <a:pPr lvl="0"/>
            <a:r>
              <a:rPr lang="fi-FI" sz="2200" dirty="0" smtClean="0"/>
              <a:t>Osallisuuden vahvistaminen – sairaudesta riippumaton kohtaaminen.</a:t>
            </a:r>
          </a:p>
        </p:txBody>
      </p:sp>
    </p:spTree>
    <p:extLst>
      <p:ext uri="{BB962C8B-B14F-4D97-AF65-F5344CB8AC3E}">
        <p14:creationId xmlns:p14="http://schemas.microsoft.com/office/powerpoint/2010/main" val="263580090"/>
      </p:ext>
    </p:extLst>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763688" y="116632"/>
            <a:ext cx="6923923" cy="459904"/>
          </a:xfrm>
        </p:spPr>
        <p:txBody>
          <a:bodyPr/>
          <a:lstStyle/>
          <a:p>
            <a:r>
              <a:rPr lang="fi-FI" dirty="0"/>
              <a:t>Mihin ammattilaisia tarvitaan</a:t>
            </a:r>
          </a:p>
        </p:txBody>
      </p:sp>
      <p:sp>
        <p:nvSpPr>
          <p:cNvPr id="3" name="Sisällön paikkamerkki 2"/>
          <p:cNvSpPr>
            <a:spLocks noGrp="1"/>
          </p:cNvSpPr>
          <p:nvPr>
            <p:ph idx="1"/>
          </p:nvPr>
        </p:nvSpPr>
        <p:spPr>
          <a:xfrm>
            <a:off x="1475656" y="576536"/>
            <a:ext cx="7560840" cy="6020816"/>
          </a:xfrm>
        </p:spPr>
        <p:txBody>
          <a:bodyPr/>
          <a:lstStyle/>
          <a:p>
            <a:r>
              <a:rPr lang="fi-FI" sz="1900" dirty="0" smtClean="0"/>
              <a:t>Vahvistamaan asiakkaan </a:t>
            </a:r>
            <a:r>
              <a:rPr lang="fi-FI" sz="1900" dirty="0"/>
              <a:t>kehittymistä itsenäiseen oman elämän </a:t>
            </a:r>
            <a:r>
              <a:rPr lang="fi-FI" sz="1900" dirty="0" smtClean="0"/>
              <a:t>haltuunottoon.</a:t>
            </a:r>
            <a:endParaRPr lang="fi-FI" sz="1900" dirty="0"/>
          </a:p>
          <a:p>
            <a:r>
              <a:rPr lang="fi-FI" sz="1900" dirty="0"/>
              <a:t>T</a:t>
            </a:r>
            <a:r>
              <a:rPr lang="fi-FI" sz="1900" dirty="0" smtClean="0"/>
              <a:t>iedollisten </a:t>
            </a:r>
            <a:r>
              <a:rPr lang="fi-FI" sz="1900" dirty="0"/>
              <a:t>resurssien lisäämiseen (</a:t>
            </a:r>
            <a:r>
              <a:rPr lang="fi-FI" sz="1900" dirty="0" err="1"/>
              <a:t>psykoedukaatio</a:t>
            </a:r>
            <a:r>
              <a:rPr lang="fi-FI" sz="1900" dirty="0"/>
              <a:t>), esim. tuki stressin </a:t>
            </a:r>
            <a:r>
              <a:rPr lang="fi-FI" sz="1900" dirty="0" smtClean="0"/>
              <a:t>hallintaan.</a:t>
            </a:r>
            <a:endParaRPr lang="fi-FI" sz="1900" dirty="0"/>
          </a:p>
          <a:p>
            <a:r>
              <a:rPr lang="fi-FI" sz="1900" dirty="0"/>
              <a:t>S</a:t>
            </a:r>
            <a:r>
              <a:rPr lang="fi-FI" sz="1900" dirty="0" smtClean="0"/>
              <a:t>airauden </a:t>
            </a:r>
            <a:r>
              <a:rPr lang="fi-FI" sz="1900" dirty="0"/>
              <a:t>hoidon tukeminen (esim. lääkitysten merkitys, tähän liittyvät kysymykset</a:t>
            </a:r>
            <a:r>
              <a:rPr lang="fi-FI" sz="1900" dirty="0" smtClean="0"/>
              <a:t>).</a:t>
            </a:r>
            <a:endParaRPr lang="fi-FI" sz="1900" dirty="0"/>
          </a:p>
          <a:p>
            <a:pPr lvl="0"/>
            <a:r>
              <a:rPr lang="fi-FI" sz="1900" dirty="0" smtClean="0"/>
              <a:t>Ammatillisuutta </a:t>
            </a:r>
            <a:r>
              <a:rPr lang="fi-FI" sz="1900" dirty="0"/>
              <a:t>tarvitaan valintavaihtoehtojen etsimisessä, eri vaihtoehtojen punnitsemisessa sekä valintojen seurausten pohtimisessa</a:t>
            </a:r>
            <a:r>
              <a:rPr lang="fi-FI" sz="1900" dirty="0" smtClean="0"/>
              <a:t>. </a:t>
            </a:r>
            <a:endParaRPr lang="fi-FI" sz="1900" dirty="0"/>
          </a:p>
          <a:p>
            <a:r>
              <a:rPr lang="fi-FI" sz="1900" dirty="0" smtClean="0"/>
              <a:t>Ammattilainen vahvistaa toipumisorientaation </a:t>
            </a:r>
            <a:r>
              <a:rPr lang="fi-FI" sz="1900" dirty="0"/>
              <a:t>mukaisella työotteella </a:t>
            </a:r>
            <a:r>
              <a:rPr lang="fi-FI" sz="1900" dirty="0" smtClean="0"/>
              <a:t>asiakkaan osallisuutta</a:t>
            </a:r>
            <a:r>
              <a:rPr lang="fi-FI" sz="1900" dirty="0"/>
              <a:t>:</a:t>
            </a:r>
          </a:p>
          <a:p>
            <a:pPr lvl="1"/>
            <a:r>
              <a:rPr lang="fi-FI" sz="1600" dirty="0" smtClean="0"/>
              <a:t>a</a:t>
            </a:r>
            <a:r>
              <a:rPr lang="fi-FI" sz="1700" dirty="0" smtClean="0"/>
              <a:t>uttamalla </a:t>
            </a:r>
            <a:r>
              <a:rPr lang="fi-FI" sz="1700" dirty="0"/>
              <a:t>toivon luomisessa</a:t>
            </a:r>
          </a:p>
          <a:p>
            <a:pPr lvl="1"/>
            <a:r>
              <a:rPr lang="fi-FI" sz="1700" dirty="0" smtClean="0"/>
              <a:t>auttamalla motivaation </a:t>
            </a:r>
            <a:r>
              <a:rPr lang="fi-FI" sz="1700" dirty="0"/>
              <a:t>löytämisessä</a:t>
            </a:r>
          </a:p>
          <a:p>
            <a:pPr lvl="1"/>
            <a:r>
              <a:rPr lang="fi-FI" sz="1700" dirty="0" smtClean="0"/>
              <a:t>auttamalla osallisuuden </a:t>
            </a:r>
            <a:r>
              <a:rPr lang="fi-FI" sz="1700" dirty="0"/>
              <a:t>toteutumisessa, mm. yhteisöihin pääsemisessä, </a:t>
            </a:r>
            <a:r>
              <a:rPr lang="fi-FI" sz="1700" dirty="0" smtClean="0"/>
              <a:t>sosiaalisten verkostojen löytämisessä</a:t>
            </a:r>
            <a:endParaRPr lang="fi-FI" sz="1700" dirty="0"/>
          </a:p>
          <a:p>
            <a:pPr lvl="1"/>
            <a:r>
              <a:rPr lang="fi-FI" sz="1700" dirty="0" smtClean="0"/>
              <a:t>tukemalla ja lisäämällä </a:t>
            </a:r>
            <a:r>
              <a:rPr lang="fi-FI" sz="1700" dirty="0"/>
              <a:t>vertaisuuden </a:t>
            </a:r>
            <a:r>
              <a:rPr lang="fi-FI" sz="1700" dirty="0" smtClean="0"/>
              <a:t>saannin </a:t>
            </a:r>
            <a:r>
              <a:rPr lang="fi-FI" sz="1700" dirty="0"/>
              <a:t>tai antamisen </a:t>
            </a:r>
            <a:r>
              <a:rPr lang="fi-FI" sz="1700" dirty="0" smtClean="0"/>
              <a:t>mahdollisuuksia</a:t>
            </a:r>
            <a:endParaRPr lang="fi-FI" sz="1700" dirty="0"/>
          </a:p>
          <a:p>
            <a:pPr lvl="1"/>
            <a:r>
              <a:rPr lang="fi-FI" sz="1700" dirty="0" smtClean="0"/>
              <a:t>vahvistamalla asiakkaan vaikuttamismahdollisuuksia </a:t>
            </a:r>
            <a:r>
              <a:rPr lang="fi-FI" sz="1700" dirty="0"/>
              <a:t>hänen tarvitsemiensa palveluiden muotoihin ja sisältöihin sekä </a:t>
            </a:r>
          </a:p>
          <a:p>
            <a:pPr lvl="1"/>
            <a:r>
              <a:rPr lang="fi-FI" sz="1700" dirty="0"/>
              <a:t>virittämällä asiakkaan kiinnostusta erilaisia kansalaistoiminnan muotoja </a:t>
            </a:r>
            <a:r>
              <a:rPr lang="fi-FI" sz="1700" dirty="0" smtClean="0"/>
              <a:t>kohtaan.</a:t>
            </a:r>
            <a:endParaRPr lang="fi-FI" sz="1700" dirty="0"/>
          </a:p>
        </p:txBody>
      </p:sp>
    </p:spTree>
    <p:extLst>
      <p:ext uri="{BB962C8B-B14F-4D97-AF65-F5344CB8AC3E}">
        <p14:creationId xmlns:p14="http://schemas.microsoft.com/office/powerpoint/2010/main" val="3607005800"/>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763688" y="304800"/>
            <a:ext cx="6923112" cy="531912"/>
          </a:xfrm>
        </p:spPr>
        <p:txBody>
          <a:bodyPr/>
          <a:lstStyle/>
          <a:p>
            <a:r>
              <a:rPr lang="fi-FI" dirty="0"/>
              <a:t>Ammattilaisten rooli</a:t>
            </a:r>
          </a:p>
        </p:txBody>
      </p:sp>
      <p:sp>
        <p:nvSpPr>
          <p:cNvPr id="3" name="Sisällön paikkamerkki 2"/>
          <p:cNvSpPr>
            <a:spLocks noGrp="1"/>
          </p:cNvSpPr>
          <p:nvPr>
            <p:ph idx="1"/>
          </p:nvPr>
        </p:nvSpPr>
        <p:spPr>
          <a:xfrm>
            <a:off x="1403648" y="1052736"/>
            <a:ext cx="7632848" cy="5328592"/>
          </a:xfrm>
        </p:spPr>
        <p:txBody>
          <a:bodyPr/>
          <a:lstStyle/>
          <a:p>
            <a:r>
              <a:rPr lang="fi-FI" sz="2200" dirty="0" smtClean="0"/>
              <a:t>Perinteisesti </a:t>
            </a:r>
            <a:r>
              <a:rPr lang="fi-FI" sz="2200" dirty="0"/>
              <a:t>mielenterveystyössä on totuttu toimimaan paljolti rajoitteiden ja käskytyksen kautta. Tämän pitää muuttua. Toteutuakseen muutos edellyttää henkilökunnan asennoitumisen muuttumista, mikä puolestaan vaatii koulutusta, keskusteluja ja hyvää paikallista näyttöä toipumisorientaation asiakasvaikutuksista. </a:t>
            </a:r>
            <a:endParaRPr lang="fi-FI" sz="2200" dirty="0" smtClean="0"/>
          </a:p>
          <a:p>
            <a:r>
              <a:rPr lang="fi-FI" sz="2200" dirty="0"/>
              <a:t>Ammattilaisten tehtävänä on järjestää asiakkaille </a:t>
            </a:r>
            <a:r>
              <a:rPr lang="fi-FI" sz="2200" dirty="0" smtClean="0"/>
              <a:t>erilaisia aineettomia resursseja</a:t>
            </a:r>
            <a:r>
              <a:rPr lang="fi-FI" sz="2200" dirty="0"/>
              <a:t>, ammattilaiset ovat siis </a:t>
            </a:r>
            <a:r>
              <a:rPr lang="fi-FI" sz="2200" dirty="0" err="1"/>
              <a:t>fasilitaattoreita</a:t>
            </a:r>
            <a:r>
              <a:rPr lang="fi-FI" sz="2200" dirty="0"/>
              <a:t>(Kankaanpää ym. 2013</a:t>
            </a:r>
            <a:r>
              <a:rPr lang="fi-FI" sz="2200" dirty="0" smtClean="0"/>
              <a:t>).</a:t>
            </a:r>
            <a:endParaRPr lang="fi-FI" sz="2200" dirty="0"/>
          </a:p>
          <a:p>
            <a:pPr lvl="1"/>
            <a:r>
              <a:rPr lang="fi-FI" dirty="0" smtClean="0"/>
              <a:t>Auttaa mahdollistamaan ihmisen arjessa pärjäämistä</a:t>
            </a:r>
            <a:endParaRPr lang="fi-FI" dirty="0"/>
          </a:p>
          <a:p>
            <a:r>
              <a:rPr lang="fi-FI" sz="2200" dirty="0" smtClean="0"/>
              <a:t>Roolin muutos auktoriteetista </a:t>
            </a:r>
            <a:r>
              <a:rPr lang="fi-FI" sz="2200" dirty="0" err="1" smtClean="0"/>
              <a:t>coachiksi</a:t>
            </a:r>
            <a:endParaRPr lang="fi-FI" sz="2200" dirty="0" smtClean="0"/>
          </a:p>
          <a:p>
            <a:r>
              <a:rPr lang="fi-FI" sz="2200" dirty="0" err="1" smtClean="0"/>
              <a:t>Paternalistisuudesta</a:t>
            </a:r>
            <a:r>
              <a:rPr lang="fi-FI" sz="2200" dirty="0" smtClean="0"/>
              <a:t> luopuminen</a:t>
            </a:r>
          </a:p>
          <a:p>
            <a:r>
              <a:rPr lang="fi-FI" sz="2200" dirty="0" smtClean="0"/>
              <a:t>Tasapuolisuus, yhteistyö, vastavuoroisuus </a:t>
            </a:r>
            <a:endParaRPr lang="fi-FI" sz="2200" dirty="0"/>
          </a:p>
        </p:txBody>
      </p:sp>
    </p:spTree>
    <p:extLst>
      <p:ext uri="{BB962C8B-B14F-4D97-AF65-F5344CB8AC3E}">
        <p14:creationId xmlns:p14="http://schemas.microsoft.com/office/powerpoint/2010/main" val="1965089009"/>
      </p:ext>
    </p:extLst>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057400" y="304800"/>
            <a:ext cx="6629400" cy="603920"/>
          </a:xfrm>
        </p:spPr>
        <p:txBody>
          <a:bodyPr/>
          <a:lstStyle/>
          <a:p>
            <a:r>
              <a:rPr lang="fi-FI" dirty="0" smtClean="0"/>
              <a:t>… jatkoa</a:t>
            </a:r>
            <a:endParaRPr lang="fi-FI" dirty="0"/>
          </a:p>
        </p:txBody>
      </p:sp>
      <p:sp>
        <p:nvSpPr>
          <p:cNvPr id="3" name="Sisällön paikkamerkki 2"/>
          <p:cNvSpPr>
            <a:spLocks noGrp="1"/>
          </p:cNvSpPr>
          <p:nvPr>
            <p:ph idx="1"/>
          </p:nvPr>
        </p:nvSpPr>
        <p:spPr>
          <a:xfrm>
            <a:off x="2057400" y="1447800"/>
            <a:ext cx="6835080" cy="4933528"/>
          </a:xfrm>
        </p:spPr>
        <p:txBody>
          <a:bodyPr/>
          <a:lstStyle/>
          <a:p>
            <a:r>
              <a:rPr lang="fi-FI" sz="2000" dirty="0"/>
              <a:t>Perinteinen toimintatapa; autetaan ja </a:t>
            </a:r>
            <a:r>
              <a:rPr lang="fi-FI" sz="2000" dirty="0" smtClean="0"/>
              <a:t>korjataan </a:t>
            </a:r>
            <a:r>
              <a:rPr lang="fi-FI" sz="2000" dirty="0" smtClean="0">
                <a:sym typeface="Wingdings" panose="05000000000000000000" pitchFamily="2" charset="2"/>
              </a:rPr>
              <a:t> </a:t>
            </a:r>
            <a:r>
              <a:rPr lang="fi-FI" sz="2000" dirty="0">
                <a:sym typeface="Wingdings" panose="05000000000000000000" pitchFamily="2" charset="2"/>
              </a:rPr>
              <a:t>vanhasta pois oppiminen vaikeaa </a:t>
            </a:r>
            <a:r>
              <a:rPr lang="fi-FI" sz="2000" dirty="0" smtClean="0">
                <a:sym typeface="Wingdings" panose="05000000000000000000" pitchFamily="2" charset="2"/>
              </a:rPr>
              <a:t> </a:t>
            </a:r>
            <a:r>
              <a:rPr lang="fi-FI" sz="2000" dirty="0">
                <a:sym typeface="Wingdings" panose="05000000000000000000" pitchFamily="2" charset="2"/>
              </a:rPr>
              <a:t>SIKSI onkin parempi hankkia uutta osaamista vanhan päälle</a:t>
            </a:r>
            <a:r>
              <a:rPr lang="fi-FI" sz="2000" dirty="0" smtClean="0">
                <a:sym typeface="Wingdings" panose="05000000000000000000" pitchFamily="2" charset="2"/>
              </a:rPr>
              <a:t>.</a:t>
            </a:r>
            <a:endParaRPr lang="fi-FI" sz="2000" dirty="0"/>
          </a:p>
          <a:p>
            <a:r>
              <a:rPr lang="fi-FI" sz="2000" dirty="0"/>
              <a:t>On kiinnitettävä huomiota erityisesti työntekijöiden rooliin, vertaistuen tärkeyteen kuntoutumisessa ja asiakkaan omaan aktiiviseen rooliin sekä toipumisessaan että sosiaalisissa suhteissaan</a:t>
            </a:r>
            <a:r>
              <a:rPr lang="fi-FI" sz="2000" dirty="0" smtClean="0"/>
              <a:t>.</a:t>
            </a:r>
            <a:endParaRPr lang="fi-FI" sz="2000" dirty="0"/>
          </a:p>
          <a:p>
            <a:r>
              <a:rPr lang="fi-FI" sz="2000" dirty="0" smtClean="0"/>
              <a:t>Autetaan </a:t>
            </a:r>
            <a:r>
              <a:rPr lang="fi-FI" sz="2000" dirty="0"/>
              <a:t>ihmisiä kiinnittymään normaalipalveluihin ja –</a:t>
            </a:r>
            <a:r>
              <a:rPr lang="fi-FI" sz="2000" dirty="0" smtClean="0"/>
              <a:t>yhteisöihin</a:t>
            </a:r>
            <a:r>
              <a:rPr lang="fi-FI" sz="2000" dirty="0"/>
              <a:t> </a:t>
            </a:r>
            <a:r>
              <a:rPr lang="fi-FI" sz="2000" dirty="0">
                <a:sym typeface="Wingdings" panose="05000000000000000000" pitchFamily="2" charset="2"/>
              </a:rPr>
              <a:t></a:t>
            </a:r>
            <a:r>
              <a:rPr lang="fi-FI" sz="2000" dirty="0" smtClean="0"/>
              <a:t> Jos </a:t>
            </a:r>
            <a:r>
              <a:rPr lang="fi-FI" sz="2000" dirty="0"/>
              <a:t>ollaan koko ajan samassa ryhmässä samojen ihmisten ja asioiden kanssa, niin sille ’laitostuu’, oltiin sitten laitoksessa tai missä avopalvelussa vaan. Siksi jokaisen olisi katsottava omien rajojen ulkopuolelle aika ajoin</a:t>
            </a:r>
            <a:r>
              <a:rPr lang="fi-FI" sz="2000" dirty="0" smtClean="0"/>
              <a:t>.</a:t>
            </a:r>
            <a:endParaRPr lang="fi-FI" sz="2000" dirty="0"/>
          </a:p>
        </p:txBody>
      </p:sp>
    </p:spTree>
    <p:extLst>
      <p:ext uri="{BB962C8B-B14F-4D97-AF65-F5344CB8AC3E}">
        <p14:creationId xmlns:p14="http://schemas.microsoft.com/office/powerpoint/2010/main" val="3789219636"/>
      </p:ext>
    </p:extLst>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650504" y="116632"/>
            <a:ext cx="6995120" cy="459904"/>
          </a:xfrm>
        </p:spPr>
        <p:txBody>
          <a:bodyPr/>
          <a:lstStyle/>
          <a:p>
            <a:r>
              <a:rPr lang="fi-FI" dirty="0"/>
              <a:t>Mikä tässä on </a:t>
            </a:r>
            <a:r>
              <a:rPr lang="fi-FI" dirty="0" smtClean="0"/>
              <a:t>uutta 1</a:t>
            </a:r>
            <a:r>
              <a:rPr lang="fi-FI" dirty="0"/>
              <a:t/>
            </a:r>
            <a:br>
              <a:rPr lang="fi-FI" dirty="0"/>
            </a:br>
            <a:endParaRPr lang="fi-FI" dirty="0"/>
          </a:p>
        </p:txBody>
      </p:sp>
      <p:sp>
        <p:nvSpPr>
          <p:cNvPr id="3" name="Sisällön paikkamerkki 2"/>
          <p:cNvSpPr>
            <a:spLocks noGrp="1"/>
          </p:cNvSpPr>
          <p:nvPr>
            <p:ph idx="1"/>
          </p:nvPr>
        </p:nvSpPr>
        <p:spPr>
          <a:xfrm>
            <a:off x="1331640" y="594098"/>
            <a:ext cx="7632848" cy="6219278"/>
          </a:xfrm>
        </p:spPr>
        <p:txBody>
          <a:bodyPr/>
          <a:lstStyle/>
          <a:p>
            <a:r>
              <a:rPr lang="fi-FI" sz="1800" dirty="0" smtClean="0"/>
              <a:t>Mielenterveystyössä on </a:t>
            </a:r>
            <a:r>
              <a:rPr lang="fi-FI" sz="1800" dirty="0"/>
              <a:t>korostettu hoitoa, ei </a:t>
            </a:r>
            <a:r>
              <a:rPr lang="fi-FI" sz="1800" dirty="0" smtClean="0"/>
              <a:t>niinkään kuntoutumista tai varsinkaan toipumista. </a:t>
            </a:r>
            <a:r>
              <a:rPr lang="fi-FI" sz="1800" dirty="0"/>
              <a:t>Suurin osa työntekijöistä on hoitoalan </a:t>
            </a:r>
            <a:r>
              <a:rPr lang="fi-FI" sz="1800" dirty="0" smtClean="0"/>
              <a:t>ihmisiä. </a:t>
            </a:r>
            <a:endParaRPr lang="fi-FI" sz="1800" dirty="0"/>
          </a:p>
          <a:p>
            <a:r>
              <a:rPr lang="fi-FI" sz="1800" dirty="0"/>
              <a:t>Kun puhutaan hoidosta, ajatellaan sairaalassa tehtävää </a:t>
            </a:r>
            <a:r>
              <a:rPr lang="fi-FI" sz="1800" dirty="0" smtClean="0"/>
              <a:t>hoitoa. Ihmisen toipumiseen tähtäävän toiminnan </a:t>
            </a:r>
            <a:r>
              <a:rPr lang="fi-FI" sz="1800" dirty="0"/>
              <a:t>kuuluu </a:t>
            </a:r>
            <a:r>
              <a:rPr lang="fi-FI" sz="1800" dirty="0" smtClean="0"/>
              <a:t>alkaa </a:t>
            </a:r>
            <a:r>
              <a:rPr lang="fi-FI" sz="1800" dirty="0"/>
              <a:t>jo sairaalassa, </a:t>
            </a:r>
            <a:r>
              <a:rPr lang="fi-FI" sz="1800" dirty="0" smtClean="0"/>
              <a:t>kun se usein jää sairaalajakson </a:t>
            </a:r>
            <a:r>
              <a:rPr lang="fi-FI" sz="1800" dirty="0"/>
              <a:t>jälkeiseen </a:t>
            </a:r>
            <a:r>
              <a:rPr lang="fi-FI" sz="1800" dirty="0" smtClean="0"/>
              <a:t>erityiseen kuntoutusjaksoon</a:t>
            </a:r>
            <a:r>
              <a:rPr lang="fi-FI" sz="1800" dirty="0"/>
              <a:t>. </a:t>
            </a:r>
            <a:endParaRPr lang="fi-FI" sz="1800" dirty="0" smtClean="0"/>
          </a:p>
          <a:p>
            <a:r>
              <a:rPr lang="fi-FI" sz="1800" dirty="0" smtClean="0"/>
              <a:t>Milloin kyseessä on asumispalvelussa oleva ihminen, on asumiseen </a:t>
            </a:r>
            <a:r>
              <a:rPr lang="fi-FI" sz="1800" dirty="0"/>
              <a:t>hoidon sijasta liitettävä vahvasti </a:t>
            </a:r>
            <a:r>
              <a:rPr lang="fi-FI" sz="1800" dirty="0" smtClean="0"/>
              <a:t>toipumista edistäviä </a:t>
            </a:r>
            <a:r>
              <a:rPr lang="fi-FI" sz="1800" dirty="0"/>
              <a:t>elementtejä ja painopiste on laitettava itse </a:t>
            </a:r>
            <a:r>
              <a:rPr lang="fi-FI" sz="1800" dirty="0" smtClean="0"/>
              <a:t>tekemiselle, osallisuudelle, osallistumiselle </a:t>
            </a:r>
            <a:r>
              <a:rPr lang="fi-FI" sz="1800" dirty="0"/>
              <a:t>ja yhteisöihin liittymiselle.</a:t>
            </a:r>
          </a:p>
          <a:p>
            <a:r>
              <a:rPr lang="fi-FI" sz="1800" dirty="0" smtClean="0"/>
              <a:t>Yritetään </a:t>
            </a:r>
            <a:r>
              <a:rPr lang="fi-FI" sz="1800" dirty="0">
                <a:effectLst>
                  <a:outerShdw blurRad="38100" dist="38100" dir="2700000" algn="tl">
                    <a:srgbClr val="000000">
                      <a:alpha val="43137"/>
                    </a:srgbClr>
                  </a:outerShdw>
                </a:effectLst>
              </a:rPr>
              <a:t>kokonaisvaltaisesti</a:t>
            </a:r>
            <a:r>
              <a:rPr lang="fi-FI" sz="1800" dirty="0"/>
              <a:t> saada muutosta asennetasolle ja arvoihin</a:t>
            </a:r>
            <a:r>
              <a:rPr lang="fi-FI" sz="1800" dirty="0" smtClean="0"/>
              <a:t>.</a:t>
            </a:r>
          </a:p>
          <a:p>
            <a:r>
              <a:rPr lang="fi-FI" sz="1800" dirty="0"/>
              <a:t>Kaikki </a:t>
            </a:r>
            <a:r>
              <a:rPr lang="fi-FI" sz="1800" dirty="0" smtClean="0"/>
              <a:t>tahot </a:t>
            </a:r>
            <a:r>
              <a:rPr lang="fi-FI" sz="1800" dirty="0"/>
              <a:t>toimivat yhdessä </a:t>
            </a:r>
            <a:r>
              <a:rPr lang="fi-FI" sz="1800" dirty="0">
                <a:effectLst>
                  <a:outerShdw blurRad="38100" dist="38100" dir="2700000" algn="tl">
                    <a:srgbClr val="000000">
                      <a:alpha val="43137"/>
                    </a:srgbClr>
                  </a:outerShdw>
                </a:effectLst>
              </a:rPr>
              <a:t>tietoisesti</a:t>
            </a:r>
            <a:r>
              <a:rPr lang="fi-FI" sz="1800" dirty="0"/>
              <a:t> tasavertaisesti saman päämäärän (eli mielekkään elämän) </a:t>
            </a:r>
            <a:r>
              <a:rPr lang="fi-FI" sz="1800" dirty="0" smtClean="0"/>
              <a:t>eteen.</a:t>
            </a:r>
          </a:p>
          <a:p>
            <a:r>
              <a:rPr lang="fi-FI" sz="1800" dirty="0" smtClean="0"/>
              <a:t>Toipumisorientaatio ei ole automaattisesti autuaaksi tekevä asia, eikä yksittäinen menetelmä, vaan kokonaisvaltainen tapa suhtautua työhön, uudenlainen tapa ajatella ja ohjata toimintaa.</a:t>
            </a:r>
          </a:p>
          <a:p>
            <a:pPr marL="0" indent="0">
              <a:buNone/>
            </a:pPr>
            <a:endParaRPr lang="fi-FI" sz="1800" dirty="0"/>
          </a:p>
        </p:txBody>
      </p:sp>
    </p:spTree>
    <p:extLst>
      <p:ext uri="{BB962C8B-B14F-4D97-AF65-F5344CB8AC3E}">
        <p14:creationId xmlns:p14="http://schemas.microsoft.com/office/powerpoint/2010/main" val="1336635973"/>
      </p:ext>
    </p:extLst>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835696" y="116632"/>
            <a:ext cx="6851104" cy="864096"/>
          </a:xfrm>
        </p:spPr>
        <p:txBody>
          <a:bodyPr/>
          <a:lstStyle/>
          <a:p>
            <a:r>
              <a:rPr lang="fi-FI" dirty="0" smtClean="0"/>
              <a:t>Miten toipumisorientaation implementointi voi onnistua?</a:t>
            </a:r>
            <a:endParaRPr lang="fi-FI" dirty="0"/>
          </a:p>
        </p:txBody>
      </p:sp>
      <p:sp>
        <p:nvSpPr>
          <p:cNvPr id="3" name="Sisällön paikkamerkki 2"/>
          <p:cNvSpPr>
            <a:spLocks noGrp="1"/>
          </p:cNvSpPr>
          <p:nvPr>
            <p:ph idx="1"/>
          </p:nvPr>
        </p:nvSpPr>
        <p:spPr>
          <a:xfrm>
            <a:off x="1547664" y="1124744"/>
            <a:ext cx="7344816" cy="5472608"/>
          </a:xfrm>
        </p:spPr>
        <p:txBody>
          <a:bodyPr/>
          <a:lstStyle/>
          <a:p>
            <a:pPr lvl="0"/>
            <a:r>
              <a:rPr lang="fi-FI" sz="2000" dirty="0" err="1" smtClean="0"/>
              <a:t>Aaronsin</a:t>
            </a:r>
            <a:r>
              <a:rPr lang="fi-FI" sz="2000" dirty="0" smtClean="0"/>
              <a:t> </a:t>
            </a:r>
            <a:r>
              <a:rPr lang="fi-FI" sz="2000" dirty="0"/>
              <a:t>ym. (2011) mukaan uusien menetelmien ja toimintatapojen implementoinnin onnistuminen riippuu siitä, miten ne sopivat organisaation ja sen työntekijöiden arvomaailmaan ja </a:t>
            </a:r>
            <a:r>
              <a:rPr lang="fi-FI" sz="2000" dirty="0" smtClean="0"/>
              <a:t>työkulttuuriin.</a:t>
            </a:r>
          </a:p>
          <a:p>
            <a:pPr lvl="0"/>
            <a:r>
              <a:rPr lang="fi-FI" sz="2000" dirty="0" err="1" smtClean="0"/>
              <a:t>Kuklan</a:t>
            </a:r>
            <a:r>
              <a:rPr lang="fi-FI" sz="2000" dirty="0"/>
              <a:t>, </a:t>
            </a:r>
            <a:r>
              <a:rPr lang="fi-FI" sz="2000" dirty="0" err="1"/>
              <a:t>Salyersin</a:t>
            </a:r>
            <a:r>
              <a:rPr lang="fi-FI" sz="2000" dirty="0"/>
              <a:t> ja </a:t>
            </a:r>
            <a:r>
              <a:rPr lang="fi-FI" sz="2000" dirty="0" err="1"/>
              <a:t>Lysakerin</a:t>
            </a:r>
            <a:r>
              <a:rPr lang="fi-FI" sz="2000" dirty="0"/>
              <a:t> (2013) tutkimuksessa työntekijöiden toipumismyönteiset asenteet olivat vahvimmin yhteydessä myös </a:t>
            </a:r>
            <a:r>
              <a:rPr lang="fi-FI" sz="2000" dirty="0" smtClean="0"/>
              <a:t>asiakkaan aktivoitumiseen</a:t>
            </a:r>
            <a:r>
              <a:rPr lang="fi-FI" sz="2000" dirty="0"/>
              <a:t>. Työntekijöiden, </a:t>
            </a:r>
            <a:r>
              <a:rPr lang="fi-FI" sz="2000" dirty="0" smtClean="0"/>
              <a:t>asiakkaiden ja </a:t>
            </a:r>
            <a:r>
              <a:rPr lang="fi-FI" sz="2000" dirty="0"/>
              <a:t>verkostoon kuuluvien asenteilla on suuri merkitys asiakkaan aktivoitumisen kannalta</a:t>
            </a:r>
            <a:r>
              <a:rPr lang="fi-FI" sz="2000" dirty="0" smtClean="0"/>
              <a:t>.</a:t>
            </a:r>
          </a:p>
          <a:p>
            <a:r>
              <a:rPr lang="fi-FI" sz="2000" dirty="0"/>
              <a:t>Ammattihenkilöstö toimii toipumisorientaation mukaisesti palvelu- ja vuorovaikutusprosesseissa silloin, kun se tukee ja edistää asiakkaan toiveikkuutta, elämän tarkoituksellisuuden kokemusta ja elämän mielekkyyttä. Lähtökohtana ja tärkeimpänä tavoitteena on asiakkaan auttaminen kohti oman elämän hallintaa niin, että päätäntävalta on tämän hallussa prosessin joka vaiheessa</a:t>
            </a:r>
            <a:r>
              <a:rPr lang="fi-FI" sz="2000" dirty="0" smtClean="0"/>
              <a:t>.</a:t>
            </a:r>
            <a:endParaRPr lang="fi-FI" sz="2000" dirty="0"/>
          </a:p>
        </p:txBody>
      </p:sp>
    </p:spTree>
    <p:extLst>
      <p:ext uri="{BB962C8B-B14F-4D97-AF65-F5344CB8AC3E}">
        <p14:creationId xmlns:p14="http://schemas.microsoft.com/office/powerpoint/2010/main" val="782644433"/>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051720" y="116632"/>
            <a:ext cx="6629400" cy="459904"/>
          </a:xfrm>
        </p:spPr>
        <p:txBody>
          <a:bodyPr/>
          <a:lstStyle/>
          <a:p>
            <a:r>
              <a:rPr lang="fi-FI" sz="2400" dirty="0"/>
              <a:t>Asenteet ja toimintatavat muuttuvat</a:t>
            </a:r>
          </a:p>
        </p:txBody>
      </p:sp>
      <p:sp>
        <p:nvSpPr>
          <p:cNvPr id="3" name="Sisällön paikkamerkki 2"/>
          <p:cNvSpPr>
            <a:spLocks noGrp="1"/>
          </p:cNvSpPr>
          <p:nvPr>
            <p:ph idx="1"/>
          </p:nvPr>
        </p:nvSpPr>
        <p:spPr>
          <a:xfrm>
            <a:off x="1403648" y="576536"/>
            <a:ext cx="7632848" cy="6164832"/>
          </a:xfrm>
        </p:spPr>
        <p:txBody>
          <a:bodyPr/>
          <a:lstStyle/>
          <a:p>
            <a:r>
              <a:rPr lang="fi-FI" sz="1600" u="sng" dirty="0"/>
              <a:t>Ennen</a:t>
            </a:r>
            <a:r>
              <a:rPr lang="fi-FI" sz="1600" dirty="0"/>
              <a:t>				</a:t>
            </a:r>
            <a:r>
              <a:rPr lang="fi-FI" sz="1600" u="sng" dirty="0"/>
              <a:t>Nyt</a:t>
            </a:r>
          </a:p>
          <a:p>
            <a:pPr marL="0" indent="0">
              <a:buNone/>
            </a:pPr>
            <a:r>
              <a:rPr lang="fi-FI" sz="1600" dirty="0"/>
              <a:t>Ammattilaiset asiantuntijoita.		Asiakas oman elämänsä </a:t>
            </a:r>
            <a:r>
              <a:rPr lang="fi-FI" sz="1600" dirty="0" smtClean="0"/>
              <a:t>						asiantuntija</a:t>
            </a:r>
            <a:r>
              <a:rPr lang="fi-FI" sz="1600" dirty="0"/>
              <a:t>.</a:t>
            </a:r>
          </a:p>
          <a:p>
            <a:pPr marL="0" indent="0">
              <a:buNone/>
            </a:pPr>
            <a:r>
              <a:rPr lang="fi-FI" sz="1600" dirty="0"/>
              <a:t>Diagnoosi määritellään ulkoapäin.	</a:t>
            </a:r>
            <a:r>
              <a:rPr lang="fi-FI" sz="1600" dirty="0" smtClean="0"/>
              <a:t>	Haave </a:t>
            </a:r>
            <a:r>
              <a:rPr lang="fi-FI" sz="1600" dirty="0"/>
              <a:t>hyvästä elämästä, </a:t>
            </a:r>
            <a:endParaRPr lang="fi-FI" sz="1600" dirty="0" smtClean="0"/>
          </a:p>
          <a:p>
            <a:pPr marL="0" indent="0">
              <a:buNone/>
            </a:pPr>
            <a:r>
              <a:rPr lang="fi-FI" sz="1600" dirty="0"/>
              <a:t>	</a:t>
            </a:r>
            <a:r>
              <a:rPr lang="fi-FI" sz="1600" dirty="0" smtClean="0"/>
              <a:t>				oman </a:t>
            </a:r>
            <a:r>
              <a:rPr lang="fi-FI" sz="1600" dirty="0"/>
              <a:t>näköinen unelma.</a:t>
            </a:r>
          </a:p>
          <a:p>
            <a:pPr marL="0" indent="0">
              <a:buNone/>
            </a:pPr>
            <a:r>
              <a:rPr lang="fi-FI" sz="1600" dirty="0"/>
              <a:t>Hoidetaan sairaus/ongelma/oire.		Sairaus ei määrittele, oire </a:t>
            </a:r>
            <a:endParaRPr lang="fi-FI" sz="1600" dirty="0" smtClean="0"/>
          </a:p>
          <a:p>
            <a:pPr marL="0" indent="0">
              <a:buNone/>
            </a:pPr>
            <a:r>
              <a:rPr lang="fi-FI" sz="1600" dirty="0"/>
              <a:t>	</a:t>
            </a:r>
            <a:r>
              <a:rPr lang="fi-FI" sz="1600" dirty="0" smtClean="0"/>
              <a:t>				ei </a:t>
            </a:r>
            <a:r>
              <a:rPr lang="fi-FI" sz="1600" dirty="0"/>
              <a:t>estä, yhdessä </a:t>
            </a:r>
            <a:r>
              <a:rPr lang="fi-FI" sz="1600" dirty="0" err="1" smtClean="0"/>
              <a:t>työsken</a:t>
            </a:r>
            <a:r>
              <a:rPr lang="fi-FI" sz="1600" dirty="0" smtClean="0"/>
              <a:t>-						</a:t>
            </a:r>
            <a:r>
              <a:rPr lang="fi-FI" sz="1600" dirty="0" err="1" smtClean="0"/>
              <a:t>tely</a:t>
            </a:r>
            <a:r>
              <a:rPr lang="fi-FI" sz="1600" dirty="0" smtClean="0"/>
              <a:t> </a:t>
            </a:r>
            <a:r>
              <a:rPr lang="fi-FI" sz="1600" dirty="0"/>
              <a:t>kohti </a:t>
            </a:r>
            <a:r>
              <a:rPr lang="fi-FI" sz="1600" dirty="0" smtClean="0"/>
              <a:t>haaveen</a:t>
            </a:r>
          </a:p>
          <a:p>
            <a:pPr marL="0" indent="0">
              <a:buNone/>
            </a:pPr>
            <a:r>
              <a:rPr lang="fi-FI" sz="1600" dirty="0"/>
              <a:t>	</a:t>
            </a:r>
            <a:r>
              <a:rPr lang="fi-FI" sz="1600" dirty="0" smtClean="0"/>
              <a:t>				toteutumista</a:t>
            </a:r>
            <a:r>
              <a:rPr lang="fi-FI" sz="1600" dirty="0"/>
              <a:t>.</a:t>
            </a:r>
          </a:p>
          <a:p>
            <a:pPr marL="0" indent="0">
              <a:buNone/>
            </a:pPr>
            <a:r>
              <a:rPr lang="fi-FI" sz="1600" dirty="0"/>
              <a:t>Asiantuntija antaa ohjeet, tiedon		</a:t>
            </a:r>
            <a:endParaRPr lang="fi-FI" sz="1600" dirty="0" smtClean="0"/>
          </a:p>
          <a:p>
            <a:pPr marL="0" indent="0">
              <a:buNone/>
            </a:pPr>
            <a:r>
              <a:rPr lang="fi-FI" sz="1600" dirty="0" smtClean="0"/>
              <a:t>miten </a:t>
            </a:r>
            <a:r>
              <a:rPr lang="fi-FI" sz="1600" dirty="0"/>
              <a:t>ongelma ratkaistaan ja </a:t>
            </a:r>
            <a:r>
              <a:rPr lang="fi-FI" sz="1600" dirty="0" smtClean="0"/>
              <a:t>		</a:t>
            </a:r>
          </a:p>
          <a:p>
            <a:pPr marL="0" indent="0">
              <a:buNone/>
            </a:pPr>
            <a:r>
              <a:rPr lang="fi-FI" sz="1600" dirty="0"/>
              <a:t>potilas paranee. </a:t>
            </a:r>
            <a:r>
              <a:rPr lang="fi-FI" sz="1600" dirty="0" smtClean="0"/>
              <a:t>				</a:t>
            </a:r>
          </a:p>
          <a:p>
            <a:pPr marL="0" indent="0">
              <a:buNone/>
            </a:pPr>
            <a:endParaRPr lang="fi-FI" sz="1600" dirty="0" smtClean="0"/>
          </a:p>
          <a:p>
            <a:pPr marL="0" indent="0">
              <a:buNone/>
            </a:pPr>
            <a:r>
              <a:rPr lang="fi-FI" sz="1600" dirty="0" smtClean="0"/>
              <a:t>Asiantuntija arvioi.			Asiakas </a:t>
            </a:r>
            <a:r>
              <a:rPr lang="fi-FI" sz="1600" dirty="0"/>
              <a:t>arvioi; valintoja,</a:t>
            </a:r>
            <a:endParaRPr lang="fi-FI" sz="1600" dirty="0" smtClean="0"/>
          </a:p>
          <a:p>
            <a:pPr marL="0" indent="0">
              <a:buNone/>
            </a:pPr>
            <a:r>
              <a:rPr lang="fi-FI" sz="1600" dirty="0"/>
              <a:t>Tavoitteet määritellään </a:t>
            </a:r>
            <a:r>
              <a:rPr lang="fi-FI" sz="1600" dirty="0" err="1" smtClean="0"/>
              <a:t>yhteis</a:t>
            </a:r>
            <a:r>
              <a:rPr lang="fi-FI" sz="1600" dirty="0" smtClean="0"/>
              <a:t>-		kuulemista</a:t>
            </a:r>
            <a:r>
              <a:rPr lang="fi-FI" sz="1600" dirty="0"/>
              <a:t>, kokeiluja,</a:t>
            </a:r>
          </a:p>
          <a:p>
            <a:pPr marL="0" indent="0">
              <a:buNone/>
            </a:pPr>
            <a:r>
              <a:rPr lang="fi-FI" sz="1600" dirty="0"/>
              <a:t>kunnan normaaliuden asteikolla</a:t>
            </a:r>
            <a:r>
              <a:rPr lang="fi-FI" sz="1600" dirty="0" smtClean="0"/>
              <a:t>.		vaihtoehtoja</a:t>
            </a:r>
            <a:r>
              <a:rPr lang="fi-FI" sz="1600" dirty="0"/>
              <a:t>, </a:t>
            </a:r>
            <a:r>
              <a:rPr lang="fi-FI" sz="1600" dirty="0" smtClean="0"/>
              <a:t>omien</a:t>
            </a:r>
          </a:p>
          <a:p>
            <a:pPr marL="0" indent="0">
              <a:buNone/>
            </a:pPr>
            <a:r>
              <a:rPr lang="fi-FI" sz="1600" dirty="0" smtClean="0"/>
              <a:t>					kokemusten </a:t>
            </a:r>
            <a:r>
              <a:rPr lang="fi-FI" sz="1600" dirty="0"/>
              <a:t>jakamista </a:t>
            </a:r>
            <a:r>
              <a:rPr lang="fi-FI" sz="1600" dirty="0" smtClean="0"/>
              <a:t>						positiivista </a:t>
            </a:r>
            <a:r>
              <a:rPr lang="fi-FI" sz="1600" dirty="0"/>
              <a:t>riskinottoa.</a:t>
            </a:r>
          </a:p>
          <a:p>
            <a:pPr marL="0" indent="0">
              <a:buNone/>
            </a:pPr>
            <a:endParaRPr lang="fi-FI" sz="1600" dirty="0" smtClean="0"/>
          </a:p>
          <a:p>
            <a:pPr marL="0" indent="0">
              <a:buNone/>
            </a:pPr>
            <a:r>
              <a:rPr lang="fi-FI" sz="1600" dirty="0" smtClean="0"/>
              <a:t>Asiantuntijat </a:t>
            </a:r>
            <a:r>
              <a:rPr lang="fi-FI" sz="1600" dirty="0"/>
              <a:t>ovat yhä alansa asiantuntijoita, mutta eivät enää määrittele ihmisen tulevaisuuden mahdollisuuksia lääketieteen tai hoidon näkökulmasta, vaan tietoa ja osaamista tarjotaan asiakkaan näkökulmasta tarpeellisiin asioihin</a:t>
            </a:r>
            <a:r>
              <a:rPr lang="fi-FI" sz="1600" dirty="0" smtClean="0"/>
              <a:t>.</a:t>
            </a:r>
            <a:r>
              <a:rPr lang="fi-FI" sz="1600" dirty="0"/>
              <a:t>			</a:t>
            </a:r>
            <a:endParaRPr lang="fi-FI" sz="1600" dirty="0" smtClean="0"/>
          </a:p>
          <a:p>
            <a:pPr marL="0" indent="0">
              <a:buNone/>
            </a:pPr>
            <a:r>
              <a:rPr lang="fi-FI" sz="1600" dirty="0"/>
              <a:t>	</a:t>
            </a:r>
            <a:r>
              <a:rPr lang="fi-FI" sz="1600" dirty="0" smtClean="0"/>
              <a:t>				</a:t>
            </a:r>
            <a:r>
              <a:rPr lang="fi-FI" sz="1600" dirty="0" err="1" smtClean="0"/>
              <a:t>Nordling</a:t>
            </a:r>
            <a:r>
              <a:rPr lang="fi-FI" sz="1600" dirty="0" smtClean="0"/>
              <a:t> </a:t>
            </a:r>
            <a:r>
              <a:rPr lang="fi-FI" sz="1600" dirty="0"/>
              <a:t>2018</a:t>
            </a:r>
          </a:p>
          <a:p>
            <a:pPr marL="0" indent="0">
              <a:buNone/>
            </a:pPr>
            <a:endParaRPr lang="fi-FI" dirty="0"/>
          </a:p>
        </p:txBody>
      </p:sp>
    </p:spTree>
    <p:extLst>
      <p:ext uri="{BB962C8B-B14F-4D97-AF65-F5344CB8AC3E}">
        <p14:creationId xmlns:p14="http://schemas.microsoft.com/office/powerpoint/2010/main" val="2934981124"/>
      </p:ext>
    </p:extLst>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763688" y="14082"/>
            <a:ext cx="7200800" cy="462590"/>
          </a:xfrm>
        </p:spPr>
        <p:txBody>
          <a:bodyPr/>
          <a:lstStyle/>
          <a:p>
            <a:r>
              <a:rPr lang="fi-FI" sz="2600" dirty="0" smtClean="0"/>
              <a:t>Porissa ollaan alussa, mutta liikkeellä</a:t>
            </a:r>
            <a:endParaRPr lang="fi-FI" sz="2600" dirty="0"/>
          </a:p>
        </p:txBody>
      </p:sp>
      <p:sp>
        <p:nvSpPr>
          <p:cNvPr id="3" name="Sisällön paikkamerkki 2"/>
          <p:cNvSpPr>
            <a:spLocks noGrp="1"/>
          </p:cNvSpPr>
          <p:nvPr>
            <p:ph idx="1"/>
          </p:nvPr>
        </p:nvSpPr>
        <p:spPr>
          <a:xfrm>
            <a:off x="1474204" y="493092"/>
            <a:ext cx="7669796" cy="6364907"/>
          </a:xfrm>
        </p:spPr>
        <p:txBody>
          <a:bodyPr/>
          <a:lstStyle/>
          <a:p>
            <a:r>
              <a:rPr lang="fi-FI" sz="1600" dirty="0"/>
              <a:t>Porissa heräsi huoli </a:t>
            </a:r>
            <a:r>
              <a:rPr lang="fi-FI" sz="1600" dirty="0" smtClean="0"/>
              <a:t>muutama vuosi sitten asumispalveluiden </a:t>
            </a:r>
            <a:r>
              <a:rPr lang="fi-FI" sz="1600" dirty="0"/>
              <a:t>asukkaiden laitostumisesta</a:t>
            </a:r>
            <a:r>
              <a:rPr lang="fi-FI" sz="1600" dirty="0" smtClean="0"/>
              <a:t>. Jo </a:t>
            </a:r>
            <a:r>
              <a:rPr lang="fi-FI" sz="1600" dirty="0"/>
              <a:t>aiemmin </a:t>
            </a:r>
            <a:r>
              <a:rPr lang="fi-FI" sz="1600" dirty="0" err="1"/>
              <a:t>psykososiaalisissa</a:t>
            </a:r>
            <a:r>
              <a:rPr lang="fi-FI" sz="1600" dirty="0"/>
              <a:t> palveluissa </a:t>
            </a:r>
            <a:r>
              <a:rPr lang="fi-FI" sz="1600" dirty="0" smtClean="0"/>
              <a:t>oli käynnistynyt asunto </a:t>
            </a:r>
            <a:r>
              <a:rPr lang="fi-FI" sz="1600" dirty="0"/>
              <a:t>ensin -periaatteen mukaisen toiminnan </a:t>
            </a:r>
            <a:r>
              <a:rPr lang="fi-FI" sz="1600" dirty="0" smtClean="0"/>
              <a:t>juurruttaminen Poriin.</a:t>
            </a:r>
          </a:p>
          <a:p>
            <a:r>
              <a:rPr lang="fi-FI" sz="1600" dirty="0" smtClean="0"/>
              <a:t>Asuminen </a:t>
            </a:r>
            <a:r>
              <a:rPr lang="fi-FI" sz="1600" dirty="0"/>
              <a:t>tehostetussa palveluasumisessa voi laitostaa ihmisen nopeasti ja normaaliin arkeen palaaminen vaikeutuu asumisen pitkittyessä. Porissa asetettiin tavoitteeksi se, että mielenterveys- tai päihdekuntoutuja voi </a:t>
            </a:r>
            <a:r>
              <a:rPr lang="fi-FI" sz="1600" dirty="0" smtClean="0"/>
              <a:t>asua sairauksiensa kanssa missä vaan ja elää hyvää elämää, </a:t>
            </a:r>
            <a:r>
              <a:rPr lang="fi-FI" sz="1600" dirty="0"/>
              <a:t>jos hän saa siihen </a:t>
            </a:r>
            <a:r>
              <a:rPr lang="fi-FI" sz="1600" dirty="0" smtClean="0"/>
              <a:t>tarpeellisen tuen</a:t>
            </a:r>
            <a:r>
              <a:rPr lang="fi-FI" sz="1600" dirty="0"/>
              <a:t>. Tämä tarkoitti </a:t>
            </a:r>
            <a:r>
              <a:rPr lang="fi-FI" sz="1600" dirty="0" smtClean="0"/>
              <a:t>toiminnan kehittämistä, mm. jalkautuvan </a:t>
            </a:r>
            <a:r>
              <a:rPr lang="fi-FI" sz="1600" dirty="0"/>
              <a:t>työn kehittämistä </a:t>
            </a:r>
            <a:r>
              <a:rPr lang="fi-FI" sz="1600" dirty="0" smtClean="0"/>
              <a:t>(asiakkaiden </a:t>
            </a:r>
            <a:r>
              <a:rPr lang="fi-FI" sz="1600" dirty="0"/>
              <a:t>omissa toimintaympäristöissä toteutuva </a:t>
            </a:r>
            <a:r>
              <a:rPr lang="fi-FI" sz="1600" dirty="0" smtClean="0"/>
              <a:t>tuki). </a:t>
            </a:r>
          </a:p>
          <a:p>
            <a:r>
              <a:rPr lang="fi-FI" sz="1600" dirty="0" smtClean="0"/>
              <a:t>Yhteistyö toimintojen kehittämisestä koulutettujen kokemusasiantuntijoiden kanssa alkanut (ryhmiä käynnissä).</a:t>
            </a:r>
          </a:p>
          <a:p>
            <a:r>
              <a:rPr lang="fi-FI" sz="1600" dirty="0" smtClean="0"/>
              <a:t>Kaupungin asumispalveluista sijoitutaan tavoitteellisen työn tuloksena aiempaa nopeammin itsenäisempään asumiseen elämänhallinnan lisääntymisen </a:t>
            </a:r>
            <a:r>
              <a:rPr lang="fi-FI" sz="1600" i="1" u="sng" dirty="0" smtClean="0"/>
              <a:t>seurauksena</a:t>
            </a:r>
            <a:r>
              <a:rPr lang="fi-FI" sz="1600" dirty="0" smtClean="0"/>
              <a:t>.</a:t>
            </a:r>
          </a:p>
          <a:p>
            <a:r>
              <a:rPr lang="fi-FI" sz="1600" dirty="0" smtClean="0"/>
              <a:t>Ennen asukkaat siirtyivät muualle työntekijöiden aloitteesta, nyt omasta aloitteestaan.</a:t>
            </a:r>
          </a:p>
          <a:p>
            <a:r>
              <a:rPr lang="fi-FI" sz="1600" dirty="0" smtClean="0"/>
              <a:t>Asiakassuunnitelmaprosessin uudistaminen toteutettiin yhdessä asiakkaiden ja kokemusasiantuntijoiden kanssa.</a:t>
            </a:r>
            <a:endParaRPr lang="fi-FI" sz="1600" dirty="0"/>
          </a:p>
          <a:p>
            <a:r>
              <a:rPr lang="fi-FI" sz="1600" dirty="0" smtClean="0"/>
              <a:t>Kaikissa asumiseen ja työ-/päivätoimintaan liittyvissä palveluissa vahvana tavoitteena henkilökohtainen elämänhallinta.</a:t>
            </a:r>
          </a:p>
          <a:p>
            <a:r>
              <a:rPr lang="fi-FI" sz="1600" dirty="0" smtClean="0"/>
              <a:t>Korostetaan yksilöllisyyttä.</a:t>
            </a:r>
          </a:p>
          <a:p>
            <a:r>
              <a:rPr lang="fi-FI" sz="1600" dirty="0" smtClean="0"/>
              <a:t>Järjestetään omaa kokemusasiantuntijakoulutusta.</a:t>
            </a:r>
          </a:p>
          <a:p>
            <a:r>
              <a:rPr lang="fi-FI" sz="1600" dirty="0" smtClean="0"/>
              <a:t>Tavoitellaan aitoa vuorovaikutusta, tasavertaista, arvoneutraalia kohtaamista.</a:t>
            </a:r>
          </a:p>
          <a:p>
            <a:endParaRPr lang="fi-FI" sz="1600" dirty="0"/>
          </a:p>
          <a:p>
            <a:endParaRPr lang="fi-FI" sz="1600" dirty="0" smtClean="0"/>
          </a:p>
          <a:p>
            <a:endParaRPr lang="fi-FI" sz="1600" dirty="0"/>
          </a:p>
        </p:txBody>
      </p:sp>
    </p:spTree>
    <p:extLst>
      <p:ext uri="{BB962C8B-B14F-4D97-AF65-F5344CB8AC3E}">
        <p14:creationId xmlns:p14="http://schemas.microsoft.com/office/powerpoint/2010/main" val="2331256825"/>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07704" y="304800"/>
            <a:ext cx="6779096" cy="603920"/>
          </a:xfrm>
        </p:spPr>
        <p:txBody>
          <a:bodyPr/>
          <a:lstStyle/>
          <a:p>
            <a:r>
              <a:rPr lang="fi-FI" dirty="0" smtClean="0"/>
              <a:t>Nykytilanne</a:t>
            </a:r>
            <a:endParaRPr lang="fi-FI" dirty="0"/>
          </a:p>
        </p:txBody>
      </p:sp>
      <p:sp>
        <p:nvSpPr>
          <p:cNvPr id="3" name="Sisällön paikkamerkki 2"/>
          <p:cNvSpPr>
            <a:spLocks noGrp="1"/>
          </p:cNvSpPr>
          <p:nvPr>
            <p:ph idx="1"/>
          </p:nvPr>
        </p:nvSpPr>
        <p:spPr>
          <a:xfrm>
            <a:off x="1547664" y="908720"/>
            <a:ext cx="7416824" cy="5339680"/>
          </a:xfrm>
        </p:spPr>
        <p:txBody>
          <a:bodyPr/>
          <a:lstStyle/>
          <a:p>
            <a:r>
              <a:rPr lang="fi-FI" sz="1800" dirty="0"/>
              <a:t>Osa </a:t>
            </a:r>
            <a:r>
              <a:rPr lang="fi-FI" sz="1800" dirty="0" smtClean="0"/>
              <a:t>potilaista ja asiakkaista </a:t>
            </a:r>
            <a:r>
              <a:rPr lang="fi-FI" sz="1800" dirty="0"/>
              <a:t>hyötyy hyvin nykyisistä </a:t>
            </a:r>
            <a:r>
              <a:rPr lang="fi-FI" sz="1800" dirty="0" smtClean="0"/>
              <a:t>palveluista.</a:t>
            </a:r>
            <a:endParaRPr lang="fi-FI" sz="1800" dirty="0"/>
          </a:p>
          <a:p>
            <a:r>
              <a:rPr lang="fi-FI" sz="1800" dirty="0"/>
              <a:t>Osalle palvelut tuottavat hyötyjä, mutta toipuminen jää </a:t>
            </a:r>
            <a:r>
              <a:rPr lang="fi-FI" sz="1800" dirty="0" smtClean="0"/>
              <a:t>vajaaksi.</a:t>
            </a:r>
            <a:endParaRPr lang="fi-FI" sz="1800" dirty="0"/>
          </a:p>
          <a:p>
            <a:r>
              <a:rPr lang="fi-FI" sz="1800" dirty="0"/>
              <a:t>Osa ei saa apua tai hoidosta on koitunut tahattomia </a:t>
            </a:r>
            <a:r>
              <a:rPr lang="fi-FI" sz="1800" dirty="0" smtClean="0"/>
              <a:t>vahinkoja. </a:t>
            </a:r>
          </a:p>
          <a:p>
            <a:r>
              <a:rPr lang="fi-FI" sz="1800" dirty="0" smtClean="0"/>
              <a:t>Osa kuntoutuu hoidosta huolimatta.</a:t>
            </a:r>
            <a:endParaRPr lang="fi-FI" sz="1800" dirty="0"/>
          </a:p>
          <a:p>
            <a:r>
              <a:rPr lang="fi-FI" sz="1800" dirty="0" smtClean="0"/>
              <a:t>Sairastumisen sijaisseuraamukset </a:t>
            </a:r>
            <a:r>
              <a:rPr lang="fi-FI" sz="1800" dirty="0"/>
              <a:t>haittaavia: liian vahva sairaan identiteetti, sosiaaliset suhteet rajautuvat vain ammattilaisiin, stigmatisoituminen, hoidon mahdollisesti aiheuttama itsenäisyyden </a:t>
            </a:r>
            <a:r>
              <a:rPr lang="fi-FI" sz="1800" dirty="0" smtClean="0"/>
              <a:t>menetys.</a:t>
            </a:r>
            <a:endParaRPr lang="fi-FI" sz="1800" dirty="0"/>
          </a:p>
          <a:p>
            <a:r>
              <a:rPr lang="fi-FI" sz="1800" dirty="0" smtClean="0"/>
              <a:t>Lääkehoitojen </a:t>
            </a:r>
            <a:r>
              <a:rPr lang="fi-FI" sz="1800" dirty="0"/>
              <a:t>haitat, riippuvuus psykoterapiasta </a:t>
            </a:r>
            <a:endParaRPr lang="fi-FI" sz="1800" dirty="0" smtClean="0"/>
          </a:p>
          <a:p>
            <a:r>
              <a:rPr lang="fi-FI" sz="1800" dirty="0" smtClean="0"/>
              <a:t>Mitä </a:t>
            </a:r>
            <a:r>
              <a:rPr lang="fi-FI" sz="1800" dirty="0"/>
              <a:t>pidempään ihminen elää suljetussa ympäristössä pienin virikkein, sitä huonompi ennuste integroitumisesta yhteiskuntaan</a:t>
            </a:r>
            <a:r>
              <a:rPr lang="fi-FI" sz="1800" dirty="0" smtClean="0"/>
              <a:t>.</a:t>
            </a:r>
            <a:endParaRPr lang="fi-FI" sz="1800" dirty="0"/>
          </a:p>
          <a:p>
            <a:r>
              <a:rPr lang="fi-FI" sz="1800" dirty="0"/>
              <a:t>Asumisyksiköissä </a:t>
            </a:r>
            <a:r>
              <a:rPr lang="fi-FI" sz="1800" dirty="0" err="1"/>
              <a:t>mt</a:t>
            </a:r>
            <a:r>
              <a:rPr lang="fi-FI" sz="1800" dirty="0"/>
              <a:t>-kuntoutujat helposti lapsen </a:t>
            </a:r>
            <a:r>
              <a:rPr lang="fi-FI" sz="1800" dirty="0" smtClean="0"/>
              <a:t>asemassa</a:t>
            </a:r>
            <a:r>
              <a:rPr lang="fi-FI" sz="1800" dirty="0"/>
              <a:t> </a:t>
            </a:r>
            <a:r>
              <a:rPr lang="fi-FI" sz="1800" dirty="0" smtClean="0"/>
              <a:t>(</a:t>
            </a:r>
            <a:r>
              <a:rPr lang="fi-FI" sz="1800" dirty="0" err="1" smtClean="0"/>
              <a:t>Ithaca</a:t>
            </a:r>
            <a:r>
              <a:rPr lang="fi-FI" sz="1800" dirty="0" smtClean="0"/>
              <a:t>-raportti</a:t>
            </a:r>
            <a:r>
              <a:rPr lang="fi-FI" sz="1800" dirty="0"/>
              <a:t>, Suomi</a:t>
            </a:r>
            <a:r>
              <a:rPr lang="fi-FI" sz="1800" dirty="0" smtClean="0"/>
              <a:t>).</a:t>
            </a:r>
          </a:p>
        </p:txBody>
      </p:sp>
    </p:spTree>
    <p:extLst>
      <p:ext uri="{BB962C8B-B14F-4D97-AF65-F5344CB8AC3E}">
        <p14:creationId xmlns:p14="http://schemas.microsoft.com/office/powerpoint/2010/main" val="1484988673"/>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835696" y="304800"/>
            <a:ext cx="7200800" cy="914400"/>
          </a:xfrm>
        </p:spPr>
        <p:txBody>
          <a:bodyPr/>
          <a:lstStyle/>
          <a:p>
            <a:r>
              <a:rPr lang="fi-FI" sz="2400" dirty="0" smtClean="0"/>
              <a:t>Toipumisorientaation eteneminen Porin </a:t>
            </a:r>
            <a:r>
              <a:rPr lang="fi-FI" sz="2400" dirty="0" err="1" smtClean="0"/>
              <a:t>psykososiaalisissa</a:t>
            </a:r>
            <a:r>
              <a:rPr lang="fi-FI" sz="2400" dirty="0" smtClean="0"/>
              <a:t> palveluissa</a:t>
            </a:r>
            <a:endParaRPr lang="fi-FI" sz="2400" dirty="0"/>
          </a:p>
        </p:txBody>
      </p:sp>
      <p:sp>
        <p:nvSpPr>
          <p:cNvPr id="3" name="Sisällön paikkamerkki 2"/>
          <p:cNvSpPr>
            <a:spLocks noGrp="1"/>
          </p:cNvSpPr>
          <p:nvPr>
            <p:ph idx="1"/>
          </p:nvPr>
        </p:nvSpPr>
        <p:spPr>
          <a:xfrm>
            <a:off x="1547664" y="1447800"/>
            <a:ext cx="7139136" cy="4800600"/>
          </a:xfrm>
        </p:spPr>
        <p:txBody>
          <a:bodyPr/>
          <a:lstStyle/>
          <a:p>
            <a:r>
              <a:rPr lang="fi-FI" sz="2200" dirty="0"/>
              <a:t>Asiakassuunnitelma on </a:t>
            </a:r>
            <a:r>
              <a:rPr lang="fi-FI" sz="2200" dirty="0" smtClean="0"/>
              <a:t>käytössä osassa omia yksiköitä</a:t>
            </a:r>
            <a:r>
              <a:rPr lang="fi-FI" sz="2200" dirty="0"/>
              <a:t>, joissain ollaan sisäistetty asenne pidemmälle ja jossain ollaan alkuvaiheessa.</a:t>
            </a:r>
          </a:p>
          <a:p>
            <a:pPr lvl="0"/>
            <a:r>
              <a:rPr lang="fi-FI" sz="2200" dirty="0" smtClean="0"/>
              <a:t>Kaupungin asumispalveluissa </a:t>
            </a:r>
            <a:r>
              <a:rPr lang="fi-FI" sz="2200" dirty="0"/>
              <a:t>lähes kaikki asiakkaat ja </a:t>
            </a:r>
            <a:r>
              <a:rPr lang="fi-FI" sz="2200" dirty="0" smtClean="0"/>
              <a:t>henkilökunta </a:t>
            </a:r>
            <a:r>
              <a:rPr lang="fi-FI" sz="2200" dirty="0"/>
              <a:t>ovat olleet tyytyväisiä suunnitelmaan ja sen tekemiseen yhdessä. Koetaan, että </a:t>
            </a:r>
            <a:r>
              <a:rPr lang="fi-FI" sz="2200" dirty="0" smtClean="0"/>
              <a:t>asiakassuunnitelma on nyt enemmän </a:t>
            </a:r>
            <a:r>
              <a:rPr lang="fi-FI" sz="2200" dirty="0"/>
              <a:t>asiakkaan juttu ja kuuluu unelmiin ja tavoitteisiin sekä elää arjessa mukana</a:t>
            </a:r>
            <a:r>
              <a:rPr lang="fi-FI" sz="2200" dirty="0" smtClean="0"/>
              <a:t>. Se on </a:t>
            </a:r>
            <a:r>
              <a:rPr lang="fi-FI" sz="2200" dirty="0"/>
              <a:t>asiakkaan </a:t>
            </a:r>
            <a:r>
              <a:rPr lang="fi-FI" sz="2200" dirty="0" smtClean="0"/>
              <a:t>työkalu, </a:t>
            </a:r>
            <a:r>
              <a:rPr lang="fi-FI" sz="2200" dirty="0"/>
              <a:t>ja </a:t>
            </a:r>
            <a:r>
              <a:rPr lang="fi-FI" sz="2200" dirty="0" smtClean="0"/>
              <a:t>se yhdistää </a:t>
            </a:r>
            <a:r>
              <a:rPr lang="fi-FI" sz="2200" dirty="0"/>
              <a:t>asiakkaan todellisuuden ja henkilökunnan. </a:t>
            </a:r>
            <a:r>
              <a:rPr lang="fi-FI" sz="2200" dirty="0" smtClean="0"/>
              <a:t>Mitä </a:t>
            </a:r>
            <a:r>
              <a:rPr lang="fi-FI" sz="2200" dirty="0"/>
              <a:t>enemmän tehdään, sitä paremmin hahmottuu. </a:t>
            </a:r>
            <a:endParaRPr lang="fi-FI" sz="2200" dirty="0" smtClean="0"/>
          </a:p>
        </p:txBody>
      </p:sp>
    </p:spTree>
    <p:extLst>
      <p:ext uri="{BB962C8B-B14F-4D97-AF65-F5344CB8AC3E}">
        <p14:creationId xmlns:p14="http://schemas.microsoft.com/office/powerpoint/2010/main" val="3899552482"/>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Toipumisorientaatioasenteen näkyminen työyhteisössä</a:t>
            </a:r>
            <a:r>
              <a:rPr lang="fi-FI" dirty="0"/>
              <a:t/>
            </a:r>
            <a:br>
              <a:rPr lang="fi-FI" dirty="0"/>
            </a:br>
            <a:endParaRPr lang="fi-FI" dirty="0"/>
          </a:p>
        </p:txBody>
      </p:sp>
      <p:sp>
        <p:nvSpPr>
          <p:cNvPr id="3" name="Sisällön paikkamerkki 2"/>
          <p:cNvSpPr>
            <a:spLocks noGrp="1"/>
          </p:cNvSpPr>
          <p:nvPr>
            <p:ph idx="1"/>
          </p:nvPr>
        </p:nvSpPr>
        <p:spPr>
          <a:xfrm>
            <a:off x="1691680" y="1412776"/>
            <a:ext cx="7272808" cy="4835624"/>
          </a:xfrm>
        </p:spPr>
        <p:txBody>
          <a:bodyPr/>
          <a:lstStyle/>
          <a:p>
            <a:pPr lvl="0"/>
            <a:r>
              <a:rPr lang="fi-FI" dirty="0"/>
              <a:t>P</a:t>
            </a:r>
            <a:r>
              <a:rPr lang="fi-FI" dirty="0" smtClean="0"/>
              <a:t>ositiivista </a:t>
            </a:r>
            <a:r>
              <a:rPr lang="fi-FI" dirty="0"/>
              <a:t>puhetta on enemmän ja ongelmistakin puhutaan hieman eri </a:t>
            </a:r>
            <a:r>
              <a:rPr lang="fi-FI" dirty="0" smtClean="0"/>
              <a:t>näkökulmasta.</a:t>
            </a:r>
            <a:endParaRPr lang="fi-FI" dirty="0"/>
          </a:p>
          <a:p>
            <a:pPr lvl="0"/>
            <a:r>
              <a:rPr lang="fi-FI" dirty="0"/>
              <a:t>T</a:t>
            </a:r>
            <a:r>
              <a:rPr lang="fi-FI" dirty="0" smtClean="0"/>
              <a:t>oipumisorientaatiosta </a:t>
            </a:r>
            <a:r>
              <a:rPr lang="fi-FI" dirty="0"/>
              <a:t>puhutaan ja huomataan milloin puhe ei ole </a:t>
            </a:r>
            <a:r>
              <a:rPr lang="fi-FI" dirty="0" smtClean="0"/>
              <a:t>toipumisorientaatiolähtöistä =&gt; </a:t>
            </a:r>
            <a:r>
              <a:rPr lang="fi-FI" dirty="0"/>
              <a:t>itsereflektiota!</a:t>
            </a:r>
          </a:p>
          <a:p>
            <a:pPr lvl="0"/>
            <a:r>
              <a:rPr lang="fi-FI" dirty="0"/>
              <a:t>H</a:t>
            </a:r>
            <a:r>
              <a:rPr lang="fi-FI" dirty="0" smtClean="0"/>
              <a:t>uomataan </a:t>
            </a:r>
            <a:r>
              <a:rPr lang="fi-FI" dirty="0"/>
              <a:t>että tarvitaan omaan arvomaailmaan tuijottamista, mistä lähdin, millä mielillä, millä arvoilla….</a:t>
            </a:r>
          </a:p>
          <a:p>
            <a:pPr lvl="0"/>
            <a:r>
              <a:rPr lang="fi-FI" dirty="0"/>
              <a:t>L</a:t>
            </a:r>
            <a:r>
              <a:rPr lang="fi-FI" dirty="0" smtClean="0"/>
              <a:t>eimaava </a:t>
            </a:r>
            <a:r>
              <a:rPr lang="fi-FI" dirty="0"/>
              <a:t>puhe ei ole </a:t>
            </a:r>
            <a:r>
              <a:rPr lang="fi-FI" dirty="0" smtClean="0"/>
              <a:t>sallittu.</a:t>
            </a:r>
            <a:endParaRPr lang="fi-FI" dirty="0"/>
          </a:p>
          <a:p>
            <a:pPr lvl="0"/>
            <a:r>
              <a:rPr lang="fi-FI" dirty="0"/>
              <a:t>T</a:t>
            </a:r>
            <a:r>
              <a:rPr lang="fi-FI" dirty="0" smtClean="0"/>
              <a:t>arkkana </a:t>
            </a:r>
            <a:r>
              <a:rPr lang="fi-FI" dirty="0"/>
              <a:t>ettei puhuta asiakkaan puolesta.</a:t>
            </a:r>
          </a:p>
          <a:p>
            <a:pPr marL="0" indent="0">
              <a:buNone/>
            </a:pPr>
            <a:endParaRPr lang="fi-FI" dirty="0"/>
          </a:p>
        </p:txBody>
      </p:sp>
    </p:spTree>
    <p:extLst>
      <p:ext uri="{BB962C8B-B14F-4D97-AF65-F5344CB8AC3E}">
        <p14:creationId xmlns:p14="http://schemas.microsoft.com/office/powerpoint/2010/main" val="3429285478"/>
      </p:ext>
    </p:extLst>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691680" y="0"/>
            <a:ext cx="7200800" cy="531912"/>
          </a:xfrm>
        </p:spPr>
        <p:txBody>
          <a:bodyPr/>
          <a:lstStyle/>
          <a:p>
            <a:r>
              <a:rPr lang="fi-FI" dirty="0" smtClean="0"/>
              <a:t>Uudenlainen asiakassuunnitelma 1</a:t>
            </a:r>
            <a:endParaRPr lang="fi-FI" dirty="0"/>
          </a:p>
        </p:txBody>
      </p:sp>
      <p:sp>
        <p:nvSpPr>
          <p:cNvPr id="3" name="Sisällön paikkamerkki 2"/>
          <p:cNvSpPr>
            <a:spLocks noGrp="1"/>
          </p:cNvSpPr>
          <p:nvPr>
            <p:ph idx="1"/>
          </p:nvPr>
        </p:nvSpPr>
        <p:spPr>
          <a:xfrm>
            <a:off x="1331640" y="531912"/>
            <a:ext cx="7704856" cy="6209456"/>
          </a:xfrm>
        </p:spPr>
        <p:txBody>
          <a:bodyPr/>
          <a:lstStyle/>
          <a:p>
            <a:r>
              <a:rPr lang="fi-FI" sz="2100" dirty="0"/>
              <a:t>Tuli tarve päästä perinteisestä ”ahdistavasta” hoito-/kuntoutumissuunnitelmapalaverikäytännöstä pois.</a:t>
            </a:r>
          </a:p>
          <a:p>
            <a:r>
              <a:rPr lang="fi-FI" sz="2100" dirty="0" smtClean="0"/>
              <a:t>Tarkoituksena luoda </a:t>
            </a:r>
            <a:r>
              <a:rPr lang="fi-FI" sz="2100" dirty="0"/>
              <a:t>psykososiaalisiin asumispalveluihin uusi asiakassuunnitelma ja juurruttaa toipumisorientaatio </a:t>
            </a:r>
            <a:r>
              <a:rPr lang="fi-FI" sz="2100" dirty="0" err="1"/>
              <a:t>lähestymis</a:t>
            </a:r>
            <a:r>
              <a:rPr lang="fi-FI" sz="2100" dirty="0"/>
              <a:t>- ja asennoitumistapana ammattilaisten </a:t>
            </a:r>
            <a:r>
              <a:rPr lang="fi-FI" sz="2100" dirty="0" smtClean="0"/>
              <a:t>ja asiakkaiden arkeen.</a:t>
            </a:r>
          </a:p>
          <a:p>
            <a:r>
              <a:rPr lang="fi-FI" sz="2100" dirty="0" smtClean="0"/>
              <a:t>Tarve </a:t>
            </a:r>
            <a:r>
              <a:rPr lang="fi-FI" sz="2100" dirty="0"/>
              <a:t>uuteen suunnitelmaan nousi </a:t>
            </a:r>
            <a:r>
              <a:rPr lang="fi-FI" sz="2100" dirty="0" smtClean="0"/>
              <a:t>KAT-koulutuksen jälkeisestä asiakaspalautteesta sekä omista huomioistamme, </a:t>
            </a:r>
            <a:r>
              <a:rPr lang="fi-FI" sz="2100" dirty="0"/>
              <a:t>että asiakkaan </a:t>
            </a:r>
            <a:r>
              <a:rPr lang="fi-FI" sz="2100" dirty="0" smtClean="0"/>
              <a:t>toipuminen </a:t>
            </a:r>
            <a:r>
              <a:rPr lang="fi-FI" sz="2100" dirty="0"/>
              <a:t>ei etene, perinteinen kuntoutuminen on ulkoa ohjattua ja henkilökunta tarvitsee hoitoon painottuvaan työotteeseen näkökulman </a:t>
            </a:r>
            <a:r>
              <a:rPr lang="fi-FI" sz="2100" dirty="0" smtClean="0"/>
              <a:t>muutoksen.</a:t>
            </a:r>
          </a:p>
          <a:p>
            <a:r>
              <a:rPr lang="fi-FI" sz="2100" dirty="0" smtClean="0"/>
              <a:t>Asiakassuunnitelma </a:t>
            </a:r>
            <a:r>
              <a:rPr lang="fi-FI" sz="2100" dirty="0"/>
              <a:t>siirtää asiakkaalle aktiivisen roolin määritellä oma toipumisen </a:t>
            </a:r>
            <a:r>
              <a:rPr lang="fi-FI" sz="2100" dirty="0" smtClean="0"/>
              <a:t>polkunsa.</a:t>
            </a:r>
          </a:p>
          <a:p>
            <a:r>
              <a:rPr lang="fi-FI" sz="2100" dirty="0"/>
              <a:t>Asiakas osaa ja uskaltaa vaatia </a:t>
            </a:r>
            <a:r>
              <a:rPr lang="fi-FI" sz="2100" dirty="0" smtClean="0"/>
              <a:t>asiakassuunnitelman </a:t>
            </a:r>
            <a:r>
              <a:rPr lang="fi-FI" sz="2100" dirty="0"/>
              <a:t>mukaisen tavoitteensa onnistumista tukevaa palvelua ja </a:t>
            </a:r>
            <a:r>
              <a:rPr lang="fi-FI" sz="2100" dirty="0" smtClean="0"/>
              <a:t>osaamista.</a:t>
            </a:r>
          </a:p>
          <a:p>
            <a:r>
              <a:rPr lang="fi-FI" sz="2100" dirty="0" smtClean="0"/>
              <a:t>Ammattilaisista koostuvan kehittämisryhmän toiminta.</a:t>
            </a:r>
            <a:endParaRPr lang="fi-FI" sz="2100" dirty="0"/>
          </a:p>
        </p:txBody>
      </p:sp>
    </p:spTree>
    <p:extLst>
      <p:ext uri="{BB962C8B-B14F-4D97-AF65-F5344CB8AC3E}">
        <p14:creationId xmlns:p14="http://schemas.microsoft.com/office/powerpoint/2010/main" val="3637142474"/>
      </p:ext>
    </p:extLst>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763688" y="116632"/>
            <a:ext cx="7200800" cy="459904"/>
          </a:xfrm>
        </p:spPr>
        <p:txBody>
          <a:bodyPr/>
          <a:lstStyle/>
          <a:p>
            <a:r>
              <a:rPr lang="fi-FI" dirty="0"/>
              <a:t>Uudenlainen </a:t>
            </a:r>
            <a:r>
              <a:rPr lang="fi-FI" dirty="0" smtClean="0"/>
              <a:t>asiakassuunnitelma 2</a:t>
            </a:r>
            <a:endParaRPr lang="fi-FI" dirty="0"/>
          </a:p>
        </p:txBody>
      </p:sp>
      <p:sp>
        <p:nvSpPr>
          <p:cNvPr id="3" name="Sisällön paikkamerkki 2"/>
          <p:cNvSpPr>
            <a:spLocks noGrp="1"/>
          </p:cNvSpPr>
          <p:nvPr>
            <p:ph idx="1"/>
          </p:nvPr>
        </p:nvSpPr>
        <p:spPr>
          <a:xfrm>
            <a:off x="1475656" y="576536"/>
            <a:ext cx="7668344" cy="6092824"/>
          </a:xfrm>
        </p:spPr>
        <p:txBody>
          <a:bodyPr/>
          <a:lstStyle/>
          <a:p>
            <a:r>
              <a:rPr lang="fi-FI" sz="1900" dirty="0"/>
              <a:t>On perustettu asukkaista koostuvia </a:t>
            </a:r>
            <a:r>
              <a:rPr lang="fi-FI" sz="1900" dirty="0" smtClean="0"/>
              <a:t>koulutuksellisia pienryhmiä</a:t>
            </a:r>
            <a:r>
              <a:rPr lang="fi-FI" sz="1900" dirty="0"/>
              <a:t>, joissa </a:t>
            </a:r>
            <a:r>
              <a:rPr lang="fi-FI" sz="1900" dirty="0" smtClean="0"/>
              <a:t>keskustellaan toipumisorientaatiosta.</a:t>
            </a:r>
            <a:endParaRPr lang="fi-FI" sz="1900" dirty="0"/>
          </a:p>
          <a:p>
            <a:r>
              <a:rPr lang="fi-FI" sz="1900" dirty="0"/>
              <a:t>Ammattilaiset käsittelevät </a:t>
            </a:r>
            <a:r>
              <a:rPr lang="fi-FI" sz="1900" dirty="0" smtClean="0"/>
              <a:t>toipumisorientaatiota omissa  </a:t>
            </a:r>
            <a:r>
              <a:rPr lang="fi-FI" sz="1900" dirty="0"/>
              <a:t>työryhmissä. Mukana on myös </a:t>
            </a:r>
            <a:r>
              <a:rPr lang="fi-FI" sz="1900" dirty="0" smtClean="0"/>
              <a:t>kokemusasiantuntijoita.</a:t>
            </a:r>
          </a:p>
          <a:p>
            <a:r>
              <a:rPr lang="fi-FI" sz="1900" dirty="0" smtClean="0"/>
              <a:t>Ammattilaisten ja asiakkaiden kohtaaminen tapahtuu arjen tilanteissa, kulminaatio asiakassuunnitelmapalaveri.</a:t>
            </a:r>
            <a:endParaRPr lang="fi-FI" sz="1900" dirty="0"/>
          </a:p>
          <a:p>
            <a:r>
              <a:rPr lang="fi-FI" sz="1900" dirty="0"/>
              <a:t>Palautetta asiakassuunnitelmasta kerätään sekä asukkailta että </a:t>
            </a:r>
            <a:r>
              <a:rPr lang="fi-FI" sz="1900" dirty="0" smtClean="0"/>
              <a:t>ammattilaisilta.</a:t>
            </a:r>
            <a:endParaRPr lang="fi-FI" sz="1900" dirty="0"/>
          </a:p>
          <a:p>
            <a:r>
              <a:rPr lang="fi-FI" sz="1900" dirty="0" smtClean="0"/>
              <a:t>Asiakassuunnitelmaa </a:t>
            </a:r>
            <a:r>
              <a:rPr lang="fi-FI" sz="1900" dirty="0"/>
              <a:t>jalostetaan palautteen mukaan, asiakkaat ovat ottaneet uuden suunnitelman omakseen ja kokevat tärkeäksi että suunnitelma on oman näköinen ja perustuu itselle tärkeisiin </a:t>
            </a:r>
            <a:r>
              <a:rPr lang="fi-FI" sz="1900" dirty="0" smtClean="0"/>
              <a:t>asioihin.</a:t>
            </a:r>
            <a:endParaRPr lang="fi-FI" sz="1900" dirty="0"/>
          </a:p>
          <a:p>
            <a:r>
              <a:rPr lang="fi-FI" sz="1900" dirty="0"/>
              <a:t>Painotus reflektiossa, asiakkaan ja ammattilaisen itsearvioinnissa sekä miten ympäristö mahdollistaa ja tukee </a:t>
            </a:r>
            <a:r>
              <a:rPr lang="fi-FI" sz="1900" dirty="0" smtClean="0"/>
              <a:t>toipumista.</a:t>
            </a:r>
            <a:endParaRPr lang="fi-FI" sz="1900" dirty="0"/>
          </a:p>
          <a:p>
            <a:r>
              <a:rPr lang="fi-FI" sz="1900" dirty="0"/>
              <a:t>Erityisesti on tärkeää vielä enemmän paneutua </a:t>
            </a:r>
            <a:r>
              <a:rPr lang="fi-FI" sz="1900" dirty="0" err="1" smtClean="0"/>
              <a:t>toipumis</a:t>
            </a:r>
            <a:r>
              <a:rPr lang="fi-FI" sz="1900" dirty="0" smtClean="0"/>
              <a:t>-orientoituneeseen </a:t>
            </a:r>
            <a:r>
              <a:rPr lang="fi-FI" sz="1900" dirty="0"/>
              <a:t>puheeseen, tietoiseen läsnäoloon, asenteellisen puheen poistamiseen ja osallisuuteen </a:t>
            </a:r>
            <a:r>
              <a:rPr lang="fi-FI" sz="1900" dirty="0">
                <a:sym typeface="Wingdings" panose="05000000000000000000" pitchFamily="2" charset="2"/>
              </a:rPr>
              <a:t> ilman näiden ymmärtämistä ei voida </a:t>
            </a:r>
            <a:r>
              <a:rPr lang="fi-FI" sz="1900" dirty="0" smtClean="0">
                <a:sym typeface="Wingdings" panose="05000000000000000000" pitchFamily="2" charset="2"/>
              </a:rPr>
              <a:t>edetä.</a:t>
            </a:r>
            <a:endParaRPr lang="fi-FI" sz="1900" dirty="0">
              <a:sym typeface="Wingdings" panose="05000000000000000000" pitchFamily="2" charset="2"/>
            </a:endParaRPr>
          </a:p>
          <a:p>
            <a:r>
              <a:rPr lang="fi-FI" sz="1900" dirty="0"/>
              <a:t>Toipumisorientaatioon perustuva asiakassuunnitelma pitäisi rantautua myös yksityisille palvelujen </a:t>
            </a:r>
            <a:r>
              <a:rPr lang="fi-FI" sz="1900" dirty="0" smtClean="0"/>
              <a:t>tuottajille. </a:t>
            </a:r>
            <a:endParaRPr lang="fi-FI" sz="1900" dirty="0">
              <a:solidFill>
                <a:srgbClr val="FF0000"/>
              </a:solidFill>
            </a:endParaRPr>
          </a:p>
        </p:txBody>
      </p:sp>
    </p:spTree>
    <p:extLst>
      <p:ext uri="{BB962C8B-B14F-4D97-AF65-F5344CB8AC3E}">
        <p14:creationId xmlns:p14="http://schemas.microsoft.com/office/powerpoint/2010/main" val="3960860168"/>
      </p:ext>
    </p:extLst>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a:r>
            <a:br>
              <a:rPr lang="fi-FI" dirty="0" smtClean="0"/>
            </a:br>
            <a:endParaRPr lang="fi-FI" dirty="0"/>
          </a:p>
        </p:txBody>
      </p:sp>
      <p:sp>
        <p:nvSpPr>
          <p:cNvPr id="3" name="Sisällön paikkamerkki 2" descr="Kyseessä on asikassuunnitelma. Ylimmässä punaisessa laatikossa, joka on koko sivun levyinen, lukee &quot;Mitä (muutosta) toivon? Tästä laatikosta lähtee yksi nuoli alaspäin. Nuoli johtaa keltaiseen laatikkoon, joka on puolikkaan sivun levyinen. Ylhäällä laatikossa lukee &quot;Suunnitellaan yhdessä&quot; ja alempana laatikossa lukee &quot;Seuraavaksi tavataan&quot;. Tästä laatikosta lähtee kaksi edestakaisin menevää nuolta oikealla olevaan keltaiseen laatikkoon, joka on puolikkaan sivun levyinen ja siinä laatikossa lukee &quot;Mitä teen itse / Mitä tehdään yhdessä&quot; Näiden kahden keltaisen laatikon alapuolella on sininen koko sivun levyinen laatikko, johon ei mene nuolia. Sinisessä laatikossa lukee &quot;Mikä muuttui?&quot;" title="Kaavio"/>
          <p:cNvSpPr>
            <a:spLocks noGrp="1"/>
          </p:cNvSpPr>
          <p:nvPr>
            <p:ph idx="1"/>
          </p:nvPr>
        </p:nvSpPr>
        <p:spPr/>
        <p:txBody>
          <a:bodyPr/>
          <a:lstStyle/>
          <a:p>
            <a:r>
              <a:rPr lang="fi-FI" dirty="0" smtClean="0"/>
              <a:t> </a:t>
            </a:r>
            <a:endParaRPr lang="fi-FI" dirty="0"/>
          </a:p>
        </p:txBody>
      </p:sp>
      <p:sp>
        <p:nvSpPr>
          <p:cNvPr id="4" name="Suorakulmio 1" descr="Kyseessä on asikassuunnitelma. Ylimmässä punaisessa laatikossa, joka on koko sivun levyinen, lukee &quot;Mitä (muutosta) toivon? Tästä laatikosta lähtee yksi nuoli alaspäin. Nuoli johtaa keltaiseen laatikkoon, joka on puolikkaan sivun levyinen. Ylhäällä laatikossa lukee &quot;Suunnitellaan yhdessä&quot; ja alempana laatikossa lukee &quot;Seuraavaksi tavataan&quot;. Tästä laatikosta lähtee kaksi edestakaisin menevää nuolta oikealla olevaan keltaiseen laatikkoon, joka on puolikkaan sivun levyinen ja siinä laatikossa lukee &quot;Mitä teen itse / Mitä tehdään yhdessä&quot; Näiden kahden keltaisen laatikon alapuolella on sininen koko sivun levyinen laatikko, johon ei mene nuolia. Sinisessä laatikossa lukee &quot;Mikä muuttui?&quot;" title="Kaavio"/>
          <p:cNvSpPr>
            <a:spLocks noChangeArrowheads="1"/>
          </p:cNvSpPr>
          <p:nvPr/>
        </p:nvSpPr>
        <p:spPr bwMode="auto">
          <a:xfrm>
            <a:off x="1915549" y="1265010"/>
            <a:ext cx="6354082" cy="1606971"/>
          </a:xfrm>
          <a:prstGeom prst="rect">
            <a:avLst/>
          </a:prstGeom>
          <a:solidFill>
            <a:srgbClr val="FFFFFF"/>
          </a:solidFill>
          <a:ln w="88900">
            <a:solidFill>
              <a:srgbClr val="FF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MITÄ (MUUTOSTA) TOIVON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 name="Suorakulmio 2" descr="Kyseessä on asikassuunnitelma. Ylimmässä punaisessa laatikossa, joka on koko sivun levyinen, lukee &quot;Mitä (muutosta) toivon? Tästä laatikosta lähtee yksi nuoli alaspäin. Nuoli johtaa keltaiseen laatikkoon, joka on puolikkaan sivun levyinen. Ylhäällä laatikossa lukee &quot;Suunnitellaan yhdessä&quot; ja alempana laatikossa lukee &quot;Seuraavaksi tavataan&quot;. Tästä laatikosta lähtee kaksi edestakaisin menevää nuolta oikealla olevaan keltaiseen laatikkoon, joka on puolikkaan sivun levyinen ja siinä laatikossa lukee &quot;Mitä teen itse / Mitä tehdään yhdessä&quot; Näiden kahden keltaisen laatikon alapuolella on sininen koko sivun levyinen laatikko, johon ei mene nuolia. Sinisessä laatikossa lukee &quot;Mikä muuttui?&quot;" title="Kaavio"/>
          <p:cNvSpPr>
            <a:spLocks noChangeArrowheads="1"/>
          </p:cNvSpPr>
          <p:nvPr/>
        </p:nvSpPr>
        <p:spPr bwMode="auto">
          <a:xfrm>
            <a:off x="1892988" y="2293511"/>
            <a:ext cx="3057525" cy="2671762"/>
          </a:xfrm>
          <a:prstGeom prst="rect">
            <a:avLst/>
          </a:prstGeom>
          <a:solidFill>
            <a:srgbClr val="FFFFFF"/>
          </a:solidFill>
          <a:ln w="6350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SUUNNITELLAAN YHDESSÄ</a:t>
            </a:r>
            <a:endParaRPr kumimoji="0" lang="fi-FI" altLang="fi-FI"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i-FI" altLang="fi-FI"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i-FI" altLang="fi-FI"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i-FI" altLang="fi-FI"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i-FI" altLang="fi-FI"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i-FI" altLang="fi-FI"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i-FI" altLang="fi-FI"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SEURAAVAKSI TAVATAAN:</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6" name="Suorakulmio 3" descr="Kyseessä on asikassuunnitelma. Ylimmässä punaisessa laatikossa, joka on koko sivun levyinen, lukee &quot;Mitä (muutosta) toivon? Tästä laatikosta lähtee yksi nuoli alaspäin. Nuoli johtaa keltaiseen laatikkoon, joka on puolikkaan sivun levyinen. Ylhäällä laatikossa lukee &quot;Suunnitellaan yhdessä&quot; ja alempana laatikossa lukee &quot;Seuraavaksi tavataan&quot;. Tästä laatikosta lähtee kaksi edestakaisin menevää nuolta oikealla olevaan keltaiseen laatikkoon, joka on puolikkaan sivun levyinen ja siinä laatikossa lukee &quot;Mitä teen itse / Mitä tehdään yhdessä&quot; Näiden kahden keltaisen laatikon alapuolella on sininen koko sivun levyinen laatikko, johon ei mene nuolia. Sinisessä laatikossa lukee &quot;Mikä muuttui?&quot;" title="Kaavio"/>
          <p:cNvSpPr>
            <a:spLocks noChangeArrowheads="1"/>
          </p:cNvSpPr>
          <p:nvPr/>
        </p:nvSpPr>
        <p:spPr bwMode="auto">
          <a:xfrm>
            <a:off x="4971493" y="2987142"/>
            <a:ext cx="3298137" cy="1978131"/>
          </a:xfrm>
          <a:prstGeom prst="rect">
            <a:avLst/>
          </a:prstGeom>
          <a:solidFill>
            <a:srgbClr val="FFFFFF"/>
          </a:solidFill>
          <a:ln w="85725">
            <a:solidFill>
              <a:srgbClr val="F0CB2C"/>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MITÄ TEEN ITSE / MITÄ TEHDÄÄN YHDESSÄ</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7" name="Suorakulmio 5"/>
          <p:cNvSpPr>
            <a:spLocks noChangeArrowheads="1"/>
          </p:cNvSpPr>
          <p:nvPr/>
        </p:nvSpPr>
        <p:spPr bwMode="auto">
          <a:xfrm>
            <a:off x="1915549" y="5080434"/>
            <a:ext cx="6343650" cy="1395568"/>
          </a:xfrm>
          <a:prstGeom prst="rect">
            <a:avLst/>
          </a:prstGeom>
          <a:solidFill>
            <a:srgbClr val="FFFFFF"/>
          </a:solidFill>
          <a:ln w="88900">
            <a:solidFill>
              <a:srgbClr val="0070C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MIKÄ MUUTTUI?</a:t>
            </a:r>
            <a:endParaRPr kumimoji="0" lang="fi-FI" altLang="fi-FI" sz="1800" b="0" i="0" u="none" strike="noStrike" cap="none" normalizeH="0" baseline="0" smtClean="0">
              <a:ln>
                <a:noFill/>
              </a:ln>
              <a:solidFill>
                <a:schemeClr val="tx1"/>
              </a:solidFill>
              <a:effectLst/>
              <a:latin typeface="Arial" panose="020B0604020202020204" pitchFamily="34" charset="0"/>
            </a:endParaRPr>
          </a:p>
        </p:txBody>
      </p:sp>
      <p:sp>
        <p:nvSpPr>
          <p:cNvPr id="8" name="Nuoli vasemmalle ja oikealle 7" descr="Kyseessä on asikassuunnitelma. Ylimmässä punaisessa laatikossa, joka on koko sivun levyinen, lukee &quot;Mitä (muutosta) toivon? Tästä laatikosta lähtee yksi nuoli alaspäin. Nuoli johtaa keltaiseen laatikkoon, joka on puolikkaan sivun levyinen. Ylhäällä laatikossa lukee &quot;Suunnitellaan yhdessä&quot; ja alempana laatikossa lukee &quot;Seuraavaksi tavataan&quot;. Tästä laatikosta lähtee kaksi edestakaisin menevää nuolta oikealla olevaan keltaiseen laatikkoon, joka on puolikkaan sivun levyinen ja siinä laatikossa lukee &quot;Mitä teen itse / Mitä tehdään yhdessä&quot; Näiden kahden keltaisen laatikon alapuolella on sininen koko sivun levyinen laatikko, johon ei mene nuolia. Sinisessä laatikossa lukee &quot;Mikä muuttui?&quot;" title="Kaavio"/>
          <p:cNvSpPr/>
          <p:nvPr/>
        </p:nvSpPr>
        <p:spPr>
          <a:xfrm>
            <a:off x="4591050" y="3397384"/>
            <a:ext cx="781050" cy="287655"/>
          </a:xfrm>
          <a:prstGeom prst="leftRightArrow">
            <a:avLst/>
          </a:prstGeom>
          <a:ln w="63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p>
        </p:txBody>
      </p:sp>
      <p:sp>
        <p:nvSpPr>
          <p:cNvPr id="9" name="Nuoli vasemmalle ja oikealle 8" descr="Kyseessä on asikassuunnitelma. Ylimmässä punaisessa laatikossa, joka on koko sivun levyinen, lukee &quot;Mitä (muutosta) toivon? Tästä laatikosta lähtee yksi nuoli alaspäin. Nuoli johtaa keltaiseen laatikkoon, joka on puolikkaan sivun levyinen. Ylhäällä laatikossa lukee &quot;Suunnitellaan yhdessä&quot; ja alempana laatikossa lukee &quot;Seuraavaksi tavataan&quot;. Tästä laatikosta lähtee kaksi edestakaisin menevää nuolta oikealla olevaan keltaiseen laatikkoon, joka on puolikkaan sivun levyinen ja siinä laatikossa lukee &quot;Mitä teen itse / Mitä tehdään yhdessä&quot; Näiden kahden keltaisen laatikon alapuolella on sininen koko sivun levyinen laatikko, johon ei mene nuolia. Sinisessä laatikossa lukee &quot;Mikä muuttui?&quot;" title="Kaavio"/>
          <p:cNvSpPr/>
          <p:nvPr/>
        </p:nvSpPr>
        <p:spPr>
          <a:xfrm>
            <a:off x="4580968" y="3951453"/>
            <a:ext cx="781050" cy="287655"/>
          </a:xfrm>
          <a:prstGeom prst="leftRightArrow">
            <a:avLst/>
          </a:prstGeom>
          <a:solidFill>
            <a:srgbClr val="5B9BD5"/>
          </a:solidFill>
          <a:ln w="635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p>
        </p:txBody>
      </p:sp>
      <p:sp>
        <p:nvSpPr>
          <p:cNvPr id="10" name="Alanuoli 9" descr="Kyseessä on asikassuunnitelma. Ylimmässä punaisessa laatikossa, joka on koko sivun levyinen, lukee &quot;Mitä (muutosta) toivon? Tästä laatikosta lähtee yksi nuoli alaspäin. Nuoli johtaa keltaiseen laatikkoon, joka on puolikkaan sivun levyinen. Ylhäällä laatikossa lukee &quot;Suunnitellaan yhdessä&quot; ja alempana laatikossa lukee &quot;Seuraavaksi tavataan&quot;. Tästä laatikosta lähtee kaksi edestakaisin menevää nuolta oikealla olevaan keltaiseen laatikkoon, joka on puolikkaan sivun levyinen ja siinä laatikossa lukee &quot;Mitä teen itse / Mitä tehdään yhdessä&quot; Näiden kahden keltaisen laatikon alapuolella on sininen koko sivun levyinen laatikko, johon ei mene nuolia. Sinisessä laatikossa lukee &quot;Mikä muuttui?&quot;" title="Kaavio"/>
          <p:cNvSpPr/>
          <p:nvPr/>
        </p:nvSpPr>
        <p:spPr>
          <a:xfrm flipH="1">
            <a:off x="4067944" y="2110180"/>
            <a:ext cx="215900"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p>
        </p:txBody>
      </p:sp>
      <p:sp>
        <p:nvSpPr>
          <p:cNvPr id="11" name="Rectangle 8"/>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sp>
        <p:nvSpPr>
          <p:cNvPr id="12" name="Rectangle 9"/>
          <p:cNvSpPr>
            <a:spLocks noChangeArrowheads="1"/>
          </p:cNvSpPr>
          <p:nvPr/>
        </p:nvSpPr>
        <p:spPr bwMode="auto">
          <a:xfrm>
            <a:off x="1892988" y="63472"/>
            <a:ext cx="5610709"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ASIAKASSUUNNITELMA</a:t>
            </a:r>
            <a:endParaRPr kumimoji="0" lang="fi-FI" altLang="fi-FI"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NIMI:________________________________________   P</a:t>
            </a:r>
            <a:r>
              <a:rPr kumimoji="0" lang="fi-FI" altLang="fi-FI"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fi-FI" altLang="fi-FI"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IV</a:t>
            </a:r>
            <a:r>
              <a:rPr kumimoji="0" lang="fi-FI" altLang="fi-FI"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fi-FI" altLang="fi-FI"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:_______________________________</a:t>
            </a:r>
            <a:endParaRPr kumimoji="0" lang="fi-FI" altLang="fi-FI"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TOIVO ON SIS</a:t>
            </a:r>
            <a:r>
              <a:rPr kumimoji="0" lang="fi-FI" altLang="fi-FI"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fi-FI" altLang="fi-FI"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INEN USKO SIIHEN, ETT</a:t>
            </a:r>
            <a:r>
              <a:rPr kumimoji="0" lang="fi-FI" altLang="fi-FI"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Ä</a:t>
            </a:r>
            <a:r>
              <a:rPr kumimoji="0" lang="fi-FI" altLang="fi-FI"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TOIPUMINEN ON MAHDOLLISTA</a:t>
            </a:r>
            <a:endParaRPr kumimoji="0" lang="fi-FI" altLang="fi-FI"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800" b="0" i="0" u="none" strike="noStrike" cap="none" normalizeH="0" baseline="0" dirty="0" smtClean="0">
                <a:ln>
                  <a:noFill/>
                </a:ln>
                <a:solidFill>
                  <a:schemeClr val="tx1"/>
                </a:solidFill>
                <a:effectLst/>
                <a:latin typeface="Arial" panose="020B0604020202020204" pitchFamily="34" charset="0"/>
              </a:rPr>
              <a:t> </a:t>
            </a:r>
          </a:p>
        </p:txBody>
      </p:sp>
      <p:sp>
        <p:nvSpPr>
          <p:cNvPr id="13" name="Rectangle 14"/>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spTree>
    <p:extLst>
      <p:ext uri="{BB962C8B-B14F-4D97-AF65-F5344CB8AC3E}">
        <p14:creationId xmlns:p14="http://schemas.microsoft.com/office/powerpoint/2010/main" val="556007565"/>
      </p:ext>
    </p:extLst>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051720" y="188640"/>
            <a:ext cx="6629400" cy="531912"/>
          </a:xfrm>
        </p:spPr>
        <p:txBody>
          <a:bodyPr/>
          <a:lstStyle/>
          <a:p>
            <a:r>
              <a:rPr lang="fi-FI" dirty="0" smtClean="0"/>
              <a:t>Mikä tässä on uutta 2</a:t>
            </a:r>
            <a:endParaRPr lang="fi-FI" dirty="0"/>
          </a:p>
        </p:txBody>
      </p:sp>
      <p:sp>
        <p:nvSpPr>
          <p:cNvPr id="3" name="Sisällön paikkamerkki 2"/>
          <p:cNvSpPr>
            <a:spLocks noGrp="1"/>
          </p:cNvSpPr>
          <p:nvPr>
            <p:ph idx="1"/>
          </p:nvPr>
        </p:nvSpPr>
        <p:spPr>
          <a:xfrm>
            <a:off x="1547664" y="908720"/>
            <a:ext cx="7416824" cy="5472608"/>
          </a:xfrm>
        </p:spPr>
        <p:txBody>
          <a:bodyPr/>
          <a:lstStyle/>
          <a:p>
            <a:r>
              <a:rPr lang="fi-FI" dirty="0"/>
              <a:t>Kohtaaminen</a:t>
            </a:r>
          </a:p>
          <a:p>
            <a:r>
              <a:rPr lang="fi-FI" dirty="0"/>
              <a:t>Toivon tuominen keskeiseksi asiaksi asiakastyötä</a:t>
            </a:r>
          </a:p>
          <a:p>
            <a:r>
              <a:rPr lang="fi-FI" dirty="0" smtClean="0"/>
              <a:t>Kokemusasiantuntijat</a:t>
            </a:r>
          </a:p>
          <a:p>
            <a:r>
              <a:rPr lang="fi-FI" dirty="0"/>
              <a:t>Vertaisuus</a:t>
            </a:r>
          </a:p>
          <a:p>
            <a:r>
              <a:rPr lang="fi-FI" dirty="0"/>
              <a:t>Positiivisuus</a:t>
            </a:r>
          </a:p>
          <a:p>
            <a:r>
              <a:rPr lang="fi-FI" dirty="0"/>
              <a:t>Ympäristön merkitys</a:t>
            </a:r>
          </a:p>
          <a:p>
            <a:r>
              <a:rPr lang="fi-FI" dirty="0" smtClean="0"/>
              <a:t>Osallisuus </a:t>
            </a:r>
            <a:r>
              <a:rPr lang="fi-FI" dirty="0"/>
              <a:t>ja yhdessä tekeminen</a:t>
            </a:r>
          </a:p>
          <a:p>
            <a:r>
              <a:rPr lang="fi-FI" dirty="0" smtClean="0"/>
              <a:t>Asiakassuunnitelmaprosessi</a:t>
            </a:r>
            <a:endParaRPr lang="fi-FI" dirty="0"/>
          </a:p>
          <a:p>
            <a:r>
              <a:rPr lang="fi-FI" dirty="0"/>
              <a:t>Itsemääräämisoikeus, pystyvyyden kokemukset ja yhteisöllisyys isossa roolissa</a:t>
            </a:r>
          </a:p>
          <a:p>
            <a:r>
              <a:rPr lang="fi-FI" dirty="0"/>
              <a:t>Asiakastyön muuttuminen valmentamiseksi</a:t>
            </a:r>
          </a:p>
          <a:p>
            <a:r>
              <a:rPr lang="fi-FI" dirty="0"/>
              <a:t>Tasa-arvoisuus</a:t>
            </a:r>
          </a:p>
          <a:p>
            <a:r>
              <a:rPr lang="fi-FI" dirty="0"/>
              <a:t>Jaettu asiantuntijuus</a:t>
            </a:r>
          </a:p>
          <a:p>
            <a:r>
              <a:rPr lang="fi-FI" dirty="0" smtClean="0"/>
              <a:t>Pärjääminen</a:t>
            </a:r>
          </a:p>
          <a:p>
            <a:endParaRPr lang="fi-FI" dirty="0"/>
          </a:p>
          <a:p>
            <a:endParaRPr lang="fi-FI" dirty="0"/>
          </a:p>
          <a:p>
            <a:endParaRPr lang="fi-FI" dirty="0"/>
          </a:p>
        </p:txBody>
      </p:sp>
    </p:spTree>
    <p:extLst>
      <p:ext uri="{BB962C8B-B14F-4D97-AF65-F5344CB8AC3E}">
        <p14:creationId xmlns:p14="http://schemas.microsoft.com/office/powerpoint/2010/main" val="3117592626"/>
      </p:ext>
    </p:extLst>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03648" y="0"/>
            <a:ext cx="7560840" cy="914400"/>
          </a:xfrm>
        </p:spPr>
        <p:txBody>
          <a:bodyPr/>
          <a:lstStyle/>
          <a:p>
            <a:r>
              <a:rPr lang="fi-FI" sz="2000" dirty="0"/>
              <a:t>KYMMENEN KOHDAN ITSEARVIOINTI </a:t>
            </a:r>
            <a:br>
              <a:rPr lang="fi-FI" sz="2000" dirty="0"/>
            </a:br>
            <a:r>
              <a:rPr lang="fi-FI" sz="2000" dirty="0"/>
              <a:t>sitoutuneen asiakastyöskentelykäytännön </a:t>
            </a:r>
            <a:r>
              <a:rPr lang="fi-FI" sz="2000" dirty="0" smtClean="0"/>
              <a:t>vahvistajana		KOHTAAMINEN </a:t>
            </a:r>
            <a:r>
              <a:rPr lang="fi-FI" sz="2000" dirty="0"/>
              <a:t>TÄRKEINTÄ</a:t>
            </a:r>
          </a:p>
        </p:txBody>
      </p:sp>
      <p:sp>
        <p:nvSpPr>
          <p:cNvPr id="3" name="Sisällön paikkamerkki 2"/>
          <p:cNvSpPr>
            <a:spLocks noGrp="1"/>
          </p:cNvSpPr>
          <p:nvPr>
            <p:ph idx="1"/>
          </p:nvPr>
        </p:nvSpPr>
        <p:spPr>
          <a:xfrm>
            <a:off x="1043608" y="914400"/>
            <a:ext cx="7992888" cy="5898976"/>
          </a:xfrm>
        </p:spPr>
        <p:txBody>
          <a:bodyPr/>
          <a:lstStyle/>
          <a:p>
            <a:r>
              <a:rPr lang="fi-FI" sz="1600" dirty="0"/>
              <a:t>Kysy itseltäsi jokaisen asiakastapaamisen jälkeen…</a:t>
            </a:r>
          </a:p>
          <a:p>
            <a:pPr lvl="1"/>
            <a:r>
              <a:rPr lang="fi-FI" sz="1300" dirty="0"/>
              <a:t>Autoinko asiakasta tunnistamaan ja priorisoimaan asiakkaan henkilökohtaiset tavoitteet oman kuntoutumisensa ja toipumisensa suhteen (ei ammattilaisen tavoitteita)?</a:t>
            </a:r>
          </a:p>
          <a:p>
            <a:pPr lvl="1"/>
            <a:r>
              <a:rPr lang="fi-FI" sz="1300" dirty="0"/>
              <a:t>Näytinkö, että uskon asiakkaan olemassa oleviin voimavaroihin, suhteessa saavuttaa tavoitteensa?</a:t>
            </a:r>
          </a:p>
          <a:p>
            <a:pPr lvl="1"/>
            <a:r>
              <a:rPr lang="fi-FI" sz="1300" dirty="0" smtClean="0"/>
              <a:t>Tunnistinko </a:t>
            </a:r>
            <a:r>
              <a:rPr lang="fi-FI" sz="1300" dirty="0"/>
              <a:t>esimerkkejä omasta tai muiden palvelun käyttäjien kokemuksesta, </a:t>
            </a:r>
            <a:r>
              <a:rPr lang="fi-FI" sz="1300" dirty="0" smtClean="0"/>
              <a:t>jotka voivat </a:t>
            </a:r>
            <a:r>
              <a:rPr lang="fi-FI" sz="1300" dirty="0"/>
              <a:t>innostaa ja vahvistaa toivoa</a:t>
            </a:r>
          </a:p>
          <a:p>
            <a:pPr lvl="1"/>
            <a:r>
              <a:rPr lang="fi-FI" sz="1300" dirty="0"/>
              <a:t>Hyväksyinkö sen, että tulevaisuus on epävarma ja takapakkeja voi tulla ja jatkoinko asiakkaan tukemista siihen, että hänen on edelleenkin mahdollista saavuttaa omat tavoitteensa? Ylläpidinkö toivoa ja positiivisia odotuksia?</a:t>
            </a:r>
          </a:p>
          <a:p>
            <a:pPr lvl="1"/>
            <a:r>
              <a:rPr lang="fi-FI" sz="1300" dirty="0"/>
              <a:t>Rohkaisinko ongelmien itse-hallintaan (tarjoten tietoa, vaihtoehtoja, vahvistinko asiakkaan pärjäämistä ja olemassa olevia asian hallinnan välineitä jne.)? </a:t>
            </a:r>
            <a:endParaRPr lang="fi-FI" sz="1300" dirty="0" smtClean="0"/>
          </a:p>
          <a:p>
            <a:pPr lvl="1"/>
            <a:r>
              <a:rPr lang="fi-FI" sz="1300" dirty="0" smtClean="0"/>
              <a:t>Osoitinko</a:t>
            </a:r>
            <a:r>
              <a:rPr lang="fi-FI" sz="1300" dirty="0"/>
              <a:t>, että olin läsnä ja aidosti kuuntelin asiakkaan ajatuksia omasta toipumisestaan ja tarvitsemastaan tuesta</a:t>
            </a:r>
            <a:r>
              <a:rPr lang="fi-FI" sz="1300" baseline="30000" dirty="0"/>
              <a:t>?</a:t>
            </a:r>
            <a:r>
              <a:rPr lang="fi-FI" sz="1300" dirty="0"/>
              <a:t> Kuulinko mitä ajatuksia hänellä on omasta kuntoutumisestaan, erilaisista terapeuttisista vaihtoehdoista, interventioista ja muista itselleen tärkeistä tukimuodoista, mukaan lukien ihmistä voimaannuttavat ei-terapeuttiset asiat?</a:t>
            </a:r>
          </a:p>
          <a:p>
            <a:pPr lvl="1"/>
            <a:r>
              <a:rPr lang="fi-FI" sz="1300" dirty="0"/>
              <a:t>Käyttäydyinkö siten, että osoitin koko ajan kunnioittavaa asennoitumista asiakasta kohtaan ja vilpitöntä halua tasavertaiseen kumppanuuteen ja yhteistyöhön?</a:t>
            </a:r>
          </a:p>
          <a:p>
            <a:pPr lvl="1"/>
            <a:r>
              <a:rPr lang="fi-FI" sz="1300" dirty="0"/>
              <a:t>Ilmaisinko halukkuutta panostaa vielä hiukan enemmän auttaakseni asiakasta saavuttamaan päämääränsä?</a:t>
            </a:r>
          </a:p>
          <a:p>
            <a:pPr lvl="1"/>
            <a:r>
              <a:rPr lang="fi-FI" sz="1300" dirty="0"/>
              <a:t>Kiinnitinkö riittävästi huomioni sen tavoitteen tärkeyteen, että asiakas vapautuu perinteisestä sairaan roolista ja voi kokemuksillaan mahdollisesti auttaa muitakin?</a:t>
            </a:r>
          </a:p>
          <a:p>
            <a:pPr lvl="1"/>
            <a:r>
              <a:rPr lang="fi-FI" sz="1300" dirty="0"/>
              <a:t>Tunnistinko asiakkaan ei-sairauskeskeisiä resursseja – läheisiä, ystäviä, muita kontakteja, minulle ei niin tuttuja asioita, joihin asiakas on osallinen, jotka ovat relevantteja tavoitteiden saavuttamiselle</a:t>
            </a:r>
            <a:r>
              <a:rPr lang="fi-FI" sz="1300" dirty="0" smtClean="0"/>
              <a:t>?</a:t>
            </a:r>
          </a:p>
          <a:p>
            <a:pPr lvl="1"/>
            <a:r>
              <a:rPr lang="en-US" sz="1000" dirty="0" smtClean="0"/>
              <a:t>(Roberts </a:t>
            </a:r>
            <a:r>
              <a:rPr lang="en-US" sz="1000" dirty="0"/>
              <a:t>&amp; </a:t>
            </a:r>
            <a:r>
              <a:rPr lang="en-US" sz="1000" dirty="0" smtClean="0"/>
              <a:t>Boardman: </a:t>
            </a:r>
            <a:r>
              <a:rPr lang="en-US" sz="1000" dirty="0"/>
              <a:t>Advances in psychiatric treatment (2014</a:t>
            </a:r>
            <a:r>
              <a:rPr lang="en-US" sz="1000" dirty="0" smtClean="0"/>
              <a:t>))</a:t>
            </a:r>
            <a:endParaRPr lang="fi-FI" sz="1000" dirty="0"/>
          </a:p>
        </p:txBody>
      </p:sp>
    </p:spTree>
    <p:extLst>
      <p:ext uri="{BB962C8B-B14F-4D97-AF65-F5344CB8AC3E}">
        <p14:creationId xmlns:p14="http://schemas.microsoft.com/office/powerpoint/2010/main" val="23736560"/>
      </p:ext>
    </p:extLst>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835696" y="304800"/>
            <a:ext cx="6851104" cy="914400"/>
          </a:xfrm>
        </p:spPr>
        <p:txBody>
          <a:bodyPr/>
          <a:lstStyle/>
          <a:p>
            <a:r>
              <a:rPr lang="fi-FI" dirty="0"/>
              <a:t>Kokemusasiantuntijoiden haluamia tehtäviä</a:t>
            </a:r>
            <a:br>
              <a:rPr lang="fi-FI" dirty="0"/>
            </a:br>
            <a:r>
              <a:rPr lang="fi-FI" dirty="0"/>
              <a:t> </a:t>
            </a:r>
            <a:br>
              <a:rPr lang="fi-FI" dirty="0"/>
            </a:br>
            <a:endParaRPr lang="fi-FI" dirty="0"/>
          </a:p>
        </p:txBody>
      </p:sp>
      <p:sp>
        <p:nvSpPr>
          <p:cNvPr id="3" name="Sisällön paikkamerkki 2"/>
          <p:cNvSpPr>
            <a:spLocks noGrp="1"/>
          </p:cNvSpPr>
          <p:nvPr>
            <p:ph idx="1"/>
          </p:nvPr>
        </p:nvSpPr>
        <p:spPr>
          <a:xfrm>
            <a:off x="1403648" y="1219200"/>
            <a:ext cx="7283152" cy="5029200"/>
          </a:xfrm>
        </p:spPr>
        <p:txBody>
          <a:bodyPr/>
          <a:lstStyle/>
          <a:p>
            <a:r>
              <a:rPr lang="fi-FI" sz="1600" dirty="0"/>
              <a:t>”ammattilaisen kanssa työparina työskentely”</a:t>
            </a:r>
          </a:p>
          <a:p>
            <a:r>
              <a:rPr lang="fi-FI" sz="1600" dirty="0"/>
              <a:t>”oma kokemusasiantuntijavastaanotto terveyskeskuksessa”</a:t>
            </a:r>
          </a:p>
          <a:p>
            <a:r>
              <a:rPr lang="fi-FI" sz="1600" dirty="0"/>
              <a:t>”suunnittelu- ja vaikutustyöt”</a:t>
            </a:r>
          </a:p>
          <a:p>
            <a:r>
              <a:rPr lang="fi-FI" sz="1600" dirty="0"/>
              <a:t>”päästä puhumaan hoitajille ja lääkäreille”</a:t>
            </a:r>
          </a:p>
          <a:p>
            <a:r>
              <a:rPr lang="fi-FI" sz="1600" dirty="0"/>
              <a:t>”päästä puhumaan opiskelijoille”</a:t>
            </a:r>
          </a:p>
          <a:p>
            <a:r>
              <a:rPr lang="fi-FI" sz="1600" dirty="0"/>
              <a:t>”päästä puhumaan seminaareissa”</a:t>
            </a:r>
          </a:p>
          <a:p>
            <a:r>
              <a:rPr lang="fi-FI" sz="1600" dirty="0"/>
              <a:t>”ryhmien ohjaus”</a:t>
            </a:r>
          </a:p>
          <a:p>
            <a:r>
              <a:rPr lang="fi-FI" sz="1600" dirty="0"/>
              <a:t>”olla tulkkina sairastuneen ja henkilökunnan välillä”</a:t>
            </a:r>
          </a:p>
          <a:p>
            <a:r>
              <a:rPr lang="fi-FI" sz="1600" dirty="0"/>
              <a:t>”oikean tiedon levittäminen”</a:t>
            </a:r>
          </a:p>
          <a:p>
            <a:r>
              <a:rPr lang="fi-FI" sz="1600" dirty="0"/>
              <a:t>”hoidon suunnitteluun mukaan pääseminen”</a:t>
            </a:r>
          </a:p>
          <a:p>
            <a:r>
              <a:rPr lang="fi-FI" sz="1600" dirty="0"/>
              <a:t>”kokemustiedon ja koulutiedon yhdistäminen -&gt; työllistyminen”</a:t>
            </a:r>
          </a:p>
          <a:p>
            <a:r>
              <a:rPr lang="fi-FI" sz="1600" dirty="0"/>
              <a:t>”palveluiden kehittäminen yhdessä työntekijöiden kanssa”</a:t>
            </a:r>
          </a:p>
          <a:p>
            <a:r>
              <a:rPr lang="fi-FI" sz="1600" dirty="0"/>
              <a:t>”tukihenkilönä toimiminen”</a:t>
            </a:r>
          </a:p>
          <a:p>
            <a:r>
              <a:rPr lang="fi-FI" sz="1600" dirty="0"/>
              <a:t>”luennot henkilökunnalle”</a:t>
            </a:r>
          </a:p>
          <a:p>
            <a:r>
              <a:rPr lang="fi-FI" sz="1600" dirty="0"/>
              <a:t>”juuri sairastuneiden ja vasta diagnoosin saaneiden kanssa keskustelu”</a:t>
            </a:r>
          </a:p>
          <a:p>
            <a:r>
              <a:rPr lang="fi-FI" sz="1600" dirty="0"/>
              <a:t>”oman tarinan kertominen akuutissa vaiheessa oleville”</a:t>
            </a:r>
          </a:p>
          <a:p>
            <a:r>
              <a:rPr lang="fi-FI" sz="1600" dirty="0"/>
              <a:t>”asenteisiin vaikuttaminen”</a:t>
            </a:r>
          </a:p>
          <a:p>
            <a:r>
              <a:rPr lang="fi-FI" sz="1600" dirty="0"/>
              <a:t>”auttaa ihmisiä ymmärtämään että on mahdollisuus toipua</a:t>
            </a:r>
            <a:r>
              <a:rPr lang="fi-FI" sz="1600" dirty="0" smtClean="0"/>
              <a:t>”</a:t>
            </a:r>
            <a:endParaRPr lang="fi-FI" sz="1600" dirty="0"/>
          </a:p>
        </p:txBody>
      </p:sp>
    </p:spTree>
    <p:extLst>
      <p:ext uri="{BB962C8B-B14F-4D97-AF65-F5344CB8AC3E}">
        <p14:creationId xmlns:p14="http://schemas.microsoft.com/office/powerpoint/2010/main" val="3361981807"/>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07704" y="304800"/>
            <a:ext cx="6779096" cy="914400"/>
          </a:xfrm>
        </p:spPr>
        <p:txBody>
          <a:bodyPr/>
          <a:lstStyle/>
          <a:p>
            <a:r>
              <a:rPr lang="fi-FI" dirty="0"/>
              <a:t>Miten kokemusasiantuntijuus on muuttanut ajatteluasi</a:t>
            </a:r>
            <a:br>
              <a:rPr lang="fi-FI" dirty="0"/>
            </a:br>
            <a:endParaRPr lang="fi-FI" dirty="0"/>
          </a:p>
        </p:txBody>
      </p:sp>
      <p:sp>
        <p:nvSpPr>
          <p:cNvPr id="3" name="Sisällön paikkamerkki 2"/>
          <p:cNvSpPr>
            <a:spLocks noGrp="1"/>
          </p:cNvSpPr>
          <p:nvPr>
            <p:ph idx="1"/>
          </p:nvPr>
        </p:nvSpPr>
        <p:spPr>
          <a:xfrm>
            <a:off x="1547664" y="1219200"/>
            <a:ext cx="7272808" cy="5090120"/>
          </a:xfrm>
        </p:spPr>
        <p:txBody>
          <a:bodyPr/>
          <a:lstStyle/>
          <a:p>
            <a:r>
              <a:rPr lang="fi-FI" dirty="0"/>
              <a:t>”ihmiset, myös minä itse, ovat vahvempia kuin uskovatkaan”</a:t>
            </a:r>
          </a:p>
          <a:p>
            <a:r>
              <a:rPr lang="fi-FI" dirty="0"/>
              <a:t>”monet häpeän kuorruttamat asiat ovat pienempiä nykyään”</a:t>
            </a:r>
          </a:p>
          <a:p>
            <a:r>
              <a:rPr lang="fi-FI" dirty="0"/>
              <a:t>”on joutunut käsittelemään kipeitäkin asioita, mitkä auttaneet kuntoutumista”</a:t>
            </a:r>
          </a:p>
          <a:p>
            <a:r>
              <a:rPr lang="fi-FI" dirty="0"/>
              <a:t>”on tullut toivoa sen suhteen, että yhteiskuntaan voi palata toipuvakin, ja olla mukana vaikuttamassa”</a:t>
            </a:r>
          </a:p>
          <a:p>
            <a:endParaRPr lang="fi-FI" dirty="0"/>
          </a:p>
        </p:txBody>
      </p:sp>
    </p:spTree>
    <p:extLst>
      <p:ext uri="{BB962C8B-B14F-4D97-AF65-F5344CB8AC3E}">
        <p14:creationId xmlns:p14="http://schemas.microsoft.com/office/powerpoint/2010/main" val="702546728"/>
      </p:ext>
    </p:extLst>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848410" y="116632"/>
            <a:ext cx="7128792" cy="914400"/>
          </a:xfrm>
        </p:spPr>
        <p:txBody>
          <a:bodyPr/>
          <a:lstStyle/>
          <a:p>
            <a:r>
              <a:rPr lang="fi-FI" dirty="0" smtClean="0"/>
              <a:t>Asiakkaitten kokemuksia asiakassuunnitelmasta</a:t>
            </a:r>
            <a:endParaRPr lang="fi-FI" dirty="0"/>
          </a:p>
        </p:txBody>
      </p:sp>
      <p:sp>
        <p:nvSpPr>
          <p:cNvPr id="3" name="Sisällön paikkamerkki 2"/>
          <p:cNvSpPr>
            <a:spLocks noGrp="1"/>
          </p:cNvSpPr>
          <p:nvPr>
            <p:ph idx="1"/>
          </p:nvPr>
        </p:nvSpPr>
        <p:spPr>
          <a:xfrm>
            <a:off x="1547664" y="1031032"/>
            <a:ext cx="7272808" cy="5688632"/>
          </a:xfrm>
        </p:spPr>
        <p:txBody>
          <a:bodyPr/>
          <a:lstStyle/>
          <a:p>
            <a:pPr lvl="0"/>
            <a:r>
              <a:rPr lang="fi-FI" sz="2000" dirty="0" smtClean="0"/>
              <a:t>”nyt </a:t>
            </a:r>
            <a:r>
              <a:rPr lang="fi-FI" sz="2000" dirty="0"/>
              <a:t>voi puhua, kun nykyään kiinnitetään enemmän huomiota </a:t>
            </a:r>
            <a:r>
              <a:rPr lang="fi-FI" sz="2000" dirty="0" smtClean="0"/>
              <a:t>ihmiseen”</a:t>
            </a:r>
            <a:endParaRPr lang="fi-FI" sz="2000" dirty="0"/>
          </a:p>
          <a:p>
            <a:pPr lvl="0"/>
            <a:r>
              <a:rPr lang="fi-FI" sz="2000" dirty="0" smtClean="0"/>
              <a:t>”aikaisemmin </a:t>
            </a:r>
            <a:r>
              <a:rPr lang="fi-FI" sz="2000" dirty="0"/>
              <a:t>ei ollut aikaa </a:t>
            </a:r>
            <a:r>
              <a:rPr lang="fi-FI" sz="2000" dirty="0" smtClean="0"/>
              <a:t>keskustella”</a:t>
            </a:r>
            <a:endParaRPr lang="fi-FI" sz="2000" dirty="0"/>
          </a:p>
          <a:p>
            <a:pPr lvl="0"/>
            <a:r>
              <a:rPr lang="fi-FI" sz="2000" dirty="0" smtClean="0"/>
              <a:t>”annettiin </a:t>
            </a:r>
            <a:r>
              <a:rPr lang="fi-FI" sz="2000" dirty="0"/>
              <a:t>lääkkeet, ei </a:t>
            </a:r>
            <a:r>
              <a:rPr lang="fi-FI" sz="2000" dirty="0" smtClean="0"/>
              <a:t>kuunneltu”</a:t>
            </a:r>
            <a:endParaRPr lang="fi-FI" sz="2000" dirty="0"/>
          </a:p>
          <a:p>
            <a:pPr lvl="0"/>
            <a:r>
              <a:rPr lang="fi-FI" sz="2000" dirty="0" smtClean="0"/>
              <a:t>”uuden </a:t>
            </a:r>
            <a:r>
              <a:rPr lang="fi-FI" sz="2000" dirty="0"/>
              <a:t>asiakassuunnitelman jälkeen olen huomannut että minullakin on </a:t>
            </a:r>
            <a:r>
              <a:rPr lang="fi-FI" sz="2000" dirty="0" smtClean="0"/>
              <a:t>toivoa”</a:t>
            </a:r>
            <a:endParaRPr lang="fi-FI" sz="2000" dirty="0"/>
          </a:p>
          <a:p>
            <a:pPr lvl="0"/>
            <a:r>
              <a:rPr lang="fi-FI" sz="2000" dirty="0" smtClean="0"/>
              <a:t>”asiakassuunnitelma </a:t>
            </a:r>
            <a:r>
              <a:rPr lang="fi-FI" sz="2000" dirty="0"/>
              <a:t>on jääkaapin ovessa ja vilkaisen sitä joka </a:t>
            </a:r>
            <a:r>
              <a:rPr lang="fi-FI" sz="2000" dirty="0" smtClean="0"/>
              <a:t>päivä”</a:t>
            </a:r>
            <a:endParaRPr lang="fi-FI" sz="2000" dirty="0"/>
          </a:p>
          <a:p>
            <a:pPr lvl="0"/>
            <a:r>
              <a:rPr lang="fi-FI" sz="2000" dirty="0" smtClean="0"/>
              <a:t>”moni </a:t>
            </a:r>
            <a:r>
              <a:rPr lang="fi-FI" sz="2000" dirty="0"/>
              <a:t>asia on muuttunut, on </a:t>
            </a:r>
            <a:r>
              <a:rPr lang="fi-FI" sz="2000" dirty="0" smtClean="0"/>
              <a:t>vapauttavampaa”</a:t>
            </a:r>
          </a:p>
          <a:p>
            <a:pPr lvl="0"/>
            <a:r>
              <a:rPr lang="fi-FI" sz="2000" dirty="0" smtClean="0"/>
              <a:t>”uskaltaa </a:t>
            </a:r>
            <a:r>
              <a:rPr lang="fi-FI" sz="2000" dirty="0"/>
              <a:t>sanoa ja </a:t>
            </a:r>
            <a:r>
              <a:rPr lang="fi-FI" sz="2000" dirty="0" smtClean="0"/>
              <a:t>toimia, ei </a:t>
            </a:r>
            <a:r>
              <a:rPr lang="fi-FI" sz="2000" dirty="0"/>
              <a:t>tarvitse pelätä, että tulee </a:t>
            </a:r>
            <a:r>
              <a:rPr lang="fi-FI" sz="2000" dirty="0" smtClean="0"/>
              <a:t>seuraamuksia”</a:t>
            </a:r>
            <a:endParaRPr lang="fi-FI" sz="2000" dirty="0"/>
          </a:p>
          <a:p>
            <a:pPr lvl="0"/>
            <a:r>
              <a:rPr lang="fi-FI" sz="2000" dirty="0" smtClean="0"/>
              <a:t>”aiemmin </a:t>
            </a:r>
            <a:r>
              <a:rPr lang="fi-FI" sz="2000" dirty="0"/>
              <a:t>on ollut tunne että pitää puolustautua kun ei tule </a:t>
            </a:r>
            <a:r>
              <a:rPr lang="fi-FI" sz="2000" dirty="0" smtClean="0"/>
              <a:t>kuulluksi”</a:t>
            </a:r>
          </a:p>
          <a:p>
            <a:r>
              <a:rPr lang="fi-FI" sz="2000" dirty="0" smtClean="0"/>
              <a:t>”paljon </a:t>
            </a:r>
            <a:r>
              <a:rPr lang="fi-FI" sz="2000" dirty="0"/>
              <a:t>vaatii että asenteet muuttuu koska henkilökunta on auktoriteetti, mutta muuttunut positiivisempaan suuntaan ja ilmapiiri on </a:t>
            </a:r>
            <a:r>
              <a:rPr lang="fi-FI" sz="2000" dirty="0" smtClean="0"/>
              <a:t>avoimempi”</a:t>
            </a:r>
            <a:endParaRPr lang="fi-FI" sz="2000" dirty="0"/>
          </a:p>
          <a:p>
            <a:pPr lvl="0"/>
            <a:endParaRPr lang="fi-FI" sz="2000" dirty="0" smtClean="0"/>
          </a:p>
        </p:txBody>
      </p:sp>
    </p:spTree>
    <p:extLst>
      <p:ext uri="{BB962C8B-B14F-4D97-AF65-F5344CB8AC3E}">
        <p14:creationId xmlns:p14="http://schemas.microsoft.com/office/powerpoint/2010/main" val="1151871445"/>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07704" y="116632"/>
            <a:ext cx="6773416" cy="531912"/>
          </a:xfrm>
        </p:spPr>
        <p:txBody>
          <a:bodyPr/>
          <a:lstStyle/>
          <a:p>
            <a:r>
              <a:rPr lang="fi-FI" dirty="0"/>
              <a:t>Miksi toipumisorientaatio </a:t>
            </a:r>
            <a:br>
              <a:rPr lang="fi-FI" dirty="0"/>
            </a:br>
            <a:endParaRPr lang="fi-FI" dirty="0"/>
          </a:p>
        </p:txBody>
      </p:sp>
      <p:sp>
        <p:nvSpPr>
          <p:cNvPr id="3" name="Sisällön paikkamerkki 2"/>
          <p:cNvSpPr>
            <a:spLocks noGrp="1"/>
          </p:cNvSpPr>
          <p:nvPr>
            <p:ph idx="1"/>
          </p:nvPr>
        </p:nvSpPr>
        <p:spPr>
          <a:xfrm>
            <a:off x="1619672" y="836712"/>
            <a:ext cx="7416824" cy="5616624"/>
          </a:xfrm>
        </p:spPr>
        <p:txBody>
          <a:bodyPr/>
          <a:lstStyle/>
          <a:p>
            <a:pPr lvl="0"/>
            <a:r>
              <a:rPr lang="fi-FI" sz="2200" dirty="0" smtClean="0"/>
              <a:t>Kysymys </a:t>
            </a:r>
            <a:r>
              <a:rPr lang="fi-FI" sz="2200" dirty="0"/>
              <a:t>on </a:t>
            </a:r>
            <a:r>
              <a:rPr lang="fi-FI" sz="2200" dirty="0" smtClean="0"/>
              <a:t>kansalaisoikeuksista</a:t>
            </a:r>
            <a:r>
              <a:rPr lang="fi-FI" sz="2200" dirty="0"/>
              <a:t>, osallisuudesta ja </a:t>
            </a:r>
            <a:r>
              <a:rPr lang="fi-FI" sz="2200" dirty="0" smtClean="0"/>
              <a:t>ihmisarvosta. </a:t>
            </a:r>
            <a:endParaRPr lang="fi-FI" sz="2200" dirty="0"/>
          </a:p>
          <a:p>
            <a:pPr lvl="0"/>
            <a:r>
              <a:rPr lang="fi-FI" sz="2200" dirty="0" smtClean="0"/>
              <a:t>Vaikuttavuus </a:t>
            </a:r>
            <a:endParaRPr lang="fi-FI" sz="2200" dirty="0"/>
          </a:p>
          <a:p>
            <a:pPr lvl="1"/>
            <a:r>
              <a:rPr lang="fi-FI" sz="1900" dirty="0" smtClean="0"/>
              <a:t>pelkkä </a:t>
            </a:r>
            <a:r>
              <a:rPr lang="fi-FI" sz="1900" dirty="0"/>
              <a:t>oireisiin ja niiden poistamiseen keskittyvä hoito ja palvelu ei ole pitkäaikaiselta vaikutukseltaan tehokas </a:t>
            </a:r>
          </a:p>
          <a:p>
            <a:pPr lvl="1"/>
            <a:r>
              <a:rPr lang="fi-FI" sz="1900" dirty="0" smtClean="0"/>
              <a:t>toipumisen </a:t>
            </a:r>
            <a:r>
              <a:rPr lang="fi-FI" sz="1900" dirty="0"/>
              <a:t>ei ajatella olevan tapahtuma, jossa toipuminen tapahtuu jonkin toimenpiteen tai hoidon avulla </a:t>
            </a:r>
          </a:p>
          <a:p>
            <a:pPr lvl="1"/>
            <a:r>
              <a:rPr lang="fi-FI" sz="1900" dirty="0" smtClean="0"/>
              <a:t>tarvitaan </a:t>
            </a:r>
            <a:r>
              <a:rPr lang="fi-FI" sz="1900" dirty="0"/>
              <a:t>asennemuutosta, voimavarakeskeistä näkökulmaa ja muutosta tukevaa verkostoa niin palveluissa kuin niiden </a:t>
            </a:r>
            <a:r>
              <a:rPr lang="fi-FI" sz="1900" dirty="0" smtClean="0"/>
              <a:t>ulkopuolella.</a:t>
            </a:r>
            <a:endParaRPr lang="fi-FI" sz="1900" dirty="0"/>
          </a:p>
          <a:p>
            <a:r>
              <a:rPr lang="fi-FI" sz="2200" dirty="0"/>
              <a:t>Käytännössä toipumisorientaation toteutuminen edellyttää muutoksia rakenteissa, käytännöissä ja asenteissa eli juuri niissä asioissa, joita kansallinen mielenterveys- ja päihdesuunnitelmakin painottaa (</a:t>
            </a:r>
            <a:r>
              <a:rPr lang="fi-FI" sz="2200" dirty="0" err="1"/>
              <a:t>Sosiaali</a:t>
            </a:r>
            <a:r>
              <a:rPr lang="fi-FI" sz="2200" dirty="0"/>
              <a:t>- ja terveysministeriö 2009).</a:t>
            </a:r>
          </a:p>
          <a:p>
            <a:endParaRPr lang="fi-FI" dirty="0"/>
          </a:p>
        </p:txBody>
      </p:sp>
    </p:spTree>
    <p:extLst>
      <p:ext uri="{BB962C8B-B14F-4D97-AF65-F5344CB8AC3E}">
        <p14:creationId xmlns:p14="http://schemas.microsoft.com/office/powerpoint/2010/main" val="3731758397"/>
      </p:ext>
    </p:extLst>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79712" y="304800"/>
            <a:ext cx="6707088" cy="531912"/>
          </a:xfrm>
        </p:spPr>
        <p:txBody>
          <a:bodyPr/>
          <a:lstStyle/>
          <a:p>
            <a:r>
              <a:rPr lang="fi-FI" dirty="0" smtClean="0"/>
              <a:t>…jatkoa</a:t>
            </a:r>
            <a:endParaRPr lang="fi-FI" dirty="0"/>
          </a:p>
        </p:txBody>
      </p:sp>
      <p:sp>
        <p:nvSpPr>
          <p:cNvPr id="3" name="Sisällön paikkamerkki 2"/>
          <p:cNvSpPr>
            <a:spLocks noGrp="1"/>
          </p:cNvSpPr>
          <p:nvPr>
            <p:ph idx="1"/>
          </p:nvPr>
        </p:nvSpPr>
        <p:spPr>
          <a:xfrm>
            <a:off x="1619672" y="836712"/>
            <a:ext cx="7272808" cy="5904656"/>
          </a:xfrm>
        </p:spPr>
        <p:txBody>
          <a:bodyPr/>
          <a:lstStyle/>
          <a:p>
            <a:pPr lvl="0"/>
            <a:r>
              <a:rPr lang="fi-FI" sz="2000" dirty="0" smtClean="0"/>
              <a:t>”uusi </a:t>
            </a:r>
            <a:r>
              <a:rPr lang="fi-FI" sz="2000" dirty="0"/>
              <a:t>suunnitelma on selkeämpi kun saa itse </a:t>
            </a:r>
            <a:r>
              <a:rPr lang="fi-FI" sz="2000" dirty="0" smtClean="0"/>
              <a:t>kirjoittaa tavoitteensa”</a:t>
            </a:r>
            <a:endParaRPr lang="fi-FI" sz="2000" dirty="0"/>
          </a:p>
          <a:p>
            <a:pPr lvl="0"/>
            <a:r>
              <a:rPr lang="fi-FI" sz="2000" dirty="0" smtClean="0"/>
              <a:t>”kun </a:t>
            </a:r>
            <a:r>
              <a:rPr lang="fi-FI" sz="2000" dirty="0"/>
              <a:t>ammattilainenkin jakaa kokemuksiaan kehittyy yhteisymmärrys </a:t>
            </a:r>
            <a:r>
              <a:rPr lang="fi-FI" sz="2000" dirty="0" smtClean="0"/>
              <a:t>”</a:t>
            </a:r>
          </a:p>
          <a:p>
            <a:r>
              <a:rPr lang="fi-FI" sz="2000" dirty="0" smtClean="0"/>
              <a:t>”vanhaa en muista ollenkaan, mutta tuon muistan kyllä”</a:t>
            </a:r>
          </a:p>
          <a:p>
            <a:pPr lvl="0"/>
            <a:r>
              <a:rPr lang="fi-FI" sz="2000" dirty="0" smtClean="0"/>
              <a:t>”muiden </a:t>
            </a:r>
            <a:r>
              <a:rPr lang="fi-FI" sz="2000" dirty="0"/>
              <a:t>vaatimukset ei aina </a:t>
            </a:r>
            <a:r>
              <a:rPr lang="fi-FI" sz="2000" dirty="0" smtClean="0"/>
              <a:t>toteudu”</a:t>
            </a:r>
            <a:endParaRPr lang="fi-FI" sz="2000" dirty="0"/>
          </a:p>
          <a:p>
            <a:pPr lvl="0"/>
            <a:r>
              <a:rPr lang="fi-FI" sz="2000" dirty="0" smtClean="0"/>
              <a:t>”hyvä </a:t>
            </a:r>
            <a:r>
              <a:rPr lang="fi-FI" sz="2000" dirty="0"/>
              <a:t>että sai itse kirjoittaa, sai itse määritellä </a:t>
            </a:r>
            <a:r>
              <a:rPr lang="fi-FI" sz="2000" dirty="0" smtClean="0"/>
              <a:t>asioita”</a:t>
            </a:r>
            <a:endParaRPr lang="fi-FI" sz="2000" dirty="0"/>
          </a:p>
          <a:p>
            <a:r>
              <a:rPr lang="fi-FI" sz="2000" dirty="0" smtClean="0"/>
              <a:t>”uusi </a:t>
            </a:r>
            <a:r>
              <a:rPr lang="fi-FI" sz="2000" dirty="0"/>
              <a:t>suunnitelma poikkeaa paljon </a:t>
            </a:r>
            <a:r>
              <a:rPr lang="fi-FI" sz="2000" dirty="0" smtClean="0"/>
              <a:t>entisestä”</a:t>
            </a:r>
            <a:endParaRPr lang="fi-FI" sz="2000" dirty="0"/>
          </a:p>
          <a:p>
            <a:pPr lvl="0"/>
            <a:r>
              <a:rPr lang="fi-FI" sz="2000" dirty="0" smtClean="0"/>
              <a:t>”on </a:t>
            </a:r>
            <a:r>
              <a:rPr lang="fi-FI" sz="2000" dirty="0"/>
              <a:t>tärkeää tietää toipumisorientaatiosta että tietää missä </a:t>
            </a:r>
            <a:r>
              <a:rPr lang="fi-FI" sz="2000" dirty="0" smtClean="0"/>
              <a:t>mennään”</a:t>
            </a:r>
            <a:endParaRPr lang="fi-FI" sz="2000" dirty="0"/>
          </a:p>
          <a:p>
            <a:r>
              <a:rPr lang="fi-FI" sz="2000" dirty="0" smtClean="0"/>
              <a:t>”tämä uusi </a:t>
            </a:r>
            <a:r>
              <a:rPr lang="fi-FI" sz="2000" dirty="0"/>
              <a:t>tyyli on toteutunut jo </a:t>
            </a:r>
            <a:r>
              <a:rPr lang="fi-FI" sz="2000" dirty="0" smtClean="0"/>
              <a:t>muutaman </a:t>
            </a:r>
            <a:r>
              <a:rPr lang="fi-FI" sz="2000" dirty="0"/>
              <a:t>vuoden varmaan, sitä ei </a:t>
            </a:r>
            <a:r>
              <a:rPr lang="fi-FI" sz="2000" dirty="0" smtClean="0"/>
              <a:t>vaan ole </a:t>
            </a:r>
            <a:r>
              <a:rPr lang="fi-FI" sz="2000" dirty="0"/>
              <a:t>tiedostettu </a:t>
            </a:r>
            <a:r>
              <a:rPr lang="fi-FI" sz="2000" dirty="0" err="1" smtClean="0"/>
              <a:t>kauheesti</a:t>
            </a:r>
            <a:r>
              <a:rPr lang="fi-FI" sz="2000" dirty="0" smtClean="0"/>
              <a:t>”</a:t>
            </a:r>
            <a:endParaRPr lang="fi-FI" sz="2000" dirty="0"/>
          </a:p>
          <a:p>
            <a:r>
              <a:rPr lang="fi-FI" sz="2000" dirty="0" smtClean="0"/>
              <a:t>”on tämä muuttunut </a:t>
            </a:r>
            <a:r>
              <a:rPr lang="fi-FI" sz="2000" dirty="0"/>
              <a:t>paljon sinä aikana kun </a:t>
            </a:r>
            <a:r>
              <a:rPr lang="fi-FI" sz="2000" dirty="0" smtClean="0"/>
              <a:t>olen ollut”</a:t>
            </a:r>
            <a:endParaRPr lang="fi-FI" dirty="0"/>
          </a:p>
          <a:p>
            <a:pPr marL="0" indent="0">
              <a:buNone/>
            </a:pPr>
            <a:endParaRPr lang="fi-FI" dirty="0"/>
          </a:p>
        </p:txBody>
      </p:sp>
    </p:spTree>
    <p:extLst>
      <p:ext uri="{BB962C8B-B14F-4D97-AF65-F5344CB8AC3E}">
        <p14:creationId xmlns:p14="http://schemas.microsoft.com/office/powerpoint/2010/main" val="2215222343"/>
      </p:ext>
    </p:extLst>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02532" y="188640"/>
            <a:ext cx="6779096" cy="531912"/>
          </a:xfrm>
        </p:spPr>
        <p:txBody>
          <a:bodyPr/>
          <a:lstStyle/>
          <a:p>
            <a:r>
              <a:rPr lang="fi-FI" dirty="0" smtClean="0"/>
              <a:t>Mitä tarvitaan lisää</a:t>
            </a:r>
            <a:endParaRPr lang="fi-FI" dirty="0"/>
          </a:p>
        </p:txBody>
      </p:sp>
      <p:sp>
        <p:nvSpPr>
          <p:cNvPr id="3" name="Sisällön paikkamerkki 2"/>
          <p:cNvSpPr>
            <a:spLocks noGrp="1"/>
          </p:cNvSpPr>
          <p:nvPr>
            <p:ph idx="1"/>
          </p:nvPr>
        </p:nvSpPr>
        <p:spPr>
          <a:xfrm>
            <a:off x="1547664" y="836712"/>
            <a:ext cx="7488832" cy="5760640"/>
          </a:xfrm>
        </p:spPr>
        <p:txBody>
          <a:bodyPr/>
          <a:lstStyle/>
          <a:p>
            <a:r>
              <a:rPr lang="fi-FI" sz="2000" dirty="0" smtClean="0"/>
              <a:t>Mm.:</a:t>
            </a:r>
          </a:p>
          <a:p>
            <a:r>
              <a:rPr lang="fi-FI" sz="2000" dirty="0"/>
              <a:t>m</a:t>
            </a:r>
            <a:r>
              <a:rPr lang="fi-FI" sz="2000" dirty="0" smtClean="0"/>
              <a:t>atalan </a:t>
            </a:r>
            <a:r>
              <a:rPr lang="fi-FI" sz="2000" dirty="0"/>
              <a:t>kynnyksen paikkoja, </a:t>
            </a:r>
            <a:endParaRPr lang="fi-FI" sz="2000" dirty="0" smtClean="0"/>
          </a:p>
          <a:p>
            <a:r>
              <a:rPr lang="fi-FI" sz="2000" dirty="0" smtClean="0"/>
              <a:t>mahdollisuuksia </a:t>
            </a:r>
            <a:r>
              <a:rPr lang="fi-FI" sz="2000" dirty="0"/>
              <a:t>yhteisöihin liittymiseen, </a:t>
            </a:r>
            <a:endParaRPr lang="fi-FI" sz="2000" dirty="0" smtClean="0"/>
          </a:p>
          <a:p>
            <a:r>
              <a:rPr lang="fi-FI" sz="2000" dirty="0" smtClean="0"/>
              <a:t>päivä- </a:t>
            </a:r>
            <a:r>
              <a:rPr lang="fi-FI" sz="2000" dirty="0"/>
              <a:t>ja työtoimintaa, </a:t>
            </a:r>
            <a:endParaRPr lang="fi-FI" sz="2000" dirty="0" smtClean="0"/>
          </a:p>
          <a:p>
            <a:r>
              <a:rPr lang="fi-FI" sz="2000" dirty="0" smtClean="0"/>
              <a:t>mahdollisuuksia </a:t>
            </a:r>
            <a:r>
              <a:rPr lang="fi-FI" sz="2000" dirty="0"/>
              <a:t>palkkatyöhön, </a:t>
            </a:r>
            <a:endParaRPr lang="fi-FI" sz="2000" dirty="0" smtClean="0"/>
          </a:p>
          <a:p>
            <a:r>
              <a:rPr lang="fi-FI" sz="2000" dirty="0" smtClean="0"/>
              <a:t>osatyökykyisten </a:t>
            </a:r>
            <a:r>
              <a:rPr lang="fi-FI" sz="2000" dirty="0"/>
              <a:t>työmarkkinoiden kehittämistä</a:t>
            </a:r>
            <a:r>
              <a:rPr lang="fi-FI" sz="2000" dirty="0" smtClean="0"/>
              <a:t>,</a:t>
            </a:r>
          </a:p>
          <a:p>
            <a:r>
              <a:rPr lang="fi-FI" sz="2000" dirty="0" smtClean="0"/>
              <a:t>opiskelumahdollisuuksien </a:t>
            </a:r>
            <a:r>
              <a:rPr lang="fi-FI" sz="2000" dirty="0"/>
              <a:t>laajentamista, </a:t>
            </a:r>
            <a:endParaRPr lang="fi-FI" sz="2000" dirty="0" smtClean="0"/>
          </a:p>
          <a:p>
            <a:r>
              <a:rPr lang="fi-FI" sz="2000" dirty="0" smtClean="0"/>
              <a:t>vaihtoehtoisia </a:t>
            </a:r>
            <a:r>
              <a:rPr lang="fi-FI" sz="2000" dirty="0"/>
              <a:t>oppimispolkuja, </a:t>
            </a:r>
            <a:endParaRPr lang="fi-FI" sz="2000" dirty="0" smtClean="0"/>
          </a:p>
          <a:p>
            <a:r>
              <a:rPr lang="fi-FI" sz="2000" dirty="0" smtClean="0"/>
              <a:t>järjestötoimijoiden </a:t>
            </a:r>
            <a:r>
              <a:rPr lang="fi-FI" sz="2000" dirty="0"/>
              <a:t>aktiivista </a:t>
            </a:r>
            <a:r>
              <a:rPr lang="fi-FI" sz="2000" dirty="0" smtClean="0"/>
              <a:t>toimintaa</a:t>
            </a:r>
            <a:r>
              <a:rPr lang="fi-FI" sz="2000" dirty="0"/>
              <a:t>, </a:t>
            </a:r>
            <a:endParaRPr lang="fi-FI" sz="2000" dirty="0" smtClean="0"/>
          </a:p>
          <a:p>
            <a:r>
              <a:rPr lang="fi-FI" sz="2000" dirty="0" smtClean="0"/>
              <a:t>monenlaisia </a:t>
            </a:r>
            <a:r>
              <a:rPr lang="fi-FI" sz="2000" dirty="0"/>
              <a:t>ryhmätoimintoja, </a:t>
            </a:r>
            <a:endParaRPr lang="fi-FI" sz="2000" dirty="0" smtClean="0"/>
          </a:p>
          <a:p>
            <a:r>
              <a:rPr lang="fi-FI" sz="2000" dirty="0" smtClean="0"/>
              <a:t>Asiakkaiden vaikutusmahdollisuuksien lisäämistä, </a:t>
            </a:r>
          </a:p>
          <a:p>
            <a:r>
              <a:rPr lang="fi-FI" sz="2000" dirty="0" smtClean="0"/>
              <a:t>osallisuuden kehittämistä, </a:t>
            </a:r>
          </a:p>
          <a:p>
            <a:r>
              <a:rPr lang="fi-FI" sz="2000" dirty="0" smtClean="0"/>
              <a:t>Ammattilaisten ja asiakkaiden yhdessä tekemistä,</a:t>
            </a:r>
          </a:p>
          <a:p>
            <a:r>
              <a:rPr lang="fi-FI" sz="2000" dirty="0" smtClean="0"/>
              <a:t>peruskoulutukseen toipumisorientaation asennetta,</a:t>
            </a:r>
          </a:p>
          <a:p>
            <a:endParaRPr lang="fi-FI" sz="2000" dirty="0" smtClean="0"/>
          </a:p>
          <a:p>
            <a:r>
              <a:rPr lang="fi-FI" sz="2000" dirty="0" smtClean="0"/>
              <a:t>Paljon onnistumisen kokemuksia, jotta ammattilaisetkin uskovat.</a:t>
            </a:r>
            <a:endParaRPr lang="fi-FI" sz="2000" dirty="0"/>
          </a:p>
          <a:p>
            <a:endParaRPr lang="fi-FI" sz="1600" dirty="0"/>
          </a:p>
          <a:p>
            <a:endParaRPr lang="fi-FI" sz="1600" dirty="0"/>
          </a:p>
        </p:txBody>
      </p:sp>
    </p:spTree>
    <p:extLst>
      <p:ext uri="{BB962C8B-B14F-4D97-AF65-F5344CB8AC3E}">
        <p14:creationId xmlns:p14="http://schemas.microsoft.com/office/powerpoint/2010/main" val="2526587668"/>
      </p:ext>
    </p:extLst>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24761" y="41456"/>
            <a:ext cx="7416824" cy="579232"/>
          </a:xfrm>
        </p:spPr>
        <p:txBody>
          <a:bodyPr/>
          <a:lstStyle/>
          <a:p>
            <a:r>
              <a:rPr lang="fi-FI" sz="2000" dirty="0" smtClean="0"/>
              <a:t>Siirtymiset asumispalveluissa Porissa vv. 2011-2014, vv. 2015-2017, v. 2018 ja v. 2019</a:t>
            </a:r>
            <a:endParaRPr lang="fi-FI" sz="2000" dirty="0"/>
          </a:p>
        </p:txBody>
      </p:sp>
      <p:graphicFrame>
        <p:nvGraphicFramePr>
          <p:cNvPr id="7" name="Sisällön paikkamerkki 6" descr="Taulukossa on neljä solua päällekkäin ja seitsemän solua rinnakkain. Vasemmassa ylänurkassa on solu jossa lukee Siirtyneet (siirtymiset Porin asumispalveluissa) 2011-2014. Alla olevissa lukee ylhäältä alas järjestyksessä: yksityisistä, kaupungin yksiköt (2kpl) ja yhteensä. &#10;&#10;Toisessa sarakkeessa on yhteensä siirtyneet. Yhteensä siirtyneitä yksityisistä on 60, yhteensä siirtyneitä kaupungin yksiköistä (2kpl) on 65 ja yhteensä siirtyneitä on 125. &#10;&#10;Kolmannessa sarakkeessa on kuolleet. Kuolleita yksityisistä on 21, kuolleita  kaupungin yksiköistä (2kpl) on 4 ja yhteensä kuolleita on 25. &#10;&#10;Neljännessä sarakkeessa on raskaampiin asumispalveluihin siirtyneet. Raskaampiin asumispalveluihin siirtyneitä yksityisistä on 11, raskaampiin asumispalveluihin siirtyneitä kaupungin yksiköistä (2kpl) on 16 ja yhteensä raskaampiin asumispalveluihin siirtyneitä on yhteensä 27. &#10;&#10;Viidennessä sarakkeessa on samantasoisiin asumispalveluihin siirtyneet. Samantasoisiin asumispalveluihin siirtyneitä yksityisistä on 8,  samantasoisiin asumispalveluihin siirtyneitä kaupungin yksiköistä (2kpl) on 5 ja samantasoisiin asumispalveluihin siirtyneitä on yhteensä 13. &#10;&#10;Kuudennessa sarakkeessa on kevyempiin asumispalveluihin siirtyneet. Kevyempiin asumispalveluihin siirtyneitä yksityisistä on 20,  kevyempiin asumispalveluihin siirtyneitä kaupungin yksiköistä (2kpl) on 40 ja kevyempiin asumispalveluihin siirtyneitä on yhteensä 60. &#10;&#10;Seitsemännessä sarakkeessa on omilleen siirtyneet. Omilleen siirtyneitä yksityisistä on 11, omilleen siirtyneitä kaupungin yksiköistä (2kpl) on 27 ja omilleen siirtyneitä on yhteensä 38. " title="Taulukko"/>
          <p:cNvGraphicFramePr>
            <a:graphicFrameLocks noGrp="1"/>
          </p:cNvGraphicFramePr>
          <p:nvPr>
            <p:ph idx="1"/>
            <p:extLst>
              <p:ext uri="{D42A27DB-BD31-4B8C-83A1-F6EECF244321}">
                <p14:modId xmlns:p14="http://schemas.microsoft.com/office/powerpoint/2010/main" val="3561682838"/>
              </p:ext>
            </p:extLst>
          </p:nvPr>
        </p:nvGraphicFramePr>
        <p:xfrm>
          <a:off x="1464635" y="642392"/>
          <a:ext cx="7037374" cy="1421457"/>
        </p:xfrm>
        <a:graphic>
          <a:graphicData uri="http://schemas.openxmlformats.org/drawingml/2006/table">
            <a:tbl>
              <a:tblPr firstRow="1" firstCol="1" bandRow="1">
                <a:tableStyleId>{5C22544A-7EE6-4342-B048-85BDC9FD1C3A}</a:tableStyleId>
              </a:tblPr>
              <a:tblGrid>
                <a:gridCol w="1188674">
                  <a:extLst>
                    <a:ext uri="{9D8B030D-6E8A-4147-A177-3AD203B41FA5}">
                      <a16:colId xmlns:a16="http://schemas.microsoft.com/office/drawing/2014/main" val="3965068496"/>
                    </a:ext>
                  </a:extLst>
                </a:gridCol>
                <a:gridCol w="787165">
                  <a:extLst>
                    <a:ext uri="{9D8B030D-6E8A-4147-A177-3AD203B41FA5}">
                      <a16:colId xmlns:a16="http://schemas.microsoft.com/office/drawing/2014/main" val="1604322572"/>
                    </a:ext>
                  </a:extLst>
                </a:gridCol>
                <a:gridCol w="804626">
                  <a:extLst>
                    <a:ext uri="{9D8B030D-6E8A-4147-A177-3AD203B41FA5}">
                      <a16:colId xmlns:a16="http://schemas.microsoft.com/office/drawing/2014/main" val="1048778573"/>
                    </a:ext>
                  </a:extLst>
                </a:gridCol>
                <a:gridCol w="1078790">
                  <a:extLst>
                    <a:ext uri="{9D8B030D-6E8A-4147-A177-3AD203B41FA5}">
                      <a16:colId xmlns:a16="http://schemas.microsoft.com/office/drawing/2014/main" val="2260994135"/>
                    </a:ext>
                  </a:extLst>
                </a:gridCol>
                <a:gridCol w="1265966">
                  <a:extLst>
                    <a:ext uri="{9D8B030D-6E8A-4147-A177-3AD203B41FA5}">
                      <a16:colId xmlns:a16="http://schemas.microsoft.com/office/drawing/2014/main" val="144845112"/>
                    </a:ext>
                  </a:extLst>
                </a:gridCol>
                <a:gridCol w="1064033">
                  <a:extLst>
                    <a:ext uri="{9D8B030D-6E8A-4147-A177-3AD203B41FA5}">
                      <a16:colId xmlns:a16="http://schemas.microsoft.com/office/drawing/2014/main" val="552057513"/>
                    </a:ext>
                  </a:extLst>
                </a:gridCol>
                <a:gridCol w="848120">
                  <a:extLst>
                    <a:ext uri="{9D8B030D-6E8A-4147-A177-3AD203B41FA5}">
                      <a16:colId xmlns:a16="http://schemas.microsoft.com/office/drawing/2014/main" val="1622965027"/>
                    </a:ext>
                  </a:extLst>
                </a:gridCol>
              </a:tblGrid>
              <a:tr h="692993">
                <a:tc>
                  <a:txBody>
                    <a:bodyPr/>
                    <a:lstStyle/>
                    <a:p>
                      <a:pPr algn="just">
                        <a:spcAft>
                          <a:spcPts val="0"/>
                        </a:spcAft>
                      </a:pPr>
                      <a:r>
                        <a:rPr lang="fi-FI" sz="1000" dirty="0">
                          <a:solidFill>
                            <a:schemeClr val="tx1"/>
                          </a:solidFill>
                          <a:effectLst/>
                        </a:rPr>
                        <a:t>Siirtyneet 2011-2014:</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a:solidFill>
                            <a:schemeClr val="tx1"/>
                          </a:solidFill>
                          <a:effectLst/>
                        </a:rPr>
                        <a:t>Yhteensä, joista</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kuolleet</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raskaampiin </a:t>
                      </a:r>
                      <a:r>
                        <a:rPr lang="fi-FI" sz="1000" dirty="0" err="1" smtClean="0">
                          <a:solidFill>
                            <a:schemeClr val="tx1"/>
                          </a:solidFill>
                          <a:effectLst/>
                        </a:rPr>
                        <a:t>asumispal-veluihin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err="1">
                          <a:solidFill>
                            <a:schemeClr val="tx1"/>
                          </a:solidFill>
                          <a:effectLst/>
                        </a:rPr>
                        <a:t>samantasoisiin</a:t>
                      </a:r>
                      <a:r>
                        <a:rPr lang="fi-FI" sz="1000" dirty="0">
                          <a:solidFill>
                            <a:schemeClr val="tx1"/>
                          </a:solidFill>
                          <a:effectLst/>
                        </a:rPr>
                        <a:t> </a:t>
                      </a:r>
                      <a:r>
                        <a:rPr lang="fi-FI" sz="1000" dirty="0" err="1">
                          <a:solidFill>
                            <a:schemeClr val="tx1"/>
                          </a:solidFill>
                          <a:effectLst/>
                        </a:rPr>
                        <a:t>asumis</a:t>
                      </a:r>
                      <a:r>
                        <a:rPr lang="fi-FI" sz="1000" dirty="0">
                          <a:solidFill>
                            <a:schemeClr val="tx1"/>
                          </a:solidFill>
                          <a:effectLst/>
                        </a:rPr>
                        <a:t>-palveluihin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kevyempiin </a:t>
                      </a:r>
                      <a:r>
                        <a:rPr lang="fi-FI" sz="1000" dirty="0" err="1" smtClean="0">
                          <a:solidFill>
                            <a:schemeClr val="tx1"/>
                          </a:solidFill>
                          <a:effectLst/>
                        </a:rPr>
                        <a:t>asumispal-veluihin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endParaRPr lang="fi-FI" sz="1000" dirty="0" smtClean="0">
                        <a:solidFill>
                          <a:schemeClr val="tx1"/>
                        </a:solidFill>
                        <a:effectLst/>
                      </a:endParaRPr>
                    </a:p>
                    <a:p>
                      <a:pPr algn="l">
                        <a:spcAft>
                          <a:spcPts val="0"/>
                        </a:spcAft>
                      </a:pPr>
                      <a:r>
                        <a:rPr lang="fi-FI" sz="1000" dirty="0" smtClean="0">
                          <a:solidFill>
                            <a:schemeClr val="tx1"/>
                          </a:solidFill>
                          <a:effectLst/>
                        </a:rPr>
                        <a:t>, joista  omilleen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extLst>
                  <a:ext uri="{0D108BD9-81ED-4DB2-BD59-A6C34878D82A}">
                    <a16:rowId xmlns:a16="http://schemas.microsoft.com/office/drawing/2014/main" val="3770637691"/>
                  </a:ext>
                </a:extLst>
              </a:tr>
              <a:tr h="216024">
                <a:tc>
                  <a:txBody>
                    <a:bodyPr/>
                    <a:lstStyle/>
                    <a:p>
                      <a:pPr algn="just">
                        <a:spcAft>
                          <a:spcPts val="0"/>
                        </a:spcAft>
                      </a:pPr>
                      <a:r>
                        <a:rPr lang="fi-FI" sz="1000" dirty="0">
                          <a:solidFill>
                            <a:schemeClr val="tx1"/>
                          </a:solidFill>
                          <a:effectLst/>
                        </a:rPr>
                        <a:t>yksityisistä</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60</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a:solidFill>
                            <a:schemeClr val="tx1"/>
                          </a:solidFill>
                          <a:effectLst/>
                        </a:rPr>
                        <a:t>21</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a:solidFill>
                            <a:schemeClr val="tx1"/>
                          </a:solidFill>
                          <a:effectLst/>
                        </a:rPr>
                        <a:t>11</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a:solidFill>
                            <a:schemeClr val="tx1"/>
                          </a:solidFill>
                          <a:effectLst/>
                        </a:rPr>
                        <a:t>8</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n-lt"/>
                          <a:ea typeface="+mn-ea"/>
                        </a:rPr>
                        <a:t>20</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a:solidFill>
                            <a:schemeClr val="tx1"/>
                          </a:solidFill>
                          <a:effectLst/>
                        </a:rPr>
                        <a:t>11</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extLst>
                  <a:ext uri="{0D108BD9-81ED-4DB2-BD59-A6C34878D82A}">
                    <a16:rowId xmlns:a16="http://schemas.microsoft.com/office/drawing/2014/main" val="1243701938"/>
                  </a:ext>
                </a:extLst>
              </a:tr>
              <a:tr h="360040">
                <a:tc>
                  <a:txBody>
                    <a:bodyPr/>
                    <a:lstStyle/>
                    <a:p>
                      <a:pPr algn="just">
                        <a:spcAft>
                          <a:spcPts val="0"/>
                        </a:spcAft>
                      </a:pPr>
                      <a:r>
                        <a:rPr lang="fi-FI" sz="1000" dirty="0" smtClean="0">
                          <a:solidFill>
                            <a:schemeClr val="tx1"/>
                          </a:solidFill>
                          <a:effectLst/>
                          <a:latin typeface="+mn-lt"/>
                          <a:ea typeface="+mn-ea"/>
                        </a:rPr>
                        <a:t>kaupungin</a:t>
                      </a:r>
                      <a:r>
                        <a:rPr lang="fi-FI" sz="1000" baseline="0" dirty="0" smtClean="0">
                          <a:solidFill>
                            <a:schemeClr val="tx1"/>
                          </a:solidFill>
                          <a:effectLst/>
                          <a:latin typeface="+mn-lt"/>
                          <a:ea typeface="+mn-ea"/>
                        </a:rPr>
                        <a:t> yksiköt (2 kpl)</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65</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latin typeface="+mj-lt"/>
                          <a:ea typeface="+mn-ea"/>
                        </a:rPr>
                        <a:t>4</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rPr>
                        <a:t>16</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rPr>
                        <a:t>5</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40</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27</a:t>
                      </a:r>
                      <a:endParaRPr lang="fi-FI" sz="1000" dirty="0">
                        <a:solidFill>
                          <a:schemeClr val="tx1"/>
                        </a:solidFill>
                        <a:effectLst/>
                        <a:latin typeface="+mj-lt"/>
                        <a:ea typeface="Calibri" panose="020F0502020204030204" pitchFamily="34" charset="0"/>
                      </a:endParaRPr>
                    </a:p>
                  </a:txBody>
                  <a:tcPr marL="51435" marR="51435" marT="0" marB="0"/>
                </a:tc>
                <a:extLst>
                  <a:ext uri="{0D108BD9-81ED-4DB2-BD59-A6C34878D82A}">
                    <a16:rowId xmlns:a16="http://schemas.microsoft.com/office/drawing/2014/main" val="1240674423"/>
                  </a:ext>
                </a:extLst>
              </a:tr>
              <a:tr h="147017">
                <a:tc>
                  <a:txBody>
                    <a:bodyPr/>
                    <a:lstStyle/>
                    <a:p>
                      <a:pPr algn="just">
                        <a:spcAft>
                          <a:spcPts val="0"/>
                        </a:spcAft>
                      </a:pPr>
                      <a:r>
                        <a:rPr lang="fi-FI" sz="1000" dirty="0">
                          <a:solidFill>
                            <a:schemeClr val="tx1"/>
                          </a:solidFill>
                          <a:effectLst/>
                        </a:rPr>
                        <a:t>yhteensä</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125</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25</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27</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13</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n-lt"/>
                          <a:ea typeface="+mn-ea"/>
                        </a:rPr>
                        <a:t>60</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38</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extLst>
                  <a:ext uri="{0D108BD9-81ED-4DB2-BD59-A6C34878D82A}">
                    <a16:rowId xmlns:a16="http://schemas.microsoft.com/office/drawing/2014/main" val="1961206376"/>
                  </a:ext>
                </a:extLst>
              </a:tr>
            </a:tbl>
          </a:graphicData>
        </a:graphic>
      </p:graphicFrame>
      <p:graphicFrame>
        <p:nvGraphicFramePr>
          <p:cNvPr id="8" name="Taulukko 7" descr="Taulukossa on neljä solua päällekkäin ja seitsemän solua rinnakkain. Vasemmassa ylänurkassa on solu jossa lukee Siirtyneet 2015-2017 (siirtymiset Porin asumispalveluissa). Alla olevissa lukee ylhäältä alas järjestyksessä: yksityisistä, kaupungin yksiköt (2kpl) ja yhteensä. &#10;&#10;Toisessa sarakkeessa on yhteensä siirtyneet. Yhteensä siirtyneitä yksityisistä on 79, yhteensä siirtyneitä kaupungin yksiköistä (2kpl) on 84 ja yhteensä siirtyneitä on 161. &#10;&#10;Kolmannessa sarakkeessa on kuolleet. Kuolleita yksityisistä on 25, kuolleita  kaupungin yksiköistä (2kpl) on 1 ja yhteensä kuolleita on 26. &#10;&#10;Neljännessä sarakkeessa on raskaampiin asumispalveluihin siirtyneet. Raskaampiin asumispalveluihin siirtyneitä yksityisistä on 24, raskaampiin asumispalveluihin siirtyneitä kaupungin yksiköistä (2kpl) on 10 ja yhteensä raskaampiin asumispalveluihin siirtyneitä on yhteensä 34. &#10;&#10;Viidennessä sarakkeessa on samantasoisiin asumispalveluihin siirtyneet. Samantasoisiin asumispalveluihin siirtyneitä yksityisistä on 18,  samantasoisiin asumispalveluihin siirtyneitä kaupungin yksiköistä (2kpl) on 0 ja samantasoisiin asumispalveluihin siirtyneitä on yhteensä 18. &#10;&#10;Kuudennessa sarakkeessa on kevyempiin asumispalveluihin siirtyneet. Kevyempiin asumispalveluihin siirtyneitä yksityisistä on 12,  kevyempiin asumispalveluihin siirtyneitä kaupungin yksiköistä (2kpl) on 73 ja kevyempiin asumispalveluihin siirtyneitä on yhteensä 83. &#10;&#10;Seitsemännessä sarakkeessa on omilleen siirtyneet. Omilleen siirtyneitä yksityisistä on 7, omilleen siirtyneitä kaupungin yksiköistä (2kpl) on 53 ja omilleen siirtyneitä on yhteensä 60. " title="Taulukko"/>
          <p:cNvGraphicFramePr>
            <a:graphicFrameLocks noGrp="1"/>
          </p:cNvGraphicFramePr>
          <p:nvPr>
            <p:extLst>
              <p:ext uri="{D42A27DB-BD31-4B8C-83A1-F6EECF244321}">
                <p14:modId xmlns:p14="http://schemas.microsoft.com/office/powerpoint/2010/main" val="3606633361"/>
              </p:ext>
            </p:extLst>
          </p:nvPr>
        </p:nvGraphicFramePr>
        <p:xfrm>
          <a:off x="1464636" y="2196480"/>
          <a:ext cx="7037373" cy="1412492"/>
        </p:xfrm>
        <a:graphic>
          <a:graphicData uri="http://schemas.openxmlformats.org/drawingml/2006/table">
            <a:tbl>
              <a:tblPr firstRow="1" firstCol="1" bandRow="1">
                <a:tableStyleId>{5C22544A-7EE6-4342-B048-85BDC9FD1C3A}</a:tableStyleId>
              </a:tblPr>
              <a:tblGrid>
                <a:gridCol w="1188673">
                  <a:extLst>
                    <a:ext uri="{9D8B030D-6E8A-4147-A177-3AD203B41FA5}">
                      <a16:colId xmlns:a16="http://schemas.microsoft.com/office/drawing/2014/main" val="2816684550"/>
                    </a:ext>
                  </a:extLst>
                </a:gridCol>
                <a:gridCol w="787166">
                  <a:extLst>
                    <a:ext uri="{9D8B030D-6E8A-4147-A177-3AD203B41FA5}">
                      <a16:colId xmlns:a16="http://schemas.microsoft.com/office/drawing/2014/main" val="1735463065"/>
                    </a:ext>
                  </a:extLst>
                </a:gridCol>
                <a:gridCol w="804626">
                  <a:extLst>
                    <a:ext uri="{9D8B030D-6E8A-4147-A177-3AD203B41FA5}">
                      <a16:colId xmlns:a16="http://schemas.microsoft.com/office/drawing/2014/main" val="1975048517"/>
                    </a:ext>
                  </a:extLst>
                </a:gridCol>
                <a:gridCol w="1078790">
                  <a:extLst>
                    <a:ext uri="{9D8B030D-6E8A-4147-A177-3AD203B41FA5}">
                      <a16:colId xmlns:a16="http://schemas.microsoft.com/office/drawing/2014/main" val="3060527315"/>
                    </a:ext>
                  </a:extLst>
                </a:gridCol>
                <a:gridCol w="1265966">
                  <a:extLst>
                    <a:ext uri="{9D8B030D-6E8A-4147-A177-3AD203B41FA5}">
                      <a16:colId xmlns:a16="http://schemas.microsoft.com/office/drawing/2014/main" val="3159434852"/>
                    </a:ext>
                  </a:extLst>
                </a:gridCol>
                <a:gridCol w="1064033">
                  <a:extLst>
                    <a:ext uri="{9D8B030D-6E8A-4147-A177-3AD203B41FA5}">
                      <a16:colId xmlns:a16="http://schemas.microsoft.com/office/drawing/2014/main" val="334572519"/>
                    </a:ext>
                  </a:extLst>
                </a:gridCol>
                <a:gridCol w="848119">
                  <a:extLst>
                    <a:ext uri="{9D8B030D-6E8A-4147-A177-3AD203B41FA5}">
                      <a16:colId xmlns:a16="http://schemas.microsoft.com/office/drawing/2014/main" val="598736235"/>
                    </a:ext>
                  </a:extLst>
                </a:gridCol>
              </a:tblGrid>
              <a:tr h="656456">
                <a:tc>
                  <a:txBody>
                    <a:bodyPr/>
                    <a:lstStyle/>
                    <a:p>
                      <a:pPr algn="just">
                        <a:spcAft>
                          <a:spcPts val="0"/>
                        </a:spcAft>
                      </a:pPr>
                      <a:r>
                        <a:rPr lang="fi-FI" sz="1000" dirty="0">
                          <a:solidFill>
                            <a:schemeClr val="tx1"/>
                          </a:solidFill>
                          <a:effectLst/>
                        </a:rPr>
                        <a:t>Siirtyneet 2015-2017:</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a:solidFill>
                            <a:schemeClr val="tx1"/>
                          </a:solidFill>
                          <a:effectLst/>
                        </a:rPr>
                        <a:t>Yhteensä, joista</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kuolleet</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raskaampiin </a:t>
                      </a:r>
                      <a:r>
                        <a:rPr lang="fi-FI" sz="1000" dirty="0" err="1" smtClean="0">
                          <a:solidFill>
                            <a:schemeClr val="tx1"/>
                          </a:solidFill>
                          <a:effectLst/>
                        </a:rPr>
                        <a:t>asumispal-veluihin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err="1">
                          <a:solidFill>
                            <a:schemeClr val="tx1"/>
                          </a:solidFill>
                          <a:effectLst/>
                        </a:rPr>
                        <a:t>samantasoisiin</a:t>
                      </a:r>
                      <a:r>
                        <a:rPr lang="fi-FI" sz="1000" dirty="0">
                          <a:solidFill>
                            <a:schemeClr val="tx1"/>
                          </a:solidFill>
                          <a:effectLst/>
                        </a:rPr>
                        <a:t> </a:t>
                      </a:r>
                      <a:r>
                        <a:rPr lang="fi-FI" sz="1000" dirty="0" err="1">
                          <a:solidFill>
                            <a:schemeClr val="tx1"/>
                          </a:solidFill>
                          <a:effectLst/>
                        </a:rPr>
                        <a:t>asumis</a:t>
                      </a:r>
                      <a:r>
                        <a:rPr lang="fi-FI" sz="1000" dirty="0">
                          <a:solidFill>
                            <a:schemeClr val="tx1"/>
                          </a:solidFill>
                          <a:effectLst/>
                        </a:rPr>
                        <a:t>-palveluihin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kevyempiin </a:t>
                      </a:r>
                      <a:r>
                        <a:rPr lang="fi-FI" sz="1000" dirty="0" err="1" smtClean="0">
                          <a:solidFill>
                            <a:schemeClr val="tx1"/>
                          </a:solidFill>
                          <a:effectLst/>
                        </a:rPr>
                        <a:t>asumispal-veluihin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endParaRPr lang="fi-FI" sz="1000" dirty="0" smtClean="0">
                        <a:solidFill>
                          <a:schemeClr val="tx1"/>
                        </a:solidFill>
                        <a:effectLst/>
                      </a:endParaRPr>
                    </a:p>
                    <a:p>
                      <a:pPr algn="l">
                        <a:spcAft>
                          <a:spcPts val="0"/>
                        </a:spcAft>
                      </a:pPr>
                      <a:r>
                        <a:rPr lang="fi-FI" sz="1000" dirty="0" smtClean="0">
                          <a:solidFill>
                            <a:schemeClr val="tx1"/>
                          </a:solidFill>
                          <a:effectLst/>
                        </a:rPr>
                        <a:t>, joista  omilleen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extLst>
                  <a:ext uri="{0D108BD9-81ED-4DB2-BD59-A6C34878D82A}">
                    <a16:rowId xmlns:a16="http://schemas.microsoft.com/office/drawing/2014/main" val="3574385304"/>
                  </a:ext>
                </a:extLst>
              </a:tr>
              <a:tr h="278326">
                <a:tc>
                  <a:txBody>
                    <a:bodyPr/>
                    <a:lstStyle/>
                    <a:p>
                      <a:pPr algn="just">
                        <a:spcAft>
                          <a:spcPts val="0"/>
                        </a:spcAft>
                      </a:pPr>
                      <a:r>
                        <a:rPr lang="fi-FI" sz="1000">
                          <a:solidFill>
                            <a:schemeClr val="tx1"/>
                          </a:solidFill>
                          <a:effectLst/>
                        </a:rPr>
                        <a:t>yksityisistä</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a:solidFill>
                            <a:schemeClr val="tx1"/>
                          </a:solidFill>
                          <a:effectLst/>
                        </a:rPr>
                        <a:t>79</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a:solidFill>
                            <a:schemeClr val="tx1"/>
                          </a:solidFill>
                          <a:effectLst/>
                        </a:rPr>
                        <a:t>25</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a:solidFill>
                            <a:schemeClr val="tx1"/>
                          </a:solidFill>
                          <a:effectLst/>
                        </a:rPr>
                        <a:t>24</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a:solidFill>
                            <a:schemeClr val="tx1"/>
                          </a:solidFill>
                          <a:effectLst/>
                        </a:rPr>
                        <a:t>18</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a:solidFill>
                            <a:schemeClr val="tx1"/>
                          </a:solidFill>
                          <a:effectLst/>
                        </a:rPr>
                        <a:t>12</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a:solidFill>
                            <a:schemeClr val="tx1"/>
                          </a:solidFill>
                          <a:effectLst/>
                        </a:rPr>
                        <a:t>7</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extLst>
                  <a:ext uri="{0D108BD9-81ED-4DB2-BD59-A6C34878D82A}">
                    <a16:rowId xmlns:a16="http://schemas.microsoft.com/office/drawing/2014/main" val="1691423820"/>
                  </a:ext>
                </a:extLst>
              </a:tr>
              <a:tr h="317690">
                <a:tc>
                  <a:txBody>
                    <a:bodyPr/>
                    <a:lstStyle/>
                    <a:p>
                      <a:pPr algn="just">
                        <a:spcAft>
                          <a:spcPts val="0"/>
                        </a:spcAft>
                      </a:pPr>
                      <a:r>
                        <a:rPr lang="fi-FI" sz="1000" dirty="0" smtClean="0">
                          <a:solidFill>
                            <a:schemeClr val="tx1"/>
                          </a:solidFill>
                          <a:effectLst/>
                          <a:latin typeface="+mn-lt"/>
                          <a:ea typeface="+mn-ea"/>
                        </a:rPr>
                        <a:t>kaupungin</a:t>
                      </a:r>
                      <a:r>
                        <a:rPr lang="fi-FI" sz="1000" baseline="0" dirty="0" smtClean="0">
                          <a:solidFill>
                            <a:schemeClr val="tx1"/>
                          </a:solidFill>
                          <a:effectLst/>
                          <a:latin typeface="+mn-lt"/>
                          <a:ea typeface="+mn-ea"/>
                        </a:rPr>
                        <a:t> yksiköt (2 kpl)</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84</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latin typeface="+mj-lt"/>
                        </a:rPr>
                        <a:t>1</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10</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latin typeface="+mj-lt"/>
                        </a:rPr>
                        <a:t>0</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rPr>
                        <a:t>73</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rPr>
                        <a:t>53</a:t>
                      </a:r>
                      <a:endParaRPr lang="fi-FI" sz="1000" dirty="0">
                        <a:solidFill>
                          <a:schemeClr val="tx1"/>
                        </a:solidFill>
                        <a:effectLst/>
                        <a:latin typeface="+mj-lt"/>
                        <a:ea typeface="Calibri" panose="020F0502020204030204" pitchFamily="34" charset="0"/>
                      </a:endParaRPr>
                    </a:p>
                  </a:txBody>
                  <a:tcPr marL="51435" marR="51435" marT="0" marB="0"/>
                </a:tc>
                <a:extLst>
                  <a:ext uri="{0D108BD9-81ED-4DB2-BD59-A6C34878D82A}">
                    <a16:rowId xmlns:a16="http://schemas.microsoft.com/office/drawing/2014/main" val="3733296476"/>
                  </a:ext>
                </a:extLst>
              </a:tr>
              <a:tr h="144016">
                <a:tc>
                  <a:txBody>
                    <a:bodyPr/>
                    <a:lstStyle/>
                    <a:p>
                      <a:pPr algn="just">
                        <a:spcAft>
                          <a:spcPts val="0"/>
                        </a:spcAft>
                      </a:pPr>
                      <a:r>
                        <a:rPr lang="fi-FI" sz="1000" dirty="0">
                          <a:solidFill>
                            <a:schemeClr val="tx1"/>
                          </a:solidFill>
                          <a:effectLst/>
                        </a:rPr>
                        <a:t>yhteensä</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a:solidFill>
                            <a:schemeClr val="tx1"/>
                          </a:solidFill>
                          <a:effectLst/>
                        </a:rPr>
                        <a:t>161</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a:solidFill>
                            <a:schemeClr val="tx1"/>
                          </a:solidFill>
                          <a:effectLst/>
                        </a:rPr>
                        <a:t>26</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a:solidFill>
                            <a:schemeClr val="tx1"/>
                          </a:solidFill>
                          <a:effectLst/>
                        </a:rPr>
                        <a:t>34</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a:solidFill>
                            <a:schemeClr val="tx1"/>
                          </a:solidFill>
                          <a:effectLst/>
                        </a:rPr>
                        <a:t>18</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a:solidFill>
                            <a:schemeClr val="tx1"/>
                          </a:solidFill>
                          <a:effectLst/>
                        </a:rPr>
                        <a:t>83</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a:solidFill>
                            <a:schemeClr val="tx1"/>
                          </a:solidFill>
                          <a:effectLst/>
                        </a:rPr>
                        <a:t>60</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extLst>
                  <a:ext uri="{0D108BD9-81ED-4DB2-BD59-A6C34878D82A}">
                    <a16:rowId xmlns:a16="http://schemas.microsoft.com/office/drawing/2014/main" val="3437471866"/>
                  </a:ext>
                </a:extLst>
              </a:tr>
            </a:tbl>
          </a:graphicData>
        </a:graphic>
      </p:graphicFrame>
      <p:graphicFrame>
        <p:nvGraphicFramePr>
          <p:cNvPr id="4" name="Taulukko 3" descr="Taulukossa on neljä solua päällekkäin ja seitsemän solua rinnakkain. Vasemmassa ylänurkassa on solu jossa lukee Siirtyneet 2018 (siirtymiset Porin asumispalveluissa). Alla olevissa lukee ylhäältä alas järjestyksessä: yksityisistä, kaupungin yksiköt (2kpl) ja yhteensä. &#10;&#10;Toisessa sarakkeessa on yhteensä siirtyneet. Yhteensä siirtyneitä yksityisistä on 27, yhteensä siirtyneitä kaupungin yksiköistä (2kpl) on 28 ja yhteensä siirtyneitä on 55. &#10;&#10;Kolmannessa sarakkeessa on kuolleet. Kuolleita yksityisistä on 9, kuolleita  kaupungin yksiköistä (2kpl) on 1 ja yhteensä kuolleita on 10. &#10;&#10;Neljännessä sarakkeessa on raskaampiin asumispalveluihin siirtyneet. Raskaampiin asumispalveluihin siirtyneitä yksityisistä on 3, raskaampiin asumispalveluihin siirtyneitä kaupungin yksiköistä (2kpl) on 4 ja yhteensä raskaampiin asumispalveluihin siirtyneitä on yhteensä 7. &#10;&#10;Viidennessä sarakkeessa on samantasoisiin asumispalveluihin siirtyneet. Samantasoisiin asumispalveluihin siirtyneitä yksityisistä on 10,  samantasoisiin asumispalveluihin siirtyneitä kaupungin yksiköistä (2kpl) on 2 ja samantasoisiin asumispalveluihin siirtyneitä on yhteensä 12. &#10;&#10;Kuudennessa sarakkeessa on kevyempiin asumispalveluihin siirtyneet. Kevyempiin asumispalveluihin siirtyneitä yksityisistä on 5,  kevyempiin asumispalveluihin siirtyneitä kaupungin yksiköistä (2kpl) on 18 ja kevyempiin asumispalveluihin siirtyneitä on yhteensä 26. &#10;&#10;Seitsemännessä sarakkeessa on omilleen siirtyneet. Omilleen siirtyneitä yksityisistä on 5, omilleen siirtyneitä kaupungin yksiköistä (2kpl) on 14 ja omilleen siirtyneitä on yhteensä 19. " title="Taulukko"/>
          <p:cNvGraphicFramePr>
            <a:graphicFrameLocks noGrp="1"/>
          </p:cNvGraphicFramePr>
          <p:nvPr>
            <p:extLst>
              <p:ext uri="{D42A27DB-BD31-4B8C-83A1-F6EECF244321}">
                <p14:modId xmlns:p14="http://schemas.microsoft.com/office/powerpoint/2010/main" val="190705725"/>
              </p:ext>
            </p:extLst>
          </p:nvPr>
        </p:nvGraphicFramePr>
        <p:xfrm>
          <a:off x="1464635" y="3741636"/>
          <a:ext cx="7037375" cy="1423176"/>
        </p:xfrm>
        <a:graphic>
          <a:graphicData uri="http://schemas.openxmlformats.org/drawingml/2006/table">
            <a:tbl>
              <a:tblPr firstRow="1" firstCol="1" bandRow="1">
                <a:tableStyleId>{5C22544A-7EE6-4342-B048-85BDC9FD1C3A}</a:tableStyleId>
              </a:tblPr>
              <a:tblGrid>
                <a:gridCol w="1152128">
                  <a:extLst>
                    <a:ext uri="{9D8B030D-6E8A-4147-A177-3AD203B41FA5}">
                      <a16:colId xmlns:a16="http://schemas.microsoft.com/office/drawing/2014/main" val="3212577749"/>
                    </a:ext>
                  </a:extLst>
                </a:gridCol>
                <a:gridCol w="771154">
                  <a:extLst>
                    <a:ext uri="{9D8B030D-6E8A-4147-A177-3AD203B41FA5}">
                      <a16:colId xmlns:a16="http://schemas.microsoft.com/office/drawing/2014/main" val="4049737210"/>
                    </a:ext>
                  </a:extLst>
                </a:gridCol>
                <a:gridCol w="792088">
                  <a:extLst>
                    <a:ext uri="{9D8B030D-6E8A-4147-A177-3AD203B41FA5}">
                      <a16:colId xmlns:a16="http://schemas.microsoft.com/office/drawing/2014/main" val="1939388133"/>
                    </a:ext>
                  </a:extLst>
                </a:gridCol>
                <a:gridCol w="1080120">
                  <a:extLst>
                    <a:ext uri="{9D8B030D-6E8A-4147-A177-3AD203B41FA5}">
                      <a16:colId xmlns:a16="http://schemas.microsoft.com/office/drawing/2014/main" val="1411013048"/>
                    </a:ext>
                  </a:extLst>
                </a:gridCol>
                <a:gridCol w="1296144">
                  <a:extLst>
                    <a:ext uri="{9D8B030D-6E8A-4147-A177-3AD203B41FA5}">
                      <a16:colId xmlns:a16="http://schemas.microsoft.com/office/drawing/2014/main" val="497078686"/>
                    </a:ext>
                  </a:extLst>
                </a:gridCol>
                <a:gridCol w="1080120">
                  <a:extLst>
                    <a:ext uri="{9D8B030D-6E8A-4147-A177-3AD203B41FA5}">
                      <a16:colId xmlns:a16="http://schemas.microsoft.com/office/drawing/2014/main" val="3574803437"/>
                    </a:ext>
                  </a:extLst>
                </a:gridCol>
                <a:gridCol w="865621">
                  <a:extLst>
                    <a:ext uri="{9D8B030D-6E8A-4147-A177-3AD203B41FA5}">
                      <a16:colId xmlns:a16="http://schemas.microsoft.com/office/drawing/2014/main" val="3739252480"/>
                    </a:ext>
                  </a:extLst>
                </a:gridCol>
              </a:tblGrid>
              <a:tr h="645046">
                <a:tc>
                  <a:txBody>
                    <a:bodyPr/>
                    <a:lstStyle/>
                    <a:p>
                      <a:pPr algn="just">
                        <a:spcAft>
                          <a:spcPts val="0"/>
                        </a:spcAft>
                      </a:pPr>
                      <a:r>
                        <a:rPr lang="fi-FI" sz="1000" dirty="0">
                          <a:solidFill>
                            <a:schemeClr val="tx1"/>
                          </a:solidFill>
                          <a:effectLst/>
                        </a:rPr>
                        <a:t>Siirtyneet </a:t>
                      </a:r>
                      <a:r>
                        <a:rPr lang="fi-FI" sz="1000" dirty="0" smtClean="0">
                          <a:solidFill>
                            <a:schemeClr val="tx1"/>
                          </a:solidFill>
                          <a:effectLst/>
                        </a:rPr>
                        <a:t>2018:</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Yhteensä, joista</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kuolleet</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raskaampiin </a:t>
                      </a:r>
                      <a:r>
                        <a:rPr lang="fi-FI" sz="1000" dirty="0" smtClean="0">
                          <a:solidFill>
                            <a:schemeClr val="tx1"/>
                          </a:solidFill>
                          <a:effectLst/>
                        </a:rPr>
                        <a:t>asumispalveluihin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err="1">
                          <a:solidFill>
                            <a:schemeClr val="tx1"/>
                          </a:solidFill>
                          <a:effectLst/>
                        </a:rPr>
                        <a:t>samantasoisiin</a:t>
                      </a:r>
                      <a:r>
                        <a:rPr lang="fi-FI" sz="1000" dirty="0">
                          <a:solidFill>
                            <a:schemeClr val="tx1"/>
                          </a:solidFill>
                          <a:effectLst/>
                        </a:rPr>
                        <a:t> </a:t>
                      </a:r>
                      <a:r>
                        <a:rPr lang="fi-FI" sz="1000" dirty="0" err="1">
                          <a:solidFill>
                            <a:schemeClr val="tx1"/>
                          </a:solidFill>
                          <a:effectLst/>
                        </a:rPr>
                        <a:t>asumis</a:t>
                      </a:r>
                      <a:r>
                        <a:rPr lang="fi-FI" sz="1000" dirty="0">
                          <a:solidFill>
                            <a:schemeClr val="tx1"/>
                          </a:solidFill>
                          <a:effectLst/>
                        </a:rPr>
                        <a:t>-palveluihin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kevyempiin </a:t>
                      </a:r>
                      <a:r>
                        <a:rPr lang="fi-FI" sz="1000" dirty="0" smtClean="0">
                          <a:solidFill>
                            <a:schemeClr val="tx1"/>
                          </a:solidFill>
                          <a:effectLst/>
                        </a:rPr>
                        <a:t>asumispalveluihin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endParaRPr lang="fi-FI" sz="1000" dirty="0" smtClean="0">
                        <a:solidFill>
                          <a:schemeClr val="tx1"/>
                        </a:solidFill>
                        <a:effectLst/>
                      </a:endParaRPr>
                    </a:p>
                    <a:p>
                      <a:pPr algn="l">
                        <a:spcAft>
                          <a:spcPts val="0"/>
                        </a:spcAft>
                      </a:pPr>
                      <a:r>
                        <a:rPr lang="fi-FI" sz="1000" dirty="0" smtClean="0">
                          <a:solidFill>
                            <a:schemeClr val="tx1"/>
                          </a:solidFill>
                          <a:effectLst/>
                        </a:rPr>
                        <a:t>, joista  omilleen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extLst>
                  <a:ext uri="{0D108BD9-81ED-4DB2-BD59-A6C34878D82A}">
                    <a16:rowId xmlns:a16="http://schemas.microsoft.com/office/drawing/2014/main" val="3515481519"/>
                  </a:ext>
                </a:extLst>
              </a:tr>
              <a:tr h="258070">
                <a:tc>
                  <a:txBody>
                    <a:bodyPr/>
                    <a:lstStyle/>
                    <a:p>
                      <a:pPr algn="just">
                        <a:spcAft>
                          <a:spcPts val="0"/>
                        </a:spcAft>
                      </a:pPr>
                      <a:r>
                        <a:rPr lang="fi-FI" sz="1000">
                          <a:solidFill>
                            <a:schemeClr val="tx1"/>
                          </a:solidFill>
                          <a:effectLst/>
                        </a:rPr>
                        <a:t>yksityisistä</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27</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9</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3</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10</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5</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5</a:t>
                      </a:r>
                      <a:endParaRPr lang="fi-FI" sz="1000" dirty="0">
                        <a:solidFill>
                          <a:schemeClr val="tx1"/>
                        </a:solidFill>
                        <a:effectLst/>
                        <a:latin typeface="+mj-lt"/>
                        <a:ea typeface="Calibri" panose="020F0502020204030204" pitchFamily="34" charset="0"/>
                      </a:endParaRPr>
                    </a:p>
                  </a:txBody>
                  <a:tcPr marL="51435" marR="51435" marT="0" marB="0"/>
                </a:tc>
                <a:extLst>
                  <a:ext uri="{0D108BD9-81ED-4DB2-BD59-A6C34878D82A}">
                    <a16:rowId xmlns:a16="http://schemas.microsoft.com/office/drawing/2014/main" val="1145005438"/>
                  </a:ext>
                </a:extLst>
              </a:tr>
              <a:tr h="360040">
                <a:tc>
                  <a:txBody>
                    <a:bodyPr/>
                    <a:lstStyle/>
                    <a:p>
                      <a:pPr algn="just">
                        <a:spcAft>
                          <a:spcPts val="0"/>
                        </a:spcAft>
                      </a:pPr>
                      <a:r>
                        <a:rPr lang="fi-FI" sz="1000" dirty="0" smtClean="0">
                          <a:solidFill>
                            <a:schemeClr val="tx1"/>
                          </a:solidFill>
                          <a:effectLst/>
                          <a:latin typeface="+mn-lt"/>
                          <a:ea typeface="+mn-ea"/>
                        </a:rPr>
                        <a:t>kaupungin</a:t>
                      </a:r>
                      <a:r>
                        <a:rPr lang="fi-FI" sz="1000" baseline="0" dirty="0" smtClean="0">
                          <a:solidFill>
                            <a:schemeClr val="tx1"/>
                          </a:solidFill>
                          <a:effectLst/>
                          <a:latin typeface="+mn-lt"/>
                          <a:ea typeface="+mn-ea"/>
                        </a:rPr>
                        <a:t> yksiköt (2 kpl)</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28</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1</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4</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2</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18</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14</a:t>
                      </a:r>
                      <a:endParaRPr lang="fi-FI" sz="1000" dirty="0">
                        <a:solidFill>
                          <a:schemeClr val="tx1"/>
                        </a:solidFill>
                        <a:effectLst/>
                        <a:latin typeface="+mj-lt"/>
                        <a:ea typeface="Calibri" panose="020F0502020204030204" pitchFamily="34" charset="0"/>
                      </a:endParaRPr>
                    </a:p>
                  </a:txBody>
                  <a:tcPr marL="51435" marR="51435" marT="0" marB="0"/>
                </a:tc>
                <a:extLst>
                  <a:ext uri="{0D108BD9-81ED-4DB2-BD59-A6C34878D82A}">
                    <a16:rowId xmlns:a16="http://schemas.microsoft.com/office/drawing/2014/main" val="347039014"/>
                  </a:ext>
                </a:extLst>
              </a:tr>
              <a:tr h="101970">
                <a:tc>
                  <a:txBody>
                    <a:bodyPr/>
                    <a:lstStyle/>
                    <a:p>
                      <a:pPr algn="just">
                        <a:spcAft>
                          <a:spcPts val="0"/>
                        </a:spcAft>
                      </a:pPr>
                      <a:r>
                        <a:rPr lang="fi-FI" sz="1000" dirty="0">
                          <a:solidFill>
                            <a:schemeClr val="tx1"/>
                          </a:solidFill>
                          <a:effectLst/>
                        </a:rPr>
                        <a:t>yhteensä</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55</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10</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7</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12</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26</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19</a:t>
                      </a:r>
                      <a:endParaRPr lang="fi-FI" sz="1000" dirty="0">
                        <a:solidFill>
                          <a:schemeClr val="tx1"/>
                        </a:solidFill>
                        <a:effectLst/>
                        <a:latin typeface="+mj-lt"/>
                        <a:ea typeface="Calibri" panose="020F0502020204030204" pitchFamily="34" charset="0"/>
                      </a:endParaRPr>
                    </a:p>
                  </a:txBody>
                  <a:tcPr marL="51435" marR="51435" marT="0" marB="0"/>
                </a:tc>
                <a:extLst>
                  <a:ext uri="{0D108BD9-81ED-4DB2-BD59-A6C34878D82A}">
                    <a16:rowId xmlns:a16="http://schemas.microsoft.com/office/drawing/2014/main" val="951213914"/>
                  </a:ext>
                </a:extLst>
              </a:tr>
            </a:tbl>
          </a:graphicData>
        </a:graphic>
      </p:graphicFrame>
      <p:graphicFrame>
        <p:nvGraphicFramePr>
          <p:cNvPr id="3" name="Taulukko 2" descr="Taulukossa on neljä solua päällekkäin ja seitsemän solua rinnakkain. Vasemmassa ylänurkassa on solu jossa lukee Siirtyneet 2019 (siirtymiset Porin asumispalveluissa). Alla olevissa lukee ylhäältä alas järjestyksessä: yksityisistä, kaupungin yksiköt (2kpl) ja yhteensä. &#10;&#10;Toisessa sarakkeessa on yhteensä siirtyneet. Yhteensä siirtyneitä yksityisistä on 42, yhteensä siirtyneitä kaupungin yksiköistä (2kpl) on 34 ja yhteensä siirtyneitä on 76. &#10;&#10;Kolmannessa sarakkeessa on kuolleet. Kuolleita yksityisistä on 6, kuolleita  kaupungin yksiköistä (2kpl) on 1 ja yhteensä kuolleita on 7. &#10;&#10;Neljännessä sarakkeessa on raskaampiin asumispalveluihin siirtyneet. Raskaampiin asumispalveluihin siirtyneitä yksityisistä on 9, raskaampiin asumispalveluihin siirtyneitä kaupungin yksiköistä (2kpl) on 3 ja yhteensä raskaampiin asumispalveluihin siirtyneitä on yhteensä 12. &#10;&#10;Viidennessä sarakkeessa on samantasoisiin asumispalveluihin siirtyneet. Samantasoisiin asumispalveluihin siirtyneitä yksityisistä on 10,  samantasoisiin asumispalveluihin siirtyneitä kaupungin yksiköistä (2kpl) on 2 ja samantasoisiin asumispalveluihin siirtyneitä on yhteensä 12. &#10;&#10;Kuudennessa sarakkeessa on kevyempiin asumispalveluihin siirtyneet. Kevyempiin asumispalveluihin siirtyneitä yksityisistä on 17,  kevyempiin asumispalveluihin siirtyneitä kaupungin yksiköistä (2kpl) on 28 ja kevyempiin asumispalveluihin siirtyneitä on yhteensä 45. &#10;&#10;Seitsemännessä sarakkeessa on omilleen siirtyneet. Omilleen siirtyneitä yksityisistä on 6, omilleen siirtyneitä kaupungin yksiköistä (2kpl) on 15 ja omilleen siirtyneitä on yhteensä 21. " title="Taulukko"/>
          <p:cNvGraphicFramePr>
            <a:graphicFrameLocks noGrp="1"/>
          </p:cNvGraphicFramePr>
          <p:nvPr>
            <p:extLst>
              <p:ext uri="{D42A27DB-BD31-4B8C-83A1-F6EECF244321}">
                <p14:modId xmlns:p14="http://schemas.microsoft.com/office/powerpoint/2010/main" val="1650147946"/>
              </p:ext>
            </p:extLst>
          </p:nvPr>
        </p:nvGraphicFramePr>
        <p:xfrm>
          <a:off x="1464635" y="5271190"/>
          <a:ext cx="7037375" cy="1558954"/>
        </p:xfrm>
        <a:graphic>
          <a:graphicData uri="http://schemas.openxmlformats.org/drawingml/2006/table">
            <a:tbl>
              <a:tblPr firstRow="1" firstCol="1" bandRow="1">
                <a:tableStyleId>{5C22544A-7EE6-4342-B048-85BDC9FD1C3A}</a:tableStyleId>
              </a:tblPr>
              <a:tblGrid>
                <a:gridCol w="1152128">
                  <a:extLst>
                    <a:ext uri="{9D8B030D-6E8A-4147-A177-3AD203B41FA5}">
                      <a16:colId xmlns:a16="http://schemas.microsoft.com/office/drawing/2014/main" val="1001698158"/>
                    </a:ext>
                  </a:extLst>
                </a:gridCol>
                <a:gridCol w="771154">
                  <a:extLst>
                    <a:ext uri="{9D8B030D-6E8A-4147-A177-3AD203B41FA5}">
                      <a16:colId xmlns:a16="http://schemas.microsoft.com/office/drawing/2014/main" val="1741156361"/>
                    </a:ext>
                  </a:extLst>
                </a:gridCol>
                <a:gridCol w="792088">
                  <a:extLst>
                    <a:ext uri="{9D8B030D-6E8A-4147-A177-3AD203B41FA5}">
                      <a16:colId xmlns:a16="http://schemas.microsoft.com/office/drawing/2014/main" val="1378169533"/>
                    </a:ext>
                  </a:extLst>
                </a:gridCol>
                <a:gridCol w="1080120">
                  <a:extLst>
                    <a:ext uri="{9D8B030D-6E8A-4147-A177-3AD203B41FA5}">
                      <a16:colId xmlns:a16="http://schemas.microsoft.com/office/drawing/2014/main" val="4234476690"/>
                    </a:ext>
                  </a:extLst>
                </a:gridCol>
                <a:gridCol w="1296144">
                  <a:extLst>
                    <a:ext uri="{9D8B030D-6E8A-4147-A177-3AD203B41FA5}">
                      <a16:colId xmlns:a16="http://schemas.microsoft.com/office/drawing/2014/main" val="2061098302"/>
                    </a:ext>
                  </a:extLst>
                </a:gridCol>
                <a:gridCol w="1080120">
                  <a:extLst>
                    <a:ext uri="{9D8B030D-6E8A-4147-A177-3AD203B41FA5}">
                      <a16:colId xmlns:a16="http://schemas.microsoft.com/office/drawing/2014/main" val="2714771254"/>
                    </a:ext>
                  </a:extLst>
                </a:gridCol>
                <a:gridCol w="865621">
                  <a:extLst>
                    <a:ext uri="{9D8B030D-6E8A-4147-A177-3AD203B41FA5}">
                      <a16:colId xmlns:a16="http://schemas.microsoft.com/office/drawing/2014/main" val="801922598"/>
                    </a:ext>
                  </a:extLst>
                </a:gridCol>
              </a:tblGrid>
              <a:tr h="645046">
                <a:tc>
                  <a:txBody>
                    <a:bodyPr/>
                    <a:lstStyle/>
                    <a:p>
                      <a:pPr algn="just">
                        <a:spcAft>
                          <a:spcPts val="0"/>
                        </a:spcAft>
                      </a:pPr>
                      <a:r>
                        <a:rPr lang="fi-FI" sz="1000" dirty="0">
                          <a:solidFill>
                            <a:schemeClr val="tx1"/>
                          </a:solidFill>
                          <a:effectLst/>
                        </a:rPr>
                        <a:t>Siirtyneet </a:t>
                      </a:r>
                      <a:r>
                        <a:rPr lang="fi-FI" sz="1000" dirty="0" smtClean="0">
                          <a:solidFill>
                            <a:schemeClr val="tx1"/>
                          </a:solidFill>
                          <a:effectLst/>
                        </a:rPr>
                        <a:t>2019:</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Yhteensä, joista</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kuolleet</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raskaampiin </a:t>
                      </a:r>
                      <a:r>
                        <a:rPr lang="fi-FI" sz="1000" dirty="0" smtClean="0">
                          <a:solidFill>
                            <a:schemeClr val="tx1"/>
                          </a:solidFill>
                          <a:effectLst/>
                        </a:rPr>
                        <a:t>asumispalveluihin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err="1">
                          <a:solidFill>
                            <a:schemeClr val="tx1"/>
                          </a:solidFill>
                          <a:effectLst/>
                        </a:rPr>
                        <a:t>samantasoisiin</a:t>
                      </a:r>
                      <a:r>
                        <a:rPr lang="fi-FI" sz="1000" dirty="0">
                          <a:solidFill>
                            <a:schemeClr val="tx1"/>
                          </a:solidFill>
                          <a:effectLst/>
                        </a:rPr>
                        <a:t> </a:t>
                      </a:r>
                      <a:r>
                        <a:rPr lang="fi-FI" sz="1000" dirty="0" err="1">
                          <a:solidFill>
                            <a:schemeClr val="tx1"/>
                          </a:solidFill>
                          <a:effectLst/>
                        </a:rPr>
                        <a:t>asumis</a:t>
                      </a:r>
                      <a:r>
                        <a:rPr lang="fi-FI" sz="1000" dirty="0">
                          <a:solidFill>
                            <a:schemeClr val="tx1"/>
                          </a:solidFill>
                          <a:effectLst/>
                        </a:rPr>
                        <a:t>-palveluihin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r>
                        <a:rPr lang="fi-FI" sz="1000" dirty="0">
                          <a:solidFill>
                            <a:schemeClr val="tx1"/>
                          </a:solidFill>
                          <a:effectLst/>
                        </a:rPr>
                        <a:t>kevyempiin </a:t>
                      </a:r>
                      <a:r>
                        <a:rPr lang="fi-FI" sz="1000" dirty="0" smtClean="0">
                          <a:solidFill>
                            <a:schemeClr val="tx1"/>
                          </a:solidFill>
                          <a:effectLst/>
                        </a:rPr>
                        <a:t>asumispalveluihin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a:solidFill>
                            <a:schemeClr val="tx1"/>
                          </a:solidFill>
                          <a:effectLst/>
                        </a:rPr>
                        <a:t> </a:t>
                      </a:r>
                    </a:p>
                    <a:p>
                      <a:pPr algn="just">
                        <a:spcAft>
                          <a:spcPts val="0"/>
                        </a:spcAft>
                      </a:pPr>
                      <a:endParaRPr lang="fi-FI" sz="1000" dirty="0" smtClean="0">
                        <a:solidFill>
                          <a:schemeClr val="tx1"/>
                        </a:solidFill>
                        <a:effectLst/>
                      </a:endParaRPr>
                    </a:p>
                    <a:p>
                      <a:pPr algn="l">
                        <a:spcAft>
                          <a:spcPts val="0"/>
                        </a:spcAft>
                      </a:pPr>
                      <a:r>
                        <a:rPr lang="fi-FI" sz="1000" dirty="0" smtClean="0">
                          <a:solidFill>
                            <a:schemeClr val="tx1"/>
                          </a:solidFill>
                          <a:effectLst/>
                        </a:rPr>
                        <a:t>, joista  omilleen</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extLst>
                  <a:ext uri="{0D108BD9-81ED-4DB2-BD59-A6C34878D82A}">
                    <a16:rowId xmlns:a16="http://schemas.microsoft.com/office/drawing/2014/main" val="1602632392"/>
                  </a:ext>
                </a:extLst>
              </a:tr>
              <a:tr h="258070">
                <a:tc>
                  <a:txBody>
                    <a:bodyPr/>
                    <a:lstStyle/>
                    <a:p>
                      <a:pPr algn="just">
                        <a:spcAft>
                          <a:spcPts val="0"/>
                        </a:spcAft>
                      </a:pPr>
                      <a:r>
                        <a:rPr lang="fi-FI" sz="1000">
                          <a:solidFill>
                            <a:schemeClr val="tx1"/>
                          </a:solidFill>
                          <a:effectLst/>
                        </a:rPr>
                        <a:t>yksityisistä</a:t>
                      </a:r>
                      <a:endParaRPr lang="fi-FI" sz="100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42</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6</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9</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10</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17</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6</a:t>
                      </a:r>
                      <a:endParaRPr lang="fi-FI" sz="1000" dirty="0">
                        <a:solidFill>
                          <a:schemeClr val="tx1"/>
                        </a:solidFill>
                        <a:effectLst/>
                        <a:latin typeface="+mj-lt"/>
                        <a:ea typeface="Calibri" panose="020F0502020204030204" pitchFamily="34" charset="0"/>
                      </a:endParaRPr>
                    </a:p>
                  </a:txBody>
                  <a:tcPr marL="51435" marR="51435" marT="0" marB="0"/>
                </a:tc>
                <a:extLst>
                  <a:ext uri="{0D108BD9-81ED-4DB2-BD59-A6C34878D82A}">
                    <a16:rowId xmlns:a16="http://schemas.microsoft.com/office/drawing/2014/main" val="315589122"/>
                  </a:ext>
                </a:extLst>
              </a:tr>
              <a:tr h="351038">
                <a:tc>
                  <a:txBody>
                    <a:bodyPr/>
                    <a:lstStyle/>
                    <a:p>
                      <a:pPr algn="just">
                        <a:spcAft>
                          <a:spcPts val="0"/>
                        </a:spcAft>
                      </a:pPr>
                      <a:r>
                        <a:rPr lang="fi-FI" sz="1000" dirty="0" smtClean="0">
                          <a:solidFill>
                            <a:schemeClr val="tx1"/>
                          </a:solidFill>
                          <a:effectLst/>
                          <a:latin typeface="+mn-lt"/>
                          <a:ea typeface="+mn-ea"/>
                        </a:rPr>
                        <a:t>kaupungin</a:t>
                      </a:r>
                      <a:r>
                        <a:rPr lang="fi-FI" sz="1000" baseline="0" dirty="0" smtClean="0">
                          <a:solidFill>
                            <a:schemeClr val="tx1"/>
                          </a:solidFill>
                          <a:effectLst/>
                          <a:latin typeface="+mn-lt"/>
                          <a:ea typeface="+mn-ea"/>
                        </a:rPr>
                        <a:t> yksiköt (2 kpl)</a:t>
                      </a: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34</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1</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3</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2</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28</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spcAft>
                          <a:spcPts val="0"/>
                        </a:spcAft>
                      </a:pPr>
                      <a:r>
                        <a:rPr lang="fi-FI" sz="1000" dirty="0" smtClean="0">
                          <a:solidFill>
                            <a:schemeClr val="tx1"/>
                          </a:solidFill>
                          <a:effectLst/>
                          <a:latin typeface="+mj-lt"/>
                          <a:ea typeface="Calibri" panose="020F0502020204030204" pitchFamily="34" charset="0"/>
                        </a:rPr>
                        <a:t>15</a:t>
                      </a:r>
                      <a:endParaRPr lang="fi-FI" sz="1000" dirty="0">
                        <a:solidFill>
                          <a:schemeClr val="tx1"/>
                        </a:solidFill>
                        <a:effectLst/>
                        <a:latin typeface="+mj-lt"/>
                        <a:ea typeface="Calibri" panose="020F0502020204030204" pitchFamily="34" charset="0"/>
                      </a:endParaRPr>
                    </a:p>
                  </a:txBody>
                  <a:tcPr marL="51435" marR="51435" marT="0" marB="0"/>
                </a:tc>
                <a:extLst>
                  <a:ext uri="{0D108BD9-81ED-4DB2-BD59-A6C34878D82A}">
                    <a16:rowId xmlns:a16="http://schemas.microsoft.com/office/drawing/2014/main" val="445065818"/>
                  </a:ext>
                </a:extLst>
              </a:tr>
              <a:tr h="101970">
                <a:tc>
                  <a:txBody>
                    <a:bodyPr/>
                    <a:lstStyle/>
                    <a:p>
                      <a:pPr algn="just">
                        <a:spcAft>
                          <a:spcPts val="0"/>
                        </a:spcAft>
                      </a:pPr>
                      <a:r>
                        <a:rPr lang="fi-FI" sz="1000" dirty="0" smtClean="0">
                          <a:solidFill>
                            <a:schemeClr val="tx1"/>
                          </a:solidFill>
                          <a:effectLst/>
                        </a:rPr>
                        <a:t>Yhteensä</a:t>
                      </a:r>
                    </a:p>
                    <a:p>
                      <a:pPr algn="just">
                        <a:spcAft>
                          <a:spcPts val="0"/>
                        </a:spcAft>
                      </a:pPr>
                      <a:endParaRPr lang="fi-FI" sz="1000" dirty="0">
                        <a:solidFill>
                          <a:schemeClr val="tx1"/>
                        </a:solidFill>
                        <a:effectLst/>
                        <a:latin typeface="Calibri" panose="020F0502020204030204" pitchFamily="34" charset="0"/>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76</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7</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12</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12</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45</a:t>
                      </a:r>
                      <a:endParaRPr lang="fi-FI" sz="1000" dirty="0">
                        <a:solidFill>
                          <a:schemeClr val="tx1"/>
                        </a:solidFill>
                        <a:effectLst/>
                        <a:latin typeface="+mj-lt"/>
                        <a:ea typeface="Calibri" panose="020F0502020204030204" pitchFamily="34" charset="0"/>
                      </a:endParaRPr>
                    </a:p>
                  </a:txBody>
                  <a:tcPr marL="51435" marR="51435" marT="0" marB="0"/>
                </a:tc>
                <a:tc>
                  <a:txBody>
                    <a:bodyPr/>
                    <a:lstStyle/>
                    <a:p>
                      <a:pPr algn="just">
                        <a:lnSpc>
                          <a:spcPct val="105000"/>
                        </a:lnSpc>
                        <a:spcAft>
                          <a:spcPts val="0"/>
                        </a:spcAft>
                      </a:pPr>
                      <a:r>
                        <a:rPr lang="fi-FI" sz="1000" dirty="0" smtClean="0">
                          <a:solidFill>
                            <a:schemeClr val="tx1"/>
                          </a:solidFill>
                          <a:effectLst/>
                          <a:latin typeface="+mj-lt"/>
                          <a:ea typeface="Calibri" panose="020F0502020204030204" pitchFamily="34" charset="0"/>
                        </a:rPr>
                        <a:t>21</a:t>
                      </a:r>
                      <a:endParaRPr lang="fi-FI" sz="1000" dirty="0">
                        <a:solidFill>
                          <a:schemeClr val="tx1"/>
                        </a:solidFill>
                        <a:effectLst/>
                        <a:latin typeface="+mj-lt"/>
                        <a:ea typeface="Calibri" panose="020F0502020204030204" pitchFamily="34" charset="0"/>
                      </a:endParaRPr>
                    </a:p>
                  </a:txBody>
                  <a:tcPr marL="51435" marR="51435" marT="0" marB="0"/>
                </a:tc>
                <a:extLst>
                  <a:ext uri="{0D108BD9-81ED-4DB2-BD59-A6C34878D82A}">
                    <a16:rowId xmlns:a16="http://schemas.microsoft.com/office/drawing/2014/main" val="935517523"/>
                  </a:ext>
                </a:extLst>
              </a:tr>
            </a:tbl>
          </a:graphicData>
        </a:graphic>
      </p:graphicFrame>
    </p:spTree>
    <p:extLst>
      <p:ext uri="{BB962C8B-B14F-4D97-AF65-F5344CB8AC3E}">
        <p14:creationId xmlns:p14="http://schemas.microsoft.com/office/powerpoint/2010/main" val="1731129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Asumispalvelujen ostot</a:t>
            </a:r>
            <a:endParaRPr lang="fi-FI" dirty="0"/>
          </a:p>
        </p:txBody>
      </p:sp>
      <p:graphicFrame>
        <p:nvGraphicFramePr>
          <p:cNvPr id="4" name="Sisällön paikkamerkki 3" descr="Taulukossa käydään läpi asumispalveluiden ostot lajeittain/vuosittain. &#10;&#10;Ensimmäisessä ryppäässä on tulot (tarkkoja lukuja ei ole nähtävillä). Vuoden 2014 tulot ovat 1000000. Vuoden 2015 tulot ovat 1000000. Vuoden 2016 tulot ovat 1000000. Vuoden 2017 tulot ovat hieman alle 1000000.  Vuoden 2018 tulot ovat noin 900000 ja vuoden 2019 tulot ovat noin 850000.&#10;&#10;Toisessa ryppäässä on menot (tarkkoja lukuja ei ole nähtävillä). Vuoden 2014 menot ovat noin 4700000. Vuoden 2015 menot ovat noin 4800000. Vuoden 2016 menot ovat noin 4700000. Vuoden 2017menot ovat noin 4900000. Vuyoden 2018 menot ovat noin 4400000 ja vuyoden 2019 menot ovat noin 4300000.&#10;&#10;Kolmannessa ja viimeisessä ryppäässä on netto (tarkkoja lukuja ei ole saatavilla). Netto vuonna 2014 on noin 3700000. Netto vuonna 2015 on noin 3800000. Netto vuonna 2016 on noin 3750000. Netto vuonna 2017 on noin 3900000. Netto vuonna 2018 on noin 3600000 ja netto vuonna 2019 on noin 3600000." title="Taulukko"/>
          <p:cNvGraphicFramePr>
            <a:graphicFrameLocks noGrp="1"/>
          </p:cNvGraphicFramePr>
          <p:nvPr>
            <p:ph idx="1"/>
            <p:extLst>
              <p:ext uri="{D42A27DB-BD31-4B8C-83A1-F6EECF244321}">
                <p14:modId xmlns:p14="http://schemas.microsoft.com/office/powerpoint/2010/main" val="2726212454"/>
              </p:ext>
            </p:extLst>
          </p:nvPr>
        </p:nvGraphicFramePr>
        <p:xfrm>
          <a:off x="2057400" y="1447800"/>
          <a:ext cx="66294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81199391"/>
      </p:ext>
    </p:extLst>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057400" y="304800"/>
            <a:ext cx="6629400" cy="603920"/>
          </a:xfrm>
        </p:spPr>
        <p:txBody>
          <a:bodyPr/>
          <a:lstStyle/>
          <a:p>
            <a:r>
              <a:rPr lang="fi-FI" dirty="0" smtClean="0"/>
              <a:t>Asumispalvelut, omat ja ostot</a:t>
            </a:r>
            <a:endParaRPr lang="fi-FI" dirty="0"/>
          </a:p>
        </p:txBody>
      </p:sp>
      <p:graphicFrame>
        <p:nvGraphicFramePr>
          <p:cNvPr id="4" name="Sisällön paikkamerkki 3" descr="Taulukossa käydään läpi asumispalveluiden omien ja ostojen toteuma lajeittaittain / vuosi. &#10;&#10;Ensimmäisessä ryppäässä on tulot (tarkkoja lukuja ei ole nähtävillä). Vuoden 2014 tulot ovat noin 1700000. Vuoden 2015 tulot ovat noin 1700000. Vuoden 2016 tulot ovat 1700000. Vuoden 2017 tulot ovat noin 1700000.  Vuoden 2018 tulot ovat noin 1600000 ja vuoden 2019 tulot ovat noin 1500000.&#10;&#10;Toisessa ryppäässä on menot (tarkkoja lukuja ei ole nähtävillä). Vuoden 2014 menot ovat hieman yli 8000000. Vuoden 2015 menot ovat noin 7800000. Vuoden 2016 menot ovat noin 7300000. Vuoden 2017menot ovat noin 7200000. Vuyoden 2018 menot ovat noin 7000000 ja vuyoden 2019 menot ovat noin 7100000.&#10;&#10;Kolmannessa ja viimeisessä ryppäässä on netto (tarkkoja lukuja ei ole saatavilla). Netto vuonna 2014 on noin 6300000. Netto vuonna 2015 on noin 6100000. Netto vuonna 2016 on noin 5600000. Netto vuonna 2017 on noin 5600000. Netto vuonna 2018 on noin 5400000 ja netto vuonna 2019 on noin 5600000." title="Taulukko"/>
          <p:cNvGraphicFramePr>
            <a:graphicFrameLocks noGrp="1"/>
          </p:cNvGraphicFramePr>
          <p:nvPr>
            <p:ph idx="1"/>
            <p:extLst>
              <p:ext uri="{D42A27DB-BD31-4B8C-83A1-F6EECF244321}">
                <p14:modId xmlns:p14="http://schemas.microsoft.com/office/powerpoint/2010/main" val="2180693712"/>
              </p:ext>
            </p:extLst>
          </p:nvPr>
        </p:nvGraphicFramePr>
        <p:xfrm>
          <a:off x="2057400" y="1447800"/>
          <a:ext cx="66294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0095399"/>
      </p:ext>
    </p:extLst>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Asiakkaiden jakautuminen palveluittain v. 2012 ja v. 2019</a:t>
            </a:r>
            <a:br>
              <a:rPr lang="fi-FI" dirty="0" smtClean="0"/>
            </a:br>
            <a:endParaRPr lang="fi-FI" dirty="0"/>
          </a:p>
        </p:txBody>
      </p:sp>
      <p:graphicFrame>
        <p:nvGraphicFramePr>
          <p:cNvPr id="4" name="Sisällön paikkamerkki 3" descr="Vuonna 2019 tehostetussa palveluasumisessa asiakkaita oli 88 ja heidän osuutensa oli 24%. Tavallisen palveluasumisen asiakkaita oli 38 ja heidän osuutensa oli 10%. Tuetun asumisen palveluissa oli 158 asiakasta ja heidän osuutensa oli 43%. Jalkautuvan tuen asiakkaita oli 83 ja heidän osuutensa oli 23%. Yhteensä palveluita käytti 367 asiakasta ja heidän osuutensa oli 100%.&#10;&#10;Vuonna 2012 tehostetussa palveluasumisessa asiakkaita oli 151 ja heidän osuutensa oli 53%. Tavallisen palveluasumisen asiakkaita oli 7 ja heidän osuutensa oli 2%. Tuetun asumisen palveluissa oli 127 asiakasta ja heidän osuutensa oli 45%. Jalkautuvan tuen asiakkaita oli 0 ja heidän osuutensa oli 0%. Yhteensä palveluita käytti 285 asiakasta ja heidän osuutensa oli 100%.&#10;" title="Asiakkaiden jakautuminen palveluttain v. 2012 ja v. 2019"/>
          <p:cNvGraphicFramePr>
            <a:graphicFrameLocks noGrp="1"/>
          </p:cNvGraphicFramePr>
          <p:nvPr>
            <p:ph idx="1"/>
            <p:extLst>
              <p:ext uri="{D42A27DB-BD31-4B8C-83A1-F6EECF244321}">
                <p14:modId xmlns:p14="http://schemas.microsoft.com/office/powerpoint/2010/main" val="282682473"/>
              </p:ext>
            </p:extLst>
          </p:nvPr>
        </p:nvGraphicFramePr>
        <p:xfrm>
          <a:off x="1650529" y="2060850"/>
          <a:ext cx="7067128" cy="2592289"/>
        </p:xfrm>
        <a:graphic>
          <a:graphicData uri="http://schemas.openxmlformats.org/drawingml/2006/table">
            <a:tbl>
              <a:tblPr>
                <a:tableStyleId>{5C22544A-7EE6-4342-B048-85BDC9FD1C3A}</a:tableStyleId>
              </a:tblPr>
              <a:tblGrid>
                <a:gridCol w="2952328">
                  <a:extLst>
                    <a:ext uri="{9D8B030D-6E8A-4147-A177-3AD203B41FA5}">
                      <a16:colId xmlns:a16="http://schemas.microsoft.com/office/drawing/2014/main" val="2558219337"/>
                    </a:ext>
                  </a:extLst>
                </a:gridCol>
                <a:gridCol w="113159">
                  <a:extLst>
                    <a:ext uri="{9D8B030D-6E8A-4147-A177-3AD203B41FA5}">
                      <a16:colId xmlns:a16="http://schemas.microsoft.com/office/drawing/2014/main" val="817380335"/>
                    </a:ext>
                  </a:extLst>
                </a:gridCol>
                <a:gridCol w="1038969">
                  <a:extLst>
                    <a:ext uri="{9D8B030D-6E8A-4147-A177-3AD203B41FA5}">
                      <a16:colId xmlns:a16="http://schemas.microsoft.com/office/drawing/2014/main" val="3244490438"/>
                    </a:ext>
                  </a:extLst>
                </a:gridCol>
                <a:gridCol w="1008112">
                  <a:extLst>
                    <a:ext uri="{9D8B030D-6E8A-4147-A177-3AD203B41FA5}">
                      <a16:colId xmlns:a16="http://schemas.microsoft.com/office/drawing/2014/main" val="482915033"/>
                    </a:ext>
                  </a:extLst>
                </a:gridCol>
                <a:gridCol w="113159">
                  <a:extLst>
                    <a:ext uri="{9D8B030D-6E8A-4147-A177-3AD203B41FA5}">
                      <a16:colId xmlns:a16="http://schemas.microsoft.com/office/drawing/2014/main" val="3924358738"/>
                    </a:ext>
                  </a:extLst>
                </a:gridCol>
                <a:gridCol w="1048826">
                  <a:extLst>
                    <a:ext uri="{9D8B030D-6E8A-4147-A177-3AD203B41FA5}">
                      <a16:colId xmlns:a16="http://schemas.microsoft.com/office/drawing/2014/main" val="2586987721"/>
                    </a:ext>
                  </a:extLst>
                </a:gridCol>
                <a:gridCol w="792575">
                  <a:extLst>
                    <a:ext uri="{9D8B030D-6E8A-4147-A177-3AD203B41FA5}">
                      <a16:colId xmlns:a16="http://schemas.microsoft.com/office/drawing/2014/main" val="1259060197"/>
                    </a:ext>
                  </a:extLst>
                </a:gridCol>
              </a:tblGrid>
              <a:tr h="370327">
                <a:tc>
                  <a:txBody>
                    <a:bodyPr/>
                    <a:lstStyle/>
                    <a:p>
                      <a:pPr algn="l" fontAlgn="b"/>
                      <a:r>
                        <a:rPr lang="fi-FI" sz="1400" b="1" u="none" strike="noStrike" dirty="0">
                          <a:effectLst/>
                          <a:latin typeface="+mn-lt"/>
                        </a:rPr>
                        <a:t>palvelu</a:t>
                      </a:r>
                      <a:endParaRPr lang="fi-FI" sz="1400" b="1" i="0" u="none" strike="noStrike" dirty="0">
                        <a:solidFill>
                          <a:srgbClr val="000000"/>
                        </a:solidFill>
                        <a:effectLst/>
                        <a:latin typeface="+mn-lt"/>
                      </a:endParaRPr>
                    </a:p>
                  </a:txBody>
                  <a:tcPr marL="9525" marR="9525" marT="9525" marB="0" anchor="b"/>
                </a:tc>
                <a:tc>
                  <a:txBody>
                    <a:bodyPr/>
                    <a:lstStyle/>
                    <a:p>
                      <a:pPr algn="l" fontAlgn="b"/>
                      <a:r>
                        <a:rPr lang="fi-FI" sz="1400" b="1" u="none" strike="noStrike">
                          <a:effectLst/>
                          <a:latin typeface="+mn-lt"/>
                        </a:rPr>
                        <a:t> </a:t>
                      </a:r>
                      <a:endParaRPr lang="fi-FI" sz="1400" b="1" i="0" u="none" strike="noStrike">
                        <a:solidFill>
                          <a:srgbClr val="000000"/>
                        </a:solidFill>
                        <a:effectLst/>
                        <a:latin typeface="+mn-lt"/>
                      </a:endParaRPr>
                    </a:p>
                  </a:txBody>
                  <a:tcPr marL="9525" marR="9525" marT="9525" marB="0" anchor="b"/>
                </a:tc>
                <a:tc gridSpan="2">
                  <a:txBody>
                    <a:bodyPr/>
                    <a:lstStyle/>
                    <a:p>
                      <a:pPr algn="ctr" fontAlgn="b"/>
                      <a:r>
                        <a:rPr lang="fi-FI" sz="1400" b="1" u="none" strike="noStrike">
                          <a:effectLst/>
                          <a:latin typeface="+mn-lt"/>
                        </a:rPr>
                        <a:t>v. 2019</a:t>
                      </a:r>
                      <a:endParaRPr lang="fi-FI" sz="1400" b="1" i="0" u="none" strike="noStrike">
                        <a:solidFill>
                          <a:srgbClr val="000000"/>
                        </a:solidFill>
                        <a:effectLst/>
                        <a:latin typeface="+mn-lt"/>
                      </a:endParaRPr>
                    </a:p>
                  </a:txBody>
                  <a:tcPr marL="9525" marR="9525" marT="9525" marB="0" anchor="b"/>
                </a:tc>
                <a:tc hMerge="1">
                  <a:txBody>
                    <a:bodyPr/>
                    <a:lstStyle/>
                    <a:p>
                      <a:endParaRPr lang="fi-FI"/>
                    </a:p>
                  </a:txBody>
                  <a:tcPr/>
                </a:tc>
                <a:tc>
                  <a:txBody>
                    <a:bodyPr/>
                    <a:lstStyle/>
                    <a:p>
                      <a:pPr algn="l" fontAlgn="b"/>
                      <a:r>
                        <a:rPr lang="fi-FI" sz="1400" b="1" u="none" strike="noStrike">
                          <a:effectLst/>
                          <a:latin typeface="+mn-lt"/>
                        </a:rPr>
                        <a:t> </a:t>
                      </a:r>
                      <a:endParaRPr lang="fi-FI" sz="1400" b="1" i="0" u="none" strike="noStrike">
                        <a:solidFill>
                          <a:srgbClr val="000000"/>
                        </a:solidFill>
                        <a:effectLst/>
                        <a:latin typeface="+mn-lt"/>
                      </a:endParaRPr>
                    </a:p>
                  </a:txBody>
                  <a:tcPr marL="9525" marR="9525" marT="9525" marB="0" anchor="b"/>
                </a:tc>
                <a:tc gridSpan="2">
                  <a:txBody>
                    <a:bodyPr/>
                    <a:lstStyle/>
                    <a:p>
                      <a:pPr algn="ctr" fontAlgn="b"/>
                      <a:r>
                        <a:rPr lang="fi-FI" sz="1400" b="1" u="none" strike="noStrike" dirty="0">
                          <a:effectLst/>
                          <a:latin typeface="+mn-lt"/>
                        </a:rPr>
                        <a:t>v. 2012</a:t>
                      </a:r>
                      <a:endParaRPr lang="fi-FI" sz="1400" b="1" i="0" u="none" strike="noStrike" dirty="0">
                        <a:solidFill>
                          <a:srgbClr val="000000"/>
                        </a:solidFill>
                        <a:effectLst/>
                        <a:latin typeface="+mn-lt"/>
                      </a:endParaRPr>
                    </a:p>
                  </a:txBody>
                  <a:tcPr marL="9525" marR="9525" marT="9525" marB="0" anchor="b"/>
                </a:tc>
                <a:tc hMerge="1">
                  <a:txBody>
                    <a:bodyPr/>
                    <a:lstStyle/>
                    <a:p>
                      <a:endParaRPr lang="fi-FI"/>
                    </a:p>
                  </a:txBody>
                  <a:tcPr/>
                </a:tc>
                <a:extLst>
                  <a:ext uri="{0D108BD9-81ED-4DB2-BD59-A6C34878D82A}">
                    <a16:rowId xmlns:a16="http://schemas.microsoft.com/office/drawing/2014/main" val="2278015981"/>
                  </a:ext>
                </a:extLst>
              </a:tr>
              <a:tr h="370327">
                <a:tc>
                  <a:txBody>
                    <a:bodyPr/>
                    <a:lstStyle/>
                    <a:p>
                      <a:pPr algn="l" fontAlgn="b"/>
                      <a:r>
                        <a:rPr lang="fi-FI" sz="1400" u="none" strike="noStrike" dirty="0">
                          <a:effectLst/>
                          <a:latin typeface="+mn-lt"/>
                        </a:rPr>
                        <a:t> </a:t>
                      </a:r>
                      <a:endParaRPr lang="fi-FI" sz="1400" b="0" i="0" u="none" strike="noStrike" dirty="0">
                        <a:solidFill>
                          <a:srgbClr val="000000"/>
                        </a:solidFill>
                        <a:effectLst/>
                        <a:latin typeface="+mn-lt"/>
                      </a:endParaRPr>
                    </a:p>
                  </a:txBody>
                  <a:tcPr marL="9525" marR="9525" marT="9525" marB="0" anchor="b"/>
                </a:tc>
                <a:tc>
                  <a:txBody>
                    <a:bodyPr/>
                    <a:lstStyle/>
                    <a:p>
                      <a:pPr algn="l" fontAlgn="b"/>
                      <a:r>
                        <a:rPr lang="fi-FI" sz="1400" u="none" strike="noStrike">
                          <a:effectLst/>
                          <a:latin typeface="+mn-lt"/>
                        </a:rPr>
                        <a:t> </a:t>
                      </a:r>
                      <a:endParaRPr lang="fi-FI" sz="1400" b="0" i="0" u="none" strike="noStrike">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asiakkaita</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a:effectLst/>
                          <a:latin typeface="+mn-lt"/>
                        </a:rPr>
                        <a:t>osuus</a:t>
                      </a:r>
                      <a:endParaRPr lang="fi-FI" sz="1400" b="0" i="0" u="none" strike="noStrike">
                        <a:solidFill>
                          <a:srgbClr val="000000"/>
                        </a:solidFill>
                        <a:effectLst/>
                        <a:latin typeface="+mn-lt"/>
                      </a:endParaRPr>
                    </a:p>
                  </a:txBody>
                  <a:tcPr marL="9525" marR="9525" marT="9525" marB="0" anchor="b"/>
                </a:tc>
                <a:tc>
                  <a:txBody>
                    <a:bodyPr/>
                    <a:lstStyle/>
                    <a:p>
                      <a:pPr algn="l" fontAlgn="b"/>
                      <a:r>
                        <a:rPr lang="fi-FI" sz="1400" u="none" strike="noStrike">
                          <a:effectLst/>
                          <a:latin typeface="+mn-lt"/>
                        </a:rPr>
                        <a:t> </a:t>
                      </a:r>
                      <a:endParaRPr lang="fi-FI" sz="1400" b="0" i="0" u="none" strike="noStrike">
                        <a:solidFill>
                          <a:srgbClr val="000000"/>
                        </a:solidFill>
                        <a:effectLst/>
                        <a:latin typeface="+mn-lt"/>
                      </a:endParaRPr>
                    </a:p>
                  </a:txBody>
                  <a:tcPr marL="9525" marR="9525" marT="9525" marB="0" anchor="b"/>
                </a:tc>
                <a:tc>
                  <a:txBody>
                    <a:bodyPr/>
                    <a:lstStyle/>
                    <a:p>
                      <a:pPr algn="ctr" fontAlgn="b"/>
                      <a:r>
                        <a:rPr lang="fi-FI" sz="1400" u="none" strike="noStrike">
                          <a:effectLst/>
                          <a:latin typeface="+mn-lt"/>
                        </a:rPr>
                        <a:t>asiakkaita</a:t>
                      </a:r>
                      <a:endParaRPr lang="fi-FI" sz="1400" b="0" i="0" u="none" strike="noStrike">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osuus</a:t>
                      </a:r>
                      <a:endParaRPr lang="fi-FI"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729175054"/>
                  </a:ext>
                </a:extLst>
              </a:tr>
              <a:tr h="370327">
                <a:tc>
                  <a:txBody>
                    <a:bodyPr/>
                    <a:lstStyle/>
                    <a:p>
                      <a:pPr algn="l" fontAlgn="b"/>
                      <a:r>
                        <a:rPr lang="fi-FI" sz="1400" u="none" strike="noStrike">
                          <a:effectLst/>
                          <a:latin typeface="+mn-lt"/>
                        </a:rPr>
                        <a:t>tehostettu palveluasuminen</a:t>
                      </a:r>
                      <a:endParaRPr lang="fi-FI" sz="1400" b="0" i="0" u="none" strike="noStrike">
                        <a:solidFill>
                          <a:srgbClr val="000000"/>
                        </a:solidFill>
                        <a:effectLst/>
                        <a:latin typeface="+mn-lt"/>
                      </a:endParaRPr>
                    </a:p>
                  </a:txBody>
                  <a:tcPr marL="9525" marR="9525" marT="9525" marB="0" anchor="b"/>
                </a:tc>
                <a:tc>
                  <a:txBody>
                    <a:bodyPr/>
                    <a:lstStyle/>
                    <a:p>
                      <a:pPr algn="l" fontAlgn="b"/>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88</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24 %</a:t>
                      </a:r>
                      <a:endParaRPr lang="fi-FI" sz="1400" b="0" i="0" u="none" strike="noStrike" dirty="0">
                        <a:solidFill>
                          <a:srgbClr val="000000"/>
                        </a:solidFill>
                        <a:effectLst/>
                        <a:latin typeface="+mn-lt"/>
                      </a:endParaRPr>
                    </a:p>
                  </a:txBody>
                  <a:tcPr marL="9525" marR="9525" marT="9525" marB="0" anchor="b"/>
                </a:tc>
                <a:tc>
                  <a:txBody>
                    <a:bodyPr/>
                    <a:lstStyle/>
                    <a:p>
                      <a:pPr algn="l" fontAlgn="b"/>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151</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53 %</a:t>
                      </a:r>
                      <a:endParaRPr lang="fi-FI"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05876582"/>
                  </a:ext>
                </a:extLst>
              </a:tr>
              <a:tr h="370327">
                <a:tc>
                  <a:txBody>
                    <a:bodyPr/>
                    <a:lstStyle/>
                    <a:p>
                      <a:pPr algn="l" fontAlgn="b"/>
                      <a:r>
                        <a:rPr lang="fi-FI" sz="1400" u="none" strike="noStrike" dirty="0">
                          <a:effectLst/>
                          <a:latin typeface="+mn-lt"/>
                        </a:rPr>
                        <a:t>tavallinen palveluasuminen</a:t>
                      </a:r>
                      <a:endParaRPr lang="fi-FI" sz="1400" b="0" i="0" u="none" strike="noStrike" dirty="0">
                        <a:solidFill>
                          <a:srgbClr val="000000"/>
                        </a:solidFill>
                        <a:effectLst/>
                        <a:latin typeface="+mn-lt"/>
                      </a:endParaRPr>
                    </a:p>
                  </a:txBody>
                  <a:tcPr marL="9525" marR="9525" marT="9525" marB="0" anchor="b"/>
                </a:tc>
                <a:tc>
                  <a:txBody>
                    <a:bodyPr/>
                    <a:lstStyle/>
                    <a:p>
                      <a:pPr algn="l" fontAlgn="b"/>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38</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10 %</a:t>
                      </a:r>
                      <a:endParaRPr lang="fi-FI" sz="1400" b="0" i="0" u="none" strike="noStrike" dirty="0">
                        <a:solidFill>
                          <a:srgbClr val="000000"/>
                        </a:solidFill>
                        <a:effectLst/>
                        <a:latin typeface="+mn-lt"/>
                      </a:endParaRPr>
                    </a:p>
                  </a:txBody>
                  <a:tcPr marL="9525" marR="9525" marT="9525" marB="0" anchor="b"/>
                </a:tc>
                <a:tc>
                  <a:txBody>
                    <a:bodyPr/>
                    <a:lstStyle/>
                    <a:p>
                      <a:pPr algn="l" fontAlgn="b"/>
                      <a:endParaRPr lang="fi-FI" sz="1400" b="0" i="0" u="none" strike="noStrike">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7</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2 %</a:t>
                      </a:r>
                      <a:endParaRPr lang="fi-FI"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764128565"/>
                  </a:ext>
                </a:extLst>
              </a:tr>
              <a:tr h="370327">
                <a:tc>
                  <a:txBody>
                    <a:bodyPr/>
                    <a:lstStyle/>
                    <a:p>
                      <a:pPr algn="l" fontAlgn="b"/>
                      <a:r>
                        <a:rPr lang="fi-FI" sz="1400" u="none" strike="noStrike">
                          <a:effectLst/>
                          <a:latin typeface="+mn-lt"/>
                        </a:rPr>
                        <a:t>tuettu asuminen</a:t>
                      </a:r>
                      <a:endParaRPr lang="fi-FI" sz="1400" b="0" i="0" u="none" strike="noStrike">
                        <a:solidFill>
                          <a:srgbClr val="000000"/>
                        </a:solidFill>
                        <a:effectLst/>
                        <a:latin typeface="+mn-lt"/>
                      </a:endParaRPr>
                    </a:p>
                  </a:txBody>
                  <a:tcPr marL="9525" marR="9525" marT="9525" marB="0" anchor="b"/>
                </a:tc>
                <a:tc>
                  <a:txBody>
                    <a:bodyPr/>
                    <a:lstStyle/>
                    <a:p>
                      <a:pPr algn="l" fontAlgn="b"/>
                      <a:endParaRPr lang="fi-FI" sz="1400" b="0" i="0" u="none" strike="noStrike">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158</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43 %</a:t>
                      </a:r>
                      <a:endParaRPr lang="fi-FI" sz="1400" b="0" i="0" u="none" strike="noStrike" dirty="0">
                        <a:solidFill>
                          <a:srgbClr val="000000"/>
                        </a:solidFill>
                        <a:effectLst/>
                        <a:latin typeface="+mn-lt"/>
                      </a:endParaRPr>
                    </a:p>
                  </a:txBody>
                  <a:tcPr marL="9525" marR="9525" marT="9525" marB="0" anchor="b"/>
                </a:tc>
                <a:tc>
                  <a:txBody>
                    <a:bodyPr/>
                    <a:lstStyle/>
                    <a:p>
                      <a:pPr algn="l" fontAlgn="b"/>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127</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45 %</a:t>
                      </a:r>
                      <a:endParaRPr lang="fi-FI"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279265232"/>
                  </a:ext>
                </a:extLst>
              </a:tr>
              <a:tr h="370327">
                <a:tc>
                  <a:txBody>
                    <a:bodyPr/>
                    <a:lstStyle/>
                    <a:p>
                      <a:pPr algn="l" fontAlgn="b"/>
                      <a:r>
                        <a:rPr lang="fi-FI" sz="1400" u="none" strike="noStrike">
                          <a:effectLst/>
                          <a:latin typeface="+mn-lt"/>
                        </a:rPr>
                        <a:t>jalkautuva tuki</a:t>
                      </a:r>
                      <a:endParaRPr lang="fi-FI" sz="1400" b="0" i="0" u="none" strike="noStrike">
                        <a:solidFill>
                          <a:srgbClr val="000000"/>
                        </a:solidFill>
                        <a:effectLst/>
                        <a:latin typeface="+mn-lt"/>
                      </a:endParaRPr>
                    </a:p>
                  </a:txBody>
                  <a:tcPr marL="9525" marR="9525" marT="9525" marB="0" anchor="b"/>
                </a:tc>
                <a:tc>
                  <a:txBody>
                    <a:bodyPr/>
                    <a:lstStyle/>
                    <a:p>
                      <a:pPr algn="l" fontAlgn="b"/>
                      <a:endParaRPr lang="fi-FI" sz="1400" b="0" i="0" u="none" strike="noStrike">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83</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23 %</a:t>
                      </a:r>
                      <a:endParaRPr lang="fi-FI" sz="1400" b="0" i="0" u="none" strike="noStrike" dirty="0">
                        <a:solidFill>
                          <a:srgbClr val="000000"/>
                        </a:solidFill>
                        <a:effectLst/>
                        <a:latin typeface="+mn-lt"/>
                      </a:endParaRPr>
                    </a:p>
                  </a:txBody>
                  <a:tcPr marL="9525" marR="9525" marT="9525" marB="0" anchor="b"/>
                </a:tc>
                <a:tc>
                  <a:txBody>
                    <a:bodyPr/>
                    <a:lstStyle/>
                    <a:p>
                      <a:pPr algn="l" fontAlgn="b"/>
                      <a:endParaRPr lang="fi-FI" sz="1400" b="0" i="0" u="none" strike="noStrike">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0</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0 %</a:t>
                      </a:r>
                      <a:endParaRPr lang="fi-FI"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975244868"/>
                  </a:ext>
                </a:extLst>
              </a:tr>
              <a:tr h="370327">
                <a:tc>
                  <a:txBody>
                    <a:bodyPr/>
                    <a:lstStyle/>
                    <a:p>
                      <a:pPr algn="r" fontAlgn="b"/>
                      <a:r>
                        <a:rPr lang="fi-FI" sz="1400" u="none" strike="noStrike">
                          <a:effectLst/>
                          <a:latin typeface="+mn-lt"/>
                        </a:rPr>
                        <a:t>yhteensä</a:t>
                      </a:r>
                      <a:endParaRPr lang="fi-FI" sz="1400" b="0" i="0" u="none" strike="noStrike">
                        <a:solidFill>
                          <a:srgbClr val="000000"/>
                        </a:solidFill>
                        <a:effectLst/>
                        <a:latin typeface="+mn-lt"/>
                      </a:endParaRPr>
                    </a:p>
                  </a:txBody>
                  <a:tcPr marL="9525" marR="9525" marT="9525" marB="0" anchor="b"/>
                </a:tc>
                <a:tc>
                  <a:txBody>
                    <a:bodyPr/>
                    <a:lstStyle/>
                    <a:p>
                      <a:pPr algn="l" fontAlgn="b"/>
                      <a:r>
                        <a:rPr lang="fi-FI" sz="1400" u="none" strike="noStrike">
                          <a:effectLst/>
                          <a:latin typeface="+mn-lt"/>
                        </a:rPr>
                        <a:t> </a:t>
                      </a:r>
                      <a:endParaRPr lang="fi-FI" sz="1400" b="0" i="0" u="none" strike="noStrike">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367</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100 %</a:t>
                      </a:r>
                      <a:endParaRPr lang="fi-FI" sz="1400" b="0" i="0" u="none" strike="noStrike" dirty="0">
                        <a:solidFill>
                          <a:srgbClr val="000000"/>
                        </a:solidFill>
                        <a:effectLst/>
                        <a:latin typeface="+mn-lt"/>
                      </a:endParaRPr>
                    </a:p>
                  </a:txBody>
                  <a:tcPr marL="9525" marR="9525" marT="9525" marB="0" anchor="b"/>
                </a:tc>
                <a:tc>
                  <a:txBody>
                    <a:bodyPr/>
                    <a:lstStyle/>
                    <a:p>
                      <a:pPr algn="l" fontAlgn="b"/>
                      <a:r>
                        <a:rPr lang="fi-FI" sz="1400" u="none" strike="noStrike">
                          <a:effectLst/>
                          <a:latin typeface="+mn-lt"/>
                        </a:rPr>
                        <a:t> </a:t>
                      </a:r>
                      <a:endParaRPr lang="fi-FI" sz="1400" b="0" i="0" u="none" strike="noStrike">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285</a:t>
                      </a:r>
                      <a:endParaRPr lang="fi-FI" sz="1400" b="0" i="0" u="none" strike="noStrike" dirty="0">
                        <a:solidFill>
                          <a:srgbClr val="000000"/>
                        </a:solidFill>
                        <a:effectLst/>
                        <a:latin typeface="+mn-lt"/>
                      </a:endParaRPr>
                    </a:p>
                  </a:txBody>
                  <a:tcPr marL="9525" marR="9525" marT="9525" marB="0" anchor="b"/>
                </a:tc>
                <a:tc>
                  <a:txBody>
                    <a:bodyPr/>
                    <a:lstStyle/>
                    <a:p>
                      <a:pPr algn="ctr" fontAlgn="b"/>
                      <a:r>
                        <a:rPr lang="fi-FI" sz="1400" u="none" strike="noStrike" dirty="0">
                          <a:effectLst/>
                          <a:latin typeface="+mn-lt"/>
                        </a:rPr>
                        <a:t>100 %</a:t>
                      </a:r>
                      <a:endParaRPr lang="fi-FI" sz="14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898115892"/>
                  </a:ext>
                </a:extLst>
              </a:tr>
            </a:tbl>
          </a:graphicData>
        </a:graphic>
      </p:graphicFrame>
    </p:spTree>
    <p:extLst>
      <p:ext uri="{BB962C8B-B14F-4D97-AF65-F5344CB8AC3E}">
        <p14:creationId xmlns:p14="http://schemas.microsoft.com/office/powerpoint/2010/main" val="2234738415"/>
      </p:ext>
    </p:extLst>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339752" y="304800"/>
            <a:ext cx="6347048" cy="603920"/>
          </a:xfrm>
        </p:spPr>
        <p:txBody>
          <a:bodyPr/>
          <a:lstStyle/>
          <a:p>
            <a:r>
              <a:rPr lang="fi-FI" dirty="0" smtClean="0"/>
              <a:t>Summaten</a:t>
            </a:r>
            <a:endParaRPr lang="fi-FI" dirty="0"/>
          </a:p>
        </p:txBody>
      </p:sp>
      <p:sp>
        <p:nvSpPr>
          <p:cNvPr id="3" name="Sisällön paikkamerkki 2"/>
          <p:cNvSpPr>
            <a:spLocks noGrp="1"/>
          </p:cNvSpPr>
          <p:nvPr>
            <p:ph idx="1"/>
          </p:nvPr>
        </p:nvSpPr>
        <p:spPr/>
        <p:txBody>
          <a:bodyPr/>
          <a:lstStyle/>
          <a:p>
            <a:r>
              <a:rPr lang="fi-FI" dirty="0"/>
              <a:t>Toipumisorientaatio voidaan nähdä tapana ajatella, katsoa maailmaa ja elää maailmassa, tapana olla suhteessa ja vuorovaikutuksessa toisten kanssa.</a:t>
            </a:r>
          </a:p>
          <a:p>
            <a:pPr marL="0" indent="0">
              <a:buNone/>
            </a:pPr>
            <a:endParaRPr lang="fi-FI" dirty="0"/>
          </a:p>
          <a:p>
            <a:r>
              <a:rPr lang="fi-FI" dirty="0" smtClean="0"/>
              <a:t>Ihmisen </a:t>
            </a:r>
            <a:r>
              <a:rPr lang="fi-FI" dirty="0"/>
              <a:t>elämä alkaa olla mallillaan, kun hän kokee elämänsä elämisen arvoisena ja mielekkäänä, hyväksyy itsensä vastuullisena ihmisenä sekä kokee, että voi vaikuttaa niihin asioihin, joita pitää tärkeinä</a:t>
            </a:r>
            <a:r>
              <a:rPr lang="fi-FI" dirty="0" smtClean="0"/>
              <a:t>.</a:t>
            </a:r>
            <a:endParaRPr lang="fi-FI" dirty="0"/>
          </a:p>
        </p:txBody>
      </p:sp>
    </p:spTree>
    <p:extLst>
      <p:ext uri="{BB962C8B-B14F-4D97-AF65-F5344CB8AC3E}">
        <p14:creationId xmlns:p14="http://schemas.microsoft.com/office/powerpoint/2010/main" val="3611787494"/>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07704" y="304800"/>
            <a:ext cx="6629400" cy="531912"/>
          </a:xfrm>
        </p:spPr>
        <p:txBody>
          <a:bodyPr/>
          <a:lstStyle/>
          <a:p>
            <a:r>
              <a:rPr lang="fi-FI" dirty="0" smtClean="0"/>
              <a:t>Lähtökohtia</a:t>
            </a:r>
            <a:endParaRPr lang="fi-FI" dirty="0"/>
          </a:p>
        </p:txBody>
      </p:sp>
      <p:sp>
        <p:nvSpPr>
          <p:cNvPr id="3" name="Sisällön paikkamerkki 2"/>
          <p:cNvSpPr>
            <a:spLocks noGrp="1"/>
          </p:cNvSpPr>
          <p:nvPr>
            <p:ph idx="1"/>
          </p:nvPr>
        </p:nvSpPr>
        <p:spPr>
          <a:xfrm>
            <a:off x="1403648" y="692696"/>
            <a:ext cx="7635180" cy="5904656"/>
          </a:xfrm>
        </p:spPr>
        <p:txBody>
          <a:bodyPr/>
          <a:lstStyle/>
          <a:p>
            <a:r>
              <a:rPr lang="fi-FI" sz="1700" dirty="0" smtClean="0"/>
              <a:t>Auttamissuhteiden </a:t>
            </a:r>
            <a:r>
              <a:rPr lang="fi-FI" sz="1700" dirty="0"/>
              <a:t>pitää muuttua asiantuntija-potilas -suhteesta enemmänkin valmennus- tai kumppanuussuhteeseen (</a:t>
            </a:r>
            <a:r>
              <a:rPr lang="fi-FI" sz="1700" dirty="0" err="1"/>
              <a:t>Shepherd</a:t>
            </a:r>
            <a:r>
              <a:rPr lang="fi-FI" sz="1700" dirty="0"/>
              <a:t> ym. 2008</a:t>
            </a:r>
            <a:r>
              <a:rPr lang="fi-FI" sz="1700" dirty="0" smtClean="0"/>
              <a:t>).</a:t>
            </a:r>
          </a:p>
          <a:p>
            <a:r>
              <a:rPr lang="fi-FI" sz="1700" dirty="0" smtClean="0"/>
              <a:t>Voimavarakeskeisyys.</a:t>
            </a:r>
            <a:endParaRPr lang="fi-FI" sz="1700" dirty="0"/>
          </a:p>
          <a:p>
            <a:r>
              <a:rPr lang="fi-FI" sz="1700" dirty="0"/>
              <a:t>Toipumisorientaation tavoitteena on tukea ihmistä rakentamaan ja ylläpitämään merkityksellistä ja tyydyttävää elämää ja identiteettiä huolimatta siitä onko hänellä samanaikaisesti mielenterveyden häiriön </a:t>
            </a:r>
            <a:r>
              <a:rPr lang="fi-FI" sz="1700" dirty="0" smtClean="0"/>
              <a:t>oireita </a:t>
            </a:r>
            <a:r>
              <a:rPr lang="fi-FI" sz="1700" dirty="0"/>
              <a:t>(Framework for </a:t>
            </a:r>
            <a:r>
              <a:rPr lang="fi-FI" sz="1700" dirty="0" err="1"/>
              <a:t>recovery-oriented</a:t>
            </a:r>
            <a:r>
              <a:rPr lang="fi-FI" sz="1700" dirty="0"/>
              <a:t> </a:t>
            </a:r>
            <a:r>
              <a:rPr lang="fi-FI" sz="1700" dirty="0" err="1"/>
              <a:t>practice</a:t>
            </a:r>
            <a:r>
              <a:rPr lang="fi-FI" sz="1700" dirty="0"/>
              <a:t> 2011</a:t>
            </a:r>
            <a:r>
              <a:rPr lang="fi-FI" sz="1700" dirty="0" smtClean="0"/>
              <a:t>).</a:t>
            </a:r>
          </a:p>
          <a:p>
            <a:r>
              <a:rPr lang="fi-FI" sz="1700" dirty="0" smtClean="0"/>
              <a:t>Kliininen toipuminen </a:t>
            </a:r>
            <a:r>
              <a:rPr lang="fi-FI" sz="1700" dirty="0" err="1" smtClean="0"/>
              <a:t>vs</a:t>
            </a:r>
            <a:r>
              <a:rPr lang="fi-FI" sz="1700" dirty="0" smtClean="0"/>
              <a:t> henkilökohtainen toipuminen</a:t>
            </a:r>
          </a:p>
          <a:p>
            <a:r>
              <a:rPr lang="fi-FI" sz="1700" dirty="0"/>
              <a:t>Siinä missä mielenterveystyön perinteinen malli keskittyy diagnosointiin, hoitomyöntyvyyden painottamiseen, oireiden ja sairauksien poistamiseen, ja riskin vähentämiseen, toipumisorientaatiossa keskitytään ihmisen elettyyn elämään ja kokemuksiin, valintoihin ja itsemääräämiseen, toiveiden ja unelmien saavuttamiseen ja kannustamaan positiiviseen riskinottoon. (</a:t>
            </a:r>
            <a:r>
              <a:rPr lang="fi-FI" sz="1700" dirty="0" err="1"/>
              <a:t>Cavanaugh</a:t>
            </a:r>
            <a:r>
              <a:rPr lang="fi-FI" sz="1700" dirty="0"/>
              <a:t> 2014)</a:t>
            </a:r>
          </a:p>
          <a:p>
            <a:r>
              <a:rPr lang="fi-FI" sz="1700" dirty="0">
                <a:solidFill>
                  <a:srgbClr val="000000"/>
                </a:solidFill>
              </a:rPr>
              <a:t>Asiakkaan aseman ja asiakkaan ja työntekijän välisen suhteen muutos -&gt; vallankäytön muutos -&gt; työntekijä ei päätä asiakkaan puolesta</a:t>
            </a:r>
            <a:r>
              <a:rPr lang="fi-FI" sz="1700" dirty="0" smtClean="0"/>
              <a:t>.</a:t>
            </a:r>
          </a:p>
          <a:p>
            <a:r>
              <a:rPr lang="fi-FI" sz="1700" dirty="0" smtClean="0"/>
              <a:t>Ei yhtä taustateoriaa.</a:t>
            </a:r>
          </a:p>
          <a:p>
            <a:r>
              <a:rPr lang="fi-FI" sz="1700" dirty="0"/>
              <a:t>Toipumissuuntautuneessa ajattelussa uskotaan, että mielenterveyteen ja päihteiden käyttöön liittyvistä ongelmista toipuminen on paitsi mahdollista, myös todennäköistä</a:t>
            </a:r>
            <a:r>
              <a:rPr lang="fi-FI" sz="1700" dirty="0" smtClean="0"/>
              <a:t>.</a:t>
            </a:r>
            <a:endParaRPr lang="fi-FI" sz="1700" dirty="0"/>
          </a:p>
        </p:txBody>
      </p:sp>
    </p:spTree>
    <p:extLst>
      <p:ext uri="{BB962C8B-B14F-4D97-AF65-F5344CB8AC3E}">
        <p14:creationId xmlns:p14="http://schemas.microsoft.com/office/powerpoint/2010/main" val="502439207"/>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84996" y="173337"/>
            <a:ext cx="6629400" cy="914400"/>
          </a:xfrm>
        </p:spPr>
        <p:txBody>
          <a:bodyPr/>
          <a:lstStyle/>
          <a:p>
            <a:r>
              <a:rPr lang="fi-FI" dirty="0"/>
              <a:t>Sairauden merkityksen rajaaminen, mielekäs elämä</a:t>
            </a:r>
          </a:p>
        </p:txBody>
      </p:sp>
      <p:sp>
        <p:nvSpPr>
          <p:cNvPr id="3" name="Sisällön paikkamerkki 2"/>
          <p:cNvSpPr>
            <a:spLocks noGrp="1"/>
          </p:cNvSpPr>
          <p:nvPr>
            <p:ph idx="1"/>
          </p:nvPr>
        </p:nvSpPr>
        <p:spPr/>
        <p:txBody>
          <a:bodyPr/>
          <a:lstStyle/>
          <a:p>
            <a:pPr marL="0" indent="0">
              <a:buNone/>
            </a:pPr>
            <a:r>
              <a:rPr lang="fi-FI" dirty="0" smtClean="0"/>
              <a:t> </a:t>
            </a:r>
            <a:endParaRPr lang="fi-FI" dirty="0"/>
          </a:p>
        </p:txBody>
      </p:sp>
      <p:sp>
        <p:nvSpPr>
          <p:cNvPr id="4" name="Ellipsi 3" descr="Kaaviossa on kolme ympyrää sisäkkäin, ja ja pienimmäiseen keskiympyrään on merkattu pieni lohko. Uloin ympyrä on merkattu &quot;elinympäristöksi&quot;, siitä seuraava ympyrä, toinen ympyrä on merkattu &quot;ihmissuhteiksi&quot; ja keskimmäinen pienin ympyrä on merkattu &quot;käsitykseski itsestä&quot;, ja tästä on ympyrästä on merkattu pieni lohko joka on merkattu &quot;sairaaksi osaksi&quot;." title="Kaavio"/>
          <p:cNvSpPr/>
          <p:nvPr/>
        </p:nvSpPr>
        <p:spPr>
          <a:xfrm>
            <a:off x="2339752" y="1219200"/>
            <a:ext cx="4486275" cy="4562475"/>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fi-FI" sz="1100">
                <a:effectLst/>
                <a:ea typeface="Calibri" panose="020F0502020204030204" pitchFamily="34" charset="0"/>
                <a:cs typeface="Times New Roman" panose="02020603050405020304" pitchFamily="18" charset="0"/>
              </a:rPr>
              <a:t> </a:t>
            </a:r>
          </a:p>
        </p:txBody>
      </p:sp>
      <p:sp>
        <p:nvSpPr>
          <p:cNvPr id="5" name="Ellipsi 4"/>
          <p:cNvSpPr/>
          <p:nvPr/>
        </p:nvSpPr>
        <p:spPr>
          <a:xfrm>
            <a:off x="3347864" y="2133600"/>
            <a:ext cx="3371850" cy="3448050"/>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p>
        </p:txBody>
      </p:sp>
      <p:sp>
        <p:nvSpPr>
          <p:cNvPr id="6" name="Ellipsi 5"/>
          <p:cNvSpPr/>
          <p:nvPr/>
        </p:nvSpPr>
        <p:spPr>
          <a:xfrm>
            <a:off x="4323084" y="3127307"/>
            <a:ext cx="2305050" cy="2124075"/>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p>
        </p:txBody>
      </p:sp>
      <p:sp>
        <p:nvSpPr>
          <p:cNvPr id="7" name="Kaari 6"/>
          <p:cNvSpPr/>
          <p:nvPr/>
        </p:nvSpPr>
        <p:spPr>
          <a:xfrm>
            <a:off x="2699792" y="4437112"/>
            <a:ext cx="3327834" cy="1375930"/>
          </a:xfrm>
          <a:prstGeom prst="arc">
            <a:avLst>
              <a:gd name="adj1" fmla="val 16178879"/>
              <a:gd name="adj2" fmla="val 0"/>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p>
        </p:txBody>
      </p:sp>
      <p:sp>
        <p:nvSpPr>
          <p:cNvPr id="8" name="Tekstiruutu 7"/>
          <p:cNvSpPr txBox="1"/>
          <p:nvPr/>
        </p:nvSpPr>
        <p:spPr>
          <a:xfrm>
            <a:off x="3718246" y="1461098"/>
            <a:ext cx="1209675" cy="4095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i-FI" sz="1400" b="1">
                <a:effectLst/>
                <a:latin typeface="Calibri" panose="020F0502020204030204" pitchFamily="34" charset="0"/>
                <a:ea typeface="Calibri" panose="020F0502020204030204" pitchFamily="34" charset="0"/>
                <a:cs typeface="Times New Roman" panose="02020603050405020304" pitchFamily="18" charset="0"/>
              </a:rPr>
              <a:t>Elinympäristö</a:t>
            </a:r>
            <a:endParaRPr lang="fi-FI"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kstiruutu 6"/>
          <p:cNvSpPr txBox="1"/>
          <p:nvPr/>
        </p:nvSpPr>
        <p:spPr>
          <a:xfrm>
            <a:off x="4186368" y="2465320"/>
            <a:ext cx="1209675" cy="4095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i-FI" sz="1400" b="1">
                <a:effectLst/>
                <a:latin typeface="Calibri" panose="020F0502020204030204" pitchFamily="34" charset="0"/>
                <a:ea typeface="Calibri" panose="020F0502020204030204" pitchFamily="34" charset="0"/>
                <a:cs typeface="Times New Roman" panose="02020603050405020304" pitchFamily="18" charset="0"/>
              </a:rPr>
              <a:t>Ihmissuhteet</a:t>
            </a:r>
            <a:endParaRPr lang="fi-FI"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kstiruutu 6"/>
          <p:cNvSpPr txBox="1"/>
          <p:nvPr/>
        </p:nvSpPr>
        <p:spPr>
          <a:xfrm>
            <a:off x="4840865" y="3456047"/>
            <a:ext cx="1286355" cy="305343"/>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i-FI" sz="1400" b="1" dirty="0" smtClean="0">
                <a:effectLst/>
                <a:latin typeface="Calibri" panose="020F0502020204030204" pitchFamily="34" charset="0"/>
                <a:ea typeface="Calibri" panose="020F0502020204030204" pitchFamily="34" charset="0"/>
                <a:cs typeface="Times New Roman" panose="02020603050405020304" pitchFamily="18" charset="0"/>
              </a:rPr>
              <a:t>Käsitys itsestä</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kstiruutu 10"/>
          <p:cNvSpPr txBox="1"/>
          <p:nvPr/>
        </p:nvSpPr>
        <p:spPr>
          <a:xfrm>
            <a:off x="4861546" y="4780850"/>
            <a:ext cx="876300" cy="2571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i-FI" sz="1100" b="1" dirty="0">
                <a:effectLst/>
                <a:latin typeface="Calibri" panose="020F0502020204030204" pitchFamily="34" charset="0"/>
                <a:ea typeface="Calibri" panose="020F0502020204030204" pitchFamily="34" charset="0"/>
                <a:cs typeface="Times New Roman" panose="02020603050405020304" pitchFamily="18" charset="0"/>
              </a:rPr>
              <a:t>Sairas osa</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Suorakulmio 11"/>
          <p:cNvSpPr/>
          <p:nvPr/>
        </p:nvSpPr>
        <p:spPr>
          <a:xfrm>
            <a:off x="1989474" y="6074980"/>
            <a:ext cx="5750877" cy="707886"/>
          </a:xfrm>
          <a:prstGeom prst="rect">
            <a:avLst/>
          </a:prstGeom>
        </p:spPr>
        <p:txBody>
          <a:bodyPr wrap="square">
            <a:spAutoFit/>
          </a:bodyPr>
          <a:lstStyle/>
          <a:p>
            <a:r>
              <a:rPr lang="fi-FI" sz="2000" dirty="0"/>
              <a:t>Sairaus ei koskaan täytä koko </a:t>
            </a:r>
            <a:r>
              <a:rPr lang="fi-FI" sz="2000" dirty="0" smtClean="0"/>
              <a:t>ihmistä </a:t>
            </a:r>
            <a:r>
              <a:rPr lang="fi-FI" sz="1200" dirty="0" smtClean="0"/>
              <a:t>(Veijo Nevalainen 2013)</a:t>
            </a:r>
            <a:r>
              <a:rPr lang="fi-FI" sz="2000" dirty="0" smtClean="0"/>
              <a:t> </a:t>
            </a:r>
            <a:endParaRPr lang="fi-FI" sz="2000" dirty="0"/>
          </a:p>
        </p:txBody>
      </p:sp>
    </p:spTree>
    <p:extLst>
      <p:ext uri="{BB962C8B-B14F-4D97-AF65-F5344CB8AC3E}">
        <p14:creationId xmlns:p14="http://schemas.microsoft.com/office/powerpoint/2010/main" val="711973138"/>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691680" y="116632"/>
            <a:ext cx="6974380" cy="459904"/>
          </a:xfrm>
        </p:spPr>
        <p:txBody>
          <a:bodyPr/>
          <a:lstStyle/>
          <a:p>
            <a:r>
              <a:rPr lang="fi-FI" dirty="0"/>
              <a:t>Toipumisen avainelementtejä</a:t>
            </a:r>
          </a:p>
        </p:txBody>
      </p:sp>
      <p:sp>
        <p:nvSpPr>
          <p:cNvPr id="3" name="Sisällön paikkamerkki 2"/>
          <p:cNvSpPr>
            <a:spLocks noGrp="1"/>
          </p:cNvSpPr>
          <p:nvPr>
            <p:ph idx="1"/>
          </p:nvPr>
        </p:nvSpPr>
        <p:spPr>
          <a:xfrm>
            <a:off x="1403648" y="576536"/>
            <a:ext cx="7632848" cy="6281464"/>
          </a:xfrm>
        </p:spPr>
        <p:txBody>
          <a:bodyPr/>
          <a:lstStyle/>
          <a:p>
            <a:r>
              <a:rPr lang="fi-FI" sz="1700" dirty="0" smtClean="0"/>
              <a:t>Toivon </a:t>
            </a:r>
            <a:r>
              <a:rPr lang="fi-FI" sz="1700" dirty="0"/>
              <a:t>löytäminen ja säilyttäminen. Toivo sisältää lupauksen siitä, että asiat voivat </a:t>
            </a:r>
            <a:r>
              <a:rPr lang="fi-FI" sz="1700" dirty="0" smtClean="0"/>
              <a:t>muuttua, </a:t>
            </a:r>
            <a:r>
              <a:rPr lang="fi-FI" sz="1700" dirty="0"/>
              <a:t>ja muuttuvat</a:t>
            </a:r>
            <a:r>
              <a:rPr lang="fi-FI" sz="1700" dirty="0" smtClean="0"/>
              <a:t>.</a:t>
            </a:r>
          </a:p>
          <a:p>
            <a:r>
              <a:rPr lang="fi-FI" sz="1700" dirty="0" smtClean="0"/>
              <a:t>Elämän </a:t>
            </a:r>
            <a:r>
              <a:rPr lang="fi-FI" sz="1700" dirty="0"/>
              <a:t>merkityksen löytäminen ja mielekkään elämän rakentaminen. </a:t>
            </a:r>
          </a:p>
          <a:p>
            <a:r>
              <a:rPr lang="fi-FI" sz="1700" dirty="0" smtClean="0"/>
              <a:t>Positiivisen </a:t>
            </a:r>
            <a:r>
              <a:rPr lang="fi-FI" sz="1700" dirty="0"/>
              <a:t>identiteetin löytäminen. </a:t>
            </a:r>
            <a:endParaRPr lang="fi-FI" sz="1700" dirty="0" smtClean="0"/>
          </a:p>
          <a:p>
            <a:r>
              <a:rPr lang="fi-FI" sz="1700" dirty="0"/>
              <a:t>Vastuun kantaminen </a:t>
            </a:r>
            <a:r>
              <a:rPr lang="fi-FI" sz="1700" dirty="0" smtClean="0"/>
              <a:t>itsestään ja </a:t>
            </a:r>
            <a:r>
              <a:rPr lang="fi-FI" sz="1700" dirty="0"/>
              <a:t>oman elämän hallinta sairauden </a:t>
            </a:r>
            <a:r>
              <a:rPr lang="fi-FI" sz="1700" dirty="0" smtClean="0"/>
              <a:t>kanssa.</a:t>
            </a:r>
            <a:endParaRPr lang="fi-FI" sz="1700" dirty="0"/>
          </a:p>
          <a:p>
            <a:r>
              <a:rPr lang="fi-FI" sz="1700" dirty="0" smtClean="0"/>
              <a:t>Vaikeistakin </a:t>
            </a:r>
            <a:r>
              <a:rPr lang="fi-FI" sz="1700" dirty="0"/>
              <a:t>mielenterveyden häiriöistä voi toipua. </a:t>
            </a:r>
          </a:p>
          <a:p>
            <a:r>
              <a:rPr lang="fi-FI" sz="1700" dirty="0" smtClean="0"/>
              <a:t>Usko</a:t>
            </a:r>
            <a:r>
              <a:rPr lang="fi-FI" sz="1700" dirty="0"/>
              <a:t>, että jokaisessa on mahdollisuus muutokseen. </a:t>
            </a:r>
          </a:p>
          <a:p>
            <a:r>
              <a:rPr lang="fi-FI" sz="1700" dirty="0" smtClean="0"/>
              <a:t>Voimaantuminen.</a:t>
            </a:r>
            <a:endParaRPr lang="fi-FI" sz="1700" dirty="0"/>
          </a:p>
          <a:p>
            <a:r>
              <a:rPr lang="fi-FI" sz="1700" dirty="0" smtClean="0"/>
              <a:t>Aktiivinen </a:t>
            </a:r>
            <a:r>
              <a:rPr lang="fi-FI" sz="1700" dirty="0"/>
              <a:t>osallistuminen oman toipumisen edistämiseen. </a:t>
            </a:r>
          </a:p>
          <a:p>
            <a:r>
              <a:rPr lang="fi-FI" sz="1700" dirty="0" smtClean="0"/>
              <a:t>Ihminen </a:t>
            </a:r>
            <a:r>
              <a:rPr lang="fi-FI" sz="1700" dirty="0"/>
              <a:t>voi toipua myös ilman ammatillista interventiota. </a:t>
            </a:r>
          </a:p>
          <a:p>
            <a:r>
              <a:rPr lang="fi-FI" sz="1700" dirty="0" smtClean="0"/>
              <a:t>Kokonaisvaltaisuus.</a:t>
            </a:r>
            <a:endParaRPr lang="fi-FI" sz="1700" dirty="0"/>
          </a:p>
          <a:p>
            <a:r>
              <a:rPr lang="fi-FI" sz="1700" dirty="0" smtClean="0"/>
              <a:t>Ihmisen </a:t>
            </a:r>
            <a:r>
              <a:rPr lang="fi-FI" sz="1700" dirty="0"/>
              <a:t>elinympäristö vaikuttaa toipumiseen. </a:t>
            </a:r>
          </a:p>
          <a:p>
            <a:r>
              <a:rPr lang="fi-FI" sz="1700" dirty="0" smtClean="0"/>
              <a:t>Luova </a:t>
            </a:r>
            <a:r>
              <a:rPr lang="fi-FI" sz="1700" dirty="0"/>
              <a:t>riskin ottaminen </a:t>
            </a:r>
            <a:endParaRPr lang="fi-FI" sz="1700" dirty="0" smtClean="0"/>
          </a:p>
          <a:p>
            <a:r>
              <a:rPr lang="fi-FI" sz="1700" dirty="0" smtClean="0"/>
              <a:t>Kuntoutujan </a:t>
            </a:r>
            <a:r>
              <a:rPr lang="fi-FI" sz="1700" dirty="0"/>
              <a:t>elämässä on </a:t>
            </a:r>
            <a:r>
              <a:rPr lang="fi-FI" sz="1700" dirty="0" smtClean="0"/>
              <a:t>mukana ainakin yksi häntä tukeva ja hänen </a:t>
            </a:r>
            <a:r>
              <a:rPr lang="fi-FI" sz="1700" dirty="0"/>
              <a:t>kuntoutumiseensa uskova ihminen. </a:t>
            </a:r>
          </a:p>
          <a:p>
            <a:r>
              <a:rPr lang="fi-FI" sz="1700" dirty="0" smtClean="0"/>
              <a:t>Ihmisellä </a:t>
            </a:r>
            <a:r>
              <a:rPr lang="fi-FI" sz="1700" dirty="0"/>
              <a:t>on vaihtoehtoja, joista voi valita. </a:t>
            </a:r>
          </a:p>
          <a:p>
            <a:r>
              <a:rPr lang="fi-FI" sz="1700" dirty="0" smtClean="0"/>
              <a:t>Toipuminen </a:t>
            </a:r>
            <a:r>
              <a:rPr lang="fi-FI" sz="1700" dirty="0"/>
              <a:t>on yksilöllinen, </a:t>
            </a:r>
            <a:r>
              <a:rPr lang="fi-FI" sz="1700" dirty="0" err="1" smtClean="0"/>
              <a:t>epälineaarisesti</a:t>
            </a:r>
            <a:r>
              <a:rPr lang="fi-FI" sz="1700" dirty="0" smtClean="0"/>
              <a:t> </a:t>
            </a:r>
            <a:r>
              <a:rPr lang="fi-FI" sz="1700" dirty="0"/>
              <a:t>etenevä prosessi</a:t>
            </a:r>
            <a:r>
              <a:rPr lang="fi-FI" sz="1700" dirty="0" smtClean="0"/>
              <a:t>. </a:t>
            </a:r>
            <a:endParaRPr lang="fi-FI" sz="1700" dirty="0"/>
          </a:p>
          <a:p>
            <a:r>
              <a:rPr lang="fi-FI" sz="1700" dirty="0" smtClean="0"/>
              <a:t>Sairauden </a:t>
            </a:r>
            <a:r>
              <a:rPr lang="fi-FI" sz="1700" dirty="0"/>
              <a:t>seurauksista </a:t>
            </a:r>
            <a:r>
              <a:rPr lang="fi-FI" sz="1700" dirty="0" smtClean="0"/>
              <a:t>toipuminen </a:t>
            </a:r>
            <a:r>
              <a:rPr lang="fi-FI" sz="1700" dirty="0"/>
              <a:t>on joskus vaikeampaa kuin toipuminen itse sairaudesta. </a:t>
            </a:r>
          </a:p>
          <a:p>
            <a:r>
              <a:rPr lang="fi-FI" sz="1700" dirty="0" smtClean="0"/>
              <a:t>Vertaisuuden </a:t>
            </a:r>
            <a:r>
              <a:rPr lang="fi-FI" sz="1700" dirty="0"/>
              <a:t>merkitys</a:t>
            </a:r>
          </a:p>
        </p:txBody>
      </p:sp>
    </p:spTree>
    <p:extLst>
      <p:ext uri="{BB962C8B-B14F-4D97-AF65-F5344CB8AC3E}">
        <p14:creationId xmlns:p14="http://schemas.microsoft.com/office/powerpoint/2010/main" val="3534564500"/>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763688" y="116632"/>
            <a:ext cx="7128792" cy="432048"/>
          </a:xfrm>
        </p:spPr>
        <p:txBody>
          <a:bodyPr/>
          <a:lstStyle/>
          <a:p>
            <a:r>
              <a:rPr lang="fi-FI" dirty="0" smtClean="0"/>
              <a:t>Periaatteita</a:t>
            </a:r>
            <a:endParaRPr lang="fi-FI" dirty="0"/>
          </a:p>
        </p:txBody>
      </p:sp>
      <p:sp>
        <p:nvSpPr>
          <p:cNvPr id="3" name="Sisällön paikkamerkki 2"/>
          <p:cNvSpPr>
            <a:spLocks noGrp="1"/>
          </p:cNvSpPr>
          <p:nvPr>
            <p:ph idx="1"/>
          </p:nvPr>
        </p:nvSpPr>
        <p:spPr>
          <a:xfrm>
            <a:off x="1475656" y="548680"/>
            <a:ext cx="7560840" cy="6048672"/>
          </a:xfrm>
        </p:spPr>
        <p:txBody>
          <a:bodyPr/>
          <a:lstStyle/>
          <a:p>
            <a:r>
              <a:rPr lang="fi-FI" sz="1800" dirty="0" smtClean="0"/>
              <a:t>Palveluntuottajien </a:t>
            </a:r>
            <a:r>
              <a:rPr lang="fi-FI" sz="1800" dirty="0"/>
              <a:t>ja avainhenkilöiden on mietittävä uudelleen sitä roolia, mikä heillä on palvelujen käyttäjien toipumisen tukijoina ja minkälaisia välttämättömiä taitoja ja osaamista se heiltä edellyttää. Tämä vaatii muutakin kuin diagnosoidun psyykkisen sairauden hoitoa</a:t>
            </a:r>
            <a:r>
              <a:rPr lang="fi-FI" sz="1800" dirty="0" smtClean="0"/>
              <a:t>.(</a:t>
            </a:r>
            <a:r>
              <a:rPr lang="fi-FI" sz="1800" dirty="0" err="1"/>
              <a:t>Vanderplasschen</a:t>
            </a:r>
            <a:r>
              <a:rPr lang="fi-FI" sz="1800" dirty="0"/>
              <a:t> ym. 2013</a:t>
            </a:r>
            <a:r>
              <a:rPr lang="fi-FI" sz="1800" dirty="0" smtClean="0"/>
              <a:t>).</a:t>
            </a:r>
          </a:p>
          <a:p>
            <a:r>
              <a:rPr lang="fi-FI" sz="1800" dirty="0"/>
              <a:t>Joustavuus hoidossa; ei samaa kaikille, ei ”yhden koon hoitoa”.</a:t>
            </a:r>
          </a:p>
          <a:p>
            <a:r>
              <a:rPr lang="fi-FI" sz="1800" dirty="0"/>
              <a:t>Ihmisen erilaisuuden </a:t>
            </a:r>
            <a:r>
              <a:rPr lang="fi-FI" sz="1800" dirty="0" smtClean="0"/>
              <a:t>ymmärtäminen.</a:t>
            </a:r>
            <a:endParaRPr lang="fi-FI" sz="1800" dirty="0"/>
          </a:p>
          <a:p>
            <a:r>
              <a:rPr lang="fi-FI" sz="1800" dirty="0" smtClean="0"/>
              <a:t>Vastuun </a:t>
            </a:r>
            <a:r>
              <a:rPr lang="fi-FI" sz="1800" dirty="0"/>
              <a:t>antaminen asiakkaalle, ei oteta häneltä vastuuta ja valtaa </a:t>
            </a:r>
            <a:r>
              <a:rPr lang="fi-FI" sz="1800" dirty="0" smtClean="0"/>
              <a:t>pois.</a:t>
            </a:r>
            <a:endParaRPr lang="fi-FI" sz="1800" dirty="0"/>
          </a:p>
          <a:p>
            <a:r>
              <a:rPr lang="fi-FI" sz="1800" dirty="0"/>
              <a:t>A</a:t>
            </a:r>
            <a:r>
              <a:rPr lang="fi-FI" sz="1800" dirty="0" smtClean="0"/>
              <a:t>ito </a:t>
            </a:r>
            <a:r>
              <a:rPr lang="fi-FI" sz="1800" dirty="0"/>
              <a:t>kiinnostus, motivaation ja kiinnostuksen </a:t>
            </a:r>
            <a:r>
              <a:rPr lang="fi-FI" sz="1800" dirty="0" smtClean="0"/>
              <a:t>säilyttäminen.</a:t>
            </a:r>
            <a:endParaRPr lang="fi-FI" sz="1800" dirty="0"/>
          </a:p>
          <a:p>
            <a:r>
              <a:rPr lang="fi-FI" sz="1800" dirty="0"/>
              <a:t>E</a:t>
            </a:r>
            <a:r>
              <a:rPr lang="fi-FI" sz="1800" dirty="0" smtClean="0"/>
              <a:t>pävarmuuden sietäminen.</a:t>
            </a:r>
            <a:endParaRPr lang="fi-FI" sz="1800" dirty="0"/>
          </a:p>
          <a:p>
            <a:r>
              <a:rPr lang="fi-FI" sz="1800" dirty="0"/>
              <a:t>Y</a:t>
            </a:r>
            <a:r>
              <a:rPr lang="fi-FI" sz="1800" dirty="0" smtClean="0"/>
              <a:t>hteistyö </a:t>
            </a:r>
            <a:r>
              <a:rPr lang="fi-FI" sz="1800" dirty="0"/>
              <a:t>ja kumppanuus asiakkaan </a:t>
            </a:r>
            <a:r>
              <a:rPr lang="fi-FI" sz="1800" dirty="0" smtClean="0"/>
              <a:t>kanssa.</a:t>
            </a:r>
            <a:endParaRPr lang="fi-FI" sz="1800" dirty="0"/>
          </a:p>
          <a:p>
            <a:r>
              <a:rPr lang="fi-FI" sz="1800" dirty="0" smtClean="0"/>
              <a:t>Kokemusasiantuntijuuden hyödyntäminen.</a:t>
            </a:r>
            <a:endParaRPr lang="fi-FI" sz="1800" dirty="0"/>
          </a:p>
          <a:p>
            <a:r>
              <a:rPr lang="fi-FI" sz="1800" dirty="0"/>
              <a:t>O</a:t>
            </a:r>
            <a:r>
              <a:rPr lang="fi-FI" sz="1800" dirty="0" smtClean="0"/>
              <a:t>maisten </a:t>
            </a:r>
            <a:r>
              <a:rPr lang="fi-FI" sz="1800" dirty="0"/>
              <a:t>kokemusten, tiedon ja taidon </a:t>
            </a:r>
            <a:r>
              <a:rPr lang="fi-FI" sz="1800" dirty="0" smtClean="0"/>
              <a:t>käyttö.</a:t>
            </a:r>
            <a:endParaRPr lang="fi-FI" sz="1800" dirty="0"/>
          </a:p>
          <a:p>
            <a:pPr lvl="0"/>
            <a:r>
              <a:rPr lang="fi-FI" sz="1800" dirty="0"/>
              <a:t>Toipumisorientaatiossa vahvuuksien ja taitojen näkyväksi tekeminen on tärkeä osa työotetta</a:t>
            </a:r>
            <a:r>
              <a:rPr lang="fi-FI" sz="1800" dirty="0" smtClean="0"/>
              <a:t>.</a:t>
            </a:r>
          </a:p>
          <a:p>
            <a:r>
              <a:rPr lang="fi-FI" sz="1800" dirty="0"/>
              <a:t>Jos mielenterveystyötä tekevien ammattilaisten tavoitteena on tukea toipumista, heidän pitäisi arvioida työkäytäntöjään sen perusteella, miten niillä voidaan edistää toipumisen prosesseja</a:t>
            </a:r>
            <a:r>
              <a:rPr lang="fi-FI" sz="1800" dirty="0" smtClean="0"/>
              <a:t>.</a:t>
            </a:r>
            <a:endParaRPr lang="fi-FI" sz="1800" dirty="0"/>
          </a:p>
          <a:p>
            <a:endParaRPr lang="fi-FI" sz="1600" dirty="0"/>
          </a:p>
        </p:txBody>
      </p:sp>
    </p:spTree>
    <p:extLst>
      <p:ext uri="{BB962C8B-B14F-4D97-AF65-F5344CB8AC3E}">
        <p14:creationId xmlns:p14="http://schemas.microsoft.com/office/powerpoint/2010/main" val="3874901597"/>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79712" y="304800"/>
            <a:ext cx="6707088" cy="531912"/>
          </a:xfrm>
        </p:spPr>
        <p:txBody>
          <a:bodyPr/>
          <a:lstStyle/>
          <a:p>
            <a:r>
              <a:rPr lang="fi-FI" dirty="0" smtClean="0"/>
              <a:t>Perustehtävä</a:t>
            </a:r>
            <a:endParaRPr lang="fi-FI" dirty="0"/>
          </a:p>
        </p:txBody>
      </p:sp>
      <p:sp>
        <p:nvSpPr>
          <p:cNvPr id="3" name="Sisällön paikkamerkki 2"/>
          <p:cNvSpPr>
            <a:spLocks noGrp="1"/>
          </p:cNvSpPr>
          <p:nvPr>
            <p:ph idx="1"/>
          </p:nvPr>
        </p:nvSpPr>
        <p:spPr>
          <a:xfrm>
            <a:off x="1619672" y="908720"/>
            <a:ext cx="7272808" cy="5688632"/>
          </a:xfrm>
        </p:spPr>
        <p:txBody>
          <a:bodyPr/>
          <a:lstStyle/>
          <a:p>
            <a:r>
              <a:rPr lang="fi-FI" sz="2000" dirty="0"/>
              <a:t>Toipumisorientaation mukaisten palveluiden olennainen perusta on </a:t>
            </a:r>
            <a:r>
              <a:rPr lang="fi-FI" sz="2000" dirty="0" smtClean="0"/>
              <a:t>tukea henkilön </a:t>
            </a:r>
            <a:r>
              <a:rPr lang="fi-FI" sz="2000" dirty="0"/>
              <a:t>toipumista riippumatta siitä, mikä hänen lähtökohtansa psyykkisen sairauden suhteen on</a:t>
            </a:r>
            <a:r>
              <a:rPr lang="fi-FI" sz="2000" dirty="0" smtClean="0"/>
              <a:t>.</a:t>
            </a:r>
            <a:endParaRPr lang="fi-FI" sz="2000" dirty="0"/>
          </a:p>
          <a:p>
            <a:pPr lvl="0"/>
            <a:r>
              <a:rPr lang="fi-FI" sz="2000" dirty="0" smtClean="0"/>
              <a:t>Ammattilaiset </a:t>
            </a:r>
            <a:r>
              <a:rPr lang="fi-FI" sz="2000" dirty="0"/>
              <a:t>antavat tukea ja ohjausta, mutta eivät hallitse toipumisprosessia. Toipumisen tukeminen edellyttää yksilöllisiä ratkaisuja. Toivon ylläpitäminen myös vaikeina aikoina on ammattilaisen tärkein tehtävä</a:t>
            </a:r>
            <a:r>
              <a:rPr lang="fi-FI" sz="2000" dirty="0" smtClean="0"/>
              <a:t>. (Mielen Ry 2016)</a:t>
            </a:r>
          </a:p>
          <a:p>
            <a:r>
              <a:rPr lang="fi-FI" sz="2000" dirty="0" smtClean="0"/>
              <a:t>Asiakastyötä </a:t>
            </a:r>
            <a:r>
              <a:rPr lang="fi-FI" sz="2000" dirty="0"/>
              <a:t>tekevien on kunnioitettava </a:t>
            </a:r>
            <a:r>
              <a:rPr lang="fi-FI" sz="2000" dirty="0" smtClean="0"/>
              <a:t>asiakkaan tavoitteita</a:t>
            </a:r>
            <a:r>
              <a:rPr lang="fi-FI" sz="2000" dirty="0"/>
              <a:t>. Tällöin myös arvostuksen ja luottamuksen tunnetta vahvistava yhteistyösuhde tulee mahdolliseksi. Kyse on työntekijöiden suhtautumisesta </a:t>
            </a:r>
            <a:r>
              <a:rPr lang="fi-FI" sz="2000" dirty="0" smtClean="0"/>
              <a:t>asiakkaisiin</a:t>
            </a:r>
            <a:r>
              <a:rPr lang="fi-FI" sz="2000" dirty="0"/>
              <a:t>; usein työntekijöiden asenteiden on muututtava. </a:t>
            </a:r>
            <a:r>
              <a:rPr lang="fi-FI" sz="1800" dirty="0"/>
              <a:t> </a:t>
            </a:r>
          </a:p>
          <a:p>
            <a:pPr lvl="1"/>
            <a:r>
              <a:rPr lang="fi-FI" sz="1800" dirty="0"/>
              <a:t>Kaikki mielenterveysongelmista kärsivät eivät ole innolla ottamassa vastuuta elämästään. Kyse ei siis ole vain ammattilaisten asennoitumisen haasteista.</a:t>
            </a:r>
          </a:p>
          <a:p>
            <a:pPr marL="0" lvl="0" indent="0">
              <a:buNone/>
            </a:pPr>
            <a:endParaRPr lang="fi-FI" sz="1600" dirty="0"/>
          </a:p>
        </p:txBody>
      </p:sp>
    </p:spTree>
    <p:extLst>
      <p:ext uri="{BB962C8B-B14F-4D97-AF65-F5344CB8AC3E}">
        <p14:creationId xmlns:p14="http://schemas.microsoft.com/office/powerpoint/2010/main" val="1042606703"/>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05372" y="27856"/>
            <a:ext cx="6629400" cy="603920"/>
          </a:xfrm>
        </p:spPr>
        <p:txBody>
          <a:bodyPr/>
          <a:lstStyle/>
          <a:p>
            <a:r>
              <a:rPr lang="fi-FI" dirty="0" smtClean="0"/>
              <a:t>Vaikuttavia asioita</a:t>
            </a:r>
            <a:endParaRPr lang="fi-FI" dirty="0"/>
          </a:p>
        </p:txBody>
      </p:sp>
      <p:sp>
        <p:nvSpPr>
          <p:cNvPr id="3" name="Sisällön paikkamerkki 2"/>
          <p:cNvSpPr>
            <a:spLocks noGrp="1"/>
          </p:cNvSpPr>
          <p:nvPr>
            <p:ph idx="1"/>
          </p:nvPr>
        </p:nvSpPr>
        <p:spPr>
          <a:xfrm>
            <a:off x="1187624" y="476672"/>
            <a:ext cx="7902624" cy="6264696"/>
          </a:xfrm>
        </p:spPr>
        <p:txBody>
          <a:bodyPr/>
          <a:lstStyle/>
          <a:p>
            <a:r>
              <a:rPr lang="fi-FI" sz="2000" dirty="0" smtClean="0"/>
              <a:t>Kokemusasiantuntijuus</a:t>
            </a:r>
          </a:p>
          <a:p>
            <a:pPr lvl="1"/>
            <a:r>
              <a:rPr lang="fi-FI" sz="1800" dirty="0" smtClean="0"/>
              <a:t>Suurelle </a:t>
            </a:r>
            <a:r>
              <a:rPr lang="fi-FI" sz="1800" dirty="0"/>
              <a:t>osalle </a:t>
            </a:r>
            <a:r>
              <a:rPr lang="fi-FI" sz="1800" dirty="0" smtClean="0"/>
              <a:t>asiakkaita </a:t>
            </a:r>
            <a:r>
              <a:rPr lang="fi-FI" sz="1800" dirty="0"/>
              <a:t>on kertynyt osaamista ja kokemuksia, joiden avulla he voivat auttaa paitsi itseään niin myös muita vastaavissa tilanteissa olevia ihmisiä</a:t>
            </a:r>
            <a:r>
              <a:rPr lang="fi-FI" sz="1800" dirty="0" smtClean="0"/>
              <a:t>.</a:t>
            </a:r>
          </a:p>
          <a:p>
            <a:pPr lvl="1"/>
            <a:r>
              <a:rPr lang="fi-FI" sz="1800" dirty="0"/>
              <a:t>Itsekunnioitus kasvaa myös siitä, mitä itse voi antaa toisille </a:t>
            </a:r>
            <a:r>
              <a:rPr lang="fi-FI" sz="1800" dirty="0">
                <a:sym typeface="Wingdings" panose="05000000000000000000" pitchFamily="2" charset="2"/>
              </a:rPr>
              <a:t> merkityksellisyyden kokemus on KAT-toiminnan yksi </a:t>
            </a:r>
            <a:r>
              <a:rPr lang="fi-FI" sz="1800" dirty="0" smtClean="0">
                <a:sym typeface="Wingdings" panose="05000000000000000000" pitchFamily="2" charset="2"/>
              </a:rPr>
              <a:t>kulmakivi.</a:t>
            </a:r>
          </a:p>
          <a:p>
            <a:pPr lvl="1"/>
            <a:r>
              <a:rPr lang="fi-FI" sz="1800" dirty="0"/>
              <a:t>Joustava siirtymä avun vastaanottajasta avun antajaksi on usein merkittävä osa toipumista, koska se lisää </a:t>
            </a:r>
            <a:r>
              <a:rPr lang="fi-FI" sz="1800" dirty="0" smtClean="0"/>
              <a:t>itsearvos-</a:t>
            </a:r>
            <a:r>
              <a:rPr lang="fi-FI" sz="1800" dirty="0" err="1" smtClean="0"/>
              <a:t>tusta</a:t>
            </a:r>
            <a:r>
              <a:rPr lang="fi-FI" sz="1800" dirty="0"/>
              <a:t>, luottamusta omaan pystyvyyteen ja vaikuttaa yhteisölliseen </a:t>
            </a:r>
            <a:r>
              <a:rPr lang="fi-FI" sz="1800" dirty="0" smtClean="0"/>
              <a:t>asemaan </a:t>
            </a:r>
            <a:r>
              <a:rPr lang="fi-FI" sz="1800" dirty="0"/>
              <a:t>(Hietala &amp; Rissanen 2015</a:t>
            </a:r>
            <a:r>
              <a:rPr lang="fi-FI" sz="1800" dirty="0" smtClean="0"/>
              <a:t>).</a:t>
            </a:r>
          </a:p>
          <a:p>
            <a:r>
              <a:rPr lang="fi-FI" sz="2000" dirty="0" smtClean="0"/>
              <a:t>Positiivisuus</a:t>
            </a:r>
          </a:p>
          <a:p>
            <a:pPr lvl="1"/>
            <a:r>
              <a:rPr lang="fi-FI" sz="1800" dirty="0"/>
              <a:t>Ihmisen haaveiden ja unelmien merkitys ja esiin nostaminen. Sen energian hyödyntäminen mitä ihmisen haaveista seuraa</a:t>
            </a:r>
            <a:r>
              <a:rPr lang="fi-FI" sz="1800" dirty="0" smtClean="0"/>
              <a:t>.</a:t>
            </a:r>
            <a:r>
              <a:rPr lang="fi-FI" sz="1800" dirty="0"/>
              <a:t> Tavoitteiden vetovoima perustuu niiden mielekkyyteen</a:t>
            </a:r>
            <a:r>
              <a:rPr lang="fi-FI" sz="1800" dirty="0" smtClean="0"/>
              <a:t>.</a:t>
            </a:r>
          </a:p>
          <a:p>
            <a:r>
              <a:rPr lang="fi-FI" sz="2000" dirty="0" smtClean="0"/>
              <a:t>Ympäristön merkitys</a:t>
            </a:r>
          </a:p>
          <a:p>
            <a:pPr lvl="1"/>
            <a:r>
              <a:rPr lang="fi-FI" sz="1800" dirty="0"/>
              <a:t>Ympäristö, missä ihmiset elävät, ohjaa tekemään asioita, mitkä ovat yhdenmukaisia ympäristön odotusten </a:t>
            </a:r>
            <a:r>
              <a:rPr lang="fi-FI" sz="1800" dirty="0" smtClean="0"/>
              <a:t>kanssa.</a:t>
            </a:r>
          </a:p>
          <a:p>
            <a:r>
              <a:rPr lang="fi-FI" sz="2000" dirty="0" smtClean="0"/>
              <a:t>Pärjääminen</a:t>
            </a:r>
          </a:p>
          <a:p>
            <a:pPr lvl="1"/>
            <a:r>
              <a:rPr lang="fi-FI" sz="1800" dirty="0" smtClean="0"/>
              <a:t>Yksi </a:t>
            </a:r>
            <a:r>
              <a:rPr lang="fi-FI" sz="1800" dirty="0"/>
              <a:t>perusterveydenhuollon määritelmä terveydestä lähenee toipumisorientaation määritelmää; terveys on arjessa pärjäämistä (Holmberg-Mattila 2014</a:t>
            </a:r>
            <a:r>
              <a:rPr lang="fi-FI" sz="1800" dirty="0" smtClean="0"/>
              <a:t>).</a:t>
            </a:r>
            <a:endParaRPr lang="fi-FI" sz="1800" dirty="0"/>
          </a:p>
        </p:txBody>
      </p:sp>
    </p:spTree>
    <p:extLst>
      <p:ext uri="{BB962C8B-B14F-4D97-AF65-F5344CB8AC3E}">
        <p14:creationId xmlns:p14="http://schemas.microsoft.com/office/powerpoint/2010/main" val="1783995819"/>
      </p:ext>
    </p:extLst>
  </p:cSld>
  <p:clrMapOvr>
    <a:masterClrMapping/>
  </p:clrMapOvr>
  <p:transition>
    <p:wipe dir="d"/>
  </p:transition>
</p:sld>
</file>

<file path=ppt/theme/theme1.xml><?xml version="1.0" encoding="utf-8"?>
<a:theme xmlns:a="http://schemas.openxmlformats.org/drawingml/2006/main" name="Oletusrakenne">
  <a:themeElements>
    <a:clrScheme name="Oletusrakenne 8">
      <a:dk1>
        <a:srgbClr val="000000"/>
      </a:dk1>
      <a:lt1>
        <a:srgbClr val="FFFFFF"/>
      </a:lt1>
      <a:dk2>
        <a:srgbClr val="000000"/>
      </a:dk2>
      <a:lt2>
        <a:srgbClr val="808080"/>
      </a:lt2>
      <a:accent1>
        <a:srgbClr val="5BBDFF"/>
      </a:accent1>
      <a:accent2>
        <a:srgbClr val="3333CC"/>
      </a:accent2>
      <a:accent3>
        <a:srgbClr val="FFFFFF"/>
      </a:accent3>
      <a:accent4>
        <a:srgbClr val="000000"/>
      </a:accent4>
      <a:accent5>
        <a:srgbClr val="B5DBFF"/>
      </a:accent5>
      <a:accent6>
        <a:srgbClr val="2D2DB9"/>
      </a:accent6>
      <a:hlink>
        <a:srgbClr val="CCCCFF"/>
      </a:hlink>
      <a:folHlink>
        <a:srgbClr val="B2B2B2"/>
      </a:folHlink>
    </a:clrScheme>
    <a:fontScheme name="Oletusrakenn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letusrakenn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letusrakenn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letusrakenn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letusrakenn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letusrakenn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letusrakenn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letusrakenn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letusrakenne 8">
        <a:dk1>
          <a:srgbClr val="000000"/>
        </a:dk1>
        <a:lt1>
          <a:srgbClr val="FFFFFF"/>
        </a:lt1>
        <a:dk2>
          <a:srgbClr val="000000"/>
        </a:dk2>
        <a:lt2>
          <a:srgbClr val="808080"/>
        </a:lt2>
        <a:accent1>
          <a:srgbClr val="5BBDFF"/>
        </a:accent1>
        <a:accent2>
          <a:srgbClr val="3333CC"/>
        </a:accent2>
        <a:accent3>
          <a:srgbClr val="FFFFFF"/>
        </a:accent3>
        <a:accent4>
          <a:srgbClr val="000000"/>
        </a:accent4>
        <a:accent5>
          <a:srgbClr val="B5DB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mso-contentType ?>
<FormTemplates xmlns="http://schemas.microsoft.com/sharepoint/v3/contenttype/forms">
  <Display>DocumentLibraryForm</Display>
  <Edit>DocumentLibraryForm</Edit>
  <New>DocumentLibraryForm</New>
</FormTemplates>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p:properties xmlns:p="http://schemas.microsoft.com/office/2006/metadata/properties" xmlns:xsi="http://www.w3.org/2001/XMLSchema-instance" xmlns:pc="http://schemas.microsoft.com/office/infopath/2007/PartnerControls">
  <documentManagement/>
</p:properties>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3.xml><?xml version="1.0" encoding="utf-8"?>
<ct:contentTypeSchema xmlns:ct="http://schemas.microsoft.com/office/2006/metadata/contentType" xmlns:ma="http://schemas.microsoft.com/office/2006/metadata/properties/metaAttributes" ct:_="" ma:_="" ma:contentTypeName="Asiakirja" ma:contentTypeID="0x010100A133EF70EAE22743B0FF0BFFAAA93ACB" ma:contentTypeVersion="7" ma:contentTypeDescription="Luo uusi asiakirja." ma:contentTypeScope="" ma:versionID="396237cc9a12ab72a443b9f4b2a2ed60">
  <xsd:schema xmlns:xsd="http://www.w3.org/2001/XMLSchema" xmlns:xs="http://www.w3.org/2001/XMLSchema" xmlns:p="http://schemas.microsoft.com/office/2006/metadata/properties" xmlns:ns2="a5f40f30-9f6f-4f63-bcfd-b05b4c042b1e" xmlns:ns3="b962d7f0-5614-4f66-bfeb-fc0079f1809e" targetNamespace="http://schemas.microsoft.com/office/2006/metadata/properties" ma:root="true" ma:fieldsID="0c7ed882ce85da1455da15bec0895479" ns2:_="" ns3:_="">
    <xsd:import namespace="a5f40f30-9f6f-4f63-bcfd-b05b4c042b1e"/>
    <xsd:import namespace="b962d7f0-5614-4f66-bfeb-fc0079f1809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f40f30-9f6f-4f63-bcfd-b05b4c042b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962d7f0-5614-4f66-bfeb-fc0079f1809e"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E244C47D-1758-437A-8061-F7EE5E6F9DC4}">
  <ds:schemaRefs>
    <ds:schemaRef ds:uri="ESRI.ArcGIS.Mapping.OfficeIntegration.PowerPointInfo"/>
  </ds:schemaRefs>
</ds:datastoreItem>
</file>

<file path=customXml/itemProps10.xml><?xml version="1.0" encoding="utf-8"?>
<ds:datastoreItem xmlns:ds="http://schemas.openxmlformats.org/officeDocument/2006/customXml" ds:itemID="{8C9BFDED-CB8F-44E5-823E-E39ACA7C9DAC}">
  <ds:schemaRefs>
    <ds:schemaRef ds:uri="ESRI.ArcGIS.Mapping.OfficeIntegration.PowerPointInfo"/>
  </ds:schemaRefs>
</ds:datastoreItem>
</file>

<file path=customXml/itemProps11.xml><?xml version="1.0" encoding="utf-8"?>
<ds:datastoreItem xmlns:ds="http://schemas.openxmlformats.org/officeDocument/2006/customXml" ds:itemID="{22B42FDC-1D3D-41B7-8CC0-20A352D422A4}">
  <ds:schemaRefs>
    <ds:schemaRef ds:uri="ESRI.ArcGIS.Mapping.OfficeIntegration.PowerPointInfo"/>
  </ds:schemaRefs>
</ds:datastoreItem>
</file>

<file path=customXml/itemProps12.xml><?xml version="1.0" encoding="utf-8"?>
<ds:datastoreItem xmlns:ds="http://schemas.openxmlformats.org/officeDocument/2006/customXml" ds:itemID="{07C5F521-A9E9-4666-9587-129CF7A8E461}">
  <ds:schemaRefs>
    <ds:schemaRef ds:uri="ESRI.ArcGIS.Mapping.OfficeIntegration.PowerPointInfo"/>
  </ds:schemaRefs>
</ds:datastoreItem>
</file>

<file path=customXml/itemProps13.xml><?xml version="1.0" encoding="utf-8"?>
<ds:datastoreItem xmlns:ds="http://schemas.openxmlformats.org/officeDocument/2006/customXml" ds:itemID="{8D1B7643-9F21-4429-84D8-0A8A5F5DFBED}">
  <ds:schemaRefs>
    <ds:schemaRef ds:uri="ESRI.ArcGIS.Mapping.OfficeIntegration.PowerPointInfo"/>
  </ds:schemaRefs>
</ds:datastoreItem>
</file>

<file path=customXml/itemProps14.xml><?xml version="1.0" encoding="utf-8"?>
<ds:datastoreItem xmlns:ds="http://schemas.openxmlformats.org/officeDocument/2006/customXml" ds:itemID="{EA583C55-A07B-4EA0-80CD-CF93BD85A8B6}">
  <ds:schemaRefs>
    <ds:schemaRef ds:uri="ESRI.ArcGIS.Mapping.OfficeIntegration.PowerPointInfo"/>
  </ds:schemaRefs>
</ds:datastoreItem>
</file>

<file path=customXml/itemProps15.xml><?xml version="1.0" encoding="utf-8"?>
<ds:datastoreItem xmlns:ds="http://schemas.openxmlformats.org/officeDocument/2006/customXml" ds:itemID="{D982F36C-813E-4F6C-B29F-C21B2ED86C35}">
  <ds:schemaRefs>
    <ds:schemaRef ds:uri="http://schemas.microsoft.com/sharepoint/v3/contenttype/forms"/>
  </ds:schemaRefs>
</ds:datastoreItem>
</file>

<file path=customXml/itemProps16.xml><?xml version="1.0" encoding="utf-8"?>
<ds:datastoreItem xmlns:ds="http://schemas.openxmlformats.org/officeDocument/2006/customXml" ds:itemID="{A0FFB875-95DB-4F4A-BA3D-32EC0DBE284D}">
  <ds:schemaRefs>
    <ds:schemaRef ds:uri="ESRI.ArcGIS.Mapping.OfficeIntegration.PowerPointInfo"/>
  </ds:schemaRefs>
</ds:datastoreItem>
</file>

<file path=customXml/itemProps17.xml><?xml version="1.0" encoding="utf-8"?>
<ds:datastoreItem xmlns:ds="http://schemas.openxmlformats.org/officeDocument/2006/customXml" ds:itemID="{E76E0AC5-1CB7-43C5-BF4C-196F832AA313}">
  <ds:schemaRefs>
    <ds:schemaRef ds:uri="ESRI.ArcGIS.Mapping.OfficeIntegration.PowerPointInfo"/>
  </ds:schemaRefs>
</ds:datastoreItem>
</file>

<file path=customXml/itemProps18.xml><?xml version="1.0" encoding="utf-8"?>
<ds:datastoreItem xmlns:ds="http://schemas.openxmlformats.org/officeDocument/2006/customXml" ds:itemID="{02395797-4EB4-4255-874C-8CC2BD094903}">
  <ds:schemaRefs>
    <ds:schemaRef ds:uri="ESRI.ArcGIS.Mapping.OfficeIntegration.PowerPointInfo"/>
  </ds:schemaRefs>
</ds:datastoreItem>
</file>

<file path=customXml/itemProps19.xml><?xml version="1.0" encoding="utf-8"?>
<ds:datastoreItem xmlns:ds="http://schemas.openxmlformats.org/officeDocument/2006/customXml" ds:itemID="{DCDBFB1B-5195-4852-9C21-582E50715930}">
  <ds:schemaRefs>
    <ds:schemaRef ds:uri="ESRI.ArcGIS.Mapping.OfficeIntegration.PowerPointInfo"/>
  </ds:schemaRefs>
</ds:datastoreItem>
</file>

<file path=customXml/itemProps2.xml><?xml version="1.0" encoding="utf-8"?>
<ds:datastoreItem xmlns:ds="http://schemas.openxmlformats.org/officeDocument/2006/customXml" ds:itemID="{139F8819-5F8F-42F5-AAC2-1F77211B843E}">
  <ds:schemaRefs>
    <ds:schemaRef ds:uri="ESRI.ArcGIS.Mapping.OfficeIntegration.PowerPointInfo"/>
  </ds:schemaRefs>
</ds:datastoreItem>
</file>

<file path=customXml/itemProps20.xml><?xml version="1.0" encoding="utf-8"?>
<ds:datastoreItem xmlns:ds="http://schemas.openxmlformats.org/officeDocument/2006/customXml" ds:itemID="{06921A73-6FD4-43BF-8B8A-BBE8EE0E9D82}">
  <ds:schemaRefs>
    <ds:schemaRef ds:uri="ESRI.ArcGIS.Mapping.OfficeIntegration.PowerPointInfo"/>
  </ds:schemaRefs>
</ds:datastoreItem>
</file>

<file path=customXml/itemProps21.xml><?xml version="1.0" encoding="utf-8"?>
<ds:datastoreItem xmlns:ds="http://schemas.openxmlformats.org/officeDocument/2006/customXml" ds:itemID="{7CF691FB-56F9-421A-AB8E-EAD15D6CD498}">
  <ds:schemaRefs>
    <ds:schemaRef ds:uri="ESRI.ArcGIS.Mapping.OfficeIntegration.PowerPointInfo"/>
  </ds:schemaRefs>
</ds:datastoreItem>
</file>

<file path=customXml/itemProps22.xml><?xml version="1.0" encoding="utf-8"?>
<ds:datastoreItem xmlns:ds="http://schemas.openxmlformats.org/officeDocument/2006/customXml" ds:itemID="{24D12A32-A315-450A-B7FF-D3B4DF15B137}">
  <ds:schemaRefs>
    <ds:schemaRef ds:uri="ESRI.ArcGIS.Mapping.OfficeIntegration.PowerPointInfo"/>
  </ds:schemaRefs>
</ds:datastoreItem>
</file>

<file path=customXml/itemProps23.xml><?xml version="1.0" encoding="utf-8"?>
<ds:datastoreItem xmlns:ds="http://schemas.openxmlformats.org/officeDocument/2006/customXml" ds:itemID="{02C7A211-0D68-41BC-B1D5-8F1C3ABE8B6A}">
  <ds:schemaRefs>
    <ds:schemaRef ds:uri="ESRI.ArcGIS.Mapping.OfficeIntegration.PowerPointInfo"/>
  </ds:schemaRefs>
</ds:datastoreItem>
</file>

<file path=customXml/itemProps24.xml><?xml version="1.0" encoding="utf-8"?>
<ds:datastoreItem xmlns:ds="http://schemas.openxmlformats.org/officeDocument/2006/customXml" ds:itemID="{00D5426B-B5CF-48D6-B09D-4E2045AD8DF6}">
  <ds:schemaRefs>
    <ds:schemaRef ds:uri="http://schemas.microsoft.com/office/2006/metadata/properties"/>
    <ds:schemaRef ds:uri="http://purl.org/dc/terms/"/>
    <ds:schemaRef ds:uri="8bd9b339-f4db-40df-87c1-780f4edab796"/>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25.xml><?xml version="1.0" encoding="utf-8"?>
<ds:datastoreItem xmlns:ds="http://schemas.openxmlformats.org/officeDocument/2006/customXml" ds:itemID="{B9B541C2-85E2-44B7-9F70-C40F07C37073}">
  <ds:schemaRefs>
    <ds:schemaRef ds:uri="ESRI.ArcGIS.Mapping.OfficeIntegration.PowerPointInfo"/>
  </ds:schemaRefs>
</ds:datastoreItem>
</file>

<file path=customXml/itemProps26.xml><?xml version="1.0" encoding="utf-8"?>
<ds:datastoreItem xmlns:ds="http://schemas.openxmlformats.org/officeDocument/2006/customXml" ds:itemID="{BE5D3102-DB6C-4DE8-8FBF-728AA900D1AC}">
  <ds:schemaRefs>
    <ds:schemaRef ds:uri="ESRI.ArcGIS.Mapping.OfficeIntegration.PowerPointInfo"/>
  </ds:schemaRefs>
</ds:datastoreItem>
</file>

<file path=customXml/itemProps3.xml><?xml version="1.0" encoding="utf-8"?>
<ds:datastoreItem xmlns:ds="http://schemas.openxmlformats.org/officeDocument/2006/customXml" ds:itemID="{0610EBC6-9A23-47C3-931E-060594B24C20}"/>
</file>

<file path=customXml/itemProps4.xml><?xml version="1.0" encoding="utf-8"?>
<ds:datastoreItem xmlns:ds="http://schemas.openxmlformats.org/officeDocument/2006/customXml" ds:itemID="{EFEDBC72-E736-4307-B756-BF77F2866BD3}">
  <ds:schemaRefs>
    <ds:schemaRef ds:uri="ESRI.ArcGIS.Mapping.OfficeIntegration.PowerPointInfo"/>
  </ds:schemaRefs>
</ds:datastoreItem>
</file>

<file path=customXml/itemProps5.xml><?xml version="1.0" encoding="utf-8"?>
<ds:datastoreItem xmlns:ds="http://schemas.openxmlformats.org/officeDocument/2006/customXml" ds:itemID="{02E841DB-C2A1-4013-B10A-62568BEE1619}">
  <ds:schemaRefs>
    <ds:schemaRef ds:uri="ESRI.ArcGIS.Mapping.OfficeIntegration.PowerPointInfo"/>
  </ds:schemaRefs>
</ds:datastoreItem>
</file>

<file path=customXml/itemProps6.xml><?xml version="1.0" encoding="utf-8"?>
<ds:datastoreItem xmlns:ds="http://schemas.openxmlformats.org/officeDocument/2006/customXml" ds:itemID="{7618C592-3AB3-4439-9892-1B3730711EF3}">
  <ds:schemaRefs>
    <ds:schemaRef ds:uri="ESRI.ArcGIS.Mapping.OfficeIntegration.PowerPointInfo"/>
  </ds:schemaRefs>
</ds:datastoreItem>
</file>

<file path=customXml/itemProps7.xml><?xml version="1.0" encoding="utf-8"?>
<ds:datastoreItem xmlns:ds="http://schemas.openxmlformats.org/officeDocument/2006/customXml" ds:itemID="{FDF5D323-EA10-497F-BC59-B478244FA298}">
  <ds:schemaRefs>
    <ds:schemaRef ds:uri="ESRI.ArcGIS.Mapping.OfficeIntegration.PowerPointInfo"/>
  </ds:schemaRefs>
</ds:datastoreItem>
</file>

<file path=customXml/itemProps8.xml><?xml version="1.0" encoding="utf-8"?>
<ds:datastoreItem xmlns:ds="http://schemas.openxmlformats.org/officeDocument/2006/customXml" ds:itemID="{EDC581B9-A790-4726-8849-5D9B06A76A24}">
  <ds:schemaRefs>
    <ds:schemaRef ds:uri="ESRI.ArcGIS.Mapping.OfficeIntegration.PowerPointInfo"/>
  </ds:schemaRefs>
</ds:datastoreItem>
</file>

<file path=customXml/itemProps9.xml><?xml version="1.0" encoding="utf-8"?>
<ds:datastoreItem xmlns:ds="http://schemas.openxmlformats.org/officeDocument/2006/customXml" ds:itemID="{16D5349D-B6F7-405D-B352-61EF572D4350}">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68895</TotalTime>
  <Words>3200</Words>
  <Application>Microsoft Office PowerPoint</Application>
  <PresentationFormat>Näytössä katseltava diaesitys (4:3)</PresentationFormat>
  <Paragraphs>500</Paragraphs>
  <Slides>36</Slides>
  <Notes>2</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36</vt:i4>
      </vt:variant>
    </vt:vector>
  </HeadingPairs>
  <TitlesOfParts>
    <vt:vector size="42" baseType="lpstr">
      <vt:lpstr>Arial</vt:lpstr>
      <vt:lpstr>Calibri</vt:lpstr>
      <vt:lpstr>Times New Roman</vt:lpstr>
      <vt:lpstr>Verdana</vt:lpstr>
      <vt:lpstr>Wingdings</vt:lpstr>
      <vt:lpstr>Oletusrakenne</vt:lpstr>
      <vt:lpstr> </vt:lpstr>
      <vt:lpstr>Nykytilanne</vt:lpstr>
      <vt:lpstr>Miksi toipumisorientaatio  </vt:lpstr>
      <vt:lpstr>Lähtökohtia</vt:lpstr>
      <vt:lpstr>Sairauden merkityksen rajaaminen, mielekäs elämä</vt:lpstr>
      <vt:lpstr>Toipumisen avainelementtejä</vt:lpstr>
      <vt:lpstr>Periaatteita</vt:lpstr>
      <vt:lpstr>Perustehtävä</vt:lpstr>
      <vt:lpstr>Vaikuttavia asioita</vt:lpstr>
      <vt:lpstr>Toipumisorientaatioon liittyviä virhetulkintoja </vt:lpstr>
      <vt:lpstr>Toipumisorientaatio ei ole antipsykiatriaa</vt:lpstr>
      <vt:lpstr>Osallisuus</vt:lpstr>
      <vt:lpstr>Mihin ammattilaisia tarvitaan</vt:lpstr>
      <vt:lpstr>Ammattilaisten rooli</vt:lpstr>
      <vt:lpstr>… jatkoa</vt:lpstr>
      <vt:lpstr>Mikä tässä on uutta 1 </vt:lpstr>
      <vt:lpstr>Miten toipumisorientaation implementointi voi onnistua?</vt:lpstr>
      <vt:lpstr>Asenteet ja toimintatavat muuttuvat</vt:lpstr>
      <vt:lpstr>Porissa ollaan alussa, mutta liikkeellä</vt:lpstr>
      <vt:lpstr>Toipumisorientaation eteneminen Porin psykososiaalisissa palveluissa</vt:lpstr>
      <vt:lpstr>Toipumisorientaatioasenteen näkyminen työyhteisössä </vt:lpstr>
      <vt:lpstr>Uudenlainen asiakassuunnitelma 1</vt:lpstr>
      <vt:lpstr>Uudenlainen asiakassuunnitelma 2</vt:lpstr>
      <vt:lpstr> </vt:lpstr>
      <vt:lpstr>Mikä tässä on uutta 2</vt:lpstr>
      <vt:lpstr>KYMMENEN KOHDAN ITSEARVIOINTI  sitoutuneen asiakastyöskentelykäytännön vahvistajana  KOHTAAMINEN TÄRKEINTÄ</vt:lpstr>
      <vt:lpstr>Kokemusasiantuntijoiden haluamia tehtäviä   </vt:lpstr>
      <vt:lpstr>Miten kokemusasiantuntijuus on muuttanut ajatteluasi </vt:lpstr>
      <vt:lpstr>Asiakkaitten kokemuksia asiakassuunnitelmasta</vt:lpstr>
      <vt:lpstr>…jatkoa</vt:lpstr>
      <vt:lpstr>Mitä tarvitaan lisää</vt:lpstr>
      <vt:lpstr>Siirtymiset asumispalveluissa Porissa vv. 2011-2014, vv. 2015-2017, v. 2018 ja v. 2019</vt:lpstr>
      <vt:lpstr>Asumispalvelujen ostot</vt:lpstr>
      <vt:lpstr>Asumispalvelut, omat ja ostot</vt:lpstr>
      <vt:lpstr>Asiakkaiden jakautuminen palveluittain v. 2012 ja v. 2019 </vt:lpstr>
      <vt:lpstr>Summaten</vt:lpstr>
    </vt:vector>
  </TitlesOfParts>
  <Company>Kaavoitusosasto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Koskela Heli</dc:creator>
  <cp:lastModifiedBy>Örn Malla Poskelappi</cp:lastModifiedBy>
  <cp:revision>316</cp:revision>
  <cp:lastPrinted>2020-02-05T12:22:00Z</cp:lastPrinted>
  <dcterms:created xsi:type="dcterms:W3CDTF">2005-03-08T14:16:41Z</dcterms:created>
  <dcterms:modified xsi:type="dcterms:W3CDTF">2020-09-02T07:38:42Z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0x010100A133EF70EAE22743B0FF0BFFAAA93ACB</vt:lpwstr>
  </property>
</Properties>
</file>