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handoutMasterIdLst>
    <p:handoutMasterId r:id="rId37"/>
  </p:handoutMasterIdLst>
  <p:sldIdLst>
    <p:sldId id="256" r:id="rId5"/>
    <p:sldId id="257" r:id="rId6"/>
    <p:sldId id="352" r:id="rId7"/>
    <p:sldId id="382" r:id="rId8"/>
    <p:sldId id="356" r:id="rId9"/>
    <p:sldId id="355" r:id="rId10"/>
    <p:sldId id="357" r:id="rId11"/>
    <p:sldId id="381" r:id="rId12"/>
    <p:sldId id="375" r:id="rId13"/>
    <p:sldId id="277" r:id="rId14"/>
    <p:sldId id="376" r:id="rId15"/>
    <p:sldId id="377" r:id="rId16"/>
    <p:sldId id="379" r:id="rId17"/>
    <p:sldId id="380" r:id="rId18"/>
    <p:sldId id="363" r:id="rId19"/>
    <p:sldId id="364" r:id="rId20"/>
    <p:sldId id="373" r:id="rId21"/>
    <p:sldId id="365" r:id="rId22"/>
    <p:sldId id="366" r:id="rId23"/>
    <p:sldId id="367" r:id="rId24"/>
    <p:sldId id="369" r:id="rId25"/>
    <p:sldId id="384" r:id="rId26"/>
    <p:sldId id="288" r:id="rId27"/>
    <p:sldId id="328" r:id="rId28"/>
    <p:sldId id="289" r:id="rId29"/>
    <p:sldId id="334" r:id="rId30"/>
    <p:sldId id="348" r:id="rId31"/>
    <p:sldId id="359" r:id="rId32"/>
    <p:sldId id="270" r:id="rId33"/>
    <p:sldId id="271" r:id="rId34"/>
    <p:sldId id="259" r:id="rId3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94"/>
    <a:srgbClr val="32A491"/>
    <a:srgbClr val="50C9B5"/>
    <a:srgbClr val="288172"/>
    <a:srgbClr val="4BA6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105920-6C37-41E3-96F9-4FE0147B8F20}" v="31" dt="2021-06-10T09:16:58.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7" d="100"/>
          <a:sy n="137" d="100"/>
        </p:scale>
        <p:origin x="258" y="102"/>
      </p:cViewPr>
      <p:guideLst>
        <p:guide orient="horz" pos="162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D150DD-EE8B-409C-B64D-AFB9169C8B8C}" type="doc">
      <dgm:prSet loTypeId="urn:microsoft.com/office/officeart/2005/8/layout/bProcess4" loCatId="process" qsTypeId="urn:microsoft.com/office/officeart/2005/8/quickstyle/simple1" qsCatId="simple" csTypeId="urn:microsoft.com/office/officeart/2005/8/colors/colorful3" csCatId="colorful" phldr="1"/>
      <dgm:spPr/>
      <dgm:t>
        <a:bodyPr/>
        <a:lstStyle/>
        <a:p>
          <a:endParaRPr lang="fi-FI"/>
        </a:p>
      </dgm:t>
    </dgm:pt>
    <dgm:pt modelId="{6E613018-2D68-44F5-BB98-F956826EADB7}">
      <dgm:prSet phldrT="[Teksti]"/>
      <dgm:spPr/>
      <dgm:t>
        <a:bodyPr/>
        <a:lstStyle/>
        <a:p>
          <a:r>
            <a:rPr lang="fi-FI" dirty="0"/>
            <a:t>Taustaselvityskysely ja koonti Kevät 2021</a:t>
          </a:r>
        </a:p>
      </dgm:t>
    </dgm:pt>
    <dgm:pt modelId="{B275EB79-06EF-4570-8A87-D2204F72CE9D}" type="parTrans" cxnId="{F0B735B1-1994-4086-8A26-B9C630A7329A}">
      <dgm:prSet/>
      <dgm:spPr/>
      <dgm:t>
        <a:bodyPr/>
        <a:lstStyle/>
        <a:p>
          <a:endParaRPr lang="fi-FI"/>
        </a:p>
      </dgm:t>
    </dgm:pt>
    <dgm:pt modelId="{713929D9-BE66-41EA-9B65-52B7A8AAFE1D}" type="sibTrans" cxnId="{F0B735B1-1994-4086-8A26-B9C630A7329A}">
      <dgm:prSet/>
      <dgm:spPr/>
      <dgm:t>
        <a:bodyPr/>
        <a:lstStyle/>
        <a:p>
          <a:endParaRPr lang="fi-FI"/>
        </a:p>
      </dgm:t>
    </dgm:pt>
    <dgm:pt modelId="{8E8E88B4-769B-4EAF-AD74-3160134545C8}">
      <dgm:prSet phldrT="[Teksti]"/>
      <dgm:spPr/>
      <dgm:t>
        <a:bodyPr/>
        <a:lstStyle/>
        <a:p>
          <a:r>
            <a:rPr lang="fi-FI" dirty="0"/>
            <a:t>Alihankintamallin pilotointi alustavat keskustelut, rahoitusmallivaihtoehdot</a:t>
          </a:r>
        </a:p>
        <a:p>
          <a:r>
            <a:rPr lang="fi-FI" dirty="0"/>
            <a:t>Toukokuu 2021</a:t>
          </a:r>
        </a:p>
      </dgm:t>
    </dgm:pt>
    <dgm:pt modelId="{FE576470-76CC-49CE-B6C9-E1A7D0B167EA}" type="parTrans" cxnId="{D1614075-42D8-4F81-842D-49879F7D79E4}">
      <dgm:prSet/>
      <dgm:spPr/>
      <dgm:t>
        <a:bodyPr/>
        <a:lstStyle/>
        <a:p>
          <a:endParaRPr lang="fi-FI"/>
        </a:p>
      </dgm:t>
    </dgm:pt>
    <dgm:pt modelId="{1FF1C6DB-09EB-41C1-8618-8F1554F8052E}" type="sibTrans" cxnId="{D1614075-42D8-4F81-842D-49879F7D79E4}">
      <dgm:prSet/>
      <dgm:spPr/>
      <dgm:t>
        <a:bodyPr/>
        <a:lstStyle/>
        <a:p>
          <a:endParaRPr lang="fi-FI"/>
        </a:p>
      </dgm:t>
    </dgm:pt>
    <dgm:pt modelId="{A2A35E24-9706-4B97-B83F-247B3EE807A3}">
      <dgm:prSet phldrT="[Teksti]"/>
      <dgm:spPr/>
      <dgm:t>
        <a:bodyPr/>
        <a:lstStyle/>
        <a:p>
          <a:r>
            <a:rPr lang="fi-FI" dirty="0"/>
            <a:t>Alihankintamallin esiselvitys THL 17.6.2021</a:t>
          </a:r>
        </a:p>
      </dgm:t>
    </dgm:pt>
    <dgm:pt modelId="{06E4061D-8891-40B1-95E6-C981FC546B6C}" type="parTrans" cxnId="{36FE2398-E7C2-4F0B-B8AD-322C34983DEE}">
      <dgm:prSet/>
      <dgm:spPr/>
      <dgm:t>
        <a:bodyPr/>
        <a:lstStyle/>
        <a:p>
          <a:endParaRPr lang="fi-FI"/>
        </a:p>
      </dgm:t>
    </dgm:pt>
    <dgm:pt modelId="{DEA9BE71-0F78-41F6-8E2B-8B24457DAC5F}" type="sibTrans" cxnId="{36FE2398-E7C2-4F0B-B8AD-322C34983DEE}">
      <dgm:prSet/>
      <dgm:spPr/>
      <dgm:t>
        <a:bodyPr/>
        <a:lstStyle/>
        <a:p>
          <a:endParaRPr lang="fi-FI"/>
        </a:p>
      </dgm:t>
    </dgm:pt>
    <dgm:pt modelId="{B1EA099B-59C3-497A-95EB-DB70A3C91171}">
      <dgm:prSet phldrT="[Teksti]"/>
      <dgm:spPr/>
      <dgm:t>
        <a:bodyPr/>
        <a:lstStyle/>
        <a:p>
          <a:r>
            <a:rPr lang="fi-FI" dirty="0"/>
            <a:t>Kulttuurista hyvinvointia-hanke yhteistyö</a:t>
          </a:r>
        </a:p>
        <a:p>
          <a:r>
            <a:rPr lang="fi-FI" dirty="0"/>
            <a:t>Syksy 2021</a:t>
          </a:r>
        </a:p>
      </dgm:t>
    </dgm:pt>
    <dgm:pt modelId="{820E6FE3-C891-46DA-B0E1-7420F3B3BF42}" type="parTrans" cxnId="{739F171C-F1A4-4F0D-AE33-E14917C043BB}">
      <dgm:prSet/>
      <dgm:spPr/>
      <dgm:t>
        <a:bodyPr/>
        <a:lstStyle/>
        <a:p>
          <a:endParaRPr lang="fi-FI"/>
        </a:p>
      </dgm:t>
    </dgm:pt>
    <dgm:pt modelId="{7BEBA70E-9AB6-4E60-8AD7-4764B05ACBDC}" type="sibTrans" cxnId="{739F171C-F1A4-4F0D-AE33-E14917C043BB}">
      <dgm:prSet/>
      <dgm:spPr/>
      <dgm:t>
        <a:bodyPr/>
        <a:lstStyle/>
        <a:p>
          <a:endParaRPr lang="fi-FI"/>
        </a:p>
      </dgm:t>
    </dgm:pt>
    <dgm:pt modelId="{3F175EE3-B25B-4C96-AAA2-55D0175620F5}">
      <dgm:prSet phldrT="[Teksti]"/>
      <dgm:spPr/>
      <dgm:t>
        <a:bodyPr/>
        <a:lstStyle/>
        <a:p>
          <a:r>
            <a:rPr lang="fi-FI" dirty="0"/>
            <a:t> Pilottien tarkka sopiminen työnantajien kanssa Marraskuu 2021</a:t>
          </a:r>
        </a:p>
      </dgm:t>
    </dgm:pt>
    <dgm:pt modelId="{AC7A6FF7-42D0-47FF-BC11-B59200FA295E}" type="parTrans" cxnId="{AE009CB4-705F-4801-8EBA-65B912FB35AC}">
      <dgm:prSet/>
      <dgm:spPr/>
      <dgm:t>
        <a:bodyPr/>
        <a:lstStyle/>
        <a:p>
          <a:endParaRPr lang="fi-FI"/>
        </a:p>
      </dgm:t>
    </dgm:pt>
    <dgm:pt modelId="{0B5EF2B1-CC3B-4FC1-B3B3-228840E07AA6}" type="sibTrans" cxnId="{AE009CB4-705F-4801-8EBA-65B912FB35AC}">
      <dgm:prSet/>
      <dgm:spPr/>
      <dgm:t>
        <a:bodyPr/>
        <a:lstStyle/>
        <a:p>
          <a:endParaRPr lang="fi-FI"/>
        </a:p>
      </dgm:t>
    </dgm:pt>
    <dgm:pt modelId="{E4479857-8D21-46B4-A0F2-B583A1B8F156}">
      <dgm:prSet phldrT="[Teksti]"/>
      <dgm:spPr/>
      <dgm:t>
        <a:bodyPr/>
        <a:lstStyle/>
        <a:p>
          <a:r>
            <a:rPr lang="fi-FI" dirty="0"/>
            <a:t>Alihankintamallin pilotoinnit</a:t>
          </a:r>
        </a:p>
        <a:p>
          <a:r>
            <a:rPr lang="fi-FI" dirty="0"/>
            <a:t>Alkukevät 2022</a:t>
          </a:r>
        </a:p>
      </dgm:t>
    </dgm:pt>
    <dgm:pt modelId="{DCC856F5-B933-4B2B-B890-07CC09A4BE63}" type="parTrans" cxnId="{3E05ADBF-947C-4E46-9D18-EF458A3A4C02}">
      <dgm:prSet/>
      <dgm:spPr/>
      <dgm:t>
        <a:bodyPr/>
        <a:lstStyle/>
        <a:p>
          <a:endParaRPr lang="fi-FI"/>
        </a:p>
      </dgm:t>
    </dgm:pt>
    <dgm:pt modelId="{8F62702F-DAC5-49BF-9A0E-281F07192A1D}" type="sibTrans" cxnId="{3E05ADBF-947C-4E46-9D18-EF458A3A4C02}">
      <dgm:prSet/>
      <dgm:spPr/>
      <dgm:t>
        <a:bodyPr/>
        <a:lstStyle/>
        <a:p>
          <a:endParaRPr lang="fi-FI"/>
        </a:p>
      </dgm:t>
    </dgm:pt>
    <dgm:pt modelId="{B3225C64-3098-4475-AFC9-3FECE3FFBE54}">
      <dgm:prSet phldrT="[Teksti]"/>
      <dgm:spPr/>
      <dgm:t>
        <a:bodyPr/>
        <a:lstStyle/>
        <a:p>
          <a:r>
            <a:rPr lang="fi-FI" dirty="0"/>
            <a:t>Pilotoinnin jälkeen arviointi: työnantajanäkökulma, asiakasnäkökulma, </a:t>
          </a:r>
          <a:r>
            <a:rPr lang="fi-FI" dirty="0" err="1"/>
            <a:t>Siun</a:t>
          </a:r>
          <a:r>
            <a:rPr lang="fi-FI" dirty="0"/>
            <a:t> soten näkökulma</a:t>
          </a:r>
        </a:p>
      </dgm:t>
    </dgm:pt>
    <dgm:pt modelId="{6A12400E-D722-4013-A609-070E666164BA}" type="parTrans" cxnId="{088E7D0C-8D7A-4B5B-BFBC-1738B53844FE}">
      <dgm:prSet/>
      <dgm:spPr/>
      <dgm:t>
        <a:bodyPr/>
        <a:lstStyle/>
        <a:p>
          <a:endParaRPr lang="fi-FI"/>
        </a:p>
      </dgm:t>
    </dgm:pt>
    <dgm:pt modelId="{A5758687-E0E1-465D-AD37-E3F6A03EBBA3}" type="sibTrans" cxnId="{088E7D0C-8D7A-4B5B-BFBC-1738B53844FE}">
      <dgm:prSet/>
      <dgm:spPr/>
      <dgm:t>
        <a:bodyPr/>
        <a:lstStyle/>
        <a:p>
          <a:endParaRPr lang="fi-FI"/>
        </a:p>
      </dgm:t>
    </dgm:pt>
    <dgm:pt modelId="{8017AEC8-4F9A-4EAF-9F95-12CD59146416}">
      <dgm:prSet phldrT="[Teksti]"/>
      <dgm:spPr/>
      <dgm:t>
        <a:bodyPr/>
        <a:lstStyle/>
        <a:p>
          <a:r>
            <a:rPr lang="fi-FI" dirty="0"/>
            <a:t>Kokonaisuuden arviointi, siirrettävyys koko Siun soten alueelle </a:t>
          </a:r>
        </a:p>
        <a:p>
          <a:r>
            <a:rPr lang="fi-FI" dirty="0"/>
            <a:t>Yhteys Välittäjä Oy, Vammaispalvelulain uudistus</a:t>
          </a:r>
        </a:p>
      </dgm:t>
    </dgm:pt>
    <dgm:pt modelId="{DEF25260-043A-4212-A0D4-2483F71FC654}" type="parTrans" cxnId="{2D139658-73A2-419E-BB1F-044885B77B9F}">
      <dgm:prSet/>
      <dgm:spPr/>
      <dgm:t>
        <a:bodyPr/>
        <a:lstStyle/>
        <a:p>
          <a:endParaRPr lang="fi-FI"/>
        </a:p>
      </dgm:t>
    </dgm:pt>
    <dgm:pt modelId="{67C0849F-3E1F-44F8-90AE-E3B1008B887E}" type="sibTrans" cxnId="{2D139658-73A2-419E-BB1F-044885B77B9F}">
      <dgm:prSet/>
      <dgm:spPr/>
      <dgm:t>
        <a:bodyPr/>
        <a:lstStyle/>
        <a:p>
          <a:endParaRPr lang="fi-FI"/>
        </a:p>
      </dgm:t>
    </dgm:pt>
    <dgm:pt modelId="{E12EE386-7187-402F-B8DC-300524BBC225}">
      <dgm:prSet phldrT="[Teksti]"/>
      <dgm:spPr/>
      <dgm:t>
        <a:bodyPr/>
        <a:lstStyle/>
        <a:p>
          <a:r>
            <a:rPr lang="fi-FI" dirty="0"/>
            <a:t>Pilottikohteiden valinta, resurssointi, toimintamallien valmistelu, tiedotus   Alkusyksy 2021</a:t>
          </a:r>
        </a:p>
      </dgm:t>
    </dgm:pt>
    <dgm:pt modelId="{242AAB6B-0F75-4E49-9C64-02630B3A4269}" type="sibTrans" cxnId="{979D7AE4-8AC8-4995-A1F0-FA00585A16A1}">
      <dgm:prSet/>
      <dgm:spPr/>
      <dgm:t>
        <a:bodyPr/>
        <a:lstStyle/>
        <a:p>
          <a:endParaRPr lang="fi-FI"/>
        </a:p>
      </dgm:t>
    </dgm:pt>
    <dgm:pt modelId="{201C9B53-EAC5-4B3C-B282-7443D99B26F6}" type="parTrans" cxnId="{979D7AE4-8AC8-4995-A1F0-FA00585A16A1}">
      <dgm:prSet/>
      <dgm:spPr/>
      <dgm:t>
        <a:bodyPr/>
        <a:lstStyle/>
        <a:p>
          <a:endParaRPr lang="fi-FI"/>
        </a:p>
      </dgm:t>
    </dgm:pt>
    <dgm:pt modelId="{C77E14B1-618F-49A5-9735-E4EE4EC55C69}" type="pres">
      <dgm:prSet presAssocID="{4BD150DD-EE8B-409C-B64D-AFB9169C8B8C}" presName="Name0" presStyleCnt="0">
        <dgm:presLayoutVars>
          <dgm:dir/>
          <dgm:resizeHandles/>
        </dgm:presLayoutVars>
      </dgm:prSet>
      <dgm:spPr/>
    </dgm:pt>
    <dgm:pt modelId="{33243ADA-5EA3-44D6-BC46-6591C69F4091}" type="pres">
      <dgm:prSet presAssocID="{6E613018-2D68-44F5-BB98-F956826EADB7}" presName="compNode" presStyleCnt="0"/>
      <dgm:spPr/>
    </dgm:pt>
    <dgm:pt modelId="{5299157E-574B-484F-AD40-13FC62F199E0}" type="pres">
      <dgm:prSet presAssocID="{6E613018-2D68-44F5-BB98-F956826EADB7}" presName="dummyConnPt" presStyleCnt="0"/>
      <dgm:spPr/>
    </dgm:pt>
    <dgm:pt modelId="{E876ACEB-47E8-446A-A129-6EA3EBD5CF96}" type="pres">
      <dgm:prSet presAssocID="{6E613018-2D68-44F5-BB98-F956826EADB7}" presName="node" presStyleLbl="node1" presStyleIdx="0" presStyleCnt="9">
        <dgm:presLayoutVars>
          <dgm:bulletEnabled val="1"/>
        </dgm:presLayoutVars>
      </dgm:prSet>
      <dgm:spPr/>
    </dgm:pt>
    <dgm:pt modelId="{D37B9220-FF44-4E30-9463-158D9A0375F5}" type="pres">
      <dgm:prSet presAssocID="{713929D9-BE66-41EA-9B65-52B7A8AAFE1D}" presName="sibTrans" presStyleLbl="bgSibTrans2D1" presStyleIdx="0" presStyleCnt="8"/>
      <dgm:spPr/>
    </dgm:pt>
    <dgm:pt modelId="{5247BA68-5C78-43BA-81F2-2AFC458284CA}" type="pres">
      <dgm:prSet presAssocID="{8E8E88B4-769B-4EAF-AD74-3160134545C8}" presName="compNode" presStyleCnt="0"/>
      <dgm:spPr/>
    </dgm:pt>
    <dgm:pt modelId="{EA100263-7CC0-4E5A-BAE2-48EBED1187B4}" type="pres">
      <dgm:prSet presAssocID="{8E8E88B4-769B-4EAF-AD74-3160134545C8}" presName="dummyConnPt" presStyleCnt="0"/>
      <dgm:spPr/>
    </dgm:pt>
    <dgm:pt modelId="{6CA8789C-2F41-46F7-B207-D922DADA344C}" type="pres">
      <dgm:prSet presAssocID="{8E8E88B4-769B-4EAF-AD74-3160134545C8}" presName="node" presStyleLbl="node1" presStyleIdx="1" presStyleCnt="9">
        <dgm:presLayoutVars>
          <dgm:bulletEnabled val="1"/>
        </dgm:presLayoutVars>
      </dgm:prSet>
      <dgm:spPr/>
    </dgm:pt>
    <dgm:pt modelId="{82CF1A5E-4525-4DCE-A2EA-6B63B8C723C8}" type="pres">
      <dgm:prSet presAssocID="{1FF1C6DB-09EB-41C1-8618-8F1554F8052E}" presName="sibTrans" presStyleLbl="bgSibTrans2D1" presStyleIdx="1" presStyleCnt="8"/>
      <dgm:spPr/>
    </dgm:pt>
    <dgm:pt modelId="{09D5CA38-5A87-4220-8B99-596CA3D84DF7}" type="pres">
      <dgm:prSet presAssocID="{A2A35E24-9706-4B97-B83F-247B3EE807A3}" presName="compNode" presStyleCnt="0"/>
      <dgm:spPr/>
    </dgm:pt>
    <dgm:pt modelId="{39241437-72E7-4197-9C4C-BC8FFBEC33B9}" type="pres">
      <dgm:prSet presAssocID="{A2A35E24-9706-4B97-B83F-247B3EE807A3}" presName="dummyConnPt" presStyleCnt="0"/>
      <dgm:spPr/>
    </dgm:pt>
    <dgm:pt modelId="{12EB20AC-F00E-4AF3-956A-F74BC3E0E0C8}" type="pres">
      <dgm:prSet presAssocID="{A2A35E24-9706-4B97-B83F-247B3EE807A3}" presName="node" presStyleLbl="node1" presStyleIdx="2" presStyleCnt="9">
        <dgm:presLayoutVars>
          <dgm:bulletEnabled val="1"/>
        </dgm:presLayoutVars>
      </dgm:prSet>
      <dgm:spPr/>
    </dgm:pt>
    <dgm:pt modelId="{DF2F9CB1-4531-4FB0-9247-46643C35AFE6}" type="pres">
      <dgm:prSet presAssocID="{DEA9BE71-0F78-41F6-8E2B-8B24457DAC5F}" presName="sibTrans" presStyleLbl="bgSibTrans2D1" presStyleIdx="2" presStyleCnt="8"/>
      <dgm:spPr/>
    </dgm:pt>
    <dgm:pt modelId="{1A1BA1A3-A3A9-49F5-B92D-53B7D0DD50F5}" type="pres">
      <dgm:prSet presAssocID="{E12EE386-7187-402F-B8DC-300524BBC225}" presName="compNode" presStyleCnt="0"/>
      <dgm:spPr/>
    </dgm:pt>
    <dgm:pt modelId="{FC879005-9C0A-454A-B9D5-13EB5B3C5247}" type="pres">
      <dgm:prSet presAssocID="{E12EE386-7187-402F-B8DC-300524BBC225}" presName="dummyConnPt" presStyleCnt="0"/>
      <dgm:spPr/>
    </dgm:pt>
    <dgm:pt modelId="{CD493C3A-B07E-442C-BF85-D16699B9D516}" type="pres">
      <dgm:prSet presAssocID="{E12EE386-7187-402F-B8DC-300524BBC225}" presName="node" presStyleLbl="node1" presStyleIdx="3" presStyleCnt="9">
        <dgm:presLayoutVars>
          <dgm:bulletEnabled val="1"/>
        </dgm:presLayoutVars>
      </dgm:prSet>
      <dgm:spPr/>
    </dgm:pt>
    <dgm:pt modelId="{413A4E29-B349-432E-80E4-0D5D29F3682A}" type="pres">
      <dgm:prSet presAssocID="{242AAB6B-0F75-4E49-9C64-02630B3A4269}" presName="sibTrans" presStyleLbl="bgSibTrans2D1" presStyleIdx="3" presStyleCnt="8"/>
      <dgm:spPr/>
    </dgm:pt>
    <dgm:pt modelId="{474F2BD7-6800-411B-8846-2AF90BD5659E}" type="pres">
      <dgm:prSet presAssocID="{B1EA099B-59C3-497A-95EB-DB70A3C91171}" presName="compNode" presStyleCnt="0"/>
      <dgm:spPr/>
    </dgm:pt>
    <dgm:pt modelId="{8560F3E8-F389-4D8D-A13C-77DFED3F5C6D}" type="pres">
      <dgm:prSet presAssocID="{B1EA099B-59C3-497A-95EB-DB70A3C91171}" presName="dummyConnPt" presStyleCnt="0"/>
      <dgm:spPr/>
    </dgm:pt>
    <dgm:pt modelId="{17C200F2-4755-42E4-85FE-381AA2C4F485}" type="pres">
      <dgm:prSet presAssocID="{B1EA099B-59C3-497A-95EB-DB70A3C91171}" presName="node" presStyleLbl="node1" presStyleIdx="4" presStyleCnt="9">
        <dgm:presLayoutVars>
          <dgm:bulletEnabled val="1"/>
        </dgm:presLayoutVars>
      </dgm:prSet>
      <dgm:spPr/>
    </dgm:pt>
    <dgm:pt modelId="{7C91201E-7260-4C75-BA1F-9DF2F4E7F1A5}" type="pres">
      <dgm:prSet presAssocID="{7BEBA70E-9AB6-4E60-8AD7-4764B05ACBDC}" presName="sibTrans" presStyleLbl="bgSibTrans2D1" presStyleIdx="4" presStyleCnt="8"/>
      <dgm:spPr/>
    </dgm:pt>
    <dgm:pt modelId="{644FD9B0-F127-47A7-809C-85513B407F25}" type="pres">
      <dgm:prSet presAssocID="{3F175EE3-B25B-4C96-AAA2-55D0175620F5}" presName="compNode" presStyleCnt="0"/>
      <dgm:spPr/>
    </dgm:pt>
    <dgm:pt modelId="{935A943D-B2B0-497D-AD3B-146A37CF4CC9}" type="pres">
      <dgm:prSet presAssocID="{3F175EE3-B25B-4C96-AAA2-55D0175620F5}" presName="dummyConnPt" presStyleCnt="0"/>
      <dgm:spPr/>
    </dgm:pt>
    <dgm:pt modelId="{0C72C079-0817-4E09-A4BE-21D53C3C0A7F}" type="pres">
      <dgm:prSet presAssocID="{3F175EE3-B25B-4C96-AAA2-55D0175620F5}" presName="node" presStyleLbl="node1" presStyleIdx="5" presStyleCnt="9">
        <dgm:presLayoutVars>
          <dgm:bulletEnabled val="1"/>
        </dgm:presLayoutVars>
      </dgm:prSet>
      <dgm:spPr/>
    </dgm:pt>
    <dgm:pt modelId="{893DFF8F-2747-420D-BD9B-94B836796F8B}" type="pres">
      <dgm:prSet presAssocID="{0B5EF2B1-CC3B-4FC1-B3B3-228840E07AA6}" presName="sibTrans" presStyleLbl="bgSibTrans2D1" presStyleIdx="5" presStyleCnt="8"/>
      <dgm:spPr/>
    </dgm:pt>
    <dgm:pt modelId="{1BA9E4C1-28C2-4197-8AEB-A77F716BC91D}" type="pres">
      <dgm:prSet presAssocID="{E4479857-8D21-46B4-A0F2-B583A1B8F156}" presName="compNode" presStyleCnt="0"/>
      <dgm:spPr/>
    </dgm:pt>
    <dgm:pt modelId="{9EAAEC94-B269-4735-B9A5-58BA7CB45829}" type="pres">
      <dgm:prSet presAssocID="{E4479857-8D21-46B4-A0F2-B583A1B8F156}" presName="dummyConnPt" presStyleCnt="0"/>
      <dgm:spPr/>
    </dgm:pt>
    <dgm:pt modelId="{7F5F1B6C-D6A7-4032-B9D3-FAF3A7C974F6}" type="pres">
      <dgm:prSet presAssocID="{E4479857-8D21-46B4-A0F2-B583A1B8F156}" presName="node" presStyleLbl="node1" presStyleIdx="6" presStyleCnt="9">
        <dgm:presLayoutVars>
          <dgm:bulletEnabled val="1"/>
        </dgm:presLayoutVars>
      </dgm:prSet>
      <dgm:spPr/>
    </dgm:pt>
    <dgm:pt modelId="{C087D970-9C59-4175-B77E-ECA74913328F}" type="pres">
      <dgm:prSet presAssocID="{8F62702F-DAC5-49BF-9A0E-281F07192A1D}" presName="sibTrans" presStyleLbl="bgSibTrans2D1" presStyleIdx="6" presStyleCnt="8"/>
      <dgm:spPr/>
    </dgm:pt>
    <dgm:pt modelId="{77BB6FCB-DF77-49A1-85CF-CD5D9CDCF757}" type="pres">
      <dgm:prSet presAssocID="{B3225C64-3098-4475-AFC9-3FECE3FFBE54}" presName="compNode" presStyleCnt="0"/>
      <dgm:spPr/>
    </dgm:pt>
    <dgm:pt modelId="{FBC42879-22DC-499A-9C03-87C4C50A1601}" type="pres">
      <dgm:prSet presAssocID="{B3225C64-3098-4475-AFC9-3FECE3FFBE54}" presName="dummyConnPt" presStyleCnt="0"/>
      <dgm:spPr/>
    </dgm:pt>
    <dgm:pt modelId="{E2411D06-5EEF-4AA7-9138-72C6F36EDDE2}" type="pres">
      <dgm:prSet presAssocID="{B3225C64-3098-4475-AFC9-3FECE3FFBE54}" presName="node" presStyleLbl="node1" presStyleIdx="7" presStyleCnt="9">
        <dgm:presLayoutVars>
          <dgm:bulletEnabled val="1"/>
        </dgm:presLayoutVars>
      </dgm:prSet>
      <dgm:spPr/>
    </dgm:pt>
    <dgm:pt modelId="{EAEE0393-0330-4E94-B2C4-DF5EBF030457}" type="pres">
      <dgm:prSet presAssocID="{A5758687-E0E1-465D-AD37-E3F6A03EBBA3}" presName="sibTrans" presStyleLbl="bgSibTrans2D1" presStyleIdx="7" presStyleCnt="8"/>
      <dgm:spPr/>
    </dgm:pt>
    <dgm:pt modelId="{D53A25A8-48D4-49D3-849F-E5A7BB324C5F}" type="pres">
      <dgm:prSet presAssocID="{8017AEC8-4F9A-4EAF-9F95-12CD59146416}" presName="compNode" presStyleCnt="0"/>
      <dgm:spPr/>
    </dgm:pt>
    <dgm:pt modelId="{AF9B6D71-19FE-4BB7-9136-D70BD175FAF7}" type="pres">
      <dgm:prSet presAssocID="{8017AEC8-4F9A-4EAF-9F95-12CD59146416}" presName="dummyConnPt" presStyleCnt="0"/>
      <dgm:spPr/>
    </dgm:pt>
    <dgm:pt modelId="{14651F99-7468-4937-9551-08D5629CE37D}" type="pres">
      <dgm:prSet presAssocID="{8017AEC8-4F9A-4EAF-9F95-12CD59146416}" presName="node" presStyleLbl="node1" presStyleIdx="8" presStyleCnt="9">
        <dgm:presLayoutVars>
          <dgm:bulletEnabled val="1"/>
        </dgm:presLayoutVars>
      </dgm:prSet>
      <dgm:spPr/>
    </dgm:pt>
  </dgm:ptLst>
  <dgm:cxnLst>
    <dgm:cxn modelId="{91D10F01-09F4-42D0-BD2F-71FFB10CF39B}" type="presOf" srcId="{A2A35E24-9706-4B97-B83F-247B3EE807A3}" destId="{12EB20AC-F00E-4AF3-956A-F74BC3E0E0C8}" srcOrd="0" destOrd="0" presId="urn:microsoft.com/office/officeart/2005/8/layout/bProcess4"/>
    <dgm:cxn modelId="{088E7D0C-8D7A-4B5B-BFBC-1738B53844FE}" srcId="{4BD150DD-EE8B-409C-B64D-AFB9169C8B8C}" destId="{B3225C64-3098-4475-AFC9-3FECE3FFBE54}" srcOrd="7" destOrd="0" parTransId="{6A12400E-D722-4013-A609-070E666164BA}" sibTransId="{A5758687-E0E1-465D-AD37-E3F6A03EBBA3}"/>
    <dgm:cxn modelId="{33860813-D80B-4480-974A-5CE3116BFB4C}" type="presOf" srcId="{242AAB6B-0F75-4E49-9C64-02630B3A4269}" destId="{413A4E29-B349-432E-80E4-0D5D29F3682A}" srcOrd="0" destOrd="0" presId="urn:microsoft.com/office/officeart/2005/8/layout/bProcess4"/>
    <dgm:cxn modelId="{739F171C-F1A4-4F0D-AE33-E14917C043BB}" srcId="{4BD150DD-EE8B-409C-B64D-AFB9169C8B8C}" destId="{B1EA099B-59C3-497A-95EB-DB70A3C91171}" srcOrd="4" destOrd="0" parTransId="{820E6FE3-C891-46DA-B0E1-7420F3B3BF42}" sibTransId="{7BEBA70E-9AB6-4E60-8AD7-4764B05ACBDC}"/>
    <dgm:cxn modelId="{76532429-AB50-42C6-B277-35545FD3098E}" type="presOf" srcId="{8F62702F-DAC5-49BF-9A0E-281F07192A1D}" destId="{C087D970-9C59-4175-B77E-ECA74913328F}" srcOrd="0" destOrd="0" presId="urn:microsoft.com/office/officeart/2005/8/layout/bProcess4"/>
    <dgm:cxn modelId="{7FA1F12D-38C3-494D-B360-E3538C5194AA}" type="presOf" srcId="{B3225C64-3098-4475-AFC9-3FECE3FFBE54}" destId="{E2411D06-5EEF-4AA7-9138-72C6F36EDDE2}" srcOrd="0" destOrd="0" presId="urn:microsoft.com/office/officeart/2005/8/layout/bProcess4"/>
    <dgm:cxn modelId="{30925E38-0DC9-48AA-8F8A-17A400BC8A29}" type="presOf" srcId="{8E8E88B4-769B-4EAF-AD74-3160134545C8}" destId="{6CA8789C-2F41-46F7-B207-D922DADA344C}" srcOrd="0" destOrd="0" presId="urn:microsoft.com/office/officeart/2005/8/layout/bProcess4"/>
    <dgm:cxn modelId="{94B6333D-7DF7-4DCA-AD0F-BB48568A481E}" type="presOf" srcId="{0B5EF2B1-CC3B-4FC1-B3B3-228840E07AA6}" destId="{893DFF8F-2747-420D-BD9B-94B836796F8B}" srcOrd="0" destOrd="0" presId="urn:microsoft.com/office/officeart/2005/8/layout/bProcess4"/>
    <dgm:cxn modelId="{6F7D983E-C2C7-4CEC-BF58-2D2EC2D61B66}" type="presOf" srcId="{6E613018-2D68-44F5-BB98-F956826EADB7}" destId="{E876ACEB-47E8-446A-A129-6EA3EBD5CF96}" srcOrd="0" destOrd="0" presId="urn:microsoft.com/office/officeart/2005/8/layout/bProcess4"/>
    <dgm:cxn modelId="{AEC0D842-0A24-4C86-963F-7B96F7C5FC7C}" type="presOf" srcId="{3F175EE3-B25B-4C96-AAA2-55D0175620F5}" destId="{0C72C079-0817-4E09-A4BE-21D53C3C0A7F}" srcOrd="0" destOrd="0" presId="urn:microsoft.com/office/officeart/2005/8/layout/bProcess4"/>
    <dgm:cxn modelId="{2DAC5343-B04C-4974-BEFE-D1F404A0651D}" type="presOf" srcId="{4BD150DD-EE8B-409C-B64D-AFB9169C8B8C}" destId="{C77E14B1-618F-49A5-9735-E4EE4EC55C69}" srcOrd="0" destOrd="0" presId="urn:microsoft.com/office/officeart/2005/8/layout/bProcess4"/>
    <dgm:cxn modelId="{48630D6C-F2A0-4C26-93FD-E74B909F93D4}" type="presOf" srcId="{E12EE386-7187-402F-B8DC-300524BBC225}" destId="{CD493C3A-B07E-442C-BF85-D16699B9D516}" srcOrd="0" destOrd="0" presId="urn:microsoft.com/office/officeart/2005/8/layout/bProcess4"/>
    <dgm:cxn modelId="{CE98F54D-3B44-4355-B1BB-6034CD41B029}" type="presOf" srcId="{DEA9BE71-0F78-41F6-8E2B-8B24457DAC5F}" destId="{DF2F9CB1-4531-4FB0-9247-46643C35AFE6}" srcOrd="0" destOrd="0" presId="urn:microsoft.com/office/officeart/2005/8/layout/bProcess4"/>
    <dgm:cxn modelId="{D1614075-42D8-4F81-842D-49879F7D79E4}" srcId="{4BD150DD-EE8B-409C-B64D-AFB9169C8B8C}" destId="{8E8E88B4-769B-4EAF-AD74-3160134545C8}" srcOrd="1" destOrd="0" parTransId="{FE576470-76CC-49CE-B6C9-E1A7D0B167EA}" sibTransId="{1FF1C6DB-09EB-41C1-8618-8F1554F8052E}"/>
    <dgm:cxn modelId="{2D139658-73A2-419E-BB1F-044885B77B9F}" srcId="{4BD150DD-EE8B-409C-B64D-AFB9169C8B8C}" destId="{8017AEC8-4F9A-4EAF-9F95-12CD59146416}" srcOrd="8" destOrd="0" parTransId="{DEF25260-043A-4212-A0D4-2483F71FC654}" sibTransId="{67C0849F-3E1F-44F8-90AE-E3B1008B887E}"/>
    <dgm:cxn modelId="{36FE2398-E7C2-4F0B-B8AD-322C34983DEE}" srcId="{4BD150DD-EE8B-409C-B64D-AFB9169C8B8C}" destId="{A2A35E24-9706-4B97-B83F-247B3EE807A3}" srcOrd="2" destOrd="0" parTransId="{06E4061D-8891-40B1-95E6-C981FC546B6C}" sibTransId="{DEA9BE71-0F78-41F6-8E2B-8B24457DAC5F}"/>
    <dgm:cxn modelId="{5E62CBA1-AAC4-4946-924D-1692641060D1}" type="presOf" srcId="{B1EA099B-59C3-497A-95EB-DB70A3C91171}" destId="{17C200F2-4755-42E4-85FE-381AA2C4F485}" srcOrd="0" destOrd="0" presId="urn:microsoft.com/office/officeart/2005/8/layout/bProcess4"/>
    <dgm:cxn modelId="{630BC3A5-7523-4FB9-B10A-DDB896FC3987}" type="presOf" srcId="{1FF1C6DB-09EB-41C1-8618-8F1554F8052E}" destId="{82CF1A5E-4525-4DCE-A2EA-6B63B8C723C8}" srcOrd="0" destOrd="0" presId="urn:microsoft.com/office/officeart/2005/8/layout/bProcess4"/>
    <dgm:cxn modelId="{F0B735B1-1994-4086-8A26-B9C630A7329A}" srcId="{4BD150DD-EE8B-409C-B64D-AFB9169C8B8C}" destId="{6E613018-2D68-44F5-BB98-F956826EADB7}" srcOrd="0" destOrd="0" parTransId="{B275EB79-06EF-4570-8A87-D2204F72CE9D}" sibTransId="{713929D9-BE66-41EA-9B65-52B7A8AAFE1D}"/>
    <dgm:cxn modelId="{AE009CB4-705F-4801-8EBA-65B912FB35AC}" srcId="{4BD150DD-EE8B-409C-B64D-AFB9169C8B8C}" destId="{3F175EE3-B25B-4C96-AAA2-55D0175620F5}" srcOrd="5" destOrd="0" parTransId="{AC7A6FF7-42D0-47FF-BC11-B59200FA295E}" sibTransId="{0B5EF2B1-CC3B-4FC1-B3B3-228840E07AA6}"/>
    <dgm:cxn modelId="{6100B7BD-1AEF-4FF9-864E-6ED01B348244}" type="presOf" srcId="{8017AEC8-4F9A-4EAF-9F95-12CD59146416}" destId="{14651F99-7468-4937-9551-08D5629CE37D}" srcOrd="0" destOrd="0" presId="urn:microsoft.com/office/officeart/2005/8/layout/bProcess4"/>
    <dgm:cxn modelId="{3E05ADBF-947C-4E46-9D18-EF458A3A4C02}" srcId="{4BD150DD-EE8B-409C-B64D-AFB9169C8B8C}" destId="{E4479857-8D21-46B4-A0F2-B583A1B8F156}" srcOrd="6" destOrd="0" parTransId="{DCC856F5-B933-4B2B-B890-07CC09A4BE63}" sibTransId="{8F62702F-DAC5-49BF-9A0E-281F07192A1D}"/>
    <dgm:cxn modelId="{351202D9-883C-4699-B37F-0A373EBA9522}" type="presOf" srcId="{7BEBA70E-9AB6-4E60-8AD7-4764B05ACBDC}" destId="{7C91201E-7260-4C75-BA1F-9DF2F4E7F1A5}" srcOrd="0" destOrd="0" presId="urn:microsoft.com/office/officeart/2005/8/layout/bProcess4"/>
    <dgm:cxn modelId="{796FDFDF-454A-4C5A-A786-38262BE0B1C6}" type="presOf" srcId="{E4479857-8D21-46B4-A0F2-B583A1B8F156}" destId="{7F5F1B6C-D6A7-4032-B9D3-FAF3A7C974F6}" srcOrd="0" destOrd="0" presId="urn:microsoft.com/office/officeart/2005/8/layout/bProcess4"/>
    <dgm:cxn modelId="{979D7AE4-8AC8-4995-A1F0-FA00585A16A1}" srcId="{4BD150DD-EE8B-409C-B64D-AFB9169C8B8C}" destId="{E12EE386-7187-402F-B8DC-300524BBC225}" srcOrd="3" destOrd="0" parTransId="{201C9B53-EAC5-4B3C-B282-7443D99B26F6}" sibTransId="{242AAB6B-0F75-4E49-9C64-02630B3A4269}"/>
    <dgm:cxn modelId="{5D856FED-475C-4DB4-88E1-2F9B9293E139}" type="presOf" srcId="{A5758687-E0E1-465D-AD37-E3F6A03EBBA3}" destId="{EAEE0393-0330-4E94-B2C4-DF5EBF030457}" srcOrd="0" destOrd="0" presId="urn:microsoft.com/office/officeart/2005/8/layout/bProcess4"/>
    <dgm:cxn modelId="{42E550F2-A956-4F46-A26D-29967938ACE1}" type="presOf" srcId="{713929D9-BE66-41EA-9B65-52B7A8AAFE1D}" destId="{D37B9220-FF44-4E30-9463-158D9A0375F5}" srcOrd="0" destOrd="0" presId="urn:microsoft.com/office/officeart/2005/8/layout/bProcess4"/>
    <dgm:cxn modelId="{F38CC11A-2F84-43F9-BE88-A1F9DF226C61}" type="presParOf" srcId="{C77E14B1-618F-49A5-9735-E4EE4EC55C69}" destId="{33243ADA-5EA3-44D6-BC46-6591C69F4091}" srcOrd="0" destOrd="0" presId="urn:microsoft.com/office/officeart/2005/8/layout/bProcess4"/>
    <dgm:cxn modelId="{E6BF694F-A457-46E5-A4B2-9A67BDAFF664}" type="presParOf" srcId="{33243ADA-5EA3-44D6-BC46-6591C69F4091}" destId="{5299157E-574B-484F-AD40-13FC62F199E0}" srcOrd="0" destOrd="0" presId="urn:microsoft.com/office/officeart/2005/8/layout/bProcess4"/>
    <dgm:cxn modelId="{5E914743-28FE-465C-9421-AF228B1A2F7F}" type="presParOf" srcId="{33243ADA-5EA3-44D6-BC46-6591C69F4091}" destId="{E876ACEB-47E8-446A-A129-6EA3EBD5CF96}" srcOrd="1" destOrd="0" presId="urn:microsoft.com/office/officeart/2005/8/layout/bProcess4"/>
    <dgm:cxn modelId="{6D8B1DE6-3B61-4C84-81B0-07674AEE776B}" type="presParOf" srcId="{C77E14B1-618F-49A5-9735-E4EE4EC55C69}" destId="{D37B9220-FF44-4E30-9463-158D9A0375F5}" srcOrd="1" destOrd="0" presId="urn:microsoft.com/office/officeart/2005/8/layout/bProcess4"/>
    <dgm:cxn modelId="{D894994E-D8AF-458B-8505-BBC271D0C631}" type="presParOf" srcId="{C77E14B1-618F-49A5-9735-E4EE4EC55C69}" destId="{5247BA68-5C78-43BA-81F2-2AFC458284CA}" srcOrd="2" destOrd="0" presId="urn:microsoft.com/office/officeart/2005/8/layout/bProcess4"/>
    <dgm:cxn modelId="{88436A5D-87C2-498D-9957-379366EBC531}" type="presParOf" srcId="{5247BA68-5C78-43BA-81F2-2AFC458284CA}" destId="{EA100263-7CC0-4E5A-BAE2-48EBED1187B4}" srcOrd="0" destOrd="0" presId="urn:microsoft.com/office/officeart/2005/8/layout/bProcess4"/>
    <dgm:cxn modelId="{69EC61D0-0777-43E5-B12C-C33A04F72F33}" type="presParOf" srcId="{5247BA68-5C78-43BA-81F2-2AFC458284CA}" destId="{6CA8789C-2F41-46F7-B207-D922DADA344C}" srcOrd="1" destOrd="0" presId="urn:microsoft.com/office/officeart/2005/8/layout/bProcess4"/>
    <dgm:cxn modelId="{2D5E2B8E-9CB0-4B2E-A2E0-17428D1176EF}" type="presParOf" srcId="{C77E14B1-618F-49A5-9735-E4EE4EC55C69}" destId="{82CF1A5E-4525-4DCE-A2EA-6B63B8C723C8}" srcOrd="3" destOrd="0" presId="urn:microsoft.com/office/officeart/2005/8/layout/bProcess4"/>
    <dgm:cxn modelId="{8CAC396D-F9ED-4F3B-A22E-C51B678DA4B0}" type="presParOf" srcId="{C77E14B1-618F-49A5-9735-E4EE4EC55C69}" destId="{09D5CA38-5A87-4220-8B99-596CA3D84DF7}" srcOrd="4" destOrd="0" presId="urn:microsoft.com/office/officeart/2005/8/layout/bProcess4"/>
    <dgm:cxn modelId="{C6DE7647-3589-41A5-BBD7-1511E8C11535}" type="presParOf" srcId="{09D5CA38-5A87-4220-8B99-596CA3D84DF7}" destId="{39241437-72E7-4197-9C4C-BC8FFBEC33B9}" srcOrd="0" destOrd="0" presId="urn:microsoft.com/office/officeart/2005/8/layout/bProcess4"/>
    <dgm:cxn modelId="{DD6D60F9-DB18-4165-99D9-152E333307E8}" type="presParOf" srcId="{09D5CA38-5A87-4220-8B99-596CA3D84DF7}" destId="{12EB20AC-F00E-4AF3-956A-F74BC3E0E0C8}" srcOrd="1" destOrd="0" presId="urn:microsoft.com/office/officeart/2005/8/layout/bProcess4"/>
    <dgm:cxn modelId="{F0652CC1-A6F8-4086-9435-9BDED80975A7}" type="presParOf" srcId="{C77E14B1-618F-49A5-9735-E4EE4EC55C69}" destId="{DF2F9CB1-4531-4FB0-9247-46643C35AFE6}" srcOrd="5" destOrd="0" presId="urn:microsoft.com/office/officeart/2005/8/layout/bProcess4"/>
    <dgm:cxn modelId="{5E6DA643-20FB-45F8-800C-6C92960BDD7B}" type="presParOf" srcId="{C77E14B1-618F-49A5-9735-E4EE4EC55C69}" destId="{1A1BA1A3-A3A9-49F5-B92D-53B7D0DD50F5}" srcOrd="6" destOrd="0" presId="urn:microsoft.com/office/officeart/2005/8/layout/bProcess4"/>
    <dgm:cxn modelId="{27DB64F4-6F8A-4877-833E-93BDB932C5E9}" type="presParOf" srcId="{1A1BA1A3-A3A9-49F5-B92D-53B7D0DD50F5}" destId="{FC879005-9C0A-454A-B9D5-13EB5B3C5247}" srcOrd="0" destOrd="0" presId="urn:microsoft.com/office/officeart/2005/8/layout/bProcess4"/>
    <dgm:cxn modelId="{9776F0E7-83AA-4992-A131-409E18C0B5D4}" type="presParOf" srcId="{1A1BA1A3-A3A9-49F5-B92D-53B7D0DD50F5}" destId="{CD493C3A-B07E-442C-BF85-D16699B9D516}" srcOrd="1" destOrd="0" presId="urn:microsoft.com/office/officeart/2005/8/layout/bProcess4"/>
    <dgm:cxn modelId="{1EAE0B86-7AD6-4782-B73A-477EA056E74A}" type="presParOf" srcId="{C77E14B1-618F-49A5-9735-E4EE4EC55C69}" destId="{413A4E29-B349-432E-80E4-0D5D29F3682A}" srcOrd="7" destOrd="0" presId="urn:microsoft.com/office/officeart/2005/8/layout/bProcess4"/>
    <dgm:cxn modelId="{C45CBE34-C350-414C-8478-949278A36F18}" type="presParOf" srcId="{C77E14B1-618F-49A5-9735-E4EE4EC55C69}" destId="{474F2BD7-6800-411B-8846-2AF90BD5659E}" srcOrd="8" destOrd="0" presId="urn:microsoft.com/office/officeart/2005/8/layout/bProcess4"/>
    <dgm:cxn modelId="{30CB2906-6C85-4DA3-95D9-9ED5C1D4DAA4}" type="presParOf" srcId="{474F2BD7-6800-411B-8846-2AF90BD5659E}" destId="{8560F3E8-F389-4D8D-A13C-77DFED3F5C6D}" srcOrd="0" destOrd="0" presId="urn:microsoft.com/office/officeart/2005/8/layout/bProcess4"/>
    <dgm:cxn modelId="{66EA12FE-B4EE-463D-9603-395F42FF7204}" type="presParOf" srcId="{474F2BD7-6800-411B-8846-2AF90BD5659E}" destId="{17C200F2-4755-42E4-85FE-381AA2C4F485}" srcOrd="1" destOrd="0" presId="urn:microsoft.com/office/officeart/2005/8/layout/bProcess4"/>
    <dgm:cxn modelId="{614D8926-CD9B-4A52-9015-734521418D00}" type="presParOf" srcId="{C77E14B1-618F-49A5-9735-E4EE4EC55C69}" destId="{7C91201E-7260-4C75-BA1F-9DF2F4E7F1A5}" srcOrd="9" destOrd="0" presId="urn:microsoft.com/office/officeart/2005/8/layout/bProcess4"/>
    <dgm:cxn modelId="{CE8DF4D1-7AB9-4C84-BE91-EF50D1F486F7}" type="presParOf" srcId="{C77E14B1-618F-49A5-9735-E4EE4EC55C69}" destId="{644FD9B0-F127-47A7-809C-85513B407F25}" srcOrd="10" destOrd="0" presId="urn:microsoft.com/office/officeart/2005/8/layout/bProcess4"/>
    <dgm:cxn modelId="{014F71C4-F58E-46C9-A6FE-3D0F58747A43}" type="presParOf" srcId="{644FD9B0-F127-47A7-809C-85513B407F25}" destId="{935A943D-B2B0-497D-AD3B-146A37CF4CC9}" srcOrd="0" destOrd="0" presId="urn:microsoft.com/office/officeart/2005/8/layout/bProcess4"/>
    <dgm:cxn modelId="{8F546553-39C2-4B28-895F-F7BEF957C5B9}" type="presParOf" srcId="{644FD9B0-F127-47A7-809C-85513B407F25}" destId="{0C72C079-0817-4E09-A4BE-21D53C3C0A7F}" srcOrd="1" destOrd="0" presId="urn:microsoft.com/office/officeart/2005/8/layout/bProcess4"/>
    <dgm:cxn modelId="{7B699F4F-6A13-48E4-B206-268A1CCDC606}" type="presParOf" srcId="{C77E14B1-618F-49A5-9735-E4EE4EC55C69}" destId="{893DFF8F-2747-420D-BD9B-94B836796F8B}" srcOrd="11" destOrd="0" presId="urn:microsoft.com/office/officeart/2005/8/layout/bProcess4"/>
    <dgm:cxn modelId="{E7200C77-42F6-404E-9744-536DC7E7C7E1}" type="presParOf" srcId="{C77E14B1-618F-49A5-9735-E4EE4EC55C69}" destId="{1BA9E4C1-28C2-4197-8AEB-A77F716BC91D}" srcOrd="12" destOrd="0" presId="urn:microsoft.com/office/officeart/2005/8/layout/bProcess4"/>
    <dgm:cxn modelId="{4DC240A1-1674-460A-A7D3-521F32F7F671}" type="presParOf" srcId="{1BA9E4C1-28C2-4197-8AEB-A77F716BC91D}" destId="{9EAAEC94-B269-4735-B9A5-58BA7CB45829}" srcOrd="0" destOrd="0" presId="urn:microsoft.com/office/officeart/2005/8/layout/bProcess4"/>
    <dgm:cxn modelId="{0A2C10F0-F640-41EA-8943-CE2C3ED50F91}" type="presParOf" srcId="{1BA9E4C1-28C2-4197-8AEB-A77F716BC91D}" destId="{7F5F1B6C-D6A7-4032-B9D3-FAF3A7C974F6}" srcOrd="1" destOrd="0" presId="urn:microsoft.com/office/officeart/2005/8/layout/bProcess4"/>
    <dgm:cxn modelId="{7DA0FC3A-623C-46F1-8DE2-831E55285EA5}" type="presParOf" srcId="{C77E14B1-618F-49A5-9735-E4EE4EC55C69}" destId="{C087D970-9C59-4175-B77E-ECA74913328F}" srcOrd="13" destOrd="0" presId="urn:microsoft.com/office/officeart/2005/8/layout/bProcess4"/>
    <dgm:cxn modelId="{CA86D527-0E2B-4617-B22F-3DCB0FC2A9B9}" type="presParOf" srcId="{C77E14B1-618F-49A5-9735-E4EE4EC55C69}" destId="{77BB6FCB-DF77-49A1-85CF-CD5D9CDCF757}" srcOrd="14" destOrd="0" presId="urn:microsoft.com/office/officeart/2005/8/layout/bProcess4"/>
    <dgm:cxn modelId="{9105E9B1-B6B5-48AF-8467-66E831634A19}" type="presParOf" srcId="{77BB6FCB-DF77-49A1-85CF-CD5D9CDCF757}" destId="{FBC42879-22DC-499A-9C03-87C4C50A1601}" srcOrd="0" destOrd="0" presId="urn:microsoft.com/office/officeart/2005/8/layout/bProcess4"/>
    <dgm:cxn modelId="{D6AF652F-FAF7-4899-B3E0-BDA072C93370}" type="presParOf" srcId="{77BB6FCB-DF77-49A1-85CF-CD5D9CDCF757}" destId="{E2411D06-5EEF-4AA7-9138-72C6F36EDDE2}" srcOrd="1" destOrd="0" presId="urn:microsoft.com/office/officeart/2005/8/layout/bProcess4"/>
    <dgm:cxn modelId="{66285F51-B0EA-4BCD-BE4C-6B233A987855}" type="presParOf" srcId="{C77E14B1-618F-49A5-9735-E4EE4EC55C69}" destId="{EAEE0393-0330-4E94-B2C4-DF5EBF030457}" srcOrd="15" destOrd="0" presId="urn:microsoft.com/office/officeart/2005/8/layout/bProcess4"/>
    <dgm:cxn modelId="{EEA0C7A2-1163-43DB-B040-5C045C4E1FE2}" type="presParOf" srcId="{C77E14B1-618F-49A5-9735-E4EE4EC55C69}" destId="{D53A25A8-48D4-49D3-849F-E5A7BB324C5F}" srcOrd="16" destOrd="0" presId="urn:microsoft.com/office/officeart/2005/8/layout/bProcess4"/>
    <dgm:cxn modelId="{FD3C218E-5010-4B98-8E98-F50B9DFBAA63}" type="presParOf" srcId="{D53A25A8-48D4-49D3-849F-E5A7BB324C5F}" destId="{AF9B6D71-19FE-4BB7-9136-D70BD175FAF7}" srcOrd="0" destOrd="0" presId="urn:microsoft.com/office/officeart/2005/8/layout/bProcess4"/>
    <dgm:cxn modelId="{372AB1A6-DDD1-4306-ABBF-FCE0BAC44806}" type="presParOf" srcId="{D53A25A8-48D4-49D3-849F-E5A7BB324C5F}" destId="{14651F99-7468-4937-9551-08D5629CE37D}"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7B9220-FF44-4E30-9463-158D9A0375F5}">
      <dsp:nvSpPr>
        <dsp:cNvPr id="0" name=""/>
        <dsp:cNvSpPr/>
      </dsp:nvSpPr>
      <dsp:spPr>
        <a:xfrm rot="5400000">
          <a:off x="987853" y="738526"/>
          <a:ext cx="1153386" cy="139224"/>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76ACEB-47E8-446A-A129-6EA3EBD5CF96}">
      <dsp:nvSpPr>
        <dsp:cNvPr id="0" name=""/>
        <dsp:cNvSpPr/>
      </dsp:nvSpPr>
      <dsp:spPr>
        <a:xfrm>
          <a:off x="1251747" y="318"/>
          <a:ext cx="1546942" cy="92816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dirty="0"/>
            <a:t>Taustaselvityskysely ja koonti Kevät 2021</a:t>
          </a:r>
        </a:p>
      </dsp:txBody>
      <dsp:txXfrm>
        <a:off x="1278932" y="27503"/>
        <a:ext cx="1492572" cy="873795"/>
      </dsp:txXfrm>
    </dsp:sp>
    <dsp:sp modelId="{82CF1A5E-4525-4DCE-A2EA-6B63B8C723C8}">
      <dsp:nvSpPr>
        <dsp:cNvPr id="0" name=""/>
        <dsp:cNvSpPr/>
      </dsp:nvSpPr>
      <dsp:spPr>
        <a:xfrm rot="5400000">
          <a:off x="987853" y="1898733"/>
          <a:ext cx="1153386" cy="139224"/>
        </a:xfrm>
        <a:prstGeom prst="rect">
          <a:avLst/>
        </a:prstGeom>
        <a:solidFill>
          <a:schemeClr val="accent3">
            <a:hueOff val="1583214"/>
            <a:satOff val="-991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CA8789C-2F41-46F7-B207-D922DADA344C}">
      <dsp:nvSpPr>
        <dsp:cNvPr id="0" name=""/>
        <dsp:cNvSpPr/>
      </dsp:nvSpPr>
      <dsp:spPr>
        <a:xfrm>
          <a:off x="1251747" y="1160525"/>
          <a:ext cx="1546942" cy="928165"/>
        </a:xfrm>
        <a:prstGeom prst="roundRect">
          <a:avLst>
            <a:gd name="adj" fmla="val 10000"/>
          </a:avLst>
        </a:prstGeom>
        <a:solidFill>
          <a:schemeClr val="accent3">
            <a:hueOff val="1385312"/>
            <a:satOff val="-8671"/>
            <a:lumOff val="12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dirty="0"/>
            <a:t>Alihankintamallin pilotointi alustavat keskustelut, rahoitusmallivaihtoehdot</a:t>
          </a:r>
        </a:p>
        <a:p>
          <a:pPr marL="0" lvl="0" indent="0" algn="ctr" defTabSz="400050">
            <a:lnSpc>
              <a:spcPct val="90000"/>
            </a:lnSpc>
            <a:spcBef>
              <a:spcPct val="0"/>
            </a:spcBef>
            <a:spcAft>
              <a:spcPct val="35000"/>
            </a:spcAft>
            <a:buNone/>
          </a:pPr>
          <a:r>
            <a:rPr lang="fi-FI" sz="900" kern="1200" dirty="0"/>
            <a:t>Toukokuu 2021</a:t>
          </a:r>
        </a:p>
      </dsp:txBody>
      <dsp:txXfrm>
        <a:off x="1278932" y="1187710"/>
        <a:ext cx="1492572" cy="873795"/>
      </dsp:txXfrm>
    </dsp:sp>
    <dsp:sp modelId="{DF2F9CB1-4531-4FB0-9247-46643C35AFE6}">
      <dsp:nvSpPr>
        <dsp:cNvPr id="0" name=""/>
        <dsp:cNvSpPr/>
      </dsp:nvSpPr>
      <dsp:spPr>
        <a:xfrm>
          <a:off x="1567956" y="2478836"/>
          <a:ext cx="2050613" cy="139224"/>
        </a:xfrm>
        <a:prstGeom prst="rect">
          <a:avLst/>
        </a:prstGeom>
        <a:solidFill>
          <a:schemeClr val="accent3">
            <a:hueOff val="3166427"/>
            <a:satOff val="-1982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2EB20AC-F00E-4AF3-956A-F74BC3E0E0C8}">
      <dsp:nvSpPr>
        <dsp:cNvPr id="0" name=""/>
        <dsp:cNvSpPr/>
      </dsp:nvSpPr>
      <dsp:spPr>
        <a:xfrm>
          <a:off x="1251747" y="2320732"/>
          <a:ext cx="1546942" cy="928165"/>
        </a:xfrm>
        <a:prstGeom prst="roundRect">
          <a:avLst>
            <a:gd name="adj" fmla="val 10000"/>
          </a:avLst>
        </a:prstGeom>
        <a:solidFill>
          <a:schemeClr val="accent3">
            <a:hueOff val="2770624"/>
            <a:satOff val="-17343"/>
            <a:lumOff val="24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dirty="0"/>
            <a:t>Alihankintamallin esiselvitys THL 17.6.2021</a:t>
          </a:r>
        </a:p>
      </dsp:txBody>
      <dsp:txXfrm>
        <a:off x="1278932" y="2347917"/>
        <a:ext cx="1492572" cy="873795"/>
      </dsp:txXfrm>
    </dsp:sp>
    <dsp:sp modelId="{413A4E29-B349-432E-80E4-0D5D29F3682A}">
      <dsp:nvSpPr>
        <dsp:cNvPr id="0" name=""/>
        <dsp:cNvSpPr/>
      </dsp:nvSpPr>
      <dsp:spPr>
        <a:xfrm rot="16200000">
          <a:off x="3045286" y="1898733"/>
          <a:ext cx="1153386" cy="139224"/>
        </a:xfrm>
        <a:prstGeom prst="rect">
          <a:avLst/>
        </a:prstGeom>
        <a:solidFill>
          <a:schemeClr val="accent3">
            <a:hueOff val="4749641"/>
            <a:satOff val="-29730"/>
            <a:lumOff val="411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D493C3A-B07E-442C-BF85-D16699B9D516}">
      <dsp:nvSpPr>
        <dsp:cNvPr id="0" name=""/>
        <dsp:cNvSpPr/>
      </dsp:nvSpPr>
      <dsp:spPr>
        <a:xfrm>
          <a:off x="3309181" y="2320732"/>
          <a:ext cx="1546942" cy="928165"/>
        </a:xfrm>
        <a:prstGeom prst="roundRect">
          <a:avLst>
            <a:gd name="adj" fmla="val 10000"/>
          </a:avLst>
        </a:prstGeom>
        <a:solidFill>
          <a:schemeClr val="accent3">
            <a:hueOff val="4155936"/>
            <a:satOff val="-26014"/>
            <a:lumOff val="360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dirty="0"/>
            <a:t>Pilottikohteiden valinta, resurssointi, toimintamallien valmistelu, tiedotus   Alkusyksy 2021</a:t>
          </a:r>
        </a:p>
      </dsp:txBody>
      <dsp:txXfrm>
        <a:off x="3336366" y="2347917"/>
        <a:ext cx="1492572" cy="873795"/>
      </dsp:txXfrm>
    </dsp:sp>
    <dsp:sp modelId="{7C91201E-7260-4C75-BA1F-9DF2F4E7F1A5}">
      <dsp:nvSpPr>
        <dsp:cNvPr id="0" name=""/>
        <dsp:cNvSpPr/>
      </dsp:nvSpPr>
      <dsp:spPr>
        <a:xfrm rot="16200000">
          <a:off x="3045286" y="738526"/>
          <a:ext cx="1153386" cy="139224"/>
        </a:xfrm>
        <a:prstGeom prst="rect">
          <a:avLst/>
        </a:prstGeom>
        <a:solidFill>
          <a:schemeClr val="accent3">
            <a:hueOff val="6332855"/>
            <a:satOff val="-39640"/>
            <a:lumOff val="549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C200F2-4755-42E4-85FE-381AA2C4F485}">
      <dsp:nvSpPr>
        <dsp:cNvPr id="0" name=""/>
        <dsp:cNvSpPr/>
      </dsp:nvSpPr>
      <dsp:spPr>
        <a:xfrm>
          <a:off x="3309181" y="1160525"/>
          <a:ext cx="1546942" cy="928165"/>
        </a:xfrm>
        <a:prstGeom prst="roundRect">
          <a:avLst>
            <a:gd name="adj" fmla="val 10000"/>
          </a:avLst>
        </a:prstGeom>
        <a:solidFill>
          <a:schemeClr val="accent3">
            <a:hueOff val="5541248"/>
            <a:satOff val="-34685"/>
            <a:lumOff val="48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dirty="0"/>
            <a:t>Kulttuurista hyvinvointia-hanke yhteistyö</a:t>
          </a:r>
        </a:p>
        <a:p>
          <a:pPr marL="0" lvl="0" indent="0" algn="ctr" defTabSz="400050">
            <a:lnSpc>
              <a:spcPct val="90000"/>
            </a:lnSpc>
            <a:spcBef>
              <a:spcPct val="0"/>
            </a:spcBef>
            <a:spcAft>
              <a:spcPct val="35000"/>
            </a:spcAft>
            <a:buNone/>
          </a:pPr>
          <a:r>
            <a:rPr lang="fi-FI" sz="900" kern="1200" dirty="0"/>
            <a:t>Syksy 2021</a:t>
          </a:r>
        </a:p>
      </dsp:txBody>
      <dsp:txXfrm>
        <a:off x="3336366" y="1187710"/>
        <a:ext cx="1492572" cy="873795"/>
      </dsp:txXfrm>
    </dsp:sp>
    <dsp:sp modelId="{893DFF8F-2747-420D-BD9B-94B836796F8B}">
      <dsp:nvSpPr>
        <dsp:cNvPr id="0" name=""/>
        <dsp:cNvSpPr/>
      </dsp:nvSpPr>
      <dsp:spPr>
        <a:xfrm>
          <a:off x="3625390" y="158422"/>
          <a:ext cx="2050613" cy="139224"/>
        </a:xfrm>
        <a:prstGeom prst="rect">
          <a:avLst/>
        </a:prstGeom>
        <a:solidFill>
          <a:schemeClr val="accent3">
            <a:hueOff val="7916068"/>
            <a:satOff val="-49550"/>
            <a:lumOff val="686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72C079-0817-4E09-A4BE-21D53C3C0A7F}">
      <dsp:nvSpPr>
        <dsp:cNvPr id="0" name=""/>
        <dsp:cNvSpPr/>
      </dsp:nvSpPr>
      <dsp:spPr>
        <a:xfrm>
          <a:off x="3309181" y="318"/>
          <a:ext cx="1546942" cy="928165"/>
        </a:xfrm>
        <a:prstGeom prst="roundRect">
          <a:avLst>
            <a:gd name="adj" fmla="val 10000"/>
          </a:avLst>
        </a:prstGeom>
        <a:solidFill>
          <a:schemeClr val="accent3">
            <a:hueOff val="6926559"/>
            <a:satOff val="-43356"/>
            <a:lumOff val="60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dirty="0"/>
            <a:t> Pilottien tarkka sopiminen työnantajien kanssa Marraskuu 2021</a:t>
          </a:r>
        </a:p>
      </dsp:txBody>
      <dsp:txXfrm>
        <a:off x="3336366" y="27503"/>
        <a:ext cx="1492572" cy="873795"/>
      </dsp:txXfrm>
    </dsp:sp>
    <dsp:sp modelId="{C087D970-9C59-4175-B77E-ECA74913328F}">
      <dsp:nvSpPr>
        <dsp:cNvPr id="0" name=""/>
        <dsp:cNvSpPr/>
      </dsp:nvSpPr>
      <dsp:spPr>
        <a:xfrm rot="5400000">
          <a:off x="5102720" y="738526"/>
          <a:ext cx="1153386" cy="139224"/>
        </a:xfrm>
        <a:prstGeom prst="rect">
          <a:avLst/>
        </a:prstGeom>
        <a:solidFill>
          <a:schemeClr val="accent3">
            <a:hueOff val="9499282"/>
            <a:satOff val="-59460"/>
            <a:lumOff val="823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5F1B6C-D6A7-4032-B9D3-FAF3A7C974F6}">
      <dsp:nvSpPr>
        <dsp:cNvPr id="0" name=""/>
        <dsp:cNvSpPr/>
      </dsp:nvSpPr>
      <dsp:spPr>
        <a:xfrm>
          <a:off x="5366615" y="318"/>
          <a:ext cx="1546942" cy="928165"/>
        </a:xfrm>
        <a:prstGeom prst="roundRect">
          <a:avLst>
            <a:gd name="adj" fmla="val 10000"/>
          </a:avLst>
        </a:prstGeom>
        <a:solidFill>
          <a:schemeClr val="accent3">
            <a:hueOff val="8311871"/>
            <a:satOff val="-52027"/>
            <a:lumOff val="7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dirty="0"/>
            <a:t>Alihankintamallin pilotoinnit</a:t>
          </a:r>
        </a:p>
        <a:p>
          <a:pPr marL="0" lvl="0" indent="0" algn="ctr" defTabSz="400050">
            <a:lnSpc>
              <a:spcPct val="90000"/>
            </a:lnSpc>
            <a:spcBef>
              <a:spcPct val="0"/>
            </a:spcBef>
            <a:spcAft>
              <a:spcPct val="35000"/>
            </a:spcAft>
            <a:buNone/>
          </a:pPr>
          <a:r>
            <a:rPr lang="fi-FI" sz="900" kern="1200" dirty="0"/>
            <a:t>Alkukevät 2022</a:t>
          </a:r>
        </a:p>
      </dsp:txBody>
      <dsp:txXfrm>
        <a:off x="5393800" y="27503"/>
        <a:ext cx="1492572" cy="873795"/>
      </dsp:txXfrm>
    </dsp:sp>
    <dsp:sp modelId="{EAEE0393-0330-4E94-B2C4-DF5EBF030457}">
      <dsp:nvSpPr>
        <dsp:cNvPr id="0" name=""/>
        <dsp:cNvSpPr/>
      </dsp:nvSpPr>
      <dsp:spPr>
        <a:xfrm rot="5400000">
          <a:off x="5102720" y="1898733"/>
          <a:ext cx="1153386" cy="139224"/>
        </a:xfrm>
        <a:prstGeom prst="rect">
          <a:avLst/>
        </a:prstGeom>
        <a:solidFill>
          <a:schemeClr val="accent3">
            <a:hueOff val="11082495"/>
            <a:satOff val="-69370"/>
            <a:lumOff val="960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2411D06-5EEF-4AA7-9138-72C6F36EDDE2}">
      <dsp:nvSpPr>
        <dsp:cNvPr id="0" name=""/>
        <dsp:cNvSpPr/>
      </dsp:nvSpPr>
      <dsp:spPr>
        <a:xfrm>
          <a:off x="5366615" y="1160525"/>
          <a:ext cx="1546942" cy="928165"/>
        </a:xfrm>
        <a:prstGeom prst="roundRect">
          <a:avLst>
            <a:gd name="adj" fmla="val 10000"/>
          </a:avLst>
        </a:prstGeom>
        <a:solidFill>
          <a:schemeClr val="accent3">
            <a:hueOff val="9697183"/>
            <a:satOff val="-60699"/>
            <a:lumOff val="84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dirty="0"/>
            <a:t>Pilotoinnin jälkeen arviointi: työnantajanäkökulma, asiakasnäkökulma, </a:t>
          </a:r>
          <a:r>
            <a:rPr lang="fi-FI" sz="900" kern="1200" dirty="0" err="1"/>
            <a:t>Siun</a:t>
          </a:r>
          <a:r>
            <a:rPr lang="fi-FI" sz="900" kern="1200" dirty="0"/>
            <a:t> soten näkökulma</a:t>
          </a:r>
        </a:p>
      </dsp:txBody>
      <dsp:txXfrm>
        <a:off x="5393800" y="1187710"/>
        <a:ext cx="1492572" cy="873795"/>
      </dsp:txXfrm>
    </dsp:sp>
    <dsp:sp modelId="{14651F99-7468-4937-9551-08D5629CE37D}">
      <dsp:nvSpPr>
        <dsp:cNvPr id="0" name=""/>
        <dsp:cNvSpPr/>
      </dsp:nvSpPr>
      <dsp:spPr>
        <a:xfrm>
          <a:off x="5366615" y="2320732"/>
          <a:ext cx="1546942" cy="928165"/>
        </a:xfrm>
        <a:prstGeom prst="roundRect">
          <a:avLst>
            <a:gd name="adj" fmla="val 10000"/>
          </a:avLst>
        </a:prstGeom>
        <a:solidFill>
          <a:schemeClr val="accent3">
            <a:hueOff val="11082495"/>
            <a:satOff val="-69370"/>
            <a:lumOff val="960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dirty="0"/>
            <a:t>Kokonaisuuden arviointi, siirrettävyys koko Siun soten alueelle </a:t>
          </a:r>
        </a:p>
        <a:p>
          <a:pPr marL="0" lvl="0" indent="0" algn="ctr" defTabSz="400050">
            <a:lnSpc>
              <a:spcPct val="90000"/>
            </a:lnSpc>
            <a:spcBef>
              <a:spcPct val="0"/>
            </a:spcBef>
            <a:spcAft>
              <a:spcPct val="35000"/>
            </a:spcAft>
            <a:buNone/>
          </a:pPr>
          <a:r>
            <a:rPr lang="fi-FI" sz="900" kern="1200" dirty="0"/>
            <a:t>Yhteys Välittäjä Oy, Vammaispalvelulain uudistus</a:t>
          </a:r>
        </a:p>
      </dsp:txBody>
      <dsp:txXfrm>
        <a:off x="5393800" y="2347917"/>
        <a:ext cx="1492572" cy="873795"/>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F72BE8EB-7557-4590-BA15-B0B9527EC06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solidFill>
                <a:srgbClr val="008094"/>
              </a:solidFill>
            </a:endParaRPr>
          </a:p>
        </p:txBody>
      </p:sp>
      <p:sp>
        <p:nvSpPr>
          <p:cNvPr id="3" name="Päivämäärän paikkamerkki 2">
            <a:extLst>
              <a:ext uri="{FF2B5EF4-FFF2-40B4-BE49-F238E27FC236}">
                <a16:creationId xmlns:a16="http://schemas.microsoft.com/office/drawing/2014/main" id="{F1F9E1DA-2267-411A-9597-682A3F642F5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CBE391-B4D4-4E19-8B53-468D6AE01C39}" type="datetimeFigureOut">
              <a:rPr lang="fi-FI" smtClean="0">
                <a:solidFill>
                  <a:srgbClr val="008094"/>
                </a:solidFill>
              </a:rPr>
              <a:t>11.6.2021</a:t>
            </a:fld>
            <a:endParaRPr lang="fi-FI">
              <a:solidFill>
                <a:srgbClr val="008094"/>
              </a:solidFill>
            </a:endParaRPr>
          </a:p>
        </p:txBody>
      </p:sp>
      <p:sp>
        <p:nvSpPr>
          <p:cNvPr id="4" name="Alatunnisteen paikkamerkki 3">
            <a:extLst>
              <a:ext uri="{FF2B5EF4-FFF2-40B4-BE49-F238E27FC236}">
                <a16:creationId xmlns:a16="http://schemas.microsoft.com/office/drawing/2014/main" id="{E3507A98-1CC9-4899-8562-C5C1F78B89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solidFill>
                <a:srgbClr val="008094"/>
              </a:solidFill>
            </a:endParaRPr>
          </a:p>
        </p:txBody>
      </p:sp>
      <p:sp>
        <p:nvSpPr>
          <p:cNvPr id="5" name="Dian numeron paikkamerkki 4">
            <a:extLst>
              <a:ext uri="{FF2B5EF4-FFF2-40B4-BE49-F238E27FC236}">
                <a16:creationId xmlns:a16="http://schemas.microsoft.com/office/drawing/2014/main" id="{A27F7CA1-65D8-45CD-A1F5-E0CC6DA7FA6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DBCCA3-B670-4A1E-B14B-5E63EF111892}" type="slidenum">
              <a:rPr lang="fi-FI" smtClean="0">
                <a:solidFill>
                  <a:srgbClr val="008094"/>
                </a:solidFill>
              </a:rPr>
              <a:t>‹#›</a:t>
            </a:fld>
            <a:endParaRPr lang="fi-FI">
              <a:solidFill>
                <a:srgbClr val="008094"/>
              </a:solidFill>
            </a:endParaRPr>
          </a:p>
        </p:txBody>
      </p:sp>
    </p:spTree>
    <p:extLst>
      <p:ext uri="{BB962C8B-B14F-4D97-AF65-F5344CB8AC3E}">
        <p14:creationId xmlns:p14="http://schemas.microsoft.com/office/powerpoint/2010/main" val="3607218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solidFill>
                  <a:srgbClr val="008094"/>
                </a:solidFill>
              </a:defRPr>
            </a:lvl1pPr>
          </a:lstStyle>
          <a:p>
            <a:endParaRPr lang="fi-FI">
              <a:solidFill>
                <a:srgbClr val="008094"/>
              </a:solidFill>
            </a:endParaRPr>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solidFill>
                  <a:srgbClr val="008094"/>
                </a:solidFill>
              </a:defRPr>
            </a:lvl1pPr>
          </a:lstStyle>
          <a:p>
            <a:fld id="{A04BED43-7508-4BFE-BCB8-47097DA747AA}" type="datetimeFigureOut">
              <a:rPr lang="fi-FI" smtClean="0"/>
              <a:pPr/>
              <a:t>11.6.2021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solidFill>
                  <a:srgbClr val="008094"/>
                </a:solidFill>
              </a:defRPr>
            </a:lvl1pPr>
          </a:lstStyle>
          <a:p>
            <a:endParaRPr lang="fi-FI">
              <a:solidFill>
                <a:srgbClr val="008094"/>
              </a:solidFill>
            </a:endParaRPr>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solidFill>
                  <a:srgbClr val="008094"/>
                </a:solidFill>
              </a:defRPr>
            </a:lvl1pPr>
          </a:lstStyle>
          <a:p>
            <a:fld id="{605BCE89-F287-4928-BE4D-B1B71CE5D264}" type="slidenum">
              <a:rPr lang="fi-FI" smtClean="0"/>
              <a:pPr/>
              <a:t>‹#›</a:t>
            </a:fld>
            <a:endParaRPr lang="fi-FI"/>
          </a:p>
        </p:txBody>
      </p:sp>
    </p:spTree>
    <p:extLst>
      <p:ext uri="{BB962C8B-B14F-4D97-AF65-F5344CB8AC3E}">
        <p14:creationId xmlns:p14="http://schemas.microsoft.com/office/powerpoint/2010/main" val="2338800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Kansi yksi logo">
    <p:spTree>
      <p:nvGrpSpPr>
        <p:cNvPr id="1" name=""/>
        <p:cNvGrpSpPr/>
        <p:nvPr/>
      </p:nvGrpSpPr>
      <p:grpSpPr>
        <a:xfrm>
          <a:off x="0" y="0"/>
          <a:ext cx="0" cy="0"/>
          <a:chOff x="0" y="0"/>
          <a:chExt cx="0" cy="0"/>
        </a:xfrm>
      </p:grpSpPr>
      <p:pic>
        <p:nvPicPr>
          <p:cNvPr id="2" name="Picture 1" descr="SiunSote_Esityspohja_kansipohj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0" y="-2881"/>
            <a:ext cx="9235440" cy="5198142"/>
          </a:xfrm>
          <a:prstGeom prst="rect">
            <a:avLst/>
          </a:prstGeom>
        </p:spPr>
      </p:pic>
      <p:pic>
        <p:nvPicPr>
          <p:cNvPr id="3" name="Picture 2" descr="Logo &#10;&#10;Siun sote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26894" y="1090792"/>
            <a:ext cx="4498814" cy="2447884"/>
          </a:xfrm>
          <a:prstGeom prst="rect">
            <a:avLst/>
          </a:prstGeom>
        </p:spPr>
      </p:pic>
    </p:spTree>
    <p:extLst>
      <p:ext uri="{BB962C8B-B14F-4D97-AF65-F5344CB8AC3E}">
        <p14:creationId xmlns:p14="http://schemas.microsoft.com/office/powerpoint/2010/main" val="3742612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200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nsi vaihtuvat logot">
    <p:spTree>
      <p:nvGrpSpPr>
        <p:cNvPr id="1" name=""/>
        <p:cNvGrpSpPr/>
        <p:nvPr/>
      </p:nvGrpSpPr>
      <p:grpSpPr>
        <a:xfrm>
          <a:off x="0" y="0"/>
          <a:ext cx="0" cy="0"/>
          <a:chOff x="0" y="0"/>
          <a:chExt cx="0" cy="0"/>
        </a:xfrm>
      </p:grpSpPr>
      <p:pic>
        <p:nvPicPr>
          <p:cNvPr id="16" name="Picture 15" descr="SiunSote_Esityspohja_kansipohj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0" y="-2881"/>
            <a:ext cx="9235440" cy="5198142"/>
          </a:xfrm>
          <a:prstGeom prst="rect">
            <a:avLst/>
          </a:prstGeom>
        </p:spPr>
      </p:pic>
      <p:pic>
        <p:nvPicPr>
          <p:cNvPr id="7" name="Picture 6" descr="Siun_sote-1_väri_tummal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26894" y="1090792"/>
            <a:ext cx="4498814" cy="2447884"/>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556466" y="1154866"/>
            <a:ext cx="4269242" cy="2383810"/>
          </a:xfrm>
          <a:prstGeom prst="rect">
            <a:avLst/>
          </a:prstGeom>
        </p:spPr>
      </p:pic>
      <p:pic>
        <p:nvPicPr>
          <p:cNvPr id="10" name="Picture 9" descr="Siun_sote-3_väri_tummalle.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328293" y="1316989"/>
            <a:ext cx="4497415" cy="2221687"/>
          </a:xfrm>
          <a:prstGeom prst="rect">
            <a:avLst/>
          </a:prstGeom>
        </p:spPr>
      </p:pic>
      <p:pic>
        <p:nvPicPr>
          <p:cNvPr id="11" name="Picture 10" descr="Siun_sote-4_väri_tummalle.pn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562470" y="1262948"/>
            <a:ext cx="4263238" cy="2275728"/>
          </a:xfrm>
          <a:prstGeom prst="rect">
            <a:avLst/>
          </a:prstGeom>
        </p:spPr>
      </p:pic>
      <p:pic>
        <p:nvPicPr>
          <p:cNvPr id="12" name="Picture 11" descr="Siun_sote-5_väri_tummalle.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148156" y="884660"/>
            <a:ext cx="4677552" cy="2654016"/>
          </a:xfrm>
          <a:prstGeom prst="rect">
            <a:avLst/>
          </a:prstGeom>
        </p:spPr>
      </p:pic>
      <p:pic>
        <p:nvPicPr>
          <p:cNvPr id="13" name="Picture 12" descr="Siun_sote-6_väri_tummalle.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793887" y="1142857"/>
            <a:ext cx="5031821" cy="2395819"/>
          </a:xfrm>
          <a:prstGeom prst="rect">
            <a:avLst/>
          </a:prstGeom>
        </p:spPr>
      </p:pic>
      <p:pic>
        <p:nvPicPr>
          <p:cNvPr id="14" name="Picture 13" descr="Siun_sote-7_väri_tummalle.p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442379" y="1016761"/>
            <a:ext cx="4383329" cy="2521915"/>
          </a:xfrm>
          <a:prstGeom prst="rect">
            <a:avLst/>
          </a:prstGeom>
        </p:spPr>
      </p:pic>
      <p:pic>
        <p:nvPicPr>
          <p:cNvPr id="15" name="Picture 14" descr="Logo&#10;&#10;Siun soten logo - vaihtuva kuva"/>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358315" y="1178884"/>
            <a:ext cx="4467393" cy="2359792"/>
          </a:xfrm>
          <a:prstGeom prst="rect">
            <a:avLst/>
          </a:prstGeom>
        </p:spPr>
      </p:pic>
    </p:spTree>
    <p:extLst>
      <p:ext uri="{BB962C8B-B14F-4D97-AF65-F5344CB8AC3E}">
        <p14:creationId xmlns:p14="http://schemas.microsoft.com/office/powerpoint/2010/main" val="157037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2000"/>
                                  </p:stCondLst>
                                  <p:childTnLst>
                                    <p:animEffect transition="out" filter="fade">
                                      <p:cBhvr>
                                        <p:cTn id="6" dur="1000"/>
                                        <p:tgtEl>
                                          <p:spTgt spid="7"/>
                                        </p:tgtEl>
                                      </p:cBhvr>
                                    </p:animEffect>
                                    <p:set>
                                      <p:cBhvr>
                                        <p:cTn id="7" dur="1" fill="hold">
                                          <p:stCondLst>
                                            <p:cond delay="999"/>
                                          </p:stCondLst>
                                        </p:cTn>
                                        <p:tgtEl>
                                          <p:spTgt spid="7"/>
                                        </p:tgtEl>
                                        <p:attrNameLst>
                                          <p:attrName>style.visibility</p:attrName>
                                        </p:attrNameLst>
                                      </p:cBhvr>
                                      <p:to>
                                        <p:strVal val="hidden"/>
                                      </p:to>
                                    </p:set>
                                  </p:childTnLst>
                                </p:cTn>
                              </p:par>
                              <p:par>
                                <p:cTn id="8" presetID="10" presetClass="entr" presetSubtype="0" fill="hold" nodeType="withEffect">
                                  <p:stCondLst>
                                    <p:cond delay="200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par>
                                <p:cTn id="11" presetID="10" presetClass="exit" presetSubtype="0" fill="hold" nodeType="withEffect">
                                  <p:stCondLst>
                                    <p:cond delay="5000"/>
                                  </p:stCondLst>
                                  <p:childTnLst>
                                    <p:animEffect transition="out" filter="fade">
                                      <p:cBhvr>
                                        <p:cTn id="12" dur="1000"/>
                                        <p:tgtEl>
                                          <p:spTgt spid="8"/>
                                        </p:tgtEl>
                                      </p:cBhvr>
                                    </p:animEffect>
                                    <p:set>
                                      <p:cBhvr>
                                        <p:cTn id="13" dur="1" fill="hold">
                                          <p:stCondLst>
                                            <p:cond delay="999"/>
                                          </p:stCondLst>
                                        </p:cTn>
                                        <p:tgtEl>
                                          <p:spTgt spid="8"/>
                                        </p:tgtEl>
                                        <p:attrNameLst>
                                          <p:attrName>style.visibility</p:attrName>
                                        </p:attrNameLst>
                                      </p:cBhvr>
                                      <p:to>
                                        <p:strVal val="hidden"/>
                                      </p:to>
                                    </p:set>
                                  </p:childTnLst>
                                </p:cTn>
                              </p:par>
                              <p:par>
                                <p:cTn id="14" presetID="10" presetClass="entr" presetSubtype="0" fill="hold" nodeType="withEffect">
                                  <p:stCondLst>
                                    <p:cond delay="500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childTnLst>
                                </p:cTn>
                              </p:par>
                              <p:par>
                                <p:cTn id="17" presetID="10" presetClass="exit" presetSubtype="0" fill="hold" nodeType="withEffect">
                                  <p:stCondLst>
                                    <p:cond delay="8000"/>
                                  </p:stCondLst>
                                  <p:childTnLst>
                                    <p:animEffect transition="out" filter="fade">
                                      <p:cBhvr>
                                        <p:cTn id="18" dur="1000"/>
                                        <p:tgtEl>
                                          <p:spTgt spid="10"/>
                                        </p:tgtEl>
                                      </p:cBhvr>
                                    </p:animEffect>
                                    <p:set>
                                      <p:cBhvr>
                                        <p:cTn id="19" dur="1" fill="hold">
                                          <p:stCondLst>
                                            <p:cond delay="999"/>
                                          </p:stCondLst>
                                        </p:cTn>
                                        <p:tgtEl>
                                          <p:spTgt spid="10"/>
                                        </p:tgtEl>
                                        <p:attrNameLst>
                                          <p:attrName>style.visibility</p:attrName>
                                        </p:attrNameLst>
                                      </p:cBhvr>
                                      <p:to>
                                        <p:strVal val="hidden"/>
                                      </p:to>
                                    </p:set>
                                  </p:childTnLst>
                                </p:cTn>
                              </p:par>
                              <p:par>
                                <p:cTn id="20" presetID="10" presetClass="entr" presetSubtype="0" fill="hold" nodeType="withEffect">
                                  <p:stCondLst>
                                    <p:cond delay="800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childTnLst>
                                </p:cTn>
                              </p:par>
                              <p:par>
                                <p:cTn id="23" presetID="10" presetClass="exit" presetSubtype="0" fill="hold" nodeType="withEffect">
                                  <p:stCondLst>
                                    <p:cond delay="11000"/>
                                  </p:stCondLst>
                                  <p:childTnLst>
                                    <p:animEffect transition="out" filter="fade">
                                      <p:cBhvr>
                                        <p:cTn id="24" dur="1000"/>
                                        <p:tgtEl>
                                          <p:spTgt spid="11"/>
                                        </p:tgtEl>
                                      </p:cBhvr>
                                    </p:animEffect>
                                    <p:set>
                                      <p:cBhvr>
                                        <p:cTn id="25" dur="1" fill="hold">
                                          <p:stCondLst>
                                            <p:cond delay="999"/>
                                          </p:stCondLst>
                                        </p:cTn>
                                        <p:tgtEl>
                                          <p:spTgt spid="11"/>
                                        </p:tgtEl>
                                        <p:attrNameLst>
                                          <p:attrName>style.visibility</p:attrName>
                                        </p:attrNameLst>
                                      </p:cBhvr>
                                      <p:to>
                                        <p:strVal val="hidden"/>
                                      </p:to>
                                    </p:set>
                                  </p:childTnLst>
                                </p:cTn>
                              </p:par>
                              <p:par>
                                <p:cTn id="26" presetID="10" presetClass="entr" presetSubtype="0" fill="hold" nodeType="withEffect">
                                  <p:stCondLst>
                                    <p:cond delay="1100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childTnLst>
                                </p:cTn>
                              </p:par>
                              <p:par>
                                <p:cTn id="29" presetID="10" presetClass="exit" presetSubtype="0" fill="hold" nodeType="withEffect">
                                  <p:stCondLst>
                                    <p:cond delay="14000"/>
                                  </p:stCondLst>
                                  <p:childTnLst>
                                    <p:animEffect transition="out" filter="fade">
                                      <p:cBhvr>
                                        <p:cTn id="30" dur="1000"/>
                                        <p:tgtEl>
                                          <p:spTgt spid="12"/>
                                        </p:tgtEl>
                                      </p:cBhvr>
                                    </p:animEffect>
                                    <p:set>
                                      <p:cBhvr>
                                        <p:cTn id="31" dur="1" fill="hold">
                                          <p:stCondLst>
                                            <p:cond delay="999"/>
                                          </p:stCondLst>
                                        </p:cTn>
                                        <p:tgtEl>
                                          <p:spTgt spid="12"/>
                                        </p:tgtEl>
                                        <p:attrNameLst>
                                          <p:attrName>style.visibility</p:attrName>
                                        </p:attrNameLst>
                                      </p:cBhvr>
                                      <p:to>
                                        <p:strVal val="hidden"/>
                                      </p:to>
                                    </p:set>
                                  </p:childTnLst>
                                </p:cTn>
                              </p:par>
                              <p:par>
                                <p:cTn id="32" presetID="10" presetClass="entr" presetSubtype="0" fill="hold" nodeType="withEffect">
                                  <p:stCondLst>
                                    <p:cond delay="1400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1000"/>
                                        <p:tgtEl>
                                          <p:spTgt spid="13"/>
                                        </p:tgtEl>
                                      </p:cBhvr>
                                    </p:animEffect>
                                  </p:childTnLst>
                                </p:cTn>
                              </p:par>
                              <p:par>
                                <p:cTn id="35" presetID="10" presetClass="exit" presetSubtype="0" fill="hold" nodeType="withEffect">
                                  <p:stCondLst>
                                    <p:cond delay="17000"/>
                                  </p:stCondLst>
                                  <p:childTnLst>
                                    <p:animEffect transition="out" filter="fade">
                                      <p:cBhvr>
                                        <p:cTn id="36" dur="1000"/>
                                        <p:tgtEl>
                                          <p:spTgt spid="13"/>
                                        </p:tgtEl>
                                      </p:cBhvr>
                                    </p:animEffect>
                                    <p:set>
                                      <p:cBhvr>
                                        <p:cTn id="37" dur="1" fill="hold">
                                          <p:stCondLst>
                                            <p:cond delay="999"/>
                                          </p:stCondLst>
                                        </p:cTn>
                                        <p:tgtEl>
                                          <p:spTgt spid="13"/>
                                        </p:tgtEl>
                                        <p:attrNameLst>
                                          <p:attrName>style.visibility</p:attrName>
                                        </p:attrNameLst>
                                      </p:cBhvr>
                                      <p:to>
                                        <p:strVal val="hidden"/>
                                      </p:to>
                                    </p:set>
                                  </p:childTnLst>
                                </p:cTn>
                              </p:par>
                              <p:par>
                                <p:cTn id="38" presetID="10" presetClass="entr" presetSubtype="0" fill="hold" nodeType="withEffect">
                                  <p:stCondLst>
                                    <p:cond delay="1700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childTnLst>
                                </p:cTn>
                              </p:par>
                              <p:par>
                                <p:cTn id="41" presetID="10" presetClass="exit" presetSubtype="0" fill="hold" nodeType="withEffect">
                                  <p:stCondLst>
                                    <p:cond delay="20000"/>
                                  </p:stCondLst>
                                  <p:childTnLst>
                                    <p:animEffect transition="out" filter="fade">
                                      <p:cBhvr>
                                        <p:cTn id="42" dur="1000"/>
                                        <p:tgtEl>
                                          <p:spTgt spid="14"/>
                                        </p:tgtEl>
                                      </p:cBhvr>
                                    </p:animEffect>
                                    <p:set>
                                      <p:cBhvr>
                                        <p:cTn id="43" dur="1" fill="hold">
                                          <p:stCondLst>
                                            <p:cond delay="999"/>
                                          </p:stCondLst>
                                        </p:cTn>
                                        <p:tgtEl>
                                          <p:spTgt spid="14"/>
                                        </p:tgtEl>
                                        <p:attrNameLst>
                                          <p:attrName>style.visibility</p:attrName>
                                        </p:attrNameLst>
                                      </p:cBhvr>
                                      <p:to>
                                        <p:strVal val="hidden"/>
                                      </p:to>
                                    </p:set>
                                  </p:childTnLst>
                                </p:cTn>
                              </p:par>
                              <p:par>
                                <p:cTn id="44" presetID="10" presetClass="entr" presetSubtype="0" fill="hold" nodeType="withEffect">
                                  <p:stCondLst>
                                    <p:cond delay="2000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1000"/>
                                        <p:tgtEl>
                                          <p:spTgt spid="15"/>
                                        </p:tgtEl>
                                      </p:cBhvr>
                                    </p:animEffect>
                                  </p:childTnLst>
                                </p:cTn>
                              </p:par>
                              <p:par>
                                <p:cTn id="47" presetID="10" presetClass="entr" presetSubtype="0" fill="hold" nodeType="withEffect">
                                  <p:stCondLst>
                                    <p:cond delay="2000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sityksen aihe tai väliotsikko">
    <p:spTree>
      <p:nvGrpSpPr>
        <p:cNvPr id="1" name=""/>
        <p:cNvGrpSpPr/>
        <p:nvPr/>
      </p:nvGrpSpPr>
      <p:grpSpPr>
        <a:xfrm>
          <a:off x="0" y="0"/>
          <a:ext cx="0" cy="0"/>
          <a:chOff x="0" y="0"/>
          <a:chExt cx="0" cy="0"/>
        </a:xfrm>
      </p:grpSpPr>
      <p:pic>
        <p:nvPicPr>
          <p:cNvPr id="12" name="Picture 11" descr="SiunSote_Esityspohja_kansipohj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0" y="-2881"/>
            <a:ext cx="9235440" cy="5198142"/>
          </a:xfrm>
          <a:prstGeom prst="rect">
            <a:avLst/>
          </a:prstGeom>
        </p:spPr>
      </p:pic>
      <p:sp>
        <p:nvSpPr>
          <p:cNvPr id="7" name="Title 1"/>
          <p:cNvSpPr>
            <a:spLocks noGrp="1"/>
          </p:cNvSpPr>
          <p:nvPr>
            <p:ph type="ctrTitle" hasCustomPrompt="1"/>
          </p:nvPr>
        </p:nvSpPr>
        <p:spPr>
          <a:xfrm>
            <a:off x="768048" y="336925"/>
            <a:ext cx="7613952" cy="2296886"/>
          </a:xfrm>
          <a:prstGeom prst="rect">
            <a:avLst/>
          </a:prstGeom>
        </p:spPr>
        <p:txBody>
          <a:bodyPr wrap="square" lIns="0" tIns="0" rIns="0" bIns="0"/>
          <a:lstStyle>
            <a:lvl1pPr marL="0" algn="ctr">
              <a:lnSpc>
                <a:spcPts val="5600"/>
              </a:lnSpc>
              <a:defRPr sz="5400" baseline="0">
                <a:solidFill>
                  <a:schemeClr val="accent5"/>
                </a:solidFill>
              </a:defRPr>
            </a:lvl1pPr>
          </a:lstStyle>
          <a:p>
            <a:r>
              <a:rPr lang="fi-FI"/>
              <a:t>Esityksen aihe tai väliotsikko </a:t>
            </a:r>
            <a:endParaRPr lang="en-US"/>
          </a:p>
        </p:txBody>
      </p:sp>
      <p:pic>
        <p:nvPicPr>
          <p:cNvPr id="10" name="Picture 9" descr="Logo &#10;&#10;Siun sote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0940" y="4399427"/>
            <a:ext cx="949723" cy="538867"/>
          </a:xfrm>
          <a:prstGeom prst="rect">
            <a:avLst/>
          </a:prstGeom>
          <a:blipFill rotWithShape="1">
            <a:blip r:embed="rId3"/>
            <a:stretch>
              <a:fillRect/>
            </a:stretch>
          </a:blipFill>
        </p:spPr>
      </p:pic>
      <p:sp>
        <p:nvSpPr>
          <p:cNvPr id="2" name="TextBox 1" descr="Pohjois-Karjalan sosiaali- ja terveyspalvelujen kuntayhtymä www.siunsote.fi&#10;"/>
          <p:cNvSpPr txBox="1"/>
          <p:nvPr userDrawn="1"/>
        </p:nvSpPr>
        <p:spPr>
          <a:xfrm>
            <a:off x="6599605" y="4379439"/>
            <a:ext cx="2419054" cy="646331"/>
          </a:xfrm>
          <a:prstGeom prst="rect">
            <a:avLst/>
          </a:prstGeom>
          <a:noFill/>
        </p:spPr>
        <p:txBody>
          <a:bodyPr wrap="square" rtlCol="0">
            <a:spAutoFit/>
          </a:bodyPr>
          <a:lstStyle/>
          <a:p>
            <a:pPr algn="r"/>
            <a:r>
              <a:rPr lang="en-US" sz="1200" baseline="0">
                <a:solidFill>
                  <a:schemeClr val="bg1"/>
                </a:solidFill>
              </a:rPr>
              <a:t>Pohjois-Karjalan </a:t>
            </a:r>
            <a:r>
              <a:rPr lang="en-US" sz="1200" baseline="0" err="1">
                <a:solidFill>
                  <a:schemeClr val="bg1"/>
                </a:solidFill>
              </a:rPr>
              <a:t>sosiaali</a:t>
            </a:r>
            <a:r>
              <a:rPr lang="en-US" sz="1200" baseline="0">
                <a:solidFill>
                  <a:schemeClr val="bg1"/>
                </a:solidFill>
              </a:rPr>
              <a:t>- ja </a:t>
            </a:r>
            <a:r>
              <a:rPr lang="en-US" sz="1200" baseline="0" err="1">
                <a:solidFill>
                  <a:schemeClr val="bg1"/>
                </a:solidFill>
              </a:rPr>
              <a:t>terveyspalvelujen</a:t>
            </a:r>
            <a:r>
              <a:rPr lang="en-US" sz="1200" baseline="0">
                <a:solidFill>
                  <a:schemeClr val="bg1"/>
                </a:solidFill>
              </a:rPr>
              <a:t> </a:t>
            </a:r>
            <a:r>
              <a:rPr lang="en-US" sz="1200" baseline="0" err="1">
                <a:solidFill>
                  <a:schemeClr val="bg1"/>
                </a:solidFill>
              </a:rPr>
              <a:t>kuntayhtymä</a:t>
            </a:r>
            <a:r>
              <a:rPr lang="en-US" sz="1200" baseline="0">
                <a:solidFill>
                  <a:schemeClr val="bg1"/>
                </a:solidFill>
              </a:rPr>
              <a:t> </a:t>
            </a:r>
            <a:r>
              <a:rPr lang="en-US" sz="1200" baseline="0">
                <a:solidFill>
                  <a:srgbClr val="50C9B5"/>
                </a:solidFill>
              </a:rPr>
              <a:t>www.siunsote.fi</a:t>
            </a:r>
          </a:p>
        </p:txBody>
      </p:sp>
      <p:sp>
        <p:nvSpPr>
          <p:cNvPr id="6" name="Text Placeholder 5"/>
          <p:cNvSpPr>
            <a:spLocks noGrp="1"/>
          </p:cNvSpPr>
          <p:nvPr>
            <p:ph type="body" sz="quarter" idx="10" hasCustomPrompt="1"/>
          </p:nvPr>
        </p:nvSpPr>
        <p:spPr>
          <a:xfrm>
            <a:off x="768350" y="2798763"/>
            <a:ext cx="7613650" cy="1322387"/>
          </a:xfrm>
        </p:spPr>
        <p:txBody>
          <a:bodyPr>
            <a:normAutofit/>
          </a:bodyPr>
          <a:lstStyle>
            <a:lvl1pPr marL="0" indent="0" algn="ctr">
              <a:buNone/>
              <a:defRPr sz="2600" baseline="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r>
              <a:rPr lang="en-US" err="1"/>
              <a:t>Esityksen</a:t>
            </a:r>
            <a:r>
              <a:rPr lang="en-US"/>
              <a:t> </a:t>
            </a:r>
            <a:r>
              <a:rPr lang="en-US" err="1"/>
              <a:t>pitäjä</a:t>
            </a:r>
            <a:r>
              <a:rPr lang="en-US"/>
              <a:t>, </a:t>
            </a:r>
            <a:r>
              <a:rPr lang="en-US" err="1"/>
              <a:t>päivämäärä</a:t>
            </a:r>
            <a:r>
              <a:rPr lang="en-US"/>
              <a:t> tai </a:t>
            </a:r>
            <a:r>
              <a:rPr lang="en-US" err="1"/>
              <a:t>lisäotsikko</a:t>
            </a:r>
            <a:endParaRPr lang="en-US"/>
          </a:p>
        </p:txBody>
      </p:sp>
    </p:spTree>
    <p:extLst>
      <p:ext uri="{BB962C8B-B14F-4D97-AF65-F5344CB8AC3E}">
        <p14:creationId xmlns:p14="http://schemas.microsoft.com/office/powerpoint/2010/main" val="4216914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erusdi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32A491"/>
                </a:solidFill>
              </a:defRPr>
            </a:lvl1pPr>
          </a:lstStyle>
          <a:p>
            <a:r>
              <a:rPr lang="fi-FI"/>
              <a:t>Muokkaa otsikkoa</a:t>
            </a:r>
            <a:endParaRPr lang="en-US"/>
          </a:p>
        </p:txBody>
      </p:sp>
      <p:sp>
        <p:nvSpPr>
          <p:cNvPr id="4" name="Content Placeholder 3"/>
          <p:cNvSpPr>
            <a:spLocks noGrp="1"/>
          </p:cNvSpPr>
          <p:nvPr>
            <p:ph sz="quarter" idx="10"/>
          </p:nvPr>
        </p:nvSpPr>
        <p:spPr>
          <a:xfrm>
            <a:off x="725488" y="1295400"/>
            <a:ext cx="8164512" cy="32487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pic>
        <p:nvPicPr>
          <p:cNvPr id="5" name="Kuva 4">
            <a:extLst>
              <a:ext uri="{FF2B5EF4-FFF2-40B4-BE49-F238E27FC236}">
                <a16:creationId xmlns:a16="http://schemas.microsoft.com/office/drawing/2014/main" id="{483D7662-B9B3-4429-9AC6-C830519A0490}"/>
              </a:ext>
            </a:extLst>
          </p:cNvPr>
          <p:cNvPicPr>
            <a:picLocks noChangeAspect="1"/>
          </p:cNvPicPr>
          <p:nvPr userDrawn="1"/>
        </p:nvPicPr>
        <p:blipFill>
          <a:blip r:embed="rId2"/>
          <a:stretch>
            <a:fillRect/>
          </a:stretch>
        </p:blipFill>
        <p:spPr>
          <a:xfrm>
            <a:off x="1467472" y="4665626"/>
            <a:ext cx="1598458" cy="320639"/>
          </a:xfrm>
          <a:prstGeom prst="rect">
            <a:avLst/>
          </a:prstGeom>
        </p:spPr>
      </p:pic>
    </p:spTree>
    <p:extLst>
      <p:ext uri="{BB962C8B-B14F-4D97-AF65-F5344CB8AC3E}">
        <p14:creationId xmlns:p14="http://schemas.microsoft.com/office/powerpoint/2010/main" val="173173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pputervehdys">
    <p:spTree>
      <p:nvGrpSpPr>
        <p:cNvPr id="1" name=""/>
        <p:cNvGrpSpPr/>
        <p:nvPr/>
      </p:nvGrpSpPr>
      <p:grpSpPr>
        <a:xfrm>
          <a:off x="0" y="0"/>
          <a:ext cx="0" cy="0"/>
          <a:chOff x="0" y="0"/>
          <a:chExt cx="0" cy="0"/>
        </a:xfrm>
      </p:grpSpPr>
      <p:pic>
        <p:nvPicPr>
          <p:cNvPr id="8" name="Picture 7" descr="SiunSote_Esityspohja_kansipohj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0" y="-2881"/>
            <a:ext cx="9235440" cy="5198142"/>
          </a:xfrm>
          <a:prstGeom prst="rect">
            <a:avLst/>
          </a:prstGeom>
        </p:spPr>
      </p:pic>
      <p:sp>
        <p:nvSpPr>
          <p:cNvPr id="7" name="Title 1"/>
          <p:cNvSpPr>
            <a:spLocks noGrp="1"/>
          </p:cNvSpPr>
          <p:nvPr>
            <p:ph type="ctrTitle" hasCustomPrompt="1"/>
          </p:nvPr>
        </p:nvSpPr>
        <p:spPr>
          <a:xfrm>
            <a:off x="768048" y="961591"/>
            <a:ext cx="7613952" cy="1623836"/>
          </a:xfrm>
          <a:prstGeom prst="rect">
            <a:avLst/>
          </a:prstGeom>
        </p:spPr>
        <p:txBody>
          <a:bodyPr wrap="square" lIns="0" tIns="0" rIns="0" bIns="0"/>
          <a:lstStyle>
            <a:lvl1pPr marL="0" algn="ctr">
              <a:defRPr sz="6000" baseline="0">
                <a:solidFill>
                  <a:srgbClr val="50C9B5"/>
                </a:solidFill>
              </a:defRPr>
            </a:lvl1pPr>
          </a:lstStyle>
          <a:p>
            <a:r>
              <a:rPr lang="fi-FI"/>
              <a:t>Lopputervehdys!</a:t>
            </a:r>
            <a:endParaRPr lang="en-US"/>
          </a:p>
        </p:txBody>
      </p:sp>
      <p:pic>
        <p:nvPicPr>
          <p:cNvPr id="10" name="Picture 9" descr="Logo &#10;&#10;Siun sote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7482" y="4487190"/>
            <a:ext cx="913181" cy="451104"/>
          </a:xfrm>
          <a:prstGeom prst="rect">
            <a:avLst/>
          </a:prstGeom>
        </p:spPr>
      </p:pic>
      <p:sp>
        <p:nvSpPr>
          <p:cNvPr id="6" name="TextBox 5" descr="Pohjois-Karjalan sosiaali- ja terveyspalvelujen kuntayhtymä www.siunsote.fi"/>
          <p:cNvSpPr txBox="1"/>
          <p:nvPr userDrawn="1"/>
        </p:nvSpPr>
        <p:spPr>
          <a:xfrm>
            <a:off x="6599605" y="4379439"/>
            <a:ext cx="2419054" cy="646331"/>
          </a:xfrm>
          <a:prstGeom prst="rect">
            <a:avLst/>
          </a:prstGeom>
          <a:noFill/>
        </p:spPr>
        <p:txBody>
          <a:bodyPr wrap="square" rtlCol="0">
            <a:spAutoFit/>
          </a:bodyPr>
          <a:lstStyle/>
          <a:p>
            <a:pPr algn="r"/>
            <a:r>
              <a:rPr lang="en-US" sz="1200" baseline="0">
                <a:solidFill>
                  <a:schemeClr val="bg1"/>
                </a:solidFill>
              </a:rPr>
              <a:t>Pohjois-Karjalan </a:t>
            </a:r>
            <a:r>
              <a:rPr lang="en-US" sz="1200" baseline="0" err="1">
                <a:solidFill>
                  <a:schemeClr val="bg1"/>
                </a:solidFill>
              </a:rPr>
              <a:t>sosiaali</a:t>
            </a:r>
            <a:r>
              <a:rPr lang="en-US" sz="1200" baseline="0">
                <a:solidFill>
                  <a:schemeClr val="bg1"/>
                </a:solidFill>
              </a:rPr>
              <a:t>- ja </a:t>
            </a:r>
            <a:r>
              <a:rPr lang="en-US" sz="1200" baseline="0" err="1">
                <a:solidFill>
                  <a:schemeClr val="bg1"/>
                </a:solidFill>
              </a:rPr>
              <a:t>terveyspalvelujen</a:t>
            </a:r>
            <a:r>
              <a:rPr lang="en-US" sz="1200" baseline="0">
                <a:solidFill>
                  <a:schemeClr val="bg1"/>
                </a:solidFill>
              </a:rPr>
              <a:t> </a:t>
            </a:r>
            <a:r>
              <a:rPr lang="en-US" sz="1200" baseline="0" err="1">
                <a:solidFill>
                  <a:schemeClr val="bg1"/>
                </a:solidFill>
              </a:rPr>
              <a:t>kuntayhtymä</a:t>
            </a:r>
            <a:r>
              <a:rPr lang="en-US" sz="1200" baseline="0">
                <a:solidFill>
                  <a:schemeClr val="bg1"/>
                </a:solidFill>
              </a:rPr>
              <a:t> </a:t>
            </a:r>
            <a:r>
              <a:rPr lang="en-US" sz="1200" baseline="0">
                <a:solidFill>
                  <a:srgbClr val="50C9B5"/>
                </a:solidFill>
              </a:rPr>
              <a:t>www.siunsote.fi</a:t>
            </a:r>
          </a:p>
        </p:txBody>
      </p:sp>
    </p:spTree>
    <p:extLst>
      <p:ext uri="{BB962C8B-B14F-4D97-AF65-F5344CB8AC3E}">
        <p14:creationId xmlns:p14="http://schemas.microsoft.com/office/powerpoint/2010/main" val="2478452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nsi mustavalkoinen">
    <p:spTree>
      <p:nvGrpSpPr>
        <p:cNvPr id="1" name=""/>
        <p:cNvGrpSpPr/>
        <p:nvPr/>
      </p:nvGrpSpPr>
      <p:grpSpPr>
        <a:xfrm>
          <a:off x="0" y="0"/>
          <a:ext cx="0" cy="0"/>
          <a:chOff x="0" y="0"/>
          <a:chExt cx="0" cy="0"/>
        </a:xfrm>
      </p:grpSpPr>
      <p:pic>
        <p:nvPicPr>
          <p:cNvPr id="4" name="Kuva 3" descr="Logo&#10;&#10;Siun sote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6894" y="1090792"/>
            <a:ext cx="4498814" cy="2447884"/>
          </a:xfrm>
          <a:prstGeom prst="rect">
            <a:avLst/>
          </a:prstGeom>
        </p:spPr>
      </p:pic>
    </p:spTree>
    <p:extLst>
      <p:ext uri="{BB962C8B-B14F-4D97-AF65-F5344CB8AC3E}">
        <p14:creationId xmlns:p14="http://schemas.microsoft.com/office/powerpoint/2010/main" val="35949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sityksen aihe tai väliotsikko mustavalkoinen">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768048" y="336925"/>
            <a:ext cx="7613952" cy="2296886"/>
          </a:xfrm>
          <a:prstGeom prst="rect">
            <a:avLst/>
          </a:prstGeom>
        </p:spPr>
        <p:txBody>
          <a:bodyPr wrap="square" lIns="0" tIns="0" rIns="0" bIns="0"/>
          <a:lstStyle>
            <a:lvl1pPr marL="0" algn="ctr">
              <a:lnSpc>
                <a:spcPts val="5600"/>
              </a:lnSpc>
              <a:defRPr sz="5400" baseline="0">
                <a:solidFill>
                  <a:schemeClr val="tx1"/>
                </a:solidFill>
              </a:defRPr>
            </a:lvl1pPr>
          </a:lstStyle>
          <a:p>
            <a:r>
              <a:rPr lang="fi-FI"/>
              <a:t>Esityksen aihe tai väliotsikko </a:t>
            </a:r>
            <a:endParaRPr lang="en-US"/>
          </a:p>
        </p:txBody>
      </p:sp>
      <p:sp>
        <p:nvSpPr>
          <p:cNvPr id="6" name="Text Placeholder 5"/>
          <p:cNvSpPr>
            <a:spLocks noGrp="1"/>
          </p:cNvSpPr>
          <p:nvPr>
            <p:ph type="body" sz="quarter" idx="10" hasCustomPrompt="1"/>
          </p:nvPr>
        </p:nvSpPr>
        <p:spPr>
          <a:xfrm>
            <a:off x="768350" y="2798763"/>
            <a:ext cx="7613650" cy="1322387"/>
          </a:xfrm>
        </p:spPr>
        <p:txBody>
          <a:bodyPr>
            <a:normAutofit/>
          </a:bodyPr>
          <a:lstStyle>
            <a:lvl1pPr marL="0" indent="0" algn="ctr">
              <a:buNone/>
              <a:defRPr sz="2600" baseline="0">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r>
              <a:rPr lang="en-US" err="1"/>
              <a:t>Esityksen</a:t>
            </a:r>
            <a:r>
              <a:rPr lang="en-US"/>
              <a:t> </a:t>
            </a:r>
            <a:r>
              <a:rPr lang="en-US" err="1"/>
              <a:t>pitäjä</a:t>
            </a:r>
            <a:r>
              <a:rPr lang="en-US"/>
              <a:t>, </a:t>
            </a:r>
            <a:r>
              <a:rPr lang="en-US" err="1"/>
              <a:t>päivämäärä</a:t>
            </a:r>
            <a:r>
              <a:rPr lang="en-US"/>
              <a:t> tai </a:t>
            </a:r>
            <a:r>
              <a:rPr lang="en-US" err="1"/>
              <a:t>lisäotsikko</a:t>
            </a:r>
            <a:endParaRPr lang="en-US"/>
          </a:p>
        </p:txBody>
      </p:sp>
      <p:pic>
        <p:nvPicPr>
          <p:cNvPr id="8" name="Kuva 7" descr="Logo &#10;&#10;Siun sote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7482" y="4487190"/>
            <a:ext cx="913181" cy="451104"/>
          </a:xfrm>
          <a:prstGeom prst="rect">
            <a:avLst/>
          </a:prstGeom>
        </p:spPr>
      </p:pic>
      <p:sp>
        <p:nvSpPr>
          <p:cNvPr id="9" name="TextBox 5" descr="Pohjois-Karjalan sosiaali- ja terveyspalvelujen kuntayhtymä www.siunsote.fi"/>
          <p:cNvSpPr txBox="1"/>
          <p:nvPr userDrawn="1"/>
        </p:nvSpPr>
        <p:spPr>
          <a:xfrm>
            <a:off x="6599605" y="4379439"/>
            <a:ext cx="2419054" cy="646331"/>
          </a:xfrm>
          <a:prstGeom prst="rect">
            <a:avLst/>
          </a:prstGeom>
          <a:noFill/>
        </p:spPr>
        <p:txBody>
          <a:bodyPr wrap="square" rtlCol="0">
            <a:spAutoFit/>
          </a:bodyPr>
          <a:lstStyle/>
          <a:p>
            <a:pPr algn="r"/>
            <a:r>
              <a:rPr lang="en-US" sz="1200" baseline="0" err="1">
                <a:solidFill>
                  <a:schemeClr val="tx1"/>
                </a:solidFill>
              </a:rPr>
              <a:t>Pohjois-Karjalan</a:t>
            </a:r>
            <a:r>
              <a:rPr lang="en-US" sz="1200" baseline="0">
                <a:solidFill>
                  <a:schemeClr val="tx1"/>
                </a:solidFill>
              </a:rPr>
              <a:t> </a:t>
            </a:r>
            <a:r>
              <a:rPr lang="en-US" sz="1200" baseline="0" err="1">
                <a:solidFill>
                  <a:schemeClr val="tx1"/>
                </a:solidFill>
              </a:rPr>
              <a:t>sosiaali</a:t>
            </a:r>
            <a:r>
              <a:rPr lang="en-US" sz="1200" baseline="0">
                <a:solidFill>
                  <a:schemeClr val="tx1"/>
                </a:solidFill>
              </a:rPr>
              <a:t>- </a:t>
            </a:r>
            <a:r>
              <a:rPr lang="en-US" sz="1200" baseline="0" err="1">
                <a:solidFill>
                  <a:schemeClr val="tx1"/>
                </a:solidFill>
              </a:rPr>
              <a:t>ja</a:t>
            </a:r>
            <a:r>
              <a:rPr lang="en-US" sz="1200" baseline="0">
                <a:solidFill>
                  <a:schemeClr val="tx1"/>
                </a:solidFill>
              </a:rPr>
              <a:t> </a:t>
            </a:r>
            <a:r>
              <a:rPr lang="en-US" sz="1200" baseline="0" err="1">
                <a:solidFill>
                  <a:schemeClr val="tx1"/>
                </a:solidFill>
              </a:rPr>
              <a:t>terveyspalvelujen</a:t>
            </a:r>
            <a:r>
              <a:rPr lang="en-US" sz="1200" baseline="0">
                <a:solidFill>
                  <a:schemeClr val="tx1"/>
                </a:solidFill>
              </a:rPr>
              <a:t> </a:t>
            </a:r>
            <a:r>
              <a:rPr lang="en-US" sz="1200" baseline="0" err="1">
                <a:solidFill>
                  <a:schemeClr val="tx1"/>
                </a:solidFill>
              </a:rPr>
              <a:t>kuntayhtymä</a:t>
            </a:r>
            <a:r>
              <a:rPr lang="en-US" sz="1200" baseline="0">
                <a:solidFill>
                  <a:schemeClr val="tx1"/>
                </a:solidFill>
              </a:rPr>
              <a:t> </a:t>
            </a:r>
            <a:r>
              <a:rPr lang="en-US" sz="1200" b="1" baseline="0" err="1">
                <a:solidFill>
                  <a:schemeClr val="tx1"/>
                </a:solidFill>
              </a:rPr>
              <a:t>www.siunsote.fi</a:t>
            </a:r>
            <a:endParaRPr lang="en-US" sz="1200" b="1" baseline="0">
              <a:solidFill>
                <a:schemeClr val="tx1"/>
              </a:solidFill>
            </a:endParaRPr>
          </a:p>
        </p:txBody>
      </p:sp>
    </p:spTree>
    <p:extLst>
      <p:ext uri="{BB962C8B-B14F-4D97-AF65-F5344CB8AC3E}">
        <p14:creationId xmlns:p14="http://schemas.microsoft.com/office/powerpoint/2010/main" val="2470426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erusdia mustavalkoine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fi-FI"/>
              <a:t>Muokkaa otsikkoa</a:t>
            </a:r>
            <a:endParaRPr lang="en-US"/>
          </a:p>
        </p:txBody>
      </p:sp>
      <p:sp>
        <p:nvSpPr>
          <p:cNvPr id="4" name="Content Placeholder 3"/>
          <p:cNvSpPr>
            <a:spLocks noGrp="1"/>
          </p:cNvSpPr>
          <p:nvPr>
            <p:ph sz="quarter" idx="10"/>
          </p:nvPr>
        </p:nvSpPr>
        <p:spPr>
          <a:xfrm>
            <a:off x="725488" y="1295400"/>
            <a:ext cx="8164512" cy="32487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6" name="TextBox 5" descr="www.siunsote.fi"/>
          <p:cNvSpPr txBox="1"/>
          <p:nvPr userDrawn="1"/>
        </p:nvSpPr>
        <p:spPr>
          <a:xfrm>
            <a:off x="6599605" y="4684237"/>
            <a:ext cx="2419054" cy="276999"/>
          </a:xfrm>
          <a:prstGeom prst="rect">
            <a:avLst/>
          </a:prstGeom>
          <a:noFill/>
        </p:spPr>
        <p:txBody>
          <a:bodyPr wrap="square" rtlCol="0">
            <a:spAutoFit/>
          </a:bodyPr>
          <a:lstStyle/>
          <a:p>
            <a:pPr algn="r"/>
            <a:r>
              <a:rPr lang="en-US" sz="1200" b="1" baseline="0">
                <a:solidFill>
                  <a:schemeClr val="tx1"/>
                </a:solidFill>
              </a:rPr>
              <a:t>www.siunsote.fi</a:t>
            </a:r>
          </a:p>
        </p:txBody>
      </p:sp>
      <p:pic>
        <p:nvPicPr>
          <p:cNvPr id="3" name="Kuva 2" descr="Logo &#10;&#10;Siun sote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8056" y="4442474"/>
            <a:ext cx="969612" cy="461665"/>
          </a:xfrm>
          <a:prstGeom prst="rect">
            <a:avLst/>
          </a:prstGeom>
        </p:spPr>
      </p:pic>
    </p:spTree>
    <p:extLst>
      <p:ext uri="{BB962C8B-B14F-4D97-AF65-F5344CB8AC3E}">
        <p14:creationId xmlns:p14="http://schemas.microsoft.com/office/powerpoint/2010/main" val="93937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opputervehdys mustavalkoinen">
    <p:spTree>
      <p:nvGrpSpPr>
        <p:cNvPr id="1" name=""/>
        <p:cNvGrpSpPr/>
        <p:nvPr/>
      </p:nvGrpSpPr>
      <p:grpSpPr>
        <a:xfrm>
          <a:off x="0" y="0"/>
          <a:ext cx="0" cy="0"/>
          <a:chOff x="0" y="0"/>
          <a:chExt cx="0" cy="0"/>
        </a:xfrm>
      </p:grpSpPr>
      <p:pic>
        <p:nvPicPr>
          <p:cNvPr id="2" name="Kuva 1" descr="Logo &#10;&#10;Siun sote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7482" y="4487190"/>
            <a:ext cx="913181" cy="451104"/>
          </a:xfrm>
          <a:prstGeom prst="rect">
            <a:avLst/>
          </a:prstGeom>
        </p:spPr>
      </p:pic>
      <p:sp>
        <p:nvSpPr>
          <p:cNvPr id="7" name="Title 1"/>
          <p:cNvSpPr>
            <a:spLocks noGrp="1"/>
          </p:cNvSpPr>
          <p:nvPr>
            <p:ph type="ctrTitle" hasCustomPrompt="1"/>
          </p:nvPr>
        </p:nvSpPr>
        <p:spPr>
          <a:xfrm>
            <a:off x="768048" y="961591"/>
            <a:ext cx="7613952" cy="1623836"/>
          </a:xfrm>
          <a:prstGeom prst="rect">
            <a:avLst/>
          </a:prstGeom>
        </p:spPr>
        <p:txBody>
          <a:bodyPr wrap="square" lIns="0" tIns="0" rIns="0" bIns="0"/>
          <a:lstStyle>
            <a:lvl1pPr marL="0" algn="ctr">
              <a:defRPr sz="6000" baseline="0">
                <a:solidFill>
                  <a:schemeClr val="tx1"/>
                </a:solidFill>
              </a:defRPr>
            </a:lvl1pPr>
          </a:lstStyle>
          <a:p>
            <a:r>
              <a:rPr lang="fi-FI"/>
              <a:t>Lopputervehdys!</a:t>
            </a:r>
            <a:endParaRPr lang="en-US"/>
          </a:p>
        </p:txBody>
      </p:sp>
      <p:sp>
        <p:nvSpPr>
          <p:cNvPr id="6" name="TextBox 5" descr="Pohjois-Karjalan sosiaali- ja terveyspalvelujen kuntayhtymä www.siunsote.fi"/>
          <p:cNvSpPr txBox="1"/>
          <p:nvPr userDrawn="1"/>
        </p:nvSpPr>
        <p:spPr>
          <a:xfrm>
            <a:off x="6599605" y="4379439"/>
            <a:ext cx="2419054" cy="646331"/>
          </a:xfrm>
          <a:prstGeom prst="rect">
            <a:avLst/>
          </a:prstGeom>
          <a:noFill/>
        </p:spPr>
        <p:txBody>
          <a:bodyPr wrap="square" rtlCol="0">
            <a:spAutoFit/>
          </a:bodyPr>
          <a:lstStyle/>
          <a:p>
            <a:pPr algn="r"/>
            <a:r>
              <a:rPr lang="en-US" sz="1200" baseline="0" err="1">
                <a:solidFill>
                  <a:schemeClr val="tx1"/>
                </a:solidFill>
              </a:rPr>
              <a:t>Pohjois-Karjalan</a:t>
            </a:r>
            <a:r>
              <a:rPr lang="en-US" sz="1200" baseline="0">
                <a:solidFill>
                  <a:schemeClr val="tx1"/>
                </a:solidFill>
              </a:rPr>
              <a:t> </a:t>
            </a:r>
            <a:r>
              <a:rPr lang="en-US" sz="1200" baseline="0" err="1">
                <a:solidFill>
                  <a:schemeClr val="tx1"/>
                </a:solidFill>
              </a:rPr>
              <a:t>sosiaali</a:t>
            </a:r>
            <a:r>
              <a:rPr lang="en-US" sz="1200" baseline="0">
                <a:solidFill>
                  <a:schemeClr val="tx1"/>
                </a:solidFill>
              </a:rPr>
              <a:t>- </a:t>
            </a:r>
            <a:r>
              <a:rPr lang="en-US" sz="1200" baseline="0" err="1">
                <a:solidFill>
                  <a:schemeClr val="tx1"/>
                </a:solidFill>
              </a:rPr>
              <a:t>ja</a:t>
            </a:r>
            <a:r>
              <a:rPr lang="en-US" sz="1200" baseline="0">
                <a:solidFill>
                  <a:schemeClr val="tx1"/>
                </a:solidFill>
              </a:rPr>
              <a:t> </a:t>
            </a:r>
            <a:r>
              <a:rPr lang="en-US" sz="1200" baseline="0" err="1">
                <a:solidFill>
                  <a:schemeClr val="tx1"/>
                </a:solidFill>
              </a:rPr>
              <a:t>terveyspalvelujen</a:t>
            </a:r>
            <a:r>
              <a:rPr lang="en-US" sz="1200" baseline="0">
                <a:solidFill>
                  <a:schemeClr val="tx1"/>
                </a:solidFill>
              </a:rPr>
              <a:t> </a:t>
            </a:r>
            <a:r>
              <a:rPr lang="en-US" sz="1200" baseline="0" err="1">
                <a:solidFill>
                  <a:schemeClr val="tx1"/>
                </a:solidFill>
              </a:rPr>
              <a:t>kuntayhtymä</a:t>
            </a:r>
            <a:r>
              <a:rPr lang="en-US" sz="1200" baseline="0">
                <a:solidFill>
                  <a:schemeClr val="tx1"/>
                </a:solidFill>
              </a:rPr>
              <a:t> </a:t>
            </a:r>
            <a:r>
              <a:rPr lang="en-US" sz="1200" b="1" baseline="0" err="1">
                <a:solidFill>
                  <a:schemeClr val="tx1"/>
                </a:solidFill>
              </a:rPr>
              <a:t>www.siunsote.fi</a:t>
            </a:r>
            <a:endParaRPr lang="en-US" sz="1200" b="1" baseline="0">
              <a:solidFill>
                <a:schemeClr val="tx1"/>
              </a:solidFill>
            </a:endParaRPr>
          </a:p>
        </p:txBody>
      </p:sp>
    </p:spTree>
    <p:extLst>
      <p:ext uri="{BB962C8B-B14F-4D97-AF65-F5344CB8AC3E}">
        <p14:creationId xmlns:p14="http://schemas.microsoft.com/office/powerpoint/2010/main" val="2928169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5729" y="1295863"/>
            <a:ext cx="8164481" cy="323370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16" name="TextBox 15" descr="www.siunsote.fi"/>
          <p:cNvSpPr txBox="1"/>
          <p:nvPr/>
        </p:nvSpPr>
        <p:spPr>
          <a:xfrm>
            <a:off x="6599605" y="4737023"/>
            <a:ext cx="2419054" cy="276999"/>
          </a:xfrm>
          <a:prstGeom prst="rect">
            <a:avLst/>
          </a:prstGeom>
          <a:noFill/>
        </p:spPr>
        <p:txBody>
          <a:bodyPr wrap="square" rtlCol="0">
            <a:spAutoFit/>
          </a:bodyPr>
          <a:lstStyle/>
          <a:p>
            <a:pPr algn="r"/>
            <a:r>
              <a:rPr lang="en-US" sz="1200" baseline="0" err="1">
                <a:solidFill>
                  <a:srgbClr val="288172"/>
                </a:solidFill>
              </a:rPr>
              <a:t>www.siunsote.fi</a:t>
            </a:r>
            <a:endParaRPr lang="en-US" sz="1200" baseline="0">
              <a:solidFill>
                <a:srgbClr val="288172"/>
              </a:solidFill>
            </a:endParaRPr>
          </a:p>
        </p:txBody>
      </p:sp>
      <p:pic>
        <p:nvPicPr>
          <p:cNvPr id="7" name="Picture 6" descr="Logo &#10;&#10;Siun soten logo&#10;&#10;&#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93578" y="4459148"/>
            <a:ext cx="907085" cy="479146"/>
          </a:xfrm>
          <a:prstGeom prst="rect">
            <a:avLst/>
          </a:prstGeom>
        </p:spPr>
      </p:pic>
      <p:sp>
        <p:nvSpPr>
          <p:cNvPr id="6" name="Title Placeholder 5"/>
          <p:cNvSpPr>
            <a:spLocks noGrp="1"/>
          </p:cNvSpPr>
          <p:nvPr>
            <p:ph type="title"/>
          </p:nvPr>
        </p:nvSpPr>
        <p:spPr>
          <a:xfrm>
            <a:off x="725728" y="206375"/>
            <a:ext cx="8164482" cy="983746"/>
          </a:xfrm>
          <a:prstGeom prst="rect">
            <a:avLst/>
          </a:prstGeom>
        </p:spPr>
        <p:txBody>
          <a:bodyPr vert="horz" lIns="91440" tIns="45720" rIns="91440" bIns="45720" rtlCol="0" anchor="b" anchorCtr="0">
            <a:normAutofit/>
          </a:bodyPr>
          <a:lstStyle/>
          <a:p>
            <a:r>
              <a:rPr lang="fi-FI"/>
              <a:t>Muokkaa ots. perustyyl. napsautt.</a:t>
            </a:r>
            <a:endParaRPr lang="en-US"/>
          </a:p>
        </p:txBody>
      </p:sp>
    </p:spTree>
    <p:extLst>
      <p:ext uri="{BB962C8B-B14F-4D97-AF65-F5344CB8AC3E}">
        <p14:creationId xmlns:p14="http://schemas.microsoft.com/office/powerpoint/2010/main" val="25578097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6" r:id="rId3"/>
    <p:sldLayoutId id="2147483661" r:id="rId4"/>
    <p:sldLayoutId id="2147483659" r:id="rId5"/>
    <p:sldLayoutId id="2147483662" r:id="rId6"/>
    <p:sldLayoutId id="2147483665" r:id="rId7"/>
    <p:sldLayoutId id="2147483666" r:id="rId8"/>
    <p:sldLayoutId id="2147483664" r:id="rId9"/>
  </p:sldLayoutIdLst>
  <p:txStyles>
    <p:titleStyle>
      <a:lvl1pPr algn="l" defTabSz="457200" rtl="0" eaLnBrk="1" latinLnBrk="0" hangingPunct="1">
        <a:lnSpc>
          <a:spcPts val="3400"/>
        </a:lnSpc>
        <a:spcBef>
          <a:spcPct val="0"/>
        </a:spcBef>
        <a:buNone/>
        <a:defRPr sz="3400" b="1" i="0" kern="1200" baseline="0">
          <a:solidFill>
            <a:srgbClr val="32A49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4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24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AD2008-3022-461D-BDAA-57D7592FC57D}"/>
              </a:ext>
            </a:extLst>
          </p:cNvPr>
          <p:cNvSpPr>
            <a:spLocks noGrp="1"/>
          </p:cNvSpPr>
          <p:nvPr>
            <p:ph type="title"/>
          </p:nvPr>
        </p:nvSpPr>
        <p:spPr/>
        <p:txBody>
          <a:bodyPr/>
          <a:lstStyle/>
          <a:p>
            <a:endParaRPr lang="fi-FI"/>
          </a:p>
        </p:txBody>
      </p:sp>
      <p:sp>
        <p:nvSpPr>
          <p:cNvPr id="3" name="Sisällön paikkamerkki 2">
            <a:extLst>
              <a:ext uri="{FF2B5EF4-FFF2-40B4-BE49-F238E27FC236}">
                <a16:creationId xmlns:a16="http://schemas.microsoft.com/office/drawing/2014/main" id="{D799F5DF-CFF9-416A-B8E6-882DD36A227B}"/>
              </a:ext>
            </a:extLst>
          </p:cNvPr>
          <p:cNvSpPr>
            <a:spLocks noGrp="1"/>
          </p:cNvSpPr>
          <p:nvPr>
            <p:ph sz="quarter" idx="10"/>
          </p:nvPr>
        </p:nvSpPr>
        <p:spPr/>
        <p:txBody>
          <a:bodyPr/>
          <a:lstStyle/>
          <a:p>
            <a:endParaRPr lang="fi-FI"/>
          </a:p>
        </p:txBody>
      </p:sp>
      <p:pic>
        <p:nvPicPr>
          <p:cNvPr id="4" name="Picture 2">
            <a:extLst>
              <a:ext uri="{FF2B5EF4-FFF2-40B4-BE49-F238E27FC236}">
                <a16:creationId xmlns:a16="http://schemas.microsoft.com/office/drawing/2014/main" id="{D503B344-8574-4F3E-9D8B-A902ED5199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943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E6BC7A-4055-4782-81D5-C8044362BB29}"/>
              </a:ext>
            </a:extLst>
          </p:cNvPr>
          <p:cNvSpPr>
            <a:spLocks noGrp="1"/>
          </p:cNvSpPr>
          <p:nvPr>
            <p:ph type="title"/>
          </p:nvPr>
        </p:nvSpPr>
        <p:spPr/>
        <p:txBody>
          <a:bodyPr/>
          <a:lstStyle/>
          <a:p>
            <a:r>
              <a:rPr lang="fi-FI" dirty="0"/>
              <a:t>Alihankintamallin palveluprosessi ja palvelurakenne asiakkaan näkökulmasta</a:t>
            </a:r>
          </a:p>
        </p:txBody>
      </p:sp>
      <p:sp>
        <p:nvSpPr>
          <p:cNvPr id="6" name="Sisällön paikkamerkki 5">
            <a:extLst>
              <a:ext uri="{FF2B5EF4-FFF2-40B4-BE49-F238E27FC236}">
                <a16:creationId xmlns:a16="http://schemas.microsoft.com/office/drawing/2014/main" id="{78A8DC31-088F-405E-BA2F-EEC4BC926B55}"/>
              </a:ext>
            </a:extLst>
          </p:cNvPr>
          <p:cNvSpPr>
            <a:spLocks noGrp="1"/>
          </p:cNvSpPr>
          <p:nvPr>
            <p:ph sz="quarter" idx="10"/>
          </p:nvPr>
        </p:nvSpPr>
        <p:spPr/>
        <p:txBody>
          <a:bodyPr>
            <a:normAutofit/>
          </a:bodyPr>
          <a:lstStyle/>
          <a:p>
            <a:pPr marL="342900" lvl="0" indent="-342900">
              <a:lnSpc>
                <a:spcPct val="107000"/>
              </a:lnSpc>
              <a:buFont typeface="+mj-lt"/>
              <a:buAutoNum type="arabicPeriod"/>
            </a:pPr>
            <a:r>
              <a:rPr lang="fi-FI" sz="1800" dirty="0">
                <a:effectLst/>
                <a:latin typeface="Calibri" panose="020F0502020204030204" pitchFamily="34" charset="0"/>
                <a:ea typeface="Calibri" panose="020F0502020204030204" pitchFamily="34" charset="0"/>
                <a:cs typeface="Times New Roman" panose="02020603050405020304" pitchFamily="18" charset="0"/>
              </a:rPr>
              <a:t>Päätös osallistumisesta alihankintamalliin:</a:t>
            </a:r>
          </a:p>
          <a:p>
            <a:pPr marL="342900" lvl="0" indent="-342900">
              <a:lnSpc>
                <a:spcPct val="107000"/>
              </a:lnSpc>
              <a:buFont typeface="Symbol" panose="05050102010706020507" pitchFamily="18" charset="2"/>
              <a:buChar char=""/>
            </a:pPr>
            <a:r>
              <a:rPr lang="fi-FI" sz="1800" dirty="0">
                <a:effectLst/>
                <a:latin typeface="Calibri" panose="020F0502020204030204" pitchFamily="34" charset="0"/>
                <a:ea typeface="Calibri" panose="020F0502020204030204" pitchFamily="34" charset="0"/>
                <a:cs typeface="Times New Roman" panose="02020603050405020304" pitchFamily="18" charset="0"/>
              </a:rPr>
              <a:t>Alihankintamalliin osallistumisen toive palvelusuunnitelmaan, erityishuolto-ohjelmaan </a:t>
            </a:r>
          </a:p>
          <a:p>
            <a:pPr marL="342900" lvl="0" indent="-342900">
              <a:lnSpc>
                <a:spcPct val="107000"/>
              </a:lnSpc>
              <a:buFont typeface="Symbol" panose="05050102010706020507" pitchFamily="18" charset="2"/>
              <a:buChar char=""/>
            </a:pPr>
            <a:r>
              <a:rPr lang="fi-FI" sz="1800" dirty="0">
                <a:effectLst/>
                <a:latin typeface="Calibri" panose="020F0502020204030204" pitchFamily="34" charset="0"/>
                <a:ea typeface="Calibri" panose="020F0502020204030204" pitchFamily="34" charset="0"/>
                <a:cs typeface="Times New Roman" panose="02020603050405020304" pitchFamily="18" charset="0"/>
              </a:rPr>
              <a:t>YKS- yksilöllinen elämänsuunnittelu </a:t>
            </a:r>
          </a:p>
          <a:p>
            <a:pPr marL="0" lvl="0" indent="0">
              <a:lnSpc>
                <a:spcPct val="107000"/>
              </a:lnSpc>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2. Osaamisen kartoitus: </a:t>
            </a:r>
          </a:p>
          <a:p>
            <a:pPr marL="342900" lvl="0" indent="-342900">
              <a:lnSpc>
                <a:spcPct val="107000"/>
              </a:lnSpc>
              <a:buFont typeface="Symbol" panose="05050102010706020507" pitchFamily="18" charset="2"/>
              <a:buChar char=""/>
            </a:pPr>
            <a:r>
              <a:rPr lang="fi-FI" sz="1800" dirty="0">
                <a:effectLst/>
                <a:latin typeface="Calibri" panose="020F0502020204030204" pitchFamily="34" charset="0"/>
                <a:ea typeface="Calibri" panose="020F0502020204030204" pitchFamily="34" charset="0"/>
                <a:cs typeface="Times New Roman" panose="02020603050405020304" pitchFamily="18" charset="0"/>
              </a:rPr>
              <a:t>YKS-menetelmät </a:t>
            </a:r>
          </a:p>
          <a:p>
            <a:pPr marL="342900" lvl="0" indent="-342900">
              <a:lnSpc>
                <a:spcPct val="107000"/>
              </a:lnSpc>
              <a:buFont typeface="Symbol" panose="05050102010706020507" pitchFamily="18" charset="2"/>
              <a:buChar char=""/>
            </a:pPr>
            <a:r>
              <a:rPr lang="fi-FI" sz="1800" dirty="0">
                <a:effectLst/>
                <a:latin typeface="Calibri" panose="020F0502020204030204" pitchFamily="34" charset="0"/>
                <a:ea typeface="Calibri" panose="020F0502020204030204" pitchFamily="34" charset="0"/>
                <a:cs typeface="Times New Roman" panose="02020603050405020304" pitchFamily="18" charset="0"/>
              </a:rPr>
              <a:t>Alihankintamallin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työhönvalmentaja</a:t>
            </a:r>
            <a:r>
              <a:rPr lang="fi-FI" sz="1800" dirty="0">
                <a:effectLst/>
                <a:latin typeface="Calibri" panose="020F0502020204030204" pitchFamily="34" charset="0"/>
                <a:ea typeface="Calibri" panose="020F0502020204030204" pitchFamily="34" charset="0"/>
                <a:cs typeface="Times New Roman" panose="02020603050405020304" pitchFamily="18" charset="0"/>
              </a:rPr>
              <a:t> kartoittaa yhteistyössä asiakkaan kanssa osaamisen, kyvyt ja toiveet. </a:t>
            </a:r>
          </a:p>
          <a:p>
            <a:pPr marL="342900" lvl="0" indent="-342900">
              <a:lnSpc>
                <a:spcPct val="107000"/>
              </a:lnSpc>
              <a:spcAft>
                <a:spcPts val="800"/>
              </a:spcAft>
              <a:buFont typeface="Symbol" panose="05050102010706020507" pitchFamily="18" charset="2"/>
              <a:buChar char=""/>
            </a:pPr>
            <a:r>
              <a:rPr lang="fi-FI" sz="1800" dirty="0">
                <a:effectLst/>
                <a:latin typeface="Calibri" panose="020F0502020204030204" pitchFamily="34" charset="0"/>
                <a:ea typeface="Calibri" panose="020F0502020204030204" pitchFamily="34" charset="0"/>
                <a:cs typeface="Times New Roman" panose="02020603050405020304" pitchFamily="18" charset="0"/>
              </a:rPr>
              <a:t>Arviointimenetelmät</a:t>
            </a:r>
          </a:p>
          <a:p>
            <a:endParaRPr lang="fi-FI" dirty="0"/>
          </a:p>
        </p:txBody>
      </p:sp>
    </p:spTree>
    <p:extLst>
      <p:ext uri="{BB962C8B-B14F-4D97-AF65-F5344CB8AC3E}">
        <p14:creationId xmlns:p14="http://schemas.microsoft.com/office/powerpoint/2010/main" val="4012931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53CC405-2114-4AB3-B554-DDA20B312CA1}"/>
              </a:ext>
            </a:extLst>
          </p:cNvPr>
          <p:cNvSpPr>
            <a:spLocks noGrp="1"/>
          </p:cNvSpPr>
          <p:nvPr>
            <p:ph type="title"/>
          </p:nvPr>
        </p:nvSpPr>
        <p:spPr/>
        <p:txBody>
          <a:bodyPr/>
          <a:lstStyle/>
          <a:p>
            <a:r>
              <a:rPr lang="fi-FI" dirty="0"/>
              <a:t>Alihankintamallin palveluprosessi ja palvelurakenne asiakkaan näkökulmasta</a:t>
            </a:r>
          </a:p>
        </p:txBody>
      </p:sp>
      <p:sp>
        <p:nvSpPr>
          <p:cNvPr id="3" name="Sisällön paikkamerkki 2">
            <a:extLst>
              <a:ext uri="{FF2B5EF4-FFF2-40B4-BE49-F238E27FC236}">
                <a16:creationId xmlns:a16="http://schemas.microsoft.com/office/drawing/2014/main" id="{EB788723-4705-4E1F-8F44-27188F71A1E4}"/>
              </a:ext>
            </a:extLst>
          </p:cNvPr>
          <p:cNvSpPr>
            <a:spLocks noGrp="1"/>
          </p:cNvSpPr>
          <p:nvPr>
            <p:ph sz="quarter" idx="10"/>
          </p:nvPr>
        </p:nvSpPr>
        <p:spPr/>
        <p:txBody>
          <a:bodyPr>
            <a:normAutofit fontScale="92500" lnSpcReduction="20000"/>
          </a:bodyPr>
          <a:lstStyle/>
          <a:p>
            <a:pPr marL="0" lvl="0" indent="0">
              <a:lnSpc>
                <a:spcPct val="107000"/>
              </a:lnSpc>
              <a:buNone/>
            </a:pPr>
            <a:r>
              <a:rPr lang="fi-FI" sz="1100" dirty="0">
                <a:effectLst/>
                <a:latin typeface="Calibri" panose="020F0502020204030204" pitchFamily="34" charset="0"/>
                <a:ea typeface="Calibri" panose="020F0502020204030204" pitchFamily="34" charset="0"/>
                <a:cs typeface="Times New Roman" panose="02020603050405020304" pitchFamily="18" charset="0"/>
              </a:rPr>
              <a:t>3. </a:t>
            </a:r>
            <a:r>
              <a:rPr lang="fi-FI" sz="1200" dirty="0">
                <a:effectLst/>
                <a:latin typeface="Calibri" panose="020F0502020204030204" pitchFamily="34" charset="0"/>
                <a:ea typeface="Calibri" panose="020F0502020204030204" pitchFamily="34" charset="0"/>
                <a:cs typeface="Times New Roman" panose="02020603050405020304" pitchFamily="18" charset="0"/>
              </a:rPr>
              <a:t>Työn etsintä</a:t>
            </a:r>
          </a:p>
          <a:p>
            <a:pPr marL="342900" lvl="0" indent="-342900">
              <a:lnSpc>
                <a:spcPct val="107000"/>
              </a:lnSpc>
              <a:buFont typeface="Symbol" panose="05050102010706020507" pitchFamily="18" charset="2"/>
              <a:buChar char=""/>
            </a:pPr>
            <a:r>
              <a:rPr lang="fi-FI" sz="1200" dirty="0">
                <a:effectLst/>
                <a:latin typeface="Calibri" panose="020F0502020204030204" pitchFamily="34" charset="0"/>
                <a:ea typeface="Calibri" panose="020F0502020204030204" pitchFamily="34" charset="0"/>
                <a:cs typeface="Times New Roman" panose="02020603050405020304" pitchFamily="18" charset="0"/>
              </a:rPr>
              <a:t>Vaihtoehtojen kartoitus asiakkaan toiveen näkökulmasta</a:t>
            </a:r>
          </a:p>
          <a:p>
            <a:pPr marL="342900" lvl="0" indent="-342900">
              <a:lnSpc>
                <a:spcPct val="107000"/>
              </a:lnSpc>
              <a:buFont typeface="Symbol" panose="05050102010706020507" pitchFamily="18" charset="2"/>
              <a:buChar char=""/>
            </a:pPr>
            <a:r>
              <a:rPr lang="fi-FI" sz="1200" dirty="0" err="1">
                <a:effectLst/>
                <a:latin typeface="Calibri" panose="020F0502020204030204" pitchFamily="34" charset="0"/>
                <a:ea typeface="Calibri" panose="020F0502020204030204" pitchFamily="34" charset="0"/>
                <a:cs typeface="Times New Roman" panose="02020603050405020304" pitchFamily="18" charset="0"/>
              </a:rPr>
              <a:t>Kontaktoinnit</a:t>
            </a:r>
            <a:r>
              <a:rPr lang="fi-FI" sz="1200" dirty="0">
                <a:effectLst/>
                <a:latin typeface="Calibri" panose="020F0502020204030204" pitchFamily="34" charset="0"/>
                <a:ea typeface="Calibri" panose="020F0502020204030204" pitchFamily="34" charset="0"/>
                <a:cs typeface="Times New Roman" panose="02020603050405020304" pitchFamily="18" charset="0"/>
              </a:rPr>
              <a:t> työnantajiin</a:t>
            </a:r>
          </a:p>
          <a:p>
            <a:pPr marL="342900" lvl="0" indent="-342900">
              <a:lnSpc>
                <a:spcPct val="107000"/>
              </a:lnSpc>
              <a:buFont typeface="Symbol" panose="05050102010706020507" pitchFamily="18" charset="2"/>
              <a:buChar char=""/>
            </a:pPr>
            <a:r>
              <a:rPr lang="fi-FI" sz="1200" dirty="0">
                <a:effectLst/>
                <a:latin typeface="Calibri" panose="020F0502020204030204" pitchFamily="34" charset="0"/>
                <a:ea typeface="Calibri" panose="020F0502020204030204" pitchFamily="34" charset="0"/>
                <a:cs typeface="Times New Roman" panose="02020603050405020304" pitchFamily="18" charset="0"/>
              </a:rPr>
              <a:t>Työnräätälöinti</a:t>
            </a:r>
          </a:p>
          <a:p>
            <a:pPr marL="342900" lvl="0" indent="-342900">
              <a:lnSpc>
                <a:spcPct val="107000"/>
              </a:lnSpc>
              <a:buFont typeface="Symbol" panose="05050102010706020507" pitchFamily="18" charset="2"/>
              <a:buChar char=""/>
            </a:pPr>
            <a:r>
              <a:rPr lang="fi-FI" sz="1200" dirty="0">
                <a:effectLst/>
                <a:latin typeface="Calibri" panose="020F0502020204030204" pitchFamily="34" charset="0"/>
                <a:ea typeface="Calibri" panose="020F0502020204030204" pitchFamily="34" charset="0"/>
                <a:cs typeface="Times New Roman" panose="02020603050405020304" pitchFamily="18" charset="0"/>
              </a:rPr>
              <a:t>Työtaitojen vahvistaminen: yksilövalmennus ja ryhmävalmennus </a:t>
            </a:r>
          </a:p>
          <a:p>
            <a:pPr marL="0" lvl="0" indent="0">
              <a:lnSpc>
                <a:spcPct val="107000"/>
              </a:lnSpc>
              <a:buNone/>
            </a:pPr>
            <a:r>
              <a:rPr lang="fi-FI" sz="1200" dirty="0">
                <a:effectLst/>
                <a:latin typeface="Calibri" panose="020F0502020204030204" pitchFamily="34" charset="0"/>
                <a:ea typeface="Calibri" panose="020F0502020204030204" pitchFamily="34" charset="0"/>
                <a:cs typeface="Times New Roman" panose="02020603050405020304" pitchFamily="18" charset="0"/>
              </a:rPr>
              <a:t>4. Työskentely työnantajan kanssa</a:t>
            </a:r>
          </a:p>
          <a:p>
            <a:pPr marL="342900" lvl="0" indent="-342900">
              <a:lnSpc>
                <a:spcPct val="107000"/>
              </a:lnSpc>
              <a:buFont typeface="Symbol" panose="05050102010706020507" pitchFamily="18" charset="2"/>
              <a:buChar char=""/>
            </a:pPr>
            <a:r>
              <a:rPr lang="fi-FI" sz="1200" dirty="0">
                <a:effectLst/>
                <a:latin typeface="Calibri" panose="020F0502020204030204" pitchFamily="34" charset="0"/>
                <a:ea typeface="Calibri" panose="020F0502020204030204" pitchFamily="34" charset="0"/>
                <a:cs typeface="Times New Roman" panose="02020603050405020304" pitchFamily="18" charset="0"/>
              </a:rPr>
              <a:t>Työaikojen ja työtehtävien räätälöinti</a:t>
            </a:r>
          </a:p>
          <a:p>
            <a:pPr marL="342900" lvl="0" indent="-342900">
              <a:lnSpc>
                <a:spcPct val="107000"/>
              </a:lnSpc>
              <a:buFont typeface="Symbol" panose="05050102010706020507" pitchFamily="18" charset="2"/>
              <a:buChar char=""/>
            </a:pPr>
            <a:r>
              <a:rPr lang="fi-FI" sz="1200" dirty="0">
                <a:latin typeface="Calibri" panose="020F0502020204030204" pitchFamily="34" charset="0"/>
                <a:ea typeface="Calibri" panose="020F0502020204030204" pitchFamily="34" charset="0"/>
                <a:cs typeface="Times New Roman" panose="02020603050405020304" pitchFamily="18" charset="0"/>
              </a:rPr>
              <a:t>T</a:t>
            </a:r>
            <a:r>
              <a:rPr lang="fi-FI" sz="1200" dirty="0">
                <a:effectLst/>
                <a:latin typeface="Calibri" panose="020F0502020204030204" pitchFamily="34" charset="0"/>
                <a:ea typeface="Calibri" panose="020F0502020204030204" pitchFamily="34" charset="0"/>
                <a:cs typeface="Times New Roman" panose="02020603050405020304" pitchFamily="18" charset="0"/>
              </a:rPr>
              <a:t>yöhön opastaminen, ohjaus ja perehdytys</a:t>
            </a:r>
          </a:p>
          <a:p>
            <a:pPr marL="342900" lvl="0" indent="-342900">
              <a:lnSpc>
                <a:spcPct val="107000"/>
              </a:lnSpc>
              <a:buFont typeface="Symbol" panose="05050102010706020507" pitchFamily="18" charset="2"/>
              <a:buChar char=""/>
            </a:pPr>
            <a:r>
              <a:rPr lang="fi-FI" sz="1200" dirty="0">
                <a:effectLst/>
                <a:latin typeface="Calibri" panose="020F0502020204030204" pitchFamily="34" charset="0"/>
                <a:ea typeface="Calibri" panose="020F0502020204030204" pitchFamily="34" charset="0"/>
                <a:cs typeface="Times New Roman" panose="02020603050405020304" pitchFamily="18" charset="0"/>
              </a:rPr>
              <a:t>Tuki asiakkaalle ja työnantajalle alihankintamallin aloituksen vaiheessa, </a:t>
            </a:r>
          </a:p>
          <a:p>
            <a:pPr marL="742950" lvl="1" indent="-285750">
              <a:lnSpc>
                <a:spcPct val="107000"/>
              </a:lnSpc>
              <a:buFont typeface="Courier New" panose="02070309020205020404" pitchFamily="49" charset="0"/>
              <a:buChar char="o"/>
            </a:pPr>
            <a:r>
              <a:rPr lang="fi-FI" sz="1200" dirty="0">
                <a:effectLst/>
                <a:latin typeface="Calibri" panose="020F0502020204030204" pitchFamily="34" charset="0"/>
                <a:ea typeface="Calibri" panose="020F0502020204030204" pitchFamily="34" charset="0"/>
                <a:cs typeface="Times New Roman" panose="02020603050405020304" pitchFamily="18" charset="0"/>
              </a:rPr>
              <a:t>kuten työsuhteen solmiminen, palkkaukseen liittyvät asiat, etuusneuvonta, tieto osatyökykyisyydestä </a:t>
            </a:r>
          </a:p>
          <a:p>
            <a:pPr marL="0" lvl="0" indent="0">
              <a:lnSpc>
                <a:spcPct val="107000"/>
              </a:lnSpc>
              <a:buNone/>
            </a:pPr>
            <a:r>
              <a:rPr lang="fi-FI" sz="1200" dirty="0">
                <a:effectLst/>
                <a:latin typeface="Calibri" panose="020F0502020204030204" pitchFamily="34" charset="0"/>
                <a:ea typeface="Calibri" panose="020F0502020204030204" pitchFamily="34" charset="0"/>
                <a:cs typeface="Times New Roman" panose="02020603050405020304" pitchFamily="18" charset="0"/>
              </a:rPr>
              <a:t>5. Tuki työssä pysymiseen</a:t>
            </a:r>
          </a:p>
          <a:p>
            <a:pPr marL="342900" lvl="0" indent="-342900">
              <a:lnSpc>
                <a:spcPct val="120000"/>
              </a:lnSpc>
              <a:spcAft>
                <a:spcPts val="800"/>
              </a:spcAft>
              <a:buFont typeface="Symbol" panose="05050102010706020507" pitchFamily="18" charset="2"/>
              <a:buChar char=""/>
            </a:pPr>
            <a:r>
              <a:rPr lang="fi-FI" sz="1200" dirty="0">
                <a:effectLst/>
                <a:latin typeface="Calibri" panose="020F0502020204030204" pitchFamily="34" charset="0"/>
                <a:ea typeface="Calibri" panose="020F0502020204030204" pitchFamily="34" charset="0"/>
                <a:cs typeface="Times New Roman" panose="02020603050405020304" pitchFamily="18" charset="0"/>
              </a:rPr>
              <a:t>Tuki työpaikalla sekä asiakkaalle että työnantajalle</a:t>
            </a:r>
          </a:p>
          <a:p>
            <a:pPr marL="342900" lvl="0" indent="-342900">
              <a:lnSpc>
                <a:spcPct val="120000"/>
              </a:lnSpc>
              <a:spcAft>
                <a:spcPts val="800"/>
              </a:spcAft>
              <a:buFont typeface="Symbol" panose="05050102010706020507" pitchFamily="18" charset="2"/>
              <a:buChar char=""/>
            </a:pPr>
            <a:r>
              <a:rPr lang="fi-FI" sz="1200" dirty="0">
                <a:latin typeface="Calibri" panose="020F0502020204030204" pitchFamily="34" charset="0"/>
                <a:ea typeface="Calibri" panose="020F0502020204030204" pitchFamily="34" charset="0"/>
                <a:cs typeface="Times New Roman" panose="02020603050405020304" pitchFamily="18" charset="0"/>
              </a:rPr>
              <a:t>Tuki asiakkaalle alihankintamallin eri vaiheissa esim. työn laskutus</a:t>
            </a:r>
          </a:p>
          <a:p>
            <a:pPr>
              <a:lnSpc>
                <a:spcPct val="120000"/>
              </a:lnSpc>
              <a:spcAft>
                <a:spcPts val="800"/>
              </a:spcAft>
              <a:buFont typeface="Symbol" panose="05050102010706020507" pitchFamily="18" charset="2"/>
              <a:buChar char=""/>
            </a:pPr>
            <a:r>
              <a:rPr lang="fi-FI" sz="1200" dirty="0">
                <a:effectLst/>
                <a:latin typeface="Calibri" panose="020F0502020204030204" pitchFamily="34" charset="0"/>
                <a:ea typeface="Calibri" panose="020F0502020204030204" pitchFamily="34" charset="0"/>
                <a:cs typeface="Times New Roman" panose="02020603050405020304" pitchFamily="18" charset="0"/>
              </a:rPr>
              <a:t>Työllistymisen jatkopolun huomioiminen: Urakehitys, elinikäinen oppiminen, tuettu oppisopimus, työvoimakoulutus, </a:t>
            </a:r>
            <a:r>
              <a:rPr lang="fi-FI" sz="1200" dirty="0" err="1">
                <a:effectLst/>
                <a:latin typeface="Calibri" panose="020F0502020204030204" pitchFamily="34" charset="0"/>
                <a:ea typeface="Calibri" panose="020F0502020204030204" pitchFamily="34" charset="0"/>
                <a:cs typeface="Times New Roman" panose="02020603050405020304" pitchFamily="18" charset="0"/>
              </a:rPr>
              <a:t>täsmäkoulutus</a:t>
            </a:r>
            <a:r>
              <a:rPr lang="fi-FI" sz="1200" dirty="0">
                <a:effectLst/>
                <a:latin typeface="Calibri" panose="020F0502020204030204" pitchFamily="34" charset="0"/>
                <a:ea typeface="Calibri" panose="020F0502020204030204" pitchFamily="34" charset="0"/>
                <a:cs typeface="Times New Roman" panose="02020603050405020304" pitchFamily="18" charset="0"/>
              </a:rPr>
              <a:t>, osaamisen tunnistaminen ja </a:t>
            </a:r>
            <a:r>
              <a:rPr lang="fi-FI" sz="1200" dirty="0" err="1">
                <a:effectLst/>
                <a:latin typeface="Calibri" panose="020F0502020204030204" pitchFamily="34" charset="0"/>
                <a:ea typeface="Calibri" panose="020F0502020204030204" pitchFamily="34" charset="0"/>
                <a:cs typeface="Times New Roman" panose="02020603050405020304" pitchFamily="18" charset="0"/>
              </a:rPr>
              <a:t>opinnollistaminen</a:t>
            </a:r>
            <a:r>
              <a:rPr lang="fi-FI" sz="1200" dirty="0">
                <a:effectLst/>
                <a:latin typeface="Calibri" panose="020F0502020204030204" pitchFamily="34" charset="0"/>
                <a:ea typeface="Calibri" panose="020F0502020204030204" pitchFamily="34" charset="0"/>
                <a:cs typeface="Times New Roman" panose="02020603050405020304" pitchFamily="18" charset="0"/>
              </a:rPr>
              <a:t> alihankintamallin työpaikalla</a:t>
            </a:r>
          </a:p>
          <a:p>
            <a:pPr marL="342900" lvl="0" indent="-342900">
              <a:lnSpc>
                <a:spcPct val="107000"/>
              </a:lnSpc>
              <a:spcAft>
                <a:spcPts val="800"/>
              </a:spcAft>
              <a:buFont typeface="Symbol" panose="05050102010706020507" pitchFamily="18" charset="2"/>
              <a:buChar char=""/>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0796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B0A7F6E-E1DC-4C39-847F-FF6289038C00}"/>
              </a:ext>
            </a:extLst>
          </p:cNvPr>
          <p:cNvSpPr>
            <a:spLocks noGrp="1"/>
          </p:cNvSpPr>
          <p:nvPr>
            <p:ph type="title"/>
          </p:nvPr>
        </p:nvSpPr>
        <p:spPr/>
        <p:txBody>
          <a:bodyPr/>
          <a:lstStyle/>
          <a:p>
            <a:r>
              <a:rPr lang="fi-FI" dirty="0"/>
              <a:t>Toimijoiden roolit verkostotyössä</a:t>
            </a:r>
          </a:p>
        </p:txBody>
      </p:sp>
      <p:sp>
        <p:nvSpPr>
          <p:cNvPr id="3" name="Sisällön paikkamerkki 2">
            <a:extLst>
              <a:ext uri="{FF2B5EF4-FFF2-40B4-BE49-F238E27FC236}">
                <a16:creationId xmlns:a16="http://schemas.microsoft.com/office/drawing/2014/main" id="{ADE3E9AC-B30C-4E8C-8D15-53E32A65A488}"/>
              </a:ext>
            </a:extLst>
          </p:cNvPr>
          <p:cNvSpPr>
            <a:spLocks noGrp="1"/>
          </p:cNvSpPr>
          <p:nvPr>
            <p:ph sz="quarter" idx="10"/>
          </p:nvPr>
        </p:nvSpPr>
        <p:spPr/>
        <p:txBody>
          <a:bodyPr>
            <a:normAutofit/>
          </a:bodyPr>
          <a:lstStyle/>
          <a:p>
            <a:r>
              <a:rPr lang="fi-FI" sz="1800" dirty="0">
                <a:effectLst/>
                <a:latin typeface="Calibri" panose="020F0502020204030204" pitchFamily="34" charset="0"/>
                <a:ea typeface="Calibri" panose="020F0502020204030204" pitchFamily="34" charset="0"/>
                <a:cs typeface="Times New Roman" panose="02020603050405020304" pitchFamily="18" charset="0"/>
              </a:rPr>
              <a:t>Sosiaalipalvelut/Vammaispalvelut:</a:t>
            </a:r>
          </a:p>
          <a:p>
            <a:pPr lvl="1"/>
            <a:r>
              <a:rPr lang="fi-FI" sz="1800" dirty="0">
                <a:effectLst/>
                <a:latin typeface="Calibri" panose="020F0502020204030204" pitchFamily="34" charset="0"/>
                <a:ea typeface="Calibri" panose="020F0502020204030204" pitchFamily="34" charset="0"/>
                <a:cs typeface="Times New Roman" panose="02020603050405020304" pitchFamily="18" charset="0"/>
              </a:rPr>
              <a:t>Sosiaaliohjaaja: palvelusuunnitelma, EHO (Prosessin vaiheet 1 ja 5)</a:t>
            </a:r>
          </a:p>
          <a:p>
            <a:pPr lvl="1"/>
            <a:r>
              <a:rPr lang="fi-FI" sz="1800" dirty="0">
                <a:effectLst/>
                <a:latin typeface="Calibri" panose="020F0502020204030204" pitchFamily="34" charset="0"/>
                <a:ea typeface="Calibri" panose="020F0502020204030204" pitchFamily="34" charset="0"/>
                <a:cs typeface="Times New Roman" panose="02020603050405020304" pitchFamily="18" charset="0"/>
              </a:rPr>
              <a:t>Työtoimintakeskus ohjaaja: YKS suunnitelma asiakkaiden toiveiden kartoittamisen välineenä (Prosessin vaihe 1) Ohjaustyö alihankintamallissa (Prosessin vaihe 5)</a:t>
            </a:r>
          </a:p>
          <a:p>
            <a:pPr lvl="1"/>
            <a:r>
              <a:rPr lang="fi-FI" sz="1800" dirty="0" err="1">
                <a:effectLst/>
                <a:latin typeface="Calibri" panose="020F0502020204030204" pitchFamily="34" charset="0"/>
                <a:ea typeface="Calibri" panose="020F0502020204030204" pitchFamily="34" charset="0"/>
                <a:cs typeface="Times New Roman" panose="02020603050405020304" pitchFamily="18" charset="0"/>
              </a:rPr>
              <a:t>Työhönvalmentaja</a:t>
            </a:r>
            <a:r>
              <a:rPr lang="fi-FI" sz="1800" dirty="0">
                <a:effectLst/>
                <a:latin typeface="Calibri" panose="020F0502020204030204" pitchFamily="34" charset="0"/>
                <a:ea typeface="Calibri" panose="020F0502020204030204" pitchFamily="34" charset="0"/>
                <a:cs typeface="Times New Roman" panose="02020603050405020304" pitchFamily="18" charset="0"/>
              </a:rPr>
              <a:t>: alihankintamallin paikkojen etsintä, ryhmän ohjaus, työllistämisen eri vaiheet, tuetun työllistämisen yksilöllinen työhönvalmennus (Prosessin vaiheet 1-5)</a:t>
            </a:r>
          </a:p>
          <a:p>
            <a:pPr lvl="1"/>
            <a:endParaRPr lang="fi-FI" sz="22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fi-FI" dirty="0"/>
          </a:p>
        </p:txBody>
      </p:sp>
    </p:spTree>
    <p:extLst>
      <p:ext uri="{BB962C8B-B14F-4D97-AF65-F5344CB8AC3E}">
        <p14:creationId xmlns:p14="http://schemas.microsoft.com/office/powerpoint/2010/main" val="3439496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12912B-561F-4DA0-A2F7-9B9B4A32B58D}"/>
              </a:ext>
            </a:extLst>
          </p:cNvPr>
          <p:cNvSpPr>
            <a:spLocks noGrp="1"/>
          </p:cNvSpPr>
          <p:nvPr>
            <p:ph type="title"/>
          </p:nvPr>
        </p:nvSpPr>
        <p:spPr/>
        <p:txBody>
          <a:bodyPr/>
          <a:lstStyle/>
          <a:p>
            <a:r>
              <a:rPr lang="fi-FI" dirty="0"/>
              <a:t>Toimijoiden roolit verkostotyössä</a:t>
            </a:r>
          </a:p>
        </p:txBody>
      </p:sp>
      <p:sp>
        <p:nvSpPr>
          <p:cNvPr id="3" name="Sisällön paikkamerkki 2">
            <a:extLst>
              <a:ext uri="{FF2B5EF4-FFF2-40B4-BE49-F238E27FC236}">
                <a16:creationId xmlns:a16="http://schemas.microsoft.com/office/drawing/2014/main" id="{D01C9B05-91F9-4540-B057-08C32FCAFE17}"/>
              </a:ext>
            </a:extLst>
          </p:cNvPr>
          <p:cNvSpPr>
            <a:spLocks noGrp="1"/>
          </p:cNvSpPr>
          <p:nvPr>
            <p:ph sz="quarter" idx="10"/>
          </p:nvPr>
        </p:nvSpPr>
        <p:spPr/>
        <p:txBody>
          <a:bodyPr>
            <a:normAutofit fontScale="70000" lnSpcReduction="20000"/>
          </a:bodyPr>
          <a:lstStyle/>
          <a:p>
            <a:r>
              <a:rPr lang="fi-FI" sz="2600" dirty="0">
                <a:effectLst/>
                <a:latin typeface="Calibri" panose="020F0502020204030204" pitchFamily="34" charset="0"/>
                <a:ea typeface="Calibri" panose="020F0502020204030204" pitchFamily="34" charset="0"/>
                <a:cs typeface="Times New Roman" panose="02020603050405020304" pitchFamily="18" charset="0"/>
              </a:rPr>
              <a:t>TE-Palvelut:</a:t>
            </a:r>
          </a:p>
          <a:p>
            <a:pPr lvl="1"/>
            <a:r>
              <a:rPr lang="fi-FI" sz="2600" dirty="0">
                <a:effectLst/>
                <a:latin typeface="Calibri" panose="020F0502020204030204" pitchFamily="34" charset="0"/>
                <a:ea typeface="Calibri" panose="020F0502020204030204" pitchFamily="34" charset="0"/>
                <a:cs typeface="Times New Roman" panose="02020603050405020304" pitchFamily="18" charset="0"/>
              </a:rPr>
              <a:t>TE-palvelujen asiantuntija: palkkatuki, työolosuhteiden järjestelytuki? (Prosessin vaihe 4)</a:t>
            </a:r>
          </a:p>
          <a:p>
            <a:pPr lvl="1"/>
            <a:r>
              <a:rPr lang="fi-FI" sz="2600" dirty="0">
                <a:effectLst/>
                <a:latin typeface="Calibri" panose="020F0502020204030204" pitchFamily="34" charset="0"/>
                <a:ea typeface="Calibri" panose="020F0502020204030204" pitchFamily="34" charset="0"/>
                <a:cs typeface="Times New Roman" panose="02020603050405020304" pitchFamily="18" charset="0"/>
              </a:rPr>
              <a:t>työvoimakoulutus: esim. työturvakortit, hygieniapassi (Prosessin vaihe 5)</a:t>
            </a:r>
          </a:p>
          <a:p>
            <a:r>
              <a:rPr lang="fi-FI" sz="2600" dirty="0">
                <a:effectLst/>
                <a:latin typeface="Calibri" panose="020F0502020204030204" pitchFamily="34" charset="0"/>
                <a:ea typeface="Calibri" panose="020F0502020204030204" pitchFamily="34" charset="0"/>
                <a:cs typeface="Times New Roman" panose="02020603050405020304" pitchFamily="18" charset="0"/>
              </a:rPr>
              <a:t>Kela:</a:t>
            </a:r>
          </a:p>
          <a:p>
            <a:pPr lvl="1"/>
            <a:r>
              <a:rPr lang="fi-FI" sz="2600" dirty="0">
                <a:effectLst/>
                <a:latin typeface="Calibri" panose="020F0502020204030204" pitchFamily="34" charset="0"/>
                <a:ea typeface="Calibri" panose="020F0502020204030204" pitchFamily="34" charset="0"/>
                <a:cs typeface="Times New Roman" panose="02020603050405020304" pitchFamily="18" charset="0"/>
              </a:rPr>
              <a:t>Etuusneuvoja: Etuusneuvonta, etuuksien ja palkan yhteensovittaminen (Prosessin vaihe 4) </a:t>
            </a:r>
          </a:p>
          <a:p>
            <a:r>
              <a:rPr lang="fi-FI" sz="2600" dirty="0">
                <a:effectLst/>
                <a:latin typeface="Calibri" panose="020F0502020204030204" pitchFamily="34" charset="0"/>
                <a:ea typeface="Calibri" panose="020F0502020204030204" pitchFamily="34" charset="0"/>
                <a:cs typeface="Times New Roman" panose="02020603050405020304" pitchFamily="18" charset="0"/>
              </a:rPr>
              <a:t>Oppilaitokset:</a:t>
            </a:r>
          </a:p>
          <a:p>
            <a:pPr lvl="1"/>
            <a:r>
              <a:rPr lang="fi-FI" sz="2600" dirty="0">
                <a:effectLst/>
                <a:latin typeface="Calibri" panose="020F0502020204030204" pitchFamily="34" charset="0"/>
                <a:ea typeface="Calibri" panose="020F0502020204030204" pitchFamily="34" charset="0"/>
                <a:cs typeface="Times New Roman" panose="02020603050405020304" pitchFamily="18" charset="0"/>
              </a:rPr>
              <a:t>Mm. osaamisen tunnistaminen, </a:t>
            </a:r>
            <a:r>
              <a:rPr lang="fi-FI" sz="2600" dirty="0" err="1">
                <a:effectLst/>
                <a:latin typeface="Calibri" panose="020F0502020204030204" pitchFamily="34" charset="0"/>
                <a:ea typeface="Calibri" panose="020F0502020204030204" pitchFamily="34" charset="0"/>
                <a:cs typeface="Times New Roman" panose="02020603050405020304" pitchFamily="18" charset="0"/>
              </a:rPr>
              <a:t>täsmäkoulutus</a:t>
            </a:r>
            <a:r>
              <a:rPr lang="fi-FI" sz="2600" dirty="0">
                <a:effectLst/>
                <a:latin typeface="Calibri" panose="020F0502020204030204" pitchFamily="34" charset="0"/>
                <a:ea typeface="Calibri" panose="020F0502020204030204" pitchFamily="34" charset="0"/>
                <a:cs typeface="Times New Roman" panose="02020603050405020304" pitchFamily="18" charset="0"/>
              </a:rPr>
              <a:t>, tuettu oppisopimus, </a:t>
            </a:r>
            <a:r>
              <a:rPr lang="fi-FI" sz="2600" dirty="0" err="1">
                <a:effectLst/>
                <a:latin typeface="Calibri" panose="020F0502020204030204" pitchFamily="34" charset="0"/>
                <a:ea typeface="Calibri" panose="020F0502020204030204" pitchFamily="34" charset="0"/>
                <a:cs typeface="Times New Roman" panose="02020603050405020304" pitchFamily="18" charset="0"/>
              </a:rPr>
              <a:t>opinnollistaminen</a:t>
            </a:r>
            <a:r>
              <a:rPr lang="fi-FI" sz="2600" dirty="0">
                <a:effectLst/>
                <a:latin typeface="Calibri" panose="020F0502020204030204" pitchFamily="34" charset="0"/>
                <a:ea typeface="Calibri" panose="020F0502020204030204" pitchFamily="34" charset="0"/>
                <a:cs typeface="Times New Roman" panose="02020603050405020304" pitchFamily="18" charset="0"/>
              </a:rPr>
              <a:t> (Prosessin vaihe 5)</a:t>
            </a:r>
          </a:p>
          <a:p>
            <a:r>
              <a:rPr lang="fi-FI" sz="2600" dirty="0">
                <a:effectLst/>
                <a:latin typeface="Calibri" panose="020F0502020204030204" pitchFamily="34" charset="0"/>
                <a:ea typeface="Calibri" panose="020F0502020204030204" pitchFamily="34" charset="0"/>
                <a:cs typeface="Times New Roman" panose="02020603050405020304" pitchFamily="18" charset="0"/>
              </a:rPr>
              <a:t>Työnantaja:</a:t>
            </a:r>
          </a:p>
          <a:p>
            <a:pPr lvl="1"/>
            <a:r>
              <a:rPr lang="fi-FI" sz="2600" dirty="0">
                <a:effectLst/>
                <a:latin typeface="Calibri" panose="020F0502020204030204" pitchFamily="34" charset="0"/>
                <a:ea typeface="Calibri" panose="020F0502020204030204" pitchFamily="34" charset="0"/>
                <a:cs typeface="Times New Roman" panose="02020603050405020304" pitchFamily="18" charset="0"/>
              </a:rPr>
              <a:t>Työnjohto, perehdytys, työtehtävät</a:t>
            </a:r>
          </a:p>
          <a:p>
            <a:endParaRPr lang="fi-FI" sz="26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fi-FI"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sz="24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fi-FI"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p>
        </p:txBody>
      </p:sp>
    </p:spTree>
    <p:extLst>
      <p:ext uri="{BB962C8B-B14F-4D97-AF65-F5344CB8AC3E}">
        <p14:creationId xmlns:p14="http://schemas.microsoft.com/office/powerpoint/2010/main" val="3907202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A38917-BD76-40F3-9B10-81B5ABFC8E76}"/>
              </a:ext>
            </a:extLst>
          </p:cNvPr>
          <p:cNvSpPr>
            <a:spLocks noGrp="1"/>
          </p:cNvSpPr>
          <p:nvPr>
            <p:ph type="title"/>
          </p:nvPr>
        </p:nvSpPr>
        <p:spPr/>
        <p:txBody>
          <a:bodyPr>
            <a:normAutofit fontScale="90000"/>
          </a:bodyPr>
          <a:lstStyle/>
          <a:p>
            <a:r>
              <a:rPr lang="fi-FI" dirty="0"/>
              <a:t>Nykytilanne: Kehitysvammaisten työtoiminta, avotyötoiminta, työhönvalmennus ja tuettu työ</a:t>
            </a:r>
          </a:p>
        </p:txBody>
      </p:sp>
      <p:sp>
        <p:nvSpPr>
          <p:cNvPr id="3" name="Sisällön paikkamerkki 2">
            <a:extLst>
              <a:ext uri="{FF2B5EF4-FFF2-40B4-BE49-F238E27FC236}">
                <a16:creationId xmlns:a16="http://schemas.microsoft.com/office/drawing/2014/main" id="{5506A02A-E9AE-419C-9DA6-C5040CDB0DD4}"/>
              </a:ext>
            </a:extLst>
          </p:cNvPr>
          <p:cNvSpPr>
            <a:spLocks noGrp="1"/>
          </p:cNvSpPr>
          <p:nvPr>
            <p:ph sz="quarter" idx="10"/>
          </p:nvPr>
        </p:nvSpPr>
        <p:spPr/>
        <p:txBody>
          <a:bodyPr>
            <a:normAutofit fontScale="92500" lnSpcReduction="10000"/>
          </a:bodyPr>
          <a:lstStyle/>
          <a:p>
            <a:r>
              <a:rPr lang="fi-FI" dirty="0"/>
              <a:t>Työ- ja päivätoimintayksiköitä yhteensä Siun soten alueella 18  kpl</a:t>
            </a:r>
          </a:p>
          <a:p>
            <a:pPr lvl="1"/>
            <a:r>
              <a:rPr lang="fi-FI" dirty="0"/>
              <a:t>Työtoimintaa näistä 16:sta</a:t>
            </a:r>
          </a:p>
          <a:p>
            <a:pPr lvl="1"/>
            <a:r>
              <a:rPr lang="fi-FI" dirty="0"/>
              <a:t>Selkeitä päivätoiminnan yksiköitä 2</a:t>
            </a:r>
          </a:p>
          <a:p>
            <a:r>
              <a:rPr lang="fi-FI" dirty="0"/>
              <a:t>Asiakkaita yhteensä työ- ja päivätoiminnassa vuonna 2020 oli 653</a:t>
            </a:r>
          </a:p>
          <a:p>
            <a:r>
              <a:rPr lang="fi-FI" dirty="0"/>
              <a:t>Asiakkaita avotyötoiminnassa, työhönvalmennuksessa ja tuetussa työssä vuonna 2020 oli 143</a:t>
            </a:r>
          </a:p>
          <a:p>
            <a:r>
              <a:rPr lang="fi-FI" dirty="0"/>
              <a:t>Ohjaavaa henkilökuntaa  työ- ja päivätoiminnassa</a:t>
            </a:r>
          </a:p>
          <a:p>
            <a:pPr lvl="1"/>
            <a:r>
              <a:rPr lang="fi-FI" dirty="0"/>
              <a:t>Ryhmäavustajia 21</a:t>
            </a:r>
          </a:p>
          <a:p>
            <a:pPr lvl="1"/>
            <a:r>
              <a:rPr lang="fi-FI" dirty="0"/>
              <a:t>Ohjaajia 47</a:t>
            </a:r>
          </a:p>
          <a:p>
            <a:pPr lvl="1"/>
            <a:r>
              <a:rPr lang="fi-FI" dirty="0"/>
              <a:t>Työ- ja päivätoiminnan ohjaajia 31</a:t>
            </a:r>
          </a:p>
          <a:p>
            <a:endParaRPr lang="fi-FI" dirty="0"/>
          </a:p>
        </p:txBody>
      </p:sp>
    </p:spTree>
    <p:extLst>
      <p:ext uri="{BB962C8B-B14F-4D97-AF65-F5344CB8AC3E}">
        <p14:creationId xmlns:p14="http://schemas.microsoft.com/office/powerpoint/2010/main" val="399654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D0A99D3-51EA-457B-B227-CE4F64759BB3}"/>
              </a:ext>
            </a:extLst>
          </p:cNvPr>
          <p:cNvSpPr>
            <a:spLocks noGrp="1"/>
          </p:cNvSpPr>
          <p:nvPr>
            <p:ph type="title"/>
          </p:nvPr>
        </p:nvSpPr>
        <p:spPr/>
        <p:txBody>
          <a:bodyPr>
            <a:normAutofit fontScale="90000"/>
          </a:bodyPr>
          <a:lstStyle/>
          <a:p>
            <a:r>
              <a:rPr lang="fi-FI" dirty="0"/>
              <a:t>Nykytilanne: Kehitysvammaisten avotyötoiminta, tuettu työ, työhönvalmennus</a:t>
            </a:r>
          </a:p>
        </p:txBody>
      </p:sp>
      <p:sp>
        <p:nvSpPr>
          <p:cNvPr id="3" name="Sisällön paikkamerkki 2">
            <a:extLst>
              <a:ext uri="{FF2B5EF4-FFF2-40B4-BE49-F238E27FC236}">
                <a16:creationId xmlns:a16="http://schemas.microsoft.com/office/drawing/2014/main" id="{CF1835DC-0CC2-434C-90D2-410E55453996}"/>
              </a:ext>
            </a:extLst>
          </p:cNvPr>
          <p:cNvSpPr>
            <a:spLocks noGrp="1"/>
          </p:cNvSpPr>
          <p:nvPr>
            <p:ph sz="quarter" idx="10"/>
          </p:nvPr>
        </p:nvSpPr>
        <p:spPr/>
        <p:txBody>
          <a:bodyPr>
            <a:normAutofit/>
          </a:bodyPr>
          <a:lstStyle/>
          <a:p>
            <a:r>
              <a:rPr lang="fi-FI" sz="1500" dirty="0"/>
              <a:t>Avotyönohjaustyötä tekevää henkilökuntaa 12 henkilöä, 1-2 henkilöä/toimintakeskus, yleensä  yksi henkilö/ toimintakeskus.</a:t>
            </a:r>
          </a:p>
          <a:p>
            <a:r>
              <a:rPr lang="fi-FI" sz="1500" dirty="0"/>
              <a:t>Työajan jakautuminen toimintakeskuksissa </a:t>
            </a:r>
            <a:r>
              <a:rPr lang="fi-FI" sz="1500" dirty="0">
                <a:solidFill>
                  <a:srgbClr val="333333"/>
                </a:solidFill>
                <a:ea typeface="Arial" panose="020B0604020202020204" pitchFamily="34" charset="0"/>
              </a:rPr>
              <a:t>tuetun työllistämisen  (avotyön, tuetun työn ja työhönvalmennuksen) ja toimintakeskuksen ohjaustyön välillä, noin tunteja % / vko</a:t>
            </a:r>
            <a:endParaRPr lang="fi-FI" sz="1500" dirty="0"/>
          </a:p>
          <a:p>
            <a:endParaRPr lang="fi-FI" sz="3375" dirty="0"/>
          </a:p>
          <a:p>
            <a:endParaRPr lang="fi-FI" sz="3375" dirty="0"/>
          </a:p>
          <a:p>
            <a:pPr marL="0" indent="0">
              <a:buNone/>
            </a:pPr>
            <a:endParaRPr lang="fi-FI" sz="3375" dirty="0"/>
          </a:p>
          <a:p>
            <a:pPr marL="0" indent="0">
              <a:buNone/>
            </a:pPr>
            <a:endParaRPr lang="fi-FI" sz="3375" dirty="0"/>
          </a:p>
          <a:p>
            <a:endParaRPr lang="fi-FI" sz="3375" dirty="0"/>
          </a:p>
          <a:p>
            <a:pPr marL="0" indent="0">
              <a:buNone/>
            </a:pPr>
            <a:endParaRPr lang="fi-FI" dirty="0"/>
          </a:p>
          <a:p>
            <a:endParaRPr lang="fi-FI" dirty="0"/>
          </a:p>
        </p:txBody>
      </p:sp>
      <p:pic>
        <p:nvPicPr>
          <p:cNvPr id="5" name="Kuva 4">
            <a:extLst>
              <a:ext uri="{FF2B5EF4-FFF2-40B4-BE49-F238E27FC236}">
                <a16:creationId xmlns:a16="http://schemas.microsoft.com/office/drawing/2014/main" id="{0487C870-86D8-440E-BE84-5595C44779B9}"/>
              </a:ext>
            </a:extLst>
          </p:cNvPr>
          <p:cNvPicPr>
            <a:picLocks noChangeAspect="1"/>
          </p:cNvPicPr>
          <p:nvPr/>
        </p:nvPicPr>
        <p:blipFill>
          <a:blip r:embed="rId2"/>
          <a:stretch>
            <a:fillRect/>
          </a:stretch>
        </p:blipFill>
        <p:spPr>
          <a:xfrm>
            <a:off x="2171776" y="2615042"/>
            <a:ext cx="4273412" cy="1719480"/>
          </a:xfrm>
          <a:prstGeom prst="rect">
            <a:avLst/>
          </a:prstGeom>
        </p:spPr>
      </p:pic>
    </p:spTree>
    <p:extLst>
      <p:ext uri="{BB962C8B-B14F-4D97-AF65-F5344CB8AC3E}">
        <p14:creationId xmlns:p14="http://schemas.microsoft.com/office/powerpoint/2010/main" val="4159427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04E7A8-FEA7-4E34-B273-82EBB0846D32}"/>
              </a:ext>
            </a:extLst>
          </p:cNvPr>
          <p:cNvSpPr>
            <a:spLocks noGrp="1"/>
          </p:cNvSpPr>
          <p:nvPr>
            <p:ph type="title"/>
          </p:nvPr>
        </p:nvSpPr>
        <p:spPr/>
        <p:txBody>
          <a:bodyPr>
            <a:normAutofit fontScale="90000"/>
          </a:bodyPr>
          <a:lstStyle/>
          <a:p>
            <a:r>
              <a:rPr lang="fi-FI" dirty="0"/>
              <a:t>Nykytilanne: Kehitysvammaisten avotyötoiminta, tuettu työ, työhönvalmennus</a:t>
            </a:r>
          </a:p>
        </p:txBody>
      </p:sp>
      <p:sp>
        <p:nvSpPr>
          <p:cNvPr id="3" name="Sisällön paikkamerkki 2">
            <a:extLst>
              <a:ext uri="{FF2B5EF4-FFF2-40B4-BE49-F238E27FC236}">
                <a16:creationId xmlns:a16="http://schemas.microsoft.com/office/drawing/2014/main" id="{CB758E0F-9513-44CA-92FE-14D2F3B87BBC}"/>
              </a:ext>
            </a:extLst>
          </p:cNvPr>
          <p:cNvSpPr>
            <a:spLocks noGrp="1"/>
          </p:cNvSpPr>
          <p:nvPr>
            <p:ph sz="quarter" idx="10"/>
          </p:nvPr>
        </p:nvSpPr>
        <p:spPr/>
        <p:txBody>
          <a:bodyPr>
            <a:normAutofit/>
          </a:bodyPr>
          <a:lstStyle/>
          <a:p>
            <a:r>
              <a:rPr lang="fi-FI" sz="1400" dirty="0"/>
              <a:t>Alueellisia eroja asiakkaiden tuetun työllistämisen ohjauksessa:</a:t>
            </a:r>
          </a:p>
          <a:p>
            <a:pPr lvl="1"/>
            <a:r>
              <a:rPr lang="fi-FI" sz="1400" dirty="0"/>
              <a:t>osalla alueista ollaan tuetussa työllistämisessä toimittu jo kauan ja asiakkaan ensisijaisena tavoitteena ajatellaan olevan työllistymisen, toisaalla ollaan aloitettu vasta nyt. </a:t>
            </a:r>
          </a:p>
          <a:p>
            <a:pPr lvl="1"/>
            <a:r>
              <a:rPr lang="fi-FI" sz="1400" dirty="0"/>
              <a:t>Keskeisesti palveluun vaikuttaa mahdollisuudet ohjaajien resurssointiin ja käytettävissä oleva aika, mutta myös osaaminen, motivaatio ja tieto tuetusta työllistämisestä ja sen menetelmistä</a:t>
            </a:r>
          </a:p>
          <a:p>
            <a:r>
              <a:rPr lang="fi-FI" sz="1400" dirty="0"/>
              <a:t>Alueella arvioidaan, että avotyötoiminnan, tuetun työn ja työhönvalmennuksen asiakasmäärät tulevat lähivuosina nousemaan huomattavasti. </a:t>
            </a:r>
          </a:p>
          <a:p>
            <a:pPr lvl="1"/>
            <a:r>
              <a:rPr lang="fi-FI" sz="1400" dirty="0"/>
              <a:t>Kysymys jatkossa, voiko palvelussa olla jonoa? Vaatii prosessin alkuvaiheen selkeän kuvaamisen.</a:t>
            </a:r>
          </a:p>
          <a:p>
            <a:pPr lvl="1"/>
            <a:r>
              <a:rPr lang="fi-FI" sz="1400" dirty="0"/>
              <a:t>Oppilaitosyhteistyön jatkokehittäminen Luovin kanssa. Mahdollisesti mukaan myös Työikäisten palvelut, TE-palvelut, Kelan etuusneuvonta ja </a:t>
            </a:r>
            <a:r>
              <a:rPr lang="fi-FI" sz="1400" dirty="0" err="1"/>
              <a:t>Riveria</a:t>
            </a:r>
            <a:r>
              <a:rPr lang="fi-FI" sz="1400" dirty="0"/>
              <a:t> (erityisen tuen tarpeen opiskelijat).</a:t>
            </a:r>
          </a:p>
          <a:p>
            <a:pPr lvl="1"/>
            <a:r>
              <a:rPr lang="fi-FI" sz="1400" dirty="0" err="1"/>
              <a:t>Nepsy</a:t>
            </a:r>
            <a:r>
              <a:rPr lang="fi-FI" sz="1400" dirty="0"/>
              <a:t>-piirteisten asiakkaiden palvelutarpeisiin vastaaminen</a:t>
            </a:r>
          </a:p>
        </p:txBody>
      </p:sp>
    </p:spTree>
    <p:extLst>
      <p:ext uri="{BB962C8B-B14F-4D97-AF65-F5344CB8AC3E}">
        <p14:creationId xmlns:p14="http://schemas.microsoft.com/office/powerpoint/2010/main" val="2753530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8DB525B-4F48-4774-856F-38617C3992FC}"/>
              </a:ext>
            </a:extLst>
          </p:cNvPr>
          <p:cNvSpPr>
            <a:spLocks noGrp="1"/>
          </p:cNvSpPr>
          <p:nvPr>
            <p:ph type="title"/>
          </p:nvPr>
        </p:nvSpPr>
        <p:spPr/>
        <p:txBody>
          <a:bodyPr/>
          <a:lstStyle/>
          <a:p>
            <a:r>
              <a:rPr lang="fi-FI" sz="3600" dirty="0"/>
              <a:t>Nykytilanne: Toiminnan rakenne tällä hetkellä Siun sotessa</a:t>
            </a:r>
            <a:endParaRPr lang="fi-FI" dirty="0"/>
          </a:p>
        </p:txBody>
      </p:sp>
      <p:sp>
        <p:nvSpPr>
          <p:cNvPr id="3" name="Sisällön paikkamerkki 2">
            <a:extLst>
              <a:ext uri="{FF2B5EF4-FFF2-40B4-BE49-F238E27FC236}">
                <a16:creationId xmlns:a16="http://schemas.microsoft.com/office/drawing/2014/main" id="{650947B3-EDFD-40AB-9224-473CDE4FBDAD}"/>
              </a:ext>
            </a:extLst>
          </p:cNvPr>
          <p:cNvSpPr>
            <a:spLocks noGrp="1"/>
          </p:cNvSpPr>
          <p:nvPr>
            <p:ph sz="quarter" idx="10"/>
          </p:nvPr>
        </p:nvSpPr>
        <p:spPr/>
        <p:txBody>
          <a:bodyPr>
            <a:normAutofit fontScale="70000" lnSpcReduction="20000"/>
          </a:bodyPr>
          <a:lstStyle/>
          <a:p>
            <a:r>
              <a:rPr lang="fi-FI" sz="1800" dirty="0"/>
              <a:t>Käytetyt palvelupäätökset</a:t>
            </a:r>
          </a:p>
          <a:p>
            <a:pPr lvl="1"/>
            <a:r>
              <a:rPr lang="fi-FI" sz="1600" dirty="0" err="1"/>
              <a:t>Kv</a:t>
            </a:r>
            <a:r>
              <a:rPr lang="fi-FI" sz="1600" dirty="0"/>
              <a:t>-Työtoiminta</a:t>
            </a:r>
          </a:p>
          <a:p>
            <a:pPr lvl="1"/>
            <a:r>
              <a:rPr lang="fi-FI" sz="1600" dirty="0" err="1"/>
              <a:t>Kv</a:t>
            </a:r>
            <a:r>
              <a:rPr lang="fi-FI" sz="1600" dirty="0"/>
              <a:t>-Avotyötoiminta </a:t>
            </a:r>
          </a:p>
          <a:p>
            <a:pPr lvl="1"/>
            <a:r>
              <a:rPr lang="fi-FI" sz="1600" dirty="0" err="1"/>
              <a:t>Kv</a:t>
            </a:r>
            <a:r>
              <a:rPr lang="fi-FI" sz="1600" dirty="0"/>
              <a:t>-Avotyötoiminta, osa-aikainen </a:t>
            </a:r>
          </a:p>
          <a:p>
            <a:pPr lvl="1"/>
            <a:r>
              <a:rPr lang="fi-FI" sz="1600" dirty="0" err="1"/>
              <a:t>Kv</a:t>
            </a:r>
            <a:r>
              <a:rPr lang="fi-FI" sz="1600" dirty="0"/>
              <a:t>-Tuettu työ </a:t>
            </a:r>
          </a:p>
          <a:p>
            <a:pPr lvl="1"/>
            <a:r>
              <a:rPr lang="fi-FI" sz="1600" dirty="0" err="1"/>
              <a:t>Kv</a:t>
            </a:r>
            <a:r>
              <a:rPr lang="fi-FI" sz="1600" dirty="0"/>
              <a:t>-Tuettu työ, osa-aikainen </a:t>
            </a:r>
          </a:p>
          <a:p>
            <a:pPr lvl="1"/>
            <a:r>
              <a:rPr lang="fi-FI" sz="1600" dirty="0" err="1"/>
              <a:t>Kv</a:t>
            </a:r>
            <a:r>
              <a:rPr lang="fi-FI" sz="1600" dirty="0"/>
              <a:t>- Työhönvalmennus</a:t>
            </a:r>
          </a:p>
          <a:p>
            <a:r>
              <a:rPr lang="fi-FI" dirty="0"/>
              <a:t>Päätöksistä työtoiminta, avotyötoiminta ja työhönvalmennus voivat olla päällekkäisiä.</a:t>
            </a:r>
          </a:p>
          <a:p>
            <a:r>
              <a:rPr lang="fi-FI" dirty="0"/>
              <a:t>Työhönvalmennuksen nähdään ennakoivan tuettua työtä ( työsuhteinen työ) jolloin työhönvalmennuksen päätös lopetetaan tuetun työn päätöksen alkaessa. ( Tilastolliset syyt, sisällöllisesti palvelut ovat kuitenkin yhtenevät)</a:t>
            </a:r>
          </a:p>
          <a:p>
            <a:r>
              <a:rPr lang="fi-FI" dirty="0"/>
              <a:t>Toimintapäivien määrä sovitaan yksilöllisesti, viikko rakentuu yksilöllisesti</a:t>
            </a:r>
          </a:p>
          <a:p>
            <a:r>
              <a:rPr lang="fi-FI" dirty="0"/>
              <a:t>Työtehtävien ja työajan räätälöinti, työhönvalmennus</a:t>
            </a:r>
          </a:p>
          <a:p>
            <a:pPr lvl="1"/>
            <a:r>
              <a:rPr lang="fi-FI" dirty="0"/>
              <a:t>Yksilö- ja ryhmämuotoinen työhönvalmennus, etätyöhönvalmennus</a:t>
            </a:r>
          </a:p>
          <a:p>
            <a:r>
              <a:rPr lang="fi-FI" dirty="0"/>
              <a:t>Työllistymistä tukeva toiminta ja osallisuutta tukeva toiminta</a:t>
            </a:r>
          </a:p>
          <a:p>
            <a:endParaRPr lang="fi-FI" dirty="0"/>
          </a:p>
        </p:txBody>
      </p:sp>
    </p:spTree>
    <p:extLst>
      <p:ext uri="{BB962C8B-B14F-4D97-AF65-F5344CB8AC3E}">
        <p14:creationId xmlns:p14="http://schemas.microsoft.com/office/powerpoint/2010/main" val="2212648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9E3B536-0B38-4D31-BB2E-A98E812A777E}"/>
              </a:ext>
            </a:extLst>
          </p:cNvPr>
          <p:cNvSpPr>
            <a:spLocks noGrp="1"/>
          </p:cNvSpPr>
          <p:nvPr>
            <p:ph type="title"/>
          </p:nvPr>
        </p:nvSpPr>
        <p:spPr/>
        <p:txBody>
          <a:bodyPr/>
          <a:lstStyle/>
          <a:p>
            <a:r>
              <a:rPr lang="fi-FI" dirty="0"/>
              <a:t>Arvio jatkossa nykyisen avotyön muuttamisesta alihankintamallin mukaiseksi</a:t>
            </a:r>
          </a:p>
        </p:txBody>
      </p:sp>
      <p:sp>
        <p:nvSpPr>
          <p:cNvPr id="3" name="Sisällön paikkamerkki 2">
            <a:extLst>
              <a:ext uri="{FF2B5EF4-FFF2-40B4-BE49-F238E27FC236}">
                <a16:creationId xmlns:a16="http://schemas.microsoft.com/office/drawing/2014/main" id="{729BE12D-FA76-4E77-AA63-1AB711C4181D}"/>
              </a:ext>
            </a:extLst>
          </p:cNvPr>
          <p:cNvSpPr>
            <a:spLocks noGrp="1"/>
          </p:cNvSpPr>
          <p:nvPr>
            <p:ph sz="quarter" idx="10"/>
          </p:nvPr>
        </p:nvSpPr>
        <p:spPr/>
        <p:txBody>
          <a:bodyPr>
            <a:normAutofit/>
          </a:bodyPr>
          <a:lstStyle/>
          <a:p>
            <a:r>
              <a:rPr lang="fi-FI" sz="1600" dirty="0">
                <a:latin typeface="+mj-lt"/>
              </a:rPr>
              <a:t>Alueen eri toimintakeskuksissa nähdään, että --- asiakkaan avotyö voidaan jatkossa muuttaa alihankintamallin mukaiseksi:</a:t>
            </a:r>
          </a:p>
          <a:p>
            <a:pPr lvl="1"/>
            <a:r>
              <a:rPr lang="fi-FI" sz="1600" dirty="0">
                <a:latin typeface="+mj-lt"/>
              </a:rPr>
              <a:t>1 	</a:t>
            </a:r>
          </a:p>
          <a:p>
            <a:pPr lvl="1"/>
            <a:r>
              <a:rPr lang="fi-FI" sz="1600" dirty="0">
                <a:latin typeface="+mj-lt"/>
              </a:rPr>
              <a:t>3-6 </a:t>
            </a:r>
          </a:p>
          <a:p>
            <a:pPr lvl="1"/>
            <a:r>
              <a:rPr lang="fi-FI" sz="1600" dirty="0">
                <a:latin typeface="+mj-lt"/>
              </a:rPr>
              <a:t>15, kun siihen sisältyy myös nykyisen työtoiminnan asiakkaita, </a:t>
            </a:r>
          </a:p>
          <a:p>
            <a:pPr lvl="1"/>
            <a:r>
              <a:rPr lang="fi-FI" sz="1600" dirty="0">
                <a:latin typeface="+mj-lt"/>
              </a:rPr>
              <a:t>50 % asiakkaista</a:t>
            </a:r>
          </a:p>
          <a:p>
            <a:r>
              <a:rPr lang="fi-FI" sz="1600" dirty="0">
                <a:solidFill>
                  <a:srgbClr val="333333"/>
                </a:solidFill>
                <a:latin typeface="+mj-lt"/>
                <a:ea typeface="Arial" panose="020B0604020202020204" pitchFamily="34" charset="0"/>
              </a:rPr>
              <a:t>Taustaselvityskyselyssä ajatus ryhmäkoosta: </a:t>
            </a:r>
          </a:p>
          <a:p>
            <a:pPr lvl="1"/>
            <a:r>
              <a:rPr lang="fi-FI" sz="1600" dirty="0">
                <a:solidFill>
                  <a:srgbClr val="333333"/>
                </a:solidFill>
                <a:latin typeface="+mj-lt"/>
                <a:ea typeface="Arial" panose="020B0604020202020204" pitchFamily="34" charset="0"/>
              </a:rPr>
              <a:t>Ohjaaja ja ryhmä 3-4 asiakasta</a:t>
            </a:r>
          </a:p>
          <a:p>
            <a:pPr lvl="1"/>
            <a:r>
              <a:rPr lang="fi-FI" sz="1600" dirty="0">
                <a:solidFill>
                  <a:srgbClr val="333333"/>
                </a:solidFill>
                <a:latin typeface="+mj-lt"/>
                <a:ea typeface="Arial" panose="020B0604020202020204" pitchFamily="34" charset="0"/>
              </a:rPr>
              <a:t>Ryhmät täytyisi olla todella pieniä</a:t>
            </a:r>
          </a:p>
          <a:p>
            <a:r>
              <a:rPr lang="fi-FI" sz="1600" dirty="0">
                <a:solidFill>
                  <a:srgbClr val="333333"/>
                </a:solidFill>
                <a:latin typeface="+mj-lt"/>
                <a:ea typeface="Arial" panose="020B0604020202020204" pitchFamily="34" charset="0"/>
              </a:rPr>
              <a:t>Asiakkaiden omien toiveiden ja alueen yritys- ja työnantajakentän kohtaamisen haasteet voivat estää avotyön muuttamista alihankintamallin mukaiseksi toiminnaksi</a:t>
            </a:r>
          </a:p>
          <a:p>
            <a:endParaRPr lang="fi-FI" dirty="0"/>
          </a:p>
        </p:txBody>
      </p:sp>
    </p:spTree>
    <p:extLst>
      <p:ext uri="{BB962C8B-B14F-4D97-AF65-F5344CB8AC3E}">
        <p14:creationId xmlns:p14="http://schemas.microsoft.com/office/powerpoint/2010/main" val="118188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cs typeface="Calibri"/>
              </a:rPr>
              <a:t>Alihankintamallin</a:t>
            </a:r>
            <a:r>
              <a:rPr lang="en-US" dirty="0">
                <a:cs typeface="Calibri"/>
              </a:rPr>
              <a:t> </a:t>
            </a:r>
            <a:r>
              <a:rPr lang="en-US" dirty="0" err="1">
                <a:cs typeface="Calibri"/>
              </a:rPr>
              <a:t>taustaselvitys</a:t>
            </a:r>
            <a:endParaRPr lang="en-US" dirty="0">
              <a:cs typeface="Calibri"/>
            </a:endParaRPr>
          </a:p>
        </p:txBody>
      </p:sp>
      <p:sp>
        <p:nvSpPr>
          <p:cNvPr id="3" name="Text Placeholder 2"/>
          <p:cNvSpPr>
            <a:spLocks noGrp="1"/>
          </p:cNvSpPr>
          <p:nvPr>
            <p:ph type="body" sz="quarter" idx="10"/>
          </p:nvPr>
        </p:nvSpPr>
        <p:spPr/>
        <p:txBody>
          <a:bodyPr>
            <a:normAutofit lnSpcReduction="10000"/>
          </a:bodyPr>
          <a:lstStyle/>
          <a:p>
            <a:r>
              <a:rPr lang="en-US" dirty="0" err="1"/>
              <a:t>Siun</a:t>
            </a:r>
            <a:r>
              <a:rPr lang="en-US" dirty="0"/>
              <a:t> </a:t>
            </a:r>
            <a:r>
              <a:rPr lang="en-US" dirty="0" err="1"/>
              <a:t>soten</a:t>
            </a:r>
            <a:r>
              <a:rPr lang="en-US" dirty="0"/>
              <a:t> </a:t>
            </a:r>
            <a:r>
              <a:rPr lang="en-US" dirty="0" err="1"/>
              <a:t>työkykyohjelma</a:t>
            </a:r>
            <a:r>
              <a:rPr lang="en-US" dirty="0"/>
              <a:t> 2020-2022</a:t>
            </a:r>
          </a:p>
          <a:p>
            <a:r>
              <a:rPr lang="en-US" dirty="0" err="1"/>
              <a:t>Koonti</a:t>
            </a:r>
            <a:r>
              <a:rPr lang="en-US" dirty="0"/>
              <a:t>:  </a:t>
            </a:r>
            <a:r>
              <a:rPr lang="en-US" dirty="0" err="1"/>
              <a:t>Projektisuunnittelija</a:t>
            </a:r>
            <a:r>
              <a:rPr lang="en-US" dirty="0"/>
              <a:t> Senja Asikainen, senja.asikainen@siunsote.fi</a:t>
            </a:r>
          </a:p>
        </p:txBody>
      </p:sp>
    </p:spTree>
    <p:extLst>
      <p:ext uri="{BB962C8B-B14F-4D97-AF65-F5344CB8AC3E}">
        <p14:creationId xmlns:p14="http://schemas.microsoft.com/office/powerpoint/2010/main" val="318602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DBF876-1854-4033-A8EE-BE6856517F0F}"/>
              </a:ext>
            </a:extLst>
          </p:cNvPr>
          <p:cNvSpPr>
            <a:spLocks noGrp="1"/>
          </p:cNvSpPr>
          <p:nvPr>
            <p:ph type="title"/>
          </p:nvPr>
        </p:nvSpPr>
        <p:spPr/>
        <p:txBody>
          <a:bodyPr>
            <a:normAutofit/>
          </a:bodyPr>
          <a:lstStyle/>
          <a:p>
            <a:r>
              <a:rPr lang="fi-FI" sz="2400" dirty="0"/>
              <a:t>Nykyinen alihankintatyö/ ryhmämuotoiset työtehtävät, niiden muuttaminen alihankintamallin mukaiseksi</a:t>
            </a:r>
          </a:p>
        </p:txBody>
      </p:sp>
      <p:sp>
        <p:nvSpPr>
          <p:cNvPr id="3" name="Sisällön paikkamerkki 2">
            <a:extLst>
              <a:ext uri="{FF2B5EF4-FFF2-40B4-BE49-F238E27FC236}">
                <a16:creationId xmlns:a16="http://schemas.microsoft.com/office/drawing/2014/main" id="{1D75E061-E01C-4C80-BE14-7BDC70FA0C19}"/>
              </a:ext>
            </a:extLst>
          </p:cNvPr>
          <p:cNvSpPr>
            <a:spLocks noGrp="1"/>
          </p:cNvSpPr>
          <p:nvPr>
            <p:ph sz="quarter" idx="10"/>
          </p:nvPr>
        </p:nvSpPr>
        <p:spPr/>
        <p:txBody>
          <a:bodyPr>
            <a:normAutofit/>
          </a:bodyPr>
          <a:lstStyle/>
          <a:p>
            <a:r>
              <a:rPr lang="fi-FI" sz="1800" dirty="0">
                <a:solidFill>
                  <a:srgbClr val="333333"/>
                </a:solidFill>
                <a:latin typeface="+mj-lt"/>
                <a:ea typeface="Arial" panose="020B0604020202020204" pitchFamily="34" charset="0"/>
              </a:rPr>
              <a:t>Alueen toimintakeskuksissa olemassa olevaa alihankintatyötä paikallisista yrityksistä</a:t>
            </a:r>
          </a:p>
          <a:p>
            <a:r>
              <a:rPr lang="fi-FI" sz="1800" dirty="0">
                <a:solidFill>
                  <a:srgbClr val="333333"/>
                </a:solidFill>
                <a:latin typeface="+mj-lt"/>
                <a:ea typeface="Arial" panose="020B0604020202020204" pitchFamily="34" charset="0"/>
              </a:rPr>
              <a:t>Alueella olemassa olevaa ryhmämuotoista toimintakeskuksen ulkopuolista työtoimintaa: esim.  vieraslajikasvien poistoa, alueiden kunnossapito tehtäviä, kiinteistöhuollollisia tehtäviä, puutarha-töitä, kauppakeräilyä, risusavottaa ja polttopuukeikkoja</a:t>
            </a:r>
          </a:p>
          <a:p>
            <a:r>
              <a:rPr lang="fi-FI" sz="1800" dirty="0">
                <a:solidFill>
                  <a:srgbClr val="333333"/>
                </a:solidFill>
                <a:latin typeface="+mj-lt"/>
                <a:ea typeface="Arial" panose="020B0604020202020204" pitchFamily="34" charset="0"/>
              </a:rPr>
              <a:t>Alihankintamallia pilotoidaan sekä olemassa olevissa tehtävissä että uusien yrityskumppaneiden kanssa.</a:t>
            </a:r>
          </a:p>
        </p:txBody>
      </p:sp>
    </p:spTree>
    <p:extLst>
      <p:ext uri="{BB962C8B-B14F-4D97-AF65-F5344CB8AC3E}">
        <p14:creationId xmlns:p14="http://schemas.microsoft.com/office/powerpoint/2010/main" val="2053161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3FFE1E2-1D57-41EC-B6D6-55E99DA31ACC}"/>
              </a:ext>
            </a:extLst>
          </p:cNvPr>
          <p:cNvSpPr>
            <a:spLocks noGrp="1"/>
          </p:cNvSpPr>
          <p:nvPr>
            <p:ph type="title"/>
          </p:nvPr>
        </p:nvSpPr>
        <p:spPr/>
        <p:txBody>
          <a:bodyPr/>
          <a:lstStyle/>
          <a:p>
            <a:r>
              <a:rPr lang="fi-FI" dirty="0"/>
              <a:t>Ehdotuksia Alihankintamalliin</a:t>
            </a:r>
          </a:p>
        </p:txBody>
      </p:sp>
      <p:sp>
        <p:nvSpPr>
          <p:cNvPr id="3" name="Sisällön paikkamerkki 2">
            <a:extLst>
              <a:ext uri="{FF2B5EF4-FFF2-40B4-BE49-F238E27FC236}">
                <a16:creationId xmlns:a16="http://schemas.microsoft.com/office/drawing/2014/main" id="{A5745BB4-23BD-4A37-93F7-9962E9BB94A6}"/>
              </a:ext>
            </a:extLst>
          </p:cNvPr>
          <p:cNvSpPr>
            <a:spLocks noGrp="1"/>
          </p:cNvSpPr>
          <p:nvPr>
            <p:ph sz="quarter" idx="10"/>
          </p:nvPr>
        </p:nvSpPr>
        <p:spPr/>
        <p:txBody>
          <a:bodyPr>
            <a:normAutofit fontScale="85000" lnSpcReduction="20000"/>
          </a:bodyPr>
          <a:lstStyle/>
          <a:p>
            <a:r>
              <a:rPr lang="fi-FI" sz="1950" dirty="0">
                <a:solidFill>
                  <a:srgbClr val="333333"/>
                </a:solidFill>
                <a:latin typeface="Arial" panose="020B0604020202020204" pitchFamily="34" charset="0"/>
                <a:ea typeface="Arial" panose="020B0604020202020204" pitchFamily="34" charset="0"/>
                <a:cs typeface="Arial" panose="020B0604020202020204" pitchFamily="34" charset="0"/>
              </a:rPr>
              <a:t>Taustaselvityskyselyssä kysyttiin alueelta ehdotuksia alihankintamalliin:</a:t>
            </a:r>
          </a:p>
          <a:p>
            <a:pPr lvl="1"/>
            <a:r>
              <a:rPr lang="fi-FI" sz="1750" dirty="0">
                <a:solidFill>
                  <a:srgbClr val="333333"/>
                </a:solidFill>
                <a:latin typeface="Arial" panose="020B0604020202020204" pitchFamily="34" charset="0"/>
                <a:ea typeface="Arial" panose="020B0604020202020204" pitchFamily="34" charset="0"/>
                <a:cs typeface="Arial" panose="020B0604020202020204" pitchFamily="34" charset="0"/>
              </a:rPr>
              <a:t>Ruoka- ja ravintolapalveluja tuottavat yritykset, </a:t>
            </a:r>
          </a:p>
          <a:p>
            <a:pPr lvl="1"/>
            <a:r>
              <a:rPr lang="fi-FI" sz="1750" dirty="0">
                <a:solidFill>
                  <a:srgbClr val="333333"/>
                </a:solidFill>
                <a:latin typeface="Arial" panose="020B0604020202020204" pitchFamily="34" charset="0"/>
                <a:ea typeface="Arial" panose="020B0604020202020204" pitchFamily="34" charset="0"/>
                <a:cs typeface="Arial" panose="020B0604020202020204" pitchFamily="34" charset="0"/>
              </a:rPr>
              <a:t>Yritykset joissa avustavia/helpohkoja siivoustöitä tarjolla sekä kiinteistöhuollon yritykset.</a:t>
            </a:r>
          </a:p>
          <a:p>
            <a:pPr lvl="1"/>
            <a:r>
              <a:rPr lang="fi-FI" sz="1750" dirty="0">
                <a:latin typeface="Arial" panose="020B0604020202020204" pitchFamily="34" charset="0"/>
                <a:cs typeface="Arial" panose="020B0604020202020204" pitchFamily="34" charset="0"/>
              </a:rPr>
              <a:t>Siun soten sisällä voisi tarjota vanhuksille ulkoilutuspalveluja tai ns.ohjelmapalveluja (erilaisia luovan toiminnan tuokioita) sekä lähetin/kuljetustehtäviä.  </a:t>
            </a:r>
          </a:p>
          <a:p>
            <a:pPr lvl="1"/>
            <a:r>
              <a:rPr lang="fi-FI" sz="1750" dirty="0">
                <a:latin typeface="Arial" panose="020B0604020202020204" pitchFamily="34" charset="0"/>
                <a:cs typeface="Arial" panose="020B0604020202020204" pitchFamily="34" charset="0"/>
              </a:rPr>
              <a:t>Elintarvikeliikkeissä esim. tavaroiden hyllyttämistä, hinnoittelua ja hyllyjen siistimistä.</a:t>
            </a:r>
          </a:p>
          <a:p>
            <a:pPr lvl="1"/>
            <a:r>
              <a:rPr lang="fi-FI" sz="1750" dirty="0">
                <a:latin typeface="Arial" panose="020B0604020202020204" pitchFamily="34" charset="0"/>
                <a:cs typeface="Arial" panose="020B0604020202020204" pitchFamily="34" charset="0"/>
              </a:rPr>
              <a:t>Vaateliikkeissä lavojen purkamista ja hälyttimien laittoa.</a:t>
            </a:r>
          </a:p>
          <a:p>
            <a:pPr lvl="1"/>
            <a:r>
              <a:rPr lang="fi-FI" sz="1750" dirty="0">
                <a:latin typeface="Arial" panose="020B0604020202020204" pitchFamily="34" charset="0"/>
                <a:cs typeface="Arial" panose="020B0604020202020204" pitchFamily="34" charset="0"/>
              </a:rPr>
              <a:t>Ravintoloissa ulkoterassien puhdistusta, tapahtumien järjestämisessä avustamista</a:t>
            </a:r>
          </a:p>
          <a:p>
            <a:pPr lvl="1"/>
            <a:r>
              <a:rPr lang="fi-FI" sz="1750" dirty="0">
                <a:latin typeface="Arial" panose="020B0604020202020204" pitchFamily="34" charset="0"/>
                <a:cs typeface="Arial" panose="020B0604020202020204" pitchFamily="34" charset="0"/>
              </a:rPr>
              <a:t>Myös yksityishenkilöille voisi tarjota erilaisia pieniä ulkotyöpalveluja. </a:t>
            </a:r>
          </a:p>
          <a:p>
            <a:pPr lvl="1"/>
            <a:r>
              <a:rPr lang="fi-FI" sz="1750" dirty="0">
                <a:solidFill>
                  <a:srgbClr val="333333"/>
                </a:solidFill>
                <a:latin typeface="Arial" panose="020B0604020202020204" pitchFamily="34" charset="0"/>
                <a:ea typeface="Arial" panose="020B0604020202020204" pitchFamily="34" charset="0"/>
                <a:cs typeface="Arial" panose="020B0604020202020204" pitchFamily="34" charset="0"/>
              </a:rPr>
              <a:t>Kausiluontaisia tehtäviä. Lähinnä esim. ympäristön- ja pihanhoitoon ja siisteyteen liittyviä tehtäviä</a:t>
            </a:r>
          </a:p>
          <a:p>
            <a:pPr lvl="2"/>
            <a:r>
              <a:rPr lang="fi-FI" sz="1750" dirty="0">
                <a:latin typeface="Arial" panose="020B0604020202020204" pitchFamily="34" charset="0"/>
                <a:cs typeface="Arial" panose="020B0604020202020204" pitchFamily="34" charset="0"/>
              </a:rPr>
              <a:t>Esimerkiksi ulkotyöt ym. helppoja talohuollon töitä (nurmenleikkuu, lumityöt) / raivaustyöt </a:t>
            </a:r>
          </a:p>
          <a:p>
            <a:endParaRPr lang="fi-FI" dirty="0"/>
          </a:p>
        </p:txBody>
      </p:sp>
    </p:spTree>
    <p:extLst>
      <p:ext uri="{BB962C8B-B14F-4D97-AF65-F5344CB8AC3E}">
        <p14:creationId xmlns:p14="http://schemas.microsoft.com/office/powerpoint/2010/main" val="33996641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cs typeface="Calibri"/>
              </a:rPr>
              <a:t>Huomioitavia</a:t>
            </a:r>
            <a:r>
              <a:rPr lang="en-US" dirty="0">
                <a:cs typeface="Calibri"/>
              </a:rPr>
              <a:t> </a:t>
            </a:r>
            <a:r>
              <a:rPr lang="en-US" dirty="0" err="1">
                <a:cs typeface="Calibri"/>
              </a:rPr>
              <a:t>asioita</a:t>
            </a:r>
            <a:r>
              <a:rPr lang="en-US" dirty="0">
                <a:cs typeface="Calibri"/>
              </a:rPr>
              <a:t> </a:t>
            </a:r>
            <a:r>
              <a:rPr lang="en-US" dirty="0" err="1">
                <a:cs typeface="Calibri"/>
              </a:rPr>
              <a:t>jatkotyöskentelyssä</a:t>
            </a:r>
            <a:r>
              <a:rPr lang="en-US" dirty="0">
                <a:cs typeface="Calibri"/>
              </a:rPr>
              <a:t> </a:t>
            </a:r>
            <a:br>
              <a:rPr lang="en-US" dirty="0">
                <a:cs typeface="Calibri"/>
              </a:rPr>
            </a:br>
            <a:r>
              <a:rPr lang="en-US" dirty="0" err="1">
                <a:cs typeface="Calibri"/>
              </a:rPr>
              <a:t>Siun</a:t>
            </a:r>
            <a:r>
              <a:rPr lang="en-US" dirty="0">
                <a:cs typeface="Calibri"/>
              </a:rPr>
              <a:t> </a:t>
            </a:r>
            <a:r>
              <a:rPr lang="en-US" dirty="0" err="1">
                <a:cs typeface="Calibri"/>
              </a:rPr>
              <a:t>sotessa</a:t>
            </a:r>
            <a:endParaRPr lang="en-US" dirty="0">
              <a:cs typeface="Calibri"/>
            </a:endParaRPr>
          </a:p>
        </p:txBody>
      </p:sp>
      <p:sp>
        <p:nvSpPr>
          <p:cNvPr id="3" name="Text Placeholder 2"/>
          <p:cNvSpPr>
            <a:spLocks noGrp="1"/>
          </p:cNvSpPr>
          <p:nvPr>
            <p:ph type="body" sz="quarter" idx="10"/>
          </p:nvPr>
        </p:nvSpPr>
        <p:spPr/>
        <p:txBody>
          <a:bodyPr>
            <a:normAutofit lnSpcReduction="10000"/>
          </a:bodyPr>
          <a:lstStyle/>
          <a:p>
            <a:r>
              <a:rPr lang="en-US" dirty="0" err="1"/>
              <a:t>Siun</a:t>
            </a:r>
            <a:r>
              <a:rPr lang="en-US" dirty="0"/>
              <a:t> </a:t>
            </a:r>
            <a:r>
              <a:rPr lang="en-US" dirty="0" err="1"/>
              <a:t>soten</a:t>
            </a:r>
            <a:r>
              <a:rPr lang="en-US" dirty="0"/>
              <a:t> </a:t>
            </a:r>
            <a:r>
              <a:rPr lang="en-US" dirty="0" err="1"/>
              <a:t>työkykyohjelma</a:t>
            </a:r>
            <a:r>
              <a:rPr lang="en-US" dirty="0"/>
              <a:t> 2020-2022</a:t>
            </a:r>
          </a:p>
          <a:p>
            <a:r>
              <a:rPr lang="en-US" dirty="0" err="1"/>
              <a:t>Koonti</a:t>
            </a:r>
            <a:r>
              <a:rPr lang="en-US" dirty="0"/>
              <a:t>:  </a:t>
            </a:r>
            <a:r>
              <a:rPr lang="en-US" dirty="0" err="1"/>
              <a:t>Projektisuunnittelija</a:t>
            </a:r>
            <a:r>
              <a:rPr lang="en-US" dirty="0"/>
              <a:t> Senja Asikainen, senja.asikainen@siunsote.fi</a:t>
            </a:r>
          </a:p>
        </p:txBody>
      </p:sp>
    </p:spTree>
    <p:extLst>
      <p:ext uri="{BB962C8B-B14F-4D97-AF65-F5344CB8AC3E}">
        <p14:creationId xmlns:p14="http://schemas.microsoft.com/office/powerpoint/2010/main" val="908465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46B940C-E9F9-4877-B241-3A1F4FD5FA0D}"/>
              </a:ext>
            </a:extLst>
          </p:cNvPr>
          <p:cNvSpPr>
            <a:spLocks noGrp="1"/>
          </p:cNvSpPr>
          <p:nvPr>
            <p:ph type="title"/>
          </p:nvPr>
        </p:nvSpPr>
        <p:spPr/>
        <p:txBody>
          <a:bodyPr>
            <a:normAutofit/>
          </a:bodyPr>
          <a:lstStyle/>
          <a:p>
            <a:br>
              <a:rPr lang="fi-FI" sz="2800" dirty="0"/>
            </a:br>
            <a:r>
              <a:rPr lang="fi-FI" sz="2800" dirty="0"/>
              <a:t>Yleiset, palveluun tulevaisuudessa vaikuttavat asiat</a:t>
            </a:r>
          </a:p>
        </p:txBody>
      </p:sp>
      <p:sp>
        <p:nvSpPr>
          <p:cNvPr id="3" name="Sisällön paikkamerkki 2">
            <a:extLst>
              <a:ext uri="{FF2B5EF4-FFF2-40B4-BE49-F238E27FC236}">
                <a16:creationId xmlns:a16="http://schemas.microsoft.com/office/drawing/2014/main" id="{CF7EC6D0-AAED-4D8B-B54E-0478BB0BF555}"/>
              </a:ext>
            </a:extLst>
          </p:cNvPr>
          <p:cNvSpPr>
            <a:spLocks noGrp="1"/>
          </p:cNvSpPr>
          <p:nvPr>
            <p:ph sz="quarter" idx="10"/>
          </p:nvPr>
        </p:nvSpPr>
        <p:spPr/>
        <p:txBody>
          <a:bodyPr>
            <a:normAutofit/>
          </a:bodyPr>
          <a:lstStyle/>
          <a:p>
            <a:r>
              <a:rPr lang="fi-FI" dirty="0"/>
              <a:t>Vammaispalvelulainsäädännön uudistus</a:t>
            </a:r>
          </a:p>
          <a:p>
            <a:pPr lvl="1"/>
            <a:r>
              <a:rPr lang="fi-FI" dirty="0"/>
              <a:t>Uudistuksessa on tarkoitus säätää uusi vammaispalvelulaki. Uusi laki sisältäisi säännökset vammaisille henkilöille järjestettävistä sosiaalihuollon erityispalveluista. Samalla nykyinen vammaispalvelulaki ja kehitysvammalaki kumottaisiin</a:t>
            </a:r>
          </a:p>
          <a:p>
            <a:pPr lvl="1"/>
            <a:r>
              <a:rPr lang="fi-FI" dirty="0"/>
              <a:t>Työllistymistä tukeva toiminta ja työtoiminta:  Sosiaalihuoltolaki 27 d§ ja27 e§</a:t>
            </a:r>
          </a:p>
          <a:p>
            <a:pPr lvl="1"/>
            <a:r>
              <a:rPr lang="fi-FI" dirty="0"/>
              <a:t>Kenellä on lakimuutosten myötä työllistymistä tukevan toiminnan ja työtoiminnan järjestämisvastuu?</a:t>
            </a:r>
          </a:p>
        </p:txBody>
      </p:sp>
    </p:spTree>
    <p:extLst>
      <p:ext uri="{BB962C8B-B14F-4D97-AF65-F5344CB8AC3E}">
        <p14:creationId xmlns:p14="http://schemas.microsoft.com/office/powerpoint/2010/main" val="3151258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4F18CC-76E6-4079-99BA-24369F1CAAC1}"/>
              </a:ext>
            </a:extLst>
          </p:cNvPr>
          <p:cNvSpPr>
            <a:spLocks noGrp="1"/>
          </p:cNvSpPr>
          <p:nvPr>
            <p:ph type="title"/>
          </p:nvPr>
        </p:nvSpPr>
        <p:spPr/>
        <p:txBody>
          <a:bodyPr>
            <a:normAutofit/>
          </a:bodyPr>
          <a:lstStyle/>
          <a:p>
            <a:r>
              <a:rPr lang="fi-FI" sz="2800" dirty="0"/>
              <a:t>Yhtymäpinnat Välittäjä OY</a:t>
            </a:r>
          </a:p>
        </p:txBody>
      </p:sp>
      <p:sp>
        <p:nvSpPr>
          <p:cNvPr id="3" name="Sisällön paikkamerkki 2">
            <a:extLst>
              <a:ext uri="{FF2B5EF4-FFF2-40B4-BE49-F238E27FC236}">
                <a16:creationId xmlns:a16="http://schemas.microsoft.com/office/drawing/2014/main" id="{3535B384-E4DB-487C-BC7D-4A19A0636D36}"/>
              </a:ext>
            </a:extLst>
          </p:cNvPr>
          <p:cNvSpPr>
            <a:spLocks noGrp="1"/>
          </p:cNvSpPr>
          <p:nvPr>
            <p:ph sz="quarter" idx="10"/>
          </p:nvPr>
        </p:nvSpPr>
        <p:spPr/>
        <p:txBody>
          <a:bodyPr>
            <a:normAutofit fontScale="92500" lnSpcReduction="20000"/>
          </a:bodyPr>
          <a:lstStyle/>
          <a:p>
            <a:r>
              <a:rPr lang="fi-FI" dirty="0"/>
              <a:t>Välittäjä Oy</a:t>
            </a:r>
          </a:p>
          <a:p>
            <a:pPr lvl="1"/>
            <a:r>
              <a:rPr lang="fi-FI" b="0" i="0" u="none" strike="noStrike" dirty="0">
                <a:solidFill>
                  <a:srgbClr val="000000"/>
                </a:solidFill>
                <a:effectLst/>
                <a:latin typeface="Calibri" panose="020F0502020204030204" pitchFamily="34" charset="0"/>
              </a:rPr>
              <a:t>Suomen hallitus on päättänyt perustaa Välittäjä Oy:n parantamaan kaikkein vaikeimmassa työmarkkina-asemassa olevien osatyökykyisten työllistymistä. </a:t>
            </a:r>
          </a:p>
          <a:p>
            <a:pPr lvl="1"/>
            <a:r>
              <a:rPr lang="fi-FI" b="0" i="0" u="none" strike="noStrike" dirty="0">
                <a:solidFill>
                  <a:srgbClr val="000000"/>
                </a:solidFill>
                <a:effectLst/>
                <a:latin typeface="Calibri" panose="020F0502020204030204" pitchFamily="34" charset="0"/>
              </a:rPr>
              <a:t> Tarjoaa työllistettävälle tuetun työpaikan sekä avoimille työmarkkinoille siirtymiseen tarvittavaa koulutusta ja muuta tukea</a:t>
            </a:r>
          </a:p>
          <a:p>
            <a:pPr lvl="1"/>
            <a:r>
              <a:rPr lang="fi-FI" dirty="0"/>
              <a:t>Kehitysvammaisten avotyötoiminnassa olevien asiakkaiden mahdollinen siirtyminen Välittäjä Oy:n asiakkuuteen?</a:t>
            </a:r>
          </a:p>
          <a:p>
            <a:pPr lvl="2"/>
            <a:r>
              <a:rPr lang="fi-FI" dirty="0">
                <a:solidFill>
                  <a:srgbClr val="000000"/>
                </a:solidFill>
                <a:latin typeface="Calibri" panose="020F0502020204030204" pitchFamily="34" charset="0"/>
              </a:rPr>
              <a:t>Avotyötoiminta pyritään tulevaisuudessa korvaamaan ryhmämuotoisen alihankintamallin avulla, huomioitava yhtymäpinnat Välittäjä Oy:n kanssa</a:t>
            </a:r>
            <a:endParaRPr lang="fi-FI" dirty="0"/>
          </a:p>
          <a:p>
            <a:pPr fontAlgn="base">
              <a:buFont typeface="Arial" panose="020B0604020202020204" pitchFamily="34" charset="0"/>
              <a:buChar char="•"/>
            </a:pPr>
            <a:r>
              <a:rPr lang="fi-FI" sz="1799" dirty="0" err="1">
                <a:solidFill>
                  <a:srgbClr val="000000"/>
                </a:solidFill>
                <a:latin typeface="Calibri" panose="020F0502020204030204" pitchFamily="34" charset="0"/>
              </a:rPr>
              <a:t>Siun</a:t>
            </a:r>
            <a:r>
              <a:rPr lang="fi-FI" sz="1799" dirty="0">
                <a:solidFill>
                  <a:srgbClr val="000000"/>
                </a:solidFill>
                <a:latin typeface="Calibri" panose="020F0502020204030204" pitchFamily="34" charset="0"/>
              </a:rPr>
              <a:t> sote pilotoi alihankintamallia ajatuksella, että se olisi siirrettävissä myös muille osatyökykyisille henkilöille mahdolliseksi ryhmämuotoisen työllistymisen muodoksi. </a:t>
            </a:r>
          </a:p>
          <a:p>
            <a:endParaRPr lang="fi-FI" dirty="0"/>
          </a:p>
        </p:txBody>
      </p:sp>
    </p:spTree>
    <p:extLst>
      <p:ext uri="{BB962C8B-B14F-4D97-AF65-F5344CB8AC3E}">
        <p14:creationId xmlns:p14="http://schemas.microsoft.com/office/powerpoint/2010/main" val="1908724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51B2CA6-9F1F-4B8F-9D98-F8980A91D99E}"/>
              </a:ext>
            </a:extLst>
          </p:cNvPr>
          <p:cNvSpPr>
            <a:spLocks noGrp="1"/>
          </p:cNvSpPr>
          <p:nvPr>
            <p:ph type="title"/>
          </p:nvPr>
        </p:nvSpPr>
        <p:spPr/>
        <p:txBody>
          <a:bodyPr>
            <a:normAutofit/>
          </a:bodyPr>
          <a:lstStyle/>
          <a:p>
            <a:br>
              <a:rPr lang="fi-FI" sz="2800" dirty="0"/>
            </a:br>
            <a:r>
              <a:rPr lang="fi-FI" sz="2800" dirty="0"/>
              <a:t>Yleiset, palveluun tulevaisuudessa vaikuttavat asiat</a:t>
            </a:r>
          </a:p>
        </p:txBody>
      </p:sp>
      <p:sp>
        <p:nvSpPr>
          <p:cNvPr id="4" name="Sisällön paikkamerkki 3">
            <a:extLst>
              <a:ext uri="{FF2B5EF4-FFF2-40B4-BE49-F238E27FC236}">
                <a16:creationId xmlns:a16="http://schemas.microsoft.com/office/drawing/2014/main" id="{9ABCD2C8-20FE-41D9-8182-4576913834DE}"/>
              </a:ext>
            </a:extLst>
          </p:cNvPr>
          <p:cNvSpPr>
            <a:spLocks noGrp="1"/>
          </p:cNvSpPr>
          <p:nvPr>
            <p:ph sz="quarter" idx="10"/>
          </p:nvPr>
        </p:nvSpPr>
        <p:spPr/>
        <p:txBody>
          <a:bodyPr/>
          <a:lstStyle/>
          <a:p>
            <a:r>
              <a:rPr lang="fi-FI" dirty="0"/>
              <a:t>TE-palvelujen siirto kunnille 2024</a:t>
            </a:r>
          </a:p>
          <a:p>
            <a:endParaRPr lang="fi-FI" dirty="0"/>
          </a:p>
          <a:p>
            <a:pPr lvl="1"/>
            <a:endParaRPr lang="fi-FI" dirty="0"/>
          </a:p>
        </p:txBody>
      </p:sp>
      <p:pic>
        <p:nvPicPr>
          <p:cNvPr id="5" name="Kuva 4">
            <a:extLst>
              <a:ext uri="{FF2B5EF4-FFF2-40B4-BE49-F238E27FC236}">
                <a16:creationId xmlns:a16="http://schemas.microsoft.com/office/drawing/2014/main" id="{09A8A02F-0F64-4EAA-A308-107E4E31D599}"/>
              </a:ext>
            </a:extLst>
          </p:cNvPr>
          <p:cNvPicPr>
            <a:picLocks noChangeAspect="1"/>
          </p:cNvPicPr>
          <p:nvPr/>
        </p:nvPicPr>
        <p:blipFill>
          <a:blip r:embed="rId2"/>
          <a:stretch>
            <a:fillRect/>
          </a:stretch>
        </p:blipFill>
        <p:spPr>
          <a:xfrm>
            <a:off x="1563053" y="1804387"/>
            <a:ext cx="6017895" cy="2739776"/>
          </a:xfrm>
          <a:prstGeom prst="rect">
            <a:avLst/>
          </a:prstGeom>
        </p:spPr>
      </p:pic>
    </p:spTree>
    <p:extLst>
      <p:ext uri="{BB962C8B-B14F-4D97-AF65-F5344CB8AC3E}">
        <p14:creationId xmlns:p14="http://schemas.microsoft.com/office/powerpoint/2010/main" val="4131989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3DD262-D367-4FDA-958C-482447ACF82E}"/>
              </a:ext>
            </a:extLst>
          </p:cNvPr>
          <p:cNvSpPr>
            <a:spLocks noGrp="1"/>
          </p:cNvSpPr>
          <p:nvPr>
            <p:ph type="title"/>
          </p:nvPr>
        </p:nvSpPr>
        <p:spPr/>
        <p:txBody>
          <a:bodyPr/>
          <a:lstStyle/>
          <a:p>
            <a:r>
              <a:rPr lang="fi-FI" dirty="0"/>
              <a:t>Huomioitavia ja selvitettäviä asioita</a:t>
            </a:r>
          </a:p>
        </p:txBody>
      </p:sp>
      <p:sp>
        <p:nvSpPr>
          <p:cNvPr id="3" name="Sisällön paikkamerkki 2">
            <a:extLst>
              <a:ext uri="{FF2B5EF4-FFF2-40B4-BE49-F238E27FC236}">
                <a16:creationId xmlns:a16="http://schemas.microsoft.com/office/drawing/2014/main" id="{D1DF7132-AAC5-4854-B5C5-36FAB03DCC18}"/>
              </a:ext>
            </a:extLst>
          </p:cNvPr>
          <p:cNvSpPr>
            <a:spLocks noGrp="1"/>
          </p:cNvSpPr>
          <p:nvPr>
            <p:ph sz="quarter" idx="10"/>
          </p:nvPr>
        </p:nvSpPr>
        <p:spPr/>
        <p:txBody>
          <a:bodyPr>
            <a:normAutofit fontScale="77500" lnSpcReduction="20000"/>
          </a:bodyPr>
          <a:lstStyle/>
          <a:p>
            <a:r>
              <a:rPr lang="fi-FI" dirty="0"/>
              <a:t>Millä  </a:t>
            </a:r>
            <a:r>
              <a:rPr lang="fi-FI" dirty="0" err="1"/>
              <a:t>Mediatripäätöksellä</a:t>
            </a:r>
            <a:r>
              <a:rPr lang="fi-FI" dirty="0"/>
              <a:t> asiakkaat osallistuvat?</a:t>
            </a:r>
          </a:p>
          <a:p>
            <a:pPr lvl="1"/>
            <a:r>
              <a:rPr lang="fi-FI" dirty="0"/>
              <a:t>Tuettu työ (kokoaikainen/ osa-aikainen)</a:t>
            </a:r>
          </a:p>
          <a:p>
            <a:pPr lvl="1"/>
            <a:r>
              <a:rPr lang="fi-FI" dirty="0"/>
              <a:t>Kirjaaminen työhönvalmennuksen otsikoiden alle</a:t>
            </a:r>
          </a:p>
          <a:p>
            <a:r>
              <a:rPr lang="fi-FI" dirty="0"/>
              <a:t>Asiakkaan etuuksien yhteensovittaminen, Kela</a:t>
            </a:r>
          </a:p>
          <a:p>
            <a:pPr lvl="1"/>
            <a:r>
              <a:rPr lang="fi-FI" dirty="0"/>
              <a:t>Ansaintaraja 837,59 e/kk (2021)</a:t>
            </a:r>
          </a:p>
          <a:p>
            <a:pPr lvl="1"/>
            <a:r>
              <a:rPr lang="fi-FI" dirty="0"/>
              <a:t>Ansaintaraja asumistuen kanssa vuositasolla huomioitava</a:t>
            </a:r>
          </a:p>
          <a:p>
            <a:r>
              <a:rPr lang="fi-FI" dirty="0"/>
              <a:t>Asiakkaan ennakkopidätysprosentti verottajaa varten tarvitaan</a:t>
            </a:r>
          </a:p>
          <a:p>
            <a:r>
              <a:rPr lang="fi-FI" dirty="0"/>
              <a:t>Miten ohjaustyö resursoidaan? </a:t>
            </a:r>
          </a:p>
          <a:p>
            <a:pPr lvl="1"/>
            <a:r>
              <a:rPr lang="fi-FI" dirty="0"/>
              <a:t>Ryhmäkokojen ollessa pieniä ja avotyön asiakasmäärien kasvaessa, miten resurssointi voidaan tehdä taloudellisesti kestävällä tavalla?</a:t>
            </a:r>
          </a:p>
          <a:p>
            <a:r>
              <a:rPr lang="fi-FI" dirty="0"/>
              <a:t>Miten työviikko rakentuu?</a:t>
            </a:r>
          </a:p>
          <a:p>
            <a:pPr lvl="1"/>
            <a:r>
              <a:rPr lang="fi-FI" dirty="0"/>
              <a:t>Tuetun työn (alihankintamallin mukaiset) päivät ja työtoiminnan päivät rinnakkain</a:t>
            </a:r>
          </a:p>
          <a:p>
            <a:pPr lvl="1"/>
            <a:r>
              <a:rPr lang="fi-FI" dirty="0"/>
              <a:t>Työosuusraha maksetaan vain työtoimintapäiviltä</a:t>
            </a:r>
          </a:p>
          <a:p>
            <a:endParaRPr lang="fi-FI" dirty="0"/>
          </a:p>
          <a:p>
            <a:endParaRPr lang="fi-FI" dirty="0"/>
          </a:p>
          <a:p>
            <a:endParaRPr lang="fi-FI" dirty="0"/>
          </a:p>
        </p:txBody>
      </p:sp>
    </p:spTree>
    <p:extLst>
      <p:ext uri="{BB962C8B-B14F-4D97-AF65-F5344CB8AC3E}">
        <p14:creationId xmlns:p14="http://schemas.microsoft.com/office/powerpoint/2010/main" val="2224922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1D41FD1-B6C6-4AD6-A6E9-50C71F0D959C}"/>
              </a:ext>
            </a:extLst>
          </p:cNvPr>
          <p:cNvSpPr>
            <a:spLocks noGrp="1"/>
          </p:cNvSpPr>
          <p:nvPr>
            <p:ph type="title"/>
          </p:nvPr>
        </p:nvSpPr>
        <p:spPr/>
        <p:txBody>
          <a:bodyPr/>
          <a:lstStyle/>
          <a:p>
            <a:r>
              <a:rPr lang="fi-FI" dirty="0"/>
              <a:t>Huomioitavia ja selvitettäviä asioita</a:t>
            </a:r>
          </a:p>
        </p:txBody>
      </p:sp>
      <p:sp>
        <p:nvSpPr>
          <p:cNvPr id="3" name="Sisällön paikkamerkki 2">
            <a:extLst>
              <a:ext uri="{FF2B5EF4-FFF2-40B4-BE49-F238E27FC236}">
                <a16:creationId xmlns:a16="http://schemas.microsoft.com/office/drawing/2014/main" id="{D0F798F4-9FE1-4BB4-8EE0-1FB60C371861}"/>
              </a:ext>
            </a:extLst>
          </p:cNvPr>
          <p:cNvSpPr>
            <a:spLocks noGrp="1"/>
          </p:cNvSpPr>
          <p:nvPr>
            <p:ph sz="quarter" idx="10"/>
          </p:nvPr>
        </p:nvSpPr>
        <p:spPr/>
        <p:txBody>
          <a:bodyPr>
            <a:noAutofit/>
          </a:bodyPr>
          <a:lstStyle/>
          <a:p>
            <a:r>
              <a:rPr lang="fi-FI" sz="1800" dirty="0">
                <a:latin typeface="+mj-lt"/>
                <a:cs typeface="Arial" panose="020B0604020202020204" pitchFamily="34" charset="0"/>
              </a:rPr>
              <a:t>Millä sopimuspohjalla työtä tehdään?</a:t>
            </a:r>
          </a:p>
          <a:p>
            <a:pPr lvl="1"/>
            <a:r>
              <a:rPr lang="fi-FI" sz="1800" dirty="0">
                <a:latin typeface="+mj-lt"/>
                <a:cs typeface="Arial" panose="020B0604020202020204" pitchFamily="34" charset="0"/>
              </a:rPr>
              <a:t>Onko asiakkaalla työsopimus vai toimeksiantosopimus?</a:t>
            </a:r>
          </a:p>
          <a:p>
            <a:r>
              <a:rPr lang="fi-FI" sz="1800" dirty="0">
                <a:latin typeface="+mj-lt"/>
                <a:cs typeface="Arial" panose="020B0604020202020204" pitchFamily="34" charset="0"/>
              </a:rPr>
              <a:t>Mitä toimintamallia päätetään käyttää? </a:t>
            </a:r>
          </a:p>
          <a:p>
            <a:pPr lvl="1"/>
            <a:r>
              <a:rPr lang="fi-FI" sz="1800" dirty="0">
                <a:latin typeface="+mj-lt"/>
                <a:cs typeface="Arial" panose="020B0604020202020204" pitchFamily="34" charset="0"/>
              </a:rPr>
              <a:t>Kevyt yrittäjyys, osuuskunta vai muu toimija?</a:t>
            </a:r>
          </a:p>
          <a:p>
            <a:r>
              <a:rPr lang="fi-FI" sz="1800" dirty="0">
                <a:latin typeface="+mj-lt"/>
                <a:cs typeface="Arial" panose="020B0604020202020204" pitchFamily="34" charset="0"/>
              </a:rPr>
              <a:t>Miten markkinoidaan yrityksille? Käytetäänkö olemassa olevia yhteistyökumppaneita vai hankitaanko uusia?</a:t>
            </a:r>
          </a:p>
          <a:p>
            <a:r>
              <a:rPr lang="fi-FI" sz="1800" dirty="0">
                <a:latin typeface="+mj-lt"/>
                <a:cs typeface="Arial" panose="020B0604020202020204" pitchFamily="34" charset="0"/>
              </a:rPr>
              <a:t>Miten työ hinnoitellaan kilpailukykyisesti?</a:t>
            </a:r>
          </a:p>
          <a:p>
            <a:r>
              <a:rPr lang="fi-FI" sz="1800" dirty="0">
                <a:solidFill>
                  <a:srgbClr val="333333"/>
                </a:solidFill>
                <a:latin typeface="+mj-lt"/>
                <a:ea typeface="Arial" panose="020B0604020202020204" pitchFamily="34" charset="0"/>
                <a:cs typeface="Arial" panose="020B0604020202020204" pitchFamily="34" charset="0"/>
              </a:rPr>
              <a:t>Työturvallisuussäädökset ja osaaminen:</a:t>
            </a:r>
          </a:p>
          <a:p>
            <a:pPr lvl="1"/>
            <a:r>
              <a:rPr lang="fi-FI" sz="1800" dirty="0">
                <a:solidFill>
                  <a:srgbClr val="333333"/>
                </a:solidFill>
                <a:latin typeface="+mj-lt"/>
                <a:ea typeface="Arial" panose="020B0604020202020204" pitchFamily="34" charset="0"/>
                <a:cs typeface="Arial" panose="020B0604020202020204" pitchFamily="34" charset="0"/>
              </a:rPr>
              <a:t>Nykyisin vaadittavat turvallisuusmääräykset asettavat haasteensa.</a:t>
            </a:r>
          </a:p>
          <a:p>
            <a:r>
              <a:rPr lang="fi-FI" sz="1800" dirty="0">
                <a:latin typeface="+mj-lt"/>
              </a:rPr>
              <a:t>Jatkuvuus pilotoinnin jälkeen </a:t>
            </a:r>
          </a:p>
        </p:txBody>
      </p:sp>
    </p:spTree>
    <p:extLst>
      <p:ext uri="{BB962C8B-B14F-4D97-AF65-F5344CB8AC3E}">
        <p14:creationId xmlns:p14="http://schemas.microsoft.com/office/powerpoint/2010/main" val="1480455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7DCBB70-75C8-485B-AAC4-E2AE0974DEDB}"/>
              </a:ext>
            </a:extLst>
          </p:cNvPr>
          <p:cNvSpPr>
            <a:spLocks noGrp="1"/>
          </p:cNvSpPr>
          <p:nvPr>
            <p:ph type="title"/>
          </p:nvPr>
        </p:nvSpPr>
        <p:spPr/>
        <p:txBody>
          <a:bodyPr/>
          <a:lstStyle/>
          <a:p>
            <a:r>
              <a:rPr lang="fi-FI" dirty="0"/>
              <a:t>Taustaselvityskyselyssä esiin nostettuja haasteita</a:t>
            </a:r>
          </a:p>
        </p:txBody>
      </p:sp>
      <p:sp>
        <p:nvSpPr>
          <p:cNvPr id="3" name="Sisällön paikkamerkki 2">
            <a:extLst>
              <a:ext uri="{FF2B5EF4-FFF2-40B4-BE49-F238E27FC236}">
                <a16:creationId xmlns:a16="http://schemas.microsoft.com/office/drawing/2014/main" id="{79CD715B-D9C5-4778-8E6F-0A2E04038E4D}"/>
              </a:ext>
            </a:extLst>
          </p:cNvPr>
          <p:cNvSpPr>
            <a:spLocks noGrp="1"/>
          </p:cNvSpPr>
          <p:nvPr>
            <p:ph sz="quarter" idx="10"/>
          </p:nvPr>
        </p:nvSpPr>
        <p:spPr/>
        <p:txBody>
          <a:bodyPr>
            <a:normAutofit fontScale="70000" lnSpcReduction="20000"/>
          </a:bodyPr>
          <a:lstStyle/>
          <a:p>
            <a:r>
              <a:rPr lang="fi-FI" dirty="0"/>
              <a:t>Lisäresurssin tarve:</a:t>
            </a:r>
          </a:p>
          <a:p>
            <a:pPr lvl="1"/>
            <a:r>
              <a:rPr lang="fi-FI" dirty="0"/>
              <a:t>taloudelliset resurssit</a:t>
            </a:r>
          </a:p>
          <a:p>
            <a:pPr lvl="1"/>
            <a:r>
              <a:rPr lang="fi-FI" dirty="0"/>
              <a:t>riittävä henkilöstö </a:t>
            </a:r>
          </a:p>
          <a:p>
            <a:r>
              <a:rPr lang="fi-FI" dirty="0"/>
              <a:t>Asiakkaiden toimintakyvyn muutosten vaikutus sovittuihin työtehtäviin (sopimuksiin sitoutuminen ja vastuu työn suorittamisesta)</a:t>
            </a:r>
          </a:p>
          <a:p>
            <a:r>
              <a:rPr lang="fi-FI" dirty="0"/>
              <a:t>Jos asiakas ei pysty toimimaan alihankintamallissa, missä hänen paikkansa on? (toimintakeskus?)</a:t>
            </a:r>
          </a:p>
          <a:p>
            <a:r>
              <a:rPr lang="fi-FI" dirty="0"/>
              <a:t>Jos yritys lopettaa alihankintamallin toiminnan yrityksessään, missä asiakkaiden paikka siinä tapauksessa on?</a:t>
            </a:r>
          </a:p>
          <a:p>
            <a:r>
              <a:rPr lang="fi-FI" dirty="0"/>
              <a:t>Kuljetuksien järjestäminen (autojen määrän lisäämisen tarve), onko oikeus kuljetukseen?</a:t>
            </a:r>
          </a:p>
          <a:p>
            <a:r>
              <a:rPr lang="fi-FI" dirty="0"/>
              <a:t>Yrittäjien taloudelliset mahdollisuudet ja halukkuus lähteä mukaan, </a:t>
            </a:r>
          </a:p>
          <a:p>
            <a:r>
              <a:rPr lang="fi-FI" dirty="0"/>
              <a:t>Miten varmistetaan tasa-arvoinen asiakkuus?</a:t>
            </a:r>
          </a:p>
          <a:p>
            <a:pPr lvl="1"/>
            <a:r>
              <a:rPr lang="fi-FI" dirty="0"/>
              <a:t> Alueellinen haaste, voidaanko alueella tasavertaisesti tarjota alihankintamallin mukaista työtä, jos työpaikkojen/keikkojen määrä on erilaista?</a:t>
            </a:r>
          </a:p>
          <a:p>
            <a:endParaRPr lang="fi-FI" dirty="0"/>
          </a:p>
          <a:p>
            <a:pPr marL="0" indent="0">
              <a:buNone/>
            </a:pPr>
            <a:endParaRPr lang="fi-FI" dirty="0"/>
          </a:p>
        </p:txBody>
      </p:sp>
    </p:spTree>
    <p:extLst>
      <p:ext uri="{BB962C8B-B14F-4D97-AF65-F5344CB8AC3E}">
        <p14:creationId xmlns:p14="http://schemas.microsoft.com/office/powerpoint/2010/main" val="937721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C500806-562B-463C-8AAA-F3344F34F1BC}"/>
              </a:ext>
            </a:extLst>
          </p:cNvPr>
          <p:cNvSpPr>
            <a:spLocks noGrp="1"/>
          </p:cNvSpPr>
          <p:nvPr>
            <p:ph type="title"/>
          </p:nvPr>
        </p:nvSpPr>
        <p:spPr/>
        <p:txBody>
          <a:bodyPr/>
          <a:lstStyle/>
          <a:p>
            <a:r>
              <a:rPr lang="fi-FI" dirty="0"/>
              <a:t>Alihankintamallin haasteet ja kysymykset asiakkaan näkökulmasta</a:t>
            </a:r>
          </a:p>
        </p:txBody>
      </p:sp>
      <p:sp>
        <p:nvSpPr>
          <p:cNvPr id="3" name="Sisällön paikkamerkki 2">
            <a:extLst>
              <a:ext uri="{FF2B5EF4-FFF2-40B4-BE49-F238E27FC236}">
                <a16:creationId xmlns:a16="http://schemas.microsoft.com/office/drawing/2014/main" id="{A6DC2664-9338-4C15-A08F-A4C38D35C53F}"/>
              </a:ext>
            </a:extLst>
          </p:cNvPr>
          <p:cNvSpPr>
            <a:spLocks noGrp="1"/>
          </p:cNvSpPr>
          <p:nvPr>
            <p:ph sz="quarter" idx="10"/>
          </p:nvPr>
        </p:nvSpPr>
        <p:spPr/>
        <p:txBody>
          <a:bodyPr>
            <a:normAutofit fontScale="55000" lnSpcReduction="20000"/>
          </a:bodyPr>
          <a:lstStyle/>
          <a:p>
            <a:r>
              <a:rPr lang="fi-FI" sz="3300" dirty="0">
                <a:latin typeface="+mj-lt"/>
                <a:cs typeface="Arial" panose="020B0604020202020204" pitchFamily="34" charset="0"/>
              </a:rPr>
              <a:t>Osallistumisen raamit, miten asiakas osallistuu toimintaan: </a:t>
            </a:r>
          </a:p>
          <a:p>
            <a:pPr lvl="1"/>
            <a:r>
              <a:rPr lang="fi-FI" sz="3300" dirty="0">
                <a:latin typeface="+mj-lt"/>
                <a:cs typeface="Arial" panose="020B0604020202020204" pitchFamily="34" charset="0"/>
              </a:rPr>
              <a:t>Toiveiden mukaisuus</a:t>
            </a:r>
          </a:p>
          <a:p>
            <a:pPr lvl="1"/>
            <a:r>
              <a:rPr lang="fi-FI" sz="3300" dirty="0">
                <a:solidFill>
                  <a:srgbClr val="333333"/>
                </a:solidFill>
                <a:latin typeface="+mj-lt"/>
                <a:ea typeface="Arial" panose="020B0604020202020204" pitchFamily="34" charset="0"/>
              </a:rPr>
              <a:t>Yritysmaailman tarjonta ei vastaa asiakkaiden haaveita</a:t>
            </a:r>
            <a:endParaRPr lang="fi-FI" sz="3300" dirty="0">
              <a:latin typeface="+mj-lt"/>
              <a:cs typeface="Arial" panose="020B0604020202020204" pitchFamily="34" charset="0"/>
            </a:endParaRPr>
          </a:p>
          <a:p>
            <a:pPr lvl="1"/>
            <a:r>
              <a:rPr lang="fi-FI" sz="3300" dirty="0">
                <a:latin typeface="+mj-lt"/>
                <a:cs typeface="Arial" panose="020B0604020202020204" pitchFamily="34" charset="0"/>
              </a:rPr>
              <a:t>Voidaanko mahdollistaa yksilöllisesti räätälöidyt työajat ja työtehtävät?</a:t>
            </a:r>
          </a:p>
          <a:p>
            <a:pPr lvl="1"/>
            <a:r>
              <a:rPr lang="fi-FI" sz="3300" dirty="0">
                <a:latin typeface="+mj-lt"/>
                <a:cs typeface="Arial" panose="020B0604020202020204" pitchFamily="34" charset="0"/>
              </a:rPr>
              <a:t>Liikkuminen töihin/ kyytipalveluun ei oikeutta työsuhteisessa työssä vs. avotyöpalvelu?</a:t>
            </a:r>
          </a:p>
          <a:p>
            <a:r>
              <a:rPr lang="fi-FI" sz="3300" dirty="0">
                <a:solidFill>
                  <a:srgbClr val="333333"/>
                </a:solidFill>
                <a:latin typeface="+mj-lt"/>
                <a:ea typeface="Arial" panose="020B0604020202020204" pitchFamily="34" charset="0"/>
                <a:cs typeface="Arial" panose="020B0604020202020204" pitchFamily="34" charset="0"/>
              </a:rPr>
              <a:t>Jos alueella on vähän avotyöasiakkaita, yhden työtehtävän ympärille koottava ryhmä on haastavaa muodostaa</a:t>
            </a:r>
          </a:p>
          <a:p>
            <a:pPr lvl="1"/>
            <a:r>
              <a:rPr lang="fi-FI" sz="3300" dirty="0">
                <a:solidFill>
                  <a:srgbClr val="333333"/>
                </a:solidFill>
                <a:latin typeface="+mj-lt"/>
                <a:ea typeface="Arial" panose="020B0604020202020204" pitchFamily="34" charset="0"/>
                <a:cs typeface="Arial" panose="020B0604020202020204" pitchFamily="34" charset="0"/>
              </a:rPr>
              <a:t>Erilaiset asiakkaat, ei välttämättä samansuuntaiset kiinnostuksen kohteet/taidot/osaaminen.</a:t>
            </a:r>
          </a:p>
          <a:p>
            <a:pPr lvl="1"/>
            <a:r>
              <a:rPr lang="fi-FI" sz="3300" dirty="0">
                <a:solidFill>
                  <a:srgbClr val="333333"/>
                </a:solidFill>
                <a:latin typeface="+mj-lt"/>
                <a:ea typeface="Arial" panose="020B0604020202020204" pitchFamily="34" charset="0"/>
                <a:cs typeface="Arial" panose="020B0604020202020204" pitchFamily="34" charset="0"/>
              </a:rPr>
              <a:t>”Nykyiset avotyöt ovat yksilöllisesti henkilöille räätälöityjä tehtäviä, joita ei jo tilojen ahtaudenkaan vuoksi voi kuvitella pienryhmillä toteutettaviksi”.</a:t>
            </a:r>
            <a:endParaRPr lang="fi-FI" sz="3300" dirty="0">
              <a:latin typeface="+mj-lt"/>
              <a:cs typeface="Arial" panose="020B0604020202020204" pitchFamily="34" charset="0"/>
            </a:endParaRPr>
          </a:p>
          <a:p>
            <a:pPr lvl="1"/>
            <a:endParaRPr lang="fi-FI" sz="2900" dirty="0"/>
          </a:p>
          <a:p>
            <a:pPr lvl="1"/>
            <a:endParaRPr lang="fi-FI" sz="2900" dirty="0"/>
          </a:p>
          <a:p>
            <a:pPr marL="457189" lvl="1" indent="0">
              <a:buNone/>
            </a:pPr>
            <a:endParaRPr lang="fi-FI" sz="2900" dirty="0"/>
          </a:p>
          <a:p>
            <a:endParaRPr lang="fi-FI" sz="3100" dirty="0"/>
          </a:p>
          <a:p>
            <a:endParaRPr lang="fi-FI" sz="3100" dirty="0"/>
          </a:p>
          <a:p>
            <a:endParaRPr lang="fi-FI" dirty="0"/>
          </a:p>
        </p:txBody>
      </p:sp>
    </p:spTree>
    <p:extLst>
      <p:ext uri="{BB962C8B-B14F-4D97-AF65-F5344CB8AC3E}">
        <p14:creationId xmlns:p14="http://schemas.microsoft.com/office/powerpoint/2010/main" val="112992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4F18CC-76E6-4079-99BA-24369F1CAAC1}"/>
              </a:ext>
            </a:extLst>
          </p:cNvPr>
          <p:cNvSpPr>
            <a:spLocks noGrp="1"/>
          </p:cNvSpPr>
          <p:nvPr>
            <p:ph type="title"/>
          </p:nvPr>
        </p:nvSpPr>
        <p:spPr/>
        <p:txBody>
          <a:bodyPr/>
          <a:lstStyle/>
          <a:p>
            <a:r>
              <a:rPr lang="fi-FI" dirty="0"/>
              <a:t>Alihankintamallin eteneminen </a:t>
            </a:r>
            <a:r>
              <a:rPr lang="fi-FI" dirty="0" err="1"/>
              <a:t>Siun</a:t>
            </a:r>
            <a:r>
              <a:rPr lang="fi-FI" dirty="0"/>
              <a:t> sotessa</a:t>
            </a:r>
          </a:p>
        </p:txBody>
      </p:sp>
      <p:graphicFrame>
        <p:nvGraphicFramePr>
          <p:cNvPr id="6" name="Sisällön paikkamerkki 5">
            <a:extLst>
              <a:ext uri="{FF2B5EF4-FFF2-40B4-BE49-F238E27FC236}">
                <a16:creationId xmlns:a16="http://schemas.microsoft.com/office/drawing/2014/main" id="{420219BE-AECF-4111-BD95-E1EE726D83AE}"/>
              </a:ext>
            </a:extLst>
          </p:cNvPr>
          <p:cNvGraphicFramePr>
            <a:graphicFrameLocks noGrp="1"/>
          </p:cNvGraphicFramePr>
          <p:nvPr>
            <p:ph sz="quarter" idx="10"/>
          </p:nvPr>
        </p:nvGraphicFramePr>
        <p:xfrm>
          <a:off x="725092" y="1295400"/>
          <a:ext cx="8165306" cy="3249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1373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A0DB0B-5765-48BC-A350-CA8050F42CAC}"/>
              </a:ext>
            </a:extLst>
          </p:cNvPr>
          <p:cNvSpPr>
            <a:spLocks noGrp="1"/>
          </p:cNvSpPr>
          <p:nvPr>
            <p:ph type="title"/>
          </p:nvPr>
        </p:nvSpPr>
        <p:spPr/>
        <p:txBody>
          <a:bodyPr/>
          <a:lstStyle/>
          <a:p>
            <a:r>
              <a:rPr lang="fi-FI" dirty="0"/>
              <a:t>Alihankintamallin haasteet ja kysymykset asiakkaan näkökulmasta</a:t>
            </a:r>
          </a:p>
        </p:txBody>
      </p:sp>
      <p:sp>
        <p:nvSpPr>
          <p:cNvPr id="3" name="Sisällön paikkamerkki 2">
            <a:extLst>
              <a:ext uri="{FF2B5EF4-FFF2-40B4-BE49-F238E27FC236}">
                <a16:creationId xmlns:a16="http://schemas.microsoft.com/office/drawing/2014/main" id="{0615003E-4480-4CF0-B5AD-79BBA78B0838}"/>
              </a:ext>
            </a:extLst>
          </p:cNvPr>
          <p:cNvSpPr>
            <a:spLocks noGrp="1"/>
          </p:cNvSpPr>
          <p:nvPr>
            <p:ph sz="quarter" idx="10"/>
          </p:nvPr>
        </p:nvSpPr>
        <p:spPr/>
        <p:txBody>
          <a:bodyPr>
            <a:normAutofit fontScale="85000" lnSpcReduction="20000"/>
          </a:bodyPr>
          <a:lstStyle/>
          <a:p>
            <a:r>
              <a:rPr lang="fi-FI" sz="2600" dirty="0">
                <a:solidFill>
                  <a:srgbClr val="333333"/>
                </a:solidFill>
                <a:latin typeface="Arial" panose="020B0604020202020204" pitchFamily="34" charset="0"/>
                <a:ea typeface="Arial" panose="020B0604020202020204" pitchFamily="34" charset="0"/>
              </a:rPr>
              <a:t>Itsemääräämisoikeus, taustaselvityksestä nousseita ajatuksia:</a:t>
            </a:r>
          </a:p>
          <a:p>
            <a:pPr lvl="1"/>
            <a:r>
              <a:rPr lang="fi-FI" sz="2600" dirty="0">
                <a:latin typeface="Arial" panose="020B0604020202020204" pitchFamily="34" charset="0"/>
                <a:cs typeface="Arial" panose="020B0604020202020204" pitchFamily="34" charset="0"/>
              </a:rPr>
              <a:t>”Onko suostuttava muuttamaan olemassa oleva avotyö alihankintamallin mukaiseksi?”</a:t>
            </a:r>
          </a:p>
          <a:p>
            <a:pPr lvl="1"/>
            <a:r>
              <a:rPr lang="fi-FI" sz="2600" dirty="0">
                <a:solidFill>
                  <a:srgbClr val="333333"/>
                </a:solidFill>
                <a:latin typeface="Arial" panose="020B0604020202020204" pitchFamily="34" charset="0"/>
                <a:ea typeface="Arial" panose="020B0604020202020204" pitchFamily="34" charset="0"/>
              </a:rPr>
              <a:t>”Jollekin avotyön loppuminen voisi olla tosi iso, negatiivinen asia sillä niin työ kuin työpaikkakin on hänelle henkilökohtaisesti räätälöity”</a:t>
            </a:r>
          </a:p>
          <a:p>
            <a:pPr lvl="1"/>
            <a:r>
              <a:rPr lang="fi-FI" sz="2600" dirty="0">
                <a:solidFill>
                  <a:srgbClr val="333333"/>
                </a:solidFill>
                <a:latin typeface="Arial" panose="020B0604020202020204" pitchFamily="34" charset="0"/>
                <a:ea typeface="Arial" panose="020B0604020202020204" pitchFamily="34" charset="0"/>
              </a:rPr>
              <a:t>”Soveltuuko ryhmämuotoinen alihankintamalli kaikille?”</a:t>
            </a:r>
          </a:p>
          <a:p>
            <a:pPr lvl="1"/>
            <a:r>
              <a:rPr lang="fi-FI" sz="2600" dirty="0">
                <a:solidFill>
                  <a:srgbClr val="333333"/>
                </a:solidFill>
                <a:latin typeface="Arial" panose="020B0604020202020204" pitchFamily="34" charset="0"/>
                <a:ea typeface="Arial" panose="020B0604020202020204" pitchFamily="34" charset="0"/>
              </a:rPr>
              <a:t>”Osa asiakkaista halunnee jatkaa itsenäisesti työskentelyä, mikä myös on tarkoituksenmukaista.”</a:t>
            </a:r>
          </a:p>
          <a:p>
            <a:pPr lvl="1"/>
            <a:endParaRPr lang="fi-FI" sz="2600" dirty="0">
              <a:solidFill>
                <a:srgbClr val="333333"/>
              </a:solidFill>
              <a:latin typeface="Arial" panose="020B0604020202020204" pitchFamily="34" charset="0"/>
              <a:ea typeface="Arial" panose="020B0604020202020204" pitchFamily="34" charset="0"/>
            </a:endParaRPr>
          </a:p>
          <a:p>
            <a:pPr lvl="1"/>
            <a:endParaRPr lang="fi-FI" sz="2900" dirty="0">
              <a:solidFill>
                <a:srgbClr val="333333"/>
              </a:solidFill>
              <a:latin typeface="Arial" panose="020B0604020202020204" pitchFamily="34" charset="0"/>
              <a:ea typeface="Arial" panose="020B0604020202020204" pitchFamily="34" charset="0"/>
            </a:endParaRPr>
          </a:p>
          <a:p>
            <a:endParaRPr lang="fi-FI" dirty="0"/>
          </a:p>
        </p:txBody>
      </p:sp>
    </p:spTree>
    <p:extLst>
      <p:ext uri="{BB962C8B-B14F-4D97-AF65-F5344CB8AC3E}">
        <p14:creationId xmlns:p14="http://schemas.microsoft.com/office/powerpoint/2010/main" val="1513105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Kiitos!</a:t>
            </a:r>
          </a:p>
        </p:txBody>
      </p:sp>
    </p:spTree>
    <p:extLst>
      <p:ext uri="{BB962C8B-B14F-4D97-AF65-F5344CB8AC3E}">
        <p14:creationId xmlns:p14="http://schemas.microsoft.com/office/powerpoint/2010/main" val="3626012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90A97C-B8F0-4358-B51D-9ADD0DB1DBFB}"/>
              </a:ext>
            </a:extLst>
          </p:cNvPr>
          <p:cNvSpPr>
            <a:spLocks noGrp="1"/>
          </p:cNvSpPr>
          <p:nvPr>
            <p:ph type="title"/>
          </p:nvPr>
        </p:nvSpPr>
        <p:spPr/>
        <p:txBody>
          <a:bodyPr/>
          <a:lstStyle/>
          <a:p>
            <a:r>
              <a:rPr lang="fi-FI" dirty="0"/>
              <a:t>Alihankintamallin eteneminen </a:t>
            </a:r>
            <a:r>
              <a:rPr lang="fi-FI" dirty="0" err="1"/>
              <a:t>Siun</a:t>
            </a:r>
            <a:r>
              <a:rPr lang="fi-FI" dirty="0"/>
              <a:t> sotessa</a:t>
            </a:r>
          </a:p>
        </p:txBody>
      </p:sp>
      <p:sp>
        <p:nvSpPr>
          <p:cNvPr id="3" name="Sisällön paikkamerkki 2">
            <a:extLst>
              <a:ext uri="{FF2B5EF4-FFF2-40B4-BE49-F238E27FC236}">
                <a16:creationId xmlns:a16="http://schemas.microsoft.com/office/drawing/2014/main" id="{2CA0A318-5040-4ED5-B169-F546B1314D99}"/>
              </a:ext>
            </a:extLst>
          </p:cNvPr>
          <p:cNvSpPr>
            <a:spLocks noGrp="1"/>
          </p:cNvSpPr>
          <p:nvPr>
            <p:ph sz="quarter" idx="10"/>
          </p:nvPr>
        </p:nvSpPr>
        <p:spPr/>
        <p:txBody>
          <a:bodyPr>
            <a:normAutofit fontScale="85000" lnSpcReduction="20000"/>
          </a:bodyPr>
          <a:lstStyle/>
          <a:p>
            <a:r>
              <a:rPr lang="fi-FI" dirty="0"/>
              <a:t>Taustaselvityskysely alueen toimintakeskuksille keväällä 2021</a:t>
            </a:r>
          </a:p>
          <a:p>
            <a:r>
              <a:rPr lang="fi-FI" dirty="0"/>
              <a:t>Pilottikohteet päätetty: </a:t>
            </a:r>
          </a:p>
          <a:p>
            <a:pPr lvl="1"/>
            <a:r>
              <a:rPr lang="fi-FI" dirty="0" err="1"/>
              <a:t>Siun</a:t>
            </a:r>
            <a:r>
              <a:rPr lang="fi-FI" dirty="0"/>
              <a:t> sotessa pilotoidaan alihankintamallia kolmessa eri toimintakeskuksessa sekä työtoiminnan että avotyötoiminnan asiakasryhmien kanssa.</a:t>
            </a:r>
          </a:p>
          <a:p>
            <a:pPr lvl="2"/>
            <a:r>
              <a:rPr lang="fi-FI" dirty="0"/>
              <a:t>Neljä ryhmää, asiakkaita toimintakeskuksesta riippuen ryhmissä 3-10</a:t>
            </a:r>
          </a:p>
          <a:p>
            <a:pPr lvl="2"/>
            <a:r>
              <a:rPr lang="fi-FI" dirty="0"/>
              <a:t>Muutetaan jo olemassa olevaa toimintaa alihankintamallin mukaiseksi:</a:t>
            </a:r>
          </a:p>
          <a:p>
            <a:pPr lvl="3"/>
            <a:r>
              <a:rPr lang="fi-FI" dirty="0"/>
              <a:t>Keikkaluonteinen työ toimintakeskuksen ulkopuolella ja työtoiminta toimintakeskuksessa</a:t>
            </a:r>
          </a:p>
          <a:p>
            <a:r>
              <a:rPr lang="fi-FI" dirty="0"/>
              <a:t>Keskeistä jatkuva arviointi</a:t>
            </a:r>
          </a:p>
          <a:p>
            <a:r>
              <a:rPr lang="fi-FI" dirty="0"/>
              <a:t>Yhteistyö asiakasosallisuuden vahvistamiseksi Kulttuurista hyvinvointia Pohjois-Karjalaan-hankkeen kanssa syksyllä 2022</a:t>
            </a:r>
          </a:p>
          <a:p>
            <a:r>
              <a:rPr lang="fi-FI" dirty="0"/>
              <a:t>Pilotointi keväällä 2022</a:t>
            </a:r>
          </a:p>
          <a:p>
            <a:r>
              <a:rPr lang="fi-FI" dirty="0"/>
              <a:t>Koonti ja loppuarviointi </a:t>
            </a:r>
          </a:p>
          <a:p>
            <a:endParaRPr lang="fi-FI" dirty="0"/>
          </a:p>
        </p:txBody>
      </p:sp>
    </p:spTree>
    <p:extLst>
      <p:ext uri="{BB962C8B-B14F-4D97-AF65-F5344CB8AC3E}">
        <p14:creationId xmlns:p14="http://schemas.microsoft.com/office/powerpoint/2010/main" val="3480931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716AE95-F0A1-46F0-8B65-3021189F6F70}"/>
              </a:ext>
            </a:extLst>
          </p:cNvPr>
          <p:cNvSpPr>
            <a:spLocks noGrp="1"/>
          </p:cNvSpPr>
          <p:nvPr>
            <p:ph type="title"/>
          </p:nvPr>
        </p:nvSpPr>
        <p:spPr/>
        <p:txBody>
          <a:bodyPr/>
          <a:lstStyle/>
          <a:p>
            <a:r>
              <a:rPr lang="fi-FI" dirty="0"/>
              <a:t>Kulttuurista hyvinvointia Pohjois-Karjalaan- hankkeen pilotti</a:t>
            </a:r>
          </a:p>
        </p:txBody>
      </p:sp>
      <p:sp>
        <p:nvSpPr>
          <p:cNvPr id="3" name="Sisällön paikkamerkki 2">
            <a:extLst>
              <a:ext uri="{FF2B5EF4-FFF2-40B4-BE49-F238E27FC236}">
                <a16:creationId xmlns:a16="http://schemas.microsoft.com/office/drawing/2014/main" id="{AB41E5D0-47D4-4183-8405-736803FA0D52}"/>
              </a:ext>
            </a:extLst>
          </p:cNvPr>
          <p:cNvSpPr>
            <a:spLocks noGrp="1"/>
          </p:cNvSpPr>
          <p:nvPr>
            <p:ph sz="quarter" idx="10"/>
          </p:nvPr>
        </p:nvSpPr>
        <p:spPr/>
        <p:txBody>
          <a:bodyPr>
            <a:normAutofit/>
          </a:bodyPr>
          <a:lstStyle/>
          <a:p>
            <a:pPr marL="0" indent="0">
              <a:lnSpc>
                <a:spcPct val="107000"/>
              </a:lnSpc>
              <a:spcAft>
                <a:spcPts val="600"/>
              </a:spcAft>
              <a:buNone/>
              <a:tabLst>
                <a:tab pos="621030" algn="l"/>
                <a:tab pos="1242060" algn="l"/>
                <a:tab pos="1863090" algn="l"/>
                <a:tab pos="2484120" algn="l"/>
                <a:tab pos="3105626" algn="l"/>
                <a:tab pos="3726656" algn="l"/>
                <a:tab pos="4347686" algn="l"/>
                <a:tab pos="621030" algn="l"/>
              </a:tabLst>
            </a:pPr>
            <a:r>
              <a:rPr lang="fi-FI" sz="1500" dirty="0">
                <a:latin typeface="Arial" panose="020B0604020202020204" pitchFamily="34" charset="0"/>
                <a:ea typeface="Times New Roman" panose="02020603050405020304" pitchFamily="18" charset="0"/>
                <a:cs typeface="Arial" panose="020B0604020202020204" pitchFamily="34" charset="0"/>
              </a:rPr>
              <a:t>Toiminnan tarpeen tausta: </a:t>
            </a:r>
            <a:endParaRPr lang="fi-FI" sz="1500" dirty="0">
              <a:latin typeface="Arial" panose="020B0604020202020204" pitchFamily="34" charset="0"/>
              <a:ea typeface="Calibri" panose="020F0502020204030204" pitchFamily="34" charset="0"/>
              <a:cs typeface="Arial" panose="020B0604020202020204" pitchFamily="34" charset="0"/>
            </a:endParaRPr>
          </a:p>
          <a:p>
            <a:pPr marL="600075" lvl="1" indent="-257175">
              <a:lnSpc>
                <a:spcPct val="107000"/>
              </a:lnSpc>
              <a:spcAft>
                <a:spcPts val="600"/>
              </a:spcAft>
              <a:buFont typeface="Arial" panose="020B0604020202020204" pitchFamily="34" charset="0"/>
              <a:buChar char="•"/>
              <a:tabLst>
                <a:tab pos="621030" algn="l"/>
                <a:tab pos="1242060" algn="l"/>
                <a:tab pos="1863090" algn="l"/>
                <a:tab pos="2484120" algn="l"/>
                <a:tab pos="3105626" algn="l"/>
                <a:tab pos="3726656" algn="l"/>
                <a:tab pos="4347686" algn="l"/>
                <a:tab pos="621030" algn="l"/>
              </a:tabLst>
            </a:pPr>
            <a:r>
              <a:rPr lang="fi-FI" sz="1500" dirty="0">
                <a:latin typeface="Arial" panose="020B0604020202020204" pitchFamily="34" charset="0"/>
                <a:ea typeface="Times New Roman" panose="02020603050405020304" pitchFamily="18" charset="0"/>
                <a:cs typeface="Arial" panose="020B0604020202020204" pitchFamily="34" charset="0"/>
              </a:rPr>
              <a:t>Muutostilanne, jossa asiakkaiden työelämäosallisuuden muoto voi muuttua. Alihankintamalli mahdollisesti muuttaa asiakkaille tärkeän avotyön luonteen ja toimintatavan. Tilanteessa asiakkaiden luovuttava entisestä tavasta toimia ja omaksuttava uutta. Osallisuuden kokemus, itsemääräämisoikeus, hyvinvoinnin vahvistaminen, voimaantuminen, voimavarakeskeisyys ja työ- ja toimintakyvyn vahvistaminen ovat keskeisiä tilanteessa.  </a:t>
            </a:r>
            <a:endParaRPr lang="fi-FI" sz="1500" dirty="0">
              <a:latin typeface="Arial" panose="020B0604020202020204" pitchFamily="34" charset="0"/>
              <a:ea typeface="Calibri" panose="020F0502020204030204" pitchFamily="34" charset="0"/>
              <a:cs typeface="Arial" panose="020B0604020202020204" pitchFamily="34" charset="0"/>
            </a:endParaRPr>
          </a:p>
          <a:p>
            <a:pPr marL="600075" lvl="1" indent="-257175">
              <a:lnSpc>
                <a:spcPct val="107000"/>
              </a:lnSpc>
              <a:spcAft>
                <a:spcPts val="600"/>
              </a:spcAft>
              <a:buFont typeface="Arial" panose="020B0604020202020204" pitchFamily="34" charset="0"/>
              <a:buChar char="•"/>
              <a:tabLst>
                <a:tab pos="621030" algn="l"/>
                <a:tab pos="1242060" algn="l"/>
                <a:tab pos="1863090" algn="l"/>
                <a:tab pos="2484120" algn="l"/>
                <a:tab pos="3105626" algn="l"/>
                <a:tab pos="3726656" algn="l"/>
                <a:tab pos="4347686" algn="l"/>
                <a:tab pos="621030" algn="l"/>
              </a:tabLst>
            </a:pPr>
            <a:r>
              <a:rPr lang="fi-FI" sz="1500" dirty="0">
                <a:latin typeface="Arial" panose="020B0604020202020204" pitchFamily="34" charset="0"/>
                <a:ea typeface="Times New Roman" panose="02020603050405020304" pitchFamily="18" charset="0"/>
                <a:cs typeface="Arial" panose="020B0604020202020204" pitchFamily="34" charset="0"/>
              </a:rPr>
              <a:t>Työelämäosallisuus ja aito osallisuus kehitysvammaisilla ihmisillä yleisesti ottaen haastavaa, joten toiminnan tarve nousee myös tästä laajemmasta kontekstista ja tarpeesta käsin.</a:t>
            </a:r>
          </a:p>
          <a:p>
            <a:endParaRPr lang="fi-FI" dirty="0"/>
          </a:p>
        </p:txBody>
      </p:sp>
    </p:spTree>
    <p:extLst>
      <p:ext uri="{BB962C8B-B14F-4D97-AF65-F5344CB8AC3E}">
        <p14:creationId xmlns:p14="http://schemas.microsoft.com/office/powerpoint/2010/main" val="4187714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B0D1E9-F7C0-4FA5-A81B-FB628834664D}"/>
              </a:ext>
            </a:extLst>
          </p:cNvPr>
          <p:cNvSpPr>
            <a:spLocks noGrp="1"/>
          </p:cNvSpPr>
          <p:nvPr>
            <p:ph type="title"/>
          </p:nvPr>
        </p:nvSpPr>
        <p:spPr/>
        <p:txBody>
          <a:bodyPr/>
          <a:lstStyle/>
          <a:p>
            <a:r>
              <a:rPr lang="fi-FI" dirty="0"/>
              <a:t>Kulttuurista hyvinvointia Pohjois-Karjalaan-hankkeen pilotti </a:t>
            </a:r>
          </a:p>
        </p:txBody>
      </p:sp>
      <p:sp>
        <p:nvSpPr>
          <p:cNvPr id="3" name="Sisällön paikkamerkki 2">
            <a:extLst>
              <a:ext uri="{FF2B5EF4-FFF2-40B4-BE49-F238E27FC236}">
                <a16:creationId xmlns:a16="http://schemas.microsoft.com/office/drawing/2014/main" id="{1DF8EADA-17FE-436B-AA88-262F8E64E243}"/>
              </a:ext>
            </a:extLst>
          </p:cNvPr>
          <p:cNvSpPr>
            <a:spLocks noGrp="1"/>
          </p:cNvSpPr>
          <p:nvPr>
            <p:ph sz="quarter" idx="10"/>
          </p:nvPr>
        </p:nvSpPr>
        <p:spPr/>
        <p:txBody>
          <a:bodyPr>
            <a:normAutofit fontScale="62500" lnSpcReduction="20000"/>
          </a:bodyPr>
          <a:lstStyle/>
          <a:p>
            <a:r>
              <a:rPr lang="fi-FI" sz="2400" dirty="0">
                <a:latin typeface="Arial" panose="020B0604020202020204" pitchFamily="34" charset="0"/>
                <a:ea typeface="Times New Roman" panose="02020603050405020304" pitchFamily="18" charset="0"/>
                <a:cs typeface="Arial" panose="020B0604020202020204" pitchFamily="34" charset="0"/>
              </a:rPr>
              <a:t>Kehitysvammaisten henkilöiden työelämäosallisuus, hyvinvointia tukevien voimavarojen vahvistaminen ja siten työ- ja toimintakyvyn tukeminen taide- ja kulttuuritoiminnan keinoin. </a:t>
            </a:r>
            <a:r>
              <a:rPr lang="fi-FI" sz="2400" dirty="0" err="1">
                <a:latin typeface="Arial" panose="020B0604020202020204" pitchFamily="34" charset="0"/>
                <a:ea typeface="Times New Roman" panose="02020603050405020304" pitchFamily="18" charset="0"/>
                <a:cs typeface="Arial" panose="020B0604020202020204" pitchFamily="34" charset="0"/>
              </a:rPr>
              <a:t>Vertaisohjaajuus</a:t>
            </a:r>
            <a:r>
              <a:rPr lang="fi-FI" sz="2400" dirty="0">
                <a:latin typeface="Arial" panose="020B0604020202020204" pitchFamily="34" charset="0"/>
                <a:ea typeface="Times New Roman" panose="02020603050405020304" pitchFamily="18" charset="0"/>
                <a:cs typeface="Arial" panose="020B0604020202020204" pitchFamily="34" charset="0"/>
              </a:rPr>
              <a:t> ja henkilöstön taide- ja kulttuuritoiminnan osaamisen kehittäminen.</a:t>
            </a:r>
          </a:p>
          <a:p>
            <a:pPr marL="0" indent="0">
              <a:buNone/>
            </a:pPr>
            <a:endParaRPr lang="fi-FI" sz="2400" b="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fi-FI" sz="2400" b="1" dirty="0">
                <a:latin typeface="Arial" panose="020B0604020202020204" pitchFamily="34" charset="0"/>
                <a:ea typeface="Times New Roman" panose="02020603050405020304" pitchFamily="18" charset="0"/>
                <a:cs typeface="Arial" panose="020B0604020202020204" pitchFamily="34" charset="0"/>
              </a:rPr>
              <a:t>Pilotissa pyydetty:</a:t>
            </a:r>
          </a:p>
          <a:p>
            <a:pPr marL="257175" indent="-257175">
              <a:lnSpc>
                <a:spcPct val="107000"/>
              </a:lnSpc>
              <a:spcAft>
                <a:spcPts val="600"/>
              </a:spcAft>
              <a:buFont typeface="Symbol" panose="05050102010706020507" pitchFamily="18" charset="2"/>
              <a:buChar char=""/>
              <a:tabLst>
                <a:tab pos="621030" algn="l"/>
                <a:tab pos="1242060" algn="l"/>
                <a:tab pos="1863090" algn="l"/>
                <a:tab pos="2484120" algn="l"/>
                <a:tab pos="3105626" algn="l"/>
                <a:tab pos="3726656" algn="l"/>
                <a:tab pos="4347686" algn="l"/>
                <a:tab pos="621030" algn="l"/>
              </a:tabLst>
            </a:pPr>
            <a:r>
              <a:rPr lang="fi-FI" sz="2400" dirty="0">
                <a:latin typeface="Arial" panose="020B0604020202020204" pitchFamily="34" charset="0"/>
                <a:ea typeface="Times New Roman" panose="02020603050405020304" pitchFamily="18" charset="0"/>
                <a:cs typeface="Arial" panose="020B0604020202020204" pitchFamily="34" charset="0"/>
              </a:rPr>
              <a:t>Kehitysvammaisten asiakkaiden työ- ja toimintakyvyn ylläpitäminen ja vahvistaminen taide- ja kulttuuritoiminnan keinoin. (Tähän tulisi taideosaaja ohjaamaan toimintaa.) </a:t>
            </a:r>
          </a:p>
          <a:p>
            <a:pPr marL="257175" indent="-257175">
              <a:lnSpc>
                <a:spcPct val="107000"/>
              </a:lnSpc>
              <a:spcAft>
                <a:spcPts val="600"/>
              </a:spcAft>
              <a:buFont typeface="Symbol" panose="05050102010706020507" pitchFamily="18" charset="2"/>
              <a:buChar char=""/>
              <a:tabLst>
                <a:tab pos="621030" algn="l"/>
                <a:tab pos="1242060" algn="l"/>
                <a:tab pos="1863090" algn="l"/>
                <a:tab pos="2484120" algn="l"/>
                <a:tab pos="3105626" algn="l"/>
                <a:tab pos="3726656" algn="l"/>
                <a:tab pos="4347686" algn="l"/>
                <a:tab pos="621030" algn="l"/>
              </a:tabLst>
            </a:pPr>
            <a:r>
              <a:rPr lang="fi-FI" sz="2400" dirty="0">
                <a:latin typeface="Arial" panose="020B0604020202020204" pitchFamily="34" charset="0"/>
                <a:ea typeface="Times New Roman" panose="02020603050405020304" pitchFamily="18" charset="0"/>
                <a:cs typeface="Arial" panose="020B0604020202020204" pitchFamily="34" charset="0"/>
              </a:rPr>
              <a:t>Vertaisosaaja-vertaisohjaaja-asiakkaiden käyttö taide- ja kulttuuritoiminnan alueella taiteilijoiden työpareina. (Kehitysvammaisten asiakkaiden taideosaaminen käyttöön.) </a:t>
            </a:r>
          </a:p>
          <a:p>
            <a:pPr marL="257175" indent="-257175">
              <a:lnSpc>
                <a:spcPct val="107000"/>
              </a:lnSpc>
              <a:spcAft>
                <a:spcPts val="600"/>
              </a:spcAft>
              <a:buFont typeface="Symbol" panose="05050102010706020507" pitchFamily="18" charset="2"/>
              <a:buChar char=""/>
              <a:tabLst>
                <a:tab pos="621030" algn="l"/>
                <a:tab pos="1242060" algn="l"/>
                <a:tab pos="1863090" algn="l"/>
                <a:tab pos="2484120" algn="l"/>
                <a:tab pos="3105626" algn="l"/>
                <a:tab pos="3726656" algn="l"/>
                <a:tab pos="4347686" algn="l"/>
                <a:tab pos="621030" algn="l"/>
              </a:tabLst>
            </a:pPr>
            <a:r>
              <a:rPr lang="fi-FI" sz="2400" dirty="0">
                <a:latin typeface="Arial" panose="020B0604020202020204" pitchFamily="34" charset="0"/>
                <a:ea typeface="Times New Roman" panose="02020603050405020304" pitchFamily="18" charset="0"/>
                <a:cs typeface="Arial" panose="020B0604020202020204" pitchFamily="34" charset="0"/>
              </a:rPr>
              <a:t>Henkilökunnan osaamisen kehittäminen noiden aiempien teemojen ympärillä. (Siten, että ohjausosaaminen molemmissa jäisi myös käyttöön kehitysvammaispalveluissa Kulttuurista hyvinvointia Pohjois-Karjalaan- hankkeen jälkeenkin.)  </a:t>
            </a:r>
            <a:endParaRPr lang="fi-FI" sz="2400" dirty="0">
              <a:latin typeface="Arial" panose="020B0604020202020204" pitchFamily="34" charset="0"/>
              <a:ea typeface="Calibri" panose="020F0502020204030204" pitchFamily="34" charset="0"/>
              <a:cs typeface="Arial" panose="020B0604020202020204" pitchFamily="34" charset="0"/>
            </a:endParaRPr>
          </a:p>
          <a:p>
            <a:endParaRPr lang="fi-FI" dirty="0"/>
          </a:p>
        </p:txBody>
      </p:sp>
    </p:spTree>
    <p:extLst>
      <p:ext uri="{BB962C8B-B14F-4D97-AF65-F5344CB8AC3E}">
        <p14:creationId xmlns:p14="http://schemas.microsoft.com/office/powerpoint/2010/main" val="2738346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66D455-44F8-430A-91C1-F6D6F61811FC}"/>
              </a:ext>
            </a:extLst>
          </p:cNvPr>
          <p:cNvSpPr>
            <a:spLocks noGrp="1"/>
          </p:cNvSpPr>
          <p:nvPr>
            <p:ph type="title"/>
          </p:nvPr>
        </p:nvSpPr>
        <p:spPr/>
        <p:txBody>
          <a:bodyPr/>
          <a:lstStyle/>
          <a:p>
            <a:r>
              <a:rPr lang="fi-FI" dirty="0"/>
              <a:t>Kulttuurista hyvinvointia Pohjois-Karjalaan-hankkeen pilotti</a:t>
            </a:r>
          </a:p>
        </p:txBody>
      </p:sp>
      <p:sp>
        <p:nvSpPr>
          <p:cNvPr id="3" name="Sisällön paikkamerkki 2">
            <a:extLst>
              <a:ext uri="{FF2B5EF4-FFF2-40B4-BE49-F238E27FC236}">
                <a16:creationId xmlns:a16="http://schemas.microsoft.com/office/drawing/2014/main" id="{B8FFEC46-DEC1-48E8-81CF-FBE78EC5DFB8}"/>
              </a:ext>
            </a:extLst>
          </p:cNvPr>
          <p:cNvSpPr>
            <a:spLocks noGrp="1"/>
          </p:cNvSpPr>
          <p:nvPr>
            <p:ph sz="quarter" idx="10"/>
          </p:nvPr>
        </p:nvSpPr>
        <p:spPr/>
        <p:txBody>
          <a:bodyPr>
            <a:normAutofit fontScale="77500" lnSpcReduction="20000"/>
          </a:bodyPr>
          <a:lstStyle/>
          <a:p>
            <a:pPr marL="0" indent="0">
              <a:lnSpc>
                <a:spcPct val="107000"/>
              </a:lnSpc>
              <a:spcAft>
                <a:spcPts val="600"/>
              </a:spcAft>
              <a:buNone/>
              <a:tabLst>
                <a:tab pos="621030" algn="l"/>
                <a:tab pos="1242060" algn="l"/>
                <a:tab pos="1863090" algn="l"/>
                <a:tab pos="2484120" algn="l"/>
                <a:tab pos="3105626" algn="l"/>
                <a:tab pos="3726656" algn="l"/>
                <a:tab pos="4347686" algn="l"/>
                <a:tab pos="621030" algn="l"/>
              </a:tabLst>
            </a:pPr>
            <a:r>
              <a:rPr lang="fi-FI" sz="2325" dirty="0">
                <a:latin typeface="Arial" panose="020B0604020202020204" pitchFamily="34" charset="0"/>
                <a:ea typeface="Calibri" panose="020F0502020204030204" pitchFamily="34" charset="0"/>
                <a:cs typeface="Arial" panose="020B0604020202020204" pitchFamily="34" charset="0"/>
              </a:rPr>
              <a:t>Mitä, miten, missä?</a:t>
            </a:r>
          </a:p>
          <a:p>
            <a:r>
              <a:rPr lang="fi-FI" sz="2325" dirty="0">
                <a:latin typeface="Arial" panose="020B0604020202020204" pitchFamily="34" charset="0"/>
                <a:cs typeface="Arial" panose="020B0604020202020204" pitchFamily="34" charset="0"/>
              </a:rPr>
              <a:t>Pilotointi Ilomantissa ja Joensuussa</a:t>
            </a:r>
          </a:p>
          <a:p>
            <a:r>
              <a:rPr lang="fi-FI" sz="2325" dirty="0">
                <a:latin typeface="Arial" panose="020B0604020202020204" pitchFamily="34" charset="0"/>
                <a:cs typeface="Arial" panose="020B0604020202020204" pitchFamily="34" charset="0"/>
              </a:rPr>
              <a:t>Mukana ryhmät alihankintamalliin kuuluvista  asiakkaista ja ohjaajista</a:t>
            </a:r>
          </a:p>
          <a:p>
            <a:r>
              <a:rPr lang="fi-FI" sz="2325" dirty="0">
                <a:latin typeface="Arial" panose="020B0604020202020204" pitchFamily="34" charset="0"/>
                <a:cs typeface="Arial" panose="020B0604020202020204" pitchFamily="34" charset="0"/>
              </a:rPr>
              <a:t>Kulttuuri- tai taidetoimija vetää 5 x 3 h kokonaisuudet syksyllä 2021, pyydetty huomioimaan asiakasnäkökulma ja osallistaminen toiminnan suunnitteluun</a:t>
            </a:r>
          </a:p>
          <a:p>
            <a:r>
              <a:rPr lang="fi-FI" sz="2325" dirty="0">
                <a:latin typeface="Arial" panose="020B0604020202020204" pitchFamily="34" charset="0"/>
                <a:cs typeface="Arial" panose="020B0604020202020204" pitchFamily="34" charset="0"/>
              </a:rPr>
              <a:t>Vertaisohjaajien mentorointi ja palaute</a:t>
            </a:r>
          </a:p>
          <a:p>
            <a:r>
              <a:rPr lang="fi-FI" sz="2325" dirty="0">
                <a:latin typeface="Arial" panose="020B0604020202020204" pitchFamily="34" charset="0"/>
                <a:cs typeface="Arial" panose="020B0604020202020204" pitchFamily="34" charset="0"/>
              </a:rPr>
              <a:t>Erillinen menetelmäkoulutus henkilöstölle: taide- ja kulttuuriosaamisen menetelmiä käyttöön asiakkaiden muutostilanteissa asiakkaan toimintakyvyn sekä osallisuuden vahvistamiseksi, menetelmät jäävät henkilöstön käyttöön</a:t>
            </a:r>
          </a:p>
          <a:p>
            <a:r>
              <a:rPr lang="fi-FI" sz="2325" dirty="0">
                <a:latin typeface="Arial" panose="020B0604020202020204" pitchFamily="34" charset="0"/>
                <a:cs typeface="Arial" panose="020B0604020202020204" pitchFamily="34" charset="0"/>
              </a:rPr>
              <a:t>Toimintakeskuksen tiloissa</a:t>
            </a:r>
            <a:endParaRPr lang="fi-FI" dirty="0"/>
          </a:p>
        </p:txBody>
      </p:sp>
    </p:spTree>
    <p:extLst>
      <p:ext uri="{BB962C8B-B14F-4D97-AF65-F5344CB8AC3E}">
        <p14:creationId xmlns:p14="http://schemas.microsoft.com/office/powerpoint/2010/main" val="3632243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8533737-D681-4882-901D-6A6D0E6B403F}"/>
              </a:ext>
            </a:extLst>
          </p:cNvPr>
          <p:cNvSpPr>
            <a:spLocks noGrp="1"/>
          </p:cNvSpPr>
          <p:nvPr>
            <p:ph type="title"/>
          </p:nvPr>
        </p:nvSpPr>
        <p:spPr/>
        <p:txBody>
          <a:bodyPr/>
          <a:lstStyle/>
          <a:p>
            <a:r>
              <a:rPr lang="fi-FI" dirty="0"/>
              <a:t>Alihankintamallin pilotoinnin lainmukaisuus</a:t>
            </a:r>
          </a:p>
        </p:txBody>
      </p:sp>
      <p:sp>
        <p:nvSpPr>
          <p:cNvPr id="3" name="Sisällön paikkamerkki 2">
            <a:extLst>
              <a:ext uri="{FF2B5EF4-FFF2-40B4-BE49-F238E27FC236}">
                <a16:creationId xmlns:a16="http://schemas.microsoft.com/office/drawing/2014/main" id="{9494F52B-9B67-4D7E-834D-2FAB59E61F6A}"/>
              </a:ext>
            </a:extLst>
          </p:cNvPr>
          <p:cNvSpPr>
            <a:spLocks noGrp="1"/>
          </p:cNvSpPr>
          <p:nvPr>
            <p:ph sz="quarter" idx="10"/>
          </p:nvPr>
        </p:nvSpPr>
        <p:spPr/>
        <p:txBody>
          <a:bodyPr>
            <a:normAutofit fontScale="70000" lnSpcReduction="20000"/>
          </a:bodyPr>
          <a:lstStyle/>
          <a:p>
            <a:r>
              <a:rPr lang="fi-FI" dirty="0"/>
              <a:t>Alihankintamallissa </a:t>
            </a:r>
            <a:r>
              <a:rPr lang="fi-FI" dirty="0" err="1"/>
              <a:t>Siun</a:t>
            </a:r>
            <a:r>
              <a:rPr lang="fi-FI" dirty="0"/>
              <a:t> sotessa asiakas saa korvauksen tekemästään työstä</a:t>
            </a:r>
          </a:p>
          <a:p>
            <a:pPr lvl="1"/>
            <a:r>
              <a:rPr lang="fi-FI" dirty="0"/>
              <a:t>Asiakas ei ole työsuhteessa </a:t>
            </a:r>
            <a:r>
              <a:rPr lang="fi-FI" dirty="0" err="1"/>
              <a:t>Siun</a:t>
            </a:r>
            <a:r>
              <a:rPr lang="fi-FI" dirty="0"/>
              <a:t> soteen</a:t>
            </a:r>
          </a:p>
          <a:p>
            <a:pPr lvl="1"/>
            <a:r>
              <a:rPr lang="fi-FI" dirty="0"/>
              <a:t>Työn laskutuksessa käytetään </a:t>
            </a:r>
            <a:r>
              <a:rPr lang="fi-FI" dirty="0" err="1"/>
              <a:t>Siun</a:t>
            </a:r>
            <a:r>
              <a:rPr lang="fi-FI" dirty="0"/>
              <a:t> soten ulkopuolista toimijaa, kevyt yritys-toimintaa tai olemassa olevaa osuuskuntaa, joiden toimesta varmistuvat toiminnan, tehtävän työn ja hinnoittelun lainmukaisuus, vakuutukset, työnantajavelvollisuudet, ilmoitukset verottajalle yms. </a:t>
            </a:r>
          </a:p>
          <a:p>
            <a:pPr lvl="1"/>
            <a:r>
              <a:rPr lang="fi-FI" dirty="0"/>
              <a:t>Asiakkaan osallistuminen perustuu vapaaehtoisuuteen ja oikeaan tietoon asiasta. Asiakasta tuetaan toimijan valintaprosessissa sekä alihankintamallin kaikissa vaiheissa.</a:t>
            </a:r>
          </a:p>
          <a:p>
            <a:pPr lvl="1"/>
            <a:r>
              <a:rPr lang="fi-FI" dirty="0"/>
              <a:t>Esille nousseeseen työnhinnoittelun haasteeseen vastataan käyttämällä toimijaa, jolla on olemassa oleva hinnoittelu euroa/tunti ( sis. alv)</a:t>
            </a:r>
          </a:p>
          <a:p>
            <a:pPr lvl="1"/>
            <a:r>
              <a:rPr lang="fi-FI" dirty="0"/>
              <a:t>Pilotissa, jossa myydään tehtyjen tuotteiden määrä alihankintatyönä, yritys itse hinnoitellut tuotteet ja huolehtinut juridiikasta</a:t>
            </a:r>
          </a:p>
          <a:p>
            <a:pPr lvl="1"/>
            <a:r>
              <a:rPr lang="fi-FI" dirty="0"/>
              <a:t>Työlainsäädännön mukaisuus mm. työstä sopimisessa esim. kevyt yrittäjä-toimijan kautta.</a:t>
            </a:r>
          </a:p>
          <a:p>
            <a:pPr lvl="1"/>
            <a:r>
              <a:rPr lang="fi-FI" dirty="0"/>
              <a:t>TES-huomioidaan</a:t>
            </a:r>
          </a:p>
        </p:txBody>
      </p:sp>
    </p:spTree>
    <p:extLst>
      <p:ext uri="{BB962C8B-B14F-4D97-AF65-F5344CB8AC3E}">
        <p14:creationId xmlns:p14="http://schemas.microsoft.com/office/powerpoint/2010/main" val="1482354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00B3FD-C76B-4C9F-A16A-501E765C2BAA}"/>
              </a:ext>
            </a:extLst>
          </p:cNvPr>
          <p:cNvSpPr>
            <a:spLocks noGrp="1"/>
          </p:cNvSpPr>
          <p:nvPr>
            <p:ph type="title"/>
          </p:nvPr>
        </p:nvSpPr>
        <p:spPr/>
        <p:txBody>
          <a:bodyPr/>
          <a:lstStyle/>
          <a:p>
            <a:r>
              <a:rPr lang="fi-FI" dirty="0"/>
              <a:t>Alihankintamallin palveluprosessi ja palvelurakenne asiakkaan näkökulmasta</a:t>
            </a:r>
          </a:p>
        </p:txBody>
      </p:sp>
      <p:sp>
        <p:nvSpPr>
          <p:cNvPr id="3" name="Sisällön paikkamerkki 2">
            <a:extLst>
              <a:ext uri="{FF2B5EF4-FFF2-40B4-BE49-F238E27FC236}">
                <a16:creationId xmlns:a16="http://schemas.microsoft.com/office/drawing/2014/main" id="{62D00531-B6B8-494F-988C-9831FF7E8D4A}"/>
              </a:ext>
            </a:extLst>
          </p:cNvPr>
          <p:cNvSpPr>
            <a:spLocks noGrp="1"/>
          </p:cNvSpPr>
          <p:nvPr>
            <p:ph sz="quarter" idx="10"/>
          </p:nvPr>
        </p:nvSpPr>
        <p:spPr/>
        <p:txBody>
          <a:bodyPr>
            <a:normAutofit lnSpcReduction="10000"/>
          </a:bodyPr>
          <a:lstStyle/>
          <a:p>
            <a:r>
              <a:rPr lang="fi-FI" sz="2000" dirty="0"/>
              <a:t>Asiakkaan palveluprosessi mukailee </a:t>
            </a:r>
            <a:r>
              <a:rPr lang="fi-FI" sz="2000" dirty="0" err="1"/>
              <a:t>Siun</a:t>
            </a:r>
            <a:r>
              <a:rPr lang="fi-FI" sz="2000" dirty="0"/>
              <a:t> soten olemassa olevaa työhönvalmennuksen ja tuetun palkkatyön prosessia</a:t>
            </a:r>
          </a:p>
          <a:p>
            <a:pPr lvl="1"/>
            <a:r>
              <a:rPr lang="fi-FI" sz="1600" b="0" i="0" dirty="0">
                <a:solidFill>
                  <a:srgbClr val="000000"/>
                </a:solidFill>
                <a:effectLst/>
                <a:latin typeface="Calibri" panose="020F0502020204030204" pitchFamily="34" charset="0"/>
              </a:rPr>
              <a:t>Alihankintamallin palveluprosessi etenee EUSE-Toolkit laatukriteereiden mukaisesti</a:t>
            </a:r>
          </a:p>
          <a:p>
            <a:pPr lvl="1"/>
            <a:r>
              <a:rPr lang="fi-FI" sz="1600" b="0" i="0" dirty="0">
                <a:solidFill>
                  <a:srgbClr val="000000"/>
                </a:solidFill>
                <a:effectLst/>
                <a:latin typeface="Calibri" panose="020F0502020204030204" pitchFamily="34" charset="0"/>
              </a:rPr>
              <a:t>Laatukriteereissä yhtenevyys ja samansuuntaisuus työhönvalmennuksen laatukriteeristön kanssa (IPS)</a:t>
            </a:r>
            <a:endParaRPr lang="fi-FI" sz="1800" dirty="0"/>
          </a:p>
          <a:p>
            <a:pPr marL="342900" lvl="0" indent="-342900">
              <a:lnSpc>
                <a:spcPct val="107000"/>
              </a:lnSpc>
              <a:buFont typeface="Symbol" panose="05050102010706020507" pitchFamily="18" charset="2"/>
              <a:buChar char=""/>
            </a:pPr>
            <a:r>
              <a:rPr lang="fi-FI" sz="1800" dirty="0">
                <a:effectLst/>
                <a:latin typeface="Calibri" panose="020F0502020204030204" pitchFamily="34" charset="0"/>
                <a:ea typeface="Calibri" panose="020F0502020204030204" pitchFamily="34" charset="0"/>
                <a:cs typeface="Times New Roman" panose="02020603050405020304" pitchFamily="18" charset="0"/>
              </a:rPr>
              <a:t>Prosessissa keskeistä jatkuva arviointi sek</a:t>
            </a:r>
            <a:r>
              <a:rPr lang="fi-FI" sz="1800" dirty="0">
                <a:latin typeface="Calibri" panose="020F0502020204030204" pitchFamily="34" charset="0"/>
                <a:ea typeface="Calibri" panose="020F0502020204030204" pitchFamily="34" charset="0"/>
                <a:cs typeface="Times New Roman" panose="02020603050405020304" pitchFamily="18" charset="0"/>
              </a:rPr>
              <a:t>ä</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fi-FI" sz="1800" dirty="0">
                <a:effectLst/>
                <a:latin typeface="Calibri" panose="020F0502020204030204" pitchFamily="34" charset="0"/>
                <a:ea typeface="Calibri" panose="020F0502020204030204" pitchFamily="34" charset="0"/>
                <a:cs typeface="Times New Roman" panose="02020603050405020304" pitchFamily="18" charset="0"/>
              </a:rPr>
              <a:t>Työllistymisen jatkopolun huomioiminen: </a:t>
            </a:r>
          </a:p>
          <a:p>
            <a:pPr lvl="1" indent="-342900">
              <a:lnSpc>
                <a:spcPct val="107000"/>
              </a:lnSpc>
              <a:spcAft>
                <a:spcPts val="800"/>
              </a:spcAft>
              <a:buFont typeface="Symbol" panose="05050102010706020507" pitchFamily="18" charset="2"/>
              <a:buChar char=""/>
            </a:pPr>
            <a:r>
              <a:rPr lang="fi-FI" sz="1600" dirty="0">
                <a:effectLst/>
                <a:latin typeface="Calibri" panose="020F0502020204030204" pitchFamily="34" charset="0"/>
                <a:ea typeface="Calibri" panose="020F0502020204030204" pitchFamily="34" charset="0"/>
                <a:cs typeface="Times New Roman" panose="02020603050405020304" pitchFamily="18" charset="0"/>
              </a:rPr>
              <a:t>Urakehitys, elinikäinen oppiminen, tuettu oppisopimus, työvoimakoulutus, </a:t>
            </a:r>
            <a:r>
              <a:rPr lang="fi-FI" sz="1600" dirty="0" err="1">
                <a:effectLst/>
                <a:latin typeface="Calibri" panose="020F0502020204030204" pitchFamily="34" charset="0"/>
                <a:ea typeface="Calibri" panose="020F0502020204030204" pitchFamily="34" charset="0"/>
                <a:cs typeface="Times New Roman" panose="02020603050405020304" pitchFamily="18" charset="0"/>
              </a:rPr>
              <a:t>täsmäkoulutus</a:t>
            </a:r>
            <a:r>
              <a:rPr lang="fi-FI" sz="1600" dirty="0">
                <a:effectLst/>
                <a:latin typeface="Calibri" panose="020F0502020204030204" pitchFamily="34" charset="0"/>
                <a:ea typeface="Calibri" panose="020F0502020204030204" pitchFamily="34" charset="0"/>
                <a:cs typeface="Times New Roman" panose="02020603050405020304" pitchFamily="18" charset="0"/>
              </a:rPr>
              <a:t>, osaamisen tunnistamisen ja </a:t>
            </a:r>
            <a:r>
              <a:rPr lang="fi-FI" sz="1600" dirty="0" err="1">
                <a:effectLst/>
                <a:latin typeface="Calibri" panose="020F0502020204030204" pitchFamily="34" charset="0"/>
                <a:ea typeface="Calibri" panose="020F0502020204030204" pitchFamily="34" charset="0"/>
                <a:cs typeface="Times New Roman" panose="02020603050405020304" pitchFamily="18" charset="0"/>
              </a:rPr>
              <a:t>opinnollistamisen</a:t>
            </a:r>
            <a:r>
              <a:rPr lang="fi-FI" sz="1600" dirty="0">
                <a:effectLst/>
                <a:latin typeface="Calibri" panose="020F0502020204030204" pitchFamily="34" charset="0"/>
                <a:ea typeface="Calibri" panose="020F0502020204030204" pitchFamily="34" charset="0"/>
                <a:cs typeface="Times New Roman" panose="02020603050405020304" pitchFamily="18" charset="0"/>
              </a:rPr>
              <a:t> mahdollisuudet alihankintamallin työpaikalla?</a:t>
            </a:r>
          </a:p>
          <a:p>
            <a:endParaRPr lang="fi-FI" sz="2000" dirty="0"/>
          </a:p>
          <a:p>
            <a:endParaRPr lang="fi-FI" dirty="0"/>
          </a:p>
        </p:txBody>
      </p:sp>
    </p:spTree>
    <p:extLst>
      <p:ext uri="{BB962C8B-B14F-4D97-AF65-F5344CB8AC3E}">
        <p14:creationId xmlns:p14="http://schemas.microsoft.com/office/powerpoint/2010/main" val="2602881102"/>
      </p:ext>
    </p:extLst>
  </p:cSld>
  <p:clrMapOvr>
    <a:masterClrMapping/>
  </p:clrMapOvr>
</p:sld>
</file>

<file path=ppt/theme/theme1.xml><?xml version="1.0" encoding="utf-8"?>
<a:theme xmlns:a="http://schemas.openxmlformats.org/drawingml/2006/main" name="Siun sote esityspohja">
  <a:themeElements>
    <a:clrScheme name="siun_sote">
      <a:dk1>
        <a:sysClr val="windowText" lastClr="000000"/>
      </a:dk1>
      <a:lt1>
        <a:sysClr val="window" lastClr="FFFFFF"/>
      </a:lt1>
      <a:dk2>
        <a:srgbClr val="042E5E"/>
      </a:dk2>
      <a:lt2>
        <a:srgbClr val="F1EEE1"/>
      </a:lt2>
      <a:accent1>
        <a:srgbClr val="00B0BD"/>
      </a:accent1>
      <a:accent2>
        <a:srgbClr val="DD4814"/>
      </a:accent2>
      <a:accent3>
        <a:srgbClr val="84CF06"/>
      </a:accent3>
      <a:accent4>
        <a:srgbClr val="8064A2"/>
      </a:accent4>
      <a:accent5>
        <a:srgbClr val="44C0A6"/>
      </a:accent5>
      <a:accent6>
        <a:srgbClr val="F0AB00"/>
      </a:accent6>
      <a:hlink>
        <a:srgbClr val="00B0CA"/>
      </a:hlink>
      <a:folHlink>
        <a:srgbClr val="00B0C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accent3"/>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iunsote_VIE_POHJA_esitys" id="{C6168F0B-C6A3-42B6-836A-8CC2565A7EFD}" vid="{D3DC741C-5EE2-42B8-BF48-070A4B3DE0F2}"/>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35D909D0E3FF1A4CA1BEC51470F0A713" ma:contentTypeVersion="6" ma:contentTypeDescription="Luo uusi asiakirja." ma:contentTypeScope="" ma:versionID="bfec1ea2be8b27dbd42cc7668c6bdd1e">
  <xsd:schema xmlns:xsd="http://www.w3.org/2001/XMLSchema" xmlns:xs="http://www.w3.org/2001/XMLSchema" xmlns:p="http://schemas.microsoft.com/office/2006/metadata/properties" xmlns:ns2="88fe5fd2-2617-481e-9224-001a8368f312" xmlns:ns3="95b24d26-a1ae-4635-97c4-2b1b11d27557" targetNamespace="http://schemas.microsoft.com/office/2006/metadata/properties" ma:root="true" ma:fieldsID="38957c1de4cb11ce58d0734899c7b651" ns2:_="" ns3:_="">
    <xsd:import namespace="88fe5fd2-2617-481e-9224-001a8368f312"/>
    <xsd:import namespace="95b24d26-a1ae-4635-97c4-2b1b11d2755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fe5fd2-2617-481e-9224-001a8368f3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5b24d26-a1ae-4635-97c4-2b1b11d27557" elementFormDefault="qualified">
    <xsd:import namespace="http://schemas.microsoft.com/office/2006/documentManagement/types"/>
    <xsd:import namespace="http://schemas.microsoft.com/office/infopath/2007/PartnerControls"/>
    <xsd:element name="SharedWithUsers" ma:index="12"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F44E7A5-69D1-47D8-9AEF-4DF16943E0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fe5fd2-2617-481e-9224-001a8368f312"/>
    <ds:schemaRef ds:uri="95b24d26-a1ae-4635-97c4-2b1b11d275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46D819-E8C5-45F9-AA40-9EBA79B5E1B7}">
  <ds:schemaRefs>
    <ds:schemaRef ds:uri="http://schemas.microsoft.com/sharepoint/v3/contenttype/forms"/>
  </ds:schemaRefs>
</ds:datastoreItem>
</file>

<file path=customXml/itemProps3.xml><?xml version="1.0" encoding="utf-8"?>
<ds:datastoreItem xmlns:ds="http://schemas.openxmlformats.org/officeDocument/2006/customXml" ds:itemID="{4149A0E1-4049-4DD4-A840-C9F9C61E3268}">
  <ds:schemaRefs>
    <ds:schemaRef ds:uri="http://purl.org/dc/terms/"/>
    <ds:schemaRef ds:uri="http://schemas.microsoft.com/office/2006/documentManagement/types"/>
    <ds:schemaRef ds:uri="95b24d26-a1ae-4635-97c4-2b1b11d27557"/>
    <ds:schemaRef ds:uri="http://purl.org/dc/dcmitype/"/>
    <ds:schemaRef ds:uri="http://schemas.microsoft.com/office/infopath/2007/PartnerControls"/>
    <ds:schemaRef ds:uri="88fe5fd2-2617-481e-9224-001a8368f312"/>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Siunsote_esitys_POHJA</Template>
  <TotalTime>447</TotalTime>
  <Words>1967</Words>
  <Application>Microsoft Office PowerPoint</Application>
  <PresentationFormat>Näytössä katseltava esitys (16:9)</PresentationFormat>
  <Paragraphs>242</Paragraphs>
  <Slides>31</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31</vt:i4>
      </vt:variant>
    </vt:vector>
  </HeadingPairs>
  <TitlesOfParts>
    <vt:vector size="36" baseType="lpstr">
      <vt:lpstr>Arial</vt:lpstr>
      <vt:lpstr>Calibri</vt:lpstr>
      <vt:lpstr>Courier New</vt:lpstr>
      <vt:lpstr>Symbol</vt:lpstr>
      <vt:lpstr>Siun sote esityspohja</vt:lpstr>
      <vt:lpstr>PowerPoint-esitys</vt:lpstr>
      <vt:lpstr>Alihankintamallin taustaselvitys</vt:lpstr>
      <vt:lpstr>Alihankintamallin eteneminen Siun sotessa</vt:lpstr>
      <vt:lpstr>Alihankintamallin eteneminen Siun sotessa</vt:lpstr>
      <vt:lpstr>Kulttuurista hyvinvointia Pohjois-Karjalaan- hankkeen pilotti</vt:lpstr>
      <vt:lpstr>Kulttuurista hyvinvointia Pohjois-Karjalaan-hankkeen pilotti </vt:lpstr>
      <vt:lpstr>Kulttuurista hyvinvointia Pohjois-Karjalaan-hankkeen pilotti</vt:lpstr>
      <vt:lpstr>Alihankintamallin pilotoinnin lainmukaisuus</vt:lpstr>
      <vt:lpstr>Alihankintamallin palveluprosessi ja palvelurakenne asiakkaan näkökulmasta</vt:lpstr>
      <vt:lpstr>PowerPoint-esitys</vt:lpstr>
      <vt:lpstr>Alihankintamallin palveluprosessi ja palvelurakenne asiakkaan näkökulmasta</vt:lpstr>
      <vt:lpstr>Alihankintamallin palveluprosessi ja palvelurakenne asiakkaan näkökulmasta</vt:lpstr>
      <vt:lpstr>Toimijoiden roolit verkostotyössä</vt:lpstr>
      <vt:lpstr>Toimijoiden roolit verkostotyössä</vt:lpstr>
      <vt:lpstr>Nykytilanne: Kehitysvammaisten työtoiminta, avotyötoiminta, työhönvalmennus ja tuettu työ</vt:lpstr>
      <vt:lpstr>Nykytilanne: Kehitysvammaisten avotyötoiminta, tuettu työ, työhönvalmennus</vt:lpstr>
      <vt:lpstr>Nykytilanne: Kehitysvammaisten avotyötoiminta, tuettu työ, työhönvalmennus</vt:lpstr>
      <vt:lpstr>Nykytilanne: Toiminnan rakenne tällä hetkellä Siun sotessa</vt:lpstr>
      <vt:lpstr>Arvio jatkossa nykyisen avotyön muuttamisesta alihankintamallin mukaiseksi</vt:lpstr>
      <vt:lpstr>Nykyinen alihankintatyö/ ryhmämuotoiset työtehtävät, niiden muuttaminen alihankintamallin mukaiseksi</vt:lpstr>
      <vt:lpstr>Ehdotuksia Alihankintamalliin</vt:lpstr>
      <vt:lpstr>Huomioitavia asioita jatkotyöskentelyssä  Siun sotessa</vt:lpstr>
      <vt:lpstr> Yleiset, palveluun tulevaisuudessa vaikuttavat asiat</vt:lpstr>
      <vt:lpstr>Yhtymäpinnat Välittäjä OY</vt:lpstr>
      <vt:lpstr> Yleiset, palveluun tulevaisuudessa vaikuttavat asiat</vt:lpstr>
      <vt:lpstr>Huomioitavia ja selvitettäviä asioita</vt:lpstr>
      <vt:lpstr>Huomioitavia ja selvitettäviä asioita</vt:lpstr>
      <vt:lpstr>Taustaselvityskyselyssä esiin nostettuja haasteita</vt:lpstr>
      <vt:lpstr>Alihankintamallin haasteet ja kysymykset asiakkaan näkökulmasta</vt:lpstr>
      <vt:lpstr>Alihankintamallin haasteet ja kysymykset asiakkaan näkökulmasta</vt:lpstr>
      <vt:lpstr>Kiitos!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Hirvonen Juulia</dc:creator>
  <cp:lastModifiedBy>Tiainen Ulla</cp:lastModifiedBy>
  <cp:revision>2</cp:revision>
  <dcterms:created xsi:type="dcterms:W3CDTF">2021-02-26T07:59:53Z</dcterms:created>
  <dcterms:modified xsi:type="dcterms:W3CDTF">2021-06-11T04:04:37Z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0x01010035D909D0E3FF1A4CA1BEC51470F0A713</vt:lpwstr>
  </property>
</Properties>
</file>