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 id="2147483898" r:id="rId8"/>
  </p:sldMasterIdLst>
  <p:notesMasterIdLst>
    <p:notesMasterId r:id="rId21"/>
  </p:notesMasterIdLst>
  <p:handoutMasterIdLst>
    <p:handoutMasterId r:id="rId22"/>
  </p:handoutMasterIdLst>
  <p:sldIdLst>
    <p:sldId id="294" r:id="rId9"/>
    <p:sldId id="293" r:id="rId10"/>
    <p:sldId id="299" r:id="rId11"/>
    <p:sldId id="280" r:id="rId12"/>
    <p:sldId id="291" r:id="rId13"/>
    <p:sldId id="297" r:id="rId14"/>
    <p:sldId id="282" r:id="rId15"/>
    <p:sldId id="288" r:id="rId16"/>
    <p:sldId id="298" r:id="rId17"/>
    <p:sldId id="300" r:id="rId18"/>
    <p:sldId id="287" r:id="rId19"/>
    <p:sldId id="301" r:id="rId20"/>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26">
          <p15:clr>
            <a:srgbClr val="A4A3A4"/>
          </p15:clr>
        </p15:guide>
        <p15:guide id="2" pos="483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e Hanna" initials="LH" lastIdx="1" clrIdx="0">
    <p:extLst>
      <p:ext uri="{19B8F6BF-5375-455C-9EA6-DF929625EA0E}">
        <p15:presenceInfo xmlns:p15="http://schemas.microsoft.com/office/powerpoint/2012/main" userId="S::Hanna.Lange@eksote.fi::f4f5dd31-9369-4f03-8c9b-b036159083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9FC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p:cViewPr>
        <p:scale>
          <a:sx n="75" d="100"/>
          <a:sy n="75" d="100"/>
        </p:scale>
        <p:origin x="428" y="36"/>
      </p:cViewPr>
      <p:guideLst>
        <p:guide orient="horz" pos="1026"/>
        <p:guide pos="4830"/>
      </p:guideLst>
    </p:cSldViewPr>
  </p:slideViewPr>
  <p:notesTextViewPr>
    <p:cViewPr>
      <p:scale>
        <a:sx n="100" d="100"/>
        <a:sy n="100" d="100"/>
      </p:scale>
      <p:origin x="0" y="0"/>
    </p:cViewPr>
  </p:notesTextViewPr>
  <p:notesViewPr>
    <p:cSldViewPr showGuide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BF86B-7F1D-48BF-93F9-6952C889BFE3}" type="datetimeFigureOut">
              <a:rPr lang="fi-FI" smtClean="0"/>
              <a:t>20.1.2021</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8657D2-BF79-4809-84B8-1DFC82952D54}" type="slidenum">
              <a:rPr lang="fi-FI" smtClean="0"/>
              <a:t>‹#›</a:t>
            </a:fld>
            <a:endParaRPr lang="fi-FI"/>
          </a:p>
        </p:txBody>
      </p:sp>
    </p:spTree>
    <p:extLst>
      <p:ext uri="{BB962C8B-B14F-4D97-AF65-F5344CB8AC3E}">
        <p14:creationId xmlns:p14="http://schemas.microsoft.com/office/powerpoint/2010/main" val="309562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97B212-7DE5-4C64-A582-1CE6CE8A680D}" type="datetimeFigureOut">
              <a:rPr lang="fi-FI"/>
              <a:pPr>
                <a:defRPr/>
              </a:pPr>
              <a:t>20.1.2021</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8D6974-E75D-4E8B-9D53-50366A4FC7FD}" type="slidenum">
              <a:rPr lang="fi-FI"/>
              <a:pPr>
                <a:defRPr/>
              </a:pPr>
              <a:t>‹#›</a:t>
            </a:fld>
            <a:endParaRPr lang="fi-FI"/>
          </a:p>
        </p:txBody>
      </p:sp>
    </p:spTree>
    <p:extLst>
      <p:ext uri="{BB962C8B-B14F-4D97-AF65-F5344CB8AC3E}">
        <p14:creationId xmlns:p14="http://schemas.microsoft.com/office/powerpoint/2010/main" val="699730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tusivu">
    <p:spTree>
      <p:nvGrpSpPr>
        <p:cNvPr id="1" name=""/>
        <p:cNvGrpSpPr/>
        <p:nvPr/>
      </p:nvGrpSpPr>
      <p:grpSpPr>
        <a:xfrm>
          <a:off x="0" y="0"/>
          <a:ext cx="0" cy="0"/>
          <a:chOff x="0" y="0"/>
          <a:chExt cx="0" cy="0"/>
        </a:xfrm>
      </p:grpSpPr>
      <p:sp>
        <p:nvSpPr>
          <p:cNvPr id="21" name="Rectangle 20"/>
          <p:cNvSpPr/>
          <p:nvPr userDrawn="1"/>
        </p:nvSpPr>
        <p:spPr>
          <a:xfrm>
            <a:off x="107504" y="4293096"/>
            <a:ext cx="8928992" cy="2448272"/>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472008" y="4221088"/>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5445224"/>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210425" cy="1143000"/>
          </a:xfrm>
        </p:spPr>
        <p:txBody>
          <a:bodyPr/>
          <a:lstStyle>
            <a:lvl1pPr>
              <a:defRPr/>
            </a:lvl1pPr>
          </a:lstStyle>
          <a:p>
            <a:r>
              <a:rPr lang="fi-FI"/>
              <a:t>Muokkaa perustyyl. napsautt.</a:t>
            </a:r>
            <a:endParaRPr lang="fi-FI" dirty="0"/>
          </a:p>
        </p:txBody>
      </p:sp>
      <p:sp>
        <p:nvSpPr>
          <p:cNvPr id="3" name="Content Placeholder 2"/>
          <p:cNvSpPr>
            <a:spLocks noGrp="1"/>
          </p:cNvSpPr>
          <p:nvPr>
            <p:ph idx="1"/>
          </p:nvPr>
        </p:nvSpPr>
        <p:spPr>
          <a:xfrm>
            <a:off x="457200" y="1600201"/>
            <a:ext cx="8229600" cy="391703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Rectangle 17"/>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p:cNvSpPr>
            <a:spLocks noGrp="1"/>
          </p:cNvSpPr>
          <p:nvPr>
            <p:ph type="ftr" sz="quarter" idx="11"/>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a:t>ETELÄ-KARJALAN SOSIAALI- JA TERVEYSPIIRI</a:t>
            </a:r>
          </a:p>
        </p:txBody>
      </p:sp>
      <p:sp>
        <p:nvSpPr>
          <p:cNvPr id="8" name="Päivämäärän paikkamerkki 3"/>
          <p:cNvSpPr>
            <a:spLocks noGrp="1"/>
          </p:cNvSpPr>
          <p:nvPr>
            <p:ph type="dt" sz="half" idx="10"/>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F3CFB9D1-6F41-472A-83E3-ACB51642FBA3}" type="datetime1">
              <a:rPr lang="fi-FI" smtClean="0"/>
              <a:t>20.1.2021</a:t>
            </a:fld>
            <a:endParaRPr lang="fi-FI" dirty="0"/>
          </a:p>
        </p:txBody>
      </p:sp>
      <p:sp>
        <p:nvSpPr>
          <p:cNvPr id="9" name="Dian numeron paikkamerkki 5"/>
          <p:cNvSpPr>
            <a:spLocks noGrp="1"/>
          </p:cNvSpPr>
          <p:nvPr>
            <p:ph type="sldNum" sz="quarter" idx="12"/>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pic>
        <p:nvPicPr>
          <p:cNvPr id="13" name="Kuva 12"/>
          <p:cNvPicPr/>
          <p:nvPr userDrawn="1"/>
        </p:nvPicPr>
        <p:blipFill rotWithShape="1">
          <a:blip r:embed="rId2" cstate="print">
            <a:extLst>
              <a:ext uri="{28A0092B-C50C-407E-A947-70E740481C1C}">
                <a14:useLocalDpi xmlns:a14="http://schemas.microsoft.com/office/drawing/2010/main" val="0"/>
              </a:ext>
            </a:extLst>
          </a:blip>
          <a:srcRect t="16977" b="12531"/>
          <a:stretch/>
        </p:blipFill>
        <p:spPr bwMode="auto">
          <a:xfrm>
            <a:off x="7632007" y="468172"/>
            <a:ext cx="1151890" cy="8119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210425" cy="1143000"/>
          </a:xfrm>
        </p:spPr>
        <p:txBody>
          <a:bodyPr/>
          <a:lstStyle>
            <a:lvl1pPr>
              <a:defRPr/>
            </a:lvl1pPr>
          </a:lstStyle>
          <a:p>
            <a:r>
              <a:rPr lang="fi-FI"/>
              <a:t>Muokkaa perustyyl. napsautt.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174875"/>
            <a:ext cx="4040188"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174875"/>
            <a:ext cx="4041775" cy="29823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0" name="Rectangle 29"/>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Alatunnisteen paikkamerkki 4"/>
          <p:cNvSpPr>
            <a:spLocks noGrp="1"/>
          </p:cNvSpPr>
          <p:nvPr>
            <p:ph type="ftr" sz="quarter" idx="11"/>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a:t>ETELÄ-KARJALAN SOSIAALI- JA TERVEYSPIIRI</a:t>
            </a:r>
          </a:p>
        </p:txBody>
      </p:sp>
      <p:sp>
        <p:nvSpPr>
          <p:cNvPr id="11" name="Päivämäärän paikkamerkki 3"/>
          <p:cNvSpPr>
            <a:spLocks noGrp="1"/>
          </p:cNvSpPr>
          <p:nvPr>
            <p:ph type="dt" sz="half" idx="10"/>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B78335B7-2327-4EC9-A704-8D9BE77CDFF4}" type="datetime1">
              <a:rPr lang="fi-FI" smtClean="0"/>
              <a:t>20.1.2021</a:t>
            </a:fld>
            <a:endParaRPr lang="fi-FI" dirty="0"/>
          </a:p>
        </p:txBody>
      </p:sp>
      <p:sp>
        <p:nvSpPr>
          <p:cNvPr id="12" name="Dian numeron paikkamerkki 5"/>
          <p:cNvSpPr>
            <a:spLocks noGrp="1"/>
          </p:cNvSpPr>
          <p:nvPr>
            <p:ph type="sldNum" sz="quarter" idx="12"/>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pic>
        <p:nvPicPr>
          <p:cNvPr id="13" name="Kuva 12"/>
          <p:cNvPicPr/>
          <p:nvPr userDrawn="1"/>
        </p:nvPicPr>
        <p:blipFill rotWithShape="1">
          <a:blip r:embed="rId2" cstate="print">
            <a:extLst>
              <a:ext uri="{28A0092B-C50C-407E-A947-70E740481C1C}">
                <a14:useLocalDpi xmlns:a14="http://schemas.microsoft.com/office/drawing/2010/main" val="0"/>
              </a:ext>
            </a:extLst>
          </a:blip>
          <a:srcRect t="16977" b="12531"/>
          <a:stretch/>
        </p:blipFill>
        <p:spPr bwMode="auto">
          <a:xfrm>
            <a:off x="7632007" y="468172"/>
            <a:ext cx="1151890" cy="8119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Alatunnisteen paikkamerkki 4"/>
          <p:cNvSpPr>
            <a:spLocks noGrp="1"/>
          </p:cNvSpPr>
          <p:nvPr>
            <p:ph type="ftr" sz="quarter" idx="11"/>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a:t>ETELÄ-KARJALAN SOSIAALI- JA TERVEYSPIIRI</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fi-FI"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8" name="Rectangle 27"/>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Päivämäärän paikkamerkki 3"/>
          <p:cNvSpPr>
            <a:spLocks noGrp="1"/>
          </p:cNvSpPr>
          <p:nvPr>
            <p:ph type="dt" sz="half" idx="10"/>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DDCDA9BB-3850-4926-BBE1-9CD7D95172BF}" type="datetime1">
              <a:rPr lang="fi-FI" smtClean="0"/>
              <a:t>20.1.2021</a:t>
            </a:fld>
            <a:endParaRPr lang="fi-FI" dirty="0"/>
          </a:p>
        </p:txBody>
      </p:sp>
      <p:sp>
        <p:nvSpPr>
          <p:cNvPr id="12" name="Dian numeron paikkamerkki 5"/>
          <p:cNvSpPr>
            <a:spLocks noGrp="1"/>
          </p:cNvSpPr>
          <p:nvPr>
            <p:ph type="sldNum" sz="quarter" idx="12"/>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pic>
        <p:nvPicPr>
          <p:cNvPr id="13" name="Kuva 12"/>
          <p:cNvPicPr/>
          <p:nvPr userDrawn="1"/>
        </p:nvPicPr>
        <p:blipFill rotWithShape="1">
          <a:blip r:embed="rId2" cstate="print">
            <a:extLst>
              <a:ext uri="{28A0092B-C50C-407E-A947-70E740481C1C}">
                <a14:useLocalDpi xmlns:a14="http://schemas.microsoft.com/office/drawing/2010/main" val="0"/>
              </a:ext>
            </a:extLst>
          </a:blip>
          <a:srcRect t="16977" b="12531"/>
          <a:stretch/>
        </p:blipFill>
        <p:spPr bwMode="auto">
          <a:xfrm>
            <a:off x="7632007" y="468172"/>
            <a:ext cx="1151890" cy="81198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122363"/>
            <a:ext cx="6858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898F9B0A-32C0-452D-A365-1CD44DF729BF}" type="datetimeFigureOut">
              <a:rPr lang="fi-FI" smtClean="0"/>
              <a:t>20.1.2021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70838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98F9B0A-32C0-452D-A365-1CD44DF729BF}" type="datetimeFigureOut">
              <a:rPr lang="fi-FI" smtClean="0"/>
              <a:t>20.1.2021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10386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23888" y="1709738"/>
            <a:ext cx="78867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898F9B0A-32C0-452D-A365-1CD44DF729BF}" type="datetimeFigureOut">
              <a:rPr lang="fi-FI" smtClean="0"/>
              <a:t>20.1.2021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015562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28650" y="1825625"/>
            <a:ext cx="386715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825625"/>
            <a:ext cx="386715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98F9B0A-32C0-452D-A365-1CD44DF729BF}" type="datetimeFigureOut">
              <a:rPr lang="fi-FI" smtClean="0"/>
              <a:t>20.1.2021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070088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30238" y="365125"/>
            <a:ext cx="7886700" cy="1325563"/>
          </a:xfrm>
        </p:spPr>
        <p:txBody>
          <a:bodyPr/>
          <a:lstStyle/>
          <a:p>
            <a:r>
              <a:rPr lang="fi-FI"/>
              <a:t>Muokkaa perustyyl. napsautt.</a:t>
            </a:r>
          </a:p>
        </p:txBody>
      </p:sp>
      <p:sp>
        <p:nvSpPr>
          <p:cNvPr id="3" name="Tekstin paikkamerkki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30238" y="2505075"/>
            <a:ext cx="386873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38877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98F9B0A-32C0-452D-A365-1CD44DF729BF}" type="datetimeFigureOut">
              <a:rPr lang="fi-FI" smtClean="0"/>
              <a:t>20.1.2021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405139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98F9B0A-32C0-452D-A365-1CD44DF729BF}" type="datetimeFigureOut">
              <a:rPr lang="fi-FI" smtClean="0"/>
              <a:t>20.1.2021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704285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98F9B0A-32C0-452D-A365-1CD44DF729BF}" type="datetimeFigureOut">
              <a:rPr lang="fi-FI" smtClean="0"/>
              <a:t>20.1.2021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394848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tusivu_yleinen">
    <p:spTree>
      <p:nvGrpSpPr>
        <p:cNvPr id="1" name=""/>
        <p:cNvGrpSpPr/>
        <p:nvPr/>
      </p:nvGrpSpPr>
      <p:grpSpPr>
        <a:xfrm>
          <a:off x="0" y="0"/>
          <a:ext cx="0" cy="0"/>
          <a:chOff x="0" y="0"/>
          <a:chExt cx="0" cy="0"/>
        </a:xfrm>
      </p:grpSpPr>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 y="4581128"/>
            <a:ext cx="9144000" cy="172402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98F9B0A-32C0-452D-A365-1CD44DF729BF}" type="datetimeFigureOut">
              <a:rPr lang="fi-FI" smtClean="0"/>
              <a:t>20.1.2021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4239264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30238" y="457200"/>
            <a:ext cx="2949575"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98F9B0A-32C0-452D-A365-1CD44DF729BF}" type="datetimeFigureOut">
              <a:rPr lang="fi-FI" smtClean="0"/>
              <a:t>20.1.2021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1034308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98F9B0A-32C0-452D-A365-1CD44DF729BF}" type="datetimeFigureOut">
              <a:rPr lang="fi-FI" smtClean="0"/>
              <a:t>20.1.2021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254406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28650" y="365125"/>
            <a:ext cx="57626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98F9B0A-32C0-452D-A365-1CD44DF729BF}" type="datetimeFigureOut">
              <a:rPr lang="fi-FI" smtClean="0"/>
              <a:t>20.1.2021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34D8D8E-13B3-46A0-B020-97FAA274EA50}" type="slidenum">
              <a:rPr lang="fi-FI" smtClean="0"/>
              <a:t>‹#›</a:t>
            </a:fld>
            <a:endParaRPr lang="fi-FI"/>
          </a:p>
        </p:txBody>
      </p:sp>
    </p:spTree>
    <p:extLst>
      <p:ext uri="{BB962C8B-B14F-4D97-AF65-F5344CB8AC3E}">
        <p14:creationId xmlns:p14="http://schemas.microsoft.com/office/powerpoint/2010/main" val="291053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tusivu_aikuissosiaali">
    <p:spTree>
      <p:nvGrpSpPr>
        <p:cNvPr id="1" name=""/>
        <p:cNvGrpSpPr/>
        <p:nvPr/>
      </p:nvGrpSpPr>
      <p:grpSpPr>
        <a:xfrm>
          <a:off x="0" y="0"/>
          <a:ext cx="0" cy="0"/>
          <a:chOff x="0" y="0"/>
          <a:chExt cx="0" cy="0"/>
        </a:xfrm>
      </p:grpSpPr>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pic>
        <p:nvPicPr>
          <p:cNvPr id="5" name="Kuva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2" y="4581128"/>
            <a:ext cx="9144000" cy="1714500"/>
          </a:xfrm>
          <a:prstGeom prst="rect">
            <a:avLst/>
          </a:prstGeom>
        </p:spPr>
      </p:pic>
    </p:spTree>
    <p:extLst>
      <p:ext uri="{BB962C8B-B14F-4D97-AF65-F5344CB8AC3E}">
        <p14:creationId xmlns:p14="http://schemas.microsoft.com/office/powerpoint/2010/main" val="13304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tusivu_ikäihmiset">
    <p:spTree>
      <p:nvGrpSpPr>
        <p:cNvPr id="1" name=""/>
        <p:cNvGrpSpPr/>
        <p:nvPr/>
      </p:nvGrpSpPr>
      <p:grpSpPr>
        <a:xfrm>
          <a:off x="0" y="0"/>
          <a:ext cx="0" cy="0"/>
          <a:chOff x="0" y="0"/>
          <a:chExt cx="0" cy="0"/>
        </a:xfrm>
      </p:grpSpPr>
      <p:pic>
        <p:nvPicPr>
          <p:cNvPr id="5" name="Kuva 4" descr="ikäihmiset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150750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Etusivu_kuntoutus">
    <p:spTree>
      <p:nvGrpSpPr>
        <p:cNvPr id="1" name=""/>
        <p:cNvGrpSpPr/>
        <p:nvPr/>
      </p:nvGrpSpPr>
      <p:grpSpPr>
        <a:xfrm>
          <a:off x="0" y="0"/>
          <a:ext cx="0" cy="0"/>
          <a:chOff x="0" y="0"/>
          <a:chExt cx="0" cy="0"/>
        </a:xfrm>
      </p:grpSpPr>
      <p:pic>
        <p:nvPicPr>
          <p:cNvPr id="4" name="Kuva 3" descr="kuntoutus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106772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Etusivu_perheet">
    <p:spTree>
      <p:nvGrpSpPr>
        <p:cNvPr id="1" name=""/>
        <p:cNvGrpSpPr/>
        <p:nvPr/>
      </p:nvGrpSpPr>
      <p:grpSpPr>
        <a:xfrm>
          <a:off x="0" y="0"/>
          <a:ext cx="0" cy="0"/>
          <a:chOff x="0" y="0"/>
          <a:chExt cx="0" cy="0"/>
        </a:xfrm>
      </p:grpSpPr>
      <p:pic>
        <p:nvPicPr>
          <p:cNvPr id="5" name="Kuva 4" descr="perheet2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262118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tusivu_terveys">
    <p:spTree>
      <p:nvGrpSpPr>
        <p:cNvPr id="1" name=""/>
        <p:cNvGrpSpPr/>
        <p:nvPr/>
      </p:nvGrpSpPr>
      <p:grpSpPr>
        <a:xfrm>
          <a:off x="0" y="0"/>
          <a:ext cx="0" cy="0"/>
          <a:chOff x="0" y="0"/>
          <a:chExt cx="0" cy="0"/>
        </a:xfrm>
      </p:grpSpPr>
      <p:pic>
        <p:nvPicPr>
          <p:cNvPr id="4" name="Kuva 3" descr="terveys_pp_kuvat_päivity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128"/>
            <a:ext cx="9144000" cy="17160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261762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Etusivu_vammaissosiaali">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878"/>
            <a:ext cx="9144000" cy="17145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137621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Etusivu_toimist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1878"/>
            <a:ext cx="9144000" cy="1714500"/>
          </a:xfrm>
          <a:prstGeom prst="rect">
            <a:avLst/>
          </a:prstGeom>
        </p:spPr>
      </p:pic>
      <p:sp>
        <p:nvSpPr>
          <p:cNvPr id="2" name="Title 1"/>
          <p:cNvSpPr>
            <a:spLocks noGrp="1"/>
          </p:cNvSpPr>
          <p:nvPr>
            <p:ph type="ctrTitle"/>
          </p:nvPr>
        </p:nvSpPr>
        <p:spPr>
          <a:xfrm>
            <a:off x="472008" y="2130425"/>
            <a:ext cx="7772400" cy="1470025"/>
          </a:xfrm>
        </p:spPr>
        <p:txBody>
          <a:bodyPr/>
          <a:lstStyle>
            <a:lvl1pPr>
              <a:defRPr/>
            </a:lvl1pPr>
          </a:lstStyle>
          <a:p>
            <a:r>
              <a:rPr lang="fi-FI"/>
              <a:t>Muokkaa perustyyl. napsautt.</a:t>
            </a:r>
            <a:endParaRPr lang="fi-FI" dirty="0"/>
          </a:p>
        </p:txBody>
      </p:sp>
      <p:sp>
        <p:nvSpPr>
          <p:cNvPr id="3" name="Subtitle 2"/>
          <p:cNvSpPr>
            <a:spLocks noGrp="1"/>
          </p:cNvSpPr>
          <p:nvPr>
            <p:ph type="subTitle" idx="1"/>
          </p:nvPr>
        </p:nvSpPr>
        <p:spPr>
          <a:xfrm>
            <a:off x="469776" y="3356992"/>
            <a:ext cx="6400800" cy="115212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1" name="Rectangle 20"/>
          <p:cNvSpPr/>
          <p:nvPr userDrawn="1"/>
        </p:nvSpPr>
        <p:spPr>
          <a:xfrm>
            <a:off x="107504" y="6381328"/>
            <a:ext cx="8928992" cy="72008"/>
          </a:xfrm>
          <a:prstGeom prst="rect">
            <a:avLst/>
          </a:prstGeom>
          <a:solidFill>
            <a:srgbClr val="9FC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1876"/>
            <a:ext cx="2161032" cy="2161032"/>
          </a:xfrm>
          <a:prstGeom prst="rect">
            <a:avLst/>
          </a:prstGeom>
        </p:spPr>
      </p:pic>
    </p:spTree>
    <p:extLst>
      <p:ext uri="{BB962C8B-B14F-4D97-AF65-F5344CB8AC3E}">
        <p14:creationId xmlns:p14="http://schemas.microsoft.com/office/powerpoint/2010/main" val="95103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10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Muokkaa perustyyl. napsautt.</a:t>
            </a:r>
            <a:endParaRPr lang="fi-FI"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Alatunnisteen paikkamerkki 4"/>
          <p:cNvSpPr>
            <a:spLocks noGrp="1"/>
          </p:cNvSpPr>
          <p:nvPr>
            <p:ph type="ftr" sz="quarter" idx="3"/>
          </p:nvPr>
        </p:nvSpPr>
        <p:spPr>
          <a:xfrm>
            <a:off x="460998" y="6504541"/>
            <a:ext cx="2895600" cy="236827"/>
          </a:xfrm>
          <a:prstGeom prst="rect">
            <a:avLst/>
          </a:prstGeom>
        </p:spPr>
        <p:txBody>
          <a:bodyPr/>
          <a:lstStyle>
            <a:lvl1pPr>
              <a:defRPr sz="1000">
                <a:solidFill>
                  <a:schemeClr val="bg1">
                    <a:lumMod val="50000"/>
                  </a:schemeClr>
                </a:solidFill>
                <a:latin typeface="+mn-lt"/>
              </a:defRPr>
            </a:lvl1pPr>
          </a:lstStyle>
          <a:p>
            <a:r>
              <a:rPr lang="fi-FI" dirty="0"/>
              <a:t>ETELÄ-KARJALAN SOSIAALI- JA TERVEYSPIIRI</a:t>
            </a:r>
          </a:p>
        </p:txBody>
      </p:sp>
      <p:sp>
        <p:nvSpPr>
          <p:cNvPr id="6" name="Päivämäärän paikkamerkki 3"/>
          <p:cNvSpPr>
            <a:spLocks noGrp="1"/>
          </p:cNvSpPr>
          <p:nvPr>
            <p:ph type="dt" sz="half" idx="2"/>
          </p:nvPr>
        </p:nvSpPr>
        <p:spPr>
          <a:xfrm>
            <a:off x="3503890" y="6498105"/>
            <a:ext cx="2133600" cy="236827"/>
          </a:xfrm>
          <a:prstGeom prst="rect">
            <a:avLst/>
          </a:prstGeom>
        </p:spPr>
        <p:txBody>
          <a:bodyPr/>
          <a:lstStyle>
            <a:lvl1pPr algn="ctr">
              <a:defRPr sz="1000">
                <a:solidFill>
                  <a:schemeClr val="bg1">
                    <a:lumMod val="50000"/>
                  </a:schemeClr>
                </a:solidFill>
                <a:latin typeface="+mn-lt"/>
              </a:defRPr>
            </a:lvl1pPr>
          </a:lstStyle>
          <a:p>
            <a:fld id="{EE660F96-0EF1-422C-8FBE-6D945F8C0D30}" type="datetime1">
              <a:rPr lang="fi-FI" smtClean="0"/>
              <a:t>20.1.2021</a:t>
            </a:fld>
            <a:endParaRPr lang="fi-FI" dirty="0"/>
          </a:p>
        </p:txBody>
      </p:sp>
      <p:sp>
        <p:nvSpPr>
          <p:cNvPr id="7" name="Dian numeron paikkamerkki 5"/>
          <p:cNvSpPr>
            <a:spLocks noGrp="1"/>
          </p:cNvSpPr>
          <p:nvPr>
            <p:ph type="sldNum" sz="quarter" idx="4"/>
          </p:nvPr>
        </p:nvSpPr>
        <p:spPr>
          <a:xfrm>
            <a:off x="6553200" y="6502650"/>
            <a:ext cx="2133600" cy="236827"/>
          </a:xfrm>
          <a:prstGeom prst="rect">
            <a:avLst/>
          </a:prstGeom>
        </p:spPr>
        <p:txBody>
          <a:bodyPr/>
          <a:lstStyle>
            <a:lvl1pPr algn="r">
              <a:defRPr sz="1000">
                <a:solidFill>
                  <a:schemeClr val="bg1">
                    <a:lumMod val="50000"/>
                  </a:schemeClr>
                </a:solidFill>
                <a:latin typeface="+mn-lt"/>
              </a:defRPr>
            </a:lvl1pPr>
          </a:lstStyle>
          <a:p>
            <a:fld id="{7CCA48EC-F155-4776-813B-25E135F0F5A7}" type="slidenum">
              <a:rPr lang="fi-FI" smtClean="0"/>
              <a:pPr/>
              <a:t>‹#›</a:t>
            </a:fld>
            <a:endParaRPr lang="fi-FI" dirty="0"/>
          </a:p>
        </p:txBody>
      </p:sp>
    </p:spTree>
  </p:cSld>
  <p:clrMap bg1="lt1" tx1="dk1" bg2="lt2" tx2="dk2" accent1="accent1" accent2="accent2" accent3="accent3" accent4="accent4" accent5="accent5" accent6="accent6" hlink="hlink" folHlink="folHlink"/>
  <p:sldLayoutIdLst>
    <p:sldLayoutId id="2147483876" r:id="rId1"/>
    <p:sldLayoutId id="2147483891" r:id="rId2"/>
    <p:sldLayoutId id="2147483892" r:id="rId3"/>
    <p:sldLayoutId id="2147483893" r:id="rId4"/>
    <p:sldLayoutId id="2147483894" r:id="rId5"/>
    <p:sldLayoutId id="2147483895" r:id="rId6"/>
    <p:sldLayoutId id="2147483896" r:id="rId7"/>
    <p:sldLayoutId id="2147483897" r:id="rId8"/>
    <p:sldLayoutId id="2147483916" r:id="rId9"/>
    <p:sldLayoutId id="2147483877" r:id="rId10"/>
    <p:sldLayoutId id="2147483885" r:id="rId11"/>
    <p:sldLayoutId id="2147483889" r:id="rId12"/>
  </p:sldLayoutIdLst>
  <p:hf hdr="0"/>
  <p:txStyles>
    <p:titleStyle>
      <a:lvl1pPr algn="l" rtl="0" eaLnBrk="1" fontAlgn="base" hangingPunct="1">
        <a:spcBef>
          <a:spcPct val="0"/>
        </a:spcBef>
        <a:spcAft>
          <a:spcPct val="0"/>
        </a:spcAft>
        <a:defRPr sz="3200" kern="1200">
          <a:solidFill>
            <a:schemeClr val="tx1"/>
          </a:solidFill>
          <a:latin typeface="+mj-lt"/>
          <a:ea typeface="+mj-ea"/>
          <a:cs typeface="Arial" pitchFamily="34" charset="0"/>
        </a:defRPr>
      </a:lvl1pPr>
      <a:lvl2pPr algn="l" rtl="0" eaLnBrk="1" fontAlgn="base" hangingPunct="1">
        <a:spcBef>
          <a:spcPct val="0"/>
        </a:spcBef>
        <a:spcAft>
          <a:spcPct val="0"/>
        </a:spcAft>
        <a:defRPr sz="4400">
          <a:solidFill>
            <a:schemeClr val="tx1"/>
          </a:solidFill>
          <a:latin typeface="Arial" charset="0"/>
          <a:cs typeface="Arial" charset="0"/>
        </a:defRPr>
      </a:lvl2pPr>
      <a:lvl3pPr algn="l" rtl="0" eaLnBrk="1" fontAlgn="base" hangingPunct="1">
        <a:spcBef>
          <a:spcPct val="0"/>
        </a:spcBef>
        <a:spcAft>
          <a:spcPct val="0"/>
        </a:spcAft>
        <a:defRPr sz="4400">
          <a:solidFill>
            <a:schemeClr val="tx1"/>
          </a:solidFill>
          <a:latin typeface="Arial" charset="0"/>
          <a:cs typeface="Arial" charset="0"/>
        </a:defRPr>
      </a:lvl3pPr>
      <a:lvl4pPr algn="l" rtl="0" eaLnBrk="1" fontAlgn="base" hangingPunct="1">
        <a:spcBef>
          <a:spcPct val="0"/>
        </a:spcBef>
        <a:spcAft>
          <a:spcPct val="0"/>
        </a:spcAft>
        <a:defRPr sz="4400">
          <a:solidFill>
            <a:schemeClr val="tx1"/>
          </a:solidFill>
          <a:latin typeface="Arial" charset="0"/>
          <a:cs typeface="Arial" charset="0"/>
        </a:defRPr>
      </a:lvl4pPr>
      <a:lvl5pPr algn="l" rtl="0" eaLnBrk="1" fontAlgn="base" hangingPunct="1">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j-lt"/>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j-lt"/>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F9B0A-32C0-452D-A365-1CD44DF729BF}" type="datetimeFigureOut">
              <a:rPr lang="fi-FI" smtClean="0"/>
              <a:t>20.1.2021</a:t>
            </a:fld>
            <a:endParaRPr lang="fi-FI"/>
          </a:p>
        </p:txBody>
      </p:sp>
      <p:sp>
        <p:nvSpPr>
          <p:cNvPr id="5" name="Alatunnisteen paikkamerk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D8D8E-13B3-46A0-B020-97FAA274EA50}" type="slidenum">
              <a:rPr lang="fi-FI" smtClean="0"/>
              <a:t>‹#›</a:t>
            </a:fld>
            <a:endParaRPr lang="fi-FI"/>
          </a:p>
        </p:txBody>
      </p:sp>
    </p:spTree>
    <p:extLst>
      <p:ext uri="{BB962C8B-B14F-4D97-AF65-F5344CB8AC3E}">
        <p14:creationId xmlns:p14="http://schemas.microsoft.com/office/powerpoint/2010/main" val="420258751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thl.fi/fi/web/vammaispalvelujen-kasikirja/tuki-ja-palvelut/tyo-ja-tyotoiminta"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eksote.fi/sosiaalipalvelut/vammaispalvelut/paiva-aikainen-toiminta/Documents/Ty%C3%B6h%C3%B6nvalmennus,%20selkokielinen%20esite.pdf" TargetMode="External"/><Relationship Id="rId2" Type="http://schemas.openxmlformats.org/officeDocument/2006/relationships/hyperlink" Target="https://www.eksote.fi/sosiaalipalvelut/vammaispalvelut/paiva-aikainen-toiminta/Documents/Ty%C3%B6toiminta%20tavallisella%20ty%C3%B6paikalla,%20selkokielinen%20esite.pdf" TargetMode="External"/><Relationship Id="rId1" Type="http://schemas.openxmlformats.org/officeDocument/2006/relationships/slideLayout" Target="../slideLayouts/slideLayout10.xml"/><Relationship Id="rId5" Type="http://schemas.openxmlformats.org/officeDocument/2006/relationships/hyperlink" Target="https://youtu.be/fM-LB3x4xfw" TargetMode="External"/><Relationship Id="rId4" Type="http://schemas.openxmlformats.org/officeDocument/2006/relationships/hyperlink" Target="https://www.eksote.fi/sosiaalipalvelut/vammaispalvelut/paiva-aikainen-toiminta/Documents/Ty%C3%B6h%C3%B6nvalmennus,%20esite%20ty%C3%B6nantajall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72008" y="2060849"/>
            <a:ext cx="8420472" cy="1440159"/>
          </a:xfrm>
        </p:spPr>
        <p:txBody>
          <a:bodyPr/>
          <a:lstStyle/>
          <a:p>
            <a:pPr algn="ctr"/>
            <a:r>
              <a:rPr lang="fi-FI" sz="4000" dirty="0"/>
              <a:t>Tuetun työllistämisen palvelut</a:t>
            </a:r>
          </a:p>
        </p:txBody>
      </p:sp>
      <p:sp>
        <p:nvSpPr>
          <p:cNvPr id="3" name="Alaotsikko 2"/>
          <p:cNvSpPr>
            <a:spLocks noGrp="1"/>
          </p:cNvSpPr>
          <p:nvPr>
            <p:ph type="subTitle" idx="1"/>
          </p:nvPr>
        </p:nvSpPr>
        <p:spPr>
          <a:xfrm>
            <a:off x="472008" y="3140968"/>
            <a:ext cx="8134672" cy="1440160"/>
          </a:xfrm>
        </p:spPr>
        <p:txBody>
          <a:bodyPr/>
          <a:lstStyle/>
          <a:p>
            <a:pPr algn="ctr"/>
            <a:r>
              <a:rPr lang="fi-FI" dirty="0"/>
              <a:t>Vammaispalvelut</a:t>
            </a:r>
          </a:p>
        </p:txBody>
      </p:sp>
    </p:spTree>
    <p:extLst>
      <p:ext uri="{BB962C8B-B14F-4D97-AF65-F5344CB8AC3E}">
        <p14:creationId xmlns:p14="http://schemas.microsoft.com/office/powerpoint/2010/main" val="330885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A49ECB-E293-4FF8-8668-F71A8094333E}"/>
              </a:ext>
            </a:extLst>
          </p:cNvPr>
          <p:cNvSpPr>
            <a:spLocks noGrp="1"/>
          </p:cNvSpPr>
          <p:nvPr>
            <p:ph type="title"/>
          </p:nvPr>
        </p:nvSpPr>
        <p:spPr>
          <a:gradFill>
            <a:gsLst>
              <a:gs pos="45520">
                <a:srgbClr val="0093DF"/>
              </a:gs>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p:spPr>
        <p:txBody>
          <a:bodyPr/>
          <a:lstStyle/>
          <a:p>
            <a:r>
              <a:rPr lang="fi-FI" b="1" dirty="0">
                <a:solidFill>
                  <a:schemeClr val="bg1"/>
                </a:solidFill>
              </a:rPr>
              <a:t>Työllistyneet</a:t>
            </a:r>
            <a:br>
              <a:rPr lang="fi-FI" b="1" dirty="0"/>
            </a:br>
            <a:r>
              <a:rPr lang="fi-FI" b="1" dirty="0">
                <a:solidFill>
                  <a:schemeClr val="bg1"/>
                </a:solidFill>
              </a:rPr>
              <a:t>Imatralla ja Ruokolahdella v. 2020</a:t>
            </a:r>
            <a:endParaRPr lang="fi-FI" dirty="0">
              <a:solidFill>
                <a:schemeClr val="bg1"/>
              </a:solidFill>
            </a:endParaRPr>
          </a:p>
        </p:txBody>
      </p:sp>
      <p:sp>
        <p:nvSpPr>
          <p:cNvPr id="3" name="Sisällön paikkamerkki 2">
            <a:extLst>
              <a:ext uri="{FF2B5EF4-FFF2-40B4-BE49-F238E27FC236}">
                <a16:creationId xmlns:a16="http://schemas.microsoft.com/office/drawing/2014/main" id="{361D6FF9-5D36-49BC-BCE0-CABFFC172E99}"/>
              </a:ext>
            </a:extLst>
          </p:cNvPr>
          <p:cNvSpPr>
            <a:spLocks noGrp="1"/>
          </p:cNvSpPr>
          <p:nvPr>
            <p:ph idx="1"/>
          </p:nvPr>
        </p:nvSpPr>
        <p:spPr>
          <a:xfrm>
            <a:off x="457200" y="1556792"/>
            <a:ext cx="8229600" cy="4680519"/>
          </a:xfrm>
        </p:spPr>
        <p:txBody>
          <a:bodyPr>
            <a:normAutofit fontScale="62500" lnSpcReduction="20000"/>
          </a:bodyPr>
          <a:lstStyle/>
          <a:p>
            <a:pPr marL="0" indent="0">
              <a:buNone/>
            </a:pPr>
            <a:r>
              <a:rPr lang="fi-FI" b="1" dirty="0"/>
              <a:t>Rautionkylän Toimintakeskus</a:t>
            </a:r>
          </a:p>
          <a:p>
            <a:r>
              <a:rPr lang="fi-FI" dirty="0"/>
              <a:t>Siivous</a:t>
            </a:r>
          </a:p>
          <a:p>
            <a:endParaRPr lang="fi-FI" dirty="0"/>
          </a:p>
          <a:p>
            <a:pPr marL="0" indent="0">
              <a:buNone/>
            </a:pPr>
            <a:r>
              <a:rPr lang="fi-FI" b="1" dirty="0"/>
              <a:t>Pro It &amp; Businness Oy</a:t>
            </a:r>
          </a:p>
          <a:p>
            <a:r>
              <a:rPr lang="fi-FI" dirty="0"/>
              <a:t>Tietokonehuolto/digitointipalvelut</a:t>
            </a:r>
          </a:p>
          <a:p>
            <a:endParaRPr lang="fi-FI" dirty="0"/>
          </a:p>
          <a:p>
            <a:pPr marL="0" indent="0">
              <a:buNone/>
            </a:pPr>
            <a:r>
              <a:rPr lang="fi-FI" b="1" dirty="0"/>
              <a:t>T:mi Piha ja Polku</a:t>
            </a:r>
          </a:p>
          <a:p>
            <a:r>
              <a:rPr lang="fi-FI" dirty="0"/>
              <a:t>Pihatyöt</a:t>
            </a:r>
          </a:p>
          <a:p>
            <a:endParaRPr lang="fi-FI" dirty="0"/>
          </a:p>
          <a:p>
            <a:pPr marL="0" indent="0">
              <a:buNone/>
            </a:pPr>
            <a:r>
              <a:rPr lang="fi-FI" b="1" dirty="0"/>
              <a:t>Eksote/Vammaispalvelut </a:t>
            </a:r>
          </a:p>
          <a:p>
            <a:r>
              <a:rPr lang="fi-FI" dirty="0"/>
              <a:t>Apumies/Työvalmennuskeskus Imatran Pajat</a:t>
            </a:r>
          </a:p>
          <a:p>
            <a:r>
              <a:rPr lang="fi-FI" dirty="0"/>
              <a:t>Puhtaanapidon työt/ Tuetun asumisen palvelut Paajalanrinne</a:t>
            </a:r>
          </a:p>
          <a:p>
            <a:r>
              <a:rPr lang="fi-FI" dirty="0"/>
              <a:t>Puhtaanapidon työt/ Toimintakeskus Toimis</a:t>
            </a:r>
          </a:p>
          <a:p>
            <a:pPr marL="0" indent="0">
              <a:buNone/>
            </a:pPr>
            <a:r>
              <a:rPr lang="fi-FI" dirty="0"/>
              <a:t> </a:t>
            </a:r>
          </a:p>
          <a:p>
            <a:pPr marL="0" indent="0">
              <a:buNone/>
            </a:pPr>
            <a:r>
              <a:rPr lang="fi-FI" dirty="0"/>
              <a:t> </a:t>
            </a:r>
            <a:r>
              <a:rPr lang="fi-FI" b="1" dirty="0"/>
              <a:t>Ruokolahden kunta</a:t>
            </a:r>
          </a:p>
          <a:p>
            <a:r>
              <a:rPr lang="fi-FI" dirty="0"/>
              <a:t>Laitosmiehen apulainen/ulkoalueiden kunnossapito</a:t>
            </a:r>
          </a:p>
          <a:p>
            <a:pPr marL="0" indent="0">
              <a:buNone/>
            </a:pPr>
            <a:endParaRPr lang="fi-FI" dirty="0"/>
          </a:p>
        </p:txBody>
      </p:sp>
      <p:sp>
        <p:nvSpPr>
          <p:cNvPr id="4" name="Alatunnisteen paikkamerkki 3">
            <a:extLst>
              <a:ext uri="{FF2B5EF4-FFF2-40B4-BE49-F238E27FC236}">
                <a16:creationId xmlns:a16="http://schemas.microsoft.com/office/drawing/2014/main" id="{E6F4436F-CCF9-4A69-AB84-B39227143FB8}"/>
              </a:ext>
            </a:extLst>
          </p:cNvPr>
          <p:cNvSpPr>
            <a:spLocks noGrp="1"/>
          </p:cNvSpPr>
          <p:nvPr>
            <p:ph type="ftr" sz="quarter" idx="11"/>
          </p:nvPr>
        </p:nvSpPr>
        <p:spPr/>
        <p:txBody>
          <a:bodyPr/>
          <a:lstStyle/>
          <a:p>
            <a:r>
              <a:rPr lang="fi-FI"/>
              <a:t>ETELÄ-KARJALAN SOSIAALI- JA TERVEYSPIIRI</a:t>
            </a:r>
            <a:endParaRPr lang="fi-FI" dirty="0"/>
          </a:p>
        </p:txBody>
      </p:sp>
      <p:sp>
        <p:nvSpPr>
          <p:cNvPr id="5" name="Päivämäärän paikkamerkki 4">
            <a:extLst>
              <a:ext uri="{FF2B5EF4-FFF2-40B4-BE49-F238E27FC236}">
                <a16:creationId xmlns:a16="http://schemas.microsoft.com/office/drawing/2014/main" id="{D83FC441-5593-4CA2-8CBF-DBAE5F7BCFE1}"/>
              </a:ext>
            </a:extLst>
          </p:cNvPr>
          <p:cNvSpPr>
            <a:spLocks noGrp="1"/>
          </p:cNvSpPr>
          <p:nvPr>
            <p:ph type="dt" sz="half" idx="10"/>
          </p:nvPr>
        </p:nvSpPr>
        <p:spPr/>
        <p:txBody>
          <a:bodyPr/>
          <a:lstStyle/>
          <a:p>
            <a:fld id="{F3CFB9D1-6F41-472A-83E3-ACB51642FBA3}" type="datetime1">
              <a:rPr lang="fi-FI" smtClean="0"/>
              <a:t>20.1.2021</a:t>
            </a:fld>
            <a:endParaRPr lang="fi-FI" dirty="0"/>
          </a:p>
        </p:txBody>
      </p:sp>
      <p:sp>
        <p:nvSpPr>
          <p:cNvPr id="6" name="Dian numeron paikkamerkki 5">
            <a:extLst>
              <a:ext uri="{FF2B5EF4-FFF2-40B4-BE49-F238E27FC236}">
                <a16:creationId xmlns:a16="http://schemas.microsoft.com/office/drawing/2014/main" id="{53B2EA82-EFA7-4878-AA05-9D74C903F53F}"/>
              </a:ext>
            </a:extLst>
          </p:cNvPr>
          <p:cNvSpPr>
            <a:spLocks noGrp="1"/>
          </p:cNvSpPr>
          <p:nvPr>
            <p:ph type="sldNum" sz="quarter" idx="12"/>
          </p:nvPr>
        </p:nvSpPr>
        <p:spPr/>
        <p:txBody>
          <a:bodyPr/>
          <a:lstStyle/>
          <a:p>
            <a:fld id="{7CCA48EC-F155-4776-813B-25E135F0F5A7}" type="slidenum">
              <a:rPr lang="fi-FI" smtClean="0"/>
              <a:pPr/>
              <a:t>10</a:t>
            </a:fld>
            <a:endParaRPr lang="fi-FI" dirty="0"/>
          </a:p>
        </p:txBody>
      </p:sp>
    </p:spTree>
    <p:extLst>
      <p:ext uri="{BB962C8B-B14F-4D97-AF65-F5344CB8AC3E}">
        <p14:creationId xmlns:p14="http://schemas.microsoft.com/office/powerpoint/2010/main" val="80635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8"/>
            <a:ext cx="6635081" cy="1143000"/>
          </a:xfrm>
        </p:spPr>
        <p:style>
          <a:lnRef idx="1">
            <a:schemeClr val="accent1"/>
          </a:lnRef>
          <a:fillRef idx="3">
            <a:schemeClr val="accent1"/>
          </a:fillRef>
          <a:effectRef idx="2">
            <a:schemeClr val="accent1"/>
          </a:effectRef>
          <a:fontRef idx="minor">
            <a:schemeClr val="lt1"/>
          </a:fontRef>
        </p:style>
        <p:txBody>
          <a:bodyPr/>
          <a:lstStyle/>
          <a:p>
            <a:pPr algn="ctr"/>
            <a:r>
              <a:rPr lang="fi-FI" b="1" dirty="0"/>
              <a:t>Työllistyneet</a:t>
            </a:r>
            <a:br>
              <a:rPr lang="fi-FI" b="1" dirty="0"/>
            </a:br>
            <a:r>
              <a:rPr lang="fi-FI" b="1" dirty="0"/>
              <a:t>Lappeenrannassa v. 2020</a:t>
            </a:r>
          </a:p>
        </p:txBody>
      </p:sp>
      <p:sp>
        <p:nvSpPr>
          <p:cNvPr id="3" name="Sisällön paikkamerkki 2"/>
          <p:cNvSpPr>
            <a:spLocks noGrp="1"/>
          </p:cNvSpPr>
          <p:nvPr>
            <p:ph idx="1"/>
          </p:nvPr>
        </p:nvSpPr>
        <p:spPr>
          <a:xfrm>
            <a:off x="457200" y="1417638"/>
            <a:ext cx="8229600" cy="4963690"/>
          </a:xfrm>
        </p:spPr>
        <p:txBody>
          <a:bodyPr numCol="2"/>
          <a:lstStyle/>
          <a:p>
            <a:pPr marL="0" indent="0">
              <a:buNone/>
            </a:pPr>
            <a:r>
              <a:rPr lang="fi-FI" sz="1600" b="1" dirty="0"/>
              <a:t>Saimaan tukipalvelut Oy</a:t>
            </a:r>
          </a:p>
          <a:p>
            <a:r>
              <a:rPr lang="fi-FI" sz="1600" dirty="0"/>
              <a:t>Puhtaanapito/päiväkoti</a:t>
            </a:r>
          </a:p>
          <a:p>
            <a:r>
              <a:rPr lang="fi-FI" sz="1600" dirty="0"/>
              <a:t>Puhtaanapito/vanhusten palvelukoti </a:t>
            </a:r>
          </a:p>
          <a:p>
            <a:r>
              <a:rPr lang="fi-FI" sz="1600" dirty="0"/>
              <a:t>Tiskihuolto/aluekeittiö</a:t>
            </a:r>
          </a:p>
          <a:p>
            <a:pPr marL="0" indent="0">
              <a:buNone/>
            </a:pPr>
            <a:endParaRPr lang="fi-FI" sz="1600" dirty="0"/>
          </a:p>
          <a:p>
            <a:pPr marL="0" indent="0">
              <a:buNone/>
            </a:pPr>
            <a:r>
              <a:rPr lang="fi-FI" sz="1600" b="1" dirty="0"/>
              <a:t>Esperi Hoitokoti Pappilankoti</a:t>
            </a:r>
          </a:p>
          <a:p>
            <a:r>
              <a:rPr lang="fi-FI" sz="1600" dirty="0"/>
              <a:t>Ruokahuolto</a:t>
            </a:r>
          </a:p>
          <a:p>
            <a:endParaRPr lang="fi-FI" sz="1600" dirty="0"/>
          </a:p>
          <a:p>
            <a:pPr marL="0" indent="0">
              <a:buNone/>
            </a:pPr>
            <a:r>
              <a:rPr lang="fi-FI" sz="1600" b="1" dirty="0"/>
              <a:t>Humana Kotikylä Onnelantie</a:t>
            </a:r>
          </a:p>
          <a:p>
            <a:r>
              <a:rPr lang="fi-FI" sz="1600" dirty="0"/>
              <a:t>Pyykkihuolto</a:t>
            </a:r>
          </a:p>
          <a:p>
            <a:endParaRPr lang="fi-FI" sz="1600" b="1" dirty="0"/>
          </a:p>
          <a:p>
            <a:pPr marL="0" indent="0">
              <a:buNone/>
            </a:pPr>
            <a:r>
              <a:rPr lang="fi-FI" sz="1600" b="1" dirty="0" err="1"/>
              <a:t>Aalef</a:t>
            </a:r>
            <a:r>
              <a:rPr lang="fi-FI" sz="1600" b="1" dirty="0"/>
              <a:t> Oy</a:t>
            </a:r>
          </a:p>
          <a:p>
            <a:r>
              <a:rPr lang="fi-FI" sz="1600" dirty="0"/>
              <a:t>Tiskihuolto</a:t>
            </a:r>
          </a:p>
          <a:p>
            <a:endParaRPr lang="fi-FI" sz="1600" dirty="0"/>
          </a:p>
          <a:p>
            <a:pPr marL="0" indent="0">
              <a:buNone/>
            </a:pPr>
            <a:r>
              <a:rPr lang="fi-FI" sz="1600" b="1" dirty="0"/>
              <a:t> Kahvila </a:t>
            </a:r>
            <a:r>
              <a:rPr lang="fi-FI" sz="1600" b="1" dirty="0" err="1"/>
              <a:t>Majurska</a:t>
            </a:r>
            <a:endParaRPr lang="fi-FI" sz="1600" b="1" dirty="0"/>
          </a:p>
          <a:p>
            <a:r>
              <a:rPr lang="fi-FI" sz="1600" dirty="0"/>
              <a:t>Avustavat tehtävät (vireillä)</a:t>
            </a:r>
          </a:p>
          <a:p>
            <a:endParaRPr lang="fi-FI" sz="1600" dirty="0"/>
          </a:p>
          <a:p>
            <a:pPr marL="0" indent="0">
              <a:buNone/>
            </a:pPr>
            <a:r>
              <a:rPr lang="fi-FI" sz="1600" b="1" dirty="0"/>
              <a:t>Etelä-Karjalan osuuskauppa</a:t>
            </a:r>
          </a:p>
          <a:p>
            <a:r>
              <a:rPr lang="fi-FI" sz="1600" dirty="0"/>
              <a:t>tiskihuolto (vireillä)</a:t>
            </a:r>
          </a:p>
          <a:p>
            <a:endParaRPr lang="fi-FI" sz="1600" dirty="0"/>
          </a:p>
          <a:p>
            <a:pPr marL="0" indent="0">
              <a:buNone/>
            </a:pPr>
            <a:r>
              <a:rPr lang="fi-FI" sz="1600" b="1" dirty="0"/>
              <a:t>Lappeenrannan kaupunki (5 palkkatukipaikkaa)</a:t>
            </a:r>
          </a:p>
          <a:p>
            <a:r>
              <a:rPr lang="fi-FI" sz="1600" dirty="0"/>
              <a:t>Koulunkäynninohjaus</a:t>
            </a:r>
          </a:p>
          <a:p>
            <a:r>
              <a:rPr lang="fi-FI" sz="1600" dirty="0"/>
              <a:t>Liikuntatoimi/</a:t>
            </a:r>
            <a:r>
              <a:rPr lang="fi-FI" sz="1600" dirty="0" err="1"/>
              <a:t>Pulpin</a:t>
            </a:r>
            <a:r>
              <a:rPr lang="fi-FI" sz="1600" dirty="0"/>
              <a:t> kaukalon kunnossapito</a:t>
            </a:r>
          </a:p>
          <a:p>
            <a:endParaRPr lang="fi-FI" sz="1600" dirty="0"/>
          </a:p>
          <a:p>
            <a:pPr marL="0" indent="0">
              <a:buNone/>
            </a:pPr>
            <a:r>
              <a:rPr lang="fi-FI" sz="1600" b="1" dirty="0"/>
              <a:t>Eksote/Vammaispalvelut (5 palkkatukipaikkaa)</a:t>
            </a:r>
          </a:p>
          <a:p>
            <a:r>
              <a:rPr lang="fi-FI" sz="1600" dirty="0"/>
              <a:t>Ryhmäavustaja/Kehitysvammaisten koululaisten iltapäivä- ja loma-ajan hoito</a:t>
            </a:r>
          </a:p>
          <a:p>
            <a:r>
              <a:rPr lang="fi-FI" sz="1600" dirty="0"/>
              <a:t>Ryhmäavustaja/ Tuetun työllistymisen palvelut</a:t>
            </a:r>
          </a:p>
          <a:p>
            <a:r>
              <a:rPr lang="fi-FI" sz="1600" dirty="0"/>
              <a:t>Ryhmäavustaja/Työhönvalmennuskeskus Kaisla</a:t>
            </a:r>
          </a:p>
          <a:p>
            <a:r>
              <a:rPr lang="fi-FI" sz="1600" dirty="0"/>
              <a:t>Siivous/Iso apu palvelukeskus</a:t>
            </a:r>
          </a:p>
          <a:p>
            <a:r>
              <a:rPr lang="fi-FI" sz="1600" dirty="0"/>
              <a:t>Ruokahuolto/päivätoiminta</a:t>
            </a:r>
          </a:p>
          <a:p>
            <a:pPr marL="0" indent="0">
              <a:buNone/>
            </a:pPr>
            <a:endParaRPr lang="fi-FI" sz="1600" dirty="0"/>
          </a:p>
        </p:txBody>
      </p:sp>
      <p:sp>
        <p:nvSpPr>
          <p:cNvPr id="4" name="Alatunnisteen paikkamerkki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FFFFFF">
                    <a:lumMod val="50000"/>
                  </a:srgbClr>
                </a:solidFill>
                <a:effectLst/>
                <a:uLnTx/>
                <a:uFillTx/>
                <a:latin typeface="Calibri"/>
                <a:ea typeface="+mn-ea"/>
                <a:cs typeface="Arial" charset="0"/>
              </a:rPr>
              <a:t>ETELÄ-KARJALAN SOSIAALI- JA TERVEYSPIIRI</a:t>
            </a:r>
            <a:endParaRPr kumimoji="0" lang="fi-FI" sz="1000" b="0" i="0" u="none" strike="noStrike" kern="1200" cap="none" spc="0" normalizeH="0" baseline="0" noProof="0" dirty="0">
              <a:ln>
                <a:noFill/>
              </a:ln>
              <a:solidFill>
                <a:srgbClr val="FFFFFF">
                  <a:lumMod val="50000"/>
                </a:srgbClr>
              </a:solidFill>
              <a:effectLst/>
              <a:uLnTx/>
              <a:uFillTx/>
              <a:latin typeface="Calibri"/>
              <a:ea typeface="+mn-ea"/>
              <a:cs typeface="Arial" charset="0"/>
            </a:endParaRPr>
          </a:p>
        </p:txBody>
      </p:sp>
      <p:sp>
        <p:nvSpPr>
          <p:cNvPr id="5" name="Päivämäärän paikkamerkki 4"/>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FFFFFF">
                    <a:lumMod val="50000"/>
                  </a:srgbClr>
                </a:solidFill>
                <a:effectLst/>
                <a:uLnTx/>
                <a:uFillTx/>
                <a:latin typeface="Calibri"/>
                <a:ea typeface="+mn-ea"/>
                <a:cs typeface="Arial" charset="0"/>
              </a:rPr>
              <a:t>7.10.2020</a:t>
            </a:r>
          </a:p>
        </p:txBody>
      </p:sp>
      <p:sp>
        <p:nvSpPr>
          <p:cNvPr id="6" name="Dian numeron paikkamerkki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CA48EC-F155-4776-813B-25E135F0F5A7}" type="slidenum">
              <a:rPr kumimoji="0" lang="fi-FI" sz="1000" b="0" i="0" u="none" strike="noStrike" kern="1200" cap="none" spc="0" normalizeH="0" baseline="0" noProof="0" smtClean="0">
                <a:ln>
                  <a:noFill/>
                </a:ln>
                <a:solidFill>
                  <a:srgbClr val="FFFFFF">
                    <a:lumMod val="50000"/>
                  </a:srgbClr>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i-FI" sz="1000" b="0" i="0" u="none" strike="noStrike" kern="1200" cap="none" spc="0" normalizeH="0" baseline="0" noProof="0" dirty="0">
              <a:ln>
                <a:noFill/>
              </a:ln>
              <a:solidFill>
                <a:srgbClr val="FFFFFF">
                  <a:lumMod val="50000"/>
                </a:srgbClr>
              </a:solidFill>
              <a:effectLst/>
              <a:uLnTx/>
              <a:uFillTx/>
              <a:latin typeface="Calibri"/>
              <a:ea typeface="+mn-ea"/>
              <a:cs typeface="Arial" charset="0"/>
            </a:endParaRPr>
          </a:p>
        </p:txBody>
      </p:sp>
    </p:spTree>
    <p:extLst>
      <p:ext uri="{BB962C8B-B14F-4D97-AF65-F5344CB8AC3E}">
        <p14:creationId xmlns:p14="http://schemas.microsoft.com/office/powerpoint/2010/main" val="40705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123068"/>
            <a:ext cx="6635081" cy="1294570"/>
          </a:xfrm>
        </p:spPr>
        <p:style>
          <a:lnRef idx="1">
            <a:schemeClr val="accent1"/>
          </a:lnRef>
          <a:fillRef idx="3">
            <a:schemeClr val="accent1"/>
          </a:fillRef>
          <a:effectRef idx="2">
            <a:schemeClr val="accent1"/>
          </a:effectRef>
          <a:fontRef idx="minor">
            <a:schemeClr val="lt1"/>
          </a:fontRef>
        </p:style>
        <p:txBody>
          <a:bodyPr/>
          <a:lstStyle/>
          <a:p>
            <a:pPr algn="ctr"/>
            <a:br>
              <a:rPr lang="fi-FI" b="1" dirty="0"/>
            </a:br>
            <a:r>
              <a:rPr lang="fi-FI" b="1" dirty="0"/>
              <a:t>Työtoiminnan yhteistyökumppaneita Eksoten alueella</a:t>
            </a:r>
            <a:br>
              <a:rPr lang="fi-FI" b="1" dirty="0"/>
            </a:br>
            <a:endParaRPr lang="fi-FI" b="1" dirty="0"/>
          </a:p>
        </p:txBody>
      </p:sp>
      <p:sp>
        <p:nvSpPr>
          <p:cNvPr id="3" name="Sisällön paikkamerkki 2"/>
          <p:cNvSpPr>
            <a:spLocks noGrp="1"/>
          </p:cNvSpPr>
          <p:nvPr>
            <p:ph idx="1"/>
          </p:nvPr>
        </p:nvSpPr>
        <p:spPr>
          <a:xfrm>
            <a:off x="457200" y="1484783"/>
            <a:ext cx="8579296" cy="5013321"/>
          </a:xfrm>
        </p:spPr>
        <p:txBody>
          <a:bodyPr numCol="2"/>
          <a:lstStyle/>
          <a:p>
            <a:pPr marL="0" indent="0">
              <a:buNone/>
            </a:pPr>
            <a:endParaRPr lang="fi-FI" sz="1600" b="1" dirty="0"/>
          </a:p>
          <a:p>
            <a:r>
              <a:rPr lang="fi-FI" sz="1600" b="1" dirty="0"/>
              <a:t>Attendo                                                                          </a:t>
            </a:r>
          </a:p>
          <a:p>
            <a:r>
              <a:rPr lang="fi-FI" sz="1600" b="1" dirty="0"/>
              <a:t>Tukena Poutapilvi</a:t>
            </a:r>
          </a:p>
          <a:p>
            <a:r>
              <a:rPr lang="fi-FI" sz="1600" b="1" dirty="0"/>
              <a:t>Havi</a:t>
            </a:r>
          </a:p>
          <a:p>
            <a:r>
              <a:rPr lang="fi-FI" sz="1600" b="1" dirty="0"/>
              <a:t>Imatran kiinteistö- ja aluepalvelu Oy</a:t>
            </a:r>
          </a:p>
          <a:p>
            <a:r>
              <a:rPr lang="fi-FI" sz="1600" b="1" dirty="0"/>
              <a:t>K- market Vuoksenniska</a:t>
            </a:r>
          </a:p>
          <a:p>
            <a:r>
              <a:rPr lang="fi-FI" sz="1600" b="1" dirty="0"/>
              <a:t>Imatran Kaupunki (varhaiskasvatus)</a:t>
            </a:r>
          </a:p>
          <a:p>
            <a:r>
              <a:rPr lang="fi-FI" sz="1600" b="1" dirty="0"/>
              <a:t>Vuoksenlaakson vammais- ja perhetyö ry</a:t>
            </a:r>
          </a:p>
          <a:p>
            <a:r>
              <a:rPr lang="fi-FI" sz="1600" b="1" dirty="0"/>
              <a:t>Satakielen laulu ry</a:t>
            </a:r>
          </a:p>
          <a:p>
            <a:r>
              <a:rPr lang="fi-FI" sz="1600" b="1" dirty="0"/>
              <a:t>Eksote</a:t>
            </a:r>
          </a:p>
          <a:p>
            <a:r>
              <a:rPr lang="fi-FI" sz="1600" b="1" dirty="0"/>
              <a:t>Lappeenrannan kaupunki</a:t>
            </a:r>
          </a:p>
          <a:p>
            <a:r>
              <a:rPr lang="fi-FI" sz="1600" b="1" dirty="0"/>
              <a:t>Saimaan tukipalvelut Oy</a:t>
            </a:r>
          </a:p>
          <a:p>
            <a:endParaRPr lang="fi-FI" sz="1600" b="1" dirty="0"/>
          </a:p>
          <a:p>
            <a:endParaRPr lang="fi-FI" sz="1600" b="1" dirty="0"/>
          </a:p>
          <a:p>
            <a:pPr marL="0" indent="0">
              <a:buNone/>
            </a:pPr>
            <a:endParaRPr lang="fi-FI" sz="1600" b="1" dirty="0"/>
          </a:p>
          <a:p>
            <a:pPr marL="0" indent="0">
              <a:buNone/>
            </a:pPr>
            <a:endParaRPr lang="fi-FI" sz="1600" b="1" dirty="0"/>
          </a:p>
          <a:p>
            <a:pPr marL="0" indent="0">
              <a:buNone/>
            </a:pPr>
            <a:endParaRPr lang="fi-FI" sz="1600" b="1" dirty="0"/>
          </a:p>
          <a:p>
            <a:pPr marL="0" indent="0">
              <a:buNone/>
            </a:pPr>
            <a:endParaRPr lang="fi-FI" sz="1600" b="1" dirty="0"/>
          </a:p>
          <a:p>
            <a:pPr marL="0" indent="0">
              <a:buNone/>
            </a:pPr>
            <a:endParaRPr lang="fi-FI" sz="1600" b="1" dirty="0"/>
          </a:p>
          <a:p>
            <a:r>
              <a:rPr lang="fi-FI" sz="1600" b="1" dirty="0"/>
              <a:t>Palvelukoti Kangasvuokko</a:t>
            </a:r>
          </a:p>
          <a:p>
            <a:r>
              <a:rPr lang="fi-FI" sz="1600" b="1" dirty="0"/>
              <a:t>Lappeenrannan kuormalavat Oy</a:t>
            </a:r>
          </a:p>
          <a:p>
            <a:r>
              <a:rPr lang="fi-FI" sz="1600" b="1" dirty="0"/>
              <a:t>Luumäen Kunta</a:t>
            </a:r>
          </a:p>
          <a:p>
            <a:r>
              <a:rPr lang="fi-FI" sz="1600" b="1" dirty="0"/>
              <a:t>Punainen Risti/ Kontti</a:t>
            </a:r>
          </a:p>
          <a:p>
            <a:r>
              <a:rPr lang="fi-FI" sz="1600" b="1" dirty="0"/>
              <a:t>Taipalsaaren kunta/Eko Taipolis</a:t>
            </a:r>
          </a:p>
          <a:p>
            <a:r>
              <a:rPr lang="fi-FI" sz="1600" b="1" dirty="0"/>
              <a:t>Etelä –karjalan osuuskauppa</a:t>
            </a:r>
          </a:p>
          <a:p>
            <a:r>
              <a:rPr lang="fi-FI" sz="1600" b="1" dirty="0"/>
              <a:t>Lappeenrannan palvelukeskussäätiö</a:t>
            </a:r>
          </a:p>
          <a:p>
            <a:r>
              <a:rPr lang="fi-FI" sz="1600" b="1" dirty="0"/>
              <a:t>K- market Niiva</a:t>
            </a:r>
          </a:p>
          <a:p>
            <a:r>
              <a:rPr lang="fi-FI" sz="1600" b="1" dirty="0"/>
              <a:t>K- market Tirilä</a:t>
            </a:r>
          </a:p>
          <a:p>
            <a:r>
              <a:rPr lang="fi-FI" sz="1600" b="1" dirty="0"/>
              <a:t>K- market Ratakatu</a:t>
            </a:r>
          </a:p>
          <a:p>
            <a:r>
              <a:rPr lang="fi-FI" sz="1600" b="1" dirty="0"/>
              <a:t>Esperi Care</a:t>
            </a:r>
          </a:p>
          <a:p>
            <a:r>
              <a:rPr lang="fi-FI" sz="1600" b="1" dirty="0"/>
              <a:t>Lap-Tuote</a:t>
            </a:r>
          </a:p>
          <a:p>
            <a:r>
              <a:rPr lang="fi-FI" sz="1600" b="1" dirty="0"/>
              <a:t>Simpeleen Teboil</a:t>
            </a:r>
          </a:p>
          <a:p>
            <a:pPr marL="0" indent="0">
              <a:buNone/>
            </a:pPr>
            <a:endParaRPr lang="fi-FI" sz="1600" b="1" dirty="0"/>
          </a:p>
          <a:p>
            <a:pPr marL="0" indent="0">
              <a:buNone/>
            </a:pPr>
            <a:endParaRPr lang="fi-FI" sz="1600" b="1" dirty="0"/>
          </a:p>
          <a:p>
            <a:pPr marL="0" indent="0">
              <a:buNone/>
            </a:pPr>
            <a:endParaRPr lang="fi-FI" sz="1600" dirty="0"/>
          </a:p>
          <a:p>
            <a:endParaRPr lang="fi-FI" sz="1600" b="1" dirty="0"/>
          </a:p>
          <a:p>
            <a:pPr marL="0" indent="0">
              <a:buNone/>
            </a:pPr>
            <a:r>
              <a:rPr lang="fi-FI" sz="1600" dirty="0"/>
              <a:t> </a:t>
            </a:r>
          </a:p>
          <a:p>
            <a:pPr marL="0" indent="0">
              <a:buNone/>
            </a:pPr>
            <a:endParaRPr lang="fi-FI" sz="1600" dirty="0"/>
          </a:p>
        </p:txBody>
      </p:sp>
      <p:sp>
        <p:nvSpPr>
          <p:cNvPr id="4" name="Alatunnisteen paikkamerkki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a:ln>
                  <a:noFill/>
                </a:ln>
                <a:solidFill>
                  <a:srgbClr val="FFFFFF">
                    <a:lumMod val="50000"/>
                  </a:srgbClr>
                </a:solidFill>
                <a:effectLst/>
                <a:uLnTx/>
                <a:uFillTx/>
                <a:latin typeface="Calibri"/>
                <a:ea typeface="+mn-ea"/>
                <a:cs typeface="Arial" charset="0"/>
              </a:rPr>
              <a:t>ETELÄ-KARJALAN SOSIAALI- JA TERVEYSPIIRI</a:t>
            </a:r>
            <a:endParaRPr kumimoji="0" lang="fi-FI" sz="1000" b="0" i="0" u="none" strike="noStrike" kern="1200" cap="none" spc="0" normalizeH="0" baseline="0" noProof="0" dirty="0">
              <a:ln>
                <a:noFill/>
              </a:ln>
              <a:solidFill>
                <a:srgbClr val="FFFFFF">
                  <a:lumMod val="50000"/>
                </a:srgbClr>
              </a:solidFill>
              <a:effectLst/>
              <a:uLnTx/>
              <a:uFillTx/>
              <a:latin typeface="Calibri"/>
              <a:ea typeface="+mn-ea"/>
              <a:cs typeface="Arial" charset="0"/>
            </a:endParaRPr>
          </a:p>
        </p:txBody>
      </p:sp>
      <p:sp>
        <p:nvSpPr>
          <p:cNvPr id="5" name="Päivämäärän paikkamerkki 4"/>
          <p:cNvSpPr>
            <a:spLocks noGrp="1"/>
          </p:cNvSpPr>
          <p:nvPr>
            <p:ph type="dt" sz="half"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FFFFFF">
                    <a:lumMod val="50000"/>
                  </a:srgbClr>
                </a:solidFill>
                <a:effectLst/>
                <a:uLnTx/>
                <a:uFillTx/>
                <a:latin typeface="Calibri"/>
                <a:ea typeface="+mn-ea"/>
                <a:cs typeface="Arial" charset="0"/>
              </a:rPr>
              <a:t>7.10.2020</a:t>
            </a:r>
          </a:p>
        </p:txBody>
      </p:sp>
      <p:sp>
        <p:nvSpPr>
          <p:cNvPr id="6" name="Dian numeron paikkamerkki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CA48EC-F155-4776-813B-25E135F0F5A7}" type="slidenum">
              <a:rPr kumimoji="0" lang="fi-FI" sz="1000" b="0" i="0" u="none" strike="noStrike" kern="1200" cap="none" spc="0" normalizeH="0" baseline="0" noProof="0" smtClean="0">
                <a:ln>
                  <a:noFill/>
                </a:ln>
                <a:solidFill>
                  <a:srgbClr val="FFFFFF">
                    <a:lumMod val="50000"/>
                  </a:srgbClr>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i-FI" sz="1000" b="0" i="0" u="none" strike="noStrike" kern="1200" cap="none" spc="0" normalizeH="0" baseline="0" noProof="0" dirty="0">
              <a:ln>
                <a:noFill/>
              </a:ln>
              <a:solidFill>
                <a:srgbClr val="FFFFFF">
                  <a:lumMod val="50000"/>
                </a:srgbClr>
              </a:solidFill>
              <a:effectLst/>
              <a:uLnTx/>
              <a:uFillTx/>
              <a:latin typeface="Calibri"/>
              <a:ea typeface="+mn-ea"/>
              <a:cs typeface="Arial" charset="0"/>
            </a:endParaRPr>
          </a:p>
        </p:txBody>
      </p:sp>
    </p:spTree>
    <p:extLst>
      <p:ext uri="{BB962C8B-B14F-4D97-AF65-F5344CB8AC3E}">
        <p14:creationId xmlns:p14="http://schemas.microsoft.com/office/powerpoint/2010/main" val="127837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7"/>
            <a:ext cx="7210425" cy="1152123"/>
          </a:xfrm>
        </p:spPr>
        <p:txBody>
          <a:bodyPr/>
          <a:lstStyle/>
          <a:p>
            <a:pPr algn="ctr"/>
            <a:r>
              <a:rPr lang="fi-FI" sz="2400" dirty="0"/>
              <a:t>Vammaispalvelujen tuetun työllistämisen palvelut</a:t>
            </a:r>
          </a:p>
        </p:txBody>
      </p:sp>
      <p:sp>
        <p:nvSpPr>
          <p:cNvPr id="4" name="Alatunnisteen paikkamerkki 3"/>
          <p:cNvSpPr>
            <a:spLocks noGrp="1"/>
          </p:cNvSpPr>
          <p:nvPr>
            <p:ph type="ftr" sz="quarter" idx="11"/>
          </p:nvPr>
        </p:nvSpPr>
        <p:spPr/>
        <p:txBody>
          <a:bodyPr/>
          <a:lstStyle/>
          <a:p>
            <a:r>
              <a:rPr lang="fi-FI"/>
              <a:t>ETELÄ-KARJALAN SOSIAALI- JA TERVEYSPIIRI</a:t>
            </a:r>
            <a:endParaRPr lang="fi-FI" dirty="0"/>
          </a:p>
        </p:txBody>
      </p:sp>
      <p:sp>
        <p:nvSpPr>
          <p:cNvPr id="5" name="Päivämäärän paikkamerkki 4"/>
          <p:cNvSpPr>
            <a:spLocks noGrp="1"/>
          </p:cNvSpPr>
          <p:nvPr>
            <p:ph type="dt" sz="half" idx="10"/>
          </p:nvPr>
        </p:nvSpPr>
        <p:spPr/>
        <p:txBody>
          <a:bodyPr/>
          <a:lstStyle/>
          <a:p>
            <a:r>
              <a:rPr lang="fi-FI" dirty="0"/>
              <a:t>22.12.2020</a:t>
            </a:r>
          </a:p>
        </p:txBody>
      </p:sp>
      <p:sp>
        <p:nvSpPr>
          <p:cNvPr id="6" name="Dian numeron paikkamerkki 5"/>
          <p:cNvSpPr>
            <a:spLocks noGrp="1"/>
          </p:cNvSpPr>
          <p:nvPr>
            <p:ph type="sldNum" sz="quarter" idx="12"/>
          </p:nvPr>
        </p:nvSpPr>
        <p:spPr/>
        <p:txBody>
          <a:bodyPr/>
          <a:lstStyle/>
          <a:p>
            <a:fld id="{7CCA48EC-F155-4776-813B-25E135F0F5A7}" type="slidenum">
              <a:rPr lang="fi-FI" smtClean="0"/>
              <a:pPr/>
              <a:t>2</a:t>
            </a:fld>
            <a:endParaRPr lang="fi-FI" dirty="0"/>
          </a:p>
        </p:txBody>
      </p:sp>
      <p:pic>
        <p:nvPicPr>
          <p:cNvPr id="7" name="Sisällön paikkamerkk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2136" y="1160706"/>
            <a:ext cx="4193644" cy="2696159"/>
          </a:xfrm>
          <a:prstGeom prst="rect">
            <a:avLst/>
          </a:prstGeom>
        </p:spPr>
      </p:pic>
      <p:sp>
        <p:nvSpPr>
          <p:cNvPr id="8" name="Tekstiruutu 7"/>
          <p:cNvSpPr txBox="1"/>
          <p:nvPr/>
        </p:nvSpPr>
        <p:spPr>
          <a:xfrm>
            <a:off x="251520" y="1028343"/>
            <a:ext cx="8229601" cy="5570756"/>
          </a:xfrm>
          <a:prstGeom prst="rect">
            <a:avLst/>
          </a:prstGeom>
          <a:noFill/>
        </p:spPr>
        <p:txBody>
          <a:bodyPr wrap="square" rtlCol="0">
            <a:spAutoFit/>
          </a:bodyPr>
          <a:lstStyle/>
          <a:p>
            <a:endParaRPr lang="fi-FI" b="1" dirty="0"/>
          </a:p>
          <a:p>
            <a:r>
              <a:rPr lang="fi-FI" sz="1600" b="1" dirty="0"/>
              <a:t>Lappeenranta, Taipalsaari</a:t>
            </a:r>
          </a:p>
          <a:p>
            <a:r>
              <a:rPr lang="fi-FI" sz="1600" dirty="0"/>
              <a:t>Tuetun työn ohjaajat</a:t>
            </a:r>
          </a:p>
          <a:p>
            <a:r>
              <a:rPr lang="fi-FI" sz="1600" dirty="0"/>
              <a:t>Arja Kutvonen 040 7451350</a:t>
            </a:r>
          </a:p>
          <a:p>
            <a:r>
              <a:rPr lang="fi-FI" sz="1600" dirty="0"/>
              <a:t>Annika Saariaho 040 6511 446</a:t>
            </a:r>
          </a:p>
          <a:p>
            <a:endParaRPr lang="fi-FI" sz="1600" dirty="0"/>
          </a:p>
          <a:p>
            <a:r>
              <a:rPr lang="fi-FI" sz="1600" b="1" dirty="0"/>
              <a:t>Imatra, Ruokolahti</a:t>
            </a:r>
          </a:p>
          <a:p>
            <a:r>
              <a:rPr lang="fi-FI" sz="1600" dirty="0"/>
              <a:t>Tuetun työn ohjaaja</a:t>
            </a:r>
          </a:p>
          <a:p>
            <a:r>
              <a:rPr lang="fi-FI" sz="1600" dirty="0"/>
              <a:t>Saija Sihvonen 040 6511 283</a:t>
            </a:r>
          </a:p>
          <a:p>
            <a:endParaRPr lang="fi-FI" sz="1600" dirty="0"/>
          </a:p>
          <a:p>
            <a:endParaRPr lang="fi-FI" sz="1600" b="1" dirty="0"/>
          </a:p>
          <a:p>
            <a:endParaRPr lang="fi-FI" sz="1600" b="1" dirty="0"/>
          </a:p>
          <a:p>
            <a:r>
              <a:rPr lang="fi-FI" sz="1600" b="1" dirty="0"/>
              <a:t>Lappeenrannassa </a:t>
            </a:r>
          </a:p>
          <a:p>
            <a:r>
              <a:rPr lang="fi-FI" sz="1600" dirty="0"/>
              <a:t>Työvalmennuskeskus Kahvila Kaisla</a:t>
            </a:r>
          </a:p>
          <a:p>
            <a:r>
              <a:rPr lang="fi-FI" sz="1600" dirty="0"/>
              <a:t>Toimintayksikön esimies </a:t>
            </a:r>
          </a:p>
          <a:p>
            <a:r>
              <a:rPr lang="fi-FI" sz="1600" dirty="0"/>
              <a:t>Hanna Lange 040 6511 841</a:t>
            </a:r>
          </a:p>
          <a:p>
            <a:endParaRPr lang="fi-FI" sz="1600" dirty="0"/>
          </a:p>
          <a:p>
            <a:r>
              <a:rPr lang="fi-FI" sz="1600" b="1" dirty="0"/>
              <a:t>Imatralla </a:t>
            </a:r>
          </a:p>
          <a:p>
            <a:r>
              <a:rPr lang="fi-FI" sz="1600" dirty="0"/>
              <a:t>Työvalmennuskeskus Imatran Pajat</a:t>
            </a:r>
          </a:p>
          <a:p>
            <a:r>
              <a:rPr lang="fi-FI" sz="1600" dirty="0"/>
              <a:t>Toimintayksikön esimies</a:t>
            </a:r>
          </a:p>
          <a:p>
            <a:r>
              <a:rPr lang="fi-FI" sz="1600" dirty="0" err="1"/>
              <a:t>Minka</a:t>
            </a:r>
            <a:r>
              <a:rPr lang="fi-FI" sz="1600" dirty="0"/>
              <a:t> Hänninen 040 827 8258</a:t>
            </a:r>
          </a:p>
          <a:p>
            <a:endParaRPr lang="fi-FI" dirty="0"/>
          </a:p>
        </p:txBody>
      </p:sp>
      <p:sp>
        <p:nvSpPr>
          <p:cNvPr id="10" name="Tekstiruutu 9"/>
          <p:cNvSpPr txBox="1"/>
          <p:nvPr/>
        </p:nvSpPr>
        <p:spPr>
          <a:xfrm>
            <a:off x="4788024" y="3399553"/>
            <a:ext cx="4001616" cy="2800767"/>
          </a:xfrm>
          <a:prstGeom prst="rect">
            <a:avLst/>
          </a:prstGeom>
          <a:noFill/>
        </p:spPr>
        <p:txBody>
          <a:bodyPr wrap="square" rtlCol="0">
            <a:spAutoFit/>
          </a:bodyPr>
          <a:lstStyle/>
          <a:p>
            <a:r>
              <a:rPr lang="fi-FI" sz="1600" b="1" dirty="0"/>
              <a:t>Parikkala, Rautjärvi</a:t>
            </a:r>
          </a:p>
          <a:p>
            <a:r>
              <a:rPr lang="fi-FI" sz="1600" dirty="0"/>
              <a:t>Parikkalan toimintakeskus</a:t>
            </a:r>
          </a:p>
          <a:p>
            <a:r>
              <a:rPr lang="fi-FI" sz="1600" dirty="0"/>
              <a:t>Ohjaaja Tarja Pekonen 040 801 4539</a:t>
            </a:r>
          </a:p>
          <a:p>
            <a:pPr marL="285750" indent="-285750">
              <a:buFontTx/>
              <a:buChar char="-"/>
            </a:pPr>
            <a:endParaRPr lang="fi-FI" sz="1600" dirty="0"/>
          </a:p>
          <a:p>
            <a:r>
              <a:rPr lang="fi-FI" sz="1600" b="1" dirty="0"/>
              <a:t>Luumäki</a:t>
            </a:r>
          </a:p>
          <a:p>
            <a:r>
              <a:rPr lang="fi-FI" sz="1600" dirty="0"/>
              <a:t>Luumäen toimintakeskus</a:t>
            </a:r>
          </a:p>
          <a:p>
            <a:r>
              <a:rPr lang="fi-FI" sz="1600" dirty="0"/>
              <a:t>Ohjaaja Tomi Nurmiainen 0400 979 268</a:t>
            </a:r>
          </a:p>
          <a:p>
            <a:endParaRPr lang="fi-FI" sz="1600" dirty="0"/>
          </a:p>
          <a:p>
            <a:r>
              <a:rPr lang="fi-FI" sz="1600" b="1" dirty="0"/>
              <a:t>Savitaipale, Lemi</a:t>
            </a:r>
          </a:p>
          <a:p>
            <a:r>
              <a:rPr lang="fi-FI" sz="1600" dirty="0"/>
              <a:t>Toimintakeskus Koivutupa </a:t>
            </a:r>
          </a:p>
          <a:p>
            <a:r>
              <a:rPr lang="fi-FI" sz="1600" dirty="0"/>
              <a:t>Ohjaaja Camilla Tiainen 040 6511 231</a:t>
            </a:r>
          </a:p>
        </p:txBody>
      </p:sp>
    </p:spTree>
    <p:extLst>
      <p:ext uri="{BB962C8B-B14F-4D97-AF65-F5344CB8AC3E}">
        <p14:creationId xmlns:p14="http://schemas.microsoft.com/office/powerpoint/2010/main" val="326702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136390-7E95-469A-8B97-48220B84CA98}"/>
              </a:ext>
            </a:extLst>
          </p:cNvPr>
          <p:cNvSpPr>
            <a:spLocks noGrp="1"/>
          </p:cNvSpPr>
          <p:nvPr>
            <p:ph type="title"/>
          </p:nvPr>
        </p:nvSpPr>
        <p:spPr/>
        <p:txBody>
          <a:bodyPr/>
          <a:lstStyle/>
          <a:p>
            <a:r>
              <a:rPr lang="fi-FI" dirty="0"/>
              <a:t>Yleistä</a:t>
            </a:r>
          </a:p>
        </p:txBody>
      </p:sp>
      <p:sp>
        <p:nvSpPr>
          <p:cNvPr id="3" name="Sisällön paikkamerkki 2">
            <a:extLst>
              <a:ext uri="{FF2B5EF4-FFF2-40B4-BE49-F238E27FC236}">
                <a16:creationId xmlns:a16="http://schemas.microsoft.com/office/drawing/2014/main" id="{27FE328D-4CC4-49DC-8B2B-6CC3B9F404D8}"/>
              </a:ext>
            </a:extLst>
          </p:cNvPr>
          <p:cNvSpPr>
            <a:spLocks noGrp="1"/>
          </p:cNvSpPr>
          <p:nvPr>
            <p:ph idx="1"/>
          </p:nvPr>
        </p:nvSpPr>
        <p:spPr>
          <a:xfrm>
            <a:off x="457200" y="1340768"/>
            <a:ext cx="8229600" cy="4968552"/>
          </a:xfrm>
        </p:spPr>
        <p:txBody>
          <a:bodyPr/>
          <a:lstStyle/>
          <a:p>
            <a:pPr marL="0" indent="0">
              <a:buNone/>
            </a:pPr>
            <a:r>
              <a:rPr lang="fi-FI" sz="1600" dirty="0"/>
              <a:t>”</a:t>
            </a:r>
            <a:r>
              <a:rPr lang="fi-FI" sz="1600" i="1" dirty="0"/>
              <a:t>Päivä- ja työtoiminta sekä työllistymistä tukeva toiminta muodostavat palveluiden kokonaisuuden, jonka tarkoituksena on edistää sosiaalihuollon keinoin vammaisten ihmisten osallisuutta ja mahdollisuuksia työllistyä. Palvelukokonaisuus on hyvä järjestää joustavasti vammaisen henkilön yksilöllisten tarpeiden mukaan.</a:t>
            </a:r>
          </a:p>
          <a:p>
            <a:pPr marL="0" indent="0">
              <a:buNone/>
            </a:pPr>
            <a:r>
              <a:rPr lang="fi-FI" sz="1600" i="1" dirty="0"/>
              <a:t>Yhteiskunnan pitää edistää vammaisten henkilöiden mahdollisuuksia työllistyä ja edetä urallaan. Vammaisia henkilöitä täytyy auttaa työn etsimisessä ja saamisessa sekä tarvittaessa työhön paluussa. Vammaisia henkilöitä on työllistettävä julkisella sektorilla sekä tukea yksityiselle sektorille työllistymisessä.</a:t>
            </a:r>
          </a:p>
          <a:p>
            <a:pPr marL="0" indent="0">
              <a:buNone/>
            </a:pPr>
            <a:r>
              <a:rPr lang="fi-FI" sz="1600" i="1" dirty="0"/>
              <a:t>Vammaissopimuksen pyrkimyksenä on edistää muun muassa vammaisten henkilöiden mahdollisuuksia työllistyä avoimille työmarkkinoille ja edetä urallaan. Vammainen henkilö saattaa tarvita avustamista työn löytämisessä, saamisessa ja työn tekemisessä sekä mahdollisesti työhön palaamisessa.</a:t>
            </a:r>
          </a:p>
          <a:p>
            <a:pPr marL="0" indent="0">
              <a:buNone/>
            </a:pPr>
            <a:r>
              <a:rPr lang="fi-FI" sz="1600" i="1" dirty="0"/>
              <a:t>Erilaiset työllistämisen tukimuodot helpottavat vammaisten henkilöiden toimimista työpaikalla sekä kannustavat työnantajia vammaisen henkilön työllistämiseen. Tukimuotoja ovat esimerkiksi:</a:t>
            </a:r>
          </a:p>
          <a:p>
            <a:pPr marL="0" indent="0">
              <a:buNone/>
            </a:pPr>
            <a:r>
              <a:rPr lang="fi-FI" sz="1600" i="1" dirty="0"/>
              <a:t>palkkatuki, työhönvalmennus, työolosuhteiden järjestelytuki, työkokeilu, siirtymätyö</a:t>
            </a:r>
            <a:r>
              <a:rPr lang="fi-FI" sz="1600" dirty="0"/>
              <a:t>”</a:t>
            </a:r>
          </a:p>
          <a:p>
            <a:pPr marL="0" indent="0">
              <a:buNone/>
            </a:pPr>
            <a:endParaRPr lang="fi-FI" sz="1600" dirty="0"/>
          </a:p>
          <a:p>
            <a:pPr marL="0" indent="0">
              <a:buNone/>
            </a:pPr>
            <a:r>
              <a:rPr lang="fi-FI" sz="1600" dirty="0"/>
              <a:t>THL: Vammaispalvelujen käsikirja: </a:t>
            </a:r>
            <a:r>
              <a:rPr lang="fi-FI" sz="1600" dirty="0">
                <a:hlinkClick r:id="rId2"/>
              </a:rPr>
              <a:t>https://thl.fi/fi/web/vammaispalvelujen-kasikirja/tuki-ja-palvelut/tyo-ja-tyotoiminta</a:t>
            </a:r>
            <a:endParaRPr lang="fi-FI" sz="1600" dirty="0"/>
          </a:p>
          <a:p>
            <a:pPr marL="0" indent="0">
              <a:buNone/>
            </a:pPr>
            <a:endParaRPr lang="fi-FI" sz="1600" dirty="0"/>
          </a:p>
          <a:p>
            <a:pPr marL="0" indent="0">
              <a:buNone/>
            </a:pPr>
            <a:endParaRPr lang="fi-FI" sz="1600" dirty="0"/>
          </a:p>
        </p:txBody>
      </p:sp>
      <p:sp>
        <p:nvSpPr>
          <p:cNvPr id="4" name="Alatunnisteen paikkamerkki 3">
            <a:extLst>
              <a:ext uri="{FF2B5EF4-FFF2-40B4-BE49-F238E27FC236}">
                <a16:creationId xmlns:a16="http://schemas.microsoft.com/office/drawing/2014/main" id="{B1F1157D-8307-44FD-A6A1-FF142AC9017F}"/>
              </a:ext>
            </a:extLst>
          </p:cNvPr>
          <p:cNvSpPr>
            <a:spLocks noGrp="1"/>
          </p:cNvSpPr>
          <p:nvPr>
            <p:ph type="ftr" sz="quarter" idx="11"/>
          </p:nvPr>
        </p:nvSpPr>
        <p:spPr/>
        <p:txBody>
          <a:bodyPr/>
          <a:lstStyle/>
          <a:p>
            <a:r>
              <a:rPr lang="fi-FI"/>
              <a:t>ETELÄ-KARJALAN SOSIAALI- JA TERVEYSPIIRI</a:t>
            </a:r>
            <a:endParaRPr lang="fi-FI" dirty="0"/>
          </a:p>
        </p:txBody>
      </p:sp>
      <p:sp>
        <p:nvSpPr>
          <p:cNvPr id="5" name="Päivämäärän paikkamerkki 4">
            <a:extLst>
              <a:ext uri="{FF2B5EF4-FFF2-40B4-BE49-F238E27FC236}">
                <a16:creationId xmlns:a16="http://schemas.microsoft.com/office/drawing/2014/main" id="{E19CE548-7532-4B6B-9427-F5BB6F9E8804}"/>
              </a:ext>
            </a:extLst>
          </p:cNvPr>
          <p:cNvSpPr>
            <a:spLocks noGrp="1"/>
          </p:cNvSpPr>
          <p:nvPr>
            <p:ph type="dt" sz="half" idx="10"/>
          </p:nvPr>
        </p:nvSpPr>
        <p:spPr/>
        <p:txBody>
          <a:bodyPr/>
          <a:lstStyle/>
          <a:p>
            <a:fld id="{F3CFB9D1-6F41-472A-83E3-ACB51642FBA3}" type="datetime1">
              <a:rPr lang="fi-FI" smtClean="0"/>
              <a:t>20.1.2021</a:t>
            </a:fld>
            <a:endParaRPr lang="fi-FI" dirty="0"/>
          </a:p>
        </p:txBody>
      </p:sp>
      <p:sp>
        <p:nvSpPr>
          <p:cNvPr id="6" name="Dian numeron paikkamerkki 5">
            <a:extLst>
              <a:ext uri="{FF2B5EF4-FFF2-40B4-BE49-F238E27FC236}">
                <a16:creationId xmlns:a16="http://schemas.microsoft.com/office/drawing/2014/main" id="{5CD1A773-ECDB-4528-AE46-B8E0684CE35C}"/>
              </a:ext>
            </a:extLst>
          </p:cNvPr>
          <p:cNvSpPr>
            <a:spLocks noGrp="1"/>
          </p:cNvSpPr>
          <p:nvPr>
            <p:ph type="sldNum" sz="quarter" idx="12"/>
          </p:nvPr>
        </p:nvSpPr>
        <p:spPr/>
        <p:txBody>
          <a:bodyPr/>
          <a:lstStyle/>
          <a:p>
            <a:fld id="{7CCA48EC-F155-4776-813B-25E135F0F5A7}" type="slidenum">
              <a:rPr lang="fi-FI" smtClean="0"/>
              <a:pPr/>
              <a:t>3</a:t>
            </a:fld>
            <a:endParaRPr lang="fi-FI" dirty="0"/>
          </a:p>
        </p:txBody>
      </p:sp>
    </p:spTree>
    <p:extLst>
      <p:ext uri="{BB962C8B-B14F-4D97-AF65-F5344CB8AC3E}">
        <p14:creationId xmlns:p14="http://schemas.microsoft.com/office/powerpoint/2010/main" val="281593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36587" y="504197"/>
            <a:ext cx="7071717" cy="707886"/>
          </a:xfrm>
          <a:prstGeom prst="rect">
            <a:avLst/>
          </a:prstGeom>
          <a:noFill/>
          <a:ln>
            <a:noFill/>
          </a:ln>
          <a:effectLst>
            <a:glow rad="127000">
              <a:srgbClr val="92D050"/>
            </a:glow>
          </a:effectLst>
        </p:spPr>
        <p:txBody>
          <a:bodyPr wrap="square" lIns="91440" tIns="45720" rIns="91440" bIns="45720">
            <a:spAutoFit/>
          </a:bodyPr>
          <a:lstStyle/>
          <a:p>
            <a:r>
              <a:rPr lang="fi-FI" sz="4000" b="1" dirty="0">
                <a:ln w="12700" cmpd="sng">
                  <a:solidFill>
                    <a:schemeClr val="bg1"/>
                  </a:solidFill>
                  <a:prstDash val="solid"/>
                </a:ln>
                <a:solidFill>
                  <a:schemeClr val="accent1">
                    <a:lumMod val="75000"/>
                  </a:schemeClr>
                </a:solidFill>
              </a:rPr>
              <a:t>       </a:t>
            </a:r>
            <a:endParaRPr lang="fi-FI" sz="4000" b="1" cap="none" spc="0" dirty="0">
              <a:ln w="12700" cmpd="sng">
                <a:solidFill>
                  <a:schemeClr val="bg1"/>
                </a:solidFill>
                <a:prstDash val="solid"/>
              </a:ln>
              <a:solidFill>
                <a:schemeClr val="accent1">
                  <a:lumMod val="75000"/>
                </a:schemeClr>
              </a:solidFill>
              <a:effectLst/>
            </a:endParaRPr>
          </a:p>
        </p:txBody>
      </p:sp>
      <p:graphicFrame>
        <p:nvGraphicFramePr>
          <p:cNvPr id="6" name="Sisällön paikkamerkki 5">
            <a:extLst>
              <a:ext uri="{FF2B5EF4-FFF2-40B4-BE49-F238E27FC236}">
                <a16:creationId xmlns:a16="http://schemas.microsoft.com/office/drawing/2014/main" id="{B2A98B1D-A774-4649-BF72-0B5C0365F61E}"/>
              </a:ext>
            </a:extLst>
          </p:cNvPr>
          <p:cNvGraphicFramePr>
            <a:graphicFrameLocks noGrp="1"/>
          </p:cNvGraphicFramePr>
          <p:nvPr>
            <p:ph idx="1"/>
            <p:extLst>
              <p:ext uri="{D42A27DB-BD31-4B8C-83A1-F6EECF244321}">
                <p14:modId xmlns:p14="http://schemas.microsoft.com/office/powerpoint/2010/main" val="3379978706"/>
              </p:ext>
            </p:extLst>
          </p:nvPr>
        </p:nvGraphicFramePr>
        <p:xfrm>
          <a:off x="646324" y="1494165"/>
          <a:ext cx="7851352" cy="4783832"/>
        </p:xfrm>
        <a:graphic>
          <a:graphicData uri="http://schemas.openxmlformats.org/drawingml/2006/table">
            <a:tbl>
              <a:tblPr firstRow="1" firstCol="1" bandRow="1">
                <a:tableStyleId>{5C22544A-7EE6-4342-B048-85BDC9FD1C3A}</a:tableStyleId>
              </a:tblPr>
              <a:tblGrid>
                <a:gridCol w="1962431">
                  <a:extLst>
                    <a:ext uri="{9D8B030D-6E8A-4147-A177-3AD203B41FA5}">
                      <a16:colId xmlns:a16="http://schemas.microsoft.com/office/drawing/2014/main" val="2486831112"/>
                    </a:ext>
                  </a:extLst>
                </a:gridCol>
                <a:gridCol w="2000033">
                  <a:extLst>
                    <a:ext uri="{9D8B030D-6E8A-4147-A177-3AD203B41FA5}">
                      <a16:colId xmlns:a16="http://schemas.microsoft.com/office/drawing/2014/main" val="923723230"/>
                    </a:ext>
                  </a:extLst>
                </a:gridCol>
                <a:gridCol w="1925914">
                  <a:extLst>
                    <a:ext uri="{9D8B030D-6E8A-4147-A177-3AD203B41FA5}">
                      <a16:colId xmlns:a16="http://schemas.microsoft.com/office/drawing/2014/main" val="2362504478"/>
                    </a:ext>
                  </a:extLst>
                </a:gridCol>
                <a:gridCol w="1962974">
                  <a:extLst>
                    <a:ext uri="{9D8B030D-6E8A-4147-A177-3AD203B41FA5}">
                      <a16:colId xmlns:a16="http://schemas.microsoft.com/office/drawing/2014/main" val="296999929"/>
                    </a:ext>
                  </a:extLst>
                </a:gridCol>
              </a:tblGrid>
              <a:tr h="505981">
                <a:tc>
                  <a:txBody>
                    <a:bodyPr/>
                    <a:lstStyle/>
                    <a:p>
                      <a:pPr algn="ctr">
                        <a:lnSpc>
                          <a:spcPct val="107000"/>
                        </a:lnSpc>
                        <a:spcAft>
                          <a:spcPts val="0"/>
                        </a:spcAft>
                      </a:pPr>
                      <a:r>
                        <a:rPr lang="fi-FI" sz="1200" dirty="0">
                          <a:effectLst/>
                        </a:rPr>
                        <a:t>Palvelu</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1200" dirty="0">
                          <a:effectLst/>
                        </a:rPr>
                        <a:t>Työtoiminta</a:t>
                      </a:r>
                    </a:p>
                    <a:p>
                      <a:pPr algn="ctr">
                        <a:lnSpc>
                          <a:spcPct val="107000"/>
                        </a:lnSpc>
                        <a:spcAft>
                          <a:spcPts val="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Erityishuoltolaki</a:t>
                      </a:r>
                    </a:p>
                  </a:txBody>
                  <a:tcPr marL="46442" marR="46442" marT="0" marB="0"/>
                </a:tc>
                <a:tc>
                  <a:txBody>
                    <a:bodyPr/>
                    <a:lstStyle/>
                    <a:p>
                      <a:pPr algn="ctr">
                        <a:lnSpc>
                          <a:spcPct val="107000"/>
                        </a:lnSpc>
                        <a:spcAft>
                          <a:spcPts val="0"/>
                        </a:spcAft>
                      </a:pPr>
                      <a:r>
                        <a:rPr lang="fi-FI" sz="1200" dirty="0">
                          <a:effectLst/>
                        </a:rPr>
                        <a:t>Työtoiminta</a:t>
                      </a:r>
                    </a:p>
                    <a:p>
                      <a:pPr algn="ctr">
                        <a:lnSpc>
                          <a:spcPct val="107000"/>
                        </a:lnSpc>
                        <a:spcAft>
                          <a:spcPts val="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Sosiaalihuoltolaki</a:t>
                      </a:r>
                    </a:p>
                  </a:txBody>
                  <a:tcPr marL="46442" marR="46442" marT="0" marB="0"/>
                </a:tc>
                <a:tc>
                  <a:txBody>
                    <a:bodyPr/>
                    <a:lstStyle/>
                    <a:p>
                      <a:pPr algn="ctr">
                        <a:lnSpc>
                          <a:spcPct val="107000"/>
                        </a:lnSpc>
                        <a:spcAft>
                          <a:spcPts val="0"/>
                        </a:spcAft>
                      </a:pPr>
                      <a:r>
                        <a:rPr lang="fi-FI" sz="1200" dirty="0">
                          <a:effectLst/>
                        </a:rPr>
                        <a:t>Työllistymistä tukeva toiminta / Sosiaalihuoltolaki</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extLst>
                  <a:ext uri="{0D108BD9-81ED-4DB2-BD59-A6C34878D82A}">
                    <a16:rowId xmlns:a16="http://schemas.microsoft.com/office/drawing/2014/main" val="1332622069"/>
                  </a:ext>
                </a:extLst>
              </a:tr>
              <a:tr h="389755">
                <a:tc>
                  <a:txBody>
                    <a:bodyPr/>
                    <a:lstStyle/>
                    <a:p>
                      <a:pPr algn="ctr">
                        <a:lnSpc>
                          <a:spcPct val="107000"/>
                        </a:lnSpc>
                        <a:spcAft>
                          <a:spcPts val="0"/>
                        </a:spcAft>
                      </a:pPr>
                      <a:r>
                        <a:rPr lang="fi-FI" sz="1100" dirty="0">
                          <a:effectLst/>
                        </a:rPr>
                        <a:t>Laki</a:t>
                      </a:r>
                      <a:endParaRPr lang="fi-FI"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EHL 2 § (13.1.1984/26)</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a:effectLst/>
                        </a:rPr>
                        <a:t>SHL 27 e § (1.2.2002/68)</a:t>
                      </a:r>
                      <a:endParaRPr lang="fi-FI" sz="900" baseline="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a:effectLst/>
                        </a:rPr>
                        <a:t>SHL 27 d §</a:t>
                      </a:r>
                      <a:endParaRPr lang="fi-FI" sz="900" baseline="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extLst>
                  <a:ext uri="{0D108BD9-81ED-4DB2-BD59-A6C34878D82A}">
                    <a16:rowId xmlns:a16="http://schemas.microsoft.com/office/drawing/2014/main" val="3104273456"/>
                  </a:ext>
                </a:extLst>
              </a:tr>
              <a:tr h="389755">
                <a:tc>
                  <a:txBody>
                    <a:bodyPr/>
                    <a:lstStyle/>
                    <a:p>
                      <a:pPr algn="ctr">
                        <a:lnSpc>
                          <a:spcPct val="107000"/>
                        </a:lnSpc>
                        <a:spcAft>
                          <a:spcPts val="0"/>
                        </a:spcAft>
                      </a:pPr>
                      <a:r>
                        <a:rPr lang="fi-FI" sz="1100">
                          <a:effectLst/>
                        </a:rPr>
                        <a:t>Kriteeri</a:t>
                      </a:r>
                      <a:endParaRPr lang="fi-FI" sz="70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Kehitysvamma tai muu synnynnäinen tai kehitysiässä saatu sairaus/vamma</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a:effectLst/>
                        </a:rPr>
                        <a:t>Pitkäaikainen vamma tai sairaus</a:t>
                      </a:r>
                      <a:endParaRPr lang="fi-FI" sz="900" baseline="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a:effectLst/>
                        </a:rPr>
                        <a:t>Pitkäaikainen vamma tai sairaus</a:t>
                      </a:r>
                      <a:endParaRPr lang="fi-FI" sz="900" baseline="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extLst>
                  <a:ext uri="{0D108BD9-81ED-4DB2-BD59-A6C34878D82A}">
                    <a16:rowId xmlns:a16="http://schemas.microsoft.com/office/drawing/2014/main" val="1469264549"/>
                  </a:ext>
                </a:extLst>
              </a:tr>
              <a:tr h="289304">
                <a:tc>
                  <a:txBody>
                    <a:bodyPr/>
                    <a:lstStyle/>
                    <a:p>
                      <a:pPr algn="ctr">
                        <a:lnSpc>
                          <a:spcPct val="107000"/>
                        </a:lnSpc>
                        <a:spcAft>
                          <a:spcPts val="0"/>
                        </a:spcAft>
                      </a:pPr>
                      <a:r>
                        <a:rPr lang="fi-FI" sz="1100" dirty="0">
                          <a:effectLst/>
                        </a:rPr>
                        <a:t>Toimeentulo</a:t>
                      </a:r>
                      <a:endParaRPr lang="fi-FI"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Eläke / Kuntoutustuki</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Eläke / Kuntoutustuki</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a:effectLst/>
                        </a:rPr>
                        <a:t>Eläke / Kuntoutustuki</a:t>
                      </a:r>
                      <a:endParaRPr lang="fi-FI" sz="900" baseline="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extLst>
                  <a:ext uri="{0D108BD9-81ED-4DB2-BD59-A6C34878D82A}">
                    <a16:rowId xmlns:a16="http://schemas.microsoft.com/office/drawing/2014/main" val="3391104450"/>
                  </a:ext>
                </a:extLst>
              </a:tr>
              <a:tr h="432200">
                <a:tc>
                  <a:txBody>
                    <a:bodyPr/>
                    <a:lstStyle/>
                    <a:p>
                      <a:pPr algn="ctr">
                        <a:lnSpc>
                          <a:spcPct val="107000"/>
                        </a:lnSpc>
                        <a:spcAft>
                          <a:spcPts val="0"/>
                        </a:spcAft>
                      </a:pPr>
                      <a:r>
                        <a:rPr lang="fi-FI" sz="1100">
                          <a:effectLst/>
                        </a:rPr>
                        <a:t>Kuljetus</a:t>
                      </a:r>
                      <a:endParaRPr lang="fi-FI" sz="70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EHL </a:t>
                      </a:r>
                    </a:p>
                    <a:p>
                      <a:pPr algn="ctr">
                        <a:lnSpc>
                          <a:spcPct val="107000"/>
                        </a:lnSpc>
                        <a:spcAft>
                          <a:spcPts val="0"/>
                        </a:spcAft>
                      </a:pPr>
                      <a:r>
                        <a:rPr lang="fi-FI" sz="900" baseline="0" dirty="0">
                          <a:effectLst/>
                        </a:rPr>
                        <a:t>Kuljetuspalvelu</a:t>
                      </a:r>
                    </a:p>
                    <a:p>
                      <a:pPr algn="ctr">
                        <a:lnSpc>
                          <a:spcPct val="107000"/>
                        </a:lnSpc>
                        <a:spcAft>
                          <a:spcPts val="0"/>
                        </a:spcAft>
                      </a:pPr>
                      <a:r>
                        <a:rPr lang="fi-FI" sz="900" baseline="0" dirty="0">
                          <a:effectLst/>
                        </a:rPr>
                        <a:t>Maksuton</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SHL </a:t>
                      </a:r>
                    </a:p>
                    <a:p>
                      <a:pPr algn="ctr">
                        <a:lnSpc>
                          <a:spcPct val="107000"/>
                        </a:lnSpc>
                        <a:spcAft>
                          <a:spcPts val="0"/>
                        </a:spcAft>
                      </a:pPr>
                      <a:r>
                        <a:rPr lang="fi-FI" sz="900" baseline="0" dirty="0">
                          <a:effectLst/>
                        </a:rPr>
                        <a:t>Taloudellinen tuki (harkinta)</a:t>
                      </a:r>
                    </a:p>
                    <a:p>
                      <a:pPr algn="ctr">
                        <a:lnSpc>
                          <a:spcPct val="107000"/>
                        </a:lnSpc>
                        <a:spcAft>
                          <a:spcPts val="0"/>
                        </a:spcAft>
                      </a:pPr>
                      <a:r>
                        <a:rPr lang="fi-FI" sz="900" baseline="0" dirty="0">
                          <a:effectLst/>
                        </a:rPr>
                        <a:t>Kuljetuspalvelu </a:t>
                      </a:r>
                      <a:r>
                        <a:rPr lang="fi-FI" sz="900" baseline="0" dirty="0" err="1">
                          <a:effectLst/>
                        </a:rPr>
                        <a:t>tarv</a:t>
                      </a:r>
                      <a:r>
                        <a:rPr lang="fi-FI" sz="900" baseline="0" dirty="0">
                          <a:effectLst/>
                        </a:rPr>
                        <a:t>. (omavastuu)</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a:effectLst/>
                        </a:rPr>
                        <a:t>SHL </a:t>
                      </a:r>
                    </a:p>
                    <a:p>
                      <a:pPr algn="ctr">
                        <a:lnSpc>
                          <a:spcPct val="107000"/>
                        </a:lnSpc>
                        <a:spcAft>
                          <a:spcPts val="0"/>
                        </a:spcAft>
                      </a:pPr>
                      <a:r>
                        <a:rPr lang="fi-FI" sz="900" baseline="0">
                          <a:effectLst/>
                        </a:rPr>
                        <a:t>Taloudellinen tuki (harkinta)</a:t>
                      </a:r>
                    </a:p>
                    <a:p>
                      <a:pPr algn="ctr">
                        <a:lnSpc>
                          <a:spcPct val="107000"/>
                        </a:lnSpc>
                        <a:spcAft>
                          <a:spcPts val="0"/>
                        </a:spcAft>
                      </a:pPr>
                      <a:r>
                        <a:rPr lang="fi-FI" sz="900" baseline="0">
                          <a:effectLst/>
                        </a:rPr>
                        <a:t>Kuljetuspalvelu tarv. (omavastuu)</a:t>
                      </a:r>
                      <a:endParaRPr lang="fi-FI" sz="900" baseline="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extLst>
                  <a:ext uri="{0D108BD9-81ED-4DB2-BD59-A6C34878D82A}">
                    <a16:rowId xmlns:a16="http://schemas.microsoft.com/office/drawing/2014/main" val="3673853106"/>
                  </a:ext>
                </a:extLst>
              </a:tr>
              <a:tr h="430162">
                <a:tc>
                  <a:txBody>
                    <a:bodyPr/>
                    <a:lstStyle/>
                    <a:p>
                      <a:pPr algn="ctr">
                        <a:lnSpc>
                          <a:spcPct val="107000"/>
                        </a:lnSpc>
                        <a:spcAft>
                          <a:spcPts val="0"/>
                        </a:spcAft>
                      </a:pPr>
                      <a:r>
                        <a:rPr lang="fi-FI" sz="1100">
                          <a:effectLst/>
                        </a:rPr>
                        <a:t>Korvaus</a:t>
                      </a:r>
                      <a:endParaRPr lang="fi-FI" sz="70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Työosuusraha (1-2e/h), </a:t>
                      </a:r>
                    </a:p>
                    <a:p>
                      <a:pPr algn="ctr">
                        <a:lnSpc>
                          <a:spcPct val="107000"/>
                        </a:lnSpc>
                        <a:spcAft>
                          <a:spcPts val="0"/>
                        </a:spcAft>
                      </a:pPr>
                      <a:r>
                        <a:rPr lang="fi-FI" sz="900" baseline="0" dirty="0">
                          <a:effectLst/>
                        </a:rPr>
                        <a:t>Ateriakorvaus (2,50e/pv)</a:t>
                      </a:r>
                    </a:p>
                    <a:p>
                      <a:pPr algn="ctr">
                        <a:lnSpc>
                          <a:spcPct val="107000"/>
                        </a:lnSpc>
                        <a:spcAft>
                          <a:spcPts val="0"/>
                        </a:spcAft>
                      </a:pPr>
                      <a:r>
                        <a:rPr lang="fi-FI" sz="900" baseline="0" dirty="0">
                          <a:effectLst/>
                        </a:rPr>
                        <a:t> </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algn="ctr">
                        <a:lnSpc>
                          <a:spcPct val="107000"/>
                        </a:lnSpc>
                        <a:spcAft>
                          <a:spcPts val="0"/>
                        </a:spcAft>
                      </a:pPr>
                      <a:r>
                        <a:rPr lang="fi-FI" sz="900" baseline="0" dirty="0">
                          <a:effectLst/>
                        </a:rPr>
                        <a:t>Työosuusraha (1-2e/h),</a:t>
                      </a:r>
                    </a:p>
                    <a:p>
                      <a:pPr algn="ctr">
                        <a:lnSpc>
                          <a:spcPct val="107000"/>
                        </a:lnSpc>
                        <a:spcAft>
                          <a:spcPts val="0"/>
                        </a:spcAft>
                      </a:pPr>
                      <a:r>
                        <a:rPr lang="fi-FI" sz="900" baseline="0" dirty="0">
                          <a:effectLst/>
                        </a:rPr>
                        <a:t>Ateriakorvaus (2,50e/pv)</a:t>
                      </a:r>
                    </a:p>
                    <a:p>
                      <a:pPr algn="ctr">
                        <a:lnSpc>
                          <a:spcPct val="107000"/>
                        </a:lnSpc>
                        <a:spcAft>
                          <a:spcPts val="0"/>
                        </a:spcAft>
                      </a:pPr>
                      <a:r>
                        <a:rPr lang="fi-FI" sz="900" baseline="0" dirty="0">
                          <a:effectLst/>
                        </a:rPr>
                        <a:t> </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marL="0" lvl="0" indent="0" algn="ctr">
                        <a:lnSpc>
                          <a:spcPct val="107000"/>
                        </a:lnSpc>
                        <a:spcAft>
                          <a:spcPts val="0"/>
                        </a:spcAft>
                        <a:buFont typeface="Calibri" panose="020F0502020204030204" pitchFamily="34" charset="0"/>
                        <a:buNone/>
                      </a:pPr>
                      <a:r>
                        <a:rPr lang="fi-FI" sz="900" baseline="0" dirty="0">
                          <a:effectLst/>
                          <a:latin typeface="Calibri" panose="020F0502020204030204" pitchFamily="34" charset="0"/>
                          <a:ea typeface="Calibri" panose="020F0502020204030204" pitchFamily="34" charset="0"/>
                          <a:cs typeface="Times New Roman" panose="02020603050405020304" pitchFamily="18" charset="0"/>
                        </a:rPr>
                        <a:t>-</a:t>
                      </a:r>
                    </a:p>
                  </a:txBody>
                  <a:tcPr marL="46442" marR="46442" marT="0" marB="0"/>
                </a:tc>
                <a:extLst>
                  <a:ext uri="{0D108BD9-81ED-4DB2-BD59-A6C34878D82A}">
                    <a16:rowId xmlns:a16="http://schemas.microsoft.com/office/drawing/2014/main" val="3344810125"/>
                  </a:ext>
                </a:extLst>
              </a:tr>
              <a:tr h="2322030">
                <a:tc>
                  <a:txBody>
                    <a:bodyPr/>
                    <a:lstStyle/>
                    <a:p>
                      <a:pPr algn="ctr">
                        <a:lnSpc>
                          <a:spcPct val="107000"/>
                        </a:lnSpc>
                        <a:spcAft>
                          <a:spcPts val="0"/>
                        </a:spcAft>
                      </a:pPr>
                      <a:r>
                        <a:rPr lang="fi-FI" sz="1100" dirty="0">
                          <a:effectLst/>
                        </a:rPr>
                        <a:t>Milloin myönnetään?</a:t>
                      </a:r>
                      <a:endParaRPr lang="fi-FI"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marL="342900" lvl="0" indent="-342900">
                        <a:lnSpc>
                          <a:spcPct val="107000"/>
                        </a:lnSpc>
                        <a:spcAft>
                          <a:spcPts val="0"/>
                        </a:spcAft>
                        <a:buFont typeface="Calibri" panose="020F0502020204030204" pitchFamily="34" charset="0"/>
                        <a:buChar char="-"/>
                      </a:pPr>
                      <a:r>
                        <a:rPr lang="fi-FI" sz="900" baseline="0" dirty="0">
                          <a:effectLst/>
                        </a:rPr>
                        <a:t>Työtoiminnassa järjestetään osana erityishuoltoa kehitysvammaiselle sosiaalihuollon asiakkaalle mahdollisuus osallistua työelämään. Työtoiminta voidaan toteuttaa toimintakeskuksessa tai tavallisella työpaikalla.</a:t>
                      </a:r>
                    </a:p>
                    <a:p>
                      <a:pPr marL="342900" lvl="0" indent="-342900">
                        <a:lnSpc>
                          <a:spcPct val="107000"/>
                        </a:lnSpc>
                        <a:spcAft>
                          <a:spcPts val="0"/>
                        </a:spcAft>
                        <a:buFont typeface="Calibri" panose="020F0502020204030204" pitchFamily="34" charset="0"/>
                        <a:buChar char="-"/>
                      </a:pPr>
                      <a:r>
                        <a:rPr lang="fi-FI" sz="900" baseline="0" dirty="0">
                          <a:effectLst/>
                        </a:rPr>
                        <a:t>Voi olla työharjoittelu eli lyhyempi jakso tai vakiintuneempaa toimintaa.</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marL="342900" lvl="0" indent="-342900">
                        <a:lnSpc>
                          <a:spcPct val="107000"/>
                        </a:lnSpc>
                        <a:spcAft>
                          <a:spcPts val="0"/>
                        </a:spcAft>
                        <a:buFont typeface="Calibri" panose="020F0502020204030204" pitchFamily="34" charset="0"/>
                        <a:buChar char="-"/>
                      </a:pPr>
                      <a:r>
                        <a:rPr lang="fi-FI" sz="900" baseline="0" dirty="0">
                          <a:effectLst/>
                        </a:rPr>
                        <a:t>Työtoiminnassa järjestetään vammaiselle sosiaalihuollon asiakkaalle mahdollisuus osallistua työelämään. Työtoiminta voidaan toteuttaa toimintakeskuksessa tai tavallisella työpaikalla.</a:t>
                      </a:r>
                    </a:p>
                    <a:p>
                      <a:pPr marL="342900" lvl="0" indent="-342900">
                        <a:lnSpc>
                          <a:spcPct val="107000"/>
                        </a:lnSpc>
                        <a:spcAft>
                          <a:spcPts val="0"/>
                        </a:spcAft>
                        <a:buFont typeface="Calibri" panose="020F0502020204030204" pitchFamily="34" charset="0"/>
                        <a:buChar char="-"/>
                      </a:pPr>
                      <a:r>
                        <a:rPr lang="fi-FI" sz="900" baseline="0" dirty="0">
                          <a:effectLst/>
                        </a:rPr>
                        <a:t>Voi olla työharjoittelu eli lyhyempi jakso tai vakiintuneempaa toimintaa.</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tc>
                  <a:txBody>
                    <a:bodyPr/>
                    <a:lstStyle/>
                    <a:p>
                      <a:pPr marL="342900" lvl="0" indent="-342900">
                        <a:lnSpc>
                          <a:spcPct val="107000"/>
                        </a:lnSpc>
                        <a:spcAft>
                          <a:spcPts val="0"/>
                        </a:spcAft>
                        <a:buFont typeface="Calibri" panose="020F0502020204030204" pitchFamily="34" charset="0"/>
                        <a:buChar char="-"/>
                      </a:pPr>
                      <a:r>
                        <a:rPr lang="fi-FI" sz="900" baseline="0" dirty="0">
                          <a:effectLst/>
                        </a:rPr>
                        <a:t>Asiakas on itse motivoitunut työllistymään</a:t>
                      </a:r>
                    </a:p>
                    <a:p>
                      <a:pPr marL="342900" lvl="0" indent="-342900">
                        <a:lnSpc>
                          <a:spcPct val="107000"/>
                        </a:lnSpc>
                        <a:spcAft>
                          <a:spcPts val="0"/>
                        </a:spcAft>
                        <a:buFont typeface="Calibri" panose="020F0502020204030204" pitchFamily="34" charset="0"/>
                        <a:buChar char="-"/>
                      </a:pPr>
                      <a:r>
                        <a:rPr lang="fi-FI" sz="900" baseline="0" dirty="0">
                          <a:effectLst/>
                        </a:rPr>
                        <a:t>Työntekijä arvioi asiakkaalla olevan mahdollisuuksia tavoitella palkkatyötä</a:t>
                      </a:r>
                    </a:p>
                    <a:p>
                      <a:pPr marL="342900" lvl="0" indent="-342900">
                        <a:lnSpc>
                          <a:spcPct val="107000"/>
                        </a:lnSpc>
                        <a:spcAft>
                          <a:spcPts val="0"/>
                        </a:spcAft>
                        <a:buFont typeface="Calibri" panose="020F0502020204030204" pitchFamily="34" charset="0"/>
                        <a:buChar char="-"/>
                      </a:pPr>
                      <a:r>
                        <a:rPr lang="fi-FI" sz="900" baseline="0" dirty="0">
                          <a:effectLst/>
                        </a:rPr>
                        <a:t>Päätös tehdään työtoiminnan rinnalle tarvittaessa edellä mainituin perustein</a:t>
                      </a:r>
                    </a:p>
                    <a:p>
                      <a:pPr marL="342900" lvl="0" indent="-342900">
                        <a:lnSpc>
                          <a:spcPct val="107000"/>
                        </a:lnSpc>
                        <a:spcAft>
                          <a:spcPts val="0"/>
                        </a:spcAft>
                        <a:buFont typeface="Calibri" panose="020F0502020204030204" pitchFamily="34" charset="0"/>
                        <a:buChar char="-"/>
                      </a:pPr>
                      <a:r>
                        <a:rPr lang="fi-FI" sz="900" baseline="0" dirty="0">
                          <a:effectLst/>
                        </a:rPr>
                        <a:t>Aina palkkatyön rinnalle</a:t>
                      </a:r>
                    </a:p>
                    <a:p>
                      <a:pPr marL="342900" lvl="0" indent="-342900">
                        <a:lnSpc>
                          <a:spcPct val="107000"/>
                        </a:lnSpc>
                        <a:spcAft>
                          <a:spcPts val="0"/>
                        </a:spcAft>
                        <a:buFont typeface="Calibri" panose="020F0502020204030204" pitchFamily="34" charset="0"/>
                        <a:buChar char="-"/>
                      </a:pPr>
                      <a:r>
                        <a:rPr lang="fi-FI" sz="900" baseline="0" dirty="0">
                          <a:effectLst/>
                        </a:rPr>
                        <a:t>Voidaan tehdä myös, vaikkei asiakkaalle ole muita palveluja. Tällöin tuetun työn ohjaaja voi kartoittaa asiakkaan kanssa tilannetta ja selvitellä mahdollisuuksia.</a:t>
                      </a:r>
                    </a:p>
                    <a:p>
                      <a:pPr>
                        <a:lnSpc>
                          <a:spcPct val="107000"/>
                        </a:lnSpc>
                        <a:spcAft>
                          <a:spcPts val="0"/>
                        </a:spcAft>
                      </a:pPr>
                      <a:r>
                        <a:rPr lang="fi-FI" sz="900" baseline="0" dirty="0">
                          <a:effectLst/>
                        </a:rPr>
                        <a:t> </a:t>
                      </a:r>
                      <a:endParaRPr lang="fi-FI" sz="9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442" marR="46442" marT="0" marB="0"/>
                </a:tc>
                <a:extLst>
                  <a:ext uri="{0D108BD9-81ED-4DB2-BD59-A6C34878D82A}">
                    <a16:rowId xmlns:a16="http://schemas.microsoft.com/office/drawing/2014/main" val="3701065168"/>
                  </a:ext>
                </a:extLst>
              </a:tr>
            </a:tbl>
          </a:graphicData>
        </a:graphic>
      </p:graphicFrame>
      <p:sp>
        <p:nvSpPr>
          <p:cNvPr id="7" name="Rectangle 1">
            <a:extLst>
              <a:ext uri="{FF2B5EF4-FFF2-40B4-BE49-F238E27FC236}">
                <a16:creationId xmlns:a16="http://schemas.microsoft.com/office/drawing/2014/main" id="{D6DB337E-1363-480D-AF2C-7F020D33F8B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8" name="Otsikko 1">
            <a:extLst>
              <a:ext uri="{FF2B5EF4-FFF2-40B4-BE49-F238E27FC236}">
                <a16:creationId xmlns:a16="http://schemas.microsoft.com/office/drawing/2014/main" id="{7E03B068-8315-4A49-8B00-1B1F3849BE0E}"/>
              </a:ext>
            </a:extLst>
          </p:cNvPr>
          <p:cNvSpPr>
            <a:spLocks noGrp="1"/>
          </p:cNvSpPr>
          <p:nvPr>
            <p:ph type="title"/>
          </p:nvPr>
        </p:nvSpPr>
        <p:spPr>
          <a:xfrm>
            <a:off x="646323" y="404663"/>
            <a:ext cx="6805997" cy="936105"/>
          </a:xfrm>
        </p:spPr>
        <p:style>
          <a:lnRef idx="1">
            <a:schemeClr val="accent1"/>
          </a:lnRef>
          <a:fillRef idx="3">
            <a:schemeClr val="accent1"/>
          </a:fillRef>
          <a:effectRef idx="2">
            <a:schemeClr val="accent1"/>
          </a:effectRef>
          <a:fontRef idx="minor">
            <a:schemeClr val="lt1"/>
          </a:fontRef>
        </p:style>
        <p:txBody>
          <a:bodyPr/>
          <a:lstStyle/>
          <a:p>
            <a:pPr algn="ctr"/>
            <a:r>
              <a:rPr lang="fi-FI" sz="2400" b="1" dirty="0"/>
              <a:t>Tuetun työn päätökset vammaispalveluissa</a:t>
            </a:r>
            <a:endParaRPr lang="fi-FI" sz="2400" dirty="0"/>
          </a:p>
        </p:txBody>
      </p:sp>
    </p:spTree>
    <p:extLst>
      <p:ext uri="{BB962C8B-B14F-4D97-AF65-F5344CB8AC3E}">
        <p14:creationId xmlns:p14="http://schemas.microsoft.com/office/powerpoint/2010/main" val="327363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404663"/>
            <a:ext cx="6995122" cy="1368153"/>
          </a:xfrm>
        </p:spPr>
        <p:style>
          <a:lnRef idx="1">
            <a:schemeClr val="accent1"/>
          </a:lnRef>
          <a:fillRef idx="3">
            <a:schemeClr val="accent1"/>
          </a:fillRef>
          <a:effectRef idx="2">
            <a:schemeClr val="accent1"/>
          </a:effectRef>
          <a:fontRef idx="minor">
            <a:schemeClr val="lt1"/>
          </a:fontRef>
        </p:style>
        <p:txBody>
          <a:bodyPr/>
          <a:lstStyle/>
          <a:p>
            <a:pPr algn="ctr"/>
            <a:r>
              <a:rPr lang="fi-FI" b="1" dirty="0"/>
              <a:t>Kenellä on oikeus palveluun?</a:t>
            </a:r>
            <a:endParaRPr lang="fi-FI" dirty="0"/>
          </a:p>
        </p:txBody>
      </p:sp>
      <p:sp>
        <p:nvSpPr>
          <p:cNvPr id="3" name="Sisällön paikkamerkki 2"/>
          <p:cNvSpPr>
            <a:spLocks noGrp="1"/>
          </p:cNvSpPr>
          <p:nvPr>
            <p:ph idx="1"/>
          </p:nvPr>
        </p:nvSpPr>
        <p:spPr>
          <a:xfrm>
            <a:off x="457198" y="2060848"/>
            <a:ext cx="8291265" cy="4104456"/>
          </a:xfrm>
        </p:spPr>
        <p:txBody>
          <a:bodyPr/>
          <a:lstStyle/>
          <a:p>
            <a:pPr marL="0" indent="0">
              <a:buNone/>
            </a:pPr>
            <a:r>
              <a:rPr lang="fi-FI" sz="1600" b="1" dirty="0">
                <a:ea typeface="+mn-lt"/>
                <a:cs typeface="+mn-lt"/>
              </a:rPr>
              <a:t>Vammaisten henkilöiden työllistymistä tukeva toiminta</a:t>
            </a:r>
          </a:p>
          <a:p>
            <a:r>
              <a:rPr lang="fi-FI" sz="1600" dirty="0">
                <a:ea typeface="+mn-lt"/>
                <a:cs typeface="+mn-lt"/>
              </a:rPr>
              <a:t>18 vuotta täyttäneellä, jonka katsotaan hyötyvän työllistymistä tukevasta palvelusta</a:t>
            </a:r>
          </a:p>
          <a:p>
            <a:r>
              <a:rPr lang="fi-FI" sz="1600" dirty="0">
                <a:ea typeface="+mn-lt"/>
                <a:cs typeface="+mn-lt"/>
              </a:rPr>
              <a:t>Kun katsotaan, että työllistymisen peruspalvelut eivät riitä</a:t>
            </a:r>
          </a:p>
          <a:p>
            <a:r>
              <a:rPr lang="fi-FI" sz="1600" dirty="0">
                <a:ea typeface="+mn-lt"/>
                <a:cs typeface="+mn-lt"/>
              </a:rPr>
              <a:t>Henkilöllä, jolla on pitkäaikainen vamma tai sairaus</a:t>
            </a:r>
          </a:p>
          <a:p>
            <a:endParaRPr lang="fi-FI" sz="1600" dirty="0"/>
          </a:p>
          <a:p>
            <a:pPr marL="0" indent="0">
              <a:buNone/>
            </a:pPr>
            <a:r>
              <a:rPr lang="fi-FI" sz="1600" b="1" dirty="0"/>
              <a:t>Vammaisten henkilöiden työtoiminta</a:t>
            </a:r>
          </a:p>
          <a:p>
            <a:r>
              <a:rPr lang="fi-FI" sz="1600" dirty="0"/>
              <a:t>”</a:t>
            </a:r>
            <a:r>
              <a:rPr lang="fi-FI" sz="1600" i="1" dirty="0"/>
              <a:t>Työtoimintaa järjestetään työkyvyttömille henkilöille, joilla vammaisuudesta johtuen ei ole edellytyksiä osallistua vanhan sosiaalihuoltolain 27 d §:ssä tarkoitettuun työhön ja joiden toimeentulo perustuu pääosin sairauden tai työkyvyttömyyden perusteella myönnettäviin etuuksiin</a:t>
            </a:r>
            <a:r>
              <a:rPr lang="fi-FI" sz="1600" dirty="0"/>
              <a:t>.” (THL: Vammaispalvelujen käsikirja)</a:t>
            </a:r>
          </a:p>
          <a:p>
            <a:endParaRPr lang="fi-FI" sz="2400" dirty="0">
              <a:ea typeface="+mn-lt"/>
              <a:cs typeface="+mn-lt"/>
            </a:endParaRPr>
          </a:p>
          <a:p>
            <a:r>
              <a:rPr lang="fi-FI" sz="1600" dirty="0">
                <a:ea typeface="+mn-lt"/>
                <a:cs typeface="+mn-lt"/>
              </a:rPr>
              <a:t>Vammaispalvelujen palveluohjaaja ja/tai sosiaalityöntekijä tekee palvelutarpeen arvioinnin</a:t>
            </a:r>
          </a:p>
          <a:p>
            <a:endParaRPr lang="fi-FI" sz="2400" dirty="0">
              <a:ea typeface="+mn-lt"/>
              <a:cs typeface="+mn-lt"/>
            </a:endParaRPr>
          </a:p>
          <a:p>
            <a:endParaRPr lang="fi-FI" sz="2400" dirty="0"/>
          </a:p>
        </p:txBody>
      </p:sp>
      <p:sp>
        <p:nvSpPr>
          <p:cNvPr id="4" name="Alatunnisteen paikkamerkki 3"/>
          <p:cNvSpPr>
            <a:spLocks noGrp="1"/>
          </p:cNvSpPr>
          <p:nvPr>
            <p:ph type="ftr" sz="quarter" idx="11"/>
          </p:nvPr>
        </p:nvSpPr>
        <p:spPr/>
        <p:txBody>
          <a:bodyPr/>
          <a:lstStyle/>
          <a:p>
            <a:r>
              <a:rPr lang="fi-FI" dirty="0"/>
              <a:t>ETELÄ-KARJALAN SOSIAALI- JA TERVEYSPIIRI</a:t>
            </a:r>
          </a:p>
        </p:txBody>
      </p:sp>
      <p:sp>
        <p:nvSpPr>
          <p:cNvPr id="5" name="Päivämäärän paikkamerkki 4"/>
          <p:cNvSpPr>
            <a:spLocks noGrp="1"/>
          </p:cNvSpPr>
          <p:nvPr>
            <p:ph type="dt" sz="half" idx="10"/>
          </p:nvPr>
        </p:nvSpPr>
        <p:spPr/>
        <p:txBody>
          <a:bodyPr/>
          <a:lstStyle/>
          <a:p>
            <a:r>
              <a:rPr lang="fi-FI" dirty="0"/>
              <a:t>14.1.2021</a:t>
            </a:r>
          </a:p>
        </p:txBody>
      </p:sp>
      <p:sp>
        <p:nvSpPr>
          <p:cNvPr id="6" name="Dian numeron paikkamerkki 5"/>
          <p:cNvSpPr>
            <a:spLocks noGrp="1"/>
          </p:cNvSpPr>
          <p:nvPr>
            <p:ph type="sldNum" sz="quarter" idx="12"/>
          </p:nvPr>
        </p:nvSpPr>
        <p:spPr/>
        <p:txBody>
          <a:bodyPr/>
          <a:lstStyle/>
          <a:p>
            <a:fld id="{7CCA48EC-F155-4776-813B-25E135F0F5A7}" type="slidenum">
              <a:rPr lang="fi-FI" smtClean="0"/>
              <a:pPr/>
              <a:t>5</a:t>
            </a:fld>
            <a:endParaRPr lang="fi-FI" dirty="0"/>
          </a:p>
        </p:txBody>
      </p:sp>
    </p:spTree>
    <p:extLst>
      <p:ext uri="{BB962C8B-B14F-4D97-AF65-F5344CB8AC3E}">
        <p14:creationId xmlns:p14="http://schemas.microsoft.com/office/powerpoint/2010/main" val="65093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5C4710-AB85-47F5-A6F3-D77B7FF4FF02}"/>
              </a:ext>
            </a:extLst>
          </p:cNvPr>
          <p:cNvSpPr>
            <a:spLocks noGrp="1"/>
          </p:cNvSpPr>
          <p:nvPr>
            <p:ph idx="1"/>
          </p:nvPr>
        </p:nvSpPr>
        <p:spPr/>
        <p:txBody>
          <a:bodyPr/>
          <a:lstStyle/>
          <a:p>
            <a:endParaRPr lang="fi-FI" sz="1600" dirty="0"/>
          </a:p>
          <a:p>
            <a:r>
              <a:rPr lang="fi-FI" sz="1600" dirty="0"/>
              <a:t>Yhteydenotto palveluohjaajaan</a:t>
            </a:r>
          </a:p>
          <a:p>
            <a:pPr marL="457200" lvl="1" indent="0">
              <a:buNone/>
            </a:pPr>
            <a:r>
              <a:rPr lang="fi-FI" sz="1600" b="1" dirty="0"/>
              <a:t>Lappeenranta, Lemi, Luumäki, Savitaipale ja Taipalsaari</a:t>
            </a:r>
          </a:p>
          <a:p>
            <a:pPr marL="457200" lvl="1" indent="0">
              <a:buNone/>
            </a:pPr>
            <a:r>
              <a:rPr lang="fi-FI" sz="1600" dirty="0"/>
              <a:t>Kaisa Muukkonen 040 6511 808 tai Kirsi Kovanen 040 6511 222</a:t>
            </a:r>
          </a:p>
          <a:p>
            <a:pPr marL="457200" lvl="1" indent="0">
              <a:buNone/>
            </a:pPr>
            <a:endParaRPr lang="fi-FI" sz="1600" dirty="0"/>
          </a:p>
          <a:p>
            <a:pPr marL="457200" lvl="1" indent="0">
              <a:buNone/>
            </a:pPr>
            <a:r>
              <a:rPr lang="fi-FI" sz="1600" b="1" dirty="0"/>
              <a:t>Imatra, Rautjärvi, Ruokolahti ja Parikkala</a:t>
            </a:r>
            <a:r>
              <a:rPr lang="fi-FI" sz="1600" dirty="0"/>
              <a:t>	</a:t>
            </a:r>
          </a:p>
          <a:p>
            <a:pPr marL="457200" lvl="1" indent="0">
              <a:buNone/>
            </a:pPr>
            <a:r>
              <a:rPr lang="fi-FI" sz="1600" dirty="0"/>
              <a:t>Eeva Kosonen 040 6513 936 tai Tanja Tervonen 040 573 2430</a:t>
            </a:r>
          </a:p>
          <a:p>
            <a:pPr marL="457200" lvl="1" indent="0">
              <a:buNone/>
            </a:pPr>
            <a:endParaRPr lang="fi-FI" sz="1600" dirty="0"/>
          </a:p>
          <a:p>
            <a:r>
              <a:rPr lang="fi-FI" sz="1600" dirty="0"/>
              <a:t>Vammaisten henkilöiden työllistymistä tukevaa toimintaa ja vammaisten henkilöiden työtoimintaa haetaan vammaispalveluhakemuksella kirjallisesti tai suullisesti.</a:t>
            </a:r>
          </a:p>
          <a:p>
            <a:endParaRPr lang="fi-FI" sz="1600" dirty="0"/>
          </a:p>
          <a:p>
            <a:r>
              <a:rPr lang="fi-FI" sz="1600" dirty="0"/>
              <a:t>Lisätietoja tuetun työn palveluista antaa toimintayksikön esimies Hanna Lange vammaispalvelujen tuetun työllistämisen palveluista 040 6511 841</a:t>
            </a:r>
          </a:p>
          <a:p>
            <a:endParaRPr lang="fi-FI" sz="2400" dirty="0"/>
          </a:p>
          <a:p>
            <a:endParaRPr lang="fi-FI" dirty="0"/>
          </a:p>
        </p:txBody>
      </p:sp>
      <p:sp>
        <p:nvSpPr>
          <p:cNvPr id="4" name="Alatunnisteen paikkamerkki 3">
            <a:extLst>
              <a:ext uri="{FF2B5EF4-FFF2-40B4-BE49-F238E27FC236}">
                <a16:creationId xmlns:a16="http://schemas.microsoft.com/office/drawing/2014/main" id="{2655ACF5-B49A-455F-9833-A2271E7DFA08}"/>
              </a:ext>
            </a:extLst>
          </p:cNvPr>
          <p:cNvSpPr>
            <a:spLocks noGrp="1"/>
          </p:cNvSpPr>
          <p:nvPr>
            <p:ph type="ftr" sz="quarter" idx="11"/>
          </p:nvPr>
        </p:nvSpPr>
        <p:spPr/>
        <p:txBody>
          <a:bodyPr/>
          <a:lstStyle/>
          <a:p>
            <a:r>
              <a:rPr lang="fi-FI"/>
              <a:t>ETELÄ-KARJALAN SOSIAALI- JA TERVEYSPIIRI</a:t>
            </a:r>
            <a:endParaRPr lang="fi-FI" dirty="0"/>
          </a:p>
        </p:txBody>
      </p:sp>
      <p:sp>
        <p:nvSpPr>
          <p:cNvPr id="5" name="Päivämäärän paikkamerkki 4">
            <a:extLst>
              <a:ext uri="{FF2B5EF4-FFF2-40B4-BE49-F238E27FC236}">
                <a16:creationId xmlns:a16="http://schemas.microsoft.com/office/drawing/2014/main" id="{B7B4E01D-F750-4199-8258-14629991DE4A}"/>
              </a:ext>
            </a:extLst>
          </p:cNvPr>
          <p:cNvSpPr>
            <a:spLocks noGrp="1"/>
          </p:cNvSpPr>
          <p:nvPr>
            <p:ph type="dt" sz="half" idx="10"/>
          </p:nvPr>
        </p:nvSpPr>
        <p:spPr/>
        <p:txBody>
          <a:bodyPr/>
          <a:lstStyle/>
          <a:p>
            <a:fld id="{F3CFB9D1-6F41-472A-83E3-ACB51642FBA3}" type="datetime1">
              <a:rPr lang="fi-FI" smtClean="0"/>
              <a:t>20.1.2021</a:t>
            </a:fld>
            <a:endParaRPr lang="fi-FI" dirty="0"/>
          </a:p>
        </p:txBody>
      </p:sp>
      <p:sp>
        <p:nvSpPr>
          <p:cNvPr id="6" name="Dian numeron paikkamerkki 5">
            <a:extLst>
              <a:ext uri="{FF2B5EF4-FFF2-40B4-BE49-F238E27FC236}">
                <a16:creationId xmlns:a16="http://schemas.microsoft.com/office/drawing/2014/main" id="{18641335-38BE-4A86-BB06-F3995FC442B3}"/>
              </a:ext>
            </a:extLst>
          </p:cNvPr>
          <p:cNvSpPr>
            <a:spLocks noGrp="1"/>
          </p:cNvSpPr>
          <p:nvPr>
            <p:ph type="sldNum" sz="quarter" idx="12"/>
          </p:nvPr>
        </p:nvSpPr>
        <p:spPr/>
        <p:txBody>
          <a:bodyPr/>
          <a:lstStyle/>
          <a:p>
            <a:fld id="{7CCA48EC-F155-4776-813B-25E135F0F5A7}" type="slidenum">
              <a:rPr lang="fi-FI" smtClean="0"/>
              <a:pPr/>
              <a:t>6</a:t>
            </a:fld>
            <a:endParaRPr lang="fi-FI" dirty="0"/>
          </a:p>
        </p:txBody>
      </p:sp>
      <p:sp>
        <p:nvSpPr>
          <p:cNvPr id="7" name="Otsikko 1">
            <a:extLst>
              <a:ext uri="{FF2B5EF4-FFF2-40B4-BE49-F238E27FC236}">
                <a16:creationId xmlns:a16="http://schemas.microsoft.com/office/drawing/2014/main" id="{EF8545E5-09D6-4A91-83FA-60D6F132D5E5}"/>
              </a:ext>
            </a:extLst>
          </p:cNvPr>
          <p:cNvSpPr>
            <a:spLocks noGrp="1"/>
          </p:cNvSpPr>
          <p:nvPr>
            <p:ph type="title"/>
          </p:nvPr>
        </p:nvSpPr>
        <p:spPr>
          <a:xfrm>
            <a:off x="457200" y="274638"/>
            <a:ext cx="7210425" cy="1143000"/>
          </a:xfrm>
        </p:spPr>
        <p:style>
          <a:lnRef idx="1">
            <a:schemeClr val="accent1"/>
          </a:lnRef>
          <a:fillRef idx="3">
            <a:schemeClr val="accent1"/>
          </a:fillRef>
          <a:effectRef idx="2">
            <a:schemeClr val="accent1"/>
          </a:effectRef>
          <a:fontRef idx="minor">
            <a:schemeClr val="lt1"/>
          </a:fontRef>
        </p:style>
        <p:txBody>
          <a:bodyPr/>
          <a:lstStyle/>
          <a:p>
            <a:pPr algn="ctr"/>
            <a:r>
              <a:rPr lang="fi-FI" b="1" dirty="0"/>
              <a:t>Miten palvelua haetaan?</a:t>
            </a:r>
            <a:endParaRPr lang="fi-FI" dirty="0"/>
          </a:p>
        </p:txBody>
      </p:sp>
    </p:spTree>
    <p:extLst>
      <p:ext uri="{BB962C8B-B14F-4D97-AF65-F5344CB8AC3E}">
        <p14:creationId xmlns:p14="http://schemas.microsoft.com/office/powerpoint/2010/main" val="120720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8"/>
            <a:ext cx="6635081" cy="1143000"/>
          </a:xfrm>
        </p:spPr>
        <p:style>
          <a:lnRef idx="1">
            <a:schemeClr val="accent1"/>
          </a:lnRef>
          <a:fillRef idx="3">
            <a:schemeClr val="accent1"/>
          </a:fillRef>
          <a:effectRef idx="2">
            <a:schemeClr val="accent1"/>
          </a:effectRef>
          <a:fontRef idx="minor">
            <a:schemeClr val="lt1"/>
          </a:fontRef>
        </p:style>
        <p:txBody>
          <a:bodyPr/>
          <a:lstStyle/>
          <a:p>
            <a:pPr algn="ctr"/>
            <a:r>
              <a:rPr lang="fi-FI" sz="2400" b="1" dirty="0"/>
              <a:t>Miten työhönvalmennus </a:t>
            </a:r>
            <a:br>
              <a:rPr lang="fi-FI" sz="2400" b="1" dirty="0"/>
            </a:br>
            <a:r>
              <a:rPr lang="fi-FI" sz="2400" b="1" dirty="0"/>
              <a:t>(työllistymistä tukeva toiminta) toimii?</a:t>
            </a:r>
          </a:p>
        </p:txBody>
      </p:sp>
      <p:sp>
        <p:nvSpPr>
          <p:cNvPr id="3" name="Sisällön paikkamerkki 2"/>
          <p:cNvSpPr>
            <a:spLocks noGrp="1"/>
          </p:cNvSpPr>
          <p:nvPr>
            <p:ph idx="1"/>
          </p:nvPr>
        </p:nvSpPr>
        <p:spPr>
          <a:xfrm>
            <a:off x="457200" y="1484784"/>
            <a:ext cx="8229600" cy="5013321"/>
          </a:xfrm>
        </p:spPr>
        <p:txBody>
          <a:bodyPr/>
          <a:lstStyle/>
          <a:p>
            <a:endParaRPr lang="fi-FI" sz="1600" dirty="0"/>
          </a:p>
          <a:p>
            <a:r>
              <a:rPr lang="fi-FI" sz="1600" dirty="0"/>
              <a:t>Työhönvalmennus on monipuolista, tavoitteellista toimintaa.</a:t>
            </a:r>
          </a:p>
          <a:p>
            <a:r>
              <a:rPr lang="fi-FI" sz="1600" dirty="0"/>
              <a:t>Yleensä asiakkaalla on perustoimeentulona työkyvyttömyyseläke. </a:t>
            </a:r>
          </a:p>
          <a:p>
            <a:r>
              <a:rPr lang="fi-FI" sz="1600" dirty="0"/>
              <a:t>Tavoitteena työllistyä palkkatyöhön osa- tai kokoaikaisesti</a:t>
            </a:r>
          </a:p>
          <a:p>
            <a:endParaRPr lang="fi-FI" sz="1600" dirty="0"/>
          </a:p>
          <a:p>
            <a:r>
              <a:rPr lang="fi-FI" sz="1600" dirty="0"/>
              <a:t>Tuetun työn ohjaaja kulkee rinnalla koko työllistymisprosessin ajan:</a:t>
            </a:r>
          </a:p>
          <a:p>
            <a:pPr lvl="1">
              <a:buFont typeface="Wingdings" panose="05000000000000000000" pitchFamily="2" charset="2"/>
              <a:buChar char="ü"/>
            </a:pPr>
            <a:r>
              <a:rPr lang="fi-FI" sz="1600" dirty="0"/>
              <a:t>omien vahvuuksien, taitojen ja toiveiden kartoittamisessa</a:t>
            </a:r>
          </a:p>
          <a:p>
            <a:pPr lvl="1">
              <a:buFont typeface="Wingdings" panose="05000000000000000000" pitchFamily="2" charset="2"/>
              <a:buChar char="ü"/>
            </a:pPr>
            <a:r>
              <a:rPr lang="fi-FI" sz="1600" dirty="0"/>
              <a:t> työpaikan etsimisessä, työn haussa ja työhaastattelussa</a:t>
            </a:r>
          </a:p>
          <a:p>
            <a:pPr lvl="1">
              <a:buFont typeface="Wingdings" panose="05000000000000000000" pitchFamily="2" charset="2"/>
              <a:buChar char="ü"/>
            </a:pPr>
            <a:r>
              <a:rPr lang="fi-FI" sz="1600" dirty="0"/>
              <a:t> työtehtävien suunnittelussa ja työhön perehdyttämisessä</a:t>
            </a:r>
          </a:p>
          <a:p>
            <a:pPr lvl="1">
              <a:buFont typeface="Wingdings" panose="05000000000000000000" pitchFamily="2" charset="2"/>
              <a:buChar char="ü"/>
            </a:pPr>
            <a:r>
              <a:rPr lang="fi-FI" sz="1600" dirty="0"/>
              <a:t> työhyvinvoinnin ja motivaation ylläpitämisessä</a:t>
            </a:r>
          </a:p>
          <a:p>
            <a:pPr lvl="1">
              <a:buFont typeface="Wingdings" panose="05000000000000000000" pitchFamily="2" charset="2"/>
              <a:buChar char="ü"/>
            </a:pPr>
            <a:r>
              <a:rPr lang="fi-FI" sz="1600" dirty="0"/>
              <a:t> asioinnissa TE-toimistossa, Kelalla ja verotoimistossa</a:t>
            </a:r>
          </a:p>
          <a:p>
            <a:pPr lvl="1">
              <a:buFont typeface="Wingdings" panose="05000000000000000000" pitchFamily="2" charset="2"/>
              <a:buChar char="ü"/>
            </a:pPr>
            <a:r>
              <a:rPr lang="fi-FI" sz="1600" dirty="0"/>
              <a:t> vertaisryhmätoiminnassa</a:t>
            </a:r>
          </a:p>
          <a:p>
            <a:pPr lvl="1">
              <a:buFont typeface="Wingdings" panose="05000000000000000000" pitchFamily="2" charset="2"/>
              <a:buChar char="ü"/>
            </a:pPr>
            <a:endParaRPr lang="fi-FI" sz="1600" dirty="0"/>
          </a:p>
          <a:p>
            <a:r>
              <a:rPr lang="fi-FI" sz="1600" dirty="0"/>
              <a:t>Tuetun työn ohjaaja on tarpeen mukaan myös työnantajan ja työyhteisön tukena (palkkatuen hakemisessa, tehtävien muotoilussa, kommunikoinnin tukena </a:t>
            </a:r>
            <a:r>
              <a:rPr lang="fi-FI" sz="1600" dirty="0" err="1"/>
              <a:t>jne</a:t>
            </a:r>
            <a:r>
              <a:rPr lang="fi-FI" sz="1600" dirty="0"/>
              <a:t>)</a:t>
            </a:r>
          </a:p>
        </p:txBody>
      </p:sp>
      <p:sp>
        <p:nvSpPr>
          <p:cNvPr id="4" name="Alatunnisteen paikkamerkki 3"/>
          <p:cNvSpPr>
            <a:spLocks noGrp="1"/>
          </p:cNvSpPr>
          <p:nvPr>
            <p:ph type="ftr" sz="quarter" idx="11"/>
          </p:nvPr>
        </p:nvSpPr>
        <p:spPr/>
        <p:txBody>
          <a:bodyPr/>
          <a:lstStyle/>
          <a:p>
            <a:r>
              <a:rPr lang="fi-FI"/>
              <a:t>ETELÄ-KARJALAN SOSIAALI- JA TERVEYSPIIRI</a:t>
            </a:r>
            <a:endParaRPr lang="fi-FI" dirty="0"/>
          </a:p>
        </p:txBody>
      </p:sp>
      <p:sp>
        <p:nvSpPr>
          <p:cNvPr id="5" name="Päivämäärän paikkamerkki 4"/>
          <p:cNvSpPr>
            <a:spLocks noGrp="1"/>
          </p:cNvSpPr>
          <p:nvPr>
            <p:ph type="dt" sz="half" idx="10"/>
          </p:nvPr>
        </p:nvSpPr>
        <p:spPr>
          <a:xfrm>
            <a:off x="3627511" y="6504541"/>
            <a:ext cx="2133600" cy="236827"/>
          </a:xfrm>
        </p:spPr>
        <p:txBody>
          <a:bodyPr/>
          <a:lstStyle/>
          <a:p>
            <a:r>
              <a:rPr lang="fi-FI" dirty="0"/>
              <a:t>14.1.2021</a:t>
            </a:r>
          </a:p>
        </p:txBody>
      </p:sp>
      <p:sp>
        <p:nvSpPr>
          <p:cNvPr id="6" name="Dian numeron paikkamerkki 5"/>
          <p:cNvSpPr>
            <a:spLocks noGrp="1"/>
          </p:cNvSpPr>
          <p:nvPr>
            <p:ph type="sldNum" sz="quarter" idx="12"/>
          </p:nvPr>
        </p:nvSpPr>
        <p:spPr/>
        <p:txBody>
          <a:bodyPr/>
          <a:lstStyle/>
          <a:p>
            <a:fld id="{7CCA48EC-F155-4776-813B-25E135F0F5A7}" type="slidenum">
              <a:rPr lang="fi-FI" smtClean="0"/>
              <a:pPr/>
              <a:t>7</a:t>
            </a:fld>
            <a:endParaRPr lang="fi-FI" dirty="0"/>
          </a:p>
        </p:txBody>
      </p:sp>
    </p:spTree>
    <p:extLst>
      <p:ext uri="{BB962C8B-B14F-4D97-AF65-F5344CB8AC3E}">
        <p14:creationId xmlns:p14="http://schemas.microsoft.com/office/powerpoint/2010/main" val="143725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404664"/>
            <a:ext cx="7042745" cy="1165396"/>
          </a:xfrm>
        </p:spPr>
        <p:style>
          <a:lnRef idx="1">
            <a:schemeClr val="accent1"/>
          </a:lnRef>
          <a:fillRef idx="3">
            <a:schemeClr val="accent1"/>
          </a:fillRef>
          <a:effectRef idx="2">
            <a:schemeClr val="accent1"/>
          </a:effectRef>
          <a:fontRef idx="minor">
            <a:schemeClr val="lt1"/>
          </a:fontRef>
        </p:style>
        <p:txBody>
          <a:bodyPr/>
          <a:lstStyle/>
          <a:p>
            <a:pPr algn="ctr"/>
            <a:r>
              <a:rPr lang="fi-FI" sz="2400" b="1" dirty="0"/>
              <a:t>Miten työhönvalmennuksen asiakkaat työllistyvät?</a:t>
            </a:r>
          </a:p>
        </p:txBody>
      </p:sp>
      <p:sp>
        <p:nvSpPr>
          <p:cNvPr id="3" name="Sisällön paikkamerkki 2"/>
          <p:cNvSpPr>
            <a:spLocks noGrp="1"/>
          </p:cNvSpPr>
          <p:nvPr>
            <p:ph idx="1"/>
          </p:nvPr>
        </p:nvSpPr>
        <p:spPr>
          <a:xfrm>
            <a:off x="460998" y="1844824"/>
            <a:ext cx="8225802" cy="4536504"/>
          </a:xfrm>
        </p:spPr>
        <p:style>
          <a:lnRef idx="2">
            <a:schemeClr val="accent6"/>
          </a:lnRef>
          <a:fillRef idx="1">
            <a:schemeClr val="lt1"/>
          </a:fillRef>
          <a:effectRef idx="0">
            <a:schemeClr val="accent6"/>
          </a:effectRef>
          <a:fontRef idx="minor">
            <a:schemeClr val="dk1"/>
          </a:fontRef>
        </p:style>
        <p:txBody>
          <a:bodyPr/>
          <a:lstStyle/>
          <a:p>
            <a:pPr marL="0" indent="0">
              <a:buNone/>
            </a:pPr>
            <a:endParaRPr lang="fi-FI" sz="2000" b="1" dirty="0"/>
          </a:p>
          <a:p>
            <a:pPr marL="0" indent="0">
              <a:buNone/>
            </a:pPr>
            <a:r>
              <a:rPr lang="fi-FI" sz="2000" b="1" dirty="0"/>
              <a:t>Työllistymistä edistävät tekijät:</a:t>
            </a:r>
          </a:p>
          <a:p>
            <a:pPr marL="0" indent="0">
              <a:buNone/>
            </a:pPr>
            <a:endParaRPr lang="fi-FI" sz="2000" b="1" dirty="0"/>
          </a:p>
          <a:p>
            <a:pPr>
              <a:buFont typeface="Wingdings" panose="05000000000000000000" pitchFamily="2" charset="2"/>
              <a:buChar char="ü"/>
            </a:pPr>
            <a:r>
              <a:rPr lang="fi-FI" sz="2000" dirty="0"/>
              <a:t>Oma motivaatio</a:t>
            </a:r>
          </a:p>
          <a:p>
            <a:pPr>
              <a:buFont typeface="Wingdings" panose="05000000000000000000" pitchFamily="2" charset="2"/>
              <a:buChar char="ü"/>
            </a:pPr>
            <a:r>
              <a:rPr lang="fi-FI" sz="2000" dirty="0"/>
              <a:t>Läheisten tuki työllistymiseen</a:t>
            </a:r>
          </a:p>
          <a:p>
            <a:pPr>
              <a:buFont typeface="Wingdings" panose="05000000000000000000" pitchFamily="2" charset="2"/>
              <a:buChar char="ü"/>
            </a:pPr>
            <a:r>
              <a:rPr lang="fi-FI" sz="2000" dirty="0"/>
              <a:t>Moniammatillinen ja -alainen verkostotyö</a:t>
            </a:r>
          </a:p>
          <a:p>
            <a:pPr>
              <a:buFont typeface="Wingdings" panose="05000000000000000000" pitchFamily="2" charset="2"/>
              <a:buChar char="ü"/>
            </a:pPr>
            <a:r>
              <a:rPr lang="fi-FI" sz="2000" dirty="0"/>
              <a:t>Palkkatuki (vamman tai sairauden perusteella)</a:t>
            </a:r>
          </a:p>
          <a:p>
            <a:pPr>
              <a:buFont typeface="Wingdings" panose="05000000000000000000" pitchFamily="2" charset="2"/>
              <a:buChar char="ü"/>
            </a:pPr>
            <a:r>
              <a:rPr lang="fi-FI" sz="2000" dirty="0"/>
              <a:t>Työolosuhteiden järjestelytuki</a:t>
            </a:r>
          </a:p>
          <a:p>
            <a:pPr>
              <a:buFont typeface="Wingdings" panose="05000000000000000000" pitchFamily="2" charset="2"/>
              <a:buChar char="ü"/>
            </a:pPr>
            <a:r>
              <a:rPr lang="fi-FI" sz="2000" dirty="0"/>
              <a:t>Työtoiminta/Työkokeilu työharjoitteluna aidossa työympäristössä ja työtehtävissä</a:t>
            </a:r>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a:buFont typeface="Wingdings" panose="05000000000000000000" pitchFamily="2" charset="2"/>
              <a:buChar char="ü"/>
            </a:pPr>
            <a:endParaRPr lang="fi-FI" sz="2400" dirty="0"/>
          </a:p>
        </p:txBody>
      </p:sp>
      <p:sp>
        <p:nvSpPr>
          <p:cNvPr id="4" name="Alatunnisteen paikkamerkki 3"/>
          <p:cNvSpPr>
            <a:spLocks noGrp="1"/>
          </p:cNvSpPr>
          <p:nvPr>
            <p:ph type="ftr" sz="quarter" idx="11"/>
          </p:nvPr>
        </p:nvSpPr>
        <p:spPr/>
        <p:txBody>
          <a:bodyPr/>
          <a:lstStyle/>
          <a:p>
            <a:r>
              <a:rPr lang="fi-FI"/>
              <a:t>ETELÄ-KARJALAN SOSIAALI- JA TERVEYSPIIRI</a:t>
            </a:r>
            <a:endParaRPr lang="fi-FI" dirty="0"/>
          </a:p>
        </p:txBody>
      </p:sp>
      <p:sp>
        <p:nvSpPr>
          <p:cNvPr id="5" name="Päivämäärän paikkamerkki 4"/>
          <p:cNvSpPr>
            <a:spLocks noGrp="1"/>
          </p:cNvSpPr>
          <p:nvPr>
            <p:ph type="dt" sz="half" idx="10"/>
          </p:nvPr>
        </p:nvSpPr>
        <p:spPr/>
        <p:txBody>
          <a:bodyPr/>
          <a:lstStyle/>
          <a:p>
            <a:r>
              <a:rPr lang="fi-FI" dirty="0"/>
              <a:t>14.1.2021</a:t>
            </a:r>
          </a:p>
        </p:txBody>
      </p:sp>
      <p:sp>
        <p:nvSpPr>
          <p:cNvPr id="6" name="Dian numeron paikkamerkki 5"/>
          <p:cNvSpPr>
            <a:spLocks noGrp="1"/>
          </p:cNvSpPr>
          <p:nvPr>
            <p:ph type="sldNum" sz="quarter" idx="12"/>
          </p:nvPr>
        </p:nvSpPr>
        <p:spPr/>
        <p:txBody>
          <a:bodyPr/>
          <a:lstStyle/>
          <a:p>
            <a:fld id="{7CCA48EC-F155-4776-813B-25E135F0F5A7}" type="slidenum">
              <a:rPr lang="fi-FI" smtClean="0"/>
              <a:pPr/>
              <a:t>8</a:t>
            </a:fld>
            <a:endParaRPr lang="fi-FI" dirty="0"/>
          </a:p>
        </p:txBody>
      </p:sp>
    </p:spTree>
    <p:extLst>
      <p:ext uri="{BB962C8B-B14F-4D97-AF65-F5344CB8AC3E}">
        <p14:creationId xmlns:p14="http://schemas.microsoft.com/office/powerpoint/2010/main" val="78847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B31922A-73BE-4894-AF98-2189BC11FA12}"/>
              </a:ext>
            </a:extLst>
          </p:cNvPr>
          <p:cNvSpPr>
            <a:spLocks noGrp="1"/>
          </p:cNvSpPr>
          <p:nvPr>
            <p:ph idx="1"/>
          </p:nvPr>
        </p:nvSpPr>
        <p:spPr>
          <a:xfrm>
            <a:off x="457200" y="1600200"/>
            <a:ext cx="8229600" cy="4349079"/>
          </a:xfrm>
        </p:spPr>
        <p:txBody>
          <a:bodyPr/>
          <a:lstStyle/>
          <a:p>
            <a:endParaRPr lang="fi-FI" sz="1800" dirty="0"/>
          </a:p>
          <a:p>
            <a:r>
              <a:rPr lang="fi-FI" sz="1800" dirty="0"/>
              <a:t>Työtoiminnan esite asiakkaalle: </a:t>
            </a:r>
            <a:r>
              <a:rPr lang="fi-FI" sz="1800" dirty="0">
                <a:hlinkClick r:id="rId2"/>
              </a:rPr>
              <a:t>https://www.eksote.fi/sosiaalipalvelut/vammaispalvelut/paiva-aikainen-toiminta/Documents/Ty%C3%B6toiminta%20tavallisella%20ty%C3%B6paikalla,%20selkokielinen%20esite.pdf</a:t>
            </a:r>
            <a:endParaRPr lang="fi-FI" sz="1800" dirty="0"/>
          </a:p>
          <a:p>
            <a:r>
              <a:rPr lang="fi-FI" sz="1800" dirty="0"/>
              <a:t>Työhönvalmennuksen esite asiakkaalle: </a:t>
            </a:r>
            <a:r>
              <a:rPr lang="fi-FI" sz="1800" dirty="0">
                <a:hlinkClick r:id="rId3"/>
              </a:rPr>
              <a:t>https://www.eksote.fi/sosiaalipalvelut/vammaispalvelut/paiva-aikainen-toiminta/Documents/Ty%C3%B6h%C3%B6nvalmennus,%20selkokielinen%20esite.pdf</a:t>
            </a:r>
            <a:endParaRPr lang="fi-FI" sz="1800" dirty="0"/>
          </a:p>
          <a:p>
            <a:r>
              <a:rPr lang="fi-FI" sz="1800" dirty="0"/>
              <a:t>Työhönvalmennuksen esite työnantajalle: </a:t>
            </a:r>
            <a:r>
              <a:rPr lang="fi-FI" sz="1800" dirty="0">
                <a:hlinkClick r:id="rId4"/>
              </a:rPr>
              <a:t>https://www.eksote.fi/sosiaalipalvelut/vammaispalvelut/paiva-aikainen-toiminta/Documents/Ty%C3%B6h%C3%B6nvalmennus,%20esite%20ty%C3%B6nantajalle.pdf</a:t>
            </a:r>
            <a:endParaRPr lang="fi-FI" sz="1800" dirty="0"/>
          </a:p>
          <a:p>
            <a:r>
              <a:rPr lang="fi-FI" sz="1800" dirty="0"/>
              <a:t>Työhönvalmennuksen esittelyvideo: </a:t>
            </a:r>
            <a:r>
              <a:rPr lang="fi-FI" sz="1800" dirty="0">
                <a:hlinkClick r:id="rId5"/>
              </a:rPr>
              <a:t>https://youtu.be/fM-LB3x4xfw</a:t>
            </a:r>
            <a:endParaRPr lang="fi-FI" sz="1800" dirty="0"/>
          </a:p>
          <a:p>
            <a:endParaRPr lang="fi-FI" sz="1800" dirty="0"/>
          </a:p>
          <a:p>
            <a:endParaRPr lang="fi-FI" dirty="0"/>
          </a:p>
        </p:txBody>
      </p:sp>
      <p:sp>
        <p:nvSpPr>
          <p:cNvPr id="4" name="Alatunnisteen paikkamerkki 3">
            <a:extLst>
              <a:ext uri="{FF2B5EF4-FFF2-40B4-BE49-F238E27FC236}">
                <a16:creationId xmlns:a16="http://schemas.microsoft.com/office/drawing/2014/main" id="{5B07254B-9D47-4FA5-B47D-F70115D05242}"/>
              </a:ext>
            </a:extLst>
          </p:cNvPr>
          <p:cNvSpPr>
            <a:spLocks noGrp="1"/>
          </p:cNvSpPr>
          <p:nvPr>
            <p:ph type="ftr" sz="quarter" idx="11"/>
          </p:nvPr>
        </p:nvSpPr>
        <p:spPr/>
        <p:txBody>
          <a:bodyPr/>
          <a:lstStyle/>
          <a:p>
            <a:r>
              <a:rPr lang="fi-FI"/>
              <a:t>ETELÄ-KARJALAN SOSIAALI- JA TERVEYSPIIRI</a:t>
            </a:r>
            <a:endParaRPr lang="fi-FI" dirty="0"/>
          </a:p>
        </p:txBody>
      </p:sp>
      <p:sp>
        <p:nvSpPr>
          <p:cNvPr id="5" name="Päivämäärän paikkamerkki 4">
            <a:extLst>
              <a:ext uri="{FF2B5EF4-FFF2-40B4-BE49-F238E27FC236}">
                <a16:creationId xmlns:a16="http://schemas.microsoft.com/office/drawing/2014/main" id="{A2923832-1D9F-4A21-83A6-714A427D583C}"/>
              </a:ext>
            </a:extLst>
          </p:cNvPr>
          <p:cNvSpPr>
            <a:spLocks noGrp="1"/>
          </p:cNvSpPr>
          <p:nvPr>
            <p:ph type="dt" sz="half" idx="10"/>
          </p:nvPr>
        </p:nvSpPr>
        <p:spPr/>
        <p:txBody>
          <a:bodyPr/>
          <a:lstStyle/>
          <a:p>
            <a:fld id="{F3CFB9D1-6F41-472A-83E3-ACB51642FBA3}" type="datetime1">
              <a:rPr lang="fi-FI" smtClean="0"/>
              <a:t>20.1.2021</a:t>
            </a:fld>
            <a:endParaRPr lang="fi-FI" dirty="0"/>
          </a:p>
        </p:txBody>
      </p:sp>
      <p:sp>
        <p:nvSpPr>
          <p:cNvPr id="6" name="Dian numeron paikkamerkki 5">
            <a:extLst>
              <a:ext uri="{FF2B5EF4-FFF2-40B4-BE49-F238E27FC236}">
                <a16:creationId xmlns:a16="http://schemas.microsoft.com/office/drawing/2014/main" id="{2553FBB2-CC33-4D70-9055-A346E4C06D03}"/>
              </a:ext>
            </a:extLst>
          </p:cNvPr>
          <p:cNvSpPr>
            <a:spLocks noGrp="1"/>
          </p:cNvSpPr>
          <p:nvPr>
            <p:ph type="sldNum" sz="quarter" idx="12"/>
          </p:nvPr>
        </p:nvSpPr>
        <p:spPr/>
        <p:txBody>
          <a:bodyPr/>
          <a:lstStyle/>
          <a:p>
            <a:fld id="{7CCA48EC-F155-4776-813B-25E135F0F5A7}" type="slidenum">
              <a:rPr lang="fi-FI" smtClean="0"/>
              <a:pPr/>
              <a:t>9</a:t>
            </a:fld>
            <a:endParaRPr lang="fi-FI" dirty="0"/>
          </a:p>
        </p:txBody>
      </p:sp>
      <p:sp>
        <p:nvSpPr>
          <p:cNvPr id="7" name="Otsikko 1">
            <a:extLst>
              <a:ext uri="{FF2B5EF4-FFF2-40B4-BE49-F238E27FC236}">
                <a16:creationId xmlns:a16="http://schemas.microsoft.com/office/drawing/2014/main" id="{150AAAB8-1127-42AE-9C64-828B8FC33FAF}"/>
              </a:ext>
            </a:extLst>
          </p:cNvPr>
          <p:cNvSpPr>
            <a:spLocks noGrp="1"/>
          </p:cNvSpPr>
          <p:nvPr>
            <p:ph type="title"/>
          </p:nvPr>
        </p:nvSpPr>
        <p:spPr>
          <a:xfrm>
            <a:off x="457201" y="274638"/>
            <a:ext cx="7139136" cy="1143000"/>
          </a:xfrm>
          <a:gradFill>
            <a:gsLst>
              <a:gs pos="45520">
                <a:srgbClr val="0093DF"/>
              </a:gs>
              <a:gs pos="0">
                <a:schemeClr val="accent1">
                  <a:shade val="51000"/>
                  <a:satMod val="130000"/>
                </a:schemeClr>
              </a:gs>
              <a:gs pos="80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lstStyle/>
          <a:p>
            <a:pPr algn="ctr"/>
            <a:r>
              <a:rPr lang="fi-FI" b="1" dirty="0"/>
              <a:t>Linkkejä esitteisiin ja esittelyvideoon</a:t>
            </a:r>
            <a:endParaRPr lang="fi-FI" dirty="0"/>
          </a:p>
        </p:txBody>
      </p:sp>
    </p:spTree>
    <p:extLst>
      <p:ext uri="{BB962C8B-B14F-4D97-AF65-F5344CB8AC3E}">
        <p14:creationId xmlns:p14="http://schemas.microsoft.com/office/powerpoint/2010/main" val="2299258204"/>
      </p:ext>
    </p:extLst>
  </p:cSld>
  <p:clrMapOvr>
    <a:masterClrMapping/>
  </p:clrMapOvr>
</p:sld>
</file>

<file path=ppt/theme/theme1.xml><?xml version="1.0" encoding="utf-8"?>
<a:theme xmlns:a="http://schemas.openxmlformats.org/drawingml/2006/main" name="Office-teema">
  <a:themeElements>
    <a:clrScheme name="Eksote">
      <a:dk1>
        <a:srgbClr val="000000"/>
      </a:dk1>
      <a:lt1>
        <a:srgbClr val="FFFFFF"/>
      </a:lt1>
      <a:dk2>
        <a:srgbClr val="000000"/>
      </a:dk2>
      <a:lt2>
        <a:srgbClr val="FFFFFF"/>
      </a:lt2>
      <a:accent1>
        <a:srgbClr val="089DE0"/>
      </a:accent1>
      <a:accent2>
        <a:srgbClr val="95C11F"/>
      </a:accent2>
      <a:accent3>
        <a:srgbClr val="004C1D"/>
      </a:accent3>
      <a:accent4>
        <a:srgbClr val="731E80"/>
      </a:accent4>
      <a:accent5>
        <a:srgbClr val="C5006C"/>
      </a:accent5>
      <a:accent6>
        <a:srgbClr val="E4E15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ksote_PowerPoint_pohja_eri_teemakansilla.potx" id="{9DE741DF-C587-483C-9EFD-6A5C4AF9AFC4}" vid="{E9F9ACA7-05ED-4236-AD40-A08AD24F98F0}"/>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sote_PowerPoint_pohja_eri_teemakansilla.potx" id="{9DE741DF-C587-483C-9EFD-6A5C4AF9AFC4}" vid="{83911E10-074E-40A7-BE17-B5D43C5CB5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Yleisasiakirja</p:Name>
  <p:Description/>
  <p:Statement/>
  <p:PolicyItems>
    <p:PolicyItem featureId="Microsoft.Office.RecordsManagement.PolicyFeatures.Expiration" staticId="0x0101001444FEDF2E9664409BAFE1B7398806E705|885276123" UniqueId="65363ea3-ddcd-4354-a76c-7bb8ae772805">
      <p:Name>Säilytys</p:Name>
      <p:Description>Sisällön automaattinen ajoitus käsittelyä varten ja määräpäivän saavuttaneen sisällön säilytystoiminnon suorittaminen.</p:Description>
      <p:CustomData>
        <Schedules nextStageId="2" default="false">
          <Schedule type="Default">
            <stages>
              <data stageId="1">
                <formula id="Microsoft.Office.RecordsManagement.PolicyFeatures.Expiration.Formula.BuiltIn">
                  <number>10</number>
                  <property>Voimassaolonpaattymispvm</property>
                  <propertyId>e03abf2d-d452-4062-86a7-9bc7dbb10e67</propertyId>
                  <period>years</period>
                </formula>
                <action type="action" id="Microsoft.Office.RecordsManagement.PolicyFeatures.Expiration.Action.MoveToRecycleBin"/>
              </data>
            </stages>
          </Schedule>
          <Schedule type="Record">
            <stages/>
          </Schedule>
        </Schedules>
      </p:CustomData>
    </p:PolicyItem>
  </p:PolicyItems>
</p:Policy>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yvaksymispvm xmlns="1fb10f66-92cf-4c01-be75-5f618bc9ec05" xsi:nil="true"/>
    <Hyvaksyja xmlns="1fb10f66-92cf-4c01-be75-5f618bc9ec05">
      <UserInfo>
        <DisplayName/>
        <AccountId xsi:nil="true"/>
        <AccountType/>
      </UserInfo>
    </Hyvaksyja>
    <AssignedTo xmlns="http://schemas.microsoft.com/sharepoint/v3">
      <UserInfo>
        <DisplayName/>
        <AccountId xsi:nil="true"/>
        <AccountType/>
      </UserInfo>
    </AssignedTo>
    <asiakirjannimilajittelu xmlns="1fb10f66-92cf-4c01-be75-5f618bc9ec05">Yleisesitysvammaispalvelut</asiakirjannimilajittelu>
    <Taydenne xmlns="1fb10f66-92cf-4c01-be75-5f618bc9ec05" xsi:nil="true"/>
    <Asiakirjannimi xmlns="1fb10f66-92cf-4c01-be75-5f618bc9ec05">Yleisesitys vammaispalvelut</Asiakirjannimi>
    <Liitenumero xmlns="1fb10f66-92cf-4c01-be75-5f618bc9ec05" xsi:nil="true"/>
    <Asiakirjantila xmlns="1fb10f66-92cf-4c01-be75-5f618bc9ec05">Luonnos</Asiakirjantila>
    <le04741bc9ad4621b5ab711222fa542e xmlns="1fb10f66-92cf-4c01-be75-5f618bc9ec05">
      <Terms xmlns="http://schemas.microsoft.com/office/infopath/2007/PartnerControls">
        <TermInfo xmlns="http://schemas.microsoft.com/office/infopath/2007/PartnerControls">
          <TermName xmlns="http://schemas.microsoft.com/office/infopath/2007/PartnerControls">Ei julkaista</TermName>
          <TermId xmlns="http://schemas.microsoft.com/office/infopath/2007/PartnerControls">d89971e4-5565-4333-8f39-daaaab5b2a06</TermId>
        </TermInfo>
      </Terms>
    </le04741bc9ad4621b5ab711222fa542e>
    <n1a246af67fe444c8409574f433743d7 xmlns="1fb10f66-92cf-4c01-be75-5f618bc9ec05">
      <Terms xmlns="http://schemas.microsoft.com/office/infopath/2007/PartnerControls"/>
    </n1a246af67fe444c8409574f433743d7>
    <TaxCatchAll xmlns="1fb10f66-92cf-4c01-be75-5f618bc9ec05">
      <Value>131</Value>
      <Value>130</Value>
    </TaxCatchAll>
    <TaxKeywordTaxHTField xmlns="1fb10f66-92cf-4c01-be75-5f618bc9ec05">
      <Terms xmlns="http://schemas.microsoft.com/office/infopath/2007/PartnerControls"/>
    </TaxKeywordTaxHTField>
    <l779fd194a03431d82ed0990020fedf3 xmlns="1fb10f66-92cf-4c01-be75-5f618bc9ec05">
      <Terms xmlns="http://schemas.microsoft.com/office/infopath/2007/PartnerControls"/>
    </l779fd194a03431d82ed0990020fedf3>
    <k0cb77872e7e4a7d87fcec8f882a3fa6 xmlns="1fb10f66-92cf-4c01-be75-5f618bc9ec05">
      <Terms xmlns="http://schemas.microsoft.com/office/infopath/2007/PartnerControls"/>
    </k0cb77872e7e4a7d87fcec8f882a3fa6>
    <Asiatunnus xmlns="1fb10f66-92cf-4c01-be75-5f618bc9ec05" xsi:nil="true"/>
    <Voimassaolonpaattymispvm xmlns="1fb10f66-92cf-4c01-be75-5f618bc9ec05" xsi:nil="true"/>
    <a9698f3d32ef4bd08db1bb8c2b80928a xmlns="1fb10f66-92cf-4c01-be75-5f618bc9ec05">
      <Terms xmlns="http://schemas.microsoft.com/office/infopath/2007/PartnerControls">
        <TermInfo xmlns="http://schemas.microsoft.com/office/infopath/2007/PartnerControls">
          <TermName xmlns="http://schemas.microsoft.com/office/infopath/2007/PartnerControls">Julkinen</TermName>
          <TermId xmlns="http://schemas.microsoft.com/office/infopath/2007/PartnerControls">275cf72a-f5cc-433b-bfc3-09a86422cf01</TermId>
        </TermInfo>
      </Terms>
    </a9698f3d32ef4bd08db1bb8c2b80928a>
    <_dlc_DocId xmlns="1fb10f66-92cf-4c01-be75-5f618bc9ec05">EKSOTE-726-354</_dlc_DocId>
    <_dlc_DocIdUrl xmlns="1fb10f66-92cf-4c01-be75-5f618bc9ec05">
      <Url>http://eksonet/tyotilat/701/_layouts/DocIdRedir.aspx?ID=EKSOTE-726-354</Url>
      <Description>EKSOTE-726-354</Description>
    </_dlc_DocIdUrl>
    <Otsikko xmlns="1fb10f66-92cf-4c01-be75-5f618bc9ec05" xsi:nil="true"/>
  </documentManagement>
</p:properties>
</file>

<file path=customXml/item5.xml><?xml version="1.0" encoding="utf-8"?>
<ct:contentTypeSchema xmlns:ct="http://schemas.microsoft.com/office/2006/metadata/contentType" xmlns:ma="http://schemas.microsoft.com/office/2006/metadata/properties/metaAttributes" ct:_="" ma:_="" ma:contentTypeName="Yleisasiakirja" ma:contentTypeID="0x0101001444FEDF2E9664409BAFE1B7398806E70500AC0D5A2B40E3DD4E8C9D71B789673554" ma:contentTypeVersion="80" ma:contentTypeDescription="" ma:contentTypeScope="" ma:versionID="c194ef1f51687f00d97976975ee98e71">
  <xsd:schema xmlns:xsd="http://www.w3.org/2001/XMLSchema" xmlns:xs="http://www.w3.org/2001/XMLSchema" xmlns:p="http://schemas.microsoft.com/office/2006/metadata/properties" xmlns:ns1="http://schemas.microsoft.com/sharepoint/v3" xmlns:ns2="1fb10f66-92cf-4c01-be75-5f618bc9ec05" targetNamespace="http://schemas.microsoft.com/office/2006/metadata/properties" ma:root="true" ma:fieldsID="8754fb262ddbc93a757a7e6f2b656fe6" ns1:_="" ns2:_="">
    <xsd:import namespace="http://schemas.microsoft.com/sharepoint/v3"/>
    <xsd:import namespace="1fb10f66-92cf-4c01-be75-5f618bc9ec05"/>
    <xsd:element name="properties">
      <xsd:complexType>
        <xsd:sequence>
          <xsd:element name="documentManagement">
            <xsd:complexType>
              <xsd:all>
                <xsd:element ref="ns2:Asiakirjannimi" minOccurs="0"/>
                <xsd:element ref="ns2:Taydenne" minOccurs="0"/>
                <xsd:element ref="ns1:AssignedTo" minOccurs="0"/>
                <xsd:element ref="ns2:Hyvaksyja" minOccurs="0"/>
                <xsd:element ref="ns2:Hyvaksymispvm" minOccurs="0"/>
                <xsd:element ref="ns2:Asiakirjantila" minOccurs="0"/>
                <xsd:element ref="ns2:Voimassaolonpaattymispvm" minOccurs="0"/>
                <xsd:element ref="ns2:Liitenumero" minOccurs="0"/>
                <xsd:element ref="ns2:TaxKeywordTaxHTField" minOccurs="0"/>
                <xsd:element ref="ns2:TaxCatchAllLabel" minOccurs="0"/>
                <xsd:element ref="ns2:TaxCatchAll" minOccurs="0"/>
                <xsd:element ref="ns1:_dlc_Exempt" minOccurs="0"/>
                <xsd:element ref="ns1:_dlc_ExpireDateSaved" minOccurs="0"/>
                <xsd:element ref="ns1:_dlc_ExpireDate" minOccurs="0"/>
                <xsd:element ref="ns2:Asiatunnus" minOccurs="0"/>
                <xsd:element ref="ns2:le04741bc9ad4621b5ab711222fa542e" minOccurs="0"/>
                <xsd:element ref="ns2:asiakirjannimilajittelu" minOccurs="0"/>
                <xsd:element ref="ns2:n1a246af67fe444c8409574f433743d7" minOccurs="0"/>
                <xsd:element ref="ns2:l779fd194a03431d82ed0990020fedf3" minOccurs="0"/>
                <xsd:element ref="ns2:_dlc_DocIdUrl" minOccurs="0"/>
                <xsd:element ref="ns2:a9698f3d32ef4bd08db1bb8c2b80928a" minOccurs="0"/>
                <xsd:element ref="ns2:_dlc_DocId" minOccurs="0"/>
                <xsd:element ref="ns2:_dlc_DocIdPersistId" minOccurs="0"/>
                <xsd:element ref="ns2:k0cb77872e7e4a7d87fcec8f882a3fa6" minOccurs="0"/>
                <xsd:element ref="ns2:Otsikk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7" nillable="true" ma:displayName="Vastuuhenkilö" ma:list="UserInfo" ma:SearchPeopleOnly="false" ma:SharePointGroup="0" ma:internalName="AssignedTo"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21" nillable="true" ma:displayName="Vapauta käytännöstä" ma:hidden="true" ma:internalName="_dlc_Exempt" ma:readOnly="true">
      <xsd:simpleType>
        <xsd:restriction base="dms:Unknown"/>
      </xsd:simpleType>
    </xsd:element>
    <xsd:element name="_dlc_ExpireDateSaved" ma:index="22" nillable="true" ma:displayName="Alkuperäinen vanhenemispäivämäärä" ma:hidden="true" ma:internalName="_dlc_ExpireDateSaved" ma:readOnly="true">
      <xsd:simpleType>
        <xsd:restriction base="dms:DateTime"/>
      </xsd:simpleType>
    </xsd:element>
    <xsd:element name="_dlc_ExpireDate" ma:index="23" nillable="true" ma:displayName="Vanhenemispäivämäärä"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b10f66-92cf-4c01-be75-5f618bc9ec05" elementFormDefault="qualified">
    <xsd:import namespace="http://schemas.microsoft.com/office/2006/documentManagement/types"/>
    <xsd:import namespace="http://schemas.microsoft.com/office/infopath/2007/PartnerControls"/>
    <xsd:element name="Asiakirjannimi" ma:index="2" nillable="true" ma:displayName="Asiakirjan nimi" ma:internalName="Asiakirjannimi">
      <xsd:simpleType>
        <xsd:restriction base="dms:Note"/>
      </xsd:simpleType>
    </xsd:element>
    <xsd:element name="Taydenne" ma:index="5" nillable="true" ma:displayName="Täydenne" ma:internalName="Taydenne">
      <xsd:simpleType>
        <xsd:restriction base="dms:Text">
          <xsd:maxLength value="255"/>
        </xsd:restriction>
      </xsd:simpleType>
    </xsd:element>
    <xsd:element name="Hyvaksyja" ma:index="8" nillable="true" ma:displayName="Hyväksyjä" ma:list="UserInfo" ma:SearchPeopleOnly="false" ma:SharePointGroup="0" ma:internalName="Hyvaksyj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yvaksymispvm" ma:index="9" nillable="true" ma:displayName="Hyväksymispäivämäärä" ma:format="DateTime" ma:internalName="Hyvaksymispvm">
      <xsd:simpleType>
        <xsd:restriction base="dms:DateTime"/>
      </xsd:simpleType>
    </xsd:element>
    <xsd:element name="Asiakirjantila" ma:index="11" nillable="true" ma:displayName="Asiakirjan tila" ma:default="Luonnos" ma:format="Dropdown" ma:internalName="Asiakirjantila">
      <xsd:simpleType>
        <xsd:restriction base="dms:Choice">
          <xsd:enumeration value="Luonnos"/>
          <xsd:enumeration value="Valmis"/>
          <xsd:enumeration value="Ei voimassa"/>
        </xsd:restriction>
      </xsd:simpleType>
    </xsd:element>
    <xsd:element name="Voimassaolonpaattymispvm" ma:index="14" nillable="true" ma:displayName="Voimassaolon päättymispäivämäärä" ma:format="DateTime" ma:internalName="Voimassaolonpaattymispvm">
      <xsd:simpleType>
        <xsd:restriction base="dms:DateTime"/>
      </xsd:simpleType>
    </xsd:element>
    <xsd:element name="Liitenumero" ma:index="15" nillable="true" ma:displayName="Liitenumero" ma:internalName="Liitenumero">
      <xsd:simpleType>
        <xsd:restriction base="dms:Text">
          <xsd:maxLength value="255"/>
        </xsd:restriction>
      </xsd:simpleType>
    </xsd:element>
    <xsd:element name="TaxKeywordTaxHTField" ma:index="16" nillable="true" ma:taxonomy="true" ma:internalName="TaxKeywordTaxHTField" ma:taxonomyFieldName="TaxKeyword" ma:displayName="Eksonetin Avainsanat" ma:fieldId="{23f27201-bee3-471e-b2e7-b64fd8b7ca38}" ma:taxonomyMulti="true" ma:sspId="2d5eeb5e-c18b-4907-9146-e1fd1b9b31b6" ma:termSetId="00000000-0000-0000-0000-000000000000" ma:anchorId="00000000-0000-0000-0000-000000000000" ma:open="true" ma:isKeyword="true">
      <xsd:complexType>
        <xsd:sequence>
          <xsd:element ref="pc:Terms" minOccurs="0" maxOccurs="1"/>
        </xsd:sequence>
      </xsd:complexType>
    </xsd:element>
    <xsd:element name="TaxCatchAllLabel" ma:index="17" nillable="true" ma:displayName="Luokituksen Kaikki-sarake1" ma:description="" ma:hidden="true" ma:list="{c38dfe7a-4c62-48ad-9ddf-bc95ae2f919a}" ma:internalName="TaxCatchAllLabel" ma:readOnly="true" ma:showField="CatchAllDataLabel" ma:web="1fb10f66-92cf-4c01-be75-5f618bc9ec05">
      <xsd:complexType>
        <xsd:complexContent>
          <xsd:extension base="dms:MultiChoiceLookup">
            <xsd:sequence>
              <xsd:element name="Value" type="dms:Lookup" maxOccurs="unbounded" minOccurs="0" nillable="true"/>
            </xsd:sequence>
          </xsd:extension>
        </xsd:complexContent>
      </xsd:complexType>
    </xsd:element>
    <xsd:element name="TaxCatchAll" ma:index="18" nillable="true" ma:displayName="Luokituksen Kaikki-sarake" ma:description="" ma:hidden="true" ma:list="{c38dfe7a-4c62-48ad-9ddf-bc95ae2f919a}" ma:internalName="TaxCatchAll" ma:showField="CatchAllData" ma:web="1fb10f66-92cf-4c01-be75-5f618bc9ec05">
      <xsd:complexType>
        <xsd:complexContent>
          <xsd:extension base="dms:MultiChoiceLookup">
            <xsd:sequence>
              <xsd:element name="Value" type="dms:Lookup" maxOccurs="unbounded" minOccurs="0" nillable="true"/>
            </xsd:sequence>
          </xsd:extension>
        </xsd:complexContent>
      </xsd:complexType>
    </xsd:element>
    <xsd:element name="Asiatunnus" ma:index="25" nillable="true" ma:displayName="Asiatunnus" ma:internalName="Asiatunnus">
      <xsd:simpleType>
        <xsd:restriction base="dms:Text">
          <xsd:maxLength value="30"/>
        </xsd:restriction>
      </xsd:simpleType>
    </xsd:element>
    <xsd:element name="le04741bc9ad4621b5ab711222fa542e" ma:index="26" nillable="true" ma:taxonomy="true" ma:internalName="le04741bc9ad4621b5ab711222fa542e" ma:taxonomyFieldName="Julkaisupaikka" ma:displayName="Julkaisupaikka" ma:default="130;#Ei julkaista|d89971e4-5565-4333-8f39-daaaab5b2a06" ma:fieldId="{5e04741b-c9ad-4621-b5ab-711222fa542e}" ma:taxonomyMulti="true" ma:sspId="0cc4ed38-8bf9-4f82-a6ec-654bc3a04075" ma:termSetId="91199b1b-03e7-4f2d-b7df-a4681df3ef2c" ma:anchorId="00000000-0000-0000-0000-000000000000" ma:open="false" ma:isKeyword="false">
      <xsd:complexType>
        <xsd:sequence>
          <xsd:element ref="pc:Terms" minOccurs="0" maxOccurs="1"/>
        </xsd:sequence>
      </xsd:complexType>
    </xsd:element>
    <xsd:element name="asiakirjannimilajittelu" ma:index="27" nillable="true" ma:displayName="Asiakirjan nimi lajittelu" ma:hidden="true" ma:internalName="asiakirjannimilajittelu" ma:readOnly="false">
      <xsd:simpleType>
        <xsd:restriction base="dms:Text">
          <xsd:maxLength value="255"/>
        </xsd:restriction>
      </xsd:simpleType>
    </xsd:element>
    <xsd:element name="n1a246af67fe444c8409574f433743d7" ma:index="28" nillable="true" ma:taxonomy="true" ma:internalName="n1a246af67fe444c8409574f433743d7" ma:taxonomyFieldName="Asiakirjatyyppi" ma:displayName="Asiakirjatyyppi" ma:default="" ma:fieldId="{71a246af-67fe-444c-8409-574f433743d7}" ma:sspId="0cc4ed38-8bf9-4f82-a6ec-654bc3a04075" ma:termSetId="d033c35c-6d4a-4340-b640-fee040eddecc" ma:anchorId="00000000-0000-0000-0000-000000000000" ma:open="false" ma:isKeyword="false">
      <xsd:complexType>
        <xsd:sequence>
          <xsd:element ref="pc:Terms" minOccurs="0" maxOccurs="1"/>
        </xsd:sequence>
      </xsd:complexType>
    </xsd:element>
    <xsd:element name="l779fd194a03431d82ed0990020fedf3" ma:index="30" nillable="true" ma:taxonomy="true" ma:internalName="l779fd194a03431d82ed0990020fedf3" ma:taxonomyFieldName="Julkisuus" ma:displayName="Julkisuus" ma:default="" ma:fieldId="{5779fd19-4a03-431d-82ed-0990020fedf3}" ma:sspId="0cc4ed38-8bf9-4f82-a6ec-654bc3a04075" ma:termSetId="702346a7-dc8a-4578-b433-89e2a91bf399" ma:anchorId="00000000-0000-0000-0000-000000000000" ma:open="false" ma:isKeyword="false">
      <xsd:complexType>
        <xsd:sequence>
          <xsd:element ref="pc:Terms" minOccurs="0" maxOccurs="1"/>
        </xsd:sequence>
      </xsd:complexType>
    </xsd:element>
    <xsd:element name="_dlc_DocIdUrl" ma:index="32"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a9698f3d32ef4bd08db1bb8c2b80928a" ma:index="33" ma:taxonomy="true" ma:internalName="a9698f3d32ef4bd08db1bb8c2b80928a" ma:taxonomyFieldName="Tiedostopankinkirjasto" ma:displayName="Tiedostopankin kirjasto" ma:default="131;#Julkinen|275cf72a-f5cc-433b-bfc3-09a86422cf01" ma:fieldId="{a9698f3d-32ef-4bd0-8db1-bb8c2b80928a}" ma:sspId="0cc4ed38-8bf9-4f82-a6ec-654bc3a04075" ma:termSetId="2660f113-b485-4565-8f81-49be8fc3d1cd" ma:anchorId="00000000-0000-0000-0000-000000000000" ma:open="false" ma:isKeyword="false">
      <xsd:complexType>
        <xsd:sequence>
          <xsd:element ref="pc:Terms" minOccurs="0" maxOccurs="1"/>
        </xsd:sequence>
      </xsd:complexType>
    </xsd:element>
    <xsd:element name="_dlc_DocId" ma:index="34" nillable="true" ma:displayName="Tiedostotunnisteen arvo" ma:description="Tälle kohteelle määritetyn tiedostotunnisteen arvo." ma:internalName="_dlc_DocId" ma:readOnly="true">
      <xsd:simpleType>
        <xsd:restriction base="dms:Text"/>
      </xsd:simpleType>
    </xsd:element>
    <xsd:element name="_dlc_DocIdPersistId" ma:index="35" nillable="true" ma:displayName="Persist ID" ma:description="Keep ID on add." ma:hidden="true" ma:internalName="_dlc_DocIdPersistId" ma:readOnly="true">
      <xsd:simpleType>
        <xsd:restriction base="dms:Boolean"/>
      </xsd:simpleType>
    </xsd:element>
    <xsd:element name="k0cb77872e7e4a7d87fcec8f882a3fa6" ma:index="36" nillable="true" ma:taxonomy="true" ma:internalName="k0cb77872e7e4a7d87fcec8f882a3fa6" ma:taxonomyFieldName="Yksikk_x00f6_" ma:displayName="Yksikkö" ma:default="" ma:fieldId="{40cb7787-2e7e-4a7d-87fc-ec8f882a3fa6}" ma:sspId="0cc4ed38-8bf9-4f82-a6ec-654bc3a04075" ma:termSetId="101c3ba0-141b-4de1-b5aa-56370f27bed1" ma:anchorId="00000000-0000-0000-0000-000000000000" ma:open="false" ma:isKeyword="false">
      <xsd:complexType>
        <xsd:sequence>
          <xsd:element ref="pc:Terms" minOccurs="0" maxOccurs="1"/>
        </xsd:sequence>
      </xsd:complexType>
    </xsd:element>
    <xsd:element name="Otsikko" ma:index="38" nillable="true" ma:displayName="Otsikko" ma:internalName="Otsikko"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61A27E73-A0F3-48B4-849B-99C49BFC3B09}">
  <ds:schemaRefs>
    <ds:schemaRef ds:uri="office.server.policy"/>
  </ds:schemaRefs>
</ds:datastoreItem>
</file>

<file path=customXml/itemProps2.xml><?xml version="1.0" encoding="utf-8"?>
<ds:datastoreItem xmlns:ds="http://schemas.openxmlformats.org/officeDocument/2006/customXml" ds:itemID="{76F8BE5C-840C-4FDF-9CAA-8C82B70F0C29}">
  <ds:schemaRefs>
    <ds:schemaRef ds:uri="http://schemas.microsoft.com/office/2006/metadata/customXsn"/>
  </ds:schemaRefs>
</ds:datastoreItem>
</file>

<file path=customXml/itemProps3.xml><?xml version="1.0" encoding="utf-8"?>
<ds:datastoreItem xmlns:ds="http://schemas.openxmlformats.org/officeDocument/2006/customXml" ds:itemID="{E59A8EF5-C2E4-451C-9DF4-1679CB60519C}">
  <ds:schemaRefs>
    <ds:schemaRef ds:uri="http://schemas.microsoft.com/sharepoint/v3/contenttype/forms"/>
  </ds:schemaRefs>
</ds:datastoreItem>
</file>

<file path=customXml/itemProps4.xml><?xml version="1.0" encoding="utf-8"?>
<ds:datastoreItem xmlns:ds="http://schemas.openxmlformats.org/officeDocument/2006/customXml" ds:itemID="{6312AE3E-6857-4E1A-99FB-454990255ADB}">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microsoft.com/office/infopath/2007/PartnerControls"/>
    <ds:schemaRef ds:uri="http://purl.org/dc/dcmitype/"/>
    <ds:schemaRef ds:uri="http://schemas.openxmlformats.org/package/2006/metadata/core-properties"/>
    <ds:schemaRef ds:uri="1fb10f66-92cf-4c01-be75-5f618bc9ec05"/>
    <ds:schemaRef ds:uri="http://www.w3.org/XML/1998/namespace"/>
  </ds:schemaRefs>
</ds:datastoreItem>
</file>

<file path=customXml/itemProps5.xml><?xml version="1.0" encoding="utf-8"?>
<ds:datastoreItem xmlns:ds="http://schemas.openxmlformats.org/officeDocument/2006/customXml" ds:itemID="{C73C52EA-3A04-466B-A7DF-EAB97D49B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b10f66-92cf-4c01-be75-5f618bc9e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3893719A-2DDB-4C35-B3B2-82B3F44C500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Eksote_PowerPoint_pohja_eri_teemakansilla</Template>
  <TotalTime>1785</TotalTime>
  <Words>1165</Words>
  <Application>Microsoft Office PowerPoint</Application>
  <PresentationFormat>Näytössä katseltava diaesitys (4:3)</PresentationFormat>
  <Paragraphs>264</Paragraphs>
  <Slides>12</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12</vt:i4>
      </vt:variant>
    </vt:vector>
  </HeadingPairs>
  <TitlesOfParts>
    <vt:vector size="18" baseType="lpstr">
      <vt:lpstr>Arial</vt:lpstr>
      <vt:lpstr>Calibri</vt:lpstr>
      <vt:lpstr>Calibri Light</vt:lpstr>
      <vt:lpstr>Wingdings</vt:lpstr>
      <vt:lpstr>Office-teema</vt:lpstr>
      <vt:lpstr>Mukautettu suunnittelumalli</vt:lpstr>
      <vt:lpstr>Tuetun työllistämisen palvelut</vt:lpstr>
      <vt:lpstr>Vammaispalvelujen tuetun työllistämisen palvelut</vt:lpstr>
      <vt:lpstr>Yleistä</vt:lpstr>
      <vt:lpstr>Tuetun työn päätökset vammaispalveluissa</vt:lpstr>
      <vt:lpstr>Kenellä on oikeus palveluun?</vt:lpstr>
      <vt:lpstr>Miten palvelua haetaan?</vt:lpstr>
      <vt:lpstr>Miten työhönvalmennus  (työllistymistä tukeva toiminta) toimii?</vt:lpstr>
      <vt:lpstr>Miten työhönvalmennuksen asiakkaat työllistyvät?</vt:lpstr>
      <vt:lpstr>Linkkejä esitteisiin ja esittelyvideoon</vt:lpstr>
      <vt:lpstr>Työllistyneet Imatralla ja Ruokolahdella v. 2020</vt:lpstr>
      <vt:lpstr>Työllistyneet Lappeenrannassa v. 2020</vt:lpstr>
      <vt:lpstr> Työtoiminnan yhteistyökumppaneita Eksoten alueella </vt:lpstr>
    </vt:vector>
  </TitlesOfParts>
  <Company>Saita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Utriainen Kati</dc:creator>
  <cp:lastModifiedBy>Piiroinen Mika</cp:lastModifiedBy>
  <cp:revision>175</cp:revision>
  <dcterms:created xsi:type="dcterms:W3CDTF">2015-11-03T12:55:51Z</dcterms:created>
  <dcterms:modified xsi:type="dcterms:W3CDTF">2021-01-20T10:38:49Z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0x0101001444FEDF2E9664409BAFE1B7398806E70500AC0D5A2B40E3DD4E8C9D71B789673554</vt:lpwstr>
  </property>
  <property fmtid="{D5CDD505-2E9C-101B-9397-08002B2CF9AE}" pid="3" name="TaxKeyword">
    <vt:lpwstr/>
  </property>
  <property fmtid="{D5CDD505-2E9C-101B-9397-08002B2CF9AE}" pid="4" name="Julkaisupaikka1">
    <vt:lpwstr>130;#Ei julkaista|d89971e4-5565-4333-8f39-daaaab5b2a06</vt:lpwstr>
  </property>
  <property fmtid="{D5CDD505-2E9C-101B-9397-08002B2CF9AE}" pid="5" name="_dlc_policyId">
    <vt:lpwstr>0x0101001444FEDF2E9664409BAFE1B7398806E705|885276123</vt:lpwstr>
  </property>
  <property fmtid="{D5CDD505-2E9C-101B-9397-08002B2CF9AE}" pid="6" name="Yksikkö">
    <vt:lpwstr/>
  </property>
  <property fmtid="{D5CDD505-2E9C-101B-9397-08002B2CF9AE}" pid="7" name="Asiakirjatyyppi">
    <vt:lpwstr/>
  </property>
  <property fmtid="{D5CDD505-2E9C-101B-9397-08002B2CF9AE}" pid="8" name="ItemRetentionFormula">
    <vt:lpwstr>&lt;formula id="Microsoft.Office.RecordsManagement.PolicyFeatures.Expiration.Formula.BuiltIn"&gt;&lt;number&gt;10&lt;/number&gt;&lt;property&gt;Voimassaolonpaattymispvm&lt;/property&gt;&lt;propertyId&gt;e03abf2d-d452-4062-86a7-9bc7dbb10e67&lt;/propertyId&gt;&lt;period&gt;years&lt;/period&gt;&lt;/formula&gt;</vt:lpwstr>
  </property>
  <property fmtid="{D5CDD505-2E9C-101B-9397-08002B2CF9AE}" pid="9" name="_dlc_DocIdItemGuid">
    <vt:lpwstr>7e9ed912-4f13-4769-8d3c-16ac5ca05592</vt:lpwstr>
  </property>
  <property fmtid="{D5CDD505-2E9C-101B-9397-08002B2CF9AE}" pid="10" name="Tiedostopankinkirjasto">
    <vt:lpwstr>131;#Julkinen|275cf72a-f5cc-433b-bfc3-09a86422cf01</vt:lpwstr>
  </property>
  <property fmtid="{D5CDD505-2E9C-101B-9397-08002B2CF9AE}" pid="11" name="Julkisuus">
    <vt:lpwstr/>
  </property>
  <property fmtid="{D5CDD505-2E9C-101B-9397-08002B2CF9AE}" pid="12" name="Yksikk_x00f6_">
    <vt:lpwstr/>
  </property>
  <property fmtid="{D5CDD505-2E9C-101B-9397-08002B2CF9AE}" pid="13" name="Julkaisupaikka">
    <vt:lpwstr>130;#Ei julkaista|d89971e4-5565-4333-8f39-daaaab5b2a06</vt:lpwstr>
  </property>
</Properties>
</file>