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66" r:id="rId6"/>
    <p:sldId id="259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3230-6413-4BF9-AD6B-7A8B76E3B96B}" type="datetimeFigureOut">
              <a:rPr lang="fi-FI" smtClean="0"/>
              <a:t>7.5.2021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E8058-AFF7-483F-A7FE-6368B3EFC9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9847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3230-6413-4BF9-AD6B-7A8B76E3B96B}" type="datetimeFigureOut">
              <a:rPr lang="fi-FI" smtClean="0"/>
              <a:t>7.5.2021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E8058-AFF7-483F-A7FE-6368B3EFC9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97707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3230-6413-4BF9-AD6B-7A8B76E3B96B}" type="datetimeFigureOut">
              <a:rPr lang="fi-FI" smtClean="0"/>
              <a:t>7.5.2021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E8058-AFF7-483F-A7FE-6368B3EFC9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88169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3230-6413-4BF9-AD6B-7A8B76E3B96B}" type="datetimeFigureOut">
              <a:rPr lang="fi-FI" smtClean="0"/>
              <a:t>7.5.2021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E8058-AFF7-483F-A7FE-6368B3EFC9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3421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3230-6413-4BF9-AD6B-7A8B76E3B96B}" type="datetimeFigureOut">
              <a:rPr lang="fi-FI" smtClean="0"/>
              <a:t>7.5.2021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E8058-AFF7-483F-A7FE-6368B3EFC9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027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3230-6413-4BF9-AD6B-7A8B76E3B96B}" type="datetimeFigureOut">
              <a:rPr lang="fi-FI" smtClean="0"/>
              <a:t>7.5.2021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E8058-AFF7-483F-A7FE-6368B3EFC9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02740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3230-6413-4BF9-AD6B-7A8B76E3B96B}" type="datetimeFigureOut">
              <a:rPr lang="fi-FI" smtClean="0"/>
              <a:t>7.5.2021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E8058-AFF7-483F-A7FE-6368B3EFC9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46049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3230-6413-4BF9-AD6B-7A8B76E3B96B}" type="datetimeFigureOut">
              <a:rPr lang="fi-FI" smtClean="0"/>
              <a:t>7.5.2021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E8058-AFF7-483F-A7FE-6368B3EFC9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7956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3230-6413-4BF9-AD6B-7A8B76E3B96B}" type="datetimeFigureOut">
              <a:rPr lang="fi-FI" smtClean="0"/>
              <a:t>7.5.2021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E8058-AFF7-483F-A7FE-6368B3EFC9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49638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3230-6413-4BF9-AD6B-7A8B76E3B96B}" type="datetimeFigureOut">
              <a:rPr lang="fi-FI" smtClean="0"/>
              <a:t>7.5.2021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E8058-AFF7-483F-A7FE-6368B3EFC9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68966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3230-6413-4BF9-AD6B-7A8B76E3B96B}" type="datetimeFigureOut">
              <a:rPr lang="fi-FI" smtClean="0"/>
              <a:t>7.5.2021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E8058-AFF7-483F-A7FE-6368B3EFC9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6731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73230-6413-4BF9-AD6B-7A8B76E3B96B}" type="datetimeFigureOut">
              <a:rPr lang="fi-FI" smtClean="0"/>
              <a:t>7.5.2021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E8058-AFF7-483F-A7FE-6368B3EFC9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8650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POPsote</a:t>
            </a:r>
            <a:r>
              <a:rPr lang="fi-F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Tulevaisuuden sote Oma-arviointi, toukokuu2021</a:t>
            </a:r>
            <a:endParaRPr lang="fi-FI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8224" y="4269457"/>
            <a:ext cx="3596388" cy="2340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7531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n numeron paikkamerkki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47CC6391-E5AA-4B2F-B19C-1C030F29CA39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/>
          </p:nvPr>
        </p:nvGraphicFramePr>
        <p:xfrm>
          <a:off x="219271" y="582879"/>
          <a:ext cx="11826230" cy="604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5246">
                  <a:extLst>
                    <a:ext uri="{9D8B030D-6E8A-4147-A177-3AD203B41FA5}">
                      <a16:colId xmlns:a16="http://schemas.microsoft.com/office/drawing/2014/main" val="3737419297"/>
                    </a:ext>
                  </a:extLst>
                </a:gridCol>
                <a:gridCol w="2365246">
                  <a:extLst>
                    <a:ext uri="{9D8B030D-6E8A-4147-A177-3AD203B41FA5}">
                      <a16:colId xmlns:a16="http://schemas.microsoft.com/office/drawing/2014/main" val="321113434"/>
                    </a:ext>
                  </a:extLst>
                </a:gridCol>
                <a:gridCol w="2365246">
                  <a:extLst>
                    <a:ext uri="{9D8B030D-6E8A-4147-A177-3AD203B41FA5}">
                      <a16:colId xmlns:a16="http://schemas.microsoft.com/office/drawing/2014/main" val="3019508741"/>
                    </a:ext>
                  </a:extLst>
                </a:gridCol>
                <a:gridCol w="2365246">
                  <a:extLst>
                    <a:ext uri="{9D8B030D-6E8A-4147-A177-3AD203B41FA5}">
                      <a16:colId xmlns:a16="http://schemas.microsoft.com/office/drawing/2014/main" val="2130274510"/>
                    </a:ext>
                  </a:extLst>
                </a:gridCol>
                <a:gridCol w="2365246">
                  <a:extLst>
                    <a:ext uri="{9D8B030D-6E8A-4147-A177-3AD203B41FA5}">
                      <a16:colId xmlns:a16="http://schemas.microsoft.com/office/drawing/2014/main" val="748414973"/>
                    </a:ext>
                  </a:extLst>
                </a:gridCol>
              </a:tblGrid>
              <a:tr h="437267">
                <a:tc>
                  <a:txBody>
                    <a:bodyPr/>
                    <a:lstStyle/>
                    <a:p>
                      <a:r>
                        <a:rPr lang="fi-FI" sz="1200" dirty="0" err="1" smtClean="0"/>
                        <a:t>Tulos-</a:t>
                      </a:r>
                      <a:r>
                        <a:rPr lang="fi-FI" sz="1200" baseline="0" dirty="0" smtClean="0"/>
                        <a:t> ja prosessitavoitteet</a:t>
                      </a:r>
                      <a:endParaRPr lang="fi-FI" sz="1200" i="1" dirty="0">
                        <a:solidFill>
                          <a:srgbClr val="FF0000"/>
                        </a:solidFill>
                      </a:endParaRPr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r>
                        <a:rPr lang="fi-FI" sz="1200" dirty="0" smtClean="0"/>
                        <a:t>Mittarit / Kriteerit</a:t>
                      </a:r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r>
                        <a:rPr lang="fi-FI" sz="1200" smtClean="0"/>
                        <a:t>Toimenpiteet</a:t>
                      </a:r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r>
                        <a:rPr lang="fi-FI" sz="1200" dirty="0" smtClean="0"/>
                        <a:t>Tiedonkeruu</a:t>
                      </a:r>
                      <a:r>
                        <a:rPr lang="fi-FI" sz="1200" baseline="0" dirty="0" smtClean="0"/>
                        <a:t> ja arviointimenetelmät</a:t>
                      </a:r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r>
                        <a:rPr lang="fi-FI" sz="1200" dirty="0" smtClean="0"/>
                        <a:t>Tähän saakka</a:t>
                      </a:r>
                      <a:r>
                        <a:rPr lang="fi-FI" sz="1200" baseline="0" dirty="0" smtClean="0"/>
                        <a:t> tehdyn työn</a:t>
                      </a:r>
                      <a:r>
                        <a:rPr lang="fi-FI" sz="1200" dirty="0" smtClean="0"/>
                        <a:t> eteneminen</a:t>
                      </a:r>
                      <a:r>
                        <a:rPr lang="fi-FI" sz="1200" baseline="0" dirty="0" smtClean="0"/>
                        <a:t> ja</a:t>
                      </a:r>
                      <a:r>
                        <a:rPr lang="fi-FI" sz="1200" dirty="0" smtClean="0"/>
                        <a:t> tulokset, suhteessa lähtötilanteeseen</a:t>
                      </a:r>
                      <a:endParaRPr lang="fi-FI" sz="1200" dirty="0"/>
                    </a:p>
                  </a:txBody>
                  <a:tcPr marL="60951" marR="60951" marT="30475" marB="30475"/>
                </a:tc>
                <a:extLst>
                  <a:ext uri="{0D108BD9-81ED-4DB2-BD59-A6C34878D82A}">
                    <a16:rowId xmlns:a16="http://schemas.microsoft.com/office/drawing/2014/main" val="2706043756"/>
                  </a:ext>
                </a:extLst>
              </a:tr>
              <a:tr h="1186341"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extLst>
                  <a:ext uri="{0D108BD9-81ED-4DB2-BD59-A6C34878D82A}">
                    <a16:rowId xmlns:a16="http://schemas.microsoft.com/office/drawing/2014/main" val="805680242"/>
                  </a:ext>
                </a:extLst>
              </a:tr>
              <a:tr h="1103244"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 marL="60951" marR="60951" marT="30475" marB="30475"/>
                </a:tc>
                <a:extLst>
                  <a:ext uri="{0D108BD9-81ED-4DB2-BD59-A6C34878D82A}">
                    <a16:rowId xmlns:a16="http://schemas.microsoft.com/office/drawing/2014/main" val="3602969522"/>
                  </a:ext>
                </a:extLst>
              </a:tr>
              <a:tr h="1133061"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 marL="60951" marR="60951" marT="30475" marB="30475"/>
                </a:tc>
                <a:extLst>
                  <a:ext uri="{0D108BD9-81ED-4DB2-BD59-A6C34878D82A}">
                    <a16:rowId xmlns:a16="http://schemas.microsoft.com/office/drawing/2014/main" val="1557172550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 marL="60951" marR="60951" marT="30475" marB="30475"/>
                </a:tc>
                <a:extLst>
                  <a:ext uri="{0D108BD9-81ED-4DB2-BD59-A6C34878D82A}">
                    <a16:rowId xmlns:a16="http://schemas.microsoft.com/office/drawing/2014/main" val="26291329"/>
                  </a:ext>
                </a:extLst>
              </a:tr>
              <a:tr h="874644"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extLst>
                  <a:ext uri="{0D108BD9-81ED-4DB2-BD59-A6C34878D82A}">
                    <a16:rowId xmlns:a16="http://schemas.microsoft.com/office/drawing/2014/main" val="395331982"/>
                  </a:ext>
                </a:extLst>
              </a:tr>
            </a:tbl>
          </a:graphicData>
        </a:graphic>
      </p:graphicFrame>
      <p:sp>
        <p:nvSpPr>
          <p:cNvPr id="3" name="Tekstiruutu 2"/>
          <p:cNvSpPr txBox="1"/>
          <p:nvPr/>
        </p:nvSpPr>
        <p:spPr>
          <a:xfrm>
            <a:off x="219270" y="119270"/>
            <a:ext cx="10753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HYÖTYTAVOITE 5: Kustannusten nousun hillitseminen</a:t>
            </a:r>
            <a:endParaRPr lang="fi-FI" dirty="0"/>
          </a:p>
        </p:txBody>
      </p:sp>
      <p:pic>
        <p:nvPicPr>
          <p:cNvPr id="6" name="Kuva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274935" y="15963"/>
            <a:ext cx="1078865" cy="575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208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Ohjeet kehittämisohjelmille oma-arviointiin ja siihen liittyvän päivitetyn taulukon täyttämiseen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94592"/>
          </a:xfrm>
        </p:spPr>
        <p:txBody>
          <a:bodyPr>
            <a:normAutofit fontScale="70000" lnSpcReduction="20000"/>
          </a:bodyPr>
          <a:lstStyle/>
          <a:p>
            <a:r>
              <a:rPr lang="fi-FI" dirty="0" smtClean="0"/>
              <a:t>THL on tarkentanut ja täsmentänyt käsitteitä, pyyntöään sekä ohjeistusta 2 x vuodessa tehtävän oma-arvioinnin osalta, joten mekin täsmennämme oma-arvioinnin taulukoitamme. </a:t>
            </a:r>
            <a:r>
              <a:rPr lang="fi-FI" dirty="0" smtClean="0">
                <a:solidFill>
                  <a:srgbClr val="FF0000"/>
                </a:solidFill>
              </a:rPr>
              <a:t>Dioista 3 ja 4 käy ilmi mm. käsitteiden täsmennykset ja niiden esimerkit</a:t>
            </a:r>
            <a:r>
              <a:rPr lang="fi-FI" dirty="0" smtClean="0"/>
              <a:t>. ”Vanhat” laatimanne taulukot löytyvät teiltä itseltänne.</a:t>
            </a:r>
          </a:p>
          <a:p>
            <a:r>
              <a:rPr lang="fi-FI" dirty="0" smtClean="0"/>
              <a:t>Siirtäkää vanhoista taulukoistanne prosessitavoitteenne, toimenpiteenne, mittarit ja muu vielä kurantti tieto uusiin taulukoihin jokaisen hyötytavoitteen alle erikseen. Uudet taulukkopohjat ovat tämän diasetin osana, diat 5 -9. Jos kaikki saman hyötytavoitteen alle tuleva ei sovi yhdelle dialle, voi perään kopioida toisen taulukkosivun.</a:t>
            </a:r>
          </a:p>
          <a:p>
            <a:r>
              <a:rPr lang="fi-FI" dirty="0" smtClean="0"/>
              <a:t>Lisätkää taulukon 1. pystysarakkeeseen sekä tulos- että prosessitavoitteet ja täsmentäkää tarvittaessa prosessitavoitteita.</a:t>
            </a:r>
          </a:p>
          <a:p>
            <a:r>
              <a:rPr lang="fi-FI" dirty="0" smtClean="0"/>
              <a:t>Tarkentakaa myös mittareita niiltä osin kuin niitä on saatavilla.</a:t>
            </a:r>
          </a:p>
          <a:p>
            <a:r>
              <a:rPr lang="fi-FI" dirty="0" smtClean="0"/>
              <a:t>Kuvatkaa lyhyesti ja tiiviisti kunkin tulos- ja prosessitavoitteen osalta                                                                                                                                                                  hankkeessa tehdyt toimenpiteet eli hankkeen eteneminen tähän saakka suhteessa lähtötilanteeseen.</a:t>
            </a:r>
          </a:p>
          <a:p>
            <a:r>
              <a:rPr lang="fi-FI" dirty="0" smtClean="0"/>
              <a:t>Meillä on sovittu ti 4.5. klo 12-13 näiden koontityökokous, jonka jälkeen Suvi vetää ne yhteen rakennehankkeiden arvioinnin kanssa </a:t>
            </a:r>
            <a:r>
              <a:rPr lang="fi-FI" dirty="0" err="1" smtClean="0"/>
              <a:t>THL:lle</a:t>
            </a:r>
            <a:r>
              <a:rPr lang="fi-FI" dirty="0" smtClean="0"/>
              <a:t> </a:t>
            </a:r>
            <a:r>
              <a:rPr lang="fi-FI" dirty="0" err="1" smtClean="0"/>
              <a:t>Innokylään</a:t>
            </a:r>
            <a:r>
              <a:rPr lang="fi-FI" dirty="0" smtClean="0"/>
              <a:t> 15.5. mennessä vietävään raporttiin.</a:t>
            </a:r>
          </a:p>
          <a:p>
            <a:pPr lvl="1"/>
            <a:r>
              <a:rPr lang="fi-FI" b="1" dirty="0" smtClean="0">
                <a:solidFill>
                  <a:srgbClr val="FF0000"/>
                </a:solidFill>
              </a:rPr>
              <a:t>Lähettäkää uudet taulukkonne täytettyinä Suville 3.5. iltaan mennessä, siinä laajuudessa kuin pystytte.</a:t>
            </a:r>
          </a:p>
          <a:p>
            <a:pPr lvl="1"/>
            <a:r>
              <a:rPr lang="fi-FI" dirty="0" smtClean="0"/>
              <a:t>Olemme laatimassa myös lisätaulukkoa kansallisten tavoitteiden saavuttamisen kuvaamiseen, siitä </a:t>
            </a:r>
          </a:p>
          <a:p>
            <a:pPr marL="457200" lvl="1" indent="0">
              <a:buNone/>
            </a:pPr>
            <a:r>
              <a:rPr lang="fi-FI" dirty="0"/>
              <a:t> </a:t>
            </a:r>
            <a:r>
              <a:rPr lang="fi-FI" dirty="0" smtClean="0"/>
              <a:t>    lisää myöhemmin.</a:t>
            </a:r>
          </a:p>
          <a:p>
            <a:endParaRPr lang="fi-FI" dirty="0"/>
          </a:p>
        </p:txBody>
      </p:sp>
      <p:pic>
        <p:nvPicPr>
          <p:cNvPr id="4" name="Kuva 3"/>
          <p:cNvPicPr/>
          <p:nvPr/>
        </p:nvPicPr>
        <p:blipFill>
          <a:blip r:embed="rId2"/>
          <a:stretch>
            <a:fillRect/>
          </a:stretch>
        </p:blipFill>
        <p:spPr>
          <a:xfrm>
            <a:off x="10814367" y="5942647"/>
            <a:ext cx="1078865" cy="575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298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C2276B3F-339B-47F4-B78A-EFB34FF3CF67">
            <a:extLst>
              <a:ext uri="{FF2B5EF4-FFF2-40B4-BE49-F238E27FC236}">
                <a16:creationId xmlns:a16="http://schemas.microsoft.com/office/drawing/2014/main" id="{1AC3BCAF-1226-466A-A461-B6B1A81C96D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"/>
          <a:stretch/>
        </p:blipFill>
        <p:spPr bwMode="auto">
          <a:xfrm>
            <a:off x="90406" y="1282"/>
            <a:ext cx="12190105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43A66AF7-30EC-4131-92B9-E95CD235095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610212" y="6356350"/>
            <a:ext cx="2742777" cy="365125"/>
          </a:xfrm>
        </p:spPr>
        <p:txBody>
          <a:bodyPr>
            <a:normAutofit/>
          </a:bodyPr>
          <a:lstStyle/>
          <a:p>
            <a:pPr defTabSz="914309">
              <a:spcAft>
                <a:spcPts val="400"/>
              </a:spcAft>
            </a:pPr>
            <a:fld id="{47CC6391-E5AA-4B2F-B19C-1C030F29CA39}" type="slidenum">
              <a:rPr lang="en-US">
                <a:solidFill>
                  <a:srgbClr val="FFFFFF"/>
                </a:solidFill>
              </a:rPr>
              <a:pPr defTabSz="914309">
                <a:spcAft>
                  <a:spcPts val="400"/>
                </a:spcAft>
              </a:pPr>
              <a:t>3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754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4F23A9D1-1A02-40B7-84A6-89E848EAD082">
            <a:extLst>
              <a:ext uri="{FF2B5EF4-FFF2-40B4-BE49-F238E27FC236}">
                <a16:creationId xmlns:a16="http://schemas.microsoft.com/office/drawing/2014/main" id="{154FB16E-F6D7-406C-A86F-E04553C1979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4"/>
          <a:stretch/>
        </p:blipFill>
        <p:spPr bwMode="auto">
          <a:xfrm>
            <a:off x="954" y="1282"/>
            <a:ext cx="12190105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9E8CC09A-B9F7-439E-B871-295D2DED5892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610212" y="6356350"/>
            <a:ext cx="2742777" cy="365125"/>
          </a:xfrm>
        </p:spPr>
        <p:txBody>
          <a:bodyPr>
            <a:normAutofit/>
          </a:bodyPr>
          <a:lstStyle/>
          <a:p>
            <a:pPr defTabSz="914309">
              <a:spcAft>
                <a:spcPts val="400"/>
              </a:spcAft>
            </a:pPr>
            <a:fld id="{47CC6391-E5AA-4B2F-B19C-1C030F29CA39}" type="slidenum">
              <a:rPr lang="en-US">
                <a:solidFill>
                  <a:srgbClr val="FFFFFF"/>
                </a:solidFill>
              </a:rPr>
              <a:pPr defTabSz="914309">
                <a:spcAft>
                  <a:spcPts val="400"/>
                </a:spcAft>
              </a:pPr>
              <a:t>4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229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Käsitteet</a:t>
            </a:r>
            <a:r>
              <a:rPr lang="fi-FI" dirty="0"/>
              <a:t/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497634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fi-FI" dirty="0" smtClean="0"/>
              <a:t>Sosiaali- </a:t>
            </a:r>
            <a:r>
              <a:rPr lang="fi-FI" dirty="0"/>
              <a:t>ja terveyskeskus -ohjelmalla on viisi </a:t>
            </a:r>
            <a:r>
              <a:rPr lang="fi-FI" b="1" dirty="0"/>
              <a:t>kansallista hyötytavoitetta (</a:t>
            </a:r>
            <a:r>
              <a:rPr lang="fi-FI" dirty="0"/>
              <a:t>ks. Hankeopas). Ne kuvaavat asiaintiloja, joita ohjelmalla kansallisesti tavoitellaan. </a:t>
            </a:r>
            <a:r>
              <a:rPr lang="fi-FI" b="1" dirty="0"/>
              <a:t>Hankkeen tulostavoitteet</a:t>
            </a:r>
            <a:r>
              <a:rPr lang="fi-FI" dirty="0"/>
              <a:t> kuvaavat alueellisen hankkeen omia tarkennettuja tulostavoitteita kunkin kansallisen hyötytavoitteen alla. </a:t>
            </a:r>
            <a:r>
              <a:rPr lang="fi-FI" b="1" dirty="0"/>
              <a:t>Hankkeen prosessitavoitteet </a:t>
            </a:r>
            <a:r>
              <a:rPr lang="fi-FI" dirty="0"/>
              <a:t>ovat kehittämistoiminnan tavoitteita, jotka tulee saavuttaa matkalla kohti tulos- ja hyötytavoitteita. </a:t>
            </a:r>
          </a:p>
          <a:p>
            <a:r>
              <a:rPr lang="fi-FI" b="1" dirty="0"/>
              <a:t>Tavoitteet eivät ole tekemistä, vaan tavoite on jokin tila joka tulee saavuttaa.</a:t>
            </a:r>
            <a:endParaRPr lang="fi-FI" dirty="0"/>
          </a:p>
          <a:p>
            <a:r>
              <a:rPr lang="fi-FI" b="1" dirty="0"/>
              <a:t>Kehittämistoimenpiteet </a:t>
            </a:r>
            <a:r>
              <a:rPr lang="fi-FI" dirty="0"/>
              <a:t>ovat toimenpiteitä (ja tekemistä), joiden avulla hankkeen prosessitavoitteet ja tulos- ja hyötytavoitteet voidaan saavuttaa. Tällaisia ovat esimerkiksi alueen tarpeiden tunnistaminen, toimintamallien ja ratkaisujen suunnittelu, kokeilu, käyttöönotto ja vakiinnuttaminen.</a:t>
            </a:r>
          </a:p>
        </p:txBody>
      </p:sp>
    </p:spTree>
    <p:extLst>
      <p:ext uri="{BB962C8B-B14F-4D97-AF65-F5344CB8AC3E}">
        <p14:creationId xmlns:p14="http://schemas.microsoft.com/office/powerpoint/2010/main" val="927928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n numeron paikkamerkki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47CC6391-E5AA-4B2F-B19C-1C030F29CA39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0497710"/>
              </p:ext>
            </p:extLst>
          </p:nvPr>
        </p:nvGraphicFramePr>
        <p:xfrm>
          <a:off x="219271" y="582879"/>
          <a:ext cx="11826230" cy="604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5246">
                  <a:extLst>
                    <a:ext uri="{9D8B030D-6E8A-4147-A177-3AD203B41FA5}">
                      <a16:colId xmlns:a16="http://schemas.microsoft.com/office/drawing/2014/main" val="3737419297"/>
                    </a:ext>
                  </a:extLst>
                </a:gridCol>
                <a:gridCol w="2365246">
                  <a:extLst>
                    <a:ext uri="{9D8B030D-6E8A-4147-A177-3AD203B41FA5}">
                      <a16:colId xmlns:a16="http://schemas.microsoft.com/office/drawing/2014/main" val="321113434"/>
                    </a:ext>
                  </a:extLst>
                </a:gridCol>
                <a:gridCol w="2365246">
                  <a:extLst>
                    <a:ext uri="{9D8B030D-6E8A-4147-A177-3AD203B41FA5}">
                      <a16:colId xmlns:a16="http://schemas.microsoft.com/office/drawing/2014/main" val="3019508741"/>
                    </a:ext>
                  </a:extLst>
                </a:gridCol>
                <a:gridCol w="2365246">
                  <a:extLst>
                    <a:ext uri="{9D8B030D-6E8A-4147-A177-3AD203B41FA5}">
                      <a16:colId xmlns:a16="http://schemas.microsoft.com/office/drawing/2014/main" val="2130274510"/>
                    </a:ext>
                  </a:extLst>
                </a:gridCol>
                <a:gridCol w="2365246">
                  <a:extLst>
                    <a:ext uri="{9D8B030D-6E8A-4147-A177-3AD203B41FA5}">
                      <a16:colId xmlns:a16="http://schemas.microsoft.com/office/drawing/2014/main" val="748414973"/>
                    </a:ext>
                  </a:extLst>
                </a:gridCol>
              </a:tblGrid>
              <a:tr h="437267">
                <a:tc>
                  <a:txBody>
                    <a:bodyPr/>
                    <a:lstStyle/>
                    <a:p>
                      <a:r>
                        <a:rPr lang="fi-FI" sz="1200" dirty="0" err="1" smtClean="0"/>
                        <a:t>Tulos-</a:t>
                      </a:r>
                      <a:r>
                        <a:rPr lang="fi-FI" sz="1200" baseline="0" dirty="0" smtClean="0"/>
                        <a:t> ja prosessitavoitteet</a:t>
                      </a:r>
                      <a:endParaRPr lang="fi-FI" sz="1200" i="1" dirty="0">
                        <a:solidFill>
                          <a:srgbClr val="FF0000"/>
                        </a:solidFill>
                      </a:endParaRPr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r>
                        <a:rPr lang="fi-FI" sz="1200" dirty="0" smtClean="0"/>
                        <a:t>Mittarit / Kriteerit</a:t>
                      </a:r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r>
                        <a:rPr lang="fi-FI" sz="1200" smtClean="0"/>
                        <a:t>Toimenpiteet</a:t>
                      </a:r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r>
                        <a:rPr lang="fi-FI" sz="1200" dirty="0" smtClean="0"/>
                        <a:t>Tiedonkeruu</a:t>
                      </a:r>
                      <a:r>
                        <a:rPr lang="fi-FI" sz="1200" baseline="0" dirty="0" smtClean="0"/>
                        <a:t> ja arviointimenetelmät</a:t>
                      </a:r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r>
                        <a:rPr lang="fi-FI" sz="1200" dirty="0" smtClean="0"/>
                        <a:t>Tähän saakka</a:t>
                      </a:r>
                      <a:r>
                        <a:rPr lang="fi-FI" sz="1200" baseline="0" dirty="0" smtClean="0"/>
                        <a:t> tehdyn työn</a:t>
                      </a:r>
                      <a:r>
                        <a:rPr lang="fi-FI" sz="1200" dirty="0" smtClean="0"/>
                        <a:t> eteneminen</a:t>
                      </a:r>
                      <a:r>
                        <a:rPr lang="fi-FI" sz="1200" baseline="0" dirty="0" smtClean="0"/>
                        <a:t> ja</a:t>
                      </a:r>
                      <a:r>
                        <a:rPr lang="fi-FI" sz="1200" dirty="0" smtClean="0"/>
                        <a:t> tulokset, suhteessa lähtötilanteeseen</a:t>
                      </a:r>
                      <a:endParaRPr lang="fi-FI" sz="1200" dirty="0"/>
                    </a:p>
                  </a:txBody>
                  <a:tcPr marL="60951" marR="60951" marT="30475" marB="30475"/>
                </a:tc>
                <a:extLst>
                  <a:ext uri="{0D108BD9-81ED-4DB2-BD59-A6C34878D82A}">
                    <a16:rowId xmlns:a16="http://schemas.microsoft.com/office/drawing/2014/main" val="2706043756"/>
                  </a:ext>
                </a:extLst>
              </a:tr>
              <a:tr h="1186341"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extLst>
                  <a:ext uri="{0D108BD9-81ED-4DB2-BD59-A6C34878D82A}">
                    <a16:rowId xmlns:a16="http://schemas.microsoft.com/office/drawing/2014/main" val="805680242"/>
                  </a:ext>
                </a:extLst>
              </a:tr>
              <a:tr h="1103244"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 marL="60951" marR="60951" marT="30475" marB="30475"/>
                </a:tc>
                <a:extLst>
                  <a:ext uri="{0D108BD9-81ED-4DB2-BD59-A6C34878D82A}">
                    <a16:rowId xmlns:a16="http://schemas.microsoft.com/office/drawing/2014/main" val="3602969522"/>
                  </a:ext>
                </a:extLst>
              </a:tr>
              <a:tr h="1133061"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 marL="60951" marR="60951" marT="30475" marB="30475"/>
                </a:tc>
                <a:extLst>
                  <a:ext uri="{0D108BD9-81ED-4DB2-BD59-A6C34878D82A}">
                    <a16:rowId xmlns:a16="http://schemas.microsoft.com/office/drawing/2014/main" val="1557172550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 marL="60951" marR="60951" marT="30475" marB="30475"/>
                </a:tc>
                <a:extLst>
                  <a:ext uri="{0D108BD9-81ED-4DB2-BD59-A6C34878D82A}">
                    <a16:rowId xmlns:a16="http://schemas.microsoft.com/office/drawing/2014/main" val="26291329"/>
                  </a:ext>
                </a:extLst>
              </a:tr>
              <a:tr h="874644"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extLst>
                  <a:ext uri="{0D108BD9-81ED-4DB2-BD59-A6C34878D82A}">
                    <a16:rowId xmlns:a16="http://schemas.microsoft.com/office/drawing/2014/main" val="395331982"/>
                  </a:ext>
                </a:extLst>
              </a:tr>
            </a:tbl>
          </a:graphicData>
        </a:graphic>
      </p:graphicFrame>
      <p:sp>
        <p:nvSpPr>
          <p:cNvPr id="3" name="Tekstiruutu 2"/>
          <p:cNvSpPr txBox="1"/>
          <p:nvPr/>
        </p:nvSpPr>
        <p:spPr>
          <a:xfrm>
            <a:off x="219270" y="119270"/>
            <a:ext cx="10753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HYÖTYTAVOITE 1: Palveluiden yhdenvertaisen saatavuuden , oikea-aikaisuuden ja jatkuvuuden parantaminen </a:t>
            </a:r>
            <a:endParaRPr lang="fi-FI" dirty="0"/>
          </a:p>
        </p:txBody>
      </p:sp>
      <p:pic>
        <p:nvPicPr>
          <p:cNvPr id="6" name="Kuva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656887" y="0"/>
            <a:ext cx="1078865" cy="575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775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n numeron paikkamerkki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47CC6391-E5AA-4B2F-B19C-1C030F29CA39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/>
          </p:nvPr>
        </p:nvGraphicFramePr>
        <p:xfrm>
          <a:off x="219271" y="582879"/>
          <a:ext cx="11826230" cy="604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5246">
                  <a:extLst>
                    <a:ext uri="{9D8B030D-6E8A-4147-A177-3AD203B41FA5}">
                      <a16:colId xmlns:a16="http://schemas.microsoft.com/office/drawing/2014/main" val="3737419297"/>
                    </a:ext>
                  </a:extLst>
                </a:gridCol>
                <a:gridCol w="2365246">
                  <a:extLst>
                    <a:ext uri="{9D8B030D-6E8A-4147-A177-3AD203B41FA5}">
                      <a16:colId xmlns:a16="http://schemas.microsoft.com/office/drawing/2014/main" val="321113434"/>
                    </a:ext>
                  </a:extLst>
                </a:gridCol>
                <a:gridCol w="2365246">
                  <a:extLst>
                    <a:ext uri="{9D8B030D-6E8A-4147-A177-3AD203B41FA5}">
                      <a16:colId xmlns:a16="http://schemas.microsoft.com/office/drawing/2014/main" val="3019508741"/>
                    </a:ext>
                  </a:extLst>
                </a:gridCol>
                <a:gridCol w="2365246">
                  <a:extLst>
                    <a:ext uri="{9D8B030D-6E8A-4147-A177-3AD203B41FA5}">
                      <a16:colId xmlns:a16="http://schemas.microsoft.com/office/drawing/2014/main" val="2130274510"/>
                    </a:ext>
                  </a:extLst>
                </a:gridCol>
                <a:gridCol w="2365246">
                  <a:extLst>
                    <a:ext uri="{9D8B030D-6E8A-4147-A177-3AD203B41FA5}">
                      <a16:colId xmlns:a16="http://schemas.microsoft.com/office/drawing/2014/main" val="748414973"/>
                    </a:ext>
                  </a:extLst>
                </a:gridCol>
              </a:tblGrid>
              <a:tr h="437267">
                <a:tc>
                  <a:txBody>
                    <a:bodyPr/>
                    <a:lstStyle/>
                    <a:p>
                      <a:r>
                        <a:rPr lang="fi-FI" sz="1200" dirty="0" err="1" smtClean="0"/>
                        <a:t>Tulos-</a:t>
                      </a:r>
                      <a:r>
                        <a:rPr lang="fi-FI" sz="1200" baseline="0" dirty="0" smtClean="0"/>
                        <a:t> ja prosessitavoitteet</a:t>
                      </a:r>
                      <a:endParaRPr lang="fi-FI" sz="1200" i="1" dirty="0">
                        <a:solidFill>
                          <a:srgbClr val="FF0000"/>
                        </a:solidFill>
                      </a:endParaRPr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r>
                        <a:rPr lang="fi-FI" sz="1200" dirty="0" smtClean="0"/>
                        <a:t>Mittarit / Kriteerit</a:t>
                      </a:r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r>
                        <a:rPr lang="fi-FI" sz="1200" smtClean="0"/>
                        <a:t>Toimenpiteet</a:t>
                      </a:r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r>
                        <a:rPr lang="fi-FI" sz="1200" dirty="0" smtClean="0"/>
                        <a:t>Tiedonkeruu</a:t>
                      </a:r>
                      <a:r>
                        <a:rPr lang="fi-FI" sz="1200" baseline="0" dirty="0" smtClean="0"/>
                        <a:t> ja arviointimenetelmät</a:t>
                      </a:r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r>
                        <a:rPr lang="fi-FI" sz="1200" dirty="0" smtClean="0"/>
                        <a:t>Tähän saakka</a:t>
                      </a:r>
                      <a:r>
                        <a:rPr lang="fi-FI" sz="1200" baseline="0" dirty="0" smtClean="0"/>
                        <a:t> tehdyn työn</a:t>
                      </a:r>
                      <a:r>
                        <a:rPr lang="fi-FI" sz="1200" dirty="0" smtClean="0"/>
                        <a:t> eteneminen</a:t>
                      </a:r>
                      <a:r>
                        <a:rPr lang="fi-FI" sz="1200" baseline="0" dirty="0" smtClean="0"/>
                        <a:t> ja</a:t>
                      </a:r>
                      <a:r>
                        <a:rPr lang="fi-FI" sz="1200" dirty="0" smtClean="0"/>
                        <a:t> tulokset, suhteessa lähtötilanteeseen</a:t>
                      </a:r>
                      <a:endParaRPr lang="fi-FI" sz="1200" dirty="0"/>
                    </a:p>
                  </a:txBody>
                  <a:tcPr marL="60951" marR="60951" marT="30475" marB="30475"/>
                </a:tc>
                <a:extLst>
                  <a:ext uri="{0D108BD9-81ED-4DB2-BD59-A6C34878D82A}">
                    <a16:rowId xmlns:a16="http://schemas.microsoft.com/office/drawing/2014/main" val="2706043756"/>
                  </a:ext>
                </a:extLst>
              </a:tr>
              <a:tr h="1186341"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extLst>
                  <a:ext uri="{0D108BD9-81ED-4DB2-BD59-A6C34878D82A}">
                    <a16:rowId xmlns:a16="http://schemas.microsoft.com/office/drawing/2014/main" val="805680242"/>
                  </a:ext>
                </a:extLst>
              </a:tr>
              <a:tr h="1103244"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 marL="60951" marR="60951" marT="30475" marB="30475"/>
                </a:tc>
                <a:extLst>
                  <a:ext uri="{0D108BD9-81ED-4DB2-BD59-A6C34878D82A}">
                    <a16:rowId xmlns:a16="http://schemas.microsoft.com/office/drawing/2014/main" val="3602969522"/>
                  </a:ext>
                </a:extLst>
              </a:tr>
              <a:tr h="1133061"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 marL="60951" marR="60951" marT="30475" marB="30475"/>
                </a:tc>
                <a:extLst>
                  <a:ext uri="{0D108BD9-81ED-4DB2-BD59-A6C34878D82A}">
                    <a16:rowId xmlns:a16="http://schemas.microsoft.com/office/drawing/2014/main" val="1557172550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 marL="60951" marR="60951" marT="30475" marB="30475"/>
                </a:tc>
                <a:extLst>
                  <a:ext uri="{0D108BD9-81ED-4DB2-BD59-A6C34878D82A}">
                    <a16:rowId xmlns:a16="http://schemas.microsoft.com/office/drawing/2014/main" val="26291329"/>
                  </a:ext>
                </a:extLst>
              </a:tr>
              <a:tr h="874644"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extLst>
                  <a:ext uri="{0D108BD9-81ED-4DB2-BD59-A6C34878D82A}">
                    <a16:rowId xmlns:a16="http://schemas.microsoft.com/office/drawing/2014/main" val="395331982"/>
                  </a:ext>
                </a:extLst>
              </a:tr>
            </a:tbl>
          </a:graphicData>
        </a:graphic>
      </p:graphicFrame>
      <p:sp>
        <p:nvSpPr>
          <p:cNvPr id="3" name="Tekstiruutu 2"/>
          <p:cNvSpPr txBox="1"/>
          <p:nvPr/>
        </p:nvSpPr>
        <p:spPr>
          <a:xfrm>
            <a:off x="219270" y="119270"/>
            <a:ext cx="10753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HYÖTYTAVOITE 2: Toiminnan painopisteen siirtäminen raskaista palveluista ehkäisevään ja ennakoivaan työhön</a:t>
            </a:r>
            <a:endParaRPr lang="fi-FI" dirty="0"/>
          </a:p>
        </p:txBody>
      </p:sp>
      <p:pic>
        <p:nvPicPr>
          <p:cNvPr id="6" name="Kuva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661967" y="6934"/>
            <a:ext cx="1078865" cy="575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921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n numeron paikkamerkki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47CC6391-E5AA-4B2F-B19C-1C030F29CA39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/>
          </p:nvPr>
        </p:nvGraphicFramePr>
        <p:xfrm>
          <a:off x="219271" y="582879"/>
          <a:ext cx="11826230" cy="604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5246">
                  <a:extLst>
                    <a:ext uri="{9D8B030D-6E8A-4147-A177-3AD203B41FA5}">
                      <a16:colId xmlns:a16="http://schemas.microsoft.com/office/drawing/2014/main" val="3737419297"/>
                    </a:ext>
                  </a:extLst>
                </a:gridCol>
                <a:gridCol w="2365246">
                  <a:extLst>
                    <a:ext uri="{9D8B030D-6E8A-4147-A177-3AD203B41FA5}">
                      <a16:colId xmlns:a16="http://schemas.microsoft.com/office/drawing/2014/main" val="321113434"/>
                    </a:ext>
                  </a:extLst>
                </a:gridCol>
                <a:gridCol w="2365246">
                  <a:extLst>
                    <a:ext uri="{9D8B030D-6E8A-4147-A177-3AD203B41FA5}">
                      <a16:colId xmlns:a16="http://schemas.microsoft.com/office/drawing/2014/main" val="3019508741"/>
                    </a:ext>
                  </a:extLst>
                </a:gridCol>
                <a:gridCol w="2365246">
                  <a:extLst>
                    <a:ext uri="{9D8B030D-6E8A-4147-A177-3AD203B41FA5}">
                      <a16:colId xmlns:a16="http://schemas.microsoft.com/office/drawing/2014/main" val="2130274510"/>
                    </a:ext>
                  </a:extLst>
                </a:gridCol>
                <a:gridCol w="2365246">
                  <a:extLst>
                    <a:ext uri="{9D8B030D-6E8A-4147-A177-3AD203B41FA5}">
                      <a16:colId xmlns:a16="http://schemas.microsoft.com/office/drawing/2014/main" val="748414973"/>
                    </a:ext>
                  </a:extLst>
                </a:gridCol>
              </a:tblGrid>
              <a:tr h="437267">
                <a:tc>
                  <a:txBody>
                    <a:bodyPr/>
                    <a:lstStyle/>
                    <a:p>
                      <a:r>
                        <a:rPr lang="fi-FI" sz="1200" dirty="0" err="1" smtClean="0"/>
                        <a:t>Tulos-</a:t>
                      </a:r>
                      <a:r>
                        <a:rPr lang="fi-FI" sz="1200" baseline="0" dirty="0" smtClean="0"/>
                        <a:t> ja prosessitavoitteet</a:t>
                      </a:r>
                      <a:endParaRPr lang="fi-FI" sz="1200" i="1" dirty="0">
                        <a:solidFill>
                          <a:srgbClr val="FF0000"/>
                        </a:solidFill>
                      </a:endParaRPr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r>
                        <a:rPr lang="fi-FI" sz="1200" dirty="0" smtClean="0"/>
                        <a:t>Mittarit / Kriteerit</a:t>
                      </a:r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r>
                        <a:rPr lang="fi-FI" sz="1200" smtClean="0"/>
                        <a:t>Toimenpiteet</a:t>
                      </a:r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r>
                        <a:rPr lang="fi-FI" sz="1200" dirty="0" smtClean="0"/>
                        <a:t>Tiedonkeruu</a:t>
                      </a:r>
                      <a:r>
                        <a:rPr lang="fi-FI" sz="1200" baseline="0" dirty="0" smtClean="0"/>
                        <a:t> ja arviointimenetelmät</a:t>
                      </a:r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r>
                        <a:rPr lang="fi-FI" sz="1200" dirty="0" smtClean="0"/>
                        <a:t>Tähän saakka</a:t>
                      </a:r>
                      <a:r>
                        <a:rPr lang="fi-FI" sz="1200" baseline="0" dirty="0" smtClean="0"/>
                        <a:t> tehdyn työn</a:t>
                      </a:r>
                      <a:r>
                        <a:rPr lang="fi-FI" sz="1200" dirty="0" smtClean="0"/>
                        <a:t> eteneminen</a:t>
                      </a:r>
                      <a:r>
                        <a:rPr lang="fi-FI" sz="1200" baseline="0" dirty="0" smtClean="0"/>
                        <a:t> ja</a:t>
                      </a:r>
                      <a:r>
                        <a:rPr lang="fi-FI" sz="1200" dirty="0" smtClean="0"/>
                        <a:t> tulokset, suhteessa lähtötilanteeseen</a:t>
                      </a:r>
                      <a:endParaRPr lang="fi-FI" sz="1200" dirty="0"/>
                    </a:p>
                  </a:txBody>
                  <a:tcPr marL="60951" marR="60951" marT="30475" marB="30475"/>
                </a:tc>
                <a:extLst>
                  <a:ext uri="{0D108BD9-81ED-4DB2-BD59-A6C34878D82A}">
                    <a16:rowId xmlns:a16="http://schemas.microsoft.com/office/drawing/2014/main" val="2706043756"/>
                  </a:ext>
                </a:extLst>
              </a:tr>
              <a:tr h="1186341"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extLst>
                  <a:ext uri="{0D108BD9-81ED-4DB2-BD59-A6C34878D82A}">
                    <a16:rowId xmlns:a16="http://schemas.microsoft.com/office/drawing/2014/main" val="805680242"/>
                  </a:ext>
                </a:extLst>
              </a:tr>
              <a:tr h="1103244"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 marL="60951" marR="60951" marT="30475" marB="30475"/>
                </a:tc>
                <a:extLst>
                  <a:ext uri="{0D108BD9-81ED-4DB2-BD59-A6C34878D82A}">
                    <a16:rowId xmlns:a16="http://schemas.microsoft.com/office/drawing/2014/main" val="3602969522"/>
                  </a:ext>
                </a:extLst>
              </a:tr>
              <a:tr h="1133061"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 marL="60951" marR="60951" marT="30475" marB="30475"/>
                </a:tc>
                <a:extLst>
                  <a:ext uri="{0D108BD9-81ED-4DB2-BD59-A6C34878D82A}">
                    <a16:rowId xmlns:a16="http://schemas.microsoft.com/office/drawing/2014/main" val="1557172550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 marL="60951" marR="60951" marT="30475" marB="30475"/>
                </a:tc>
                <a:extLst>
                  <a:ext uri="{0D108BD9-81ED-4DB2-BD59-A6C34878D82A}">
                    <a16:rowId xmlns:a16="http://schemas.microsoft.com/office/drawing/2014/main" val="26291329"/>
                  </a:ext>
                </a:extLst>
              </a:tr>
              <a:tr h="874644"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extLst>
                  <a:ext uri="{0D108BD9-81ED-4DB2-BD59-A6C34878D82A}">
                    <a16:rowId xmlns:a16="http://schemas.microsoft.com/office/drawing/2014/main" val="395331982"/>
                  </a:ext>
                </a:extLst>
              </a:tr>
            </a:tbl>
          </a:graphicData>
        </a:graphic>
      </p:graphicFrame>
      <p:sp>
        <p:nvSpPr>
          <p:cNvPr id="3" name="Tekstiruutu 2"/>
          <p:cNvSpPr txBox="1"/>
          <p:nvPr/>
        </p:nvSpPr>
        <p:spPr>
          <a:xfrm>
            <a:off x="219270" y="119270"/>
            <a:ext cx="10753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HYÖTYTAVOITE 3: Palveluiden laadun ja vaikuttavuuden parantaminen </a:t>
            </a:r>
            <a:endParaRPr lang="fi-FI" dirty="0"/>
          </a:p>
        </p:txBody>
      </p:sp>
      <p:pic>
        <p:nvPicPr>
          <p:cNvPr id="6" name="Kuva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595927" y="0"/>
            <a:ext cx="1078865" cy="575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586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n numeron paikkamerkki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47CC6391-E5AA-4B2F-B19C-1C030F29CA39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/>
          </p:nvPr>
        </p:nvGraphicFramePr>
        <p:xfrm>
          <a:off x="219271" y="582879"/>
          <a:ext cx="11826230" cy="604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5246">
                  <a:extLst>
                    <a:ext uri="{9D8B030D-6E8A-4147-A177-3AD203B41FA5}">
                      <a16:colId xmlns:a16="http://schemas.microsoft.com/office/drawing/2014/main" val="3737419297"/>
                    </a:ext>
                  </a:extLst>
                </a:gridCol>
                <a:gridCol w="2365246">
                  <a:extLst>
                    <a:ext uri="{9D8B030D-6E8A-4147-A177-3AD203B41FA5}">
                      <a16:colId xmlns:a16="http://schemas.microsoft.com/office/drawing/2014/main" val="321113434"/>
                    </a:ext>
                  </a:extLst>
                </a:gridCol>
                <a:gridCol w="2365246">
                  <a:extLst>
                    <a:ext uri="{9D8B030D-6E8A-4147-A177-3AD203B41FA5}">
                      <a16:colId xmlns:a16="http://schemas.microsoft.com/office/drawing/2014/main" val="3019508741"/>
                    </a:ext>
                  </a:extLst>
                </a:gridCol>
                <a:gridCol w="2365246">
                  <a:extLst>
                    <a:ext uri="{9D8B030D-6E8A-4147-A177-3AD203B41FA5}">
                      <a16:colId xmlns:a16="http://schemas.microsoft.com/office/drawing/2014/main" val="2130274510"/>
                    </a:ext>
                  </a:extLst>
                </a:gridCol>
                <a:gridCol w="2365246">
                  <a:extLst>
                    <a:ext uri="{9D8B030D-6E8A-4147-A177-3AD203B41FA5}">
                      <a16:colId xmlns:a16="http://schemas.microsoft.com/office/drawing/2014/main" val="748414973"/>
                    </a:ext>
                  </a:extLst>
                </a:gridCol>
              </a:tblGrid>
              <a:tr h="437267">
                <a:tc>
                  <a:txBody>
                    <a:bodyPr/>
                    <a:lstStyle/>
                    <a:p>
                      <a:r>
                        <a:rPr lang="fi-FI" sz="1200" dirty="0" err="1" smtClean="0"/>
                        <a:t>Tulos-</a:t>
                      </a:r>
                      <a:r>
                        <a:rPr lang="fi-FI" sz="1200" baseline="0" dirty="0" smtClean="0"/>
                        <a:t> ja prosessitavoitteet</a:t>
                      </a:r>
                      <a:endParaRPr lang="fi-FI" sz="1200" i="1" dirty="0">
                        <a:solidFill>
                          <a:srgbClr val="FF0000"/>
                        </a:solidFill>
                      </a:endParaRPr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r>
                        <a:rPr lang="fi-FI" sz="1200" dirty="0" smtClean="0"/>
                        <a:t>Mittarit / Kriteerit</a:t>
                      </a:r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r>
                        <a:rPr lang="fi-FI" sz="1200" smtClean="0"/>
                        <a:t>Toimenpiteet</a:t>
                      </a:r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r>
                        <a:rPr lang="fi-FI" sz="1200" dirty="0" smtClean="0"/>
                        <a:t>Tiedonkeruu</a:t>
                      </a:r>
                      <a:r>
                        <a:rPr lang="fi-FI" sz="1200" baseline="0" dirty="0" smtClean="0"/>
                        <a:t> ja arviointimenetelmät</a:t>
                      </a:r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r>
                        <a:rPr lang="fi-FI" sz="1200" dirty="0" smtClean="0"/>
                        <a:t>Tähän saakka</a:t>
                      </a:r>
                      <a:r>
                        <a:rPr lang="fi-FI" sz="1200" baseline="0" dirty="0" smtClean="0"/>
                        <a:t> tehdyn työn</a:t>
                      </a:r>
                      <a:r>
                        <a:rPr lang="fi-FI" sz="1200" dirty="0" smtClean="0"/>
                        <a:t> eteneminen</a:t>
                      </a:r>
                      <a:r>
                        <a:rPr lang="fi-FI" sz="1200" baseline="0" dirty="0" smtClean="0"/>
                        <a:t> ja</a:t>
                      </a:r>
                      <a:r>
                        <a:rPr lang="fi-FI" sz="1200" dirty="0" smtClean="0"/>
                        <a:t> tulokset, suhteessa lähtötilanteeseen</a:t>
                      </a:r>
                      <a:endParaRPr lang="fi-FI" sz="1200" dirty="0"/>
                    </a:p>
                  </a:txBody>
                  <a:tcPr marL="60951" marR="60951" marT="30475" marB="30475"/>
                </a:tc>
                <a:extLst>
                  <a:ext uri="{0D108BD9-81ED-4DB2-BD59-A6C34878D82A}">
                    <a16:rowId xmlns:a16="http://schemas.microsoft.com/office/drawing/2014/main" val="2706043756"/>
                  </a:ext>
                </a:extLst>
              </a:tr>
              <a:tr h="1186341"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extLst>
                  <a:ext uri="{0D108BD9-81ED-4DB2-BD59-A6C34878D82A}">
                    <a16:rowId xmlns:a16="http://schemas.microsoft.com/office/drawing/2014/main" val="805680242"/>
                  </a:ext>
                </a:extLst>
              </a:tr>
              <a:tr h="1103244"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 marL="60951" marR="60951" marT="30475" marB="30475"/>
                </a:tc>
                <a:extLst>
                  <a:ext uri="{0D108BD9-81ED-4DB2-BD59-A6C34878D82A}">
                    <a16:rowId xmlns:a16="http://schemas.microsoft.com/office/drawing/2014/main" val="3602969522"/>
                  </a:ext>
                </a:extLst>
              </a:tr>
              <a:tr h="1133061"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 marL="60951" marR="60951" marT="30475" marB="30475"/>
                </a:tc>
                <a:extLst>
                  <a:ext uri="{0D108BD9-81ED-4DB2-BD59-A6C34878D82A}">
                    <a16:rowId xmlns:a16="http://schemas.microsoft.com/office/drawing/2014/main" val="1557172550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 marL="60951" marR="60951" marT="30475" marB="30475"/>
                </a:tc>
                <a:extLst>
                  <a:ext uri="{0D108BD9-81ED-4DB2-BD59-A6C34878D82A}">
                    <a16:rowId xmlns:a16="http://schemas.microsoft.com/office/drawing/2014/main" val="26291329"/>
                  </a:ext>
                </a:extLst>
              </a:tr>
              <a:tr h="874644"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/>
                    </a:p>
                  </a:txBody>
                  <a:tcPr marL="60951" marR="60951" marT="30475" marB="30475"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 marL="60951" marR="60951" marT="30475" marB="30475"/>
                </a:tc>
                <a:extLst>
                  <a:ext uri="{0D108BD9-81ED-4DB2-BD59-A6C34878D82A}">
                    <a16:rowId xmlns:a16="http://schemas.microsoft.com/office/drawing/2014/main" val="395331982"/>
                  </a:ext>
                </a:extLst>
              </a:tr>
            </a:tbl>
          </a:graphicData>
        </a:graphic>
      </p:graphicFrame>
      <p:sp>
        <p:nvSpPr>
          <p:cNvPr id="3" name="Tekstiruutu 2"/>
          <p:cNvSpPr txBox="1"/>
          <p:nvPr/>
        </p:nvSpPr>
        <p:spPr>
          <a:xfrm>
            <a:off x="219270" y="119270"/>
            <a:ext cx="10753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HYÖTYTAVOITE 4: Palveluiden monialaisuuden ja </a:t>
            </a:r>
            <a:r>
              <a:rPr lang="fi-FI" dirty="0" err="1" smtClean="0"/>
              <a:t>yhteentoimivuuden</a:t>
            </a:r>
            <a:r>
              <a:rPr lang="fi-FI" dirty="0" smtClean="0"/>
              <a:t> varmistaminen</a:t>
            </a:r>
            <a:endParaRPr lang="fi-FI" dirty="0"/>
          </a:p>
        </p:txBody>
      </p:sp>
      <p:pic>
        <p:nvPicPr>
          <p:cNvPr id="6" name="Kuva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565447" y="0"/>
            <a:ext cx="1078865" cy="575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448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467</Words>
  <Application>Microsoft Office PowerPoint</Application>
  <PresentationFormat>Laajakuva</PresentationFormat>
  <Paragraphs>52</Paragraphs>
  <Slides>10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Office-teema</vt:lpstr>
      <vt:lpstr>POPsote, Tulevaisuuden sote Oma-arviointi, toukokuu2021</vt:lpstr>
      <vt:lpstr>Ohjeet kehittämisohjelmille oma-arviointiin ja siihen liittyvän päivitetyn taulukon täyttämiseen</vt:lpstr>
      <vt:lpstr>PowerPoint-esitys</vt:lpstr>
      <vt:lpstr>PowerPoint-esitys</vt:lpstr>
      <vt:lpstr>Käsitteet 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>PPSHP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Helanen Suvi</dc:creator>
  <cp:lastModifiedBy>Helanen Suvi</cp:lastModifiedBy>
  <cp:revision>7</cp:revision>
  <dcterms:created xsi:type="dcterms:W3CDTF">2021-04-26T11:03:50Z</dcterms:created>
  <dcterms:modified xsi:type="dcterms:W3CDTF">2021-05-07T09:03:17Z</dcterms:modified>
</cp:coreProperties>
</file>