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FEB43-891D-431F-BA07-7078B6DF0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126542-D16E-4BAD-B1FF-D8F307B2B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452D48-4D53-4DED-877E-EE67F183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5" y="0"/>
            <a:ext cx="10130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3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4F733-2CE8-4B96-B8F8-44D8337AA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2F36E89-5A0F-4740-94A0-64A6114BD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448004-3D14-4815-80BE-096591C3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27" y="0"/>
            <a:ext cx="8932545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C56BE3B-FC97-4FD2-8AE1-E20B01A980F9}"/>
              </a:ext>
            </a:extLst>
          </p:cNvPr>
          <p:cNvSpPr txBox="1"/>
          <p:nvPr/>
        </p:nvSpPr>
        <p:spPr>
          <a:xfrm>
            <a:off x="6096000" y="5254906"/>
            <a:ext cx="2318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Facebook 4566</a:t>
            </a:r>
          </a:p>
          <a:p>
            <a:r>
              <a:rPr lang="en-GB" dirty="0"/>
              <a:t>Insta 1379</a:t>
            </a:r>
          </a:p>
          <a:p>
            <a:r>
              <a:rPr lang="en-GB" dirty="0"/>
              <a:t>Twitter  543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5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87" y="470704"/>
            <a:ext cx="2122714" cy="932688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 dirty="0">
                <a:latin typeface="Stencil" panose="040409050D0802020404" pitchFamily="82" charset="0"/>
                <a:cs typeface="Segoe UI Semibold" panose="020B0702040204020203" pitchFamily="34" charset="0"/>
              </a:rPr>
              <a:t>MUN OULU TÄNÄÄN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B115E43-049F-4FA8-851F-A790957F2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4508938"/>
            <a:ext cx="126124" cy="9144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AF77F3-244C-4ABC-A913-54C4E216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622" y="-19858"/>
            <a:ext cx="7120506" cy="309960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D578884-CFF8-4E5B-9527-9854B2C194DE}"/>
              </a:ext>
            </a:extLst>
          </p:cNvPr>
          <p:cNvSpPr txBox="1"/>
          <p:nvPr/>
        </p:nvSpPr>
        <p:spPr>
          <a:xfrm>
            <a:off x="451413" y="1886673"/>
            <a:ext cx="3996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Stencil" panose="040409050D0802020404" pitchFamily="82" charset="0"/>
              </a:rPr>
              <a:t>lukijoita yhden viikon aikana:</a:t>
            </a:r>
          </a:p>
          <a:p>
            <a:r>
              <a:rPr lang="fi-FI" sz="2400" dirty="0">
                <a:latin typeface="Stencil" panose="040409050D0802020404" pitchFamily="82" charset="0"/>
              </a:rPr>
              <a:t>1.3. 2020: 6 100</a:t>
            </a:r>
          </a:p>
          <a:p>
            <a:r>
              <a:rPr lang="fi-FI" sz="2400" dirty="0">
                <a:latin typeface="Stencil" panose="040409050D0802020404" pitchFamily="82" charset="0"/>
              </a:rPr>
              <a:t>1.3. 2021</a:t>
            </a:r>
            <a:r>
              <a:rPr lang="fi-FI" sz="2000" dirty="0">
                <a:latin typeface="Stencil" panose="040409050D0802020404" pitchFamily="82" charset="0"/>
              </a:rPr>
              <a:t>: 19 700</a:t>
            </a:r>
          </a:p>
          <a:p>
            <a:r>
              <a:rPr lang="fi-FI" sz="1600" dirty="0">
                <a:latin typeface="Sitka Text" panose="02000505000000020004" pitchFamily="2" charset="0"/>
              </a:rPr>
              <a:t>(muutos 220 prosenttia)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D77F15-04DE-486B-8681-D69F60F04A45}"/>
              </a:ext>
            </a:extLst>
          </p:cNvPr>
          <p:cNvSpPr txBox="1"/>
          <p:nvPr/>
        </p:nvSpPr>
        <p:spPr>
          <a:xfrm>
            <a:off x="6096000" y="4079676"/>
            <a:ext cx="469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Stencil" panose="040409050D0802020404" pitchFamily="82" charset="0"/>
              </a:rPr>
              <a:t>Juttujen määrä:</a:t>
            </a:r>
          </a:p>
          <a:p>
            <a:endParaRPr lang="fi-FI" sz="2400" dirty="0">
              <a:latin typeface="Stencil" panose="040409050D0802020404" pitchFamily="82" charset="0"/>
            </a:endParaRPr>
          </a:p>
          <a:p>
            <a:r>
              <a:rPr lang="fi-FI" sz="2400" dirty="0">
                <a:latin typeface="Stencil" panose="040409050D0802020404" pitchFamily="82" charset="0"/>
              </a:rPr>
              <a:t>päivässä: 4-7</a:t>
            </a:r>
          </a:p>
          <a:p>
            <a:r>
              <a:rPr lang="fi-FI" sz="2400" dirty="0">
                <a:latin typeface="Stencil" panose="040409050D0802020404" pitchFamily="82" charset="0"/>
              </a:rPr>
              <a:t>viikossa: 30-40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522B0B8-A725-4437-85C9-6A7E5A0B6A9C}"/>
              </a:ext>
            </a:extLst>
          </p:cNvPr>
          <p:cNvSpPr txBox="1"/>
          <p:nvPr/>
        </p:nvSpPr>
        <p:spPr>
          <a:xfrm>
            <a:off x="6095998" y="5521125"/>
            <a:ext cx="545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Sitka Text" panose="02000505000000020004" pitchFamily="2" charset="0"/>
              </a:rPr>
              <a:t>(Kalevassa juttuja </a:t>
            </a:r>
            <a:r>
              <a:rPr lang="fi-FI" sz="1600" b="1" dirty="0">
                <a:latin typeface="Sitka Text" panose="02000505000000020004" pitchFamily="2" charset="0"/>
              </a:rPr>
              <a:t>päivässä</a:t>
            </a:r>
            <a:r>
              <a:rPr lang="fi-FI" sz="1600" dirty="0">
                <a:latin typeface="Sitka Text" panose="02000505000000020004" pitchFamily="2" charset="0"/>
              </a:rPr>
              <a:t> noin 50-60)</a:t>
            </a:r>
          </a:p>
          <a:p>
            <a:r>
              <a:rPr lang="fi-FI" sz="1600" dirty="0">
                <a:latin typeface="Sitka Text" panose="02000505000000020004" pitchFamily="2" charset="0"/>
              </a:rPr>
              <a:t>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6D4E411-DF74-4422-A11E-1484606058C4}"/>
              </a:ext>
            </a:extLst>
          </p:cNvPr>
          <p:cNvSpPr txBox="1"/>
          <p:nvPr/>
        </p:nvSpPr>
        <p:spPr>
          <a:xfrm>
            <a:off x="451413" y="4495174"/>
            <a:ext cx="2858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Stencil" panose="040409050D0802020404" pitchFamily="82" charset="0"/>
              </a:rPr>
              <a:t>juttuja kuukauden Aikana </a:t>
            </a:r>
            <a:r>
              <a:rPr lang="fi-FI" sz="2400" dirty="0">
                <a:latin typeface="Stencil" panose="040409050D0802020404" pitchFamily="82" charset="0"/>
              </a:rPr>
              <a:t>katsotaan</a:t>
            </a:r>
            <a:r>
              <a:rPr lang="fi-FI" dirty="0">
                <a:latin typeface="Stencil" panose="040409050D0802020404" pitchFamily="82" charset="0"/>
              </a:rPr>
              <a:t> </a:t>
            </a:r>
          </a:p>
          <a:p>
            <a:r>
              <a:rPr lang="fi-FI" dirty="0">
                <a:latin typeface="Stencil" panose="040409050D0802020404" pitchFamily="82" charset="0"/>
              </a:rPr>
              <a:t>60 000-80 000 kertaa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752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5413-B48A-44D0-BD6A-0856A8C4B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0199CC-A221-4318-9646-4B87CF591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9F5E99-C65A-4FBC-963A-B86E364F0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3" y="0"/>
            <a:ext cx="10940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9D13C-FE95-4A0A-B288-6416611A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22514"/>
            <a:ext cx="10363200" cy="1518557"/>
          </a:xfrm>
        </p:spPr>
        <p:txBody>
          <a:bodyPr/>
          <a:lstStyle/>
          <a:p>
            <a:r>
              <a:rPr lang="fi-FI" dirty="0">
                <a:latin typeface="Stencil" panose="040409050D0802020404" pitchFamily="82" charset="0"/>
              </a:rPr>
              <a:t>MUN OULUN </a:t>
            </a:r>
            <a:r>
              <a:rPr lang="fi-FI" dirty="0" err="1">
                <a:latin typeface="Stencil" panose="040409050D0802020404" pitchFamily="82" charset="0"/>
              </a:rPr>
              <a:t>RESUrSSIT</a:t>
            </a:r>
            <a:r>
              <a:rPr lang="fi-FI" dirty="0">
                <a:latin typeface="Stencil" panose="040409050D0802020404" pitchFamily="82" charset="0"/>
              </a:rPr>
              <a:t> ja tehtävät: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B348C9-1DCE-4D30-83E4-1A8A69DA4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1845129"/>
            <a:ext cx="10199914" cy="4245428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>
                <a:latin typeface="Stencil" panose="040409050D0802020404" pitchFamily="82" charset="0"/>
              </a:rPr>
              <a:t>toimitus:</a:t>
            </a:r>
          </a:p>
          <a:p>
            <a:r>
              <a:rPr lang="fi-FI" b="1" dirty="0">
                <a:latin typeface="Stencil" panose="040409050D0802020404" pitchFamily="82" charset="0"/>
              </a:rPr>
              <a:t>toimituskokouksia viikossa kaksi, ma ja ke</a:t>
            </a:r>
          </a:p>
          <a:p>
            <a:r>
              <a:rPr lang="fi-FI" b="1" dirty="0">
                <a:latin typeface="Sitka Small" panose="02000505000000020004" pitchFamily="2" charset="0"/>
              </a:rPr>
              <a:t>1 toimituspäällikkö-sihteeri</a:t>
            </a:r>
            <a:r>
              <a:rPr lang="fi-FI" dirty="0">
                <a:latin typeface="Sitka Small" panose="02000505000000020004" pitchFamily="2" charset="0"/>
              </a:rPr>
              <a:t>: päivittäinen uutisrotaatio, sisältösuunnittelu, työnjako, avustajaliikenne, juttujen käsittely, kirjoitus, taitto</a:t>
            </a:r>
          </a:p>
          <a:p>
            <a:r>
              <a:rPr lang="fi-FI" b="1" dirty="0">
                <a:latin typeface="Sitka Small" panose="02000505000000020004" pitchFamily="2" charset="0"/>
              </a:rPr>
              <a:t>2 toimittajaa</a:t>
            </a:r>
            <a:r>
              <a:rPr lang="fi-FI" dirty="0">
                <a:latin typeface="Sitka Small" panose="02000505000000020004" pitchFamily="2" charset="0"/>
              </a:rPr>
              <a:t>: 1-3 juttua viikossa, ideointi, taitto, valokuvaus, videotuotanto, sosiaalinen media, graafinen suunnittelu</a:t>
            </a:r>
          </a:p>
          <a:p>
            <a:r>
              <a:rPr lang="fi-FI" b="1" dirty="0">
                <a:latin typeface="Sitka Small" panose="02000505000000020004" pitchFamily="2" charset="0"/>
              </a:rPr>
              <a:t>1-2 harjoittelijaa</a:t>
            </a:r>
            <a:r>
              <a:rPr lang="fi-FI" dirty="0">
                <a:latin typeface="Sitka Small" panose="02000505000000020004" pitchFamily="2" charset="0"/>
              </a:rPr>
              <a:t>: 1-3 juttua viikossa</a:t>
            </a:r>
          </a:p>
          <a:p>
            <a:endParaRPr lang="fi-FI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9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0866F861-9214-426B-8BC6-42CD38E22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28264"/>
            <a:ext cx="8534400" cy="6319778"/>
          </a:xfrm>
        </p:spPr>
        <p:txBody>
          <a:bodyPr>
            <a:normAutofit/>
          </a:bodyPr>
          <a:lstStyle/>
          <a:p>
            <a:r>
              <a:rPr lang="fi-FI" b="1" dirty="0" err="1">
                <a:latin typeface="Stencil" panose="040409050D0802020404" pitchFamily="82" charset="0"/>
              </a:rPr>
              <a:t>Mun</a:t>
            </a:r>
            <a:r>
              <a:rPr lang="fi-FI" b="1" dirty="0">
                <a:latin typeface="Stencil" panose="040409050D0802020404" pitchFamily="82" charset="0"/>
              </a:rPr>
              <a:t> Oulun toimitus:</a:t>
            </a:r>
          </a:p>
          <a:p>
            <a:r>
              <a:rPr lang="fi-FI" sz="2800" dirty="0">
                <a:latin typeface="Sitka Small" panose="02000505000000020004" pitchFamily="2" charset="0"/>
              </a:rPr>
              <a:t>Mikko Salmi, Carita Forsman, Sirpa Tarkkinen ja Minna Mäki-Heikkilä</a:t>
            </a:r>
          </a:p>
          <a:p>
            <a:endParaRPr lang="fi-FI" dirty="0">
              <a:latin typeface="Stencil" panose="040409050D0802020404" pitchFamily="82" charset="0"/>
            </a:endParaRPr>
          </a:p>
          <a:p>
            <a:r>
              <a:rPr lang="fi-FI" b="1" dirty="0">
                <a:latin typeface="Stencil" panose="040409050D0802020404" pitchFamily="82" charset="0"/>
              </a:rPr>
              <a:t>Lisäksi toimitusta avustavat </a:t>
            </a:r>
          </a:p>
          <a:p>
            <a:r>
              <a:rPr lang="fi-FI" b="1" dirty="0">
                <a:latin typeface="Stencil" panose="040409050D0802020404" pitchFamily="82" charset="0"/>
              </a:rPr>
              <a:t>1-4 juttua kuukaudessa:</a:t>
            </a:r>
            <a:endParaRPr lang="fi-FI" dirty="0">
              <a:latin typeface="Stencil" panose="040409050D0802020404" pitchFamily="82" charset="0"/>
            </a:endParaRPr>
          </a:p>
          <a:p>
            <a:r>
              <a:rPr lang="fi-FI" sz="2000" dirty="0">
                <a:latin typeface="Sitka Small" panose="02000505000000020004" pitchFamily="2" charset="0"/>
              </a:rPr>
              <a:t>yritysmaailma: Sanna Häyrynen</a:t>
            </a:r>
          </a:p>
          <a:p>
            <a:r>
              <a:rPr lang="fi-FI" sz="2000" dirty="0">
                <a:latin typeface="Sitka Small" panose="02000505000000020004" pitchFamily="2" charset="0"/>
              </a:rPr>
              <a:t>liikunta: Hanna Sankala-Sivula</a:t>
            </a:r>
          </a:p>
          <a:p>
            <a:r>
              <a:rPr lang="fi-FI" sz="2000" dirty="0">
                <a:latin typeface="Sitka Small" panose="02000505000000020004" pitchFamily="2" charset="0"/>
              </a:rPr>
              <a:t>kulttuuri: Heini Harju-Könnö</a:t>
            </a:r>
          </a:p>
          <a:p>
            <a:r>
              <a:rPr lang="fi-FI" sz="2000" dirty="0">
                <a:latin typeface="Sitka Small" panose="02000505000000020004" pitchFamily="2" charset="0"/>
              </a:rPr>
              <a:t>koulutoimi: Anne Peltola</a:t>
            </a:r>
          </a:p>
          <a:p>
            <a:r>
              <a:rPr lang="fi-FI" sz="2000" dirty="0">
                <a:latin typeface="Sitka Small" panose="02000505000000020004" pitchFamily="2" charset="0"/>
              </a:rPr>
              <a:t>tekninen: Pirkko Vääräniemi, Lea Ansamaa </a:t>
            </a:r>
          </a:p>
          <a:p>
            <a:r>
              <a:rPr lang="fi-FI" sz="2000" dirty="0">
                <a:latin typeface="Sitka Small" panose="02000505000000020004" pitchFamily="2" charset="0"/>
              </a:rPr>
              <a:t>valokuvaus: Sanna Krook</a:t>
            </a:r>
          </a:p>
          <a:p>
            <a:endParaRPr lang="fi-FI" dirty="0">
              <a:latin typeface="Sitka Small" panose="02000505000000020004" pitchFamily="2" charset="0"/>
            </a:endParaRPr>
          </a:p>
          <a:p>
            <a:endParaRPr lang="fi-FI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5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164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Sitka Small</vt:lpstr>
      <vt:lpstr>Sitka Text</vt:lpstr>
      <vt:lpstr>Stencil</vt:lpstr>
      <vt:lpstr>Office Theme</vt:lpstr>
      <vt:lpstr>PowerPoint-esitys</vt:lpstr>
      <vt:lpstr>PowerPoint-esitys</vt:lpstr>
      <vt:lpstr>MUN OULU TÄNÄÄN</vt:lpstr>
      <vt:lpstr>PowerPoint-esitys</vt:lpstr>
      <vt:lpstr>MUN OULUN RESUrSSIT ja tehtävät: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 OULU TÄNÄÄN</dc:title>
  <dc:creator>Forsman Carita</dc:creator>
  <cp:lastModifiedBy>Forsman Carita</cp:lastModifiedBy>
  <cp:revision>15</cp:revision>
  <dcterms:created xsi:type="dcterms:W3CDTF">2021-03-18T02:45:49Z</dcterms:created>
  <dcterms:modified xsi:type="dcterms:W3CDTF">2021-03-22T13:03:16Z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8ef749-f464-4495-9b41-5047bcb17145_Enabled">
    <vt:lpwstr>True</vt:lpwstr>
  </property>
  <property fmtid="{D5CDD505-2E9C-101B-9397-08002B2CF9AE}" pid="3" name="MSIP_Label_cb8ef749-f464-4495-9b41-5047bcb17145_SiteId">
    <vt:lpwstr>5cc89a67-fa29-4356-af5d-f436abc7c21b</vt:lpwstr>
  </property>
  <property fmtid="{D5CDD505-2E9C-101B-9397-08002B2CF9AE}" pid="4" name="MSIP_Label_cb8ef749-f464-4495-9b41-5047bcb17145_Owner">
    <vt:lpwstr>carita.forsman@ouka.fi</vt:lpwstr>
  </property>
  <property fmtid="{D5CDD505-2E9C-101B-9397-08002B2CF9AE}" pid="5" name="MSIP_Label_cb8ef749-f464-4495-9b41-5047bcb17145_SetDate">
    <vt:lpwstr>2021-03-18T03:05:12.4148591Z</vt:lpwstr>
  </property>
  <property fmtid="{D5CDD505-2E9C-101B-9397-08002B2CF9AE}" pid="6" name="MSIP_Label_cb8ef749-f464-4495-9b41-5047bcb17145_Name">
    <vt:lpwstr>Muu asiakirja</vt:lpwstr>
  </property>
  <property fmtid="{D5CDD505-2E9C-101B-9397-08002B2CF9AE}" pid="7" name="MSIP_Label_cb8ef749-f464-4495-9b41-5047bcb17145_Application">
    <vt:lpwstr>Microsoft Azure Information Protection</vt:lpwstr>
  </property>
  <property fmtid="{D5CDD505-2E9C-101B-9397-08002B2CF9AE}" pid="8" name="MSIP_Label_cb8ef749-f464-4495-9b41-5047bcb17145_ActionId">
    <vt:lpwstr>06766e35-b4c0-43f3-a0a4-19bf7bdcdca8</vt:lpwstr>
  </property>
  <property fmtid="{D5CDD505-2E9C-101B-9397-08002B2CF9AE}" pid="9" name="MSIP_Label_cb8ef749-f464-4495-9b41-5047bcb17145_Extended_MSFT_Method">
    <vt:lpwstr>Automatic</vt:lpwstr>
  </property>
  <property fmtid="{D5CDD505-2E9C-101B-9397-08002B2CF9AE}" pid="10" name="MSIP_Label_e7f2b28d-54cf-44b6-aad9-6a2b7fb652a6_Enabled">
    <vt:lpwstr>True</vt:lpwstr>
  </property>
  <property fmtid="{D5CDD505-2E9C-101B-9397-08002B2CF9AE}" pid="11" name="MSIP_Label_e7f2b28d-54cf-44b6-aad9-6a2b7fb652a6_SiteId">
    <vt:lpwstr>5cc89a67-fa29-4356-af5d-f436abc7c21b</vt:lpwstr>
  </property>
  <property fmtid="{D5CDD505-2E9C-101B-9397-08002B2CF9AE}" pid="12" name="MSIP_Label_e7f2b28d-54cf-44b6-aad9-6a2b7fb652a6_Owner">
    <vt:lpwstr>carita.forsman@ouka.fi</vt:lpwstr>
  </property>
  <property fmtid="{D5CDD505-2E9C-101B-9397-08002B2CF9AE}" pid="13" name="MSIP_Label_e7f2b28d-54cf-44b6-aad9-6a2b7fb652a6_SetDate">
    <vt:lpwstr>2021-03-18T03:05:12.4148591Z</vt:lpwstr>
  </property>
  <property fmtid="{D5CDD505-2E9C-101B-9397-08002B2CF9AE}" pid="14" name="MSIP_Label_e7f2b28d-54cf-44b6-aad9-6a2b7fb652a6_Name">
    <vt:lpwstr>Sisäinen</vt:lpwstr>
  </property>
  <property fmtid="{D5CDD505-2E9C-101B-9397-08002B2CF9AE}" pid="15" name="MSIP_Label_e7f2b28d-54cf-44b6-aad9-6a2b7fb652a6_Application">
    <vt:lpwstr>Microsoft Azure Information Protection</vt:lpwstr>
  </property>
  <property fmtid="{D5CDD505-2E9C-101B-9397-08002B2CF9AE}" pid="16" name="MSIP_Label_e7f2b28d-54cf-44b6-aad9-6a2b7fb652a6_ActionId">
    <vt:lpwstr>06766e35-b4c0-43f3-a0a4-19bf7bdcdca8</vt:lpwstr>
  </property>
  <property fmtid="{D5CDD505-2E9C-101B-9397-08002B2CF9AE}" pid="17" name="MSIP_Label_e7f2b28d-54cf-44b6-aad9-6a2b7fb652a6_Parent">
    <vt:lpwstr>cb8ef749-f464-4495-9b41-5047bcb17145</vt:lpwstr>
  </property>
  <property fmtid="{D5CDD505-2E9C-101B-9397-08002B2CF9AE}" pid="18" name="MSIP_Label_e7f2b28d-54cf-44b6-aad9-6a2b7fb652a6_Extended_MSFT_Method">
    <vt:lpwstr>Automatic</vt:lpwstr>
  </property>
  <property fmtid="{D5CDD505-2E9C-101B-9397-08002B2CF9AE}" pid="19" name="Sensitivity">
    <vt:lpwstr>Muu asiakirja Sisäinen</vt:lpwstr>
  </property>
</Properties>
</file>