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7"/>
  </p:notesMasterIdLst>
  <p:sldIdLst>
    <p:sldId id="259" r:id="rId5"/>
    <p:sldId id="294" r:id="rId6"/>
    <p:sldId id="296" r:id="rId7"/>
    <p:sldId id="312" r:id="rId8"/>
    <p:sldId id="258" r:id="rId9"/>
    <p:sldId id="295" r:id="rId10"/>
    <p:sldId id="286" r:id="rId11"/>
    <p:sldId id="297" r:id="rId12"/>
    <p:sldId id="277" r:id="rId13"/>
    <p:sldId id="298" r:id="rId14"/>
    <p:sldId id="289" r:id="rId15"/>
    <p:sldId id="299" r:id="rId16"/>
    <p:sldId id="260" r:id="rId17"/>
    <p:sldId id="300" r:id="rId18"/>
    <p:sldId id="268" r:id="rId19"/>
    <p:sldId id="301" r:id="rId20"/>
    <p:sldId id="270" r:id="rId21"/>
    <p:sldId id="302" r:id="rId22"/>
    <p:sldId id="265" r:id="rId23"/>
    <p:sldId id="303" r:id="rId24"/>
    <p:sldId id="278" r:id="rId25"/>
    <p:sldId id="304" r:id="rId26"/>
    <p:sldId id="292" r:id="rId27"/>
    <p:sldId id="271" r:id="rId28"/>
    <p:sldId id="313" r:id="rId29"/>
    <p:sldId id="293" r:id="rId30"/>
    <p:sldId id="306" r:id="rId31"/>
    <p:sldId id="310" r:id="rId32"/>
    <p:sldId id="311" r:id="rId33"/>
    <p:sldId id="314" r:id="rId34"/>
    <p:sldId id="275" r:id="rId35"/>
    <p:sldId id="309" r:id="rId3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3C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32F1DE-E77A-E04E-AA06-029350CB2C9F}" v="13" dt="2020-04-20T09:59:12.3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446"/>
    <p:restoredTop sz="94646"/>
  </p:normalViewPr>
  <p:slideViewPr>
    <p:cSldViewPr snapToGrid="0">
      <p:cViewPr varScale="1">
        <p:scale>
          <a:sx n="108" d="100"/>
          <a:sy n="108" d="100"/>
        </p:scale>
        <p:origin x="6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C9B35D-4DCF-4194-A48D-BA8A18E41E17}" type="datetimeFigureOut">
              <a:rPr lang="sv-SE"/>
              <a:t>2020-06-01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74889-CA6E-47B1-983C-2B053D4DC1FC}" type="slidenum">
              <a:rPr lang="sv-SE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0805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200">
                <a:latin typeface="Century Gothic" panose="020B0502020202020204" pitchFamily="34" charset="0"/>
              </a:rPr>
              <a:t>Möjlighet gå ner i arbetstid p.g.a. lägre levnadskostnader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200">
                <a:latin typeface="Century Gothic" panose="020B0502020202020204" pitchFamily="34" charset="0"/>
              </a:rPr>
              <a:t>Närproducerad, ren mat, alternativt egen trädgård där man kan odla själv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200">
                <a:latin typeface="Century Gothic" panose="020B0502020202020204" pitchFamily="34" charset="0"/>
              </a:rPr>
              <a:t>Möjlighet cykla till jobbet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74889-CA6E-47B1-983C-2B053D4DC1FC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1888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200">
                <a:latin typeface="Century Gothic" panose="020B0502020202020204" pitchFamily="34" charset="0"/>
              </a:rPr>
              <a:t>Möjlighet gå ner i arbetstid p.g.a. lägre levnadskostnader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200">
                <a:latin typeface="Century Gothic" panose="020B0502020202020204" pitchFamily="34" charset="0"/>
              </a:rPr>
              <a:t>Närproducerad, ren mat, alternativt egen trädgård där man kan odla själv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200">
                <a:latin typeface="Century Gothic" panose="020B0502020202020204" pitchFamily="34" charset="0"/>
              </a:rPr>
              <a:t>Möjlighet cykla till jobbet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74889-CA6E-47B1-983C-2B053D4DC1FC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4277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>
                <a:cs typeface="Calibri"/>
              </a:rPr>
              <a:t>Närhet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hobbyer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säkerhet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trygghet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naturen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grundservice</a:t>
            </a:r>
            <a:r>
              <a:rPr lang="en-US">
                <a:cs typeface="Calibri"/>
              </a:rPr>
              <a:t> I </a:t>
            </a:r>
            <a:r>
              <a:rPr lang="en-US" err="1">
                <a:cs typeface="Calibri"/>
              </a:rPr>
              <a:t>skick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och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på</a:t>
            </a:r>
            <a:r>
              <a:rPr lang="en-US">
                <a:cs typeface="Calibri"/>
              </a:rPr>
              <a:t> bra </a:t>
            </a:r>
            <a:r>
              <a:rPr lang="en-US" err="1">
                <a:cs typeface="Calibri"/>
              </a:rPr>
              <a:t>nivå</a:t>
            </a:r>
            <a:r>
              <a:rPr lang="en-US">
                <a:cs typeface="Calibri"/>
              </a:rPr>
              <a:t>. </a:t>
            </a:r>
            <a:r>
              <a:rPr lang="sv-SE"/>
              <a:t>Egnahemshus för samma pris som lägenhet i Åbo/H:fors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74889-CA6E-47B1-983C-2B053D4DC1FC}" type="slidenum">
              <a:rPr lang="sv-SE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9372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>
                <a:cs typeface="Calibri"/>
              </a:rPr>
              <a:t>Närhet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hobbyer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säkerhet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trygghet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naturen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grundservice</a:t>
            </a:r>
            <a:r>
              <a:rPr lang="en-US">
                <a:cs typeface="Calibri"/>
              </a:rPr>
              <a:t> I </a:t>
            </a:r>
            <a:r>
              <a:rPr lang="en-US" err="1">
                <a:cs typeface="Calibri"/>
              </a:rPr>
              <a:t>skick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och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på</a:t>
            </a:r>
            <a:r>
              <a:rPr lang="en-US">
                <a:cs typeface="Calibri"/>
              </a:rPr>
              <a:t> bra </a:t>
            </a:r>
            <a:r>
              <a:rPr lang="en-US" err="1">
                <a:cs typeface="Calibri"/>
              </a:rPr>
              <a:t>nivå</a:t>
            </a:r>
            <a:r>
              <a:rPr lang="en-US">
                <a:cs typeface="Calibri"/>
              </a:rPr>
              <a:t>. </a:t>
            </a:r>
            <a:r>
              <a:rPr lang="sv-SE"/>
              <a:t>Egnahemshus för samma pris som lägenhet i Åbo/H:fors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74889-CA6E-47B1-983C-2B053D4DC1FC}" type="slidenum">
              <a:rPr lang="sv-SE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4691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- </a:t>
            </a:r>
            <a:r>
              <a:rPr lang="en-US" err="1">
                <a:cs typeface="Calibri"/>
              </a:rPr>
              <a:t>starta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eget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företag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- </a:t>
            </a:r>
            <a:r>
              <a:rPr lang="en-US" err="1">
                <a:cs typeface="Calibri"/>
              </a:rPr>
              <a:t>Naturmänniskor</a:t>
            </a:r>
            <a:endParaRPr lang="en-US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74889-CA6E-47B1-983C-2B053D4DC1FC}" type="slidenum">
              <a:rPr lang="sv-SE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8786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- </a:t>
            </a:r>
            <a:r>
              <a:rPr lang="en-US" err="1">
                <a:cs typeface="Calibri"/>
              </a:rPr>
              <a:t>starta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eget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företag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- </a:t>
            </a:r>
            <a:r>
              <a:rPr lang="en-US" err="1">
                <a:cs typeface="Calibri"/>
              </a:rPr>
              <a:t>Naturmänniskor</a:t>
            </a:r>
            <a:endParaRPr lang="en-US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74889-CA6E-47B1-983C-2B053D4DC1FC}" type="slidenum">
              <a:rPr lang="sv-SE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977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Observera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detta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gälla</a:t>
            </a:r>
            <a:r>
              <a:rPr lang="en-GB"/>
              <a:t> </a:t>
            </a:r>
            <a:r>
              <a:rPr lang="en-GB" err="1"/>
              <a:t>både</a:t>
            </a:r>
            <a:r>
              <a:rPr lang="en-GB"/>
              <a:t> </a:t>
            </a:r>
            <a:r>
              <a:rPr lang="en-GB" err="1"/>
              <a:t>såna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valt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STANNA I </a:t>
            </a:r>
            <a:r>
              <a:rPr lang="en-GB" err="1"/>
              <a:t>Kstad</a:t>
            </a:r>
            <a:r>
              <a:rPr lang="en-GB"/>
              <a:t> – </a:t>
            </a:r>
            <a:r>
              <a:rPr lang="en-GB" err="1"/>
              <a:t>samt</a:t>
            </a:r>
            <a:r>
              <a:rPr lang="en-GB"/>
              <a:t> de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tagit</a:t>
            </a:r>
            <a:r>
              <a:rPr lang="en-GB"/>
              <a:t> </a:t>
            </a:r>
            <a:r>
              <a:rPr lang="en-GB" err="1"/>
              <a:t>beslutet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flytta</a:t>
            </a:r>
            <a:r>
              <a:rPr lang="en-GB"/>
              <a:t> </a:t>
            </a:r>
            <a:r>
              <a:rPr lang="en-GB" err="1"/>
              <a:t>dit</a:t>
            </a:r>
            <a:r>
              <a:rPr lang="en-GB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74889-CA6E-47B1-983C-2B053D4DC1FC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81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Observera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detta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gälla</a:t>
            </a:r>
            <a:r>
              <a:rPr lang="en-GB"/>
              <a:t> </a:t>
            </a:r>
            <a:r>
              <a:rPr lang="en-GB" err="1"/>
              <a:t>både</a:t>
            </a:r>
            <a:r>
              <a:rPr lang="en-GB"/>
              <a:t> </a:t>
            </a:r>
            <a:r>
              <a:rPr lang="en-GB" err="1"/>
              <a:t>såna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valt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STANNA I </a:t>
            </a:r>
            <a:r>
              <a:rPr lang="en-GB" err="1"/>
              <a:t>Kstad</a:t>
            </a:r>
            <a:r>
              <a:rPr lang="en-GB"/>
              <a:t> – </a:t>
            </a:r>
            <a:r>
              <a:rPr lang="en-GB" err="1"/>
              <a:t>samt</a:t>
            </a:r>
            <a:r>
              <a:rPr lang="en-GB"/>
              <a:t> de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tagit</a:t>
            </a:r>
            <a:r>
              <a:rPr lang="en-GB"/>
              <a:t> </a:t>
            </a:r>
            <a:r>
              <a:rPr lang="en-GB" err="1"/>
              <a:t>beslutet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flytta</a:t>
            </a:r>
            <a:r>
              <a:rPr lang="en-GB"/>
              <a:t> </a:t>
            </a:r>
            <a:r>
              <a:rPr lang="en-GB" err="1"/>
              <a:t>dit</a:t>
            </a:r>
            <a:r>
              <a:rPr lang="en-GB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74889-CA6E-47B1-983C-2B053D4DC1FC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5219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E7E8C62C-1FF6-EE45-A9C0-CF25865B56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8755" y="2264228"/>
            <a:ext cx="11774488" cy="4362812"/>
          </a:xfrm>
        </p:spPr>
        <p:txBody>
          <a:bodyPr/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8296600-580F-974E-B0DC-CC86991F06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8755" y="4546600"/>
            <a:ext cx="11774487" cy="1790245"/>
          </a:xfrm>
        </p:spPr>
        <p:txBody>
          <a:bodyPr lIns="0" tIns="0" rIns="0" bIns="0" anchor="ctr" anchorCtr="0">
            <a:noAutofit/>
          </a:bodyPr>
          <a:lstStyle>
            <a:lvl1pPr algn="ctr">
              <a:defRPr sz="6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pic>
        <p:nvPicPr>
          <p:cNvPr id="8" name="Kuva 7" descr="Kuva, joka sisältää kohteen piirtäminen, ruoka&#10;&#10;Kuvaus luotu automaattisesti">
            <a:extLst>
              <a:ext uri="{FF2B5EF4-FFF2-40B4-BE49-F238E27FC236}">
                <a16:creationId xmlns:a16="http://schemas.microsoft.com/office/drawing/2014/main" id="{737C4357-AD1E-CB4A-9679-14F2DEA842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668" y="311334"/>
            <a:ext cx="1368663" cy="159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3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pienempi 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B9224DB1-A5D4-E54A-9C10-B1AA0D991B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960" y="212725"/>
            <a:ext cx="11730081" cy="6414316"/>
          </a:xfrm>
        </p:spPr>
        <p:txBody>
          <a:bodyPr/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82CE1E4-32C4-184F-BAC1-DCF4BAB1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5625"/>
            <a:ext cx="10515600" cy="1729376"/>
          </a:xfrm>
        </p:spPr>
        <p:txBody>
          <a:bodyPr anchor="b">
            <a:normAutofit/>
          </a:bodyPr>
          <a:lstStyle>
            <a:lvl1pPr algn="ctr">
              <a:defRPr sz="4800" i="1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6CB69C3-3C40-1746-92D5-BCDA6940F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15267"/>
            <a:ext cx="10515600" cy="2692399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5668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9">
            <a:extLst>
              <a:ext uri="{FF2B5EF4-FFF2-40B4-BE49-F238E27FC236}">
                <a16:creationId xmlns:a16="http://schemas.microsoft.com/office/drawing/2014/main" id="{E665B0C2-CD3A-B346-B4D2-33CEEDDE95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222251"/>
            <a:ext cx="5865041" cy="6404789"/>
          </a:xfrm>
        </p:spPr>
        <p:txBody>
          <a:bodyPr/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A73F255-A19A-284B-B306-216BF037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53000" cy="1724932"/>
          </a:xfrm>
        </p:spPr>
        <p:txBody>
          <a:bodyPr lIns="0" tIns="0" rIns="0" bIns="0" anchor="b" anchorCtr="0">
            <a:noAutofit/>
          </a:bodyPr>
          <a:lstStyle>
            <a:lvl1pPr>
              <a:defRPr sz="3200" i="1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DC11FDA-5BC3-1E40-A1B8-84CB1FBEE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8069"/>
            <a:ext cx="4953000" cy="3668894"/>
          </a:xfrm>
        </p:spPr>
        <p:txBody>
          <a:bodyPr lIns="0" tIns="0" rIns="0" bIns="0">
            <a:normAutofit/>
          </a:bodyPr>
          <a:lstStyle>
            <a:lvl1pPr>
              <a:defRPr sz="1800" b="0" i="0">
                <a:latin typeface="Century Gothic" panose="020B0502020202020204" pitchFamily="34" charset="0"/>
              </a:defRPr>
            </a:lvl1pPr>
            <a:lvl2pPr>
              <a:defRPr sz="1600" b="0" i="0">
                <a:latin typeface="Century Gothic" panose="020B0502020202020204" pitchFamily="34" charset="0"/>
              </a:defRPr>
            </a:lvl2pPr>
            <a:lvl3pPr>
              <a:defRPr sz="1400" b="0" i="0">
                <a:latin typeface="Century Gothic" panose="020B0502020202020204" pitchFamily="34" charset="0"/>
              </a:defRPr>
            </a:lvl3pPr>
            <a:lvl4pPr>
              <a:defRPr sz="1200" b="0" i="0">
                <a:latin typeface="Century Gothic" panose="020B0502020202020204" pitchFamily="34" charset="0"/>
              </a:defRPr>
            </a:lvl4pPr>
            <a:lvl5pPr>
              <a:defRPr sz="1200"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50352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9">
            <a:extLst>
              <a:ext uri="{FF2B5EF4-FFF2-40B4-BE49-F238E27FC236}">
                <a16:creationId xmlns:a16="http://schemas.microsoft.com/office/drawing/2014/main" id="{E665B0C2-CD3A-B346-B4D2-33CEEDDE95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9668" y="222251"/>
            <a:ext cx="5865041" cy="6404789"/>
          </a:xfrm>
        </p:spPr>
        <p:txBody>
          <a:bodyPr/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A73F255-A19A-284B-B306-216BF037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537" y="365125"/>
            <a:ext cx="4953000" cy="1724932"/>
          </a:xfrm>
        </p:spPr>
        <p:txBody>
          <a:bodyPr lIns="0" tIns="0" rIns="0" bIns="0" anchor="b" anchorCtr="0">
            <a:noAutofit/>
          </a:bodyPr>
          <a:lstStyle>
            <a:lvl1pPr>
              <a:defRPr sz="3200" i="1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DC11FDA-5BC3-1E40-A1B8-84CB1FBEE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537" y="2508069"/>
            <a:ext cx="4953000" cy="3668894"/>
          </a:xfrm>
        </p:spPr>
        <p:txBody>
          <a:bodyPr lIns="0" tIns="0" rIns="0" bIns="0">
            <a:normAutofit/>
          </a:bodyPr>
          <a:lstStyle>
            <a:lvl1pPr>
              <a:defRPr sz="1800" b="0" i="0">
                <a:latin typeface="Century Gothic" panose="020B0502020202020204" pitchFamily="34" charset="0"/>
              </a:defRPr>
            </a:lvl1pPr>
            <a:lvl2pPr>
              <a:defRPr sz="1600" b="0" i="0">
                <a:latin typeface="Century Gothic" panose="020B0502020202020204" pitchFamily="34" charset="0"/>
              </a:defRPr>
            </a:lvl2pPr>
            <a:lvl3pPr>
              <a:defRPr sz="1400" b="0" i="0">
                <a:latin typeface="Century Gothic" panose="020B0502020202020204" pitchFamily="34" charset="0"/>
              </a:defRPr>
            </a:lvl3pPr>
            <a:lvl4pPr>
              <a:defRPr sz="1200" b="0" i="0">
                <a:latin typeface="Century Gothic" panose="020B0502020202020204" pitchFamily="34" charset="0"/>
              </a:defRPr>
            </a:lvl4pPr>
            <a:lvl5pPr>
              <a:defRPr sz="1200"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292216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ja 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73F255-A19A-284B-B306-216BF037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537" y="1116556"/>
            <a:ext cx="4953000" cy="4616178"/>
          </a:xfrm>
        </p:spPr>
        <p:txBody>
          <a:bodyPr lIns="0" tIns="0" rIns="0" bIns="0" anchor="ctr" anchorCtr="0">
            <a:noAutofit/>
          </a:bodyPr>
          <a:lstStyle>
            <a:lvl1pPr>
              <a:defRPr sz="3200" i="1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7" name="Kuvan paikkamerkki 9">
            <a:extLst>
              <a:ext uri="{FF2B5EF4-FFF2-40B4-BE49-F238E27FC236}">
                <a16:creationId xmlns:a16="http://schemas.microsoft.com/office/drawing/2014/main" id="{E665B0C2-CD3A-B346-B4D2-33CEEDDE95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9669" y="222251"/>
            <a:ext cx="3296012" cy="6404789"/>
          </a:xfrm>
        </p:spPr>
        <p:txBody>
          <a:bodyPr/>
          <a:lstStyle/>
          <a:p>
            <a:endParaRPr lang="fi-FI"/>
          </a:p>
        </p:txBody>
      </p:sp>
      <p:pic>
        <p:nvPicPr>
          <p:cNvPr id="12" name="Kuva 11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23DD0341-91DF-B340-AE79-BAF5DE6DB1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8308" y="3947002"/>
            <a:ext cx="3622766" cy="3605916"/>
          </a:xfrm>
          <a:prstGeom prst="rect">
            <a:avLst/>
          </a:prstGeom>
        </p:spPr>
      </p:pic>
      <p:sp>
        <p:nvSpPr>
          <p:cNvPr id="6" name="Kuvan paikkamerkki 9">
            <a:extLst>
              <a:ext uri="{FF2B5EF4-FFF2-40B4-BE49-F238E27FC236}">
                <a16:creationId xmlns:a16="http://schemas.microsoft.com/office/drawing/2014/main" id="{1854DF40-8D08-494C-B05D-DE221DE45D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79703" y="3544389"/>
            <a:ext cx="2316297" cy="3082650"/>
          </a:xfrm>
        </p:spPr>
        <p:txBody>
          <a:bodyPr/>
          <a:lstStyle/>
          <a:p>
            <a:endParaRPr lang="fi-FI"/>
          </a:p>
        </p:txBody>
      </p:sp>
      <p:sp>
        <p:nvSpPr>
          <p:cNvPr id="8" name="Kuvan paikkamerkki 9">
            <a:extLst>
              <a:ext uri="{FF2B5EF4-FFF2-40B4-BE49-F238E27FC236}">
                <a16:creationId xmlns:a16="http://schemas.microsoft.com/office/drawing/2014/main" id="{FF519EFF-0485-6142-9618-00350EB332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9703" y="222251"/>
            <a:ext cx="2316297" cy="308265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7918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öreä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C9B76D80-C2A1-6B4D-8D8A-620DC6BB08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452687" y="-612632"/>
            <a:ext cx="8074554" cy="8074554"/>
          </a:xfrm>
          <a:prstGeom prst="ellipse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A73F255-A19A-284B-B306-216BF037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537" y="1116556"/>
            <a:ext cx="4953000" cy="4616178"/>
          </a:xfrm>
        </p:spPr>
        <p:txBody>
          <a:bodyPr lIns="0" tIns="0" rIns="0" bIns="0" anchor="ctr" anchorCtr="0">
            <a:noAutofit/>
          </a:bodyPr>
          <a:lstStyle>
            <a:lvl1pPr>
              <a:defRPr sz="3200" i="1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26AFCC92-9954-1545-92F9-E31B4E150115}"/>
              </a:ext>
            </a:extLst>
          </p:cNvPr>
          <p:cNvSpPr/>
          <p:nvPr userDrawn="1"/>
        </p:nvSpPr>
        <p:spPr>
          <a:xfrm>
            <a:off x="-2667620" y="-827565"/>
            <a:ext cx="8504420" cy="8504420"/>
          </a:xfrm>
          <a:prstGeom prst="ellipse">
            <a:avLst/>
          </a:prstGeom>
          <a:noFill/>
          <a:ln w="127000">
            <a:solidFill>
              <a:srgbClr val="F03C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7094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BBD050B-9718-1043-9BFE-707E80A2C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293BB1E-3B6A-4A42-81E2-787936821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4435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0" r:id="rId4"/>
    <p:sldLayoutId id="2147483661" r:id="rId5"/>
    <p:sldLayoutId id="214748366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8" descr="Kuva, joka sisältää kohteen ulko, vesi, laiva, joki&#10;&#10;Kuvaus luotu automaattisesti">
            <a:extLst>
              <a:ext uri="{FF2B5EF4-FFF2-40B4-BE49-F238E27FC236}">
                <a16:creationId xmlns:a16="http://schemas.microsoft.com/office/drawing/2014/main" id="{B0AB6283-6D23-044B-AE88-E05A77DFCE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8755" y="2264228"/>
            <a:ext cx="11774488" cy="4362812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6FEB40-B25E-1F4A-B67A-1FE42474FE1D}"/>
              </a:ext>
            </a:extLst>
          </p:cNvPr>
          <p:cNvSpPr/>
          <p:nvPr/>
        </p:nvSpPr>
        <p:spPr>
          <a:xfrm>
            <a:off x="186552" y="2264227"/>
            <a:ext cx="11796690" cy="4362813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2BB0B99F-B081-AB48-9E24-62EAE73AA6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Kommunikationsplan</a:t>
            </a:r>
          </a:p>
        </p:txBody>
      </p:sp>
    </p:spTree>
    <p:extLst>
      <p:ext uri="{BB962C8B-B14F-4D97-AF65-F5344CB8AC3E}">
        <p14:creationId xmlns:p14="http://schemas.microsoft.com/office/powerpoint/2010/main" val="2669337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n paikkamerkki 10" descr="Kuva, joka sisältää kohteen henkilö, ulko, ruoho, ruoka&#10;&#10;Kuvaus luotu automaattisesti">
            <a:extLst>
              <a:ext uri="{FF2B5EF4-FFF2-40B4-BE49-F238E27FC236}">
                <a16:creationId xmlns:a16="http://schemas.microsoft.com/office/drawing/2014/main" id="{239DA076-64B5-BF42-86D7-0EBBB7AD00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Kuvan paikkamerkki 8" descr="Kuva, joka sisältää kohteen ulko, juna, vesi, silta&#10;&#10;Kuvaus luotu automaattisesti">
            <a:extLst>
              <a:ext uri="{FF2B5EF4-FFF2-40B4-BE49-F238E27FC236}">
                <a16:creationId xmlns:a16="http://schemas.microsoft.com/office/drawing/2014/main" id="{24656794-E180-5C4C-A2DD-4763995C58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Otsikko 2">
            <a:extLst>
              <a:ext uri="{FF2B5EF4-FFF2-40B4-BE49-F238E27FC236}">
                <a16:creationId xmlns:a16="http://schemas.microsoft.com/office/drawing/2014/main" id="{65AF2D4E-1222-7B4E-83B6-49251804E311}"/>
              </a:ext>
            </a:extLst>
          </p:cNvPr>
          <p:cNvSpPr txBox="1">
            <a:spLocks/>
          </p:cNvSpPr>
          <p:nvPr/>
        </p:nvSpPr>
        <p:spPr>
          <a:xfrm>
            <a:off x="6397537" y="365125"/>
            <a:ext cx="4953000" cy="17249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/>
              <a:t>Insight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97F49281-A35C-6D44-A6C7-0ECF52CE8C31}"/>
              </a:ext>
            </a:extLst>
          </p:cNvPr>
          <p:cNvSpPr txBox="1">
            <a:spLocks/>
          </p:cNvSpPr>
          <p:nvPr/>
        </p:nvSpPr>
        <p:spPr>
          <a:xfrm>
            <a:off x="6397537" y="2508069"/>
            <a:ext cx="4820192" cy="36688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sv-SE" sz="1800" err="1"/>
              <a:t>Varsinkin</a:t>
            </a:r>
            <a:r>
              <a:rPr lang="sv-SE" sz="1800"/>
              <a:t> </a:t>
            </a:r>
            <a:r>
              <a:rPr lang="sv-SE" sz="1800" err="1"/>
              <a:t>tällaisena</a:t>
            </a:r>
            <a:r>
              <a:rPr lang="sv-SE" sz="1800"/>
              <a:t> </a:t>
            </a:r>
            <a:r>
              <a:rPr lang="sv-SE" sz="1800" err="1"/>
              <a:t>erikoisena</a:t>
            </a:r>
            <a:r>
              <a:rPr lang="sv-SE" sz="1800"/>
              <a:t> </a:t>
            </a:r>
            <a:r>
              <a:rPr lang="sv-SE" sz="1800" err="1"/>
              <a:t>aikana</a:t>
            </a:r>
            <a:r>
              <a:rPr lang="sv-SE" sz="1800"/>
              <a:t> </a:t>
            </a:r>
            <a:r>
              <a:rPr lang="sv-SE" sz="1800" err="1"/>
              <a:t>perusarvot</a:t>
            </a:r>
            <a:r>
              <a:rPr lang="sv-SE" sz="1800"/>
              <a:t> </a:t>
            </a:r>
            <a:r>
              <a:rPr lang="sv-SE" sz="1800" err="1"/>
              <a:t>nousevat</a:t>
            </a:r>
            <a:r>
              <a:rPr lang="sv-SE" sz="1800"/>
              <a:t> </a:t>
            </a:r>
            <a:r>
              <a:rPr lang="sv-SE" sz="1800" err="1"/>
              <a:t>kunniaan</a:t>
            </a:r>
            <a:r>
              <a:rPr lang="sv-SE" sz="1800"/>
              <a:t>.</a:t>
            </a:r>
            <a:br>
              <a:rPr lang="sv-SE" sz="1800"/>
            </a:br>
            <a:br>
              <a:rPr lang="sv-SE" sz="1800"/>
            </a:br>
            <a:r>
              <a:rPr lang="sv-SE" sz="1800" b="1" err="1"/>
              <a:t>Perhe</a:t>
            </a:r>
            <a:r>
              <a:rPr lang="sv-SE" sz="1800" b="1"/>
              <a:t>, </a:t>
            </a:r>
            <a:r>
              <a:rPr lang="sv-SE" sz="1800" b="1" err="1"/>
              <a:t>koti</a:t>
            </a:r>
            <a:r>
              <a:rPr lang="sv-SE" sz="1800" b="1"/>
              <a:t>, </a:t>
            </a:r>
            <a:r>
              <a:rPr lang="sv-SE" sz="1800" b="1" err="1"/>
              <a:t>turvallisuus</a:t>
            </a:r>
            <a:r>
              <a:rPr lang="sv-SE" sz="1800" b="1"/>
              <a:t>, </a:t>
            </a:r>
            <a:r>
              <a:rPr lang="sv-SE" sz="1800" b="1" err="1"/>
              <a:t>luonto</a:t>
            </a:r>
            <a:r>
              <a:rPr lang="sv-SE" sz="1800" b="1"/>
              <a:t>, </a:t>
            </a:r>
            <a:r>
              <a:rPr lang="sv-SE" sz="1800" b="1" err="1"/>
              <a:t>yksinkertaiset</a:t>
            </a:r>
            <a:r>
              <a:rPr lang="sv-SE" sz="1800" b="1"/>
              <a:t> </a:t>
            </a:r>
            <a:r>
              <a:rPr lang="sv-SE" sz="1800" b="1" err="1"/>
              <a:t>elämykset</a:t>
            </a:r>
            <a:r>
              <a:rPr lang="sv-SE" sz="1800" b="1"/>
              <a:t>.</a:t>
            </a:r>
            <a:br>
              <a:rPr lang="sv-SE" sz="1800" b="1"/>
            </a:br>
            <a:br>
              <a:rPr lang="sv-SE" sz="1800" b="1"/>
            </a:br>
            <a:r>
              <a:rPr lang="sv-SE" sz="1800" err="1"/>
              <a:t>Kun</a:t>
            </a:r>
            <a:r>
              <a:rPr lang="sv-SE" sz="1800"/>
              <a:t> on </a:t>
            </a:r>
            <a:r>
              <a:rPr lang="sv-SE" sz="1800" err="1"/>
              <a:t>tarve</a:t>
            </a:r>
            <a:r>
              <a:rPr lang="sv-SE" sz="1800"/>
              <a:t> </a:t>
            </a:r>
            <a:r>
              <a:rPr lang="sv-SE" sz="1800" err="1"/>
              <a:t>tehdä</a:t>
            </a:r>
            <a:r>
              <a:rPr lang="sv-SE" sz="1800"/>
              <a:t> </a:t>
            </a:r>
            <a:r>
              <a:rPr lang="sv-SE" sz="1800" err="1"/>
              <a:t>muutos</a:t>
            </a:r>
            <a:r>
              <a:rPr lang="sv-SE" sz="1800"/>
              <a:t> ja </a:t>
            </a:r>
            <a:r>
              <a:rPr lang="sv-SE" sz="1800" err="1"/>
              <a:t>toteuttaa</a:t>
            </a:r>
            <a:r>
              <a:rPr lang="sv-SE" sz="1800"/>
              <a:t> </a:t>
            </a:r>
            <a:r>
              <a:rPr lang="sv-SE" sz="1800" err="1"/>
              <a:t>unelmansa</a:t>
            </a:r>
            <a:r>
              <a:rPr lang="sv-SE" sz="1800"/>
              <a:t>, </a:t>
            </a:r>
            <a:r>
              <a:rPr lang="sv-SE" sz="1800" err="1"/>
              <a:t>löytyy</a:t>
            </a:r>
            <a:r>
              <a:rPr lang="sv-SE" sz="1800"/>
              <a:t> </a:t>
            </a:r>
            <a:r>
              <a:rPr lang="sv-SE" sz="1800" err="1"/>
              <a:t>siihen</a:t>
            </a:r>
            <a:r>
              <a:rPr lang="sv-SE" sz="1800"/>
              <a:t> </a:t>
            </a:r>
            <a:r>
              <a:rPr lang="sv-SE" sz="1800" err="1"/>
              <a:t>keinot</a:t>
            </a:r>
            <a:r>
              <a:rPr lang="sv-SE" sz="1800"/>
              <a:t>.</a:t>
            </a:r>
            <a:br>
              <a:rPr lang="sv-SE" sz="1800"/>
            </a:br>
            <a:r>
              <a:rPr lang="sv-SE" sz="1800"/>
              <a:t>Monet </a:t>
            </a:r>
            <a:r>
              <a:rPr lang="sv-SE" sz="1800" err="1"/>
              <a:t>ovat</a:t>
            </a:r>
            <a:r>
              <a:rPr lang="sv-SE" sz="1800"/>
              <a:t> sen jo </a:t>
            </a:r>
            <a:r>
              <a:rPr lang="sv-SE" sz="1800" err="1"/>
              <a:t>tehneet</a:t>
            </a:r>
            <a:r>
              <a:rPr lang="sv-SE" sz="1800"/>
              <a:t>.</a:t>
            </a:r>
            <a:br>
              <a:rPr lang="sv-SE" sz="1800"/>
            </a:br>
            <a:br>
              <a:rPr lang="sv-SE" sz="1800"/>
            </a:br>
            <a:r>
              <a:rPr lang="sv-SE" sz="1800" err="1"/>
              <a:t>Kuullaan</a:t>
            </a:r>
            <a:r>
              <a:rPr lang="sv-SE" sz="1800"/>
              <a:t> </a:t>
            </a:r>
            <a:r>
              <a:rPr lang="sv-SE" sz="1800" err="1"/>
              <a:t>heidän</a:t>
            </a:r>
            <a:r>
              <a:rPr lang="sv-SE" sz="1800"/>
              <a:t> </a:t>
            </a:r>
            <a:r>
              <a:rPr lang="sv-SE" sz="1800" err="1"/>
              <a:t>tarinansa</a:t>
            </a:r>
            <a:r>
              <a:rPr lang="sv-SE" sz="1800"/>
              <a:t>, </a:t>
            </a:r>
            <a:r>
              <a:rPr lang="sv-SE" sz="1800" err="1"/>
              <a:t>tarjoillaan</a:t>
            </a:r>
            <a:br>
              <a:rPr lang="sv-SE" sz="1800"/>
            </a:br>
            <a:r>
              <a:rPr lang="sv-SE" sz="1800" err="1"/>
              <a:t>ne</a:t>
            </a:r>
            <a:r>
              <a:rPr lang="sv-SE" sz="1800"/>
              <a:t> </a:t>
            </a:r>
            <a:r>
              <a:rPr lang="sv-SE" sz="1800" err="1"/>
              <a:t>kimmokkeena</a:t>
            </a:r>
            <a:r>
              <a:rPr lang="sv-SE" sz="1800"/>
              <a:t> </a:t>
            </a:r>
            <a:r>
              <a:rPr lang="sv-SE" sz="1800" err="1"/>
              <a:t>myös</a:t>
            </a:r>
            <a:r>
              <a:rPr lang="sv-SE" sz="1800"/>
              <a:t> </a:t>
            </a:r>
            <a:r>
              <a:rPr lang="sv-SE" sz="1800" err="1"/>
              <a:t>muille</a:t>
            </a:r>
            <a:r>
              <a:rPr lang="sv-SE" sz="1800"/>
              <a:t>. </a:t>
            </a:r>
          </a:p>
        </p:txBody>
      </p:sp>
      <p:pic>
        <p:nvPicPr>
          <p:cNvPr id="12" name="Platshållare för bild 11" descr="En bild som visar person, håller, mat, bord&#10;&#10;Automatiskt genererad beskrivning">
            <a:extLst>
              <a:ext uri="{FF2B5EF4-FFF2-40B4-BE49-F238E27FC236}">
                <a16:creationId xmlns:a16="http://schemas.microsoft.com/office/drawing/2014/main" id="{0ACD3ABB-D424-8E49-B9AD-670185643C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4917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2">
            <a:extLst>
              <a:ext uri="{FF2B5EF4-FFF2-40B4-BE49-F238E27FC236}">
                <a16:creationId xmlns:a16="http://schemas.microsoft.com/office/drawing/2014/main" id="{65AF2D4E-1222-7B4E-83B6-49251804E311}"/>
              </a:ext>
            </a:extLst>
          </p:cNvPr>
          <p:cNvSpPr txBox="1">
            <a:spLocks/>
          </p:cNvSpPr>
          <p:nvPr/>
        </p:nvSpPr>
        <p:spPr>
          <a:xfrm>
            <a:off x="6628938" y="329519"/>
            <a:ext cx="5885079" cy="17249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Kristinestads aktörer</a:t>
            </a:r>
            <a:br>
              <a:rPr lang="sv-SE"/>
            </a:br>
            <a:r>
              <a:rPr lang="sv-SE"/>
              <a:t>och ambassadörer</a:t>
            </a:r>
            <a:endParaRPr lang="fi-FI"/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97F49281-A35C-6D44-A6C7-0ECF52CE8C31}"/>
              </a:ext>
            </a:extLst>
          </p:cNvPr>
          <p:cNvSpPr txBox="1">
            <a:spLocks/>
          </p:cNvSpPr>
          <p:nvPr/>
        </p:nvSpPr>
        <p:spPr>
          <a:xfrm>
            <a:off x="6628938" y="2054451"/>
            <a:ext cx="4652620" cy="41563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sv-SE" sz="1600" b="1" dirty="0"/>
              <a:t>Kristinestads näringslivscentral</a:t>
            </a:r>
          </a:p>
          <a:p>
            <a:pPr>
              <a:lnSpc>
                <a:spcPct val="100000"/>
              </a:lnSpc>
            </a:pPr>
            <a:r>
              <a:rPr lang="sv-SE" sz="1600" dirty="0" err="1"/>
              <a:t>TalentScout</a:t>
            </a:r>
            <a:r>
              <a:rPr lang="sv-SE" sz="1600" dirty="0"/>
              <a:t> – projektet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Anställda och övrig projektverksamhet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1600" b="1" dirty="0"/>
              <a:t>Kristinestads stad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Serviceområden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Förtroendevalda 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Nämnder och råd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1600" b="1" dirty="0"/>
              <a:t>Kristinestads föreningsliv, bl.a.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Företagarförening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Hobbyföreningar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UF-föreningar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1600" b="1" dirty="0"/>
              <a:t>Kristinestads invånare</a:t>
            </a:r>
            <a:endParaRPr lang="sv-SE" sz="160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B3328D7-BE92-0D41-91E8-91FBF77536D4}"/>
              </a:ext>
            </a:extLst>
          </p:cNvPr>
          <p:cNvSpPr txBox="1"/>
          <p:nvPr/>
        </p:nvSpPr>
        <p:spPr>
          <a:xfrm>
            <a:off x="9315840" y="2628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FI"/>
          </a:p>
        </p:txBody>
      </p:sp>
      <p:pic>
        <p:nvPicPr>
          <p:cNvPr id="18" name="Platshållare för bild 11" descr="En bild som visar bord, mat, blomma, tallrik&#10;&#10;Automatiskt genererad beskrivning">
            <a:extLst>
              <a:ext uri="{FF2B5EF4-FFF2-40B4-BE49-F238E27FC236}">
                <a16:creationId xmlns:a16="http://schemas.microsoft.com/office/drawing/2014/main" id="{BC97D180-AA3D-1444-A7A4-33A042F0EA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530" y="222250"/>
            <a:ext cx="5910470" cy="640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70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2">
            <a:extLst>
              <a:ext uri="{FF2B5EF4-FFF2-40B4-BE49-F238E27FC236}">
                <a16:creationId xmlns:a16="http://schemas.microsoft.com/office/drawing/2014/main" id="{65AF2D4E-1222-7B4E-83B6-49251804E311}"/>
              </a:ext>
            </a:extLst>
          </p:cNvPr>
          <p:cNvSpPr txBox="1">
            <a:spLocks/>
          </p:cNvSpPr>
          <p:nvPr/>
        </p:nvSpPr>
        <p:spPr>
          <a:xfrm>
            <a:off x="6628938" y="329519"/>
            <a:ext cx="5885079" cy="17249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err="1"/>
              <a:t>Kristiinankaupungin</a:t>
            </a:r>
            <a:r>
              <a:rPr lang="sv-SE" dirty="0"/>
              <a:t> </a:t>
            </a:r>
          </a:p>
          <a:p>
            <a:r>
              <a:rPr lang="sv-SE" dirty="0" err="1"/>
              <a:t>toimijat</a:t>
            </a:r>
            <a:r>
              <a:rPr lang="sv-SE" dirty="0"/>
              <a:t> ja </a:t>
            </a:r>
            <a:r>
              <a:rPr lang="sv-SE" dirty="0" err="1"/>
              <a:t>lähettiläät</a:t>
            </a:r>
            <a:endParaRPr lang="fi-FI" dirty="0"/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97F49281-A35C-6D44-A6C7-0ECF52CE8C31}"/>
              </a:ext>
            </a:extLst>
          </p:cNvPr>
          <p:cNvSpPr txBox="1">
            <a:spLocks/>
          </p:cNvSpPr>
          <p:nvPr/>
        </p:nvSpPr>
        <p:spPr>
          <a:xfrm>
            <a:off x="6628938" y="2054451"/>
            <a:ext cx="4953000" cy="4474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sv-SE" sz="1600" b="1" dirty="0" err="1"/>
              <a:t>Kristiinankaupungin</a:t>
            </a:r>
            <a:r>
              <a:rPr lang="sv-SE" sz="1600" b="1" dirty="0"/>
              <a:t> </a:t>
            </a:r>
            <a:r>
              <a:rPr lang="sv-SE" sz="1600" b="1" dirty="0" err="1"/>
              <a:t>elinkeinotoimisto</a:t>
            </a:r>
            <a:endParaRPr lang="sv-SE" sz="1600" b="1" dirty="0"/>
          </a:p>
          <a:p>
            <a:pPr>
              <a:lnSpc>
                <a:spcPct val="100000"/>
              </a:lnSpc>
            </a:pPr>
            <a:r>
              <a:rPr lang="sv-SE" sz="1600" dirty="0" err="1"/>
              <a:t>TalentScout</a:t>
            </a:r>
            <a:r>
              <a:rPr lang="sv-SE" sz="1600" dirty="0"/>
              <a:t> – </a:t>
            </a:r>
            <a:r>
              <a:rPr lang="sv-SE" sz="1600" dirty="0" err="1"/>
              <a:t>projekti</a:t>
            </a:r>
            <a:endParaRPr lang="sv-SE" sz="1600" dirty="0"/>
          </a:p>
          <a:p>
            <a:pPr>
              <a:lnSpc>
                <a:spcPct val="100000"/>
              </a:lnSpc>
            </a:pPr>
            <a:r>
              <a:rPr lang="sv-SE" sz="1600" dirty="0" err="1"/>
              <a:t>Työntekijät</a:t>
            </a:r>
            <a:r>
              <a:rPr lang="sv-SE" sz="1600" dirty="0"/>
              <a:t> ja </a:t>
            </a:r>
            <a:r>
              <a:rPr lang="sv-SE" sz="1600" dirty="0" err="1"/>
              <a:t>projekteissa</a:t>
            </a:r>
            <a:r>
              <a:rPr lang="sv-SE" sz="1600" dirty="0"/>
              <a:t> </a:t>
            </a:r>
            <a:r>
              <a:rPr lang="sv-SE" sz="1600" dirty="0" err="1"/>
              <a:t>toimijat</a:t>
            </a:r>
            <a:endParaRPr lang="sv-SE" sz="1600" dirty="0"/>
          </a:p>
          <a:p>
            <a:pPr marL="0" indent="0">
              <a:lnSpc>
                <a:spcPct val="100000"/>
              </a:lnSpc>
              <a:buNone/>
            </a:pPr>
            <a:r>
              <a:rPr lang="sv-SE" sz="1600" b="1" dirty="0" err="1"/>
              <a:t>Kristiinankaupungin</a:t>
            </a:r>
            <a:r>
              <a:rPr lang="sv-SE" sz="1600" b="1" dirty="0"/>
              <a:t> </a:t>
            </a:r>
            <a:r>
              <a:rPr lang="sv-SE" sz="1600" b="1" dirty="0" err="1"/>
              <a:t>kaupunki</a:t>
            </a:r>
            <a:endParaRPr lang="sv-SE" sz="1600" b="1" dirty="0"/>
          </a:p>
          <a:p>
            <a:pPr>
              <a:lnSpc>
                <a:spcPct val="100000"/>
              </a:lnSpc>
            </a:pPr>
            <a:r>
              <a:rPr lang="sv-SE" sz="1600" dirty="0" err="1"/>
              <a:t>Palvelualueet</a:t>
            </a:r>
            <a:endParaRPr lang="sv-SE" sz="1600" dirty="0"/>
          </a:p>
          <a:p>
            <a:pPr>
              <a:lnSpc>
                <a:spcPct val="100000"/>
              </a:lnSpc>
            </a:pPr>
            <a:r>
              <a:rPr lang="sv-SE" sz="1600" dirty="0" err="1"/>
              <a:t>Valtuutetut</a:t>
            </a:r>
            <a:endParaRPr lang="sv-SE" sz="1600" dirty="0"/>
          </a:p>
          <a:p>
            <a:pPr>
              <a:lnSpc>
                <a:spcPct val="100000"/>
              </a:lnSpc>
            </a:pPr>
            <a:r>
              <a:rPr lang="sv-SE" sz="1600" dirty="0" err="1"/>
              <a:t>Lautakunnat</a:t>
            </a:r>
            <a:r>
              <a:rPr lang="sv-SE" sz="1600" dirty="0"/>
              <a:t>, </a:t>
            </a:r>
            <a:r>
              <a:rPr lang="sv-SE" sz="1600" dirty="0" err="1"/>
              <a:t>neuvostot</a:t>
            </a:r>
            <a:endParaRPr lang="sv-SE" sz="1600" dirty="0"/>
          </a:p>
          <a:p>
            <a:pPr marL="0" indent="0">
              <a:lnSpc>
                <a:spcPct val="100000"/>
              </a:lnSpc>
              <a:buNone/>
            </a:pPr>
            <a:r>
              <a:rPr lang="sv-SE" sz="1600" b="1" dirty="0" err="1"/>
              <a:t>Kristiinankaupungin</a:t>
            </a:r>
            <a:r>
              <a:rPr lang="sv-SE" sz="1600" b="1" dirty="0"/>
              <a:t> </a:t>
            </a:r>
            <a:r>
              <a:rPr lang="sv-SE" sz="1600" b="1" dirty="0" err="1"/>
              <a:t>yrityselämä</a:t>
            </a:r>
            <a:endParaRPr lang="sv-SE" sz="1600" b="1" dirty="0"/>
          </a:p>
          <a:p>
            <a:pPr>
              <a:lnSpc>
                <a:spcPct val="100000"/>
              </a:lnSpc>
            </a:pPr>
            <a:r>
              <a:rPr lang="sv-SE" sz="1600" dirty="0" err="1"/>
              <a:t>Yrittäjäyhdistykset</a:t>
            </a:r>
            <a:endParaRPr lang="sv-SE" sz="1600" dirty="0"/>
          </a:p>
          <a:p>
            <a:pPr>
              <a:lnSpc>
                <a:spcPct val="100000"/>
              </a:lnSpc>
            </a:pPr>
            <a:r>
              <a:rPr lang="sv-SE" sz="1600" dirty="0" err="1"/>
              <a:t>Harrastajayhdistykset</a:t>
            </a:r>
            <a:endParaRPr lang="sv-SE" sz="1600" dirty="0"/>
          </a:p>
          <a:p>
            <a:pPr>
              <a:lnSpc>
                <a:spcPct val="100000"/>
              </a:lnSpc>
            </a:pPr>
            <a:r>
              <a:rPr lang="sv-SE" sz="1600" dirty="0" err="1"/>
              <a:t>Sekä</a:t>
            </a:r>
            <a:r>
              <a:rPr lang="sv-SE" sz="1600" dirty="0"/>
              <a:t> </a:t>
            </a:r>
            <a:r>
              <a:rPr lang="sv-SE" sz="1600" dirty="0" err="1"/>
              <a:t>muut</a:t>
            </a:r>
            <a:r>
              <a:rPr lang="sv-SE" sz="1600" dirty="0"/>
              <a:t> </a:t>
            </a:r>
            <a:r>
              <a:rPr lang="sv-SE" sz="1600" dirty="0" err="1"/>
              <a:t>seurat</a:t>
            </a:r>
            <a:r>
              <a:rPr lang="sv-SE" sz="1600" dirty="0"/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1600" b="1" dirty="0" err="1"/>
              <a:t>Kristiinankaupungin</a:t>
            </a:r>
            <a:r>
              <a:rPr lang="sv-SE" sz="1600" b="1" dirty="0"/>
              <a:t> </a:t>
            </a:r>
            <a:r>
              <a:rPr lang="sv-SE" sz="1600" b="1" dirty="0" err="1"/>
              <a:t>asukkaat</a:t>
            </a:r>
            <a:endParaRPr lang="sv-SE" sz="160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B3328D7-BE92-0D41-91E8-91FBF77536D4}"/>
              </a:ext>
            </a:extLst>
          </p:cNvPr>
          <p:cNvSpPr txBox="1"/>
          <p:nvPr/>
        </p:nvSpPr>
        <p:spPr>
          <a:xfrm>
            <a:off x="9315840" y="2628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FI"/>
          </a:p>
        </p:txBody>
      </p:sp>
      <p:pic>
        <p:nvPicPr>
          <p:cNvPr id="18" name="Platshållare för bild 11" descr="En bild som visar bord, mat, blomma, tallrik&#10;&#10;Automatiskt genererad beskrivning">
            <a:extLst>
              <a:ext uri="{FF2B5EF4-FFF2-40B4-BE49-F238E27FC236}">
                <a16:creationId xmlns:a16="http://schemas.microsoft.com/office/drawing/2014/main" id="{BC97D180-AA3D-1444-A7A4-33A042F0EA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530" y="222250"/>
            <a:ext cx="5910470" cy="640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0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6ACB075D-28C5-A14E-9D3E-9C2F090751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68965"/>
            <a:ext cx="5910470" cy="6520071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89179A3-C6A6-3941-8A30-20CFF4A70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Målgrupper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11BE44-C019-8440-993C-EBC0EB085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err="1"/>
              <a:t>Downshiftare</a:t>
            </a:r>
            <a:endParaRPr lang="sv-SE"/>
          </a:p>
          <a:p>
            <a:r>
              <a:rPr lang="sv-SE"/>
              <a:t>Unga familjer</a:t>
            </a:r>
          </a:p>
          <a:p>
            <a:r>
              <a:rPr lang="sv-SE"/>
              <a:t>Alla de som är “In </a:t>
            </a:r>
            <a:r>
              <a:rPr lang="sv-SE" err="1"/>
              <a:t>search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the </a:t>
            </a:r>
            <a:r>
              <a:rPr lang="sv-SE" err="1"/>
              <a:t>lifestyle</a:t>
            </a:r>
            <a:r>
              <a:rPr lang="sv-SE"/>
              <a:t>” </a:t>
            </a:r>
          </a:p>
        </p:txBody>
      </p:sp>
      <p:pic>
        <p:nvPicPr>
          <p:cNvPr id="7" name="Kuva 6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761C91D4-544E-1940-999A-BE6B7D0F91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418" y="3526245"/>
            <a:ext cx="3622766" cy="360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46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6ACB075D-28C5-A14E-9D3E-9C2F090751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68965"/>
            <a:ext cx="5910470" cy="6520071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89179A3-C6A6-3941-8A30-20CFF4A70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Kohderyhmät</a:t>
            </a:r>
            <a:endParaRPr lang="sv-SE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11BE44-C019-8440-993C-EBC0EB085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Downshiftaajat</a:t>
            </a:r>
            <a:endParaRPr lang="sv-SE" dirty="0"/>
          </a:p>
          <a:p>
            <a:r>
              <a:rPr lang="sv-SE" dirty="0" err="1"/>
              <a:t>Lapsiperheet</a:t>
            </a:r>
            <a:endParaRPr lang="sv-SE" dirty="0"/>
          </a:p>
          <a:p>
            <a:r>
              <a:rPr lang="sv-SE" dirty="0" err="1"/>
              <a:t>Kaikki</a:t>
            </a:r>
            <a:r>
              <a:rPr lang="sv-SE" dirty="0"/>
              <a:t>, </a:t>
            </a:r>
            <a:r>
              <a:rPr lang="sv-SE" dirty="0" err="1"/>
              <a:t>jotka</a:t>
            </a:r>
            <a:r>
              <a:rPr lang="sv-SE" dirty="0"/>
              <a:t> </a:t>
            </a:r>
            <a:r>
              <a:rPr lang="sv-SE" dirty="0" err="1"/>
              <a:t>ovat</a:t>
            </a:r>
            <a:r>
              <a:rPr lang="sv-SE" dirty="0"/>
              <a:t> “In </a:t>
            </a:r>
            <a:r>
              <a:rPr lang="sv-SE" dirty="0" err="1"/>
              <a:t>search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lifestyle</a:t>
            </a:r>
            <a:r>
              <a:rPr lang="sv-SE" dirty="0"/>
              <a:t>” 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7" name="Kuva 6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761C91D4-544E-1940-999A-BE6B7D0F91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418" y="3526245"/>
            <a:ext cx="3622766" cy="360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91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>
            <a:extLst>
              <a:ext uri="{FF2B5EF4-FFF2-40B4-BE49-F238E27FC236}">
                <a16:creationId xmlns:a16="http://schemas.microsoft.com/office/drawing/2014/main" id="{07AB9877-6390-6A49-A512-DC70843E9BB4}"/>
              </a:ext>
            </a:extLst>
          </p:cNvPr>
          <p:cNvSpPr txBox="1">
            <a:spLocks/>
          </p:cNvSpPr>
          <p:nvPr/>
        </p:nvSpPr>
        <p:spPr>
          <a:xfrm>
            <a:off x="6428294" y="534808"/>
            <a:ext cx="4953000" cy="17249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err="1"/>
              <a:t>Downshiftare</a:t>
            </a:r>
            <a:endParaRPr lang="sv-SE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67A3E052-1114-DB47-A7C1-2C3008D4135E}"/>
              </a:ext>
            </a:extLst>
          </p:cNvPr>
          <p:cNvSpPr txBox="1">
            <a:spLocks/>
          </p:cNvSpPr>
          <p:nvPr/>
        </p:nvSpPr>
        <p:spPr>
          <a:xfrm>
            <a:off x="6428294" y="2677752"/>
            <a:ext cx="4953000" cy="3668894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1800"/>
              <a:t>En önskan om bättre balans i livet</a:t>
            </a:r>
          </a:p>
          <a:p>
            <a:pPr>
              <a:lnSpc>
                <a:spcPct val="100000"/>
              </a:lnSpc>
            </a:pPr>
            <a:r>
              <a:rPr lang="sv-SE" sz="1800" err="1"/>
              <a:t>Slow</a:t>
            </a:r>
            <a:r>
              <a:rPr lang="sv-SE" sz="1800"/>
              <a:t> </a:t>
            </a:r>
            <a:r>
              <a:rPr lang="sv-SE" sz="1800" err="1"/>
              <a:t>living</a:t>
            </a:r>
            <a:r>
              <a:rPr lang="sv-SE" sz="1800"/>
              <a:t>, miljövänligt och hållbart </a:t>
            </a:r>
          </a:p>
          <a:p>
            <a:pPr>
              <a:lnSpc>
                <a:spcPct val="100000"/>
              </a:lnSpc>
            </a:pPr>
            <a:r>
              <a:rPr lang="sv-SE" sz="1800">
                <a:latin typeface="Century Gothic"/>
              </a:rPr>
              <a:t>Öppna för nya karriärmöjligheter samt byte av bransch</a:t>
            </a:r>
          </a:p>
          <a:p>
            <a:pPr>
              <a:lnSpc>
                <a:spcPct val="100000"/>
              </a:lnSpc>
            </a:pPr>
            <a:r>
              <a:rPr lang="sv-SE" sz="1800">
                <a:latin typeface="Century Gothic"/>
              </a:rPr>
              <a:t>Distansarbete</a:t>
            </a:r>
            <a:endParaRPr lang="sv-SE" sz="1800"/>
          </a:p>
          <a:p>
            <a:pPr marL="0" indent="0">
              <a:lnSpc>
                <a:spcPct val="100000"/>
              </a:lnSpc>
              <a:buNone/>
            </a:pPr>
            <a:endParaRPr lang="fi-FI" sz="180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i-FI" sz="1800" err="1"/>
              <a:t>Denna</a:t>
            </a:r>
            <a:r>
              <a:rPr lang="fi-FI" sz="1800"/>
              <a:t> </a:t>
            </a:r>
            <a:r>
              <a:rPr lang="fi-FI" sz="1800" err="1"/>
              <a:t>målgrupp</a:t>
            </a:r>
            <a:r>
              <a:rPr lang="fi-FI" sz="1800"/>
              <a:t> </a:t>
            </a:r>
            <a:r>
              <a:rPr lang="fi-FI" sz="1800" err="1"/>
              <a:t>kan</a:t>
            </a:r>
            <a:r>
              <a:rPr lang="fi-FI" sz="1800"/>
              <a:t> </a:t>
            </a:r>
            <a:r>
              <a:rPr lang="fi-FI" sz="1800" err="1"/>
              <a:t>bestå</a:t>
            </a:r>
            <a:r>
              <a:rPr lang="fi-FI" sz="1800"/>
              <a:t> av </a:t>
            </a:r>
            <a:r>
              <a:rPr lang="fi-FI" sz="1800" err="1"/>
              <a:t>ensamstående</a:t>
            </a:r>
            <a:r>
              <a:rPr lang="fi-FI" sz="1800"/>
              <a:t>, par </a:t>
            </a:r>
            <a:r>
              <a:rPr lang="fi-FI" sz="1800" err="1"/>
              <a:t>eller</a:t>
            </a:r>
            <a:r>
              <a:rPr lang="fi-FI" sz="1800"/>
              <a:t> </a:t>
            </a:r>
            <a:r>
              <a:rPr lang="fi-FI" sz="1800" err="1"/>
              <a:t>familjer</a:t>
            </a:r>
            <a:r>
              <a:rPr lang="fi-FI" sz="1800"/>
              <a:t> – </a:t>
            </a:r>
            <a:r>
              <a:rPr lang="fi-FI" sz="1800" err="1"/>
              <a:t>längtan</a:t>
            </a:r>
            <a:r>
              <a:rPr lang="fi-FI" sz="1800"/>
              <a:t> </a:t>
            </a:r>
            <a:r>
              <a:rPr lang="fi-FI" sz="1800" err="1"/>
              <a:t>efter</a:t>
            </a:r>
            <a:r>
              <a:rPr lang="fi-FI" sz="1800"/>
              <a:t> </a:t>
            </a:r>
            <a:r>
              <a:rPr lang="fi-FI" sz="1800" b="1" err="1"/>
              <a:t>bättre</a:t>
            </a:r>
            <a:r>
              <a:rPr lang="fi-FI" sz="1800" b="1"/>
              <a:t> </a:t>
            </a:r>
            <a:r>
              <a:rPr lang="fi-FI" sz="1800" b="1" err="1"/>
              <a:t>balans</a:t>
            </a:r>
            <a:r>
              <a:rPr lang="fi-FI" sz="1800" b="1"/>
              <a:t> </a:t>
            </a:r>
            <a:r>
              <a:rPr lang="fi-FI" sz="1800"/>
              <a:t>i livet </a:t>
            </a:r>
            <a:r>
              <a:rPr lang="fi-FI" sz="1800" err="1"/>
              <a:t>är</a:t>
            </a:r>
            <a:r>
              <a:rPr lang="fi-FI" sz="1800"/>
              <a:t> </a:t>
            </a:r>
            <a:r>
              <a:rPr lang="fi-FI" sz="1800" err="1"/>
              <a:t>den</a:t>
            </a:r>
            <a:r>
              <a:rPr lang="fi-FI" sz="1800"/>
              <a:t> </a:t>
            </a:r>
            <a:r>
              <a:rPr lang="fi-FI" sz="1800" err="1"/>
              <a:t>gemensamma</a:t>
            </a:r>
            <a:r>
              <a:rPr lang="fi-FI" sz="1800"/>
              <a:t> </a:t>
            </a:r>
            <a:r>
              <a:rPr lang="fi-FI" sz="1800" err="1"/>
              <a:t>nämnaren</a:t>
            </a:r>
            <a:r>
              <a:rPr lang="fi-FI" sz="1800"/>
              <a:t>.</a:t>
            </a:r>
          </a:p>
        </p:txBody>
      </p:sp>
      <p:pic>
        <p:nvPicPr>
          <p:cNvPr id="9" name="Picture Placeholder 8" descr="A person drinking a glass of water on a table&#10;&#10;Description automatically generated">
            <a:extLst>
              <a:ext uri="{FF2B5EF4-FFF2-40B4-BE49-F238E27FC236}">
                <a16:creationId xmlns:a16="http://schemas.microsoft.com/office/drawing/2014/main" id="{BD7F0A44-E304-A74E-8973-968640800D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"/>
          <a:stretch/>
        </p:blipFill>
        <p:spPr>
          <a:xfrm>
            <a:off x="-2452687" y="-612632"/>
            <a:ext cx="8074554" cy="8074554"/>
          </a:xfrm>
        </p:spPr>
      </p:pic>
    </p:spTree>
    <p:extLst>
      <p:ext uri="{BB962C8B-B14F-4D97-AF65-F5344CB8AC3E}">
        <p14:creationId xmlns:p14="http://schemas.microsoft.com/office/powerpoint/2010/main" val="1255609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>
            <a:extLst>
              <a:ext uri="{FF2B5EF4-FFF2-40B4-BE49-F238E27FC236}">
                <a16:creationId xmlns:a16="http://schemas.microsoft.com/office/drawing/2014/main" id="{07AB9877-6390-6A49-A512-DC70843E9BB4}"/>
              </a:ext>
            </a:extLst>
          </p:cNvPr>
          <p:cNvSpPr txBox="1">
            <a:spLocks/>
          </p:cNvSpPr>
          <p:nvPr/>
        </p:nvSpPr>
        <p:spPr>
          <a:xfrm>
            <a:off x="6428294" y="534808"/>
            <a:ext cx="4953000" cy="17249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err="1"/>
              <a:t>Downshiftaajat</a:t>
            </a:r>
            <a:endParaRPr lang="sv-SE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67A3E052-1114-DB47-A7C1-2C3008D4135E}"/>
              </a:ext>
            </a:extLst>
          </p:cNvPr>
          <p:cNvSpPr txBox="1">
            <a:spLocks/>
          </p:cNvSpPr>
          <p:nvPr/>
        </p:nvSpPr>
        <p:spPr>
          <a:xfrm>
            <a:off x="6428294" y="2143362"/>
            <a:ext cx="4953000" cy="4506819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dirty="0" err="1"/>
              <a:t>Tavoitteena</a:t>
            </a:r>
            <a:r>
              <a:rPr lang="sv-SE" sz="1800" dirty="0"/>
              <a:t> </a:t>
            </a:r>
            <a:r>
              <a:rPr lang="sv-SE" sz="1800" dirty="0" err="1"/>
              <a:t>tasapainoisempi</a:t>
            </a:r>
            <a:r>
              <a:rPr lang="sv-SE" sz="1800" dirty="0"/>
              <a:t> </a:t>
            </a:r>
            <a:r>
              <a:rPr lang="sv-SE" sz="1800" dirty="0" err="1"/>
              <a:t>elämä</a:t>
            </a:r>
            <a:r>
              <a:rPr lang="sv-SE" sz="1800" dirty="0"/>
              <a:t>, </a:t>
            </a:r>
            <a:r>
              <a:rPr lang="sv-SE" sz="1800" dirty="0" err="1"/>
              <a:t>enemmän</a:t>
            </a:r>
            <a:r>
              <a:rPr lang="sv-SE" sz="1800" dirty="0"/>
              <a:t> </a:t>
            </a:r>
            <a:r>
              <a:rPr lang="sv-SE" sz="1800" dirty="0" err="1"/>
              <a:t>aikaa</a:t>
            </a:r>
            <a:r>
              <a:rPr lang="sv-SE" sz="1800" dirty="0"/>
              <a:t> </a:t>
            </a:r>
          </a:p>
          <a:p>
            <a:r>
              <a:rPr lang="sv-SE" sz="1800" dirty="0" err="1"/>
              <a:t>Slow</a:t>
            </a:r>
            <a:r>
              <a:rPr lang="sv-SE" sz="1800" dirty="0"/>
              <a:t> </a:t>
            </a:r>
            <a:r>
              <a:rPr lang="sv-SE" sz="1800" dirty="0" err="1"/>
              <a:t>living</a:t>
            </a:r>
            <a:endParaRPr lang="sv-SE" sz="1800" dirty="0"/>
          </a:p>
          <a:p>
            <a:r>
              <a:rPr lang="sv-SE" sz="1800" dirty="0" err="1"/>
              <a:t>Ympäristöystävällinen</a:t>
            </a:r>
            <a:r>
              <a:rPr lang="sv-SE" sz="1800" dirty="0"/>
              <a:t>, </a:t>
            </a:r>
            <a:r>
              <a:rPr lang="sv-SE" sz="1800" dirty="0" err="1"/>
              <a:t>kestävän</a:t>
            </a:r>
            <a:r>
              <a:rPr lang="sv-SE" sz="1800" dirty="0"/>
              <a:t> </a:t>
            </a:r>
            <a:r>
              <a:rPr lang="sv-SE" sz="1800" dirty="0" err="1"/>
              <a:t>kehityksen</a:t>
            </a:r>
            <a:r>
              <a:rPr lang="sv-SE" sz="1800" dirty="0"/>
              <a:t> </a:t>
            </a:r>
            <a:r>
              <a:rPr lang="sv-SE" sz="1800" dirty="0" err="1"/>
              <a:t>ajattelu</a:t>
            </a:r>
            <a:endParaRPr lang="sv-SE" sz="1800" dirty="0"/>
          </a:p>
          <a:p>
            <a:r>
              <a:rPr lang="sv-SE" sz="1800" dirty="0" err="1">
                <a:latin typeface="Century Gothic"/>
              </a:rPr>
              <a:t>Avoin</a:t>
            </a:r>
            <a:r>
              <a:rPr lang="sv-SE" sz="1800" dirty="0">
                <a:latin typeface="Century Gothic"/>
              </a:rPr>
              <a:t> </a:t>
            </a:r>
            <a:r>
              <a:rPr lang="sv-SE" sz="1800" dirty="0" err="1">
                <a:latin typeface="Century Gothic"/>
              </a:rPr>
              <a:t>uusille</a:t>
            </a:r>
            <a:r>
              <a:rPr lang="sv-SE" sz="1800" dirty="0">
                <a:latin typeface="Century Gothic"/>
              </a:rPr>
              <a:t> </a:t>
            </a:r>
            <a:r>
              <a:rPr lang="sv-SE" sz="1800" dirty="0" err="1">
                <a:latin typeface="Century Gothic"/>
              </a:rPr>
              <a:t>uramahdollisuuksille</a:t>
            </a:r>
            <a:r>
              <a:rPr lang="sv-SE" sz="1800" dirty="0">
                <a:latin typeface="Century Gothic"/>
              </a:rPr>
              <a:t> </a:t>
            </a:r>
            <a:r>
              <a:rPr lang="sv-SE" sz="1800" dirty="0" err="1">
                <a:latin typeface="Century Gothic"/>
              </a:rPr>
              <a:t>sekä</a:t>
            </a:r>
            <a:r>
              <a:rPr lang="sv-SE" sz="1800" dirty="0">
                <a:latin typeface="Century Gothic"/>
              </a:rPr>
              <a:t> </a:t>
            </a:r>
            <a:r>
              <a:rPr lang="sv-SE" sz="1800" dirty="0" err="1">
                <a:latin typeface="Century Gothic"/>
              </a:rPr>
              <a:t>alan</a:t>
            </a:r>
            <a:r>
              <a:rPr lang="sv-SE" sz="1800" dirty="0">
                <a:latin typeface="Century Gothic"/>
              </a:rPr>
              <a:t> </a:t>
            </a:r>
            <a:r>
              <a:rPr lang="sv-SE" sz="1800" dirty="0" err="1">
                <a:latin typeface="Century Gothic"/>
              </a:rPr>
              <a:t>vaihdolle</a:t>
            </a:r>
            <a:endParaRPr lang="sv-SE" sz="1800" dirty="0">
              <a:latin typeface="Century Gothic"/>
            </a:endParaRPr>
          </a:p>
          <a:p>
            <a:r>
              <a:rPr lang="sv-SE" sz="1800" dirty="0" err="1">
                <a:latin typeface="Century Gothic"/>
              </a:rPr>
              <a:t>Etätyö</a:t>
            </a:r>
            <a:r>
              <a:rPr lang="sv-SE" sz="1800" dirty="0">
                <a:latin typeface="Century Gothic"/>
              </a:rPr>
              <a:t> </a:t>
            </a:r>
            <a:r>
              <a:rPr lang="sv-SE" sz="1800" dirty="0" err="1">
                <a:latin typeface="Century Gothic"/>
              </a:rPr>
              <a:t>korostuu</a:t>
            </a:r>
            <a:endParaRPr lang="sv-SE" sz="1800" dirty="0">
              <a:latin typeface="Century Gothic"/>
            </a:endParaRPr>
          </a:p>
          <a:p>
            <a:endParaRPr lang="sv-SE" sz="1800" dirty="0">
              <a:latin typeface="Century Gothic"/>
            </a:endParaRPr>
          </a:p>
          <a:p>
            <a:pPr marL="0" indent="0">
              <a:buNone/>
            </a:pPr>
            <a:r>
              <a:rPr lang="sv-SE" sz="1800" dirty="0" err="1"/>
              <a:t>Tämä</a:t>
            </a:r>
            <a:r>
              <a:rPr lang="sv-SE" sz="1800" dirty="0"/>
              <a:t> </a:t>
            </a:r>
            <a:r>
              <a:rPr lang="sv-SE" sz="1800" dirty="0" err="1"/>
              <a:t>kohderyhmä</a:t>
            </a:r>
            <a:r>
              <a:rPr lang="sv-SE" sz="1800" dirty="0"/>
              <a:t> </a:t>
            </a:r>
            <a:r>
              <a:rPr lang="sv-SE" sz="1800" dirty="0" err="1"/>
              <a:t>voi</a:t>
            </a:r>
            <a:r>
              <a:rPr lang="sv-SE" sz="1800" dirty="0"/>
              <a:t> </a:t>
            </a:r>
            <a:r>
              <a:rPr lang="sv-SE" sz="1800" dirty="0" err="1"/>
              <a:t>koostua</a:t>
            </a:r>
            <a:r>
              <a:rPr lang="sv-SE" sz="1800" dirty="0"/>
              <a:t> </a:t>
            </a:r>
            <a:r>
              <a:rPr lang="sv-SE" sz="1800" dirty="0" err="1"/>
              <a:t>sinkuista</a:t>
            </a:r>
            <a:r>
              <a:rPr lang="sv-SE" sz="1800" dirty="0"/>
              <a:t>, </a:t>
            </a:r>
            <a:r>
              <a:rPr lang="sv-SE" sz="1800" dirty="0" err="1"/>
              <a:t>pariskunnista</a:t>
            </a:r>
            <a:r>
              <a:rPr lang="sv-SE" sz="1800" dirty="0"/>
              <a:t>, </a:t>
            </a:r>
            <a:r>
              <a:rPr lang="sv-SE" sz="1800" dirty="0" err="1"/>
              <a:t>perheistä</a:t>
            </a:r>
            <a:r>
              <a:rPr lang="sv-SE" sz="1800" dirty="0"/>
              <a:t> – </a:t>
            </a:r>
            <a:r>
              <a:rPr lang="sv-SE" sz="1800" dirty="0" err="1"/>
              <a:t>yhteinen</a:t>
            </a:r>
            <a:r>
              <a:rPr lang="sv-SE" sz="1800" dirty="0"/>
              <a:t> </a:t>
            </a:r>
            <a:r>
              <a:rPr lang="sv-SE" sz="1800" dirty="0" err="1"/>
              <a:t>nimittäjä</a:t>
            </a:r>
            <a:r>
              <a:rPr lang="sv-SE" sz="1800" dirty="0"/>
              <a:t> on </a:t>
            </a:r>
            <a:r>
              <a:rPr lang="sv-SE" sz="1800" dirty="0" err="1"/>
              <a:t>kuitenkin</a:t>
            </a:r>
            <a:r>
              <a:rPr lang="sv-SE" sz="1800" dirty="0"/>
              <a:t> </a:t>
            </a:r>
            <a:r>
              <a:rPr lang="sv-SE" sz="1800" dirty="0" err="1"/>
              <a:t>kaipuu</a:t>
            </a:r>
            <a:r>
              <a:rPr lang="sv-SE" sz="1800" dirty="0"/>
              <a:t> </a:t>
            </a:r>
            <a:r>
              <a:rPr lang="sv-SE" sz="1800" b="1" dirty="0" err="1"/>
              <a:t>tasapainoisempaan</a:t>
            </a:r>
            <a:r>
              <a:rPr lang="sv-SE" sz="1800" b="1" dirty="0"/>
              <a:t> </a:t>
            </a:r>
            <a:r>
              <a:rPr lang="sv-SE" sz="1800" b="1" dirty="0" err="1"/>
              <a:t>elämään</a:t>
            </a:r>
            <a:r>
              <a:rPr lang="sv-SE" sz="1800" dirty="0"/>
              <a:t>. </a:t>
            </a:r>
          </a:p>
        </p:txBody>
      </p:sp>
      <p:pic>
        <p:nvPicPr>
          <p:cNvPr id="9" name="Picture Placeholder 8" descr="A person drinking a glass of water on a table&#10;&#10;Description automatically generated">
            <a:extLst>
              <a:ext uri="{FF2B5EF4-FFF2-40B4-BE49-F238E27FC236}">
                <a16:creationId xmlns:a16="http://schemas.microsoft.com/office/drawing/2014/main" id="{BD7F0A44-E304-A74E-8973-968640800D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"/>
          <a:stretch/>
        </p:blipFill>
        <p:spPr>
          <a:xfrm>
            <a:off x="-2452687" y="-608277"/>
            <a:ext cx="8074554" cy="8074554"/>
          </a:xfrm>
        </p:spPr>
      </p:pic>
    </p:spTree>
    <p:extLst>
      <p:ext uri="{BB962C8B-B14F-4D97-AF65-F5344CB8AC3E}">
        <p14:creationId xmlns:p14="http://schemas.microsoft.com/office/powerpoint/2010/main" val="4116813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>
            <a:extLst>
              <a:ext uri="{FF2B5EF4-FFF2-40B4-BE49-F238E27FC236}">
                <a16:creationId xmlns:a16="http://schemas.microsoft.com/office/drawing/2014/main" id="{2559C123-3300-EE47-B7FD-FB333EC85158}"/>
              </a:ext>
            </a:extLst>
          </p:cNvPr>
          <p:cNvSpPr txBox="1">
            <a:spLocks/>
          </p:cNvSpPr>
          <p:nvPr/>
        </p:nvSpPr>
        <p:spPr>
          <a:xfrm>
            <a:off x="6428294" y="534808"/>
            <a:ext cx="4953000" cy="17249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Unga familjer</a:t>
            </a:r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7E07A5BE-B7C3-F14D-9FEB-ACBAC0EAF3F5}"/>
              </a:ext>
            </a:extLst>
          </p:cNvPr>
          <p:cNvSpPr txBox="1">
            <a:spLocks/>
          </p:cNvSpPr>
          <p:nvPr/>
        </p:nvSpPr>
        <p:spPr>
          <a:xfrm>
            <a:off x="6428294" y="2677752"/>
            <a:ext cx="4953000" cy="3668894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1800"/>
              <a:t>Vill byta ut stadens hets till det lugna livet</a:t>
            </a:r>
          </a:p>
          <a:p>
            <a:pPr>
              <a:lnSpc>
                <a:spcPct val="100000"/>
              </a:lnSpc>
            </a:pPr>
            <a:r>
              <a:rPr lang="sv-SE" sz="1800"/>
              <a:t>En önskan om att ge barnen en </a:t>
            </a:r>
            <a:r>
              <a:rPr lang="sv-SE" sz="1800" b="1"/>
              <a:t>trygg</a:t>
            </a:r>
            <a:r>
              <a:rPr lang="sv-SE" sz="1800"/>
              <a:t> och </a:t>
            </a:r>
            <a:r>
              <a:rPr lang="sv-SE" sz="1800" b="1"/>
              <a:t>harmonisk</a:t>
            </a:r>
            <a:r>
              <a:rPr lang="sv-SE" sz="1800"/>
              <a:t> miljö att växa upp i</a:t>
            </a:r>
          </a:p>
          <a:p>
            <a:pPr>
              <a:lnSpc>
                <a:spcPct val="100000"/>
              </a:lnSpc>
            </a:pPr>
            <a:r>
              <a:rPr lang="sv-SE" sz="1800"/>
              <a:t>Grundservice och hobbyverksamhet viktiga</a:t>
            </a:r>
          </a:p>
          <a:p>
            <a:pPr>
              <a:lnSpc>
                <a:spcPct val="100000"/>
              </a:lnSpc>
            </a:pPr>
            <a:r>
              <a:rPr lang="sv-SE" sz="1800"/>
              <a:t>Närheten till naturen </a:t>
            </a:r>
          </a:p>
        </p:txBody>
      </p:sp>
      <p:pic>
        <p:nvPicPr>
          <p:cNvPr id="5" name="Picture Placeholder 4" descr="A person standing in front of a house&#10;&#10;Description automatically generated">
            <a:extLst>
              <a:ext uri="{FF2B5EF4-FFF2-40B4-BE49-F238E27FC236}">
                <a16:creationId xmlns:a16="http://schemas.microsoft.com/office/drawing/2014/main" id="{9ACAF5DD-6190-404F-B014-E8CD11E315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2687" y="-612632"/>
            <a:ext cx="8074554" cy="8074554"/>
          </a:xfrm>
        </p:spPr>
      </p:pic>
    </p:spTree>
    <p:extLst>
      <p:ext uri="{BB962C8B-B14F-4D97-AF65-F5344CB8AC3E}">
        <p14:creationId xmlns:p14="http://schemas.microsoft.com/office/powerpoint/2010/main" val="3190531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>
            <a:extLst>
              <a:ext uri="{FF2B5EF4-FFF2-40B4-BE49-F238E27FC236}">
                <a16:creationId xmlns:a16="http://schemas.microsoft.com/office/drawing/2014/main" id="{2559C123-3300-EE47-B7FD-FB333EC85158}"/>
              </a:ext>
            </a:extLst>
          </p:cNvPr>
          <p:cNvSpPr txBox="1">
            <a:spLocks/>
          </p:cNvSpPr>
          <p:nvPr/>
        </p:nvSpPr>
        <p:spPr>
          <a:xfrm>
            <a:off x="6428294" y="534808"/>
            <a:ext cx="4953000" cy="17249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err="1"/>
              <a:t>Lapsiperheet</a:t>
            </a:r>
            <a:endParaRPr lang="sv-SE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7E07A5BE-B7C3-F14D-9FEB-ACBAC0EAF3F5}"/>
              </a:ext>
            </a:extLst>
          </p:cNvPr>
          <p:cNvSpPr txBox="1">
            <a:spLocks/>
          </p:cNvSpPr>
          <p:nvPr/>
        </p:nvSpPr>
        <p:spPr>
          <a:xfrm>
            <a:off x="6428294" y="2677752"/>
            <a:ext cx="4953000" cy="3668894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1800" dirty="0" err="1"/>
              <a:t>Kiireisen</a:t>
            </a:r>
            <a:r>
              <a:rPr lang="sv-SE" sz="1800" dirty="0"/>
              <a:t> </a:t>
            </a:r>
            <a:r>
              <a:rPr lang="sv-SE" sz="1800" dirty="0" err="1"/>
              <a:t>kaupunkielämän</a:t>
            </a:r>
            <a:r>
              <a:rPr lang="sv-SE" sz="1800" dirty="0"/>
              <a:t> </a:t>
            </a:r>
            <a:r>
              <a:rPr lang="sv-SE" sz="1800" dirty="0" err="1"/>
              <a:t>vaihtaminen</a:t>
            </a:r>
            <a:r>
              <a:rPr lang="sv-SE" sz="1800" dirty="0"/>
              <a:t> </a:t>
            </a:r>
            <a:r>
              <a:rPr lang="sv-SE" sz="1800" dirty="0" err="1"/>
              <a:t>rauhallisempaan</a:t>
            </a:r>
            <a:r>
              <a:rPr lang="sv-SE" sz="1800" dirty="0"/>
              <a:t> </a:t>
            </a:r>
            <a:r>
              <a:rPr lang="sv-SE" sz="1800" dirty="0" err="1"/>
              <a:t>ympäristöön</a:t>
            </a:r>
            <a:endParaRPr lang="sv-SE" sz="1800" dirty="0"/>
          </a:p>
          <a:p>
            <a:pPr>
              <a:lnSpc>
                <a:spcPct val="100000"/>
              </a:lnSpc>
            </a:pPr>
            <a:r>
              <a:rPr lang="sv-SE" sz="1800" dirty="0" err="1"/>
              <a:t>Toiveissa</a:t>
            </a:r>
            <a:r>
              <a:rPr lang="sv-SE" sz="1800" dirty="0"/>
              <a:t> </a:t>
            </a:r>
            <a:r>
              <a:rPr lang="sv-SE" sz="1800" dirty="0" err="1"/>
              <a:t>antaa</a:t>
            </a:r>
            <a:r>
              <a:rPr lang="sv-SE" sz="1800" dirty="0"/>
              <a:t> </a:t>
            </a:r>
            <a:r>
              <a:rPr lang="sv-SE" sz="1800" dirty="0" err="1"/>
              <a:t>lapsille</a:t>
            </a:r>
            <a:r>
              <a:rPr lang="sv-SE" sz="1800" dirty="0"/>
              <a:t> </a:t>
            </a:r>
            <a:r>
              <a:rPr lang="sv-SE" sz="1800" b="1" dirty="0" err="1"/>
              <a:t>turvallinen</a:t>
            </a:r>
            <a:r>
              <a:rPr lang="sv-SE" sz="1800" dirty="0"/>
              <a:t> ja </a:t>
            </a:r>
            <a:r>
              <a:rPr lang="sv-SE" sz="1800" dirty="0" err="1"/>
              <a:t>harmoninen</a:t>
            </a:r>
            <a:r>
              <a:rPr lang="sv-SE" sz="1800" dirty="0"/>
              <a:t> </a:t>
            </a:r>
            <a:r>
              <a:rPr lang="sv-SE" sz="1800" b="1" dirty="0" err="1"/>
              <a:t>kasvuympäristö</a:t>
            </a:r>
            <a:r>
              <a:rPr lang="sv-SE" sz="1800" b="1" dirty="0"/>
              <a:t> </a:t>
            </a:r>
          </a:p>
          <a:p>
            <a:pPr>
              <a:lnSpc>
                <a:spcPct val="100000"/>
              </a:lnSpc>
            </a:pPr>
            <a:r>
              <a:rPr lang="sv-SE" sz="1800" dirty="0" err="1"/>
              <a:t>Palvelut</a:t>
            </a:r>
            <a:r>
              <a:rPr lang="sv-SE" sz="1800" dirty="0"/>
              <a:t> ja </a:t>
            </a:r>
            <a:r>
              <a:rPr lang="sv-SE" sz="1800" dirty="0" err="1"/>
              <a:t>harrastusmahdollisuudet</a:t>
            </a:r>
            <a:r>
              <a:rPr lang="sv-SE" sz="1800" dirty="0"/>
              <a:t> </a:t>
            </a:r>
            <a:r>
              <a:rPr lang="sv-SE" sz="1800" dirty="0" err="1"/>
              <a:t>tärkeitä</a:t>
            </a:r>
            <a:endParaRPr lang="sv-SE" sz="1800" dirty="0"/>
          </a:p>
          <a:p>
            <a:pPr>
              <a:lnSpc>
                <a:spcPct val="100000"/>
              </a:lnSpc>
            </a:pPr>
            <a:r>
              <a:rPr lang="sv-SE" sz="1800" dirty="0" err="1"/>
              <a:t>Luonnon</a:t>
            </a:r>
            <a:r>
              <a:rPr lang="sv-SE" sz="1800" dirty="0"/>
              <a:t> </a:t>
            </a:r>
            <a:r>
              <a:rPr lang="sv-SE" sz="1800" dirty="0" err="1"/>
              <a:t>läheisyys</a:t>
            </a:r>
            <a:endParaRPr lang="sv-SE" sz="1800" dirty="0"/>
          </a:p>
        </p:txBody>
      </p:sp>
      <p:pic>
        <p:nvPicPr>
          <p:cNvPr id="5" name="Picture Placeholder 4" descr="A person standing in front of a house&#10;&#10;Description automatically generated">
            <a:extLst>
              <a:ext uri="{FF2B5EF4-FFF2-40B4-BE49-F238E27FC236}">
                <a16:creationId xmlns:a16="http://schemas.microsoft.com/office/drawing/2014/main" id="{9ACAF5DD-6190-404F-B014-E8CD11E315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2687" y="-612632"/>
            <a:ext cx="8074554" cy="8074554"/>
          </a:xfrm>
        </p:spPr>
      </p:pic>
    </p:spTree>
    <p:extLst>
      <p:ext uri="{BB962C8B-B14F-4D97-AF65-F5344CB8AC3E}">
        <p14:creationId xmlns:p14="http://schemas.microsoft.com/office/powerpoint/2010/main" val="1691608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CFD9CAE9-438A-EC42-A53C-0E65CDD7EBAE}"/>
              </a:ext>
            </a:extLst>
          </p:cNvPr>
          <p:cNvSpPr txBox="1">
            <a:spLocks/>
          </p:cNvSpPr>
          <p:nvPr/>
        </p:nvSpPr>
        <p:spPr>
          <a:xfrm>
            <a:off x="6428294" y="534808"/>
            <a:ext cx="4953000" cy="17249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/>
              <a:t>”In search of the lifestyle”</a:t>
            </a:r>
            <a:endParaRPr lang="sv-SE"/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5A92C31F-1AEA-F349-A88C-4B89F53B9DD9}"/>
              </a:ext>
            </a:extLst>
          </p:cNvPr>
          <p:cNvSpPr txBox="1">
            <a:spLocks/>
          </p:cNvSpPr>
          <p:nvPr/>
        </p:nvSpPr>
        <p:spPr>
          <a:xfrm>
            <a:off x="6428294" y="2677752"/>
            <a:ext cx="4953000" cy="36688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1800" dirty="0"/>
              <a:t>Uppskattar det vackra i en småstad, livsstilen, närheten till naturen.</a:t>
            </a:r>
          </a:p>
          <a:p>
            <a:pPr>
              <a:lnSpc>
                <a:spcPct val="100000"/>
              </a:lnSpc>
            </a:pPr>
            <a:r>
              <a:rPr lang="sv-SE" sz="1800" dirty="0"/>
              <a:t>Personer som vill starta eget. </a:t>
            </a:r>
            <a:r>
              <a:rPr lang="sv-SE" sz="1800" dirty="0" err="1"/>
              <a:t>Företagarandat</a:t>
            </a:r>
            <a:r>
              <a:rPr lang="sv-SE" sz="1800" dirty="0"/>
              <a:t>.</a:t>
            </a:r>
          </a:p>
          <a:p>
            <a:pPr>
              <a:lnSpc>
                <a:spcPct val="100000"/>
              </a:lnSpc>
            </a:pPr>
            <a:r>
              <a:rPr lang="sv-SE" sz="1800" dirty="0"/>
              <a:t>Aktiva i sociala medier: delar gärna t.ex. renoverings-/inrednings/odlingstips</a:t>
            </a:r>
          </a:p>
        </p:txBody>
      </p:sp>
      <p:pic>
        <p:nvPicPr>
          <p:cNvPr id="8" name="Picture Placeholder 7" descr="A picture containing person, indoor, woman, standing&#10;&#10;Description automatically generated">
            <a:extLst>
              <a:ext uri="{FF2B5EF4-FFF2-40B4-BE49-F238E27FC236}">
                <a16:creationId xmlns:a16="http://schemas.microsoft.com/office/drawing/2014/main" id="{CB86A446-FCC6-E444-9067-45B61AE24E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2687" y="-612632"/>
            <a:ext cx="8074554" cy="8074554"/>
          </a:xfrm>
        </p:spPr>
      </p:pic>
    </p:spTree>
    <p:extLst>
      <p:ext uri="{BB962C8B-B14F-4D97-AF65-F5344CB8AC3E}">
        <p14:creationId xmlns:p14="http://schemas.microsoft.com/office/powerpoint/2010/main" val="4055522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n paikkamerkki 8" descr="Kuva, joka sisältää kohteen ulko, vesi, laiva, joki&#10;&#10;Kuvaus luotu automaattisesti">
            <a:extLst>
              <a:ext uri="{FF2B5EF4-FFF2-40B4-BE49-F238E27FC236}">
                <a16:creationId xmlns:a16="http://schemas.microsoft.com/office/drawing/2014/main" id="{D069CCF1-3412-084E-89E1-F48BB32FA0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F19F08-827E-5341-80E1-5BADD42DDBC4}"/>
              </a:ext>
            </a:extLst>
          </p:cNvPr>
          <p:cNvSpPr/>
          <p:nvPr/>
        </p:nvSpPr>
        <p:spPr>
          <a:xfrm>
            <a:off x="186552" y="2264227"/>
            <a:ext cx="11796690" cy="4362813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2BB0B99F-B081-AB48-9E24-62EAE73AA6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err="1"/>
              <a:t>Markkinointiviestinnän</a:t>
            </a:r>
            <a:br>
              <a:rPr lang="sv-SE"/>
            </a:br>
            <a:r>
              <a:rPr lang="sv-SE" err="1"/>
              <a:t>suunnitelma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3148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CFD9CAE9-438A-EC42-A53C-0E65CDD7EBAE}"/>
              </a:ext>
            </a:extLst>
          </p:cNvPr>
          <p:cNvSpPr txBox="1">
            <a:spLocks/>
          </p:cNvSpPr>
          <p:nvPr/>
        </p:nvSpPr>
        <p:spPr>
          <a:xfrm>
            <a:off x="6428294" y="534808"/>
            <a:ext cx="4953000" cy="17249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/>
              <a:t>”In search of the lifestyle”</a:t>
            </a:r>
            <a:endParaRPr lang="sv-SE"/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5A92C31F-1AEA-F349-A88C-4B89F53B9DD9}"/>
              </a:ext>
            </a:extLst>
          </p:cNvPr>
          <p:cNvSpPr txBox="1">
            <a:spLocks/>
          </p:cNvSpPr>
          <p:nvPr/>
        </p:nvSpPr>
        <p:spPr>
          <a:xfrm>
            <a:off x="6428294" y="2677752"/>
            <a:ext cx="4953000" cy="36688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dirty="0" err="1"/>
              <a:t>Haaveilevat</a:t>
            </a:r>
            <a:r>
              <a:rPr lang="sv-SE" sz="1800" dirty="0"/>
              <a:t> </a:t>
            </a:r>
            <a:r>
              <a:rPr lang="sv-SE" sz="1800" dirty="0" err="1"/>
              <a:t>pikkukaupungin</a:t>
            </a:r>
            <a:r>
              <a:rPr lang="sv-SE" sz="1800" dirty="0"/>
              <a:t> </a:t>
            </a:r>
            <a:r>
              <a:rPr lang="sv-SE" sz="1800" dirty="0" err="1"/>
              <a:t>tunnelmasta</a:t>
            </a:r>
            <a:r>
              <a:rPr lang="sv-SE" sz="1800" dirty="0"/>
              <a:t>, </a:t>
            </a:r>
            <a:r>
              <a:rPr lang="sv-SE" sz="1800" dirty="0" err="1"/>
              <a:t>kauniista</a:t>
            </a:r>
            <a:r>
              <a:rPr lang="sv-SE" sz="1800" dirty="0"/>
              <a:t> </a:t>
            </a:r>
            <a:r>
              <a:rPr lang="sv-SE" sz="1800" dirty="0" err="1"/>
              <a:t>asuinympäristöstä</a:t>
            </a:r>
            <a:endParaRPr lang="sv-SE" sz="1800" dirty="0"/>
          </a:p>
          <a:p>
            <a:r>
              <a:rPr lang="sv-SE" sz="1800" dirty="0" err="1"/>
              <a:t>Ihmiset</a:t>
            </a:r>
            <a:r>
              <a:rPr lang="sv-SE" sz="1800" dirty="0"/>
              <a:t>, </a:t>
            </a:r>
            <a:r>
              <a:rPr lang="sv-SE" sz="1800" dirty="0" err="1"/>
              <a:t>jotka</a:t>
            </a:r>
            <a:r>
              <a:rPr lang="sv-SE" sz="1800" dirty="0"/>
              <a:t> </a:t>
            </a:r>
            <a:r>
              <a:rPr lang="sv-SE" sz="1800" dirty="0" err="1"/>
              <a:t>ehkä</a:t>
            </a:r>
            <a:r>
              <a:rPr lang="sv-SE" sz="1800" dirty="0"/>
              <a:t> </a:t>
            </a:r>
            <a:r>
              <a:rPr lang="sv-SE" sz="1800" dirty="0" err="1"/>
              <a:t>haluavat</a:t>
            </a:r>
            <a:r>
              <a:rPr lang="sv-SE" sz="1800" dirty="0"/>
              <a:t> </a:t>
            </a:r>
            <a:r>
              <a:rPr lang="sv-SE" sz="1800" dirty="0" err="1"/>
              <a:t>aloittaa</a:t>
            </a:r>
            <a:r>
              <a:rPr lang="sv-SE" sz="1800" dirty="0"/>
              <a:t> </a:t>
            </a:r>
            <a:r>
              <a:rPr lang="sv-SE" sz="1800" dirty="0" err="1"/>
              <a:t>jotain</a:t>
            </a:r>
            <a:r>
              <a:rPr lang="sv-SE" sz="1800" dirty="0"/>
              <a:t> </a:t>
            </a:r>
            <a:r>
              <a:rPr lang="sv-SE" sz="1800" dirty="0" err="1"/>
              <a:t>uutta</a:t>
            </a:r>
            <a:r>
              <a:rPr lang="sv-SE" sz="1800" dirty="0"/>
              <a:t> ja </a:t>
            </a:r>
            <a:r>
              <a:rPr lang="sv-SE" sz="1800" dirty="0" err="1"/>
              <a:t>omaa</a:t>
            </a:r>
            <a:r>
              <a:rPr lang="sv-SE" sz="1800" dirty="0"/>
              <a:t>. </a:t>
            </a:r>
            <a:r>
              <a:rPr lang="sv-SE" sz="1800" dirty="0" err="1"/>
              <a:t>Yrittäjähenkisyys</a:t>
            </a:r>
            <a:r>
              <a:rPr lang="sv-SE" sz="1800" dirty="0"/>
              <a:t> </a:t>
            </a:r>
            <a:r>
              <a:rPr lang="sv-SE" sz="1800" dirty="0" err="1"/>
              <a:t>yhdistää</a:t>
            </a:r>
            <a:r>
              <a:rPr lang="sv-SE" sz="1800" dirty="0"/>
              <a:t>.</a:t>
            </a:r>
          </a:p>
          <a:p>
            <a:r>
              <a:rPr lang="sv-SE" sz="1800" dirty="0" err="1"/>
              <a:t>Aktiivisia</a:t>
            </a:r>
            <a:r>
              <a:rPr lang="sv-SE" sz="1800" dirty="0"/>
              <a:t> </a:t>
            </a:r>
            <a:r>
              <a:rPr lang="sv-SE" sz="1800" dirty="0" err="1"/>
              <a:t>sosiaalisessa</a:t>
            </a:r>
            <a:r>
              <a:rPr lang="sv-SE" sz="1800" dirty="0"/>
              <a:t> </a:t>
            </a:r>
            <a:r>
              <a:rPr lang="sv-SE" sz="1800" dirty="0" err="1"/>
              <a:t>mediassa</a:t>
            </a:r>
            <a:r>
              <a:rPr lang="sv-SE" sz="1800" dirty="0"/>
              <a:t> – </a:t>
            </a:r>
            <a:r>
              <a:rPr lang="sv-SE" sz="1800" dirty="0" err="1"/>
              <a:t>jakavat</a:t>
            </a:r>
            <a:r>
              <a:rPr lang="sv-SE" sz="1800" dirty="0"/>
              <a:t> </a:t>
            </a:r>
            <a:r>
              <a:rPr lang="sv-SE" sz="1800" dirty="0" err="1"/>
              <a:t>mielellään</a:t>
            </a:r>
            <a:r>
              <a:rPr lang="sv-SE" sz="1800" dirty="0"/>
              <a:t> </a:t>
            </a:r>
            <a:r>
              <a:rPr lang="sv-SE" sz="1800" dirty="0" err="1"/>
              <a:t>lifestylekokemuksiaan</a:t>
            </a:r>
            <a:r>
              <a:rPr lang="sv-SE" sz="1800" dirty="0"/>
              <a:t> ja </a:t>
            </a:r>
            <a:r>
              <a:rPr lang="sv-SE" sz="1800" dirty="0" err="1"/>
              <a:t>vinkkejään</a:t>
            </a:r>
            <a:r>
              <a:rPr lang="sv-SE" sz="1800" dirty="0"/>
              <a:t> </a:t>
            </a:r>
          </a:p>
        </p:txBody>
      </p:sp>
      <p:pic>
        <p:nvPicPr>
          <p:cNvPr id="8" name="Picture Placeholder 7" descr="A picture containing person, indoor, woman, standing&#10;&#10;Description automatically generated">
            <a:extLst>
              <a:ext uri="{FF2B5EF4-FFF2-40B4-BE49-F238E27FC236}">
                <a16:creationId xmlns:a16="http://schemas.microsoft.com/office/drawing/2014/main" id="{CB86A446-FCC6-E444-9067-45B61AE24E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2687" y="-612632"/>
            <a:ext cx="8074554" cy="8074554"/>
          </a:xfrm>
        </p:spPr>
      </p:pic>
    </p:spTree>
    <p:extLst>
      <p:ext uri="{BB962C8B-B14F-4D97-AF65-F5344CB8AC3E}">
        <p14:creationId xmlns:p14="http://schemas.microsoft.com/office/powerpoint/2010/main" val="3931125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uvan paikkamerkki 21">
            <a:extLst>
              <a:ext uri="{FF2B5EF4-FFF2-40B4-BE49-F238E27FC236}">
                <a16:creationId xmlns:a16="http://schemas.microsoft.com/office/drawing/2014/main" id="{D4BC2C76-27E4-F248-8365-25961E9409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093" y="220864"/>
            <a:ext cx="11695814" cy="6416271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D7E2AE-18BB-D141-A2A1-4C528CA4C427}"/>
              </a:ext>
            </a:extLst>
          </p:cNvPr>
          <p:cNvSpPr/>
          <p:nvPr/>
        </p:nvSpPr>
        <p:spPr>
          <a:xfrm>
            <a:off x="248093" y="220864"/>
            <a:ext cx="6254282" cy="6416271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33000">
                <a:srgbClr val="000000">
                  <a:alpha val="40000"/>
                </a:srgbClr>
              </a:gs>
              <a:gs pos="66000">
                <a:schemeClr val="tx1">
                  <a:alpha val="1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Otsikko 7">
            <a:extLst>
              <a:ext uri="{FF2B5EF4-FFF2-40B4-BE49-F238E27FC236}">
                <a16:creationId xmlns:a16="http://schemas.microsoft.com/office/drawing/2014/main" id="{4A5EEE64-F93F-154F-A58D-0EC4CFDC6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97" y="2212787"/>
            <a:ext cx="10515600" cy="1729376"/>
          </a:xfrm>
        </p:spPr>
        <p:txBody>
          <a:bodyPr/>
          <a:lstStyle/>
          <a:p>
            <a:pPr algn="l"/>
            <a:r>
              <a:rPr lang="sv-SE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Budskap</a:t>
            </a:r>
          </a:p>
        </p:txBody>
      </p:sp>
      <p:sp>
        <p:nvSpPr>
          <p:cNvPr id="5" name="Sisällön paikkamerkki 3">
            <a:extLst>
              <a:ext uri="{FF2B5EF4-FFF2-40B4-BE49-F238E27FC236}">
                <a16:creationId xmlns:a16="http://schemas.microsoft.com/office/drawing/2014/main" id="{F88A839C-D547-FF47-84FF-102609818887}"/>
              </a:ext>
            </a:extLst>
          </p:cNvPr>
          <p:cNvSpPr txBox="1">
            <a:spLocks/>
          </p:cNvSpPr>
          <p:nvPr/>
        </p:nvSpPr>
        <p:spPr>
          <a:xfrm>
            <a:off x="707297" y="4523691"/>
            <a:ext cx="5795078" cy="15319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>
                <a:solidFill>
                  <a:schemeClr val="bg1"/>
                </a:solidFill>
              </a:rPr>
              <a:t>Småstadens lugn och trygghet</a:t>
            </a:r>
          </a:p>
          <a:p>
            <a:r>
              <a:rPr lang="sv-SE" sz="1800">
                <a:solidFill>
                  <a:schemeClr val="bg1"/>
                </a:solidFill>
              </a:rPr>
              <a:t>Närhet till havet och fantastisk natur</a:t>
            </a:r>
          </a:p>
          <a:p>
            <a:r>
              <a:rPr lang="sv-SE" sz="1800">
                <a:solidFill>
                  <a:schemeClr val="bg1"/>
                </a:solidFill>
              </a:rPr>
              <a:t>Vackra trähusmiljöer</a:t>
            </a:r>
          </a:p>
          <a:p>
            <a:r>
              <a:rPr lang="sv-SE" sz="1800">
                <a:solidFill>
                  <a:schemeClr val="bg1"/>
                </a:solidFill>
              </a:rPr>
              <a:t>Namnet Kristinestad (ska präntas in)</a:t>
            </a:r>
          </a:p>
        </p:txBody>
      </p:sp>
    </p:spTree>
    <p:extLst>
      <p:ext uri="{BB962C8B-B14F-4D97-AF65-F5344CB8AC3E}">
        <p14:creationId xmlns:p14="http://schemas.microsoft.com/office/powerpoint/2010/main" val="2834190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uvan paikkamerkki 21">
            <a:extLst>
              <a:ext uri="{FF2B5EF4-FFF2-40B4-BE49-F238E27FC236}">
                <a16:creationId xmlns:a16="http://schemas.microsoft.com/office/drawing/2014/main" id="{D4BC2C76-27E4-F248-8365-25961E9409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093" y="220864"/>
            <a:ext cx="11695814" cy="6416271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D7E2AE-18BB-D141-A2A1-4C528CA4C427}"/>
              </a:ext>
            </a:extLst>
          </p:cNvPr>
          <p:cNvSpPr/>
          <p:nvPr/>
        </p:nvSpPr>
        <p:spPr>
          <a:xfrm>
            <a:off x="248093" y="220864"/>
            <a:ext cx="6254282" cy="6416271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33000">
                <a:srgbClr val="000000">
                  <a:alpha val="40000"/>
                </a:srgbClr>
              </a:gs>
              <a:gs pos="66000">
                <a:schemeClr val="tx1">
                  <a:alpha val="1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Otsikko 7">
            <a:extLst>
              <a:ext uri="{FF2B5EF4-FFF2-40B4-BE49-F238E27FC236}">
                <a16:creationId xmlns:a16="http://schemas.microsoft.com/office/drawing/2014/main" id="{4A5EEE64-F93F-154F-A58D-0EC4CFDC6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97" y="1657615"/>
            <a:ext cx="10515600" cy="1729376"/>
          </a:xfrm>
        </p:spPr>
        <p:txBody>
          <a:bodyPr/>
          <a:lstStyle/>
          <a:p>
            <a:pPr algn="l"/>
            <a:r>
              <a:rPr lang="sv-SE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Ydinviesti</a:t>
            </a:r>
            <a:endParaRPr lang="sv-SE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Sisällön paikkamerkki 3">
            <a:extLst>
              <a:ext uri="{FF2B5EF4-FFF2-40B4-BE49-F238E27FC236}">
                <a16:creationId xmlns:a16="http://schemas.microsoft.com/office/drawing/2014/main" id="{F88A839C-D547-FF47-84FF-102609818887}"/>
              </a:ext>
            </a:extLst>
          </p:cNvPr>
          <p:cNvSpPr txBox="1">
            <a:spLocks/>
          </p:cNvSpPr>
          <p:nvPr/>
        </p:nvSpPr>
        <p:spPr>
          <a:xfrm>
            <a:off x="707297" y="3968519"/>
            <a:ext cx="5388703" cy="2236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1800" dirty="0" err="1">
                <a:solidFill>
                  <a:schemeClr val="bg1"/>
                </a:solidFill>
              </a:rPr>
              <a:t>Pikkukaupungin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rauha</a:t>
            </a:r>
            <a:r>
              <a:rPr lang="sv-SE" sz="1800" dirty="0">
                <a:solidFill>
                  <a:schemeClr val="bg1"/>
                </a:solidFill>
              </a:rPr>
              <a:t> ja </a:t>
            </a:r>
            <a:r>
              <a:rPr lang="sv-SE" sz="1800" dirty="0" err="1">
                <a:solidFill>
                  <a:schemeClr val="bg1"/>
                </a:solidFill>
              </a:rPr>
              <a:t>turvallisuus</a:t>
            </a:r>
            <a:endParaRPr lang="sv-SE" sz="18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sv-SE" sz="1800" dirty="0" err="1">
                <a:solidFill>
                  <a:schemeClr val="bg1"/>
                </a:solidFill>
              </a:rPr>
              <a:t>Upea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luonto</a:t>
            </a:r>
            <a:r>
              <a:rPr lang="sv-SE" sz="1800" dirty="0">
                <a:solidFill>
                  <a:schemeClr val="bg1"/>
                </a:solidFill>
              </a:rPr>
              <a:t>, </a:t>
            </a:r>
            <a:r>
              <a:rPr lang="sv-SE" sz="1800" dirty="0" err="1">
                <a:solidFill>
                  <a:schemeClr val="bg1"/>
                </a:solidFill>
              </a:rPr>
              <a:t>meren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läheisyys</a:t>
            </a:r>
            <a:endParaRPr lang="sv-SE" sz="18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sv-SE" sz="1800" dirty="0" err="1">
                <a:solidFill>
                  <a:schemeClr val="bg1"/>
                </a:solidFill>
              </a:rPr>
              <a:t>Kaunis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elinympäristö</a:t>
            </a:r>
            <a:r>
              <a:rPr lang="sv-SE" sz="1800" dirty="0">
                <a:solidFill>
                  <a:schemeClr val="bg1"/>
                </a:solidFill>
              </a:rPr>
              <a:t>, </a:t>
            </a:r>
            <a:r>
              <a:rPr lang="sv-SE" sz="1800" dirty="0" err="1">
                <a:solidFill>
                  <a:schemeClr val="bg1"/>
                </a:solidFill>
              </a:rPr>
              <a:t>viehättävä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puutalokaupunki</a:t>
            </a:r>
            <a:endParaRPr lang="sv-SE" sz="18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sv-SE" sz="1800" dirty="0" err="1">
                <a:solidFill>
                  <a:schemeClr val="bg1"/>
                </a:solidFill>
              </a:rPr>
              <a:t>Kaupunkimme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kaunis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nimi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Kristiinankaupunki</a:t>
            </a:r>
            <a:r>
              <a:rPr lang="sv-SE" sz="1800" dirty="0">
                <a:solidFill>
                  <a:schemeClr val="bg1"/>
                </a:solidFill>
              </a:rPr>
              <a:t> – </a:t>
            </a:r>
            <a:r>
              <a:rPr lang="sv-SE" sz="1800" dirty="0" err="1">
                <a:solidFill>
                  <a:schemeClr val="bg1"/>
                </a:solidFill>
              </a:rPr>
              <a:t>nimelle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saatava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tarpeeksi</a:t>
            </a:r>
            <a:r>
              <a:rPr lang="sv-SE" sz="1800" dirty="0">
                <a:solidFill>
                  <a:schemeClr val="bg1"/>
                </a:solidFill>
              </a:rPr>
              <a:t> </a:t>
            </a:r>
            <a:r>
              <a:rPr lang="sv-SE" sz="1800" dirty="0" err="1">
                <a:solidFill>
                  <a:schemeClr val="bg1"/>
                </a:solidFill>
              </a:rPr>
              <a:t>toistoa</a:t>
            </a:r>
            <a:endParaRPr lang="sv-SE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3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C3352AD5-FB95-2D4E-B787-5E51C6A5AE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8318233-53F5-134B-B0E6-74746EA4F975}"/>
              </a:ext>
            </a:extLst>
          </p:cNvPr>
          <p:cNvSpPr/>
          <p:nvPr/>
        </p:nvSpPr>
        <p:spPr>
          <a:xfrm rot="16200000">
            <a:off x="2968860" y="-2365142"/>
            <a:ext cx="6254282" cy="11730082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33000">
                <a:srgbClr val="000000">
                  <a:alpha val="40000"/>
                </a:srgbClr>
              </a:gs>
              <a:gs pos="66000">
                <a:schemeClr val="tx1">
                  <a:alpha val="1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Otsikko 7">
            <a:extLst>
              <a:ext uri="{FF2B5EF4-FFF2-40B4-BE49-F238E27FC236}">
                <a16:creationId xmlns:a16="http://schemas.microsoft.com/office/drawing/2014/main" id="{4A5EEE64-F93F-154F-A58D-0EC4CFDC6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54669"/>
            <a:ext cx="10515600" cy="1729376"/>
          </a:xfrm>
        </p:spPr>
        <p:txBody>
          <a:bodyPr/>
          <a:lstStyle/>
          <a:p>
            <a:r>
              <a:rPr lang="sv-SE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Mitt livs bästa beslut</a:t>
            </a:r>
            <a:br>
              <a:rPr lang="sv-SE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sv-SE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Elämäni</a:t>
            </a:r>
            <a:r>
              <a:rPr lang="sv-SE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paras </a:t>
            </a:r>
            <a:r>
              <a:rPr lang="sv-SE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päätös</a:t>
            </a:r>
            <a:endParaRPr lang="sv-SE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2903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6ACB075D-28C5-A14E-9D3E-9C2F090751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72039"/>
            <a:ext cx="5960883" cy="6513921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89179A3-C6A6-3941-8A30-20CFF4A70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86" y="332468"/>
            <a:ext cx="4953000" cy="1724932"/>
          </a:xfrm>
        </p:spPr>
        <p:txBody>
          <a:bodyPr/>
          <a:lstStyle/>
          <a:p>
            <a:r>
              <a:rPr lang="sv-SE"/>
              <a:t>Bärande idé:  </a:t>
            </a:r>
            <a:br>
              <a:rPr lang="sv-SE"/>
            </a:br>
            <a:r>
              <a:rPr lang="sv-SE"/>
              <a:t>”Mitt livs bästa beslut”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11BE44-C019-8440-993C-EBC0EB085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8068"/>
            <a:ext cx="4953000" cy="401746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v-SE"/>
              <a:t>Med </a:t>
            </a:r>
            <a:r>
              <a:rPr lang="sv-SE" b="1"/>
              <a:t>äkta berättelser (</a:t>
            </a:r>
            <a:r>
              <a:rPr lang="sv-SE" b="1" err="1"/>
              <a:t>storytelling</a:t>
            </a:r>
            <a:r>
              <a:rPr lang="sv-SE" b="1"/>
              <a:t>) </a:t>
            </a:r>
            <a:r>
              <a:rPr lang="sv-SE"/>
              <a:t>visar vi hur representanter ur de olika målgrupperna genom </a:t>
            </a:r>
            <a:r>
              <a:rPr lang="sv-SE" b="1"/>
              <a:t>aktiva beslut</a:t>
            </a:r>
            <a:r>
              <a:rPr lang="sv-SE"/>
              <a:t> hittat sin plats och allt de längtat efter  i Kristinestad. </a:t>
            </a:r>
          </a:p>
          <a:p>
            <a:pPr>
              <a:lnSpc>
                <a:spcPct val="100000"/>
              </a:lnSpc>
            </a:pPr>
            <a:endParaRPr lang="sv-SE"/>
          </a:p>
          <a:p>
            <a:pPr marL="0" indent="0" algn="ctr">
              <a:lnSpc>
                <a:spcPct val="100000"/>
              </a:lnSpc>
              <a:buNone/>
            </a:pPr>
            <a:r>
              <a:rPr lang="sv-SE"/>
              <a:t>Varje story avslutas med:</a:t>
            </a:r>
            <a:br>
              <a:rPr lang="sv-SE"/>
            </a:br>
            <a:r>
              <a:rPr lang="sv-SE"/>
              <a:t>”</a:t>
            </a:r>
            <a:r>
              <a:rPr lang="sv-SE" i="1"/>
              <a:t>Mitt livs bästa beslut”</a:t>
            </a:r>
          </a:p>
          <a:p>
            <a:pPr marL="0" indent="0">
              <a:lnSpc>
                <a:spcPct val="100000"/>
              </a:lnSpc>
              <a:buNone/>
            </a:pPr>
            <a:endParaRPr lang="sv-SE" i="1"/>
          </a:p>
          <a:p>
            <a:pPr marL="0" indent="0">
              <a:lnSpc>
                <a:spcPct val="100000"/>
              </a:lnSpc>
              <a:buNone/>
            </a:pPr>
            <a:r>
              <a:rPr lang="sv-SE" b="1"/>
              <a:t>Målet</a:t>
            </a:r>
            <a:r>
              <a:rPr lang="sv-SE"/>
              <a:t> är att blåsa liv i slumrande drömmar hos andra och ge dem modet att agera: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sv-SE" i="1"/>
              <a:t>Tänk… Så här kunde jag också </a:t>
            </a:r>
            <a:br>
              <a:rPr lang="sv-SE" i="1"/>
            </a:br>
            <a:r>
              <a:rPr lang="sv-SE" i="1"/>
              <a:t>också ha det varje dag.</a:t>
            </a:r>
            <a:endParaRPr lang="fi-FI" i="1"/>
          </a:p>
        </p:txBody>
      </p:sp>
      <p:pic>
        <p:nvPicPr>
          <p:cNvPr id="7" name="Kuva 6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761C91D4-544E-1940-999A-BE6B7D0F91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418" y="3526245"/>
            <a:ext cx="3622766" cy="360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52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6ACB075D-28C5-A14E-9D3E-9C2F090751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72039"/>
            <a:ext cx="5960883" cy="6513921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89179A3-C6A6-3941-8A30-20CFF4A70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86" y="332468"/>
            <a:ext cx="4953000" cy="1724932"/>
          </a:xfrm>
        </p:spPr>
        <p:txBody>
          <a:bodyPr/>
          <a:lstStyle/>
          <a:p>
            <a:r>
              <a:rPr lang="sv-SE" dirty="0" err="1"/>
              <a:t>Markkinointi</a:t>
            </a:r>
            <a:r>
              <a:rPr lang="sv-SE" dirty="0"/>
              <a:t>-</a:t>
            </a:r>
            <a:br>
              <a:rPr lang="sv-SE" dirty="0"/>
            </a:br>
            <a:r>
              <a:rPr lang="sv-SE" dirty="0" err="1"/>
              <a:t>viestinnän</a:t>
            </a:r>
            <a:r>
              <a:rPr lang="sv-SE" dirty="0"/>
              <a:t> </a:t>
            </a:r>
            <a:r>
              <a:rPr lang="sv-SE" dirty="0" err="1"/>
              <a:t>iso</a:t>
            </a:r>
            <a:r>
              <a:rPr lang="sv-SE" dirty="0"/>
              <a:t> </a:t>
            </a:r>
            <a:r>
              <a:rPr lang="sv-SE" dirty="0" err="1"/>
              <a:t>idea</a:t>
            </a:r>
            <a:r>
              <a:rPr lang="sv-SE" dirty="0"/>
              <a:t>: </a:t>
            </a:r>
            <a:br>
              <a:rPr lang="sv-SE" dirty="0"/>
            </a:br>
            <a:r>
              <a:rPr lang="sv-SE" dirty="0"/>
              <a:t>”</a:t>
            </a:r>
            <a:r>
              <a:rPr lang="sv-SE" dirty="0" err="1"/>
              <a:t>Elämäni</a:t>
            </a:r>
            <a:r>
              <a:rPr lang="sv-SE" dirty="0"/>
              <a:t> paras </a:t>
            </a:r>
            <a:r>
              <a:rPr lang="sv-SE" dirty="0" err="1"/>
              <a:t>päätös</a:t>
            </a:r>
            <a:r>
              <a:rPr lang="sv-SE" dirty="0"/>
              <a:t>”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11BE44-C019-8440-993C-EBC0EB085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912" y="2508068"/>
            <a:ext cx="4925786" cy="401746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v-SE" dirty="0" err="1"/>
              <a:t>Todennamme</a:t>
            </a:r>
            <a:r>
              <a:rPr lang="sv-SE" dirty="0"/>
              <a:t> </a:t>
            </a:r>
            <a:r>
              <a:rPr lang="sv-SE" dirty="0" err="1"/>
              <a:t>kohderyhmien</a:t>
            </a:r>
            <a:r>
              <a:rPr lang="sv-SE" dirty="0"/>
              <a:t> </a:t>
            </a:r>
            <a:r>
              <a:rPr lang="sv-SE" b="1" dirty="0" err="1"/>
              <a:t>aidoilla</a:t>
            </a:r>
            <a:r>
              <a:rPr lang="sv-SE" b="1" dirty="0"/>
              <a:t> </a:t>
            </a:r>
            <a:r>
              <a:rPr lang="sv-SE" b="1" dirty="0" err="1"/>
              <a:t>tarinoilla</a:t>
            </a:r>
            <a:r>
              <a:rPr lang="sv-SE" b="1" dirty="0"/>
              <a:t> (</a:t>
            </a:r>
            <a:r>
              <a:rPr lang="sv-SE" b="1" dirty="0" err="1"/>
              <a:t>storytelling</a:t>
            </a:r>
            <a:r>
              <a:rPr lang="sv-SE" b="1" dirty="0"/>
              <a:t>) </a:t>
            </a:r>
            <a:r>
              <a:rPr lang="sv-SE" dirty="0" err="1"/>
              <a:t>mitkä</a:t>
            </a:r>
            <a:r>
              <a:rPr lang="sv-SE" dirty="0"/>
              <a:t> asiat </a:t>
            </a:r>
            <a:r>
              <a:rPr lang="sv-SE" dirty="0" err="1"/>
              <a:t>ovat</a:t>
            </a:r>
            <a:r>
              <a:rPr lang="sv-SE" dirty="0"/>
              <a:t> </a:t>
            </a:r>
            <a:r>
              <a:rPr lang="sv-SE" dirty="0" err="1"/>
              <a:t>saaneet</a:t>
            </a:r>
            <a:r>
              <a:rPr lang="sv-SE" dirty="0"/>
              <a:t> </a:t>
            </a:r>
            <a:r>
              <a:rPr lang="sv-SE" dirty="0" err="1"/>
              <a:t>heidät</a:t>
            </a:r>
            <a:r>
              <a:rPr lang="sv-SE" dirty="0"/>
              <a:t> </a:t>
            </a:r>
            <a:r>
              <a:rPr lang="sv-SE" dirty="0" err="1"/>
              <a:t>valitsemaan</a:t>
            </a:r>
            <a:r>
              <a:rPr lang="sv-SE" dirty="0"/>
              <a:t> </a:t>
            </a:r>
            <a:r>
              <a:rPr lang="sv-SE" dirty="0" err="1"/>
              <a:t>Kristiinankaupungin</a:t>
            </a:r>
            <a:r>
              <a:rPr lang="sv-SE" dirty="0"/>
              <a:t> </a:t>
            </a:r>
            <a:r>
              <a:rPr lang="sv-SE" dirty="0" err="1"/>
              <a:t>kotipaikakseen</a:t>
            </a:r>
            <a:r>
              <a:rPr lang="sv-SE" dirty="0"/>
              <a:t>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dirty="0" err="1"/>
              <a:t>Jokainen</a:t>
            </a:r>
            <a:r>
              <a:rPr lang="sv-SE" dirty="0"/>
              <a:t> </a:t>
            </a:r>
            <a:r>
              <a:rPr lang="sv-SE" dirty="0" err="1"/>
              <a:t>tarina</a:t>
            </a:r>
            <a:r>
              <a:rPr lang="sv-SE" dirty="0"/>
              <a:t> </a:t>
            </a:r>
            <a:r>
              <a:rPr lang="sv-SE" dirty="0" err="1"/>
              <a:t>päättyy</a:t>
            </a:r>
            <a:r>
              <a:rPr lang="sv-SE" dirty="0"/>
              <a:t> </a:t>
            </a:r>
            <a:r>
              <a:rPr lang="sv-SE" dirty="0" err="1"/>
              <a:t>toteamukseen</a:t>
            </a:r>
            <a:r>
              <a:rPr lang="sv-SE" dirty="0"/>
              <a:t>: </a:t>
            </a:r>
            <a:br>
              <a:rPr lang="sv-SE" dirty="0"/>
            </a:br>
            <a:r>
              <a:rPr lang="sv-SE" dirty="0"/>
              <a:t>	”</a:t>
            </a:r>
            <a:r>
              <a:rPr lang="sv-SE" i="1" dirty="0" err="1"/>
              <a:t>Elämäni</a:t>
            </a:r>
            <a:r>
              <a:rPr lang="sv-SE" i="1" dirty="0"/>
              <a:t> paras </a:t>
            </a:r>
            <a:r>
              <a:rPr lang="sv-SE" i="1" dirty="0" err="1"/>
              <a:t>päätös</a:t>
            </a:r>
            <a:r>
              <a:rPr lang="sv-SE" i="1" dirty="0"/>
              <a:t>”</a:t>
            </a:r>
          </a:p>
          <a:p>
            <a:pPr marL="0" indent="0">
              <a:lnSpc>
                <a:spcPct val="100000"/>
              </a:lnSpc>
              <a:buNone/>
            </a:pPr>
            <a:endParaRPr lang="sv-SE" i="1" dirty="0"/>
          </a:p>
          <a:p>
            <a:pPr marL="0" indent="0">
              <a:lnSpc>
                <a:spcPct val="100000"/>
              </a:lnSpc>
              <a:buNone/>
            </a:pPr>
            <a:r>
              <a:rPr lang="sv-SE" b="1" dirty="0" err="1"/>
              <a:t>Tavoiteena</a:t>
            </a:r>
            <a:r>
              <a:rPr lang="sv-SE" b="1" dirty="0"/>
              <a:t> </a:t>
            </a:r>
            <a:r>
              <a:rPr lang="sv-SE" dirty="0"/>
              <a:t>on </a:t>
            </a:r>
            <a:r>
              <a:rPr lang="sv-SE" dirty="0" err="1"/>
              <a:t>herättää</a:t>
            </a:r>
            <a:r>
              <a:rPr lang="sv-SE" dirty="0"/>
              <a:t> </a:t>
            </a:r>
            <a:r>
              <a:rPr lang="sv-SE" dirty="0" err="1"/>
              <a:t>eloon</a:t>
            </a:r>
            <a:r>
              <a:rPr lang="sv-SE" dirty="0"/>
              <a:t> asiat, </a:t>
            </a:r>
            <a:r>
              <a:rPr lang="sv-SE" dirty="0" err="1"/>
              <a:t>joita</a:t>
            </a:r>
            <a:r>
              <a:rPr lang="sv-SE" dirty="0"/>
              <a:t> </a:t>
            </a:r>
            <a:r>
              <a:rPr lang="sv-SE" dirty="0" err="1"/>
              <a:t>kohderyhmämme</a:t>
            </a:r>
            <a:r>
              <a:rPr lang="sv-SE" dirty="0"/>
              <a:t> </a:t>
            </a:r>
            <a:r>
              <a:rPr lang="sv-SE" dirty="0" err="1"/>
              <a:t>kaipaa</a:t>
            </a:r>
            <a:r>
              <a:rPr lang="sv-SE" dirty="0"/>
              <a:t>  </a:t>
            </a:r>
            <a:r>
              <a:rPr lang="sv-SE" dirty="0" err="1"/>
              <a:t>tällä</a:t>
            </a:r>
            <a:r>
              <a:rPr lang="sv-SE" dirty="0"/>
              <a:t> </a:t>
            </a:r>
            <a:r>
              <a:rPr lang="sv-SE" dirty="0" err="1"/>
              <a:t>hetkellä</a:t>
            </a:r>
            <a:r>
              <a:rPr lang="sv-SE" dirty="0"/>
              <a:t> </a:t>
            </a:r>
            <a:r>
              <a:rPr lang="sv-SE" dirty="0" err="1"/>
              <a:t>elämässään</a:t>
            </a:r>
            <a:r>
              <a:rPr lang="sv-SE" dirty="0"/>
              <a:t> ja </a:t>
            </a:r>
            <a:r>
              <a:rPr lang="sv-SE" b="1" dirty="0" err="1"/>
              <a:t>rohkaista</a:t>
            </a:r>
            <a:r>
              <a:rPr lang="sv-SE" b="1" dirty="0"/>
              <a:t> </a:t>
            </a:r>
            <a:r>
              <a:rPr lang="sv-SE" b="1" dirty="0" err="1"/>
              <a:t>heitä</a:t>
            </a:r>
            <a:r>
              <a:rPr lang="sv-SE" b="1" dirty="0"/>
              <a:t> </a:t>
            </a:r>
            <a:r>
              <a:rPr lang="sv-SE" b="1" dirty="0" err="1"/>
              <a:t>tekemään</a:t>
            </a:r>
            <a:r>
              <a:rPr lang="sv-SE" b="1" dirty="0"/>
              <a:t> </a:t>
            </a:r>
            <a:r>
              <a:rPr lang="sv-SE" b="1" dirty="0" err="1"/>
              <a:t>päätös</a:t>
            </a:r>
            <a:r>
              <a:rPr lang="sv-SE" b="1" dirty="0"/>
              <a:t>: </a:t>
            </a:r>
            <a:r>
              <a:rPr lang="sv-SE" dirty="0"/>
              <a:t>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sv-SE" i="1" dirty="0"/>
              <a:t>        </a:t>
            </a:r>
            <a:r>
              <a:rPr lang="sv-SE" i="1" dirty="0" err="1"/>
              <a:t>Ajattele</a:t>
            </a:r>
            <a:r>
              <a:rPr lang="sv-SE" i="1" dirty="0"/>
              <a:t>… </a:t>
            </a:r>
            <a:r>
              <a:rPr lang="sv-SE" i="1" dirty="0" err="1"/>
              <a:t>Näin</a:t>
            </a:r>
            <a:r>
              <a:rPr lang="sv-SE" i="1" dirty="0"/>
              <a:t> </a:t>
            </a:r>
            <a:r>
              <a:rPr lang="sv-SE" i="1" dirty="0" err="1"/>
              <a:t>mekin</a:t>
            </a:r>
            <a:r>
              <a:rPr lang="sv-SE" i="1" dirty="0"/>
              <a:t> </a:t>
            </a:r>
            <a:r>
              <a:rPr lang="sv-SE" i="1" dirty="0" err="1"/>
              <a:t>voisimme</a:t>
            </a:r>
            <a:r>
              <a:rPr lang="sv-SE" i="1" dirty="0"/>
              <a:t> </a:t>
            </a:r>
            <a:r>
              <a:rPr lang="sv-SE" i="1" dirty="0" err="1"/>
              <a:t>elää</a:t>
            </a:r>
            <a:r>
              <a:rPr lang="sv-SE" i="1" dirty="0"/>
              <a:t> </a:t>
            </a:r>
            <a:r>
              <a:rPr lang="sv-SE" i="1" dirty="0" err="1"/>
              <a:t>joka</a:t>
            </a:r>
            <a:r>
              <a:rPr lang="sv-SE" i="1" dirty="0"/>
              <a:t> </a:t>
            </a:r>
            <a:r>
              <a:rPr lang="sv-SE" i="1" dirty="0" err="1"/>
              <a:t>päivä</a:t>
            </a:r>
            <a:endParaRPr lang="fi-FI" i="1" dirty="0"/>
          </a:p>
        </p:txBody>
      </p:sp>
      <p:pic>
        <p:nvPicPr>
          <p:cNvPr id="7" name="Kuva 6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761C91D4-544E-1940-999A-BE6B7D0F91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418" y="3526245"/>
            <a:ext cx="3622766" cy="360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5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2">
            <a:extLst>
              <a:ext uri="{FF2B5EF4-FFF2-40B4-BE49-F238E27FC236}">
                <a16:creationId xmlns:a16="http://schemas.microsoft.com/office/drawing/2014/main" id="{65AF2D4E-1222-7B4E-83B6-49251804E311}"/>
              </a:ext>
            </a:extLst>
          </p:cNvPr>
          <p:cNvSpPr txBox="1">
            <a:spLocks/>
          </p:cNvSpPr>
          <p:nvPr/>
        </p:nvSpPr>
        <p:spPr>
          <a:xfrm>
            <a:off x="6397537" y="765815"/>
            <a:ext cx="4953000" cy="17249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Utförande: Videoserier</a:t>
            </a:r>
            <a:endParaRPr lang="sv-SE" sz="2200"/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97F49281-A35C-6D44-A6C7-0ECF52CE8C31}"/>
              </a:ext>
            </a:extLst>
          </p:cNvPr>
          <p:cNvSpPr txBox="1">
            <a:spLocks/>
          </p:cNvSpPr>
          <p:nvPr/>
        </p:nvSpPr>
        <p:spPr>
          <a:xfrm>
            <a:off x="6397537" y="2277475"/>
            <a:ext cx="4953000" cy="42154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sv-SE" sz="1800"/>
              <a:t>Representanter ur varje målgrupp berättar sin story. Exempel: 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sv-SE" sz="1800" b="1" err="1"/>
              <a:t>Downshiftaren</a:t>
            </a:r>
            <a:r>
              <a:rPr lang="sv-SE" sz="1800"/>
              <a:t> som lämnade livet på konsultbyrån i Helsingfors och idag jobbar på distans  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sv-SE" sz="1800" b="1"/>
              <a:t>Barnfamiljen</a:t>
            </a:r>
            <a:r>
              <a:rPr lang="sv-SE" sz="1800"/>
              <a:t> som slutade trängas i sin lilla centrumlägenhet och nu kan låta bebisen ta sin tupplur i vagnen ute i trädgården 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sv-SE" sz="1800"/>
              <a:t>Den inredningsintresserade copywritern som idag </a:t>
            </a:r>
            <a:r>
              <a:rPr lang="sv-SE" sz="1800" b="1" err="1"/>
              <a:t>lifestyle</a:t>
            </a:r>
            <a:r>
              <a:rPr lang="sv-SE" sz="1800" b="1"/>
              <a:t>-</a:t>
            </a:r>
            <a:r>
              <a:rPr lang="sv-SE" sz="1800"/>
              <a:t>bloggar från sitt trähus och har startat egen inredningsbutik.</a:t>
            </a:r>
            <a:endParaRPr lang="sv-SE" sz="1800" b="1"/>
          </a:p>
        </p:txBody>
      </p:sp>
      <p:pic>
        <p:nvPicPr>
          <p:cNvPr id="12" name="Kuvan paikkamerkki 10">
            <a:extLst>
              <a:ext uri="{FF2B5EF4-FFF2-40B4-BE49-F238E27FC236}">
                <a16:creationId xmlns:a16="http://schemas.microsoft.com/office/drawing/2014/main" id="{E9FD9D3E-A594-6041-9426-40FBA9A7CF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668" y="3285464"/>
            <a:ext cx="5856332" cy="3274828"/>
          </a:xfrm>
          <a:prstGeom prst="rect">
            <a:avLst/>
          </a:prstGeom>
        </p:spPr>
      </p:pic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ACA3990A-F427-FA49-9F35-5676A8F749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274" y="217990"/>
            <a:ext cx="2342756" cy="2820582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2CDD26-A58A-AB43-86A7-64DB0BD0B6FE}"/>
              </a:ext>
            </a:extLst>
          </p:cNvPr>
          <p:cNvSpPr txBox="1"/>
          <p:nvPr/>
        </p:nvSpPr>
        <p:spPr>
          <a:xfrm>
            <a:off x="412743" y="3429000"/>
            <a:ext cx="436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000" b="1" i="1">
                <a:solidFill>
                  <a:schemeClr val="bg1"/>
                </a:solidFill>
              </a:rPr>
              <a:t>1</a:t>
            </a:r>
            <a:endParaRPr lang="en-GB" sz="4000" b="1" i="1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DA39AB-0EB9-A844-904C-C9C62A4415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044" y="5795895"/>
            <a:ext cx="454603" cy="531668"/>
          </a:xfrm>
          <a:prstGeom prst="rect">
            <a:avLst/>
          </a:prstGeom>
        </p:spPr>
      </p:pic>
      <p:pic>
        <p:nvPicPr>
          <p:cNvPr id="15" name="Picture Placeholder 50" descr="A picture containing indoor, building, door, sitting&#10;&#10;Description automatically generated">
            <a:extLst>
              <a:ext uri="{FF2B5EF4-FFF2-40B4-BE49-F238E27FC236}">
                <a16:creationId xmlns:a16="http://schemas.microsoft.com/office/drawing/2014/main" id="{048E2EAD-FF28-524E-A3A5-C13CE02509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22370" y="217990"/>
            <a:ext cx="2119692" cy="4118971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44715A-B62E-9546-9FF4-83AE68517AF8}"/>
              </a:ext>
            </a:extLst>
          </p:cNvPr>
          <p:cNvSpPr txBox="1"/>
          <p:nvPr/>
        </p:nvSpPr>
        <p:spPr>
          <a:xfrm>
            <a:off x="336195" y="2277475"/>
            <a:ext cx="505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000" b="1" i="1">
                <a:solidFill>
                  <a:schemeClr val="bg1"/>
                </a:solidFill>
              </a:rPr>
              <a:t>2</a:t>
            </a:r>
            <a:endParaRPr lang="en-GB" sz="4000" b="1" i="1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8BB5DD-515B-AB44-8545-F61C268890D9}"/>
              </a:ext>
            </a:extLst>
          </p:cNvPr>
          <p:cNvSpPr txBox="1"/>
          <p:nvPr/>
        </p:nvSpPr>
        <p:spPr>
          <a:xfrm>
            <a:off x="3795445" y="3429000"/>
            <a:ext cx="436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b="1" i="1">
                <a:solidFill>
                  <a:schemeClr val="bg1"/>
                </a:solidFill>
              </a:rPr>
              <a:t>3</a:t>
            </a:r>
            <a:endParaRPr lang="en-GB" sz="4000" b="1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136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2">
            <a:extLst>
              <a:ext uri="{FF2B5EF4-FFF2-40B4-BE49-F238E27FC236}">
                <a16:creationId xmlns:a16="http://schemas.microsoft.com/office/drawing/2014/main" id="{65AF2D4E-1222-7B4E-83B6-49251804E311}"/>
              </a:ext>
            </a:extLst>
          </p:cNvPr>
          <p:cNvSpPr txBox="1">
            <a:spLocks/>
          </p:cNvSpPr>
          <p:nvPr/>
        </p:nvSpPr>
        <p:spPr>
          <a:xfrm>
            <a:off x="6391122" y="546833"/>
            <a:ext cx="4953000" cy="17249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err="1"/>
              <a:t>Toteustapa</a:t>
            </a:r>
            <a:r>
              <a:rPr lang="sv-SE" dirty="0"/>
              <a:t>: </a:t>
            </a:r>
          </a:p>
          <a:p>
            <a:r>
              <a:rPr lang="sv-SE" dirty="0" err="1"/>
              <a:t>tarinat</a:t>
            </a:r>
            <a:r>
              <a:rPr lang="sv-SE" dirty="0"/>
              <a:t> </a:t>
            </a:r>
            <a:r>
              <a:rPr lang="sv-SE" dirty="0" err="1"/>
              <a:t>liikkuvan</a:t>
            </a:r>
            <a:r>
              <a:rPr lang="sv-SE" dirty="0"/>
              <a:t> </a:t>
            </a:r>
            <a:r>
              <a:rPr lang="sv-SE" dirty="0" err="1"/>
              <a:t>kuvan</a:t>
            </a:r>
            <a:r>
              <a:rPr lang="sv-SE" dirty="0"/>
              <a:t> ja </a:t>
            </a:r>
            <a:r>
              <a:rPr lang="sv-SE" dirty="0" err="1"/>
              <a:t>kuvien</a:t>
            </a:r>
            <a:r>
              <a:rPr lang="sv-SE" dirty="0"/>
              <a:t> </a:t>
            </a:r>
            <a:r>
              <a:rPr lang="sv-SE" dirty="0" err="1"/>
              <a:t>muodossa</a:t>
            </a:r>
            <a:endParaRPr lang="sv-SE" dirty="0"/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97F49281-A35C-6D44-A6C7-0ECF52CE8C31}"/>
              </a:ext>
            </a:extLst>
          </p:cNvPr>
          <p:cNvSpPr txBox="1">
            <a:spLocks/>
          </p:cNvSpPr>
          <p:nvPr/>
        </p:nvSpPr>
        <p:spPr>
          <a:xfrm>
            <a:off x="6391122" y="2229261"/>
            <a:ext cx="5167466" cy="42154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sv-SE" sz="1800" dirty="0" err="1"/>
              <a:t>Kohderyhmien</a:t>
            </a:r>
            <a:r>
              <a:rPr lang="sv-SE" sz="1800" dirty="0"/>
              <a:t> </a:t>
            </a:r>
            <a:r>
              <a:rPr lang="sv-SE" sz="1800" dirty="0" err="1"/>
              <a:t>edustajat</a:t>
            </a:r>
            <a:r>
              <a:rPr lang="sv-SE" sz="1800" dirty="0"/>
              <a:t> </a:t>
            </a:r>
            <a:r>
              <a:rPr lang="sv-SE" sz="1800" dirty="0" err="1"/>
              <a:t>kertovat</a:t>
            </a:r>
            <a:r>
              <a:rPr lang="sv-SE" sz="1800" dirty="0"/>
              <a:t> </a:t>
            </a:r>
            <a:r>
              <a:rPr lang="sv-SE" sz="1800" dirty="0" err="1"/>
              <a:t>oman</a:t>
            </a:r>
            <a:r>
              <a:rPr lang="sv-SE" sz="1800" dirty="0"/>
              <a:t> </a:t>
            </a:r>
            <a:r>
              <a:rPr lang="sv-SE" sz="1800" dirty="0" err="1"/>
              <a:t>tarinansa</a:t>
            </a:r>
            <a:r>
              <a:rPr lang="sv-SE" sz="1800" dirty="0"/>
              <a:t>. </a:t>
            </a:r>
            <a:r>
              <a:rPr lang="sv-SE" sz="1800" dirty="0" err="1"/>
              <a:t>Esimerkkejä</a:t>
            </a:r>
            <a:r>
              <a:rPr lang="sv-SE" sz="1800" dirty="0"/>
              <a:t>: 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sv-SE" sz="1800" b="1" dirty="0" err="1"/>
              <a:t>Downshiftaaja</a:t>
            </a:r>
            <a:r>
              <a:rPr lang="sv-SE" sz="1800" b="1" dirty="0"/>
              <a:t> </a:t>
            </a:r>
            <a:r>
              <a:rPr lang="sv-SE" sz="1800" dirty="0" err="1"/>
              <a:t>joka</a:t>
            </a:r>
            <a:r>
              <a:rPr lang="sv-SE" sz="1800" dirty="0"/>
              <a:t> </a:t>
            </a:r>
            <a:r>
              <a:rPr lang="sv-SE" sz="1800" dirty="0" err="1"/>
              <a:t>jätti</a:t>
            </a:r>
            <a:r>
              <a:rPr lang="sv-SE" sz="1800" dirty="0"/>
              <a:t> </a:t>
            </a:r>
            <a:r>
              <a:rPr lang="sv-SE" sz="1800" dirty="0" err="1"/>
              <a:t>taakseen</a:t>
            </a:r>
            <a:r>
              <a:rPr lang="sv-SE" sz="1800" dirty="0"/>
              <a:t> </a:t>
            </a:r>
            <a:r>
              <a:rPr lang="sv-SE" sz="1800" dirty="0" err="1"/>
              <a:t>kiireisen</a:t>
            </a:r>
            <a:r>
              <a:rPr lang="sv-SE" sz="1800" dirty="0"/>
              <a:t> </a:t>
            </a:r>
            <a:r>
              <a:rPr lang="sv-SE" sz="1800" dirty="0" err="1"/>
              <a:t>konsultin</a:t>
            </a:r>
            <a:r>
              <a:rPr lang="sv-SE" sz="1800" dirty="0"/>
              <a:t> </a:t>
            </a:r>
            <a:r>
              <a:rPr lang="sv-SE" sz="1800" dirty="0" err="1"/>
              <a:t>elämän</a:t>
            </a:r>
            <a:r>
              <a:rPr lang="sv-SE" sz="1800" dirty="0"/>
              <a:t> </a:t>
            </a:r>
            <a:r>
              <a:rPr lang="sv-SE" sz="1800" dirty="0" err="1"/>
              <a:t>Helsingissä</a:t>
            </a:r>
            <a:r>
              <a:rPr lang="sv-SE" sz="1800" dirty="0"/>
              <a:t> ja </a:t>
            </a:r>
            <a:r>
              <a:rPr lang="sv-SE" sz="1800" dirty="0" err="1"/>
              <a:t>työskentelee</a:t>
            </a:r>
            <a:r>
              <a:rPr lang="sv-SE" sz="1800" dirty="0"/>
              <a:t> </a:t>
            </a:r>
            <a:r>
              <a:rPr lang="sv-SE" sz="1800" dirty="0" err="1"/>
              <a:t>nyt</a:t>
            </a:r>
            <a:r>
              <a:rPr lang="sv-SE" sz="1800" dirty="0"/>
              <a:t> </a:t>
            </a:r>
            <a:r>
              <a:rPr lang="sv-SE" sz="1800" dirty="0" err="1"/>
              <a:t>etänä</a:t>
            </a:r>
            <a:endParaRPr lang="sv-SE" sz="1800" dirty="0"/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sv-SE" sz="1800" b="1" dirty="0" err="1"/>
              <a:t>Lapsiperhe</a:t>
            </a:r>
            <a:r>
              <a:rPr lang="sv-SE" sz="1800" dirty="0"/>
              <a:t>, </a:t>
            </a:r>
            <a:r>
              <a:rPr lang="sv-SE" sz="1800" dirty="0" err="1"/>
              <a:t>joka</a:t>
            </a:r>
            <a:r>
              <a:rPr lang="sv-SE" sz="1800" dirty="0"/>
              <a:t> </a:t>
            </a:r>
            <a:r>
              <a:rPr lang="sv-SE" sz="1800" dirty="0" err="1"/>
              <a:t>vaihtoi</a:t>
            </a:r>
            <a:r>
              <a:rPr lang="sv-SE" sz="1800" dirty="0"/>
              <a:t> </a:t>
            </a:r>
            <a:r>
              <a:rPr lang="sv-SE" sz="1800" dirty="0" err="1"/>
              <a:t>ahtaan</a:t>
            </a:r>
            <a:r>
              <a:rPr lang="sv-SE" sz="1800" dirty="0"/>
              <a:t> </a:t>
            </a:r>
            <a:r>
              <a:rPr lang="sv-SE" sz="1800" dirty="0" err="1"/>
              <a:t>kerrostaloasunnon</a:t>
            </a:r>
            <a:r>
              <a:rPr lang="sv-SE" sz="1800" dirty="0"/>
              <a:t> </a:t>
            </a:r>
            <a:r>
              <a:rPr lang="sv-SE" sz="1800" dirty="0" err="1"/>
              <a:t>omakotitaloon</a:t>
            </a:r>
            <a:r>
              <a:rPr lang="sv-SE" sz="1800" dirty="0"/>
              <a:t> ja </a:t>
            </a:r>
            <a:r>
              <a:rPr lang="sv-SE" sz="1800" dirty="0" err="1"/>
              <a:t>nukuttavat</a:t>
            </a:r>
            <a:r>
              <a:rPr lang="sv-SE" sz="1800" dirty="0"/>
              <a:t> </a:t>
            </a:r>
            <a:r>
              <a:rPr lang="sv-SE" sz="1800" dirty="0" err="1"/>
              <a:t>nyt</a:t>
            </a:r>
            <a:r>
              <a:rPr lang="sv-SE" sz="1800" dirty="0"/>
              <a:t> </a:t>
            </a:r>
            <a:r>
              <a:rPr lang="sv-SE" sz="1800" dirty="0" err="1"/>
              <a:t>tyytyväisenä</a:t>
            </a:r>
            <a:r>
              <a:rPr lang="sv-SE" sz="1800" dirty="0"/>
              <a:t> </a:t>
            </a:r>
            <a:r>
              <a:rPr lang="sv-SE" sz="1800" dirty="0" err="1"/>
              <a:t>pienokaistaan</a:t>
            </a:r>
            <a:r>
              <a:rPr lang="sv-SE" sz="1800" dirty="0"/>
              <a:t> </a:t>
            </a:r>
            <a:r>
              <a:rPr lang="sv-SE" sz="1800" dirty="0" err="1"/>
              <a:t>vaunuissa</a:t>
            </a:r>
            <a:r>
              <a:rPr lang="sv-SE" sz="1800" dirty="0"/>
              <a:t> </a:t>
            </a:r>
            <a:r>
              <a:rPr lang="sv-SE" sz="1800" dirty="0" err="1"/>
              <a:t>omalla</a:t>
            </a:r>
            <a:r>
              <a:rPr lang="sv-SE" sz="1800" dirty="0"/>
              <a:t> </a:t>
            </a:r>
            <a:r>
              <a:rPr lang="sv-SE" sz="1800" dirty="0" err="1"/>
              <a:t>pihamaalla</a:t>
            </a:r>
            <a:r>
              <a:rPr lang="sv-SE" sz="1800" dirty="0"/>
              <a:t>. 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sv-SE" sz="1800" dirty="0" err="1"/>
              <a:t>Sisustusintoutunut</a:t>
            </a:r>
            <a:r>
              <a:rPr lang="sv-SE" sz="1800" dirty="0"/>
              <a:t> copywriter </a:t>
            </a:r>
            <a:r>
              <a:rPr lang="sv-SE" sz="1800" dirty="0" err="1"/>
              <a:t>joka</a:t>
            </a:r>
            <a:r>
              <a:rPr lang="sv-SE" sz="1800" dirty="0"/>
              <a:t> </a:t>
            </a:r>
            <a:r>
              <a:rPr lang="sv-SE" sz="1800" dirty="0" err="1"/>
              <a:t>oman</a:t>
            </a:r>
            <a:r>
              <a:rPr lang="sv-SE" sz="1800" dirty="0"/>
              <a:t> </a:t>
            </a:r>
            <a:r>
              <a:rPr lang="sv-SE" sz="1800" dirty="0" err="1"/>
              <a:t>etätyönsä</a:t>
            </a:r>
            <a:r>
              <a:rPr lang="sv-SE" sz="1800" dirty="0"/>
              <a:t> </a:t>
            </a:r>
            <a:r>
              <a:rPr lang="sv-SE" sz="1800" dirty="0" err="1"/>
              <a:t>ohessa</a:t>
            </a:r>
            <a:r>
              <a:rPr lang="sv-SE" sz="1800" dirty="0"/>
              <a:t> </a:t>
            </a:r>
            <a:r>
              <a:rPr lang="sv-SE" sz="1800" b="1" dirty="0" err="1"/>
              <a:t>lifestyle-</a:t>
            </a:r>
            <a:r>
              <a:rPr lang="sv-SE" sz="1800" dirty="0" err="1"/>
              <a:t>bloggaa</a:t>
            </a:r>
            <a:r>
              <a:rPr lang="sv-SE" sz="1800" dirty="0"/>
              <a:t> </a:t>
            </a:r>
            <a:r>
              <a:rPr lang="sv-SE" sz="1800" dirty="0" err="1"/>
              <a:t>puutarhastaan</a:t>
            </a:r>
            <a:r>
              <a:rPr lang="sv-SE" sz="1800" dirty="0"/>
              <a:t> ja </a:t>
            </a:r>
            <a:r>
              <a:rPr lang="sv-SE" sz="1800" dirty="0" err="1"/>
              <a:t>entisöintiprojekteistaan</a:t>
            </a:r>
            <a:r>
              <a:rPr lang="sv-SE" sz="1800" dirty="0"/>
              <a:t>. </a:t>
            </a:r>
            <a:endParaRPr lang="sv-SE" sz="1800" b="1" dirty="0"/>
          </a:p>
        </p:txBody>
      </p:sp>
      <p:pic>
        <p:nvPicPr>
          <p:cNvPr id="12" name="Kuvan paikkamerkki 10">
            <a:extLst>
              <a:ext uri="{FF2B5EF4-FFF2-40B4-BE49-F238E27FC236}">
                <a16:creationId xmlns:a16="http://schemas.microsoft.com/office/drawing/2014/main" id="{E9FD9D3E-A594-6041-9426-40FBA9A7CF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668" y="3285464"/>
            <a:ext cx="5856332" cy="3274828"/>
          </a:xfrm>
          <a:prstGeom prst="rect">
            <a:avLst/>
          </a:prstGeom>
        </p:spPr>
      </p:pic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ACA3990A-F427-FA49-9F35-5676A8F749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274" y="217990"/>
            <a:ext cx="2342756" cy="2820582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2CDD26-A58A-AB43-86A7-64DB0BD0B6FE}"/>
              </a:ext>
            </a:extLst>
          </p:cNvPr>
          <p:cNvSpPr txBox="1"/>
          <p:nvPr/>
        </p:nvSpPr>
        <p:spPr>
          <a:xfrm>
            <a:off x="412743" y="3429000"/>
            <a:ext cx="436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000" b="1" i="1">
                <a:solidFill>
                  <a:schemeClr val="bg1"/>
                </a:solidFill>
              </a:rPr>
              <a:t>1</a:t>
            </a:r>
            <a:endParaRPr lang="en-GB" sz="4000" b="1" i="1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DA39AB-0EB9-A844-904C-C9C62A4415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044" y="5795895"/>
            <a:ext cx="454603" cy="531668"/>
          </a:xfrm>
          <a:prstGeom prst="rect">
            <a:avLst/>
          </a:prstGeom>
        </p:spPr>
      </p:pic>
      <p:pic>
        <p:nvPicPr>
          <p:cNvPr id="15" name="Picture Placeholder 50" descr="A picture containing indoor, building, door, sitting&#10;&#10;Description automatically generated">
            <a:extLst>
              <a:ext uri="{FF2B5EF4-FFF2-40B4-BE49-F238E27FC236}">
                <a16:creationId xmlns:a16="http://schemas.microsoft.com/office/drawing/2014/main" id="{048E2EAD-FF28-524E-A3A5-C13CE02509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22370" y="217990"/>
            <a:ext cx="2119692" cy="4118971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44715A-B62E-9546-9FF4-83AE68517AF8}"/>
              </a:ext>
            </a:extLst>
          </p:cNvPr>
          <p:cNvSpPr txBox="1"/>
          <p:nvPr/>
        </p:nvSpPr>
        <p:spPr>
          <a:xfrm>
            <a:off x="336195" y="2277475"/>
            <a:ext cx="505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000" b="1" i="1">
                <a:solidFill>
                  <a:schemeClr val="bg1"/>
                </a:solidFill>
              </a:rPr>
              <a:t>2</a:t>
            </a:r>
            <a:endParaRPr lang="en-GB" sz="4000" b="1" i="1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8BB5DD-515B-AB44-8545-F61C268890D9}"/>
              </a:ext>
            </a:extLst>
          </p:cNvPr>
          <p:cNvSpPr txBox="1"/>
          <p:nvPr/>
        </p:nvSpPr>
        <p:spPr>
          <a:xfrm>
            <a:off x="3795445" y="3429000"/>
            <a:ext cx="436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b="1" i="1">
                <a:solidFill>
                  <a:schemeClr val="bg1"/>
                </a:solidFill>
              </a:rPr>
              <a:t>3</a:t>
            </a:r>
            <a:endParaRPr lang="en-GB" sz="4000" b="1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68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8B6F56-4DE9-554D-81C7-18C0F566E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Distribution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C16770-D1DD-9F47-AF13-D210C1449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>
                <a:latin typeface="Century Gothic"/>
              </a:rPr>
              <a:t>Kanaler: YouTube, Facebook, </a:t>
            </a:r>
            <a:r>
              <a:rPr lang="sv-SE" err="1">
                <a:latin typeface="Century Gothic"/>
              </a:rPr>
              <a:t>Instagram</a:t>
            </a:r>
            <a:endParaRPr lang="sv-SE">
              <a:latin typeface="Century Gothic"/>
            </a:endParaRPr>
          </a:p>
          <a:p>
            <a:pPr>
              <a:lnSpc>
                <a:spcPct val="100000"/>
              </a:lnSpc>
            </a:pPr>
            <a:r>
              <a:rPr lang="sv-SE">
                <a:latin typeface="Century Gothic"/>
              </a:rPr>
              <a:t>Riktad reklam i sociala medier genom tydlig segmentering</a:t>
            </a:r>
          </a:p>
          <a:p>
            <a:pPr lvl="1">
              <a:lnSpc>
                <a:spcPct val="100000"/>
              </a:lnSpc>
            </a:pPr>
            <a:r>
              <a:rPr lang="sv-SE" sz="1800"/>
              <a:t>Ur varje målgruppsvideo plockas x antal korta videoversioner som belyser specifika fördelar med Kristinestad</a:t>
            </a:r>
            <a:endParaRPr lang="sv-SE" sz="1800">
              <a:latin typeface="Century Gothic"/>
            </a:endParaRPr>
          </a:p>
        </p:txBody>
      </p:sp>
      <p:pic>
        <p:nvPicPr>
          <p:cNvPr id="8" name="Picture 7" descr="A picture containing person, outdoor, cellphone, phone&#10;&#10;Description automatically generated">
            <a:extLst>
              <a:ext uri="{FF2B5EF4-FFF2-40B4-BE49-F238E27FC236}">
                <a16:creationId xmlns:a16="http://schemas.microsoft.com/office/drawing/2014/main" id="{3E523D8B-CBCE-4B45-B337-58C31E7E25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50" y="365126"/>
            <a:ext cx="4953000" cy="4953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10" name="Picture 9" descr="A person sitting at a table looking at a computer&#10;&#10;Description automatically generated">
            <a:extLst>
              <a:ext uri="{FF2B5EF4-FFF2-40B4-BE49-F238E27FC236}">
                <a16:creationId xmlns:a16="http://schemas.microsoft.com/office/drawing/2014/main" id="{C4CABDC0-48E9-9249-92D7-4F63E0EA11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3419">
            <a:off x="1408667" y="3876944"/>
            <a:ext cx="4916053" cy="25727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75AD9171-AEE2-2643-BC54-E4EFCE942A2C}"/>
              </a:ext>
            </a:extLst>
          </p:cNvPr>
          <p:cNvSpPr txBox="1">
            <a:spLocks/>
          </p:cNvSpPr>
          <p:nvPr/>
        </p:nvSpPr>
        <p:spPr>
          <a:xfrm>
            <a:off x="4174672" y="-1502363"/>
            <a:ext cx="4953000" cy="1449476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sv-SE" sz="2100">
                <a:solidFill>
                  <a:schemeClr val="bg1"/>
                </a:solidFill>
                <a:latin typeface="Century Gothic"/>
              </a:rPr>
              <a:t>Jos </a:t>
            </a:r>
            <a:r>
              <a:rPr lang="sv-SE" sz="2100" err="1">
                <a:solidFill>
                  <a:schemeClr val="bg1"/>
                </a:solidFill>
                <a:latin typeface="Century Gothic"/>
              </a:rPr>
              <a:t>tekstejä</a:t>
            </a:r>
            <a:r>
              <a:rPr lang="sv-SE" sz="2100">
                <a:solidFill>
                  <a:schemeClr val="bg1"/>
                </a:solidFill>
                <a:latin typeface="Century Gothic"/>
              </a:rPr>
              <a:t> </a:t>
            </a:r>
            <a:r>
              <a:rPr lang="sv-SE" sz="2100" err="1">
                <a:solidFill>
                  <a:schemeClr val="bg1"/>
                </a:solidFill>
                <a:latin typeface="Century Gothic"/>
              </a:rPr>
              <a:t>tarvitaan</a:t>
            </a:r>
            <a:r>
              <a:rPr lang="sv-SE" sz="2100">
                <a:solidFill>
                  <a:schemeClr val="bg1"/>
                </a:solidFill>
                <a:latin typeface="Century Gothic"/>
              </a:rPr>
              <a:t> </a:t>
            </a:r>
            <a:r>
              <a:rPr lang="sv-SE" sz="2100" err="1">
                <a:solidFill>
                  <a:schemeClr val="bg1"/>
                </a:solidFill>
                <a:latin typeface="Century Gothic"/>
              </a:rPr>
              <a:t>johonkin</a:t>
            </a:r>
            <a:r>
              <a:rPr lang="sv-SE" sz="2100">
                <a:solidFill>
                  <a:schemeClr val="bg1"/>
                </a:solidFill>
                <a:latin typeface="Century Gothic"/>
              </a:rPr>
              <a:t>: </a:t>
            </a:r>
          </a:p>
          <a:p>
            <a:pPr marL="0" indent="0">
              <a:lnSpc>
                <a:spcPct val="120000"/>
              </a:lnSpc>
              <a:buNone/>
            </a:pPr>
            <a:endParaRPr lang="sv-SE" sz="2100">
              <a:solidFill>
                <a:schemeClr val="bg1"/>
              </a:solidFill>
              <a:latin typeface="Century Gothic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sv-SE" sz="2100" err="1">
                <a:solidFill>
                  <a:schemeClr val="bg1"/>
                </a:solidFill>
                <a:latin typeface="Century Gothic"/>
              </a:rPr>
              <a:t>Downshiftaaja</a:t>
            </a:r>
            <a:r>
              <a:rPr lang="sv-SE" sz="2100">
                <a:solidFill>
                  <a:schemeClr val="bg1"/>
                </a:solidFill>
                <a:latin typeface="Century Gothic"/>
              </a:rPr>
              <a:t>: Tänk att jag tidigare pendlade 2h/dag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v-SE" sz="2100">
                <a:solidFill>
                  <a:schemeClr val="bg1"/>
                </a:solidFill>
                <a:latin typeface="Century Gothic"/>
              </a:rPr>
              <a:t>Barnfamiljen: Vi kan låta barnen springa över till kompisen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v-SE" sz="2100">
                <a:solidFill>
                  <a:schemeClr val="bg1"/>
                </a:solidFill>
                <a:latin typeface="Century Gothic"/>
              </a:rPr>
              <a:t>Lifestyle: Att promenera i min nya hemstad gör mig lycklig</a:t>
            </a:r>
          </a:p>
          <a:p>
            <a:pPr marL="0" indent="0">
              <a:lnSpc>
                <a:spcPct val="120000"/>
              </a:lnSpc>
              <a:buNone/>
            </a:pPr>
            <a:endParaRPr lang="sv-SE" sz="2100">
              <a:solidFill>
                <a:schemeClr val="bg1"/>
              </a:solidFill>
              <a:latin typeface="Century Gothic"/>
            </a:endParaRPr>
          </a:p>
          <a:p>
            <a:pPr marL="0" indent="0">
              <a:lnSpc>
                <a:spcPct val="120000"/>
              </a:lnSpc>
              <a:buNone/>
            </a:pPr>
            <a:endParaRPr lang="sv-SE" sz="2100">
              <a:solidFill>
                <a:schemeClr val="bg1"/>
              </a:solidFill>
              <a:latin typeface="Century Gothic"/>
            </a:endParaRPr>
          </a:p>
          <a:p>
            <a:pPr marL="0" indent="0">
              <a:buNone/>
            </a:pPr>
            <a:endParaRPr lang="sv-SE" b="1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b="1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64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8B6F56-4DE9-554D-81C7-18C0F566E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Jakelu</a:t>
            </a:r>
            <a:r>
              <a:rPr lang="sv-SE" dirty="0"/>
              <a:t> </a:t>
            </a:r>
            <a:r>
              <a:rPr lang="sv-SE" dirty="0" err="1"/>
              <a:t>eri</a:t>
            </a:r>
            <a:r>
              <a:rPr lang="sv-SE" dirty="0"/>
              <a:t> </a:t>
            </a:r>
            <a:r>
              <a:rPr lang="sv-SE" dirty="0" err="1"/>
              <a:t>medioissa</a:t>
            </a:r>
            <a:endParaRPr lang="sv-SE" dirty="0">
              <a:solidFill>
                <a:srgbClr val="F03C37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C16770-D1DD-9F47-AF13-D210C1449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dirty="0" err="1">
                <a:latin typeface="Century Gothic"/>
              </a:rPr>
              <a:t>Kanavat</a:t>
            </a:r>
            <a:r>
              <a:rPr lang="sv-SE" dirty="0">
                <a:latin typeface="Century Gothic"/>
              </a:rPr>
              <a:t>: YouTube, Facebook, </a:t>
            </a:r>
            <a:r>
              <a:rPr lang="sv-SE" dirty="0" err="1">
                <a:latin typeface="Century Gothic"/>
              </a:rPr>
              <a:t>Instagram</a:t>
            </a:r>
            <a:endParaRPr lang="sv-SE" dirty="0">
              <a:latin typeface="Century Gothic"/>
            </a:endParaRPr>
          </a:p>
          <a:p>
            <a:pPr>
              <a:lnSpc>
                <a:spcPct val="100000"/>
              </a:lnSpc>
            </a:pPr>
            <a:r>
              <a:rPr lang="sv-SE" dirty="0" err="1">
                <a:latin typeface="Century Gothic"/>
              </a:rPr>
              <a:t>Kohdennettua</a:t>
            </a:r>
            <a:r>
              <a:rPr lang="sv-SE" dirty="0">
                <a:latin typeface="Century Gothic"/>
              </a:rPr>
              <a:t> </a:t>
            </a:r>
            <a:r>
              <a:rPr lang="sv-SE" dirty="0" err="1">
                <a:latin typeface="Century Gothic"/>
              </a:rPr>
              <a:t>mainontaa</a:t>
            </a:r>
            <a:r>
              <a:rPr lang="sv-SE" dirty="0">
                <a:latin typeface="Century Gothic"/>
              </a:rPr>
              <a:t> </a:t>
            </a:r>
            <a:r>
              <a:rPr lang="sv-SE" dirty="0" err="1">
                <a:latin typeface="Century Gothic"/>
              </a:rPr>
              <a:t>sosiaalisen</a:t>
            </a:r>
            <a:r>
              <a:rPr lang="sv-SE" dirty="0">
                <a:latin typeface="Century Gothic"/>
              </a:rPr>
              <a:t> media kanavissa, </a:t>
            </a:r>
            <a:r>
              <a:rPr lang="sv-SE" dirty="0" err="1">
                <a:latin typeface="Century Gothic"/>
              </a:rPr>
              <a:t>selkeä</a:t>
            </a:r>
            <a:r>
              <a:rPr lang="sv-SE" dirty="0">
                <a:latin typeface="Century Gothic"/>
              </a:rPr>
              <a:t> </a:t>
            </a:r>
            <a:r>
              <a:rPr lang="sv-SE" dirty="0" err="1">
                <a:latin typeface="Century Gothic"/>
              </a:rPr>
              <a:t>segmentointi</a:t>
            </a:r>
            <a:endParaRPr lang="sv-SE" dirty="0">
              <a:latin typeface="Century Gothic"/>
            </a:endParaRPr>
          </a:p>
          <a:p>
            <a:pPr>
              <a:lnSpc>
                <a:spcPct val="100000"/>
              </a:lnSpc>
            </a:pPr>
            <a:r>
              <a:rPr lang="sv-SE" sz="1800" dirty="0" err="1"/>
              <a:t>Jokaisesta</a:t>
            </a:r>
            <a:r>
              <a:rPr lang="sv-SE" sz="1800" dirty="0"/>
              <a:t> </a:t>
            </a:r>
            <a:r>
              <a:rPr lang="sv-SE" sz="1800" dirty="0" err="1"/>
              <a:t>kohderyhmävideosta</a:t>
            </a:r>
            <a:r>
              <a:rPr lang="sv-SE" sz="1800" dirty="0"/>
              <a:t> </a:t>
            </a:r>
            <a:r>
              <a:rPr lang="sv-SE" sz="1800" dirty="0" err="1"/>
              <a:t>tuotetaan</a:t>
            </a:r>
            <a:r>
              <a:rPr lang="sv-SE" sz="1800" dirty="0"/>
              <a:t> x </a:t>
            </a:r>
            <a:r>
              <a:rPr lang="sv-SE" sz="1800" dirty="0" err="1"/>
              <a:t>kappaletta</a:t>
            </a:r>
            <a:r>
              <a:rPr lang="sv-SE" sz="1800" dirty="0"/>
              <a:t> </a:t>
            </a:r>
            <a:r>
              <a:rPr lang="sv-SE" sz="1800" dirty="0" err="1"/>
              <a:t>eri</a:t>
            </a:r>
            <a:r>
              <a:rPr lang="sv-SE" sz="1800" dirty="0"/>
              <a:t> </a:t>
            </a:r>
            <a:r>
              <a:rPr lang="sv-SE" sz="1800" dirty="0" err="1"/>
              <a:t>versioita</a:t>
            </a:r>
            <a:r>
              <a:rPr lang="sv-SE" sz="1800" dirty="0"/>
              <a:t> </a:t>
            </a:r>
            <a:r>
              <a:rPr lang="sv-SE" sz="1800" dirty="0" err="1"/>
              <a:t>eri</a:t>
            </a:r>
            <a:r>
              <a:rPr lang="sv-SE" sz="1800" dirty="0"/>
              <a:t> </a:t>
            </a:r>
            <a:r>
              <a:rPr lang="sv-SE" sz="1800" dirty="0" err="1"/>
              <a:t>medioihin</a:t>
            </a:r>
            <a:r>
              <a:rPr lang="sv-SE" sz="1800" dirty="0"/>
              <a:t> </a:t>
            </a:r>
            <a:r>
              <a:rPr lang="sv-SE" sz="1800" dirty="0" err="1"/>
              <a:t>sopiviksi</a:t>
            </a:r>
            <a:r>
              <a:rPr lang="sv-SE" sz="1800" dirty="0"/>
              <a:t> ja </a:t>
            </a:r>
            <a:r>
              <a:rPr lang="sv-SE" sz="1800" dirty="0" err="1"/>
              <a:t>jotka</a:t>
            </a:r>
            <a:r>
              <a:rPr lang="sv-SE" sz="1800" dirty="0"/>
              <a:t> </a:t>
            </a:r>
            <a:r>
              <a:rPr lang="sv-SE" sz="1800" dirty="0" err="1"/>
              <a:t>nostavat</a:t>
            </a:r>
            <a:r>
              <a:rPr lang="sv-SE" sz="1800" dirty="0"/>
              <a:t> </a:t>
            </a:r>
            <a:r>
              <a:rPr lang="sv-SE" dirty="0" err="1"/>
              <a:t>Kristiinankaupungin</a:t>
            </a:r>
            <a:r>
              <a:rPr lang="sv-SE" dirty="0"/>
              <a:t> </a:t>
            </a:r>
            <a:r>
              <a:rPr lang="sv-SE" dirty="0" err="1"/>
              <a:t>hyviä</a:t>
            </a:r>
            <a:r>
              <a:rPr lang="sv-SE" dirty="0"/>
              <a:t> </a:t>
            </a:r>
            <a:r>
              <a:rPr lang="sv-SE" dirty="0" err="1"/>
              <a:t>puolia</a:t>
            </a:r>
            <a:r>
              <a:rPr lang="sv-SE" dirty="0"/>
              <a:t> </a:t>
            </a:r>
            <a:r>
              <a:rPr lang="sv-SE" dirty="0" err="1"/>
              <a:t>asuinpaikkana</a:t>
            </a:r>
            <a:r>
              <a:rPr lang="sv-SE" dirty="0"/>
              <a:t> </a:t>
            </a:r>
            <a:r>
              <a:rPr lang="sv-SE" dirty="0" err="1"/>
              <a:t>mahdollisimman</a:t>
            </a:r>
            <a:r>
              <a:rPr lang="sv-SE" dirty="0"/>
              <a:t> </a:t>
            </a:r>
            <a:r>
              <a:rPr lang="sv-SE" dirty="0" err="1"/>
              <a:t>kattavasti</a:t>
            </a:r>
            <a:endParaRPr lang="sv-SE" sz="1800" dirty="0">
              <a:latin typeface="Century Gothic"/>
            </a:endParaRPr>
          </a:p>
        </p:txBody>
      </p:sp>
      <p:pic>
        <p:nvPicPr>
          <p:cNvPr id="8" name="Picture 7" descr="A picture containing person, outdoor, cellphone, phone&#10;&#10;Description automatically generated">
            <a:extLst>
              <a:ext uri="{FF2B5EF4-FFF2-40B4-BE49-F238E27FC236}">
                <a16:creationId xmlns:a16="http://schemas.microsoft.com/office/drawing/2014/main" id="{3E523D8B-CBCE-4B45-B337-58C31E7E25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50" y="365126"/>
            <a:ext cx="4953000" cy="4953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10" name="Picture 9" descr="A person sitting at a table looking at a computer&#10;&#10;Description automatically generated">
            <a:extLst>
              <a:ext uri="{FF2B5EF4-FFF2-40B4-BE49-F238E27FC236}">
                <a16:creationId xmlns:a16="http://schemas.microsoft.com/office/drawing/2014/main" id="{C4CABDC0-48E9-9249-92D7-4F63E0EA11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3419">
            <a:off x="1408667" y="3876944"/>
            <a:ext cx="4916053" cy="25727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8275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group of people sitting next to a fence&#10;&#10;Description generated with very high confidence">
            <a:extLst>
              <a:ext uri="{FF2B5EF4-FFF2-40B4-BE49-F238E27FC236}">
                <a16:creationId xmlns:a16="http://schemas.microsoft.com/office/drawing/2014/main" id="{C46008C1-0869-42FD-8E3D-DAE0D5AB44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5646" r="22586" b="491"/>
          <a:stretch/>
        </p:blipFill>
        <p:spPr>
          <a:xfrm>
            <a:off x="5074762" y="237962"/>
            <a:ext cx="6894645" cy="63733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FC48373-DDEB-CD46-8E5C-52C69D1C5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sz="2800"/>
              <a:t>Team C2</a:t>
            </a:r>
            <a:br>
              <a:rPr lang="en-FI" sz="2800" dirty="0"/>
            </a:br>
            <a:r>
              <a:rPr lang="en-FI" sz="2800"/>
              <a:t>at your service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3789F7-A310-F242-98EC-7356FC5A7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8069"/>
            <a:ext cx="3959431" cy="3984806"/>
          </a:xfrm>
        </p:spPr>
        <p:txBody>
          <a:bodyPr vert="horz" lIns="0" tIns="0" rIns="0" bIns="0" rtlCol="0" anchor="t">
            <a:normAutofit fontScale="85000" lnSpcReduction="20000"/>
          </a:bodyPr>
          <a:lstStyle/>
          <a:p>
            <a:pPr>
              <a:buNone/>
            </a:pPr>
            <a:r>
              <a:rPr lang="sv-FI" sz="1600" b="1" dirty="0">
                <a:latin typeface="Century Gothic"/>
              </a:rPr>
              <a:t>Milla </a:t>
            </a:r>
            <a:r>
              <a:rPr lang="sv-FI" sz="1600" b="1" dirty="0" err="1">
                <a:latin typeface="Century Gothic"/>
              </a:rPr>
              <a:t>Monola</a:t>
            </a:r>
            <a:r>
              <a:rPr lang="sv-FI" sz="1600" b="1" dirty="0">
                <a:latin typeface="Century Gothic"/>
              </a:rPr>
              <a:t> </a:t>
            </a:r>
            <a:r>
              <a:rPr lang="sv-FI" sz="1600" dirty="0">
                <a:latin typeface="Century Gothic"/>
              </a:rPr>
              <a:t>– kapten, även känd som VD</a:t>
            </a:r>
          </a:p>
          <a:p>
            <a:pPr>
              <a:buNone/>
            </a:pPr>
            <a:endParaRPr lang="sv-FI" sz="1600" b="1" dirty="0">
              <a:latin typeface="Century Gothic"/>
            </a:endParaRPr>
          </a:p>
          <a:p>
            <a:pPr>
              <a:buNone/>
            </a:pPr>
            <a:r>
              <a:rPr lang="sv-FI" sz="1600" b="1" dirty="0">
                <a:latin typeface="Century Gothic"/>
              </a:rPr>
              <a:t>Nina Ingves </a:t>
            </a:r>
            <a:r>
              <a:rPr lang="sv-FI" sz="1600" dirty="0">
                <a:latin typeface="Century Gothic"/>
              </a:rPr>
              <a:t>– styrman och kundchef</a:t>
            </a:r>
          </a:p>
          <a:p>
            <a:pPr>
              <a:buNone/>
            </a:pPr>
            <a:endParaRPr lang="sv-FI" sz="1600" b="1" dirty="0">
              <a:latin typeface="Century Gothic"/>
            </a:endParaRPr>
          </a:p>
          <a:p>
            <a:pPr>
              <a:buNone/>
            </a:pPr>
            <a:r>
              <a:rPr lang="sv-FI" sz="1600" b="1" dirty="0">
                <a:latin typeface="Century Gothic"/>
              </a:rPr>
              <a:t>Maria Bertula </a:t>
            </a:r>
            <a:r>
              <a:rPr lang="sv-FI" sz="1600" dirty="0">
                <a:latin typeface="Century Gothic"/>
              </a:rPr>
              <a:t>– matros med texter som</a:t>
            </a:r>
          </a:p>
          <a:p>
            <a:pPr>
              <a:buNone/>
            </a:pPr>
            <a:r>
              <a:rPr lang="sv-FI" sz="1600" dirty="0">
                <a:latin typeface="Century Gothic"/>
              </a:rPr>
              <a:t>specialområde </a:t>
            </a:r>
            <a:endParaRPr lang="sv-FI" sz="1600" dirty="0"/>
          </a:p>
          <a:p>
            <a:pPr>
              <a:buNone/>
            </a:pPr>
            <a:endParaRPr lang="sv-FI" sz="1600" b="1" dirty="0">
              <a:latin typeface="Century Gothic"/>
            </a:endParaRPr>
          </a:p>
          <a:p>
            <a:pPr>
              <a:buNone/>
            </a:pPr>
            <a:r>
              <a:rPr lang="sv-FI" sz="1600" b="1" dirty="0">
                <a:latin typeface="Century Gothic"/>
              </a:rPr>
              <a:t>Jenni </a:t>
            </a:r>
            <a:r>
              <a:rPr lang="sv-FI" sz="1600" b="1" dirty="0" err="1">
                <a:latin typeface="Century Gothic"/>
              </a:rPr>
              <a:t>Törmä</a:t>
            </a:r>
            <a:r>
              <a:rPr lang="sv-FI" sz="1600" dirty="0">
                <a:latin typeface="Century Gothic"/>
              </a:rPr>
              <a:t> – matros med visuellt fokus</a:t>
            </a:r>
          </a:p>
          <a:p>
            <a:pPr>
              <a:buNone/>
            </a:pPr>
            <a:endParaRPr lang="sv-FI" sz="1600" dirty="0">
              <a:latin typeface="Century Gothic"/>
            </a:endParaRPr>
          </a:p>
          <a:p>
            <a:pPr>
              <a:buNone/>
            </a:pPr>
            <a:r>
              <a:rPr lang="sv-FI" sz="1600" b="1" dirty="0" err="1">
                <a:latin typeface="Century Gothic"/>
              </a:rPr>
              <a:t>Joonatan</a:t>
            </a:r>
            <a:r>
              <a:rPr lang="sv-FI" sz="1600" b="1" dirty="0">
                <a:latin typeface="Century Gothic"/>
              </a:rPr>
              <a:t> Turunen</a:t>
            </a:r>
            <a:r>
              <a:rPr lang="sv-FI" sz="1600" dirty="0">
                <a:latin typeface="Century Gothic"/>
              </a:rPr>
              <a:t> – matros med digitalt fokus</a:t>
            </a:r>
          </a:p>
          <a:p>
            <a:pPr>
              <a:buNone/>
            </a:pPr>
            <a:endParaRPr lang="sv-FI" sz="1600" i="1" dirty="0">
              <a:latin typeface="Century Gothic"/>
            </a:endParaRPr>
          </a:p>
          <a:p>
            <a:pPr>
              <a:buNone/>
            </a:pPr>
            <a:r>
              <a:rPr lang="sv-FI" sz="1600" b="1" i="1" dirty="0">
                <a:latin typeface="Century Gothic"/>
              </a:rPr>
              <a:t>C2 Vaasa &amp; Helsinki</a:t>
            </a:r>
          </a:p>
          <a:p>
            <a:pPr>
              <a:buNone/>
            </a:pPr>
            <a:r>
              <a:rPr lang="sv-FI" sz="1600" i="1" dirty="0">
                <a:latin typeface="Century Gothic"/>
              </a:rPr>
              <a:t>Marknadsföring med expertis &amp; passion </a:t>
            </a:r>
          </a:p>
          <a:p>
            <a:pPr>
              <a:buNone/>
            </a:pPr>
            <a:r>
              <a:rPr lang="sv-FI" sz="1600" i="1" dirty="0">
                <a:latin typeface="Century Gothic"/>
              </a:rPr>
              <a:t>på åtminstone tre språk. </a:t>
            </a:r>
            <a:endParaRPr lang="sv-FI" sz="1600" dirty="0">
              <a:latin typeface="Century Gothic"/>
            </a:endParaRPr>
          </a:p>
          <a:p>
            <a:pPr marL="0" indent="0">
              <a:buNone/>
            </a:pP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1068891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344C8C-3254-E546-A43C-DA8990781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96" y="226983"/>
            <a:ext cx="3415560" cy="64394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10" name="Picture 9" descr="A screenshot of a person&#10;&#10;Description automatically generated">
            <a:extLst>
              <a:ext uri="{FF2B5EF4-FFF2-40B4-BE49-F238E27FC236}">
                <a16:creationId xmlns:a16="http://schemas.microsoft.com/office/drawing/2014/main" id="{D9208918-B8C5-494E-8E2D-725CC9573E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3606" y="3374393"/>
            <a:ext cx="6855023" cy="32752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2" name="Picture 11" descr="A screenshot of a cell phone screen shot of a person&#10;&#10;Description automatically generated">
            <a:extLst>
              <a:ext uri="{FF2B5EF4-FFF2-40B4-BE49-F238E27FC236}">
                <a16:creationId xmlns:a16="http://schemas.microsoft.com/office/drawing/2014/main" id="{AE7CA60A-0A52-904F-B4EE-9D6A7BDFF7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606" y="237350"/>
            <a:ext cx="3845907" cy="26844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AF0F21D-7871-524B-BA29-A1467CE13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9563" y="237350"/>
            <a:ext cx="3802953" cy="41459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723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n paikkamerkki 8" descr="Kuva, joka sisältää kohteen ulko, vesi, laiva, joki&#10;&#10;Kuvaus luotu automaattisesti">
            <a:extLst>
              <a:ext uri="{FF2B5EF4-FFF2-40B4-BE49-F238E27FC236}">
                <a16:creationId xmlns:a16="http://schemas.microsoft.com/office/drawing/2014/main" id="{D069CCF1-3412-084E-89E1-F48BB32FA0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2BB0B99F-B081-AB48-9E24-62EAE73AA6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2890917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n paikkamerkki 8" descr="Kuva, joka sisältää kohteen ulko, vesi, laiva, joki&#10;&#10;Kuvaus luotu automaattisesti">
            <a:extLst>
              <a:ext uri="{FF2B5EF4-FFF2-40B4-BE49-F238E27FC236}">
                <a16:creationId xmlns:a16="http://schemas.microsoft.com/office/drawing/2014/main" id="{D069CCF1-3412-084E-89E1-F48BB32FA0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2BB0B99F-B081-AB48-9E24-62EAE73AA6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err="1"/>
              <a:t>Kiitos</a:t>
            </a:r>
            <a:r>
              <a:rPr lang="sv-SE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82215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group of people sitting next to a fence&#10;&#10;Description generated with very high confidence">
            <a:extLst>
              <a:ext uri="{FF2B5EF4-FFF2-40B4-BE49-F238E27FC236}">
                <a16:creationId xmlns:a16="http://schemas.microsoft.com/office/drawing/2014/main" id="{C46008C1-0869-42FD-8E3D-DAE0D5AB44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5646" r="22586" b="491"/>
          <a:stretch/>
        </p:blipFill>
        <p:spPr>
          <a:xfrm>
            <a:off x="5074762" y="237962"/>
            <a:ext cx="6894645" cy="63733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FC48373-DDEB-CD46-8E5C-52C69D1C5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/>
              <a:t>Team</a:t>
            </a:r>
            <a:r>
              <a:rPr lang="en-FI" sz="2800"/>
              <a:t> C2</a:t>
            </a:r>
            <a:br>
              <a:rPr lang="en-FI" sz="2800" dirty="0"/>
            </a:br>
            <a:r>
              <a:rPr lang="en-FI" sz="2800"/>
              <a:t>at your service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3789F7-A310-F242-98EC-7356FC5A7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8069"/>
            <a:ext cx="4090060" cy="3984806"/>
          </a:xfrm>
        </p:spPr>
        <p:txBody>
          <a:bodyPr vert="horz" lIns="0" tIns="0" rIns="0" bIns="0" rtlCol="0" anchor="t">
            <a:normAutofit fontScale="85000" lnSpcReduction="20000"/>
          </a:bodyPr>
          <a:lstStyle/>
          <a:p>
            <a:pPr>
              <a:buNone/>
            </a:pPr>
            <a:r>
              <a:rPr lang="sv-FI" sz="1600" b="1" dirty="0">
                <a:latin typeface="Century Gothic"/>
              </a:rPr>
              <a:t>Milla Monola </a:t>
            </a:r>
            <a:r>
              <a:rPr lang="sv-FI" sz="1600" dirty="0">
                <a:latin typeface="Century Gothic"/>
              </a:rPr>
              <a:t>– kippari, tunnetaan myös TJ:nä</a:t>
            </a:r>
          </a:p>
          <a:p>
            <a:pPr>
              <a:buNone/>
            </a:pPr>
            <a:endParaRPr lang="sv-FI" sz="1600" b="1" dirty="0">
              <a:latin typeface="Century Gothic"/>
            </a:endParaRPr>
          </a:p>
          <a:p>
            <a:pPr>
              <a:buNone/>
            </a:pPr>
            <a:r>
              <a:rPr lang="sv-FI" sz="1600" b="1" dirty="0">
                <a:latin typeface="Century Gothic"/>
              </a:rPr>
              <a:t>Nina Ingves </a:t>
            </a:r>
            <a:r>
              <a:rPr lang="sv-FI" sz="1600" dirty="0">
                <a:latin typeface="Century Gothic"/>
              </a:rPr>
              <a:t>– perämies ja asiakaspäällikkö</a:t>
            </a:r>
          </a:p>
          <a:p>
            <a:pPr>
              <a:buNone/>
            </a:pPr>
            <a:endParaRPr lang="sv-FI" sz="1600" b="1" dirty="0">
              <a:latin typeface="Century Gothic"/>
            </a:endParaRPr>
          </a:p>
          <a:p>
            <a:pPr>
              <a:buNone/>
            </a:pPr>
            <a:r>
              <a:rPr lang="sv-FI" sz="1600" b="1" dirty="0">
                <a:latin typeface="Century Gothic"/>
              </a:rPr>
              <a:t>Maria Bertula </a:t>
            </a:r>
            <a:r>
              <a:rPr lang="sv-FI" sz="1600" dirty="0">
                <a:latin typeface="Century Gothic"/>
              </a:rPr>
              <a:t>– matruusi, fokus teksteissä</a:t>
            </a:r>
            <a:endParaRPr lang="sv-FI" sz="1600" dirty="0"/>
          </a:p>
          <a:p>
            <a:pPr>
              <a:buNone/>
            </a:pPr>
            <a:endParaRPr lang="sv-FI" sz="1600" b="1" dirty="0">
              <a:latin typeface="Century Gothic"/>
            </a:endParaRPr>
          </a:p>
          <a:p>
            <a:pPr>
              <a:buNone/>
            </a:pPr>
            <a:r>
              <a:rPr lang="sv-FI" sz="1600" b="1" dirty="0">
                <a:latin typeface="Century Gothic"/>
              </a:rPr>
              <a:t>Jenni Törmä</a:t>
            </a:r>
            <a:r>
              <a:rPr lang="sv-FI" sz="1600" dirty="0">
                <a:latin typeface="Century Gothic"/>
              </a:rPr>
              <a:t> – matruusi, fokus visuaalisessa</a:t>
            </a:r>
          </a:p>
          <a:p>
            <a:pPr>
              <a:buNone/>
            </a:pPr>
            <a:endParaRPr lang="sv-FI" sz="1600" dirty="0">
              <a:latin typeface="Century Gothic"/>
            </a:endParaRPr>
          </a:p>
          <a:p>
            <a:pPr>
              <a:buNone/>
            </a:pPr>
            <a:r>
              <a:rPr lang="sv-FI" sz="1600" b="1" dirty="0">
                <a:latin typeface="Century Gothic"/>
              </a:rPr>
              <a:t>Joonatan Turunen</a:t>
            </a:r>
            <a:r>
              <a:rPr lang="sv-FI" sz="1600" dirty="0">
                <a:latin typeface="Century Gothic"/>
              </a:rPr>
              <a:t> – matruusi, fokus</a:t>
            </a:r>
          </a:p>
          <a:p>
            <a:pPr>
              <a:buNone/>
            </a:pPr>
            <a:r>
              <a:rPr lang="sv-FI" sz="1600" dirty="0">
                <a:latin typeface="Century Gothic"/>
              </a:rPr>
              <a:t>digitaalisessa</a:t>
            </a:r>
          </a:p>
          <a:p>
            <a:pPr>
              <a:buNone/>
            </a:pPr>
            <a:endParaRPr lang="sv-FI" sz="1600" i="1" dirty="0">
              <a:latin typeface="Century Gothic"/>
            </a:endParaRPr>
          </a:p>
          <a:p>
            <a:pPr>
              <a:buNone/>
            </a:pPr>
            <a:r>
              <a:rPr lang="sv-FI" sz="1600" b="1" i="1" dirty="0">
                <a:latin typeface="Century Gothic"/>
              </a:rPr>
              <a:t>C2  Vaasa &amp; Helsinki</a:t>
            </a:r>
          </a:p>
          <a:p>
            <a:pPr>
              <a:buNone/>
            </a:pPr>
            <a:r>
              <a:rPr lang="sv-FI" sz="1600" i="1" dirty="0">
                <a:latin typeface="Century Gothic"/>
              </a:rPr>
              <a:t>teemme markkinointia ammattitaidolla</a:t>
            </a:r>
          </a:p>
          <a:p>
            <a:pPr>
              <a:buNone/>
            </a:pPr>
            <a:r>
              <a:rPr lang="sv-FI" sz="1600" i="1" dirty="0">
                <a:latin typeface="Century Gothic"/>
              </a:rPr>
              <a:t>ja intohimolla, ja vähintään kolmella eri kielellä</a:t>
            </a:r>
            <a:endParaRPr lang="sv-FI" sz="1600" dirty="0">
              <a:latin typeface="Century Gothic"/>
            </a:endParaRPr>
          </a:p>
          <a:p>
            <a:pPr marL="0" indent="0">
              <a:buNone/>
            </a:pPr>
            <a:endParaRPr lang="sv-FI" dirty="0"/>
          </a:p>
          <a:p>
            <a:pPr marL="0" indent="0">
              <a:buNone/>
            </a:pP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2090663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uvan paikkamerkki 21" descr="Kuva, joka sisältää kohteen sisä, rakennus, ovi, istuminen&#10;&#10;Kuvaus luotu automaattisesti">
            <a:extLst>
              <a:ext uri="{FF2B5EF4-FFF2-40B4-BE49-F238E27FC236}">
                <a16:creationId xmlns:a16="http://schemas.microsoft.com/office/drawing/2014/main" id="{D4BC2C76-27E4-F248-8365-25961E9409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960" y="212725"/>
            <a:ext cx="11730081" cy="6414316"/>
          </a:xfrm>
        </p:spPr>
      </p:pic>
      <p:sp>
        <p:nvSpPr>
          <p:cNvPr id="8" name="Otsikko 7">
            <a:extLst>
              <a:ext uri="{FF2B5EF4-FFF2-40B4-BE49-F238E27FC236}">
                <a16:creationId xmlns:a16="http://schemas.microsoft.com/office/drawing/2014/main" id="{4A5EEE64-F93F-154F-A58D-0EC4CFDC6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Mål</a:t>
            </a:r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29D9DD74-340A-C24A-89F9-55B9BA8DBA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sv-SE">
                <a:solidFill>
                  <a:schemeClr val="bg1"/>
                </a:solidFill>
              </a:rPr>
              <a:t>Fler invånare till Kristinestad och fler arbetstagare till företagen i nejden</a:t>
            </a:r>
          </a:p>
          <a:p>
            <a:pPr lvl="1" algn="ctr"/>
            <a:endParaRPr lang="sv-SE">
              <a:solidFill>
                <a:schemeClr val="bg1"/>
              </a:solidFill>
            </a:endParaRPr>
          </a:p>
          <a:p>
            <a:pPr lvl="1" algn="ctr"/>
            <a:endParaRPr lang="sv-SE">
              <a:solidFill>
                <a:schemeClr val="bg1"/>
              </a:solidFill>
            </a:endParaRPr>
          </a:p>
          <a:p>
            <a:endParaRPr lang="sv-SE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5303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uvan paikkamerkki 21" descr="Kuva, joka sisältää kohteen sisä, rakennus, ovi, istuminen&#10;&#10;Kuvaus luotu automaattisesti">
            <a:extLst>
              <a:ext uri="{FF2B5EF4-FFF2-40B4-BE49-F238E27FC236}">
                <a16:creationId xmlns:a16="http://schemas.microsoft.com/office/drawing/2014/main" id="{D4BC2C76-27E4-F248-8365-25961E9409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960" y="212725"/>
            <a:ext cx="11730081" cy="6414316"/>
          </a:xfrm>
        </p:spPr>
      </p:pic>
      <p:sp>
        <p:nvSpPr>
          <p:cNvPr id="8" name="Otsikko 7">
            <a:extLst>
              <a:ext uri="{FF2B5EF4-FFF2-40B4-BE49-F238E27FC236}">
                <a16:creationId xmlns:a16="http://schemas.microsoft.com/office/drawing/2014/main" id="{4A5EEE64-F93F-154F-A58D-0EC4CFDC6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Tavoite</a:t>
            </a:r>
            <a:endParaRPr lang="sv-SE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29D9DD74-340A-C24A-89F9-55B9BA8DBA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ctr"/>
            <a:r>
              <a:rPr lang="sv-SE" err="1">
                <a:solidFill>
                  <a:schemeClr val="bg1"/>
                </a:solidFill>
              </a:rPr>
              <a:t>Lisää</a:t>
            </a:r>
            <a:r>
              <a:rPr lang="sv-SE">
                <a:solidFill>
                  <a:schemeClr val="bg1"/>
                </a:solidFill>
              </a:rPr>
              <a:t> </a:t>
            </a:r>
            <a:r>
              <a:rPr lang="sv-SE" err="1">
                <a:solidFill>
                  <a:schemeClr val="bg1"/>
                </a:solidFill>
              </a:rPr>
              <a:t>asukkaita</a:t>
            </a:r>
            <a:r>
              <a:rPr lang="sv-SE">
                <a:solidFill>
                  <a:schemeClr val="bg1"/>
                </a:solidFill>
              </a:rPr>
              <a:t> </a:t>
            </a:r>
            <a:r>
              <a:rPr lang="sv-SE" err="1">
                <a:solidFill>
                  <a:schemeClr val="bg1"/>
                </a:solidFill>
              </a:rPr>
              <a:t>Kristiinankaupunkiin</a:t>
            </a:r>
            <a:r>
              <a:rPr lang="sv-SE">
                <a:solidFill>
                  <a:schemeClr val="bg1"/>
                </a:solidFill>
              </a:rPr>
              <a:t> </a:t>
            </a:r>
            <a:r>
              <a:rPr lang="sv-SE" err="1">
                <a:solidFill>
                  <a:schemeClr val="bg1"/>
                </a:solidFill>
              </a:rPr>
              <a:t>sekä</a:t>
            </a:r>
            <a:r>
              <a:rPr lang="sv-SE">
                <a:solidFill>
                  <a:schemeClr val="bg1"/>
                </a:solidFill>
              </a:rPr>
              <a:t> </a:t>
            </a:r>
            <a:r>
              <a:rPr lang="sv-SE" err="1">
                <a:solidFill>
                  <a:schemeClr val="bg1"/>
                </a:solidFill>
              </a:rPr>
              <a:t>lisää</a:t>
            </a:r>
            <a:r>
              <a:rPr lang="sv-SE">
                <a:solidFill>
                  <a:schemeClr val="bg1"/>
                </a:solidFill>
              </a:rPr>
              <a:t> </a:t>
            </a:r>
            <a:r>
              <a:rPr lang="sv-SE" err="1">
                <a:solidFill>
                  <a:schemeClr val="bg1"/>
                </a:solidFill>
              </a:rPr>
              <a:t>työntekijöitä</a:t>
            </a:r>
            <a:r>
              <a:rPr lang="sv-SE">
                <a:solidFill>
                  <a:schemeClr val="bg1"/>
                </a:solidFill>
              </a:rPr>
              <a:t> </a:t>
            </a:r>
            <a:r>
              <a:rPr lang="sv-SE" err="1">
                <a:solidFill>
                  <a:schemeClr val="bg1"/>
                </a:solidFill>
              </a:rPr>
              <a:t>alueen</a:t>
            </a:r>
            <a:r>
              <a:rPr lang="sv-SE">
                <a:solidFill>
                  <a:schemeClr val="bg1"/>
                </a:solidFill>
              </a:rPr>
              <a:t> </a:t>
            </a:r>
            <a:r>
              <a:rPr lang="sv-SE" err="1">
                <a:solidFill>
                  <a:schemeClr val="bg1"/>
                </a:solidFill>
              </a:rPr>
              <a:t>yrityksiin</a:t>
            </a:r>
            <a:endParaRPr lang="sv-SE">
              <a:solidFill>
                <a:schemeClr val="bg1"/>
              </a:solidFill>
            </a:endParaRPr>
          </a:p>
          <a:p>
            <a:pPr lvl="1" algn="ctr"/>
            <a:endParaRPr lang="sv-SE">
              <a:solidFill>
                <a:schemeClr val="bg1"/>
              </a:solidFill>
            </a:endParaRPr>
          </a:p>
          <a:p>
            <a:pPr lvl="1" algn="ctr"/>
            <a:endParaRPr lang="sv-SE">
              <a:solidFill>
                <a:schemeClr val="bg1"/>
              </a:solidFill>
            </a:endParaRPr>
          </a:p>
          <a:p>
            <a:endParaRPr lang="sv-SE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1382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 descr="A person standing in a wooded area&#10;&#10;Description automatically generated">
            <a:extLst>
              <a:ext uri="{FF2B5EF4-FFF2-40B4-BE49-F238E27FC236}">
                <a16:creationId xmlns:a16="http://schemas.microsoft.com/office/drawing/2014/main" id="{EED5DF6D-F181-1149-8DA8-B8125B615C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79AD93-6F21-064F-AC99-50AA539DB97A}"/>
              </a:ext>
            </a:extLst>
          </p:cNvPr>
          <p:cNvSpPr/>
          <p:nvPr/>
        </p:nvSpPr>
        <p:spPr>
          <a:xfrm>
            <a:off x="230960" y="230959"/>
            <a:ext cx="11730080" cy="6396082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Otsikko 7">
            <a:extLst>
              <a:ext uri="{FF2B5EF4-FFF2-40B4-BE49-F238E27FC236}">
                <a16:creationId xmlns:a16="http://schemas.microsoft.com/office/drawing/2014/main" id="{4A5EEE64-F93F-154F-A58D-0EC4CFDC6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Hur</a:t>
            </a:r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29D9DD74-340A-C24A-89F9-55B9BA8DBA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ctr"/>
            <a:r>
              <a:rPr lang="sv-SE">
                <a:solidFill>
                  <a:schemeClr val="bg1"/>
                </a:solidFill>
              </a:rPr>
              <a:t>Genom att modifiera bilden av Kristinestad</a:t>
            </a:r>
          </a:p>
          <a:p>
            <a:pPr lvl="1" algn="ctr"/>
            <a:r>
              <a:rPr lang="sv-SE">
                <a:solidFill>
                  <a:schemeClr val="bg1"/>
                </a:solidFill>
              </a:rPr>
              <a:t>från främst turistort till HEMORT </a:t>
            </a:r>
            <a:endParaRPr lang="sv-SE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2223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 descr="A person standing in a wooded area&#10;&#10;Description automatically generated">
            <a:extLst>
              <a:ext uri="{FF2B5EF4-FFF2-40B4-BE49-F238E27FC236}">
                <a16:creationId xmlns:a16="http://schemas.microsoft.com/office/drawing/2014/main" id="{EED5DF6D-F181-1149-8DA8-B8125B615C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79AD93-6F21-064F-AC99-50AA539DB97A}"/>
              </a:ext>
            </a:extLst>
          </p:cNvPr>
          <p:cNvSpPr/>
          <p:nvPr/>
        </p:nvSpPr>
        <p:spPr>
          <a:xfrm>
            <a:off x="230960" y="230959"/>
            <a:ext cx="11730080" cy="6396082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Otsikko 7">
            <a:extLst>
              <a:ext uri="{FF2B5EF4-FFF2-40B4-BE49-F238E27FC236}">
                <a16:creationId xmlns:a16="http://schemas.microsoft.com/office/drawing/2014/main" id="{6CFC2F9F-EEF3-E84B-89F0-9B927F416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5625"/>
            <a:ext cx="10515600" cy="1729376"/>
          </a:xfrm>
        </p:spPr>
        <p:txBody>
          <a:bodyPr/>
          <a:lstStyle/>
          <a:p>
            <a:r>
              <a:rPr lang="sv-SE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Miten</a:t>
            </a:r>
            <a:endParaRPr lang="sv-SE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kstin paikkamerkki 8">
            <a:extLst>
              <a:ext uri="{FF2B5EF4-FFF2-40B4-BE49-F238E27FC236}">
                <a16:creationId xmlns:a16="http://schemas.microsoft.com/office/drawing/2014/main" id="{CC4B0817-0616-E64B-90F2-8BB87DFBF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15267"/>
            <a:ext cx="10515600" cy="2692399"/>
          </a:xfrm>
        </p:spPr>
        <p:txBody>
          <a:bodyPr/>
          <a:lstStyle/>
          <a:p>
            <a:pPr lvl="1" algn="ctr"/>
            <a:r>
              <a:rPr lang="sv-SE" err="1">
                <a:solidFill>
                  <a:schemeClr val="bg1"/>
                </a:solidFill>
              </a:rPr>
              <a:t>Nyt</a:t>
            </a:r>
            <a:r>
              <a:rPr lang="sv-SE">
                <a:solidFill>
                  <a:schemeClr val="bg1"/>
                </a:solidFill>
              </a:rPr>
              <a:t> on </a:t>
            </a:r>
            <a:r>
              <a:rPr lang="sv-SE" err="1">
                <a:solidFill>
                  <a:schemeClr val="bg1"/>
                </a:solidFill>
              </a:rPr>
              <a:t>aika</a:t>
            </a:r>
            <a:r>
              <a:rPr lang="sv-SE">
                <a:solidFill>
                  <a:schemeClr val="bg1"/>
                </a:solidFill>
              </a:rPr>
              <a:t> </a:t>
            </a:r>
            <a:r>
              <a:rPr lang="sv-SE" err="1">
                <a:solidFill>
                  <a:schemeClr val="bg1"/>
                </a:solidFill>
              </a:rPr>
              <a:t>siirtää</a:t>
            </a:r>
            <a:r>
              <a:rPr lang="sv-SE">
                <a:solidFill>
                  <a:schemeClr val="bg1"/>
                </a:solidFill>
              </a:rPr>
              <a:t> fokus </a:t>
            </a:r>
            <a:r>
              <a:rPr lang="sv-SE" err="1">
                <a:solidFill>
                  <a:schemeClr val="bg1"/>
                </a:solidFill>
              </a:rPr>
              <a:t>turisti</a:t>
            </a:r>
            <a:r>
              <a:rPr lang="sv-SE">
                <a:solidFill>
                  <a:schemeClr val="bg1"/>
                </a:solidFill>
              </a:rPr>
              <a:t>- ja </a:t>
            </a:r>
            <a:r>
              <a:rPr lang="sv-SE" err="1">
                <a:solidFill>
                  <a:schemeClr val="bg1"/>
                </a:solidFill>
              </a:rPr>
              <a:t>vierailukohteesta</a:t>
            </a:r>
            <a:r>
              <a:rPr lang="sv-SE">
                <a:solidFill>
                  <a:schemeClr val="bg1"/>
                </a:solidFill>
              </a:rPr>
              <a:t> </a:t>
            </a:r>
            <a:r>
              <a:rPr lang="sv-SE" err="1">
                <a:solidFill>
                  <a:schemeClr val="bg1"/>
                </a:solidFill>
              </a:rPr>
              <a:t>kotipaikkaan</a:t>
            </a:r>
            <a:r>
              <a:rPr lang="sv-SE">
                <a:solidFill>
                  <a:schemeClr val="bg1"/>
                </a:solidFill>
              </a:rPr>
              <a:t>. </a:t>
            </a:r>
          </a:p>
          <a:p>
            <a:pPr lvl="1" algn="ctr"/>
            <a:r>
              <a:rPr lang="sv-SE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Minkälainen</a:t>
            </a:r>
            <a:r>
              <a:rPr lang="sv-SE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sv-SE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Kristiinankaupunki</a:t>
            </a:r>
            <a:r>
              <a:rPr lang="sv-SE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on </a:t>
            </a:r>
            <a:r>
              <a:rPr lang="sv-SE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asuinpaikkana</a:t>
            </a:r>
            <a:r>
              <a:rPr lang="sv-SE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6567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n paikkamerkki 10" descr="Kuva, joka sisältää kohteen henkilö, ulko, ruoho, ruoka&#10;&#10;Kuvaus luotu automaattisesti">
            <a:extLst>
              <a:ext uri="{FF2B5EF4-FFF2-40B4-BE49-F238E27FC236}">
                <a16:creationId xmlns:a16="http://schemas.microsoft.com/office/drawing/2014/main" id="{239DA076-64B5-BF42-86D7-0EBBB7AD00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Kuvan paikkamerkki 8" descr="Kuva, joka sisältää kohteen ulko, juna, vesi, silta&#10;&#10;Kuvaus luotu automaattisesti">
            <a:extLst>
              <a:ext uri="{FF2B5EF4-FFF2-40B4-BE49-F238E27FC236}">
                <a16:creationId xmlns:a16="http://schemas.microsoft.com/office/drawing/2014/main" id="{24656794-E180-5C4C-A2DD-4763995C58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Otsikko 2">
            <a:extLst>
              <a:ext uri="{FF2B5EF4-FFF2-40B4-BE49-F238E27FC236}">
                <a16:creationId xmlns:a16="http://schemas.microsoft.com/office/drawing/2014/main" id="{65AF2D4E-1222-7B4E-83B6-49251804E311}"/>
              </a:ext>
            </a:extLst>
          </p:cNvPr>
          <p:cNvSpPr txBox="1">
            <a:spLocks/>
          </p:cNvSpPr>
          <p:nvPr/>
        </p:nvSpPr>
        <p:spPr>
          <a:xfrm>
            <a:off x="6397537" y="365125"/>
            <a:ext cx="4953000" cy="17249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err="1"/>
              <a:t>Insight</a:t>
            </a:r>
            <a:endParaRPr lang="fi-FI">
              <a:solidFill>
                <a:srgbClr val="FF0000"/>
              </a:solidFill>
            </a:endParaRP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97F49281-A35C-6D44-A6C7-0ECF52CE8C31}"/>
              </a:ext>
            </a:extLst>
          </p:cNvPr>
          <p:cNvSpPr txBox="1">
            <a:spLocks/>
          </p:cNvSpPr>
          <p:nvPr/>
        </p:nvSpPr>
        <p:spPr>
          <a:xfrm>
            <a:off x="6397538" y="2204357"/>
            <a:ext cx="4836520" cy="42885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sv-SE" sz="1800"/>
              <a:t>Speciellt i den omvälvande tid vi lever i just nu har de grundläggande värderingarna blivit allt viktigare.</a:t>
            </a:r>
            <a:br>
              <a:rPr lang="sv-SE" sz="1800"/>
            </a:br>
            <a:br>
              <a:rPr lang="sv-SE" sz="1800"/>
            </a:br>
            <a:r>
              <a:rPr lang="sv-SE" sz="1800" b="1"/>
              <a:t>Familj, hemmet, trygghet, naturen, okomplicerade upplevelser.</a:t>
            </a:r>
            <a:br>
              <a:rPr lang="sv-SE" sz="1800" b="1"/>
            </a:br>
            <a:br>
              <a:rPr lang="sv-SE" sz="1800" b="1"/>
            </a:br>
            <a:r>
              <a:rPr lang="sv-SE" sz="1800"/>
              <a:t>Vill man något tillräckligt starkt, så hittar man vägar för att förverkliga drömmen.</a:t>
            </a:r>
            <a:br>
              <a:rPr lang="sv-SE" sz="1800"/>
            </a:br>
            <a:br>
              <a:rPr lang="sv-SE" sz="1800"/>
            </a:br>
            <a:r>
              <a:rPr lang="sv-SE" sz="1800"/>
              <a:t>Många har redan hittat sin trygga</a:t>
            </a:r>
            <a:br>
              <a:rPr lang="sv-SE" sz="1800"/>
            </a:br>
            <a:r>
              <a:rPr lang="sv-SE" sz="1800"/>
              <a:t>hamn i Kristinestad.</a:t>
            </a:r>
            <a:br>
              <a:rPr lang="sv-SE" sz="1800"/>
            </a:br>
            <a:br>
              <a:rPr lang="sv-SE" sz="1800"/>
            </a:br>
            <a:r>
              <a:rPr lang="sv-SE" sz="1800"/>
              <a:t>Deras berättelser kan väcka gnistan hos andra med samma drömmar</a:t>
            </a:r>
            <a:r>
              <a:rPr lang="fi-FI" sz="1800"/>
              <a:t>. </a:t>
            </a:r>
          </a:p>
        </p:txBody>
      </p:sp>
      <p:pic>
        <p:nvPicPr>
          <p:cNvPr id="12" name="Platshållare för bild 11" descr="En bild som visar person, håller, mat, bord&#10;&#10;Automatiskt genererad beskrivning">
            <a:extLst>
              <a:ext uri="{FF2B5EF4-FFF2-40B4-BE49-F238E27FC236}">
                <a16:creationId xmlns:a16="http://schemas.microsoft.com/office/drawing/2014/main" id="{0ACD3ABB-D424-8E49-B9AD-670185643C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9616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06DC8AD7F1E624487765CB81BD01371" ma:contentTypeVersion="7" ma:contentTypeDescription="Luo uusi asiakirja." ma:contentTypeScope="" ma:versionID="94281cf2ce774b362674bde69df1c3e1">
  <xsd:schema xmlns:xsd="http://www.w3.org/2001/XMLSchema" xmlns:xs="http://www.w3.org/2001/XMLSchema" xmlns:p="http://schemas.microsoft.com/office/2006/metadata/properties" xmlns:ns2="988c13e1-42f1-468c-8f00-cafb1a37a17e" targetNamespace="http://schemas.microsoft.com/office/2006/metadata/properties" ma:root="true" ma:fieldsID="6c3de1b8a74bcce2ea0d1fdf98fd2c5a" ns2:_="">
    <xsd:import namespace="988c13e1-42f1-468c-8f00-cafb1a37a1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8c13e1-42f1-468c-8f00-cafb1a37a1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5B2452-4FD5-40D1-A0DA-B8754CCECF42}">
  <ds:schemaRefs>
    <ds:schemaRef ds:uri="http://schemas.microsoft.com/office/2006/metadata/properties"/>
    <ds:schemaRef ds:uri="988c13e1-42f1-468c-8f00-cafb1a37a17e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553604C-8BD5-440B-9ED1-C56808EE7E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558540-DBD9-47BB-A82F-F5BDCD1BBE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8c13e1-42f1-468c-8f00-cafb1a37a1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1224</Words>
  <Application>Microsoft Macintosh PowerPoint</Application>
  <PresentationFormat>Laajakuva</PresentationFormat>
  <Paragraphs>199</Paragraphs>
  <Slides>32</Slides>
  <Notes>8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32</vt:i4>
      </vt:variant>
    </vt:vector>
  </HeadingPairs>
  <TitlesOfParts>
    <vt:vector size="37" baseType="lpstr">
      <vt:lpstr>Arial</vt:lpstr>
      <vt:lpstr>Calibri</vt:lpstr>
      <vt:lpstr>Century Gothic</vt:lpstr>
      <vt:lpstr>Georgia</vt:lpstr>
      <vt:lpstr>Office-teema</vt:lpstr>
      <vt:lpstr>Kommunikationsplan</vt:lpstr>
      <vt:lpstr>Markkinointiviestinnän suunnitelma</vt:lpstr>
      <vt:lpstr>Team C2 at your service </vt:lpstr>
      <vt:lpstr>Team C2 at your service </vt:lpstr>
      <vt:lpstr>Mål</vt:lpstr>
      <vt:lpstr>Tavoite</vt:lpstr>
      <vt:lpstr>Hur</vt:lpstr>
      <vt:lpstr>Miten</vt:lpstr>
      <vt:lpstr>PowerPoint-esitys</vt:lpstr>
      <vt:lpstr>PowerPoint-esitys</vt:lpstr>
      <vt:lpstr>PowerPoint-esitys</vt:lpstr>
      <vt:lpstr>PowerPoint-esitys</vt:lpstr>
      <vt:lpstr>Målgrupper</vt:lpstr>
      <vt:lpstr>Kohderyhmät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Budskap</vt:lpstr>
      <vt:lpstr>Ydinviesti</vt:lpstr>
      <vt:lpstr>Mitt livs bästa beslut Elämäni paras päätös</vt:lpstr>
      <vt:lpstr>Bärande idé:   ”Mitt livs bästa beslut”</vt:lpstr>
      <vt:lpstr>Markkinointi- viestinnän iso idea:  ”Elämäni paras päätös”</vt:lpstr>
      <vt:lpstr>PowerPoint-esitys</vt:lpstr>
      <vt:lpstr>PowerPoint-esitys</vt:lpstr>
      <vt:lpstr>Distribution</vt:lpstr>
      <vt:lpstr>Jakelu eri medioissa</vt:lpstr>
      <vt:lpstr>PowerPoint-esitys</vt:lpstr>
      <vt:lpstr>Tack!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Jenni Törmä</dc:creator>
  <cp:lastModifiedBy>Milla Monola</cp:lastModifiedBy>
  <cp:revision>27</cp:revision>
  <dcterms:created xsi:type="dcterms:W3CDTF">2020-01-27T12:00:57Z</dcterms:created>
  <dcterms:modified xsi:type="dcterms:W3CDTF">2020-06-01T13:23:01Z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0x010100B06DC8AD7F1E624487765CB81BD01371</vt:lpwstr>
  </property>
</Properties>
</file>