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1"/>
  </p:notesMasterIdLst>
  <p:sldIdLst>
    <p:sldId id="313" r:id="rId5"/>
    <p:sldId id="332" r:id="rId6"/>
    <p:sldId id="345" r:id="rId7"/>
    <p:sldId id="333" r:id="rId8"/>
    <p:sldId id="349" r:id="rId9"/>
    <p:sldId id="350" r:id="rId10"/>
    <p:sldId id="352" r:id="rId11"/>
    <p:sldId id="351" r:id="rId12"/>
    <p:sldId id="344" r:id="rId13"/>
    <p:sldId id="353" r:id="rId14"/>
    <p:sldId id="354" r:id="rId15"/>
    <p:sldId id="347" r:id="rId16"/>
    <p:sldId id="341" r:id="rId17"/>
    <p:sldId id="334" r:id="rId18"/>
    <p:sldId id="337" r:id="rId19"/>
    <p:sldId id="339" r:id="rId20"/>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A0A921FE-3CD6-4F19-92C1-D5B03CFA16EE}">
          <p14:sldIdLst>
            <p14:sldId id="313"/>
            <p14:sldId id="332"/>
            <p14:sldId id="345"/>
            <p14:sldId id="333"/>
            <p14:sldId id="349"/>
            <p14:sldId id="350"/>
            <p14:sldId id="352"/>
            <p14:sldId id="351"/>
            <p14:sldId id="344"/>
            <p14:sldId id="353"/>
            <p14:sldId id="354"/>
            <p14:sldId id="347"/>
            <p14:sldId id="341"/>
            <p14:sldId id="334"/>
            <p14:sldId id="337"/>
            <p14:sldId id="339"/>
          </p14:sldIdLst>
        </p14:section>
        <p14:section name="Nimetön osa" id="{8DB318BC-C221-4025-9990-3A7392A10C9D}">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069"/>
    <a:srgbClr val="3F4E55"/>
    <a:srgbClr val="00AFD7"/>
    <a:srgbClr val="E34D14"/>
    <a:srgbClr val="2DB137"/>
    <a:srgbClr val="E34914"/>
    <a:srgbClr val="007896"/>
    <a:srgbClr val="73C8E3"/>
    <a:srgbClr val="EBD278"/>
    <a:srgbClr val="B94B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122" d="100"/>
          <a:sy n="122" d="100"/>
        </p:scale>
        <p:origin x="18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10.jpeg"/></Relationships>
</file>

<file path=ppt/diagrams/_rels/data4.xml.rels><?xml version="1.0" encoding="UTF-8" standalone="yes"?>
<Relationships xmlns="http://schemas.openxmlformats.org/package/2006/relationships"><Relationship Id="rId1" Type="http://schemas.openxmlformats.org/officeDocument/2006/relationships/image" Target="../media/image11.jpeg"/></Relationships>
</file>

<file path=ppt/diagrams/_rels/data7.xml.rels><?xml version="1.0" encoding="UTF-8" standalone="yes"?>
<Relationships xmlns="http://schemas.openxmlformats.org/package/2006/relationships"><Relationship Id="rId1" Type="http://schemas.openxmlformats.org/officeDocument/2006/relationships/image" Target="../media/image12.jpeg"/></Relationships>
</file>

<file path=ppt/diagrams/_rels/data9.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B357A-F34F-4DA1-B010-8508B530513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i-FI"/>
        </a:p>
      </dgm:t>
    </dgm:pt>
    <dgm:pt modelId="{17A79111-6B5F-47F7-B101-52823C5DD988}">
      <dgm:prSe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t="100000" r="100000"/>
          </a:path>
          <a:tileRect l="-100000" b="-100000"/>
        </a:gradFill>
      </dgm:spPr>
      <dgm:t>
        <a:bodyPr/>
        <a:lstStyle/>
        <a:p>
          <a:r>
            <a:rPr lang="fi-FI" b="1" dirty="0"/>
            <a:t>PAIKALLINEN:</a:t>
          </a:r>
        </a:p>
        <a:p>
          <a:r>
            <a:rPr lang="fi-FI" b="1" dirty="0"/>
            <a:t> </a:t>
          </a:r>
          <a:r>
            <a:rPr lang="fi-FI" dirty="0"/>
            <a:t>Oulu on vastaajille rakas. On hyvä, että on tarjolla </a:t>
          </a:r>
          <a:r>
            <a:rPr lang="fi-FI" dirty="0" err="1"/>
            <a:t>selkästi</a:t>
          </a:r>
          <a:r>
            <a:rPr lang="fi-FI" dirty="0"/>
            <a:t> Ouluun keskittyvä media.</a:t>
          </a:r>
        </a:p>
      </dgm:t>
    </dgm:pt>
    <dgm:pt modelId="{897884F5-1E53-4736-B0B3-FB2130466388}" type="parTrans" cxnId="{761EE5FA-1EC1-4C68-8B1C-C9C2F506F8AE}">
      <dgm:prSet/>
      <dgm:spPr/>
      <dgm:t>
        <a:bodyPr/>
        <a:lstStyle/>
        <a:p>
          <a:endParaRPr lang="fi-FI"/>
        </a:p>
      </dgm:t>
    </dgm:pt>
    <dgm:pt modelId="{2418ADC7-D021-49F6-A63C-27147B3D2855}" type="sibTrans" cxnId="{761EE5FA-1EC1-4C68-8B1C-C9C2F506F8AE}">
      <dgm:prSet/>
      <dgm:spPr/>
      <dgm:t>
        <a:bodyPr/>
        <a:lstStyle/>
        <a:p>
          <a:endParaRPr lang="fi-FI"/>
        </a:p>
      </dgm:t>
    </dgm:pt>
    <dgm:pt modelId="{B9BAB438-4E89-4148-876E-6BF7628254D9}">
      <dgm:prSe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l="50000" t="50000" r="50000" b="50000"/>
          </a:path>
          <a:tileRect/>
        </a:gradFill>
        <a:ln>
          <a:solidFill>
            <a:srgbClr val="E10069"/>
          </a:solidFill>
        </a:ln>
      </dgm:spPr>
      <dgm:t>
        <a:bodyPr/>
        <a:lstStyle/>
        <a:p>
          <a:r>
            <a:rPr lang="fi-FI" b="1" dirty="0"/>
            <a:t>POSITIIVINEN</a:t>
          </a:r>
          <a:r>
            <a:rPr lang="fi-FI" dirty="0"/>
            <a:t>: On hyvä, että Oulusta kerrotaan hyviä uutisia, jotka jäisivät muuten pimentoon. Suurin osa haastatteluun osallistuneista kertoi olevansa valmis jakamaan </a:t>
          </a:r>
          <a:r>
            <a:rPr lang="fi-FI" dirty="0" err="1"/>
            <a:t>Mun</a:t>
          </a:r>
          <a:r>
            <a:rPr lang="fi-FI" dirty="0"/>
            <a:t> Oulun juttuja kavereilleen ja pitämään Oulua esillä. He ovat potentiaalisia Oulu-lähettiläitä. </a:t>
          </a:r>
        </a:p>
      </dgm:t>
    </dgm:pt>
    <dgm:pt modelId="{15B4133B-D4C4-4F72-BA57-BFB4EF760BE0}" type="parTrans" cxnId="{7E5E0528-2F9A-42FA-A8B4-590D727A97B1}">
      <dgm:prSet/>
      <dgm:spPr/>
      <dgm:t>
        <a:bodyPr/>
        <a:lstStyle/>
        <a:p>
          <a:endParaRPr lang="fi-FI"/>
        </a:p>
      </dgm:t>
    </dgm:pt>
    <dgm:pt modelId="{1C7902AD-CB65-4B22-AC5F-70E542540915}" type="sibTrans" cxnId="{7E5E0528-2F9A-42FA-A8B4-590D727A97B1}">
      <dgm:prSet/>
      <dgm:spPr/>
      <dgm:t>
        <a:bodyPr/>
        <a:lstStyle/>
        <a:p>
          <a:endParaRPr lang="fi-FI"/>
        </a:p>
      </dgm:t>
    </dgm:pt>
    <dgm:pt modelId="{8BD5B9CA-D9B7-4D3A-82C7-9A923F1ACA78}">
      <dgm:prSe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fi-FI" b="1" dirty="0"/>
            <a:t>PAIKKANSAPITÄVÄ</a:t>
          </a:r>
          <a:r>
            <a:rPr lang="fi-FI" dirty="0"/>
            <a:t>: Kaikki käyttäjähaastatteluun osallistuneet ovat yhteiskunnallisesti valveutuneita ja seuraavat ajankohtaisia asioita aktiivisesti. Heille </a:t>
          </a:r>
          <a:r>
            <a:rPr lang="fi-FI" dirty="0" err="1"/>
            <a:t>Mun</a:t>
          </a:r>
          <a:r>
            <a:rPr lang="fi-FI" dirty="0"/>
            <a:t> Oulu on luotettava media, joka palvelee kaupunkilaisia nostamalla esille sen, mihin juuri nyt kannattaa kiinnittää huomiota. Siksi sisällön määrää ei saa lisätä laadun kustannuksella. Uutisaiheet on seurattava loppuun asti, jotta nähdään mitä seurauksia kaupungin päätöksillä on ja epäkohtia on käsiteltävä rakentavasti. </a:t>
          </a:r>
        </a:p>
      </dgm:t>
    </dgm:pt>
    <dgm:pt modelId="{9F445E43-D816-4D1B-84D8-486333D8907E}" type="parTrans" cxnId="{55BB327B-1826-4DDC-8675-376E626FB0FC}">
      <dgm:prSet/>
      <dgm:spPr/>
      <dgm:t>
        <a:bodyPr/>
        <a:lstStyle/>
        <a:p>
          <a:endParaRPr lang="fi-FI"/>
        </a:p>
      </dgm:t>
    </dgm:pt>
    <dgm:pt modelId="{D882F996-C0D7-4C8C-9DDE-12B28F3BAB98}" type="sibTrans" cxnId="{55BB327B-1826-4DDC-8675-376E626FB0FC}">
      <dgm:prSet/>
      <dgm:spPr/>
      <dgm:t>
        <a:bodyPr/>
        <a:lstStyle/>
        <a:p>
          <a:endParaRPr lang="fi-FI"/>
        </a:p>
      </dgm:t>
    </dgm:pt>
    <dgm:pt modelId="{74718C1F-A67D-4DCF-A9E0-F39F63CCF145}" type="pres">
      <dgm:prSet presAssocID="{622B357A-F34F-4DA1-B010-8508B530513C}" presName="diagram" presStyleCnt="0">
        <dgm:presLayoutVars>
          <dgm:dir/>
          <dgm:resizeHandles val="exact"/>
        </dgm:presLayoutVars>
      </dgm:prSet>
      <dgm:spPr/>
    </dgm:pt>
    <dgm:pt modelId="{B76E2392-F87F-4743-B3C2-155C0BF7C51F}" type="pres">
      <dgm:prSet presAssocID="{17A79111-6B5F-47F7-B101-52823C5DD988}" presName="node" presStyleLbl="node1" presStyleIdx="0" presStyleCnt="3" custScaleX="93399" custScaleY="79993" custLinFactNeighborX="-26" custLinFactNeighborY="21340">
        <dgm:presLayoutVars>
          <dgm:bulletEnabled val="1"/>
        </dgm:presLayoutVars>
      </dgm:prSet>
      <dgm:spPr>
        <a:prstGeom prst="roundRect">
          <a:avLst/>
        </a:prstGeom>
      </dgm:spPr>
    </dgm:pt>
    <dgm:pt modelId="{4C4ED35B-E172-47B6-B7CE-8FCB47028DC7}" type="pres">
      <dgm:prSet presAssocID="{2418ADC7-D021-49F6-A63C-27147B3D2855}" presName="sibTrans" presStyleCnt="0"/>
      <dgm:spPr/>
    </dgm:pt>
    <dgm:pt modelId="{A1F43F7F-1B08-4E76-8F9A-D86F61E68978}" type="pres">
      <dgm:prSet presAssocID="{B9BAB438-4E89-4148-876E-6BF7628254D9}" presName="node" presStyleLbl="node1" presStyleIdx="1" presStyleCnt="3" custLinFactNeighborX="-5543" custLinFactNeighborY="9409">
        <dgm:presLayoutVars>
          <dgm:bulletEnabled val="1"/>
        </dgm:presLayoutVars>
      </dgm:prSet>
      <dgm:spPr>
        <a:prstGeom prst="roundRect">
          <a:avLst/>
        </a:prstGeom>
      </dgm:spPr>
    </dgm:pt>
    <dgm:pt modelId="{DC7971FD-F8D8-483B-995B-5F2AC62914CA}" type="pres">
      <dgm:prSet presAssocID="{1C7902AD-CB65-4B22-AC5F-70E542540915}" presName="sibTrans" presStyleCnt="0"/>
      <dgm:spPr/>
    </dgm:pt>
    <dgm:pt modelId="{76AB92E1-4A99-481A-9D52-BCABBE6E9A21}" type="pres">
      <dgm:prSet presAssocID="{8BD5B9CA-D9B7-4D3A-82C7-9A923F1ACA78}" presName="node" presStyleLbl="node1" presStyleIdx="2" presStyleCnt="3" custScaleX="196490">
        <dgm:presLayoutVars>
          <dgm:bulletEnabled val="1"/>
        </dgm:presLayoutVars>
      </dgm:prSet>
      <dgm:spPr>
        <a:prstGeom prst="roundRect">
          <a:avLst/>
        </a:prstGeom>
      </dgm:spPr>
    </dgm:pt>
  </dgm:ptLst>
  <dgm:cxnLst>
    <dgm:cxn modelId="{EF192813-AD09-46F7-9462-C11B737CB347}" type="presOf" srcId="{622B357A-F34F-4DA1-B010-8508B530513C}" destId="{74718C1F-A67D-4DCF-A9E0-F39F63CCF145}" srcOrd="0" destOrd="0" presId="urn:microsoft.com/office/officeart/2005/8/layout/default"/>
    <dgm:cxn modelId="{7E5E0528-2F9A-42FA-A8B4-590D727A97B1}" srcId="{622B357A-F34F-4DA1-B010-8508B530513C}" destId="{B9BAB438-4E89-4148-876E-6BF7628254D9}" srcOrd="1" destOrd="0" parTransId="{15B4133B-D4C4-4F72-BA57-BFB4EF760BE0}" sibTransId="{1C7902AD-CB65-4B22-AC5F-70E542540915}"/>
    <dgm:cxn modelId="{4946436B-1DCC-4A59-A43D-69270A73E036}" type="presOf" srcId="{8BD5B9CA-D9B7-4D3A-82C7-9A923F1ACA78}" destId="{76AB92E1-4A99-481A-9D52-BCABBE6E9A21}" srcOrd="0" destOrd="0" presId="urn:microsoft.com/office/officeart/2005/8/layout/default"/>
    <dgm:cxn modelId="{55BB327B-1826-4DDC-8675-376E626FB0FC}" srcId="{622B357A-F34F-4DA1-B010-8508B530513C}" destId="{8BD5B9CA-D9B7-4D3A-82C7-9A923F1ACA78}" srcOrd="2" destOrd="0" parTransId="{9F445E43-D816-4D1B-84D8-486333D8907E}" sibTransId="{D882F996-C0D7-4C8C-9DDE-12B28F3BAB98}"/>
    <dgm:cxn modelId="{8C1ED289-0682-4C1C-A8E4-2A68B780366A}" type="presOf" srcId="{B9BAB438-4E89-4148-876E-6BF7628254D9}" destId="{A1F43F7F-1B08-4E76-8F9A-D86F61E68978}" srcOrd="0" destOrd="0" presId="urn:microsoft.com/office/officeart/2005/8/layout/default"/>
    <dgm:cxn modelId="{C4FAB4D3-D54F-4AC1-A90C-026FE9A30201}" type="presOf" srcId="{17A79111-6B5F-47F7-B101-52823C5DD988}" destId="{B76E2392-F87F-4743-B3C2-155C0BF7C51F}" srcOrd="0" destOrd="0" presId="urn:microsoft.com/office/officeart/2005/8/layout/default"/>
    <dgm:cxn modelId="{761EE5FA-1EC1-4C68-8B1C-C9C2F506F8AE}" srcId="{622B357A-F34F-4DA1-B010-8508B530513C}" destId="{17A79111-6B5F-47F7-B101-52823C5DD988}" srcOrd="0" destOrd="0" parTransId="{897884F5-1E53-4736-B0B3-FB2130466388}" sibTransId="{2418ADC7-D021-49F6-A63C-27147B3D2855}"/>
    <dgm:cxn modelId="{37C8F6F5-AB6C-47B8-A367-BF47EA3A2A4B}" type="presParOf" srcId="{74718C1F-A67D-4DCF-A9E0-F39F63CCF145}" destId="{B76E2392-F87F-4743-B3C2-155C0BF7C51F}" srcOrd="0" destOrd="0" presId="urn:microsoft.com/office/officeart/2005/8/layout/default"/>
    <dgm:cxn modelId="{AEC5BD6E-8400-4724-822C-7C7D1C9B7F47}" type="presParOf" srcId="{74718C1F-A67D-4DCF-A9E0-F39F63CCF145}" destId="{4C4ED35B-E172-47B6-B7CE-8FCB47028DC7}" srcOrd="1" destOrd="0" presId="urn:microsoft.com/office/officeart/2005/8/layout/default"/>
    <dgm:cxn modelId="{98708C93-506A-4592-A925-67A40B9BF40A}" type="presParOf" srcId="{74718C1F-A67D-4DCF-A9E0-F39F63CCF145}" destId="{A1F43F7F-1B08-4E76-8F9A-D86F61E68978}" srcOrd="2" destOrd="0" presId="urn:microsoft.com/office/officeart/2005/8/layout/default"/>
    <dgm:cxn modelId="{DC3417DC-1036-4F7F-9981-6256205657ED}" type="presParOf" srcId="{74718C1F-A67D-4DCF-A9E0-F39F63CCF145}" destId="{DC7971FD-F8D8-483B-995B-5F2AC62914CA}" srcOrd="3" destOrd="0" presId="urn:microsoft.com/office/officeart/2005/8/layout/default"/>
    <dgm:cxn modelId="{2EEB7224-0FF6-4E05-8B73-AFBDBABCED1B}" type="presParOf" srcId="{74718C1F-A67D-4DCF-A9E0-F39F63CCF145}" destId="{76AB92E1-4A99-481A-9D52-BCABBE6E9A21}" srcOrd="4" destOrd="0" presId="urn:microsoft.com/office/officeart/2005/8/layout/default"/>
  </dgm:cxnLst>
  <dgm:bg>
    <a:effectLst>
      <a:softEdge rad="12700"/>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972A7C-5334-4378-9875-C85BC50BDD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D92BAB5B-45B4-41A2-BFA6-0681E10183C5}">
      <dgm:prSet custT="1"/>
      <dgm:spPr>
        <a:solidFill>
          <a:srgbClr val="00AFD7"/>
        </a:solidFill>
        <a:effectLst>
          <a:glow rad="63500">
            <a:srgbClr val="2DB137">
              <a:alpha val="40000"/>
            </a:srgbClr>
          </a:glow>
          <a:outerShdw blurRad="50800" dist="50800" dir="5400000" algn="ctr" rotWithShape="0">
            <a:srgbClr val="000000">
              <a:alpha val="95000"/>
            </a:srgbClr>
          </a:outerShdw>
        </a:effectLst>
      </dgm:spPr>
      <dgm:t>
        <a:bodyPr/>
        <a:lstStyle/>
        <a:p>
          <a:r>
            <a:rPr lang="fi-FI" sz="1000" b="1" dirty="0"/>
            <a:t>Palvelupolku </a:t>
          </a:r>
          <a:r>
            <a:rPr lang="fi-FI" sz="1000" b="1" dirty="0" err="1"/>
            <a:t>Mun</a:t>
          </a:r>
          <a:r>
            <a:rPr lang="fi-FI" sz="1000" b="1" dirty="0"/>
            <a:t> Ouluun</a:t>
          </a:r>
          <a:r>
            <a:rPr lang="fi-FI" sz="1000" dirty="0"/>
            <a:t>: Google (löysi kaupunkimedian hakiessaan tietoa Oulusta opiskelupaikan varmistuttua).</a:t>
          </a:r>
          <a:br>
            <a:rPr lang="fi-FI" sz="1200" dirty="0"/>
          </a:br>
          <a:endParaRPr lang="fi-FI" sz="1200" dirty="0"/>
        </a:p>
      </dgm:t>
    </dgm:pt>
    <dgm:pt modelId="{DB1CC72A-7532-482F-A864-0FB3B71225CC}" type="parTrans" cxnId="{91034C00-AF26-410C-AB34-43A55CE26FB7}">
      <dgm:prSet/>
      <dgm:spPr/>
      <dgm:t>
        <a:bodyPr/>
        <a:lstStyle/>
        <a:p>
          <a:endParaRPr lang="fi-FI"/>
        </a:p>
      </dgm:t>
    </dgm:pt>
    <dgm:pt modelId="{484A9DAB-64DD-455F-B627-D900933E3B78}" type="sibTrans" cxnId="{91034C00-AF26-410C-AB34-43A55CE26FB7}">
      <dgm:prSet/>
      <dgm:spPr/>
      <dgm:t>
        <a:bodyPr/>
        <a:lstStyle/>
        <a:p>
          <a:endParaRPr lang="fi-FI"/>
        </a:p>
      </dgm:t>
    </dgm:pt>
    <dgm:pt modelId="{4B9A9A9E-513E-4B68-8F75-BF36E8CDD651}">
      <dgm:prSet custT="1"/>
      <dgm:spPr>
        <a:solidFill>
          <a:srgbClr val="00AFD7"/>
        </a:solidFill>
        <a:effectLst>
          <a:glow rad="63500">
            <a:srgbClr val="2DB137">
              <a:alpha val="40000"/>
            </a:srgbClr>
          </a:glow>
        </a:effectLst>
      </dgm:spPr>
      <dgm:t>
        <a:bodyPr/>
        <a:lstStyle/>
        <a:p>
          <a:r>
            <a:rPr lang="fi-FI" sz="1000" b="1" dirty="0"/>
            <a:t>Mitä motivoi seuraamaan </a:t>
          </a:r>
          <a:r>
            <a:rPr lang="fi-FI" sz="1000" b="1" dirty="0" err="1"/>
            <a:t>Mun</a:t>
          </a:r>
          <a:r>
            <a:rPr lang="fi-FI" sz="1000" b="1" dirty="0"/>
            <a:t> Oulua ? </a:t>
          </a:r>
          <a:r>
            <a:rPr lang="fi-FI" sz="1000" b="0" dirty="0"/>
            <a:t>Paikallisuus. </a:t>
          </a:r>
          <a:r>
            <a:rPr lang="fi-FI" sz="1000" b="0" dirty="0" err="1"/>
            <a:t>Mun</a:t>
          </a:r>
          <a:r>
            <a:rPr lang="fi-FI" sz="1000" b="0" dirty="0"/>
            <a:t> Oulun kautta hahmottaa nopeasti, mitä kaupungissa on tekeillä juuri nyt. Etenkin tapahtumat kiinnostavat.</a:t>
          </a:r>
        </a:p>
      </dgm:t>
    </dgm:pt>
    <dgm:pt modelId="{BD181ECA-C985-4711-9A43-D2BA3D89F91D}" type="parTrans" cxnId="{0B680085-E46B-424F-B5D9-541D8B3286E6}">
      <dgm:prSet/>
      <dgm:spPr/>
      <dgm:t>
        <a:bodyPr/>
        <a:lstStyle/>
        <a:p>
          <a:endParaRPr lang="fi-FI"/>
        </a:p>
      </dgm:t>
    </dgm:pt>
    <dgm:pt modelId="{23A34CC8-5ED5-44FC-AFAC-EC7A24D7DAB6}" type="sibTrans" cxnId="{0B680085-E46B-424F-B5D9-541D8B3286E6}">
      <dgm:prSet/>
      <dgm:spPr/>
      <dgm:t>
        <a:bodyPr/>
        <a:lstStyle/>
        <a:p>
          <a:endParaRPr lang="fi-FI"/>
        </a:p>
      </dgm:t>
    </dgm:pt>
    <dgm:pt modelId="{EF424C89-13F7-41E9-BC47-9F1E8A306886}">
      <dgm:prSet/>
      <dgm:spPr>
        <a:solidFill>
          <a:srgbClr val="00AFD7"/>
        </a:solidFill>
        <a:effectLst>
          <a:glow rad="63500">
            <a:srgbClr val="2DB137">
              <a:alpha val="40000"/>
            </a:srgbClr>
          </a:glow>
        </a:effectLst>
      </dgm:spPr>
      <dgm:t>
        <a:bodyPr/>
        <a:lstStyle/>
        <a:p>
          <a:r>
            <a:rPr lang="fi-FI" b="1" dirty="0"/>
            <a:t>Mikä harmittaa/turhauttaa? </a:t>
          </a:r>
          <a:r>
            <a:rPr lang="fi-FI" b="0" dirty="0"/>
            <a:t>Opiskeluporukasta ei ole vielä löytynyt kavereita. Taloudellisesti on tiukkaa, joten jostakin olisi saatava työpaikka opiskelujen oheen.  Tutor-oppilaita on pitänyt vaivata aika paljon, kun koko kaupunki on vielä ihan uusi. </a:t>
          </a:r>
        </a:p>
        <a:p>
          <a:r>
            <a:rPr lang="fi-FI" b="1" dirty="0"/>
            <a:t>Mitä arvostaa: </a:t>
          </a:r>
          <a:r>
            <a:rPr lang="fi-FI" b="0" dirty="0"/>
            <a:t>Oulun hyviä pyöräreittejä, luonnonläheisyyttä ja runsasta asuntotarjontaa.</a:t>
          </a:r>
        </a:p>
      </dgm:t>
    </dgm:pt>
    <dgm:pt modelId="{189B10CF-DD5B-4138-8D7D-D6FC246205C9}" type="parTrans" cxnId="{317D8AAF-70DA-47DE-8E4F-8F7A1357DFCF}">
      <dgm:prSet/>
      <dgm:spPr/>
      <dgm:t>
        <a:bodyPr/>
        <a:lstStyle/>
        <a:p>
          <a:endParaRPr lang="fi-FI"/>
        </a:p>
      </dgm:t>
    </dgm:pt>
    <dgm:pt modelId="{B73F7B7D-3B54-4B83-AC19-FD5A4B1D7E9F}" type="sibTrans" cxnId="{317D8AAF-70DA-47DE-8E4F-8F7A1357DFCF}">
      <dgm:prSet/>
      <dgm:spPr/>
      <dgm:t>
        <a:bodyPr/>
        <a:lstStyle/>
        <a:p>
          <a:endParaRPr lang="fi-FI"/>
        </a:p>
      </dgm:t>
    </dgm:pt>
    <dgm:pt modelId="{FDB44E10-C898-47CF-A175-49FCC69902B0}" type="pres">
      <dgm:prSet presAssocID="{A2972A7C-5334-4378-9875-C85BC50BDD18}" presName="linear" presStyleCnt="0">
        <dgm:presLayoutVars>
          <dgm:animLvl val="lvl"/>
          <dgm:resizeHandles val="exact"/>
        </dgm:presLayoutVars>
      </dgm:prSet>
      <dgm:spPr/>
    </dgm:pt>
    <dgm:pt modelId="{8BA6D9F7-FECD-4A7D-BE42-B40FB13EC2A9}" type="pres">
      <dgm:prSet presAssocID="{D92BAB5B-45B4-41A2-BFA6-0681E10183C5}" presName="parentText" presStyleLbl="node1" presStyleIdx="0" presStyleCnt="3" custScaleY="36725" custLinFactY="-10652" custLinFactNeighborX="-203" custLinFactNeighborY="-100000">
        <dgm:presLayoutVars>
          <dgm:chMax val="0"/>
          <dgm:bulletEnabled val="1"/>
        </dgm:presLayoutVars>
      </dgm:prSet>
      <dgm:spPr/>
    </dgm:pt>
    <dgm:pt modelId="{7EA5E67D-48A3-45B6-A77F-BEA070780435}" type="pres">
      <dgm:prSet presAssocID="{484A9DAB-64DD-455F-B627-D900933E3B78}" presName="spacer" presStyleCnt="0"/>
      <dgm:spPr/>
    </dgm:pt>
    <dgm:pt modelId="{6CD5F5D5-0140-4387-8D4D-7A2D6D3A8BFB}" type="pres">
      <dgm:prSet presAssocID="{4B9A9A9E-513E-4B68-8F75-BF36E8CDD651}" presName="parentText" presStyleLbl="node1" presStyleIdx="1" presStyleCnt="3" custScaleY="27592">
        <dgm:presLayoutVars>
          <dgm:chMax val="0"/>
          <dgm:bulletEnabled val="1"/>
        </dgm:presLayoutVars>
      </dgm:prSet>
      <dgm:spPr/>
    </dgm:pt>
    <dgm:pt modelId="{8C70F663-A0C9-40A2-A9B0-E1DE3DE02881}" type="pres">
      <dgm:prSet presAssocID="{23A34CC8-5ED5-44FC-AFAC-EC7A24D7DAB6}" presName="spacer" presStyleCnt="0"/>
      <dgm:spPr/>
    </dgm:pt>
    <dgm:pt modelId="{B4859DB6-32D4-41C8-9EE1-196312E96CA1}" type="pres">
      <dgm:prSet presAssocID="{EF424C89-13F7-41E9-BC47-9F1E8A306886}" presName="parentText" presStyleLbl="node1" presStyleIdx="2" presStyleCnt="3" custScaleY="54071" custLinFactY="28263" custLinFactNeighborX="987" custLinFactNeighborY="100000">
        <dgm:presLayoutVars>
          <dgm:chMax val="0"/>
          <dgm:bulletEnabled val="1"/>
        </dgm:presLayoutVars>
      </dgm:prSet>
      <dgm:spPr/>
    </dgm:pt>
  </dgm:ptLst>
  <dgm:cxnLst>
    <dgm:cxn modelId="{91034C00-AF26-410C-AB34-43A55CE26FB7}" srcId="{A2972A7C-5334-4378-9875-C85BC50BDD18}" destId="{D92BAB5B-45B4-41A2-BFA6-0681E10183C5}" srcOrd="0" destOrd="0" parTransId="{DB1CC72A-7532-482F-A864-0FB3B71225CC}" sibTransId="{484A9DAB-64DD-455F-B627-D900933E3B78}"/>
    <dgm:cxn modelId="{77FDFB4D-03A2-4BF9-ACC4-F5883795E4E8}" type="presOf" srcId="{A2972A7C-5334-4378-9875-C85BC50BDD18}" destId="{FDB44E10-C898-47CF-A175-49FCC69902B0}" srcOrd="0" destOrd="0" presId="urn:microsoft.com/office/officeart/2005/8/layout/vList2"/>
    <dgm:cxn modelId="{0B680085-E46B-424F-B5D9-541D8B3286E6}" srcId="{A2972A7C-5334-4378-9875-C85BC50BDD18}" destId="{4B9A9A9E-513E-4B68-8F75-BF36E8CDD651}" srcOrd="1" destOrd="0" parTransId="{BD181ECA-C985-4711-9A43-D2BA3D89F91D}" sibTransId="{23A34CC8-5ED5-44FC-AFAC-EC7A24D7DAB6}"/>
    <dgm:cxn modelId="{8CA76E9C-9893-463F-A2DA-3649E299AB0B}" type="presOf" srcId="{4B9A9A9E-513E-4B68-8F75-BF36E8CDD651}" destId="{6CD5F5D5-0140-4387-8D4D-7A2D6D3A8BFB}" srcOrd="0" destOrd="0" presId="urn:microsoft.com/office/officeart/2005/8/layout/vList2"/>
    <dgm:cxn modelId="{317D8AAF-70DA-47DE-8E4F-8F7A1357DFCF}" srcId="{A2972A7C-5334-4378-9875-C85BC50BDD18}" destId="{EF424C89-13F7-41E9-BC47-9F1E8A306886}" srcOrd="2" destOrd="0" parTransId="{189B10CF-DD5B-4138-8D7D-D6FC246205C9}" sibTransId="{B73F7B7D-3B54-4B83-AC19-FD5A4B1D7E9F}"/>
    <dgm:cxn modelId="{202009BB-B68B-454A-9D9E-EBB4D8383536}" type="presOf" srcId="{EF424C89-13F7-41E9-BC47-9F1E8A306886}" destId="{B4859DB6-32D4-41C8-9EE1-196312E96CA1}" srcOrd="0" destOrd="0" presId="urn:microsoft.com/office/officeart/2005/8/layout/vList2"/>
    <dgm:cxn modelId="{64DCDEF0-B95D-464F-85DE-C943C648155E}" type="presOf" srcId="{D92BAB5B-45B4-41A2-BFA6-0681E10183C5}" destId="{8BA6D9F7-FECD-4A7D-BE42-B40FB13EC2A9}" srcOrd="0" destOrd="0" presId="urn:microsoft.com/office/officeart/2005/8/layout/vList2"/>
    <dgm:cxn modelId="{C740C88E-756A-4836-AE11-3B1CD76856DB}" type="presParOf" srcId="{FDB44E10-C898-47CF-A175-49FCC69902B0}" destId="{8BA6D9F7-FECD-4A7D-BE42-B40FB13EC2A9}" srcOrd="0" destOrd="0" presId="urn:microsoft.com/office/officeart/2005/8/layout/vList2"/>
    <dgm:cxn modelId="{15AAB3FD-BABA-463B-BA8E-ED2413FC5FA2}" type="presParOf" srcId="{FDB44E10-C898-47CF-A175-49FCC69902B0}" destId="{7EA5E67D-48A3-45B6-A77F-BEA070780435}" srcOrd="1" destOrd="0" presId="urn:microsoft.com/office/officeart/2005/8/layout/vList2"/>
    <dgm:cxn modelId="{A4924E30-D651-49F6-A3A9-559495BB7C19}" type="presParOf" srcId="{FDB44E10-C898-47CF-A175-49FCC69902B0}" destId="{6CD5F5D5-0140-4387-8D4D-7A2D6D3A8BFB}" srcOrd="2" destOrd="0" presId="urn:microsoft.com/office/officeart/2005/8/layout/vList2"/>
    <dgm:cxn modelId="{215F3F2D-5EC3-4F67-9DEB-462EFF01CEA4}" type="presParOf" srcId="{FDB44E10-C898-47CF-A175-49FCC69902B0}" destId="{8C70F663-A0C9-40A2-A9B0-E1DE3DE02881}" srcOrd="3" destOrd="0" presId="urn:microsoft.com/office/officeart/2005/8/layout/vList2"/>
    <dgm:cxn modelId="{A1FC4DBD-3CD6-4AEF-9358-D431B9324387}" type="presParOf" srcId="{FDB44E10-C898-47CF-A175-49FCC69902B0}" destId="{B4859DB6-32D4-41C8-9EE1-196312E96CA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00342A-DD01-43ED-989F-D97793737C24}"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C7FB5D74-E0FB-4E93-8795-22EFDC982712}">
      <dgm:prSet phldrT="[Teksti]" custT="1"/>
      <dgm:spPr>
        <a:solidFill>
          <a:srgbClr val="00AFD7"/>
        </a:solidFill>
        <a:ln>
          <a:solidFill>
            <a:schemeClr val="lt1">
              <a:hueOff val="0"/>
              <a:satOff val="0"/>
              <a:lumOff val="0"/>
            </a:schemeClr>
          </a:solidFill>
        </a:ln>
        <a:effectLst>
          <a:outerShdw dist="38100" algn="ctr" rotWithShape="0">
            <a:srgbClr val="000000">
              <a:alpha val="43137"/>
            </a:srgbClr>
          </a:outerShdw>
          <a:softEdge rad="0"/>
        </a:effectLst>
      </dgm:spPr>
      <dgm:t>
        <a:bodyPr lIns="72000" anchor="t" anchorCtr="1"/>
        <a:lstStyle/>
        <a:p>
          <a:pPr algn="l"/>
          <a:endParaRPr lang="fi-FI" sz="800" dirty="0"/>
        </a:p>
        <a:p>
          <a:pPr algn="l"/>
          <a:endParaRPr lang="fi-FI" sz="800" dirty="0"/>
        </a:p>
        <a:p>
          <a:pPr algn="l"/>
          <a:endParaRPr lang="fi-FI" sz="900" b="1" dirty="0"/>
        </a:p>
        <a:p>
          <a:pPr algn="l"/>
          <a:r>
            <a:rPr lang="fi-FI" sz="900" b="1" dirty="0"/>
            <a:t>- Ikä: 2</a:t>
          </a:r>
          <a:r>
            <a:rPr lang="fi-FI" sz="900" dirty="0"/>
            <a:t>0-vuotias mies</a:t>
          </a:r>
        </a:p>
        <a:p>
          <a:pPr algn="l"/>
          <a:r>
            <a:rPr lang="fi-FI" sz="900" b="1" dirty="0"/>
            <a:t>- Mediat</a:t>
          </a:r>
          <a:r>
            <a:rPr lang="fi-FI" sz="900" dirty="0"/>
            <a:t>:, Instagram, Facebook, Google, YouTube  </a:t>
          </a:r>
        </a:p>
        <a:p>
          <a:pPr algn="l"/>
          <a:r>
            <a:rPr lang="fi-FI" sz="900" b="1" dirty="0"/>
            <a:t>- Työ ja harrastukset: </a:t>
          </a:r>
          <a:r>
            <a:rPr lang="fi-FI" sz="900" b="0" dirty="0"/>
            <a:t>Harrastuksena musiikki eri muodoissa, sekä liikunta ja retkeily.  Tavoitteena musiikkipedagogin tutkinto Oulun ammattikorkeassa. </a:t>
          </a:r>
        </a:p>
        <a:p>
          <a:pPr algn="l"/>
          <a:r>
            <a:rPr lang="fi-FI" sz="900" b="1" dirty="0"/>
            <a:t>- Elämäntilanne:</a:t>
          </a:r>
          <a:r>
            <a:rPr lang="fi-FI" sz="900" dirty="0"/>
            <a:t>. Muuttanut Ouluun opiskelupaikan perässä, ei omaisia eikä ystäviä paikkakunnalla. </a:t>
          </a:r>
        </a:p>
        <a:p>
          <a:pPr algn="l"/>
          <a:r>
            <a:rPr lang="fi-FI" sz="900" b="0" dirty="0"/>
            <a:t>- </a:t>
          </a:r>
          <a:r>
            <a:rPr lang="fi-FI" sz="900" b="1" dirty="0"/>
            <a:t>Mikä on tärkeää:  </a:t>
          </a:r>
          <a:r>
            <a:rPr lang="fi-FI" sz="900" b="0" dirty="0"/>
            <a:t>Musiikki ja luonto , luovuus ja mukava yhdessäolo. Se, että pärjää elämässä.</a:t>
          </a:r>
          <a:br>
            <a:rPr lang="fi-FI" sz="900" b="0" dirty="0"/>
          </a:br>
          <a:r>
            <a:rPr lang="fi-FI" sz="900" b="0" dirty="0"/>
            <a:t>- Asenne, olemus ja arvot? Oma rauha ja tila on tärkeää, mutta kaipaa myös kestäviä ystävyyssuhteita ja toivoo löytävänsä seurustelukumppanin. Ei seuraa mitään uutismediaa, mutta lukee aktiivisesti sosiaalisen median päivityksiä.  </a:t>
          </a:r>
        </a:p>
      </dgm:t>
    </dgm:pt>
    <dgm:pt modelId="{82FC6F26-A279-4B97-B70C-9D90A8223380}" type="parTrans" cxnId="{5DFB884C-FEE9-4905-9A7A-D45EA2B5CD75}">
      <dgm:prSet/>
      <dgm:spPr/>
      <dgm:t>
        <a:bodyPr/>
        <a:lstStyle/>
        <a:p>
          <a:endParaRPr lang="fi-FI"/>
        </a:p>
      </dgm:t>
    </dgm:pt>
    <dgm:pt modelId="{0706EE21-9CAE-4560-9D0F-F0C7B7B5FDF8}" type="sibTrans" cxnId="{5DFB884C-FEE9-4905-9A7A-D45EA2B5CD75}">
      <dgm:prSet/>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32927" t="-40244" r="-3659" b="-20732"/>
          </a:stretch>
        </a:blipFill>
      </dgm:spPr>
      <dgm:t>
        <a:bodyPr/>
        <a:lstStyle/>
        <a:p>
          <a:endParaRPr lang="fi-FI"/>
        </a:p>
      </dgm:t>
    </dgm:pt>
    <dgm:pt modelId="{EE5BD5F1-88AF-4B88-839C-82FD992C47B6}" type="pres">
      <dgm:prSet presAssocID="{8800342A-DD01-43ED-989F-D97793737C24}" presName="Name0" presStyleCnt="0">
        <dgm:presLayoutVars>
          <dgm:chMax val="7"/>
          <dgm:chPref val="7"/>
          <dgm:dir/>
        </dgm:presLayoutVars>
      </dgm:prSet>
      <dgm:spPr/>
    </dgm:pt>
    <dgm:pt modelId="{57F1AA47-3858-49CE-B235-7AF0CED38701}" type="pres">
      <dgm:prSet presAssocID="{C7FB5D74-E0FB-4E93-8795-22EFDC982712}" presName="parTx1" presStyleLbl="node1" presStyleIdx="0" presStyleCnt="1" custScaleX="103837" custScaleY="496302" custLinFactNeighborX="-27926" custLinFactNeighborY="35254"/>
      <dgm:spPr/>
    </dgm:pt>
    <dgm:pt modelId="{22BEFFE5-48ED-45FD-A5B7-CADF51B9DE9D}" type="pres">
      <dgm:prSet presAssocID="{0706EE21-9CAE-4560-9D0F-F0C7B7B5FDF8}" presName="picture1" presStyleCnt="0"/>
      <dgm:spPr/>
    </dgm:pt>
    <dgm:pt modelId="{FB6BA1B2-B94B-4FD3-ADB5-191EBE73C78A}" type="pres">
      <dgm:prSet presAssocID="{0706EE21-9CAE-4560-9D0F-F0C7B7B5FDF8}" presName="imageRepeatNode" presStyleLbl="fgImgPlace1" presStyleIdx="0" presStyleCnt="1" custScaleX="107589" custScaleY="107573" custLinFactY="-14158" custLinFactNeighborX="6365" custLinFactNeighborY="-100000"/>
      <dgm:spPr/>
    </dgm:pt>
  </dgm:ptLst>
  <dgm:cxnLst>
    <dgm:cxn modelId="{CCF1C705-0DE8-47A9-8B38-381ABF0A6236}" type="presOf" srcId="{C7FB5D74-E0FB-4E93-8795-22EFDC982712}" destId="{57F1AA47-3858-49CE-B235-7AF0CED38701}" srcOrd="0" destOrd="0" presId="urn:microsoft.com/office/officeart/2008/layout/AscendingPictureAccentProcess"/>
    <dgm:cxn modelId="{5DFB884C-FEE9-4905-9A7A-D45EA2B5CD75}" srcId="{8800342A-DD01-43ED-989F-D97793737C24}" destId="{C7FB5D74-E0FB-4E93-8795-22EFDC982712}" srcOrd="0" destOrd="0" parTransId="{82FC6F26-A279-4B97-B70C-9D90A8223380}" sibTransId="{0706EE21-9CAE-4560-9D0F-F0C7B7B5FDF8}"/>
    <dgm:cxn modelId="{B60A01DE-C466-41DC-B8D5-9FE5921D7C77}" type="presOf" srcId="{8800342A-DD01-43ED-989F-D97793737C24}" destId="{EE5BD5F1-88AF-4B88-839C-82FD992C47B6}" srcOrd="0" destOrd="0" presId="urn:microsoft.com/office/officeart/2008/layout/AscendingPictureAccentProcess"/>
    <dgm:cxn modelId="{246528F9-CB02-4E6A-87A3-D2303AD5DB0A}" type="presOf" srcId="{0706EE21-9CAE-4560-9D0F-F0C7B7B5FDF8}" destId="{FB6BA1B2-B94B-4FD3-ADB5-191EBE73C78A}" srcOrd="0" destOrd="0" presId="urn:microsoft.com/office/officeart/2008/layout/AscendingPictureAccentProcess"/>
    <dgm:cxn modelId="{E79B7868-9CF4-46AC-AE79-3C485AB87086}" type="presParOf" srcId="{EE5BD5F1-88AF-4B88-839C-82FD992C47B6}" destId="{57F1AA47-3858-49CE-B235-7AF0CED38701}" srcOrd="0" destOrd="0" presId="urn:microsoft.com/office/officeart/2008/layout/AscendingPictureAccentProcess"/>
    <dgm:cxn modelId="{16F07EED-427F-4A1D-AB64-B6C17826AC8C}" type="presParOf" srcId="{EE5BD5F1-88AF-4B88-839C-82FD992C47B6}" destId="{22BEFFE5-48ED-45FD-A5B7-CADF51B9DE9D}" srcOrd="1" destOrd="0" presId="urn:microsoft.com/office/officeart/2008/layout/AscendingPictureAccentProcess"/>
    <dgm:cxn modelId="{A84FDDD8-6373-4DEC-9017-CD9BF7F200A8}" type="presParOf" srcId="{22BEFFE5-48ED-45FD-A5B7-CADF51B9DE9D}" destId="{FB6BA1B2-B94B-4FD3-ADB5-191EBE73C78A}" srcOrd="0" destOrd="0" presId="urn:microsoft.com/office/officeart/2008/layout/AscendingPictureAccentProcess"/>
  </dgm:cxnLst>
  <dgm:bg>
    <a:noFill/>
    <a:effectLst>
      <a:glow rad="63500">
        <a:schemeClr val="accent4">
          <a:satMod val="175000"/>
          <a:alpha val="40000"/>
        </a:schemeClr>
      </a:glo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00342A-DD01-43ED-989F-D97793737C24}"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C7FB5D74-E0FB-4E93-8795-22EFDC982712}">
      <dgm:prSet phldrT="[Teksti]" custT="1"/>
      <dgm:spPr>
        <a:solidFill>
          <a:srgbClr val="E34D14"/>
        </a:solidFill>
        <a:ln>
          <a:solidFill>
            <a:schemeClr val="lt1">
              <a:hueOff val="0"/>
              <a:satOff val="0"/>
              <a:lumOff val="0"/>
            </a:schemeClr>
          </a:solidFill>
        </a:ln>
        <a:effectLst>
          <a:outerShdw dist="38100" algn="ctr" rotWithShape="0">
            <a:srgbClr val="000000">
              <a:alpha val="43137"/>
            </a:srgbClr>
          </a:outerShdw>
          <a:softEdge rad="0"/>
        </a:effectLst>
      </dgm:spPr>
      <dgm:t>
        <a:bodyPr lIns="0" anchor="t" anchorCtr="1"/>
        <a:lstStyle/>
        <a:p>
          <a:pPr algn="l"/>
          <a:endParaRPr lang="fi-FI" sz="800" dirty="0"/>
        </a:p>
        <a:p>
          <a:pPr algn="l"/>
          <a:endParaRPr lang="fi-FI" sz="800" dirty="0"/>
        </a:p>
        <a:p>
          <a:pPr algn="l"/>
          <a:endParaRPr lang="fi-FI" sz="900" dirty="0"/>
        </a:p>
        <a:p>
          <a:pPr algn="l"/>
          <a:endParaRPr lang="fi-FI" sz="900" dirty="0"/>
        </a:p>
        <a:p>
          <a:pPr algn="l"/>
          <a:br>
            <a:rPr lang="fi-FI" sz="900" b="1" dirty="0"/>
          </a:br>
          <a:r>
            <a:rPr lang="fi-FI" sz="900" b="1" dirty="0"/>
            <a:t>Ikä</a:t>
          </a:r>
          <a:r>
            <a:rPr lang="fi-FI" sz="900" dirty="0"/>
            <a:t>: 27-vuotias nainen</a:t>
          </a:r>
        </a:p>
        <a:p>
          <a:pPr algn="l"/>
          <a:r>
            <a:rPr lang="fi-FI" sz="900" dirty="0"/>
            <a:t>- </a:t>
          </a:r>
          <a:r>
            <a:rPr lang="fi-FI" sz="900" b="1" dirty="0"/>
            <a:t>Mediat: Instagram, </a:t>
          </a:r>
          <a:r>
            <a:rPr lang="fi-FI" sz="900" dirty="0"/>
            <a:t>Facebook ja eri uutissivustojen ilmaiset sisällöt.  </a:t>
          </a:r>
        </a:p>
        <a:p>
          <a:pPr algn="l"/>
          <a:r>
            <a:rPr lang="fi-FI" sz="900" dirty="0"/>
            <a:t>- </a:t>
          </a:r>
          <a:r>
            <a:rPr lang="fi-FI" sz="900" b="1" dirty="0"/>
            <a:t>Työ</a:t>
          </a:r>
          <a:r>
            <a:rPr lang="fi-FI" sz="900" dirty="0"/>
            <a:t>:  palveluneuvojana Oulun kaupungin palkkalistoilla.</a:t>
          </a:r>
        </a:p>
        <a:p>
          <a:pPr algn="l"/>
          <a:r>
            <a:rPr lang="fi-FI" sz="900" b="1" dirty="0"/>
            <a:t>Harrastukset:  </a:t>
          </a:r>
          <a:r>
            <a:rPr lang="fi-FI" sz="900" dirty="0"/>
            <a:t>Touhuilu lapsen kanssa ja järjestötoiminta.  </a:t>
          </a:r>
        </a:p>
        <a:p>
          <a:pPr algn="l"/>
          <a:r>
            <a:rPr lang="fi-FI" sz="900" b="1" dirty="0"/>
            <a:t>- Elämäntilanne: </a:t>
          </a:r>
          <a:r>
            <a:rPr lang="fi-FI" sz="900" dirty="0"/>
            <a:t>Yksinhuoltaja, jolla on laaja  ystäväpiiri </a:t>
          </a:r>
        </a:p>
        <a:p>
          <a:pPr algn="l"/>
          <a:r>
            <a:rPr lang="fi-FI" sz="900" dirty="0"/>
            <a:t>- </a:t>
          </a:r>
          <a:r>
            <a:rPr lang="fi-FI" sz="900" b="1" dirty="0"/>
            <a:t>Mikä on hänelle tärkeää? </a:t>
          </a:r>
          <a:r>
            <a:rPr lang="fi-FI" sz="900" dirty="0"/>
            <a:t>Tasavertaisuus ja avoimuus . Toivoo, että Oulu voisi olla koti kaikille ja jokainen löytäisi täällä paikkansa. </a:t>
          </a:r>
        </a:p>
        <a:p>
          <a:pPr algn="l"/>
          <a:r>
            <a:rPr lang="fi-FI" sz="900" b="1" dirty="0"/>
            <a:t>- Asenne, olemus ja arvot? </a:t>
          </a:r>
          <a:r>
            <a:rPr lang="fi-FI" sz="900" dirty="0"/>
            <a:t>Ennakkoluuloton, sosiaalinen, rohkea ja utelias. </a:t>
          </a:r>
        </a:p>
      </dgm:t>
    </dgm:pt>
    <dgm:pt modelId="{82FC6F26-A279-4B97-B70C-9D90A8223380}" type="parTrans" cxnId="{5DFB884C-FEE9-4905-9A7A-D45EA2B5CD75}">
      <dgm:prSet/>
      <dgm:spPr/>
      <dgm:t>
        <a:bodyPr/>
        <a:lstStyle/>
        <a:p>
          <a:endParaRPr lang="fi-FI"/>
        </a:p>
      </dgm:t>
    </dgm:pt>
    <dgm:pt modelId="{0706EE21-9CAE-4560-9D0F-F0C7B7B5FDF8}" type="sibTrans" cxnId="{5DFB884C-FEE9-4905-9A7A-D45EA2B5CD75}">
      <dgm:prSet/>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4999" t="-6000" r="-28999" b="6000"/>
          </a:stretch>
        </a:blipFill>
      </dgm:spPr>
      <dgm:t>
        <a:bodyPr/>
        <a:lstStyle/>
        <a:p>
          <a:endParaRPr lang="fi-FI"/>
        </a:p>
      </dgm:t>
    </dgm:pt>
    <dgm:pt modelId="{EE5BD5F1-88AF-4B88-839C-82FD992C47B6}" type="pres">
      <dgm:prSet presAssocID="{8800342A-DD01-43ED-989F-D97793737C24}" presName="Name0" presStyleCnt="0">
        <dgm:presLayoutVars>
          <dgm:chMax val="7"/>
          <dgm:chPref val="7"/>
          <dgm:dir/>
        </dgm:presLayoutVars>
      </dgm:prSet>
      <dgm:spPr/>
    </dgm:pt>
    <dgm:pt modelId="{57F1AA47-3858-49CE-B235-7AF0CED38701}" type="pres">
      <dgm:prSet presAssocID="{C7FB5D74-E0FB-4E93-8795-22EFDC982712}" presName="parTx1" presStyleLbl="node1" presStyleIdx="0" presStyleCnt="1" custScaleX="93280" custScaleY="442485" custLinFactNeighborX="-35188" custLinFactNeighborY="22993"/>
      <dgm:spPr/>
    </dgm:pt>
    <dgm:pt modelId="{22BEFFE5-48ED-45FD-A5B7-CADF51B9DE9D}" type="pres">
      <dgm:prSet presAssocID="{0706EE21-9CAE-4560-9D0F-F0C7B7B5FDF8}" presName="picture1" presStyleCnt="0"/>
      <dgm:spPr/>
    </dgm:pt>
    <dgm:pt modelId="{FB6BA1B2-B94B-4FD3-ADB5-191EBE73C78A}" type="pres">
      <dgm:prSet presAssocID="{0706EE21-9CAE-4560-9D0F-F0C7B7B5FDF8}" presName="imageRepeatNode" presStyleLbl="fgImgPlace1" presStyleIdx="0" presStyleCnt="1" custScaleX="131207" custScaleY="131187" custLinFactNeighborX="15532" custLinFactNeighborY="-86231"/>
      <dgm:spPr/>
    </dgm:pt>
  </dgm:ptLst>
  <dgm:cxnLst>
    <dgm:cxn modelId="{CCF1C705-0DE8-47A9-8B38-381ABF0A6236}" type="presOf" srcId="{C7FB5D74-E0FB-4E93-8795-22EFDC982712}" destId="{57F1AA47-3858-49CE-B235-7AF0CED38701}" srcOrd="0" destOrd="0" presId="urn:microsoft.com/office/officeart/2008/layout/AscendingPictureAccentProcess"/>
    <dgm:cxn modelId="{5DFB884C-FEE9-4905-9A7A-D45EA2B5CD75}" srcId="{8800342A-DD01-43ED-989F-D97793737C24}" destId="{C7FB5D74-E0FB-4E93-8795-22EFDC982712}" srcOrd="0" destOrd="0" parTransId="{82FC6F26-A279-4B97-B70C-9D90A8223380}" sibTransId="{0706EE21-9CAE-4560-9D0F-F0C7B7B5FDF8}"/>
    <dgm:cxn modelId="{B60A01DE-C466-41DC-B8D5-9FE5921D7C77}" type="presOf" srcId="{8800342A-DD01-43ED-989F-D97793737C24}" destId="{EE5BD5F1-88AF-4B88-839C-82FD992C47B6}" srcOrd="0" destOrd="0" presId="urn:microsoft.com/office/officeart/2008/layout/AscendingPictureAccentProcess"/>
    <dgm:cxn modelId="{246528F9-CB02-4E6A-87A3-D2303AD5DB0A}" type="presOf" srcId="{0706EE21-9CAE-4560-9D0F-F0C7B7B5FDF8}" destId="{FB6BA1B2-B94B-4FD3-ADB5-191EBE73C78A}" srcOrd="0" destOrd="0" presId="urn:microsoft.com/office/officeart/2008/layout/AscendingPictureAccentProcess"/>
    <dgm:cxn modelId="{E79B7868-9CF4-46AC-AE79-3C485AB87086}" type="presParOf" srcId="{EE5BD5F1-88AF-4B88-839C-82FD992C47B6}" destId="{57F1AA47-3858-49CE-B235-7AF0CED38701}" srcOrd="0" destOrd="0" presId="urn:microsoft.com/office/officeart/2008/layout/AscendingPictureAccentProcess"/>
    <dgm:cxn modelId="{16F07EED-427F-4A1D-AB64-B6C17826AC8C}" type="presParOf" srcId="{EE5BD5F1-88AF-4B88-839C-82FD992C47B6}" destId="{22BEFFE5-48ED-45FD-A5B7-CADF51B9DE9D}" srcOrd="1" destOrd="0" presId="urn:microsoft.com/office/officeart/2008/layout/AscendingPictureAccentProcess"/>
    <dgm:cxn modelId="{A84FDDD8-6373-4DEC-9017-CD9BF7F200A8}" type="presParOf" srcId="{22BEFFE5-48ED-45FD-A5B7-CADF51B9DE9D}" destId="{FB6BA1B2-B94B-4FD3-ADB5-191EBE73C78A}" srcOrd="0" destOrd="0" presId="urn:microsoft.com/office/officeart/2008/layout/AscendingPictureAccent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87129C-9430-4362-91A7-FE8BDB1DFB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C1BFD5BA-2AF2-4EA2-A824-71EBE3580A63}">
      <dgm:prSet/>
      <dgm:spPr>
        <a:solidFill>
          <a:srgbClr val="E34D14"/>
        </a:solidFill>
        <a:effectLst>
          <a:glow rad="63500">
            <a:schemeClr val="accent2">
              <a:satMod val="175000"/>
              <a:alpha val="40000"/>
            </a:schemeClr>
          </a:glow>
        </a:effectLst>
      </dgm:spPr>
      <dgm:t>
        <a:bodyPr/>
        <a:lstStyle/>
        <a:p>
          <a:r>
            <a:rPr lang="fi-FI" b="1" dirty="0"/>
            <a:t>Palvelupolku </a:t>
          </a:r>
          <a:r>
            <a:rPr lang="fi-FI" b="1" dirty="0" err="1"/>
            <a:t>Mun</a:t>
          </a:r>
          <a:r>
            <a:rPr lang="fi-FI" b="1" dirty="0"/>
            <a:t> Ouluun: </a:t>
          </a:r>
          <a:r>
            <a:rPr lang="fi-FI" dirty="0"/>
            <a:t>Akkuna (Kaupungin intra), Ouka.fi, Instagram, Facebook. Ystävien ja omien sidosryhmien julkaisut somessa. Käy </a:t>
          </a:r>
          <a:r>
            <a:rPr lang="fi-FI" dirty="0" err="1"/>
            <a:t>Mun</a:t>
          </a:r>
          <a:r>
            <a:rPr lang="fi-FI" dirty="0"/>
            <a:t> Oulussa katsomassa mitä Oulussa on tekeillä aina silloin kun  ehtii ja huomaa jotain tärkeää. Jakaa aktiivisesti kiinnostavia sisältöjä some-seuraajilleen. </a:t>
          </a:r>
        </a:p>
      </dgm:t>
    </dgm:pt>
    <dgm:pt modelId="{AB48D01B-7B75-40EE-8E2C-B0ED09A94E53}" type="parTrans" cxnId="{CEBFD073-C14F-4FCD-A412-0435C3FF8E67}">
      <dgm:prSet/>
      <dgm:spPr/>
      <dgm:t>
        <a:bodyPr/>
        <a:lstStyle/>
        <a:p>
          <a:endParaRPr lang="fi-FI"/>
        </a:p>
      </dgm:t>
    </dgm:pt>
    <dgm:pt modelId="{8D9C2E96-7A62-423A-820C-B4294F6090A5}" type="sibTrans" cxnId="{CEBFD073-C14F-4FCD-A412-0435C3FF8E67}">
      <dgm:prSet/>
      <dgm:spPr/>
      <dgm:t>
        <a:bodyPr/>
        <a:lstStyle/>
        <a:p>
          <a:endParaRPr lang="fi-FI"/>
        </a:p>
      </dgm:t>
    </dgm:pt>
    <dgm:pt modelId="{461C4A87-3898-4F0A-A846-CE59997CC107}">
      <dgm:prSet/>
      <dgm:spPr>
        <a:solidFill>
          <a:srgbClr val="E34D14"/>
        </a:solidFill>
        <a:effectLst>
          <a:glow rad="63500">
            <a:schemeClr val="accent2">
              <a:satMod val="175000"/>
              <a:alpha val="40000"/>
            </a:schemeClr>
          </a:glow>
        </a:effectLst>
      </dgm:spPr>
      <dgm:t>
        <a:bodyPr/>
        <a:lstStyle/>
        <a:p>
          <a:r>
            <a:rPr lang="fi-FI" b="1" dirty="0">
              <a:effectLst>
                <a:glow rad="63500">
                  <a:schemeClr val="accent2">
                    <a:satMod val="175000"/>
                    <a:alpha val="40000"/>
                  </a:schemeClr>
                </a:glow>
              </a:effectLst>
            </a:rPr>
            <a:t>Mitä motivoi käyttämään </a:t>
          </a:r>
          <a:r>
            <a:rPr lang="fi-FI" b="1" dirty="0" err="1">
              <a:effectLst>
                <a:glow rad="63500">
                  <a:schemeClr val="accent2">
                    <a:satMod val="175000"/>
                    <a:alpha val="40000"/>
                  </a:schemeClr>
                </a:glow>
              </a:effectLst>
            </a:rPr>
            <a:t>Mun</a:t>
          </a:r>
          <a:r>
            <a:rPr lang="fi-FI" b="1" dirty="0">
              <a:effectLst>
                <a:glow rad="63500">
                  <a:schemeClr val="accent2">
                    <a:satMod val="175000"/>
                    <a:alpha val="40000"/>
                  </a:schemeClr>
                </a:glow>
              </a:effectLst>
            </a:rPr>
            <a:t> Oulua? </a:t>
          </a:r>
          <a:r>
            <a:rPr lang="fi-FI" dirty="0">
              <a:effectLst>
                <a:glow rad="63500">
                  <a:schemeClr val="accent2">
                    <a:satMod val="175000"/>
                    <a:alpha val="40000"/>
                  </a:schemeClr>
                </a:glow>
              </a:effectLst>
            </a:rPr>
            <a:t>Paikallisuus kiinnostaa ja kaikkein eniten tapahtumat ja palvelut. </a:t>
          </a:r>
          <a:br>
            <a:rPr lang="fi-FI" dirty="0">
              <a:effectLst>
                <a:glow rad="63500">
                  <a:schemeClr val="accent2">
                    <a:satMod val="175000"/>
                    <a:alpha val="40000"/>
                  </a:schemeClr>
                </a:glow>
              </a:effectLst>
            </a:rPr>
          </a:br>
          <a:r>
            <a:rPr lang="fi-FI" dirty="0">
              <a:effectLst>
                <a:glow rad="63500">
                  <a:schemeClr val="accent2">
                    <a:satMod val="175000"/>
                    <a:alpha val="40000"/>
                  </a:schemeClr>
                </a:glow>
              </a:effectLst>
            </a:rPr>
            <a:t>Haluaa tietää mitä kaupungissa on tekeillä, jotta voi tuoda tärkeinä pitämiään asioita some-keskusteluun ja vaikuttaa niihin järjestökontaktien tai luottamushenkilöiden kautta. </a:t>
          </a:r>
          <a:br>
            <a:rPr lang="fi-FI" dirty="0">
              <a:effectLst>
                <a:glow rad="63500">
                  <a:schemeClr val="accent2">
                    <a:satMod val="175000"/>
                    <a:alpha val="40000"/>
                  </a:schemeClr>
                </a:glow>
              </a:effectLst>
            </a:rPr>
          </a:br>
          <a:br>
            <a:rPr lang="fi-FI" dirty="0">
              <a:effectLst>
                <a:glow rad="63500">
                  <a:schemeClr val="accent2">
                    <a:satMod val="175000"/>
                    <a:alpha val="40000"/>
                  </a:schemeClr>
                </a:glow>
              </a:effectLst>
            </a:rPr>
          </a:br>
          <a:endParaRPr lang="fi-FI" dirty="0">
            <a:effectLst>
              <a:glow rad="63500">
                <a:schemeClr val="accent2">
                  <a:satMod val="175000"/>
                  <a:alpha val="40000"/>
                </a:schemeClr>
              </a:glow>
            </a:effectLst>
          </a:endParaRPr>
        </a:p>
      </dgm:t>
    </dgm:pt>
    <dgm:pt modelId="{D259DF89-4ACA-416E-8AF0-79BFAC6B7DEA}" type="parTrans" cxnId="{56540433-3D22-4122-B001-2F9C3C1E970A}">
      <dgm:prSet/>
      <dgm:spPr/>
      <dgm:t>
        <a:bodyPr/>
        <a:lstStyle/>
        <a:p>
          <a:endParaRPr lang="fi-FI"/>
        </a:p>
      </dgm:t>
    </dgm:pt>
    <dgm:pt modelId="{F7B9EED9-7988-4AAC-BAD7-509AC4AB054F}" type="sibTrans" cxnId="{56540433-3D22-4122-B001-2F9C3C1E970A}">
      <dgm:prSet/>
      <dgm:spPr/>
      <dgm:t>
        <a:bodyPr/>
        <a:lstStyle/>
        <a:p>
          <a:endParaRPr lang="fi-FI"/>
        </a:p>
      </dgm:t>
    </dgm:pt>
    <dgm:pt modelId="{7DCFC4CF-933F-4A22-914B-D9F1241D899B}">
      <dgm:prSet/>
      <dgm:spPr>
        <a:solidFill>
          <a:srgbClr val="E34D14"/>
        </a:solidFill>
        <a:effectLst>
          <a:glow rad="63500">
            <a:schemeClr val="accent2">
              <a:satMod val="175000"/>
              <a:alpha val="40000"/>
            </a:schemeClr>
          </a:glow>
        </a:effectLst>
      </dgm:spPr>
      <dgm:t>
        <a:bodyPr anchor="t" anchorCtr="0"/>
        <a:lstStyle/>
        <a:p>
          <a:r>
            <a:rPr lang="fi-FI" b="1" dirty="0"/>
            <a:t>Mikä turhauttaa/harmittaa?: </a:t>
          </a:r>
          <a:r>
            <a:rPr lang="fi-FI" dirty="0"/>
            <a:t>Ennakkoluuloisuus, valeuutiset, epätasa-arvoisuus etenkin lasten ja nuorten keskuudessa. </a:t>
          </a:r>
        </a:p>
      </dgm:t>
    </dgm:pt>
    <dgm:pt modelId="{0EB8C858-0BE3-48CD-A5E4-152FF2985291}" type="parTrans" cxnId="{5F4AA1E0-1D8D-4EEA-B6FF-0F8D35C8DDF0}">
      <dgm:prSet/>
      <dgm:spPr/>
      <dgm:t>
        <a:bodyPr/>
        <a:lstStyle/>
        <a:p>
          <a:endParaRPr lang="fi-FI"/>
        </a:p>
      </dgm:t>
    </dgm:pt>
    <dgm:pt modelId="{E9BDFCD9-A5B6-4B16-AEC8-03954BAE2887}" type="sibTrans" cxnId="{5F4AA1E0-1D8D-4EEA-B6FF-0F8D35C8DDF0}">
      <dgm:prSet/>
      <dgm:spPr/>
      <dgm:t>
        <a:bodyPr/>
        <a:lstStyle/>
        <a:p>
          <a:endParaRPr lang="fi-FI"/>
        </a:p>
      </dgm:t>
    </dgm:pt>
    <dgm:pt modelId="{6D23C9DF-C6D9-4A1A-BA32-A3A50F23089B}" type="pres">
      <dgm:prSet presAssocID="{F287129C-9430-4362-91A7-FE8BDB1DFB18}" presName="linear" presStyleCnt="0">
        <dgm:presLayoutVars>
          <dgm:animLvl val="lvl"/>
          <dgm:resizeHandles val="exact"/>
        </dgm:presLayoutVars>
      </dgm:prSet>
      <dgm:spPr/>
    </dgm:pt>
    <dgm:pt modelId="{98A40F89-F98D-4201-B5D3-EEBAFAE81F43}" type="pres">
      <dgm:prSet presAssocID="{C1BFD5BA-2AF2-4EA2-A824-71EBE3580A63}" presName="parentText" presStyleLbl="node1" presStyleIdx="0" presStyleCnt="3" custAng="0" custScaleY="69742">
        <dgm:presLayoutVars>
          <dgm:chMax val="0"/>
          <dgm:bulletEnabled val="1"/>
        </dgm:presLayoutVars>
      </dgm:prSet>
      <dgm:spPr/>
    </dgm:pt>
    <dgm:pt modelId="{D7A00BC2-53D5-4AAE-922A-D2F6B2C1A4BA}" type="pres">
      <dgm:prSet presAssocID="{8D9C2E96-7A62-423A-820C-B4294F6090A5}" presName="spacer" presStyleCnt="0"/>
      <dgm:spPr/>
    </dgm:pt>
    <dgm:pt modelId="{1706B4F8-A128-4EED-9D4C-A307BE26E2C6}" type="pres">
      <dgm:prSet presAssocID="{461C4A87-3898-4F0A-A846-CE59997CC107}" presName="parentText" presStyleLbl="node1" presStyleIdx="1" presStyleCnt="3">
        <dgm:presLayoutVars>
          <dgm:chMax val="0"/>
          <dgm:bulletEnabled val="1"/>
        </dgm:presLayoutVars>
      </dgm:prSet>
      <dgm:spPr/>
    </dgm:pt>
    <dgm:pt modelId="{277741F5-7C12-458C-83B7-DEC031ED53CB}" type="pres">
      <dgm:prSet presAssocID="{F7B9EED9-7988-4AAC-BAD7-509AC4AB054F}" presName="spacer" presStyleCnt="0"/>
      <dgm:spPr/>
    </dgm:pt>
    <dgm:pt modelId="{94135929-37EF-47F6-9058-FBCC84F4BF10}" type="pres">
      <dgm:prSet presAssocID="{7DCFC4CF-933F-4A22-914B-D9F1241D899B}" presName="parentText" presStyleLbl="node1" presStyleIdx="2" presStyleCnt="3" custScaleY="43057">
        <dgm:presLayoutVars>
          <dgm:chMax val="0"/>
          <dgm:bulletEnabled val="1"/>
        </dgm:presLayoutVars>
      </dgm:prSet>
      <dgm:spPr/>
    </dgm:pt>
  </dgm:ptLst>
  <dgm:cxnLst>
    <dgm:cxn modelId="{3A368313-916C-4D7C-9817-B40D12AA45F3}" type="presOf" srcId="{F287129C-9430-4362-91A7-FE8BDB1DFB18}" destId="{6D23C9DF-C6D9-4A1A-BA32-A3A50F23089B}" srcOrd="0" destOrd="0" presId="urn:microsoft.com/office/officeart/2005/8/layout/vList2"/>
    <dgm:cxn modelId="{56540433-3D22-4122-B001-2F9C3C1E970A}" srcId="{F287129C-9430-4362-91A7-FE8BDB1DFB18}" destId="{461C4A87-3898-4F0A-A846-CE59997CC107}" srcOrd="1" destOrd="0" parTransId="{D259DF89-4ACA-416E-8AF0-79BFAC6B7DEA}" sibTransId="{F7B9EED9-7988-4AAC-BAD7-509AC4AB054F}"/>
    <dgm:cxn modelId="{7E468836-97E2-48E8-A4F8-9FC6E35F6DC3}" type="presOf" srcId="{461C4A87-3898-4F0A-A846-CE59997CC107}" destId="{1706B4F8-A128-4EED-9D4C-A307BE26E2C6}" srcOrd="0" destOrd="0" presId="urn:microsoft.com/office/officeart/2005/8/layout/vList2"/>
    <dgm:cxn modelId="{09488C4A-1B9F-45D9-978D-F165112D6ECA}" type="presOf" srcId="{7DCFC4CF-933F-4A22-914B-D9F1241D899B}" destId="{94135929-37EF-47F6-9058-FBCC84F4BF10}" srcOrd="0" destOrd="0" presId="urn:microsoft.com/office/officeart/2005/8/layout/vList2"/>
    <dgm:cxn modelId="{CEBFD073-C14F-4FCD-A412-0435C3FF8E67}" srcId="{F287129C-9430-4362-91A7-FE8BDB1DFB18}" destId="{C1BFD5BA-2AF2-4EA2-A824-71EBE3580A63}" srcOrd="0" destOrd="0" parTransId="{AB48D01B-7B75-40EE-8E2C-B0ED09A94E53}" sibTransId="{8D9C2E96-7A62-423A-820C-B4294F6090A5}"/>
    <dgm:cxn modelId="{F7C673AD-BAAF-4413-A8F1-CB4CECCADE7C}" type="presOf" srcId="{C1BFD5BA-2AF2-4EA2-A824-71EBE3580A63}" destId="{98A40F89-F98D-4201-B5D3-EEBAFAE81F43}" srcOrd="0" destOrd="0" presId="urn:microsoft.com/office/officeart/2005/8/layout/vList2"/>
    <dgm:cxn modelId="{5F4AA1E0-1D8D-4EEA-B6FF-0F8D35C8DDF0}" srcId="{F287129C-9430-4362-91A7-FE8BDB1DFB18}" destId="{7DCFC4CF-933F-4A22-914B-D9F1241D899B}" srcOrd="2" destOrd="0" parTransId="{0EB8C858-0BE3-48CD-A5E4-152FF2985291}" sibTransId="{E9BDFCD9-A5B6-4B16-AEC8-03954BAE2887}"/>
    <dgm:cxn modelId="{DB599979-8A8F-40D5-B77E-A1F2525ACD88}" type="presParOf" srcId="{6D23C9DF-C6D9-4A1A-BA32-A3A50F23089B}" destId="{98A40F89-F98D-4201-B5D3-EEBAFAE81F43}" srcOrd="0" destOrd="0" presId="urn:microsoft.com/office/officeart/2005/8/layout/vList2"/>
    <dgm:cxn modelId="{022F2177-5009-4868-8CFA-BEA931428A76}" type="presParOf" srcId="{6D23C9DF-C6D9-4A1A-BA32-A3A50F23089B}" destId="{D7A00BC2-53D5-4AAE-922A-D2F6B2C1A4BA}" srcOrd="1" destOrd="0" presId="urn:microsoft.com/office/officeart/2005/8/layout/vList2"/>
    <dgm:cxn modelId="{E8C01D2B-F2A1-4CBA-90C4-C93A4224301E}" type="presParOf" srcId="{6D23C9DF-C6D9-4A1A-BA32-A3A50F23089B}" destId="{1706B4F8-A128-4EED-9D4C-A307BE26E2C6}" srcOrd="2" destOrd="0" presId="urn:microsoft.com/office/officeart/2005/8/layout/vList2"/>
    <dgm:cxn modelId="{582B0D8B-6055-44D3-B462-389099E9425A}" type="presParOf" srcId="{6D23C9DF-C6D9-4A1A-BA32-A3A50F23089B}" destId="{277741F5-7C12-458C-83B7-DEC031ED53CB}" srcOrd="3" destOrd="0" presId="urn:microsoft.com/office/officeart/2005/8/layout/vList2"/>
    <dgm:cxn modelId="{80319B0F-75F0-44DC-AD1A-29D789DD5E29}" type="presParOf" srcId="{6D23C9DF-C6D9-4A1A-BA32-A3A50F23089B}" destId="{94135929-37EF-47F6-9058-FBCC84F4BF10}"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972A7C-5334-4378-9875-C85BC50BDD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D92BAB5B-45B4-41A2-BFA6-0681E10183C5}">
      <dgm:prSet custT="1"/>
      <dgm:spPr>
        <a:solidFill>
          <a:srgbClr val="2DB137"/>
        </a:solidFill>
        <a:effectLst>
          <a:glow rad="63500">
            <a:srgbClr val="2DB137">
              <a:alpha val="40000"/>
            </a:srgbClr>
          </a:glow>
          <a:outerShdw blurRad="50800" dist="50800" dir="5400000" algn="ctr" rotWithShape="0">
            <a:srgbClr val="000000">
              <a:alpha val="95000"/>
            </a:srgbClr>
          </a:outerShdw>
        </a:effectLst>
      </dgm:spPr>
      <dgm:t>
        <a:bodyPr/>
        <a:lstStyle/>
        <a:p>
          <a:r>
            <a:rPr lang="fi-FI" sz="1000" b="1" dirty="0"/>
            <a:t>Palvelupolku </a:t>
          </a:r>
          <a:r>
            <a:rPr lang="fi-FI" sz="1000" b="1" dirty="0" err="1"/>
            <a:t>Mun</a:t>
          </a:r>
          <a:r>
            <a:rPr lang="fi-FI" sz="1000" b="1" dirty="0"/>
            <a:t> Ouluun</a:t>
          </a:r>
          <a:r>
            <a:rPr lang="fi-FI" sz="1000" dirty="0"/>
            <a:t>: Twitter, Facebook, Kaleva.fi, </a:t>
          </a:r>
          <a:br>
            <a:rPr lang="fi-FI" sz="1200" dirty="0"/>
          </a:br>
          <a:endParaRPr lang="fi-FI" sz="1200" dirty="0"/>
        </a:p>
      </dgm:t>
    </dgm:pt>
    <dgm:pt modelId="{DB1CC72A-7532-482F-A864-0FB3B71225CC}" type="parTrans" cxnId="{91034C00-AF26-410C-AB34-43A55CE26FB7}">
      <dgm:prSet/>
      <dgm:spPr/>
      <dgm:t>
        <a:bodyPr/>
        <a:lstStyle/>
        <a:p>
          <a:endParaRPr lang="fi-FI"/>
        </a:p>
      </dgm:t>
    </dgm:pt>
    <dgm:pt modelId="{484A9DAB-64DD-455F-B627-D900933E3B78}" type="sibTrans" cxnId="{91034C00-AF26-410C-AB34-43A55CE26FB7}">
      <dgm:prSet/>
      <dgm:spPr/>
      <dgm:t>
        <a:bodyPr/>
        <a:lstStyle/>
        <a:p>
          <a:endParaRPr lang="fi-FI"/>
        </a:p>
      </dgm:t>
    </dgm:pt>
    <dgm:pt modelId="{4B9A9A9E-513E-4B68-8F75-BF36E8CDD651}">
      <dgm:prSet custT="1"/>
      <dgm:spPr>
        <a:solidFill>
          <a:srgbClr val="2DB137"/>
        </a:solidFill>
        <a:effectLst>
          <a:glow rad="63500">
            <a:srgbClr val="2DB137">
              <a:alpha val="40000"/>
            </a:srgbClr>
          </a:glow>
        </a:effectLst>
      </dgm:spPr>
      <dgm:t>
        <a:bodyPr/>
        <a:lstStyle/>
        <a:p>
          <a:r>
            <a:rPr lang="fi-FI" sz="1000" b="1" dirty="0"/>
            <a:t>Mitä motivoi seuraamaan </a:t>
          </a:r>
          <a:r>
            <a:rPr lang="fi-FI" sz="1000" b="1" dirty="0" err="1"/>
            <a:t>Mun</a:t>
          </a:r>
          <a:r>
            <a:rPr lang="fi-FI" sz="1000" b="1" dirty="0"/>
            <a:t> Oulua ? </a:t>
          </a:r>
          <a:r>
            <a:rPr lang="fi-FI" sz="1000" b="0" dirty="0"/>
            <a:t>Haluaa tietää, mitä kaupungissa tapahtuu. Kiinnostunut rakennushankkeista, innovaatioista, yritysmaailmasta, työmahdollisuuksista, oululaisista työn ja urheilun sankareista. </a:t>
          </a:r>
        </a:p>
        <a:p>
          <a:endParaRPr lang="fi-FI" sz="1000" dirty="0"/>
        </a:p>
      </dgm:t>
    </dgm:pt>
    <dgm:pt modelId="{BD181ECA-C985-4711-9A43-D2BA3D89F91D}" type="parTrans" cxnId="{0B680085-E46B-424F-B5D9-541D8B3286E6}">
      <dgm:prSet/>
      <dgm:spPr/>
      <dgm:t>
        <a:bodyPr/>
        <a:lstStyle/>
        <a:p>
          <a:endParaRPr lang="fi-FI"/>
        </a:p>
      </dgm:t>
    </dgm:pt>
    <dgm:pt modelId="{23A34CC8-5ED5-44FC-AFAC-EC7A24D7DAB6}" type="sibTrans" cxnId="{0B680085-E46B-424F-B5D9-541D8B3286E6}">
      <dgm:prSet/>
      <dgm:spPr/>
      <dgm:t>
        <a:bodyPr/>
        <a:lstStyle/>
        <a:p>
          <a:endParaRPr lang="fi-FI"/>
        </a:p>
      </dgm:t>
    </dgm:pt>
    <dgm:pt modelId="{EF424C89-13F7-41E9-BC47-9F1E8A306886}">
      <dgm:prSet/>
      <dgm:spPr>
        <a:solidFill>
          <a:srgbClr val="2DB137"/>
        </a:solidFill>
        <a:effectLst>
          <a:glow rad="63500">
            <a:srgbClr val="2DB137">
              <a:alpha val="40000"/>
            </a:srgbClr>
          </a:glow>
        </a:effectLst>
      </dgm:spPr>
      <dgm:t>
        <a:bodyPr/>
        <a:lstStyle/>
        <a:p>
          <a:r>
            <a:rPr lang="fi-FI" b="1" dirty="0"/>
            <a:t>Mikä harmittaa/turhauttaa? </a:t>
          </a:r>
          <a:r>
            <a:rPr lang="fi-FI" dirty="0"/>
            <a:t>Johdattelu ja klikkiotsikot. Haluaa  pitkäjänteistä uutisointia, missä aiheita seurataan loppuun saakka. Hartaanselän kalaennätys on vielä rikkomatta.</a:t>
          </a:r>
        </a:p>
        <a:p>
          <a:r>
            <a:rPr lang="fi-FI" b="1" dirty="0"/>
            <a:t>Mitä arvostaa: </a:t>
          </a:r>
          <a:r>
            <a:rPr lang="fi-FI" dirty="0"/>
            <a:t>Kotikaupunkiaan paikkana, joka on nykyistä  julkisuuskuvaansa parempi.  Toivoo Oulun saavan rahoitusta hankkeilleen.</a:t>
          </a:r>
        </a:p>
      </dgm:t>
    </dgm:pt>
    <dgm:pt modelId="{189B10CF-DD5B-4138-8D7D-D6FC246205C9}" type="parTrans" cxnId="{317D8AAF-70DA-47DE-8E4F-8F7A1357DFCF}">
      <dgm:prSet/>
      <dgm:spPr/>
      <dgm:t>
        <a:bodyPr/>
        <a:lstStyle/>
        <a:p>
          <a:endParaRPr lang="fi-FI"/>
        </a:p>
      </dgm:t>
    </dgm:pt>
    <dgm:pt modelId="{B73F7B7D-3B54-4B83-AC19-FD5A4B1D7E9F}" type="sibTrans" cxnId="{317D8AAF-70DA-47DE-8E4F-8F7A1357DFCF}">
      <dgm:prSet/>
      <dgm:spPr/>
      <dgm:t>
        <a:bodyPr/>
        <a:lstStyle/>
        <a:p>
          <a:endParaRPr lang="fi-FI"/>
        </a:p>
      </dgm:t>
    </dgm:pt>
    <dgm:pt modelId="{FDB44E10-C898-47CF-A175-49FCC69902B0}" type="pres">
      <dgm:prSet presAssocID="{A2972A7C-5334-4378-9875-C85BC50BDD18}" presName="linear" presStyleCnt="0">
        <dgm:presLayoutVars>
          <dgm:animLvl val="lvl"/>
          <dgm:resizeHandles val="exact"/>
        </dgm:presLayoutVars>
      </dgm:prSet>
      <dgm:spPr/>
    </dgm:pt>
    <dgm:pt modelId="{8BA6D9F7-FECD-4A7D-BE42-B40FB13EC2A9}" type="pres">
      <dgm:prSet presAssocID="{D92BAB5B-45B4-41A2-BFA6-0681E10183C5}" presName="parentText" presStyleLbl="node1" presStyleIdx="0" presStyleCnt="3" custScaleY="25321" custLinFactNeighborY="20689">
        <dgm:presLayoutVars>
          <dgm:chMax val="0"/>
          <dgm:bulletEnabled val="1"/>
        </dgm:presLayoutVars>
      </dgm:prSet>
      <dgm:spPr/>
    </dgm:pt>
    <dgm:pt modelId="{7EA5E67D-48A3-45B6-A77F-BEA070780435}" type="pres">
      <dgm:prSet presAssocID="{484A9DAB-64DD-455F-B627-D900933E3B78}" presName="spacer" presStyleCnt="0"/>
      <dgm:spPr/>
    </dgm:pt>
    <dgm:pt modelId="{6CD5F5D5-0140-4387-8D4D-7A2D6D3A8BFB}" type="pres">
      <dgm:prSet presAssocID="{4B9A9A9E-513E-4B68-8F75-BF36E8CDD651}" presName="parentText" presStyleLbl="node1" presStyleIdx="1" presStyleCnt="3" custScaleY="30597">
        <dgm:presLayoutVars>
          <dgm:chMax val="0"/>
          <dgm:bulletEnabled val="1"/>
        </dgm:presLayoutVars>
      </dgm:prSet>
      <dgm:spPr/>
    </dgm:pt>
    <dgm:pt modelId="{8C70F663-A0C9-40A2-A9B0-E1DE3DE02881}" type="pres">
      <dgm:prSet presAssocID="{23A34CC8-5ED5-44FC-AFAC-EC7A24D7DAB6}" presName="spacer" presStyleCnt="0"/>
      <dgm:spPr/>
    </dgm:pt>
    <dgm:pt modelId="{B4859DB6-32D4-41C8-9EE1-196312E96CA1}" type="pres">
      <dgm:prSet presAssocID="{EF424C89-13F7-41E9-BC47-9F1E8A306886}" presName="parentText" presStyleLbl="node1" presStyleIdx="2" presStyleCnt="3" custScaleY="45700">
        <dgm:presLayoutVars>
          <dgm:chMax val="0"/>
          <dgm:bulletEnabled val="1"/>
        </dgm:presLayoutVars>
      </dgm:prSet>
      <dgm:spPr/>
    </dgm:pt>
  </dgm:ptLst>
  <dgm:cxnLst>
    <dgm:cxn modelId="{91034C00-AF26-410C-AB34-43A55CE26FB7}" srcId="{A2972A7C-5334-4378-9875-C85BC50BDD18}" destId="{D92BAB5B-45B4-41A2-BFA6-0681E10183C5}" srcOrd="0" destOrd="0" parTransId="{DB1CC72A-7532-482F-A864-0FB3B71225CC}" sibTransId="{484A9DAB-64DD-455F-B627-D900933E3B78}"/>
    <dgm:cxn modelId="{77FDFB4D-03A2-4BF9-ACC4-F5883795E4E8}" type="presOf" srcId="{A2972A7C-5334-4378-9875-C85BC50BDD18}" destId="{FDB44E10-C898-47CF-A175-49FCC69902B0}" srcOrd="0" destOrd="0" presId="urn:microsoft.com/office/officeart/2005/8/layout/vList2"/>
    <dgm:cxn modelId="{0B680085-E46B-424F-B5D9-541D8B3286E6}" srcId="{A2972A7C-5334-4378-9875-C85BC50BDD18}" destId="{4B9A9A9E-513E-4B68-8F75-BF36E8CDD651}" srcOrd="1" destOrd="0" parTransId="{BD181ECA-C985-4711-9A43-D2BA3D89F91D}" sibTransId="{23A34CC8-5ED5-44FC-AFAC-EC7A24D7DAB6}"/>
    <dgm:cxn modelId="{8CA76E9C-9893-463F-A2DA-3649E299AB0B}" type="presOf" srcId="{4B9A9A9E-513E-4B68-8F75-BF36E8CDD651}" destId="{6CD5F5D5-0140-4387-8D4D-7A2D6D3A8BFB}" srcOrd="0" destOrd="0" presId="urn:microsoft.com/office/officeart/2005/8/layout/vList2"/>
    <dgm:cxn modelId="{317D8AAF-70DA-47DE-8E4F-8F7A1357DFCF}" srcId="{A2972A7C-5334-4378-9875-C85BC50BDD18}" destId="{EF424C89-13F7-41E9-BC47-9F1E8A306886}" srcOrd="2" destOrd="0" parTransId="{189B10CF-DD5B-4138-8D7D-D6FC246205C9}" sibTransId="{B73F7B7D-3B54-4B83-AC19-FD5A4B1D7E9F}"/>
    <dgm:cxn modelId="{202009BB-B68B-454A-9D9E-EBB4D8383536}" type="presOf" srcId="{EF424C89-13F7-41E9-BC47-9F1E8A306886}" destId="{B4859DB6-32D4-41C8-9EE1-196312E96CA1}" srcOrd="0" destOrd="0" presId="urn:microsoft.com/office/officeart/2005/8/layout/vList2"/>
    <dgm:cxn modelId="{64DCDEF0-B95D-464F-85DE-C943C648155E}" type="presOf" srcId="{D92BAB5B-45B4-41A2-BFA6-0681E10183C5}" destId="{8BA6D9F7-FECD-4A7D-BE42-B40FB13EC2A9}" srcOrd="0" destOrd="0" presId="urn:microsoft.com/office/officeart/2005/8/layout/vList2"/>
    <dgm:cxn modelId="{C740C88E-756A-4836-AE11-3B1CD76856DB}" type="presParOf" srcId="{FDB44E10-C898-47CF-A175-49FCC69902B0}" destId="{8BA6D9F7-FECD-4A7D-BE42-B40FB13EC2A9}" srcOrd="0" destOrd="0" presId="urn:microsoft.com/office/officeart/2005/8/layout/vList2"/>
    <dgm:cxn modelId="{15AAB3FD-BABA-463B-BA8E-ED2413FC5FA2}" type="presParOf" srcId="{FDB44E10-C898-47CF-A175-49FCC69902B0}" destId="{7EA5E67D-48A3-45B6-A77F-BEA070780435}" srcOrd="1" destOrd="0" presId="urn:microsoft.com/office/officeart/2005/8/layout/vList2"/>
    <dgm:cxn modelId="{A4924E30-D651-49F6-A3A9-559495BB7C19}" type="presParOf" srcId="{FDB44E10-C898-47CF-A175-49FCC69902B0}" destId="{6CD5F5D5-0140-4387-8D4D-7A2D6D3A8BFB}" srcOrd="2" destOrd="0" presId="urn:microsoft.com/office/officeart/2005/8/layout/vList2"/>
    <dgm:cxn modelId="{215F3F2D-5EC3-4F67-9DEB-462EFF01CEA4}" type="presParOf" srcId="{FDB44E10-C898-47CF-A175-49FCC69902B0}" destId="{8C70F663-A0C9-40A2-A9B0-E1DE3DE02881}" srcOrd="3" destOrd="0" presId="urn:microsoft.com/office/officeart/2005/8/layout/vList2"/>
    <dgm:cxn modelId="{A1FC4DBD-3CD6-4AEF-9358-D431B9324387}" type="presParOf" srcId="{FDB44E10-C898-47CF-A175-49FCC69902B0}" destId="{B4859DB6-32D4-41C8-9EE1-196312E96CA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00342A-DD01-43ED-989F-D97793737C24}"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C7FB5D74-E0FB-4E93-8795-22EFDC982712}">
      <dgm:prSet phldrT="[Teksti]"/>
      <dgm:spPr>
        <a:solidFill>
          <a:srgbClr val="2DB137"/>
        </a:solidFill>
        <a:ln>
          <a:solidFill>
            <a:schemeClr val="lt1">
              <a:hueOff val="0"/>
              <a:satOff val="0"/>
              <a:lumOff val="0"/>
            </a:schemeClr>
          </a:solidFill>
        </a:ln>
        <a:effectLst>
          <a:outerShdw dist="38100" algn="ctr" rotWithShape="0">
            <a:srgbClr val="000000">
              <a:alpha val="43137"/>
            </a:srgbClr>
          </a:outerShdw>
          <a:softEdge rad="0"/>
        </a:effectLst>
      </dgm:spPr>
      <dgm:t>
        <a:bodyPr lIns="0" anchor="t" anchorCtr="1"/>
        <a:lstStyle/>
        <a:p>
          <a:pPr algn="l"/>
          <a:endParaRPr lang="fi-FI" dirty="0"/>
        </a:p>
        <a:p>
          <a:pPr algn="l"/>
          <a:endParaRPr lang="fi-FI" dirty="0"/>
        </a:p>
        <a:p>
          <a:pPr algn="l"/>
          <a:r>
            <a:rPr lang="fi-FI" b="1" dirty="0"/>
            <a:t>- Ikä: </a:t>
          </a:r>
          <a:r>
            <a:rPr lang="fi-FI" dirty="0"/>
            <a:t>40-vuotias mies</a:t>
          </a:r>
        </a:p>
        <a:p>
          <a:pPr algn="l"/>
          <a:r>
            <a:rPr lang="fi-FI" b="1" dirty="0"/>
            <a:t>- Mediat</a:t>
          </a:r>
          <a:r>
            <a:rPr lang="fi-FI" dirty="0"/>
            <a:t>: Twitter, Facebook, LinkedIn, Kaleva ja Hesari... #Oulu on tiukassa seurannassa. Twitter avautuu aina aamukahvilla, ja tauoilla päivän mittaan. </a:t>
          </a:r>
        </a:p>
        <a:p>
          <a:pPr algn="l"/>
          <a:r>
            <a:rPr lang="fi-FI" b="1" dirty="0"/>
            <a:t>- Työ ja harrastukset: </a:t>
          </a:r>
          <a:r>
            <a:rPr lang="fi-FI" dirty="0"/>
            <a:t>Yrittäjänä It-alalla, vapaa-ajalla urheilee ja vetää lasten </a:t>
          </a:r>
          <a:r>
            <a:rPr lang="fi-FI" dirty="0" err="1"/>
            <a:t>säbäkerhoa</a:t>
          </a:r>
          <a:r>
            <a:rPr lang="fi-FI" dirty="0"/>
            <a:t>. Kesälomalla kalastaa.</a:t>
          </a:r>
        </a:p>
        <a:p>
          <a:pPr algn="l"/>
          <a:r>
            <a:rPr lang="fi-FI" b="1" dirty="0"/>
            <a:t>- Elämäntilanne: </a:t>
          </a:r>
          <a:r>
            <a:rPr lang="fi-FI" dirty="0"/>
            <a:t>Perheellinen ja kiireinen.</a:t>
          </a:r>
        </a:p>
        <a:p>
          <a:pPr algn="l"/>
          <a:r>
            <a:rPr lang="fi-FI" b="1" dirty="0"/>
            <a:t>- Mikä on tärkeää: </a:t>
          </a:r>
          <a:r>
            <a:rPr lang="fi-FI" dirty="0"/>
            <a:t>Oman yrityksen menestys. Hyvässä kunnossa pysyminen fyysisesti, henkisesti ja ammatillisesti. </a:t>
          </a:r>
        </a:p>
        <a:p>
          <a:pPr algn="l"/>
          <a:r>
            <a:rPr lang="fi-FI" b="1" dirty="0"/>
            <a:t>- Asenne, olemus ja arvot? </a:t>
          </a:r>
          <a:r>
            <a:rPr lang="fi-FI" dirty="0"/>
            <a:t>Utelias, verkostoituja,  hieman jääräpäinen, mutta  kriittinen ja valmis myös muuttamaan mielipiteitään, kun saa uutta tietoa. Haluaa kehittyä ja mennä elämässä eteenpäin. Kilpailuhenkinen.</a:t>
          </a:r>
        </a:p>
      </dgm:t>
    </dgm:pt>
    <dgm:pt modelId="{82FC6F26-A279-4B97-B70C-9D90A8223380}" type="parTrans" cxnId="{5DFB884C-FEE9-4905-9A7A-D45EA2B5CD75}">
      <dgm:prSet/>
      <dgm:spPr/>
      <dgm:t>
        <a:bodyPr/>
        <a:lstStyle/>
        <a:p>
          <a:endParaRPr lang="fi-FI"/>
        </a:p>
      </dgm:t>
    </dgm:pt>
    <dgm:pt modelId="{0706EE21-9CAE-4560-9D0F-F0C7B7B5FDF8}" type="sibTrans" cxnId="{5DFB884C-FEE9-4905-9A7A-D45EA2B5CD75}">
      <dgm:prSet/>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8181" t="-11364" r="-18181" b="-11364"/>
          </a:stretch>
        </a:blipFill>
      </dgm:spPr>
      <dgm:t>
        <a:bodyPr/>
        <a:lstStyle/>
        <a:p>
          <a:endParaRPr lang="fi-FI"/>
        </a:p>
      </dgm:t>
    </dgm:pt>
    <dgm:pt modelId="{EE5BD5F1-88AF-4B88-839C-82FD992C47B6}" type="pres">
      <dgm:prSet presAssocID="{8800342A-DD01-43ED-989F-D97793737C24}" presName="Name0" presStyleCnt="0">
        <dgm:presLayoutVars>
          <dgm:chMax val="7"/>
          <dgm:chPref val="7"/>
          <dgm:dir/>
        </dgm:presLayoutVars>
      </dgm:prSet>
      <dgm:spPr/>
    </dgm:pt>
    <dgm:pt modelId="{57F1AA47-3858-49CE-B235-7AF0CED38701}" type="pres">
      <dgm:prSet presAssocID="{C7FB5D74-E0FB-4E93-8795-22EFDC982712}" presName="parTx1" presStyleLbl="node1" presStyleIdx="0" presStyleCnt="1" custScaleX="94273" custScaleY="407368" custLinFactNeighborX="-27926" custLinFactNeighborY="35254"/>
      <dgm:spPr/>
    </dgm:pt>
    <dgm:pt modelId="{22BEFFE5-48ED-45FD-A5B7-CADF51B9DE9D}" type="pres">
      <dgm:prSet presAssocID="{0706EE21-9CAE-4560-9D0F-F0C7B7B5FDF8}" presName="picture1" presStyleCnt="0"/>
      <dgm:spPr/>
    </dgm:pt>
    <dgm:pt modelId="{FB6BA1B2-B94B-4FD3-ADB5-191EBE73C78A}" type="pres">
      <dgm:prSet presAssocID="{0706EE21-9CAE-4560-9D0F-F0C7B7B5FDF8}" presName="imageRepeatNode" presStyleLbl="fgImgPlace1" presStyleIdx="0" presStyleCnt="1" custScaleX="115462" custScaleY="115444" custLinFactNeighborX="19028" custLinFactNeighborY="-94419"/>
      <dgm:spPr/>
    </dgm:pt>
  </dgm:ptLst>
  <dgm:cxnLst>
    <dgm:cxn modelId="{CCF1C705-0DE8-47A9-8B38-381ABF0A6236}" type="presOf" srcId="{C7FB5D74-E0FB-4E93-8795-22EFDC982712}" destId="{57F1AA47-3858-49CE-B235-7AF0CED38701}" srcOrd="0" destOrd="0" presId="urn:microsoft.com/office/officeart/2008/layout/AscendingPictureAccentProcess"/>
    <dgm:cxn modelId="{5DFB884C-FEE9-4905-9A7A-D45EA2B5CD75}" srcId="{8800342A-DD01-43ED-989F-D97793737C24}" destId="{C7FB5D74-E0FB-4E93-8795-22EFDC982712}" srcOrd="0" destOrd="0" parTransId="{82FC6F26-A279-4B97-B70C-9D90A8223380}" sibTransId="{0706EE21-9CAE-4560-9D0F-F0C7B7B5FDF8}"/>
    <dgm:cxn modelId="{B60A01DE-C466-41DC-B8D5-9FE5921D7C77}" type="presOf" srcId="{8800342A-DD01-43ED-989F-D97793737C24}" destId="{EE5BD5F1-88AF-4B88-839C-82FD992C47B6}" srcOrd="0" destOrd="0" presId="urn:microsoft.com/office/officeart/2008/layout/AscendingPictureAccentProcess"/>
    <dgm:cxn modelId="{246528F9-CB02-4E6A-87A3-D2303AD5DB0A}" type="presOf" srcId="{0706EE21-9CAE-4560-9D0F-F0C7B7B5FDF8}" destId="{FB6BA1B2-B94B-4FD3-ADB5-191EBE73C78A}" srcOrd="0" destOrd="0" presId="urn:microsoft.com/office/officeart/2008/layout/AscendingPictureAccentProcess"/>
    <dgm:cxn modelId="{E79B7868-9CF4-46AC-AE79-3C485AB87086}" type="presParOf" srcId="{EE5BD5F1-88AF-4B88-839C-82FD992C47B6}" destId="{57F1AA47-3858-49CE-B235-7AF0CED38701}" srcOrd="0" destOrd="0" presId="urn:microsoft.com/office/officeart/2008/layout/AscendingPictureAccentProcess"/>
    <dgm:cxn modelId="{16F07EED-427F-4A1D-AB64-B6C17826AC8C}" type="presParOf" srcId="{EE5BD5F1-88AF-4B88-839C-82FD992C47B6}" destId="{22BEFFE5-48ED-45FD-A5B7-CADF51B9DE9D}" srcOrd="1" destOrd="0" presId="urn:microsoft.com/office/officeart/2008/layout/AscendingPictureAccentProcess"/>
    <dgm:cxn modelId="{A84FDDD8-6373-4DEC-9017-CD9BF7F200A8}" type="presParOf" srcId="{22BEFFE5-48ED-45FD-A5B7-CADF51B9DE9D}" destId="{FB6BA1B2-B94B-4FD3-ADB5-191EBE73C78A}" srcOrd="0" destOrd="0" presId="urn:microsoft.com/office/officeart/2008/layout/AscendingPictureAccentProcess"/>
  </dgm:cxnLst>
  <dgm:bg>
    <a:noFill/>
    <a:effectLst>
      <a:glow rad="63500">
        <a:schemeClr val="accent4">
          <a:satMod val="175000"/>
          <a:alpha val="40000"/>
        </a:schemeClr>
      </a:glo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972A7C-5334-4378-9875-C85BC50BDD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D92BAB5B-45B4-41A2-BFA6-0681E10183C5}">
      <dgm:prSet custT="1"/>
      <dgm:spPr>
        <a:solidFill>
          <a:srgbClr val="E10069"/>
        </a:solidFill>
        <a:effectLst>
          <a:glow rad="63500">
            <a:srgbClr val="2DB137">
              <a:alpha val="40000"/>
            </a:srgbClr>
          </a:glow>
          <a:outerShdw blurRad="50800" dist="50800" dir="5400000" algn="ctr" rotWithShape="0">
            <a:srgbClr val="000000">
              <a:alpha val="95000"/>
            </a:srgbClr>
          </a:outerShdw>
        </a:effectLst>
      </dgm:spPr>
      <dgm:t>
        <a:bodyPr/>
        <a:lstStyle/>
        <a:p>
          <a:r>
            <a:rPr lang="fi-FI" sz="1000" b="1" dirty="0"/>
            <a:t>Palvelupolku </a:t>
          </a:r>
          <a:r>
            <a:rPr lang="fi-FI" sz="1000" b="1" dirty="0" err="1"/>
            <a:t>Mun</a:t>
          </a:r>
          <a:r>
            <a:rPr lang="fi-FI" sz="1000" b="1" dirty="0"/>
            <a:t> Ouluun</a:t>
          </a:r>
          <a:r>
            <a:rPr lang="fi-FI" sz="1000" dirty="0"/>
            <a:t>: Löysi </a:t>
          </a:r>
          <a:r>
            <a:rPr lang="fi-FI" sz="1000" dirty="0" err="1"/>
            <a:t>Mun</a:t>
          </a:r>
          <a:r>
            <a:rPr lang="fi-FI" sz="1000" dirty="0"/>
            <a:t> Oulun Kalevan ilmoituksen kautta ja avaa sen joka aamu menemällä suoraan </a:t>
          </a:r>
          <a:r>
            <a:rPr lang="fi-FI" sz="1000" dirty="0" err="1"/>
            <a:t>Mun</a:t>
          </a:r>
          <a:r>
            <a:rPr lang="fi-FI" sz="1000" dirty="0"/>
            <a:t> Oulun omille sivuille. </a:t>
          </a:r>
          <a:br>
            <a:rPr lang="fi-FI" sz="1200" dirty="0"/>
          </a:br>
          <a:endParaRPr lang="fi-FI" sz="1200" dirty="0"/>
        </a:p>
      </dgm:t>
    </dgm:pt>
    <dgm:pt modelId="{DB1CC72A-7532-482F-A864-0FB3B71225CC}" type="parTrans" cxnId="{91034C00-AF26-410C-AB34-43A55CE26FB7}">
      <dgm:prSet/>
      <dgm:spPr/>
      <dgm:t>
        <a:bodyPr/>
        <a:lstStyle/>
        <a:p>
          <a:endParaRPr lang="fi-FI"/>
        </a:p>
      </dgm:t>
    </dgm:pt>
    <dgm:pt modelId="{484A9DAB-64DD-455F-B627-D900933E3B78}" type="sibTrans" cxnId="{91034C00-AF26-410C-AB34-43A55CE26FB7}">
      <dgm:prSet/>
      <dgm:spPr/>
      <dgm:t>
        <a:bodyPr/>
        <a:lstStyle/>
        <a:p>
          <a:endParaRPr lang="fi-FI"/>
        </a:p>
      </dgm:t>
    </dgm:pt>
    <dgm:pt modelId="{4B9A9A9E-513E-4B68-8F75-BF36E8CDD651}">
      <dgm:prSet custT="1"/>
      <dgm:spPr>
        <a:solidFill>
          <a:srgbClr val="E10069"/>
        </a:solidFill>
        <a:effectLst>
          <a:glow rad="63500">
            <a:srgbClr val="2DB137">
              <a:alpha val="40000"/>
            </a:srgbClr>
          </a:glow>
        </a:effectLst>
      </dgm:spPr>
      <dgm:t>
        <a:bodyPr/>
        <a:lstStyle/>
        <a:p>
          <a:r>
            <a:rPr lang="fi-FI" sz="1000" b="1" dirty="0"/>
            <a:t>Mitä motivoi seuraamaan </a:t>
          </a:r>
          <a:r>
            <a:rPr lang="fi-FI" sz="1000" b="1" dirty="0" err="1"/>
            <a:t>Mun</a:t>
          </a:r>
          <a:r>
            <a:rPr lang="fi-FI" sz="1000" b="1" dirty="0"/>
            <a:t> Oulua ? </a:t>
          </a:r>
          <a:r>
            <a:rPr lang="fi-FI" sz="1000" i="0" dirty="0"/>
            <a:t>Kotikaupunki kiinnostaa. Kulttuurin ja tapahtumien lisäksi etenkin terveysasiat. </a:t>
          </a:r>
        </a:p>
      </dgm:t>
    </dgm:pt>
    <dgm:pt modelId="{BD181ECA-C985-4711-9A43-D2BA3D89F91D}" type="parTrans" cxnId="{0B680085-E46B-424F-B5D9-541D8B3286E6}">
      <dgm:prSet/>
      <dgm:spPr/>
      <dgm:t>
        <a:bodyPr/>
        <a:lstStyle/>
        <a:p>
          <a:endParaRPr lang="fi-FI"/>
        </a:p>
      </dgm:t>
    </dgm:pt>
    <dgm:pt modelId="{23A34CC8-5ED5-44FC-AFAC-EC7A24D7DAB6}" type="sibTrans" cxnId="{0B680085-E46B-424F-B5D9-541D8B3286E6}">
      <dgm:prSet/>
      <dgm:spPr/>
      <dgm:t>
        <a:bodyPr/>
        <a:lstStyle/>
        <a:p>
          <a:endParaRPr lang="fi-FI"/>
        </a:p>
      </dgm:t>
    </dgm:pt>
    <dgm:pt modelId="{EF424C89-13F7-41E9-BC47-9F1E8A306886}">
      <dgm:prSet/>
      <dgm:spPr>
        <a:solidFill>
          <a:srgbClr val="E10069"/>
        </a:solidFill>
        <a:effectLst>
          <a:glow rad="63500">
            <a:srgbClr val="2DB137">
              <a:alpha val="40000"/>
            </a:srgbClr>
          </a:glow>
        </a:effectLst>
      </dgm:spPr>
      <dgm:t>
        <a:bodyPr/>
        <a:lstStyle/>
        <a:p>
          <a:r>
            <a:rPr lang="fi-FI" b="1" dirty="0"/>
            <a:t>Mikä harmittaa/turhauttaa? </a:t>
          </a:r>
          <a:r>
            <a:rPr lang="fi-FI" dirty="0"/>
            <a:t>Kaikki asiat ovat Facebookissa, joten välillä tapahtumailmoitukset menevät ohi. Ylipäätään </a:t>
          </a:r>
          <a:r>
            <a:rPr lang="fi-FI" dirty="0" err="1"/>
            <a:t>estettömyydestä</a:t>
          </a:r>
          <a:r>
            <a:rPr lang="fi-FI" dirty="0"/>
            <a:t> pitäisi aina  huolehtia, niin että kaikki voivat osallistua. </a:t>
          </a:r>
        </a:p>
        <a:p>
          <a:endParaRPr lang="fi-FI" dirty="0"/>
        </a:p>
        <a:p>
          <a:r>
            <a:rPr lang="fi-FI" b="1" dirty="0"/>
            <a:t>Mitä arvostaa: </a:t>
          </a:r>
          <a:r>
            <a:rPr lang="fi-FI" dirty="0"/>
            <a:t>Korkeatasoista kulttuuria ja hyviä terveyspalveluja. Digitaalinen Oulun </a:t>
          </a:r>
          <a:r>
            <a:rPr lang="fi-FI" dirty="0" err="1"/>
            <a:t>OmaHoito</a:t>
          </a:r>
          <a:r>
            <a:rPr lang="fi-FI" dirty="0"/>
            <a:t> on yllättänyt toimivuudellaan. </a:t>
          </a:r>
        </a:p>
      </dgm:t>
    </dgm:pt>
    <dgm:pt modelId="{189B10CF-DD5B-4138-8D7D-D6FC246205C9}" type="parTrans" cxnId="{317D8AAF-70DA-47DE-8E4F-8F7A1357DFCF}">
      <dgm:prSet/>
      <dgm:spPr/>
      <dgm:t>
        <a:bodyPr/>
        <a:lstStyle/>
        <a:p>
          <a:endParaRPr lang="fi-FI"/>
        </a:p>
      </dgm:t>
    </dgm:pt>
    <dgm:pt modelId="{B73F7B7D-3B54-4B83-AC19-FD5A4B1D7E9F}" type="sibTrans" cxnId="{317D8AAF-70DA-47DE-8E4F-8F7A1357DFCF}">
      <dgm:prSet/>
      <dgm:spPr/>
      <dgm:t>
        <a:bodyPr/>
        <a:lstStyle/>
        <a:p>
          <a:endParaRPr lang="fi-FI"/>
        </a:p>
      </dgm:t>
    </dgm:pt>
    <dgm:pt modelId="{FDB44E10-C898-47CF-A175-49FCC69902B0}" type="pres">
      <dgm:prSet presAssocID="{A2972A7C-5334-4378-9875-C85BC50BDD18}" presName="linear" presStyleCnt="0">
        <dgm:presLayoutVars>
          <dgm:animLvl val="lvl"/>
          <dgm:resizeHandles val="exact"/>
        </dgm:presLayoutVars>
      </dgm:prSet>
      <dgm:spPr/>
    </dgm:pt>
    <dgm:pt modelId="{8BA6D9F7-FECD-4A7D-BE42-B40FB13EC2A9}" type="pres">
      <dgm:prSet presAssocID="{D92BAB5B-45B4-41A2-BFA6-0681E10183C5}" presName="parentText" presStyleLbl="node1" presStyleIdx="0" presStyleCnt="3" custScaleY="32552" custLinFactNeighborY="20689">
        <dgm:presLayoutVars>
          <dgm:chMax val="0"/>
          <dgm:bulletEnabled val="1"/>
        </dgm:presLayoutVars>
      </dgm:prSet>
      <dgm:spPr/>
    </dgm:pt>
    <dgm:pt modelId="{7EA5E67D-48A3-45B6-A77F-BEA070780435}" type="pres">
      <dgm:prSet presAssocID="{484A9DAB-64DD-455F-B627-D900933E3B78}" presName="spacer" presStyleCnt="0"/>
      <dgm:spPr/>
    </dgm:pt>
    <dgm:pt modelId="{6CD5F5D5-0140-4387-8D4D-7A2D6D3A8BFB}" type="pres">
      <dgm:prSet presAssocID="{4B9A9A9E-513E-4B68-8F75-BF36E8CDD651}" presName="parentText" presStyleLbl="node1" presStyleIdx="1" presStyleCnt="3" custScaleY="33379">
        <dgm:presLayoutVars>
          <dgm:chMax val="0"/>
          <dgm:bulletEnabled val="1"/>
        </dgm:presLayoutVars>
      </dgm:prSet>
      <dgm:spPr/>
    </dgm:pt>
    <dgm:pt modelId="{8C70F663-A0C9-40A2-A9B0-E1DE3DE02881}" type="pres">
      <dgm:prSet presAssocID="{23A34CC8-5ED5-44FC-AFAC-EC7A24D7DAB6}" presName="spacer" presStyleCnt="0"/>
      <dgm:spPr/>
    </dgm:pt>
    <dgm:pt modelId="{B4859DB6-32D4-41C8-9EE1-196312E96CA1}" type="pres">
      <dgm:prSet presAssocID="{EF424C89-13F7-41E9-BC47-9F1E8A306886}" presName="parentText" presStyleLbl="node1" presStyleIdx="2" presStyleCnt="3" custScaleY="55657">
        <dgm:presLayoutVars>
          <dgm:chMax val="0"/>
          <dgm:bulletEnabled val="1"/>
        </dgm:presLayoutVars>
      </dgm:prSet>
      <dgm:spPr/>
    </dgm:pt>
  </dgm:ptLst>
  <dgm:cxnLst>
    <dgm:cxn modelId="{91034C00-AF26-410C-AB34-43A55CE26FB7}" srcId="{A2972A7C-5334-4378-9875-C85BC50BDD18}" destId="{D92BAB5B-45B4-41A2-BFA6-0681E10183C5}" srcOrd="0" destOrd="0" parTransId="{DB1CC72A-7532-482F-A864-0FB3B71225CC}" sibTransId="{484A9DAB-64DD-455F-B627-D900933E3B78}"/>
    <dgm:cxn modelId="{77FDFB4D-03A2-4BF9-ACC4-F5883795E4E8}" type="presOf" srcId="{A2972A7C-5334-4378-9875-C85BC50BDD18}" destId="{FDB44E10-C898-47CF-A175-49FCC69902B0}" srcOrd="0" destOrd="0" presId="urn:microsoft.com/office/officeart/2005/8/layout/vList2"/>
    <dgm:cxn modelId="{0B680085-E46B-424F-B5D9-541D8B3286E6}" srcId="{A2972A7C-5334-4378-9875-C85BC50BDD18}" destId="{4B9A9A9E-513E-4B68-8F75-BF36E8CDD651}" srcOrd="1" destOrd="0" parTransId="{BD181ECA-C985-4711-9A43-D2BA3D89F91D}" sibTransId="{23A34CC8-5ED5-44FC-AFAC-EC7A24D7DAB6}"/>
    <dgm:cxn modelId="{8CA76E9C-9893-463F-A2DA-3649E299AB0B}" type="presOf" srcId="{4B9A9A9E-513E-4B68-8F75-BF36E8CDD651}" destId="{6CD5F5D5-0140-4387-8D4D-7A2D6D3A8BFB}" srcOrd="0" destOrd="0" presId="urn:microsoft.com/office/officeart/2005/8/layout/vList2"/>
    <dgm:cxn modelId="{317D8AAF-70DA-47DE-8E4F-8F7A1357DFCF}" srcId="{A2972A7C-5334-4378-9875-C85BC50BDD18}" destId="{EF424C89-13F7-41E9-BC47-9F1E8A306886}" srcOrd="2" destOrd="0" parTransId="{189B10CF-DD5B-4138-8D7D-D6FC246205C9}" sibTransId="{B73F7B7D-3B54-4B83-AC19-FD5A4B1D7E9F}"/>
    <dgm:cxn modelId="{202009BB-B68B-454A-9D9E-EBB4D8383536}" type="presOf" srcId="{EF424C89-13F7-41E9-BC47-9F1E8A306886}" destId="{B4859DB6-32D4-41C8-9EE1-196312E96CA1}" srcOrd="0" destOrd="0" presId="urn:microsoft.com/office/officeart/2005/8/layout/vList2"/>
    <dgm:cxn modelId="{64DCDEF0-B95D-464F-85DE-C943C648155E}" type="presOf" srcId="{D92BAB5B-45B4-41A2-BFA6-0681E10183C5}" destId="{8BA6D9F7-FECD-4A7D-BE42-B40FB13EC2A9}" srcOrd="0" destOrd="0" presId="urn:microsoft.com/office/officeart/2005/8/layout/vList2"/>
    <dgm:cxn modelId="{C740C88E-756A-4836-AE11-3B1CD76856DB}" type="presParOf" srcId="{FDB44E10-C898-47CF-A175-49FCC69902B0}" destId="{8BA6D9F7-FECD-4A7D-BE42-B40FB13EC2A9}" srcOrd="0" destOrd="0" presId="urn:microsoft.com/office/officeart/2005/8/layout/vList2"/>
    <dgm:cxn modelId="{15AAB3FD-BABA-463B-BA8E-ED2413FC5FA2}" type="presParOf" srcId="{FDB44E10-C898-47CF-A175-49FCC69902B0}" destId="{7EA5E67D-48A3-45B6-A77F-BEA070780435}" srcOrd="1" destOrd="0" presId="urn:microsoft.com/office/officeart/2005/8/layout/vList2"/>
    <dgm:cxn modelId="{A4924E30-D651-49F6-A3A9-559495BB7C19}" type="presParOf" srcId="{FDB44E10-C898-47CF-A175-49FCC69902B0}" destId="{6CD5F5D5-0140-4387-8D4D-7A2D6D3A8BFB}" srcOrd="2" destOrd="0" presId="urn:microsoft.com/office/officeart/2005/8/layout/vList2"/>
    <dgm:cxn modelId="{215F3F2D-5EC3-4F67-9DEB-462EFF01CEA4}" type="presParOf" srcId="{FDB44E10-C898-47CF-A175-49FCC69902B0}" destId="{8C70F663-A0C9-40A2-A9B0-E1DE3DE02881}" srcOrd="3" destOrd="0" presId="urn:microsoft.com/office/officeart/2005/8/layout/vList2"/>
    <dgm:cxn modelId="{A1FC4DBD-3CD6-4AEF-9358-D431B9324387}" type="presParOf" srcId="{FDB44E10-C898-47CF-A175-49FCC69902B0}" destId="{B4859DB6-32D4-41C8-9EE1-196312E96CA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00342A-DD01-43ED-989F-D97793737C24}"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C7FB5D74-E0FB-4E93-8795-22EFDC982712}">
      <dgm:prSet phldrT="[Teksti]" custT="1"/>
      <dgm:spPr>
        <a:solidFill>
          <a:srgbClr val="E10069"/>
        </a:solidFill>
        <a:ln>
          <a:solidFill>
            <a:schemeClr val="lt1">
              <a:hueOff val="0"/>
              <a:satOff val="0"/>
              <a:lumOff val="0"/>
            </a:schemeClr>
          </a:solidFill>
        </a:ln>
        <a:effectLst>
          <a:outerShdw dist="38100" algn="ctr" rotWithShape="0">
            <a:srgbClr val="000000">
              <a:alpha val="43137"/>
            </a:srgbClr>
          </a:outerShdw>
          <a:softEdge rad="0"/>
        </a:effectLst>
      </dgm:spPr>
      <dgm:t>
        <a:bodyPr lIns="72000" anchor="t" anchorCtr="1"/>
        <a:lstStyle/>
        <a:p>
          <a:pPr algn="l"/>
          <a:endParaRPr lang="fi-FI" sz="800" dirty="0"/>
        </a:p>
        <a:p>
          <a:pPr algn="l"/>
          <a:endParaRPr lang="fi-FI" sz="800" dirty="0"/>
        </a:p>
        <a:p>
          <a:pPr algn="l"/>
          <a:endParaRPr lang="fi-FI" sz="900" b="1" dirty="0"/>
        </a:p>
        <a:p>
          <a:pPr algn="l"/>
          <a:r>
            <a:rPr lang="fi-FI" sz="900" b="1" dirty="0"/>
            <a:t>- Ikä: 7</a:t>
          </a:r>
          <a:r>
            <a:rPr lang="fi-FI" sz="900" dirty="0"/>
            <a:t>0-vuotias nainen</a:t>
          </a:r>
        </a:p>
        <a:p>
          <a:pPr algn="l"/>
          <a:r>
            <a:rPr lang="fi-FI" sz="900" b="1" dirty="0"/>
            <a:t>- </a:t>
          </a:r>
          <a:r>
            <a:rPr lang="fi-FI" sz="900" b="1" dirty="0" err="1"/>
            <a:t>Mediat</a:t>
          </a:r>
          <a:r>
            <a:rPr lang="fi-FI" sz="900" dirty="0" err="1"/>
            <a:t>:,Aamurutiinina</a:t>
          </a:r>
          <a:r>
            <a:rPr lang="fi-FI" sz="900" dirty="0"/>
            <a:t> Kaleva, Hesari, </a:t>
          </a:r>
          <a:r>
            <a:rPr lang="fi-FI" sz="900" dirty="0" err="1"/>
            <a:t>Mun</a:t>
          </a:r>
          <a:r>
            <a:rPr lang="fi-FI" sz="900" dirty="0"/>
            <a:t> Oulu,  kirjaston tarjonta myös digitaalisena. Ei omista sometiliä, mutta seuraa YouTube-videoita. </a:t>
          </a:r>
        </a:p>
        <a:p>
          <a:pPr algn="l"/>
          <a:r>
            <a:rPr lang="fi-FI" sz="900" b="1" dirty="0"/>
            <a:t>- Työ ja harrastukset: </a:t>
          </a:r>
          <a:r>
            <a:rPr lang="fi-FI" sz="900" dirty="0"/>
            <a:t>Eläkeläinen, toiminut asiantuntijatyössä. Inspiroituu kauneudesta, musiikista, teatterista, kuvataiteesta ja historiasta.</a:t>
          </a:r>
        </a:p>
        <a:p>
          <a:pPr algn="l"/>
          <a:r>
            <a:rPr lang="fi-FI" sz="900" b="1" dirty="0"/>
            <a:t>- Elämäntilanne:</a:t>
          </a:r>
          <a:r>
            <a:rPr lang="fi-FI" sz="900" dirty="0"/>
            <a:t>. Liikuntarajoitteinen, mutta silti toimelias.</a:t>
          </a:r>
        </a:p>
        <a:p>
          <a:pPr algn="l"/>
          <a:r>
            <a:rPr lang="fi-FI" sz="900" b="1" dirty="0"/>
            <a:t>- Mikä on tärkeää: </a:t>
          </a:r>
          <a:r>
            <a:rPr lang="fi-FI" sz="900" dirty="0"/>
            <a:t>Terveys ja toimintakyky. Se, että pysyy ajan tasalla ja voi nauttia elämästä. Myös muistot ja elämän varrella kertyneet ystävyyssuhteet sekä lapset perheineen ovat rakkaita. Matkustellut paljon, joten myös vieraat kulttuurit kiinnostavat. Vanha Oulu kiinnostaa tarinoineen ja kuvineen. Seuraa kaupungin kehitystä historiallisena jatkumona. </a:t>
          </a:r>
        </a:p>
        <a:p>
          <a:pPr algn="l"/>
          <a:r>
            <a:rPr lang="fi-FI" sz="900" b="1" dirty="0"/>
            <a:t>- Asenne, olemus ja arvot? </a:t>
          </a:r>
          <a:r>
            <a:rPr lang="fi-FI" sz="900" b="0" dirty="0"/>
            <a:t>Yhteiskunnallisesti valveutunut, valoisa ja humoristinen oman tiensä kulkija. Sinnikäs. Asiat järjestyvät, kun pistää järjestymään. </a:t>
          </a:r>
        </a:p>
      </dgm:t>
    </dgm:pt>
    <dgm:pt modelId="{82FC6F26-A279-4B97-B70C-9D90A8223380}" type="parTrans" cxnId="{5DFB884C-FEE9-4905-9A7A-D45EA2B5CD75}">
      <dgm:prSet/>
      <dgm:spPr/>
      <dgm:t>
        <a:bodyPr/>
        <a:lstStyle/>
        <a:p>
          <a:endParaRPr lang="fi-FI"/>
        </a:p>
      </dgm:t>
    </dgm:pt>
    <dgm:pt modelId="{0706EE21-9CAE-4560-9D0F-F0C7B7B5FDF8}" type="sibTrans" cxnId="{5DFB884C-FEE9-4905-9A7A-D45EA2B5CD75}">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t>
        <a:bodyPr/>
        <a:lstStyle/>
        <a:p>
          <a:endParaRPr lang="fi-FI"/>
        </a:p>
      </dgm:t>
    </dgm:pt>
    <dgm:pt modelId="{EE5BD5F1-88AF-4B88-839C-82FD992C47B6}" type="pres">
      <dgm:prSet presAssocID="{8800342A-DD01-43ED-989F-D97793737C24}" presName="Name0" presStyleCnt="0">
        <dgm:presLayoutVars>
          <dgm:chMax val="7"/>
          <dgm:chPref val="7"/>
          <dgm:dir/>
        </dgm:presLayoutVars>
      </dgm:prSet>
      <dgm:spPr/>
    </dgm:pt>
    <dgm:pt modelId="{57F1AA47-3858-49CE-B235-7AF0CED38701}" type="pres">
      <dgm:prSet presAssocID="{C7FB5D74-E0FB-4E93-8795-22EFDC982712}" presName="parTx1" presStyleLbl="node1" presStyleIdx="0" presStyleCnt="1" custScaleX="103837" custScaleY="496302" custLinFactNeighborX="-27926" custLinFactNeighborY="35254"/>
      <dgm:spPr/>
    </dgm:pt>
    <dgm:pt modelId="{22BEFFE5-48ED-45FD-A5B7-CADF51B9DE9D}" type="pres">
      <dgm:prSet presAssocID="{0706EE21-9CAE-4560-9D0F-F0C7B7B5FDF8}" presName="picture1" presStyleCnt="0"/>
      <dgm:spPr/>
    </dgm:pt>
    <dgm:pt modelId="{FB6BA1B2-B94B-4FD3-ADB5-191EBE73C78A}" type="pres">
      <dgm:prSet presAssocID="{0706EE21-9CAE-4560-9D0F-F0C7B7B5FDF8}" presName="imageRepeatNode" presStyleLbl="fgImgPlace1" presStyleIdx="0" presStyleCnt="1" custScaleX="107589" custScaleY="109009" custLinFactNeighborX="4124" custLinFactNeighborY="-94183"/>
      <dgm:spPr/>
    </dgm:pt>
  </dgm:ptLst>
  <dgm:cxnLst>
    <dgm:cxn modelId="{CCF1C705-0DE8-47A9-8B38-381ABF0A6236}" type="presOf" srcId="{C7FB5D74-E0FB-4E93-8795-22EFDC982712}" destId="{57F1AA47-3858-49CE-B235-7AF0CED38701}" srcOrd="0" destOrd="0" presId="urn:microsoft.com/office/officeart/2008/layout/AscendingPictureAccentProcess"/>
    <dgm:cxn modelId="{5DFB884C-FEE9-4905-9A7A-D45EA2B5CD75}" srcId="{8800342A-DD01-43ED-989F-D97793737C24}" destId="{C7FB5D74-E0FB-4E93-8795-22EFDC982712}" srcOrd="0" destOrd="0" parTransId="{82FC6F26-A279-4B97-B70C-9D90A8223380}" sibTransId="{0706EE21-9CAE-4560-9D0F-F0C7B7B5FDF8}"/>
    <dgm:cxn modelId="{B60A01DE-C466-41DC-B8D5-9FE5921D7C77}" type="presOf" srcId="{8800342A-DD01-43ED-989F-D97793737C24}" destId="{EE5BD5F1-88AF-4B88-839C-82FD992C47B6}" srcOrd="0" destOrd="0" presId="urn:microsoft.com/office/officeart/2008/layout/AscendingPictureAccentProcess"/>
    <dgm:cxn modelId="{246528F9-CB02-4E6A-87A3-D2303AD5DB0A}" type="presOf" srcId="{0706EE21-9CAE-4560-9D0F-F0C7B7B5FDF8}" destId="{FB6BA1B2-B94B-4FD3-ADB5-191EBE73C78A}" srcOrd="0" destOrd="0" presId="urn:microsoft.com/office/officeart/2008/layout/AscendingPictureAccentProcess"/>
    <dgm:cxn modelId="{E79B7868-9CF4-46AC-AE79-3C485AB87086}" type="presParOf" srcId="{EE5BD5F1-88AF-4B88-839C-82FD992C47B6}" destId="{57F1AA47-3858-49CE-B235-7AF0CED38701}" srcOrd="0" destOrd="0" presId="urn:microsoft.com/office/officeart/2008/layout/AscendingPictureAccentProcess"/>
    <dgm:cxn modelId="{16F07EED-427F-4A1D-AB64-B6C17826AC8C}" type="presParOf" srcId="{EE5BD5F1-88AF-4B88-839C-82FD992C47B6}" destId="{22BEFFE5-48ED-45FD-A5B7-CADF51B9DE9D}" srcOrd="1" destOrd="0" presId="urn:microsoft.com/office/officeart/2008/layout/AscendingPictureAccentProcess"/>
    <dgm:cxn modelId="{A84FDDD8-6373-4DEC-9017-CD9BF7F200A8}" type="presParOf" srcId="{22BEFFE5-48ED-45FD-A5B7-CADF51B9DE9D}" destId="{FB6BA1B2-B94B-4FD3-ADB5-191EBE73C78A}" srcOrd="0" destOrd="0" presId="urn:microsoft.com/office/officeart/2008/layout/AscendingPictureAccentProcess"/>
  </dgm:cxnLst>
  <dgm:bg>
    <a:noFill/>
    <a:effectLst>
      <a:glow rad="63500">
        <a:schemeClr val="accent4">
          <a:satMod val="175000"/>
          <a:alpha val="40000"/>
        </a:schemeClr>
      </a:glo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E2392-F87F-4743-B3C2-155C0BF7C51F}">
      <dsp:nvSpPr>
        <dsp:cNvPr id="0" name=""/>
        <dsp:cNvSpPr/>
      </dsp:nvSpPr>
      <dsp:spPr>
        <a:xfrm>
          <a:off x="44378" y="521953"/>
          <a:ext cx="2583329" cy="1327519"/>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t="100000" r="100000"/>
          </a:path>
          <a:tileRect l="-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kern="1200" dirty="0"/>
            <a:t>PAIKALLINEN:</a:t>
          </a:r>
        </a:p>
        <a:p>
          <a:pPr marL="0" lvl="0" indent="0" algn="ctr" defTabSz="488950">
            <a:lnSpc>
              <a:spcPct val="90000"/>
            </a:lnSpc>
            <a:spcBef>
              <a:spcPct val="0"/>
            </a:spcBef>
            <a:spcAft>
              <a:spcPct val="35000"/>
            </a:spcAft>
            <a:buNone/>
          </a:pPr>
          <a:r>
            <a:rPr lang="fi-FI" sz="1100" b="1" kern="1200" dirty="0"/>
            <a:t> </a:t>
          </a:r>
          <a:r>
            <a:rPr lang="fi-FI" sz="1100" kern="1200" dirty="0"/>
            <a:t>Oulu on vastaajille rakas. On hyvä, että on tarjolla </a:t>
          </a:r>
          <a:r>
            <a:rPr lang="fi-FI" sz="1100" kern="1200" dirty="0" err="1"/>
            <a:t>selkästi</a:t>
          </a:r>
          <a:r>
            <a:rPr lang="fi-FI" sz="1100" kern="1200" dirty="0"/>
            <a:t> Ouluun keskittyvä media.</a:t>
          </a:r>
        </a:p>
      </dsp:txBody>
      <dsp:txXfrm>
        <a:off x="109182" y="586757"/>
        <a:ext cx="2453721" cy="1197911"/>
      </dsp:txXfrm>
    </dsp:sp>
    <dsp:sp modelId="{A1F43F7F-1B08-4E76-8F9A-D86F61E68978}">
      <dsp:nvSpPr>
        <dsp:cNvPr id="0" name=""/>
        <dsp:cNvSpPr/>
      </dsp:nvSpPr>
      <dsp:spPr>
        <a:xfrm>
          <a:off x="2751703" y="157940"/>
          <a:ext cx="2765907" cy="1659544"/>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l="50000" t="50000" r="50000" b="50000"/>
          </a:path>
          <a:tileRect/>
        </a:gradFill>
        <a:ln w="25400" cap="flat" cmpd="sng" algn="ctr">
          <a:solidFill>
            <a:srgbClr val="E100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kern="1200" dirty="0"/>
            <a:t>POSITIIVINEN</a:t>
          </a:r>
          <a:r>
            <a:rPr lang="fi-FI" sz="1100" kern="1200" dirty="0"/>
            <a:t>: On hyvä, että Oulusta kerrotaan hyviä uutisia, jotka jäisivät muuten pimentoon. Suurin osa haastatteluun osallistuneista kertoi olevansa valmis jakamaan </a:t>
          </a:r>
          <a:r>
            <a:rPr lang="fi-FI" sz="1100" kern="1200" dirty="0" err="1"/>
            <a:t>Mun</a:t>
          </a:r>
          <a:r>
            <a:rPr lang="fi-FI" sz="1100" kern="1200" dirty="0"/>
            <a:t> Oulun juttuja kavereilleen ja pitämään Oulua esillä. He ovat potentiaalisia Oulu-lähettiläitä. </a:t>
          </a:r>
        </a:p>
      </dsp:txBody>
      <dsp:txXfrm>
        <a:off x="2832715" y="238952"/>
        <a:ext cx="2603883" cy="1497520"/>
      </dsp:txXfrm>
    </dsp:sp>
    <dsp:sp modelId="{76AB92E1-4A99-481A-9D52-BCABBE6E9A21}">
      <dsp:nvSpPr>
        <dsp:cNvPr id="0" name=""/>
        <dsp:cNvSpPr/>
      </dsp:nvSpPr>
      <dsp:spPr>
        <a:xfrm>
          <a:off x="140645" y="1937929"/>
          <a:ext cx="5434730" cy="1659544"/>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kern="1200" dirty="0"/>
            <a:t>PAIKKANSAPITÄVÄ</a:t>
          </a:r>
          <a:r>
            <a:rPr lang="fi-FI" sz="1100" kern="1200" dirty="0"/>
            <a:t>: Kaikki käyttäjähaastatteluun osallistuneet ovat yhteiskunnallisesti valveutuneita ja seuraavat ajankohtaisia asioita aktiivisesti. Heille </a:t>
          </a:r>
          <a:r>
            <a:rPr lang="fi-FI" sz="1100" kern="1200" dirty="0" err="1"/>
            <a:t>Mun</a:t>
          </a:r>
          <a:r>
            <a:rPr lang="fi-FI" sz="1100" kern="1200" dirty="0"/>
            <a:t> Oulu on luotettava media, joka palvelee kaupunkilaisia nostamalla esille sen, mihin juuri nyt kannattaa kiinnittää huomiota. Siksi sisällön määrää ei saa lisätä laadun kustannuksella. Uutisaiheet on seurattava loppuun asti, jotta nähdään mitä seurauksia kaupungin päätöksillä on ja epäkohtia on käsiteltävä rakentavasti. </a:t>
          </a:r>
        </a:p>
      </dsp:txBody>
      <dsp:txXfrm>
        <a:off x="221657" y="2018941"/>
        <a:ext cx="5272706" cy="1497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6D9F7-FECD-4A7D-BE42-B40FB13EC2A9}">
      <dsp:nvSpPr>
        <dsp:cNvPr id="0" name=""/>
        <dsp:cNvSpPr/>
      </dsp:nvSpPr>
      <dsp:spPr>
        <a:xfrm>
          <a:off x="0" y="0"/>
          <a:ext cx="2711668" cy="1110192"/>
        </a:xfrm>
        <a:prstGeom prst="roundRect">
          <a:avLst/>
        </a:prstGeom>
        <a:solidFill>
          <a:srgbClr val="00AFD7"/>
        </a:solidFill>
        <a:ln w="25400" cap="flat" cmpd="sng" algn="ctr">
          <a:solidFill>
            <a:schemeClr val="lt1">
              <a:hueOff val="0"/>
              <a:satOff val="0"/>
              <a:lumOff val="0"/>
              <a:alphaOff val="0"/>
            </a:schemeClr>
          </a:solidFill>
          <a:prstDash val="solid"/>
        </a:ln>
        <a:effectLst>
          <a:glow rad="63500">
            <a:srgbClr val="2DB137">
              <a:alpha val="40000"/>
            </a:srgbClr>
          </a:glow>
          <a:outerShdw blurRad="50800" dist="50800" dir="5400000" algn="ctr" rotWithShape="0">
            <a:srgbClr val="000000">
              <a:alpha val="95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dirty="0"/>
            <a:t>Palvelupolku </a:t>
          </a:r>
          <a:r>
            <a:rPr lang="fi-FI" sz="1000" b="1" kern="1200" dirty="0" err="1"/>
            <a:t>Mun</a:t>
          </a:r>
          <a:r>
            <a:rPr lang="fi-FI" sz="1000" b="1" kern="1200" dirty="0"/>
            <a:t> Ouluun</a:t>
          </a:r>
          <a:r>
            <a:rPr lang="fi-FI" sz="1000" kern="1200" dirty="0"/>
            <a:t>: Google (löysi kaupunkimedian hakiessaan tietoa Oulusta opiskelupaikan varmistuttua).</a:t>
          </a:r>
          <a:br>
            <a:rPr lang="fi-FI" sz="1200" kern="1200" dirty="0"/>
          </a:br>
          <a:endParaRPr lang="fi-FI" sz="1200" kern="1200" dirty="0"/>
        </a:p>
      </dsp:txBody>
      <dsp:txXfrm>
        <a:off x="54195" y="54195"/>
        <a:ext cx="2603278" cy="1001802"/>
      </dsp:txXfrm>
    </dsp:sp>
    <dsp:sp modelId="{6CD5F5D5-0140-4387-8D4D-7A2D6D3A8BFB}">
      <dsp:nvSpPr>
        <dsp:cNvPr id="0" name=""/>
        <dsp:cNvSpPr/>
      </dsp:nvSpPr>
      <dsp:spPr>
        <a:xfrm>
          <a:off x="0" y="1238139"/>
          <a:ext cx="2711668" cy="834102"/>
        </a:xfrm>
        <a:prstGeom prst="roundRect">
          <a:avLst/>
        </a:prstGeom>
        <a:solidFill>
          <a:srgbClr val="00AFD7"/>
        </a:solidFill>
        <a:ln w="25400" cap="flat" cmpd="sng" algn="ctr">
          <a:solidFill>
            <a:schemeClr val="lt1">
              <a:hueOff val="0"/>
              <a:satOff val="0"/>
              <a:lumOff val="0"/>
              <a:alphaOff val="0"/>
            </a:schemeClr>
          </a:solidFill>
          <a:prstDash val="solid"/>
        </a:ln>
        <a:effectLst>
          <a:glow rad="63500">
            <a:srgbClr val="2DB137">
              <a:alpha val="4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dirty="0"/>
            <a:t>Mitä motivoi seuraamaan </a:t>
          </a:r>
          <a:r>
            <a:rPr lang="fi-FI" sz="1000" b="1" kern="1200" dirty="0" err="1"/>
            <a:t>Mun</a:t>
          </a:r>
          <a:r>
            <a:rPr lang="fi-FI" sz="1000" b="1" kern="1200" dirty="0"/>
            <a:t> Oulua ? </a:t>
          </a:r>
          <a:r>
            <a:rPr lang="fi-FI" sz="1000" b="0" kern="1200" dirty="0"/>
            <a:t>Paikallisuus. </a:t>
          </a:r>
          <a:r>
            <a:rPr lang="fi-FI" sz="1000" b="0" kern="1200" dirty="0" err="1"/>
            <a:t>Mun</a:t>
          </a:r>
          <a:r>
            <a:rPr lang="fi-FI" sz="1000" b="0" kern="1200" dirty="0"/>
            <a:t> Oulun kautta hahmottaa nopeasti, mitä kaupungissa on tekeillä juuri nyt. Etenkin tapahtumat kiinnostavat.</a:t>
          </a:r>
        </a:p>
      </dsp:txBody>
      <dsp:txXfrm>
        <a:off x="40718" y="1278857"/>
        <a:ext cx="2630232" cy="752666"/>
      </dsp:txXfrm>
    </dsp:sp>
    <dsp:sp modelId="{B4859DB6-32D4-41C8-9EE1-196312E96CA1}">
      <dsp:nvSpPr>
        <dsp:cNvPr id="0" name=""/>
        <dsp:cNvSpPr/>
      </dsp:nvSpPr>
      <dsp:spPr>
        <a:xfrm>
          <a:off x="0" y="2200189"/>
          <a:ext cx="2711668" cy="1634559"/>
        </a:xfrm>
        <a:prstGeom prst="roundRect">
          <a:avLst/>
        </a:prstGeom>
        <a:solidFill>
          <a:srgbClr val="00AFD7"/>
        </a:solidFill>
        <a:ln w="25400" cap="flat" cmpd="sng" algn="ctr">
          <a:solidFill>
            <a:schemeClr val="lt1">
              <a:hueOff val="0"/>
              <a:satOff val="0"/>
              <a:lumOff val="0"/>
              <a:alphaOff val="0"/>
            </a:schemeClr>
          </a:solidFill>
          <a:prstDash val="solid"/>
        </a:ln>
        <a:effectLst>
          <a:glow rad="63500">
            <a:srgbClr val="2DB137">
              <a:alpha val="4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fi-FI" sz="900" b="1" kern="1200" dirty="0"/>
            <a:t>Mikä harmittaa/turhauttaa? </a:t>
          </a:r>
          <a:r>
            <a:rPr lang="fi-FI" sz="900" b="0" kern="1200" dirty="0"/>
            <a:t>Opiskeluporukasta ei ole vielä löytynyt kavereita. Taloudellisesti on tiukkaa, joten jostakin olisi saatava työpaikka opiskelujen oheen.  Tutor-oppilaita on pitänyt vaivata aika paljon, kun koko kaupunki on vielä ihan uusi. </a:t>
          </a:r>
        </a:p>
        <a:p>
          <a:pPr marL="0" lvl="0" indent="0" algn="l" defTabSz="400050">
            <a:lnSpc>
              <a:spcPct val="90000"/>
            </a:lnSpc>
            <a:spcBef>
              <a:spcPct val="0"/>
            </a:spcBef>
            <a:spcAft>
              <a:spcPct val="35000"/>
            </a:spcAft>
            <a:buNone/>
          </a:pPr>
          <a:r>
            <a:rPr lang="fi-FI" sz="900" b="1" kern="1200" dirty="0"/>
            <a:t>Mitä arvostaa: </a:t>
          </a:r>
          <a:r>
            <a:rPr lang="fi-FI" sz="900" b="0" kern="1200" dirty="0"/>
            <a:t>Oulun hyviä pyöräreittejä, luonnonläheisyyttä ja runsasta asuntotarjontaa.</a:t>
          </a:r>
        </a:p>
      </dsp:txBody>
      <dsp:txXfrm>
        <a:off x="79793" y="2279982"/>
        <a:ext cx="2552082" cy="14749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1AA47-3858-49CE-B235-7AF0CED38701}">
      <dsp:nvSpPr>
        <dsp:cNvPr id="0" name=""/>
        <dsp:cNvSpPr/>
      </dsp:nvSpPr>
      <dsp:spPr>
        <a:xfrm>
          <a:off x="103314" y="882249"/>
          <a:ext cx="3072574" cy="3938536"/>
        </a:xfrm>
        <a:prstGeom prst="roundRect">
          <a:avLst/>
        </a:prstGeom>
        <a:solidFill>
          <a:srgbClr val="00AFD7"/>
        </a:solidFill>
        <a:ln w="25400" cap="flat" cmpd="sng" algn="ctr">
          <a:solidFill>
            <a:schemeClr val="lt1">
              <a:hueOff val="0"/>
              <a:satOff val="0"/>
              <a:lumOff val="0"/>
            </a:schemeClr>
          </a:solidFill>
          <a:prstDash val="solid"/>
        </a:ln>
        <a:effectLst>
          <a:outerShdw dist="38100" algn="ctr" rotWithShape="0">
            <a:srgbClr val="000000">
              <a:alpha val="43137"/>
            </a:srgbClr>
          </a:outerShd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72000" tIns="30480" rIns="30480" bIns="30480" numCol="1" spcCol="1270" anchor="t" anchorCtr="1">
          <a:noAutofit/>
        </a:bodyPr>
        <a:lstStyle/>
        <a:p>
          <a:pPr marL="0" lvl="0" indent="0" algn="l" defTabSz="355600">
            <a:lnSpc>
              <a:spcPct val="90000"/>
            </a:lnSpc>
            <a:spcBef>
              <a:spcPct val="0"/>
            </a:spcBef>
            <a:spcAft>
              <a:spcPct val="35000"/>
            </a:spcAft>
            <a:buNone/>
          </a:pPr>
          <a:endParaRPr lang="fi-FI" sz="800" kern="1200" dirty="0"/>
        </a:p>
        <a:p>
          <a:pPr marL="0" lvl="0" indent="0" algn="l" defTabSz="355600">
            <a:lnSpc>
              <a:spcPct val="90000"/>
            </a:lnSpc>
            <a:spcBef>
              <a:spcPct val="0"/>
            </a:spcBef>
            <a:spcAft>
              <a:spcPct val="35000"/>
            </a:spcAft>
            <a:buNone/>
          </a:pPr>
          <a:endParaRPr lang="fi-FI" sz="800" kern="1200" dirty="0"/>
        </a:p>
        <a:p>
          <a:pPr marL="0" lvl="0" indent="0" algn="l" defTabSz="355600">
            <a:lnSpc>
              <a:spcPct val="90000"/>
            </a:lnSpc>
            <a:spcBef>
              <a:spcPct val="0"/>
            </a:spcBef>
            <a:spcAft>
              <a:spcPct val="35000"/>
            </a:spcAft>
            <a:buNone/>
          </a:pPr>
          <a:endParaRPr lang="fi-FI" sz="900" b="1" kern="1200" dirty="0"/>
        </a:p>
        <a:p>
          <a:pPr marL="0" lvl="0" indent="0" algn="l" defTabSz="355600">
            <a:lnSpc>
              <a:spcPct val="90000"/>
            </a:lnSpc>
            <a:spcBef>
              <a:spcPct val="0"/>
            </a:spcBef>
            <a:spcAft>
              <a:spcPct val="35000"/>
            </a:spcAft>
            <a:buNone/>
          </a:pPr>
          <a:r>
            <a:rPr lang="fi-FI" sz="900" b="1" kern="1200" dirty="0"/>
            <a:t>- Ikä: 2</a:t>
          </a:r>
          <a:r>
            <a:rPr lang="fi-FI" sz="900" kern="1200" dirty="0"/>
            <a:t>0-vuotias mies</a:t>
          </a:r>
        </a:p>
        <a:p>
          <a:pPr marL="0" lvl="0" indent="0" algn="l" defTabSz="355600">
            <a:lnSpc>
              <a:spcPct val="90000"/>
            </a:lnSpc>
            <a:spcBef>
              <a:spcPct val="0"/>
            </a:spcBef>
            <a:spcAft>
              <a:spcPct val="35000"/>
            </a:spcAft>
            <a:buNone/>
          </a:pPr>
          <a:r>
            <a:rPr lang="fi-FI" sz="900" b="1" kern="1200" dirty="0"/>
            <a:t>- Mediat</a:t>
          </a:r>
          <a:r>
            <a:rPr lang="fi-FI" sz="900" kern="1200" dirty="0"/>
            <a:t>:, Instagram, Facebook, Google, YouTube  </a:t>
          </a:r>
        </a:p>
        <a:p>
          <a:pPr marL="0" lvl="0" indent="0" algn="l" defTabSz="355600">
            <a:lnSpc>
              <a:spcPct val="90000"/>
            </a:lnSpc>
            <a:spcBef>
              <a:spcPct val="0"/>
            </a:spcBef>
            <a:spcAft>
              <a:spcPct val="35000"/>
            </a:spcAft>
            <a:buNone/>
          </a:pPr>
          <a:r>
            <a:rPr lang="fi-FI" sz="900" b="1" kern="1200" dirty="0"/>
            <a:t>- Työ ja harrastukset: </a:t>
          </a:r>
          <a:r>
            <a:rPr lang="fi-FI" sz="900" b="0" kern="1200" dirty="0"/>
            <a:t>Harrastuksena musiikki eri muodoissa, sekä liikunta ja retkeily.  Tavoitteena musiikkipedagogin tutkinto Oulun ammattikorkeassa. </a:t>
          </a:r>
        </a:p>
        <a:p>
          <a:pPr marL="0" lvl="0" indent="0" algn="l" defTabSz="355600">
            <a:lnSpc>
              <a:spcPct val="90000"/>
            </a:lnSpc>
            <a:spcBef>
              <a:spcPct val="0"/>
            </a:spcBef>
            <a:spcAft>
              <a:spcPct val="35000"/>
            </a:spcAft>
            <a:buNone/>
          </a:pPr>
          <a:r>
            <a:rPr lang="fi-FI" sz="900" b="1" kern="1200" dirty="0"/>
            <a:t>- Elämäntilanne:</a:t>
          </a:r>
          <a:r>
            <a:rPr lang="fi-FI" sz="900" kern="1200" dirty="0"/>
            <a:t>. Muuttanut Ouluun opiskelupaikan perässä, ei omaisia eikä ystäviä paikkakunnalla. </a:t>
          </a:r>
        </a:p>
        <a:p>
          <a:pPr marL="0" lvl="0" indent="0" algn="l" defTabSz="355600">
            <a:lnSpc>
              <a:spcPct val="90000"/>
            </a:lnSpc>
            <a:spcBef>
              <a:spcPct val="0"/>
            </a:spcBef>
            <a:spcAft>
              <a:spcPct val="35000"/>
            </a:spcAft>
            <a:buNone/>
          </a:pPr>
          <a:r>
            <a:rPr lang="fi-FI" sz="900" b="0" kern="1200" dirty="0"/>
            <a:t>- </a:t>
          </a:r>
          <a:r>
            <a:rPr lang="fi-FI" sz="900" b="1" kern="1200" dirty="0"/>
            <a:t>Mikä on tärkeää:  </a:t>
          </a:r>
          <a:r>
            <a:rPr lang="fi-FI" sz="900" b="0" kern="1200" dirty="0"/>
            <a:t>Musiikki ja luonto , luovuus ja mukava yhdessäolo. Se, että pärjää elämässä.</a:t>
          </a:r>
          <a:br>
            <a:rPr lang="fi-FI" sz="900" b="0" kern="1200" dirty="0"/>
          </a:br>
          <a:r>
            <a:rPr lang="fi-FI" sz="900" b="0" kern="1200" dirty="0"/>
            <a:t>- Asenne, olemus ja arvot? Oma rauha ja tila on tärkeää, mutta kaipaa myös kestäviä ystävyyssuhteita ja toivoo löytävänsä seurustelukumppanin. Ei seuraa mitään uutismediaa, mutta lukee aktiivisesti sosiaalisen median päivityksiä.  </a:t>
          </a:r>
        </a:p>
      </dsp:txBody>
      <dsp:txXfrm>
        <a:off x="253305" y="1032240"/>
        <a:ext cx="2772592" cy="3638554"/>
      </dsp:txXfrm>
    </dsp:sp>
    <dsp:sp modelId="{FB6BA1B2-B94B-4FD3-ADB5-191EBE73C78A}">
      <dsp:nvSpPr>
        <dsp:cNvPr id="0" name=""/>
        <dsp:cNvSpPr/>
      </dsp:nvSpPr>
      <dsp:spPr>
        <a:xfrm>
          <a:off x="201151" y="0"/>
          <a:ext cx="1475995" cy="1475997"/>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32927" t="-40244" r="-3659" b="-20732"/>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1AA47-3858-49CE-B235-7AF0CED38701}">
      <dsp:nvSpPr>
        <dsp:cNvPr id="0" name=""/>
        <dsp:cNvSpPr/>
      </dsp:nvSpPr>
      <dsp:spPr>
        <a:xfrm>
          <a:off x="203721" y="998488"/>
          <a:ext cx="2760189" cy="3511457"/>
        </a:xfrm>
        <a:prstGeom prst="roundRect">
          <a:avLst/>
        </a:prstGeom>
        <a:solidFill>
          <a:srgbClr val="E34D14"/>
        </a:solidFill>
        <a:ln w="25400" cap="flat" cmpd="sng" algn="ctr">
          <a:solidFill>
            <a:schemeClr val="lt1">
              <a:hueOff val="0"/>
              <a:satOff val="0"/>
              <a:lumOff val="0"/>
            </a:schemeClr>
          </a:solidFill>
          <a:prstDash val="solid"/>
        </a:ln>
        <a:effectLst>
          <a:outerShdw dist="38100" algn="ctr" rotWithShape="0">
            <a:srgbClr val="000000">
              <a:alpha val="43137"/>
            </a:srgbClr>
          </a:outerShd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30480" bIns="30480" numCol="1" spcCol="1270" anchor="t" anchorCtr="1">
          <a:noAutofit/>
        </a:bodyPr>
        <a:lstStyle/>
        <a:p>
          <a:pPr marL="0" lvl="0" indent="0" algn="l" defTabSz="355600">
            <a:lnSpc>
              <a:spcPct val="90000"/>
            </a:lnSpc>
            <a:spcBef>
              <a:spcPct val="0"/>
            </a:spcBef>
            <a:spcAft>
              <a:spcPct val="35000"/>
            </a:spcAft>
            <a:buNone/>
          </a:pPr>
          <a:endParaRPr lang="fi-FI" sz="800" kern="1200" dirty="0"/>
        </a:p>
        <a:p>
          <a:pPr marL="0" lvl="0" indent="0" algn="l" defTabSz="355600">
            <a:lnSpc>
              <a:spcPct val="90000"/>
            </a:lnSpc>
            <a:spcBef>
              <a:spcPct val="0"/>
            </a:spcBef>
            <a:spcAft>
              <a:spcPct val="35000"/>
            </a:spcAft>
            <a:buNone/>
          </a:pPr>
          <a:endParaRPr lang="fi-FI" sz="800" kern="1200" dirty="0"/>
        </a:p>
        <a:p>
          <a:pPr marL="0" lvl="0" indent="0" algn="l" defTabSz="355600">
            <a:lnSpc>
              <a:spcPct val="90000"/>
            </a:lnSpc>
            <a:spcBef>
              <a:spcPct val="0"/>
            </a:spcBef>
            <a:spcAft>
              <a:spcPct val="35000"/>
            </a:spcAft>
            <a:buNone/>
          </a:pPr>
          <a:endParaRPr lang="fi-FI" sz="900" kern="1200" dirty="0"/>
        </a:p>
        <a:p>
          <a:pPr marL="0" lvl="0" indent="0" algn="l" defTabSz="355600">
            <a:lnSpc>
              <a:spcPct val="90000"/>
            </a:lnSpc>
            <a:spcBef>
              <a:spcPct val="0"/>
            </a:spcBef>
            <a:spcAft>
              <a:spcPct val="35000"/>
            </a:spcAft>
            <a:buNone/>
          </a:pPr>
          <a:endParaRPr lang="fi-FI" sz="900" kern="1200" dirty="0"/>
        </a:p>
        <a:p>
          <a:pPr marL="0" lvl="0" indent="0" algn="l" defTabSz="355600">
            <a:lnSpc>
              <a:spcPct val="90000"/>
            </a:lnSpc>
            <a:spcBef>
              <a:spcPct val="0"/>
            </a:spcBef>
            <a:spcAft>
              <a:spcPct val="35000"/>
            </a:spcAft>
            <a:buNone/>
          </a:pPr>
          <a:br>
            <a:rPr lang="fi-FI" sz="900" b="1" kern="1200" dirty="0"/>
          </a:br>
          <a:r>
            <a:rPr lang="fi-FI" sz="900" b="1" kern="1200" dirty="0"/>
            <a:t>Ikä</a:t>
          </a:r>
          <a:r>
            <a:rPr lang="fi-FI" sz="900" kern="1200" dirty="0"/>
            <a:t>: 27-vuotias nainen</a:t>
          </a:r>
        </a:p>
        <a:p>
          <a:pPr marL="0" lvl="0" indent="0" algn="l" defTabSz="355600">
            <a:lnSpc>
              <a:spcPct val="90000"/>
            </a:lnSpc>
            <a:spcBef>
              <a:spcPct val="0"/>
            </a:spcBef>
            <a:spcAft>
              <a:spcPct val="35000"/>
            </a:spcAft>
            <a:buNone/>
          </a:pPr>
          <a:r>
            <a:rPr lang="fi-FI" sz="900" kern="1200" dirty="0"/>
            <a:t>- </a:t>
          </a:r>
          <a:r>
            <a:rPr lang="fi-FI" sz="900" b="1" kern="1200" dirty="0"/>
            <a:t>Mediat: Instagram, </a:t>
          </a:r>
          <a:r>
            <a:rPr lang="fi-FI" sz="900" kern="1200" dirty="0"/>
            <a:t>Facebook ja eri uutissivustojen ilmaiset sisällöt.  </a:t>
          </a:r>
        </a:p>
        <a:p>
          <a:pPr marL="0" lvl="0" indent="0" algn="l" defTabSz="355600">
            <a:lnSpc>
              <a:spcPct val="90000"/>
            </a:lnSpc>
            <a:spcBef>
              <a:spcPct val="0"/>
            </a:spcBef>
            <a:spcAft>
              <a:spcPct val="35000"/>
            </a:spcAft>
            <a:buNone/>
          </a:pPr>
          <a:r>
            <a:rPr lang="fi-FI" sz="900" kern="1200" dirty="0"/>
            <a:t>- </a:t>
          </a:r>
          <a:r>
            <a:rPr lang="fi-FI" sz="900" b="1" kern="1200" dirty="0"/>
            <a:t>Työ</a:t>
          </a:r>
          <a:r>
            <a:rPr lang="fi-FI" sz="900" kern="1200" dirty="0"/>
            <a:t>:  palveluneuvojana Oulun kaupungin palkkalistoilla.</a:t>
          </a:r>
        </a:p>
        <a:p>
          <a:pPr marL="0" lvl="0" indent="0" algn="l" defTabSz="355600">
            <a:lnSpc>
              <a:spcPct val="90000"/>
            </a:lnSpc>
            <a:spcBef>
              <a:spcPct val="0"/>
            </a:spcBef>
            <a:spcAft>
              <a:spcPct val="35000"/>
            </a:spcAft>
            <a:buNone/>
          </a:pPr>
          <a:r>
            <a:rPr lang="fi-FI" sz="900" b="1" kern="1200" dirty="0"/>
            <a:t>Harrastukset:  </a:t>
          </a:r>
          <a:r>
            <a:rPr lang="fi-FI" sz="900" kern="1200" dirty="0"/>
            <a:t>Touhuilu lapsen kanssa ja järjestötoiminta.  </a:t>
          </a:r>
        </a:p>
        <a:p>
          <a:pPr marL="0" lvl="0" indent="0" algn="l" defTabSz="355600">
            <a:lnSpc>
              <a:spcPct val="90000"/>
            </a:lnSpc>
            <a:spcBef>
              <a:spcPct val="0"/>
            </a:spcBef>
            <a:spcAft>
              <a:spcPct val="35000"/>
            </a:spcAft>
            <a:buNone/>
          </a:pPr>
          <a:r>
            <a:rPr lang="fi-FI" sz="900" b="1" kern="1200" dirty="0"/>
            <a:t>- Elämäntilanne: </a:t>
          </a:r>
          <a:r>
            <a:rPr lang="fi-FI" sz="900" kern="1200" dirty="0"/>
            <a:t>Yksinhuoltaja, jolla on laaja  ystäväpiiri </a:t>
          </a:r>
        </a:p>
        <a:p>
          <a:pPr marL="0" lvl="0" indent="0" algn="l" defTabSz="355600">
            <a:lnSpc>
              <a:spcPct val="90000"/>
            </a:lnSpc>
            <a:spcBef>
              <a:spcPct val="0"/>
            </a:spcBef>
            <a:spcAft>
              <a:spcPct val="35000"/>
            </a:spcAft>
            <a:buNone/>
          </a:pPr>
          <a:r>
            <a:rPr lang="fi-FI" sz="900" kern="1200" dirty="0"/>
            <a:t>- </a:t>
          </a:r>
          <a:r>
            <a:rPr lang="fi-FI" sz="900" b="1" kern="1200" dirty="0"/>
            <a:t>Mikä on hänelle tärkeää? </a:t>
          </a:r>
          <a:r>
            <a:rPr lang="fi-FI" sz="900" kern="1200" dirty="0"/>
            <a:t>Tasavertaisuus ja avoimuus . Toivoo, että Oulu voisi olla koti kaikille ja jokainen löytäisi täällä paikkansa. </a:t>
          </a:r>
        </a:p>
        <a:p>
          <a:pPr marL="0" lvl="0" indent="0" algn="l" defTabSz="355600">
            <a:lnSpc>
              <a:spcPct val="90000"/>
            </a:lnSpc>
            <a:spcBef>
              <a:spcPct val="0"/>
            </a:spcBef>
            <a:spcAft>
              <a:spcPct val="35000"/>
            </a:spcAft>
            <a:buNone/>
          </a:pPr>
          <a:r>
            <a:rPr lang="fi-FI" sz="900" b="1" kern="1200" dirty="0"/>
            <a:t>- Asenne, olemus ja arvot? </a:t>
          </a:r>
          <a:r>
            <a:rPr lang="fi-FI" sz="900" kern="1200" dirty="0"/>
            <a:t>Ennakkoluuloton, sosiaalinen, rohkea ja utelias. </a:t>
          </a:r>
        </a:p>
      </dsp:txBody>
      <dsp:txXfrm>
        <a:off x="338462" y="1133229"/>
        <a:ext cx="2490707" cy="3241975"/>
      </dsp:txXfrm>
    </dsp:sp>
    <dsp:sp modelId="{FB6BA1B2-B94B-4FD3-ADB5-191EBE73C78A}">
      <dsp:nvSpPr>
        <dsp:cNvPr id="0" name=""/>
        <dsp:cNvSpPr/>
      </dsp:nvSpPr>
      <dsp:spPr>
        <a:xfrm>
          <a:off x="324005" y="6"/>
          <a:ext cx="1800006" cy="1800002"/>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4999" t="-6000" r="-28999"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40F89-F98D-4201-B5D3-EEBAFAE81F43}">
      <dsp:nvSpPr>
        <dsp:cNvPr id="0" name=""/>
        <dsp:cNvSpPr/>
      </dsp:nvSpPr>
      <dsp:spPr>
        <a:xfrm>
          <a:off x="0" y="250810"/>
          <a:ext cx="2826772" cy="1013907"/>
        </a:xfrm>
        <a:prstGeom prst="roundRect">
          <a:avLst/>
        </a:prstGeom>
        <a:solidFill>
          <a:srgbClr val="E34D14"/>
        </a:solidFill>
        <a:ln w="25400" cap="flat" cmpd="sng" algn="ctr">
          <a:solidFill>
            <a:schemeClr val="lt1">
              <a:hueOff val="0"/>
              <a:satOff val="0"/>
              <a:lumOff val="0"/>
              <a:alphaOff val="0"/>
            </a:schemeClr>
          </a:solidFill>
          <a:prstDash val="solid"/>
        </a:ln>
        <a:effectLst>
          <a:glow rad="635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fi-FI" sz="900" b="1" kern="1200" dirty="0"/>
            <a:t>Palvelupolku </a:t>
          </a:r>
          <a:r>
            <a:rPr lang="fi-FI" sz="900" b="1" kern="1200" dirty="0" err="1"/>
            <a:t>Mun</a:t>
          </a:r>
          <a:r>
            <a:rPr lang="fi-FI" sz="900" b="1" kern="1200" dirty="0"/>
            <a:t> Ouluun: </a:t>
          </a:r>
          <a:r>
            <a:rPr lang="fi-FI" sz="900" kern="1200" dirty="0"/>
            <a:t>Akkuna (Kaupungin intra), Ouka.fi, Instagram, Facebook. Ystävien ja omien sidosryhmien julkaisut somessa. Käy </a:t>
          </a:r>
          <a:r>
            <a:rPr lang="fi-FI" sz="900" kern="1200" dirty="0" err="1"/>
            <a:t>Mun</a:t>
          </a:r>
          <a:r>
            <a:rPr lang="fi-FI" sz="900" kern="1200" dirty="0"/>
            <a:t> Oulussa katsomassa mitä Oulussa on tekeillä aina silloin kun  ehtii ja huomaa jotain tärkeää. Jakaa aktiivisesti kiinnostavia sisältöjä some-seuraajilleen. </a:t>
          </a:r>
        </a:p>
      </dsp:txBody>
      <dsp:txXfrm>
        <a:off x="49495" y="300305"/>
        <a:ext cx="2727782" cy="914917"/>
      </dsp:txXfrm>
    </dsp:sp>
    <dsp:sp modelId="{1706B4F8-A128-4EED-9D4C-A307BE26E2C6}">
      <dsp:nvSpPr>
        <dsp:cNvPr id="0" name=""/>
        <dsp:cNvSpPr/>
      </dsp:nvSpPr>
      <dsp:spPr>
        <a:xfrm>
          <a:off x="0" y="1290637"/>
          <a:ext cx="2826772" cy="1453798"/>
        </a:xfrm>
        <a:prstGeom prst="roundRect">
          <a:avLst/>
        </a:prstGeom>
        <a:solidFill>
          <a:srgbClr val="E34D14"/>
        </a:solidFill>
        <a:ln w="25400" cap="flat" cmpd="sng" algn="ctr">
          <a:solidFill>
            <a:schemeClr val="lt1">
              <a:hueOff val="0"/>
              <a:satOff val="0"/>
              <a:lumOff val="0"/>
              <a:alphaOff val="0"/>
            </a:schemeClr>
          </a:solidFill>
          <a:prstDash val="solid"/>
        </a:ln>
        <a:effectLst>
          <a:glow rad="635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fi-FI" sz="900" b="1" kern="1200" dirty="0">
              <a:effectLst>
                <a:glow rad="63500">
                  <a:schemeClr val="accent2">
                    <a:satMod val="175000"/>
                    <a:alpha val="40000"/>
                  </a:schemeClr>
                </a:glow>
              </a:effectLst>
            </a:rPr>
            <a:t>Mitä motivoi käyttämään </a:t>
          </a:r>
          <a:r>
            <a:rPr lang="fi-FI" sz="900" b="1" kern="1200" dirty="0" err="1">
              <a:effectLst>
                <a:glow rad="63500">
                  <a:schemeClr val="accent2">
                    <a:satMod val="175000"/>
                    <a:alpha val="40000"/>
                  </a:schemeClr>
                </a:glow>
              </a:effectLst>
            </a:rPr>
            <a:t>Mun</a:t>
          </a:r>
          <a:r>
            <a:rPr lang="fi-FI" sz="900" b="1" kern="1200" dirty="0">
              <a:effectLst>
                <a:glow rad="63500">
                  <a:schemeClr val="accent2">
                    <a:satMod val="175000"/>
                    <a:alpha val="40000"/>
                  </a:schemeClr>
                </a:glow>
              </a:effectLst>
            </a:rPr>
            <a:t> Oulua? </a:t>
          </a:r>
          <a:r>
            <a:rPr lang="fi-FI" sz="900" kern="1200" dirty="0">
              <a:effectLst>
                <a:glow rad="63500">
                  <a:schemeClr val="accent2">
                    <a:satMod val="175000"/>
                    <a:alpha val="40000"/>
                  </a:schemeClr>
                </a:glow>
              </a:effectLst>
            </a:rPr>
            <a:t>Paikallisuus kiinnostaa ja kaikkein eniten tapahtumat ja palvelut. </a:t>
          </a:r>
          <a:br>
            <a:rPr lang="fi-FI" sz="900" kern="1200" dirty="0">
              <a:effectLst>
                <a:glow rad="63500">
                  <a:schemeClr val="accent2">
                    <a:satMod val="175000"/>
                    <a:alpha val="40000"/>
                  </a:schemeClr>
                </a:glow>
              </a:effectLst>
            </a:rPr>
          </a:br>
          <a:r>
            <a:rPr lang="fi-FI" sz="900" kern="1200" dirty="0">
              <a:effectLst>
                <a:glow rad="63500">
                  <a:schemeClr val="accent2">
                    <a:satMod val="175000"/>
                    <a:alpha val="40000"/>
                  </a:schemeClr>
                </a:glow>
              </a:effectLst>
            </a:rPr>
            <a:t>Haluaa tietää mitä kaupungissa on tekeillä, jotta voi tuoda tärkeinä pitämiään asioita some-keskusteluun ja vaikuttaa niihin järjestökontaktien tai luottamushenkilöiden kautta. </a:t>
          </a:r>
          <a:br>
            <a:rPr lang="fi-FI" sz="900" kern="1200" dirty="0">
              <a:effectLst>
                <a:glow rad="63500">
                  <a:schemeClr val="accent2">
                    <a:satMod val="175000"/>
                    <a:alpha val="40000"/>
                  </a:schemeClr>
                </a:glow>
              </a:effectLst>
            </a:rPr>
          </a:br>
          <a:br>
            <a:rPr lang="fi-FI" sz="900" kern="1200" dirty="0">
              <a:effectLst>
                <a:glow rad="63500">
                  <a:schemeClr val="accent2">
                    <a:satMod val="175000"/>
                    <a:alpha val="40000"/>
                  </a:schemeClr>
                </a:glow>
              </a:effectLst>
            </a:rPr>
          </a:br>
          <a:endParaRPr lang="fi-FI" sz="900" kern="1200" dirty="0">
            <a:effectLst>
              <a:glow rad="63500">
                <a:schemeClr val="accent2">
                  <a:satMod val="175000"/>
                  <a:alpha val="40000"/>
                </a:schemeClr>
              </a:glow>
            </a:effectLst>
          </a:endParaRPr>
        </a:p>
      </dsp:txBody>
      <dsp:txXfrm>
        <a:off x="70969" y="1361606"/>
        <a:ext cx="2684834" cy="1311860"/>
      </dsp:txXfrm>
    </dsp:sp>
    <dsp:sp modelId="{94135929-37EF-47F6-9058-FBCC84F4BF10}">
      <dsp:nvSpPr>
        <dsp:cNvPr id="0" name=""/>
        <dsp:cNvSpPr/>
      </dsp:nvSpPr>
      <dsp:spPr>
        <a:xfrm>
          <a:off x="0" y="2770356"/>
          <a:ext cx="2826772" cy="625961"/>
        </a:xfrm>
        <a:prstGeom prst="roundRect">
          <a:avLst/>
        </a:prstGeom>
        <a:solidFill>
          <a:srgbClr val="E34D14"/>
        </a:solidFill>
        <a:ln w="25400" cap="flat" cmpd="sng" algn="ctr">
          <a:solidFill>
            <a:schemeClr val="lt1">
              <a:hueOff val="0"/>
              <a:satOff val="0"/>
              <a:lumOff val="0"/>
              <a:alphaOff val="0"/>
            </a:schemeClr>
          </a:solidFill>
          <a:prstDash val="solid"/>
        </a:ln>
        <a:effectLst>
          <a:glow rad="635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i-FI" sz="900" b="1" kern="1200" dirty="0"/>
            <a:t>Mikä turhauttaa/harmittaa?: </a:t>
          </a:r>
          <a:r>
            <a:rPr lang="fi-FI" sz="900" kern="1200" dirty="0"/>
            <a:t>Ennakkoluuloisuus, valeuutiset, epätasa-arvoisuus etenkin lasten ja nuorten keskuudessa. </a:t>
          </a:r>
        </a:p>
      </dsp:txBody>
      <dsp:txXfrm>
        <a:off x="30557" y="2800913"/>
        <a:ext cx="2765658" cy="5648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6D9F7-FECD-4A7D-BE42-B40FB13EC2A9}">
      <dsp:nvSpPr>
        <dsp:cNvPr id="0" name=""/>
        <dsp:cNvSpPr/>
      </dsp:nvSpPr>
      <dsp:spPr>
        <a:xfrm>
          <a:off x="0" y="105813"/>
          <a:ext cx="2913124" cy="892377"/>
        </a:xfrm>
        <a:prstGeom prst="roundRect">
          <a:avLst/>
        </a:prstGeom>
        <a:solidFill>
          <a:srgbClr val="2DB137"/>
        </a:solidFill>
        <a:ln w="25400" cap="flat" cmpd="sng" algn="ctr">
          <a:solidFill>
            <a:schemeClr val="lt1">
              <a:hueOff val="0"/>
              <a:satOff val="0"/>
              <a:lumOff val="0"/>
              <a:alphaOff val="0"/>
            </a:schemeClr>
          </a:solidFill>
          <a:prstDash val="solid"/>
        </a:ln>
        <a:effectLst>
          <a:glow rad="63500">
            <a:srgbClr val="2DB137">
              <a:alpha val="40000"/>
            </a:srgbClr>
          </a:glow>
          <a:outerShdw blurRad="50800" dist="50800" dir="5400000" algn="ctr" rotWithShape="0">
            <a:srgbClr val="000000">
              <a:alpha val="95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dirty="0"/>
            <a:t>Palvelupolku </a:t>
          </a:r>
          <a:r>
            <a:rPr lang="fi-FI" sz="1000" b="1" kern="1200" dirty="0" err="1"/>
            <a:t>Mun</a:t>
          </a:r>
          <a:r>
            <a:rPr lang="fi-FI" sz="1000" b="1" kern="1200" dirty="0"/>
            <a:t> Ouluun</a:t>
          </a:r>
          <a:r>
            <a:rPr lang="fi-FI" sz="1000" kern="1200" dirty="0"/>
            <a:t>: Twitter, Facebook, Kaleva.fi, </a:t>
          </a:r>
          <a:br>
            <a:rPr lang="fi-FI" sz="1200" kern="1200" dirty="0"/>
          </a:br>
          <a:endParaRPr lang="fi-FI" sz="1200" kern="1200" dirty="0"/>
        </a:p>
      </dsp:txBody>
      <dsp:txXfrm>
        <a:off x="43562" y="149375"/>
        <a:ext cx="2826000" cy="805253"/>
      </dsp:txXfrm>
    </dsp:sp>
    <dsp:sp modelId="{6CD5F5D5-0140-4387-8D4D-7A2D6D3A8BFB}">
      <dsp:nvSpPr>
        <dsp:cNvPr id="0" name=""/>
        <dsp:cNvSpPr/>
      </dsp:nvSpPr>
      <dsp:spPr>
        <a:xfrm>
          <a:off x="0" y="1032453"/>
          <a:ext cx="2913124" cy="1078317"/>
        </a:xfrm>
        <a:prstGeom prst="roundRect">
          <a:avLst/>
        </a:prstGeom>
        <a:solidFill>
          <a:srgbClr val="2DB137"/>
        </a:solidFill>
        <a:ln w="25400" cap="flat" cmpd="sng" algn="ctr">
          <a:solidFill>
            <a:schemeClr val="lt1">
              <a:hueOff val="0"/>
              <a:satOff val="0"/>
              <a:lumOff val="0"/>
              <a:alphaOff val="0"/>
            </a:schemeClr>
          </a:solidFill>
          <a:prstDash val="solid"/>
        </a:ln>
        <a:effectLst>
          <a:glow rad="63500">
            <a:srgbClr val="2DB137">
              <a:alpha val="4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dirty="0"/>
            <a:t>Mitä motivoi seuraamaan </a:t>
          </a:r>
          <a:r>
            <a:rPr lang="fi-FI" sz="1000" b="1" kern="1200" dirty="0" err="1"/>
            <a:t>Mun</a:t>
          </a:r>
          <a:r>
            <a:rPr lang="fi-FI" sz="1000" b="1" kern="1200" dirty="0"/>
            <a:t> Oulua ? </a:t>
          </a:r>
          <a:r>
            <a:rPr lang="fi-FI" sz="1000" b="0" kern="1200" dirty="0"/>
            <a:t>Haluaa tietää, mitä kaupungissa tapahtuu. Kiinnostunut rakennushankkeista, innovaatioista, yritysmaailmasta, työmahdollisuuksista, oululaisista työn ja urheilun sankareista. </a:t>
          </a:r>
        </a:p>
        <a:p>
          <a:pPr marL="0" lvl="0" indent="0" algn="l" defTabSz="444500">
            <a:lnSpc>
              <a:spcPct val="90000"/>
            </a:lnSpc>
            <a:spcBef>
              <a:spcPct val="0"/>
            </a:spcBef>
            <a:spcAft>
              <a:spcPct val="35000"/>
            </a:spcAft>
            <a:buNone/>
          </a:pPr>
          <a:endParaRPr lang="fi-FI" sz="1000" kern="1200" dirty="0"/>
        </a:p>
      </dsp:txBody>
      <dsp:txXfrm>
        <a:off x="52639" y="1085092"/>
        <a:ext cx="2807846" cy="973039"/>
      </dsp:txXfrm>
    </dsp:sp>
    <dsp:sp modelId="{B4859DB6-32D4-41C8-9EE1-196312E96CA1}">
      <dsp:nvSpPr>
        <dsp:cNvPr id="0" name=""/>
        <dsp:cNvSpPr/>
      </dsp:nvSpPr>
      <dsp:spPr>
        <a:xfrm>
          <a:off x="0" y="2153971"/>
          <a:ext cx="2913124" cy="1610586"/>
        </a:xfrm>
        <a:prstGeom prst="roundRect">
          <a:avLst/>
        </a:prstGeom>
        <a:solidFill>
          <a:srgbClr val="2DB137"/>
        </a:solidFill>
        <a:ln w="25400" cap="flat" cmpd="sng" algn="ctr">
          <a:solidFill>
            <a:schemeClr val="lt1">
              <a:hueOff val="0"/>
              <a:satOff val="0"/>
              <a:lumOff val="0"/>
              <a:alphaOff val="0"/>
            </a:schemeClr>
          </a:solidFill>
          <a:prstDash val="solid"/>
        </a:ln>
        <a:effectLst>
          <a:glow rad="63500">
            <a:srgbClr val="2DB137">
              <a:alpha val="4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dirty="0"/>
            <a:t>Mikä harmittaa/turhauttaa? </a:t>
          </a:r>
          <a:r>
            <a:rPr lang="fi-FI" sz="1000" kern="1200" dirty="0"/>
            <a:t>Johdattelu ja klikkiotsikot. Haluaa  pitkäjänteistä uutisointia, missä aiheita seurataan loppuun saakka. Hartaanselän kalaennätys on vielä rikkomatta.</a:t>
          </a:r>
        </a:p>
        <a:p>
          <a:pPr marL="0" lvl="0" indent="0" algn="l" defTabSz="444500">
            <a:lnSpc>
              <a:spcPct val="90000"/>
            </a:lnSpc>
            <a:spcBef>
              <a:spcPct val="0"/>
            </a:spcBef>
            <a:spcAft>
              <a:spcPct val="35000"/>
            </a:spcAft>
            <a:buNone/>
          </a:pPr>
          <a:r>
            <a:rPr lang="fi-FI" sz="1000" b="1" kern="1200" dirty="0"/>
            <a:t>Mitä arvostaa: </a:t>
          </a:r>
          <a:r>
            <a:rPr lang="fi-FI" sz="1000" kern="1200" dirty="0"/>
            <a:t>Kotikaupunkiaan paikkana, joka on nykyistä  julkisuuskuvaansa parempi.  Toivoo Oulun saavan rahoitusta hankkeilleen.</a:t>
          </a:r>
        </a:p>
      </dsp:txBody>
      <dsp:txXfrm>
        <a:off x="78622" y="2232593"/>
        <a:ext cx="2755880" cy="14533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1AA47-3858-49CE-B235-7AF0CED38701}">
      <dsp:nvSpPr>
        <dsp:cNvPr id="0" name=""/>
        <dsp:cNvSpPr/>
      </dsp:nvSpPr>
      <dsp:spPr>
        <a:xfrm>
          <a:off x="342568" y="1235128"/>
          <a:ext cx="2789572" cy="3232776"/>
        </a:xfrm>
        <a:prstGeom prst="roundRect">
          <a:avLst/>
        </a:prstGeom>
        <a:solidFill>
          <a:srgbClr val="2DB137"/>
        </a:solidFill>
        <a:ln w="25400" cap="flat" cmpd="sng" algn="ctr">
          <a:solidFill>
            <a:schemeClr val="lt1">
              <a:hueOff val="0"/>
              <a:satOff val="0"/>
              <a:lumOff val="0"/>
            </a:schemeClr>
          </a:solidFill>
          <a:prstDash val="solid"/>
        </a:ln>
        <a:effectLst>
          <a:outerShdw dist="38100" algn="ctr" rotWithShape="0">
            <a:srgbClr val="000000">
              <a:alpha val="43137"/>
            </a:srgbClr>
          </a:outerShd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30480" bIns="30480" numCol="1" spcCol="1270" anchor="t" anchorCtr="1">
          <a:noAutofit/>
        </a:bodyPr>
        <a:lstStyle/>
        <a:p>
          <a:pPr marL="0" lvl="0" indent="0" algn="l" defTabSz="355600">
            <a:lnSpc>
              <a:spcPct val="90000"/>
            </a:lnSpc>
            <a:spcBef>
              <a:spcPct val="0"/>
            </a:spcBef>
            <a:spcAft>
              <a:spcPct val="35000"/>
            </a:spcAft>
            <a:buNone/>
          </a:pPr>
          <a:endParaRPr lang="fi-FI" sz="800" kern="1200" dirty="0"/>
        </a:p>
        <a:p>
          <a:pPr marL="0" lvl="0" indent="0" algn="l" defTabSz="355600">
            <a:lnSpc>
              <a:spcPct val="90000"/>
            </a:lnSpc>
            <a:spcBef>
              <a:spcPct val="0"/>
            </a:spcBef>
            <a:spcAft>
              <a:spcPct val="35000"/>
            </a:spcAft>
            <a:buNone/>
          </a:pPr>
          <a:endParaRPr lang="fi-FI" sz="800" kern="1200" dirty="0"/>
        </a:p>
        <a:p>
          <a:pPr marL="0" lvl="0" indent="0" algn="l" defTabSz="355600">
            <a:lnSpc>
              <a:spcPct val="90000"/>
            </a:lnSpc>
            <a:spcBef>
              <a:spcPct val="0"/>
            </a:spcBef>
            <a:spcAft>
              <a:spcPct val="35000"/>
            </a:spcAft>
            <a:buNone/>
          </a:pPr>
          <a:r>
            <a:rPr lang="fi-FI" sz="800" b="1" kern="1200" dirty="0"/>
            <a:t>- Ikä: </a:t>
          </a:r>
          <a:r>
            <a:rPr lang="fi-FI" sz="800" kern="1200" dirty="0"/>
            <a:t>40-vuotias mies</a:t>
          </a:r>
        </a:p>
        <a:p>
          <a:pPr marL="0" lvl="0" indent="0" algn="l" defTabSz="355600">
            <a:lnSpc>
              <a:spcPct val="90000"/>
            </a:lnSpc>
            <a:spcBef>
              <a:spcPct val="0"/>
            </a:spcBef>
            <a:spcAft>
              <a:spcPct val="35000"/>
            </a:spcAft>
            <a:buNone/>
          </a:pPr>
          <a:r>
            <a:rPr lang="fi-FI" sz="800" b="1" kern="1200" dirty="0"/>
            <a:t>- Mediat</a:t>
          </a:r>
          <a:r>
            <a:rPr lang="fi-FI" sz="800" kern="1200" dirty="0"/>
            <a:t>: Twitter, Facebook, LinkedIn, Kaleva ja Hesari... #Oulu on tiukassa seurannassa. Twitter avautuu aina aamukahvilla, ja tauoilla päivän mittaan. </a:t>
          </a:r>
        </a:p>
        <a:p>
          <a:pPr marL="0" lvl="0" indent="0" algn="l" defTabSz="355600">
            <a:lnSpc>
              <a:spcPct val="90000"/>
            </a:lnSpc>
            <a:spcBef>
              <a:spcPct val="0"/>
            </a:spcBef>
            <a:spcAft>
              <a:spcPct val="35000"/>
            </a:spcAft>
            <a:buNone/>
          </a:pPr>
          <a:r>
            <a:rPr lang="fi-FI" sz="800" b="1" kern="1200" dirty="0"/>
            <a:t>- Työ ja harrastukset: </a:t>
          </a:r>
          <a:r>
            <a:rPr lang="fi-FI" sz="800" kern="1200" dirty="0"/>
            <a:t>Yrittäjänä It-alalla, vapaa-ajalla urheilee ja vetää lasten </a:t>
          </a:r>
          <a:r>
            <a:rPr lang="fi-FI" sz="800" kern="1200" dirty="0" err="1"/>
            <a:t>säbäkerhoa</a:t>
          </a:r>
          <a:r>
            <a:rPr lang="fi-FI" sz="800" kern="1200" dirty="0"/>
            <a:t>. Kesälomalla kalastaa.</a:t>
          </a:r>
        </a:p>
        <a:p>
          <a:pPr marL="0" lvl="0" indent="0" algn="l" defTabSz="355600">
            <a:lnSpc>
              <a:spcPct val="90000"/>
            </a:lnSpc>
            <a:spcBef>
              <a:spcPct val="0"/>
            </a:spcBef>
            <a:spcAft>
              <a:spcPct val="35000"/>
            </a:spcAft>
            <a:buNone/>
          </a:pPr>
          <a:r>
            <a:rPr lang="fi-FI" sz="800" b="1" kern="1200" dirty="0"/>
            <a:t>- Elämäntilanne: </a:t>
          </a:r>
          <a:r>
            <a:rPr lang="fi-FI" sz="800" kern="1200" dirty="0"/>
            <a:t>Perheellinen ja kiireinen.</a:t>
          </a:r>
        </a:p>
        <a:p>
          <a:pPr marL="0" lvl="0" indent="0" algn="l" defTabSz="355600">
            <a:lnSpc>
              <a:spcPct val="90000"/>
            </a:lnSpc>
            <a:spcBef>
              <a:spcPct val="0"/>
            </a:spcBef>
            <a:spcAft>
              <a:spcPct val="35000"/>
            </a:spcAft>
            <a:buNone/>
          </a:pPr>
          <a:r>
            <a:rPr lang="fi-FI" sz="800" b="1" kern="1200" dirty="0"/>
            <a:t>- Mikä on tärkeää: </a:t>
          </a:r>
          <a:r>
            <a:rPr lang="fi-FI" sz="800" kern="1200" dirty="0"/>
            <a:t>Oman yrityksen menestys. Hyvässä kunnossa pysyminen fyysisesti, henkisesti ja ammatillisesti. </a:t>
          </a:r>
        </a:p>
        <a:p>
          <a:pPr marL="0" lvl="0" indent="0" algn="l" defTabSz="355600">
            <a:lnSpc>
              <a:spcPct val="90000"/>
            </a:lnSpc>
            <a:spcBef>
              <a:spcPct val="0"/>
            </a:spcBef>
            <a:spcAft>
              <a:spcPct val="35000"/>
            </a:spcAft>
            <a:buNone/>
          </a:pPr>
          <a:r>
            <a:rPr lang="fi-FI" sz="800" b="1" kern="1200" dirty="0"/>
            <a:t>- Asenne, olemus ja arvot? </a:t>
          </a:r>
          <a:r>
            <a:rPr lang="fi-FI" sz="800" kern="1200" dirty="0"/>
            <a:t>Utelias, verkostoituja,  hieman jääräpäinen, mutta  kriittinen ja valmis myös muuttamaan mielipiteitään, kun saa uutta tietoa. Haluaa kehittyä ja mennä elämässä eteenpäin. Kilpailuhenkinen.</a:t>
          </a:r>
        </a:p>
      </dsp:txBody>
      <dsp:txXfrm>
        <a:off x="478744" y="1371304"/>
        <a:ext cx="2517220" cy="2960424"/>
      </dsp:txXfrm>
    </dsp:sp>
    <dsp:sp modelId="{FB6BA1B2-B94B-4FD3-ADB5-191EBE73C78A}">
      <dsp:nvSpPr>
        <dsp:cNvPr id="0" name=""/>
        <dsp:cNvSpPr/>
      </dsp:nvSpPr>
      <dsp:spPr>
        <a:xfrm>
          <a:off x="418621" y="0"/>
          <a:ext cx="1584003" cy="1583994"/>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8181" t="-11364" r="-18181" b="-11364"/>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6D9F7-FECD-4A7D-BE42-B40FB13EC2A9}">
      <dsp:nvSpPr>
        <dsp:cNvPr id="0" name=""/>
        <dsp:cNvSpPr/>
      </dsp:nvSpPr>
      <dsp:spPr>
        <a:xfrm>
          <a:off x="0" y="246885"/>
          <a:ext cx="2711668" cy="879782"/>
        </a:xfrm>
        <a:prstGeom prst="roundRect">
          <a:avLst/>
        </a:prstGeom>
        <a:solidFill>
          <a:srgbClr val="E10069"/>
        </a:solidFill>
        <a:ln w="25400" cap="flat" cmpd="sng" algn="ctr">
          <a:solidFill>
            <a:schemeClr val="lt1">
              <a:hueOff val="0"/>
              <a:satOff val="0"/>
              <a:lumOff val="0"/>
              <a:alphaOff val="0"/>
            </a:schemeClr>
          </a:solidFill>
          <a:prstDash val="solid"/>
        </a:ln>
        <a:effectLst>
          <a:glow rad="63500">
            <a:srgbClr val="2DB137">
              <a:alpha val="40000"/>
            </a:srgbClr>
          </a:glow>
          <a:outerShdw blurRad="50800" dist="50800" dir="5400000" algn="ctr" rotWithShape="0">
            <a:srgbClr val="000000">
              <a:alpha val="95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dirty="0"/>
            <a:t>Palvelupolku </a:t>
          </a:r>
          <a:r>
            <a:rPr lang="fi-FI" sz="1000" b="1" kern="1200" dirty="0" err="1"/>
            <a:t>Mun</a:t>
          </a:r>
          <a:r>
            <a:rPr lang="fi-FI" sz="1000" b="1" kern="1200" dirty="0"/>
            <a:t> Ouluun</a:t>
          </a:r>
          <a:r>
            <a:rPr lang="fi-FI" sz="1000" kern="1200" dirty="0"/>
            <a:t>: Löysi </a:t>
          </a:r>
          <a:r>
            <a:rPr lang="fi-FI" sz="1000" kern="1200" dirty="0" err="1"/>
            <a:t>Mun</a:t>
          </a:r>
          <a:r>
            <a:rPr lang="fi-FI" sz="1000" kern="1200" dirty="0"/>
            <a:t> Oulun Kalevan ilmoituksen kautta ja avaa sen joka aamu menemällä suoraan </a:t>
          </a:r>
          <a:r>
            <a:rPr lang="fi-FI" sz="1000" kern="1200" dirty="0" err="1"/>
            <a:t>Mun</a:t>
          </a:r>
          <a:r>
            <a:rPr lang="fi-FI" sz="1000" kern="1200" dirty="0"/>
            <a:t> Oulun omille sivuille. </a:t>
          </a:r>
          <a:br>
            <a:rPr lang="fi-FI" sz="1200" kern="1200" dirty="0"/>
          </a:br>
          <a:endParaRPr lang="fi-FI" sz="1200" kern="1200" dirty="0"/>
        </a:p>
      </dsp:txBody>
      <dsp:txXfrm>
        <a:off x="42947" y="289832"/>
        <a:ext cx="2625774" cy="793888"/>
      </dsp:txXfrm>
    </dsp:sp>
    <dsp:sp modelId="{6CD5F5D5-0140-4387-8D4D-7A2D6D3A8BFB}">
      <dsp:nvSpPr>
        <dsp:cNvPr id="0" name=""/>
        <dsp:cNvSpPr/>
      </dsp:nvSpPr>
      <dsp:spPr>
        <a:xfrm>
          <a:off x="0" y="1154077"/>
          <a:ext cx="2711668" cy="902134"/>
        </a:xfrm>
        <a:prstGeom prst="roundRect">
          <a:avLst/>
        </a:prstGeom>
        <a:solidFill>
          <a:srgbClr val="E10069"/>
        </a:solidFill>
        <a:ln w="25400" cap="flat" cmpd="sng" algn="ctr">
          <a:solidFill>
            <a:schemeClr val="lt1">
              <a:hueOff val="0"/>
              <a:satOff val="0"/>
              <a:lumOff val="0"/>
              <a:alphaOff val="0"/>
            </a:schemeClr>
          </a:solidFill>
          <a:prstDash val="solid"/>
        </a:ln>
        <a:effectLst>
          <a:glow rad="63500">
            <a:srgbClr val="2DB137">
              <a:alpha val="4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dirty="0"/>
            <a:t>Mitä motivoi seuraamaan </a:t>
          </a:r>
          <a:r>
            <a:rPr lang="fi-FI" sz="1000" b="1" kern="1200" dirty="0" err="1"/>
            <a:t>Mun</a:t>
          </a:r>
          <a:r>
            <a:rPr lang="fi-FI" sz="1000" b="1" kern="1200" dirty="0"/>
            <a:t> Oulua ? </a:t>
          </a:r>
          <a:r>
            <a:rPr lang="fi-FI" sz="1000" i="0" kern="1200" dirty="0"/>
            <a:t>Kotikaupunki kiinnostaa. Kulttuurin ja tapahtumien lisäksi etenkin terveysasiat. </a:t>
          </a:r>
        </a:p>
      </dsp:txBody>
      <dsp:txXfrm>
        <a:off x="44039" y="1198116"/>
        <a:ext cx="2623590" cy="814056"/>
      </dsp:txXfrm>
    </dsp:sp>
    <dsp:sp modelId="{B4859DB6-32D4-41C8-9EE1-196312E96CA1}">
      <dsp:nvSpPr>
        <dsp:cNvPr id="0" name=""/>
        <dsp:cNvSpPr/>
      </dsp:nvSpPr>
      <dsp:spPr>
        <a:xfrm>
          <a:off x="0" y="2090772"/>
          <a:ext cx="2711668" cy="1504241"/>
        </a:xfrm>
        <a:prstGeom prst="roundRect">
          <a:avLst/>
        </a:prstGeom>
        <a:solidFill>
          <a:srgbClr val="E10069"/>
        </a:solidFill>
        <a:ln w="25400" cap="flat" cmpd="sng" algn="ctr">
          <a:solidFill>
            <a:schemeClr val="lt1">
              <a:hueOff val="0"/>
              <a:satOff val="0"/>
              <a:lumOff val="0"/>
              <a:alphaOff val="0"/>
            </a:schemeClr>
          </a:solidFill>
          <a:prstDash val="solid"/>
        </a:ln>
        <a:effectLst>
          <a:glow rad="63500">
            <a:srgbClr val="2DB137">
              <a:alpha val="4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fi-FI" sz="900" b="1" kern="1200" dirty="0"/>
            <a:t>Mikä harmittaa/turhauttaa? </a:t>
          </a:r>
          <a:r>
            <a:rPr lang="fi-FI" sz="900" kern="1200" dirty="0"/>
            <a:t>Kaikki asiat ovat Facebookissa, joten välillä tapahtumailmoitukset menevät ohi. Ylipäätään </a:t>
          </a:r>
          <a:r>
            <a:rPr lang="fi-FI" sz="900" kern="1200" dirty="0" err="1"/>
            <a:t>estettömyydestä</a:t>
          </a:r>
          <a:r>
            <a:rPr lang="fi-FI" sz="900" kern="1200" dirty="0"/>
            <a:t> pitäisi aina  huolehtia, niin että kaikki voivat osallistua. </a:t>
          </a:r>
        </a:p>
        <a:p>
          <a:pPr marL="0" lvl="0" indent="0" algn="l" defTabSz="400050">
            <a:lnSpc>
              <a:spcPct val="90000"/>
            </a:lnSpc>
            <a:spcBef>
              <a:spcPct val="0"/>
            </a:spcBef>
            <a:spcAft>
              <a:spcPct val="35000"/>
            </a:spcAft>
            <a:buNone/>
          </a:pPr>
          <a:endParaRPr lang="fi-FI" sz="900" kern="1200" dirty="0"/>
        </a:p>
        <a:p>
          <a:pPr marL="0" lvl="0" indent="0" algn="l" defTabSz="400050">
            <a:lnSpc>
              <a:spcPct val="90000"/>
            </a:lnSpc>
            <a:spcBef>
              <a:spcPct val="0"/>
            </a:spcBef>
            <a:spcAft>
              <a:spcPct val="35000"/>
            </a:spcAft>
            <a:buNone/>
          </a:pPr>
          <a:r>
            <a:rPr lang="fi-FI" sz="900" b="1" kern="1200" dirty="0"/>
            <a:t>Mitä arvostaa: </a:t>
          </a:r>
          <a:r>
            <a:rPr lang="fi-FI" sz="900" kern="1200" dirty="0"/>
            <a:t>Korkeatasoista kulttuuria ja hyviä terveyspalveluja. Digitaalinen Oulun </a:t>
          </a:r>
          <a:r>
            <a:rPr lang="fi-FI" sz="900" kern="1200" dirty="0" err="1"/>
            <a:t>OmaHoito</a:t>
          </a:r>
          <a:r>
            <a:rPr lang="fi-FI" sz="900" kern="1200" dirty="0"/>
            <a:t> on yllättänyt toimivuudellaan. </a:t>
          </a:r>
        </a:p>
      </dsp:txBody>
      <dsp:txXfrm>
        <a:off x="73431" y="2164203"/>
        <a:ext cx="2564806" cy="13573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1AA47-3858-49CE-B235-7AF0CED38701}">
      <dsp:nvSpPr>
        <dsp:cNvPr id="0" name=""/>
        <dsp:cNvSpPr/>
      </dsp:nvSpPr>
      <dsp:spPr>
        <a:xfrm>
          <a:off x="103314" y="882249"/>
          <a:ext cx="3072574" cy="3938536"/>
        </a:xfrm>
        <a:prstGeom prst="roundRect">
          <a:avLst/>
        </a:prstGeom>
        <a:solidFill>
          <a:srgbClr val="E10069"/>
        </a:solidFill>
        <a:ln w="25400" cap="flat" cmpd="sng" algn="ctr">
          <a:solidFill>
            <a:schemeClr val="lt1">
              <a:hueOff val="0"/>
              <a:satOff val="0"/>
              <a:lumOff val="0"/>
            </a:schemeClr>
          </a:solidFill>
          <a:prstDash val="solid"/>
        </a:ln>
        <a:effectLst>
          <a:outerShdw dist="38100" algn="ctr" rotWithShape="0">
            <a:srgbClr val="000000">
              <a:alpha val="43137"/>
            </a:srgbClr>
          </a:outerShd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72000" tIns="30480" rIns="30480" bIns="30480" numCol="1" spcCol="1270" anchor="t" anchorCtr="1">
          <a:noAutofit/>
        </a:bodyPr>
        <a:lstStyle/>
        <a:p>
          <a:pPr marL="0" lvl="0" indent="0" algn="l" defTabSz="355600">
            <a:lnSpc>
              <a:spcPct val="90000"/>
            </a:lnSpc>
            <a:spcBef>
              <a:spcPct val="0"/>
            </a:spcBef>
            <a:spcAft>
              <a:spcPct val="35000"/>
            </a:spcAft>
            <a:buNone/>
          </a:pPr>
          <a:endParaRPr lang="fi-FI" sz="800" kern="1200" dirty="0"/>
        </a:p>
        <a:p>
          <a:pPr marL="0" lvl="0" indent="0" algn="l" defTabSz="355600">
            <a:lnSpc>
              <a:spcPct val="90000"/>
            </a:lnSpc>
            <a:spcBef>
              <a:spcPct val="0"/>
            </a:spcBef>
            <a:spcAft>
              <a:spcPct val="35000"/>
            </a:spcAft>
            <a:buNone/>
          </a:pPr>
          <a:endParaRPr lang="fi-FI" sz="800" kern="1200" dirty="0"/>
        </a:p>
        <a:p>
          <a:pPr marL="0" lvl="0" indent="0" algn="l" defTabSz="355600">
            <a:lnSpc>
              <a:spcPct val="90000"/>
            </a:lnSpc>
            <a:spcBef>
              <a:spcPct val="0"/>
            </a:spcBef>
            <a:spcAft>
              <a:spcPct val="35000"/>
            </a:spcAft>
            <a:buNone/>
          </a:pPr>
          <a:endParaRPr lang="fi-FI" sz="900" b="1" kern="1200" dirty="0"/>
        </a:p>
        <a:p>
          <a:pPr marL="0" lvl="0" indent="0" algn="l" defTabSz="355600">
            <a:lnSpc>
              <a:spcPct val="90000"/>
            </a:lnSpc>
            <a:spcBef>
              <a:spcPct val="0"/>
            </a:spcBef>
            <a:spcAft>
              <a:spcPct val="35000"/>
            </a:spcAft>
            <a:buNone/>
          </a:pPr>
          <a:r>
            <a:rPr lang="fi-FI" sz="900" b="1" kern="1200" dirty="0"/>
            <a:t>- Ikä: 7</a:t>
          </a:r>
          <a:r>
            <a:rPr lang="fi-FI" sz="900" kern="1200" dirty="0"/>
            <a:t>0-vuotias nainen</a:t>
          </a:r>
        </a:p>
        <a:p>
          <a:pPr marL="0" lvl="0" indent="0" algn="l" defTabSz="355600">
            <a:lnSpc>
              <a:spcPct val="90000"/>
            </a:lnSpc>
            <a:spcBef>
              <a:spcPct val="0"/>
            </a:spcBef>
            <a:spcAft>
              <a:spcPct val="35000"/>
            </a:spcAft>
            <a:buNone/>
          </a:pPr>
          <a:r>
            <a:rPr lang="fi-FI" sz="900" b="1" kern="1200" dirty="0"/>
            <a:t>- </a:t>
          </a:r>
          <a:r>
            <a:rPr lang="fi-FI" sz="900" b="1" kern="1200" dirty="0" err="1"/>
            <a:t>Mediat</a:t>
          </a:r>
          <a:r>
            <a:rPr lang="fi-FI" sz="900" kern="1200" dirty="0" err="1"/>
            <a:t>:,Aamurutiinina</a:t>
          </a:r>
          <a:r>
            <a:rPr lang="fi-FI" sz="900" kern="1200" dirty="0"/>
            <a:t> Kaleva, Hesari, </a:t>
          </a:r>
          <a:r>
            <a:rPr lang="fi-FI" sz="900" kern="1200" dirty="0" err="1"/>
            <a:t>Mun</a:t>
          </a:r>
          <a:r>
            <a:rPr lang="fi-FI" sz="900" kern="1200" dirty="0"/>
            <a:t> Oulu,  kirjaston tarjonta myös digitaalisena. Ei omista sometiliä, mutta seuraa YouTube-videoita. </a:t>
          </a:r>
        </a:p>
        <a:p>
          <a:pPr marL="0" lvl="0" indent="0" algn="l" defTabSz="355600">
            <a:lnSpc>
              <a:spcPct val="90000"/>
            </a:lnSpc>
            <a:spcBef>
              <a:spcPct val="0"/>
            </a:spcBef>
            <a:spcAft>
              <a:spcPct val="35000"/>
            </a:spcAft>
            <a:buNone/>
          </a:pPr>
          <a:r>
            <a:rPr lang="fi-FI" sz="900" b="1" kern="1200" dirty="0"/>
            <a:t>- Työ ja harrastukset: </a:t>
          </a:r>
          <a:r>
            <a:rPr lang="fi-FI" sz="900" kern="1200" dirty="0"/>
            <a:t>Eläkeläinen, toiminut asiantuntijatyössä. Inspiroituu kauneudesta, musiikista, teatterista, kuvataiteesta ja historiasta.</a:t>
          </a:r>
        </a:p>
        <a:p>
          <a:pPr marL="0" lvl="0" indent="0" algn="l" defTabSz="355600">
            <a:lnSpc>
              <a:spcPct val="90000"/>
            </a:lnSpc>
            <a:spcBef>
              <a:spcPct val="0"/>
            </a:spcBef>
            <a:spcAft>
              <a:spcPct val="35000"/>
            </a:spcAft>
            <a:buNone/>
          </a:pPr>
          <a:r>
            <a:rPr lang="fi-FI" sz="900" b="1" kern="1200" dirty="0"/>
            <a:t>- Elämäntilanne:</a:t>
          </a:r>
          <a:r>
            <a:rPr lang="fi-FI" sz="900" kern="1200" dirty="0"/>
            <a:t>. Liikuntarajoitteinen, mutta silti toimelias.</a:t>
          </a:r>
        </a:p>
        <a:p>
          <a:pPr marL="0" lvl="0" indent="0" algn="l" defTabSz="355600">
            <a:lnSpc>
              <a:spcPct val="90000"/>
            </a:lnSpc>
            <a:spcBef>
              <a:spcPct val="0"/>
            </a:spcBef>
            <a:spcAft>
              <a:spcPct val="35000"/>
            </a:spcAft>
            <a:buNone/>
          </a:pPr>
          <a:r>
            <a:rPr lang="fi-FI" sz="900" b="1" kern="1200" dirty="0"/>
            <a:t>- Mikä on tärkeää: </a:t>
          </a:r>
          <a:r>
            <a:rPr lang="fi-FI" sz="900" kern="1200" dirty="0"/>
            <a:t>Terveys ja toimintakyky. Se, että pysyy ajan tasalla ja voi nauttia elämästä. Myös muistot ja elämän varrella kertyneet ystävyyssuhteet sekä lapset perheineen ovat rakkaita. Matkustellut paljon, joten myös vieraat kulttuurit kiinnostavat. Vanha Oulu kiinnostaa tarinoineen ja kuvineen. Seuraa kaupungin kehitystä historiallisena jatkumona. </a:t>
          </a:r>
        </a:p>
        <a:p>
          <a:pPr marL="0" lvl="0" indent="0" algn="l" defTabSz="355600">
            <a:lnSpc>
              <a:spcPct val="90000"/>
            </a:lnSpc>
            <a:spcBef>
              <a:spcPct val="0"/>
            </a:spcBef>
            <a:spcAft>
              <a:spcPct val="35000"/>
            </a:spcAft>
            <a:buNone/>
          </a:pPr>
          <a:r>
            <a:rPr lang="fi-FI" sz="900" b="1" kern="1200" dirty="0"/>
            <a:t>- Asenne, olemus ja arvot? </a:t>
          </a:r>
          <a:r>
            <a:rPr lang="fi-FI" sz="900" b="0" kern="1200" dirty="0"/>
            <a:t>Yhteiskunnallisesti valveutunut, valoisa ja humoristinen oman tiensä kulkija. Sinnikäs. Asiat järjestyvät, kun pistää järjestymään. </a:t>
          </a:r>
        </a:p>
      </dsp:txBody>
      <dsp:txXfrm>
        <a:off x="253305" y="1032240"/>
        <a:ext cx="2772592" cy="3638554"/>
      </dsp:txXfrm>
    </dsp:sp>
    <dsp:sp modelId="{FB6BA1B2-B94B-4FD3-ADB5-191EBE73C78A}">
      <dsp:nvSpPr>
        <dsp:cNvPr id="0" name=""/>
        <dsp:cNvSpPr/>
      </dsp:nvSpPr>
      <dsp:spPr>
        <a:xfrm>
          <a:off x="170407" y="43048"/>
          <a:ext cx="1475995" cy="149570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9987E1-4979-4572-AC74-6566E8D1EF81}" type="datetimeFigureOut">
              <a:rPr lang="fi-FI" smtClean="0"/>
              <a:t>13.4.2021</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54999-66A2-4BE8-85E1-E5108854D3D1}" type="slidenum">
              <a:rPr lang="fi-FI" smtClean="0"/>
              <a:t>‹#›</a:t>
            </a:fld>
            <a:endParaRPr lang="fi-FI"/>
          </a:p>
        </p:txBody>
      </p:sp>
    </p:spTree>
    <p:extLst>
      <p:ext uri="{BB962C8B-B14F-4D97-AF65-F5344CB8AC3E}">
        <p14:creationId xmlns:p14="http://schemas.microsoft.com/office/powerpoint/2010/main" val="366551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Otsikkodia - ilmakuv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3779913" y="-1640211"/>
            <a:ext cx="1584174" cy="9144000"/>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2" name="Otsikko 1"/>
          <p:cNvSpPr>
            <a:spLocks noGrp="1"/>
          </p:cNvSpPr>
          <p:nvPr>
            <p:ph type="ctrTitle" hasCustomPrompt="1"/>
          </p:nvPr>
        </p:nvSpPr>
        <p:spPr>
          <a:xfrm>
            <a:off x="611560" y="2427729"/>
            <a:ext cx="8280920" cy="1080120"/>
          </a:xfrm>
          <a:effectLst>
            <a:outerShdw blurRad="50800" dist="38100" dir="8100000" algn="tr" rotWithShape="0">
              <a:prstClr val="black">
                <a:alpha val="40000"/>
              </a:prstClr>
            </a:outerShdw>
          </a:effectLst>
        </p:spPr>
        <p:txBody>
          <a:bodyPr anchor="t">
            <a:noAutofit/>
          </a:bodyPr>
          <a:lstStyle>
            <a:lvl1pPr algn="l">
              <a:lnSpc>
                <a:spcPts val="3800"/>
              </a:lnSpc>
              <a:defRPr sz="3600" b="1">
                <a:solidFill>
                  <a:schemeClr val="bg1"/>
                </a:solidFill>
                <a:latin typeface="+mj-lt"/>
                <a:ea typeface="Segoe UI" panose="020B0502040204020203" pitchFamily="34" charset="0"/>
                <a:cs typeface="Segoe UI" panose="020B0502040204020203" pitchFamily="34" charset="0"/>
              </a:defRPr>
            </a:lvl1pPr>
          </a:lstStyle>
          <a:p>
            <a:r>
              <a:rPr lang="fi-FI"/>
              <a:t>Pitkä otsikko tähän</a:t>
            </a:r>
          </a:p>
        </p:txBody>
      </p:sp>
      <p:sp>
        <p:nvSpPr>
          <p:cNvPr id="3" name="Alaotsikko 2"/>
          <p:cNvSpPr>
            <a:spLocks noGrp="1"/>
          </p:cNvSpPr>
          <p:nvPr>
            <p:ph type="subTitle" idx="1"/>
          </p:nvPr>
        </p:nvSpPr>
        <p:spPr>
          <a:xfrm>
            <a:off x="611560" y="3219817"/>
            <a:ext cx="8280920" cy="624216"/>
          </a:xfrm>
        </p:spPr>
        <p:txBody>
          <a:bodyPr>
            <a:normAutofit/>
          </a:bodyPr>
          <a:lstStyle>
            <a:lvl1pPr marL="0" indent="0" algn="l">
              <a:buNone/>
              <a:defRPr sz="1600" i="1">
                <a:solidFill>
                  <a:schemeClr val="bg1"/>
                </a:solidFill>
                <a:latin typeface="+mj-lt"/>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2" name="Päivämäärän paikkamerkki 3"/>
          <p:cNvSpPr>
            <a:spLocks noGrp="1"/>
          </p:cNvSpPr>
          <p:nvPr>
            <p:ph type="dt" sz="half" idx="2"/>
          </p:nvPr>
        </p:nvSpPr>
        <p:spPr>
          <a:xfrm>
            <a:off x="6228184" y="3939902"/>
            <a:ext cx="2656036" cy="274637"/>
          </a:xfrm>
          <a:prstGeom prst="rect">
            <a:avLst/>
          </a:prstGeom>
        </p:spPr>
        <p:txBody>
          <a:bodyPr vert="horz" lIns="91440" tIns="45720" rIns="91440" bIns="45720" rtlCol="0" anchor="ctr"/>
          <a:lstStyle>
            <a:lvl1pPr algn="r">
              <a:defRPr sz="1200" b="1">
                <a:solidFill>
                  <a:schemeClr val="bg1"/>
                </a:solidFill>
              </a:defRPr>
            </a:lvl1pPr>
          </a:lstStyle>
          <a:p>
            <a:fld id="{8C52024B-D8DF-4BFC-9A9D-8F73C433B57C}" type="datetimeFigureOut">
              <a:rPr lang="fi-FI" smtClean="0"/>
              <a:pPr/>
              <a:t>13.4.2021</a:t>
            </a:fld>
            <a:endParaRPr lang="fi-FI"/>
          </a:p>
        </p:txBody>
      </p:sp>
    </p:spTree>
    <p:extLst>
      <p:ext uri="{BB962C8B-B14F-4D97-AF65-F5344CB8AC3E}">
        <p14:creationId xmlns:p14="http://schemas.microsoft.com/office/powerpoint/2010/main" val="3484166809"/>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 magen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742582"/>
            <a:ext cx="5616624" cy="857250"/>
          </a:xfrm>
        </p:spPr>
        <p:txBody>
          <a:bodyPr>
            <a:noAutofit/>
          </a:bodyPr>
          <a:lstStyle>
            <a:lvl1pPr algn="l">
              <a:defRPr sz="2400" b="1">
                <a:latin typeface="Segoe UI" panose="020B0502040204020203" pitchFamily="34" charset="0"/>
                <a:ea typeface="Segoe UI" panose="020B0502040204020203" pitchFamily="34" charset="0"/>
                <a:cs typeface="Segoe UI" panose="020B0502040204020203" pitchFamily="34" charset="0"/>
              </a:defRPr>
            </a:lvl1pPr>
          </a:lstStyle>
          <a:p>
            <a:r>
              <a:rPr lang="fi-FI"/>
              <a:t>Muokkaa perustyyl. napsautt.</a:t>
            </a:r>
          </a:p>
        </p:txBody>
      </p:sp>
      <p:sp>
        <p:nvSpPr>
          <p:cNvPr id="3" name="Sisällön paikkamerkki 2"/>
          <p:cNvSpPr>
            <a:spLocks noGrp="1"/>
          </p:cNvSpPr>
          <p:nvPr>
            <p:ph idx="1"/>
          </p:nvPr>
        </p:nvSpPr>
        <p:spPr>
          <a:xfrm>
            <a:off x="457200" y="1635646"/>
            <a:ext cx="5626968" cy="2958579"/>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a:t>
            </a:r>
          </a:p>
        </p:txBody>
      </p:sp>
      <p:sp>
        <p:nvSpPr>
          <p:cNvPr id="6" name="Dian numeron paikkamerkki 5"/>
          <p:cNvSpPr>
            <a:spLocks noGrp="1"/>
          </p:cNvSpPr>
          <p:nvPr>
            <p:ph type="sldNum" sz="quarter" idx="12"/>
          </p:nvPr>
        </p:nvSpPr>
        <p:spPr>
          <a:xfrm>
            <a:off x="6553200" y="4767263"/>
            <a:ext cx="2133600" cy="274637"/>
          </a:xfrm>
          <a:prstGeom prst="rect">
            <a:avLst/>
          </a:prstGeom>
        </p:spPr>
        <p:txBody>
          <a:bodyPr/>
          <a:lstStyle/>
          <a:p>
            <a:fld id="{1D4E0138-85A6-4F39-803A-A204692A213D}" type="slidenum">
              <a:rPr lang="fi-FI" smtClean="0"/>
              <a:t>‹#›</a:t>
            </a:fld>
            <a:endParaRPr lang="fi-FI"/>
          </a:p>
        </p:txBody>
      </p:sp>
      <p:sp>
        <p:nvSpPr>
          <p:cNvPr id="7" name="Suorakulmio 6"/>
          <p:cNvSpPr/>
          <p:nvPr userDrawn="1"/>
        </p:nvSpPr>
        <p:spPr>
          <a:xfrm>
            <a:off x="6372200" y="0"/>
            <a:ext cx="2771800" cy="5143500"/>
          </a:xfrm>
          <a:prstGeom prst="rect">
            <a:avLst/>
          </a:prstGeom>
          <a:solidFill>
            <a:srgbClr val="E1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9600" y="0"/>
            <a:ext cx="1728192" cy="742582"/>
          </a:xfrm>
          <a:prstGeom prst="rect">
            <a:avLst/>
          </a:prstGeom>
        </p:spPr>
      </p:pic>
      <p:sp>
        <p:nvSpPr>
          <p:cNvPr id="5" name="Tekstin paikkamerkki 4"/>
          <p:cNvSpPr>
            <a:spLocks noGrp="1"/>
          </p:cNvSpPr>
          <p:nvPr>
            <p:ph type="body" sz="quarter" idx="13" hasCustomPrompt="1"/>
          </p:nvPr>
        </p:nvSpPr>
        <p:spPr>
          <a:xfrm>
            <a:off x="6588224" y="1131591"/>
            <a:ext cx="2214674" cy="864095"/>
          </a:xfrm>
        </p:spPr>
        <p:txBody>
          <a:bodyPr>
            <a:noAutofit/>
          </a:bodyPr>
          <a:lstStyle>
            <a:lvl1pPr>
              <a:lnSpc>
                <a:spcPts val="2000"/>
              </a:lnSpc>
              <a:defRPr sz="2000" b="1"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400" b="1" i="1">
                <a:solidFill>
                  <a:schemeClr val="bg1"/>
                </a:solidFill>
                <a:latin typeface="+mj-lt"/>
              </a:defRPr>
            </a:lvl2pPr>
            <a:lvl3pPr>
              <a:defRPr sz="2400" b="1" i="1">
                <a:solidFill>
                  <a:schemeClr val="bg1"/>
                </a:solidFill>
                <a:latin typeface="+mj-lt"/>
              </a:defRPr>
            </a:lvl3pPr>
            <a:lvl4pPr>
              <a:defRPr sz="2400" b="1" i="1">
                <a:solidFill>
                  <a:schemeClr val="bg1"/>
                </a:solidFill>
                <a:latin typeface="+mj-lt"/>
              </a:defRPr>
            </a:lvl4pPr>
            <a:lvl5pPr>
              <a:defRPr sz="2400" b="1" i="1">
                <a:solidFill>
                  <a:schemeClr val="bg1"/>
                </a:solidFill>
                <a:latin typeface="+mj-lt"/>
              </a:defRPr>
            </a:lvl5pPr>
          </a:lstStyle>
          <a:p>
            <a:pPr lvl="0"/>
            <a:r>
              <a:rPr lang="fi-FI"/>
              <a:t>Lisää otsikko</a:t>
            </a:r>
          </a:p>
        </p:txBody>
      </p:sp>
      <p:sp>
        <p:nvSpPr>
          <p:cNvPr id="10" name="Tekstin paikkamerkki 9"/>
          <p:cNvSpPr>
            <a:spLocks noGrp="1"/>
          </p:cNvSpPr>
          <p:nvPr>
            <p:ph type="body" sz="quarter" idx="14" hasCustomPrompt="1"/>
          </p:nvPr>
        </p:nvSpPr>
        <p:spPr>
          <a:xfrm>
            <a:off x="6659563" y="2787650"/>
            <a:ext cx="2160587" cy="2016125"/>
          </a:xfrm>
        </p:spPr>
        <p:txBody>
          <a:bodyPr>
            <a:noAutofit/>
          </a:bodyPr>
          <a:lstStyle>
            <a:lvl1pPr>
              <a:defRPr sz="2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000" b="1">
                <a:solidFill>
                  <a:schemeClr val="bg1"/>
                </a:solidFill>
                <a:latin typeface="+mn-lt"/>
              </a:defRPr>
            </a:lvl2pPr>
            <a:lvl3pPr>
              <a:defRPr sz="2000" b="1">
                <a:solidFill>
                  <a:schemeClr val="bg1"/>
                </a:solidFill>
                <a:latin typeface="+mn-lt"/>
              </a:defRPr>
            </a:lvl3pPr>
            <a:lvl4pPr>
              <a:defRPr sz="2000" b="1">
                <a:solidFill>
                  <a:schemeClr val="bg1"/>
                </a:solidFill>
                <a:latin typeface="+mn-lt"/>
              </a:defRPr>
            </a:lvl4pPr>
            <a:lvl5pPr>
              <a:defRPr sz="2000" b="1">
                <a:solidFill>
                  <a:schemeClr val="bg1"/>
                </a:solidFill>
                <a:latin typeface="+mn-lt"/>
              </a:defRPr>
            </a:lvl5pPr>
          </a:lstStyle>
          <a:p>
            <a:pPr lvl="0"/>
            <a:r>
              <a:rPr lang="fi-FI"/>
              <a:t>Nostoteksti, lainaus, tms.</a:t>
            </a:r>
          </a:p>
        </p:txBody>
      </p:sp>
    </p:spTree>
    <p:extLst>
      <p:ext uri="{BB962C8B-B14F-4D97-AF65-F5344CB8AC3E}">
        <p14:creationId xmlns:p14="http://schemas.microsoft.com/office/powerpoint/2010/main" val="936224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 vihreä">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6553200" y="4767263"/>
            <a:ext cx="2133600" cy="274637"/>
          </a:xfrm>
          <a:prstGeom prst="rect">
            <a:avLst/>
          </a:prstGeom>
        </p:spPr>
        <p:txBody>
          <a:bodyPr/>
          <a:lstStyle/>
          <a:p>
            <a:fld id="{1D4E0138-85A6-4F39-803A-A204692A213D}" type="slidenum">
              <a:rPr lang="fi-FI" smtClean="0"/>
              <a:t>‹#›</a:t>
            </a:fld>
            <a:endParaRPr lang="fi-FI"/>
          </a:p>
        </p:txBody>
      </p:sp>
      <p:sp>
        <p:nvSpPr>
          <p:cNvPr id="7" name="Suorakulmio 6"/>
          <p:cNvSpPr/>
          <p:nvPr userDrawn="1"/>
        </p:nvSpPr>
        <p:spPr>
          <a:xfrm>
            <a:off x="6372200" y="0"/>
            <a:ext cx="2771800" cy="5143500"/>
          </a:xfrm>
          <a:prstGeom prst="rect">
            <a:avLst/>
          </a:prstGeom>
          <a:solidFill>
            <a:srgbClr val="2D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9600" y="0"/>
            <a:ext cx="1728192" cy="742582"/>
          </a:xfrm>
          <a:prstGeom prst="rect">
            <a:avLst/>
          </a:prstGeom>
        </p:spPr>
      </p:pic>
      <p:sp>
        <p:nvSpPr>
          <p:cNvPr id="8" name="Otsikko 1"/>
          <p:cNvSpPr>
            <a:spLocks noGrp="1"/>
          </p:cNvSpPr>
          <p:nvPr>
            <p:ph type="title"/>
          </p:nvPr>
        </p:nvSpPr>
        <p:spPr>
          <a:xfrm>
            <a:off x="457200" y="742582"/>
            <a:ext cx="5616624" cy="857250"/>
          </a:xfrm>
        </p:spPr>
        <p:txBody>
          <a:bodyPr>
            <a:noAutofit/>
          </a:bodyPr>
          <a:lstStyle>
            <a:lvl1pPr algn="l">
              <a:defRPr sz="2400" b="1">
                <a:latin typeface="Segoe UI" panose="020B0502040204020203" pitchFamily="34" charset="0"/>
                <a:ea typeface="Segoe UI" panose="020B0502040204020203" pitchFamily="34" charset="0"/>
                <a:cs typeface="Segoe UI" panose="020B0502040204020203" pitchFamily="34" charset="0"/>
              </a:defRPr>
            </a:lvl1pPr>
          </a:lstStyle>
          <a:p>
            <a:r>
              <a:rPr lang="fi-FI"/>
              <a:t>Muokkaa perustyyl. napsautt.</a:t>
            </a:r>
          </a:p>
        </p:txBody>
      </p:sp>
      <p:sp>
        <p:nvSpPr>
          <p:cNvPr id="11" name="Sisällön paikkamerkki 2"/>
          <p:cNvSpPr>
            <a:spLocks noGrp="1"/>
          </p:cNvSpPr>
          <p:nvPr>
            <p:ph idx="1"/>
          </p:nvPr>
        </p:nvSpPr>
        <p:spPr>
          <a:xfrm>
            <a:off x="457200" y="1635646"/>
            <a:ext cx="5626968" cy="2958579"/>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a:t>
            </a:r>
          </a:p>
        </p:txBody>
      </p:sp>
      <p:sp>
        <p:nvSpPr>
          <p:cNvPr id="12" name="Tekstin paikkamerkki 4"/>
          <p:cNvSpPr>
            <a:spLocks noGrp="1"/>
          </p:cNvSpPr>
          <p:nvPr>
            <p:ph type="body" sz="quarter" idx="13" hasCustomPrompt="1"/>
          </p:nvPr>
        </p:nvSpPr>
        <p:spPr>
          <a:xfrm>
            <a:off x="6588224" y="1131591"/>
            <a:ext cx="2214674" cy="864095"/>
          </a:xfrm>
        </p:spPr>
        <p:txBody>
          <a:bodyPr>
            <a:noAutofit/>
          </a:bodyPr>
          <a:lstStyle>
            <a:lvl1pPr>
              <a:lnSpc>
                <a:spcPts val="2000"/>
              </a:lnSpc>
              <a:defRPr sz="2000" b="1"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400" b="1" i="1">
                <a:solidFill>
                  <a:schemeClr val="bg1"/>
                </a:solidFill>
                <a:latin typeface="+mj-lt"/>
              </a:defRPr>
            </a:lvl2pPr>
            <a:lvl3pPr>
              <a:defRPr sz="2400" b="1" i="1">
                <a:solidFill>
                  <a:schemeClr val="bg1"/>
                </a:solidFill>
                <a:latin typeface="+mj-lt"/>
              </a:defRPr>
            </a:lvl3pPr>
            <a:lvl4pPr>
              <a:defRPr sz="2400" b="1" i="1">
                <a:solidFill>
                  <a:schemeClr val="bg1"/>
                </a:solidFill>
                <a:latin typeface="+mj-lt"/>
              </a:defRPr>
            </a:lvl4pPr>
            <a:lvl5pPr>
              <a:defRPr sz="2400" b="1" i="1">
                <a:solidFill>
                  <a:schemeClr val="bg1"/>
                </a:solidFill>
                <a:latin typeface="+mj-lt"/>
              </a:defRPr>
            </a:lvl5pPr>
          </a:lstStyle>
          <a:p>
            <a:pPr lvl="0"/>
            <a:r>
              <a:rPr lang="fi-FI"/>
              <a:t>Lisää otsikko</a:t>
            </a:r>
          </a:p>
        </p:txBody>
      </p:sp>
      <p:sp>
        <p:nvSpPr>
          <p:cNvPr id="13" name="Tekstin paikkamerkki 9"/>
          <p:cNvSpPr>
            <a:spLocks noGrp="1"/>
          </p:cNvSpPr>
          <p:nvPr>
            <p:ph type="body" sz="quarter" idx="14" hasCustomPrompt="1"/>
          </p:nvPr>
        </p:nvSpPr>
        <p:spPr>
          <a:xfrm>
            <a:off x="6659563" y="2787650"/>
            <a:ext cx="2160587" cy="2016125"/>
          </a:xfrm>
        </p:spPr>
        <p:txBody>
          <a:bodyPr>
            <a:noAutofit/>
          </a:bodyPr>
          <a:lstStyle>
            <a:lvl1pPr>
              <a:defRPr sz="2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000" b="1">
                <a:solidFill>
                  <a:schemeClr val="bg1"/>
                </a:solidFill>
                <a:latin typeface="+mn-lt"/>
              </a:defRPr>
            </a:lvl2pPr>
            <a:lvl3pPr>
              <a:defRPr sz="2000" b="1">
                <a:solidFill>
                  <a:schemeClr val="bg1"/>
                </a:solidFill>
                <a:latin typeface="+mn-lt"/>
              </a:defRPr>
            </a:lvl3pPr>
            <a:lvl4pPr>
              <a:defRPr sz="2000" b="1">
                <a:solidFill>
                  <a:schemeClr val="bg1"/>
                </a:solidFill>
                <a:latin typeface="+mn-lt"/>
              </a:defRPr>
            </a:lvl4pPr>
            <a:lvl5pPr>
              <a:defRPr sz="2000" b="1">
                <a:solidFill>
                  <a:schemeClr val="bg1"/>
                </a:solidFill>
                <a:latin typeface="+mn-lt"/>
              </a:defRPr>
            </a:lvl5pPr>
          </a:lstStyle>
          <a:p>
            <a:pPr lvl="0"/>
            <a:r>
              <a:rPr lang="fi-FI"/>
              <a:t>Nostoteksti, lainaus, tms.</a:t>
            </a:r>
          </a:p>
        </p:txBody>
      </p:sp>
    </p:spTree>
    <p:extLst>
      <p:ext uri="{BB962C8B-B14F-4D97-AF65-F5344CB8AC3E}">
        <p14:creationId xmlns:p14="http://schemas.microsoft.com/office/powerpoint/2010/main" val="3554893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 sininen">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6553200" y="4767263"/>
            <a:ext cx="2133600" cy="274637"/>
          </a:xfrm>
          <a:prstGeom prst="rect">
            <a:avLst/>
          </a:prstGeom>
        </p:spPr>
        <p:txBody>
          <a:bodyPr/>
          <a:lstStyle/>
          <a:p>
            <a:fld id="{1D4E0138-85A6-4F39-803A-A204692A213D}" type="slidenum">
              <a:rPr lang="fi-FI" smtClean="0"/>
              <a:t>‹#›</a:t>
            </a:fld>
            <a:endParaRPr lang="fi-FI"/>
          </a:p>
        </p:txBody>
      </p:sp>
      <p:sp>
        <p:nvSpPr>
          <p:cNvPr id="7" name="Suorakulmio 6"/>
          <p:cNvSpPr/>
          <p:nvPr userDrawn="1"/>
        </p:nvSpPr>
        <p:spPr>
          <a:xfrm>
            <a:off x="6372200" y="0"/>
            <a:ext cx="2771800" cy="5143500"/>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9600" y="0"/>
            <a:ext cx="1728192" cy="742582"/>
          </a:xfrm>
          <a:prstGeom prst="rect">
            <a:avLst/>
          </a:prstGeom>
        </p:spPr>
      </p:pic>
      <p:sp>
        <p:nvSpPr>
          <p:cNvPr id="8" name="Otsikko 1"/>
          <p:cNvSpPr>
            <a:spLocks noGrp="1"/>
          </p:cNvSpPr>
          <p:nvPr>
            <p:ph type="title"/>
          </p:nvPr>
        </p:nvSpPr>
        <p:spPr>
          <a:xfrm>
            <a:off x="457200" y="742582"/>
            <a:ext cx="5616624" cy="857250"/>
          </a:xfrm>
        </p:spPr>
        <p:txBody>
          <a:bodyPr>
            <a:noAutofit/>
          </a:bodyPr>
          <a:lstStyle>
            <a:lvl1pPr algn="l">
              <a:defRPr sz="2400" b="1">
                <a:latin typeface="Segoe UI" panose="020B0502040204020203" pitchFamily="34" charset="0"/>
                <a:ea typeface="Segoe UI" panose="020B0502040204020203" pitchFamily="34" charset="0"/>
                <a:cs typeface="Segoe UI" panose="020B0502040204020203" pitchFamily="34" charset="0"/>
              </a:defRPr>
            </a:lvl1pPr>
          </a:lstStyle>
          <a:p>
            <a:r>
              <a:rPr lang="fi-FI"/>
              <a:t>Muokkaa perustyyl. napsautt.</a:t>
            </a:r>
          </a:p>
        </p:txBody>
      </p:sp>
      <p:sp>
        <p:nvSpPr>
          <p:cNvPr id="11" name="Sisällön paikkamerkki 2"/>
          <p:cNvSpPr>
            <a:spLocks noGrp="1"/>
          </p:cNvSpPr>
          <p:nvPr>
            <p:ph idx="1"/>
          </p:nvPr>
        </p:nvSpPr>
        <p:spPr>
          <a:xfrm>
            <a:off x="457200" y="1635646"/>
            <a:ext cx="5626968" cy="2958579"/>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a:t>
            </a:r>
          </a:p>
        </p:txBody>
      </p:sp>
      <p:sp>
        <p:nvSpPr>
          <p:cNvPr id="12" name="Tekstin paikkamerkki 4"/>
          <p:cNvSpPr>
            <a:spLocks noGrp="1"/>
          </p:cNvSpPr>
          <p:nvPr>
            <p:ph type="body" sz="quarter" idx="13" hasCustomPrompt="1"/>
          </p:nvPr>
        </p:nvSpPr>
        <p:spPr>
          <a:xfrm>
            <a:off x="6588224" y="1131591"/>
            <a:ext cx="2214674" cy="864095"/>
          </a:xfrm>
        </p:spPr>
        <p:txBody>
          <a:bodyPr>
            <a:noAutofit/>
          </a:bodyPr>
          <a:lstStyle>
            <a:lvl1pPr>
              <a:lnSpc>
                <a:spcPts val="2000"/>
              </a:lnSpc>
              <a:defRPr sz="2000" b="1"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400" b="1" i="1">
                <a:solidFill>
                  <a:schemeClr val="bg1"/>
                </a:solidFill>
                <a:latin typeface="+mj-lt"/>
              </a:defRPr>
            </a:lvl2pPr>
            <a:lvl3pPr>
              <a:defRPr sz="2400" b="1" i="1">
                <a:solidFill>
                  <a:schemeClr val="bg1"/>
                </a:solidFill>
                <a:latin typeface="+mj-lt"/>
              </a:defRPr>
            </a:lvl3pPr>
            <a:lvl4pPr>
              <a:defRPr sz="2400" b="1" i="1">
                <a:solidFill>
                  <a:schemeClr val="bg1"/>
                </a:solidFill>
                <a:latin typeface="+mj-lt"/>
              </a:defRPr>
            </a:lvl4pPr>
            <a:lvl5pPr>
              <a:defRPr sz="2400" b="1" i="1">
                <a:solidFill>
                  <a:schemeClr val="bg1"/>
                </a:solidFill>
                <a:latin typeface="+mj-lt"/>
              </a:defRPr>
            </a:lvl5pPr>
          </a:lstStyle>
          <a:p>
            <a:pPr lvl="0"/>
            <a:r>
              <a:rPr lang="fi-FI"/>
              <a:t>Lisää otsikko</a:t>
            </a:r>
          </a:p>
        </p:txBody>
      </p:sp>
      <p:sp>
        <p:nvSpPr>
          <p:cNvPr id="13" name="Tekstin paikkamerkki 9"/>
          <p:cNvSpPr>
            <a:spLocks noGrp="1"/>
          </p:cNvSpPr>
          <p:nvPr>
            <p:ph type="body" sz="quarter" idx="14" hasCustomPrompt="1"/>
          </p:nvPr>
        </p:nvSpPr>
        <p:spPr>
          <a:xfrm>
            <a:off x="6659563" y="2787650"/>
            <a:ext cx="2160587" cy="2016125"/>
          </a:xfrm>
        </p:spPr>
        <p:txBody>
          <a:bodyPr>
            <a:noAutofit/>
          </a:bodyPr>
          <a:lstStyle>
            <a:lvl1pPr>
              <a:defRPr sz="2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000" b="1">
                <a:solidFill>
                  <a:schemeClr val="bg1"/>
                </a:solidFill>
                <a:latin typeface="+mn-lt"/>
              </a:defRPr>
            </a:lvl2pPr>
            <a:lvl3pPr>
              <a:defRPr sz="2000" b="1">
                <a:solidFill>
                  <a:schemeClr val="bg1"/>
                </a:solidFill>
                <a:latin typeface="+mn-lt"/>
              </a:defRPr>
            </a:lvl3pPr>
            <a:lvl4pPr>
              <a:defRPr sz="2000" b="1">
                <a:solidFill>
                  <a:schemeClr val="bg1"/>
                </a:solidFill>
                <a:latin typeface="+mn-lt"/>
              </a:defRPr>
            </a:lvl4pPr>
            <a:lvl5pPr>
              <a:defRPr sz="2000" b="1">
                <a:solidFill>
                  <a:schemeClr val="bg1"/>
                </a:solidFill>
                <a:latin typeface="+mn-lt"/>
              </a:defRPr>
            </a:lvl5pPr>
          </a:lstStyle>
          <a:p>
            <a:pPr lvl="0"/>
            <a:r>
              <a:rPr lang="fi-FI"/>
              <a:t>Nostoteksti, lainaus, tms.</a:t>
            </a:r>
          </a:p>
        </p:txBody>
      </p:sp>
    </p:spTree>
    <p:extLst>
      <p:ext uri="{BB962C8B-B14F-4D97-AF65-F5344CB8AC3E}">
        <p14:creationId xmlns:p14="http://schemas.microsoft.com/office/powerpoint/2010/main" val="435194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 oranssi">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6553200" y="4767263"/>
            <a:ext cx="2133600" cy="274637"/>
          </a:xfrm>
          <a:prstGeom prst="rect">
            <a:avLst/>
          </a:prstGeom>
        </p:spPr>
        <p:txBody>
          <a:bodyPr/>
          <a:lstStyle/>
          <a:p>
            <a:fld id="{1D4E0138-85A6-4F39-803A-A204692A213D}" type="slidenum">
              <a:rPr lang="fi-FI" smtClean="0"/>
              <a:t>‹#›</a:t>
            </a:fld>
            <a:endParaRPr lang="fi-FI"/>
          </a:p>
        </p:txBody>
      </p:sp>
      <p:sp>
        <p:nvSpPr>
          <p:cNvPr id="7" name="Suorakulmio 6"/>
          <p:cNvSpPr/>
          <p:nvPr userDrawn="1"/>
        </p:nvSpPr>
        <p:spPr>
          <a:xfrm>
            <a:off x="6372200" y="0"/>
            <a:ext cx="2771800" cy="5143500"/>
          </a:xfrm>
          <a:prstGeom prst="rect">
            <a:avLst/>
          </a:prstGeom>
          <a:solidFill>
            <a:srgbClr val="F0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9600" y="0"/>
            <a:ext cx="1728192" cy="742582"/>
          </a:xfrm>
          <a:prstGeom prst="rect">
            <a:avLst/>
          </a:prstGeom>
        </p:spPr>
      </p:pic>
      <p:sp>
        <p:nvSpPr>
          <p:cNvPr id="8" name="Otsikko 1"/>
          <p:cNvSpPr>
            <a:spLocks noGrp="1"/>
          </p:cNvSpPr>
          <p:nvPr>
            <p:ph type="title"/>
          </p:nvPr>
        </p:nvSpPr>
        <p:spPr>
          <a:xfrm>
            <a:off x="457200" y="742582"/>
            <a:ext cx="5616624" cy="857250"/>
          </a:xfrm>
        </p:spPr>
        <p:txBody>
          <a:bodyPr>
            <a:noAutofit/>
          </a:bodyPr>
          <a:lstStyle>
            <a:lvl1pPr algn="l">
              <a:defRPr sz="2400" b="1">
                <a:latin typeface="Segoe UI" panose="020B0502040204020203" pitchFamily="34" charset="0"/>
                <a:ea typeface="Segoe UI" panose="020B0502040204020203" pitchFamily="34" charset="0"/>
                <a:cs typeface="Segoe UI" panose="020B0502040204020203" pitchFamily="34" charset="0"/>
              </a:defRPr>
            </a:lvl1pPr>
          </a:lstStyle>
          <a:p>
            <a:r>
              <a:rPr lang="fi-FI"/>
              <a:t>Muokkaa perustyyl. napsautt.</a:t>
            </a:r>
          </a:p>
        </p:txBody>
      </p:sp>
      <p:sp>
        <p:nvSpPr>
          <p:cNvPr id="11" name="Sisällön paikkamerkki 2"/>
          <p:cNvSpPr>
            <a:spLocks noGrp="1"/>
          </p:cNvSpPr>
          <p:nvPr>
            <p:ph idx="1"/>
          </p:nvPr>
        </p:nvSpPr>
        <p:spPr>
          <a:xfrm>
            <a:off x="457200" y="1635646"/>
            <a:ext cx="5626968" cy="2958579"/>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a:t>
            </a:r>
          </a:p>
        </p:txBody>
      </p:sp>
      <p:sp>
        <p:nvSpPr>
          <p:cNvPr id="12" name="Tekstin paikkamerkki 4"/>
          <p:cNvSpPr>
            <a:spLocks noGrp="1"/>
          </p:cNvSpPr>
          <p:nvPr>
            <p:ph type="body" sz="quarter" idx="13" hasCustomPrompt="1"/>
          </p:nvPr>
        </p:nvSpPr>
        <p:spPr>
          <a:xfrm>
            <a:off x="6588224" y="1131591"/>
            <a:ext cx="2214674" cy="864095"/>
          </a:xfrm>
        </p:spPr>
        <p:txBody>
          <a:bodyPr>
            <a:noAutofit/>
          </a:bodyPr>
          <a:lstStyle>
            <a:lvl1pPr>
              <a:lnSpc>
                <a:spcPts val="2000"/>
              </a:lnSpc>
              <a:defRPr sz="2000" b="1"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400" b="1" i="1">
                <a:solidFill>
                  <a:schemeClr val="bg1"/>
                </a:solidFill>
                <a:latin typeface="+mj-lt"/>
              </a:defRPr>
            </a:lvl2pPr>
            <a:lvl3pPr>
              <a:defRPr sz="2400" b="1" i="1">
                <a:solidFill>
                  <a:schemeClr val="bg1"/>
                </a:solidFill>
                <a:latin typeface="+mj-lt"/>
              </a:defRPr>
            </a:lvl3pPr>
            <a:lvl4pPr>
              <a:defRPr sz="2400" b="1" i="1">
                <a:solidFill>
                  <a:schemeClr val="bg1"/>
                </a:solidFill>
                <a:latin typeface="+mj-lt"/>
              </a:defRPr>
            </a:lvl4pPr>
            <a:lvl5pPr>
              <a:defRPr sz="2400" b="1" i="1">
                <a:solidFill>
                  <a:schemeClr val="bg1"/>
                </a:solidFill>
                <a:latin typeface="+mj-lt"/>
              </a:defRPr>
            </a:lvl5pPr>
          </a:lstStyle>
          <a:p>
            <a:pPr lvl="0"/>
            <a:r>
              <a:rPr lang="fi-FI"/>
              <a:t>Lisää otsikko</a:t>
            </a:r>
          </a:p>
        </p:txBody>
      </p:sp>
      <p:sp>
        <p:nvSpPr>
          <p:cNvPr id="13" name="Tekstin paikkamerkki 9"/>
          <p:cNvSpPr>
            <a:spLocks noGrp="1"/>
          </p:cNvSpPr>
          <p:nvPr>
            <p:ph type="body" sz="quarter" idx="14" hasCustomPrompt="1"/>
          </p:nvPr>
        </p:nvSpPr>
        <p:spPr>
          <a:xfrm>
            <a:off x="6659563" y="2787650"/>
            <a:ext cx="2160587" cy="2016125"/>
          </a:xfrm>
        </p:spPr>
        <p:txBody>
          <a:bodyPr>
            <a:noAutofit/>
          </a:bodyPr>
          <a:lstStyle>
            <a:lvl1pPr>
              <a:defRPr sz="2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000" b="1">
                <a:solidFill>
                  <a:schemeClr val="bg1"/>
                </a:solidFill>
                <a:latin typeface="+mn-lt"/>
              </a:defRPr>
            </a:lvl2pPr>
            <a:lvl3pPr>
              <a:defRPr sz="2000" b="1">
                <a:solidFill>
                  <a:schemeClr val="bg1"/>
                </a:solidFill>
                <a:latin typeface="+mn-lt"/>
              </a:defRPr>
            </a:lvl3pPr>
            <a:lvl4pPr>
              <a:defRPr sz="2000" b="1">
                <a:solidFill>
                  <a:schemeClr val="bg1"/>
                </a:solidFill>
                <a:latin typeface="+mn-lt"/>
              </a:defRPr>
            </a:lvl4pPr>
            <a:lvl5pPr>
              <a:defRPr sz="2000" b="1">
                <a:solidFill>
                  <a:schemeClr val="bg1"/>
                </a:solidFill>
                <a:latin typeface="+mn-lt"/>
              </a:defRPr>
            </a:lvl5pPr>
          </a:lstStyle>
          <a:p>
            <a:pPr lvl="0"/>
            <a:r>
              <a:rPr lang="fi-FI"/>
              <a:t>Nostoteksti, lainaus, tms.</a:t>
            </a:r>
          </a:p>
        </p:txBody>
      </p:sp>
    </p:spTree>
    <p:extLst>
      <p:ext uri="{BB962C8B-B14F-4D97-AF65-F5344CB8AC3E}">
        <p14:creationId xmlns:p14="http://schemas.microsoft.com/office/powerpoint/2010/main" val="3845098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 harmaa">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6553200" y="4767263"/>
            <a:ext cx="2133600" cy="274637"/>
          </a:xfrm>
          <a:prstGeom prst="rect">
            <a:avLst/>
          </a:prstGeom>
        </p:spPr>
        <p:txBody>
          <a:bodyPr/>
          <a:lstStyle/>
          <a:p>
            <a:fld id="{1D4E0138-85A6-4F39-803A-A204692A213D}" type="slidenum">
              <a:rPr lang="fi-FI" smtClean="0"/>
              <a:t>‹#›</a:t>
            </a:fld>
            <a:endParaRPr lang="fi-FI"/>
          </a:p>
        </p:txBody>
      </p:sp>
      <p:sp>
        <p:nvSpPr>
          <p:cNvPr id="7" name="Suorakulmio 6"/>
          <p:cNvSpPr/>
          <p:nvPr userDrawn="1"/>
        </p:nvSpPr>
        <p:spPr>
          <a:xfrm>
            <a:off x="6372200" y="0"/>
            <a:ext cx="2771800" cy="5143500"/>
          </a:xfrm>
          <a:prstGeom prst="rect">
            <a:avLst/>
          </a:prstGeom>
          <a:solidFill>
            <a:srgbClr val="2D4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9600" y="0"/>
            <a:ext cx="1728192" cy="742582"/>
          </a:xfrm>
          <a:prstGeom prst="rect">
            <a:avLst/>
          </a:prstGeom>
        </p:spPr>
      </p:pic>
      <p:sp>
        <p:nvSpPr>
          <p:cNvPr id="8" name="Otsikko 1"/>
          <p:cNvSpPr>
            <a:spLocks noGrp="1"/>
          </p:cNvSpPr>
          <p:nvPr>
            <p:ph type="title"/>
          </p:nvPr>
        </p:nvSpPr>
        <p:spPr>
          <a:xfrm>
            <a:off x="457200" y="742582"/>
            <a:ext cx="5616624" cy="857250"/>
          </a:xfrm>
        </p:spPr>
        <p:txBody>
          <a:bodyPr>
            <a:noAutofit/>
          </a:bodyPr>
          <a:lstStyle>
            <a:lvl1pPr algn="l">
              <a:defRPr sz="2400" b="1">
                <a:latin typeface="Segoe UI" panose="020B0502040204020203" pitchFamily="34" charset="0"/>
                <a:ea typeface="Segoe UI" panose="020B0502040204020203" pitchFamily="34" charset="0"/>
                <a:cs typeface="Segoe UI" panose="020B0502040204020203" pitchFamily="34" charset="0"/>
              </a:defRPr>
            </a:lvl1pPr>
          </a:lstStyle>
          <a:p>
            <a:r>
              <a:rPr lang="fi-FI"/>
              <a:t>Muokkaa perustyyl. napsautt.</a:t>
            </a:r>
          </a:p>
        </p:txBody>
      </p:sp>
      <p:sp>
        <p:nvSpPr>
          <p:cNvPr id="11" name="Sisällön paikkamerkki 2"/>
          <p:cNvSpPr>
            <a:spLocks noGrp="1"/>
          </p:cNvSpPr>
          <p:nvPr>
            <p:ph idx="1"/>
          </p:nvPr>
        </p:nvSpPr>
        <p:spPr>
          <a:xfrm>
            <a:off x="457200" y="1635646"/>
            <a:ext cx="5626968" cy="2958579"/>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a:t>
            </a:r>
          </a:p>
        </p:txBody>
      </p:sp>
      <p:sp>
        <p:nvSpPr>
          <p:cNvPr id="12" name="Tekstin paikkamerkki 4"/>
          <p:cNvSpPr>
            <a:spLocks noGrp="1"/>
          </p:cNvSpPr>
          <p:nvPr>
            <p:ph type="body" sz="quarter" idx="13" hasCustomPrompt="1"/>
          </p:nvPr>
        </p:nvSpPr>
        <p:spPr>
          <a:xfrm>
            <a:off x="6588224" y="1131591"/>
            <a:ext cx="2214674" cy="864095"/>
          </a:xfrm>
        </p:spPr>
        <p:txBody>
          <a:bodyPr>
            <a:noAutofit/>
          </a:bodyPr>
          <a:lstStyle>
            <a:lvl1pPr>
              <a:lnSpc>
                <a:spcPts val="2000"/>
              </a:lnSpc>
              <a:defRPr sz="2000" b="1"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400" b="1" i="1">
                <a:solidFill>
                  <a:schemeClr val="bg1"/>
                </a:solidFill>
                <a:latin typeface="+mj-lt"/>
              </a:defRPr>
            </a:lvl2pPr>
            <a:lvl3pPr>
              <a:defRPr sz="2400" b="1" i="1">
                <a:solidFill>
                  <a:schemeClr val="bg1"/>
                </a:solidFill>
                <a:latin typeface="+mj-lt"/>
              </a:defRPr>
            </a:lvl3pPr>
            <a:lvl4pPr>
              <a:defRPr sz="2400" b="1" i="1">
                <a:solidFill>
                  <a:schemeClr val="bg1"/>
                </a:solidFill>
                <a:latin typeface="+mj-lt"/>
              </a:defRPr>
            </a:lvl4pPr>
            <a:lvl5pPr>
              <a:defRPr sz="2400" b="1" i="1">
                <a:solidFill>
                  <a:schemeClr val="bg1"/>
                </a:solidFill>
                <a:latin typeface="+mj-lt"/>
              </a:defRPr>
            </a:lvl5pPr>
          </a:lstStyle>
          <a:p>
            <a:pPr lvl="0"/>
            <a:r>
              <a:rPr lang="fi-FI"/>
              <a:t>Lisää otsikko</a:t>
            </a:r>
          </a:p>
        </p:txBody>
      </p:sp>
      <p:sp>
        <p:nvSpPr>
          <p:cNvPr id="13" name="Tekstin paikkamerkki 9"/>
          <p:cNvSpPr>
            <a:spLocks noGrp="1"/>
          </p:cNvSpPr>
          <p:nvPr>
            <p:ph type="body" sz="quarter" idx="14" hasCustomPrompt="1"/>
          </p:nvPr>
        </p:nvSpPr>
        <p:spPr>
          <a:xfrm>
            <a:off x="6659563" y="2787650"/>
            <a:ext cx="2160587" cy="2016125"/>
          </a:xfrm>
        </p:spPr>
        <p:txBody>
          <a:bodyPr>
            <a:noAutofit/>
          </a:bodyPr>
          <a:lstStyle>
            <a:lvl1pPr>
              <a:defRPr sz="2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000" b="1">
                <a:solidFill>
                  <a:schemeClr val="bg1"/>
                </a:solidFill>
                <a:latin typeface="+mn-lt"/>
              </a:defRPr>
            </a:lvl2pPr>
            <a:lvl3pPr>
              <a:defRPr sz="2000" b="1">
                <a:solidFill>
                  <a:schemeClr val="bg1"/>
                </a:solidFill>
                <a:latin typeface="+mn-lt"/>
              </a:defRPr>
            </a:lvl3pPr>
            <a:lvl4pPr>
              <a:defRPr sz="2000" b="1">
                <a:solidFill>
                  <a:schemeClr val="bg1"/>
                </a:solidFill>
                <a:latin typeface="+mn-lt"/>
              </a:defRPr>
            </a:lvl4pPr>
            <a:lvl5pPr>
              <a:defRPr sz="2000" b="1">
                <a:solidFill>
                  <a:schemeClr val="bg1"/>
                </a:solidFill>
                <a:latin typeface="+mn-lt"/>
              </a:defRPr>
            </a:lvl5pPr>
          </a:lstStyle>
          <a:p>
            <a:pPr lvl="0"/>
            <a:r>
              <a:rPr lang="fi-FI"/>
              <a:t>Nostoteksti, lainaus, tms.</a:t>
            </a:r>
          </a:p>
        </p:txBody>
      </p:sp>
    </p:spTree>
    <p:extLst>
      <p:ext uri="{BB962C8B-B14F-4D97-AF65-F5344CB8AC3E}">
        <p14:creationId xmlns:p14="http://schemas.microsoft.com/office/powerpoint/2010/main" val="828158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 vaalea">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6553200" y="4767263"/>
            <a:ext cx="2133600" cy="274637"/>
          </a:xfrm>
          <a:prstGeom prst="rect">
            <a:avLst/>
          </a:prstGeom>
        </p:spPr>
        <p:txBody>
          <a:bodyPr/>
          <a:lstStyle/>
          <a:p>
            <a:fld id="{1D4E0138-85A6-4F39-803A-A204692A213D}" type="slidenum">
              <a:rPr lang="fi-FI" smtClean="0"/>
              <a:t>‹#›</a:t>
            </a:fld>
            <a:endParaRPr lang="fi-FI"/>
          </a:p>
        </p:txBody>
      </p:sp>
      <p:sp>
        <p:nvSpPr>
          <p:cNvPr id="7" name="Suorakulmio 6"/>
          <p:cNvSpPr/>
          <p:nvPr userDrawn="1"/>
        </p:nvSpPr>
        <p:spPr>
          <a:xfrm>
            <a:off x="6372200" y="0"/>
            <a:ext cx="2771800" cy="5143500"/>
          </a:xfrm>
          <a:prstGeom prst="rect">
            <a:avLst/>
          </a:prstGeom>
          <a:solidFill>
            <a:srgbClr val="D2D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9600" y="0"/>
            <a:ext cx="1728192" cy="742582"/>
          </a:xfrm>
          <a:prstGeom prst="rect">
            <a:avLst/>
          </a:prstGeom>
        </p:spPr>
      </p:pic>
      <p:sp>
        <p:nvSpPr>
          <p:cNvPr id="8" name="Otsikko 1"/>
          <p:cNvSpPr>
            <a:spLocks noGrp="1"/>
          </p:cNvSpPr>
          <p:nvPr>
            <p:ph type="title"/>
          </p:nvPr>
        </p:nvSpPr>
        <p:spPr>
          <a:xfrm>
            <a:off x="457200" y="742582"/>
            <a:ext cx="5616624" cy="857250"/>
          </a:xfrm>
        </p:spPr>
        <p:txBody>
          <a:bodyPr>
            <a:noAutofit/>
          </a:bodyPr>
          <a:lstStyle>
            <a:lvl1pPr algn="l">
              <a:defRPr sz="2400" b="1">
                <a:latin typeface="Segoe UI" panose="020B0502040204020203" pitchFamily="34" charset="0"/>
                <a:ea typeface="Segoe UI" panose="020B0502040204020203" pitchFamily="34" charset="0"/>
                <a:cs typeface="Segoe UI" panose="020B0502040204020203" pitchFamily="34" charset="0"/>
              </a:defRPr>
            </a:lvl1pPr>
          </a:lstStyle>
          <a:p>
            <a:r>
              <a:rPr lang="fi-FI"/>
              <a:t>Muokkaa perustyyl. napsautt.</a:t>
            </a:r>
          </a:p>
        </p:txBody>
      </p:sp>
      <p:sp>
        <p:nvSpPr>
          <p:cNvPr id="11" name="Sisällön paikkamerkki 2"/>
          <p:cNvSpPr>
            <a:spLocks noGrp="1"/>
          </p:cNvSpPr>
          <p:nvPr>
            <p:ph idx="1"/>
          </p:nvPr>
        </p:nvSpPr>
        <p:spPr>
          <a:xfrm>
            <a:off x="457200" y="1635646"/>
            <a:ext cx="5626968" cy="2958579"/>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a:t>
            </a:r>
          </a:p>
        </p:txBody>
      </p:sp>
      <p:sp>
        <p:nvSpPr>
          <p:cNvPr id="12" name="Tekstin paikkamerkki 4"/>
          <p:cNvSpPr>
            <a:spLocks noGrp="1"/>
          </p:cNvSpPr>
          <p:nvPr>
            <p:ph type="body" sz="quarter" idx="13" hasCustomPrompt="1"/>
          </p:nvPr>
        </p:nvSpPr>
        <p:spPr>
          <a:xfrm>
            <a:off x="6588224" y="1131591"/>
            <a:ext cx="2214674" cy="864095"/>
          </a:xfrm>
        </p:spPr>
        <p:txBody>
          <a:bodyPr>
            <a:noAutofit/>
          </a:bodyPr>
          <a:lstStyle>
            <a:lvl1pPr>
              <a:lnSpc>
                <a:spcPts val="2000"/>
              </a:lnSpc>
              <a:defRPr sz="2000" b="1" i="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sz="2400" b="1" i="1">
                <a:solidFill>
                  <a:schemeClr val="bg1"/>
                </a:solidFill>
                <a:latin typeface="+mj-lt"/>
              </a:defRPr>
            </a:lvl2pPr>
            <a:lvl3pPr>
              <a:defRPr sz="2400" b="1" i="1">
                <a:solidFill>
                  <a:schemeClr val="bg1"/>
                </a:solidFill>
                <a:latin typeface="+mj-lt"/>
              </a:defRPr>
            </a:lvl3pPr>
            <a:lvl4pPr>
              <a:defRPr sz="2400" b="1" i="1">
                <a:solidFill>
                  <a:schemeClr val="bg1"/>
                </a:solidFill>
                <a:latin typeface="+mj-lt"/>
              </a:defRPr>
            </a:lvl4pPr>
            <a:lvl5pPr>
              <a:defRPr sz="2400" b="1" i="1">
                <a:solidFill>
                  <a:schemeClr val="bg1"/>
                </a:solidFill>
                <a:latin typeface="+mj-lt"/>
              </a:defRPr>
            </a:lvl5pPr>
          </a:lstStyle>
          <a:p>
            <a:pPr lvl="0"/>
            <a:r>
              <a:rPr lang="fi-FI"/>
              <a:t>Lisää otsikko</a:t>
            </a:r>
          </a:p>
        </p:txBody>
      </p:sp>
      <p:sp>
        <p:nvSpPr>
          <p:cNvPr id="13" name="Tekstin paikkamerkki 9"/>
          <p:cNvSpPr>
            <a:spLocks noGrp="1"/>
          </p:cNvSpPr>
          <p:nvPr>
            <p:ph type="body" sz="quarter" idx="14" hasCustomPrompt="1"/>
          </p:nvPr>
        </p:nvSpPr>
        <p:spPr>
          <a:xfrm>
            <a:off x="6659563" y="2787650"/>
            <a:ext cx="2160587" cy="2016125"/>
          </a:xfrm>
        </p:spPr>
        <p:txBody>
          <a:bodyPr>
            <a:noAutofit/>
          </a:bodyPr>
          <a:lstStyle>
            <a:lvl1pPr>
              <a:defRPr sz="20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sz="2000" b="1">
                <a:solidFill>
                  <a:schemeClr val="bg1"/>
                </a:solidFill>
                <a:latin typeface="+mn-lt"/>
              </a:defRPr>
            </a:lvl2pPr>
            <a:lvl3pPr>
              <a:defRPr sz="2000" b="1">
                <a:solidFill>
                  <a:schemeClr val="bg1"/>
                </a:solidFill>
                <a:latin typeface="+mn-lt"/>
              </a:defRPr>
            </a:lvl3pPr>
            <a:lvl4pPr>
              <a:defRPr sz="2000" b="1">
                <a:solidFill>
                  <a:schemeClr val="bg1"/>
                </a:solidFill>
                <a:latin typeface="+mn-lt"/>
              </a:defRPr>
            </a:lvl4pPr>
            <a:lvl5pPr>
              <a:defRPr sz="2000" b="1">
                <a:solidFill>
                  <a:schemeClr val="bg1"/>
                </a:solidFill>
                <a:latin typeface="+mn-lt"/>
              </a:defRPr>
            </a:lvl5pPr>
          </a:lstStyle>
          <a:p>
            <a:pPr lvl="0"/>
            <a:r>
              <a:rPr lang="fi-FI"/>
              <a:t>Nostoteksti, lainaus, tms.</a:t>
            </a:r>
          </a:p>
        </p:txBody>
      </p:sp>
    </p:spTree>
    <p:extLst>
      <p:ext uri="{BB962C8B-B14F-4D97-AF65-F5344CB8AC3E}">
        <p14:creationId xmlns:p14="http://schemas.microsoft.com/office/powerpoint/2010/main" val="4260471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ja sisältö - tumma magenta">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6553200" y="4767263"/>
            <a:ext cx="2133600" cy="274637"/>
          </a:xfrm>
          <a:prstGeom prst="rect">
            <a:avLst/>
          </a:prstGeom>
        </p:spPr>
        <p:txBody>
          <a:bodyPr/>
          <a:lstStyle/>
          <a:p>
            <a:fld id="{1D4E0138-85A6-4F39-803A-A204692A213D}" type="slidenum">
              <a:rPr lang="fi-FI" smtClean="0"/>
              <a:t>‹#›</a:t>
            </a:fld>
            <a:endParaRPr lang="fi-FI"/>
          </a:p>
        </p:txBody>
      </p:sp>
      <p:sp>
        <p:nvSpPr>
          <p:cNvPr id="7" name="Suorakulmio 6"/>
          <p:cNvSpPr/>
          <p:nvPr userDrawn="1"/>
        </p:nvSpPr>
        <p:spPr>
          <a:xfrm>
            <a:off x="6372200" y="0"/>
            <a:ext cx="2771800" cy="5143500"/>
          </a:xfrm>
          <a:prstGeom prst="rect">
            <a:avLst/>
          </a:prstGeom>
          <a:solidFill>
            <a:srgbClr val="9B0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9600" y="0"/>
            <a:ext cx="1728192" cy="742582"/>
          </a:xfrm>
          <a:prstGeom prst="rect">
            <a:avLst/>
          </a:prstGeom>
        </p:spPr>
      </p:pic>
      <p:sp>
        <p:nvSpPr>
          <p:cNvPr id="8" name="Otsikko 1"/>
          <p:cNvSpPr>
            <a:spLocks noGrp="1"/>
          </p:cNvSpPr>
          <p:nvPr>
            <p:ph type="title"/>
          </p:nvPr>
        </p:nvSpPr>
        <p:spPr>
          <a:xfrm>
            <a:off x="457200" y="742582"/>
            <a:ext cx="5616624" cy="857250"/>
          </a:xfrm>
        </p:spPr>
        <p:txBody>
          <a:bodyPr>
            <a:noAutofit/>
          </a:bodyPr>
          <a:lstStyle>
            <a:lvl1pPr algn="l">
              <a:defRPr sz="2400" b="1">
                <a:latin typeface="Segoe UI" panose="020B0502040204020203" pitchFamily="34" charset="0"/>
                <a:ea typeface="Segoe UI" panose="020B0502040204020203" pitchFamily="34" charset="0"/>
                <a:cs typeface="Segoe UI" panose="020B0502040204020203" pitchFamily="34" charset="0"/>
              </a:defRPr>
            </a:lvl1pPr>
          </a:lstStyle>
          <a:p>
            <a:r>
              <a:rPr lang="fi-FI"/>
              <a:t>Muokkaa perustyyl. napsautt.</a:t>
            </a:r>
          </a:p>
        </p:txBody>
      </p:sp>
      <p:sp>
        <p:nvSpPr>
          <p:cNvPr id="11" name="Sisällön paikkamerkki 2"/>
          <p:cNvSpPr>
            <a:spLocks noGrp="1"/>
          </p:cNvSpPr>
          <p:nvPr>
            <p:ph idx="1"/>
          </p:nvPr>
        </p:nvSpPr>
        <p:spPr>
          <a:xfrm>
            <a:off x="457200" y="1635646"/>
            <a:ext cx="5626968" cy="2958579"/>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a:t>
            </a:r>
          </a:p>
        </p:txBody>
      </p:sp>
      <p:sp>
        <p:nvSpPr>
          <p:cNvPr id="12" name="Tekstin paikkamerkki 4"/>
          <p:cNvSpPr>
            <a:spLocks noGrp="1"/>
          </p:cNvSpPr>
          <p:nvPr>
            <p:ph type="body" sz="quarter" idx="13" hasCustomPrompt="1"/>
          </p:nvPr>
        </p:nvSpPr>
        <p:spPr>
          <a:xfrm>
            <a:off x="6588224" y="1131591"/>
            <a:ext cx="2214674" cy="864095"/>
          </a:xfrm>
        </p:spPr>
        <p:txBody>
          <a:bodyPr>
            <a:noAutofit/>
          </a:bodyPr>
          <a:lstStyle>
            <a:lvl1pPr>
              <a:lnSpc>
                <a:spcPts val="2000"/>
              </a:lnSpc>
              <a:defRPr sz="2000" b="1"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400" b="1" i="1">
                <a:solidFill>
                  <a:schemeClr val="bg1"/>
                </a:solidFill>
                <a:latin typeface="+mj-lt"/>
              </a:defRPr>
            </a:lvl2pPr>
            <a:lvl3pPr>
              <a:defRPr sz="2400" b="1" i="1">
                <a:solidFill>
                  <a:schemeClr val="bg1"/>
                </a:solidFill>
                <a:latin typeface="+mj-lt"/>
              </a:defRPr>
            </a:lvl3pPr>
            <a:lvl4pPr>
              <a:defRPr sz="2400" b="1" i="1">
                <a:solidFill>
                  <a:schemeClr val="bg1"/>
                </a:solidFill>
                <a:latin typeface="+mj-lt"/>
              </a:defRPr>
            </a:lvl4pPr>
            <a:lvl5pPr>
              <a:defRPr sz="2400" b="1" i="1">
                <a:solidFill>
                  <a:schemeClr val="bg1"/>
                </a:solidFill>
                <a:latin typeface="+mj-lt"/>
              </a:defRPr>
            </a:lvl5pPr>
          </a:lstStyle>
          <a:p>
            <a:pPr lvl="0"/>
            <a:r>
              <a:rPr lang="fi-FI"/>
              <a:t>Lisää otsikko</a:t>
            </a:r>
          </a:p>
        </p:txBody>
      </p:sp>
      <p:sp>
        <p:nvSpPr>
          <p:cNvPr id="13" name="Tekstin paikkamerkki 9"/>
          <p:cNvSpPr>
            <a:spLocks noGrp="1"/>
          </p:cNvSpPr>
          <p:nvPr>
            <p:ph type="body" sz="quarter" idx="14" hasCustomPrompt="1"/>
          </p:nvPr>
        </p:nvSpPr>
        <p:spPr>
          <a:xfrm>
            <a:off x="6659563" y="2787650"/>
            <a:ext cx="2160587" cy="2016125"/>
          </a:xfrm>
        </p:spPr>
        <p:txBody>
          <a:bodyPr>
            <a:noAutofit/>
          </a:bodyPr>
          <a:lstStyle>
            <a:lvl1pPr>
              <a:defRPr sz="2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000" b="1">
                <a:solidFill>
                  <a:schemeClr val="bg1"/>
                </a:solidFill>
                <a:latin typeface="+mn-lt"/>
              </a:defRPr>
            </a:lvl2pPr>
            <a:lvl3pPr>
              <a:defRPr sz="2000" b="1">
                <a:solidFill>
                  <a:schemeClr val="bg1"/>
                </a:solidFill>
                <a:latin typeface="+mn-lt"/>
              </a:defRPr>
            </a:lvl3pPr>
            <a:lvl4pPr>
              <a:defRPr sz="2000" b="1">
                <a:solidFill>
                  <a:schemeClr val="bg1"/>
                </a:solidFill>
                <a:latin typeface="+mn-lt"/>
              </a:defRPr>
            </a:lvl4pPr>
            <a:lvl5pPr>
              <a:defRPr sz="2000" b="1">
                <a:solidFill>
                  <a:schemeClr val="bg1"/>
                </a:solidFill>
                <a:latin typeface="+mn-lt"/>
              </a:defRPr>
            </a:lvl5pPr>
          </a:lstStyle>
          <a:p>
            <a:pPr lvl="0"/>
            <a:r>
              <a:rPr lang="fi-FI"/>
              <a:t>Nostoteksti, lainaus, tms.</a:t>
            </a:r>
          </a:p>
        </p:txBody>
      </p:sp>
    </p:spTree>
    <p:extLst>
      <p:ext uri="{BB962C8B-B14F-4D97-AF65-F5344CB8AC3E}">
        <p14:creationId xmlns:p14="http://schemas.microsoft.com/office/powerpoint/2010/main" val="383026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vupohja ilman grafiikkaa">
    <p:spTree>
      <p:nvGrpSpPr>
        <p:cNvPr id="1" name=""/>
        <p:cNvGrpSpPr/>
        <p:nvPr/>
      </p:nvGrpSpPr>
      <p:grpSpPr>
        <a:xfrm>
          <a:off x="0" y="0"/>
          <a:ext cx="0" cy="0"/>
          <a:chOff x="0" y="0"/>
          <a:chExt cx="0" cy="0"/>
        </a:xfrm>
      </p:grpSpPr>
      <p:sp>
        <p:nvSpPr>
          <p:cNvPr id="2" name="Otsikko 1"/>
          <p:cNvSpPr>
            <a:spLocks noGrp="1"/>
          </p:cNvSpPr>
          <p:nvPr>
            <p:ph type="title"/>
          </p:nvPr>
        </p:nvSpPr>
        <p:spPr>
          <a:xfrm>
            <a:off x="251519" y="195486"/>
            <a:ext cx="8696951" cy="857250"/>
          </a:xfrm>
        </p:spPr>
        <p:txBody>
          <a:bodyPr>
            <a:normAutofit/>
          </a:bodyPr>
          <a:lstStyle>
            <a:lvl1pPr algn="l">
              <a:defRPr sz="2600" b="1">
                <a:latin typeface="Segoe UI" panose="020B0502040204020203" pitchFamily="34" charset="0"/>
                <a:ea typeface="Segoe UI" panose="020B0502040204020203" pitchFamily="34" charset="0"/>
                <a:cs typeface="Segoe UI" panose="020B0502040204020203" pitchFamily="34" charset="0"/>
              </a:defRPr>
            </a:lvl1pPr>
          </a:lstStyle>
          <a:p>
            <a:r>
              <a:rPr lang="fi-FI"/>
              <a:t>Muokkaa perustyyl. napsautt.</a:t>
            </a:r>
          </a:p>
        </p:txBody>
      </p:sp>
      <p:sp>
        <p:nvSpPr>
          <p:cNvPr id="3" name="Sisällön paikkamerkki 2"/>
          <p:cNvSpPr>
            <a:spLocks noGrp="1"/>
          </p:cNvSpPr>
          <p:nvPr>
            <p:ph idx="1"/>
          </p:nvPr>
        </p:nvSpPr>
        <p:spPr>
          <a:xfrm>
            <a:off x="251520" y="1088550"/>
            <a:ext cx="8712968" cy="3859464"/>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a:t>
            </a:r>
          </a:p>
        </p:txBody>
      </p:sp>
    </p:spTree>
    <p:extLst>
      <p:ext uri="{BB962C8B-B14F-4D97-AF65-F5344CB8AC3E}">
        <p14:creationId xmlns:p14="http://schemas.microsoft.com/office/powerpoint/2010/main" val="2506792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600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Otsikkodia - ilmakuv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3779913" y="-1640211"/>
            <a:ext cx="1584174" cy="9144000"/>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2" name="Otsikko 1"/>
          <p:cNvSpPr>
            <a:spLocks noGrp="1"/>
          </p:cNvSpPr>
          <p:nvPr>
            <p:ph type="ctrTitle" hasCustomPrompt="1"/>
          </p:nvPr>
        </p:nvSpPr>
        <p:spPr>
          <a:xfrm>
            <a:off x="611560" y="2427729"/>
            <a:ext cx="8280920" cy="1080120"/>
          </a:xfrm>
          <a:effectLst>
            <a:outerShdw blurRad="50800" dist="38100" dir="8100000" algn="tr" rotWithShape="0">
              <a:prstClr val="black">
                <a:alpha val="40000"/>
              </a:prstClr>
            </a:outerShdw>
          </a:effectLst>
        </p:spPr>
        <p:txBody>
          <a:bodyPr anchor="t">
            <a:noAutofit/>
          </a:bodyPr>
          <a:lstStyle>
            <a:lvl1pPr algn="l">
              <a:lnSpc>
                <a:spcPts val="3800"/>
              </a:lnSpc>
              <a:defRPr sz="3600" b="1">
                <a:solidFill>
                  <a:schemeClr val="bg1"/>
                </a:solidFill>
                <a:latin typeface="+mj-lt"/>
                <a:ea typeface="Segoe UI" panose="020B0502040204020203" pitchFamily="34" charset="0"/>
                <a:cs typeface="Segoe UI" panose="020B0502040204020203" pitchFamily="34" charset="0"/>
              </a:defRPr>
            </a:lvl1pPr>
          </a:lstStyle>
          <a:p>
            <a:r>
              <a:rPr lang="fi-FI"/>
              <a:t>Pitkä otsikko tähän</a:t>
            </a:r>
          </a:p>
        </p:txBody>
      </p:sp>
      <p:sp>
        <p:nvSpPr>
          <p:cNvPr id="3" name="Alaotsikko 2"/>
          <p:cNvSpPr>
            <a:spLocks noGrp="1"/>
          </p:cNvSpPr>
          <p:nvPr>
            <p:ph type="subTitle" idx="1"/>
          </p:nvPr>
        </p:nvSpPr>
        <p:spPr>
          <a:xfrm>
            <a:off x="611560" y="3219817"/>
            <a:ext cx="8280920" cy="624216"/>
          </a:xfrm>
        </p:spPr>
        <p:txBody>
          <a:bodyPr>
            <a:normAutofit/>
          </a:bodyPr>
          <a:lstStyle>
            <a:lvl1pPr marL="0" indent="0" algn="l">
              <a:buNone/>
              <a:defRPr sz="1600" i="1">
                <a:solidFill>
                  <a:schemeClr val="bg1"/>
                </a:solidFill>
                <a:latin typeface="+mj-lt"/>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2" name="Päivämäärän paikkamerkki 3"/>
          <p:cNvSpPr>
            <a:spLocks noGrp="1"/>
          </p:cNvSpPr>
          <p:nvPr>
            <p:ph type="dt" sz="half" idx="2"/>
          </p:nvPr>
        </p:nvSpPr>
        <p:spPr>
          <a:xfrm>
            <a:off x="6228184" y="3939902"/>
            <a:ext cx="2656036" cy="274637"/>
          </a:xfrm>
          <a:prstGeom prst="rect">
            <a:avLst/>
          </a:prstGeom>
        </p:spPr>
        <p:txBody>
          <a:bodyPr vert="horz" lIns="91440" tIns="45720" rIns="91440" bIns="45720" rtlCol="0" anchor="ctr"/>
          <a:lstStyle>
            <a:lvl1pPr algn="r">
              <a:defRPr sz="1200" b="1">
                <a:solidFill>
                  <a:schemeClr val="bg1"/>
                </a:solidFill>
              </a:defRPr>
            </a:lvl1pPr>
          </a:lstStyle>
          <a:p>
            <a:fld id="{8C52024B-D8DF-4BFC-9A9D-8F73C433B57C}" type="datetimeFigureOut">
              <a:rPr lang="fi-FI" smtClean="0"/>
              <a:pPr/>
              <a:t>13.4.2021</a:t>
            </a:fld>
            <a:endParaRPr lang="fi-FI"/>
          </a:p>
        </p:txBody>
      </p:sp>
    </p:spTree>
    <p:extLst>
      <p:ext uri="{BB962C8B-B14F-4D97-AF65-F5344CB8AC3E}">
        <p14:creationId xmlns:p14="http://schemas.microsoft.com/office/powerpoint/2010/main" val="3233396435"/>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5_Otsikkodia - ilmakuv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3779913" y="-1640211"/>
            <a:ext cx="1584174" cy="9144000"/>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2" name="Otsikko 1"/>
          <p:cNvSpPr>
            <a:spLocks noGrp="1"/>
          </p:cNvSpPr>
          <p:nvPr>
            <p:ph type="ctrTitle" hasCustomPrompt="1"/>
          </p:nvPr>
        </p:nvSpPr>
        <p:spPr>
          <a:xfrm>
            <a:off x="611560" y="2427729"/>
            <a:ext cx="8280920" cy="1080120"/>
          </a:xfrm>
          <a:effectLst>
            <a:outerShdw blurRad="50800" dist="38100" dir="8100000" algn="tr" rotWithShape="0">
              <a:prstClr val="black">
                <a:alpha val="40000"/>
              </a:prstClr>
            </a:outerShdw>
          </a:effectLst>
        </p:spPr>
        <p:txBody>
          <a:bodyPr anchor="t">
            <a:noAutofit/>
          </a:bodyPr>
          <a:lstStyle>
            <a:lvl1pPr algn="l">
              <a:lnSpc>
                <a:spcPts val="3800"/>
              </a:lnSpc>
              <a:defRPr sz="3600" b="1">
                <a:solidFill>
                  <a:schemeClr val="bg1"/>
                </a:solidFill>
                <a:latin typeface="+mj-lt"/>
                <a:ea typeface="Segoe UI" panose="020B0502040204020203" pitchFamily="34" charset="0"/>
                <a:cs typeface="Segoe UI" panose="020B0502040204020203" pitchFamily="34" charset="0"/>
              </a:defRPr>
            </a:lvl1pPr>
          </a:lstStyle>
          <a:p>
            <a:r>
              <a:rPr lang="fi-FI"/>
              <a:t>Pitkä otsikko tähän</a:t>
            </a:r>
          </a:p>
        </p:txBody>
      </p:sp>
      <p:sp>
        <p:nvSpPr>
          <p:cNvPr id="3" name="Alaotsikko 2"/>
          <p:cNvSpPr>
            <a:spLocks noGrp="1"/>
          </p:cNvSpPr>
          <p:nvPr>
            <p:ph type="subTitle" idx="1"/>
          </p:nvPr>
        </p:nvSpPr>
        <p:spPr>
          <a:xfrm>
            <a:off x="611560" y="3219817"/>
            <a:ext cx="8280920" cy="624216"/>
          </a:xfrm>
        </p:spPr>
        <p:txBody>
          <a:bodyPr>
            <a:normAutofit/>
          </a:bodyPr>
          <a:lstStyle>
            <a:lvl1pPr marL="0" indent="0" algn="l">
              <a:buNone/>
              <a:defRPr sz="1600" i="1">
                <a:solidFill>
                  <a:schemeClr val="bg1"/>
                </a:solidFill>
                <a:latin typeface="+mj-lt"/>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2" name="Päivämäärän paikkamerkki 3"/>
          <p:cNvSpPr>
            <a:spLocks noGrp="1"/>
          </p:cNvSpPr>
          <p:nvPr>
            <p:ph type="dt" sz="half" idx="2"/>
          </p:nvPr>
        </p:nvSpPr>
        <p:spPr>
          <a:xfrm>
            <a:off x="6228184" y="3939902"/>
            <a:ext cx="2656036" cy="274637"/>
          </a:xfrm>
          <a:prstGeom prst="rect">
            <a:avLst/>
          </a:prstGeom>
        </p:spPr>
        <p:txBody>
          <a:bodyPr vert="horz" lIns="91440" tIns="45720" rIns="91440" bIns="45720" rtlCol="0" anchor="ctr"/>
          <a:lstStyle>
            <a:lvl1pPr algn="r">
              <a:defRPr sz="1200" b="1">
                <a:solidFill>
                  <a:schemeClr val="bg1"/>
                </a:solidFill>
              </a:defRPr>
            </a:lvl1pPr>
          </a:lstStyle>
          <a:p>
            <a:fld id="{8C52024B-D8DF-4BFC-9A9D-8F73C433B57C}" type="datetimeFigureOut">
              <a:rPr lang="fi-FI" smtClean="0"/>
              <a:pPr/>
              <a:t>13.4.2021</a:t>
            </a:fld>
            <a:endParaRPr lang="fi-FI"/>
          </a:p>
        </p:txBody>
      </p:sp>
    </p:spTree>
    <p:extLst>
      <p:ext uri="{BB962C8B-B14F-4D97-AF65-F5344CB8AC3E}">
        <p14:creationId xmlns:p14="http://schemas.microsoft.com/office/powerpoint/2010/main" val="3892287847"/>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6_Otsikkodia - ilmakuv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3779913" y="-1640211"/>
            <a:ext cx="1584174" cy="9144000"/>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2" name="Otsikko 1"/>
          <p:cNvSpPr>
            <a:spLocks noGrp="1"/>
          </p:cNvSpPr>
          <p:nvPr>
            <p:ph type="ctrTitle" hasCustomPrompt="1"/>
          </p:nvPr>
        </p:nvSpPr>
        <p:spPr>
          <a:xfrm>
            <a:off x="611560" y="2427729"/>
            <a:ext cx="8280920" cy="1080120"/>
          </a:xfrm>
          <a:effectLst>
            <a:outerShdw blurRad="50800" dist="38100" dir="8100000" algn="tr" rotWithShape="0">
              <a:prstClr val="black">
                <a:alpha val="40000"/>
              </a:prstClr>
            </a:outerShdw>
          </a:effectLst>
        </p:spPr>
        <p:txBody>
          <a:bodyPr anchor="t">
            <a:noAutofit/>
          </a:bodyPr>
          <a:lstStyle>
            <a:lvl1pPr algn="l">
              <a:lnSpc>
                <a:spcPts val="3800"/>
              </a:lnSpc>
              <a:defRPr sz="3600" b="1">
                <a:solidFill>
                  <a:schemeClr val="bg1"/>
                </a:solidFill>
                <a:latin typeface="+mj-lt"/>
                <a:ea typeface="Segoe UI" panose="020B0502040204020203" pitchFamily="34" charset="0"/>
                <a:cs typeface="Segoe UI" panose="020B0502040204020203" pitchFamily="34" charset="0"/>
              </a:defRPr>
            </a:lvl1pPr>
          </a:lstStyle>
          <a:p>
            <a:r>
              <a:rPr lang="fi-FI"/>
              <a:t>Pitkä otsikko tähän</a:t>
            </a:r>
          </a:p>
        </p:txBody>
      </p:sp>
      <p:sp>
        <p:nvSpPr>
          <p:cNvPr id="3" name="Alaotsikko 2"/>
          <p:cNvSpPr>
            <a:spLocks noGrp="1"/>
          </p:cNvSpPr>
          <p:nvPr>
            <p:ph type="subTitle" idx="1"/>
          </p:nvPr>
        </p:nvSpPr>
        <p:spPr>
          <a:xfrm>
            <a:off x="611560" y="3219817"/>
            <a:ext cx="8280920" cy="624216"/>
          </a:xfrm>
        </p:spPr>
        <p:txBody>
          <a:bodyPr>
            <a:normAutofit/>
          </a:bodyPr>
          <a:lstStyle>
            <a:lvl1pPr marL="0" indent="0" algn="l">
              <a:buNone/>
              <a:defRPr sz="1600" i="1">
                <a:solidFill>
                  <a:schemeClr val="bg1"/>
                </a:solidFill>
                <a:latin typeface="+mj-lt"/>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2" name="Päivämäärän paikkamerkki 3"/>
          <p:cNvSpPr>
            <a:spLocks noGrp="1"/>
          </p:cNvSpPr>
          <p:nvPr>
            <p:ph type="dt" sz="half" idx="2"/>
          </p:nvPr>
        </p:nvSpPr>
        <p:spPr>
          <a:xfrm>
            <a:off x="6228184" y="3939902"/>
            <a:ext cx="2656036" cy="274637"/>
          </a:xfrm>
          <a:prstGeom prst="rect">
            <a:avLst/>
          </a:prstGeom>
        </p:spPr>
        <p:txBody>
          <a:bodyPr vert="horz" lIns="91440" tIns="45720" rIns="91440" bIns="45720" rtlCol="0" anchor="ctr"/>
          <a:lstStyle>
            <a:lvl1pPr algn="r">
              <a:defRPr sz="1200" b="1">
                <a:solidFill>
                  <a:schemeClr val="bg1"/>
                </a:solidFill>
              </a:defRPr>
            </a:lvl1pPr>
          </a:lstStyle>
          <a:p>
            <a:fld id="{8C52024B-D8DF-4BFC-9A9D-8F73C433B57C}" type="datetimeFigureOut">
              <a:rPr lang="fi-FI" smtClean="0"/>
              <a:pPr/>
              <a:t>13.4.2021</a:t>
            </a:fld>
            <a:endParaRPr lang="fi-FI"/>
          </a:p>
        </p:txBody>
      </p:sp>
    </p:spTree>
    <p:extLst>
      <p:ext uri="{BB962C8B-B14F-4D97-AF65-F5344CB8AC3E}">
        <p14:creationId xmlns:p14="http://schemas.microsoft.com/office/powerpoint/2010/main" val="2588441631"/>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Otsikkodia - ilmakuv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717799" y="717802"/>
            <a:ext cx="5143501" cy="3707904"/>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2" name="Otsikko 1"/>
          <p:cNvSpPr>
            <a:spLocks noGrp="1"/>
          </p:cNvSpPr>
          <p:nvPr>
            <p:ph type="ctrTitle" hasCustomPrompt="1"/>
          </p:nvPr>
        </p:nvSpPr>
        <p:spPr>
          <a:xfrm>
            <a:off x="611560" y="1851670"/>
            <a:ext cx="2664296" cy="1368152"/>
          </a:xfrm>
          <a:effectLst>
            <a:outerShdw blurRad="50800" dist="38100" dir="8100000" algn="tr" rotWithShape="0">
              <a:prstClr val="black">
                <a:alpha val="40000"/>
              </a:prstClr>
            </a:outerShdw>
          </a:effectLst>
        </p:spPr>
        <p:txBody>
          <a:bodyPr>
            <a:noAutofit/>
          </a:bodyPr>
          <a:lstStyle>
            <a:lvl1pPr algn="l">
              <a:lnSpc>
                <a:spcPct val="100000"/>
              </a:lnSpc>
              <a:defRPr sz="3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fi-FI"/>
              <a:t>Lyhyt otsikko tähän</a:t>
            </a:r>
          </a:p>
        </p:txBody>
      </p:sp>
      <p:sp>
        <p:nvSpPr>
          <p:cNvPr id="3" name="Alaotsikko 2"/>
          <p:cNvSpPr>
            <a:spLocks noGrp="1"/>
          </p:cNvSpPr>
          <p:nvPr>
            <p:ph type="subTitle" idx="1"/>
          </p:nvPr>
        </p:nvSpPr>
        <p:spPr>
          <a:xfrm>
            <a:off x="611560" y="3387694"/>
            <a:ext cx="2664296" cy="624216"/>
          </a:xfrm>
        </p:spPr>
        <p:txBody>
          <a:bodyPr>
            <a:normAutofit/>
          </a:bodyPr>
          <a:lstStyle>
            <a:lvl1pPr marL="0" indent="0" algn="l">
              <a:buNone/>
              <a:defRPr sz="1600" i="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2" name="Päivämäärän paikkamerkki 3"/>
          <p:cNvSpPr>
            <a:spLocks noGrp="1"/>
          </p:cNvSpPr>
          <p:nvPr>
            <p:ph type="dt" sz="half" idx="2"/>
          </p:nvPr>
        </p:nvSpPr>
        <p:spPr>
          <a:xfrm>
            <a:off x="619820" y="4011910"/>
            <a:ext cx="2656036" cy="274637"/>
          </a:xfrm>
          <a:prstGeom prst="rect">
            <a:avLst/>
          </a:prstGeom>
        </p:spPr>
        <p:txBody>
          <a:bodyPr vert="horz" lIns="91440" tIns="45720" rIns="91440" bIns="45720" rtlCol="0" anchor="ctr"/>
          <a:lstStyle>
            <a:lvl1pPr algn="l">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8C52024B-D8DF-4BFC-9A9D-8F73C433B57C}" type="datetimeFigureOut">
              <a:rPr lang="fi-FI" smtClean="0"/>
              <a:pPr/>
              <a:t>13.4.2021</a:t>
            </a:fld>
            <a:endParaRPr lang="fi-FI"/>
          </a:p>
        </p:txBody>
      </p:sp>
    </p:spTree>
    <p:extLst>
      <p:ext uri="{BB962C8B-B14F-4D97-AF65-F5344CB8AC3E}">
        <p14:creationId xmlns:p14="http://schemas.microsoft.com/office/powerpoint/2010/main" val="727702871"/>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tsikkodia - Talvikuv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717799" y="717802"/>
            <a:ext cx="5143501" cy="3707904"/>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14" name="Alaotsikko 2"/>
          <p:cNvSpPr>
            <a:spLocks noGrp="1"/>
          </p:cNvSpPr>
          <p:nvPr>
            <p:ph type="subTitle" idx="1"/>
          </p:nvPr>
        </p:nvSpPr>
        <p:spPr>
          <a:xfrm>
            <a:off x="611560" y="3387694"/>
            <a:ext cx="2664296" cy="624216"/>
          </a:xfrm>
        </p:spPr>
        <p:txBody>
          <a:bodyPr>
            <a:normAutofit/>
          </a:bodyPr>
          <a:lstStyle>
            <a:lvl1pPr marL="0" indent="0" algn="l">
              <a:buNone/>
              <a:defRPr sz="1600" i="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5" name="Päivämäärän paikkamerkki 3"/>
          <p:cNvSpPr>
            <a:spLocks noGrp="1"/>
          </p:cNvSpPr>
          <p:nvPr>
            <p:ph type="dt" sz="half" idx="2"/>
          </p:nvPr>
        </p:nvSpPr>
        <p:spPr>
          <a:xfrm>
            <a:off x="619820" y="4011910"/>
            <a:ext cx="2656036" cy="274637"/>
          </a:xfrm>
          <a:prstGeom prst="rect">
            <a:avLst/>
          </a:prstGeom>
        </p:spPr>
        <p:txBody>
          <a:bodyPr vert="horz" lIns="91440" tIns="45720" rIns="91440" bIns="45720" rtlCol="0" anchor="ctr"/>
          <a:lstStyle>
            <a:lvl1pPr algn="l">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8C52024B-D8DF-4BFC-9A9D-8F73C433B57C}" type="datetimeFigureOut">
              <a:rPr lang="fi-FI" smtClean="0"/>
              <a:pPr/>
              <a:t>13.4.2021</a:t>
            </a:fld>
            <a:endParaRPr lang="fi-FI"/>
          </a:p>
        </p:txBody>
      </p:sp>
      <p:sp>
        <p:nvSpPr>
          <p:cNvPr id="16" name="Otsikko 1"/>
          <p:cNvSpPr>
            <a:spLocks noGrp="1"/>
          </p:cNvSpPr>
          <p:nvPr>
            <p:ph type="ctrTitle" hasCustomPrompt="1"/>
          </p:nvPr>
        </p:nvSpPr>
        <p:spPr>
          <a:xfrm>
            <a:off x="611560" y="1851670"/>
            <a:ext cx="2664296" cy="1368152"/>
          </a:xfrm>
          <a:effectLst>
            <a:outerShdw blurRad="50800" dist="38100" dir="8100000" algn="tr" rotWithShape="0">
              <a:prstClr val="black">
                <a:alpha val="40000"/>
              </a:prstClr>
            </a:outerShdw>
          </a:effectLst>
        </p:spPr>
        <p:txBody>
          <a:bodyPr>
            <a:noAutofit/>
          </a:bodyPr>
          <a:lstStyle>
            <a:lvl1pPr algn="l">
              <a:lnSpc>
                <a:spcPct val="100000"/>
              </a:lnSpc>
              <a:defRPr sz="3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fi-FI"/>
              <a:t>Lyhyt otsikko tähän</a:t>
            </a:r>
          </a:p>
        </p:txBody>
      </p:sp>
    </p:spTree>
    <p:extLst>
      <p:ext uri="{BB962C8B-B14F-4D97-AF65-F5344CB8AC3E}">
        <p14:creationId xmlns:p14="http://schemas.microsoft.com/office/powerpoint/2010/main" val="511682555"/>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Otsikkodia - Ilmakuva ilta-aikaa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717799" y="717802"/>
            <a:ext cx="5143501" cy="3707904"/>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13" name="Alaotsikko 2"/>
          <p:cNvSpPr>
            <a:spLocks noGrp="1"/>
          </p:cNvSpPr>
          <p:nvPr>
            <p:ph type="subTitle" idx="1"/>
          </p:nvPr>
        </p:nvSpPr>
        <p:spPr>
          <a:xfrm>
            <a:off x="611560" y="3387694"/>
            <a:ext cx="2664296" cy="624216"/>
          </a:xfrm>
        </p:spPr>
        <p:txBody>
          <a:bodyPr>
            <a:normAutofit/>
          </a:bodyPr>
          <a:lstStyle>
            <a:lvl1pPr marL="0" indent="0" algn="l">
              <a:buNone/>
              <a:defRPr sz="1600" i="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4" name="Päivämäärän paikkamerkki 3"/>
          <p:cNvSpPr>
            <a:spLocks noGrp="1"/>
          </p:cNvSpPr>
          <p:nvPr>
            <p:ph type="dt" sz="half" idx="2"/>
          </p:nvPr>
        </p:nvSpPr>
        <p:spPr>
          <a:xfrm>
            <a:off x="619820" y="4011910"/>
            <a:ext cx="2656036" cy="274637"/>
          </a:xfrm>
          <a:prstGeom prst="rect">
            <a:avLst/>
          </a:prstGeom>
        </p:spPr>
        <p:txBody>
          <a:bodyPr vert="horz" lIns="91440" tIns="45720" rIns="91440" bIns="45720" rtlCol="0" anchor="ctr"/>
          <a:lstStyle>
            <a:lvl1pPr algn="l">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8C52024B-D8DF-4BFC-9A9D-8F73C433B57C}" type="datetimeFigureOut">
              <a:rPr lang="fi-FI" smtClean="0"/>
              <a:pPr/>
              <a:t>13.4.2021</a:t>
            </a:fld>
            <a:endParaRPr lang="fi-FI"/>
          </a:p>
        </p:txBody>
      </p:sp>
      <p:sp>
        <p:nvSpPr>
          <p:cNvPr id="15" name="Otsikko 1"/>
          <p:cNvSpPr>
            <a:spLocks noGrp="1"/>
          </p:cNvSpPr>
          <p:nvPr>
            <p:ph type="ctrTitle" hasCustomPrompt="1"/>
          </p:nvPr>
        </p:nvSpPr>
        <p:spPr>
          <a:xfrm>
            <a:off x="611560" y="1851670"/>
            <a:ext cx="2664296" cy="1368152"/>
          </a:xfrm>
          <a:effectLst>
            <a:outerShdw blurRad="50800" dist="38100" dir="8100000" algn="tr" rotWithShape="0">
              <a:prstClr val="black">
                <a:alpha val="40000"/>
              </a:prstClr>
            </a:outerShdw>
          </a:effectLst>
        </p:spPr>
        <p:txBody>
          <a:bodyPr>
            <a:noAutofit/>
          </a:bodyPr>
          <a:lstStyle>
            <a:lvl1pPr algn="l">
              <a:lnSpc>
                <a:spcPct val="100000"/>
              </a:lnSpc>
              <a:defRPr sz="3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fi-FI"/>
              <a:t>Lyhyt otsikko tähän</a:t>
            </a:r>
          </a:p>
        </p:txBody>
      </p:sp>
    </p:spTree>
    <p:extLst>
      <p:ext uri="{BB962C8B-B14F-4D97-AF65-F5344CB8AC3E}">
        <p14:creationId xmlns:p14="http://schemas.microsoft.com/office/powerpoint/2010/main" val="489201820"/>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Otsikkodia - keskustaa mereltä, talvi">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717799" y="717802"/>
            <a:ext cx="5143501" cy="3707904"/>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13" name="Alaotsikko 2"/>
          <p:cNvSpPr>
            <a:spLocks noGrp="1"/>
          </p:cNvSpPr>
          <p:nvPr>
            <p:ph type="subTitle" idx="1"/>
          </p:nvPr>
        </p:nvSpPr>
        <p:spPr>
          <a:xfrm>
            <a:off x="611560" y="3387694"/>
            <a:ext cx="2664296" cy="624216"/>
          </a:xfrm>
        </p:spPr>
        <p:txBody>
          <a:bodyPr>
            <a:normAutofit/>
          </a:bodyPr>
          <a:lstStyle>
            <a:lvl1pPr marL="0" indent="0" algn="l">
              <a:buNone/>
              <a:defRPr sz="1600" i="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4" name="Päivämäärän paikkamerkki 3"/>
          <p:cNvSpPr>
            <a:spLocks noGrp="1"/>
          </p:cNvSpPr>
          <p:nvPr>
            <p:ph type="dt" sz="half" idx="2"/>
          </p:nvPr>
        </p:nvSpPr>
        <p:spPr>
          <a:xfrm>
            <a:off x="619820" y="4011910"/>
            <a:ext cx="2656036" cy="274637"/>
          </a:xfrm>
          <a:prstGeom prst="rect">
            <a:avLst/>
          </a:prstGeom>
        </p:spPr>
        <p:txBody>
          <a:bodyPr vert="horz" lIns="91440" tIns="45720" rIns="91440" bIns="45720" rtlCol="0" anchor="ctr"/>
          <a:lstStyle>
            <a:lvl1pPr algn="l">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8C52024B-D8DF-4BFC-9A9D-8F73C433B57C}" type="datetimeFigureOut">
              <a:rPr lang="fi-FI" smtClean="0"/>
              <a:pPr/>
              <a:t>13.4.2021</a:t>
            </a:fld>
            <a:endParaRPr lang="fi-FI"/>
          </a:p>
        </p:txBody>
      </p:sp>
      <p:sp>
        <p:nvSpPr>
          <p:cNvPr id="15" name="Otsikko 1"/>
          <p:cNvSpPr>
            <a:spLocks noGrp="1"/>
          </p:cNvSpPr>
          <p:nvPr>
            <p:ph type="ctrTitle" hasCustomPrompt="1"/>
          </p:nvPr>
        </p:nvSpPr>
        <p:spPr>
          <a:xfrm>
            <a:off x="611560" y="1851670"/>
            <a:ext cx="2664296" cy="1368152"/>
          </a:xfrm>
          <a:effectLst>
            <a:outerShdw blurRad="50800" dist="38100" dir="8100000" algn="tr" rotWithShape="0">
              <a:prstClr val="black">
                <a:alpha val="40000"/>
              </a:prstClr>
            </a:outerShdw>
          </a:effectLst>
        </p:spPr>
        <p:txBody>
          <a:bodyPr>
            <a:noAutofit/>
          </a:bodyPr>
          <a:lstStyle>
            <a:lvl1pPr algn="l">
              <a:lnSpc>
                <a:spcPct val="100000"/>
              </a:lnSpc>
              <a:defRPr sz="3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fi-FI"/>
              <a:t>Lyhyt otsikko tähän</a:t>
            </a:r>
          </a:p>
        </p:txBody>
      </p:sp>
    </p:spTree>
    <p:extLst>
      <p:ext uri="{BB962C8B-B14F-4D97-AF65-F5344CB8AC3E}">
        <p14:creationId xmlns:p14="http://schemas.microsoft.com/office/powerpoint/2010/main" val="2520743440"/>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Otsikkodia - taustaväri">
    <p:bg>
      <p:bgPr>
        <a:solidFill>
          <a:schemeClr val="accent1"/>
        </a:solidFill>
        <a:effectLst/>
      </p:bgPr>
    </p:bg>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p:cNvGrpSpPr/>
          <p:nvPr userDrawn="1"/>
        </p:nvGrpSpPr>
        <p:grpSpPr>
          <a:xfrm>
            <a:off x="683568" y="4378851"/>
            <a:ext cx="2141162" cy="342333"/>
            <a:chOff x="6679330" y="4496060"/>
            <a:chExt cx="2102869" cy="336211"/>
          </a:xfrm>
          <a:effectLst/>
        </p:grpSpPr>
        <p:pic>
          <p:nvPicPr>
            <p:cNvPr id="10" name="Kuva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2" name="Otsikko 1"/>
          <p:cNvSpPr>
            <a:spLocks noGrp="1"/>
          </p:cNvSpPr>
          <p:nvPr>
            <p:ph type="ctrTitle"/>
          </p:nvPr>
        </p:nvSpPr>
        <p:spPr>
          <a:xfrm>
            <a:off x="611560" y="1851670"/>
            <a:ext cx="7992888" cy="1368152"/>
          </a:xfrm>
          <a:effectLst/>
        </p:spPr>
        <p:txBody>
          <a:bodyPr anchor="t">
            <a:noAutofit/>
          </a:bodyPr>
          <a:lstStyle>
            <a:lvl1pPr algn="l">
              <a:lnSpc>
                <a:spcPct val="100000"/>
              </a:lnSpc>
              <a:defRPr sz="3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fi-FI"/>
              <a:t>Muokkaa perustyyl. napsautt.</a:t>
            </a:r>
          </a:p>
        </p:txBody>
      </p:sp>
      <p:sp>
        <p:nvSpPr>
          <p:cNvPr id="3" name="Alaotsikko 2"/>
          <p:cNvSpPr>
            <a:spLocks noGrp="1"/>
          </p:cNvSpPr>
          <p:nvPr>
            <p:ph type="subTitle" idx="1"/>
          </p:nvPr>
        </p:nvSpPr>
        <p:spPr>
          <a:xfrm>
            <a:off x="611560" y="3387694"/>
            <a:ext cx="7992888" cy="624216"/>
          </a:xfrm>
        </p:spPr>
        <p:txBody>
          <a:bodyPr>
            <a:normAutofit/>
          </a:bodyPr>
          <a:lstStyle>
            <a:lvl1pPr marL="0" indent="0" algn="l">
              <a:buNone/>
              <a:defRPr sz="1600" i="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2" name="Päivämäärän paikkamerkki 3"/>
          <p:cNvSpPr>
            <a:spLocks noGrp="1"/>
          </p:cNvSpPr>
          <p:nvPr>
            <p:ph type="dt" sz="half" idx="2"/>
          </p:nvPr>
        </p:nvSpPr>
        <p:spPr>
          <a:xfrm>
            <a:off x="619819" y="4011910"/>
            <a:ext cx="7984629" cy="274637"/>
          </a:xfrm>
          <a:prstGeom prst="rect">
            <a:avLst/>
          </a:prstGeom>
        </p:spPr>
        <p:txBody>
          <a:bodyPr vert="horz" lIns="91440" tIns="45720" rIns="91440" bIns="45720" rtlCol="0" anchor="ctr"/>
          <a:lstStyle>
            <a:lvl1pPr algn="l">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8C52024B-D8DF-4BFC-9A9D-8F73C433B57C}" type="datetimeFigureOut">
              <a:rPr lang="fi-FI" smtClean="0"/>
              <a:pPr/>
              <a:t>13.4.2021</a:t>
            </a:fld>
            <a:endParaRPr lang="fi-FI"/>
          </a:p>
        </p:txBody>
      </p:sp>
    </p:spTree>
    <p:extLst>
      <p:ext uri="{BB962C8B-B14F-4D97-AF65-F5344CB8AC3E}">
        <p14:creationId xmlns:p14="http://schemas.microsoft.com/office/powerpoint/2010/main" val="271533031"/>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292495" y="422399"/>
            <a:ext cx="8527977" cy="781199"/>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292496" y="1203598"/>
            <a:ext cx="8527976" cy="3672408"/>
          </a:xfrm>
          <a:prstGeom prst="rect">
            <a:avLst/>
          </a:prstGeom>
        </p:spPr>
        <p:txBody>
          <a:bodyPr vert="horz" lIns="91440" tIns="45720" rIns="91440" bIns="45720" rtlCol="0">
            <a:normAutofit/>
          </a:bodyPr>
          <a:lstStyle/>
          <a:p>
            <a:pPr lvl="0"/>
            <a:r>
              <a:rPr lang="fi-FI"/>
              <a:t>Muokkaa tekstin perustyylejä napsauttamalla</a:t>
            </a:r>
          </a:p>
        </p:txBody>
      </p:sp>
    </p:spTree>
    <p:extLst>
      <p:ext uri="{BB962C8B-B14F-4D97-AF65-F5344CB8AC3E}">
        <p14:creationId xmlns:p14="http://schemas.microsoft.com/office/powerpoint/2010/main" val="327541504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61" r:id="rId5"/>
    <p:sldLayoutId id="2147483684" r:id="rId6"/>
    <p:sldLayoutId id="2147483685" r:id="rId7"/>
    <p:sldLayoutId id="2147483690" r:id="rId8"/>
    <p:sldLayoutId id="2147483691" r:id="rId9"/>
    <p:sldLayoutId id="2147483672" r:id="rId10"/>
    <p:sldLayoutId id="2147483673" r:id="rId11"/>
    <p:sldLayoutId id="2147483675" r:id="rId12"/>
    <p:sldLayoutId id="2147483676" r:id="rId13"/>
    <p:sldLayoutId id="2147483662" r:id="rId14"/>
    <p:sldLayoutId id="2147483674" r:id="rId15"/>
    <p:sldLayoutId id="2147483677" r:id="rId16"/>
    <p:sldLayoutId id="2147483667" r:id="rId17"/>
    <p:sldLayoutId id="2147483689" r:id="rId18"/>
  </p:sldLayoutIdLst>
  <p:txStyles>
    <p:titleStyle>
      <a:lvl1pPr marL="0" indent="0" algn="l" defTabSz="914400" rtl="0" eaLnBrk="1" latinLnBrk="0" hangingPunct="1">
        <a:spcBef>
          <a:spcPct val="0"/>
        </a:spcBef>
        <a:buFont typeface="Arial" panose="020B0604020202020204" pitchFamily="34" charset="0"/>
        <a:buNone/>
        <a:defRPr sz="3600" b="1"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noulu.fi/"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a:xfrm>
            <a:off x="427704" y="509406"/>
            <a:ext cx="5616624" cy="857250"/>
          </a:xfrm>
        </p:spPr>
        <p:txBody>
          <a:bodyPr/>
          <a:lstStyle/>
          <a:p>
            <a:r>
              <a:rPr lang="fi-FI" dirty="0"/>
              <a:t>Kaupunkimedia </a:t>
            </a:r>
            <a:r>
              <a:rPr lang="fi-FI" dirty="0" err="1"/>
              <a:t>Mun</a:t>
            </a:r>
            <a:r>
              <a:rPr lang="fi-FI" dirty="0"/>
              <a:t> Oulu </a:t>
            </a:r>
            <a:br>
              <a:rPr lang="fi-FI" dirty="0"/>
            </a:br>
            <a:endParaRPr lang="fi-FI" dirty="0"/>
          </a:p>
        </p:txBody>
      </p:sp>
      <p:sp>
        <p:nvSpPr>
          <p:cNvPr id="3" name="Sisällön paikkamerkki 2"/>
          <p:cNvSpPr>
            <a:spLocks noGrp="1"/>
          </p:cNvSpPr>
          <p:nvPr>
            <p:ph idx="1"/>
          </p:nvPr>
        </p:nvSpPr>
        <p:spPr>
          <a:xfrm>
            <a:off x="337958" y="1492585"/>
            <a:ext cx="5796116" cy="3141509"/>
          </a:xfrm>
        </p:spPr>
        <p:txBody>
          <a:bodyPr>
            <a:noAutofit/>
          </a:bodyPr>
          <a:lstStyle/>
          <a:p>
            <a:pPr>
              <a:lnSpc>
                <a:spcPct val="120000"/>
              </a:lnSpc>
            </a:pPr>
            <a:endParaRPr lang="fi-FI" sz="1200" i="1" dirty="0"/>
          </a:p>
          <a:p>
            <a:pPr>
              <a:lnSpc>
                <a:spcPct val="120000"/>
              </a:lnSpc>
            </a:pPr>
            <a:r>
              <a:rPr lang="fi-FI" sz="1200" dirty="0">
                <a:latin typeface="Segoe UI"/>
                <a:ea typeface="+mn-lt"/>
                <a:cs typeface="+mn-lt"/>
              </a:rPr>
              <a:t>Kaupunkimedia antaa </a:t>
            </a:r>
            <a:r>
              <a:rPr lang="fi-FI" sz="1200" b="1" dirty="0">
                <a:latin typeface="Segoe UI"/>
                <a:ea typeface="+mn-lt"/>
                <a:cs typeface="+mn-lt"/>
              </a:rPr>
              <a:t>paikallisuudelle äänen ja kuvan</a:t>
            </a:r>
            <a:r>
              <a:rPr lang="fi-FI" sz="1200" dirty="0">
                <a:latin typeface="Segoe UI"/>
                <a:ea typeface="+mn-lt"/>
                <a:cs typeface="+mn-lt"/>
              </a:rPr>
              <a:t> kotikaupunkinsa tavoin värikkäänä ja monipuolisena. </a:t>
            </a:r>
            <a:r>
              <a:rPr lang="fi-FI" sz="1200" dirty="0">
                <a:latin typeface="Segoe UI"/>
                <a:cs typeface="Calibri"/>
              </a:rPr>
              <a:t>Kaupunkimedia kertoo oululaisista asioista, kaupunkikulttuurista, tapahtumista ja henkilöistä.  Media </a:t>
            </a:r>
            <a:r>
              <a:rPr lang="fi-FI" sz="1200" b="1" dirty="0">
                <a:latin typeface="Segoe UI"/>
                <a:cs typeface="Calibri"/>
              </a:rPr>
              <a:t>tuo hyvää mieltä </a:t>
            </a:r>
            <a:r>
              <a:rPr lang="fi-FI" sz="1200" dirty="0">
                <a:latin typeface="Segoe UI"/>
                <a:cs typeface="Calibri"/>
              </a:rPr>
              <a:t>kaupunkiin liittyvistä asioista ja </a:t>
            </a:r>
            <a:r>
              <a:rPr lang="fi-FI" sz="1200" b="1" dirty="0">
                <a:latin typeface="Segoe UI"/>
                <a:cs typeface="Calibri"/>
              </a:rPr>
              <a:t>antaa käytännönläheistä tietoa </a:t>
            </a:r>
            <a:r>
              <a:rPr lang="fi-FI" sz="1200" dirty="0">
                <a:latin typeface="Segoe UI"/>
                <a:cs typeface="Calibri"/>
              </a:rPr>
              <a:t>päätösten perusteista, taustoista ja vaikutuksista. Avaa kaupungin palveluiden monipuolisuutta. Herättelee mielenkiintoa ja vuorovaikusta kaupungin toimintaan. </a:t>
            </a:r>
            <a:br>
              <a:rPr lang="fi-FI" sz="1200" dirty="0">
                <a:latin typeface="Segoe UI"/>
                <a:cs typeface="Calibri"/>
              </a:rPr>
            </a:br>
            <a:endParaRPr lang="fi-FI" sz="1200" dirty="0">
              <a:latin typeface="Segoe UI"/>
              <a:cs typeface="Calibri"/>
            </a:endParaRPr>
          </a:p>
          <a:p>
            <a:pPr>
              <a:lnSpc>
                <a:spcPct val="120000"/>
              </a:lnSpc>
            </a:pPr>
            <a:r>
              <a:rPr lang="fi-FI" sz="1200" b="1" dirty="0">
                <a:latin typeface="Segoe UI"/>
                <a:cs typeface="Calibri"/>
              </a:rPr>
              <a:t>Vuorovaikutus, yhteisöllisyys ja kaupunkilaiset </a:t>
            </a:r>
            <a:r>
              <a:rPr lang="fi-FI" sz="1200" dirty="0">
                <a:latin typeface="Segoe UI"/>
                <a:cs typeface="Calibri"/>
              </a:rPr>
              <a:t>ovat median sydän. </a:t>
            </a:r>
            <a:r>
              <a:rPr lang="fi-FI" sz="1200" dirty="0" err="1">
                <a:latin typeface="Segoe UI"/>
                <a:cs typeface="Calibri"/>
              </a:rPr>
              <a:t>Mun</a:t>
            </a:r>
            <a:r>
              <a:rPr lang="fi-FI" sz="1200" dirty="0">
                <a:latin typeface="Segoe UI"/>
                <a:cs typeface="Calibri"/>
              </a:rPr>
              <a:t> Oulu vahvistaa oululaista identiteettiä. Media saa oululaiset liikkeelle ja osallistumaan.</a:t>
            </a:r>
          </a:p>
          <a:p>
            <a:pPr>
              <a:lnSpc>
                <a:spcPct val="120000"/>
              </a:lnSpc>
            </a:pPr>
            <a:endParaRPr lang="fi-FI" sz="1200" dirty="0">
              <a:ea typeface="+mn-lt"/>
              <a:cs typeface="+mn-lt"/>
            </a:endParaRPr>
          </a:p>
          <a:p>
            <a:pPr>
              <a:lnSpc>
                <a:spcPct val="120000"/>
              </a:lnSpc>
            </a:pPr>
            <a:r>
              <a:rPr lang="fi-FI" sz="1200" b="1" dirty="0">
                <a:latin typeface="Segoe UI"/>
                <a:ea typeface="+mn-lt"/>
                <a:cs typeface="+mn-lt"/>
              </a:rPr>
              <a:t>Edustaa</a:t>
            </a:r>
            <a:r>
              <a:rPr lang="fi-FI" sz="1200" dirty="0">
                <a:latin typeface="Segoe UI"/>
                <a:ea typeface="+mn-lt"/>
                <a:cs typeface="+mn-lt"/>
              </a:rPr>
              <a:t> Oulua rohkeasti ja houkuttelevasti. Media kertoo, miltä Oulu näyttää ja kuuluu  – </a:t>
            </a:r>
            <a:r>
              <a:rPr lang="fi-FI" sz="1200" b="1" dirty="0">
                <a:latin typeface="Segoe UI"/>
                <a:ea typeface="+mn-lt"/>
                <a:cs typeface="+mn-lt"/>
              </a:rPr>
              <a:t>myös Oulun ulkopuolelle</a:t>
            </a:r>
            <a:r>
              <a:rPr lang="fi-FI" sz="1200" dirty="0">
                <a:latin typeface="Segoe UI"/>
                <a:ea typeface="+mn-lt"/>
                <a:cs typeface="+mn-lt"/>
              </a:rPr>
              <a:t>. </a:t>
            </a:r>
          </a:p>
        </p:txBody>
      </p:sp>
      <p:sp>
        <p:nvSpPr>
          <p:cNvPr id="5" name="Tekstin paikkamerkki 4"/>
          <p:cNvSpPr>
            <a:spLocks noGrp="1"/>
          </p:cNvSpPr>
          <p:nvPr>
            <p:ph type="body" sz="quarter" idx="13"/>
          </p:nvPr>
        </p:nvSpPr>
        <p:spPr>
          <a:xfrm>
            <a:off x="6451042" y="760536"/>
            <a:ext cx="2542232" cy="857250"/>
          </a:xfrm>
        </p:spPr>
        <p:txBody>
          <a:bodyPr/>
          <a:lstStyle/>
          <a:p>
            <a:br>
              <a:rPr lang="fi-FI" sz="1200" i="1" dirty="0"/>
            </a:br>
            <a:r>
              <a:rPr lang="fi-FI" sz="1000" i="1" dirty="0"/>
              <a:t>Oululaisuutta kunnioittava, kiinnostaviin asioihin ja ilmiöihin keskittyvä julkaisu verkossa (</a:t>
            </a:r>
            <a:r>
              <a:rPr lang="fi-FI" sz="1000" i="1" dirty="0">
                <a:hlinkClick r:id="rId2"/>
              </a:rPr>
              <a:t>www.munoulu.fi</a:t>
            </a:r>
            <a:r>
              <a:rPr lang="fi-FI" sz="1000" i="1" dirty="0"/>
              <a:t>) ja printtinä. </a:t>
            </a:r>
            <a:br>
              <a:rPr lang="fi-FI" sz="1000" i="1" dirty="0"/>
            </a:br>
            <a:br>
              <a:rPr lang="fi-FI" sz="1000" i="1" dirty="0"/>
            </a:br>
            <a:r>
              <a:rPr lang="fi-FI" sz="1000" i="1" dirty="0"/>
              <a:t>Oulun kaupungin tuottamalla kaupunkimedialla on oma toimitus, mutta sisältöä ja juttuvinkkejä tuottavat myös muut Oulun kaupungin viestinnän asiantuntijat.</a:t>
            </a:r>
            <a:endParaRPr lang="fi-FI" sz="1000" dirty="0"/>
          </a:p>
          <a:p>
            <a:endParaRPr lang="fi-FI" sz="1000" dirty="0"/>
          </a:p>
          <a:p>
            <a:pPr marL="285750" indent="-285750">
              <a:buFont typeface="Arial" panose="020B0604020202020204" pitchFamily="34" charset="0"/>
              <a:buChar char="•"/>
            </a:pPr>
            <a:endParaRPr lang="fi-FI" sz="1200" i="1" dirty="0"/>
          </a:p>
          <a:p>
            <a:endParaRPr lang="fi-FI" i="1" dirty="0"/>
          </a:p>
          <a:p>
            <a:endParaRPr lang="fi-FI" i="1" dirty="0"/>
          </a:p>
          <a:p>
            <a:endParaRPr lang="fi-FI" dirty="0"/>
          </a:p>
        </p:txBody>
      </p:sp>
    </p:spTree>
    <p:extLst>
      <p:ext uri="{BB962C8B-B14F-4D97-AF65-F5344CB8AC3E}">
        <p14:creationId xmlns:p14="http://schemas.microsoft.com/office/powerpoint/2010/main" val="756933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545597-C73B-4DA8-BBEB-72078836A38F}"/>
              </a:ext>
            </a:extLst>
          </p:cNvPr>
          <p:cNvSpPr>
            <a:spLocks noGrp="1"/>
          </p:cNvSpPr>
          <p:nvPr>
            <p:ph type="title"/>
          </p:nvPr>
        </p:nvSpPr>
        <p:spPr>
          <a:xfrm>
            <a:off x="457200" y="129373"/>
            <a:ext cx="5616624" cy="644350"/>
          </a:xfrm>
        </p:spPr>
        <p:txBody>
          <a:bodyPr/>
          <a:lstStyle/>
          <a:p>
            <a:r>
              <a:rPr lang="fi-FI" dirty="0"/>
              <a:t>Kaupunkimedia vie Oulua maailmalle</a:t>
            </a:r>
          </a:p>
        </p:txBody>
      </p:sp>
      <p:sp>
        <p:nvSpPr>
          <p:cNvPr id="3" name="Sisällön paikkamerkki 2">
            <a:extLst>
              <a:ext uri="{FF2B5EF4-FFF2-40B4-BE49-F238E27FC236}">
                <a16:creationId xmlns:a16="http://schemas.microsoft.com/office/drawing/2014/main" id="{980F24C3-394D-426B-A220-EB1D2503FE98}"/>
              </a:ext>
            </a:extLst>
          </p:cNvPr>
          <p:cNvSpPr>
            <a:spLocks noGrp="1"/>
          </p:cNvSpPr>
          <p:nvPr>
            <p:ph idx="1"/>
          </p:nvPr>
        </p:nvSpPr>
        <p:spPr>
          <a:xfrm>
            <a:off x="457200" y="773724"/>
            <a:ext cx="5626968" cy="4240404"/>
          </a:xfrm>
        </p:spPr>
        <p:txBody>
          <a:bodyPr>
            <a:normAutofit fontScale="47500" lnSpcReduction="20000"/>
          </a:bodyPr>
          <a:lstStyle/>
          <a:p>
            <a:pPr>
              <a:lnSpc>
                <a:spcPct val="170000"/>
              </a:lnSpc>
            </a:pPr>
            <a:br>
              <a:rPr lang="fi-FI" sz="2300" dirty="0"/>
            </a:br>
            <a:r>
              <a:rPr lang="fi-FI" sz="2300" dirty="0"/>
              <a:t>Haastateltavat pitivät hyvänä asiana, että on olemassa positiivinen Oulun keskittyvä media, sillä Oulun imago kaipaa kohennusta.  Monet harmittelivat sitä, ettei </a:t>
            </a:r>
            <a:r>
              <a:rPr lang="fi-FI" sz="2300" dirty="0" err="1"/>
              <a:t>Mun</a:t>
            </a:r>
            <a:r>
              <a:rPr lang="fi-FI" sz="2300" dirty="0"/>
              <a:t> Oulua tunneta kovin hyvin, ja toivoivat kaupunkimedialle nykyistä parempaa markkinointia kaupungin omiin kanaviin ja sosiaaliseen mediaan:</a:t>
            </a:r>
            <a:br>
              <a:rPr lang="fi-FI" sz="2300" dirty="0"/>
            </a:br>
            <a:br>
              <a:rPr lang="fi-FI" sz="2300" dirty="0"/>
            </a:br>
            <a:r>
              <a:rPr lang="fi-FI" sz="2300" i="1" dirty="0"/>
              <a:t>”Miten seuraa </a:t>
            </a:r>
            <a:r>
              <a:rPr lang="fi-FI" sz="2300" i="1" dirty="0" err="1"/>
              <a:t>sitte</a:t>
            </a:r>
            <a:r>
              <a:rPr lang="fi-FI" sz="2300" i="1" dirty="0"/>
              <a:t> </a:t>
            </a:r>
            <a:r>
              <a:rPr lang="fi-FI" sz="2300" i="1" dirty="0" err="1"/>
              <a:t>semmoset</a:t>
            </a:r>
            <a:r>
              <a:rPr lang="fi-FI" sz="2300" i="1" dirty="0"/>
              <a:t>, jotka ei yleensä paljo piittaa paskaakaan kunnan tekemisistä. Eikö </a:t>
            </a:r>
            <a:r>
              <a:rPr lang="fi-FI" sz="2300" i="1" dirty="0" err="1"/>
              <a:t>Mun</a:t>
            </a:r>
            <a:r>
              <a:rPr lang="fi-FI" sz="2300" i="1" dirty="0"/>
              <a:t> Oulua vois buukata Facebookin ja Twitterin kautta? </a:t>
            </a:r>
            <a:br>
              <a:rPr lang="fi-FI" sz="2300" i="1" dirty="0"/>
            </a:br>
            <a:r>
              <a:rPr lang="fi-FI" sz="2300" i="1" dirty="0"/>
              <a:t>-Yli 66-vuotias eläkeläismies-</a:t>
            </a:r>
            <a:br>
              <a:rPr lang="fi-FI" sz="2300" i="1" dirty="0"/>
            </a:br>
            <a:br>
              <a:rPr lang="fi-FI" sz="2300" i="1" dirty="0"/>
            </a:br>
            <a:r>
              <a:rPr lang="fi-FI" sz="2300" i="1" dirty="0"/>
              <a:t>”Voisitte olla Rotuaarilla kutsumassa ihmisiä. Lasillinen vaikka esanssimehua. Ku </a:t>
            </a:r>
            <a:r>
              <a:rPr lang="fi-FI" sz="2300" i="1" dirty="0" err="1"/>
              <a:t>jotaki</a:t>
            </a:r>
            <a:r>
              <a:rPr lang="fi-FI" sz="2300" i="1" dirty="0"/>
              <a:t> saa </a:t>
            </a:r>
            <a:r>
              <a:rPr lang="fi-FI" sz="2300" i="1" dirty="0" err="1"/>
              <a:t>ilmaseksi</a:t>
            </a:r>
            <a:r>
              <a:rPr lang="fi-FI" sz="2300" i="1" dirty="0"/>
              <a:t>, niin ihmiset tulee. Että tunnetteko </a:t>
            </a:r>
            <a:r>
              <a:rPr lang="fi-FI" sz="2300" i="1" dirty="0" err="1"/>
              <a:t>tämmöstä</a:t>
            </a:r>
            <a:r>
              <a:rPr lang="fi-FI" sz="2300" i="1" dirty="0"/>
              <a:t> </a:t>
            </a:r>
            <a:r>
              <a:rPr lang="fi-FI" sz="2300" i="1" dirty="0" err="1"/>
              <a:t>Mun</a:t>
            </a:r>
            <a:r>
              <a:rPr lang="fi-FI" sz="2300" i="1" dirty="0"/>
              <a:t> Oulu-sivustoa? Puskaradio on tosi hyvä, että </a:t>
            </a:r>
            <a:r>
              <a:rPr lang="fi-FI" sz="2300" i="1" dirty="0" err="1"/>
              <a:t>ku</a:t>
            </a:r>
            <a:r>
              <a:rPr lang="fi-FI" sz="2300" i="1" dirty="0"/>
              <a:t> yks tietää, niin se kertoo. Niin määki tein heti, mää kerroin </a:t>
            </a:r>
            <a:r>
              <a:rPr lang="fi-FI" sz="2300" i="1" dirty="0" err="1"/>
              <a:t>ainaki</a:t>
            </a:r>
            <a:r>
              <a:rPr lang="fi-FI" sz="2300" i="1" dirty="0"/>
              <a:t> </a:t>
            </a:r>
            <a:r>
              <a:rPr lang="fi-FI" sz="2300" i="1" dirty="0" err="1"/>
              <a:t>kahelle</a:t>
            </a:r>
            <a:r>
              <a:rPr lang="fi-FI" sz="2300" i="1" dirty="0"/>
              <a:t>. Että </a:t>
            </a:r>
            <a:r>
              <a:rPr lang="fi-FI" sz="2300" i="1" dirty="0" err="1"/>
              <a:t>tämmönen</a:t>
            </a:r>
            <a:r>
              <a:rPr lang="fi-FI" sz="2300" i="1" dirty="0"/>
              <a:t> </a:t>
            </a:r>
            <a:r>
              <a:rPr lang="fi-FI" sz="2300" i="1" dirty="0" err="1"/>
              <a:t>Mun</a:t>
            </a:r>
            <a:r>
              <a:rPr lang="fi-FI" sz="2300" i="1" dirty="0"/>
              <a:t> Oulu, tiesittekö? No eivät tienneet. </a:t>
            </a:r>
            <a:br>
              <a:rPr lang="fi-FI" sz="2300" i="1" dirty="0"/>
            </a:br>
            <a:r>
              <a:rPr lang="fi-FI" sz="2300" i="1" dirty="0"/>
              <a:t>- Yli 66-vuotias eläkeläisnainen-</a:t>
            </a:r>
            <a:br>
              <a:rPr lang="fi-FI" sz="2300" i="1" dirty="0"/>
            </a:br>
            <a:br>
              <a:rPr lang="fi-FI" dirty="0"/>
            </a:br>
            <a:endParaRPr lang="fi-FI" dirty="0"/>
          </a:p>
          <a:p>
            <a:endParaRPr lang="fi-FI" dirty="0"/>
          </a:p>
        </p:txBody>
      </p:sp>
      <p:sp>
        <p:nvSpPr>
          <p:cNvPr id="4" name="Tekstin paikkamerkki 3">
            <a:extLst>
              <a:ext uri="{FF2B5EF4-FFF2-40B4-BE49-F238E27FC236}">
                <a16:creationId xmlns:a16="http://schemas.microsoft.com/office/drawing/2014/main" id="{9067F663-C3AE-4897-ACE6-9E27D791507B}"/>
              </a:ext>
            </a:extLst>
          </p:cNvPr>
          <p:cNvSpPr>
            <a:spLocks noGrp="1"/>
          </p:cNvSpPr>
          <p:nvPr>
            <p:ph type="body" sz="quarter" idx="13"/>
          </p:nvPr>
        </p:nvSpPr>
        <p:spPr>
          <a:xfrm>
            <a:off x="6588224" y="622999"/>
            <a:ext cx="2214674" cy="452176"/>
          </a:xfrm>
        </p:spPr>
        <p:txBody>
          <a:bodyPr/>
          <a:lstStyle/>
          <a:p>
            <a:r>
              <a:rPr lang="fi-FI" dirty="0"/>
              <a:t>Ikkuna Ouluun</a:t>
            </a:r>
          </a:p>
        </p:txBody>
      </p:sp>
      <p:sp>
        <p:nvSpPr>
          <p:cNvPr id="5" name="Tekstin paikkamerkki 4">
            <a:extLst>
              <a:ext uri="{FF2B5EF4-FFF2-40B4-BE49-F238E27FC236}">
                <a16:creationId xmlns:a16="http://schemas.microsoft.com/office/drawing/2014/main" id="{09CB86FA-F1A1-4E3C-B990-50FD95CFD6E3}"/>
              </a:ext>
            </a:extLst>
          </p:cNvPr>
          <p:cNvSpPr>
            <a:spLocks noGrp="1"/>
          </p:cNvSpPr>
          <p:nvPr>
            <p:ph type="body" sz="quarter" idx="14"/>
          </p:nvPr>
        </p:nvSpPr>
        <p:spPr>
          <a:xfrm>
            <a:off x="6511333" y="1055740"/>
            <a:ext cx="2308818" cy="3748035"/>
          </a:xfrm>
        </p:spPr>
        <p:txBody>
          <a:bodyPr/>
          <a:lstStyle/>
          <a:p>
            <a:pPr>
              <a:lnSpc>
                <a:spcPct val="150000"/>
              </a:lnSpc>
            </a:pPr>
            <a:r>
              <a:rPr lang="fi-FI" sz="950" i="1" dirty="0"/>
              <a:t>”Suuri haaste Oululle on varmaan se, että Oulun imago on ehkä vähä </a:t>
            </a:r>
            <a:r>
              <a:rPr lang="fi-FI" sz="950" i="1" dirty="0" err="1"/>
              <a:t>laskenu</a:t>
            </a:r>
            <a:r>
              <a:rPr lang="fi-FI" sz="950" i="1" dirty="0"/>
              <a:t> siitä. mitä se on parhaimmillaan </a:t>
            </a:r>
            <a:r>
              <a:rPr lang="fi-FI" sz="950" i="1" dirty="0" err="1"/>
              <a:t>ollu</a:t>
            </a:r>
            <a:r>
              <a:rPr lang="fi-FI" sz="950" i="1" dirty="0"/>
              <a:t> joskus 2000-luvun alussa. No, </a:t>
            </a:r>
            <a:r>
              <a:rPr lang="fi-FI" sz="950" i="1" dirty="0" err="1"/>
              <a:t>tietenki</a:t>
            </a:r>
            <a:r>
              <a:rPr lang="fi-FI" sz="950" i="1" dirty="0"/>
              <a:t> pääkaupunkiseutu painii ihan omassa sarjassaan, mutta Turkuun ja Tampereeseen verrattuna Oulu on </a:t>
            </a:r>
            <a:r>
              <a:rPr lang="fi-FI" sz="950" i="1" dirty="0" err="1"/>
              <a:t>jääny</a:t>
            </a:r>
            <a:r>
              <a:rPr lang="fi-FI" sz="950" i="1" dirty="0"/>
              <a:t> aika paljon jälkeen. </a:t>
            </a:r>
            <a:br>
              <a:rPr lang="fi-FI" sz="950" i="1" dirty="0"/>
            </a:br>
            <a:br>
              <a:rPr lang="fi-FI" sz="950" i="1" dirty="0"/>
            </a:br>
            <a:r>
              <a:rPr lang="fi-FI" sz="950" i="1" dirty="0"/>
              <a:t>Jos </a:t>
            </a:r>
            <a:r>
              <a:rPr lang="fi-FI" sz="950" i="1" dirty="0" err="1"/>
              <a:t>Mun</a:t>
            </a:r>
            <a:r>
              <a:rPr lang="fi-FI" sz="950" i="1" dirty="0"/>
              <a:t> Oulu pystys </a:t>
            </a:r>
            <a:r>
              <a:rPr lang="fi-FI" sz="950" i="1" dirty="0" err="1"/>
              <a:t>terottaan</a:t>
            </a:r>
            <a:r>
              <a:rPr lang="fi-FI" sz="950" i="1" dirty="0"/>
              <a:t> Oulun imagoa, mutta </a:t>
            </a:r>
            <a:r>
              <a:rPr lang="fi-FI" sz="950" i="1" dirty="0" err="1"/>
              <a:t>sekihän</a:t>
            </a:r>
            <a:r>
              <a:rPr lang="fi-FI" sz="950" i="1" dirty="0"/>
              <a:t> pitää tehdä rehellisesti, eikä valehtelemalla. Se on </a:t>
            </a:r>
            <a:r>
              <a:rPr lang="fi-FI" sz="950" i="1" dirty="0" err="1"/>
              <a:t>tietenki</a:t>
            </a:r>
            <a:r>
              <a:rPr lang="fi-FI" sz="950" i="1" dirty="0"/>
              <a:t> aika haastava tehtävä.”</a:t>
            </a:r>
            <a:br>
              <a:rPr lang="fi-FI" sz="950" i="1" dirty="0"/>
            </a:br>
            <a:br>
              <a:rPr lang="fi-FI" sz="950" i="1" dirty="0"/>
            </a:br>
            <a:r>
              <a:rPr lang="fi-FI" sz="950" i="1" dirty="0"/>
              <a:t>-  Työssäkäyvä </a:t>
            </a:r>
            <a:r>
              <a:rPr lang="fi-FI" sz="950" i="1" dirty="0" err="1"/>
              <a:t>poliitikasta</a:t>
            </a:r>
            <a:r>
              <a:rPr lang="fi-FI" sz="950" i="1" dirty="0"/>
              <a:t> kiinnostunut 35-50-vuotias mies- </a:t>
            </a:r>
          </a:p>
        </p:txBody>
      </p:sp>
    </p:spTree>
    <p:extLst>
      <p:ext uri="{BB962C8B-B14F-4D97-AF65-F5344CB8AC3E}">
        <p14:creationId xmlns:p14="http://schemas.microsoft.com/office/powerpoint/2010/main" val="212327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94EAF9-9B44-4542-8AD8-F8956916F07F}"/>
              </a:ext>
            </a:extLst>
          </p:cNvPr>
          <p:cNvSpPr>
            <a:spLocks noGrp="1"/>
          </p:cNvSpPr>
          <p:nvPr>
            <p:ph type="title"/>
          </p:nvPr>
        </p:nvSpPr>
        <p:spPr>
          <a:xfrm>
            <a:off x="457200" y="341644"/>
            <a:ext cx="5616624" cy="739642"/>
          </a:xfrm>
        </p:spPr>
        <p:txBody>
          <a:bodyPr/>
          <a:lstStyle/>
          <a:p>
            <a:r>
              <a:rPr lang="fi-FI" dirty="0" err="1"/>
              <a:t>Mun</a:t>
            </a:r>
            <a:r>
              <a:rPr lang="fi-FI" dirty="0"/>
              <a:t> Oulu osallistumisen ja vaikuttamisen tukena</a:t>
            </a:r>
          </a:p>
        </p:txBody>
      </p:sp>
      <p:sp>
        <p:nvSpPr>
          <p:cNvPr id="3" name="Sisällön paikkamerkki 2">
            <a:extLst>
              <a:ext uri="{FF2B5EF4-FFF2-40B4-BE49-F238E27FC236}">
                <a16:creationId xmlns:a16="http://schemas.microsoft.com/office/drawing/2014/main" id="{7538B0DE-7969-4FDB-8960-025BD8C66BA2}"/>
              </a:ext>
            </a:extLst>
          </p:cNvPr>
          <p:cNvSpPr>
            <a:spLocks noGrp="1"/>
          </p:cNvSpPr>
          <p:nvPr>
            <p:ph idx="1"/>
          </p:nvPr>
        </p:nvSpPr>
        <p:spPr>
          <a:xfrm>
            <a:off x="323850" y="1226819"/>
            <a:ext cx="5626968" cy="3591198"/>
          </a:xfrm>
        </p:spPr>
        <p:txBody>
          <a:bodyPr>
            <a:normAutofit fontScale="25000" lnSpcReduction="20000"/>
          </a:bodyPr>
          <a:lstStyle/>
          <a:p>
            <a:pPr>
              <a:lnSpc>
                <a:spcPct val="170000"/>
              </a:lnSpc>
            </a:pPr>
            <a:r>
              <a:rPr lang="fi-FI" sz="4000" dirty="0" err="1"/>
              <a:t>Mun</a:t>
            </a:r>
            <a:r>
              <a:rPr lang="fi-FI" sz="4000" dirty="0"/>
              <a:t> Oulun suurimmaksi anniksi koetaan ajankohtaisista asioista kertominen. Haastatteluun osallistuneita kiinnosti myös ajatus Oulu-lähettiläänä toimimisesta. Monet heistä jakavat jo nyt Oulu-aiheisia sisältöjä omissa sosiaalisen median kanavissaan. Moderoitu asiantuntijavetoinen tiettyihin teemoihin keskittyvä keskustelu olisi paras tapa tuoda vuorovaikutteisuutta </a:t>
            </a:r>
            <a:r>
              <a:rPr lang="fi-FI" sz="4000" dirty="0" err="1"/>
              <a:t>Mun</a:t>
            </a:r>
            <a:r>
              <a:rPr lang="fi-FI" sz="4000" dirty="0"/>
              <a:t> Ouluun.</a:t>
            </a:r>
            <a:br>
              <a:rPr lang="fi-FI" sz="2300" dirty="0"/>
            </a:br>
            <a:br>
              <a:rPr lang="fi-FI" sz="2300" dirty="0"/>
            </a:br>
            <a:r>
              <a:rPr lang="fi-FI" sz="3600" dirty="0"/>
              <a:t>”</a:t>
            </a:r>
            <a:r>
              <a:rPr lang="fi-FI" sz="3600" i="1" dirty="0" err="1"/>
              <a:t>Tää</a:t>
            </a:r>
            <a:r>
              <a:rPr lang="fi-FI" sz="3600" i="1" dirty="0"/>
              <a:t> on </a:t>
            </a:r>
            <a:r>
              <a:rPr lang="fi-FI" sz="3600" i="1" dirty="0" err="1"/>
              <a:t>mun</a:t>
            </a:r>
            <a:r>
              <a:rPr lang="fi-FI" sz="3600" i="1" dirty="0"/>
              <a:t> kaupunki, </a:t>
            </a:r>
            <a:r>
              <a:rPr lang="fi-FI" sz="3600" i="1" dirty="0" err="1"/>
              <a:t>mun</a:t>
            </a:r>
            <a:r>
              <a:rPr lang="fi-FI" sz="3600" i="1" dirty="0"/>
              <a:t> media ja se imartelee ihmisiä </a:t>
            </a:r>
            <a:r>
              <a:rPr lang="fi-FI" sz="3600" i="1" dirty="0" err="1"/>
              <a:t>hirveesti</a:t>
            </a:r>
            <a:r>
              <a:rPr lang="fi-FI" sz="3600" i="1" dirty="0"/>
              <a:t>, </a:t>
            </a:r>
            <a:r>
              <a:rPr lang="fi-FI" sz="3600" i="1" dirty="0" err="1"/>
              <a:t>ku</a:t>
            </a:r>
            <a:r>
              <a:rPr lang="fi-FI" sz="3600" i="1" dirty="0"/>
              <a:t> ne saa omia töitään sinne esille. Ja se, että kokee, että joku kuuntelee, jos saa oman asian sinne läpi tai pystyy osallistumaan keskusteluun. Vaikka </a:t>
            </a:r>
            <a:r>
              <a:rPr lang="fi-FI" sz="3600" i="1" dirty="0" err="1"/>
              <a:t>semmonen</a:t>
            </a:r>
            <a:r>
              <a:rPr lang="fi-FI" sz="3600" i="1" dirty="0"/>
              <a:t>, että hei tässä oli nyt </a:t>
            </a:r>
            <a:r>
              <a:rPr lang="fi-FI" sz="3600" i="1" dirty="0" err="1"/>
              <a:t>Qstock</a:t>
            </a:r>
            <a:r>
              <a:rPr lang="fi-FI" sz="3600" i="1" dirty="0"/>
              <a:t> viime viikonloppuna, että olemme keränneet parhaimmat videonpätkät tai hauskimmat some-postaukset. Katso täältä. Ja </a:t>
            </a:r>
            <a:r>
              <a:rPr lang="fi-FI" sz="3600" i="1" dirty="0" err="1"/>
              <a:t>mä</a:t>
            </a:r>
            <a:r>
              <a:rPr lang="fi-FI" sz="3600" i="1" dirty="0"/>
              <a:t> </a:t>
            </a:r>
            <a:r>
              <a:rPr lang="fi-FI" sz="3600" i="1" dirty="0" err="1"/>
              <a:t>tiiän</a:t>
            </a:r>
            <a:r>
              <a:rPr lang="fi-FI" sz="3600" i="1" dirty="0"/>
              <a:t>, että </a:t>
            </a:r>
            <a:r>
              <a:rPr lang="fi-FI" sz="3600" i="1" dirty="0" err="1"/>
              <a:t>ainaki</a:t>
            </a:r>
            <a:r>
              <a:rPr lang="fi-FI" sz="3600" i="1" dirty="0"/>
              <a:t> nuo, jotka somettaa ja postaa ja tekee, niin ne arvostaa sitä </a:t>
            </a:r>
            <a:r>
              <a:rPr lang="fi-FI" sz="3600" i="1" dirty="0" err="1"/>
              <a:t>hirveesti</a:t>
            </a:r>
            <a:r>
              <a:rPr lang="fi-FI" sz="3600" i="1" dirty="0"/>
              <a:t>. Ku digimarkkinoinnin keinoin tätä osallistumista haetaan, niin näistähän saattaa tulla ihan </a:t>
            </a:r>
            <a:r>
              <a:rPr lang="fi-FI" sz="3600" i="1" dirty="0" err="1"/>
              <a:t>Mun</a:t>
            </a:r>
            <a:r>
              <a:rPr lang="fi-FI" sz="3600" i="1" dirty="0"/>
              <a:t> Oulun puolestapuhujia, koska hei, </a:t>
            </a:r>
            <a:r>
              <a:rPr lang="fi-FI" sz="3600" i="1" dirty="0" err="1"/>
              <a:t>mun</a:t>
            </a:r>
            <a:r>
              <a:rPr lang="fi-FI" sz="3600" i="1" dirty="0"/>
              <a:t> video oli siellä ja </a:t>
            </a:r>
            <a:r>
              <a:rPr lang="fi-FI" sz="3600" i="1" dirty="0" err="1"/>
              <a:t>mun</a:t>
            </a:r>
            <a:r>
              <a:rPr lang="fi-FI" sz="3600" i="1" dirty="0"/>
              <a:t> kuvat pääsi siihen juttuun. </a:t>
            </a:r>
            <a:r>
              <a:rPr lang="fi-FI" sz="3600" i="1" dirty="0" err="1"/>
              <a:t>Sillon</a:t>
            </a:r>
            <a:r>
              <a:rPr lang="fi-FI" sz="3600" i="1" dirty="0"/>
              <a:t> luodaan sitä yhteenkuuluvuutta ja sitä, että se on meidän ja </a:t>
            </a:r>
            <a:r>
              <a:rPr lang="fi-FI" sz="3600" i="1" dirty="0" err="1"/>
              <a:t>Mun</a:t>
            </a:r>
            <a:r>
              <a:rPr lang="fi-FI" sz="3600" i="1" dirty="0"/>
              <a:t> Oulu. Kuule, heti </a:t>
            </a:r>
            <a:r>
              <a:rPr lang="fi-FI" sz="3600" i="1" dirty="0" err="1"/>
              <a:t>semmonen</a:t>
            </a:r>
            <a:r>
              <a:rPr lang="fi-FI" sz="3600" i="1" dirty="0"/>
              <a:t> kisa pystyyn, niin </a:t>
            </a:r>
            <a:r>
              <a:rPr lang="fi-FI" sz="3600" i="1" dirty="0" err="1"/>
              <a:t>mä</a:t>
            </a:r>
            <a:r>
              <a:rPr lang="fi-FI" sz="3600" i="1" dirty="0"/>
              <a:t> </a:t>
            </a:r>
            <a:r>
              <a:rPr lang="fi-FI" sz="3600" i="1" dirty="0" err="1"/>
              <a:t>oon</a:t>
            </a:r>
            <a:r>
              <a:rPr lang="fi-FI" sz="3600" i="1" dirty="0"/>
              <a:t> ensimmäisenä siellä hakemassa. </a:t>
            </a:r>
            <a:br>
              <a:rPr lang="fi-FI" sz="3600" i="1" dirty="0"/>
            </a:br>
            <a:br>
              <a:rPr lang="fi-FI" sz="3600" i="1" dirty="0"/>
            </a:br>
            <a:r>
              <a:rPr lang="fi-FI" sz="3600" i="1" dirty="0"/>
              <a:t>- Nainen 35-50 –vuotias, freelancerina viestintä- ja markkinointialalla –</a:t>
            </a:r>
          </a:p>
        </p:txBody>
      </p:sp>
      <p:sp>
        <p:nvSpPr>
          <p:cNvPr id="4" name="Tekstin paikkamerkki 3">
            <a:extLst>
              <a:ext uri="{FF2B5EF4-FFF2-40B4-BE49-F238E27FC236}">
                <a16:creationId xmlns:a16="http://schemas.microsoft.com/office/drawing/2014/main" id="{27C7992B-63A7-446D-892E-E79025A84A77}"/>
              </a:ext>
            </a:extLst>
          </p:cNvPr>
          <p:cNvSpPr>
            <a:spLocks noGrp="1"/>
          </p:cNvSpPr>
          <p:nvPr>
            <p:ph type="body" sz="quarter" idx="13"/>
          </p:nvPr>
        </p:nvSpPr>
        <p:spPr>
          <a:xfrm>
            <a:off x="8497411" y="217191"/>
            <a:ext cx="2214674" cy="864095"/>
          </a:xfrm>
        </p:spPr>
        <p:txBody>
          <a:bodyPr/>
          <a:lstStyle/>
          <a:p>
            <a:endParaRPr lang="fi-FI" dirty="0"/>
          </a:p>
        </p:txBody>
      </p:sp>
      <p:sp>
        <p:nvSpPr>
          <p:cNvPr id="5" name="Tekstin paikkamerkki 4">
            <a:extLst>
              <a:ext uri="{FF2B5EF4-FFF2-40B4-BE49-F238E27FC236}">
                <a16:creationId xmlns:a16="http://schemas.microsoft.com/office/drawing/2014/main" id="{5684964D-CBD4-4A14-ABED-131E3A0E1A9E}"/>
              </a:ext>
            </a:extLst>
          </p:cNvPr>
          <p:cNvSpPr>
            <a:spLocks noGrp="1"/>
          </p:cNvSpPr>
          <p:nvPr>
            <p:ph type="body" sz="quarter" idx="14"/>
          </p:nvPr>
        </p:nvSpPr>
        <p:spPr>
          <a:xfrm>
            <a:off x="6659563" y="492368"/>
            <a:ext cx="2160587" cy="4433941"/>
          </a:xfrm>
        </p:spPr>
        <p:txBody>
          <a:bodyPr/>
          <a:lstStyle/>
          <a:p>
            <a:br>
              <a:rPr lang="fi-FI" sz="1000" i="1" dirty="0"/>
            </a:br>
            <a:r>
              <a:rPr lang="fi-FI" sz="1000" i="1" dirty="0"/>
              <a:t>” Miten pystyy vaikuttamaan päätöksentekoon ihan tavallisena tallaajana. Että joo, mää äänestän, mutta mitä muita keinoja mulla on vaikuttaa </a:t>
            </a:r>
            <a:r>
              <a:rPr lang="fi-FI" sz="1000" i="1" dirty="0" err="1"/>
              <a:t>meijän</a:t>
            </a:r>
            <a:r>
              <a:rPr lang="fi-FI" sz="1000" i="1" dirty="0"/>
              <a:t> kaupungin päätöksiin?”</a:t>
            </a:r>
            <a:br>
              <a:rPr lang="fi-FI" sz="1000" i="1" dirty="0"/>
            </a:br>
            <a:br>
              <a:rPr lang="fi-FI" sz="1000" i="1" dirty="0"/>
            </a:br>
            <a:r>
              <a:rPr lang="fi-FI" sz="900" i="1" dirty="0"/>
              <a:t>-35-50 –vuotias nainen, </a:t>
            </a:r>
            <a:r>
              <a:rPr lang="fi-FI" sz="900" i="1" dirty="0" err="1"/>
              <a:t>poliitisesti</a:t>
            </a:r>
            <a:r>
              <a:rPr lang="fi-FI" sz="900" i="1" dirty="0"/>
              <a:t> aktiivinen omaishoitaja ja järjestötoimija -</a:t>
            </a:r>
            <a:br>
              <a:rPr lang="fi-FI" sz="900" i="1" dirty="0"/>
            </a:br>
            <a:br>
              <a:rPr lang="fi-FI" sz="1000" i="1" dirty="0"/>
            </a:br>
            <a:br>
              <a:rPr lang="fi-FI" sz="1000" dirty="0"/>
            </a:br>
            <a:r>
              <a:rPr lang="fi-FI" sz="900" i="1" dirty="0"/>
              <a:t>”Se vika kai tuossa on, että laitetaan  vain joku tiedote, mutta kukaan ei </a:t>
            </a:r>
            <a:r>
              <a:rPr lang="fi-FI" sz="900" i="1" dirty="0" err="1"/>
              <a:t>oo</a:t>
            </a:r>
            <a:r>
              <a:rPr lang="fi-FI" sz="900" i="1" dirty="0"/>
              <a:t> vastaamassa niihin kaupunkilaisten kysymyksiin siellä. Että </a:t>
            </a:r>
            <a:r>
              <a:rPr lang="fi-FI" sz="900" i="1" dirty="0" err="1"/>
              <a:t>ois</a:t>
            </a:r>
            <a:r>
              <a:rPr lang="fi-FI" sz="900" i="1" dirty="0"/>
              <a:t> </a:t>
            </a:r>
            <a:r>
              <a:rPr lang="fi-FI" sz="900" i="1" dirty="0" err="1"/>
              <a:t>tottakai</a:t>
            </a:r>
            <a:r>
              <a:rPr lang="fi-FI" sz="900" i="1" dirty="0"/>
              <a:t> hienoa, jos vois esittää siihen liittyviä kysymyksiä tietyn aikaa ja sen jälkeen tiedotteen </a:t>
            </a:r>
            <a:r>
              <a:rPr lang="fi-FI" sz="900" i="1" dirty="0" err="1"/>
              <a:t>antanu</a:t>
            </a:r>
            <a:r>
              <a:rPr lang="fi-FI" sz="900" i="1" dirty="0"/>
              <a:t> taho </a:t>
            </a:r>
            <a:r>
              <a:rPr lang="fi-FI" sz="900" i="1" dirty="0" err="1"/>
              <a:t>vastais</a:t>
            </a:r>
            <a:r>
              <a:rPr lang="fi-FI" sz="900" i="1" dirty="0"/>
              <a:t> niihin kysymyksiin.”</a:t>
            </a:r>
            <a:br>
              <a:rPr lang="fi-FI" sz="900" i="1" dirty="0"/>
            </a:br>
            <a:br>
              <a:rPr lang="fi-FI" sz="1000" i="1" dirty="0"/>
            </a:br>
            <a:r>
              <a:rPr lang="fi-FI" sz="900" i="1" dirty="0"/>
              <a:t>-35-50 –vuotias nainen, projektikoordinaattori-</a:t>
            </a:r>
            <a:r>
              <a:rPr lang="fi-FI" sz="900" dirty="0"/>
              <a:t> </a:t>
            </a:r>
            <a:br>
              <a:rPr lang="fi-FI" sz="1000" dirty="0"/>
            </a:br>
            <a:br>
              <a:rPr lang="fi-FI" sz="1000" i="1" dirty="0"/>
            </a:br>
            <a:br>
              <a:rPr lang="fi-FI" sz="1000" i="1" dirty="0"/>
            </a:br>
            <a:endParaRPr lang="fi-FI" sz="1000" i="1" dirty="0"/>
          </a:p>
        </p:txBody>
      </p:sp>
    </p:spTree>
    <p:extLst>
      <p:ext uri="{BB962C8B-B14F-4D97-AF65-F5344CB8AC3E}">
        <p14:creationId xmlns:p14="http://schemas.microsoft.com/office/powerpoint/2010/main" val="1643899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EAC05D-3FAB-474B-90F2-84497D0F45CB}"/>
              </a:ext>
            </a:extLst>
          </p:cNvPr>
          <p:cNvSpPr>
            <a:spLocks noGrp="1"/>
          </p:cNvSpPr>
          <p:nvPr>
            <p:ph type="title"/>
          </p:nvPr>
        </p:nvSpPr>
        <p:spPr/>
        <p:txBody>
          <a:bodyPr/>
          <a:lstStyle/>
          <a:p>
            <a:r>
              <a:rPr lang="fi-FI" dirty="0" err="1"/>
              <a:t>Oamkin</a:t>
            </a:r>
            <a:r>
              <a:rPr lang="fi-FI" dirty="0"/>
              <a:t> UI Challenge-työpaja</a:t>
            </a:r>
            <a:br>
              <a:rPr lang="fi-FI" dirty="0"/>
            </a:br>
            <a:r>
              <a:rPr lang="fi-FI" dirty="0" err="1"/>
              <a:t>Mun</a:t>
            </a:r>
            <a:r>
              <a:rPr lang="fi-FI" dirty="0"/>
              <a:t> Oulu opiskelijoiden silmin </a:t>
            </a:r>
          </a:p>
        </p:txBody>
      </p:sp>
      <p:sp>
        <p:nvSpPr>
          <p:cNvPr id="3" name="Sisällön paikkamerkki 2">
            <a:extLst>
              <a:ext uri="{FF2B5EF4-FFF2-40B4-BE49-F238E27FC236}">
                <a16:creationId xmlns:a16="http://schemas.microsoft.com/office/drawing/2014/main" id="{D2A348A9-F5D3-B346-BC94-34A582137813}"/>
              </a:ext>
            </a:extLst>
          </p:cNvPr>
          <p:cNvSpPr>
            <a:spLocks noGrp="1"/>
          </p:cNvSpPr>
          <p:nvPr>
            <p:ph idx="1"/>
          </p:nvPr>
        </p:nvSpPr>
        <p:spPr>
          <a:xfrm>
            <a:off x="457200" y="1635646"/>
            <a:ext cx="5626968" cy="3378481"/>
          </a:xfrm>
        </p:spPr>
        <p:txBody>
          <a:bodyPr>
            <a:normAutofit fontScale="47500" lnSpcReduction="20000"/>
          </a:bodyPr>
          <a:lstStyle/>
          <a:p>
            <a:pPr marL="285750" indent="-285750">
              <a:buFont typeface="Arial" panose="020B0604020202020204" pitchFamily="34" charset="0"/>
              <a:buChar char="•"/>
            </a:pPr>
            <a:r>
              <a:rPr lang="fi-FI" sz="2100" dirty="0" err="1"/>
              <a:t>Mun</a:t>
            </a:r>
            <a:r>
              <a:rPr lang="fi-FI" sz="2100" dirty="0"/>
              <a:t> Oulua pitäisi markkinoida tehokkaammin opiskelijoille oppilaitosten kanavien kautta. Esim. </a:t>
            </a:r>
            <a:r>
              <a:rPr lang="fi-FI" sz="2100" dirty="0" err="1"/>
              <a:t>Oamkin</a:t>
            </a:r>
            <a:r>
              <a:rPr lang="fi-FI" sz="2100" dirty="0"/>
              <a:t> opiskelijoiden kohdalla linkitys </a:t>
            </a:r>
            <a:r>
              <a:rPr lang="fi-FI" sz="2100" dirty="0" err="1"/>
              <a:t>Oamkin</a:t>
            </a:r>
            <a:r>
              <a:rPr lang="fi-FI" sz="2100" dirty="0"/>
              <a:t> </a:t>
            </a:r>
            <a:r>
              <a:rPr lang="fi-FI" sz="2100" dirty="0" err="1"/>
              <a:t>Tuudo</a:t>
            </a:r>
            <a:r>
              <a:rPr lang="fi-FI" sz="2100" dirty="0"/>
              <a:t>-sovelluksesta voisi olla hyvä keino tähän. </a:t>
            </a:r>
          </a:p>
          <a:p>
            <a:pPr marL="285750" indent="-285750">
              <a:buFont typeface="Arial" panose="020B0604020202020204" pitchFamily="34" charset="0"/>
              <a:buChar char="•"/>
            </a:pPr>
            <a:endParaRPr lang="fi-FI" sz="2100" dirty="0"/>
          </a:p>
          <a:p>
            <a:pPr marL="285750" indent="-285750">
              <a:buFont typeface="Arial" panose="020B0604020202020204" pitchFamily="34" charset="0"/>
              <a:buChar char="•"/>
            </a:pPr>
            <a:r>
              <a:rPr lang="fi-FI" sz="2100" dirty="0"/>
              <a:t>Opiskelijoille kannattaa tarjota tietoa Oulun asuntotilanteesta ja oppilaitoksista silloin kun oppilaitosten hakusesongit ovat käsillä.</a:t>
            </a:r>
          </a:p>
          <a:p>
            <a:pPr marL="285750" indent="-285750">
              <a:buFont typeface="Arial" panose="020B0604020202020204" pitchFamily="34" charset="0"/>
              <a:buChar char="•"/>
            </a:pPr>
            <a:endParaRPr lang="fi-FI" sz="2100" dirty="0"/>
          </a:p>
          <a:p>
            <a:pPr marL="285750" indent="-285750">
              <a:buFont typeface="Arial" panose="020B0604020202020204" pitchFamily="34" charset="0"/>
              <a:buChar char="•"/>
            </a:pPr>
            <a:r>
              <a:rPr lang="fi-FI" sz="2100" dirty="0"/>
              <a:t>Tutustu Ouluun –osio tarvittaisiin ehdottomasti, sillä opiskelijoilla ja muillakin muuttajilla tai muuttoa harkitsevilla on suuri tarve saada yleiskuva kaupungin keskeisimmästä paikoista, palveluista ja tapahtumista. Nyt opiskelijat pyrkivät saamaan tietoa ja vinkkejä oppilaitosten tutoreilta ja muilta Oulua tuntevilta ihmisiltä sekä opiskelukavereiden some-jaoista pääasiassa Instagramista. Esimerkiksi joukkoliikenteeseen liittyvää tietoa on nyt hankala saada. Ohjeet eivät avaudu helposti. </a:t>
            </a:r>
            <a:br>
              <a:rPr lang="fi-FI" sz="2100" dirty="0"/>
            </a:br>
            <a:endParaRPr lang="fi-FI" sz="2100" dirty="0"/>
          </a:p>
          <a:p>
            <a:pPr marL="285750" indent="-285750">
              <a:buFont typeface="Arial" panose="020B0604020202020204" pitchFamily="34" charset="0"/>
              <a:buChar char="•"/>
            </a:pPr>
            <a:r>
              <a:rPr lang="fi-FI" sz="2100" dirty="0"/>
              <a:t>Karttapohjainen ja paikannusominaisuudella varustettu palvelu toimisi parhaiten. </a:t>
            </a:r>
            <a:br>
              <a:rPr lang="fi-FI" sz="2100" dirty="0"/>
            </a:br>
            <a:endParaRPr lang="fi-FI" sz="2100" dirty="0"/>
          </a:p>
          <a:p>
            <a:pPr marL="285750" indent="-285750">
              <a:buFont typeface="Arial" panose="020B0604020202020204" pitchFamily="34" charset="0"/>
              <a:buChar char="•"/>
            </a:pPr>
            <a:r>
              <a:rPr lang="fi-FI" sz="2100" dirty="0"/>
              <a:t>Keskeinen kehityskohde vuorovaikutteisuus toteutuisi parhaiten teematyyppisesti, eli esimerkiksi tiettyihin aiheisiin keskittyvän kysymys-vastaus palstan kautta. Yleistä </a:t>
            </a:r>
            <a:r>
              <a:rPr lang="fi-FI" sz="2100" dirty="0" err="1"/>
              <a:t>Jodel</a:t>
            </a:r>
            <a:r>
              <a:rPr lang="fi-FI" sz="2100" dirty="0"/>
              <a:t>-tyyppistä foorumia kaupunginylläpitämille sivuille ei kaivata, vaan mieluummin moderoitua keskustelua. </a:t>
            </a:r>
            <a:r>
              <a:rPr lang="fi-FI" sz="2100" dirty="0" err="1"/>
              <a:t>Some</a:t>
            </a:r>
            <a:r>
              <a:rPr lang="fi-FI" sz="2100" dirty="0"/>
              <a:t>-kanavat kaipaavat konseptointia, nyt Facebookissa ja Instagramissa on suunnilleen samat sisällöt. Voisiko kanavia kohdentaa paremmin (esim. Instagram nuoremmalle väestölle) ja yhdistää Oulun kaupungin kanavien kanssa, jotta vältetään päällekkäisyyttä. </a:t>
            </a:r>
          </a:p>
          <a:p>
            <a:pPr marL="285750" indent="-285750">
              <a:buFont typeface="Arial" panose="020B0604020202020204" pitchFamily="34" charset="0"/>
              <a:buChar char="•"/>
            </a:pPr>
            <a:endParaRPr lang="fi-FI" dirty="0"/>
          </a:p>
          <a:p>
            <a:endParaRPr lang="fi-FI" dirty="0"/>
          </a:p>
        </p:txBody>
      </p:sp>
      <p:sp>
        <p:nvSpPr>
          <p:cNvPr id="4" name="Tekstin paikkamerkki 3">
            <a:extLst>
              <a:ext uri="{FF2B5EF4-FFF2-40B4-BE49-F238E27FC236}">
                <a16:creationId xmlns:a16="http://schemas.microsoft.com/office/drawing/2014/main" id="{5A884C61-7317-D44E-A05A-F1F299D1E6E4}"/>
              </a:ext>
            </a:extLst>
          </p:cNvPr>
          <p:cNvSpPr>
            <a:spLocks noGrp="1"/>
          </p:cNvSpPr>
          <p:nvPr>
            <p:ph type="body" sz="quarter" idx="13"/>
          </p:nvPr>
        </p:nvSpPr>
        <p:spPr>
          <a:xfrm>
            <a:off x="6588224" y="572757"/>
            <a:ext cx="2214674" cy="1027076"/>
          </a:xfrm>
        </p:spPr>
        <p:txBody>
          <a:bodyPr/>
          <a:lstStyle/>
          <a:p>
            <a:r>
              <a:rPr lang="fi-FI" sz="1200" i="1" dirty="0"/>
              <a:t>OAMK UI Challenge</a:t>
            </a:r>
          </a:p>
          <a:p>
            <a:r>
              <a:rPr lang="fi-FI" sz="1200" i="1" dirty="0"/>
              <a:t>Toimiva digitaalinen palvelu –työpaja </a:t>
            </a:r>
            <a:br>
              <a:rPr lang="fi-FI" sz="1200" i="1" dirty="0"/>
            </a:br>
            <a:r>
              <a:rPr lang="fi-FI" sz="1200" i="1" dirty="0"/>
              <a:t>2.-4.2.2021</a:t>
            </a:r>
          </a:p>
        </p:txBody>
      </p:sp>
      <p:sp>
        <p:nvSpPr>
          <p:cNvPr id="5" name="Tekstin paikkamerkki 4">
            <a:extLst>
              <a:ext uri="{FF2B5EF4-FFF2-40B4-BE49-F238E27FC236}">
                <a16:creationId xmlns:a16="http://schemas.microsoft.com/office/drawing/2014/main" id="{318B5244-6230-1749-8132-E2B459421D86}"/>
              </a:ext>
            </a:extLst>
          </p:cNvPr>
          <p:cNvSpPr>
            <a:spLocks noGrp="1"/>
          </p:cNvSpPr>
          <p:nvPr>
            <p:ph type="body" sz="quarter" idx="14"/>
          </p:nvPr>
        </p:nvSpPr>
        <p:spPr>
          <a:xfrm>
            <a:off x="6501284" y="1748413"/>
            <a:ext cx="2301614" cy="1795256"/>
          </a:xfrm>
        </p:spPr>
        <p:txBody>
          <a:bodyPr/>
          <a:lstStyle/>
          <a:p>
            <a:pPr>
              <a:lnSpc>
                <a:spcPct val="150000"/>
              </a:lnSpc>
            </a:pPr>
            <a:r>
              <a:rPr lang="fi-FI" sz="1000" i="1" dirty="0"/>
              <a:t>”</a:t>
            </a:r>
            <a:r>
              <a:rPr lang="fi-FI" sz="1000" i="1" dirty="0" err="1"/>
              <a:t>Mun</a:t>
            </a:r>
            <a:r>
              <a:rPr lang="fi-FI" sz="1000" i="1" dirty="0"/>
              <a:t> Oulu sai työpajassa värimaailman ja sisällön puolesta positiivisen vastaanoton, mutta kehitettävääkin löytyi: </a:t>
            </a:r>
            <a:br>
              <a:rPr lang="fi-FI" sz="1000" i="1" dirty="0"/>
            </a:br>
            <a:endParaRPr lang="fi-FI" sz="1000" i="1" dirty="0"/>
          </a:p>
          <a:p>
            <a:pPr>
              <a:lnSpc>
                <a:spcPct val="150000"/>
              </a:lnSpc>
            </a:pPr>
            <a:r>
              <a:rPr lang="fi-FI" sz="1000" i="1" dirty="0"/>
              <a:t>”</a:t>
            </a:r>
            <a:r>
              <a:rPr lang="fi-FI" sz="1000" i="1" dirty="0" err="1"/>
              <a:t>Scrollatessa</a:t>
            </a:r>
            <a:r>
              <a:rPr lang="fi-FI" sz="1000" i="1" dirty="0"/>
              <a:t> iskee klaustrofobia, pääsenkö täältä ikinä pois? Mihin se päävalikko katosi?”</a:t>
            </a:r>
            <a:br>
              <a:rPr lang="fi-FI" sz="1000" i="1" dirty="0"/>
            </a:br>
            <a:br>
              <a:rPr lang="fi-FI" sz="1000" i="1" dirty="0"/>
            </a:br>
            <a:r>
              <a:rPr lang="fi-FI" sz="1000" i="1" dirty="0"/>
              <a:t>”Kuka tämän tekee ja maksaa?”</a:t>
            </a:r>
          </a:p>
          <a:p>
            <a:pPr>
              <a:lnSpc>
                <a:spcPct val="150000"/>
              </a:lnSpc>
            </a:pPr>
            <a:br>
              <a:rPr lang="fi-FI" sz="1000" i="1" dirty="0"/>
            </a:br>
            <a:r>
              <a:rPr lang="fi-FI" sz="1000" i="1" dirty="0"/>
              <a:t>”Kiva tapahtumakalenteri. </a:t>
            </a:r>
          </a:p>
          <a:p>
            <a:pPr>
              <a:lnSpc>
                <a:spcPct val="150000"/>
              </a:lnSpc>
            </a:pPr>
            <a:r>
              <a:rPr lang="fi-FI" sz="1000" i="1" dirty="0"/>
              <a:t>Miksi tästä ei kerrota enemmän?”</a:t>
            </a:r>
            <a:br>
              <a:rPr lang="fi-FI" sz="1000" i="1" dirty="0"/>
            </a:br>
            <a:br>
              <a:rPr lang="fi-FI" sz="1000" i="1" dirty="0"/>
            </a:br>
            <a:endParaRPr lang="fi-FI" sz="1000" i="1" dirty="0"/>
          </a:p>
          <a:p>
            <a:endParaRPr lang="fi-FI" sz="1200" i="1" dirty="0"/>
          </a:p>
        </p:txBody>
      </p:sp>
    </p:spTree>
    <p:extLst>
      <p:ext uri="{BB962C8B-B14F-4D97-AF65-F5344CB8AC3E}">
        <p14:creationId xmlns:p14="http://schemas.microsoft.com/office/powerpoint/2010/main" val="940098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62E591-E889-441F-BC11-FF7F204F2D2D}"/>
              </a:ext>
            </a:extLst>
          </p:cNvPr>
          <p:cNvSpPr>
            <a:spLocks noGrp="1"/>
          </p:cNvSpPr>
          <p:nvPr>
            <p:ph type="title"/>
          </p:nvPr>
        </p:nvSpPr>
        <p:spPr>
          <a:xfrm>
            <a:off x="1729476" y="177610"/>
            <a:ext cx="4314035" cy="857250"/>
          </a:xfrm>
          <a:scene3d>
            <a:camera prst="orthographicFront"/>
            <a:lightRig rig="threePt" dir="t"/>
          </a:scene3d>
          <a:sp3d prstMaterial="softEdge"/>
        </p:spPr>
        <p:txBody>
          <a:bodyPr anchor="ctr" anchorCtr="0">
            <a:normAutofit/>
          </a:bodyPr>
          <a:lstStyle/>
          <a:p>
            <a:pPr algn="r"/>
            <a:r>
              <a:rPr lang="fi-FI" dirty="0"/>
              <a:t>Opiskelija Oskari</a:t>
            </a:r>
            <a:br>
              <a:rPr lang="fi-FI" dirty="0"/>
            </a:br>
            <a:r>
              <a:rPr lang="fi-FI" dirty="0"/>
              <a:t> tutustuu Ouluun</a:t>
            </a:r>
          </a:p>
        </p:txBody>
      </p:sp>
      <p:graphicFrame>
        <p:nvGraphicFramePr>
          <p:cNvPr id="8" name="Sisällön paikkamerkki 7">
            <a:extLst>
              <a:ext uri="{FF2B5EF4-FFF2-40B4-BE49-F238E27FC236}">
                <a16:creationId xmlns:a16="http://schemas.microsoft.com/office/drawing/2014/main" id="{D499BA57-651F-4D49-A9EE-58797E283E3E}"/>
              </a:ext>
            </a:extLst>
          </p:cNvPr>
          <p:cNvGraphicFramePr>
            <a:graphicFrameLocks noGrp="1"/>
          </p:cNvGraphicFramePr>
          <p:nvPr>
            <p:ph idx="1"/>
            <p:extLst>
              <p:ext uri="{D42A27DB-BD31-4B8C-83A1-F6EECF244321}">
                <p14:modId xmlns:p14="http://schemas.microsoft.com/office/powerpoint/2010/main" val="4130132309"/>
              </p:ext>
            </p:extLst>
          </p:nvPr>
        </p:nvGraphicFramePr>
        <p:xfrm>
          <a:off x="3594538" y="1217570"/>
          <a:ext cx="2711668" cy="3834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Placeholder 3">
            <a:extLst>
              <a:ext uri="{FF2B5EF4-FFF2-40B4-BE49-F238E27FC236}">
                <a16:creationId xmlns:a16="http://schemas.microsoft.com/office/drawing/2014/main" id="{5419EDE2-9A45-4336-9EBF-48EF9C476A4D}"/>
              </a:ext>
            </a:extLst>
          </p:cNvPr>
          <p:cNvSpPr>
            <a:spLocks noGrp="1"/>
          </p:cNvSpPr>
          <p:nvPr>
            <p:ph type="body" sz="quarter" idx="13"/>
          </p:nvPr>
        </p:nvSpPr>
        <p:spPr>
          <a:xfrm>
            <a:off x="6499506" y="653142"/>
            <a:ext cx="2561422" cy="199007"/>
          </a:xfrm>
        </p:spPr>
        <p:txBody>
          <a:bodyPr/>
          <a:lstStyle/>
          <a:p>
            <a:r>
              <a:rPr lang="fi-FI" sz="1200" i="1" dirty="0"/>
              <a:t>”</a:t>
            </a:r>
            <a:r>
              <a:rPr lang="fi-FI" sz="1000" i="1" dirty="0" err="1"/>
              <a:t>Mun</a:t>
            </a:r>
            <a:r>
              <a:rPr lang="fi-FI" sz="1000" i="1" dirty="0"/>
              <a:t> Oulussa </a:t>
            </a:r>
            <a:r>
              <a:rPr lang="fi-FI" sz="1000" i="1" dirty="0" err="1"/>
              <a:t>ois</a:t>
            </a:r>
            <a:r>
              <a:rPr lang="fi-FI" sz="1000" i="1" dirty="0"/>
              <a:t> hyvä olla uuden oululaisen osio ”Tutustu Ouluun”.  Se </a:t>
            </a:r>
            <a:r>
              <a:rPr lang="fi-FI" sz="1000" i="1" dirty="0" err="1"/>
              <a:t>ois</a:t>
            </a:r>
            <a:r>
              <a:rPr lang="fi-FI" sz="1000" i="1" dirty="0"/>
              <a:t> kiva esimerkiksi meille opiskelijoille. Karttapohjainen sovellus </a:t>
            </a:r>
            <a:r>
              <a:rPr lang="fi-FI" sz="1000" i="1" dirty="0" err="1"/>
              <a:t>ois</a:t>
            </a:r>
            <a:r>
              <a:rPr lang="fi-FI" sz="1000" i="1" dirty="0"/>
              <a:t> kätevä. Sellainen josta näkisi kaupungin palvelujen lisäksi vaikkapa parhaat piknikpaikat. </a:t>
            </a:r>
          </a:p>
          <a:p>
            <a:r>
              <a:rPr lang="fi-FI" sz="1000" i="1" dirty="0"/>
              <a:t>Joukkoliikenne on täällä jotenkin hankala hahmottaa. En tiedä, mistä ne bussit menevät. Kuljen pyörällä. ”</a:t>
            </a:r>
            <a:br>
              <a:rPr lang="fi-FI" sz="1000" i="1" dirty="0"/>
            </a:br>
            <a:br>
              <a:rPr lang="fi-FI" sz="1000" i="1" dirty="0"/>
            </a:br>
            <a:r>
              <a:rPr lang="fi-FI" sz="1000" i="1" dirty="0"/>
              <a:t>”Ei </a:t>
            </a:r>
            <a:r>
              <a:rPr lang="fi-FI" sz="1000" i="1" dirty="0" err="1"/>
              <a:t>tuu</a:t>
            </a:r>
            <a:r>
              <a:rPr lang="fi-FI" sz="1000" i="1" dirty="0"/>
              <a:t> seurattua mitään uutisia, mutta jos joku on </a:t>
            </a:r>
            <a:r>
              <a:rPr lang="fi-FI" sz="1000" i="1" dirty="0" err="1"/>
              <a:t>jakanu</a:t>
            </a:r>
            <a:r>
              <a:rPr lang="fi-FI" sz="1000" i="1" dirty="0"/>
              <a:t> somessa kiinnostavan uutislinkin, saatan sen klikata. Tapahtumat kiinnostavat eniten.” </a:t>
            </a:r>
            <a:br>
              <a:rPr lang="fi-FI" sz="1200" i="1" dirty="0"/>
            </a:br>
            <a:br>
              <a:rPr lang="fi-FI" sz="1200" i="1" dirty="0"/>
            </a:br>
            <a:br>
              <a:rPr lang="fi-FI" sz="1200" i="1" dirty="0"/>
            </a:br>
            <a:endParaRPr lang="fi-FI" sz="1200" i="1" dirty="0"/>
          </a:p>
          <a:p>
            <a:endParaRPr lang="fi-FI" sz="1200" i="1" dirty="0"/>
          </a:p>
        </p:txBody>
      </p:sp>
      <p:sp>
        <p:nvSpPr>
          <p:cNvPr id="19" name="Vapaamuotoinen: Muoto 18">
            <a:extLst>
              <a:ext uri="{FF2B5EF4-FFF2-40B4-BE49-F238E27FC236}">
                <a16:creationId xmlns:a16="http://schemas.microsoft.com/office/drawing/2014/main" id="{8A57486F-C9E0-498D-B35D-7966986A9579}"/>
              </a:ext>
            </a:extLst>
          </p:cNvPr>
          <p:cNvSpPr/>
          <p:nvPr/>
        </p:nvSpPr>
        <p:spPr>
          <a:xfrm>
            <a:off x="3266958" y="852150"/>
            <a:ext cx="708696" cy="365421"/>
          </a:xfrm>
          <a:custGeom>
            <a:avLst/>
            <a:gdLst>
              <a:gd name="connsiteX0" fmla="*/ 0 w 708696"/>
              <a:gd name="connsiteY0" fmla="*/ 0 h 365421"/>
              <a:gd name="connsiteX1" fmla="*/ 708696 w 708696"/>
              <a:gd name="connsiteY1" fmla="*/ 0 h 365421"/>
              <a:gd name="connsiteX2" fmla="*/ 708696 w 708696"/>
              <a:gd name="connsiteY2" fmla="*/ 365421 h 365421"/>
              <a:gd name="connsiteX3" fmla="*/ 0 w 708696"/>
              <a:gd name="connsiteY3" fmla="*/ 365421 h 365421"/>
              <a:gd name="connsiteX4" fmla="*/ 0 w 708696"/>
              <a:gd name="connsiteY4" fmla="*/ 0 h 365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696" h="365421">
                <a:moveTo>
                  <a:pt x="0" y="0"/>
                </a:moveTo>
                <a:lnTo>
                  <a:pt x="708696" y="0"/>
                </a:lnTo>
                <a:lnTo>
                  <a:pt x="708696" y="365421"/>
                </a:lnTo>
                <a:lnTo>
                  <a:pt x="0" y="365421"/>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800100">
              <a:lnSpc>
                <a:spcPct val="90000"/>
              </a:lnSpc>
              <a:spcBef>
                <a:spcPct val="0"/>
              </a:spcBef>
              <a:spcAft>
                <a:spcPct val="35000"/>
              </a:spcAft>
              <a:buNone/>
            </a:pPr>
            <a:endParaRPr lang="fi-FI" sz="1800" kern="1200"/>
          </a:p>
        </p:txBody>
      </p:sp>
      <p:graphicFrame>
        <p:nvGraphicFramePr>
          <p:cNvPr id="22" name="Kaaviokuva 21">
            <a:extLst>
              <a:ext uri="{FF2B5EF4-FFF2-40B4-BE49-F238E27FC236}">
                <a16:creationId xmlns:a16="http://schemas.microsoft.com/office/drawing/2014/main" id="{C44F670E-062B-4DEF-AACC-E21053C4B33C}"/>
              </a:ext>
            </a:extLst>
          </p:cNvPr>
          <p:cNvGraphicFramePr/>
          <p:nvPr>
            <p:extLst>
              <p:ext uri="{D42A27DB-BD31-4B8C-83A1-F6EECF244321}">
                <p14:modId xmlns:p14="http://schemas.microsoft.com/office/powerpoint/2010/main" val="1867878533"/>
              </p:ext>
            </p:extLst>
          </p:nvPr>
        </p:nvGraphicFramePr>
        <p:xfrm>
          <a:off x="83072" y="335323"/>
          <a:ext cx="4116061" cy="51435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6085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62E591-E889-441F-BC11-FF7F204F2D2D}"/>
              </a:ext>
            </a:extLst>
          </p:cNvPr>
          <p:cNvSpPr>
            <a:spLocks noGrp="1"/>
          </p:cNvSpPr>
          <p:nvPr>
            <p:ph type="title"/>
          </p:nvPr>
        </p:nvSpPr>
        <p:spPr>
          <a:xfrm>
            <a:off x="1739987" y="118720"/>
            <a:ext cx="4314035" cy="857250"/>
          </a:xfrm>
          <a:scene3d>
            <a:camera prst="orthographicFront"/>
            <a:lightRig rig="threePt" dir="t"/>
          </a:scene3d>
          <a:sp3d prstMaterial="softEdge"/>
        </p:spPr>
        <p:txBody>
          <a:bodyPr anchor="ctr" anchorCtr="0">
            <a:normAutofit/>
          </a:bodyPr>
          <a:lstStyle/>
          <a:p>
            <a:pPr algn="r"/>
            <a:r>
              <a:rPr lang="fi-FI" dirty="0"/>
              <a:t>Aktiivinen Emma</a:t>
            </a:r>
            <a:br>
              <a:rPr lang="fi-FI" dirty="0"/>
            </a:br>
            <a:r>
              <a:rPr lang="fi-FI" dirty="0"/>
              <a:t> parantaa maailmaa </a:t>
            </a:r>
          </a:p>
        </p:txBody>
      </p:sp>
      <p:sp>
        <p:nvSpPr>
          <p:cNvPr id="12" name="Text Placeholder 3">
            <a:extLst>
              <a:ext uri="{FF2B5EF4-FFF2-40B4-BE49-F238E27FC236}">
                <a16:creationId xmlns:a16="http://schemas.microsoft.com/office/drawing/2014/main" id="{5419EDE2-9A45-4336-9EBF-48EF9C476A4D}"/>
              </a:ext>
            </a:extLst>
          </p:cNvPr>
          <p:cNvSpPr>
            <a:spLocks noGrp="1"/>
          </p:cNvSpPr>
          <p:nvPr>
            <p:ph type="body" sz="quarter" idx="13"/>
          </p:nvPr>
        </p:nvSpPr>
        <p:spPr>
          <a:xfrm>
            <a:off x="6474372" y="547345"/>
            <a:ext cx="2426974" cy="736852"/>
          </a:xfrm>
        </p:spPr>
        <p:txBody>
          <a:bodyPr/>
          <a:lstStyle/>
          <a:p>
            <a:r>
              <a:rPr lang="fi-FI" sz="900" i="1" dirty="0"/>
              <a:t> </a:t>
            </a:r>
            <a:br>
              <a:rPr lang="fi-FI" sz="900" i="1" dirty="0"/>
            </a:br>
            <a:r>
              <a:rPr lang="fi-FI" sz="900" i="1" dirty="0"/>
              <a:t>”</a:t>
            </a:r>
            <a:r>
              <a:rPr lang="fi-FI" sz="1000" i="1" dirty="0"/>
              <a:t>Toivon näkyvyyttä maahanmuuttajille positiivisessa mielessä, </a:t>
            </a:r>
            <a:r>
              <a:rPr lang="fi-FI" sz="1000" i="1" dirty="0" err="1"/>
              <a:t>ku</a:t>
            </a:r>
            <a:r>
              <a:rPr lang="fi-FI" sz="1000" i="1" dirty="0"/>
              <a:t> toihan on ihan </a:t>
            </a:r>
            <a:r>
              <a:rPr lang="fi-FI" sz="1000" i="1" dirty="0" err="1"/>
              <a:t>hirveetä</a:t>
            </a:r>
            <a:r>
              <a:rPr lang="fi-FI" sz="1000" i="1" dirty="0"/>
              <a:t> tuo räyhääminen tuolla. Puskaradiot on varmaan pahimpia ja kyllä sitä </a:t>
            </a:r>
            <a:r>
              <a:rPr lang="fi-FI" sz="1000" i="1" dirty="0" err="1"/>
              <a:t>Twitterissäki</a:t>
            </a:r>
            <a:r>
              <a:rPr lang="fi-FI" sz="1000" i="1" dirty="0"/>
              <a:t> tulee vastaan. Se on </a:t>
            </a:r>
            <a:r>
              <a:rPr lang="fi-FI" sz="1000" i="1" dirty="0" err="1"/>
              <a:t>niinku</a:t>
            </a:r>
            <a:r>
              <a:rPr lang="fi-FI" sz="1000" i="1" dirty="0"/>
              <a:t> </a:t>
            </a:r>
            <a:r>
              <a:rPr lang="fi-FI" sz="1000" i="1" dirty="0" err="1"/>
              <a:t>huitastas</a:t>
            </a:r>
            <a:r>
              <a:rPr lang="fi-FI" sz="1000" i="1" dirty="0"/>
              <a:t> rätillä naamaan, että </a:t>
            </a:r>
            <a:r>
              <a:rPr lang="fi-FI" sz="1000" i="1" dirty="0" err="1"/>
              <a:t>sä</a:t>
            </a:r>
            <a:r>
              <a:rPr lang="fi-FI" sz="1000" i="1" dirty="0"/>
              <a:t> et </a:t>
            </a:r>
            <a:r>
              <a:rPr lang="fi-FI" sz="1000" i="1" dirty="0" err="1"/>
              <a:t>oo</a:t>
            </a:r>
            <a:r>
              <a:rPr lang="fi-FI" sz="1000" i="1" dirty="0"/>
              <a:t> mitään ja </a:t>
            </a:r>
            <a:r>
              <a:rPr lang="fi-FI" sz="1000" i="1" dirty="0" err="1"/>
              <a:t>sä</a:t>
            </a:r>
            <a:r>
              <a:rPr lang="fi-FI" sz="1000" i="1" dirty="0"/>
              <a:t> et täällä tee mitään ja painu helvettiin. Se on just sitä </a:t>
            </a:r>
            <a:r>
              <a:rPr lang="fi-FI" sz="1000" i="1" dirty="0" err="1"/>
              <a:t>stereotypiointia</a:t>
            </a:r>
            <a:r>
              <a:rPr lang="fi-FI" sz="1000" i="1" dirty="0"/>
              <a:t>. Ihmisarvo on silti olemassa.” </a:t>
            </a:r>
            <a:br>
              <a:rPr lang="fi-FI" sz="1000" i="1" dirty="0"/>
            </a:br>
            <a:br>
              <a:rPr lang="fi-FI" sz="1000" i="1" dirty="0"/>
            </a:br>
            <a:r>
              <a:rPr lang="fi-FI" sz="1000" i="1" dirty="0"/>
              <a:t>”Voisiko </a:t>
            </a:r>
            <a:r>
              <a:rPr lang="fi-FI" sz="1000" i="1" dirty="0" err="1"/>
              <a:t>Mun</a:t>
            </a:r>
            <a:r>
              <a:rPr lang="fi-FI" sz="1000" i="1" dirty="0"/>
              <a:t> Oulussa olla tärkeimpiä asioita myös englanniksi?”</a:t>
            </a:r>
          </a:p>
          <a:p>
            <a:br>
              <a:rPr lang="fi-FI" sz="900" i="1" dirty="0"/>
            </a:br>
            <a:endParaRPr lang="fi-FI" sz="1000" i="1" dirty="0"/>
          </a:p>
          <a:p>
            <a:endParaRPr lang="fi-FI" sz="900" i="1" dirty="0" err="1"/>
          </a:p>
        </p:txBody>
      </p:sp>
      <p:sp>
        <p:nvSpPr>
          <p:cNvPr id="19" name="Vapaamuotoinen: Muoto 18">
            <a:extLst>
              <a:ext uri="{FF2B5EF4-FFF2-40B4-BE49-F238E27FC236}">
                <a16:creationId xmlns:a16="http://schemas.microsoft.com/office/drawing/2014/main" id="{8A57486F-C9E0-498D-B35D-7966986A9579}"/>
              </a:ext>
            </a:extLst>
          </p:cNvPr>
          <p:cNvSpPr/>
          <p:nvPr/>
        </p:nvSpPr>
        <p:spPr>
          <a:xfrm>
            <a:off x="3266958" y="852150"/>
            <a:ext cx="708696" cy="365421"/>
          </a:xfrm>
          <a:custGeom>
            <a:avLst/>
            <a:gdLst>
              <a:gd name="connsiteX0" fmla="*/ 0 w 708696"/>
              <a:gd name="connsiteY0" fmla="*/ 0 h 365421"/>
              <a:gd name="connsiteX1" fmla="*/ 708696 w 708696"/>
              <a:gd name="connsiteY1" fmla="*/ 0 h 365421"/>
              <a:gd name="connsiteX2" fmla="*/ 708696 w 708696"/>
              <a:gd name="connsiteY2" fmla="*/ 365421 h 365421"/>
              <a:gd name="connsiteX3" fmla="*/ 0 w 708696"/>
              <a:gd name="connsiteY3" fmla="*/ 365421 h 365421"/>
              <a:gd name="connsiteX4" fmla="*/ 0 w 708696"/>
              <a:gd name="connsiteY4" fmla="*/ 0 h 365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696" h="365421">
                <a:moveTo>
                  <a:pt x="0" y="0"/>
                </a:moveTo>
                <a:lnTo>
                  <a:pt x="708696" y="0"/>
                </a:lnTo>
                <a:lnTo>
                  <a:pt x="708696" y="365421"/>
                </a:lnTo>
                <a:lnTo>
                  <a:pt x="0" y="365421"/>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800100">
              <a:lnSpc>
                <a:spcPct val="90000"/>
              </a:lnSpc>
              <a:spcBef>
                <a:spcPct val="0"/>
              </a:spcBef>
              <a:spcAft>
                <a:spcPct val="35000"/>
              </a:spcAft>
              <a:buNone/>
            </a:pPr>
            <a:endParaRPr lang="fi-FI" sz="1800" kern="1200"/>
          </a:p>
        </p:txBody>
      </p:sp>
      <p:graphicFrame>
        <p:nvGraphicFramePr>
          <p:cNvPr id="22" name="Kaaviokuva 21">
            <a:extLst>
              <a:ext uri="{FF2B5EF4-FFF2-40B4-BE49-F238E27FC236}">
                <a16:creationId xmlns:a16="http://schemas.microsoft.com/office/drawing/2014/main" id="{C44F670E-062B-4DEF-AACC-E21053C4B33C}"/>
              </a:ext>
            </a:extLst>
          </p:cNvPr>
          <p:cNvGraphicFramePr/>
          <p:nvPr>
            <p:extLst>
              <p:ext uri="{D42A27DB-BD31-4B8C-83A1-F6EECF244321}">
                <p14:modId xmlns:p14="http://schemas.microsoft.com/office/powerpoint/2010/main" val="3500598556"/>
              </p:ext>
            </p:extLst>
          </p:nvPr>
        </p:nvGraphicFramePr>
        <p:xfrm>
          <a:off x="0" y="547345"/>
          <a:ext cx="4116061"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Sisällön paikkamerkki 8">
            <a:extLst>
              <a:ext uri="{FF2B5EF4-FFF2-40B4-BE49-F238E27FC236}">
                <a16:creationId xmlns:a16="http://schemas.microsoft.com/office/drawing/2014/main" id="{5478B3A8-06EF-44AA-BAE6-56ADB4682F3F}"/>
              </a:ext>
            </a:extLst>
          </p:cNvPr>
          <p:cNvGraphicFramePr>
            <a:graphicFrameLocks noGrp="1"/>
          </p:cNvGraphicFramePr>
          <p:nvPr>
            <p:ph idx="1"/>
            <p:extLst>
              <p:ext uri="{D42A27DB-BD31-4B8C-83A1-F6EECF244321}">
                <p14:modId xmlns:p14="http://schemas.microsoft.com/office/powerpoint/2010/main" val="1951763720"/>
              </p:ext>
            </p:extLst>
          </p:nvPr>
        </p:nvGraphicFramePr>
        <p:xfrm>
          <a:off x="3266958" y="1377652"/>
          <a:ext cx="2826772" cy="36471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110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62E591-E889-441F-BC11-FF7F204F2D2D}"/>
              </a:ext>
            </a:extLst>
          </p:cNvPr>
          <p:cNvSpPr>
            <a:spLocks noGrp="1"/>
          </p:cNvSpPr>
          <p:nvPr>
            <p:ph type="title"/>
          </p:nvPr>
        </p:nvSpPr>
        <p:spPr>
          <a:xfrm>
            <a:off x="1729476" y="177610"/>
            <a:ext cx="4314035" cy="857250"/>
          </a:xfrm>
          <a:scene3d>
            <a:camera prst="orthographicFront"/>
            <a:lightRig rig="threePt" dir="t"/>
          </a:scene3d>
          <a:sp3d prstMaterial="softEdge"/>
        </p:spPr>
        <p:txBody>
          <a:bodyPr anchor="ctr" anchorCtr="0">
            <a:normAutofit/>
          </a:bodyPr>
          <a:lstStyle/>
          <a:p>
            <a:pPr algn="r"/>
            <a:r>
              <a:rPr lang="fi-FI" dirty="0"/>
              <a:t>Uutishaukka Tero</a:t>
            </a:r>
            <a:br>
              <a:rPr lang="fi-FI" dirty="0"/>
            </a:br>
            <a:r>
              <a:rPr lang="fi-FI" dirty="0"/>
              <a:t> urheilee ja twiittaa</a:t>
            </a:r>
          </a:p>
        </p:txBody>
      </p:sp>
      <p:graphicFrame>
        <p:nvGraphicFramePr>
          <p:cNvPr id="8" name="Sisällön paikkamerkki 7">
            <a:extLst>
              <a:ext uri="{FF2B5EF4-FFF2-40B4-BE49-F238E27FC236}">
                <a16:creationId xmlns:a16="http://schemas.microsoft.com/office/drawing/2014/main" id="{D499BA57-651F-4D49-A9EE-58797E283E3E}"/>
              </a:ext>
            </a:extLst>
          </p:cNvPr>
          <p:cNvGraphicFramePr>
            <a:graphicFrameLocks noGrp="1"/>
          </p:cNvGraphicFramePr>
          <p:nvPr>
            <p:ph idx="1"/>
            <p:extLst>
              <p:ext uri="{D42A27DB-BD31-4B8C-83A1-F6EECF244321}">
                <p14:modId xmlns:p14="http://schemas.microsoft.com/office/powerpoint/2010/main" val="2086175837"/>
              </p:ext>
            </p:extLst>
          </p:nvPr>
        </p:nvGraphicFramePr>
        <p:xfrm>
          <a:off x="3266958" y="1104456"/>
          <a:ext cx="2913124" cy="3861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Placeholder 3">
            <a:extLst>
              <a:ext uri="{FF2B5EF4-FFF2-40B4-BE49-F238E27FC236}">
                <a16:creationId xmlns:a16="http://schemas.microsoft.com/office/drawing/2014/main" id="{5419EDE2-9A45-4336-9EBF-48EF9C476A4D}"/>
              </a:ext>
            </a:extLst>
          </p:cNvPr>
          <p:cNvSpPr>
            <a:spLocks noGrp="1"/>
          </p:cNvSpPr>
          <p:nvPr>
            <p:ph type="body" sz="quarter" idx="13"/>
          </p:nvPr>
        </p:nvSpPr>
        <p:spPr>
          <a:xfrm>
            <a:off x="6677171" y="736705"/>
            <a:ext cx="2214674" cy="230890"/>
          </a:xfrm>
        </p:spPr>
        <p:txBody>
          <a:bodyPr/>
          <a:lstStyle/>
          <a:p>
            <a:endParaRPr lang="fi-FI" sz="1400" i="1" dirty="0"/>
          </a:p>
          <a:p>
            <a:r>
              <a:rPr lang="fi-FI" sz="1000" i="1" dirty="0">
                <a:latin typeface="+mj-lt"/>
              </a:rPr>
              <a:t>”Mää </a:t>
            </a:r>
            <a:r>
              <a:rPr lang="fi-FI" sz="1000" i="1" dirty="0" err="1">
                <a:latin typeface="+mj-lt"/>
              </a:rPr>
              <a:t>oon</a:t>
            </a:r>
            <a:r>
              <a:rPr lang="fi-FI" sz="1000" i="1" dirty="0">
                <a:latin typeface="+mj-lt"/>
              </a:rPr>
              <a:t> </a:t>
            </a:r>
            <a:r>
              <a:rPr lang="fi-FI" sz="1000" i="1" dirty="0" err="1">
                <a:latin typeface="+mj-lt"/>
              </a:rPr>
              <a:t>jakanu</a:t>
            </a:r>
            <a:r>
              <a:rPr lang="fi-FI" sz="1000" i="1" dirty="0">
                <a:latin typeface="+mj-lt"/>
              </a:rPr>
              <a:t> Oulu-myönteisiä uutisia, että näkee Etelä-</a:t>
            </a:r>
            <a:r>
              <a:rPr lang="fi-FI" sz="1000" i="1" dirty="0" err="1">
                <a:latin typeface="+mj-lt"/>
              </a:rPr>
              <a:t>Suomenki</a:t>
            </a:r>
            <a:r>
              <a:rPr lang="fi-FI" sz="1000" i="1" dirty="0">
                <a:latin typeface="+mj-lt"/>
              </a:rPr>
              <a:t> kaverit. N</a:t>
            </a:r>
            <a:r>
              <a:rPr lang="fi-FI" sz="1000" i="1" dirty="0">
                <a:effectLst/>
                <a:latin typeface="+mj-lt"/>
                <a:ea typeface="Calibri" panose="020F0502020204030204" pitchFamily="34" charset="0"/>
                <a:cs typeface="Times New Roman" panose="02020603050405020304" pitchFamily="18" charset="0"/>
              </a:rPr>
              <a:t>iin, että se ei näytä liian </a:t>
            </a:r>
            <a:r>
              <a:rPr lang="fi-FI" sz="1000" i="1" dirty="0" err="1">
                <a:effectLst/>
                <a:latin typeface="+mj-lt"/>
                <a:ea typeface="Calibri" panose="020F0502020204030204" pitchFamily="34" charset="0"/>
                <a:cs typeface="Times New Roman" panose="02020603050405020304" pitchFamily="18" charset="0"/>
              </a:rPr>
              <a:t>päälleliimatulta</a:t>
            </a:r>
            <a:r>
              <a:rPr lang="fi-FI" sz="1000" i="1" dirty="0">
                <a:latin typeface="+mj-lt"/>
                <a:ea typeface="Calibri" panose="020F0502020204030204" pitchFamily="34" charset="0"/>
                <a:cs typeface="Times New Roman" panose="02020603050405020304" pitchFamily="18" charset="0"/>
              </a:rPr>
              <a:t>.</a:t>
            </a:r>
            <a:r>
              <a:rPr lang="fi-FI" sz="1000" i="1" dirty="0">
                <a:effectLst/>
                <a:latin typeface="+mj-lt"/>
                <a:ea typeface="Calibri" panose="020F0502020204030204" pitchFamily="34" charset="0"/>
                <a:cs typeface="Times New Roman" panose="02020603050405020304" pitchFamily="18" charset="0"/>
              </a:rPr>
              <a:t> </a:t>
            </a:r>
            <a:r>
              <a:rPr lang="fi-FI" sz="1000" i="1" dirty="0" err="1">
                <a:effectLst/>
                <a:latin typeface="+mj-lt"/>
                <a:ea typeface="Calibri" panose="020F0502020204030204" pitchFamily="34" charset="0"/>
                <a:cs typeface="Times New Roman" panose="02020603050405020304" pitchFamily="18" charset="0"/>
              </a:rPr>
              <a:t>Ko</a:t>
            </a:r>
            <a:r>
              <a:rPr lang="fi-FI" sz="1000" i="1" dirty="0">
                <a:effectLst/>
                <a:latin typeface="+mj-lt"/>
                <a:ea typeface="Calibri" panose="020F0502020204030204" pitchFamily="34" charset="0"/>
                <a:cs typeface="Times New Roman" panose="02020603050405020304" pitchFamily="18" charset="0"/>
              </a:rPr>
              <a:t> eihän sitä voi valehdella, vaan sen pitää olla aitoa. Pitää löytää ne </a:t>
            </a:r>
            <a:r>
              <a:rPr lang="fi-FI" sz="1000" i="1" dirty="0" err="1">
                <a:effectLst/>
                <a:latin typeface="+mj-lt"/>
                <a:ea typeface="Calibri" panose="020F0502020204030204" pitchFamily="34" charset="0"/>
                <a:cs typeface="Times New Roman" panose="02020603050405020304" pitchFamily="18" charset="0"/>
              </a:rPr>
              <a:t>kohat</a:t>
            </a:r>
            <a:r>
              <a:rPr lang="fi-FI" sz="1000" i="1" dirty="0">
                <a:effectLst/>
                <a:latin typeface="+mj-lt"/>
                <a:ea typeface="Calibri" panose="020F0502020204030204" pitchFamily="34" charset="0"/>
                <a:cs typeface="Times New Roman" panose="02020603050405020304" pitchFamily="18" charset="0"/>
              </a:rPr>
              <a:t>, mitkä on oikeasti hyviä juttuja täällä. Esimerkiksi Smart City ja 5G-pilotti. ”</a:t>
            </a:r>
            <a:endParaRPr lang="fi-FI" sz="1000" i="1" dirty="0"/>
          </a:p>
          <a:p>
            <a:endParaRPr lang="fi-FI" sz="1400" i="1" dirty="0" err="1"/>
          </a:p>
        </p:txBody>
      </p:sp>
      <p:sp>
        <p:nvSpPr>
          <p:cNvPr id="19" name="Vapaamuotoinen: Muoto 18">
            <a:extLst>
              <a:ext uri="{FF2B5EF4-FFF2-40B4-BE49-F238E27FC236}">
                <a16:creationId xmlns:a16="http://schemas.microsoft.com/office/drawing/2014/main" id="{8A57486F-C9E0-498D-B35D-7966986A9579}"/>
              </a:ext>
            </a:extLst>
          </p:cNvPr>
          <p:cNvSpPr/>
          <p:nvPr/>
        </p:nvSpPr>
        <p:spPr>
          <a:xfrm>
            <a:off x="3266958" y="852150"/>
            <a:ext cx="708696" cy="365421"/>
          </a:xfrm>
          <a:custGeom>
            <a:avLst/>
            <a:gdLst>
              <a:gd name="connsiteX0" fmla="*/ 0 w 708696"/>
              <a:gd name="connsiteY0" fmla="*/ 0 h 365421"/>
              <a:gd name="connsiteX1" fmla="*/ 708696 w 708696"/>
              <a:gd name="connsiteY1" fmla="*/ 0 h 365421"/>
              <a:gd name="connsiteX2" fmla="*/ 708696 w 708696"/>
              <a:gd name="connsiteY2" fmla="*/ 365421 h 365421"/>
              <a:gd name="connsiteX3" fmla="*/ 0 w 708696"/>
              <a:gd name="connsiteY3" fmla="*/ 365421 h 365421"/>
              <a:gd name="connsiteX4" fmla="*/ 0 w 708696"/>
              <a:gd name="connsiteY4" fmla="*/ 0 h 365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696" h="365421">
                <a:moveTo>
                  <a:pt x="0" y="0"/>
                </a:moveTo>
                <a:lnTo>
                  <a:pt x="708696" y="0"/>
                </a:lnTo>
                <a:lnTo>
                  <a:pt x="708696" y="365421"/>
                </a:lnTo>
                <a:lnTo>
                  <a:pt x="0" y="365421"/>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800100">
              <a:lnSpc>
                <a:spcPct val="90000"/>
              </a:lnSpc>
              <a:spcBef>
                <a:spcPct val="0"/>
              </a:spcBef>
              <a:spcAft>
                <a:spcPct val="35000"/>
              </a:spcAft>
              <a:buNone/>
            </a:pPr>
            <a:endParaRPr lang="fi-FI" sz="1800" kern="1200"/>
          </a:p>
        </p:txBody>
      </p:sp>
      <p:graphicFrame>
        <p:nvGraphicFramePr>
          <p:cNvPr id="22" name="Kaaviokuva 21">
            <a:extLst>
              <a:ext uri="{FF2B5EF4-FFF2-40B4-BE49-F238E27FC236}">
                <a16:creationId xmlns:a16="http://schemas.microsoft.com/office/drawing/2014/main" id="{C44F670E-062B-4DEF-AACC-E21053C4B33C}"/>
              </a:ext>
            </a:extLst>
          </p:cNvPr>
          <p:cNvGraphicFramePr/>
          <p:nvPr>
            <p:extLst>
              <p:ext uri="{D42A27DB-BD31-4B8C-83A1-F6EECF244321}">
                <p14:modId xmlns:p14="http://schemas.microsoft.com/office/powerpoint/2010/main" val="1760870817"/>
              </p:ext>
            </p:extLst>
          </p:nvPr>
        </p:nvGraphicFramePr>
        <p:xfrm>
          <a:off x="-11521" y="429916"/>
          <a:ext cx="4116061" cy="51435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6851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62E591-E889-441F-BC11-FF7F204F2D2D}"/>
              </a:ext>
            </a:extLst>
          </p:cNvPr>
          <p:cNvSpPr>
            <a:spLocks noGrp="1"/>
          </p:cNvSpPr>
          <p:nvPr>
            <p:ph type="title"/>
          </p:nvPr>
        </p:nvSpPr>
        <p:spPr>
          <a:xfrm>
            <a:off x="1729476" y="177610"/>
            <a:ext cx="4314035" cy="857250"/>
          </a:xfrm>
          <a:scene3d>
            <a:camera prst="orthographicFront"/>
            <a:lightRig rig="threePt" dir="t"/>
          </a:scene3d>
          <a:sp3d prstMaterial="softEdge"/>
        </p:spPr>
        <p:txBody>
          <a:bodyPr anchor="ctr" anchorCtr="0">
            <a:normAutofit/>
          </a:bodyPr>
          <a:lstStyle/>
          <a:p>
            <a:pPr algn="r"/>
            <a:r>
              <a:rPr lang="fi-FI" dirty="0"/>
              <a:t>Kultturelli Helena</a:t>
            </a:r>
            <a:br>
              <a:rPr lang="fi-FI" dirty="0"/>
            </a:br>
            <a:r>
              <a:rPr lang="fi-FI" dirty="0"/>
              <a:t> etsii elämyksiä </a:t>
            </a:r>
          </a:p>
        </p:txBody>
      </p:sp>
      <p:graphicFrame>
        <p:nvGraphicFramePr>
          <p:cNvPr id="8" name="Sisällön paikkamerkki 7">
            <a:extLst>
              <a:ext uri="{FF2B5EF4-FFF2-40B4-BE49-F238E27FC236}">
                <a16:creationId xmlns:a16="http://schemas.microsoft.com/office/drawing/2014/main" id="{D499BA57-651F-4D49-A9EE-58797E283E3E}"/>
              </a:ext>
            </a:extLst>
          </p:cNvPr>
          <p:cNvGraphicFramePr>
            <a:graphicFrameLocks noGrp="1"/>
          </p:cNvGraphicFramePr>
          <p:nvPr>
            <p:ph idx="1"/>
            <p:extLst>
              <p:ext uri="{D42A27DB-BD31-4B8C-83A1-F6EECF244321}">
                <p14:modId xmlns:p14="http://schemas.microsoft.com/office/powerpoint/2010/main" val="942481175"/>
              </p:ext>
            </p:extLst>
          </p:nvPr>
        </p:nvGraphicFramePr>
        <p:xfrm>
          <a:off x="3594538" y="1217570"/>
          <a:ext cx="2711668" cy="3834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Placeholder 3">
            <a:extLst>
              <a:ext uri="{FF2B5EF4-FFF2-40B4-BE49-F238E27FC236}">
                <a16:creationId xmlns:a16="http://schemas.microsoft.com/office/drawing/2014/main" id="{5419EDE2-9A45-4336-9EBF-48EF9C476A4D}"/>
              </a:ext>
            </a:extLst>
          </p:cNvPr>
          <p:cNvSpPr>
            <a:spLocks noGrp="1"/>
          </p:cNvSpPr>
          <p:nvPr>
            <p:ph type="body" sz="quarter" idx="13"/>
          </p:nvPr>
        </p:nvSpPr>
        <p:spPr>
          <a:xfrm>
            <a:off x="6499506" y="198744"/>
            <a:ext cx="2561422" cy="273158"/>
          </a:xfrm>
        </p:spPr>
        <p:txBody>
          <a:bodyPr/>
          <a:lstStyle/>
          <a:p>
            <a:endParaRPr lang="fi-FI" sz="1100" i="1" dirty="0"/>
          </a:p>
          <a:p>
            <a:br>
              <a:rPr lang="fi-FI" sz="1050" i="1" dirty="0"/>
            </a:br>
            <a:r>
              <a:rPr lang="fi-FI" sz="1000" i="1" dirty="0"/>
              <a:t>” </a:t>
            </a:r>
            <a:r>
              <a:rPr lang="fi-FI" sz="1000" i="1" dirty="0" err="1"/>
              <a:t>Voisko</a:t>
            </a:r>
            <a:r>
              <a:rPr lang="fi-FI" sz="1000" i="1" dirty="0"/>
              <a:t> </a:t>
            </a:r>
            <a:r>
              <a:rPr lang="fi-FI" sz="1000" i="1" dirty="0" err="1"/>
              <a:t>Mun</a:t>
            </a:r>
            <a:r>
              <a:rPr lang="fi-FI" sz="1000" i="1" dirty="0"/>
              <a:t> Oulu tukea ahdingossa olevia oululaisia taiteilijoita jotenkin? </a:t>
            </a:r>
            <a:br>
              <a:rPr lang="fi-FI" sz="1000" i="1" dirty="0"/>
            </a:br>
            <a:br>
              <a:rPr lang="fi-FI" sz="1000" i="1" dirty="0"/>
            </a:br>
            <a:r>
              <a:rPr lang="fi-FI" sz="1000" i="1" dirty="0"/>
              <a:t>Ihmiset kiinnostaa ihmisiä. on kivaa seurata omaa kaupunkiaan. </a:t>
            </a:r>
          </a:p>
          <a:p>
            <a:r>
              <a:rPr lang="fi-FI" sz="1000" i="1" dirty="0" err="1"/>
              <a:t>Oon</a:t>
            </a:r>
            <a:r>
              <a:rPr lang="fi-FI" sz="1000" i="1" dirty="0"/>
              <a:t> Helsingissä </a:t>
            </a:r>
            <a:r>
              <a:rPr lang="fi-FI" sz="1000" i="1" dirty="0" err="1"/>
              <a:t>syntyny</a:t>
            </a:r>
            <a:r>
              <a:rPr lang="fi-FI" sz="1000" i="1" dirty="0"/>
              <a:t>, mutta </a:t>
            </a:r>
            <a:r>
              <a:rPr lang="fi-FI" sz="1000" i="1" dirty="0" err="1"/>
              <a:t>ku</a:t>
            </a:r>
            <a:r>
              <a:rPr lang="fi-FI" sz="1000" i="1" dirty="0"/>
              <a:t> kysytään, että mistä </a:t>
            </a:r>
            <a:r>
              <a:rPr lang="fi-FI" sz="1000" i="1" dirty="0" err="1"/>
              <a:t>oot</a:t>
            </a:r>
            <a:r>
              <a:rPr lang="fi-FI" sz="1000" i="1" dirty="0"/>
              <a:t> </a:t>
            </a:r>
            <a:r>
              <a:rPr lang="fi-FI" sz="1000" i="1" dirty="0" err="1"/>
              <a:t>kotosin</a:t>
            </a:r>
            <a:r>
              <a:rPr lang="fi-FI" sz="1000" i="1" dirty="0"/>
              <a:t>, niin aina mää sanon, että Oulusta, vaikka mää </a:t>
            </a:r>
            <a:r>
              <a:rPr lang="fi-FI" sz="1000" i="1" dirty="0" err="1"/>
              <a:t>oon</a:t>
            </a:r>
            <a:r>
              <a:rPr lang="fi-FI" sz="1000" i="1" dirty="0"/>
              <a:t> tullista </a:t>
            </a:r>
            <a:r>
              <a:rPr lang="fi-FI" sz="1000" i="1" dirty="0" err="1"/>
              <a:t>tullu</a:t>
            </a:r>
            <a:r>
              <a:rPr lang="fi-FI" sz="1000" i="1" dirty="0"/>
              <a:t>. </a:t>
            </a:r>
            <a:br>
              <a:rPr lang="fi-FI" sz="1000" i="1" dirty="0"/>
            </a:br>
            <a:br>
              <a:rPr lang="fi-FI" sz="1000" i="1" dirty="0"/>
            </a:br>
            <a:r>
              <a:rPr lang="fi-FI" sz="1000" i="1" dirty="0"/>
              <a:t>Haluaisin lukea vanhasta Oulusta. Rakennuksista ja ihmisistä. Rotuaarilla, siinä missä Mc </a:t>
            </a:r>
            <a:r>
              <a:rPr lang="fi-FI" sz="1000" i="1" dirty="0" err="1"/>
              <a:t>Donalds</a:t>
            </a:r>
            <a:r>
              <a:rPr lang="fi-FI" sz="1000" i="1" dirty="0"/>
              <a:t> on nyt, on </a:t>
            </a:r>
            <a:r>
              <a:rPr lang="fi-FI" sz="1000" i="1" dirty="0" err="1"/>
              <a:t>ollu</a:t>
            </a:r>
            <a:r>
              <a:rPr lang="fi-FI" sz="1000" i="1" dirty="0"/>
              <a:t> tosi ihana ravintola, jossa oli flyygeli. Pianobaari ,kahvia ja teetä.”</a:t>
            </a:r>
            <a:br>
              <a:rPr lang="fi-FI" sz="1000" i="1" dirty="0"/>
            </a:br>
            <a:br>
              <a:rPr lang="fi-FI" sz="1050" i="1" dirty="0"/>
            </a:br>
            <a:br>
              <a:rPr lang="fi-FI" sz="1100" i="1" dirty="0"/>
            </a:br>
            <a:br>
              <a:rPr lang="fi-FI" sz="1100" i="1" dirty="0"/>
            </a:br>
            <a:br>
              <a:rPr lang="fi-FI" sz="1100" i="1" dirty="0"/>
            </a:br>
            <a:endParaRPr lang="fi-FI" sz="1100" i="1" dirty="0"/>
          </a:p>
        </p:txBody>
      </p:sp>
      <p:sp>
        <p:nvSpPr>
          <p:cNvPr id="19" name="Vapaamuotoinen: Muoto 18">
            <a:extLst>
              <a:ext uri="{FF2B5EF4-FFF2-40B4-BE49-F238E27FC236}">
                <a16:creationId xmlns:a16="http://schemas.microsoft.com/office/drawing/2014/main" id="{8A57486F-C9E0-498D-B35D-7966986A9579}"/>
              </a:ext>
            </a:extLst>
          </p:cNvPr>
          <p:cNvSpPr/>
          <p:nvPr/>
        </p:nvSpPr>
        <p:spPr>
          <a:xfrm>
            <a:off x="3266958" y="852150"/>
            <a:ext cx="708696" cy="365421"/>
          </a:xfrm>
          <a:custGeom>
            <a:avLst/>
            <a:gdLst>
              <a:gd name="connsiteX0" fmla="*/ 0 w 708696"/>
              <a:gd name="connsiteY0" fmla="*/ 0 h 365421"/>
              <a:gd name="connsiteX1" fmla="*/ 708696 w 708696"/>
              <a:gd name="connsiteY1" fmla="*/ 0 h 365421"/>
              <a:gd name="connsiteX2" fmla="*/ 708696 w 708696"/>
              <a:gd name="connsiteY2" fmla="*/ 365421 h 365421"/>
              <a:gd name="connsiteX3" fmla="*/ 0 w 708696"/>
              <a:gd name="connsiteY3" fmla="*/ 365421 h 365421"/>
              <a:gd name="connsiteX4" fmla="*/ 0 w 708696"/>
              <a:gd name="connsiteY4" fmla="*/ 0 h 365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696" h="365421">
                <a:moveTo>
                  <a:pt x="0" y="0"/>
                </a:moveTo>
                <a:lnTo>
                  <a:pt x="708696" y="0"/>
                </a:lnTo>
                <a:lnTo>
                  <a:pt x="708696" y="365421"/>
                </a:lnTo>
                <a:lnTo>
                  <a:pt x="0" y="365421"/>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800100">
              <a:lnSpc>
                <a:spcPct val="90000"/>
              </a:lnSpc>
              <a:spcBef>
                <a:spcPct val="0"/>
              </a:spcBef>
              <a:spcAft>
                <a:spcPct val="35000"/>
              </a:spcAft>
              <a:buNone/>
            </a:pPr>
            <a:endParaRPr lang="fi-FI" sz="1800" kern="1200"/>
          </a:p>
        </p:txBody>
      </p:sp>
      <p:graphicFrame>
        <p:nvGraphicFramePr>
          <p:cNvPr id="22" name="Kaaviokuva 21">
            <a:extLst>
              <a:ext uri="{FF2B5EF4-FFF2-40B4-BE49-F238E27FC236}">
                <a16:creationId xmlns:a16="http://schemas.microsoft.com/office/drawing/2014/main" id="{C44F670E-062B-4DEF-AACC-E21053C4B33C}"/>
              </a:ext>
            </a:extLst>
          </p:cNvPr>
          <p:cNvGraphicFramePr/>
          <p:nvPr>
            <p:extLst>
              <p:ext uri="{D42A27DB-BD31-4B8C-83A1-F6EECF244321}">
                <p14:modId xmlns:p14="http://schemas.microsoft.com/office/powerpoint/2010/main" val="3256127581"/>
              </p:ext>
            </p:extLst>
          </p:nvPr>
        </p:nvGraphicFramePr>
        <p:xfrm>
          <a:off x="83072" y="335323"/>
          <a:ext cx="4116061" cy="51435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91457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E971F2-A0EF-40D7-95D1-DE74312C0C36}"/>
              </a:ext>
            </a:extLst>
          </p:cNvPr>
          <p:cNvSpPr>
            <a:spLocks noGrp="1"/>
          </p:cNvSpPr>
          <p:nvPr>
            <p:ph type="title"/>
          </p:nvPr>
        </p:nvSpPr>
        <p:spPr/>
        <p:txBody>
          <a:bodyPr/>
          <a:lstStyle/>
          <a:p>
            <a:r>
              <a:rPr lang="fi-FI" dirty="0" err="1"/>
              <a:t>Mun</a:t>
            </a:r>
            <a:r>
              <a:rPr lang="fi-FI" dirty="0"/>
              <a:t> Oulun käyttäjäkysely ja syvähaastattelut</a:t>
            </a:r>
            <a:br>
              <a:rPr lang="fi-FI" dirty="0"/>
            </a:br>
            <a:endParaRPr lang="fi-FI" dirty="0"/>
          </a:p>
        </p:txBody>
      </p:sp>
      <p:sp>
        <p:nvSpPr>
          <p:cNvPr id="3" name="Sisällön paikkamerkki 2">
            <a:extLst>
              <a:ext uri="{FF2B5EF4-FFF2-40B4-BE49-F238E27FC236}">
                <a16:creationId xmlns:a16="http://schemas.microsoft.com/office/drawing/2014/main" id="{0798229C-8BEC-4D14-BC5A-F78B30728683}"/>
              </a:ext>
            </a:extLst>
          </p:cNvPr>
          <p:cNvSpPr>
            <a:spLocks noGrp="1"/>
          </p:cNvSpPr>
          <p:nvPr>
            <p:ph idx="1"/>
          </p:nvPr>
        </p:nvSpPr>
        <p:spPr/>
        <p:txBody>
          <a:bodyPr>
            <a:normAutofit fontScale="77500" lnSpcReduction="20000"/>
          </a:bodyPr>
          <a:lstStyle/>
          <a:p>
            <a:pPr marL="285750" indent="-285750">
              <a:buFont typeface="Arial" panose="020B0604020202020204" pitchFamily="34" charset="0"/>
              <a:buChar char="•"/>
            </a:pPr>
            <a:r>
              <a:rPr lang="fi-FI" sz="1600" dirty="0" err="1"/>
              <a:t>Mun</a:t>
            </a:r>
            <a:r>
              <a:rPr lang="fi-FI" sz="1600" dirty="0"/>
              <a:t> Oulun sivuilla toteutettiin marraskuussa 2020 käyttäjäkysely, johon vastasi 398 kaupunkimedian seuraajaa.</a:t>
            </a:r>
          </a:p>
          <a:p>
            <a:pPr marL="285750" indent="-285750">
              <a:buFont typeface="Arial" panose="020B0604020202020204" pitchFamily="34" charset="0"/>
              <a:buChar char="•"/>
            </a:pPr>
            <a:endParaRPr lang="fi-FI" sz="1600" dirty="0"/>
          </a:p>
          <a:p>
            <a:pPr marL="285750" indent="-285750">
              <a:buFont typeface="Arial" panose="020B0604020202020204" pitchFamily="34" charset="0"/>
              <a:buChar char="•"/>
            </a:pPr>
            <a:r>
              <a:rPr lang="fi-FI" sz="1600" dirty="0"/>
              <a:t>Käyttäjiä kiinnostavat eniten tapahtumat, kulttuuri, viihde, Oulun kaupungin päätökset ja terveysasiat. </a:t>
            </a:r>
          </a:p>
          <a:p>
            <a:pPr marL="285750" indent="-285750">
              <a:buFont typeface="Arial" panose="020B0604020202020204" pitchFamily="34" charset="0"/>
              <a:buChar char="•"/>
            </a:pPr>
            <a:endParaRPr lang="fi-FI" sz="1600" dirty="0"/>
          </a:p>
          <a:p>
            <a:pPr marL="285750" indent="-285750">
              <a:buFont typeface="Arial" panose="020B0604020202020204" pitchFamily="34" charset="0"/>
              <a:buChar char="•"/>
            </a:pPr>
            <a:r>
              <a:rPr lang="fi-FI" sz="1600" dirty="0"/>
              <a:t>Juttutyypeistä kiinnostavimpia ovat uutiset ja henkilöhaastattelut ja sisällöistä tekstiartikkelit, kuvat ja kuvagalleriat. </a:t>
            </a:r>
          </a:p>
          <a:p>
            <a:pPr marL="285750" indent="-285750">
              <a:buFont typeface="Arial" panose="020B0604020202020204" pitchFamily="34" charset="0"/>
              <a:buChar char="•"/>
            </a:pPr>
            <a:endParaRPr lang="fi-FI" sz="1600" dirty="0"/>
          </a:p>
          <a:p>
            <a:pPr marL="285750" indent="-285750">
              <a:buFont typeface="Arial" panose="020B0604020202020204" pitchFamily="34" charset="0"/>
              <a:buChar char="•"/>
            </a:pPr>
            <a:r>
              <a:rPr lang="fi-FI" sz="1600" dirty="0"/>
              <a:t>Kyselyyn vastanneilta kysyttiin suostumusta käyttäjähaastatteluun, johon osallistui joulu-helmikuun aikana 11 aktiivista mediankäyttäjää. </a:t>
            </a:r>
          </a:p>
          <a:p>
            <a:pPr marL="285750" indent="-285750">
              <a:buFont typeface="Arial" panose="020B0604020202020204" pitchFamily="34" charset="0"/>
              <a:buChar char="•"/>
            </a:pPr>
            <a:endParaRPr lang="fi-FI" sz="1600" dirty="0"/>
          </a:p>
          <a:p>
            <a:pPr marL="285750" indent="-285750">
              <a:buFont typeface="Arial" panose="020B0604020202020204" pitchFamily="34" charset="0"/>
              <a:buChar char="•"/>
            </a:pPr>
            <a:r>
              <a:rPr lang="fi-FI" dirty="0"/>
              <a:t>Lisäksi </a:t>
            </a:r>
            <a:r>
              <a:rPr lang="fi-FI" dirty="0" err="1"/>
              <a:t>Mun</a:t>
            </a:r>
            <a:r>
              <a:rPr lang="fi-FI" dirty="0"/>
              <a:t> Oulun käytettävyys pääsi testiin kävi Oulun ammattikorkeakoulun visuaalisen suunnittelun UI Challenge –työpajassa. Lähes kaikki opiskelijat tutustuivat sivustoon ensimmäistä kertaa. </a:t>
            </a:r>
            <a:br>
              <a:rPr lang="fi-FI" sz="1600" dirty="0"/>
            </a:br>
            <a:endParaRPr lang="fi-FI" dirty="0"/>
          </a:p>
        </p:txBody>
      </p:sp>
      <p:sp>
        <p:nvSpPr>
          <p:cNvPr id="4" name="Tekstin paikkamerkki 3">
            <a:extLst>
              <a:ext uri="{FF2B5EF4-FFF2-40B4-BE49-F238E27FC236}">
                <a16:creationId xmlns:a16="http://schemas.microsoft.com/office/drawing/2014/main" id="{3A6FDCA7-2123-43ED-AF7A-1AF04A5AF472}"/>
              </a:ext>
            </a:extLst>
          </p:cNvPr>
          <p:cNvSpPr>
            <a:spLocks noGrp="1"/>
          </p:cNvSpPr>
          <p:nvPr>
            <p:ph type="body" sz="quarter" idx="13"/>
          </p:nvPr>
        </p:nvSpPr>
        <p:spPr>
          <a:xfrm>
            <a:off x="6588224" y="1256044"/>
            <a:ext cx="2214674" cy="984738"/>
          </a:xfrm>
        </p:spPr>
        <p:txBody>
          <a:bodyPr/>
          <a:lstStyle/>
          <a:p>
            <a:r>
              <a:rPr lang="fi-FI" sz="1600" i="1" dirty="0"/>
              <a:t>Uniikkeja käyttäjiä n. 50-60 000/kk,</a:t>
            </a:r>
            <a:endParaRPr lang="fi-FI" dirty="0"/>
          </a:p>
        </p:txBody>
      </p:sp>
      <p:sp>
        <p:nvSpPr>
          <p:cNvPr id="5" name="Tekstin paikkamerkki 4">
            <a:extLst>
              <a:ext uri="{FF2B5EF4-FFF2-40B4-BE49-F238E27FC236}">
                <a16:creationId xmlns:a16="http://schemas.microsoft.com/office/drawing/2014/main" id="{BA2B7079-8B8E-4313-A661-6DE0CA04FFCF}"/>
              </a:ext>
            </a:extLst>
          </p:cNvPr>
          <p:cNvSpPr>
            <a:spLocks noGrp="1"/>
          </p:cNvSpPr>
          <p:nvPr>
            <p:ph type="body" sz="quarter" idx="14"/>
          </p:nvPr>
        </p:nvSpPr>
        <p:spPr>
          <a:xfrm>
            <a:off x="6615267" y="1708220"/>
            <a:ext cx="2347863" cy="3145798"/>
          </a:xfrm>
        </p:spPr>
        <p:txBody>
          <a:bodyPr/>
          <a:lstStyle/>
          <a:p>
            <a:pPr>
              <a:lnSpc>
                <a:spcPct val="150000"/>
              </a:lnSpc>
            </a:pPr>
            <a:br>
              <a:rPr lang="fi-FI" sz="1000" i="1" dirty="0"/>
            </a:br>
            <a:br>
              <a:rPr lang="fi-FI" sz="1000" i="1" dirty="0"/>
            </a:br>
            <a:br>
              <a:rPr lang="fi-FI" sz="1000" i="1" dirty="0"/>
            </a:br>
            <a:r>
              <a:rPr lang="fi-FI" sz="1200" i="1" dirty="0"/>
              <a:t>Käyttäjissä on myös muita kuin oululaisia. Esimerkiksi potentiaalisia muuttajia ja matkailijoita</a:t>
            </a:r>
            <a:r>
              <a:rPr lang="fi-FI" sz="1000" i="1" dirty="0"/>
              <a:t>. </a:t>
            </a:r>
          </a:p>
          <a:p>
            <a:endParaRPr lang="fi-FI" sz="1400" dirty="0"/>
          </a:p>
          <a:p>
            <a:br>
              <a:rPr lang="fi-FI" sz="1400" i="1" dirty="0"/>
            </a:br>
            <a:endParaRPr lang="fi-FI" sz="1400" i="1" dirty="0"/>
          </a:p>
          <a:p>
            <a:endParaRPr lang="fi-FI" sz="1400" dirty="0"/>
          </a:p>
        </p:txBody>
      </p:sp>
    </p:spTree>
    <p:extLst>
      <p:ext uri="{BB962C8B-B14F-4D97-AF65-F5344CB8AC3E}">
        <p14:creationId xmlns:p14="http://schemas.microsoft.com/office/powerpoint/2010/main" val="125807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1CC930-4D58-416B-AF1B-02A95002DB88}"/>
              </a:ext>
            </a:extLst>
          </p:cNvPr>
          <p:cNvSpPr>
            <a:spLocks noGrp="1"/>
          </p:cNvSpPr>
          <p:nvPr>
            <p:ph type="title"/>
          </p:nvPr>
        </p:nvSpPr>
        <p:spPr>
          <a:xfrm>
            <a:off x="457200" y="298066"/>
            <a:ext cx="5616624" cy="375174"/>
          </a:xfrm>
        </p:spPr>
        <p:txBody>
          <a:bodyPr/>
          <a:lstStyle/>
          <a:p>
            <a:r>
              <a:rPr lang="fi-FI" dirty="0"/>
              <a:t>Tahatonta ja tahallista käyttöä</a:t>
            </a:r>
          </a:p>
        </p:txBody>
      </p:sp>
      <p:sp>
        <p:nvSpPr>
          <p:cNvPr id="3" name="Sisällön paikkamerkki 2">
            <a:extLst>
              <a:ext uri="{FF2B5EF4-FFF2-40B4-BE49-F238E27FC236}">
                <a16:creationId xmlns:a16="http://schemas.microsoft.com/office/drawing/2014/main" id="{9C12B72A-859A-4D96-A6B8-4063544D3BB7}"/>
              </a:ext>
            </a:extLst>
          </p:cNvPr>
          <p:cNvSpPr>
            <a:spLocks noGrp="1"/>
          </p:cNvSpPr>
          <p:nvPr>
            <p:ph idx="1"/>
          </p:nvPr>
        </p:nvSpPr>
        <p:spPr>
          <a:xfrm>
            <a:off x="457200" y="763675"/>
            <a:ext cx="5626968" cy="3920985"/>
          </a:xfrm>
        </p:spPr>
        <p:txBody>
          <a:bodyPr>
            <a:normAutofit fontScale="25000" lnSpcReduction="20000"/>
          </a:bodyPr>
          <a:lstStyle/>
          <a:p>
            <a:pPr marL="285750" indent="-285750">
              <a:buFont typeface="Arial" panose="020B0604020202020204" pitchFamily="34" charset="0"/>
              <a:buChar char="•"/>
            </a:pPr>
            <a:endParaRPr lang="fi-FI" sz="4400" dirty="0"/>
          </a:p>
          <a:p>
            <a:pPr marL="285750" indent="-285750">
              <a:lnSpc>
                <a:spcPct val="120000"/>
              </a:lnSpc>
              <a:buFont typeface="Arial" panose="020B0604020202020204" pitchFamily="34" charset="0"/>
              <a:buChar char="•"/>
            </a:pPr>
            <a:r>
              <a:rPr lang="fi-FI" sz="4000" dirty="0"/>
              <a:t>38,7% käyttäjäkyselyyn vastanneista lukee </a:t>
            </a:r>
            <a:r>
              <a:rPr lang="fi-FI" sz="4000" dirty="0" err="1"/>
              <a:t>Mun</a:t>
            </a:r>
            <a:r>
              <a:rPr lang="fi-FI" sz="4000" dirty="0"/>
              <a:t> Oulua viikoittain. Osalle </a:t>
            </a:r>
            <a:r>
              <a:rPr lang="fi-FI" sz="4000" dirty="0" err="1"/>
              <a:t>Mun</a:t>
            </a:r>
            <a:r>
              <a:rPr lang="fi-FI" sz="4000" dirty="0"/>
              <a:t> Oulu näkyy verkossa some-päivityksinä, eli he lukevat yksittäisiä kiinnostavia juttuja. Toiset (pääosin iäkkäämmät käyttäjät) avaavat kaupunkimedian aamuisin Kalevan rinnalle. </a:t>
            </a:r>
          </a:p>
          <a:p>
            <a:pPr marL="285750" indent="-285750">
              <a:lnSpc>
                <a:spcPct val="120000"/>
              </a:lnSpc>
              <a:buFont typeface="Arial" panose="020B0604020202020204" pitchFamily="34" charset="0"/>
              <a:buChar char="•"/>
            </a:pPr>
            <a:endParaRPr lang="fi-FI" sz="4000" dirty="0"/>
          </a:p>
          <a:p>
            <a:pPr marL="285750" indent="-285750">
              <a:lnSpc>
                <a:spcPct val="120000"/>
              </a:lnSpc>
              <a:buFont typeface="Arial" panose="020B0604020202020204" pitchFamily="34" charset="0"/>
              <a:buChar char="•"/>
            </a:pPr>
            <a:r>
              <a:rPr lang="fi-FI" sz="4000" dirty="0"/>
              <a:t>Suurin osa käyttäjistä (kaikissa ikäryhmissä) seuraa </a:t>
            </a:r>
            <a:r>
              <a:rPr lang="fi-FI" sz="4000" dirty="0" err="1"/>
              <a:t>Mun</a:t>
            </a:r>
            <a:r>
              <a:rPr lang="fi-FI" sz="4000" dirty="0"/>
              <a:t> Oulua matkapuhelimella.  Kaupunkimedian saa kiinnitettyä kuvakkeella laitteen aloitusnäytölle, mutta varsinaista sovellusta ei ole vielä olemassa. </a:t>
            </a:r>
            <a:br>
              <a:rPr lang="fi-FI" sz="4000" dirty="0"/>
            </a:br>
            <a:endParaRPr lang="fi-FI" sz="4000" dirty="0"/>
          </a:p>
          <a:p>
            <a:pPr>
              <a:lnSpc>
                <a:spcPct val="170000"/>
              </a:lnSpc>
            </a:pPr>
            <a:r>
              <a:rPr lang="fi-FI" sz="4400" b="1" dirty="0"/>
              <a:t>Yleisimmät polut: </a:t>
            </a:r>
          </a:p>
          <a:p>
            <a:pPr>
              <a:lnSpc>
                <a:spcPct val="170000"/>
              </a:lnSpc>
            </a:pPr>
            <a:r>
              <a:rPr lang="fi-FI" sz="4400" b="1" dirty="0"/>
              <a:t>1. Facebook  (yleisin kaikilla paitsi yli 66-vuotiailla, jotka tulevat suoraan sivulle)</a:t>
            </a:r>
            <a:br>
              <a:rPr lang="fi-FI" sz="4400" b="1" dirty="0"/>
            </a:br>
            <a:r>
              <a:rPr lang="fi-FI" sz="4400" b="1" dirty="0"/>
              <a:t>2. saapuminen suoraan osoitteeseen munoulu.fi  </a:t>
            </a:r>
          </a:p>
          <a:p>
            <a:pPr>
              <a:lnSpc>
                <a:spcPct val="120000"/>
              </a:lnSpc>
            </a:pPr>
            <a:r>
              <a:rPr lang="fi-FI" sz="4400" b="1" dirty="0"/>
              <a:t>3. Google (merkittävä etenkin Oulun ulkopuolella asuville. Lisäksi Googlea käytetään yleisesti kun haetaan tietoa Oulun kaupungin palveluista. </a:t>
            </a:r>
            <a:br>
              <a:rPr lang="fi-FI" sz="4400" b="1" dirty="0"/>
            </a:br>
            <a:r>
              <a:rPr lang="fi-FI" sz="4400" b="1" dirty="0"/>
              <a:t>4. Kaleva.fi</a:t>
            </a:r>
            <a:br>
              <a:rPr lang="fi-FI" sz="4400" b="1" dirty="0"/>
            </a:br>
            <a:br>
              <a:rPr lang="fi-FI" sz="4400" b="1" dirty="0"/>
            </a:br>
            <a:r>
              <a:rPr lang="fi-FI" sz="4000" b="1" dirty="0"/>
              <a:t>HUOM! Twitter</a:t>
            </a:r>
            <a:r>
              <a:rPr lang="fi-FI" sz="4000" dirty="0"/>
              <a:t> ei noussut verkkokyselyssä, mutta monet haastateltavista pitivät Twitteriä tärkeänä polkuna </a:t>
            </a:r>
            <a:r>
              <a:rPr lang="fi-FI" sz="4000" dirty="0" err="1"/>
              <a:t>hästägin</a:t>
            </a:r>
            <a:r>
              <a:rPr lang="fi-FI" sz="4000" dirty="0"/>
              <a:t> #Oulu kautta.  </a:t>
            </a:r>
            <a:r>
              <a:rPr lang="fi-FI" sz="4000" b="1" dirty="0"/>
              <a:t>Instagram</a:t>
            </a:r>
            <a:r>
              <a:rPr lang="fi-FI" sz="4000" dirty="0"/>
              <a:t> ei ole tutkimuksen perusteella oleellinen reitti </a:t>
            </a:r>
            <a:r>
              <a:rPr lang="fi-FI" sz="4000" dirty="0" err="1"/>
              <a:t>Mun</a:t>
            </a:r>
            <a:r>
              <a:rPr lang="fi-FI" sz="4000" dirty="0"/>
              <a:t> Ouluun, mikä voi johtua siitä, että </a:t>
            </a:r>
            <a:r>
              <a:rPr lang="fi-FI" sz="4000" dirty="0" err="1"/>
              <a:t>Instasta</a:t>
            </a:r>
            <a:r>
              <a:rPr lang="fi-FI" sz="4000" dirty="0"/>
              <a:t> on vaikea tehdä suoria linkityksiä verkkosivuille, ellei käytä markkinointirahaa. Esim. opiskelijoiden tavoittamisessa Instagram-mainonta kannattaa ottaa entistä vahvemmin </a:t>
            </a:r>
            <a:r>
              <a:rPr lang="fi-FI" sz="4000" dirty="0" err="1"/>
              <a:t>Mun</a:t>
            </a:r>
            <a:r>
              <a:rPr lang="fi-FI" sz="4000" dirty="0"/>
              <a:t> Oulun työkalupakkiin. </a:t>
            </a:r>
            <a:r>
              <a:rPr lang="fi-FI" sz="4000" b="1" dirty="0"/>
              <a:t>Kaupungin omat kanavat (Ouka.fi, Akkuna) </a:t>
            </a:r>
            <a:r>
              <a:rPr lang="fi-FI" sz="4000" dirty="0"/>
              <a:t>nousevat myös </a:t>
            </a:r>
            <a:r>
              <a:rPr lang="fi-FI" sz="4000" dirty="0" err="1"/>
              <a:t>Mun</a:t>
            </a:r>
            <a:r>
              <a:rPr lang="fi-FI" sz="4000" dirty="0"/>
              <a:t> Oulun Google-analytiikassa. </a:t>
            </a:r>
            <a:endParaRPr lang="fi-FI" sz="4000" dirty="0">
              <a:solidFill>
                <a:srgbClr val="FF0000"/>
              </a:solidFill>
            </a:endParaRPr>
          </a:p>
          <a:p>
            <a:pPr marL="285750" indent="-285750">
              <a:buFont typeface="Arial" panose="020B0604020202020204" pitchFamily="34" charset="0"/>
              <a:buChar char="•"/>
            </a:pPr>
            <a:endParaRPr lang="fi-FI" sz="2800" dirty="0"/>
          </a:p>
          <a:p>
            <a:pPr marL="285750" indent="-285750">
              <a:buFont typeface="Arial" panose="020B0604020202020204" pitchFamily="34" charset="0"/>
              <a:buChar char="•"/>
            </a:pPr>
            <a:endParaRPr lang="fi-FI" sz="2800" dirty="0"/>
          </a:p>
          <a:p>
            <a:pPr marL="285750" indent="-285750">
              <a:buFont typeface="Arial" panose="020B0604020202020204" pitchFamily="34" charset="0"/>
              <a:buChar char="•"/>
            </a:pPr>
            <a:br>
              <a:rPr lang="fi-FI" dirty="0"/>
            </a:br>
            <a:br>
              <a:rPr lang="fi-FI" dirty="0"/>
            </a:br>
            <a:endParaRPr lang="fi-FI" dirty="0"/>
          </a:p>
        </p:txBody>
      </p:sp>
      <p:sp>
        <p:nvSpPr>
          <p:cNvPr id="4" name="Tekstin paikkamerkki 3">
            <a:extLst>
              <a:ext uri="{FF2B5EF4-FFF2-40B4-BE49-F238E27FC236}">
                <a16:creationId xmlns:a16="http://schemas.microsoft.com/office/drawing/2014/main" id="{5E73E3A2-4F6D-46FC-9169-FAC5EE7058AE}"/>
              </a:ext>
            </a:extLst>
          </p:cNvPr>
          <p:cNvSpPr>
            <a:spLocks noGrp="1"/>
          </p:cNvSpPr>
          <p:nvPr>
            <p:ph type="body" sz="quarter" idx="13"/>
          </p:nvPr>
        </p:nvSpPr>
        <p:spPr>
          <a:xfrm>
            <a:off x="6615524" y="673240"/>
            <a:ext cx="2214674" cy="1103923"/>
          </a:xfrm>
        </p:spPr>
        <p:txBody>
          <a:bodyPr/>
          <a:lstStyle/>
          <a:p>
            <a:r>
              <a:rPr lang="fi-FI" sz="1000" dirty="0"/>
              <a:t>”</a:t>
            </a:r>
            <a:r>
              <a:rPr lang="fi-FI" sz="1000" i="1" dirty="0"/>
              <a:t>Minähän </a:t>
            </a:r>
            <a:r>
              <a:rPr lang="fi-FI" sz="1000" i="1" dirty="0" err="1"/>
              <a:t>oon</a:t>
            </a:r>
            <a:r>
              <a:rPr lang="fi-FI" sz="1000" i="1" dirty="0"/>
              <a:t> some-nörtti. Paperilehti on </a:t>
            </a:r>
            <a:r>
              <a:rPr lang="fi-FI" sz="1000" i="1" dirty="0" err="1"/>
              <a:t>mulle</a:t>
            </a:r>
            <a:r>
              <a:rPr lang="fi-FI" sz="1000" i="1" dirty="0"/>
              <a:t> </a:t>
            </a:r>
            <a:r>
              <a:rPr lang="fi-FI" sz="1000" i="1" dirty="0" err="1"/>
              <a:t>niinku</a:t>
            </a:r>
            <a:r>
              <a:rPr lang="fi-FI" sz="1000" i="1" dirty="0"/>
              <a:t> roska. Uutislähde omalta paikkakunnalta on  Twitter, se mitä tulee </a:t>
            </a:r>
            <a:r>
              <a:rPr lang="fi-FI" sz="1000" i="1" dirty="0" err="1"/>
              <a:t>hästägin</a:t>
            </a:r>
            <a:r>
              <a:rPr lang="fi-FI" sz="1000" i="1" dirty="0"/>
              <a:t> #Oulu takaa. No Puskaradio Oulu on, </a:t>
            </a:r>
            <a:r>
              <a:rPr lang="fi-FI" sz="1000" i="1" dirty="0" err="1"/>
              <a:t>mut</a:t>
            </a:r>
            <a:r>
              <a:rPr lang="fi-FI" sz="1000" i="1" dirty="0"/>
              <a:t> </a:t>
            </a:r>
            <a:r>
              <a:rPr lang="fi-FI" sz="1000" i="1" dirty="0" err="1"/>
              <a:t>seki</a:t>
            </a:r>
            <a:r>
              <a:rPr lang="fi-FI" sz="1000" i="1" dirty="0"/>
              <a:t> on aika yksipuolista mitä siellä jaetaan, ne on yleensä niitä kohurikoksia ja negatiivisia uutisia. Et </a:t>
            </a:r>
            <a:r>
              <a:rPr lang="fi-FI" sz="1000" i="1" dirty="0" err="1"/>
              <a:t>ku</a:t>
            </a:r>
            <a:r>
              <a:rPr lang="fi-FI" sz="1000" i="1" dirty="0"/>
              <a:t> </a:t>
            </a:r>
            <a:r>
              <a:rPr lang="fi-FI" sz="1000" i="1" dirty="0" err="1"/>
              <a:t>mä</a:t>
            </a:r>
            <a:r>
              <a:rPr lang="fi-FI" sz="1000" i="1" dirty="0"/>
              <a:t> löysin </a:t>
            </a:r>
            <a:r>
              <a:rPr lang="fi-FI" sz="1000" i="1" dirty="0" err="1"/>
              <a:t>tän</a:t>
            </a:r>
            <a:r>
              <a:rPr lang="fi-FI" sz="1000" i="1" dirty="0"/>
              <a:t> </a:t>
            </a:r>
            <a:r>
              <a:rPr lang="fi-FI" sz="1000" i="1" dirty="0" err="1"/>
              <a:t>Mun</a:t>
            </a:r>
            <a:r>
              <a:rPr lang="fi-FI" sz="1000" i="1" dirty="0"/>
              <a:t> Oulun, niin </a:t>
            </a:r>
            <a:r>
              <a:rPr lang="fi-FI" sz="1000" i="1" dirty="0" err="1"/>
              <a:t>mä</a:t>
            </a:r>
            <a:r>
              <a:rPr lang="fi-FI" sz="1000" i="1" dirty="0"/>
              <a:t> olin aivan </a:t>
            </a:r>
            <a:r>
              <a:rPr lang="fi-FI" sz="1000" i="1" dirty="0" err="1"/>
              <a:t>ihastunu</a:t>
            </a:r>
            <a:r>
              <a:rPr lang="fi-FI" sz="1000" i="1" dirty="0"/>
              <a:t>, että JEE.”</a:t>
            </a:r>
            <a:br>
              <a:rPr lang="fi-FI" sz="1000" dirty="0"/>
            </a:br>
            <a:br>
              <a:rPr lang="fi-FI" sz="1000" dirty="0"/>
            </a:br>
            <a:r>
              <a:rPr lang="fi-FI" sz="1000" i="1" dirty="0"/>
              <a:t>- Nainen 35-50 –vuotias, freelancerina viestintä- ja markkinointialalla -</a:t>
            </a:r>
          </a:p>
          <a:p>
            <a:endParaRPr lang="fi-FI" sz="1000" i="1" dirty="0"/>
          </a:p>
        </p:txBody>
      </p:sp>
    </p:spTree>
    <p:extLst>
      <p:ext uri="{BB962C8B-B14F-4D97-AF65-F5344CB8AC3E}">
        <p14:creationId xmlns:p14="http://schemas.microsoft.com/office/powerpoint/2010/main" val="290340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1D7353-3B82-4A0B-9D99-D65C3D32352F}"/>
              </a:ext>
            </a:extLst>
          </p:cNvPr>
          <p:cNvSpPr>
            <a:spLocks noGrp="1"/>
          </p:cNvSpPr>
          <p:nvPr>
            <p:ph type="title"/>
          </p:nvPr>
        </p:nvSpPr>
        <p:spPr>
          <a:xfrm>
            <a:off x="437104" y="170059"/>
            <a:ext cx="5616624" cy="857250"/>
          </a:xfrm>
        </p:spPr>
        <p:txBody>
          <a:bodyPr/>
          <a:lstStyle/>
          <a:p>
            <a:r>
              <a:rPr lang="fi-FI" dirty="0" err="1"/>
              <a:t>Mun</a:t>
            </a:r>
            <a:r>
              <a:rPr lang="fi-FI" dirty="0"/>
              <a:t> Oulun </a:t>
            </a:r>
            <a:r>
              <a:rPr lang="fi-FI" dirty="0">
                <a:solidFill>
                  <a:srgbClr val="E10069"/>
                </a:solidFill>
              </a:rPr>
              <a:t>PLUSSAT</a:t>
            </a:r>
            <a:r>
              <a:rPr lang="fi-FI" dirty="0"/>
              <a:t> haastateltaville</a:t>
            </a:r>
          </a:p>
        </p:txBody>
      </p:sp>
      <p:sp>
        <p:nvSpPr>
          <p:cNvPr id="4" name="Tekstin paikkamerkki 3">
            <a:extLst>
              <a:ext uri="{FF2B5EF4-FFF2-40B4-BE49-F238E27FC236}">
                <a16:creationId xmlns:a16="http://schemas.microsoft.com/office/drawing/2014/main" id="{658D299E-AE35-4F3A-A334-D6B5BD30D391}"/>
              </a:ext>
            </a:extLst>
          </p:cNvPr>
          <p:cNvSpPr>
            <a:spLocks noGrp="1"/>
          </p:cNvSpPr>
          <p:nvPr>
            <p:ph type="body" sz="quarter" idx="13"/>
          </p:nvPr>
        </p:nvSpPr>
        <p:spPr>
          <a:xfrm>
            <a:off x="6615267" y="542611"/>
            <a:ext cx="2214674" cy="1316441"/>
          </a:xfrm>
        </p:spPr>
        <p:txBody>
          <a:bodyPr/>
          <a:lstStyle/>
          <a:p>
            <a:br>
              <a:rPr lang="fi-FI" sz="1200" dirty="0"/>
            </a:br>
            <a:r>
              <a:rPr lang="fi-FI" sz="1000" i="1" dirty="0"/>
              <a:t>Käyttäjähaastatteluun osallistui 11 aktiivista Oulun ja muun maailman ilmiöiden seuraajaa. Suurin osa oli iältään 35-50 –vuotiaita.</a:t>
            </a:r>
          </a:p>
        </p:txBody>
      </p:sp>
      <p:sp>
        <p:nvSpPr>
          <p:cNvPr id="5" name="Tekstin paikkamerkki 4">
            <a:extLst>
              <a:ext uri="{FF2B5EF4-FFF2-40B4-BE49-F238E27FC236}">
                <a16:creationId xmlns:a16="http://schemas.microsoft.com/office/drawing/2014/main" id="{0736E266-B9E9-4572-BA21-9BA2E13692E2}"/>
              </a:ext>
            </a:extLst>
          </p:cNvPr>
          <p:cNvSpPr>
            <a:spLocks noGrp="1"/>
          </p:cNvSpPr>
          <p:nvPr>
            <p:ph type="body" sz="quarter" idx="14"/>
          </p:nvPr>
        </p:nvSpPr>
        <p:spPr>
          <a:xfrm>
            <a:off x="6615267" y="2361364"/>
            <a:ext cx="2160587" cy="1650546"/>
          </a:xfrm>
        </p:spPr>
        <p:txBody>
          <a:bodyPr/>
          <a:lstStyle/>
          <a:p>
            <a:pPr>
              <a:lnSpc>
                <a:spcPct val="150000"/>
              </a:lnSpc>
            </a:pPr>
            <a:r>
              <a:rPr lang="fi-FI" sz="1000" i="1" dirty="0"/>
              <a:t>Haastateltavilla on useita some-tilejä ja  verkkomedioita  seurannassa. Yleisimmät Kaleva, Helsingin Sanomat, Ilta-Sanomat ja Yle. </a:t>
            </a:r>
            <a:br>
              <a:rPr lang="fi-FI" sz="1000" i="1" dirty="0"/>
            </a:br>
            <a:br>
              <a:rPr lang="fi-FI" sz="1000" i="1" dirty="0"/>
            </a:br>
            <a:r>
              <a:rPr lang="fi-FI" sz="1000" i="1" dirty="0"/>
              <a:t>Käyttäjäkyselyn perusteella some-jakojen merkitys on  suuri kaikissa paitsi yli 66-vuotiaiden ikäryhmässä. </a:t>
            </a:r>
          </a:p>
        </p:txBody>
      </p:sp>
      <p:graphicFrame>
        <p:nvGraphicFramePr>
          <p:cNvPr id="13" name="Sisällön paikkamerkki 12">
            <a:extLst>
              <a:ext uri="{FF2B5EF4-FFF2-40B4-BE49-F238E27FC236}">
                <a16:creationId xmlns:a16="http://schemas.microsoft.com/office/drawing/2014/main" id="{C7804CFA-F810-4069-B21B-56C02EAEFEC6}"/>
              </a:ext>
            </a:extLst>
          </p:cNvPr>
          <p:cNvGraphicFramePr>
            <a:graphicFrameLocks noGrp="1"/>
          </p:cNvGraphicFramePr>
          <p:nvPr>
            <p:ph idx="1"/>
            <p:extLst>
              <p:ext uri="{D42A27DB-BD31-4B8C-83A1-F6EECF244321}">
                <p14:modId xmlns:p14="http://schemas.microsoft.com/office/powerpoint/2010/main" val="2220971508"/>
              </p:ext>
            </p:extLst>
          </p:nvPr>
        </p:nvGraphicFramePr>
        <p:xfrm>
          <a:off x="368146" y="994958"/>
          <a:ext cx="5716022" cy="3599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894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ED3AA6-C407-4FB2-B525-CBA41FF00BAE}"/>
              </a:ext>
            </a:extLst>
          </p:cNvPr>
          <p:cNvSpPr>
            <a:spLocks noGrp="1"/>
          </p:cNvSpPr>
          <p:nvPr>
            <p:ph type="title"/>
          </p:nvPr>
        </p:nvSpPr>
        <p:spPr>
          <a:xfrm>
            <a:off x="457200" y="411982"/>
            <a:ext cx="5616624" cy="864095"/>
          </a:xfrm>
        </p:spPr>
        <p:txBody>
          <a:bodyPr/>
          <a:lstStyle/>
          <a:p>
            <a:r>
              <a:rPr lang="fi-FI" dirty="0"/>
              <a:t>Lämpimällä sydämellä Oulusta. </a:t>
            </a:r>
            <a:br>
              <a:rPr lang="fi-FI" dirty="0"/>
            </a:br>
            <a:r>
              <a:rPr lang="fi-FI" sz="2000" dirty="0"/>
              <a:t>Onko </a:t>
            </a:r>
            <a:r>
              <a:rPr lang="fi-FI" sz="2000" dirty="0" err="1"/>
              <a:t>Mun</a:t>
            </a:r>
            <a:r>
              <a:rPr lang="fi-FI" sz="2000" dirty="0"/>
              <a:t> Oulu sloganinsa mittainen? </a:t>
            </a:r>
          </a:p>
        </p:txBody>
      </p:sp>
      <p:sp>
        <p:nvSpPr>
          <p:cNvPr id="3" name="Sisällön paikkamerkki 2">
            <a:extLst>
              <a:ext uri="{FF2B5EF4-FFF2-40B4-BE49-F238E27FC236}">
                <a16:creationId xmlns:a16="http://schemas.microsoft.com/office/drawing/2014/main" id="{C7C48A23-8C2C-4B9B-8CB1-95C8C3A224FB}"/>
              </a:ext>
            </a:extLst>
          </p:cNvPr>
          <p:cNvSpPr>
            <a:spLocks noGrp="1"/>
          </p:cNvSpPr>
          <p:nvPr>
            <p:ph idx="1"/>
          </p:nvPr>
        </p:nvSpPr>
        <p:spPr>
          <a:xfrm>
            <a:off x="457200" y="1376624"/>
            <a:ext cx="5626968" cy="3647552"/>
          </a:xfrm>
        </p:spPr>
        <p:txBody>
          <a:bodyPr>
            <a:normAutofit fontScale="25000" lnSpcReduction="20000"/>
          </a:bodyPr>
          <a:lstStyle/>
          <a:p>
            <a:br>
              <a:rPr lang="fi-FI" sz="3600" dirty="0"/>
            </a:br>
            <a:endParaRPr lang="fi-FI" sz="3600" dirty="0"/>
          </a:p>
          <a:p>
            <a:r>
              <a:rPr lang="fi-FI" sz="3600" i="1" dirty="0"/>
              <a:t>”</a:t>
            </a:r>
            <a:r>
              <a:rPr lang="fi-FI" sz="3600" i="1" dirty="0" err="1"/>
              <a:t>Voisko</a:t>
            </a:r>
            <a:r>
              <a:rPr lang="fi-FI" sz="3600" i="1" dirty="0"/>
              <a:t> olla vähä persoonallisempi joku vähä Oulu-keskeisempi? Mutta toki sydän on aina sydän. ”</a:t>
            </a:r>
            <a:br>
              <a:rPr lang="fi-FI" sz="3600" i="1" dirty="0"/>
            </a:br>
            <a:br>
              <a:rPr lang="fi-FI" sz="3600" i="1" dirty="0"/>
            </a:br>
            <a:r>
              <a:rPr lang="fi-FI" sz="3600" i="1" dirty="0"/>
              <a:t>”En tarttuisi tähän kanavaan tuon perusteella.  Siitä pisteet, että siinä ei </a:t>
            </a:r>
            <a:r>
              <a:rPr lang="fi-FI" sz="3600" i="1" dirty="0" err="1"/>
              <a:t>oo</a:t>
            </a:r>
            <a:r>
              <a:rPr lang="fi-FI" sz="3600" i="1" dirty="0"/>
              <a:t> käytetty murreilmaisuja. Ei </a:t>
            </a:r>
            <a:r>
              <a:rPr lang="fi-FI" sz="3600" i="1" dirty="0" err="1"/>
              <a:t>oo</a:t>
            </a:r>
            <a:r>
              <a:rPr lang="fi-FI" sz="3600" i="1" dirty="0"/>
              <a:t> </a:t>
            </a:r>
            <a:r>
              <a:rPr lang="fi-FI" sz="3600" i="1" dirty="0" err="1"/>
              <a:t>mikkää</a:t>
            </a:r>
            <a:r>
              <a:rPr lang="fi-FI" sz="3600" i="1" dirty="0"/>
              <a:t> </a:t>
            </a:r>
            <a:r>
              <a:rPr lang="fi-FI" sz="3600" i="1" dirty="0" err="1"/>
              <a:t>luekko</a:t>
            </a:r>
            <a:r>
              <a:rPr lang="fi-FI" sz="3600" i="1" dirty="0"/>
              <a:t> </a:t>
            </a:r>
            <a:r>
              <a:rPr lang="fi-FI" sz="3600" i="1" dirty="0" err="1"/>
              <a:t>nää</a:t>
            </a:r>
            <a:r>
              <a:rPr lang="fi-FI" sz="3600" i="1" dirty="0"/>
              <a:t> tätä. ”</a:t>
            </a:r>
            <a:br>
              <a:rPr lang="fi-FI" sz="3600" i="1" dirty="0"/>
            </a:br>
            <a:br>
              <a:rPr lang="fi-FI" sz="3600" i="1" dirty="0"/>
            </a:br>
            <a:r>
              <a:rPr lang="fi-FI" sz="3600" i="1" dirty="0"/>
              <a:t>”Mää asun täysin pohjoispäässä Oulua, niin Oulu ei kyllä kovin lämpimästi meidän aluetta ainakaan kohtele. Ehkä ajatus on </a:t>
            </a:r>
            <a:r>
              <a:rPr lang="fi-FI" sz="3600" i="1" dirty="0" err="1"/>
              <a:t>kuitenki</a:t>
            </a:r>
            <a:r>
              <a:rPr lang="fi-FI" sz="3600" i="1" dirty="0"/>
              <a:t> </a:t>
            </a:r>
            <a:r>
              <a:rPr lang="fi-FI" sz="3600" i="1" dirty="0" err="1"/>
              <a:t>kaikenkaikkiaan</a:t>
            </a:r>
            <a:r>
              <a:rPr lang="fi-FI" sz="3600" i="1" dirty="0"/>
              <a:t> tosi hyvä ja yritetään </a:t>
            </a:r>
            <a:r>
              <a:rPr lang="fi-FI" sz="3600" i="1" dirty="0" err="1"/>
              <a:t>saaha</a:t>
            </a:r>
            <a:r>
              <a:rPr lang="fi-FI" sz="3600" i="1" dirty="0"/>
              <a:t> positiivista kuvaa Oulusta. Ymmärrän, mitä sillä </a:t>
            </a:r>
            <a:r>
              <a:rPr lang="fi-FI" sz="3600" i="1" dirty="0" err="1"/>
              <a:t>hajetaan</a:t>
            </a:r>
            <a:r>
              <a:rPr lang="fi-FI" sz="3600" i="1" dirty="0"/>
              <a:t>. ”</a:t>
            </a:r>
            <a:br>
              <a:rPr lang="fi-FI" sz="3600" i="1" dirty="0"/>
            </a:br>
            <a:endParaRPr lang="fi-FI" sz="3600" i="1" dirty="0"/>
          </a:p>
          <a:p>
            <a:r>
              <a:rPr lang="fi-FI" sz="3600" i="1" dirty="0"/>
              <a:t>”Tuo ehkä </a:t>
            </a:r>
            <a:r>
              <a:rPr lang="fi-FI" sz="3600" i="1" dirty="0" err="1"/>
              <a:t>antas</a:t>
            </a:r>
            <a:r>
              <a:rPr lang="fi-FI" sz="3600" i="1" dirty="0"/>
              <a:t> ymmärtää pikkusen eri tavalla siitä sisällöstä, </a:t>
            </a:r>
            <a:r>
              <a:rPr lang="fi-FI" sz="3600" i="1" dirty="0" err="1"/>
              <a:t>ku</a:t>
            </a:r>
            <a:r>
              <a:rPr lang="fi-FI" sz="3600" i="1" dirty="0"/>
              <a:t> mikä se nyt kokemuksen mukaan on.  Sisältönä on aika pitkälti </a:t>
            </a:r>
            <a:r>
              <a:rPr lang="fi-FI" sz="3600" i="1" dirty="0" err="1"/>
              <a:t>kuitenki</a:t>
            </a:r>
            <a:r>
              <a:rPr lang="fi-FI" sz="3600" i="1" dirty="0"/>
              <a:t> </a:t>
            </a:r>
            <a:r>
              <a:rPr lang="fi-FI" sz="3600" i="1" dirty="0" err="1"/>
              <a:t>sellasta</a:t>
            </a:r>
            <a:r>
              <a:rPr lang="fi-FI" sz="3600" i="1" dirty="0"/>
              <a:t> kaupungin pikkusen ehkä </a:t>
            </a:r>
            <a:r>
              <a:rPr lang="fi-FI" sz="3600" i="1" dirty="0" err="1"/>
              <a:t>liianki</a:t>
            </a:r>
            <a:r>
              <a:rPr lang="fi-FI" sz="3600" i="1" dirty="0"/>
              <a:t> virallista tiedottamista.”</a:t>
            </a:r>
            <a:br>
              <a:rPr lang="fi-FI" sz="3600" i="1" dirty="0"/>
            </a:br>
            <a:endParaRPr lang="fi-FI" sz="3600" i="1" dirty="0"/>
          </a:p>
          <a:p>
            <a:r>
              <a:rPr lang="fi-FI" sz="3600" i="1" dirty="0"/>
              <a:t>”Oulussa on aika sydämellinen ilmapiiri.”</a:t>
            </a:r>
            <a:br>
              <a:rPr lang="fi-FI" sz="3600" i="1" dirty="0"/>
            </a:br>
            <a:endParaRPr lang="fi-FI" sz="3600" i="1" dirty="0"/>
          </a:p>
          <a:p>
            <a:r>
              <a:rPr lang="fi-FI" sz="3600" i="1" dirty="0"/>
              <a:t>”Kyllä se neutraali on. Pysyy kansa rauhallisena, ei tule voimakkaita tunnereaktioita.”</a:t>
            </a:r>
            <a:br>
              <a:rPr lang="fi-FI" sz="3600" i="1" dirty="0"/>
            </a:br>
            <a:br>
              <a:rPr lang="fi-FI" sz="3600" i="1" dirty="0"/>
            </a:br>
            <a:r>
              <a:rPr lang="fi-FI" sz="3600" i="1" dirty="0"/>
              <a:t>”Vähä vois olla räväkämpää, mutta eihän se nyt mitään ongelmatonta </a:t>
            </a:r>
            <a:r>
              <a:rPr lang="fi-FI" sz="3600" i="1" dirty="0" err="1"/>
              <a:t>oo</a:t>
            </a:r>
            <a:r>
              <a:rPr lang="fi-FI" sz="3600" i="1" dirty="0"/>
              <a:t> </a:t>
            </a:r>
            <a:r>
              <a:rPr lang="fi-FI" sz="3600" i="1" dirty="0" err="1"/>
              <a:t>tuommosta</a:t>
            </a:r>
            <a:r>
              <a:rPr lang="fi-FI" sz="3600" i="1" dirty="0"/>
              <a:t> myllyä kaupungin pyörittää. </a:t>
            </a:r>
          </a:p>
          <a:p>
            <a:pPr marL="285750" indent="-285750">
              <a:buFontTx/>
              <a:buChar char="-"/>
            </a:pPr>
            <a:endParaRPr lang="fi-FI" sz="3600" i="1" dirty="0"/>
          </a:p>
          <a:p>
            <a:r>
              <a:rPr lang="fi-FI" sz="3600" i="1" dirty="0"/>
              <a:t>”Vähä banaali. </a:t>
            </a:r>
            <a:r>
              <a:rPr lang="fi-FI" sz="3600" i="1" dirty="0" err="1"/>
              <a:t>Tärkiä</a:t>
            </a:r>
            <a:r>
              <a:rPr lang="fi-FI" sz="3600" i="1" dirty="0"/>
              <a:t> se on, että sydän on lämmin, niin psykofyysisesti kun kaikin puolin, mutta tunnuslauseena se on pliisu. </a:t>
            </a:r>
          </a:p>
          <a:p>
            <a:br>
              <a:rPr lang="fi-FI" sz="3600" i="1" dirty="0"/>
            </a:br>
            <a:r>
              <a:rPr lang="fi-FI" sz="3600" i="1" dirty="0"/>
              <a:t>”</a:t>
            </a:r>
            <a:r>
              <a:rPr lang="fi-FI" sz="3600" i="1" dirty="0" err="1"/>
              <a:t>Tää</a:t>
            </a:r>
            <a:r>
              <a:rPr lang="fi-FI" sz="3600" i="1" dirty="0"/>
              <a:t> on </a:t>
            </a:r>
            <a:r>
              <a:rPr lang="fi-FI" sz="3600" i="1" dirty="0" err="1"/>
              <a:t>semmosta</a:t>
            </a:r>
            <a:r>
              <a:rPr lang="fi-FI" sz="3600" i="1" dirty="0"/>
              <a:t> ilosta ja positiivista ja mukavaa ja vähä silleen söpöä. Positiivisestihan se pitää viestiä kaikki, tai neutraalisti. Ja sillä lailla, että toivotetaan tervetulleeksi. Hauska, retrohenkinen logo.”</a:t>
            </a:r>
          </a:p>
          <a:p>
            <a:pPr marL="285750" indent="-285750">
              <a:buFontTx/>
              <a:buChar char="-"/>
            </a:pPr>
            <a:endParaRPr lang="fi-FI" dirty="0"/>
          </a:p>
          <a:p>
            <a:pPr marL="285750" indent="-285750">
              <a:buFontTx/>
              <a:buChar char="-"/>
            </a:pPr>
            <a:endParaRPr lang="fi-FI" dirty="0"/>
          </a:p>
        </p:txBody>
      </p:sp>
      <p:sp>
        <p:nvSpPr>
          <p:cNvPr id="4" name="Tekstin paikkamerkki 3">
            <a:extLst>
              <a:ext uri="{FF2B5EF4-FFF2-40B4-BE49-F238E27FC236}">
                <a16:creationId xmlns:a16="http://schemas.microsoft.com/office/drawing/2014/main" id="{BDB15AFD-3C49-4A6F-8D1F-F2F89428E12D}"/>
              </a:ext>
            </a:extLst>
          </p:cNvPr>
          <p:cNvSpPr>
            <a:spLocks noGrp="1"/>
          </p:cNvSpPr>
          <p:nvPr>
            <p:ph type="body" sz="quarter" idx="13"/>
          </p:nvPr>
        </p:nvSpPr>
        <p:spPr>
          <a:xfrm>
            <a:off x="6588224" y="821834"/>
            <a:ext cx="2214674" cy="2102235"/>
          </a:xfrm>
        </p:spPr>
        <p:txBody>
          <a:bodyPr/>
          <a:lstStyle/>
          <a:p>
            <a:r>
              <a:rPr lang="fi-FI" sz="1000" i="1" dirty="0"/>
              <a:t>Suurin osa haastateltavista piti slogania kuvaavana, mutta vaikeasti löydettävänä. Moni ei ollut kuullut koko sloganista, vaikka sivusto olikin jo tuttu.</a:t>
            </a:r>
          </a:p>
          <a:p>
            <a:endParaRPr lang="fi-FI" dirty="0"/>
          </a:p>
          <a:p>
            <a:br>
              <a:rPr lang="fi-FI" dirty="0"/>
            </a:br>
            <a:endParaRPr lang="fi-FI" dirty="0"/>
          </a:p>
          <a:p>
            <a:endParaRPr lang="fi-FI" dirty="0"/>
          </a:p>
        </p:txBody>
      </p:sp>
      <p:sp>
        <p:nvSpPr>
          <p:cNvPr id="5" name="Tekstin paikkamerkki 4">
            <a:extLst>
              <a:ext uri="{FF2B5EF4-FFF2-40B4-BE49-F238E27FC236}">
                <a16:creationId xmlns:a16="http://schemas.microsoft.com/office/drawing/2014/main" id="{644D39E7-BD1B-4AC0-9354-6256E04B4004}"/>
              </a:ext>
            </a:extLst>
          </p:cNvPr>
          <p:cNvSpPr>
            <a:spLocks noGrp="1"/>
          </p:cNvSpPr>
          <p:nvPr>
            <p:ph type="body" sz="quarter" idx="14"/>
          </p:nvPr>
        </p:nvSpPr>
        <p:spPr>
          <a:xfrm>
            <a:off x="6588224" y="2240782"/>
            <a:ext cx="2160587" cy="2102235"/>
          </a:xfrm>
        </p:spPr>
        <p:txBody>
          <a:bodyPr/>
          <a:lstStyle/>
          <a:p>
            <a:pPr>
              <a:lnSpc>
                <a:spcPct val="150000"/>
              </a:lnSpc>
            </a:pPr>
            <a:br>
              <a:rPr lang="fi-FI" sz="1100" dirty="0"/>
            </a:br>
            <a:r>
              <a:rPr lang="fi-FI" sz="1000" i="1" dirty="0"/>
              <a:t>Slogania epäkiinnostavaksi tai pliisuksi kritisoineet toivoivat </a:t>
            </a:r>
            <a:r>
              <a:rPr lang="fi-FI" sz="1000" i="1" dirty="0" err="1"/>
              <a:t>Mun</a:t>
            </a:r>
            <a:r>
              <a:rPr lang="fi-FI" sz="1000" i="1" dirty="0"/>
              <a:t> Oululta ylipäätään räväkämpää sisältöä. Tosin faktapohjaisuus ja rakentavuus oli kaikille tärkeää, eli </a:t>
            </a:r>
            <a:r>
              <a:rPr lang="fi-FI" sz="1000" i="1" dirty="0" err="1"/>
              <a:t>Mun</a:t>
            </a:r>
            <a:r>
              <a:rPr lang="fi-FI" sz="1000" i="1" dirty="0"/>
              <a:t> Oulusta ei toivota kuitenkaan sensaatiomediaa. </a:t>
            </a:r>
          </a:p>
        </p:txBody>
      </p:sp>
    </p:spTree>
    <p:extLst>
      <p:ext uri="{BB962C8B-B14F-4D97-AF65-F5344CB8AC3E}">
        <p14:creationId xmlns:p14="http://schemas.microsoft.com/office/powerpoint/2010/main" val="283129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292E14-D6EF-4C60-9A8B-7AE3A6C42855}"/>
              </a:ext>
            </a:extLst>
          </p:cNvPr>
          <p:cNvSpPr>
            <a:spLocks noGrp="1"/>
          </p:cNvSpPr>
          <p:nvPr>
            <p:ph type="title"/>
          </p:nvPr>
        </p:nvSpPr>
        <p:spPr>
          <a:xfrm>
            <a:off x="457200" y="391886"/>
            <a:ext cx="5616624" cy="739705"/>
          </a:xfrm>
        </p:spPr>
        <p:txBody>
          <a:bodyPr/>
          <a:lstStyle/>
          <a:p>
            <a:r>
              <a:rPr lang="fi-FI" dirty="0"/>
              <a:t>Laatu ennen määrää</a:t>
            </a:r>
          </a:p>
        </p:txBody>
      </p:sp>
      <p:sp>
        <p:nvSpPr>
          <p:cNvPr id="3" name="Sisällön paikkamerkki 2">
            <a:extLst>
              <a:ext uri="{FF2B5EF4-FFF2-40B4-BE49-F238E27FC236}">
                <a16:creationId xmlns:a16="http://schemas.microsoft.com/office/drawing/2014/main" id="{926D949B-5A36-4CE9-9D10-74B88CB61C9B}"/>
              </a:ext>
            </a:extLst>
          </p:cNvPr>
          <p:cNvSpPr>
            <a:spLocks noGrp="1"/>
          </p:cNvSpPr>
          <p:nvPr>
            <p:ph idx="1"/>
          </p:nvPr>
        </p:nvSpPr>
        <p:spPr>
          <a:xfrm>
            <a:off x="457200" y="1131592"/>
            <a:ext cx="5626968" cy="3672184"/>
          </a:xfrm>
        </p:spPr>
        <p:txBody>
          <a:bodyPr>
            <a:normAutofit fontScale="92500" lnSpcReduction="10000"/>
          </a:bodyPr>
          <a:lstStyle/>
          <a:p>
            <a:pPr marL="285750" indent="-285750">
              <a:buFont typeface="Arial" panose="020B0604020202020204" pitchFamily="34" charset="0"/>
              <a:buChar char="•"/>
            </a:pPr>
            <a:r>
              <a:rPr lang="fi-FI" sz="1100" dirty="0"/>
              <a:t>Verkkokyselyssä kuvat ja tekstiartikkelit osoittautuivat selkeästi kiinnostavimmiksi sisältötyypeiksi kaikissa ikäryhmissä. </a:t>
            </a:r>
            <a:br>
              <a:rPr lang="fi-FI" sz="1100" dirty="0"/>
            </a:br>
            <a:endParaRPr lang="fi-FI" sz="1100" dirty="0"/>
          </a:p>
          <a:p>
            <a:pPr marL="285750" indent="-285750">
              <a:buFont typeface="Arial" panose="020B0604020202020204" pitchFamily="34" charset="0"/>
              <a:buChar char="•"/>
            </a:pPr>
            <a:r>
              <a:rPr lang="fi-FI" sz="1100" dirty="0"/>
              <a:t>Haastatteluun vastanneista suurin osa oli sitä mieltä, että </a:t>
            </a:r>
            <a:r>
              <a:rPr lang="fi-FI" sz="1100" dirty="0" err="1"/>
              <a:t>Mun</a:t>
            </a:r>
            <a:r>
              <a:rPr lang="fi-FI" sz="1100" dirty="0"/>
              <a:t> Oulussa on tarpeeksi sisältöä ja tekstit ovat sopivan mittaisia. Kaikki haastateltavat painottivat laatua ennen määrää, sillä  ”höttöä on netissä muutenkin.”</a:t>
            </a:r>
            <a:br>
              <a:rPr lang="fi-FI" sz="1100" dirty="0"/>
            </a:br>
            <a:endParaRPr lang="fi-FI" sz="1100" dirty="0"/>
          </a:p>
          <a:p>
            <a:pPr marL="285750" indent="-285750">
              <a:buFont typeface="Arial" panose="020B0604020202020204" pitchFamily="34" charset="0"/>
              <a:buChar char="•"/>
            </a:pPr>
            <a:r>
              <a:rPr lang="fi-FI" sz="1100" dirty="0"/>
              <a:t>Kolumneihin kohdistui eniten kritiikkiä, eli koettiin,  että niiden kärki jäi usein hämäräksi. Miksi juuri tämä teksti piti julkaista nyt? Tehdäänkö tekstiä tekstin vuoksi? </a:t>
            </a:r>
            <a:br>
              <a:rPr lang="fi-FI" sz="1100" dirty="0"/>
            </a:br>
            <a:endParaRPr lang="fi-FI" sz="1100" dirty="0"/>
          </a:p>
          <a:p>
            <a:pPr marL="285750" indent="-285750">
              <a:buFont typeface="Arial" panose="020B0604020202020204" pitchFamily="34" charset="0"/>
              <a:buChar char="•"/>
            </a:pPr>
            <a:r>
              <a:rPr lang="fi-FI" sz="1100" dirty="0"/>
              <a:t>Eräs tekstintekemisen ammattilainen moitti kirjoitusvirheitä ja hanketyötä tekevä projektikoordinaattori puolestaan liiallista virkamiesmäisyyttä: </a:t>
            </a:r>
            <a:br>
              <a:rPr lang="fi-FI" sz="1100" dirty="0"/>
            </a:br>
            <a:endParaRPr lang="fi-FI" sz="1100" dirty="0"/>
          </a:p>
          <a:p>
            <a:pPr marL="285750" indent="-285750">
              <a:buFont typeface="Arial" panose="020B0604020202020204" pitchFamily="34" charset="0"/>
              <a:buChar char="•"/>
            </a:pPr>
            <a:r>
              <a:rPr lang="fi-FI" sz="1100" i="1" dirty="0"/>
              <a:t>” Vaikka olen itse julkisella puolella töissä, </a:t>
            </a:r>
            <a:r>
              <a:rPr lang="fi-FI" sz="1100" i="1" dirty="0" err="1"/>
              <a:t>mä</a:t>
            </a:r>
            <a:r>
              <a:rPr lang="fi-FI" sz="1100" i="1" dirty="0"/>
              <a:t> en </a:t>
            </a:r>
            <a:r>
              <a:rPr lang="fi-FI" sz="1100" i="1" dirty="0" err="1"/>
              <a:t>itekkään</a:t>
            </a:r>
            <a:r>
              <a:rPr lang="fi-FI" sz="1100" i="1" dirty="0"/>
              <a:t> </a:t>
            </a:r>
            <a:r>
              <a:rPr lang="fi-FI" sz="1100" i="1" dirty="0" err="1"/>
              <a:t>haluais</a:t>
            </a:r>
            <a:r>
              <a:rPr lang="fi-FI" sz="1100" i="1" dirty="0"/>
              <a:t> lukea meidän hankkeesta hankkeena mistään. Että sen </a:t>
            </a:r>
            <a:r>
              <a:rPr lang="fi-FI" sz="1100" i="1" dirty="0" err="1"/>
              <a:t>pitäs</a:t>
            </a:r>
            <a:r>
              <a:rPr lang="fi-FI" sz="1100" i="1" dirty="0"/>
              <a:t> enemmän mennä yritystasolle tai opiskelijatasolle, eikä virkamiesnäkökulmasta. </a:t>
            </a:r>
            <a:r>
              <a:rPr lang="fi-FI" sz="1100" i="1" dirty="0" err="1"/>
              <a:t>Ely-keskus</a:t>
            </a:r>
            <a:r>
              <a:rPr lang="fi-FI" sz="1100" i="1" dirty="0"/>
              <a:t> rahoitti hankkeita. </a:t>
            </a:r>
            <a:r>
              <a:rPr lang="fi-FI" sz="1100" i="1" dirty="0" err="1"/>
              <a:t>Tää</a:t>
            </a:r>
            <a:r>
              <a:rPr lang="fi-FI" sz="1100" i="1" dirty="0"/>
              <a:t> ei kiinnosta ketään muita </a:t>
            </a:r>
            <a:r>
              <a:rPr lang="fi-FI" sz="1100" i="1" dirty="0" err="1"/>
              <a:t>ku</a:t>
            </a:r>
            <a:r>
              <a:rPr lang="fi-FI" sz="1100" i="1" dirty="0"/>
              <a:t> meitä hankeväkeä, eikä meitäkään vapaa-ajalla todellakaan. Miksei tässä nyt kerrota, että mitä ne uudet yritykset on. Se on kyllä kurjaa, että huomaa heti, että </a:t>
            </a:r>
            <a:r>
              <a:rPr lang="fi-FI" sz="1100" i="1" dirty="0" err="1"/>
              <a:t>tää</a:t>
            </a:r>
            <a:r>
              <a:rPr lang="fi-FI" sz="1100" i="1" dirty="0"/>
              <a:t> oli </a:t>
            </a:r>
            <a:r>
              <a:rPr lang="fi-FI" sz="1100" i="1" dirty="0" err="1"/>
              <a:t>Visit</a:t>
            </a:r>
            <a:r>
              <a:rPr lang="fi-FI" sz="1100" i="1" dirty="0"/>
              <a:t> Oulun tai Business Oulun tiedote.” </a:t>
            </a:r>
            <a:br>
              <a:rPr lang="fi-FI" sz="1100" i="1" dirty="0"/>
            </a:br>
            <a:br>
              <a:rPr lang="fi-FI" sz="1100" i="1" dirty="0"/>
            </a:br>
            <a:r>
              <a:rPr lang="fi-FI" sz="1100" i="1" dirty="0"/>
              <a:t>- 35-50 –vuotias nainen,  projektikoordinaattori-</a:t>
            </a:r>
            <a:br>
              <a:rPr lang="fi-FI" sz="1100" i="1" dirty="0"/>
            </a:br>
            <a:br>
              <a:rPr lang="fi-FI" sz="1100" dirty="0"/>
            </a:br>
            <a:endParaRPr lang="fi-FI" sz="1000" i="1" dirty="0">
              <a:solidFill>
                <a:schemeClr val="bg1"/>
              </a:solidFill>
            </a:endParaRPr>
          </a:p>
        </p:txBody>
      </p:sp>
      <p:sp>
        <p:nvSpPr>
          <p:cNvPr id="4" name="Tekstin paikkamerkki 3">
            <a:extLst>
              <a:ext uri="{FF2B5EF4-FFF2-40B4-BE49-F238E27FC236}">
                <a16:creationId xmlns:a16="http://schemas.microsoft.com/office/drawing/2014/main" id="{88066A9F-0D01-47BD-B936-721E4F97F483}"/>
              </a:ext>
            </a:extLst>
          </p:cNvPr>
          <p:cNvSpPr>
            <a:spLocks noGrp="1"/>
          </p:cNvSpPr>
          <p:nvPr>
            <p:ph type="body" sz="quarter" idx="13"/>
          </p:nvPr>
        </p:nvSpPr>
        <p:spPr>
          <a:xfrm>
            <a:off x="6605476" y="808107"/>
            <a:ext cx="2214674" cy="864095"/>
          </a:xfrm>
        </p:spPr>
        <p:txBody>
          <a:bodyPr/>
          <a:lstStyle/>
          <a:p>
            <a:r>
              <a:rPr lang="fi-FI" sz="1600" i="1" dirty="0"/>
              <a:t>Kehittämisideoita käyttäjiltä: </a:t>
            </a:r>
          </a:p>
        </p:txBody>
      </p:sp>
      <p:sp>
        <p:nvSpPr>
          <p:cNvPr id="5" name="Tekstin paikkamerkki 4">
            <a:extLst>
              <a:ext uri="{FF2B5EF4-FFF2-40B4-BE49-F238E27FC236}">
                <a16:creationId xmlns:a16="http://schemas.microsoft.com/office/drawing/2014/main" id="{CED07889-E07C-45FD-AB28-246FA8B633CD}"/>
              </a:ext>
            </a:extLst>
          </p:cNvPr>
          <p:cNvSpPr>
            <a:spLocks noGrp="1"/>
          </p:cNvSpPr>
          <p:nvPr>
            <p:ph type="body" sz="quarter" idx="14"/>
          </p:nvPr>
        </p:nvSpPr>
        <p:spPr>
          <a:xfrm>
            <a:off x="6659563" y="1527349"/>
            <a:ext cx="2160587" cy="3276427"/>
          </a:xfrm>
        </p:spPr>
        <p:txBody>
          <a:bodyPr/>
          <a:lstStyle/>
          <a:p>
            <a:r>
              <a:rPr lang="fi-FI" sz="1000" i="1" dirty="0"/>
              <a:t>Terveys nousi tärkeäksi teemaksi verkkokyselyssä. Liikuntaa ja urheilua toivottiin lisää. </a:t>
            </a:r>
            <a:br>
              <a:rPr lang="fi-FI" sz="1000" i="1" dirty="0"/>
            </a:br>
            <a:endParaRPr lang="fi-FI" sz="1000" i="1" dirty="0"/>
          </a:p>
          <a:p>
            <a:r>
              <a:rPr lang="fi-FI" sz="1000" i="1" dirty="0"/>
              <a:t>Olisiko mahdollista luoda </a:t>
            </a:r>
            <a:r>
              <a:rPr lang="fi-FI" sz="1000" i="1" dirty="0" err="1"/>
              <a:t>Mun</a:t>
            </a:r>
            <a:r>
              <a:rPr lang="fi-FI" sz="1000" i="1" dirty="0"/>
              <a:t> Ouluun uusi alaotsikko:</a:t>
            </a:r>
          </a:p>
          <a:p>
            <a:r>
              <a:rPr lang="fi-FI" sz="1000" i="1" dirty="0"/>
              <a:t>Hyvinvointi/Hyvä olo, joka pitäisi sisällään terveys- ja liikuntateemat?</a:t>
            </a:r>
            <a:br>
              <a:rPr lang="fi-FI" sz="1000" i="1" dirty="0"/>
            </a:br>
            <a:br>
              <a:rPr lang="fi-FI" sz="1000" i="1" dirty="0"/>
            </a:br>
            <a:r>
              <a:rPr lang="fi-FI" sz="1000" i="1" dirty="0"/>
              <a:t>Myös Oulun historia kiinnostaa. Tarinat ja kuvat vanhasta Oulusta, paikoista ja ihmisistä. </a:t>
            </a:r>
          </a:p>
          <a:p>
            <a:endParaRPr lang="fi-FI" sz="1200" dirty="0"/>
          </a:p>
        </p:txBody>
      </p:sp>
    </p:spTree>
    <p:extLst>
      <p:ext uri="{BB962C8B-B14F-4D97-AF65-F5344CB8AC3E}">
        <p14:creationId xmlns:p14="http://schemas.microsoft.com/office/powerpoint/2010/main" val="190091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4A913A-0BDA-4565-8CFA-29F149F15367}"/>
              </a:ext>
            </a:extLst>
          </p:cNvPr>
          <p:cNvSpPr>
            <a:spLocks noGrp="1"/>
          </p:cNvSpPr>
          <p:nvPr>
            <p:ph type="title"/>
          </p:nvPr>
        </p:nvSpPr>
        <p:spPr/>
        <p:txBody>
          <a:bodyPr/>
          <a:lstStyle/>
          <a:p>
            <a:r>
              <a:rPr lang="fi-FI" dirty="0"/>
              <a:t>Käytettävyys sai hyvät pisteet, mutta kehitettävääkin löytyy</a:t>
            </a:r>
          </a:p>
        </p:txBody>
      </p:sp>
      <p:sp>
        <p:nvSpPr>
          <p:cNvPr id="3" name="Sisällön paikkamerkki 2">
            <a:extLst>
              <a:ext uri="{FF2B5EF4-FFF2-40B4-BE49-F238E27FC236}">
                <a16:creationId xmlns:a16="http://schemas.microsoft.com/office/drawing/2014/main" id="{1EA3889A-549A-4317-9CE5-F499A591C79C}"/>
              </a:ext>
            </a:extLst>
          </p:cNvPr>
          <p:cNvSpPr>
            <a:spLocks noGrp="1"/>
          </p:cNvSpPr>
          <p:nvPr>
            <p:ph idx="1"/>
          </p:nvPr>
        </p:nvSpPr>
        <p:spPr>
          <a:xfrm>
            <a:off x="457200" y="1738365"/>
            <a:ext cx="5626968" cy="2855860"/>
          </a:xfrm>
        </p:spPr>
        <p:txBody>
          <a:bodyPr>
            <a:normAutofit fontScale="62500" lnSpcReduction="20000"/>
          </a:bodyPr>
          <a:lstStyle/>
          <a:p>
            <a:pPr marL="285750" indent="-285750">
              <a:buFontTx/>
              <a:buChar char="-"/>
            </a:pPr>
            <a:r>
              <a:rPr lang="fi-FI" dirty="0"/>
              <a:t>Suurin osa käyttää </a:t>
            </a:r>
            <a:r>
              <a:rPr lang="fi-FI" dirty="0" err="1"/>
              <a:t>Mun</a:t>
            </a:r>
            <a:r>
              <a:rPr lang="fi-FI" dirty="0"/>
              <a:t> Oulua matkapuhelimella </a:t>
            </a:r>
            <a:r>
              <a:rPr lang="fi-FI" dirty="0" err="1"/>
              <a:t>scrollaamalla</a:t>
            </a:r>
            <a:r>
              <a:rPr lang="fi-FI" dirty="0"/>
              <a:t> valikoissa uutisvirtaa alaspäin. Suosituimmat valikot ovat Kaupunki, Ihmiset ja Tapahtumat. </a:t>
            </a:r>
            <a:br>
              <a:rPr lang="fi-FI" dirty="0"/>
            </a:br>
            <a:endParaRPr lang="fi-FI" dirty="0"/>
          </a:p>
          <a:p>
            <a:pPr marL="285750" indent="-285750">
              <a:buFontTx/>
              <a:buChar char="-"/>
            </a:pPr>
            <a:r>
              <a:rPr lang="fi-FI" dirty="0" err="1"/>
              <a:t>Mun</a:t>
            </a:r>
            <a:r>
              <a:rPr lang="fi-FI" dirty="0"/>
              <a:t> Oulun hakutyökalun sijasta käytetään Googlea. Suurin osa haastateltavista tutustui hakutyökaluun ensimmäistä kertaa vasta haastattelun aikana. </a:t>
            </a:r>
            <a:br>
              <a:rPr lang="fi-FI" dirty="0"/>
            </a:br>
            <a:endParaRPr lang="fi-FI" dirty="0"/>
          </a:p>
          <a:p>
            <a:pPr marL="285750" indent="-285750">
              <a:buFontTx/>
              <a:buChar char="-"/>
            </a:pPr>
            <a:r>
              <a:rPr lang="fi-FI" dirty="0"/>
              <a:t>Avainsanoja tai </a:t>
            </a:r>
            <a:r>
              <a:rPr lang="fi-FI" dirty="0" err="1"/>
              <a:t>tägipilveä</a:t>
            </a:r>
            <a:r>
              <a:rPr lang="fi-FI" dirty="0"/>
              <a:t> toivottiin näkyviin, jotta näkisi nopeammin mihin juttu liittyy ja osaisi tarvittaessa hyödyntää haussa toimituksen käyttämiä avainsanoja.</a:t>
            </a:r>
            <a:br>
              <a:rPr lang="fi-FI" dirty="0"/>
            </a:br>
            <a:endParaRPr lang="fi-FI" dirty="0"/>
          </a:p>
          <a:p>
            <a:pPr marL="285750" indent="-285750">
              <a:buFontTx/>
              <a:buChar char="-"/>
            </a:pPr>
            <a:r>
              <a:rPr lang="fi-FI" dirty="0"/>
              <a:t>Tapahtumakalenteri sai kehuja, mutta käyttäjät kokivat, että se on </a:t>
            </a:r>
            <a:r>
              <a:rPr lang="fi-FI" dirty="0" err="1"/>
              <a:t>Mun</a:t>
            </a:r>
            <a:r>
              <a:rPr lang="fi-FI" dirty="0"/>
              <a:t> Oulussa nyt liian piilossa. Tapahtumat-valikosta pitäisi päästä suoraan tapahtumakalenteriin. </a:t>
            </a:r>
            <a:br>
              <a:rPr lang="fi-FI" dirty="0"/>
            </a:br>
            <a:endParaRPr lang="fi-FI" dirty="0"/>
          </a:p>
          <a:p>
            <a:pPr marL="285750" indent="-285750">
              <a:buFontTx/>
              <a:buChar char="-"/>
            </a:pPr>
            <a:r>
              <a:rPr lang="fi-FI" dirty="0"/>
              <a:t>Navigaatiovalikko ei saisi kadota, kun uutisvirtaa </a:t>
            </a:r>
            <a:r>
              <a:rPr lang="fi-FI" dirty="0" err="1"/>
              <a:t>scrollataan</a:t>
            </a:r>
            <a:r>
              <a:rPr lang="fi-FI" dirty="0"/>
              <a:t> alaspäin, sen pitäisi olla aina löydettävissä.</a:t>
            </a:r>
            <a:br>
              <a:rPr lang="fi-FI" dirty="0"/>
            </a:br>
            <a:endParaRPr lang="fi-FI" dirty="0"/>
          </a:p>
          <a:p>
            <a:pPr marL="285750" indent="-285750">
              <a:buFontTx/>
              <a:buChar char="-"/>
            </a:pPr>
            <a:r>
              <a:rPr lang="fi-FI" dirty="0"/>
              <a:t>Sosiaalinen media -osio on sekava ja siinä on päällekkäisyyttä. </a:t>
            </a:r>
            <a:br>
              <a:rPr lang="fi-FI" dirty="0"/>
            </a:br>
            <a:endParaRPr lang="fi-FI" dirty="0"/>
          </a:p>
          <a:p>
            <a:pPr marL="285750" indent="-285750">
              <a:buFontTx/>
              <a:buChar char="-"/>
            </a:pPr>
            <a:r>
              <a:rPr lang="fi-FI" dirty="0" err="1"/>
              <a:t>Scrollattavaa</a:t>
            </a:r>
            <a:r>
              <a:rPr lang="fi-FI" dirty="0"/>
              <a:t> on todella paljon. Nuoli jonka avulla pääsee nopeasti sivun ylä- tai alaosaan helpottaisi ja nopeuttaisi käyttöä. Samoin paluunappi olisi hyvä olla, sillä puhelimen omalla </a:t>
            </a:r>
            <a:r>
              <a:rPr lang="fi-FI" dirty="0" err="1"/>
              <a:t>back</a:t>
            </a:r>
            <a:r>
              <a:rPr lang="fi-FI" dirty="0"/>
              <a:t>-painikkeella päätyy joissain näkymissä ulos koko sivustolta. </a:t>
            </a:r>
          </a:p>
          <a:p>
            <a:pPr marL="285750" indent="-285750">
              <a:buFontTx/>
              <a:buChar char="-"/>
            </a:pPr>
            <a:endParaRPr lang="fi-FI" dirty="0"/>
          </a:p>
          <a:p>
            <a:pPr marL="285750" indent="-285750">
              <a:buFontTx/>
              <a:buChar char="-"/>
            </a:pPr>
            <a:endParaRPr lang="fi-FI" dirty="0"/>
          </a:p>
        </p:txBody>
      </p:sp>
      <p:sp>
        <p:nvSpPr>
          <p:cNvPr id="4" name="Tekstin paikkamerkki 3">
            <a:extLst>
              <a:ext uri="{FF2B5EF4-FFF2-40B4-BE49-F238E27FC236}">
                <a16:creationId xmlns:a16="http://schemas.microsoft.com/office/drawing/2014/main" id="{12E61F8A-0EEA-4A09-895C-059884426002}"/>
              </a:ext>
            </a:extLst>
          </p:cNvPr>
          <p:cNvSpPr>
            <a:spLocks noGrp="1"/>
          </p:cNvSpPr>
          <p:nvPr>
            <p:ph type="body" sz="quarter" idx="13"/>
          </p:nvPr>
        </p:nvSpPr>
        <p:spPr>
          <a:xfrm>
            <a:off x="6420897" y="371789"/>
            <a:ext cx="2265903" cy="1075174"/>
          </a:xfrm>
        </p:spPr>
        <p:txBody>
          <a:bodyPr/>
          <a:lstStyle/>
          <a:p>
            <a:endParaRPr lang="fi-FI" sz="1100" dirty="0"/>
          </a:p>
          <a:p>
            <a:r>
              <a:rPr lang="fi-FI" sz="1000" i="1" dirty="0"/>
              <a:t>”Tässä on helppo liikkua. Pöljän </a:t>
            </a:r>
            <a:r>
              <a:rPr lang="fi-FI" sz="1000" i="1" dirty="0" err="1"/>
              <a:t>humanistinki</a:t>
            </a:r>
            <a:r>
              <a:rPr lang="fi-FI" sz="1000" i="1" dirty="0"/>
              <a:t> </a:t>
            </a:r>
            <a:r>
              <a:rPr lang="fi-FI" sz="1000" i="1" dirty="0" err="1"/>
              <a:t>pitäs</a:t>
            </a:r>
            <a:r>
              <a:rPr lang="fi-FI" sz="1000" i="1" dirty="0"/>
              <a:t> ymmärtää. </a:t>
            </a:r>
            <a:r>
              <a:rPr lang="fi-FI" sz="1000" i="1" dirty="0" err="1"/>
              <a:t>Tää</a:t>
            </a:r>
            <a:r>
              <a:rPr lang="fi-FI" sz="1000" i="1" dirty="0"/>
              <a:t> pelittää hyvin. Tabletilla luen, se on kolmas käteni.”</a:t>
            </a:r>
            <a:br>
              <a:rPr lang="fi-FI" sz="1000" i="1" dirty="0"/>
            </a:br>
            <a:r>
              <a:rPr lang="fi-FI" sz="1000" i="1" dirty="0"/>
              <a:t>- Yli 66-vuotias eläkeläisnainen-</a:t>
            </a:r>
          </a:p>
        </p:txBody>
      </p:sp>
      <p:sp>
        <p:nvSpPr>
          <p:cNvPr id="5" name="Tekstin paikkamerkki 4">
            <a:extLst>
              <a:ext uri="{FF2B5EF4-FFF2-40B4-BE49-F238E27FC236}">
                <a16:creationId xmlns:a16="http://schemas.microsoft.com/office/drawing/2014/main" id="{95683F1C-267C-4C20-8572-7C2D09C59778}"/>
              </a:ext>
            </a:extLst>
          </p:cNvPr>
          <p:cNvSpPr>
            <a:spLocks noGrp="1"/>
          </p:cNvSpPr>
          <p:nvPr>
            <p:ph type="body" sz="quarter" idx="14"/>
          </p:nvPr>
        </p:nvSpPr>
        <p:spPr>
          <a:xfrm>
            <a:off x="6420897" y="2391507"/>
            <a:ext cx="2391507" cy="1578255"/>
          </a:xfrm>
        </p:spPr>
        <p:txBody>
          <a:bodyPr/>
          <a:lstStyle/>
          <a:p>
            <a:pPr>
              <a:lnSpc>
                <a:spcPct val="150000"/>
              </a:lnSpc>
            </a:pPr>
            <a:r>
              <a:rPr lang="fi-FI" sz="1000" i="1" dirty="0"/>
              <a:t>”Tapahtumakalenteri on minusta hyvä. Se on toiminnallinen ja pystyin hakemaan ja </a:t>
            </a:r>
            <a:r>
              <a:rPr lang="fi-FI" sz="1000" i="1" dirty="0" err="1"/>
              <a:t>sorttaamaan</a:t>
            </a:r>
            <a:r>
              <a:rPr lang="fi-FI" sz="1000" i="1" dirty="0"/>
              <a:t>. </a:t>
            </a:r>
            <a:r>
              <a:rPr lang="fi-FI" sz="1000" i="1" dirty="0" err="1"/>
              <a:t>Oon</a:t>
            </a:r>
            <a:r>
              <a:rPr lang="fi-FI" sz="1000" i="1" dirty="0"/>
              <a:t> </a:t>
            </a:r>
            <a:r>
              <a:rPr lang="fi-FI" sz="1000" i="1" dirty="0" err="1"/>
              <a:t>ollu</a:t>
            </a:r>
            <a:r>
              <a:rPr lang="fi-FI" sz="1000" i="1" dirty="0"/>
              <a:t> pitkään töissä festaripuolella ja haluan antaa positiivista palautetta, että minusta se oli hyvin rakennettu ja käyttäjäystävällinen.”</a:t>
            </a:r>
            <a:br>
              <a:rPr lang="fi-FI" sz="1000" i="1" dirty="0"/>
            </a:br>
            <a:r>
              <a:rPr lang="fi-FI" sz="1000" i="1" dirty="0"/>
              <a:t>-Nainen, 35-50 vuotta, projektikoordinaattori-</a:t>
            </a:r>
          </a:p>
        </p:txBody>
      </p:sp>
    </p:spTree>
    <p:extLst>
      <p:ext uri="{BB962C8B-B14F-4D97-AF65-F5344CB8AC3E}">
        <p14:creationId xmlns:p14="http://schemas.microsoft.com/office/powerpoint/2010/main" val="151122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2EBD14-5B30-4EA9-9B17-06CDFD990DFA}"/>
              </a:ext>
            </a:extLst>
          </p:cNvPr>
          <p:cNvSpPr>
            <a:spLocks noGrp="1"/>
          </p:cNvSpPr>
          <p:nvPr>
            <p:ph type="title"/>
          </p:nvPr>
        </p:nvSpPr>
        <p:spPr>
          <a:xfrm>
            <a:off x="457200" y="532563"/>
            <a:ext cx="5616624" cy="885142"/>
          </a:xfrm>
        </p:spPr>
        <p:txBody>
          <a:bodyPr/>
          <a:lstStyle/>
          <a:p>
            <a:r>
              <a:rPr lang="fi-FI" dirty="0"/>
              <a:t>Kaupunkimediaan luotetaan </a:t>
            </a:r>
            <a:br>
              <a:rPr lang="fi-FI" dirty="0"/>
            </a:br>
            <a:r>
              <a:rPr lang="fi-FI" sz="1800" dirty="0"/>
              <a:t>- kuten muuhunkin kaupungin viestintään</a:t>
            </a:r>
            <a:br>
              <a:rPr lang="fi-FI" sz="1800" dirty="0"/>
            </a:br>
            <a:br>
              <a:rPr lang="fi-FI" sz="1800" dirty="0"/>
            </a:br>
            <a:r>
              <a:rPr lang="fi-FI" sz="1100" b="0" dirty="0"/>
              <a:t>Kaikki haastatteluun osallistuneet pitivät </a:t>
            </a:r>
            <a:r>
              <a:rPr lang="fi-FI" sz="1100" b="0" dirty="0" err="1"/>
              <a:t>Mun</a:t>
            </a:r>
            <a:r>
              <a:rPr lang="fi-FI" sz="1100" b="0" dirty="0"/>
              <a:t> Oulua luotettavana tietolähteenä. Mutta kritiikkiäkin tuli: </a:t>
            </a:r>
          </a:p>
        </p:txBody>
      </p:sp>
      <p:sp>
        <p:nvSpPr>
          <p:cNvPr id="5" name="Tekstin paikkamerkki 4">
            <a:extLst>
              <a:ext uri="{FF2B5EF4-FFF2-40B4-BE49-F238E27FC236}">
                <a16:creationId xmlns:a16="http://schemas.microsoft.com/office/drawing/2014/main" id="{141D6BDD-C745-4E91-95A7-58CFC2E6459D}"/>
              </a:ext>
            </a:extLst>
          </p:cNvPr>
          <p:cNvSpPr>
            <a:spLocks noGrp="1"/>
          </p:cNvSpPr>
          <p:nvPr>
            <p:ph type="body" sz="quarter" idx="14"/>
          </p:nvPr>
        </p:nvSpPr>
        <p:spPr>
          <a:xfrm>
            <a:off x="6536723" y="623455"/>
            <a:ext cx="2418091" cy="2491480"/>
          </a:xfrm>
        </p:spPr>
        <p:txBody>
          <a:bodyPr/>
          <a:lstStyle/>
          <a:p>
            <a:pPr>
              <a:lnSpc>
                <a:spcPct val="150000"/>
              </a:lnSpc>
            </a:pPr>
            <a:r>
              <a:rPr lang="fi-FI" sz="1000" i="1" dirty="0"/>
              <a:t>”</a:t>
            </a:r>
            <a:r>
              <a:rPr lang="fi-FI" sz="1000" i="1" dirty="0" err="1"/>
              <a:t>Mun</a:t>
            </a:r>
            <a:r>
              <a:rPr lang="fi-FI" sz="1000" i="1" dirty="0"/>
              <a:t> Oulu on nimenomaan Oulun kaupungin viestintäkanava kaupunkilaisille, mistä </a:t>
            </a:r>
            <a:r>
              <a:rPr lang="fi-FI" sz="1000" i="1" dirty="0" err="1"/>
              <a:t>mä</a:t>
            </a:r>
            <a:r>
              <a:rPr lang="fi-FI" sz="1000" i="1" dirty="0"/>
              <a:t> </a:t>
            </a:r>
            <a:r>
              <a:rPr lang="fi-FI" sz="1000" i="1" dirty="0" err="1"/>
              <a:t>oon</a:t>
            </a:r>
            <a:r>
              <a:rPr lang="fi-FI" sz="1000" i="1" dirty="0"/>
              <a:t> </a:t>
            </a:r>
            <a:r>
              <a:rPr lang="fi-FI" sz="1000" i="1" dirty="0" err="1"/>
              <a:t>tykänny</a:t>
            </a:r>
            <a:r>
              <a:rPr lang="fi-FI" sz="1000" i="1" dirty="0"/>
              <a:t>. Ja olen luottanut siihen. En </a:t>
            </a:r>
            <a:r>
              <a:rPr lang="fi-FI" sz="1000" i="1" dirty="0" err="1"/>
              <a:t>mä</a:t>
            </a:r>
            <a:r>
              <a:rPr lang="fi-FI" sz="1000" i="1" dirty="0"/>
              <a:t> </a:t>
            </a:r>
            <a:r>
              <a:rPr lang="fi-FI" sz="1000" i="1" dirty="0" err="1"/>
              <a:t>oo</a:t>
            </a:r>
            <a:r>
              <a:rPr lang="fi-FI" sz="1000" i="1" dirty="0"/>
              <a:t> </a:t>
            </a:r>
            <a:r>
              <a:rPr lang="fi-FI" sz="1000" i="1" dirty="0" err="1"/>
              <a:t>löytäny</a:t>
            </a:r>
            <a:r>
              <a:rPr lang="fi-FI" sz="1000" i="1" dirty="0"/>
              <a:t> sieltä </a:t>
            </a:r>
            <a:r>
              <a:rPr lang="fi-FI" sz="1000" i="1" dirty="0" err="1"/>
              <a:t>semmosta</a:t>
            </a:r>
            <a:r>
              <a:rPr lang="fi-FI" sz="1000" i="1" dirty="0"/>
              <a:t> vääränlaista vaikuttamispyrkimystä. </a:t>
            </a:r>
            <a:br>
              <a:rPr lang="fi-FI" sz="1000" i="1" dirty="0"/>
            </a:br>
            <a:r>
              <a:rPr lang="fi-FI" sz="1000" i="1" dirty="0"/>
              <a:t>Ainakaan vielä en </a:t>
            </a:r>
            <a:r>
              <a:rPr lang="fi-FI" sz="1000" i="1" dirty="0" err="1"/>
              <a:t>oo</a:t>
            </a:r>
            <a:r>
              <a:rPr lang="fi-FI" sz="1000" i="1" dirty="0"/>
              <a:t> </a:t>
            </a:r>
            <a:r>
              <a:rPr lang="fi-FI" sz="1000" i="1" dirty="0" err="1"/>
              <a:t>löytäny</a:t>
            </a:r>
            <a:r>
              <a:rPr lang="fi-FI" sz="1000" i="1" dirty="0"/>
              <a:t>, </a:t>
            </a:r>
            <a:r>
              <a:rPr lang="fi-FI" sz="1000" i="1" dirty="0" err="1"/>
              <a:t>mä</a:t>
            </a:r>
            <a:r>
              <a:rPr lang="fi-FI" sz="1000" i="1" dirty="0"/>
              <a:t> </a:t>
            </a:r>
            <a:r>
              <a:rPr lang="fi-FI" sz="1000" i="1" dirty="0" err="1"/>
              <a:t>oon</a:t>
            </a:r>
            <a:r>
              <a:rPr lang="fi-FI" sz="1000" i="1" dirty="0"/>
              <a:t> hyvin kyyninen lukija.”</a:t>
            </a:r>
            <a:br>
              <a:rPr lang="fi-FI" sz="1000" dirty="0"/>
            </a:br>
            <a:r>
              <a:rPr lang="fi-FI" sz="1000" i="1" dirty="0"/>
              <a:t>-Nainen, 51-65 -vuotias. Eläkeläinen. Paluumuuttaja-</a:t>
            </a:r>
            <a:br>
              <a:rPr lang="fi-FI" sz="1000" i="1" dirty="0"/>
            </a:br>
            <a:br>
              <a:rPr lang="fi-FI" sz="1000" i="1" dirty="0"/>
            </a:br>
            <a:br>
              <a:rPr lang="fi-FI" sz="1000" i="1" dirty="0"/>
            </a:br>
            <a:r>
              <a:rPr lang="fi-FI" sz="1000" i="1" dirty="0"/>
              <a:t>”Ei niillä </a:t>
            </a:r>
            <a:r>
              <a:rPr lang="fi-FI" sz="1000" i="1" dirty="0" err="1"/>
              <a:t>oikeen</a:t>
            </a:r>
            <a:r>
              <a:rPr lang="fi-FI" sz="1000" i="1" dirty="0"/>
              <a:t> </a:t>
            </a:r>
            <a:r>
              <a:rPr lang="fi-FI" sz="1000" i="1" dirty="0" err="1"/>
              <a:t>oo</a:t>
            </a:r>
            <a:r>
              <a:rPr lang="fi-FI" sz="1000" i="1" dirty="0"/>
              <a:t> varaa joutua siihen valoon, että lähde ei </a:t>
            </a:r>
            <a:r>
              <a:rPr lang="fi-FI" sz="1000" i="1" dirty="0" err="1"/>
              <a:t>oo</a:t>
            </a:r>
            <a:r>
              <a:rPr lang="fi-FI" sz="1000" i="1" dirty="0"/>
              <a:t> luotettava tai juttu ei </a:t>
            </a:r>
            <a:r>
              <a:rPr lang="fi-FI" sz="1000" i="1" dirty="0" err="1"/>
              <a:t>oo</a:t>
            </a:r>
            <a:r>
              <a:rPr lang="fi-FI" sz="1000" i="1" dirty="0"/>
              <a:t> luotettava. Putoaa heti pohja pois. ”</a:t>
            </a:r>
          </a:p>
          <a:p>
            <a:r>
              <a:rPr lang="fi-FI" sz="1000" i="1" dirty="0"/>
              <a:t>- Kiinteistöalalla työskentelevä 51-65 -vuotias mies-</a:t>
            </a:r>
            <a:br>
              <a:rPr lang="fi-FI" sz="1000" i="1" dirty="0"/>
            </a:br>
            <a:br>
              <a:rPr lang="fi-FI" sz="1000" i="1" dirty="0"/>
            </a:br>
            <a:endParaRPr lang="fi-FI" sz="1100" dirty="0"/>
          </a:p>
          <a:p>
            <a:br>
              <a:rPr lang="fi-FI" sz="1100" dirty="0"/>
            </a:br>
            <a:br>
              <a:rPr lang="fi-FI" sz="1100" dirty="0"/>
            </a:br>
            <a:r>
              <a:rPr lang="fi-FI" sz="1100" dirty="0"/>
              <a:t> </a:t>
            </a:r>
          </a:p>
        </p:txBody>
      </p:sp>
      <p:sp>
        <p:nvSpPr>
          <p:cNvPr id="8" name="Sisällön paikkamerkki 7">
            <a:extLst>
              <a:ext uri="{FF2B5EF4-FFF2-40B4-BE49-F238E27FC236}">
                <a16:creationId xmlns:a16="http://schemas.microsoft.com/office/drawing/2014/main" id="{12A1D65D-6B91-4F92-BBA0-D539C88DBE31}"/>
              </a:ext>
            </a:extLst>
          </p:cNvPr>
          <p:cNvSpPr>
            <a:spLocks noGrp="1"/>
          </p:cNvSpPr>
          <p:nvPr>
            <p:ph idx="1"/>
          </p:nvPr>
        </p:nvSpPr>
        <p:spPr>
          <a:xfrm>
            <a:off x="457200" y="1808703"/>
            <a:ext cx="5626968" cy="2785522"/>
          </a:xfrm>
        </p:spPr>
        <p:txBody>
          <a:bodyPr>
            <a:noAutofit/>
          </a:bodyPr>
          <a:lstStyle/>
          <a:p>
            <a:pPr lvl="0">
              <a:lnSpc>
                <a:spcPct val="170000"/>
              </a:lnSpc>
            </a:pPr>
            <a:r>
              <a:rPr lang="fi-FI" sz="1100" dirty="0"/>
              <a:t>”</a:t>
            </a:r>
            <a:r>
              <a:rPr lang="fi-FI" sz="1100" i="1" dirty="0"/>
              <a:t>Vähä pisti </a:t>
            </a:r>
            <a:r>
              <a:rPr lang="fi-FI" sz="1100" i="1" dirty="0" err="1"/>
              <a:t>silimään</a:t>
            </a:r>
            <a:r>
              <a:rPr lang="fi-FI" sz="1100" i="1" dirty="0"/>
              <a:t>, </a:t>
            </a:r>
            <a:r>
              <a:rPr lang="fi-FI" sz="1100" i="1" dirty="0" err="1"/>
              <a:t>ko</a:t>
            </a:r>
            <a:r>
              <a:rPr lang="fi-FI" sz="1100" i="1" dirty="0"/>
              <a:t> oli näitä vaikeita kysymyksiä, että ulkoistettiin </a:t>
            </a:r>
            <a:r>
              <a:rPr lang="fi-FI" sz="1100" i="1" dirty="0" err="1"/>
              <a:t>nää</a:t>
            </a:r>
            <a:r>
              <a:rPr lang="fi-FI" sz="1100" i="1" dirty="0"/>
              <a:t> siivoojat. Vaikka se </a:t>
            </a:r>
            <a:r>
              <a:rPr lang="fi-FI" sz="1100" i="1" dirty="0" err="1"/>
              <a:t>yhen</a:t>
            </a:r>
            <a:r>
              <a:rPr lang="fi-FI" sz="1100" i="1" dirty="0"/>
              <a:t> äänen enemmistöllä äänestettiin se päätös niin musta sen </a:t>
            </a:r>
            <a:r>
              <a:rPr lang="fi-FI" sz="1100" i="1" dirty="0" err="1"/>
              <a:t>ois</a:t>
            </a:r>
            <a:r>
              <a:rPr lang="fi-FI" sz="1100" i="1" dirty="0"/>
              <a:t> </a:t>
            </a:r>
            <a:r>
              <a:rPr lang="fi-FI" sz="1100" i="1" dirty="0" err="1"/>
              <a:t>voinu</a:t>
            </a:r>
            <a:r>
              <a:rPr lang="fi-FI" sz="1100" i="1" dirty="0"/>
              <a:t> </a:t>
            </a:r>
            <a:r>
              <a:rPr lang="fi-FI" sz="1100" i="1" dirty="0" err="1"/>
              <a:t>kertua</a:t>
            </a:r>
            <a:r>
              <a:rPr lang="fi-FI" sz="1100" i="1" dirty="0"/>
              <a:t> minkälainen se tilanne oli, </a:t>
            </a:r>
            <a:r>
              <a:rPr lang="fi-FI" sz="1100" i="1" dirty="0" err="1"/>
              <a:t>ristiriitanen</a:t>
            </a:r>
            <a:r>
              <a:rPr lang="fi-FI" sz="1100" i="1" dirty="0"/>
              <a:t>, ongelmallinen. Sama juttu tästä yliopiston tilanteesta. Se alkaa kuulostaa, että se on aivan propagandaa, </a:t>
            </a:r>
            <a:r>
              <a:rPr lang="fi-FI" sz="1100" i="1" dirty="0" err="1"/>
              <a:t>ko</a:t>
            </a:r>
            <a:r>
              <a:rPr lang="fi-FI" sz="1100" i="1" dirty="0"/>
              <a:t> selitetään parhain päin näitä… Kyllä mää voin kuvitella, että </a:t>
            </a:r>
            <a:r>
              <a:rPr lang="fi-FI" sz="1100" i="1" dirty="0" err="1"/>
              <a:t>ko</a:t>
            </a:r>
            <a:r>
              <a:rPr lang="fi-FI" sz="1100" i="1" dirty="0"/>
              <a:t> sinne kirjottaa </a:t>
            </a:r>
            <a:r>
              <a:rPr lang="fi-FI" sz="1100" i="1" dirty="0" err="1"/>
              <a:t>jotaki</a:t>
            </a:r>
            <a:r>
              <a:rPr lang="fi-FI" sz="1100" i="1" dirty="0"/>
              <a:t>, niin kaupunginjohtaja on heti puhelimenluurissa kiinni, että mitä te </a:t>
            </a:r>
            <a:r>
              <a:rPr lang="fi-FI" sz="1100" i="1" dirty="0" err="1"/>
              <a:t>ootte</a:t>
            </a:r>
            <a:r>
              <a:rPr lang="fi-FI" sz="1100" i="1" dirty="0"/>
              <a:t> sinne </a:t>
            </a:r>
            <a:r>
              <a:rPr lang="fi-FI" sz="1100" i="1" dirty="0" err="1"/>
              <a:t>menny</a:t>
            </a:r>
            <a:r>
              <a:rPr lang="fi-FI" sz="1100" i="1" dirty="0"/>
              <a:t> tekemään.  </a:t>
            </a:r>
            <a:r>
              <a:rPr lang="fi-FI" sz="1100" i="1" dirty="0" err="1"/>
              <a:t>Tiiän</a:t>
            </a:r>
            <a:r>
              <a:rPr lang="fi-FI" sz="1100" i="1" dirty="0"/>
              <a:t> kyllä, </a:t>
            </a:r>
            <a:r>
              <a:rPr lang="fi-FI" sz="1100" i="1" dirty="0" err="1"/>
              <a:t>ku</a:t>
            </a:r>
            <a:r>
              <a:rPr lang="fi-FI" sz="1100" i="1" dirty="0"/>
              <a:t> </a:t>
            </a:r>
            <a:r>
              <a:rPr lang="fi-FI" sz="1100" i="1" dirty="0" err="1"/>
              <a:t>oon</a:t>
            </a:r>
            <a:r>
              <a:rPr lang="fi-FI" sz="1100" i="1" dirty="0"/>
              <a:t> </a:t>
            </a:r>
            <a:r>
              <a:rPr lang="fi-FI" sz="1100" i="1" dirty="0" err="1"/>
              <a:t>ollu</a:t>
            </a:r>
            <a:r>
              <a:rPr lang="fi-FI" sz="1100" i="1" dirty="0"/>
              <a:t> 35 vuotta kunnissa hommissa, että minkälainen mylly se on. </a:t>
            </a:r>
            <a:br>
              <a:rPr lang="fi-FI" sz="1100" i="1" dirty="0"/>
            </a:br>
            <a:br>
              <a:rPr lang="fi-FI" sz="1100" i="1" dirty="0"/>
            </a:br>
            <a:r>
              <a:rPr lang="fi-FI" sz="1100" i="1" dirty="0"/>
              <a:t> – </a:t>
            </a:r>
            <a:r>
              <a:rPr lang="fi-FI" sz="1100" i="1" dirty="0" err="1"/>
              <a:t>Poliitiikasta</a:t>
            </a:r>
            <a:r>
              <a:rPr lang="fi-FI" sz="1100" i="1" dirty="0"/>
              <a:t> kiinnostunut yli 66 vuotias eläkeläismies-</a:t>
            </a:r>
            <a:br>
              <a:rPr lang="fi-FI" sz="1000" i="1" dirty="0"/>
            </a:br>
            <a:endParaRPr lang="fi-FI" sz="1000" dirty="0"/>
          </a:p>
          <a:p>
            <a:pPr lvl="0">
              <a:lnSpc>
                <a:spcPct val="170000"/>
              </a:lnSpc>
            </a:pPr>
            <a:br>
              <a:rPr lang="fi-FI" sz="900" i="1" dirty="0"/>
            </a:br>
            <a:endParaRPr lang="fi-FI" sz="900" dirty="0"/>
          </a:p>
        </p:txBody>
      </p:sp>
    </p:spTree>
    <p:extLst>
      <p:ext uri="{BB962C8B-B14F-4D97-AF65-F5344CB8AC3E}">
        <p14:creationId xmlns:p14="http://schemas.microsoft.com/office/powerpoint/2010/main" val="2915744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2DDBD2-2F29-44F3-8213-B56F3298F60C}"/>
              </a:ext>
            </a:extLst>
          </p:cNvPr>
          <p:cNvSpPr>
            <a:spLocks noGrp="1"/>
          </p:cNvSpPr>
          <p:nvPr>
            <p:ph type="title"/>
          </p:nvPr>
        </p:nvSpPr>
        <p:spPr/>
        <p:txBody>
          <a:bodyPr/>
          <a:lstStyle/>
          <a:p>
            <a:r>
              <a:rPr lang="fi-FI" dirty="0"/>
              <a:t>Ihmiset ja kuvat puhuttelevat</a:t>
            </a:r>
            <a:br>
              <a:rPr lang="fi-FI" dirty="0"/>
            </a:br>
            <a:br>
              <a:rPr lang="fi-FI" dirty="0"/>
            </a:br>
            <a:r>
              <a:rPr lang="fi-FI" sz="1200" b="0" dirty="0" err="1"/>
              <a:t>Mun</a:t>
            </a:r>
            <a:r>
              <a:rPr lang="fi-FI" sz="1200" b="0" dirty="0"/>
              <a:t> Oulun suurin lisäarvo verrattuna Ouka.fi –sivustoon ovat ihmisten tarina sekä kuvat ja ulkoasu. Lisäksi kaupunkimedia auttaa hahmottamaan mikä juuri nyt on oleellista Oulussa. </a:t>
            </a:r>
          </a:p>
        </p:txBody>
      </p:sp>
      <p:sp>
        <p:nvSpPr>
          <p:cNvPr id="5" name="Tekstin paikkamerkki 4">
            <a:extLst>
              <a:ext uri="{FF2B5EF4-FFF2-40B4-BE49-F238E27FC236}">
                <a16:creationId xmlns:a16="http://schemas.microsoft.com/office/drawing/2014/main" id="{88CF4ECC-7019-474F-A871-7799CB03455C}"/>
              </a:ext>
            </a:extLst>
          </p:cNvPr>
          <p:cNvSpPr>
            <a:spLocks noGrp="1"/>
          </p:cNvSpPr>
          <p:nvPr>
            <p:ph type="body" sz="quarter" idx="14"/>
          </p:nvPr>
        </p:nvSpPr>
        <p:spPr>
          <a:xfrm>
            <a:off x="6699756" y="602902"/>
            <a:ext cx="2160587" cy="4200874"/>
          </a:xfrm>
        </p:spPr>
        <p:txBody>
          <a:bodyPr/>
          <a:lstStyle/>
          <a:p>
            <a:pPr>
              <a:lnSpc>
                <a:spcPct val="150000"/>
              </a:lnSpc>
            </a:pPr>
            <a:r>
              <a:rPr lang="fi-FI" sz="1000" i="1" dirty="0"/>
              <a:t>”Rajakylän perhekerhossa tutustutaan tunteisiin. </a:t>
            </a:r>
            <a:r>
              <a:rPr lang="fi-FI" sz="1000" i="1" dirty="0" err="1"/>
              <a:t>Tää</a:t>
            </a:r>
            <a:r>
              <a:rPr lang="fi-FI" sz="1000" i="1" dirty="0"/>
              <a:t> on just se, mikä </a:t>
            </a:r>
            <a:r>
              <a:rPr lang="fi-FI" sz="1000" i="1" dirty="0" err="1"/>
              <a:t>mua</a:t>
            </a:r>
            <a:r>
              <a:rPr lang="fi-FI" sz="1000" i="1" dirty="0"/>
              <a:t> kiinnostaa. Et haluaisin näitä paikallisia ja kivassa mielessä esitettyjä uutisia:  Minkälaisia ihmisiä täällä on? Mitä ne tekee, mitä ne on </a:t>
            </a:r>
            <a:r>
              <a:rPr lang="fi-FI" sz="1000" i="1" dirty="0" err="1"/>
              <a:t>keksiny</a:t>
            </a:r>
            <a:r>
              <a:rPr lang="fi-FI" sz="1000" i="1" dirty="0"/>
              <a:t>? </a:t>
            </a:r>
            <a:br>
              <a:rPr lang="fi-FI" sz="1000" i="1" dirty="0"/>
            </a:br>
            <a:br>
              <a:rPr lang="fi-FI" sz="1000" i="1" dirty="0"/>
            </a:br>
            <a:r>
              <a:rPr lang="fi-FI" sz="1000" i="1" dirty="0"/>
              <a:t> Joku Rajakylän perhekerho, ei se pääse Kalevaan, ellei siellä tapahdu murha. </a:t>
            </a:r>
            <a:r>
              <a:rPr lang="fi-FI" sz="1000" i="1" dirty="0" err="1"/>
              <a:t>Mun</a:t>
            </a:r>
            <a:r>
              <a:rPr lang="fi-FI" sz="1000" i="1" dirty="0"/>
              <a:t> mielestä on eri asia tehdä niitä uutisia, kun ei </a:t>
            </a:r>
            <a:r>
              <a:rPr lang="fi-FI" sz="1000" i="1" dirty="0" err="1"/>
              <a:t>tarvi</a:t>
            </a:r>
            <a:r>
              <a:rPr lang="fi-FI" sz="1000" i="1" dirty="0"/>
              <a:t> miettiä sitä toimeentuloa, että siitä pitää </a:t>
            </a:r>
            <a:r>
              <a:rPr lang="fi-FI" sz="1000" i="1" dirty="0" err="1"/>
              <a:t>jotaki</a:t>
            </a:r>
            <a:r>
              <a:rPr lang="fi-FI" sz="1000" i="1" dirty="0"/>
              <a:t> tienata.”</a:t>
            </a:r>
            <a:br>
              <a:rPr lang="fi-FI" sz="1000" i="1" dirty="0"/>
            </a:br>
            <a:r>
              <a:rPr lang="fi-FI" sz="1000" i="1" dirty="0"/>
              <a:t>- Nainen 35-50 –vuotias, freelancerina viestintä- ja markkinointialalla –</a:t>
            </a:r>
            <a:br>
              <a:rPr lang="fi-FI" sz="1000" i="1" dirty="0"/>
            </a:br>
            <a:br>
              <a:rPr lang="fi-FI" sz="1000" i="1" dirty="0"/>
            </a:br>
            <a:br>
              <a:rPr lang="fi-FI" sz="1000" i="1" dirty="0"/>
            </a:br>
            <a:endParaRPr lang="fi-FI" sz="1000" i="1" dirty="0"/>
          </a:p>
          <a:p>
            <a:endParaRPr lang="fi-FI" sz="1100" dirty="0"/>
          </a:p>
        </p:txBody>
      </p:sp>
      <p:sp>
        <p:nvSpPr>
          <p:cNvPr id="8" name="Sisällön paikkamerkki 7">
            <a:extLst>
              <a:ext uri="{FF2B5EF4-FFF2-40B4-BE49-F238E27FC236}">
                <a16:creationId xmlns:a16="http://schemas.microsoft.com/office/drawing/2014/main" id="{67672BAB-E153-406C-A303-597702A651F0}"/>
              </a:ext>
            </a:extLst>
          </p:cNvPr>
          <p:cNvSpPr>
            <a:spLocks noGrp="1"/>
          </p:cNvSpPr>
          <p:nvPr>
            <p:ph idx="1"/>
          </p:nvPr>
        </p:nvSpPr>
        <p:spPr>
          <a:xfrm>
            <a:off x="457200" y="1839310"/>
            <a:ext cx="5626968" cy="3090042"/>
          </a:xfrm>
        </p:spPr>
        <p:txBody>
          <a:bodyPr>
            <a:normAutofit fontScale="32500" lnSpcReduction="20000"/>
          </a:bodyPr>
          <a:lstStyle/>
          <a:p>
            <a:pPr lvl="0"/>
            <a:endParaRPr lang="fi-FI" i="1" dirty="0"/>
          </a:p>
          <a:p>
            <a:pPr lvl="0"/>
            <a:r>
              <a:rPr lang="fi-FI" sz="3100" i="1" dirty="0"/>
              <a:t>” Ihmiset kiinnostaa ihmisiä. Se on </a:t>
            </a:r>
            <a:r>
              <a:rPr lang="fi-FI" sz="3100" i="1" dirty="0" err="1"/>
              <a:t>mun</a:t>
            </a:r>
            <a:r>
              <a:rPr lang="fi-FI" sz="3100" i="1" dirty="0"/>
              <a:t> mielestä se lisäarvo siinä. Tässä on nyt tämä WASP, joka tähdittää kesällä </a:t>
            </a:r>
            <a:r>
              <a:rPr lang="fi-FI" sz="3100" i="1" dirty="0" err="1"/>
              <a:t>Metal</a:t>
            </a:r>
            <a:r>
              <a:rPr lang="fi-FI" sz="3100" i="1" dirty="0"/>
              <a:t> Capital -festivaalia. Heti </a:t>
            </a:r>
            <a:r>
              <a:rPr lang="fi-FI" sz="3100" i="1" dirty="0" err="1"/>
              <a:t>mua</a:t>
            </a:r>
            <a:r>
              <a:rPr lang="fi-FI" sz="3100" i="1" dirty="0"/>
              <a:t> kiinnosti, että mikäs tämä </a:t>
            </a:r>
            <a:r>
              <a:rPr lang="fi-FI" sz="3100" i="1" dirty="0" err="1"/>
              <a:t>tämmönen</a:t>
            </a:r>
            <a:r>
              <a:rPr lang="fi-FI" sz="3100" i="1" dirty="0"/>
              <a:t> on. Soma poika, osaa hyvin vetää kajalit tuonne alapuolellekin. Et </a:t>
            </a:r>
            <a:r>
              <a:rPr lang="fi-FI" sz="3100" i="1" dirty="0" err="1"/>
              <a:t>tuommosen</a:t>
            </a:r>
            <a:r>
              <a:rPr lang="fi-FI" sz="3100" i="1" dirty="0"/>
              <a:t> nyt </a:t>
            </a:r>
            <a:r>
              <a:rPr lang="fi-FI" sz="3100" i="1" dirty="0" err="1"/>
              <a:t>pistäis</a:t>
            </a:r>
            <a:r>
              <a:rPr lang="fi-FI" sz="3100" i="1" dirty="0"/>
              <a:t> vaikka kainaloon. ” </a:t>
            </a:r>
            <a:br>
              <a:rPr lang="fi-FI" sz="3100" i="1" dirty="0"/>
            </a:br>
            <a:r>
              <a:rPr lang="fi-FI" sz="3100" i="1" dirty="0"/>
              <a:t>- Yli 66-vuotias eläkeläisnainen- </a:t>
            </a:r>
            <a:br>
              <a:rPr lang="fi-FI" sz="3100" i="1" dirty="0"/>
            </a:br>
            <a:br>
              <a:rPr lang="fi-FI" sz="3100" i="1" dirty="0"/>
            </a:br>
            <a:endParaRPr lang="fi-FI" sz="3100" i="1" dirty="0"/>
          </a:p>
          <a:p>
            <a:pPr lvl="0"/>
            <a:r>
              <a:rPr lang="fi-FI" sz="3100" i="1" dirty="0"/>
              <a:t>”Onko tämä viihdettä vai virallinen tiedotekanava? </a:t>
            </a:r>
            <a:r>
              <a:rPr lang="fi-FI" sz="3100" i="1" dirty="0" err="1"/>
              <a:t>Voisko</a:t>
            </a:r>
            <a:r>
              <a:rPr lang="fi-FI" sz="3100" i="1" dirty="0"/>
              <a:t> tähän soveltaa tieteen popularisoinnin ajatusta, eli monimutkaiset asiat tehdään selkeämmiksi ja kiinnostavammiksi?  Kyllä tässä hommassa on pointtia. Tarinoita Oulusta. Täällä minua kiinnostavat esimerkiksi nostot liittyen kaupunkiympäristön muutokseen.”</a:t>
            </a:r>
            <a:br>
              <a:rPr lang="fi-FI" sz="3100" i="1" dirty="0"/>
            </a:br>
            <a:r>
              <a:rPr lang="fi-FI" sz="3100" i="1" dirty="0"/>
              <a:t>- Opetusalalla toimiva 35-50 –vuotias nainen- </a:t>
            </a:r>
            <a:br>
              <a:rPr lang="fi-FI" sz="3100" i="1" dirty="0"/>
            </a:br>
            <a:br>
              <a:rPr lang="fi-FI" sz="3100" i="1" dirty="0"/>
            </a:br>
            <a:br>
              <a:rPr lang="fi-FI" sz="3100" i="1" dirty="0"/>
            </a:br>
            <a:r>
              <a:rPr lang="fi-FI" sz="3100" i="1" dirty="0"/>
              <a:t>” Jos </a:t>
            </a:r>
            <a:r>
              <a:rPr lang="fi-FI" sz="3100" i="1" dirty="0" err="1"/>
              <a:t>aattelee</a:t>
            </a:r>
            <a:r>
              <a:rPr lang="fi-FI" sz="3100" i="1" dirty="0"/>
              <a:t> kaupungin päätöksiä, niin nehän on tosi hankala </a:t>
            </a:r>
            <a:r>
              <a:rPr lang="fi-FI" sz="3100" i="1" dirty="0" err="1"/>
              <a:t>hakia</a:t>
            </a:r>
            <a:r>
              <a:rPr lang="fi-FI" sz="3100" i="1" dirty="0"/>
              <a:t>. Joku meikäläinen, jota kiinnostaa asiat, niin kyllähän mää </a:t>
            </a:r>
            <a:r>
              <a:rPr lang="fi-FI" sz="3100" i="1" dirty="0" err="1"/>
              <a:t>löyvän</a:t>
            </a:r>
            <a:r>
              <a:rPr lang="fi-FI" sz="3100" i="1" dirty="0"/>
              <a:t> sen, mutta </a:t>
            </a:r>
            <a:r>
              <a:rPr lang="fi-FI" sz="3100" i="1" dirty="0" err="1"/>
              <a:t>sitte</a:t>
            </a:r>
            <a:r>
              <a:rPr lang="fi-FI" sz="3100" i="1" dirty="0"/>
              <a:t> vaikka </a:t>
            </a:r>
            <a:r>
              <a:rPr lang="fi-FI" sz="3100" i="1" dirty="0" err="1"/>
              <a:t>aatellaan</a:t>
            </a:r>
            <a:r>
              <a:rPr lang="fi-FI" sz="3100" i="1" dirty="0"/>
              <a:t> joku, joka ei niin </a:t>
            </a:r>
            <a:r>
              <a:rPr lang="fi-FI" sz="3100" i="1" dirty="0" err="1"/>
              <a:t>hirviästi</a:t>
            </a:r>
            <a:r>
              <a:rPr lang="fi-FI" sz="3100" i="1" dirty="0"/>
              <a:t> </a:t>
            </a:r>
            <a:r>
              <a:rPr lang="fi-FI" sz="3100" i="1" dirty="0" err="1"/>
              <a:t>tiiä</a:t>
            </a:r>
            <a:r>
              <a:rPr lang="fi-FI" sz="3100" i="1" dirty="0"/>
              <a:t> mistä </a:t>
            </a:r>
            <a:r>
              <a:rPr lang="fi-FI" sz="3100" i="1" dirty="0" err="1"/>
              <a:t>hakia</a:t>
            </a:r>
            <a:r>
              <a:rPr lang="fi-FI" sz="3100" i="1" dirty="0"/>
              <a:t>, niin sehän on aivan </a:t>
            </a:r>
            <a:r>
              <a:rPr lang="fi-FI" sz="3100" i="1" dirty="0" err="1"/>
              <a:t>niinku</a:t>
            </a:r>
            <a:r>
              <a:rPr lang="fi-FI" sz="3100" i="1" dirty="0"/>
              <a:t> </a:t>
            </a:r>
            <a:r>
              <a:rPr lang="fi-FI" sz="3100" i="1" dirty="0" err="1"/>
              <a:t>sillai</a:t>
            </a:r>
            <a:r>
              <a:rPr lang="fi-FI" sz="3100" i="1" dirty="0"/>
              <a:t>, että apua. Tuo on hyvä esimerkki tuo vesilaitoksen laajentaminen </a:t>
            </a:r>
            <a:r>
              <a:rPr lang="fi-FI" sz="3100" i="1" dirty="0" err="1"/>
              <a:t>Hintassa</a:t>
            </a:r>
            <a:r>
              <a:rPr lang="fi-FI" sz="3100" i="1" dirty="0"/>
              <a:t>. Että se on siellä ja se lukee siellä </a:t>
            </a:r>
            <a:r>
              <a:rPr lang="fi-FI" sz="3100" i="1" dirty="0" err="1"/>
              <a:t>selevällä</a:t>
            </a:r>
            <a:r>
              <a:rPr lang="fi-FI" sz="3100" i="1" dirty="0"/>
              <a:t> suomenkielellä, että mistä on kyse.” </a:t>
            </a:r>
            <a:br>
              <a:rPr lang="fi-FI" sz="3100" i="1" dirty="0"/>
            </a:br>
            <a:r>
              <a:rPr lang="fi-FI" sz="3100" i="1" dirty="0"/>
              <a:t>- 35-50 –vuotias nainen, omaishoitaja, joka toimii aktiivisesti politiikassa ja järjestökentällä. </a:t>
            </a:r>
            <a:br>
              <a:rPr lang="fi-FI" sz="3100" i="1" dirty="0"/>
            </a:br>
            <a:br>
              <a:rPr lang="fi-FI" sz="3100" i="1" dirty="0"/>
            </a:br>
            <a:r>
              <a:rPr lang="fi-FI" sz="3100" i="1" dirty="0"/>
              <a:t>”</a:t>
            </a:r>
            <a:r>
              <a:rPr lang="fi-FI" sz="3100" i="1" dirty="0" err="1"/>
              <a:t>Mun</a:t>
            </a:r>
            <a:r>
              <a:rPr lang="fi-FI" sz="3100" i="1" dirty="0"/>
              <a:t> Oulu nostaa esille sen, mikä Oulussa on juuri nyt kiinnostavaa ja oleellista.”</a:t>
            </a:r>
            <a:br>
              <a:rPr lang="fi-FI" sz="3100" i="1" dirty="0"/>
            </a:br>
            <a:r>
              <a:rPr lang="fi-FI" sz="3100" i="1" dirty="0"/>
              <a:t>- 18-34 –vuotias äitiyslomalainen - </a:t>
            </a:r>
            <a:br>
              <a:rPr lang="fi-FI" dirty="0"/>
            </a:br>
            <a:endParaRPr lang="fi-FI" dirty="0"/>
          </a:p>
        </p:txBody>
      </p:sp>
    </p:spTree>
    <p:extLst>
      <p:ext uri="{BB962C8B-B14F-4D97-AF65-F5344CB8AC3E}">
        <p14:creationId xmlns:p14="http://schemas.microsoft.com/office/powerpoint/2010/main" val="3899760063"/>
      </p:ext>
    </p:extLst>
  </p:cSld>
  <p:clrMapOvr>
    <a:masterClrMapping/>
  </p:clrMapOvr>
</p:sld>
</file>

<file path=ppt/theme/theme1.xml><?xml version="1.0" encoding="utf-8"?>
<a:theme xmlns:a="http://schemas.openxmlformats.org/drawingml/2006/main" name="oulu_powerpointpohja2018">
  <a:themeElements>
    <a:clrScheme name="Oulu2018">
      <a:dk1>
        <a:sysClr val="windowText" lastClr="000000"/>
      </a:dk1>
      <a:lt1>
        <a:sysClr val="window" lastClr="FFFFFF"/>
      </a:lt1>
      <a:dk2>
        <a:srgbClr val="2D414B"/>
      </a:dk2>
      <a:lt2>
        <a:srgbClr val="D2DCE1"/>
      </a:lt2>
      <a:accent1>
        <a:srgbClr val="E10069"/>
      </a:accent1>
      <a:accent2>
        <a:srgbClr val="F08C00"/>
      </a:accent2>
      <a:accent3>
        <a:srgbClr val="00AFD7"/>
      </a:accent3>
      <a:accent4>
        <a:srgbClr val="2DAA37"/>
      </a:accent4>
      <a:accent5>
        <a:srgbClr val="007896"/>
      </a:accent5>
      <a:accent6>
        <a:srgbClr val="9B004B"/>
      </a:accent6>
      <a:hlink>
        <a:srgbClr val="E10069"/>
      </a:hlink>
      <a:folHlink>
        <a:srgbClr val="0083A1"/>
      </a:folHlink>
    </a:clrScheme>
    <a:fontScheme name="Ouka2017">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lu_powerpointpohja2018 [Vain luku]" id="{38EC4C8D-78D3-4FC9-9455-23E6ED73EF8D}" vid="{71710800-47BA-4E44-B215-6E375A70C23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45810D9150824148875545887AC2A6A4" ma:contentTypeVersion="15" ma:contentTypeDescription="Luo uusi asiakirja." ma:contentTypeScope="" ma:versionID="ee1fd6238a4c07e04e3402009750dd82">
  <xsd:schema xmlns:xsd="http://www.w3.org/2001/XMLSchema" xmlns:xs="http://www.w3.org/2001/XMLSchema" xmlns:p="http://schemas.microsoft.com/office/2006/metadata/properties" xmlns:ns1="http://schemas.microsoft.com/sharepoint/v3" xmlns:ns3="5456b973-423d-4b91-98e3-8f0abdb125ec" xmlns:ns4="bf5677eb-699c-49db-8cad-695905829687" targetNamespace="http://schemas.microsoft.com/office/2006/metadata/properties" ma:root="true" ma:fieldsID="e357426acd69eb1e04ae2b6b3c2503b4" ns1:_="" ns3:_="" ns4:_="">
    <xsd:import namespace="http://schemas.microsoft.com/sharepoint/v3"/>
    <xsd:import namespace="5456b973-423d-4b91-98e3-8f0abdb125ec"/>
    <xsd:import namespace="bf5677eb-699c-49db-8cad-69590582968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Yhtenäisen yhteensopivuuskäytännön ominaisuudet" ma:hidden="true" ma:internalName="_ip_UnifiedCompliancePolicyProperties">
      <xsd:simpleType>
        <xsd:restriction base="dms:Note"/>
      </xsd:simpleType>
    </xsd:element>
    <xsd:element name="_ip_UnifiedCompliancePolicyUIAction" ma:index="22"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56b973-423d-4b91-98e3-8f0abdb125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5677eb-699c-49db-8cad-695905829687"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SharingHintHash" ma:index="12"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50536C5-9E51-456B-8161-66AB3081E6BC}">
  <ds:schemaRefs>
    <ds:schemaRef ds:uri="http://schemas.microsoft.com/sharepoint/v3/contenttype/forms"/>
  </ds:schemaRefs>
</ds:datastoreItem>
</file>

<file path=customXml/itemProps2.xml><?xml version="1.0" encoding="utf-8"?>
<ds:datastoreItem xmlns:ds="http://schemas.openxmlformats.org/officeDocument/2006/customXml" ds:itemID="{8DE7E058-8FEA-48BE-A13D-CED2F3C6AC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56b973-423d-4b91-98e3-8f0abdb125ec"/>
    <ds:schemaRef ds:uri="bf5677eb-699c-49db-8cad-6959058296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D543BA-E4BE-425B-ADD1-8FCE306C8327}">
  <ds:schemaRefs>
    <ds:schemaRef ds:uri="http://purl.org/dc/term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5456b973-423d-4b91-98e3-8f0abdb125ec"/>
    <ds:schemaRef ds:uri="http://schemas.microsoft.com/office/infopath/2007/PartnerControls"/>
    <ds:schemaRef ds:uri="bf5677eb-699c-49db-8cad-695905829687"/>
    <ds:schemaRef ds:uri="http://schemas.microsoft.com/sharepoint/v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oulu_powerpointpohja2018</Template>
  <TotalTime>0</TotalTime>
  <Words>3985</Words>
  <Application>Microsoft Office PowerPoint</Application>
  <PresentationFormat>Näytössä katseltava esitys (16:9)</PresentationFormat>
  <Paragraphs>174</Paragraphs>
  <Slides>16</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16</vt:i4>
      </vt:variant>
    </vt:vector>
  </HeadingPairs>
  <TitlesOfParts>
    <vt:vector size="20" baseType="lpstr">
      <vt:lpstr>Arial</vt:lpstr>
      <vt:lpstr>Calibri</vt:lpstr>
      <vt:lpstr>Segoe UI</vt:lpstr>
      <vt:lpstr>oulu_powerpointpohja2018</vt:lpstr>
      <vt:lpstr>Kaupunkimedia Mun Oulu  </vt:lpstr>
      <vt:lpstr>Mun Oulun käyttäjäkysely ja syvähaastattelut </vt:lpstr>
      <vt:lpstr>Tahatonta ja tahallista käyttöä</vt:lpstr>
      <vt:lpstr>Mun Oulun PLUSSAT haastateltaville</vt:lpstr>
      <vt:lpstr>Lämpimällä sydämellä Oulusta.  Onko Mun Oulu sloganinsa mittainen? </vt:lpstr>
      <vt:lpstr>Laatu ennen määrää</vt:lpstr>
      <vt:lpstr>Käytettävyys sai hyvät pisteet, mutta kehitettävääkin löytyy</vt:lpstr>
      <vt:lpstr>Kaupunkimediaan luotetaan  - kuten muuhunkin kaupungin viestintään  Kaikki haastatteluun osallistuneet pitivät Mun Oulua luotettavana tietolähteenä. Mutta kritiikkiäkin tuli: </vt:lpstr>
      <vt:lpstr>Ihmiset ja kuvat puhuttelevat  Mun Oulun suurin lisäarvo verrattuna Ouka.fi –sivustoon ovat ihmisten tarina sekä kuvat ja ulkoasu. Lisäksi kaupunkimedia auttaa hahmottamaan mikä juuri nyt on oleellista Oulussa. </vt:lpstr>
      <vt:lpstr>Kaupunkimedia vie Oulua maailmalle</vt:lpstr>
      <vt:lpstr>Mun Oulu osallistumisen ja vaikuttamisen tukena</vt:lpstr>
      <vt:lpstr>Oamkin UI Challenge-työpaja Mun Oulu opiskelijoiden silmin </vt:lpstr>
      <vt:lpstr>Opiskelija Oskari  tutustuu Ouluun</vt:lpstr>
      <vt:lpstr>Aktiivinen Emma  parantaa maailmaa </vt:lpstr>
      <vt:lpstr>Uutishaukka Tero  urheilee ja twiittaa</vt:lpstr>
      <vt:lpstr>Kultturelli Helena  etsii elämyksiä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Diasarjamalli; Powerpoint-malli</cp:keywords>
  <dc:description/>
  <cp:lastModifiedBy/>
  <cp:revision>1</cp:revision>
  <dcterms:created xsi:type="dcterms:W3CDTF">2019-06-11T07:29:40Z</dcterms:created>
  <dcterms:modified xsi:type="dcterms:W3CDTF">2021-04-13T09:22:56Z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0x01010045810D9150824148875545887AC2A6A4</vt:lpwstr>
  </property>
  <property fmtid="{D5CDD505-2E9C-101B-9397-08002B2CF9AE}" pid="3" name="_dlc_DocIdItemGuid">
    <vt:lpwstr>40a23297-4f52-437e-8986-66ab9a6e7618</vt:lpwstr>
  </property>
  <property fmtid="{D5CDD505-2E9C-101B-9397-08002B2CF9AE}" pid="4" name="TaxKeyword">
    <vt:lpwstr>1684;#Diasarjamalli|f3916894-795c-4fd0-9cee-71b587c73c83;#714;#Powerpoint-malli|1ccbe119-f389-43c1-a73f-d036117d62ba</vt:lpwstr>
  </property>
  <property fmtid="{D5CDD505-2E9C-101B-9397-08002B2CF9AE}" pid="5" name="Grafiikan tunnisteet">
    <vt:lpwstr>561;#Diasarjamalli|f3916894-795c-4fd0-9cee-71b587c73c83</vt:lpwstr>
  </property>
  <property fmtid="{D5CDD505-2E9C-101B-9397-08002B2CF9AE}" pid="6" name="Mediatyyppi0">
    <vt:lpwstr>195;#Grafiikka|cd1437ec-b62f-4021-871d-9c681e72c1d9</vt:lpwstr>
  </property>
  <property fmtid="{D5CDD505-2E9C-101B-9397-08002B2CF9AE}" pid="7" name="Toimialat">
    <vt:lpwstr>4;#Kaupungin yhteiset|8e4423f0-cae4-4641-90be-aef8d2912dcd</vt:lpwstr>
  </property>
  <property fmtid="{D5CDD505-2E9C-101B-9397-08002B2CF9AE}" pid="8" name="MSIP_Label_cb8ef749-f464-4495-9b41-5047bcb17145_Enabled">
    <vt:lpwstr>True</vt:lpwstr>
  </property>
  <property fmtid="{D5CDD505-2E9C-101B-9397-08002B2CF9AE}" pid="9" name="MSIP_Label_cb8ef749-f464-4495-9b41-5047bcb17145_SiteId">
    <vt:lpwstr>5cc89a67-fa29-4356-af5d-f436abc7c21b</vt:lpwstr>
  </property>
  <property fmtid="{D5CDD505-2E9C-101B-9397-08002B2CF9AE}" pid="10" name="MSIP_Label_cb8ef749-f464-4495-9b41-5047bcb17145_Owner">
    <vt:lpwstr>annu.hottonen@ouka.fi</vt:lpwstr>
  </property>
  <property fmtid="{D5CDD505-2E9C-101B-9397-08002B2CF9AE}" pid="11" name="MSIP_Label_cb8ef749-f464-4495-9b41-5047bcb17145_SetDate">
    <vt:lpwstr>2020-01-29T09:13:14.5500933Z</vt:lpwstr>
  </property>
  <property fmtid="{D5CDD505-2E9C-101B-9397-08002B2CF9AE}" pid="12" name="MSIP_Label_cb8ef749-f464-4495-9b41-5047bcb17145_Name">
    <vt:lpwstr>Other document</vt:lpwstr>
  </property>
  <property fmtid="{D5CDD505-2E9C-101B-9397-08002B2CF9AE}" pid="13" name="MSIP_Label_cb8ef749-f464-4495-9b41-5047bcb17145_Application">
    <vt:lpwstr>Microsoft Azure Information Protection</vt:lpwstr>
  </property>
  <property fmtid="{D5CDD505-2E9C-101B-9397-08002B2CF9AE}" pid="14" name="MSIP_Label_cb8ef749-f464-4495-9b41-5047bcb17145_ActionId">
    <vt:lpwstr>1f4716d2-3650-432f-975c-6cea629c3037</vt:lpwstr>
  </property>
  <property fmtid="{D5CDD505-2E9C-101B-9397-08002B2CF9AE}" pid="15" name="MSIP_Label_cb8ef749-f464-4495-9b41-5047bcb17145_Extended_MSFT_Method">
    <vt:lpwstr>Automatic</vt:lpwstr>
  </property>
  <property fmtid="{D5CDD505-2E9C-101B-9397-08002B2CF9AE}" pid="16" name="MSIP_Label_e7f2b28d-54cf-44b6-aad9-6a2b7fb652a6_Enabled">
    <vt:lpwstr>True</vt:lpwstr>
  </property>
  <property fmtid="{D5CDD505-2E9C-101B-9397-08002B2CF9AE}" pid="17" name="MSIP_Label_e7f2b28d-54cf-44b6-aad9-6a2b7fb652a6_SiteId">
    <vt:lpwstr>5cc89a67-fa29-4356-af5d-f436abc7c21b</vt:lpwstr>
  </property>
  <property fmtid="{D5CDD505-2E9C-101B-9397-08002B2CF9AE}" pid="18" name="MSIP_Label_e7f2b28d-54cf-44b6-aad9-6a2b7fb652a6_Owner">
    <vt:lpwstr>annu.hottonen@ouka.fi</vt:lpwstr>
  </property>
  <property fmtid="{D5CDD505-2E9C-101B-9397-08002B2CF9AE}" pid="19" name="MSIP_Label_e7f2b28d-54cf-44b6-aad9-6a2b7fb652a6_SetDate">
    <vt:lpwstr>2020-01-29T09:13:14.5500933Z</vt:lpwstr>
  </property>
  <property fmtid="{D5CDD505-2E9C-101B-9397-08002B2CF9AE}" pid="20" name="MSIP_Label_e7f2b28d-54cf-44b6-aad9-6a2b7fb652a6_Name">
    <vt:lpwstr>Internal</vt:lpwstr>
  </property>
  <property fmtid="{D5CDD505-2E9C-101B-9397-08002B2CF9AE}" pid="21" name="MSIP_Label_e7f2b28d-54cf-44b6-aad9-6a2b7fb652a6_Application">
    <vt:lpwstr>Microsoft Azure Information Protection</vt:lpwstr>
  </property>
  <property fmtid="{D5CDD505-2E9C-101B-9397-08002B2CF9AE}" pid="22" name="MSIP_Label_e7f2b28d-54cf-44b6-aad9-6a2b7fb652a6_ActionId">
    <vt:lpwstr>1f4716d2-3650-432f-975c-6cea629c3037</vt:lpwstr>
  </property>
  <property fmtid="{D5CDD505-2E9C-101B-9397-08002B2CF9AE}" pid="23" name="MSIP_Label_e7f2b28d-54cf-44b6-aad9-6a2b7fb652a6_Parent">
    <vt:lpwstr>cb8ef749-f464-4495-9b41-5047bcb17145</vt:lpwstr>
  </property>
  <property fmtid="{D5CDD505-2E9C-101B-9397-08002B2CF9AE}" pid="24" name="MSIP_Label_e7f2b28d-54cf-44b6-aad9-6a2b7fb652a6_Extended_MSFT_Method">
    <vt:lpwstr>Automatic</vt:lpwstr>
  </property>
  <property fmtid="{D5CDD505-2E9C-101B-9397-08002B2CF9AE}" pid="25" name="Sensitivity">
    <vt:lpwstr>Other document Internal</vt:lpwstr>
  </property>
</Properties>
</file>