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6" r:id="rId7"/>
    <p:sldId id="269" r:id="rId8"/>
    <p:sldId id="272" r:id="rId9"/>
    <p:sldId id="273" r:id="rId10"/>
    <p:sldId id="276" r:id="rId11"/>
    <p:sldId id="279" r:id="rId12"/>
    <p:sldId id="294" r:id="rId13"/>
    <p:sldId id="298" r:id="rId14"/>
    <p:sldId id="300" r:id="rId15"/>
    <p:sldId id="301" r:id="rId16"/>
    <p:sldId id="302" r:id="rId17"/>
    <p:sldId id="306" r:id="rId18"/>
    <p:sldId id="314" r:id="rId19"/>
    <p:sldId id="32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F0FF"/>
    <a:srgbClr val="F3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3179C6-2FFE-454A-BA3D-E418B1403C26}" v="235" dt="2020-12-07T12:01:41.582"/>
  </p1510:revLst>
</p1510:revInfo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Vaalea tyyli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22" autoAdjust="0"/>
  </p:normalViewPr>
  <p:slideViewPr>
    <p:cSldViewPr>
      <p:cViewPr varScale="1">
        <p:scale>
          <a:sx n="88" d="100"/>
          <a:sy n="88" d="100"/>
        </p:scale>
        <p:origin x="11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49" y="291090"/>
            <a:ext cx="7886699" cy="932688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900">
                <a:latin typeface="Segoe UI Semibold" panose="020B0702040204020203" pitchFamily="34" charset="0"/>
                <a:cs typeface="Segoe UI Semibold" panose="020B0702040204020203" pitchFamily="34" charset="0"/>
              </a:rPr>
              <a:t>Mun Oulun käyttäjäkysely </a:t>
            </a:r>
            <a:br>
              <a:rPr lang="en-US" sz="290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2900">
                <a:latin typeface="Segoe UI Semibold" panose="020B0702040204020203" pitchFamily="34" charset="0"/>
                <a:cs typeface="Segoe UI Semibold" panose="020B0702040204020203" pitchFamily="34" charset="0"/>
              </a:rPr>
              <a:t>17-24.11.2020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49" y="1335726"/>
            <a:ext cx="7886699" cy="420624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2200"/>
              <a:t>Mervi Päivärinta/Oulun ammattikorkeakoulu</a:t>
            </a: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BB115E43-049F-4FA8-851F-A790957F2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9AF77F3-244C-4ABC-A913-54C4E216E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1746" y="1863801"/>
            <a:ext cx="7120506" cy="444074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2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186423"/>
            <a:ext cx="7886700" cy="11143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/>
              <a:t>Millä tavoin käytät Mun Oulua? Valitse yleisin tapa. 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4"/>
          <a:srcRect b="21655"/>
          <a:stretch/>
        </p:blipFill>
        <p:spPr>
          <a:xfrm>
            <a:off x="20" y="10"/>
            <a:ext cx="9143980" cy="501469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2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2271"/>
            <a:ext cx="78867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500"/>
              <a:t>Miltä Mun Oulu näyttää?  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4"/>
          <a:srcRect t="19365"/>
          <a:stretch/>
        </p:blipFill>
        <p:spPr>
          <a:xfrm>
            <a:off x="628650" y="1845426"/>
            <a:ext cx="7884410" cy="445030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04000"/>
            <a:ext cx="7886699" cy="93268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Mitä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juttutyyppejä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toivoisit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Mun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Oulun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käyttävän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  <a:b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Valitse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niin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monta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kuin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haluat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l">
              <a:lnSpc>
                <a:spcPct val="90000"/>
              </a:lnSpc>
            </a:pPr>
            <a:endParaRPr lang="en-US" sz="15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lnSpc>
                <a:spcPct val="90000"/>
              </a:lnSpc>
            </a:pPr>
            <a:r>
              <a:rPr lang="en-US" sz="1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F170E346-B98B-43A6-A4DA-D36FF6328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204113"/>
              </p:ext>
            </p:extLst>
          </p:nvPr>
        </p:nvGraphicFramePr>
        <p:xfrm>
          <a:off x="1011396" y="1863801"/>
          <a:ext cx="7121208" cy="4440751"/>
        </p:xfrm>
        <a:graphic>
          <a:graphicData uri="http://schemas.openxmlformats.org/drawingml/2006/table">
            <a:tbl>
              <a:tblPr firstRow="1" bandRow="1">
                <a:noFill/>
                <a:tableStyleId>{8799B23B-EC83-4686-B30A-512413B5E67A}</a:tableStyleId>
              </a:tblPr>
              <a:tblGrid>
                <a:gridCol w="3930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0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53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Mitä juttutyyppejä toivoisit Mun Oulun käyttävän? Valitse niin monta kuin haluat. </a:t>
                      </a:r>
                    </a:p>
                  </a:txBody>
                  <a:tcPr marL="155755" marR="61710" marT="77877" marB="7787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Vastaukset</a:t>
                      </a:r>
                    </a:p>
                  </a:txBody>
                  <a:tcPr marL="155755" marR="61710" marT="77877" marB="7787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%</a:t>
                      </a:r>
                    </a:p>
                  </a:txBody>
                  <a:tcPr marL="155755" marR="61710" marT="77877" marB="77877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1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Uutiset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191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69.5%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81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Henkilöhaastattelut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156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56.7%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81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Pitkät taustoittavat artikkelit 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91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33.1%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56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Kolumnit ja muut näkökulmakirjoitukset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98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35.6%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81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Gallupit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65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23.6%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81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Vuorovaikutteiset jutut, kuten kyselyt   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95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34.5%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1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Joku muu, mikä?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16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5.8%</a:t>
                      </a:r>
                      <a:endParaRPr lang="en-US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55755" marR="61710" marT="77877" marB="77877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9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Mitkä Mun Oulun aiheet kiinnostavat sinua eniten? Valitse kolme tärkeintä.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170E346-B98B-43A6-A4DA-D36FF6328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837987"/>
              </p:ext>
            </p:extLst>
          </p:nvPr>
        </p:nvGraphicFramePr>
        <p:xfrm>
          <a:off x="980122" y="1863801"/>
          <a:ext cx="7183757" cy="4440752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208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001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latin typeface="Open Sans"/>
                        </a:rPr>
                        <a:t>Mitkä Mun Oulun aiheet kiinnostavat sinua eniten? Valitse kolme tärkeintä.</a:t>
                      </a:r>
                      <a:endParaRPr lang="en-US" sz="14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latin typeface="Open Sans"/>
                        </a:rPr>
                        <a:t>Vastaukset</a:t>
                      </a:r>
                      <a:endParaRPr lang="en-US" sz="14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latin typeface="Open Sans"/>
                        </a:rPr>
                        <a:t>%</a:t>
                      </a:r>
                      <a:endParaRPr lang="en-US" sz="1400" b="1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Kulttuuri ja viihde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146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54.5%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Terveys ja hyvinvointi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104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38.8%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Tapahtumat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151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56.3%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Oulun kaupungin päätökset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116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43.3%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Politiikka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44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16.4%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Talous ja raha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27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10.1%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Urheilu ja liikunta 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44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16.4%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Matkailu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47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17.5%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Koulutus- ja työ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13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4.9%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07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Joku muu, mikä?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10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3.7%</a:t>
                      </a:r>
                      <a:endParaRPr lang="en-US" sz="1500" cap="none" spc="0">
                        <a:solidFill>
                          <a:schemeClr val="tx1"/>
                        </a:solidFill>
                      </a:endParaRPr>
                    </a:p>
                  </a:txBody>
                  <a:tcPr marL="54016" marR="77167" marT="15433" marB="11575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Juttuvinkkejä Mun Oululle 1/6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165253"/>
              </p:ext>
            </p:extLst>
          </p:nvPr>
        </p:nvGraphicFramePr>
        <p:xfrm>
          <a:off x="989323" y="1863801"/>
          <a:ext cx="7165353" cy="458313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5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31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500" b="1"/>
                        <a:t>Haluatko lähettää juttuvinkin Mun Oululle? </a:t>
                      </a:r>
                    </a:p>
                    <a:p>
                      <a:pPr algn="ctr">
                        <a:defRPr/>
                      </a:pPr>
                      <a:r>
                        <a:rPr lang="en-US" sz="1500" b="1"/>
                        <a:t>Mistä asioista toivot toimituksen tekevän juttuja?</a:t>
                      </a:r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/>
                        <a:t>Henkilökuvia tavallisista kaupungin työntekijöistä, ei aina päälliköistä. </a:t>
                      </a:r>
                      <a:endParaRPr lang="en-US" sz="1300"/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2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/>
                        <a:t>Isosta, korjaamattomasta köyhyysongelmasta, syrjäytettyjen ja 800€/kk köyhyyseläkeläisten jaksamisesta - miten Oulun kaupunki tukee heitä, vai tukeeko mitenkään ja missä ne luvatut "useiden satasten" eläkekorotukset viipyvät ? </a:t>
                      </a:r>
                      <a:endParaRPr lang="en-US" sz="1300"/>
                    </a:p>
                    <a:p>
                      <a:pPr algn="ctr">
                        <a:defRPr/>
                      </a:pPr>
                      <a:endParaRPr lang="en-US" sz="1300"/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1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/>
                        <a:t>kitos mukavasta kyselystä sekä hyvää &amp;turvallista joulun odotusta Ouluun</a:t>
                      </a:r>
                      <a:endParaRPr lang="en-US" sz="1300"/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1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/>
                        <a:t>Terveyden edistäminen. </a:t>
                      </a:r>
                      <a:endParaRPr lang="en-US" sz="1300"/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23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/>
                        <a:t>Kuuntelin juttua jossa 2 naista keskusteli että tyttö tarvii psykoteraupeuttia ja  haluaa että hän olisi nainen . mutta Oulussa ei ole vapaana naispsykoterpeutteja. Kyselyjä oli kuulemma tehty yli 30 naispsykoterapeutille.Voiko olla totta ettei nuoret saa apua Oulussa??</a:t>
                      </a:r>
                      <a:endParaRPr lang="en-US" sz="1300"/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1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/>
                        <a:t>Tulevista tapahtumista ja menovinkeistä, liikuntavinkeistä ja mahdollisuuksista</a:t>
                      </a:r>
                      <a:endParaRPr lang="en-US" sz="1300"/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1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/>
                        <a:t>Ikäihmisten palveluista</a:t>
                      </a:r>
                      <a:endParaRPr lang="en-US" sz="1300"/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19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/>
                        <a:t>Henkilökuvia oululaisista ja maahanmuuttajia ei saa unohtaa. </a:t>
                      </a:r>
                      <a:endParaRPr lang="en-US" sz="1300"/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9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cap="none" spc="0" dirty="0" err="1">
                          <a:solidFill>
                            <a:schemeClr val="tx1"/>
                          </a:solidFill>
                          <a:latin typeface="Open Sans"/>
                        </a:rPr>
                        <a:t>Senirioiden</a:t>
                      </a:r>
                      <a:r>
                        <a:rPr lang="en-US" sz="1400" b="0" cap="none" spc="0" dirty="0">
                          <a:solidFill>
                            <a:schemeClr val="tx1"/>
                          </a:solidFill>
                          <a:latin typeface="Open Sans"/>
                        </a:rPr>
                        <a:t> </a:t>
                      </a:r>
                      <a:r>
                        <a:rPr lang="en-US" sz="1400" b="0" cap="none" spc="0" dirty="0" err="1">
                          <a:solidFill>
                            <a:schemeClr val="tx1"/>
                          </a:solidFill>
                          <a:latin typeface="Open Sans"/>
                        </a:rPr>
                        <a:t>konoisvaltaisesta</a:t>
                      </a:r>
                      <a:r>
                        <a:rPr lang="en-US" sz="1400" b="0" cap="none" spc="0" dirty="0">
                          <a:solidFill>
                            <a:schemeClr val="tx1"/>
                          </a:solidFill>
                          <a:latin typeface="Open Sans"/>
                        </a:rPr>
                        <a:t> </a:t>
                      </a:r>
                      <a:r>
                        <a:rPr lang="en-US" sz="1400" b="0" cap="none" spc="0" dirty="0" err="1">
                          <a:solidFill>
                            <a:schemeClr val="tx1"/>
                          </a:solidFill>
                          <a:latin typeface="Open Sans"/>
                        </a:rPr>
                        <a:t>hyvinvoinnista</a:t>
                      </a:r>
                      <a:r>
                        <a:rPr lang="en-US" sz="1400" b="0" cap="none" spc="0" dirty="0">
                          <a:solidFill>
                            <a:schemeClr val="tx1"/>
                          </a:solidFill>
                          <a:latin typeface="Open Sans"/>
                        </a:rPr>
                        <a:t> </a:t>
                      </a:r>
                      <a:r>
                        <a:rPr lang="en-US" sz="1400" b="0" cap="none" spc="0" dirty="0" err="1">
                          <a:solidFill>
                            <a:schemeClr val="tx1"/>
                          </a:solidFill>
                          <a:latin typeface="Open Sans"/>
                        </a:rPr>
                        <a:t>ideoita</a:t>
                      </a:r>
                      <a:r>
                        <a:rPr lang="en-US" sz="1400" b="0" cap="none" spc="0" dirty="0">
                          <a:solidFill>
                            <a:schemeClr val="tx1"/>
                          </a:solidFill>
                          <a:latin typeface="Open Sans"/>
                        </a:rPr>
                        <a:t> 😍👍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defRPr/>
                      </a:pPr>
                      <a:endParaRPr lang="en-US" sz="1400" dirty="0"/>
                    </a:p>
                  </a:txBody>
                  <a:tcPr marL="79615" marR="79615" marT="39807" marB="39807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Juttuvinkkejä Mun Oululle 2/6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74441"/>
              </p:ext>
            </p:extLst>
          </p:nvPr>
        </p:nvGraphicFramePr>
        <p:xfrm>
          <a:off x="1276749" y="1863801"/>
          <a:ext cx="6590502" cy="4612857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6590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51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1" cap="none" spc="30">
                          <a:solidFill>
                            <a:schemeClr val="tx1"/>
                          </a:solidFill>
                          <a:latin typeface="Open Sans"/>
                        </a:rPr>
                        <a:t>Haluatko lähettää juttuvinkin Mun Oululle? Mistä asioista toivot toimituksen tekevän juttuja?</a:t>
                      </a:r>
                      <a:endParaRPr lang="en-US" sz="1300" b="1" cap="none" spc="30">
                        <a:solidFill>
                          <a:schemeClr val="tx1"/>
                        </a:solidFill>
                      </a:endParaRPr>
                    </a:p>
                  </a:txBody>
                  <a:tcPr marL="0" marR="7144" marT="35721" marB="35721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Pyöräilystä ja uusista baanoista</a:t>
                      </a: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16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nuorten asiat kiinnostaa, koulutus tarjonta, työpaikat.Sos- ja terveyspalvelut, kulttuuri tarjonta.</a:t>
                      </a: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35721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Kaavoitus</a:t>
                      </a: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Lapin luonnosta</a:t>
                      </a: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35721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nuorten -ja opiskelijoiden asiat</a:t>
                      </a: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Ouluun vasta muuttaneille tietoa kaikesta mitä Oulu tarjoaa 🙂</a:t>
                      </a: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35721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38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-Vanhempaintoiminta kouluissa ja päiväkodeissa. Haastattelu vanhempi/johtaja varhaiskasvatus, peruskoulu, toinen aste sekä Oulun alueellinen vanhempainyhdistys edustaja. </a:t>
                      </a: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defRPr/>
                      </a:pP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Lasse Kukkosesta</a:t>
                      </a: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35721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Ajantasaista, oululaisia koskevia juttuja, kiitos!</a:t>
                      </a:r>
                      <a:endParaRPr lang="en-US" sz="1300" cap="none" spc="0">
                        <a:solidFill>
                          <a:schemeClr val="tx1"/>
                        </a:solidFill>
                      </a:endParaRPr>
                    </a:p>
                  </a:txBody>
                  <a:tcPr marL="0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8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cap="none" spc="0" dirty="0">
                          <a:solidFill>
                            <a:schemeClr val="tx1"/>
                          </a:solidFill>
                        </a:rPr>
                        <a:t>' </a:t>
                      </a:r>
                      <a:r>
                        <a:rPr lang="en-US" sz="1400" b="0" cap="none" spc="0" dirty="0" err="1">
                          <a:solidFill>
                            <a:schemeClr val="tx1"/>
                          </a:solidFill>
                        </a:rPr>
                        <a:t>Torin</a:t>
                      </a:r>
                      <a:r>
                        <a:rPr lang="en-US" sz="1400" b="0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cap="none" spc="0" dirty="0" err="1">
                          <a:solidFill>
                            <a:schemeClr val="tx1"/>
                          </a:solidFill>
                        </a:rPr>
                        <a:t>polliisi</a:t>
                      </a:r>
                      <a:r>
                        <a:rPr lang="en-US" sz="1400" b="0" cap="none" spc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cap="none" spc="0" dirty="0" err="1">
                          <a:solidFill>
                            <a:schemeClr val="tx1"/>
                          </a:solidFill>
                        </a:rPr>
                        <a:t>pakinoi</a:t>
                      </a:r>
                      <a:r>
                        <a:rPr lang="en-US" sz="1400" b="0" cap="none" spc="0" dirty="0">
                          <a:solidFill>
                            <a:schemeClr val="tx1"/>
                          </a:solidFill>
                        </a:rPr>
                        <a:t> '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defRPr/>
                      </a:pPr>
                      <a:endParaRPr lang="en-US" sz="13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35721" marR="71442" marT="35721" marB="35721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Juttuvinkkejä Mun Oululle 3/6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924636"/>
              </p:ext>
            </p:extLst>
          </p:nvPr>
        </p:nvGraphicFramePr>
        <p:xfrm>
          <a:off x="628650" y="1893173"/>
          <a:ext cx="7886699" cy="438201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886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9406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300" b="1" cap="none" spc="0">
                          <a:solidFill>
                            <a:schemeClr val="tx1"/>
                          </a:solidFill>
                        </a:rPr>
                        <a:t>Haluatko lähettää juttuvinkin Mun Oululle? Mistä asioista toivot toimituksen tekevän juttuja?</a:t>
                      </a:r>
                    </a:p>
                  </a:txBody>
                  <a:tcPr marL="43767" marR="53199" marT="12504" marB="93787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Asiallista ja tasapuolista uutisointia myös aiheista joista ei olla valtuustossa samaa mieltä. 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6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Uusikadusta ja siitä miksi kaupunki ei sitä kunnosta ja miksi keskustan parkkipaikoilla ei ole maalattu parkkiruutuja??? Pysäköidään miten sattuu.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Maahanmuuton kustannukset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Korona tilanteesta Oulussa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4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Pienyrittäjiä tunnetuiksi -juttuja,oululaisista jollakin esim.urheilun tai kulttuurin saralla menestystä saavuttaneista henkilöhaastatteluja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Pikisaaren ihmiset 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Valtuuston ja kaupungin hallituksen ilmapiiristä ja keskinäisestä vuorovaikutuksesta.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En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Oulun Lippo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Tavalliset oululaiset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100" b="0" cap="none" spc="0">
                          <a:solidFill>
                            <a:schemeClr val="tx1"/>
                          </a:solidFill>
                        </a:rPr>
                        <a:t>Paluumuutajista ( oulusta-ouluun😉)</a:t>
                      </a:r>
                      <a:endParaRPr lang="en-US" sz="1100" cap="none" spc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en-US" sz="11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43767" marR="53199" marT="12504" marB="93787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2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2271"/>
            <a:ext cx="78867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100"/>
              <a:t>Mun Oulun jutut on ryhmitelty tiettyjen teemojen alle. Valitse kolme kiinnostavinta. 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4"/>
          <a:srcRect t="6834" b="12532"/>
          <a:stretch/>
        </p:blipFill>
        <p:spPr>
          <a:xfrm>
            <a:off x="628650" y="1845426"/>
            <a:ext cx="7884410" cy="445030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>
                <a:latin typeface="Open Sans"/>
              </a:rPr>
              <a:t>Miten helppoa Mun Oulun sivuilla liikkuminen on, eli millainen on sivuston käytettävyys? 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169" y="1600200"/>
            <a:ext cx="6465661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485" y="1122363"/>
            <a:ext cx="301752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300"/>
              <a:t>Kuinka todennäköisesti suosittelisit Mun Oulua ystävällesi tai työtoverillesi?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8485" y="4872922"/>
            <a:ext cx="3017519" cy="120814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700"/>
              <a:t>1. Kuinka todennäköisesti suosittelisit Mun Oulua ystävällesi tai työtoverillesi?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2"/>
          <a:srcRect l="9243" r="4172"/>
          <a:stretch/>
        </p:blipFill>
        <p:spPr>
          <a:xfrm>
            <a:off x="3651365" y="10"/>
            <a:ext cx="5492635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2271"/>
            <a:ext cx="78867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500"/>
              <a:t>Aikajana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2"/>
          <a:srcRect t="10569" b="8796"/>
          <a:stretch/>
        </p:blipFill>
        <p:spPr>
          <a:xfrm>
            <a:off x="628650" y="1845426"/>
            <a:ext cx="7884410" cy="4450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2271"/>
            <a:ext cx="78867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500"/>
              <a:t>Jakolinkit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2"/>
          <a:srcRect t="9682" b="9683"/>
          <a:stretch/>
        </p:blipFill>
        <p:spPr>
          <a:xfrm>
            <a:off x="628650" y="1845426"/>
            <a:ext cx="7884410" cy="4450303"/>
          </a:xfrm>
          <a:prstGeom prst="rect">
            <a:avLst/>
          </a:prstGeom>
          <a:blipFill dpi="0" rotWithShape="1">
            <a:blip r:embed="rId3">
              <a:alphaModFix amt="4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2271"/>
            <a:ext cx="78867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500" dirty="0" err="1"/>
              <a:t>Ikäsi</a:t>
            </a:r>
            <a:r>
              <a:rPr lang="en-US" sz="4500" dirty="0"/>
              <a:t>?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4"/>
          <a:srcRect t="9683" b="9683"/>
          <a:stretch/>
        </p:blipFill>
        <p:spPr>
          <a:xfrm>
            <a:off x="628650" y="1845426"/>
            <a:ext cx="7884410" cy="445030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186423"/>
            <a:ext cx="7886700" cy="11143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 err="1"/>
              <a:t>Sukupuolesi</a:t>
            </a:r>
            <a:r>
              <a:rPr lang="en-US" sz="4000" dirty="0"/>
              <a:t>?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4"/>
          <a:srcRect b="21655"/>
          <a:stretch/>
        </p:blipFill>
        <p:spPr>
          <a:xfrm>
            <a:off x="-2267" y="990600"/>
            <a:ext cx="9143980" cy="501469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2271"/>
            <a:ext cx="78867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sz="3500" dirty="0"/>
            </a:br>
            <a:r>
              <a:rPr lang="en-US" sz="3500" dirty="0" err="1"/>
              <a:t>Työ</a:t>
            </a:r>
            <a:r>
              <a:rPr lang="en-US" sz="3500" dirty="0"/>
              <a:t>/</a:t>
            </a:r>
            <a:r>
              <a:rPr lang="en-US" sz="3500" dirty="0" err="1"/>
              <a:t>opiskelutilanteesi</a:t>
            </a:r>
            <a:r>
              <a:rPr lang="en-US" sz="3500" dirty="0"/>
              <a:t>?</a:t>
            </a:r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4"/>
          <a:srcRect t="134" b="19231"/>
          <a:stretch/>
        </p:blipFill>
        <p:spPr>
          <a:xfrm>
            <a:off x="628650" y="1845426"/>
            <a:ext cx="7884410" cy="445030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"/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62271"/>
            <a:ext cx="7886700" cy="11284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500" dirty="0" err="1"/>
              <a:t>Sijaitseeko</a:t>
            </a:r>
            <a:r>
              <a:rPr lang="en-US" sz="3500" dirty="0"/>
              <a:t> </a:t>
            </a:r>
            <a:r>
              <a:rPr lang="en-US" sz="3500" dirty="0" err="1"/>
              <a:t>asuinpaikkasi</a:t>
            </a:r>
            <a:r>
              <a:rPr lang="en-US" sz="3500" dirty="0"/>
              <a:t> </a:t>
            </a:r>
            <a:r>
              <a:rPr lang="en-US" sz="3500" dirty="0" err="1"/>
              <a:t>Oulun</a:t>
            </a:r>
            <a:r>
              <a:rPr lang="en-US" sz="3500" dirty="0"/>
              <a:t> </a:t>
            </a:r>
            <a:r>
              <a:rPr lang="en-US" sz="3500" dirty="0" err="1"/>
              <a:t>tuomiokirkosta</a:t>
            </a:r>
            <a:endParaRPr lang="en-US" sz="3500" dirty="0"/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4"/>
          <a:srcRect b="19365"/>
          <a:stretch/>
        </p:blipFill>
        <p:spPr>
          <a:xfrm>
            <a:off x="628650" y="1845426"/>
            <a:ext cx="7884410" cy="445030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91090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Miten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usein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luet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Mun </a:t>
            </a: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Oulun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juttuja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 </a:t>
            </a:r>
            <a:endParaRPr lang="en-US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08938" y="-4508938"/>
            <a:ext cx="126124" cy="9144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919863"/>
              </p:ext>
            </p:extLst>
          </p:nvPr>
        </p:nvGraphicFramePr>
        <p:xfrm>
          <a:off x="628650" y="2350205"/>
          <a:ext cx="7886701" cy="346794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05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7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520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100" b="0" cap="none" spc="60">
                          <a:solidFill>
                            <a:schemeClr val="bg1"/>
                          </a:solidFill>
                          <a:latin typeface="Open Sans"/>
                        </a:rPr>
                        <a:t>Miten usein luet Mun Oulun juttuja? </a:t>
                      </a:r>
                      <a:endParaRPr lang="en-US" sz="2100" b="0" cap="none" spc="60">
                        <a:solidFill>
                          <a:schemeClr val="bg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100" b="0" cap="none" spc="60">
                          <a:solidFill>
                            <a:schemeClr val="bg1"/>
                          </a:solidFill>
                          <a:latin typeface="Open Sans"/>
                        </a:rPr>
                        <a:t>Vastaukset</a:t>
                      </a:r>
                      <a:endParaRPr lang="en-US" sz="2100" b="0" cap="none" spc="60">
                        <a:solidFill>
                          <a:schemeClr val="bg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100" b="0" cap="none" spc="60">
                          <a:solidFill>
                            <a:schemeClr val="bg1"/>
                          </a:solidFill>
                          <a:latin typeface="Open Sans"/>
                        </a:rPr>
                        <a:t>%</a:t>
                      </a:r>
                      <a:endParaRPr lang="en-US" sz="2100" b="0" cap="none" spc="60">
                        <a:solidFill>
                          <a:schemeClr val="bg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68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Vähintään kerran päivässä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38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11.4%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68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Vähintään kerran viikossa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91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27.3%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68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Muutaman kerran kuussa tai harvemmin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137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41.1%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68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En osaa sanoa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67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1800" b="0" cap="none" spc="0">
                          <a:solidFill>
                            <a:schemeClr val="tx1"/>
                          </a:solidFill>
                          <a:latin typeface="Open Sans"/>
                        </a:rPr>
                        <a:t>20.1%</a:t>
                      </a:r>
                      <a:endParaRPr lang="en-US" sz="18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13420" marR="162028" marT="118565" marB="243042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2"/>
          <a:srcRect r="6667" b="1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blipFill dpi="0" rotWithShape="1">
            <a:blip r:embed="rId3">
              <a:alphaModFix amt="7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</p:spPr>
      </p:pic>
      <p:sp>
        <p:nvSpPr>
          <p:cNvPr id="22" name="Rectangle 7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85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06" y="425950"/>
            <a:ext cx="8408194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>
                <a:solidFill>
                  <a:schemeClr val="tx1">
                    <a:lumMod val="85000"/>
                    <a:lumOff val="15000"/>
                  </a:schemeClr>
                </a:solidFill>
              </a:rPr>
              <a:t>Mikä on tavallisin reittisi Mun Oulun äärelle? Valitse kaksi yleisintä. </a:t>
            </a:r>
          </a:p>
        </p:txBody>
      </p:sp>
      <p:cxnSp>
        <p:nvCxnSpPr>
          <p:cNvPr id="26" name="Straight Connector 9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5069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1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4356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616</Words>
  <Application>Microsoft Office PowerPoint</Application>
  <PresentationFormat>Näytössä katseltava diaesitys (4:3)</PresentationFormat>
  <Paragraphs>129</Paragraphs>
  <Slides>19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4" baseType="lpstr">
      <vt:lpstr>Arial</vt:lpstr>
      <vt:lpstr>Calibri</vt:lpstr>
      <vt:lpstr>Open Sans</vt:lpstr>
      <vt:lpstr>Segoe UI Semibold</vt:lpstr>
      <vt:lpstr>Office Theme</vt:lpstr>
      <vt:lpstr>Mun Oulun käyttäjäkysely  17-24.11.2020</vt:lpstr>
      <vt:lpstr>Aikajana</vt:lpstr>
      <vt:lpstr>Jakolinkit</vt:lpstr>
      <vt:lpstr>Ikäsi?</vt:lpstr>
      <vt:lpstr>Sukupuolesi?</vt:lpstr>
      <vt:lpstr> Työ/opiskelutilanteesi?</vt:lpstr>
      <vt:lpstr>Sijaitseeko asuinpaikkasi Oulun tuomiokirkosta</vt:lpstr>
      <vt:lpstr>Miten usein luet Mun Oulun juttuja? </vt:lpstr>
      <vt:lpstr>Mikä on tavallisin reittisi Mun Oulun äärelle? Valitse kaksi yleisintä. </vt:lpstr>
      <vt:lpstr>Millä tavoin käytät Mun Oulua? Valitse yleisin tapa. </vt:lpstr>
      <vt:lpstr>Miltä Mun Oulu näyttää?  </vt:lpstr>
      <vt:lpstr>Mitä juttutyyppejä toivoisit Mun Oulun käyttävän?  Valitse niin monta kuin haluat.   </vt:lpstr>
      <vt:lpstr>Mitkä Mun Oulun aiheet kiinnostavat sinua eniten? Valitse kolme tärkeintä.</vt:lpstr>
      <vt:lpstr>Juttuvinkkejä Mun Oululle 1/6</vt:lpstr>
      <vt:lpstr>Juttuvinkkejä Mun Oululle 2/6</vt:lpstr>
      <vt:lpstr>Juttuvinkkejä Mun Oululle 3/6</vt:lpstr>
      <vt:lpstr>Mun Oulun jutut on ryhmitelty tiettyjen teemojen alle. Valitse kolme kiinnostavinta. </vt:lpstr>
      <vt:lpstr>Miten helppoa Mun Oulun sivuilla liikkuminen on, eli millainen on sivuston käytettävyys? </vt:lpstr>
      <vt:lpstr>Kuinka todennäköisesti suosittelisit Mun Oulua ystävällesi tai työtoverillesi?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 Oulun käyttäjäkysely  17-24.11.2020</dc:title>
  <dc:creator>Mervi Päivärinta</dc:creator>
  <cp:lastModifiedBy>Forsman Carita</cp:lastModifiedBy>
  <cp:revision>3</cp:revision>
  <dcterms:created xsi:type="dcterms:W3CDTF">2020-12-07T11:59:42Z</dcterms:created>
  <dcterms:modified xsi:type="dcterms:W3CDTF">2021-04-13T09:20:26Z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b8ef749-f464-4495-9b41-5047bcb17145_Enabled">
    <vt:lpwstr>True</vt:lpwstr>
  </property>
  <property fmtid="{D5CDD505-2E9C-101B-9397-08002B2CF9AE}" pid="3" name="MSIP_Label_cb8ef749-f464-4495-9b41-5047bcb17145_SiteId">
    <vt:lpwstr>5cc89a67-fa29-4356-af5d-f436abc7c21b</vt:lpwstr>
  </property>
  <property fmtid="{D5CDD505-2E9C-101B-9397-08002B2CF9AE}" pid="4" name="MSIP_Label_cb8ef749-f464-4495-9b41-5047bcb17145_Owner">
    <vt:lpwstr>carita.forsman@ouka.fi</vt:lpwstr>
  </property>
  <property fmtid="{D5CDD505-2E9C-101B-9397-08002B2CF9AE}" pid="5" name="MSIP_Label_cb8ef749-f464-4495-9b41-5047bcb17145_SetDate">
    <vt:lpwstr>2021-04-13T09:20:17.6895663Z</vt:lpwstr>
  </property>
  <property fmtid="{D5CDD505-2E9C-101B-9397-08002B2CF9AE}" pid="6" name="MSIP_Label_cb8ef749-f464-4495-9b41-5047bcb17145_Name">
    <vt:lpwstr>Muu asiakirja</vt:lpwstr>
  </property>
  <property fmtid="{D5CDD505-2E9C-101B-9397-08002B2CF9AE}" pid="7" name="MSIP_Label_cb8ef749-f464-4495-9b41-5047bcb17145_Application">
    <vt:lpwstr>Microsoft Azure Information Protection</vt:lpwstr>
  </property>
  <property fmtid="{D5CDD505-2E9C-101B-9397-08002B2CF9AE}" pid="8" name="MSIP_Label_cb8ef749-f464-4495-9b41-5047bcb17145_ActionId">
    <vt:lpwstr>7027572e-e0f3-4264-b412-bf5938ca64cb</vt:lpwstr>
  </property>
  <property fmtid="{D5CDD505-2E9C-101B-9397-08002B2CF9AE}" pid="9" name="MSIP_Label_cb8ef749-f464-4495-9b41-5047bcb17145_Extended_MSFT_Method">
    <vt:lpwstr>Automatic</vt:lpwstr>
  </property>
  <property fmtid="{D5CDD505-2E9C-101B-9397-08002B2CF9AE}" pid="10" name="MSIP_Label_e7f2b28d-54cf-44b6-aad9-6a2b7fb652a6_Enabled">
    <vt:lpwstr>True</vt:lpwstr>
  </property>
  <property fmtid="{D5CDD505-2E9C-101B-9397-08002B2CF9AE}" pid="11" name="MSIP_Label_e7f2b28d-54cf-44b6-aad9-6a2b7fb652a6_SiteId">
    <vt:lpwstr>5cc89a67-fa29-4356-af5d-f436abc7c21b</vt:lpwstr>
  </property>
  <property fmtid="{D5CDD505-2E9C-101B-9397-08002B2CF9AE}" pid="12" name="MSIP_Label_e7f2b28d-54cf-44b6-aad9-6a2b7fb652a6_Owner">
    <vt:lpwstr>carita.forsman@ouka.fi</vt:lpwstr>
  </property>
  <property fmtid="{D5CDD505-2E9C-101B-9397-08002B2CF9AE}" pid="13" name="MSIP_Label_e7f2b28d-54cf-44b6-aad9-6a2b7fb652a6_SetDate">
    <vt:lpwstr>2021-04-13T09:20:17.6895663Z</vt:lpwstr>
  </property>
  <property fmtid="{D5CDD505-2E9C-101B-9397-08002B2CF9AE}" pid="14" name="MSIP_Label_e7f2b28d-54cf-44b6-aad9-6a2b7fb652a6_Name">
    <vt:lpwstr>Sisäinen</vt:lpwstr>
  </property>
  <property fmtid="{D5CDD505-2E9C-101B-9397-08002B2CF9AE}" pid="15" name="MSIP_Label_e7f2b28d-54cf-44b6-aad9-6a2b7fb652a6_Application">
    <vt:lpwstr>Microsoft Azure Information Protection</vt:lpwstr>
  </property>
  <property fmtid="{D5CDD505-2E9C-101B-9397-08002B2CF9AE}" pid="16" name="MSIP_Label_e7f2b28d-54cf-44b6-aad9-6a2b7fb652a6_ActionId">
    <vt:lpwstr>7027572e-e0f3-4264-b412-bf5938ca64cb</vt:lpwstr>
  </property>
  <property fmtid="{D5CDD505-2E9C-101B-9397-08002B2CF9AE}" pid="17" name="MSIP_Label_e7f2b28d-54cf-44b6-aad9-6a2b7fb652a6_Parent">
    <vt:lpwstr>cb8ef749-f464-4495-9b41-5047bcb17145</vt:lpwstr>
  </property>
  <property fmtid="{D5CDD505-2E9C-101B-9397-08002B2CF9AE}" pid="18" name="MSIP_Label_e7f2b28d-54cf-44b6-aad9-6a2b7fb652a6_Extended_MSFT_Method">
    <vt:lpwstr>Automatic</vt:lpwstr>
  </property>
  <property fmtid="{D5CDD505-2E9C-101B-9397-08002B2CF9AE}" pid="19" name="Sensitivity">
    <vt:lpwstr>Muu asiakirja Sisäinen</vt:lpwstr>
  </property>
</Properties>
</file>