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4" r:id="rId7"/>
    <p:sldId id="266" r:id="rId8"/>
    <p:sldId id="267" r:id="rId9"/>
    <p:sldId id="269" r:id="rId10"/>
    <p:sldId id="265" r:id="rId11"/>
    <p:sldId id="270" r:id="rId12"/>
    <p:sldId id="271"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ma Kinnunen" initials="VK" lastIdx="1" clrIdx="0">
    <p:extLst>
      <p:ext uri="{19B8F6BF-5375-455C-9EA6-DF929625EA0E}">
        <p15:presenceInfo xmlns:p15="http://schemas.microsoft.com/office/powerpoint/2012/main" userId="S::vilma.kinnunen@sininauhasaatio.fi::837ffb8d-54e9-4c3b-9ed0-ab6588610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CB1B01-D483-4505-B8F9-A2C36133D9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4A7BCF7-96A5-404D-8FF9-82175B8744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FE85ABB-F8E9-4DE3-BF10-C6C90172DF3B}"/>
              </a:ext>
            </a:extLst>
          </p:cNvPr>
          <p:cNvSpPr>
            <a:spLocks noGrp="1"/>
          </p:cNvSpPr>
          <p:nvPr>
            <p:ph type="dt" sz="half" idx="10"/>
          </p:nvPr>
        </p:nvSpPr>
        <p:spPr/>
        <p:txBody>
          <a:bodyPr/>
          <a:lstStyle/>
          <a:p>
            <a:fld id="{BBDB0871-0EBD-4A86-AF52-D9FADBECEF7C}" type="datetimeFigureOut">
              <a:rPr lang="fi-FI" smtClean="0"/>
              <a:t>30.11.2020</a:t>
            </a:fld>
            <a:endParaRPr lang="fi-FI"/>
          </a:p>
        </p:txBody>
      </p:sp>
      <p:sp>
        <p:nvSpPr>
          <p:cNvPr id="5" name="Alatunnisteen paikkamerkki 4">
            <a:extLst>
              <a:ext uri="{FF2B5EF4-FFF2-40B4-BE49-F238E27FC236}">
                <a16:creationId xmlns:a16="http://schemas.microsoft.com/office/drawing/2014/main" id="{C20F6B28-A4F3-418E-A351-D87A56B81AD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D9EFD57-E311-4F7F-97F5-CA2893D3C46B}"/>
              </a:ext>
            </a:extLst>
          </p:cNvPr>
          <p:cNvSpPr>
            <a:spLocks noGrp="1"/>
          </p:cNvSpPr>
          <p:nvPr>
            <p:ph type="sldNum" sz="quarter" idx="12"/>
          </p:nvPr>
        </p:nvSpPr>
        <p:spPr/>
        <p:txBody>
          <a:bodyPr/>
          <a:lstStyle/>
          <a:p>
            <a:fld id="{7D26FADD-94FD-40C1-B885-981F3F38E96A}" type="slidenum">
              <a:rPr lang="fi-FI" smtClean="0"/>
              <a:t>‹#›</a:t>
            </a:fld>
            <a:endParaRPr lang="fi-FI"/>
          </a:p>
        </p:txBody>
      </p:sp>
    </p:spTree>
    <p:extLst>
      <p:ext uri="{BB962C8B-B14F-4D97-AF65-F5344CB8AC3E}">
        <p14:creationId xmlns:p14="http://schemas.microsoft.com/office/powerpoint/2010/main" val="149994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D8281C-882A-4266-BC3A-823430968C4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84D9A3E-A201-4D01-83F6-A02C778EA9D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351107B-872C-4959-A0EB-BDC48B668D53}"/>
              </a:ext>
            </a:extLst>
          </p:cNvPr>
          <p:cNvSpPr>
            <a:spLocks noGrp="1"/>
          </p:cNvSpPr>
          <p:nvPr>
            <p:ph type="dt" sz="half" idx="10"/>
          </p:nvPr>
        </p:nvSpPr>
        <p:spPr/>
        <p:txBody>
          <a:bodyPr/>
          <a:lstStyle/>
          <a:p>
            <a:fld id="{BBDB0871-0EBD-4A86-AF52-D9FADBECEF7C}" type="datetimeFigureOut">
              <a:rPr lang="fi-FI" smtClean="0"/>
              <a:t>30.11.2020</a:t>
            </a:fld>
            <a:endParaRPr lang="fi-FI"/>
          </a:p>
        </p:txBody>
      </p:sp>
      <p:sp>
        <p:nvSpPr>
          <p:cNvPr id="5" name="Alatunnisteen paikkamerkki 4">
            <a:extLst>
              <a:ext uri="{FF2B5EF4-FFF2-40B4-BE49-F238E27FC236}">
                <a16:creationId xmlns:a16="http://schemas.microsoft.com/office/drawing/2014/main" id="{8A767951-9CD0-4167-97D4-9457EE6E9B6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13A8C8-CC57-46E5-AD00-76DFCAAFDFB3}"/>
              </a:ext>
            </a:extLst>
          </p:cNvPr>
          <p:cNvSpPr>
            <a:spLocks noGrp="1"/>
          </p:cNvSpPr>
          <p:nvPr>
            <p:ph type="sldNum" sz="quarter" idx="12"/>
          </p:nvPr>
        </p:nvSpPr>
        <p:spPr/>
        <p:txBody>
          <a:bodyPr/>
          <a:lstStyle/>
          <a:p>
            <a:fld id="{7D26FADD-94FD-40C1-B885-981F3F38E96A}" type="slidenum">
              <a:rPr lang="fi-FI" smtClean="0"/>
              <a:t>‹#›</a:t>
            </a:fld>
            <a:endParaRPr lang="fi-FI"/>
          </a:p>
        </p:txBody>
      </p:sp>
    </p:spTree>
    <p:extLst>
      <p:ext uri="{BB962C8B-B14F-4D97-AF65-F5344CB8AC3E}">
        <p14:creationId xmlns:p14="http://schemas.microsoft.com/office/powerpoint/2010/main" val="4260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436B689-A500-4651-9B5B-F8207DBE857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4654CB4-2DF6-4191-9B15-202CEC9FCF0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E0351CF-F573-4041-B9FA-A95C40B4C9FB}"/>
              </a:ext>
            </a:extLst>
          </p:cNvPr>
          <p:cNvSpPr>
            <a:spLocks noGrp="1"/>
          </p:cNvSpPr>
          <p:nvPr>
            <p:ph type="dt" sz="half" idx="10"/>
          </p:nvPr>
        </p:nvSpPr>
        <p:spPr/>
        <p:txBody>
          <a:bodyPr/>
          <a:lstStyle/>
          <a:p>
            <a:fld id="{BBDB0871-0EBD-4A86-AF52-D9FADBECEF7C}" type="datetimeFigureOut">
              <a:rPr lang="fi-FI" smtClean="0"/>
              <a:t>30.11.2020</a:t>
            </a:fld>
            <a:endParaRPr lang="fi-FI"/>
          </a:p>
        </p:txBody>
      </p:sp>
      <p:sp>
        <p:nvSpPr>
          <p:cNvPr id="5" name="Alatunnisteen paikkamerkki 4">
            <a:extLst>
              <a:ext uri="{FF2B5EF4-FFF2-40B4-BE49-F238E27FC236}">
                <a16:creationId xmlns:a16="http://schemas.microsoft.com/office/drawing/2014/main" id="{A5DB2D10-716B-4AFB-9492-970E83E9DBC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2087322-928F-4503-9EE2-12B3D9FBC22D}"/>
              </a:ext>
            </a:extLst>
          </p:cNvPr>
          <p:cNvSpPr>
            <a:spLocks noGrp="1"/>
          </p:cNvSpPr>
          <p:nvPr>
            <p:ph type="sldNum" sz="quarter" idx="12"/>
          </p:nvPr>
        </p:nvSpPr>
        <p:spPr/>
        <p:txBody>
          <a:bodyPr/>
          <a:lstStyle/>
          <a:p>
            <a:fld id="{7D26FADD-94FD-40C1-B885-981F3F38E96A}" type="slidenum">
              <a:rPr lang="fi-FI" smtClean="0"/>
              <a:t>‹#›</a:t>
            </a:fld>
            <a:endParaRPr lang="fi-FI"/>
          </a:p>
        </p:txBody>
      </p:sp>
    </p:spTree>
    <p:extLst>
      <p:ext uri="{BB962C8B-B14F-4D97-AF65-F5344CB8AC3E}">
        <p14:creationId xmlns:p14="http://schemas.microsoft.com/office/powerpoint/2010/main" val="379134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54287B-B62A-4AE8-AF4B-AB5CFAD3B44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5BF9570-A2CD-4137-A28B-553C0CF566F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8FAE5A-877D-44EF-A70D-A3EDC3F0A5F7}"/>
              </a:ext>
            </a:extLst>
          </p:cNvPr>
          <p:cNvSpPr>
            <a:spLocks noGrp="1"/>
          </p:cNvSpPr>
          <p:nvPr>
            <p:ph type="dt" sz="half" idx="10"/>
          </p:nvPr>
        </p:nvSpPr>
        <p:spPr/>
        <p:txBody>
          <a:bodyPr/>
          <a:lstStyle/>
          <a:p>
            <a:fld id="{BBDB0871-0EBD-4A86-AF52-D9FADBECEF7C}" type="datetimeFigureOut">
              <a:rPr lang="fi-FI" smtClean="0"/>
              <a:t>30.11.2020</a:t>
            </a:fld>
            <a:endParaRPr lang="fi-FI"/>
          </a:p>
        </p:txBody>
      </p:sp>
      <p:sp>
        <p:nvSpPr>
          <p:cNvPr id="5" name="Alatunnisteen paikkamerkki 4">
            <a:extLst>
              <a:ext uri="{FF2B5EF4-FFF2-40B4-BE49-F238E27FC236}">
                <a16:creationId xmlns:a16="http://schemas.microsoft.com/office/drawing/2014/main" id="{0F46D8A5-0943-48F6-8323-AD8B41C6A22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02CB5ED-DCCF-4F1B-8406-3A66FEFB1138}"/>
              </a:ext>
            </a:extLst>
          </p:cNvPr>
          <p:cNvSpPr>
            <a:spLocks noGrp="1"/>
          </p:cNvSpPr>
          <p:nvPr>
            <p:ph type="sldNum" sz="quarter" idx="12"/>
          </p:nvPr>
        </p:nvSpPr>
        <p:spPr/>
        <p:txBody>
          <a:bodyPr/>
          <a:lstStyle/>
          <a:p>
            <a:fld id="{7D26FADD-94FD-40C1-B885-981F3F38E96A}" type="slidenum">
              <a:rPr lang="fi-FI" smtClean="0"/>
              <a:t>‹#›</a:t>
            </a:fld>
            <a:endParaRPr lang="fi-FI"/>
          </a:p>
        </p:txBody>
      </p:sp>
    </p:spTree>
    <p:extLst>
      <p:ext uri="{BB962C8B-B14F-4D97-AF65-F5344CB8AC3E}">
        <p14:creationId xmlns:p14="http://schemas.microsoft.com/office/powerpoint/2010/main" val="93116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35E497-6589-4B1B-A6B8-E3C50213585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C34B6F7-95F3-4417-A9B3-CCD9675EF5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ED50D1B-6E39-410E-9E28-5ABA693F3170}"/>
              </a:ext>
            </a:extLst>
          </p:cNvPr>
          <p:cNvSpPr>
            <a:spLocks noGrp="1"/>
          </p:cNvSpPr>
          <p:nvPr>
            <p:ph type="dt" sz="half" idx="10"/>
          </p:nvPr>
        </p:nvSpPr>
        <p:spPr/>
        <p:txBody>
          <a:bodyPr/>
          <a:lstStyle/>
          <a:p>
            <a:fld id="{BBDB0871-0EBD-4A86-AF52-D9FADBECEF7C}" type="datetimeFigureOut">
              <a:rPr lang="fi-FI" smtClean="0"/>
              <a:t>30.11.2020</a:t>
            </a:fld>
            <a:endParaRPr lang="fi-FI"/>
          </a:p>
        </p:txBody>
      </p:sp>
      <p:sp>
        <p:nvSpPr>
          <p:cNvPr id="5" name="Alatunnisteen paikkamerkki 4">
            <a:extLst>
              <a:ext uri="{FF2B5EF4-FFF2-40B4-BE49-F238E27FC236}">
                <a16:creationId xmlns:a16="http://schemas.microsoft.com/office/drawing/2014/main" id="{9F0E78C4-8B6E-4E55-A609-9556045EEB4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2124281-1BA1-4338-A4C3-1F0FEA767795}"/>
              </a:ext>
            </a:extLst>
          </p:cNvPr>
          <p:cNvSpPr>
            <a:spLocks noGrp="1"/>
          </p:cNvSpPr>
          <p:nvPr>
            <p:ph type="sldNum" sz="quarter" idx="12"/>
          </p:nvPr>
        </p:nvSpPr>
        <p:spPr/>
        <p:txBody>
          <a:bodyPr/>
          <a:lstStyle/>
          <a:p>
            <a:fld id="{7D26FADD-94FD-40C1-B885-981F3F38E96A}" type="slidenum">
              <a:rPr lang="fi-FI" smtClean="0"/>
              <a:t>‹#›</a:t>
            </a:fld>
            <a:endParaRPr lang="fi-FI"/>
          </a:p>
        </p:txBody>
      </p:sp>
    </p:spTree>
    <p:extLst>
      <p:ext uri="{BB962C8B-B14F-4D97-AF65-F5344CB8AC3E}">
        <p14:creationId xmlns:p14="http://schemas.microsoft.com/office/powerpoint/2010/main" val="132015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430855-C013-45CB-9F7B-0E155B7CC97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C8D0BD0-B122-47BC-B6CE-6DB4939630C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CFD81EF-DB1B-4969-94B2-1DC957F72CE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EC5141B-7A9B-4A5A-94AF-36A3C7865494}"/>
              </a:ext>
            </a:extLst>
          </p:cNvPr>
          <p:cNvSpPr>
            <a:spLocks noGrp="1"/>
          </p:cNvSpPr>
          <p:nvPr>
            <p:ph type="dt" sz="half" idx="10"/>
          </p:nvPr>
        </p:nvSpPr>
        <p:spPr/>
        <p:txBody>
          <a:bodyPr/>
          <a:lstStyle/>
          <a:p>
            <a:fld id="{BBDB0871-0EBD-4A86-AF52-D9FADBECEF7C}" type="datetimeFigureOut">
              <a:rPr lang="fi-FI" smtClean="0"/>
              <a:t>30.11.2020</a:t>
            </a:fld>
            <a:endParaRPr lang="fi-FI"/>
          </a:p>
        </p:txBody>
      </p:sp>
      <p:sp>
        <p:nvSpPr>
          <p:cNvPr id="6" name="Alatunnisteen paikkamerkki 5">
            <a:extLst>
              <a:ext uri="{FF2B5EF4-FFF2-40B4-BE49-F238E27FC236}">
                <a16:creationId xmlns:a16="http://schemas.microsoft.com/office/drawing/2014/main" id="{D760823D-2BF4-4FEA-A39D-1E0CB72ABAD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6E0FDB7-E640-47EE-BFFF-170BDD6CE336}"/>
              </a:ext>
            </a:extLst>
          </p:cNvPr>
          <p:cNvSpPr>
            <a:spLocks noGrp="1"/>
          </p:cNvSpPr>
          <p:nvPr>
            <p:ph type="sldNum" sz="quarter" idx="12"/>
          </p:nvPr>
        </p:nvSpPr>
        <p:spPr/>
        <p:txBody>
          <a:bodyPr/>
          <a:lstStyle/>
          <a:p>
            <a:fld id="{7D26FADD-94FD-40C1-B885-981F3F38E96A}" type="slidenum">
              <a:rPr lang="fi-FI" smtClean="0"/>
              <a:t>‹#›</a:t>
            </a:fld>
            <a:endParaRPr lang="fi-FI"/>
          </a:p>
        </p:txBody>
      </p:sp>
    </p:spTree>
    <p:extLst>
      <p:ext uri="{BB962C8B-B14F-4D97-AF65-F5344CB8AC3E}">
        <p14:creationId xmlns:p14="http://schemas.microsoft.com/office/powerpoint/2010/main" val="197675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B2B879-9364-48E5-A685-FA243B44413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0BBD13D-DD1D-4978-99AF-F9F2BEDB1F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A2354C7-90FB-429A-A183-FD194D6A3BB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E5E7216-A0E6-4259-8E18-06C4D1C0C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29DE5D5-D259-4619-A980-B5E12ED2DEA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E27BA81-CCBB-4EB6-A717-3A42CA2F03A6}"/>
              </a:ext>
            </a:extLst>
          </p:cNvPr>
          <p:cNvSpPr>
            <a:spLocks noGrp="1"/>
          </p:cNvSpPr>
          <p:nvPr>
            <p:ph type="dt" sz="half" idx="10"/>
          </p:nvPr>
        </p:nvSpPr>
        <p:spPr/>
        <p:txBody>
          <a:bodyPr/>
          <a:lstStyle/>
          <a:p>
            <a:fld id="{BBDB0871-0EBD-4A86-AF52-D9FADBECEF7C}" type="datetimeFigureOut">
              <a:rPr lang="fi-FI" smtClean="0"/>
              <a:t>30.11.2020</a:t>
            </a:fld>
            <a:endParaRPr lang="fi-FI"/>
          </a:p>
        </p:txBody>
      </p:sp>
      <p:sp>
        <p:nvSpPr>
          <p:cNvPr id="8" name="Alatunnisteen paikkamerkki 7">
            <a:extLst>
              <a:ext uri="{FF2B5EF4-FFF2-40B4-BE49-F238E27FC236}">
                <a16:creationId xmlns:a16="http://schemas.microsoft.com/office/drawing/2014/main" id="{BEB549DF-6B05-4A35-B8CF-0CB9AFBC53A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8D29660-99BD-41D4-ACAB-62D8BEBCE210}"/>
              </a:ext>
            </a:extLst>
          </p:cNvPr>
          <p:cNvSpPr>
            <a:spLocks noGrp="1"/>
          </p:cNvSpPr>
          <p:nvPr>
            <p:ph type="sldNum" sz="quarter" idx="12"/>
          </p:nvPr>
        </p:nvSpPr>
        <p:spPr/>
        <p:txBody>
          <a:bodyPr/>
          <a:lstStyle/>
          <a:p>
            <a:fld id="{7D26FADD-94FD-40C1-B885-981F3F38E96A}" type="slidenum">
              <a:rPr lang="fi-FI" smtClean="0"/>
              <a:t>‹#›</a:t>
            </a:fld>
            <a:endParaRPr lang="fi-FI"/>
          </a:p>
        </p:txBody>
      </p:sp>
    </p:spTree>
    <p:extLst>
      <p:ext uri="{BB962C8B-B14F-4D97-AF65-F5344CB8AC3E}">
        <p14:creationId xmlns:p14="http://schemas.microsoft.com/office/powerpoint/2010/main" val="50694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6B4E4-3599-4F44-B9CA-ACF7561BD7C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BFD682B-2482-4DA5-9130-AB820FE52275}"/>
              </a:ext>
            </a:extLst>
          </p:cNvPr>
          <p:cNvSpPr>
            <a:spLocks noGrp="1"/>
          </p:cNvSpPr>
          <p:nvPr>
            <p:ph type="dt" sz="half" idx="10"/>
          </p:nvPr>
        </p:nvSpPr>
        <p:spPr/>
        <p:txBody>
          <a:bodyPr/>
          <a:lstStyle/>
          <a:p>
            <a:fld id="{BBDB0871-0EBD-4A86-AF52-D9FADBECEF7C}" type="datetimeFigureOut">
              <a:rPr lang="fi-FI" smtClean="0"/>
              <a:t>30.11.2020</a:t>
            </a:fld>
            <a:endParaRPr lang="fi-FI"/>
          </a:p>
        </p:txBody>
      </p:sp>
      <p:sp>
        <p:nvSpPr>
          <p:cNvPr id="4" name="Alatunnisteen paikkamerkki 3">
            <a:extLst>
              <a:ext uri="{FF2B5EF4-FFF2-40B4-BE49-F238E27FC236}">
                <a16:creationId xmlns:a16="http://schemas.microsoft.com/office/drawing/2014/main" id="{902F73BF-0DD8-4A79-AF3B-5FB4663862E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E06D8B1-9C9F-4514-80B0-7F8539F3EB4D}"/>
              </a:ext>
            </a:extLst>
          </p:cNvPr>
          <p:cNvSpPr>
            <a:spLocks noGrp="1"/>
          </p:cNvSpPr>
          <p:nvPr>
            <p:ph type="sldNum" sz="quarter" idx="12"/>
          </p:nvPr>
        </p:nvSpPr>
        <p:spPr/>
        <p:txBody>
          <a:bodyPr/>
          <a:lstStyle/>
          <a:p>
            <a:fld id="{7D26FADD-94FD-40C1-B885-981F3F38E96A}" type="slidenum">
              <a:rPr lang="fi-FI" smtClean="0"/>
              <a:t>‹#›</a:t>
            </a:fld>
            <a:endParaRPr lang="fi-FI"/>
          </a:p>
        </p:txBody>
      </p:sp>
    </p:spTree>
    <p:extLst>
      <p:ext uri="{BB962C8B-B14F-4D97-AF65-F5344CB8AC3E}">
        <p14:creationId xmlns:p14="http://schemas.microsoft.com/office/powerpoint/2010/main" val="259705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A7EE94B-D746-47BC-8A3E-7AB7E803F8FF}"/>
              </a:ext>
            </a:extLst>
          </p:cNvPr>
          <p:cNvSpPr>
            <a:spLocks noGrp="1"/>
          </p:cNvSpPr>
          <p:nvPr>
            <p:ph type="dt" sz="half" idx="10"/>
          </p:nvPr>
        </p:nvSpPr>
        <p:spPr/>
        <p:txBody>
          <a:bodyPr/>
          <a:lstStyle/>
          <a:p>
            <a:fld id="{BBDB0871-0EBD-4A86-AF52-D9FADBECEF7C}" type="datetimeFigureOut">
              <a:rPr lang="fi-FI" smtClean="0"/>
              <a:t>30.11.2020</a:t>
            </a:fld>
            <a:endParaRPr lang="fi-FI"/>
          </a:p>
        </p:txBody>
      </p:sp>
      <p:sp>
        <p:nvSpPr>
          <p:cNvPr id="3" name="Alatunnisteen paikkamerkki 2">
            <a:extLst>
              <a:ext uri="{FF2B5EF4-FFF2-40B4-BE49-F238E27FC236}">
                <a16:creationId xmlns:a16="http://schemas.microsoft.com/office/drawing/2014/main" id="{F8DD2174-671E-44DD-91A8-6137F967321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27F7705F-1855-4EE1-B4F1-C3C4355225DF}"/>
              </a:ext>
            </a:extLst>
          </p:cNvPr>
          <p:cNvSpPr>
            <a:spLocks noGrp="1"/>
          </p:cNvSpPr>
          <p:nvPr>
            <p:ph type="sldNum" sz="quarter" idx="12"/>
          </p:nvPr>
        </p:nvSpPr>
        <p:spPr/>
        <p:txBody>
          <a:bodyPr/>
          <a:lstStyle/>
          <a:p>
            <a:fld id="{7D26FADD-94FD-40C1-B885-981F3F38E96A}" type="slidenum">
              <a:rPr lang="fi-FI" smtClean="0"/>
              <a:t>‹#›</a:t>
            </a:fld>
            <a:endParaRPr lang="fi-FI"/>
          </a:p>
        </p:txBody>
      </p:sp>
    </p:spTree>
    <p:extLst>
      <p:ext uri="{BB962C8B-B14F-4D97-AF65-F5344CB8AC3E}">
        <p14:creationId xmlns:p14="http://schemas.microsoft.com/office/powerpoint/2010/main" val="427361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696BEF-3248-476B-B7E8-974255091DA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3945910-281D-4FAC-920C-C332E32DD1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E57248A-940F-4034-92C4-FCA2D2946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83F2306-797E-427E-B8F2-93AC8442EAC4}"/>
              </a:ext>
            </a:extLst>
          </p:cNvPr>
          <p:cNvSpPr>
            <a:spLocks noGrp="1"/>
          </p:cNvSpPr>
          <p:nvPr>
            <p:ph type="dt" sz="half" idx="10"/>
          </p:nvPr>
        </p:nvSpPr>
        <p:spPr/>
        <p:txBody>
          <a:bodyPr/>
          <a:lstStyle/>
          <a:p>
            <a:fld id="{BBDB0871-0EBD-4A86-AF52-D9FADBECEF7C}" type="datetimeFigureOut">
              <a:rPr lang="fi-FI" smtClean="0"/>
              <a:t>30.11.2020</a:t>
            </a:fld>
            <a:endParaRPr lang="fi-FI"/>
          </a:p>
        </p:txBody>
      </p:sp>
      <p:sp>
        <p:nvSpPr>
          <p:cNvPr id="6" name="Alatunnisteen paikkamerkki 5">
            <a:extLst>
              <a:ext uri="{FF2B5EF4-FFF2-40B4-BE49-F238E27FC236}">
                <a16:creationId xmlns:a16="http://schemas.microsoft.com/office/drawing/2014/main" id="{6F2F5885-AE54-483C-973E-7286984ACB4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F389BED-484A-4B55-B49D-FD8CAD9FF829}"/>
              </a:ext>
            </a:extLst>
          </p:cNvPr>
          <p:cNvSpPr>
            <a:spLocks noGrp="1"/>
          </p:cNvSpPr>
          <p:nvPr>
            <p:ph type="sldNum" sz="quarter" idx="12"/>
          </p:nvPr>
        </p:nvSpPr>
        <p:spPr/>
        <p:txBody>
          <a:bodyPr/>
          <a:lstStyle/>
          <a:p>
            <a:fld id="{7D26FADD-94FD-40C1-B885-981F3F38E96A}" type="slidenum">
              <a:rPr lang="fi-FI" smtClean="0"/>
              <a:t>‹#›</a:t>
            </a:fld>
            <a:endParaRPr lang="fi-FI"/>
          </a:p>
        </p:txBody>
      </p:sp>
    </p:spTree>
    <p:extLst>
      <p:ext uri="{BB962C8B-B14F-4D97-AF65-F5344CB8AC3E}">
        <p14:creationId xmlns:p14="http://schemas.microsoft.com/office/powerpoint/2010/main" val="323305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E93596-0F8C-41C7-A3E8-2CECFD1180F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FD6BD39-68B0-4D4A-96BC-D2DE3CB48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D6F6674-8EA4-4072-8DC0-31EB2FE0F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3FBB3AA-8315-409E-B395-F72D7A75F938}"/>
              </a:ext>
            </a:extLst>
          </p:cNvPr>
          <p:cNvSpPr>
            <a:spLocks noGrp="1"/>
          </p:cNvSpPr>
          <p:nvPr>
            <p:ph type="dt" sz="half" idx="10"/>
          </p:nvPr>
        </p:nvSpPr>
        <p:spPr/>
        <p:txBody>
          <a:bodyPr/>
          <a:lstStyle/>
          <a:p>
            <a:fld id="{BBDB0871-0EBD-4A86-AF52-D9FADBECEF7C}" type="datetimeFigureOut">
              <a:rPr lang="fi-FI" smtClean="0"/>
              <a:t>30.11.2020</a:t>
            </a:fld>
            <a:endParaRPr lang="fi-FI"/>
          </a:p>
        </p:txBody>
      </p:sp>
      <p:sp>
        <p:nvSpPr>
          <p:cNvPr id="6" name="Alatunnisteen paikkamerkki 5">
            <a:extLst>
              <a:ext uri="{FF2B5EF4-FFF2-40B4-BE49-F238E27FC236}">
                <a16:creationId xmlns:a16="http://schemas.microsoft.com/office/drawing/2014/main" id="{E2CF9FE5-EEB0-4693-AF2C-BC1F3DA5725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3D510BC-CDD1-43A0-8F62-93F91F7C24D2}"/>
              </a:ext>
            </a:extLst>
          </p:cNvPr>
          <p:cNvSpPr>
            <a:spLocks noGrp="1"/>
          </p:cNvSpPr>
          <p:nvPr>
            <p:ph type="sldNum" sz="quarter" idx="12"/>
          </p:nvPr>
        </p:nvSpPr>
        <p:spPr/>
        <p:txBody>
          <a:bodyPr/>
          <a:lstStyle/>
          <a:p>
            <a:fld id="{7D26FADD-94FD-40C1-B885-981F3F38E96A}" type="slidenum">
              <a:rPr lang="fi-FI" smtClean="0"/>
              <a:t>‹#›</a:t>
            </a:fld>
            <a:endParaRPr lang="fi-FI"/>
          </a:p>
        </p:txBody>
      </p:sp>
    </p:spTree>
    <p:extLst>
      <p:ext uri="{BB962C8B-B14F-4D97-AF65-F5344CB8AC3E}">
        <p14:creationId xmlns:p14="http://schemas.microsoft.com/office/powerpoint/2010/main" val="81180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4F375BB-2954-467A-B3A4-2DC39B69C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D18B7D7-9058-4629-898C-1E6936282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DE02B1A-B821-484A-96D6-12A64605F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B0871-0EBD-4A86-AF52-D9FADBECEF7C}" type="datetimeFigureOut">
              <a:rPr lang="fi-FI" smtClean="0"/>
              <a:t>30.11.2020</a:t>
            </a:fld>
            <a:endParaRPr lang="fi-FI"/>
          </a:p>
        </p:txBody>
      </p:sp>
      <p:sp>
        <p:nvSpPr>
          <p:cNvPr id="5" name="Alatunnisteen paikkamerkki 4">
            <a:extLst>
              <a:ext uri="{FF2B5EF4-FFF2-40B4-BE49-F238E27FC236}">
                <a16:creationId xmlns:a16="http://schemas.microsoft.com/office/drawing/2014/main" id="{E33D01D2-E3E0-4657-87AE-11E6B0E09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41662B0-6925-4D09-9DA1-F81E10266A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6FADD-94FD-40C1-B885-981F3F38E96A}" type="slidenum">
              <a:rPr lang="fi-FI" smtClean="0"/>
              <a:t>‹#›</a:t>
            </a:fld>
            <a:endParaRPr lang="fi-FI"/>
          </a:p>
        </p:txBody>
      </p:sp>
    </p:spTree>
    <p:extLst>
      <p:ext uri="{BB962C8B-B14F-4D97-AF65-F5344CB8AC3E}">
        <p14:creationId xmlns:p14="http://schemas.microsoft.com/office/powerpoint/2010/main" val="2271289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vilma.kinnunen@sininauhasaatio.fi"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henkilö, rakennus, ulko, mies&#10;&#10;Kuvaus luotu automaattisesti">
            <a:extLst>
              <a:ext uri="{FF2B5EF4-FFF2-40B4-BE49-F238E27FC236}">
                <a16:creationId xmlns:a16="http://schemas.microsoft.com/office/drawing/2014/main" id="{1C03DC3C-9EEE-4BAE-BE1F-2C326FD83D6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1765"/>
          <a:stretch/>
        </p:blipFill>
        <p:spPr>
          <a:xfrm>
            <a:off x="20" y="1"/>
            <a:ext cx="12191980" cy="6857999"/>
          </a:xfrm>
          <a:prstGeom prst="rect">
            <a:avLst/>
          </a:prstGeom>
        </p:spPr>
      </p:pic>
      <p:sp>
        <p:nvSpPr>
          <p:cNvPr id="2" name="Otsikko 1">
            <a:extLst>
              <a:ext uri="{FF2B5EF4-FFF2-40B4-BE49-F238E27FC236}">
                <a16:creationId xmlns:a16="http://schemas.microsoft.com/office/drawing/2014/main" id="{C768D6B6-2A01-4BA9-9E72-AC054D515874}"/>
              </a:ext>
            </a:extLst>
          </p:cNvPr>
          <p:cNvSpPr>
            <a:spLocks noGrp="1"/>
          </p:cNvSpPr>
          <p:nvPr>
            <p:ph type="ctrTitle"/>
          </p:nvPr>
        </p:nvSpPr>
        <p:spPr>
          <a:xfrm>
            <a:off x="1524000" y="1122362"/>
            <a:ext cx="9144000" cy="2900518"/>
          </a:xfrm>
        </p:spPr>
        <p:txBody>
          <a:bodyPr>
            <a:normAutofit/>
          </a:bodyPr>
          <a:lstStyle/>
          <a:p>
            <a:r>
              <a:rPr lang="fi-FI" b="1" dirty="0">
                <a:solidFill>
                  <a:srgbClr val="FFFFFF"/>
                </a:solidFill>
                <a:latin typeface="Agency FB" panose="020B0503020202020204" pitchFamily="34" charset="0"/>
              </a:rPr>
              <a:t>Työparimalli</a:t>
            </a:r>
          </a:p>
        </p:txBody>
      </p:sp>
      <p:sp>
        <p:nvSpPr>
          <p:cNvPr id="3" name="Alaotsikko 2">
            <a:extLst>
              <a:ext uri="{FF2B5EF4-FFF2-40B4-BE49-F238E27FC236}">
                <a16:creationId xmlns:a16="http://schemas.microsoft.com/office/drawing/2014/main" id="{E9AD8BA5-ED1D-46C9-8F52-B5CE86A9A53F}"/>
              </a:ext>
            </a:extLst>
          </p:cNvPr>
          <p:cNvSpPr>
            <a:spLocks noGrp="1"/>
          </p:cNvSpPr>
          <p:nvPr>
            <p:ph type="subTitle" idx="1"/>
          </p:nvPr>
        </p:nvSpPr>
        <p:spPr>
          <a:xfrm>
            <a:off x="1524000" y="4159404"/>
            <a:ext cx="9144000" cy="1098395"/>
          </a:xfrm>
        </p:spPr>
        <p:txBody>
          <a:bodyPr>
            <a:normAutofit/>
          </a:bodyPr>
          <a:lstStyle/>
          <a:p>
            <a:r>
              <a:rPr lang="fi-FI" b="1" dirty="0">
                <a:solidFill>
                  <a:srgbClr val="FFFFFF"/>
                </a:solidFill>
                <a:latin typeface="Agency FB" panose="020B0503020202020204" pitchFamily="34" charset="0"/>
              </a:rPr>
              <a:t>” Ihmiset tarvitsevat tietoa ja esimerkin. Työparimallissa on mahdollista tarjota asiakkaalle molemmat. ”</a:t>
            </a:r>
          </a:p>
        </p:txBody>
      </p:sp>
    </p:spTree>
    <p:extLst>
      <p:ext uri="{BB962C8B-B14F-4D97-AF65-F5344CB8AC3E}">
        <p14:creationId xmlns:p14="http://schemas.microsoft.com/office/powerpoint/2010/main" val="5280281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8A5D74-D026-4071-B29E-1CA52DC9F8E5}"/>
              </a:ext>
            </a:extLst>
          </p:cNvPr>
          <p:cNvSpPr>
            <a:spLocks noGrp="1"/>
          </p:cNvSpPr>
          <p:nvPr>
            <p:ph type="title"/>
          </p:nvPr>
        </p:nvSpPr>
        <p:spPr>
          <a:xfrm>
            <a:off x="838200" y="365126"/>
            <a:ext cx="10504470" cy="874394"/>
          </a:xfrm>
        </p:spPr>
        <p:txBody>
          <a:bodyPr>
            <a:normAutofit/>
          </a:bodyPr>
          <a:lstStyle/>
          <a:p>
            <a:r>
              <a:rPr lang="fi-FI" b="1" dirty="0">
                <a:latin typeface="Agency FB" panose="020B0503020202020204" pitchFamily="34" charset="0"/>
              </a:rPr>
              <a:t>       Työparimallista rikostaustaisten kanssa</a:t>
            </a:r>
          </a:p>
        </p:txBody>
      </p:sp>
      <p:pic>
        <p:nvPicPr>
          <p:cNvPr id="5" name="Sisällön paikkamerkki 4">
            <a:extLst>
              <a:ext uri="{FF2B5EF4-FFF2-40B4-BE49-F238E27FC236}">
                <a16:creationId xmlns:a16="http://schemas.microsoft.com/office/drawing/2014/main" id="{D45EFD83-0A57-439C-B86D-E00F847037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95012" y="5250807"/>
            <a:ext cx="5600988" cy="1151472"/>
          </a:xfrm>
        </p:spPr>
      </p:pic>
      <p:sp>
        <p:nvSpPr>
          <p:cNvPr id="3" name="Tekstiruutu 2">
            <a:extLst>
              <a:ext uri="{FF2B5EF4-FFF2-40B4-BE49-F238E27FC236}">
                <a16:creationId xmlns:a16="http://schemas.microsoft.com/office/drawing/2014/main" id="{85A47808-DBD4-447B-9BCA-46F6EDB1729A}"/>
              </a:ext>
            </a:extLst>
          </p:cNvPr>
          <p:cNvSpPr txBox="1"/>
          <p:nvPr/>
        </p:nvSpPr>
        <p:spPr>
          <a:xfrm>
            <a:off x="1137435" y="1152525"/>
            <a:ext cx="9906000" cy="5078313"/>
          </a:xfrm>
          <a:prstGeom prst="rect">
            <a:avLst/>
          </a:prstGeom>
          <a:noFill/>
          <a:ln>
            <a:solidFill>
              <a:schemeClr val="accent1"/>
            </a:solidFill>
          </a:ln>
        </p:spPr>
        <p:txBody>
          <a:bodyPr wrap="square" rtlCol="0">
            <a:spAutoFit/>
          </a:bodyPr>
          <a:lstStyle/>
          <a:p>
            <a:r>
              <a:rPr lang="fi-FI" dirty="0"/>
              <a:t>Asiakaskunnan huomioiminen työparimallin käytössä (välttämättä kokemusasiantuntijuutta ei edes tuoda erikseen esille. Asiakas saa rauhassa muodostaa oman käsityksen) </a:t>
            </a:r>
          </a:p>
          <a:p>
            <a:endParaRPr lang="fi-FI" dirty="0"/>
          </a:p>
          <a:p>
            <a:r>
              <a:rPr lang="fi-FI" dirty="0"/>
              <a:t>Ammattilaisuus ”suojaa” kyynisyydeltä ja auttaa näkemään kokonaisuuden. Toisaalta ammattilaisia suojaa ehkä myös tietynlainen naiivius rikostaustaisten kanssa työskenneltäessä.</a:t>
            </a:r>
          </a:p>
          <a:p>
            <a:endParaRPr lang="fi-FI" dirty="0"/>
          </a:p>
          <a:p>
            <a:r>
              <a:rPr lang="fi-FI" dirty="0"/>
              <a:t>Työparina meillä hyvin samankaltainen näkemys asioista ja yhteinen historia yhteisöhoidosta saakka. Tämä varmasti näkyy työssämme. Lisäksi emme tietoisesti korosta ammattilaisuuden ja kokemusasiantuntijuuden eroa (molemmat projektityöntekijöitä). Vahvuuksien hyödyntäminen.</a:t>
            </a:r>
          </a:p>
          <a:p>
            <a:endParaRPr lang="fi-FI" dirty="0"/>
          </a:p>
          <a:p>
            <a:r>
              <a:rPr lang="fi-FI" dirty="0"/>
              <a:t>Työparin välillä vallitseva luottamus ensiarvoista. Kokemusasiantuntijaa rekrytoidessa tärkeä valita oikea ihminen oikeaan tehtävään. Lähtökohtana halu työskennellä työparimallilla. </a:t>
            </a:r>
          </a:p>
          <a:p>
            <a:endParaRPr lang="fi-FI" dirty="0"/>
          </a:p>
          <a:p>
            <a:r>
              <a:rPr lang="fi-FI" dirty="0"/>
              <a:t>Työnkuvia määrittelemällä ja kehittämällä voitaisiin vielä tehostaa mallin hyötyjä. </a:t>
            </a:r>
          </a:p>
          <a:p>
            <a:endParaRPr lang="fi-FI" dirty="0"/>
          </a:p>
          <a:p>
            <a:r>
              <a:rPr lang="fi-FI" dirty="0"/>
              <a:t>Suunnitteluvaiheessa esimerkiksi hankkeissa täytyy huomioida kuinka mallia toteutetaan. -&gt; Budjetointi</a:t>
            </a:r>
          </a:p>
          <a:p>
            <a:endParaRPr lang="fi-FI" dirty="0"/>
          </a:p>
          <a:p>
            <a:endParaRPr lang="fi-FI" dirty="0"/>
          </a:p>
        </p:txBody>
      </p:sp>
    </p:spTree>
    <p:extLst>
      <p:ext uri="{BB962C8B-B14F-4D97-AF65-F5344CB8AC3E}">
        <p14:creationId xmlns:p14="http://schemas.microsoft.com/office/powerpoint/2010/main" val="141011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8A5D74-D026-4071-B29E-1CA52DC9F8E5}"/>
              </a:ext>
            </a:extLst>
          </p:cNvPr>
          <p:cNvSpPr>
            <a:spLocks noGrp="1"/>
          </p:cNvSpPr>
          <p:nvPr>
            <p:ph type="title"/>
          </p:nvPr>
        </p:nvSpPr>
        <p:spPr>
          <a:xfrm>
            <a:off x="838200" y="365126"/>
            <a:ext cx="10504470" cy="874394"/>
          </a:xfrm>
        </p:spPr>
        <p:txBody>
          <a:bodyPr>
            <a:normAutofit/>
          </a:bodyPr>
          <a:lstStyle/>
          <a:p>
            <a:r>
              <a:rPr lang="fi-FI" b="1" dirty="0">
                <a:latin typeface="Agency FB" panose="020B0503020202020204" pitchFamily="34" charset="0"/>
              </a:rPr>
              <a:t>                          Mallin juurruttaminen</a:t>
            </a:r>
          </a:p>
        </p:txBody>
      </p:sp>
      <p:pic>
        <p:nvPicPr>
          <p:cNvPr id="5" name="Sisällön paikkamerkki 4">
            <a:extLst>
              <a:ext uri="{FF2B5EF4-FFF2-40B4-BE49-F238E27FC236}">
                <a16:creationId xmlns:a16="http://schemas.microsoft.com/office/drawing/2014/main" id="{D45EFD83-0A57-439C-B86D-E00F847037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95012" y="5250807"/>
            <a:ext cx="5600988" cy="1151472"/>
          </a:xfrm>
        </p:spPr>
      </p:pic>
      <p:sp>
        <p:nvSpPr>
          <p:cNvPr id="6" name="Tekstiruutu 5">
            <a:extLst>
              <a:ext uri="{FF2B5EF4-FFF2-40B4-BE49-F238E27FC236}">
                <a16:creationId xmlns:a16="http://schemas.microsoft.com/office/drawing/2014/main" id="{8B36A65E-82B0-4AD9-BC53-7A4A1EEED79D}"/>
              </a:ext>
            </a:extLst>
          </p:cNvPr>
          <p:cNvSpPr txBox="1"/>
          <p:nvPr/>
        </p:nvSpPr>
        <p:spPr>
          <a:xfrm>
            <a:off x="495012" y="1771650"/>
            <a:ext cx="11496963" cy="3416320"/>
          </a:xfrm>
          <a:prstGeom prst="rect">
            <a:avLst/>
          </a:prstGeom>
          <a:noFill/>
        </p:spPr>
        <p:txBody>
          <a:bodyPr wrap="square" rtlCol="0">
            <a:spAutoFit/>
          </a:bodyPr>
          <a:lstStyle/>
          <a:p>
            <a:pPr algn="ctr"/>
            <a:r>
              <a:rPr lang="fi-FI" b="1" dirty="0"/>
              <a:t>Työparimallistamme voi lukea Pyöröovesta ulos- hankkeen – ja </a:t>
            </a:r>
            <a:r>
              <a:rPr lang="fi-FI" b="1" dirty="0" err="1"/>
              <a:t>Keijo-</a:t>
            </a:r>
            <a:r>
              <a:rPr lang="fi-FI" b="1" dirty="0"/>
              <a:t> hankkeen tulevista artikkeli julkaisuista. </a:t>
            </a:r>
          </a:p>
          <a:p>
            <a:pPr algn="ctr"/>
            <a:endParaRPr lang="fi-FI" b="1" dirty="0"/>
          </a:p>
          <a:p>
            <a:pPr algn="ctr"/>
            <a:r>
              <a:rPr lang="fi-FI" b="1" dirty="0"/>
              <a:t>Tekeillä kaksi </a:t>
            </a:r>
            <a:r>
              <a:rPr lang="fi-FI" b="1" dirty="0" err="1"/>
              <a:t>amk-</a:t>
            </a:r>
            <a:r>
              <a:rPr lang="fi-FI" b="1" dirty="0"/>
              <a:t> opinnäytetyötä, joista toisessa tutkitaan työyhteisön kokemuksia työparimallista ja toisessa rakennetaan malli monistettavaksi rikostaustaisten kanssa tehtävään työhön. </a:t>
            </a:r>
          </a:p>
          <a:p>
            <a:pPr algn="ctr"/>
            <a:endParaRPr lang="fi-FI" b="1" dirty="0"/>
          </a:p>
          <a:p>
            <a:pPr algn="ctr"/>
            <a:r>
              <a:rPr lang="fi-FI" b="1" dirty="0"/>
              <a:t>Voit lukea meistä: </a:t>
            </a:r>
          </a:p>
          <a:p>
            <a:pPr algn="ctr"/>
            <a:r>
              <a:rPr lang="fi-FI" b="1" dirty="0"/>
              <a:t>https://www.sininauhasaatio.fi/ajankohtaista/koti-yli-sadalle-ex-vangille/</a:t>
            </a:r>
          </a:p>
          <a:p>
            <a:pPr algn="ctr"/>
            <a:endParaRPr lang="fi-FI" dirty="0"/>
          </a:p>
          <a:p>
            <a:pPr algn="ctr"/>
            <a:r>
              <a:rPr lang="fi-FI" b="1" dirty="0"/>
              <a:t>Lisätietoja: </a:t>
            </a:r>
          </a:p>
          <a:p>
            <a:pPr algn="ctr"/>
            <a:r>
              <a:rPr lang="fi-FI" b="1" dirty="0"/>
              <a:t>Vilma Talsi / </a:t>
            </a:r>
            <a:r>
              <a:rPr lang="fi-FI" b="1" dirty="0">
                <a:hlinkClick r:id="rId3"/>
              </a:rPr>
              <a:t>vilma.kinnunen@sininauhasaatio.fi</a:t>
            </a:r>
            <a:endParaRPr lang="fi-FI" b="1" dirty="0"/>
          </a:p>
          <a:p>
            <a:pPr algn="ctr"/>
            <a:r>
              <a:rPr lang="fi-FI" b="1" dirty="0"/>
              <a:t>Matti Mears/matti.mears@sininauhasaatio.fi</a:t>
            </a:r>
          </a:p>
          <a:p>
            <a:endParaRPr lang="fi-FI" dirty="0"/>
          </a:p>
        </p:txBody>
      </p:sp>
    </p:spTree>
    <p:extLst>
      <p:ext uri="{BB962C8B-B14F-4D97-AF65-F5344CB8AC3E}">
        <p14:creationId xmlns:p14="http://schemas.microsoft.com/office/powerpoint/2010/main" val="63931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isällön paikkamerkki 19" descr="Kuva, joka sisältää kohteen sisä, seinä, pöytä&#10;&#10;Kuvaus luotu automaattisesti">
            <a:extLst>
              <a:ext uri="{FF2B5EF4-FFF2-40B4-BE49-F238E27FC236}">
                <a16:creationId xmlns:a16="http://schemas.microsoft.com/office/drawing/2014/main" id="{FA2D6787-8E8E-4C1B-9A03-7241640EAD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2891" y="1863725"/>
            <a:ext cx="5395459" cy="4351338"/>
          </a:xfrm>
        </p:spPr>
      </p:pic>
      <p:pic>
        <p:nvPicPr>
          <p:cNvPr id="22" name="Kuva 21" descr="Kuva, joka sisältää kohteen teksti&#10;&#10;Kuvaus luotu automaattisesti">
            <a:extLst>
              <a:ext uri="{FF2B5EF4-FFF2-40B4-BE49-F238E27FC236}">
                <a16:creationId xmlns:a16="http://schemas.microsoft.com/office/drawing/2014/main" id="{244F6793-3FCA-432C-B008-1ED4B0195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620" y="314325"/>
            <a:ext cx="4469380" cy="1204514"/>
          </a:xfrm>
          <a:prstGeom prst="rect">
            <a:avLst/>
          </a:prstGeom>
        </p:spPr>
      </p:pic>
    </p:spTree>
    <p:extLst>
      <p:ext uri="{BB962C8B-B14F-4D97-AF65-F5344CB8AC3E}">
        <p14:creationId xmlns:p14="http://schemas.microsoft.com/office/powerpoint/2010/main" val="1663277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8A5D74-D026-4071-B29E-1CA52DC9F8E5}"/>
              </a:ext>
            </a:extLst>
          </p:cNvPr>
          <p:cNvSpPr>
            <a:spLocks noGrp="1"/>
          </p:cNvSpPr>
          <p:nvPr>
            <p:ph type="title"/>
          </p:nvPr>
        </p:nvSpPr>
        <p:spPr>
          <a:xfrm>
            <a:off x="838200" y="365126"/>
            <a:ext cx="10504470" cy="874394"/>
          </a:xfrm>
        </p:spPr>
        <p:txBody>
          <a:bodyPr>
            <a:normAutofit fontScale="90000"/>
          </a:bodyPr>
          <a:lstStyle/>
          <a:p>
            <a:r>
              <a:rPr lang="fi-FI" b="1" dirty="0">
                <a:latin typeface="Agency FB" panose="020B0503020202020204" pitchFamily="34" charset="0"/>
              </a:rPr>
              <a:t>Työparimallin kehittäminen Pyöröovesta ulos- hankkeessa</a:t>
            </a:r>
          </a:p>
        </p:txBody>
      </p:sp>
      <p:pic>
        <p:nvPicPr>
          <p:cNvPr id="5" name="Sisällön paikkamerkki 4">
            <a:extLst>
              <a:ext uri="{FF2B5EF4-FFF2-40B4-BE49-F238E27FC236}">
                <a16:creationId xmlns:a16="http://schemas.microsoft.com/office/drawing/2014/main" id="{D45EFD83-0A57-439C-B86D-E00F847037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95012" y="5250807"/>
            <a:ext cx="5600988" cy="1151472"/>
          </a:xfrm>
        </p:spPr>
      </p:pic>
      <p:sp>
        <p:nvSpPr>
          <p:cNvPr id="6" name="Tekstiruutu 5">
            <a:extLst>
              <a:ext uri="{FF2B5EF4-FFF2-40B4-BE49-F238E27FC236}">
                <a16:creationId xmlns:a16="http://schemas.microsoft.com/office/drawing/2014/main" id="{8B36A65E-82B0-4AD9-BC53-7A4A1EEED79D}"/>
              </a:ext>
            </a:extLst>
          </p:cNvPr>
          <p:cNvSpPr txBox="1"/>
          <p:nvPr/>
        </p:nvSpPr>
        <p:spPr>
          <a:xfrm>
            <a:off x="939489" y="1452423"/>
            <a:ext cx="10757499" cy="4247317"/>
          </a:xfrm>
          <a:prstGeom prst="rect">
            <a:avLst/>
          </a:prstGeom>
          <a:noFill/>
        </p:spPr>
        <p:txBody>
          <a:bodyPr wrap="square" rtlCol="0">
            <a:spAutoFit/>
          </a:bodyPr>
          <a:lstStyle/>
          <a:p>
            <a:pPr marL="285750" indent="-285750" algn="ctr">
              <a:buFontTx/>
              <a:buChar char="-"/>
            </a:pPr>
            <a:r>
              <a:rPr lang="fi-FI" b="1" dirty="0"/>
              <a:t>Työparimallin kehittäminen oli yksi hankkeen tavoitteista. Alkuperäisestä suunnitelmasta poiketen malli kehitettiin pääkaupunkiseudun osahankkeeseen. </a:t>
            </a:r>
          </a:p>
          <a:p>
            <a:pPr marL="285750" indent="-285750" algn="ctr">
              <a:buFontTx/>
              <a:buChar char="-"/>
            </a:pPr>
            <a:endParaRPr lang="fi-FI" dirty="0"/>
          </a:p>
          <a:p>
            <a:pPr marL="342900" indent="-342900" algn="ctr">
              <a:buAutoNum type="arabicPeriod"/>
            </a:pPr>
            <a:r>
              <a:rPr lang="fi-FI" dirty="0"/>
              <a:t>Kokemusasiantuntija palkattiin palkkioperusteisesti ”Rikostaustaisten asiakkaiden kanssa työskentely- koulutuksen suunnitteluun ja toteutukseen (syksy 2018). </a:t>
            </a:r>
          </a:p>
          <a:p>
            <a:pPr algn="ctr"/>
            <a:endParaRPr lang="fi-FI" dirty="0"/>
          </a:p>
          <a:p>
            <a:pPr marL="342900" indent="-342900" algn="ctr">
              <a:buAutoNum type="arabicPeriod" startAt="2"/>
            </a:pPr>
            <a:r>
              <a:rPr lang="fi-FI" dirty="0"/>
              <a:t>Vuoden 2019 toukokuussa Matti palkattiin 80 % työajalla hankkeeseen projektityöntekijäksi. Vuoden 2020 alusta työaika muutettiin 100 %. </a:t>
            </a:r>
          </a:p>
          <a:p>
            <a:pPr algn="ctr"/>
            <a:endParaRPr lang="fi-FI" dirty="0"/>
          </a:p>
          <a:p>
            <a:pPr algn="ctr"/>
            <a:r>
              <a:rPr lang="fi-FI" dirty="0"/>
              <a:t>3.   05/2019 – 12/2020 hankkeessa on toteutettu työparimallia asiakas- ja kehittämistyössä.</a:t>
            </a:r>
          </a:p>
          <a:p>
            <a:pPr algn="ctr"/>
            <a:endParaRPr lang="fi-FI" dirty="0"/>
          </a:p>
          <a:p>
            <a:pPr algn="ctr"/>
            <a:r>
              <a:rPr lang="fi-FI" dirty="0"/>
              <a:t>4.  Työparimalli juurrutetaan osaksi Aimo- hanketta. Mallia kuvataan erilaisissa tuotoksissa osana Pyöröovesta    ulos- hanketta sekä </a:t>
            </a:r>
            <a:r>
              <a:rPr lang="fi-FI" dirty="0" err="1"/>
              <a:t>Keijo-</a:t>
            </a:r>
            <a:r>
              <a:rPr lang="fi-FI" dirty="0"/>
              <a:t> hanketta. </a:t>
            </a:r>
          </a:p>
          <a:p>
            <a:pPr algn="ctr"/>
            <a:endParaRPr lang="fi-FI" dirty="0"/>
          </a:p>
          <a:p>
            <a:endParaRPr lang="fi-FI" dirty="0"/>
          </a:p>
        </p:txBody>
      </p:sp>
    </p:spTree>
    <p:extLst>
      <p:ext uri="{BB962C8B-B14F-4D97-AF65-F5344CB8AC3E}">
        <p14:creationId xmlns:p14="http://schemas.microsoft.com/office/powerpoint/2010/main" val="259976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8A5D74-D026-4071-B29E-1CA52DC9F8E5}"/>
              </a:ext>
            </a:extLst>
          </p:cNvPr>
          <p:cNvSpPr>
            <a:spLocks noGrp="1"/>
          </p:cNvSpPr>
          <p:nvPr>
            <p:ph type="title"/>
          </p:nvPr>
        </p:nvSpPr>
        <p:spPr>
          <a:xfrm>
            <a:off x="838200" y="365126"/>
            <a:ext cx="10504470" cy="874394"/>
          </a:xfrm>
        </p:spPr>
        <p:txBody>
          <a:bodyPr>
            <a:normAutofit/>
          </a:bodyPr>
          <a:lstStyle/>
          <a:p>
            <a:r>
              <a:rPr lang="fi-FI" b="1" dirty="0">
                <a:latin typeface="Agency FB" panose="020B0503020202020204" pitchFamily="34" charset="0"/>
              </a:rPr>
              <a:t>                          Organisaation kulttuuri</a:t>
            </a:r>
          </a:p>
        </p:txBody>
      </p:sp>
      <p:pic>
        <p:nvPicPr>
          <p:cNvPr id="5" name="Sisällön paikkamerkki 4">
            <a:extLst>
              <a:ext uri="{FF2B5EF4-FFF2-40B4-BE49-F238E27FC236}">
                <a16:creationId xmlns:a16="http://schemas.microsoft.com/office/drawing/2014/main" id="{D45EFD83-0A57-439C-B86D-E00F847037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95012" y="5250807"/>
            <a:ext cx="5600988" cy="1151472"/>
          </a:xfrm>
        </p:spPr>
      </p:pic>
      <p:sp>
        <p:nvSpPr>
          <p:cNvPr id="6" name="Tekstiruutu 5">
            <a:extLst>
              <a:ext uri="{FF2B5EF4-FFF2-40B4-BE49-F238E27FC236}">
                <a16:creationId xmlns:a16="http://schemas.microsoft.com/office/drawing/2014/main" id="{8B36A65E-82B0-4AD9-BC53-7A4A1EEED79D}"/>
              </a:ext>
            </a:extLst>
          </p:cNvPr>
          <p:cNvSpPr txBox="1"/>
          <p:nvPr/>
        </p:nvSpPr>
        <p:spPr>
          <a:xfrm>
            <a:off x="939489" y="1452423"/>
            <a:ext cx="10757499" cy="3139321"/>
          </a:xfrm>
          <a:prstGeom prst="rect">
            <a:avLst/>
          </a:prstGeom>
          <a:noFill/>
        </p:spPr>
        <p:txBody>
          <a:bodyPr wrap="square" rtlCol="0">
            <a:spAutoFit/>
          </a:bodyPr>
          <a:lstStyle/>
          <a:p>
            <a:pPr algn="ctr"/>
            <a:endParaRPr lang="fi-FI" dirty="0"/>
          </a:p>
          <a:p>
            <a:pPr algn="ctr"/>
            <a:endParaRPr lang="fi-FI" dirty="0"/>
          </a:p>
          <a:p>
            <a:pPr algn="ctr"/>
            <a:r>
              <a:rPr lang="fi-FI" b="1" dirty="0"/>
              <a:t>Edgar </a:t>
            </a:r>
            <a:r>
              <a:rPr lang="fi-FI" b="1" dirty="0" err="1"/>
              <a:t>Scheinin</a:t>
            </a:r>
            <a:r>
              <a:rPr lang="fi-FI" b="1" dirty="0"/>
              <a:t> (1987) klassisessa organisaation kulttuuria kuvaavassa mallissa liikutaan kolmella tasolla. </a:t>
            </a:r>
          </a:p>
          <a:p>
            <a:pPr algn="ctr"/>
            <a:endParaRPr lang="fi-FI" dirty="0"/>
          </a:p>
          <a:p>
            <a:pPr algn="ctr"/>
            <a:r>
              <a:rPr lang="fi-FI" dirty="0"/>
              <a:t> 1. Näkyvät rakenteet, toiminnalliset ilmiöt ja ihmisten aikaansaannokset  (Ensivaikutelma).</a:t>
            </a:r>
          </a:p>
          <a:p>
            <a:pPr algn="ctr"/>
            <a:endParaRPr lang="fi-FI" dirty="0"/>
          </a:p>
          <a:p>
            <a:pPr algn="ctr"/>
            <a:r>
              <a:rPr lang="fi-FI" dirty="0"/>
              <a:t> 2. Arvot ja normit, mikä meille on tärkeää ja kuinka se näkyy toiminnassamme? </a:t>
            </a:r>
          </a:p>
          <a:p>
            <a:pPr algn="ctr"/>
            <a:endParaRPr lang="fi-FI" dirty="0"/>
          </a:p>
          <a:p>
            <a:pPr algn="ctr"/>
            <a:r>
              <a:rPr lang="fi-FI" dirty="0"/>
              <a:t> 3. Pohjimmaiset perusoletukset eli syvätason käsitykset ja uskomukset, jotka ovat syntyneet pitkän ajan kuluessa. </a:t>
            </a:r>
          </a:p>
          <a:p>
            <a:pPr algn="ctr"/>
            <a:endParaRPr lang="fi-FI" dirty="0"/>
          </a:p>
          <a:p>
            <a:endParaRPr lang="fi-FI" dirty="0"/>
          </a:p>
        </p:txBody>
      </p:sp>
    </p:spTree>
    <p:extLst>
      <p:ext uri="{BB962C8B-B14F-4D97-AF65-F5344CB8AC3E}">
        <p14:creationId xmlns:p14="http://schemas.microsoft.com/office/powerpoint/2010/main" val="293582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8A5D74-D026-4071-B29E-1CA52DC9F8E5}"/>
              </a:ext>
            </a:extLst>
          </p:cNvPr>
          <p:cNvSpPr>
            <a:spLocks noGrp="1"/>
          </p:cNvSpPr>
          <p:nvPr>
            <p:ph type="title"/>
          </p:nvPr>
        </p:nvSpPr>
        <p:spPr>
          <a:xfrm>
            <a:off x="838200" y="365126"/>
            <a:ext cx="10504470" cy="874394"/>
          </a:xfrm>
        </p:spPr>
        <p:txBody>
          <a:bodyPr>
            <a:normAutofit/>
          </a:bodyPr>
          <a:lstStyle/>
          <a:p>
            <a:r>
              <a:rPr lang="fi-FI" b="1" dirty="0">
                <a:latin typeface="Agency FB" panose="020B0503020202020204" pitchFamily="34" charset="0"/>
              </a:rPr>
              <a:t>                          Organisaation kulttuuri</a:t>
            </a:r>
          </a:p>
        </p:txBody>
      </p:sp>
      <p:pic>
        <p:nvPicPr>
          <p:cNvPr id="5" name="Sisällön paikkamerkki 4">
            <a:extLst>
              <a:ext uri="{FF2B5EF4-FFF2-40B4-BE49-F238E27FC236}">
                <a16:creationId xmlns:a16="http://schemas.microsoft.com/office/drawing/2014/main" id="{D45EFD83-0A57-439C-B86D-E00F847037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95012" y="5250807"/>
            <a:ext cx="5600988" cy="1151472"/>
          </a:xfrm>
        </p:spPr>
      </p:pic>
      <p:sp>
        <p:nvSpPr>
          <p:cNvPr id="6" name="Tekstiruutu 5">
            <a:extLst>
              <a:ext uri="{FF2B5EF4-FFF2-40B4-BE49-F238E27FC236}">
                <a16:creationId xmlns:a16="http://schemas.microsoft.com/office/drawing/2014/main" id="{8B36A65E-82B0-4AD9-BC53-7A4A1EEED79D}"/>
              </a:ext>
            </a:extLst>
          </p:cNvPr>
          <p:cNvSpPr txBox="1"/>
          <p:nvPr/>
        </p:nvSpPr>
        <p:spPr>
          <a:xfrm>
            <a:off x="939489" y="1452423"/>
            <a:ext cx="10757499" cy="4524315"/>
          </a:xfrm>
          <a:prstGeom prst="rect">
            <a:avLst/>
          </a:prstGeom>
          <a:noFill/>
        </p:spPr>
        <p:txBody>
          <a:bodyPr wrap="square" rtlCol="0">
            <a:spAutoFit/>
          </a:bodyPr>
          <a:lstStyle/>
          <a:p>
            <a:pPr algn="ctr"/>
            <a:endParaRPr lang="fi-FI" b="1" dirty="0"/>
          </a:p>
          <a:p>
            <a:pPr algn="ctr"/>
            <a:r>
              <a:rPr lang="fi-FI" b="1" dirty="0"/>
              <a:t>“ Työparimalli on yksi viime vuosien onnistumisista organisaatiossamme “ </a:t>
            </a:r>
          </a:p>
          <a:p>
            <a:pPr algn="ctr"/>
            <a:endParaRPr lang="fi-FI" dirty="0"/>
          </a:p>
          <a:p>
            <a:pPr algn="ctr"/>
            <a:r>
              <a:rPr lang="fi-FI" dirty="0"/>
              <a:t>Ohjaa työtä ja antaa raamit.</a:t>
            </a:r>
          </a:p>
          <a:p>
            <a:pPr algn="ctr"/>
            <a:endParaRPr lang="fi-FI" dirty="0"/>
          </a:p>
          <a:p>
            <a:pPr algn="ctr"/>
            <a:r>
              <a:rPr lang="fi-FI" dirty="0"/>
              <a:t>Mahdollistaa vahvuuksien kautta työskentelyn.</a:t>
            </a:r>
          </a:p>
          <a:p>
            <a:pPr algn="ctr"/>
            <a:endParaRPr lang="fi-FI" dirty="0"/>
          </a:p>
          <a:p>
            <a:pPr algn="ctr"/>
            <a:r>
              <a:rPr lang="fi-FI" dirty="0"/>
              <a:t>Osaamista on mahdollista jakaa eri verkostoissa, kouluissa jne. Verkostoituminen hyödyttää niin kokemusasiantuntijaa kuin organisaatiota.</a:t>
            </a:r>
          </a:p>
          <a:p>
            <a:pPr algn="ctr"/>
            <a:r>
              <a:rPr lang="fi-FI" dirty="0"/>
              <a:t> </a:t>
            </a:r>
          </a:p>
          <a:p>
            <a:pPr algn="ctr"/>
            <a:r>
              <a:rPr lang="fi-FI" dirty="0"/>
              <a:t>Kokemusasiantuntijuus tarkoittaa aidosti asiantuntijuutta.</a:t>
            </a:r>
          </a:p>
          <a:p>
            <a:pPr algn="ctr"/>
            <a:endParaRPr lang="fi-FI" dirty="0"/>
          </a:p>
          <a:p>
            <a:pPr algn="ctr"/>
            <a:r>
              <a:rPr lang="fi-FI" dirty="0"/>
              <a:t>Olemme saaneet organisaation tuen työparimallille ja sen kehittämiselle.</a:t>
            </a:r>
          </a:p>
          <a:p>
            <a:pPr algn="ctr"/>
            <a:endParaRPr lang="fi-FI" dirty="0"/>
          </a:p>
          <a:p>
            <a:pPr algn="ctr"/>
            <a:endParaRPr lang="fi-FI" dirty="0"/>
          </a:p>
          <a:p>
            <a:endParaRPr lang="fi-FI" dirty="0"/>
          </a:p>
        </p:txBody>
      </p:sp>
    </p:spTree>
    <p:extLst>
      <p:ext uri="{BB962C8B-B14F-4D97-AF65-F5344CB8AC3E}">
        <p14:creationId xmlns:p14="http://schemas.microsoft.com/office/powerpoint/2010/main" val="403924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C502B7-CB32-4466-A0AD-A0671B621769}"/>
              </a:ext>
            </a:extLst>
          </p:cNvPr>
          <p:cNvSpPr>
            <a:spLocks noGrp="1"/>
          </p:cNvSpPr>
          <p:nvPr>
            <p:ph type="title"/>
          </p:nvPr>
        </p:nvSpPr>
        <p:spPr>
          <a:xfrm>
            <a:off x="839788" y="365126"/>
            <a:ext cx="10515600" cy="844549"/>
          </a:xfrm>
        </p:spPr>
        <p:txBody>
          <a:bodyPr>
            <a:normAutofit/>
          </a:bodyPr>
          <a:lstStyle/>
          <a:p>
            <a:r>
              <a:rPr lang="fi-FI" b="1" dirty="0">
                <a:latin typeface="Agency FB" panose="020B0503020202020204" pitchFamily="34" charset="0"/>
              </a:rPr>
              <a:t>Kokemuksiamme työparimallista : </a:t>
            </a:r>
          </a:p>
        </p:txBody>
      </p:sp>
      <p:sp>
        <p:nvSpPr>
          <p:cNvPr id="3" name="Tekstin paikkamerkki 2">
            <a:extLst>
              <a:ext uri="{FF2B5EF4-FFF2-40B4-BE49-F238E27FC236}">
                <a16:creationId xmlns:a16="http://schemas.microsoft.com/office/drawing/2014/main" id="{191A785D-14CE-4F4C-B419-3EA91D503D46}"/>
              </a:ext>
            </a:extLst>
          </p:cNvPr>
          <p:cNvSpPr>
            <a:spLocks noGrp="1"/>
          </p:cNvSpPr>
          <p:nvPr>
            <p:ph type="body" idx="1"/>
          </p:nvPr>
        </p:nvSpPr>
        <p:spPr>
          <a:xfrm>
            <a:off x="220664" y="1781174"/>
            <a:ext cx="5776911" cy="4289425"/>
          </a:xfrm>
        </p:spPr>
        <p:txBody>
          <a:bodyPr>
            <a:normAutofit fontScale="25000" lnSpcReduction="20000"/>
          </a:bodyPr>
          <a:lstStyle/>
          <a:p>
            <a:endParaRPr lang="fi-FI" dirty="0"/>
          </a:p>
          <a:p>
            <a:endParaRPr lang="fi-FI" dirty="0"/>
          </a:p>
          <a:p>
            <a:endParaRPr lang="fi-FI" dirty="0"/>
          </a:p>
          <a:p>
            <a:endParaRPr lang="fi-FI" dirty="0"/>
          </a:p>
          <a:p>
            <a:endParaRPr lang="fi-FI" dirty="0"/>
          </a:p>
          <a:p>
            <a:endParaRPr lang="fi-FI" sz="9600" dirty="0"/>
          </a:p>
          <a:p>
            <a:r>
              <a:rPr lang="fi-FI" sz="9600" dirty="0"/>
              <a:t>Vilma: </a:t>
            </a:r>
            <a:endParaRPr lang="fi-FI" sz="9600" b="0" dirty="0"/>
          </a:p>
          <a:p>
            <a:pPr marL="342900" indent="-342900">
              <a:buFontTx/>
              <a:buChar char="-"/>
            </a:pPr>
            <a:endParaRPr lang="fi-FI" sz="4200" b="0" dirty="0"/>
          </a:p>
          <a:p>
            <a:pPr marL="342900" indent="-342900">
              <a:buFontTx/>
              <a:buChar char="-"/>
            </a:pPr>
            <a:r>
              <a:rPr lang="fi-FI" sz="8000" b="0" dirty="0"/>
              <a:t>Osoittanut toimivuutensa. Mahdollistaa ja korostaa rikoserityisyyden huomioimista työssä</a:t>
            </a:r>
          </a:p>
          <a:p>
            <a:pPr marL="342900" indent="-342900">
              <a:buFontTx/>
              <a:buChar char="-"/>
            </a:pPr>
            <a:r>
              <a:rPr lang="fi-FI" sz="8000" b="0" dirty="0"/>
              <a:t>Oppimiskokemus, erityisesti rikollisuudesta ja sen ilmiöistä</a:t>
            </a:r>
          </a:p>
          <a:p>
            <a:pPr marL="342900" indent="-342900">
              <a:buFontTx/>
              <a:buChar char="-"/>
            </a:pPr>
            <a:r>
              <a:rPr lang="fi-FI" sz="8000" b="0" dirty="0"/>
              <a:t>Asiakastyössä työparimalli mahdollistaa tiedonsaannin välittömästi asioista, joita itse ei tiedä. Tämä nopeuttaa arviointia ja päätöksentekoa. </a:t>
            </a:r>
          </a:p>
          <a:p>
            <a:r>
              <a:rPr lang="fi-FI" sz="8000" b="0" dirty="0"/>
              <a:t> -     Kohderyhmä hyötyy ja organisaation </a:t>
            </a:r>
          </a:p>
          <a:p>
            <a:r>
              <a:rPr lang="fi-FI" sz="8000" b="0" dirty="0"/>
              <a:t>        ammattilaiset</a:t>
            </a:r>
          </a:p>
          <a:p>
            <a:r>
              <a:rPr lang="fi-FI" sz="8000" b="0" dirty="0"/>
              <a:t>  - Parasta on jaettu arki ja dialogi</a:t>
            </a:r>
          </a:p>
          <a:p>
            <a:endParaRPr lang="fi-FI" sz="8000" dirty="0"/>
          </a:p>
          <a:p>
            <a:endParaRPr lang="fi-FI" dirty="0"/>
          </a:p>
          <a:p>
            <a:endParaRPr lang="fi-FI" dirty="0"/>
          </a:p>
          <a:p>
            <a:endParaRPr lang="fi-FI" dirty="0"/>
          </a:p>
          <a:p>
            <a:endParaRPr lang="fi-FI" dirty="0"/>
          </a:p>
        </p:txBody>
      </p:sp>
      <p:pic>
        <p:nvPicPr>
          <p:cNvPr id="8" name="Sisällön paikkamerkki 7" descr="Kuva, joka sisältää kohteen teksti&#10;&#10;Kuvaus luotu automaattisesti">
            <a:extLst>
              <a:ext uri="{FF2B5EF4-FFF2-40B4-BE49-F238E27FC236}">
                <a16:creationId xmlns:a16="http://schemas.microsoft.com/office/drawing/2014/main" id="{0CA0F21C-3814-4E89-9976-F69DA4AA75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0664" y="5684251"/>
            <a:ext cx="3275012" cy="882627"/>
          </a:xfrm>
        </p:spPr>
      </p:pic>
      <p:sp>
        <p:nvSpPr>
          <p:cNvPr id="6" name="Sisällön paikkamerkki 5">
            <a:extLst>
              <a:ext uri="{FF2B5EF4-FFF2-40B4-BE49-F238E27FC236}">
                <a16:creationId xmlns:a16="http://schemas.microsoft.com/office/drawing/2014/main" id="{19B07D2C-4967-4C5D-924E-C672A2623562}"/>
              </a:ext>
            </a:extLst>
          </p:cNvPr>
          <p:cNvSpPr>
            <a:spLocks noGrp="1"/>
          </p:cNvSpPr>
          <p:nvPr>
            <p:ph sz="quarter" idx="4"/>
          </p:nvPr>
        </p:nvSpPr>
        <p:spPr>
          <a:xfrm>
            <a:off x="6172200" y="1681162"/>
            <a:ext cx="5183188" cy="4508501"/>
          </a:xfrm>
        </p:spPr>
        <p:txBody>
          <a:bodyPr>
            <a:normAutofit fontScale="85000" lnSpcReduction="10000"/>
          </a:bodyPr>
          <a:lstStyle/>
          <a:p>
            <a:pPr marL="0" indent="0">
              <a:buNone/>
            </a:pPr>
            <a:r>
              <a:rPr lang="fi-FI" sz="2400" b="1" dirty="0"/>
              <a:t>Matti: </a:t>
            </a:r>
          </a:p>
          <a:p>
            <a:pPr marL="0" indent="0">
              <a:buNone/>
            </a:pPr>
            <a:endParaRPr lang="fi-FI" sz="2000" dirty="0"/>
          </a:p>
          <a:p>
            <a:pPr>
              <a:buFontTx/>
              <a:buChar char="-"/>
            </a:pPr>
            <a:r>
              <a:rPr lang="fi-FI" sz="2000" dirty="0"/>
              <a:t>Helpompi ja turvallisempi tapa siirtyä työelämään</a:t>
            </a:r>
          </a:p>
          <a:p>
            <a:pPr>
              <a:buFontTx/>
              <a:buChar char="-"/>
            </a:pPr>
            <a:r>
              <a:rPr lang="fi-FI" sz="2000" dirty="0"/>
              <a:t>Työparimallissa on aina toisen näkemys ja kokonaisuus muodostuu kattavaksi</a:t>
            </a:r>
          </a:p>
          <a:p>
            <a:pPr>
              <a:buFontTx/>
              <a:buChar char="-"/>
            </a:pPr>
            <a:r>
              <a:rPr lang="fi-FI" sz="2000" dirty="0"/>
              <a:t>Parhaat oivallukset syntyvät aidossa dialogissa</a:t>
            </a:r>
          </a:p>
          <a:p>
            <a:pPr>
              <a:buFontTx/>
              <a:buChar char="-"/>
            </a:pPr>
            <a:r>
              <a:rPr lang="fi-FI" sz="2000" dirty="0"/>
              <a:t>Työpari luo turvallisuuden tunteen olla aidosti oma itsensä ja tuoda omat näkemykset ”kaunistelematta” esimerkiksi tiimin käyttöön.</a:t>
            </a:r>
          </a:p>
          <a:p>
            <a:pPr>
              <a:buFontTx/>
              <a:buChar char="-"/>
            </a:pPr>
            <a:r>
              <a:rPr lang="fi-FI" sz="2000" dirty="0"/>
              <a:t>Kokemusasiantuntijuus on tehokas työväline asiakastyössä</a:t>
            </a:r>
          </a:p>
          <a:p>
            <a:pPr>
              <a:buFontTx/>
              <a:buChar char="-"/>
            </a:pPr>
            <a:r>
              <a:rPr lang="fi-FI" sz="2000" dirty="0"/>
              <a:t>Oppii ammattilaisilta</a:t>
            </a:r>
          </a:p>
          <a:p>
            <a:pPr>
              <a:buFontTx/>
              <a:buChar char="-"/>
            </a:pPr>
            <a:endParaRPr lang="fi-FI" sz="1400" dirty="0"/>
          </a:p>
          <a:p>
            <a:pPr>
              <a:buFontTx/>
              <a:buChar char="-"/>
            </a:pPr>
            <a:r>
              <a:rPr lang="fi-FI" sz="1400" dirty="0"/>
              <a:t>( Esim. projektipäällikkömme on kertonut, ettei ole oppinut keneltäkään työkaveriltaan yhtä paljon kuin Matilta. – Tämä ei Matin mielestä olisi mahdollista ilman työparin tuomaa lisävarmuutta omista näkemyksistä ja niiden esille tuomisesta)</a:t>
            </a:r>
          </a:p>
        </p:txBody>
      </p:sp>
    </p:spTree>
    <p:extLst>
      <p:ext uri="{BB962C8B-B14F-4D97-AF65-F5344CB8AC3E}">
        <p14:creationId xmlns:p14="http://schemas.microsoft.com/office/powerpoint/2010/main" val="26313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8A5D74-D026-4071-B29E-1CA52DC9F8E5}"/>
              </a:ext>
            </a:extLst>
          </p:cNvPr>
          <p:cNvSpPr>
            <a:spLocks noGrp="1"/>
          </p:cNvSpPr>
          <p:nvPr>
            <p:ph type="title"/>
          </p:nvPr>
        </p:nvSpPr>
        <p:spPr>
          <a:xfrm>
            <a:off x="838200" y="365126"/>
            <a:ext cx="10504470" cy="874394"/>
          </a:xfrm>
        </p:spPr>
        <p:txBody>
          <a:bodyPr>
            <a:normAutofit/>
          </a:bodyPr>
          <a:lstStyle/>
          <a:p>
            <a:r>
              <a:rPr lang="fi-FI" b="1" dirty="0">
                <a:latin typeface="Agency FB" panose="020B0503020202020204" pitchFamily="34" charset="0"/>
              </a:rPr>
              <a:t>               Työyhteisön näkemyksiä ja kokemuksia</a:t>
            </a:r>
          </a:p>
        </p:txBody>
      </p:sp>
      <p:pic>
        <p:nvPicPr>
          <p:cNvPr id="5" name="Sisällön paikkamerkki 4">
            <a:extLst>
              <a:ext uri="{FF2B5EF4-FFF2-40B4-BE49-F238E27FC236}">
                <a16:creationId xmlns:a16="http://schemas.microsoft.com/office/drawing/2014/main" id="{D45EFD83-0A57-439C-B86D-E00F847037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95012" y="5250807"/>
            <a:ext cx="5600988" cy="1151472"/>
          </a:xfrm>
        </p:spPr>
      </p:pic>
      <p:sp>
        <p:nvSpPr>
          <p:cNvPr id="6" name="Tekstiruutu 5">
            <a:extLst>
              <a:ext uri="{FF2B5EF4-FFF2-40B4-BE49-F238E27FC236}">
                <a16:creationId xmlns:a16="http://schemas.microsoft.com/office/drawing/2014/main" id="{8B36A65E-82B0-4AD9-BC53-7A4A1EEED79D}"/>
              </a:ext>
            </a:extLst>
          </p:cNvPr>
          <p:cNvSpPr txBox="1"/>
          <p:nvPr/>
        </p:nvSpPr>
        <p:spPr>
          <a:xfrm>
            <a:off x="939489" y="1452423"/>
            <a:ext cx="10757499" cy="4462760"/>
          </a:xfrm>
          <a:prstGeom prst="rect">
            <a:avLst/>
          </a:prstGeom>
          <a:noFill/>
        </p:spPr>
        <p:txBody>
          <a:bodyPr wrap="square" rtlCol="0">
            <a:spAutoFit/>
          </a:bodyPr>
          <a:lstStyle/>
          <a:p>
            <a:pPr algn="ctr"/>
            <a:r>
              <a:rPr lang="fi-FI" b="1" dirty="0"/>
              <a:t>Työparimallin tarkoituksena on…</a:t>
            </a:r>
          </a:p>
          <a:p>
            <a:pPr algn="ctr"/>
            <a:endParaRPr lang="fi-FI" dirty="0"/>
          </a:p>
          <a:p>
            <a:pPr algn="ctr"/>
            <a:r>
              <a:rPr lang="fi-FI" dirty="0"/>
              <a:t>”Tuottaa kahdenlaista asiantuntijuutta asiakkaan tilanteesta ja syventää näin ollen asiakassuhdetta”</a:t>
            </a:r>
          </a:p>
          <a:p>
            <a:pPr algn="ctr"/>
            <a:r>
              <a:rPr lang="fi-FI" dirty="0"/>
              <a:t> </a:t>
            </a:r>
            <a:r>
              <a:rPr lang="fi-FI" sz="1600" dirty="0"/>
              <a:t>(johtoryhmän jäsen)</a:t>
            </a:r>
          </a:p>
          <a:p>
            <a:pPr algn="ctr"/>
            <a:endParaRPr lang="fi-FI" dirty="0"/>
          </a:p>
          <a:p>
            <a:pPr algn="ctr"/>
            <a:r>
              <a:rPr lang="fi-FI" dirty="0"/>
              <a:t>” Yhdistää katuviisaus ja kirjatieto” </a:t>
            </a:r>
          </a:p>
          <a:p>
            <a:pPr algn="ctr"/>
            <a:r>
              <a:rPr lang="fi-FI" sz="1600" dirty="0"/>
              <a:t>(kollega)</a:t>
            </a:r>
          </a:p>
          <a:p>
            <a:pPr algn="ctr"/>
            <a:endParaRPr lang="fi-FI" dirty="0"/>
          </a:p>
          <a:p>
            <a:pPr algn="ctr"/>
            <a:r>
              <a:rPr lang="fi-FI" dirty="0"/>
              <a:t>”Tukea toistensa työskentelyä ja jakaa tietoa”</a:t>
            </a:r>
          </a:p>
          <a:p>
            <a:pPr algn="ctr"/>
            <a:r>
              <a:rPr lang="fi-FI" dirty="0"/>
              <a:t>(</a:t>
            </a:r>
            <a:r>
              <a:rPr lang="fi-FI" sz="1600" dirty="0"/>
              <a:t>kollega toisesta hankkeesta)</a:t>
            </a:r>
          </a:p>
          <a:p>
            <a:pPr algn="ctr"/>
            <a:endParaRPr lang="fi-FI" sz="1600" dirty="0"/>
          </a:p>
          <a:p>
            <a:pPr algn="ctr"/>
            <a:r>
              <a:rPr lang="fi-FI" dirty="0"/>
              <a:t>”Ihmiset tarvitsevat tietoa ja esimerkin. Työparimallissa on mahdollista tarjota asiakkaalle molemmat.”</a:t>
            </a:r>
          </a:p>
          <a:p>
            <a:pPr algn="ctr"/>
            <a:r>
              <a:rPr lang="fi-FI" sz="1600" dirty="0"/>
              <a:t>(yhteistyökumppani)</a:t>
            </a:r>
          </a:p>
          <a:p>
            <a:pPr algn="ctr"/>
            <a:endParaRPr lang="fi-FI" b="1" dirty="0"/>
          </a:p>
          <a:p>
            <a:pPr algn="ctr"/>
            <a:endParaRPr lang="fi-FI" dirty="0"/>
          </a:p>
          <a:p>
            <a:endParaRPr lang="fi-FI" dirty="0"/>
          </a:p>
        </p:txBody>
      </p:sp>
    </p:spTree>
    <p:extLst>
      <p:ext uri="{BB962C8B-B14F-4D97-AF65-F5344CB8AC3E}">
        <p14:creationId xmlns:p14="http://schemas.microsoft.com/office/powerpoint/2010/main" val="372943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8A5D74-D026-4071-B29E-1CA52DC9F8E5}"/>
              </a:ext>
            </a:extLst>
          </p:cNvPr>
          <p:cNvSpPr>
            <a:spLocks noGrp="1"/>
          </p:cNvSpPr>
          <p:nvPr>
            <p:ph type="title" idx="4294967295"/>
          </p:nvPr>
        </p:nvSpPr>
        <p:spPr>
          <a:xfrm>
            <a:off x="0" y="365125"/>
            <a:ext cx="10504488" cy="874713"/>
          </a:xfrm>
        </p:spPr>
        <p:txBody>
          <a:bodyPr>
            <a:normAutofit/>
          </a:bodyPr>
          <a:lstStyle/>
          <a:p>
            <a:r>
              <a:rPr lang="fi-FI" b="1" dirty="0">
                <a:latin typeface="Agency FB" panose="020B0503020202020204" pitchFamily="34" charset="0"/>
              </a:rPr>
              <a:t>               Työyhteisön näkemyksiä ja kokemuksia</a:t>
            </a:r>
          </a:p>
        </p:txBody>
      </p:sp>
      <p:pic>
        <p:nvPicPr>
          <p:cNvPr id="5" name="Sisällön paikkamerkki 4">
            <a:extLst>
              <a:ext uri="{FF2B5EF4-FFF2-40B4-BE49-F238E27FC236}">
                <a16:creationId xmlns:a16="http://schemas.microsoft.com/office/drawing/2014/main" id="{D45EFD83-0A57-439C-B86D-E00F8470371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p:blipFill>
        <p:spPr>
          <a:xfrm>
            <a:off x="0" y="5251450"/>
            <a:ext cx="5600700" cy="1150938"/>
          </a:xfrm>
        </p:spPr>
      </p:pic>
      <p:sp>
        <p:nvSpPr>
          <p:cNvPr id="6" name="Tekstiruutu 5">
            <a:extLst>
              <a:ext uri="{FF2B5EF4-FFF2-40B4-BE49-F238E27FC236}">
                <a16:creationId xmlns:a16="http://schemas.microsoft.com/office/drawing/2014/main" id="{8B36A65E-82B0-4AD9-BC53-7A4A1EEED79D}"/>
              </a:ext>
            </a:extLst>
          </p:cNvPr>
          <p:cNvSpPr txBox="1"/>
          <p:nvPr/>
        </p:nvSpPr>
        <p:spPr>
          <a:xfrm>
            <a:off x="939489" y="1452423"/>
            <a:ext cx="10757499" cy="5478423"/>
          </a:xfrm>
          <a:prstGeom prst="rect">
            <a:avLst/>
          </a:prstGeom>
          <a:noFill/>
        </p:spPr>
        <p:txBody>
          <a:bodyPr wrap="square" rtlCol="0">
            <a:spAutoFit/>
          </a:bodyPr>
          <a:lstStyle/>
          <a:p>
            <a:pPr algn="ctr"/>
            <a:r>
              <a:rPr lang="fi-FI" b="1" dirty="0"/>
              <a:t>Kuinka olet hyötynyt työparimallista omassa työssäsi…</a:t>
            </a:r>
          </a:p>
          <a:p>
            <a:pPr algn="ctr"/>
            <a:endParaRPr lang="fi-FI" b="1" dirty="0"/>
          </a:p>
          <a:p>
            <a:pPr algn="ctr"/>
            <a:r>
              <a:rPr lang="fi-FI" dirty="0"/>
              <a:t>” Olen oppinut huomioimaan aivan eri asioita työssäni ja asiakkaissani. Tämän lisäksi on kiva jättää </a:t>
            </a:r>
            <a:r>
              <a:rPr lang="fi-FI" dirty="0" err="1"/>
              <a:t>ammattijargoni</a:t>
            </a:r>
            <a:r>
              <a:rPr lang="fi-FI" dirty="0"/>
              <a:t> pois ja puhua asioista niiden oikeilla nimillä.” </a:t>
            </a:r>
          </a:p>
          <a:p>
            <a:pPr algn="ctr"/>
            <a:r>
              <a:rPr lang="fi-FI" sz="1600" dirty="0"/>
              <a:t>(Yhteistyökumppanin edustaja)</a:t>
            </a:r>
          </a:p>
          <a:p>
            <a:pPr algn="ctr"/>
            <a:endParaRPr lang="fi-FI" sz="1600" dirty="0"/>
          </a:p>
          <a:p>
            <a:pPr algn="ctr"/>
            <a:r>
              <a:rPr lang="fi-FI" dirty="0"/>
              <a:t>” Työparia voi hyödyntää kaikki tiimit..” </a:t>
            </a:r>
          </a:p>
          <a:p>
            <a:pPr algn="ctr"/>
            <a:r>
              <a:rPr lang="fi-FI" sz="1600" dirty="0"/>
              <a:t>(kollega toisesta hankkeesta)</a:t>
            </a:r>
          </a:p>
          <a:p>
            <a:pPr algn="ctr"/>
            <a:endParaRPr lang="fi-FI" dirty="0"/>
          </a:p>
          <a:p>
            <a:pPr algn="ctr"/>
            <a:r>
              <a:rPr lang="fi-FI" dirty="0"/>
              <a:t>” Olen saanut tukea asiakastyössä ja erilaisia näkemyksiä asioihin”</a:t>
            </a:r>
          </a:p>
          <a:p>
            <a:pPr algn="ctr"/>
            <a:r>
              <a:rPr lang="fi-FI" sz="1600" dirty="0"/>
              <a:t>(kollega)</a:t>
            </a:r>
          </a:p>
          <a:p>
            <a:pPr algn="ctr"/>
            <a:endParaRPr lang="fi-FI" sz="1600" dirty="0"/>
          </a:p>
          <a:p>
            <a:pPr algn="ctr"/>
            <a:r>
              <a:rPr lang="fi-FI" dirty="0"/>
              <a:t>” En ole varsinaisesti omassa työssä hyötynyt, mutta siitä on ollut iloa kertoa eteenpäin muille toimijoille ja yhteistyöverkostoille”</a:t>
            </a:r>
          </a:p>
          <a:p>
            <a:pPr algn="ctr"/>
            <a:r>
              <a:rPr lang="fi-FI" sz="1600" dirty="0"/>
              <a:t>(kehittämispäällikkö) </a:t>
            </a:r>
          </a:p>
          <a:p>
            <a:pPr algn="ctr"/>
            <a:endParaRPr lang="fi-FI" b="1" dirty="0"/>
          </a:p>
          <a:p>
            <a:pPr algn="ctr"/>
            <a:endParaRPr lang="fi-FI" b="1" dirty="0"/>
          </a:p>
          <a:p>
            <a:pPr algn="ctr"/>
            <a:endParaRPr lang="fi-FI" b="1" dirty="0"/>
          </a:p>
          <a:p>
            <a:pPr algn="ctr"/>
            <a:endParaRPr lang="fi-FI" dirty="0"/>
          </a:p>
          <a:p>
            <a:endParaRPr lang="fi-FI" dirty="0"/>
          </a:p>
        </p:txBody>
      </p:sp>
    </p:spTree>
    <p:extLst>
      <p:ext uri="{BB962C8B-B14F-4D97-AF65-F5344CB8AC3E}">
        <p14:creationId xmlns:p14="http://schemas.microsoft.com/office/powerpoint/2010/main" val="4122648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8A5D74-D026-4071-B29E-1CA52DC9F8E5}"/>
              </a:ext>
            </a:extLst>
          </p:cNvPr>
          <p:cNvSpPr>
            <a:spLocks noGrp="1"/>
          </p:cNvSpPr>
          <p:nvPr>
            <p:ph type="title"/>
          </p:nvPr>
        </p:nvSpPr>
        <p:spPr>
          <a:xfrm>
            <a:off x="838200" y="365126"/>
            <a:ext cx="10504470" cy="874394"/>
          </a:xfrm>
        </p:spPr>
        <p:txBody>
          <a:bodyPr>
            <a:normAutofit/>
          </a:bodyPr>
          <a:lstStyle/>
          <a:p>
            <a:r>
              <a:rPr lang="fi-FI" b="1" dirty="0">
                <a:latin typeface="Agency FB" panose="020B0503020202020204" pitchFamily="34" charset="0"/>
              </a:rPr>
              <a:t>               Työyhteisön näkemyksiä ja kokemuksia</a:t>
            </a:r>
          </a:p>
        </p:txBody>
      </p:sp>
      <p:pic>
        <p:nvPicPr>
          <p:cNvPr id="5" name="Sisällön paikkamerkki 4">
            <a:extLst>
              <a:ext uri="{FF2B5EF4-FFF2-40B4-BE49-F238E27FC236}">
                <a16:creationId xmlns:a16="http://schemas.microsoft.com/office/drawing/2014/main" id="{D45EFD83-0A57-439C-B86D-E00F847037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95012" y="5250807"/>
            <a:ext cx="5600988" cy="1151472"/>
          </a:xfrm>
        </p:spPr>
      </p:pic>
      <p:sp>
        <p:nvSpPr>
          <p:cNvPr id="6" name="Tekstiruutu 5">
            <a:extLst>
              <a:ext uri="{FF2B5EF4-FFF2-40B4-BE49-F238E27FC236}">
                <a16:creationId xmlns:a16="http://schemas.microsoft.com/office/drawing/2014/main" id="{8B36A65E-82B0-4AD9-BC53-7A4A1EEED79D}"/>
              </a:ext>
            </a:extLst>
          </p:cNvPr>
          <p:cNvSpPr txBox="1"/>
          <p:nvPr/>
        </p:nvSpPr>
        <p:spPr>
          <a:xfrm>
            <a:off x="939489" y="1452423"/>
            <a:ext cx="10757499" cy="5262979"/>
          </a:xfrm>
          <a:prstGeom prst="rect">
            <a:avLst/>
          </a:prstGeom>
          <a:noFill/>
        </p:spPr>
        <p:txBody>
          <a:bodyPr wrap="square" rtlCol="0">
            <a:spAutoFit/>
          </a:bodyPr>
          <a:lstStyle/>
          <a:p>
            <a:pPr algn="ctr"/>
            <a:r>
              <a:rPr lang="fi-FI" b="1" dirty="0"/>
              <a:t>Miten työparimalli näyttäytyy osana Sininauhasäätiön työyhteisöä?</a:t>
            </a:r>
          </a:p>
          <a:p>
            <a:pPr algn="ctr"/>
            <a:endParaRPr lang="fi-FI" dirty="0"/>
          </a:p>
          <a:p>
            <a:pPr algn="ctr"/>
            <a:r>
              <a:rPr lang="fi-FI" dirty="0"/>
              <a:t>” Työparimalli on näyttäytynyt kiinteästi Pyöröovesta ulos- hankkeen tuotoksena . Toisaalta mikään ei estä soveltamasta mallia myös muihin ympäristöihin, joissa työparina olisi kokemusasiantuntijan lisäksi esim. tuetun asumisen työntekijä.”</a:t>
            </a:r>
            <a:r>
              <a:rPr lang="fi-FI" b="1" dirty="0"/>
              <a:t> </a:t>
            </a:r>
            <a:endParaRPr lang="fi-FI" sz="1600" b="1" dirty="0"/>
          </a:p>
          <a:p>
            <a:pPr algn="ctr"/>
            <a:r>
              <a:rPr lang="fi-FI" sz="1600" dirty="0"/>
              <a:t>(kehittämispäällikkö)</a:t>
            </a:r>
            <a:endParaRPr lang="fi-FI" dirty="0"/>
          </a:p>
          <a:p>
            <a:pPr algn="ctr"/>
            <a:endParaRPr lang="fi-FI" b="1" dirty="0"/>
          </a:p>
          <a:p>
            <a:pPr algn="ctr"/>
            <a:r>
              <a:rPr lang="fi-FI" dirty="0"/>
              <a:t>” En ehkä ymmärrä miksi työparimallista puhutaan niin paljon. Minulle se on työskentelytapa eri </a:t>
            </a:r>
            <a:r>
              <a:rPr lang="fi-FI" dirty="0" err="1"/>
              <a:t>caseissa</a:t>
            </a:r>
            <a:r>
              <a:rPr lang="fi-FI" dirty="0"/>
              <a:t> ja teen töitä monen eri työparin kanssa…”</a:t>
            </a:r>
          </a:p>
          <a:p>
            <a:pPr algn="ctr"/>
            <a:r>
              <a:rPr lang="fi-FI" sz="1600" dirty="0"/>
              <a:t>(kollega toisesta hankkeesta)</a:t>
            </a:r>
          </a:p>
          <a:p>
            <a:pPr algn="ctr"/>
            <a:endParaRPr lang="fi-FI" sz="1600" dirty="0"/>
          </a:p>
          <a:p>
            <a:pPr algn="ctr"/>
            <a:r>
              <a:rPr lang="fi-FI" dirty="0"/>
              <a:t>” …Kaikissa työparimalleissa on vaara eriytyä… Oma kokemukseni on kuitenkin, että nimenomaan työparimallin ansioista siirryin ulkopuolisesta yhteistyötahosta osaksi työyhteisöä. Tämän mahdollisti työparin omistautuminen asialleen, halu oppia muiden toimintatavoista ja yhdistää hyvät käytännöt. Tällainen joustavuus jättää pysyvän jäljen asiakkaiden lisäksi myös yhteistyötahojen elämään.”</a:t>
            </a:r>
          </a:p>
          <a:p>
            <a:pPr algn="ctr"/>
            <a:r>
              <a:rPr lang="fi-FI" sz="1600" dirty="0"/>
              <a:t>(yhteistyötaho)</a:t>
            </a:r>
          </a:p>
          <a:p>
            <a:pPr algn="ctr"/>
            <a:endParaRPr lang="fi-FI" b="1" dirty="0"/>
          </a:p>
          <a:p>
            <a:pPr algn="ctr"/>
            <a:endParaRPr lang="fi-FI" dirty="0"/>
          </a:p>
          <a:p>
            <a:endParaRPr lang="fi-FI" dirty="0"/>
          </a:p>
        </p:txBody>
      </p:sp>
    </p:spTree>
    <p:extLst>
      <p:ext uri="{BB962C8B-B14F-4D97-AF65-F5344CB8AC3E}">
        <p14:creationId xmlns:p14="http://schemas.microsoft.com/office/powerpoint/2010/main" val="72871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229CED05-341F-486E-B0B6-C87B7A2370FA}"/>
              </a:ext>
            </a:extLst>
          </p:cNvPr>
          <p:cNvSpPr txBox="1"/>
          <p:nvPr/>
        </p:nvSpPr>
        <p:spPr>
          <a:xfrm>
            <a:off x="2095500" y="1895475"/>
            <a:ext cx="8324850" cy="3046988"/>
          </a:xfrm>
          <a:prstGeom prst="rect">
            <a:avLst/>
          </a:prstGeom>
          <a:noFill/>
        </p:spPr>
        <p:txBody>
          <a:bodyPr wrap="square" rtlCol="0">
            <a:spAutoFit/>
          </a:bodyPr>
          <a:lstStyle/>
          <a:p>
            <a:r>
              <a:rPr lang="fi-FI" sz="3200" b="1" dirty="0"/>
              <a:t>” </a:t>
            </a:r>
            <a:r>
              <a:rPr lang="fi-FI" sz="3200" b="1" dirty="0">
                <a:latin typeface="Agency FB" panose="020B0503020202020204" pitchFamily="34" charset="0"/>
              </a:rPr>
              <a:t>Työparimalli on näyttäytynyt tehokkaana ja äänekkäänä. Asialleen omistautuvana ja ehkä vähän kateutta herättävänä tehonyrkkinä, jonka hyödyt ovat parille ja asiakkaille ilmiselviä, mutta uskoisin, että mitä enemmän parin jäsenet ja koko tiimi käyvät vuoropuhelua, sitä enemmän kaikki hyötyvät.” </a:t>
            </a:r>
            <a:endParaRPr lang="fi-FI" sz="3200" b="1" dirty="0"/>
          </a:p>
        </p:txBody>
      </p:sp>
      <p:pic>
        <p:nvPicPr>
          <p:cNvPr id="8" name="Kuva 7" descr="Kuva, joka sisältää kohteen teksti&#10;&#10;Kuvaus luotu automaattisesti">
            <a:extLst>
              <a:ext uri="{FF2B5EF4-FFF2-40B4-BE49-F238E27FC236}">
                <a16:creationId xmlns:a16="http://schemas.microsoft.com/office/drawing/2014/main" id="{0B1284C4-395B-4790-9357-6EA4B37AD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 y="5409188"/>
            <a:ext cx="4029075" cy="1085850"/>
          </a:xfrm>
          <a:prstGeom prst="rect">
            <a:avLst/>
          </a:prstGeom>
        </p:spPr>
      </p:pic>
    </p:spTree>
    <p:extLst>
      <p:ext uri="{BB962C8B-B14F-4D97-AF65-F5344CB8AC3E}">
        <p14:creationId xmlns:p14="http://schemas.microsoft.com/office/powerpoint/2010/main" val="376366330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TotalTime>
  <Words>881</Words>
  <Application>Microsoft Office PowerPoint</Application>
  <PresentationFormat>Laajakuva</PresentationFormat>
  <Paragraphs>132</Paragraphs>
  <Slides>12</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Agency FB</vt:lpstr>
      <vt:lpstr>Arial</vt:lpstr>
      <vt:lpstr>Calibri</vt:lpstr>
      <vt:lpstr>Calibri Light</vt:lpstr>
      <vt:lpstr>Office-teema</vt:lpstr>
      <vt:lpstr>Työparimalli</vt:lpstr>
      <vt:lpstr>Työparimallin kehittäminen Pyöröovesta ulos- hankkeessa</vt:lpstr>
      <vt:lpstr>                          Organisaation kulttuuri</vt:lpstr>
      <vt:lpstr>                          Organisaation kulttuuri</vt:lpstr>
      <vt:lpstr>Kokemuksiamme työparimallista : </vt:lpstr>
      <vt:lpstr>               Työyhteisön näkemyksiä ja kokemuksia</vt:lpstr>
      <vt:lpstr>               Työyhteisön näkemyksiä ja kokemuksia</vt:lpstr>
      <vt:lpstr>               Työyhteisön näkemyksiä ja kokemuksia</vt:lpstr>
      <vt:lpstr>PowerPoint-esitys</vt:lpstr>
      <vt:lpstr>       Työparimallista rikostaustaisten kanssa</vt:lpstr>
      <vt:lpstr>                          Mallin juurruttaminen</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Työparimalli</dc:title>
  <dc:creator>Vilma Kinnunen</dc:creator>
  <cp:lastModifiedBy>Vilma Kinnunen</cp:lastModifiedBy>
  <cp:revision>25</cp:revision>
  <dcterms:created xsi:type="dcterms:W3CDTF">2020-11-23T21:08:27Z</dcterms:created>
  <dcterms:modified xsi:type="dcterms:W3CDTF">2020-11-29T22:47:01Z</dcterms:modified>
</cp:coreProperties>
</file>