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FF0057-41D0-401E-A156-0576ABCBC021}" type="doc">
      <dgm:prSet loTypeId="urn:microsoft.com/office/officeart/2005/8/layout/process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i-FI"/>
        </a:p>
      </dgm:t>
    </dgm:pt>
    <dgm:pt modelId="{BCF352EA-CA08-44B8-9C75-7C46AEFBA693}">
      <dgm:prSet phldrT="[Teksti]" custT="1"/>
      <dgm:spPr/>
      <dgm:t>
        <a:bodyPr/>
        <a:lstStyle/>
        <a:p>
          <a:r>
            <a:rPr lang="fi-FI" sz="2800" dirty="0" smtClean="0">
              <a:solidFill>
                <a:schemeClr val="tx1"/>
              </a:solidFill>
            </a:rPr>
            <a:t>Ilmoittautuminen</a:t>
          </a:r>
        </a:p>
        <a:p>
          <a:r>
            <a:rPr lang="fi-FI" sz="2800" dirty="0" smtClean="0">
              <a:solidFill>
                <a:schemeClr val="tx1"/>
              </a:solidFill>
            </a:rPr>
            <a:t>Yhteyksien tarkistus</a:t>
          </a:r>
          <a:endParaRPr lang="fi-FI" sz="2800" dirty="0">
            <a:solidFill>
              <a:schemeClr val="tx1"/>
            </a:solidFill>
          </a:endParaRPr>
        </a:p>
      </dgm:t>
    </dgm:pt>
    <dgm:pt modelId="{9D0AB871-64BE-4E6E-8DBD-AC19E4776580}" type="parTrans" cxnId="{496BB536-F780-41B3-B085-7E75791DD91B}">
      <dgm:prSet/>
      <dgm:spPr/>
      <dgm:t>
        <a:bodyPr/>
        <a:lstStyle/>
        <a:p>
          <a:endParaRPr lang="fi-FI" sz="2800">
            <a:solidFill>
              <a:schemeClr val="tx1"/>
            </a:solidFill>
          </a:endParaRPr>
        </a:p>
      </dgm:t>
    </dgm:pt>
    <dgm:pt modelId="{60032767-BAEB-4EE0-8213-A746C1FA4887}" type="sibTrans" cxnId="{496BB536-F780-41B3-B085-7E75791DD91B}">
      <dgm:prSet custT="1"/>
      <dgm:spPr/>
      <dgm:t>
        <a:bodyPr/>
        <a:lstStyle/>
        <a:p>
          <a:endParaRPr lang="fi-FI" sz="2800">
            <a:solidFill>
              <a:schemeClr val="tx1"/>
            </a:solidFill>
          </a:endParaRPr>
        </a:p>
      </dgm:t>
    </dgm:pt>
    <dgm:pt modelId="{47214098-7A73-4B38-91A6-67CF22D691FF}">
      <dgm:prSet phldrT="[Teksti]" custT="1"/>
      <dgm:spPr/>
      <dgm:t>
        <a:bodyPr/>
        <a:lstStyle/>
        <a:p>
          <a:r>
            <a:rPr lang="fi-FI" sz="2800" dirty="0" smtClean="0">
              <a:solidFill>
                <a:schemeClr val="tx1"/>
              </a:solidFill>
            </a:rPr>
            <a:t>Teeman alustus </a:t>
          </a:r>
          <a:endParaRPr lang="fi-FI" sz="2800" dirty="0" smtClean="0">
            <a:solidFill>
              <a:schemeClr val="tx1"/>
            </a:solidFill>
          </a:endParaRPr>
        </a:p>
        <a:p>
          <a:r>
            <a:rPr lang="fi-FI" sz="2800" dirty="0" smtClean="0">
              <a:solidFill>
                <a:schemeClr val="tx1"/>
              </a:solidFill>
            </a:rPr>
            <a:t>Keskustelu + Tehtävä</a:t>
          </a:r>
          <a:endParaRPr lang="fi-FI" sz="2800" dirty="0">
            <a:solidFill>
              <a:schemeClr val="tx1"/>
            </a:solidFill>
          </a:endParaRPr>
        </a:p>
      </dgm:t>
    </dgm:pt>
    <dgm:pt modelId="{184A1A88-949B-47AC-8217-3D945F12AD8E}" type="parTrans" cxnId="{8FA3A2F0-A91E-4537-A5F9-63F88EE8987C}">
      <dgm:prSet/>
      <dgm:spPr/>
      <dgm:t>
        <a:bodyPr/>
        <a:lstStyle/>
        <a:p>
          <a:endParaRPr lang="fi-FI" sz="2800">
            <a:solidFill>
              <a:schemeClr val="tx1"/>
            </a:solidFill>
          </a:endParaRPr>
        </a:p>
      </dgm:t>
    </dgm:pt>
    <dgm:pt modelId="{288F947F-53E2-42B4-9BBF-65A91726C7DA}" type="sibTrans" cxnId="{8FA3A2F0-A91E-4537-A5F9-63F88EE8987C}">
      <dgm:prSet custT="1"/>
      <dgm:spPr/>
      <dgm:t>
        <a:bodyPr/>
        <a:lstStyle/>
        <a:p>
          <a:endParaRPr lang="fi-FI" sz="2800">
            <a:solidFill>
              <a:schemeClr val="tx1"/>
            </a:solidFill>
          </a:endParaRPr>
        </a:p>
      </dgm:t>
    </dgm:pt>
    <dgm:pt modelId="{1F08CA91-53F2-4D06-8A73-566F012BBB95}">
      <dgm:prSet phldrT="[Teksti]" custT="1"/>
      <dgm:spPr/>
      <dgm:t>
        <a:bodyPr/>
        <a:lstStyle/>
        <a:p>
          <a:r>
            <a:rPr lang="fi-FI" sz="2800" dirty="0" smtClean="0">
              <a:solidFill>
                <a:schemeClr val="tx1"/>
              </a:solidFill>
            </a:rPr>
            <a:t>Itsenäistä tehtäväntekoa / toimintaa</a:t>
          </a:r>
          <a:endParaRPr lang="fi-FI" sz="2800" dirty="0">
            <a:solidFill>
              <a:schemeClr val="tx1"/>
            </a:solidFill>
          </a:endParaRPr>
        </a:p>
      </dgm:t>
    </dgm:pt>
    <dgm:pt modelId="{08D51997-B180-475B-BA2B-7A2DE315C906}" type="parTrans" cxnId="{6E11CD3F-A300-4163-B3F6-D08D921D4834}">
      <dgm:prSet/>
      <dgm:spPr/>
      <dgm:t>
        <a:bodyPr/>
        <a:lstStyle/>
        <a:p>
          <a:endParaRPr lang="fi-FI" sz="2800">
            <a:solidFill>
              <a:schemeClr val="tx1"/>
            </a:solidFill>
          </a:endParaRPr>
        </a:p>
      </dgm:t>
    </dgm:pt>
    <dgm:pt modelId="{363A4EA5-6BDE-4503-B6AF-640B314F41DB}" type="sibTrans" cxnId="{6E11CD3F-A300-4163-B3F6-D08D921D4834}">
      <dgm:prSet custT="1"/>
      <dgm:spPr/>
      <dgm:t>
        <a:bodyPr/>
        <a:lstStyle/>
        <a:p>
          <a:endParaRPr lang="fi-FI" sz="2800">
            <a:solidFill>
              <a:schemeClr val="tx1"/>
            </a:solidFill>
          </a:endParaRPr>
        </a:p>
      </dgm:t>
    </dgm:pt>
    <dgm:pt modelId="{5CFD856C-608D-487C-93F0-A82DD93138BD}">
      <dgm:prSet phldrT="[Teksti]" custT="1"/>
      <dgm:spPr/>
      <dgm:t>
        <a:bodyPr/>
        <a:lstStyle/>
        <a:p>
          <a:r>
            <a:rPr lang="fi-FI" sz="2800" smtClean="0">
              <a:solidFill>
                <a:schemeClr val="tx1"/>
              </a:solidFill>
            </a:rPr>
            <a:t>Tehtävän palautus /loppukeskustelu</a:t>
          </a:r>
          <a:endParaRPr lang="fi-FI" sz="2800" dirty="0">
            <a:solidFill>
              <a:schemeClr val="tx1"/>
            </a:solidFill>
          </a:endParaRPr>
        </a:p>
      </dgm:t>
    </dgm:pt>
    <dgm:pt modelId="{9F634838-61F8-4D6E-87BA-794BEE11642D}" type="parTrans" cxnId="{95B29B84-2F64-40AC-B9EF-2890C740A462}">
      <dgm:prSet/>
      <dgm:spPr/>
      <dgm:t>
        <a:bodyPr/>
        <a:lstStyle/>
        <a:p>
          <a:endParaRPr lang="fi-FI" sz="2800">
            <a:solidFill>
              <a:schemeClr val="tx1"/>
            </a:solidFill>
          </a:endParaRPr>
        </a:p>
      </dgm:t>
    </dgm:pt>
    <dgm:pt modelId="{D71B44F9-A2E5-4703-9FBB-10540E51CD66}" type="sibTrans" cxnId="{95B29B84-2F64-40AC-B9EF-2890C740A462}">
      <dgm:prSet/>
      <dgm:spPr/>
      <dgm:t>
        <a:bodyPr/>
        <a:lstStyle/>
        <a:p>
          <a:endParaRPr lang="fi-FI" sz="2800">
            <a:solidFill>
              <a:schemeClr val="tx1"/>
            </a:solidFill>
          </a:endParaRPr>
        </a:p>
      </dgm:t>
    </dgm:pt>
    <dgm:pt modelId="{FA1189E5-B904-4ED7-B3F5-1280E088A1AB}" type="pres">
      <dgm:prSet presAssocID="{DEFF0057-41D0-401E-A156-0576ABCBC021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fi-FI"/>
        </a:p>
      </dgm:t>
    </dgm:pt>
    <dgm:pt modelId="{11ADDB81-4F7D-4BF6-ABFE-4CDCD5DE95A1}" type="pres">
      <dgm:prSet presAssocID="{BCF352EA-CA08-44B8-9C75-7C46AEFBA69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B8AC4664-1207-40A7-8176-9DB6C3D1203F}" type="pres">
      <dgm:prSet presAssocID="{60032767-BAEB-4EE0-8213-A746C1FA4887}" presName="sibTrans" presStyleLbl="sibTrans2D1" presStyleIdx="0" presStyleCnt="3"/>
      <dgm:spPr/>
      <dgm:t>
        <a:bodyPr/>
        <a:lstStyle/>
        <a:p>
          <a:endParaRPr lang="fi-FI"/>
        </a:p>
      </dgm:t>
    </dgm:pt>
    <dgm:pt modelId="{F95B49D5-4F46-40A7-B00D-937653105185}" type="pres">
      <dgm:prSet presAssocID="{60032767-BAEB-4EE0-8213-A746C1FA4887}" presName="connectorText" presStyleLbl="sibTrans2D1" presStyleIdx="0" presStyleCnt="3"/>
      <dgm:spPr/>
      <dgm:t>
        <a:bodyPr/>
        <a:lstStyle/>
        <a:p>
          <a:endParaRPr lang="fi-FI"/>
        </a:p>
      </dgm:t>
    </dgm:pt>
    <dgm:pt modelId="{7C48FB3B-F63B-4269-8CA1-CEDE9A06F1CD}" type="pres">
      <dgm:prSet presAssocID="{47214098-7A73-4B38-91A6-67CF22D691F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A77CB8C-FC0D-4D06-9988-7B69A8247F0F}" type="pres">
      <dgm:prSet presAssocID="{288F947F-53E2-42B4-9BBF-65A91726C7DA}" presName="sibTrans" presStyleLbl="sibTrans2D1" presStyleIdx="1" presStyleCnt="3"/>
      <dgm:spPr/>
      <dgm:t>
        <a:bodyPr/>
        <a:lstStyle/>
        <a:p>
          <a:endParaRPr lang="fi-FI"/>
        </a:p>
      </dgm:t>
    </dgm:pt>
    <dgm:pt modelId="{9F9DB8BB-31ED-4C47-A7CA-278EAB962F74}" type="pres">
      <dgm:prSet presAssocID="{288F947F-53E2-42B4-9BBF-65A91726C7DA}" presName="connectorText" presStyleLbl="sibTrans2D1" presStyleIdx="1" presStyleCnt="3"/>
      <dgm:spPr/>
      <dgm:t>
        <a:bodyPr/>
        <a:lstStyle/>
        <a:p>
          <a:endParaRPr lang="fi-FI"/>
        </a:p>
      </dgm:t>
    </dgm:pt>
    <dgm:pt modelId="{C35CDD6F-4E37-468E-BE8B-D787D30AF4B8}" type="pres">
      <dgm:prSet presAssocID="{1F08CA91-53F2-4D06-8A73-566F012BBB95}" presName="node" presStyleLbl="node1" presStyleIdx="2" presStyleCnt="4" custScaleY="114999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476386AD-425D-4280-9647-8CFB04754B58}" type="pres">
      <dgm:prSet presAssocID="{363A4EA5-6BDE-4503-B6AF-640B314F41DB}" presName="sibTrans" presStyleLbl="sibTrans2D1" presStyleIdx="2" presStyleCnt="3" custLinFactNeighborX="0" custLinFactNeighborY="24630"/>
      <dgm:spPr/>
      <dgm:t>
        <a:bodyPr/>
        <a:lstStyle/>
        <a:p>
          <a:endParaRPr lang="fi-FI"/>
        </a:p>
      </dgm:t>
    </dgm:pt>
    <dgm:pt modelId="{F500530A-9215-4F6C-933B-510CCC4F8382}" type="pres">
      <dgm:prSet presAssocID="{363A4EA5-6BDE-4503-B6AF-640B314F41DB}" presName="connectorText" presStyleLbl="sibTrans2D1" presStyleIdx="2" presStyleCnt="3"/>
      <dgm:spPr/>
      <dgm:t>
        <a:bodyPr/>
        <a:lstStyle/>
        <a:p>
          <a:endParaRPr lang="fi-FI"/>
        </a:p>
      </dgm:t>
    </dgm:pt>
    <dgm:pt modelId="{9A1770DB-2E96-40A0-9AD4-F94923BFED2D}" type="pres">
      <dgm:prSet presAssocID="{5CFD856C-608D-487C-93F0-A82DD93138BD}" presName="node" presStyleLbl="node1" presStyleIdx="3" presStyleCnt="4" custScaleX="96570" custScaleY="121093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6E11CD3F-A300-4163-B3F6-D08D921D4834}" srcId="{DEFF0057-41D0-401E-A156-0576ABCBC021}" destId="{1F08CA91-53F2-4D06-8A73-566F012BBB95}" srcOrd="2" destOrd="0" parTransId="{08D51997-B180-475B-BA2B-7A2DE315C906}" sibTransId="{363A4EA5-6BDE-4503-B6AF-640B314F41DB}"/>
    <dgm:cxn modelId="{75A477DE-5804-4290-8531-E7B4480557C4}" type="presOf" srcId="{60032767-BAEB-4EE0-8213-A746C1FA4887}" destId="{F95B49D5-4F46-40A7-B00D-937653105185}" srcOrd="1" destOrd="0" presId="urn:microsoft.com/office/officeart/2005/8/layout/process2"/>
    <dgm:cxn modelId="{BC1FF776-5504-4D67-A2A5-C61A8AB7E67F}" type="presOf" srcId="{1F08CA91-53F2-4D06-8A73-566F012BBB95}" destId="{C35CDD6F-4E37-468E-BE8B-D787D30AF4B8}" srcOrd="0" destOrd="0" presId="urn:microsoft.com/office/officeart/2005/8/layout/process2"/>
    <dgm:cxn modelId="{DBF2F4CC-E275-48B5-8DEE-DB45E167BBD1}" type="presOf" srcId="{288F947F-53E2-42B4-9BBF-65A91726C7DA}" destId="{9F9DB8BB-31ED-4C47-A7CA-278EAB962F74}" srcOrd="1" destOrd="0" presId="urn:microsoft.com/office/officeart/2005/8/layout/process2"/>
    <dgm:cxn modelId="{8A56763A-CC0E-43C9-BEE8-18D79645C135}" type="presOf" srcId="{288F947F-53E2-42B4-9BBF-65A91726C7DA}" destId="{7A77CB8C-FC0D-4D06-9988-7B69A8247F0F}" srcOrd="0" destOrd="0" presId="urn:microsoft.com/office/officeart/2005/8/layout/process2"/>
    <dgm:cxn modelId="{496BB536-F780-41B3-B085-7E75791DD91B}" srcId="{DEFF0057-41D0-401E-A156-0576ABCBC021}" destId="{BCF352EA-CA08-44B8-9C75-7C46AEFBA693}" srcOrd="0" destOrd="0" parTransId="{9D0AB871-64BE-4E6E-8DBD-AC19E4776580}" sibTransId="{60032767-BAEB-4EE0-8213-A746C1FA4887}"/>
    <dgm:cxn modelId="{6C372E93-1191-43F5-8386-ED01FD751C91}" type="presOf" srcId="{5CFD856C-608D-487C-93F0-A82DD93138BD}" destId="{9A1770DB-2E96-40A0-9AD4-F94923BFED2D}" srcOrd="0" destOrd="0" presId="urn:microsoft.com/office/officeart/2005/8/layout/process2"/>
    <dgm:cxn modelId="{654A2222-B960-4F6A-9F50-9C46FA91EAD9}" type="presOf" srcId="{363A4EA5-6BDE-4503-B6AF-640B314F41DB}" destId="{F500530A-9215-4F6C-933B-510CCC4F8382}" srcOrd="1" destOrd="0" presId="urn:microsoft.com/office/officeart/2005/8/layout/process2"/>
    <dgm:cxn modelId="{45E7F02E-2F8F-4032-AF64-49999C259A2A}" type="presOf" srcId="{DEFF0057-41D0-401E-A156-0576ABCBC021}" destId="{FA1189E5-B904-4ED7-B3F5-1280E088A1AB}" srcOrd="0" destOrd="0" presId="urn:microsoft.com/office/officeart/2005/8/layout/process2"/>
    <dgm:cxn modelId="{87142F57-64C8-48D6-A513-B6FD3108E778}" type="presOf" srcId="{363A4EA5-6BDE-4503-B6AF-640B314F41DB}" destId="{476386AD-425D-4280-9647-8CFB04754B58}" srcOrd="0" destOrd="0" presId="urn:microsoft.com/office/officeart/2005/8/layout/process2"/>
    <dgm:cxn modelId="{8FA3A2F0-A91E-4537-A5F9-63F88EE8987C}" srcId="{DEFF0057-41D0-401E-A156-0576ABCBC021}" destId="{47214098-7A73-4B38-91A6-67CF22D691FF}" srcOrd="1" destOrd="0" parTransId="{184A1A88-949B-47AC-8217-3D945F12AD8E}" sibTransId="{288F947F-53E2-42B4-9BBF-65A91726C7DA}"/>
    <dgm:cxn modelId="{D83E8D72-20B5-44A4-9E57-0924DD43200C}" type="presOf" srcId="{60032767-BAEB-4EE0-8213-A746C1FA4887}" destId="{B8AC4664-1207-40A7-8176-9DB6C3D1203F}" srcOrd="0" destOrd="0" presId="urn:microsoft.com/office/officeart/2005/8/layout/process2"/>
    <dgm:cxn modelId="{95B29B84-2F64-40AC-B9EF-2890C740A462}" srcId="{DEFF0057-41D0-401E-A156-0576ABCBC021}" destId="{5CFD856C-608D-487C-93F0-A82DD93138BD}" srcOrd="3" destOrd="0" parTransId="{9F634838-61F8-4D6E-87BA-794BEE11642D}" sibTransId="{D71B44F9-A2E5-4703-9FBB-10540E51CD66}"/>
    <dgm:cxn modelId="{633D84C9-C65D-407F-B228-CDC2AFA3CF8B}" type="presOf" srcId="{47214098-7A73-4B38-91A6-67CF22D691FF}" destId="{7C48FB3B-F63B-4269-8CA1-CEDE9A06F1CD}" srcOrd="0" destOrd="0" presId="urn:microsoft.com/office/officeart/2005/8/layout/process2"/>
    <dgm:cxn modelId="{97DCFFBA-8DBA-4CDF-A31F-97FA66D9BBB5}" type="presOf" srcId="{BCF352EA-CA08-44B8-9C75-7C46AEFBA693}" destId="{11ADDB81-4F7D-4BF6-ABFE-4CDCD5DE95A1}" srcOrd="0" destOrd="0" presId="urn:microsoft.com/office/officeart/2005/8/layout/process2"/>
    <dgm:cxn modelId="{EB08522D-EFCB-4FF3-9D61-FFC69DD4385D}" type="presParOf" srcId="{FA1189E5-B904-4ED7-B3F5-1280E088A1AB}" destId="{11ADDB81-4F7D-4BF6-ABFE-4CDCD5DE95A1}" srcOrd="0" destOrd="0" presId="urn:microsoft.com/office/officeart/2005/8/layout/process2"/>
    <dgm:cxn modelId="{E7300A08-8608-4970-9087-3D148D9FE055}" type="presParOf" srcId="{FA1189E5-B904-4ED7-B3F5-1280E088A1AB}" destId="{B8AC4664-1207-40A7-8176-9DB6C3D1203F}" srcOrd="1" destOrd="0" presId="urn:microsoft.com/office/officeart/2005/8/layout/process2"/>
    <dgm:cxn modelId="{7B85C2C7-AD0E-4D77-8918-A1CAC7DFD488}" type="presParOf" srcId="{B8AC4664-1207-40A7-8176-9DB6C3D1203F}" destId="{F95B49D5-4F46-40A7-B00D-937653105185}" srcOrd="0" destOrd="0" presId="urn:microsoft.com/office/officeart/2005/8/layout/process2"/>
    <dgm:cxn modelId="{F282C1D4-3385-4605-94F5-A432AADFD71E}" type="presParOf" srcId="{FA1189E5-B904-4ED7-B3F5-1280E088A1AB}" destId="{7C48FB3B-F63B-4269-8CA1-CEDE9A06F1CD}" srcOrd="2" destOrd="0" presId="urn:microsoft.com/office/officeart/2005/8/layout/process2"/>
    <dgm:cxn modelId="{8DEA23A9-B29B-4F41-AAA1-86B737201BAB}" type="presParOf" srcId="{FA1189E5-B904-4ED7-B3F5-1280E088A1AB}" destId="{7A77CB8C-FC0D-4D06-9988-7B69A8247F0F}" srcOrd="3" destOrd="0" presId="urn:microsoft.com/office/officeart/2005/8/layout/process2"/>
    <dgm:cxn modelId="{5CBC40C6-6EB3-4AAD-B7DE-A7D005D173B1}" type="presParOf" srcId="{7A77CB8C-FC0D-4D06-9988-7B69A8247F0F}" destId="{9F9DB8BB-31ED-4C47-A7CA-278EAB962F74}" srcOrd="0" destOrd="0" presId="urn:microsoft.com/office/officeart/2005/8/layout/process2"/>
    <dgm:cxn modelId="{9C4907BE-9ACE-40AF-9129-B580E7548CD0}" type="presParOf" srcId="{FA1189E5-B904-4ED7-B3F5-1280E088A1AB}" destId="{C35CDD6F-4E37-468E-BE8B-D787D30AF4B8}" srcOrd="4" destOrd="0" presId="urn:microsoft.com/office/officeart/2005/8/layout/process2"/>
    <dgm:cxn modelId="{2F89802A-B444-4012-B62D-BE4F03E0FF23}" type="presParOf" srcId="{FA1189E5-B904-4ED7-B3F5-1280E088A1AB}" destId="{476386AD-425D-4280-9647-8CFB04754B58}" srcOrd="5" destOrd="0" presId="urn:microsoft.com/office/officeart/2005/8/layout/process2"/>
    <dgm:cxn modelId="{597477B1-8ACD-4D59-B2BB-6983AE0829FF}" type="presParOf" srcId="{476386AD-425D-4280-9647-8CFB04754B58}" destId="{F500530A-9215-4F6C-933B-510CCC4F8382}" srcOrd="0" destOrd="0" presId="urn:microsoft.com/office/officeart/2005/8/layout/process2"/>
    <dgm:cxn modelId="{88506BAF-9A4E-48B1-A9C2-5FC880935519}" type="presParOf" srcId="{FA1189E5-B904-4ED7-B3F5-1280E088A1AB}" destId="{9A1770DB-2E96-40A0-9AD4-F94923BFED2D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ADDB81-4F7D-4BF6-ABFE-4CDCD5DE95A1}">
      <dsp:nvSpPr>
        <dsp:cNvPr id="0" name=""/>
        <dsp:cNvSpPr/>
      </dsp:nvSpPr>
      <dsp:spPr>
        <a:xfrm>
          <a:off x="841522" y="6305"/>
          <a:ext cx="3877286" cy="9693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>
              <a:solidFill>
                <a:schemeClr val="tx1"/>
              </a:solidFill>
            </a:rPr>
            <a:t>Ilmoittautuminen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>
              <a:solidFill>
                <a:schemeClr val="tx1"/>
              </a:solidFill>
            </a:rPr>
            <a:t>Yhteyksien tarkistus</a:t>
          </a:r>
          <a:endParaRPr lang="fi-FI" sz="2800" kern="1200" dirty="0">
            <a:solidFill>
              <a:schemeClr val="tx1"/>
            </a:solidFill>
          </a:endParaRPr>
        </a:p>
      </dsp:txBody>
      <dsp:txXfrm>
        <a:off x="869912" y="34695"/>
        <a:ext cx="3820506" cy="912541"/>
      </dsp:txXfrm>
    </dsp:sp>
    <dsp:sp modelId="{B8AC4664-1207-40A7-8176-9DB6C3D1203F}">
      <dsp:nvSpPr>
        <dsp:cNvPr id="0" name=""/>
        <dsp:cNvSpPr/>
      </dsp:nvSpPr>
      <dsp:spPr>
        <a:xfrm rot="5400000">
          <a:off x="2598417" y="999860"/>
          <a:ext cx="363495" cy="4361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800" kern="1200">
            <a:solidFill>
              <a:schemeClr val="tx1"/>
            </a:solidFill>
          </a:endParaRPr>
        </a:p>
      </dsp:txBody>
      <dsp:txXfrm rot="-5400000">
        <a:off x="2649307" y="1036209"/>
        <a:ext cx="261716" cy="254447"/>
      </dsp:txXfrm>
    </dsp:sp>
    <dsp:sp modelId="{7C48FB3B-F63B-4269-8CA1-CEDE9A06F1CD}">
      <dsp:nvSpPr>
        <dsp:cNvPr id="0" name=""/>
        <dsp:cNvSpPr/>
      </dsp:nvSpPr>
      <dsp:spPr>
        <a:xfrm>
          <a:off x="841522" y="1460288"/>
          <a:ext cx="3877286" cy="969321"/>
        </a:xfrm>
        <a:prstGeom prst="roundRect">
          <a:avLst>
            <a:gd name="adj" fmla="val 10000"/>
          </a:avLst>
        </a:prstGeom>
        <a:solidFill>
          <a:schemeClr val="accent4">
            <a:hueOff val="-5777174"/>
            <a:satOff val="6536"/>
            <a:lumOff val="-80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>
              <a:solidFill>
                <a:schemeClr val="tx1"/>
              </a:solidFill>
            </a:rPr>
            <a:t>Teeman alustus </a:t>
          </a:r>
          <a:endParaRPr lang="fi-FI" sz="2800" kern="1200" dirty="0" smtClean="0">
            <a:solidFill>
              <a:schemeClr val="tx1"/>
            </a:solidFill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>
              <a:solidFill>
                <a:schemeClr val="tx1"/>
              </a:solidFill>
            </a:rPr>
            <a:t>Keskustelu + Tehtävä</a:t>
          </a:r>
          <a:endParaRPr lang="fi-FI" sz="2800" kern="1200" dirty="0">
            <a:solidFill>
              <a:schemeClr val="tx1"/>
            </a:solidFill>
          </a:endParaRPr>
        </a:p>
      </dsp:txBody>
      <dsp:txXfrm>
        <a:off x="869912" y="1488678"/>
        <a:ext cx="3820506" cy="912541"/>
      </dsp:txXfrm>
    </dsp:sp>
    <dsp:sp modelId="{7A77CB8C-FC0D-4D06-9988-7B69A8247F0F}">
      <dsp:nvSpPr>
        <dsp:cNvPr id="0" name=""/>
        <dsp:cNvSpPr/>
      </dsp:nvSpPr>
      <dsp:spPr>
        <a:xfrm rot="5400000">
          <a:off x="2598417" y="2453842"/>
          <a:ext cx="363495" cy="4361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8665761"/>
            <a:satOff val="9804"/>
            <a:lumOff val="-1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800" kern="1200">
            <a:solidFill>
              <a:schemeClr val="tx1"/>
            </a:solidFill>
          </a:endParaRPr>
        </a:p>
      </dsp:txBody>
      <dsp:txXfrm rot="-5400000">
        <a:off x="2649307" y="2490191"/>
        <a:ext cx="261716" cy="254447"/>
      </dsp:txXfrm>
    </dsp:sp>
    <dsp:sp modelId="{C35CDD6F-4E37-468E-BE8B-D787D30AF4B8}">
      <dsp:nvSpPr>
        <dsp:cNvPr id="0" name=""/>
        <dsp:cNvSpPr/>
      </dsp:nvSpPr>
      <dsp:spPr>
        <a:xfrm>
          <a:off x="841522" y="2914270"/>
          <a:ext cx="3877286" cy="1114710"/>
        </a:xfrm>
        <a:prstGeom prst="roundRect">
          <a:avLst>
            <a:gd name="adj" fmla="val 10000"/>
          </a:avLst>
        </a:prstGeom>
        <a:solidFill>
          <a:schemeClr val="accent4">
            <a:hueOff val="-11554349"/>
            <a:satOff val="13071"/>
            <a:lumOff val="-1607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dirty="0" smtClean="0">
              <a:solidFill>
                <a:schemeClr val="tx1"/>
              </a:solidFill>
            </a:rPr>
            <a:t>Itsenäistä tehtäväntekoa / toimintaa</a:t>
          </a:r>
          <a:endParaRPr lang="fi-FI" sz="2800" kern="1200" dirty="0">
            <a:solidFill>
              <a:schemeClr val="tx1"/>
            </a:solidFill>
          </a:endParaRPr>
        </a:p>
      </dsp:txBody>
      <dsp:txXfrm>
        <a:off x="874171" y="2946919"/>
        <a:ext cx="3811988" cy="1049412"/>
      </dsp:txXfrm>
    </dsp:sp>
    <dsp:sp modelId="{476386AD-425D-4280-9647-8CFB04754B58}">
      <dsp:nvSpPr>
        <dsp:cNvPr id="0" name=""/>
        <dsp:cNvSpPr/>
      </dsp:nvSpPr>
      <dsp:spPr>
        <a:xfrm rot="5400000">
          <a:off x="2598417" y="4160648"/>
          <a:ext cx="363495" cy="43619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7331522"/>
            <a:satOff val="19607"/>
            <a:lumOff val="-2411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i-FI" sz="2800" kern="1200">
            <a:solidFill>
              <a:schemeClr val="tx1"/>
            </a:solidFill>
          </a:endParaRPr>
        </a:p>
      </dsp:txBody>
      <dsp:txXfrm rot="-5400000">
        <a:off x="2649307" y="4196997"/>
        <a:ext cx="261716" cy="254447"/>
      </dsp:txXfrm>
    </dsp:sp>
    <dsp:sp modelId="{9A1770DB-2E96-40A0-9AD4-F94923BFED2D}">
      <dsp:nvSpPr>
        <dsp:cNvPr id="0" name=""/>
        <dsp:cNvSpPr/>
      </dsp:nvSpPr>
      <dsp:spPr>
        <a:xfrm>
          <a:off x="908017" y="4513641"/>
          <a:ext cx="3744295" cy="1173780"/>
        </a:xfrm>
        <a:prstGeom prst="roundRect">
          <a:avLst>
            <a:gd name="adj" fmla="val 10000"/>
          </a:avLst>
        </a:prstGeom>
        <a:solidFill>
          <a:schemeClr val="accent4">
            <a:hueOff val="-17331522"/>
            <a:satOff val="19607"/>
            <a:lumOff val="-2411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2800" kern="1200" smtClean="0">
              <a:solidFill>
                <a:schemeClr val="tx1"/>
              </a:solidFill>
            </a:rPr>
            <a:t>Tehtävän palautus /loppukeskustelu</a:t>
          </a:r>
          <a:endParaRPr lang="fi-FI" sz="2800" kern="1200" dirty="0">
            <a:solidFill>
              <a:schemeClr val="tx1"/>
            </a:solidFill>
          </a:endParaRPr>
        </a:p>
      </dsp:txBody>
      <dsp:txXfrm>
        <a:off x="942396" y="4548020"/>
        <a:ext cx="3675537" cy="1105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42B54-3454-4F02-9EDB-84E4A91EAF6E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A0238-7858-4C5D-9334-38D34ABA26B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63163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82B0D-8E3F-4368-926B-8825CAB6EEA7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8FCEA-2837-4113-B69C-807D10F262C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947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35ED-F5EB-413C-923D-7DEED82B9857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7142E-A5C0-4F7E-9E3F-39EFB1B8C6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29134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CBE7C3-B0CE-45FB-82B2-A2C823E63EDB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44C75-B948-4718-AB2E-13FA01724AE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418323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F52A5-7DD3-42CE-9848-DACDD94E1AA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17C0B-DE9C-4AC2-B54E-E80C9DED7B7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575227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968B7-36C6-4615-A572-EE07AA264383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75ADE-FF0D-4AE5-90D1-481D715BADF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7985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6FEC4-BF3D-464A-8A26-3D861B1B2AEE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A2A89-7DD5-41AC-9A43-96CEA010C929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31008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9315C-70A2-49CB-912B-2EFF7A2041E0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4DA1E-CC65-4D4A-8AD3-33B6FE2ED2C0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650015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fi-FI" noProof="0"/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51A5B-0A5A-4F41-8E7A-437D621197D3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6811A-B41B-4B02-A7C2-918597E845AB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84999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CBCA4-27B5-41D9-9A12-540F15919028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3D36-9475-4DF2-AEE1-BA2915921F0C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2772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7970-1A0F-4034-81DA-400291B49248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34FC9-4BA4-471C-A025-62828D7E80B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1151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925FE7F-639B-4F41-B411-9A10F7DF6F82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3BA1A6B-480F-4EC3-B195-0111055878D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96065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BCC60-B823-41DF-9DB0-D0400F43B348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7C43-36BE-42D4-99BF-9CAD33AED93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4173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0A33-4F74-46C5-BA84-323431FCF468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46714-1DC3-4B48-B907-0C5C7B57AB8D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609676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2424-FB5D-40AA-8551-11A4F0C75246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42987-6EE2-4694-B2A5-3F3009D4312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43780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292742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 smtClean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05016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77C4F-FC96-441E-97E5-63D21FCCDBBB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BDA1E-CB5F-44BF-813F-4678206E636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95936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042ED-B5E4-443F-A90E-A092EE76DE85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7DB6B-03B8-417A-B79B-FECB0555FC34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34132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7929999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99979912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86657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B76131D-9689-4368-B1C5-1478C81E59F2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84583BA-8BA8-4764-BEC1-509EADF4BCF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32338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3716329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56228552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41659148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5672149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60187245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0553680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i-FI"/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76434888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25007-4537-4FDE-BC28-9A91A453B90A}" type="datetimeFigureOut">
              <a:rPr lang="fi-FI" smtClean="0"/>
              <a:t>26.11.2020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29FFB-D5AE-4D15-AA4E-47988F452E3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3844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12E4427-7DC9-465A-AC18-63739EE817FE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625E92E-7255-4D0A-BC70-6446A13C33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3908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EA73BA-8D8B-40BF-BD4B-A95D6EC962C6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127EA9D-47E1-4E27-9FE0-FCEA2F48A9D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6591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6680E6-DF0C-41FE-B435-3271F8822860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672E9DE-A9FA-4888-AE9F-B9157D1DC3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6039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83267E7-3E57-42A7-9090-EF905079A598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9F30CF3-25C1-4041-A96E-EA98C728F49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516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i-FI"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7B08EE-E418-4C9D-9E13-1A7A12859A20}" type="datetime1">
              <a:rPr lang="fi-FI"/>
              <a:pPr>
                <a:defRPr/>
              </a:pPr>
              <a:t>26.11.2020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6D0CFF0-84BF-467A-A1B2-5ADB6B20CF7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423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C7132-4491-4D90-808E-F4ABA1A9E346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F5B4B-1776-4491-9403-9325C58D36A3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5246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/>
              <a:t>Muokkaa tekstin perustyylejä napsauttamalla</a:t>
            </a:r>
          </a:p>
          <a:p>
            <a:pPr lvl="1"/>
            <a:r>
              <a:rPr lang="fi-FI" altLang="fi-FI" smtClean="0"/>
              <a:t>toinen taso</a:t>
            </a:r>
          </a:p>
          <a:p>
            <a:pPr lvl="2"/>
            <a:r>
              <a:rPr lang="fi-FI" altLang="fi-FI" smtClean="0"/>
              <a:t>kolmas taso</a:t>
            </a:r>
          </a:p>
          <a:p>
            <a:pPr lvl="3"/>
            <a:r>
              <a:rPr lang="fi-FI" altLang="fi-FI" smtClean="0"/>
              <a:t>neljäs taso</a:t>
            </a:r>
          </a:p>
          <a:p>
            <a:pPr lvl="4"/>
            <a:r>
              <a:rPr lang="fi-FI" altLang="fi-FI" smtClean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AD753CC4-067A-4F36-B556-8E1E6DD6A3F8}" type="datetime1">
              <a:rPr lang="fi-FI"/>
              <a:pPr>
                <a:defRPr/>
              </a:pPr>
              <a:t>26.11.2020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i-FI"/>
              <a:t>Etunimi Sukunimi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E44E66FB-CFF7-4EF1-8999-674D97D3420A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/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24941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n paikkamerkki 3"/>
          <p:cNvSpPr>
            <a:spLocks noGrp="1"/>
          </p:cNvSpPr>
          <p:nvPr>
            <p:ph idx="4294967295"/>
          </p:nvPr>
        </p:nvSpPr>
        <p:spPr>
          <a:xfrm>
            <a:off x="734518" y="1244419"/>
            <a:ext cx="10721608" cy="2344737"/>
          </a:xfrm>
        </p:spPr>
        <p:txBody>
          <a:bodyPr/>
          <a:lstStyle/>
          <a:p>
            <a:pPr marL="0" indent="0">
              <a:buNone/>
            </a:pPr>
            <a:r>
              <a:rPr lang="fi-FI" sz="5400" dirty="0" smtClean="0"/>
              <a:t>Etäkahvila sosiaalisena kuntoutuksena vv. </a:t>
            </a:r>
            <a:r>
              <a:rPr lang="fi-FI" sz="5400" dirty="0" smtClean="0"/>
              <a:t>2020-2021</a:t>
            </a:r>
            <a:endParaRPr lang="fi-FI" sz="5400" dirty="0"/>
          </a:p>
          <a:p>
            <a:pPr marL="0" indent="0">
              <a:buNone/>
            </a:pPr>
            <a:endParaRPr lang="fi-FI" sz="5400" dirty="0"/>
          </a:p>
        </p:txBody>
      </p:sp>
      <p:sp>
        <p:nvSpPr>
          <p:cNvPr id="5" name="Tekstiruutu 4"/>
          <p:cNvSpPr txBox="1"/>
          <p:nvPr/>
        </p:nvSpPr>
        <p:spPr>
          <a:xfrm>
            <a:off x="6278202" y="4255362"/>
            <a:ext cx="49732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Lännen aikuissosiaalityö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800" dirty="0" smtClean="0">
                <a:solidFill>
                  <a:prstClr val="black"/>
                </a:solidFill>
                <a:latin typeface="Arial" panose="020B0604020202020204"/>
              </a:rPr>
              <a:t>Sosiaalinen kuntoutus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896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39737" y="625727"/>
            <a:ext cx="11234738" cy="889564"/>
          </a:xfrm>
        </p:spPr>
        <p:txBody>
          <a:bodyPr/>
          <a:lstStyle/>
          <a:p>
            <a:pPr algn="ctr"/>
            <a:r>
              <a:rPr lang="fi-FI" sz="4000" b="0" dirty="0" smtClean="0">
                <a:solidFill>
                  <a:srgbClr val="7030A0"/>
                </a:solidFill>
              </a:rPr>
              <a:t>Etäkahvila </a:t>
            </a:r>
            <a:r>
              <a:rPr lang="fi-FI" sz="4000" b="0" dirty="0">
                <a:solidFill>
                  <a:srgbClr val="7030A0"/>
                </a:solidFill>
              </a:rPr>
              <a:t>Sosiaalisena kuntoutuksena </a:t>
            </a:r>
            <a:endParaRPr lang="fi-FI" sz="4000" b="0" dirty="0">
              <a:solidFill>
                <a:srgbClr val="7030A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345434" y="1658983"/>
            <a:ext cx="9423344" cy="4297681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dirty="0" smtClean="0"/>
              <a:t>Etäkahvilassa pääset </a:t>
            </a:r>
            <a:r>
              <a:rPr lang="fi-FI" dirty="0" smtClean="0"/>
              <a:t>pohtimaan </a:t>
            </a:r>
            <a:r>
              <a:rPr lang="fi-FI" dirty="0"/>
              <a:t>omaan </a:t>
            </a:r>
            <a:r>
              <a:rPr lang="fi-FI" dirty="0" smtClean="0"/>
              <a:t>hyvinvointiisi </a:t>
            </a:r>
            <a:r>
              <a:rPr lang="fi-FI" dirty="0" smtClean="0"/>
              <a:t>liittyviä kysymyksiä</a:t>
            </a:r>
            <a:r>
              <a:rPr lang="fi-FI" dirty="0"/>
              <a:t>. Keskustelun teemoina </a:t>
            </a:r>
            <a:r>
              <a:rPr lang="fi-FI" dirty="0" smtClean="0"/>
              <a:t>on mm</a:t>
            </a:r>
            <a:r>
              <a:rPr lang="fi-FI" dirty="0"/>
              <a:t>. uni, ravinto, liikkuminen ja mielen hyvinvointi ja </a:t>
            </a:r>
            <a:r>
              <a:rPr lang="fi-FI" dirty="0" smtClean="0"/>
              <a:t>luonto, talous ja terveys.</a:t>
            </a:r>
            <a:endParaRPr lang="fi-FI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Lisäksi </a:t>
            </a:r>
            <a:r>
              <a:rPr lang="fi-FI" dirty="0" smtClean="0"/>
              <a:t>saat </a:t>
            </a:r>
            <a:r>
              <a:rPr lang="fi-FI" dirty="0"/>
              <a:t>vinkkejä </a:t>
            </a:r>
            <a:r>
              <a:rPr lang="fi-FI" dirty="0" smtClean="0"/>
              <a:t>hyvinvointiasi </a:t>
            </a:r>
            <a:r>
              <a:rPr lang="fi-FI" dirty="0"/>
              <a:t>tukevista palveluista</a:t>
            </a:r>
            <a:endParaRPr lang="fi-FI" dirty="0">
              <a:cs typeface="Arial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Etäkahvilassa </a:t>
            </a:r>
            <a:r>
              <a:rPr lang="fi-FI" dirty="0" smtClean="0"/>
              <a:t>voit </a:t>
            </a:r>
            <a:r>
              <a:rPr lang="fi-FI" dirty="0"/>
              <a:t>osallistua keskusteluun tai vain seurata alustusta ja muiden keskustelua </a:t>
            </a:r>
            <a:r>
              <a:rPr lang="fi-FI" dirty="0" err="1"/>
              <a:t>chatissa</a:t>
            </a:r>
            <a:r>
              <a:rPr lang="fi-FI" dirty="0"/>
              <a:t> ja livenä.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fi-FI" dirty="0"/>
              <a:t>Mukana </a:t>
            </a:r>
            <a:r>
              <a:rPr lang="fi-FI" dirty="0" smtClean="0"/>
              <a:t>on myös </a:t>
            </a:r>
            <a:r>
              <a:rPr lang="fi-FI" dirty="0" smtClean="0"/>
              <a:t>hyvinvoinnin asiantuntijavieraita</a:t>
            </a:r>
            <a:r>
              <a:rPr lang="fi-FI" dirty="0"/>
              <a:t> </a:t>
            </a:r>
            <a:r>
              <a:rPr lang="fi-FI" dirty="0" smtClean="0"/>
              <a:t>esim. mielenterveysjärjestöistä, terveydenhuollosta ja talous- ja velkaneuvonnasta</a:t>
            </a: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BE7C3-B0CE-45FB-82B2-A2C823E63EDB}" type="datetime1">
              <a:rPr kumimoji="0" 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26.11.2020</a:t>
            </a:fld>
            <a:endParaRPr kumimoji="0" lang="fi-FI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3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Etäkahvilan runko </a:t>
            </a:r>
            <a:r>
              <a:rPr lang="fi-FI" sz="4000" b="1" dirty="0"/>
              <a:t>verkossa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half" idx="4294967295"/>
          </p:nvPr>
        </p:nvSpPr>
        <p:spPr>
          <a:xfrm>
            <a:off x="621530" y="1399721"/>
            <a:ext cx="5235076" cy="4827587"/>
          </a:xfrm>
        </p:spPr>
        <p:txBody>
          <a:bodyPr>
            <a:normAutofit fontScale="92500"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600" dirty="0"/>
              <a:t>Aloitus klo 10, kirjautuminen </a:t>
            </a:r>
            <a:r>
              <a:rPr lang="fi-FI" sz="2600" dirty="0" err="1"/>
              <a:t>Teamsiin</a:t>
            </a:r>
            <a:r>
              <a:rPr lang="fi-FI" sz="2600" dirty="0"/>
              <a:t> jo </a:t>
            </a:r>
            <a:r>
              <a:rPr lang="fi-FI" sz="2600" dirty="0" smtClean="0"/>
              <a:t>klo 9 </a:t>
            </a:r>
            <a:r>
              <a:rPr lang="fi-FI" sz="2600" dirty="0"/>
              <a:t>alkaen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600" dirty="0"/>
              <a:t>Ilmoittautuminen (nimenhuuto), </a:t>
            </a:r>
            <a:r>
              <a:rPr lang="fi-FI" sz="2600" dirty="0" smtClean="0"/>
              <a:t>osallistujilla </a:t>
            </a:r>
            <a:r>
              <a:rPr lang="fi-FI" sz="2600" dirty="0"/>
              <a:t>mahdollisuus tarkistaa teknisten välineiden toimivuutta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600" dirty="0" smtClean="0"/>
              <a:t>1,5h </a:t>
            </a:r>
            <a:r>
              <a:rPr lang="fi-FI" sz="2600" dirty="0" smtClean="0"/>
              <a:t>teeman alustus </a:t>
            </a:r>
            <a:r>
              <a:rPr lang="fi-FI" sz="2600" dirty="0"/>
              <a:t>ja keskustelu </a:t>
            </a:r>
            <a:r>
              <a:rPr lang="fi-FI" sz="2600" dirty="0" smtClean="0"/>
              <a:t>mikrofonin ja </a:t>
            </a:r>
            <a:r>
              <a:rPr lang="fi-FI" sz="2600" dirty="0" err="1" smtClean="0"/>
              <a:t>chatin</a:t>
            </a:r>
            <a:r>
              <a:rPr lang="fi-FI" sz="2600" dirty="0" smtClean="0"/>
              <a:t> </a:t>
            </a:r>
            <a:r>
              <a:rPr lang="fi-FI" sz="2600" dirty="0"/>
              <a:t>kautta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600" dirty="0" smtClean="0"/>
              <a:t>Etät</a:t>
            </a:r>
            <a:r>
              <a:rPr lang="fi-FI" sz="2600" dirty="0" smtClean="0"/>
              <a:t>ehtävän antaminen  ja </a:t>
            </a:r>
            <a:r>
              <a:rPr lang="fi-FI" sz="2600" dirty="0" err="1" smtClean="0"/>
              <a:t>max</a:t>
            </a:r>
            <a:r>
              <a:rPr lang="fi-FI" sz="2600" dirty="0" smtClean="0"/>
              <a:t> </a:t>
            </a:r>
            <a:r>
              <a:rPr lang="fi-FI" sz="2600" dirty="0"/>
              <a:t>2h itsenäistä toimintaa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600" dirty="0" smtClean="0"/>
              <a:t>Etät</a:t>
            </a:r>
            <a:r>
              <a:rPr lang="fi-FI" sz="2600" dirty="0" smtClean="0"/>
              <a:t>ehtävän </a:t>
            </a:r>
            <a:r>
              <a:rPr lang="fi-FI" sz="2600" dirty="0"/>
              <a:t>palautus ja </a:t>
            </a:r>
            <a:endParaRPr lang="fi-FI" sz="2600" dirty="0" smtClean="0"/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i-FI" sz="2600" dirty="0" smtClean="0"/>
              <a:t>Päivän </a:t>
            </a:r>
            <a:r>
              <a:rPr lang="fi-FI" sz="2600" dirty="0"/>
              <a:t>lopetus viimeistään klo </a:t>
            </a:r>
            <a:r>
              <a:rPr lang="fi-FI" sz="2600" dirty="0" smtClean="0"/>
              <a:t>14</a:t>
            </a:r>
            <a:endParaRPr lang="fi-FI" sz="2600" dirty="0"/>
          </a:p>
        </p:txBody>
      </p:sp>
      <p:graphicFrame>
        <p:nvGraphicFramePr>
          <p:cNvPr id="3" name="Kaaviokuva 2"/>
          <p:cNvGraphicFramePr/>
          <p:nvPr>
            <p:extLst>
              <p:ext uri="{D42A27DB-BD31-4B8C-83A1-F6EECF244321}">
                <p14:modId xmlns:p14="http://schemas.microsoft.com/office/powerpoint/2010/main" val="1838478710"/>
              </p:ext>
            </p:extLst>
          </p:nvPr>
        </p:nvGraphicFramePr>
        <p:xfrm>
          <a:off x="5856606" y="966651"/>
          <a:ext cx="5560331" cy="5693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267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tsikko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7030A0"/>
                </a:solidFill>
              </a:rPr>
              <a:t>Etäkahvilan teemat vuonna 2020</a:t>
            </a:r>
            <a:endParaRPr lang="fi-FI" dirty="0">
              <a:solidFill>
                <a:srgbClr val="7030A0"/>
              </a:solidFill>
            </a:endParaRPr>
          </a:p>
        </p:txBody>
      </p:sp>
      <p:sp>
        <p:nvSpPr>
          <p:cNvPr id="12" name="Sisällön paikkamerkki 11"/>
          <p:cNvSpPr>
            <a:spLocks noGrp="1"/>
          </p:cNvSpPr>
          <p:nvPr>
            <p:ph sz="half" idx="1"/>
          </p:nvPr>
        </p:nvSpPr>
        <p:spPr>
          <a:xfrm>
            <a:off x="457200" y="1344951"/>
            <a:ext cx="5364000" cy="4774524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22.4.	</a:t>
            </a:r>
            <a:r>
              <a:rPr lang="fi-FI" b="1" dirty="0" smtClean="0"/>
              <a:t>Liikkuminen </a:t>
            </a:r>
            <a:endParaRPr lang="fi-FI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29.4</a:t>
            </a:r>
            <a:r>
              <a:rPr lang="fi-FI" b="1" dirty="0" smtClean="0"/>
              <a:t>.</a:t>
            </a:r>
            <a:r>
              <a:rPr lang="fi-FI" b="1" dirty="0"/>
              <a:t>	</a:t>
            </a:r>
            <a:r>
              <a:rPr lang="fi-FI" b="1" dirty="0" smtClean="0"/>
              <a:t>Uni </a:t>
            </a:r>
            <a:r>
              <a:rPr lang="fi-FI" b="1" dirty="0"/>
              <a:t>ja nukkuminen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6.5.	</a:t>
            </a:r>
            <a:r>
              <a:rPr lang="fi-FI" b="1" dirty="0" smtClean="0"/>
              <a:t>Hyvinvointi </a:t>
            </a:r>
            <a:r>
              <a:rPr lang="fi-FI" b="1" dirty="0"/>
              <a:t>- Hyvä mieli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12.5.	</a:t>
            </a:r>
            <a:r>
              <a:rPr lang="fi-FI" b="1" dirty="0" smtClean="0"/>
              <a:t>Luonto </a:t>
            </a:r>
            <a:endParaRPr lang="fi-FI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20.5.	</a:t>
            </a:r>
            <a:r>
              <a:rPr lang="fi-FI" b="1" dirty="0" smtClean="0"/>
              <a:t>Talous </a:t>
            </a:r>
            <a:endParaRPr lang="fi-FI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27.5.	</a:t>
            </a:r>
            <a:r>
              <a:rPr lang="fi-FI" b="1" dirty="0" smtClean="0"/>
              <a:t>Päihteet</a:t>
            </a:r>
            <a:endParaRPr lang="fi-FI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3.6.	</a:t>
            </a:r>
            <a:r>
              <a:rPr lang="fi-FI" b="1" dirty="0" smtClean="0"/>
              <a:t>Hyvinvointia </a:t>
            </a:r>
            <a:r>
              <a:rPr lang="fi-FI" b="1" dirty="0"/>
              <a:t>ja hyvää mieltä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10.6.	</a:t>
            </a:r>
            <a:r>
              <a:rPr lang="fi-FI" b="1" dirty="0" smtClean="0"/>
              <a:t>Sosiaalineuvonta esittäytyy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17.6.	</a:t>
            </a:r>
            <a:r>
              <a:rPr lang="fi-FI" b="1" dirty="0" smtClean="0"/>
              <a:t>Perhoset </a:t>
            </a:r>
            <a:r>
              <a:rPr lang="fi-FI" b="1" dirty="0"/>
              <a:t>Helsingissä</a:t>
            </a:r>
            <a:endParaRPr lang="fi-FI" b="1" dirty="0">
              <a:solidFill>
                <a:srgbClr val="7030A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fi-FI" b="1" dirty="0"/>
          </a:p>
        </p:txBody>
      </p:sp>
      <p:sp>
        <p:nvSpPr>
          <p:cNvPr id="13" name="Sisällön paikkamerkki 12"/>
          <p:cNvSpPr>
            <a:spLocks noGrp="1"/>
          </p:cNvSpPr>
          <p:nvPr>
            <p:ph sz="half" idx="2"/>
          </p:nvPr>
        </p:nvSpPr>
        <p:spPr>
          <a:xfrm>
            <a:off x="6089650" y="1344951"/>
            <a:ext cx="5954304" cy="4982400"/>
          </a:xfrm>
        </p:spPr>
        <p:txBody>
          <a:bodyPr/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24.6.	</a:t>
            </a:r>
            <a:r>
              <a:rPr lang="fi-FI" b="1" dirty="0" err="1" smtClean="0"/>
              <a:t>Mieppi</a:t>
            </a:r>
            <a:r>
              <a:rPr lang="fi-FI" b="1" dirty="0" smtClean="0"/>
              <a:t> </a:t>
            </a:r>
            <a:r>
              <a:rPr lang="fi-FI" b="1" dirty="0"/>
              <a:t>esittäytyy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1.7.	</a:t>
            </a:r>
            <a:r>
              <a:rPr lang="fi-FI" b="1" dirty="0" smtClean="0"/>
              <a:t>Kesätauon hyvinvointitehtävä</a:t>
            </a:r>
            <a:endParaRPr lang="fi-FI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20.8</a:t>
            </a:r>
            <a:r>
              <a:rPr lang="fi-FI" b="1" dirty="0">
                <a:solidFill>
                  <a:srgbClr val="7030A0"/>
                </a:solidFill>
              </a:rPr>
              <a:t>. </a:t>
            </a:r>
            <a:r>
              <a:rPr lang="fi-FI" b="1" dirty="0"/>
              <a:t>	Mielenterveyden keskusliiton </a:t>
            </a:r>
            <a:r>
              <a:rPr lang="fi-FI" b="1" dirty="0" smtClean="0"/>
              <a:t>	palvelut  </a:t>
            </a:r>
            <a:endParaRPr lang="fi-FI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10.9</a:t>
            </a:r>
            <a:r>
              <a:rPr lang="fi-FI" b="1" dirty="0">
                <a:solidFill>
                  <a:srgbClr val="7030A0"/>
                </a:solidFill>
              </a:rPr>
              <a:t>.</a:t>
            </a:r>
            <a:r>
              <a:rPr lang="fi-FI" b="1" dirty="0"/>
              <a:t>	</a:t>
            </a:r>
            <a:r>
              <a:rPr lang="fi-FI" b="1" dirty="0" smtClean="0"/>
              <a:t>Ravinto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1.10</a:t>
            </a:r>
            <a:r>
              <a:rPr lang="fi-FI" b="1" dirty="0">
                <a:solidFill>
                  <a:srgbClr val="7030A0"/>
                </a:solidFill>
              </a:rPr>
              <a:t>.</a:t>
            </a:r>
            <a:r>
              <a:rPr lang="fi-FI" b="1" dirty="0"/>
              <a:t>	Terveys </a:t>
            </a:r>
            <a:r>
              <a:rPr lang="fi-FI" b="1" dirty="0">
                <a:solidFill>
                  <a:srgbClr val="7030A0"/>
                </a:solidFill>
              </a:rPr>
              <a:t>	</a:t>
            </a:r>
            <a:endParaRPr lang="fi-FI" b="1" dirty="0" smtClean="0">
              <a:solidFill>
                <a:srgbClr val="7030A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22.10.	</a:t>
            </a:r>
            <a:r>
              <a:rPr lang="fi-FI" b="1" dirty="0" smtClean="0"/>
              <a:t>Vuorovaikutus </a:t>
            </a:r>
            <a:endParaRPr lang="fi-FI" b="1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12.11.	</a:t>
            </a:r>
            <a:r>
              <a:rPr lang="fi-FI" b="1" dirty="0" smtClean="0"/>
              <a:t>Liikkuminen luonnossa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fi-FI" b="1" dirty="0" smtClean="0">
                <a:solidFill>
                  <a:srgbClr val="7030A0"/>
                </a:solidFill>
              </a:rPr>
              <a:t>3.12</a:t>
            </a:r>
            <a:r>
              <a:rPr lang="fi-FI" b="1" dirty="0">
                <a:solidFill>
                  <a:srgbClr val="7030A0"/>
                </a:solidFill>
              </a:rPr>
              <a:t>.</a:t>
            </a:r>
            <a:r>
              <a:rPr lang="fi-FI" b="1" dirty="0"/>
              <a:t>	</a:t>
            </a:r>
            <a:r>
              <a:rPr lang="fi-FI" b="1" dirty="0" smtClean="0"/>
              <a:t>Suun terveys </a:t>
            </a:r>
            <a:endParaRPr lang="fi-FI" b="1" dirty="0"/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82B0D-8E3F-4368-926B-8825CAB6EEA7}" type="datetime1">
              <a:rPr kumimoji="0" 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26.11.2020</a:t>
            </a:fld>
            <a:endParaRPr kumimoji="0" 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E8FCEA-2837-4113-B69C-807D10F262C0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39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settelumallit.pptx [Vain luku]" id="{354B808C-3598-4EB5-AD80-3E979D1811D7}" vid="{EB9048E2-569B-4DDF-9D7F-6C09463B35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232</Words>
  <Application>Microsoft Office PowerPoint</Application>
  <PresentationFormat>Laajakuva</PresentationFormat>
  <Paragraphs>42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Arial Black</vt:lpstr>
      <vt:lpstr>HKI-perus</vt:lpstr>
      <vt:lpstr>PowerPoint-esitys</vt:lpstr>
      <vt:lpstr>Etäkahvila Sosiaalisena kuntoutuksena </vt:lpstr>
      <vt:lpstr>Etäkahvilan runko verkossa</vt:lpstr>
      <vt:lpstr>Etäkahvilan teemat vuonna 2020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Bäckman Terhi Päivikki</dc:creator>
  <cp:lastModifiedBy>Bäckman Terhi Päivikki</cp:lastModifiedBy>
  <cp:revision>4</cp:revision>
  <dcterms:created xsi:type="dcterms:W3CDTF">2020-11-26T10:28:37Z</dcterms:created>
  <dcterms:modified xsi:type="dcterms:W3CDTF">2020-11-26T11:25:33Z</dcterms:modified>
</cp:coreProperties>
</file>