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4"/>
  </p:sldMasterIdLst>
  <p:sldIdLst>
    <p:sldId id="256" r:id="rId5"/>
    <p:sldId id="257" r:id="rId6"/>
    <p:sldId id="267" r:id="rId7"/>
    <p:sldId id="259" r:id="rId8"/>
    <p:sldId id="258" r:id="rId9"/>
    <p:sldId id="264" r:id="rId10"/>
    <p:sldId id="260" r:id="rId11"/>
    <p:sldId id="261" r:id="rId12"/>
    <p:sldId id="265" r:id="rId13"/>
    <p:sldId id="262" r:id="rId14"/>
    <p:sldId id="266" r:id="rId15"/>
    <p:sldId id="263"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inonen Hannele" initials="HH" lastIdx="1" clrIdx="0">
    <p:extLst>
      <p:ext uri="{19B8F6BF-5375-455C-9EA6-DF929625EA0E}">
        <p15:presenceInfo xmlns:p15="http://schemas.microsoft.com/office/powerpoint/2012/main" userId="S-1-5-21-3599595868-1112791502-3486922110-1244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9-08T13:47:22.419" idx="1">
    <p:pos x="10" y="1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fi-FI"/>
              <a:t>Muokkaa perustyyl. napsautt.</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6/11/2020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6/11/2020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6/11/2020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6/11/2020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fi-FI"/>
              <a:t>Muokkaa perustyyl. napsautt.</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6/11/2020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6/11/2020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6/11/2020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6/11/2020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6/11/2020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fi-FI"/>
              <a:t>Muokkaa perustyyl. napsautt.</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8" name="Date Placeholder 7"/>
          <p:cNvSpPr>
            <a:spLocks noGrp="1"/>
          </p:cNvSpPr>
          <p:nvPr>
            <p:ph type="dt" sz="half" idx="10"/>
          </p:nvPr>
        </p:nvSpPr>
        <p:spPr/>
        <p:txBody>
          <a:bodyPr/>
          <a:lstStyle/>
          <a:p>
            <a:fld id="{1CF131DD-A141-4471-BCF9-C6073EDD7E20}" type="datetimeFigureOut">
              <a:rPr lang="en-US" dirty="0"/>
              <a:t>6/11/2020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fi-FI"/>
              <a:t>Muokkaa perustyyl. napsautt.</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6/11/2020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6/11/2020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MHijhwdYX4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yKYyKmEV-go&amp;t=8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prezi.com/_2qahp6vdjuo/?utm_campaign=share&amp;utm_medium=cop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Hannele.heinonen@evl.f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 </a:t>
            </a:r>
            <a:r>
              <a:rPr lang="fi-FI" sz="2800" dirty="0"/>
              <a:t>Seurakuntien rooli </a:t>
            </a:r>
            <a:br>
              <a:rPr lang="fi-FI" sz="2800" dirty="0"/>
            </a:br>
            <a:r>
              <a:rPr lang="fi-FI" sz="2800" dirty="0"/>
              <a:t>lapsi- ja perhepalveluiden uudistuksessa </a:t>
            </a:r>
            <a:r>
              <a:rPr lang="fi-FI" sz="2800"/>
              <a:t>ja perhekeskuksissa</a:t>
            </a:r>
            <a:br>
              <a:rPr lang="fi-FI" dirty="0"/>
            </a:br>
            <a:endParaRPr lang="fi-FI" dirty="0"/>
          </a:p>
        </p:txBody>
      </p:sp>
      <p:sp>
        <p:nvSpPr>
          <p:cNvPr id="3" name="Alaotsikko 2"/>
          <p:cNvSpPr>
            <a:spLocks noGrp="1"/>
          </p:cNvSpPr>
          <p:nvPr>
            <p:ph type="subTitle" idx="1"/>
          </p:nvPr>
        </p:nvSpPr>
        <p:spPr/>
        <p:txBody>
          <a:bodyPr>
            <a:normAutofit/>
          </a:bodyPr>
          <a:lstStyle/>
          <a:p>
            <a:endParaRPr lang="fi-FI" sz="1800" dirty="0"/>
          </a:p>
        </p:txBody>
      </p:sp>
    </p:spTree>
    <p:extLst>
      <p:ext uri="{BB962C8B-B14F-4D97-AF65-F5344CB8AC3E}">
        <p14:creationId xmlns:p14="http://schemas.microsoft.com/office/powerpoint/2010/main" val="3361128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Seurakunnan työntekijälle ohjeita seuraavaan LAPE-ryhmään</a:t>
            </a:r>
          </a:p>
        </p:txBody>
      </p:sp>
      <p:sp>
        <p:nvSpPr>
          <p:cNvPr id="3" name="Sisällön paikkamerkki 2"/>
          <p:cNvSpPr>
            <a:spLocks noGrp="1"/>
          </p:cNvSpPr>
          <p:nvPr>
            <p:ph idx="1"/>
          </p:nvPr>
        </p:nvSpPr>
        <p:spPr/>
        <p:txBody>
          <a:bodyPr>
            <a:normAutofit/>
          </a:bodyPr>
          <a:lstStyle/>
          <a:p>
            <a:r>
              <a:rPr lang="fi-FI" dirty="0"/>
              <a:t>Mene paikalle</a:t>
            </a:r>
          </a:p>
          <a:p>
            <a:r>
              <a:rPr lang="fi-FI" dirty="0"/>
              <a:t>Ole innokas</a:t>
            </a:r>
          </a:p>
          <a:p>
            <a:r>
              <a:rPr lang="fi-FI" dirty="0"/>
              <a:t>Tuo rohkeasti esille seurakunnan palveluja</a:t>
            </a:r>
          </a:p>
          <a:p>
            <a:r>
              <a:rPr lang="fi-FI" dirty="0"/>
              <a:t>Pidä esillä seurakunnan työntekijöiden ammattitaitoa ja osaamista</a:t>
            </a:r>
          </a:p>
          <a:p>
            <a:r>
              <a:rPr lang="fi-FI" dirty="0"/>
              <a:t>Muista, että kirjallinen sopimus on kaiken toiminnan A ja O</a:t>
            </a:r>
          </a:p>
          <a:p>
            <a:r>
              <a:rPr lang="fi-FI" dirty="0"/>
              <a:t>Ole mukava </a:t>
            </a:r>
            <a:r>
              <a:rPr lang="fi-FI" dirty="0">
                <a:sym typeface="Wingdings" panose="05000000000000000000" pitchFamily="2" charset="2"/>
              </a:rPr>
              <a:t> </a:t>
            </a:r>
          </a:p>
          <a:p>
            <a:r>
              <a:rPr lang="fi-FI" sz="2800" dirty="0">
                <a:sym typeface="Wingdings" panose="05000000000000000000" pitchFamily="2" charset="2"/>
              </a:rPr>
              <a:t>Ja muista, että aina toimiessasi lasten ja perheiden parhaaksi toteutat kirkon perustehtävää</a:t>
            </a:r>
            <a:endParaRPr lang="fi-FI" sz="2800" dirty="0"/>
          </a:p>
        </p:txBody>
      </p:sp>
    </p:spTree>
    <p:extLst>
      <p:ext uri="{BB962C8B-B14F-4D97-AF65-F5344CB8AC3E}">
        <p14:creationId xmlns:p14="http://schemas.microsoft.com/office/powerpoint/2010/main" val="181744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Ei mitään puuhastelua</a:t>
            </a:r>
          </a:p>
        </p:txBody>
      </p:sp>
      <p:sp>
        <p:nvSpPr>
          <p:cNvPr id="3" name="Sisällön paikkamerkki 2"/>
          <p:cNvSpPr>
            <a:spLocks noGrp="1"/>
          </p:cNvSpPr>
          <p:nvPr>
            <p:ph idx="1"/>
          </p:nvPr>
        </p:nvSpPr>
        <p:spPr/>
        <p:txBody>
          <a:bodyPr/>
          <a:lstStyle/>
          <a:p>
            <a:r>
              <a:rPr lang="fi-FI" sz="2400" dirty="0"/>
              <a:t>”Tärkeää on myös tarvittaessa murtaa ennakkoluuloja ja tehdä näkyväksi sitä, mitä kirkon kasvatustyö on. Työmme on ammatillista toimintaa, jota ohjaavat yhteiset periaatteet ja tavoitteet, ennen muuta vanhemmuuden tukeminen, lapsen kokonaisvaltainen hyvä kasvu sekä ajantasainen pedagogiikka.”</a:t>
            </a:r>
          </a:p>
          <a:p>
            <a:pPr marL="0" indent="0">
              <a:buNone/>
            </a:pPr>
            <a:endParaRPr lang="fi-FI" dirty="0"/>
          </a:p>
          <a:p>
            <a:r>
              <a:rPr lang="fi-FI" b="1" dirty="0"/>
              <a:t>Heli Heikkilä</a:t>
            </a:r>
            <a:br>
              <a:rPr lang="fi-FI" dirty="0"/>
            </a:br>
            <a:r>
              <a:rPr lang="fi-FI" dirty="0"/>
              <a:t>Varhaiskasvatuksen työalajohtaja</a:t>
            </a:r>
            <a:br>
              <a:rPr lang="fi-FI" dirty="0"/>
            </a:br>
            <a:r>
              <a:rPr lang="fi-FI" dirty="0"/>
              <a:t>Heinolan seurakunta</a:t>
            </a:r>
          </a:p>
          <a:p>
            <a:pPr marL="0" indent="0">
              <a:buNone/>
            </a:pPr>
            <a:endParaRPr lang="fi-FI" dirty="0"/>
          </a:p>
        </p:txBody>
      </p:sp>
    </p:spTree>
    <p:extLst>
      <p:ext uri="{BB962C8B-B14F-4D97-AF65-F5344CB8AC3E}">
        <p14:creationId xmlns:p14="http://schemas.microsoft.com/office/powerpoint/2010/main" val="2865590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Kiitos ja loppuvideon myötä hyvää kotimatkaa..</a:t>
            </a:r>
          </a:p>
        </p:txBody>
      </p:sp>
      <p:sp>
        <p:nvSpPr>
          <p:cNvPr id="3" name="Sisällön paikkamerkki 2"/>
          <p:cNvSpPr>
            <a:spLocks noGrp="1"/>
          </p:cNvSpPr>
          <p:nvPr>
            <p:ph idx="1"/>
          </p:nvPr>
        </p:nvSpPr>
        <p:spPr>
          <a:xfrm>
            <a:off x="1066800" y="2103120"/>
            <a:ext cx="10058400" cy="4200698"/>
          </a:xfrm>
        </p:spPr>
        <p:txBody>
          <a:bodyPr>
            <a:normAutofit fontScale="25000" lnSpcReduction="20000"/>
          </a:bodyPr>
          <a:lstStyle/>
          <a:p>
            <a:r>
              <a:rPr lang="fi-FI" sz="6400" dirty="0">
                <a:hlinkClick r:id="rId2"/>
              </a:rPr>
              <a:t>https://www.youtube.com/watch?v=MHijhwdYX4E</a:t>
            </a:r>
            <a:endParaRPr lang="fi-FI" sz="6400" dirty="0"/>
          </a:p>
          <a:p>
            <a:endParaRPr lang="fi-FI" dirty="0"/>
          </a:p>
          <a:p>
            <a:endParaRPr lang="fi-FI" dirty="0"/>
          </a:p>
          <a:p>
            <a:r>
              <a:rPr lang="fi-FI" sz="5600" dirty="0"/>
              <a:t> Hannele Heinonen</a:t>
            </a:r>
          </a:p>
          <a:p>
            <a:r>
              <a:rPr lang="fi-FI" sz="5600" dirty="0"/>
              <a:t>Tukea arjen vaativiin vaiheisiin</a:t>
            </a:r>
          </a:p>
          <a:p>
            <a:r>
              <a:rPr lang="fi-FI" sz="5600" dirty="0"/>
              <a:t>Lapin seurakuntien palvelut</a:t>
            </a:r>
          </a:p>
          <a:p>
            <a:r>
              <a:rPr lang="fi-FI" sz="5600" dirty="0"/>
              <a:t>perhetoimintakeskuksessa-</a:t>
            </a:r>
          </a:p>
          <a:p>
            <a:r>
              <a:rPr lang="fi-FI" sz="5600" dirty="0"/>
              <a:t>eli TURVA-hanke</a:t>
            </a:r>
          </a:p>
          <a:p>
            <a:r>
              <a:rPr lang="fi-FI" sz="5600" dirty="0"/>
              <a:t>projektityöntekijä</a:t>
            </a:r>
          </a:p>
          <a:p>
            <a:endParaRPr lang="fi-FI" sz="5600" dirty="0"/>
          </a:p>
          <a:p>
            <a:r>
              <a:rPr lang="fi-FI" sz="5600" dirty="0"/>
              <a:t>Oulun hiippakunnan tuomiokapituli</a:t>
            </a:r>
          </a:p>
          <a:p>
            <a:r>
              <a:rPr lang="fi-FI" sz="5600" dirty="0"/>
              <a:t>Ojakatu 1, PL 85</a:t>
            </a:r>
          </a:p>
          <a:p>
            <a:r>
              <a:rPr lang="fi-FI" sz="5600" dirty="0"/>
              <a:t>90101 Oulu</a:t>
            </a:r>
          </a:p>
          <a:p>
            <a:r>
              <a:rPr lang="fi-FI" sz="5600" dirty="0"/>
              <a:t>hannele.heinonen@evl.fi , p. 040-163 7200</a:t>
            </a:r>
          </a:p>
          <a:p>
            <a:r>
              <a:rPr lang="fi-FI" sz="5600" dirty="0"/>
              <a:t>www.oulunhiippakunta.evl.fi</a:t>
            </a:r>
          </a:p>
          <a:p>
            <a:r>
              <a:rPr lang="fi-FI" dirty="0"/>
              <a:t> </a:t>
            </a:r>
          </a:p>
          <a:p>
            <a:r>
              <a:rPr lang="fi-FI" dirty="0"/>
              <a:t> </a:t>
            </a:r>
          </a:p>
          <a:p>
            <a:r>
              <a:rPr lang="fi-FI" dirty="0"/>
              <a:t> </a:t>
            </a:r>
          </a:p>
          <a:p>
            <a:endParaRPr lang="fi-FI" dirty="0"/>
          </a:p>
        </p:txBody>
      </p:sp>
    </p:spTree>
    <p:extLst>
      <p:ext uri="{BB962C8B-B14F-4D97-AF65-F5344CB8AC3E}">
        <p14:creationId xmlns:p14="http://schemas.microsoft.com/office/powerpoint/2010/main" val="285260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Lapsi- ja perhepalveluiden uudistus</a:t>
            </a:r>
            <a:br>
              <a:rPr lang="fi-FI" dirty="0"/>
            </a:br>
            <a:r>
              <a:rPr lang="fi-FI" dirty="0"/>
              <a:t>ja perhekeskus</a:t>
            </a:r>
          </a:p>
        </p:txBody>
      </p:sp>
      <p:sp>
        <p:nvSpPr>
          <p:cNvPr id="3" name="Sisällön paikkamerkki 2"/>
          <p:cNvSpPr>
            <a:spLocks noGrp="1"/>
          </p:cNvSpPr>
          <p:nvPr>
            <p:ph idx="1"/>
          </p:nvPr>
        </p:nvSpPr>
        <p:spPr/>
        <p:txBody>
          <a:bodyPr/>
          <a:lstStyle/>
          <a:p>
            <a:pPr marL="0" indent="0">
              <a:buNone/>
            </a:pPr>
            <a:r>
              <a:rPr lang="fi-FI" dirty="0"/>
              <a:t>Lapsi- ja perhepalveluiden muutosohjelma eli LAPE</a:t>
            </a:r>
          </a:p>
          <a:p>
            <a:pPr marL="0" indent="0">
              <a:buNone/>
            </a:pPr>
            <a:r>
              <a:rPr lang="fi-FI" dirty="0">
                <a:hlinkClick r:id="rId2"/>
              </a:rPr>
              <a:t>https://www.youtube.com/watch?v=yKYyKmEV-go&amp;t=8s</a:t>
            </a:r>
            <a:r>
              <a:rPr lang="fi-FI" dirty="0"/>
              <a:t> </a:t>
            </a:r>
          </a:p>
          <a:p>
            <a:pPr marL="0" indent="0">
              <a:buNone/>
            </a:pPr>
            <a:endParaRPr lang="fi-FI" dirty="0"/>
          </a:p>
          <a:p>
            <a:pPr marL="0" indent="0">
              <a:buNone/>
            </a:pPr>
            <a:endParaRPr lang="fi-FI" dirty="0"/>
          </a:p>
        </p:txBody>
      </p:sp>
    </p:spTree>
    <p:extLst>
      <p:ext uri="{BB962C8B-B14F-4D97-AF65-F5344CB8AC3E}">
        <p14:creationId xmlns:p14="http://schemas.microsoft.com/office/powerpoint/2010/main" val="3989133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LAPE kutsuu ja haastaa</a:t>
            </a:r>
          </a:p>
        </p:txBody>
      </p:sp>
      <p:sp>
        <p:nvSpPr>
          <p:cNvPr id="3" name="Sisällön paikkamerkki 2"/>
          <p:cNvSpPr>
            <a:spLocks noGrp="1"/>
          </p:cNvSpPr>
          <p:nvPr>
            <p:ph idx="1"/>
          </p:nvPr>
        </p:nvSpPr>
        <p:spPr/>
        <p:txBody>
          <a:bodyPr/>
          <a:lstStyle/>
          <a:p>
            <a:r>
              <a:rPr lang="fi-FI" sz="2000" dirty="0"/>
              <a:t>”En usko, että milloinkaan aiemmin seurakuntien tekemä pitkän linjan työ lasten, nuorten ja perheiden parissa on </a:t>
            </a:r>
            <a:r>
              <a:rPr lang="fi-FI" sz="2000" b="1" dirty="0"/>
              <a:t>nostettu näin vahvasti esille valtionhallinnon taholta. </a:t>
            </a:r>
            <a:r>
              <a:rPr lang="fi-FI" sz="2000" dirty="0"/>
              <a:t>Seurakuntien työ tunnistetaan ja tunnustetaan ja </a:t>
            </a:r>
            <a:r>
              <a:rPr lang="fi-FI" sz="2000" b="1" dirty="0"/>
              <a:t>meitä kutsutaan yhteistyöhön</a:t>
            </a:r>
            <a:r>
              <a:rPr lang="fi-FI" sz="2000" dirty="0"/>
              <a:t>. Tämä arvokas kädenojennus on samalla meille haaste. </a:t>
            </a:r>
            <a:r>
              <a:rPr lang="fi-FI" sz="2000" b="1" dirty="0"/>
              <a:t>Olemmeko valmiit asemoitumaan ja mieltämään itsemme osaksi yhteiskunnan lasten ja perheiden palvelutarjotinta, vai haluammeko jäädä omaan turvalliseen poteroomme?”</a:t>
            </a:r>
          </a:p>
          <a:p>
            <a:endParaRPr lang="fi-FI" dirty="0"/>
          </a:p>
          <a:p>
            <a:r>
              <a:rPr lang="fi-FI" b="1" dirty="0"/>
              <a:t>Heli Heikkilä</a:t>
            </a:r>
            <a:br>
              <a:rPr lang="fi-FI" dirty="0"/>
            </a:br>
            <a:r>
              <a:rPr lang="fi-FI" dirty="0"/>
              <a:t>Varhaiskasvatuksen työalajohtaja</a:t>
            </a:r>
            <a:br>
              <a:rPr lang="fi-FI" dirty="0"/>
            </a:br>
            <a:r>
              <a:rPr lang="fi-FI" dirty="0"/>
              <a:t>Heinolan seurakunta</a:t>
            </a:r>
          </a:p>
        </p:txBody>
      </p:sp>
    </p:spTree>
    <p:extLst>
      <p:ext uri="{BB962C8B-B14F-4D97-AF65-F5344CB8AC3E}">
        <p14:creationId xmlns:p14="http://schemas.microsoft.com/office/powerpoint/2010/main" val="279809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Kirkkohallituksen strategiset tavoitteet ja painopisteet 2020</a:t>
            </a:r>
          </a:p>
        </p:txBody>
      </p:sp>
      <p:pic>
        <p:nvPicPr>
          <p:cNvPr id="4" name="Sisällön paikkamerkk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2103438"/>
            <a:ext cx="9788434" cy="4245111"/>
          </a:xfrm>
        </p:spPr>
      </p:pic>
      <p:sp>
        <p:nvSpPr>
          <p:cNvPr id="6" name="Ellipsi 5"/>
          <p:cNvSpPr/>
          <p:nvPr/>
        </p:nvSpPr>
        <p:spPr>
          <a:xfrm>
            <a:off x="7779434" y="1561514"/>
            <a:ext cx="3559126" cy="203981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66490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Miten seurakunnat mukana </a:t>
            </a:r>
            <a:r>
              <a:rPr lang="fi-FI" dirty="0" err="1"/>
              <a:t>LAPEssa</a:t>
            </a:r>
            <a:r>
              <a:rPr lang="fi-FI" dirty="0"/>
              <a:t>?</a:t>
            </a:r>
          </a:p>
        </p:txBody>
      </p:sp>
      <p:sp>
        <p:nvSpPr>
          <p:cNvPr id="3" name="Sisällön paikkamerkki 2"/>
          <p:cNvSpPr>
            <a:spLocks noGrp="1"/>
          </p:cNvSpPr>
          <p:nvPr>
            <p:ph idx="1"/>
          </p:nvPr>
        </p:nvSpPr>
        <p:spPr/>
        <p:txBody>
          <a:bodyPr/>
          <a:lstStyle/>
          <a:p>
            <a:pPr marL="0" indent="0">
              <a:buNone/>
            </a:pPr>
            <a:endParaRPr lang="fi-FI" dirty="0"/>
          </a:p>
          <a:p>
            <a:r>
              <a:rPr lang="fi-FI" dirty="0"/>
              <a:t>Seurakuntien edustajat kuntien, maakuntien ja valtakunnallisen tason LAPE-ryhmissä suunnittelemassa perhekeskuksia ja yhteistoimintaa</a:t>
            </a:r>
          </a:p>
          <a:p>
            <a:r>
              <a:rPr lang="fi-FI" dirty="0"/>
              <a:t>Seurakuntien edustajat pitävät esillä seurakuntien tarjoamia palveluita ja henkilökunnan osaamista</a:t>
            </a:r>
          </a:p>
          <a:p>
            <a:r>
              <a:rPr lang="fi-FI" dirty="0"/>
              <a:t>Laperyhmissä tuodaan esille miten seurakunnat voivat omalla toiminnallaan edesauttaa perhekeskustoimintamallin kulmakivien toteutumista</a:t>
            </a:r>
          </a:p>
          <a:p>
            <a:r>
              <a:rPr lang="fi-FI" dirty="0"/>
              <a:t>Kulmakivet ovat: </a:t>
            </a:r>
            <a:r>
              <a:rPr lang="fi-FI" b="1" dirty="0"/>
              <a:t>SAAVUTETTAVUUS </a:t>
            </a:r>
            <a:r>
              <a:rPr lang="fi-FI" dirty="0"/>
              <a:t>(=yhteinen tila tai verkostomainen yhteistyö), </a:t>
            </a:r>
            <a:r>
              <a:rPr lang="fi-FI" b="1" dirty="0"/>
              <a:t>SOSIAALISUUS</a:t>
            </a:r>
            <a:r>
              <a:rPr lang="fi-FI" dirty="0"/>
              <a:t> (=perhe tulee kohdatuksi), </a:t>
            </a:r>
            <a:r>
              <a:rPr lang="fi-FI" b="1" dirty="0"/>
              <a:t>OSALLISUUS</a:t>
            </a:r>
            <a:r>
              <a:rPr lang="fi-FI" dirty="0"/>
              <a:t> (=toiminta pohjautuu perheiden tarpeille ja toiveille, myös vapaaehtoistoiminta läsnä) JA </a:t>
            </a:r>
            <a:r>
              <a:rPr lang="fi-FI" b="1" dirty="0"/>
              <a:t>ASIANTUNTEMUS </a:t>
            </a:r>
            <a:r>
              <a:rPr lang="fi-FI" dirty="0"/>
              <a:t>(=lupaus laadukkaasta palvelusta, ammatillista tukea kunnalta, järjestöiltä, seurakunnilta ja yksityisen palvelun tuottajilta ja ammattilaisten tukemilta vapaaehtoisilta)</a:t>
            </a:r>
          </a:p>
        </p:txBody>
      </p:sp>
    </p:spTree>
    <p:extLst>
      <p:ext uri="{BB962C8B-B14F-4D97-AF65-F5344CB8AC3E}">
        <p14:creationId xmlns:p14="http://schemas.microsoft.com/office/powerpoint/2010/main" val="2470359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Kirkon digipalvelut osana sähköistä perhekeskusta</a:t>
            </a:r>
          </a:p>
        </p:txBody>
      </p:sp>
      <p:sp>
        <p:nvSpPr>
          <p:cNvPr id="3" name="Sisällön paikkamerkki 2"/>
          <p:cNvSpPr>
            <a:spLocks noGrp="1"/>
          </p:cNvSpPr>
          <p:nvPr>
            <p:ph idx="1"/>
          </p:nvPr>
        </p:nvSpPr>
        <p:spPr/>
        <p:txBody>
          <a:bodyPr/>
          <a:lstStyle/>
          <a:p>
            <a:endParaRPr lang="fi-FI" u="sng" dirty="0">
              <a:solidFill>
                <a:srgbClr val="0000FF"/>
              </a:solidFill>
              <a:latin typeface="Times New Roman" panose="02020603050405020304" pitchFamily="18" charset="0"/>
              <a:ea typeface="Times New Roman" panose="02020603050405020304" pitchFamily="18" charset="0"/>
              <a:hlinkClick r:id="rId2"/>
            </a:endParaRPr>
          </a:p>
          <a:p>
            <a:pPr marL="0" indent="0">
              <a:buNone/>
            </a:pPr>
            <a:endParaRPr lang="fi-FI" u="sng" dirty="0">
              <a:solidFill>
                <a:srgbClr val="0000FF"/>
              </a:solidFill>
              <a:latin typeface="Times New Roman" panose="02020603050405020304" pitchFamily="18" charset="0"/>
              <a:ea typeface="Times New Roman" panose="02020603050405020304" pitchFamily="18" charset="0"/>
              <a:hlinkClick r:id="rId2"/>
            </a:endParaRPr>
          </a:p>
          <a:p>
            <a:r>
              <a:rPr lang="fi-FI" u="sng" dirty="0">
                <a:solidFill>
                  <a:srgbClr val="0000FF"/>
                </a:solidFill>
                <a:latin typeface="Times New Roman" panose="02020603050405020304" pitchFamily="18" charset="0"/>
                <a:ea typeface="Times New Roman" panose="02020603050405020304" pitchFamily="18" charset="0"/>
                <a:hlinkClick r:id="rId2"/>
              </a:rPr>
              <a:t>http://prezi.com/_2qahp6vdjuo/?utm_campaign=share&amp;utm_medium=copy</a:t>
            </a:r>
            <a:endParaRPr lang="fi-FI" dirty="0">
              <a:latin typeface="Times New Roman" panose="02020603050405020304" pitchFamily="18" charset="0"/>
              <a:ea typeface="Calibri" panose="020F0502020204030204" pitchFamily="34" charset="0"/>
            </a:endParaRPr>
          </a:p>
          <a:p>
            <a:endParaRPr lang="fi-FI" dirty="0"/>
          </a:p>
        </p:txBody>
      </p:sp>
    </p:spTree>
    <p:extLst>
      <p:ext uri="{BB962C8B-B14F-4D97-AF65-F5344CB8AC3E}">
        <p14:creationId xmlns:p14="http://schemas.microsoft.com/office/powerpoint/2010/main" val="13991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dirty="0"/>
              <a:t>Mitä minä annan perhekeskukseen? Mitä minä teen siellä seurakunnan työntekijänä?</a:t>
            </a:r>
          </a:p>
        </p:txBody>
      </p:sp>
      <p:sp>
        <p:nvSpPr>
          <p:cNvPr id="3" name="Sisällön paikkamerkki 2"/>
          <p:cNvSpPr>
            <a:spLocks noGrp="1"/>
          </p:cNvSpPr>
          <p:nvPr>
            <p:ph idx="1"/>
          </p:nvPr>
        </p:nvSpPr>
        <p:spPr/>
        <p:txBody>
          <a:bodyPr/>
          <a:lstStyle/>
          <a:p>
            <a:r>
              <a:rPr lang="fi-FI" b="1" dirty="0"/>
              <a:t>Teen sopimuksia</a:t>
            </a:r>
            <a:r>
              <a:rPr lang="fi-FI" dirty="0"/>
              <a:t> eri toimijoiden kanssa toimivasta yhteistyöstä</a:t>
            </a:r>
          </a:p>
          <a:p>
            <a:r>
              <a:rPr lang="fi-FI" dirty="0"/>
              <a:t>Tarjoan kotikäyntejä ja pidän vastaanottoa</a:t>
            </a:r>
          </a:p>
          <a:p>
            <a:r>
              <a:rPr lang="fi-FI" dirty="0"/>
              <a:t>Ohjaan kerhoja ja ryhmiä</a:t>
            </a:r>
          </a:p>
          <a:p>
            <a:r>
              <a:rPr lang="fi-FI" dirty="0"/>
              <a:t>Koordinoin vapaaehtoistoimintaa</a:t>
            </a:r>
          </a:p>
          <a:p>
            <a:r>
              <a:rPr lang="fi-FI" dirty="0"/>
              <a:t>Olen yhteistyössä muiden toimijoiden kanssa</a:t>
            </a:r>
          </a:p>
          <a:p>
            <a:r>
              <a:rPr lang="fi-FI" dirty="0"/>
              <a:t>Annan parisuhde ja perheneuvontaa</a:t>
            </a:r>
          </a:p>
          <a:p>
            <a:r>
              <a:rPr lang="fi-FI" dirty="0"/>
              <a:t>Olen läsnä ja kuuntelen, annan kriisiapua</a:t>
            </a:r>
          </a:p>
          <a:p>
            <a:r>
              <a:rPr lang="fi-FI" dirty="0"/>
              <a:t>Ohjaan leireille ja tapahtumiin</a:t>
            </a:r>
          </a:p>
          <a:p>
            <a:r>
              <a:rPr lang="fi-FI" dirty="0"/>
              <a:t>Koulutan</a:t>
            </a:r>
          </a:p>
          <a:p>
            <a:r>
              <a:rPr lang="fi-FI" dirty="0"/>
              <a:t>Neuvon miten käyttää tukipalveluja myös sähköisesti kotoa</a:t>
            </a:r>
          </a:p>
        </p:txBody>
      </p:sp>
    </p:spTree>
    <p:extLst>
      <p:ext uri="{BB962C8B-B14F-4D97-AF65-F5344CB8AC3E}">
        <p14:creationId xmlns:p14="http://schemas.microsoft.com/office/powerpoint/2010/main" val="259126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Mitä vaikutuksia uudistuksella ja perhekeskuksilla on perheiden hyvinvointiin?</a:t>
            </a:r>
          </a:p>
        </p:txBody>
      </p:sp>
      <p:sp>
        <p:nvSpPr>
          <p:cNvPr id="3" name="Sisällön paikkamerkki 2"/>
          <p:cNvSpPr>
            <a:spLocks noGrp="1"/>
          </p:cNvSpPr>
          <p:nvPr>
            <p:ph idx="1"/>
          </p:nvPr>
        </p:nvSpPr>
        <p:spPr/>
        <p:txBody>
          <a:bodyPr/>
          <a:lstStyle/>
          <a:p>
            <a:endParaRPr lang="fi-FI" dirty="0"/>
          </a:p>
          <a:p>
            <a:r>
              <a:rPr lang="fi-FI" dirty="0"/>
              <a:t>Oikea-aikainen tuki</a:t>
            </a:r>
          </a:p>
          <a:p>
            <a:r>
              <a:rPr lang="fi-FI" dirty="0"/>
              <a:t>Ennakointi</a:t>
            </a:r>
          </a:p>
          <a:p>
            <a:r>
              <a:rPr lang="fi-FI" dirty="0"/>
              <a:t>Kokonaisvaltaisuus</a:t>
            </a:r>
          </a:p>
          <a:p>
            <a:r>
              <a:rPr lang="fi-FI" dirty="0"/>
              <a:t>Monitoimijaisuus</a:t>
            </a:r>
          </a:p>
          <a:p>
            <a:r>
              <a:rPr lang="fi-FI" dirty="0"/>
              <a:t>Helpompi verkostoitua</a:t>
            </a:r>
          </a:p>
          <a:p>
            <a:r>
              <a:rPr lang="fi-FI" dirty="0"/>
              <a:t>Kaikki palvelut samasta paikasta</a:t>
            </a:r>
          </a:p>
          <a:p>
            <a:r>
              <a:rPr lang="fi-FI" dirty="0"/>
              <a:t>Ei </a:t>
            </a:r>
            <a:r>
              <a:rPr lang="fi-FI" dirty="0" err="1"/>
              <a:t>luukuttamista</a:t>
            </a:r>
            <a:r>
              <a:rPr lang="fi-FI" dirty="0"/>
              <a:t> vaan kohtaamista</a:t>
            </a:r>
          </a:p>
          <a:p>
            <a:r>
              <a:rPr lang="fi-FI" dirty="0"/>
              <a:t>Palveluiden parempi saatavuus mm. digipalveluiden kautta</a:t>
            </a:r>
          </a:p>
          <a:p>
            <a:pPr marL="0" indent="0">
              <a:buNone/>
            </a:pPr>
            <a:endParaRPr lang="fi-FI" dirty="0"/>
          </a:p>
        </p:txBody>
      </p:sp>
    </p:spTree>
    <p:extLst>
      <p:ext uri="{BB962C8B-B14F-4D97-AF65-F5344CB8AC3E}">
        <p14:creationId xmlns:p14="http://schemas.microsoft.com/office/powerpoint/2010/main" val="1847026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a:t>Oisko</a:t>
            </a:r>
            <a:r>
              <a:rPr lang="fi-FI" dirty="0"/>
              <a:t> </a:t>
            </a:r>
            <a:r>
              <a:rPr lang="fi-FI" dirty="0" err="1"/>
              <a:t>sulla</a:t>
            </a:r>
            <a:r>
              <a:rPr lang="fi-FI" dirty="0"/>
              <a:t> jotain sanottavaa tähän </a:t>
            </a:r>
            <a:r>
              <a:rPr lang="fi-FI" dirty="0" err="1"/>
              <a:t>LAPEen</a:t>
            </a:r>
            <a:r>
              <a:rPr lang="fi-FI" dirty="0"/>
              <a:t>?</a:t>
            </a:r>
          </a:p>
        </p:txBody>
      </p:sp>
      <p:sp>
        <p:nvSpPr>
          <p:cNvPr id="3" name="Sisällön paikkamerkki 2"/>
          <p:cNvSpPr>
            <a:spLocks noGrp="1"/>
          </p:cNvSpPr>
          <p:nvPr>
            <p:ph idx="1"/>
          </p:nvPr>
        </p:nvSpPr>
        <p:spPr/>
        <p:txBody>
          <a:bodyPr/>
          <a:lstStyle/>
          <a:p>
            <a:r>
              <a:rPr lang="fi-FI" dirty="0"/>
              <a:t>Kerro nyt tai ota yhteyttä myöhemmin:</a:t>
            </a:r>
          </a:p>
          <a:p>
            <a:r>
              <a:rPr lang="fi-FI" dirty="0"/>
              <a:t>Sähköposti: </a:t>
            </a:r>
            <a:r>
              <a:rPr lang="fi-FI" dirty="0">
                <a:hlinkClick r:id="rId2"/>
              </a:rPr>
              <a:t>Hannele.heinonen@evl.fi</a:t>
            </a:r>
            <a:endParaRPr lang="fi-FI" dirty="0"/>
          </a:p>
          <a:p>
            <a:r>
              <a:rPr lang="fi-FI" dirty="0"/>
              <a:t>Seuraa ja kommentoi hanketta </a:t>
            </a:r>
            <a:r>
              <a:rPr lang="fi-FI" dirty="0" err="1"/>
              <a:t>twitterissä</a:t>
            </a:r>
            <a:r>
              <a:rPr lang="fi-FI" dirty="0"/>
              <a:t>: @</a:t>
            </a:r>
            <a:r>
              <a:rPr lang="fi-FI" dirty="0" err="1"/>
              <a:t>turva_hanke</a:t>
            </a:r>
            <a:endParaRPr lang="fi-FI" dirty="0"/>
          </a:p>
          <a:p>
            <a:r>
              <a:rPr lang="fi-FI" dirty="0"/>
              <a:t>Tykkää ja seuraa : Lape-hanke Lappi  </a:t>
            </a:r>
            <a:r>
              <a:rPr lang="fi-FI" dirty="0" err="1"/>
              <a:t>facebookissa</a:t>
            </a:r>
            <a:endParaRPr lang="fi-FI" dirty="0"/>
          </a:p>
          <a:p>
            <a:endParaRPr lang="fi-FI" dirty="0"/>
          </a:p>
        </p:txBody>
      </p:sp>
    </p:spTree>
    <p:extLst>
      <p:ext uri="{BB962C8B-B14F-4D97-AF65-F5344CB8AC3E}">
        <p14:creationId xmlns:p14="http://schemas.microsoft.com/office/powerpoint/2010/main" val="25239950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FE29577BC04BD74A942AE037113BD59C" ma:contentTypeVersion="11" ma:contentTypeDescription="Luo uusi asiakirja." ma:contentTypeScope="" ma:versionID="ea5436136b78b0a950d0c29bce0c519a">
  <xsd:schema xmlns:xsd="http://www.w3.org/2001/XMLSchema" xmlns:xs="http://www.w3.org/2001/XMLSchema" xmlns:p="http://schemas.microsoft.com/office/2006/metadata/properties" xmlns:ns3="6010d94e-1f80-4178-bc76-546153d01676" xmlns:ns4="6d3ad32d-2208-49b7-a98f-82feb0963716" targetNamespace="http://schemas.microsoft.com/office/2006/metadata/properties" ma:root="true" ma:fieldsID="cf5fdb733ca42529aedc0cfe73a700df" ns3:_="" ns4:_="">
    <xsd:import namespace="6010d94e-1f80-4178-bc76-546153d01676"/>
    <xsd:import namespace="6d3ad32d-2208-49b7-a98f-82feb096371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10d94e-1f80-4178-bc76-546153d016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3ad32d-2208-49b7-a98f-82feb0963716" elementFormDefault="qualified">
    <xsd:import namespace="http://schemas.microsoft.com/office/2006/documentManagement/types"/>
    <xsd:import namespace="http://schemas.microsoft.com/office/infopath/2007/PartnerControls"/>
    <xsd:element name="SharedWithUsers" ma:index="14"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Jakamisen tiedot" ma:internalName="SharedWithDetails" ma:readOnly="true">
      <xsd:simpleType>
        <xsd:restriction base="dms:Note">
          <xsd:maxLength value="255"/>
        </xsd:restriction>
      </xsd:simpleType>
    </xsd:element>
    <xsd:element name="SharingHintHash" ma:index="16"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7A783D-C457-4823-A206-31D50167A0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10d94e-1f80-4178-bc76-546153d01676"/>
    <ds:schemaRef ds:uri="6d3ad32d-2208-49b7-a98f-82feb09637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F1D681-1D63-4556-9C17-D84E0BA5B233}">
  <ds:schemaRefs>
    <ds:schemaRef ds:uri="http://schemas.microsoft.com/sharepoint/v3/contenttype/forms"/>
  </ds:schemaRefs>
</ds:datastoreItem>
</file>

<file path=customXml/itemProps3.xml><?xml version="1.0" encoding="utf-8"?>
<ds:datastoreItem xmlns:ds="http://schemas.openxmlformats.org/officeDocument/2006/customXml" ds:itemID="{7922863C-5044-452C-8CCB-E6B545B11FD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TM03457510[[fn=Savon]]</Template>
  <TotalTime>232</TotalTime>
  <Words>536</Words>
  <Application>Microsoft Office PowerPoint</Application>
  <PresentationFormat>Laajakuva</PresentationFormat>
  <Paragraphs>76</Paragraphs>
  <Slides>12</Slides>
  <Notes>0</Notes>
  <HiddenSlides>5</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Century Gothic</vt:lpstr>
      <vt:lpstr>Garamond</vt:lpstr>
      <vt:lpstr>Times New Roman</vt:lpstr>
      <vt:lpstr>Savon</vt:lpstr>
      <vt:lpstr> Seurakuntien rooli  lapsi- ja perhepalveluiden uudistuksessa ja perhekeskuksissa </vt:lpstr>
      <vt:lpstr>Lapsi- ja perhepalveluiden uudistus ja perhekeskus</vt:lpstr>
      <vt:lpstr>LAPE kutsuu ja haastaa</vt:lpstr>
      <vt:lpstr>Kirkkohallituksen strategiset tavoitteet ja painopisteet 2020</vt:lpstr>
      <vt:lpstr>Miten seurakunnat mukana LAPEssa?</vt:lpstr>
      <vt:lpstr>Kirkon digipalvelut osana sähköistä perhekeskusta</vt:lpstr>
      <vt:lpstr>Mitä minä annan perhekeskukseen? Mitä minä teen siellä seurakunnan työntekijänä?</vt:lpstr>
      <vt:lpstr>Mitä vaikutuksia uudistuksella ja perhekeskuksilla on perheiden hyvinvointiin?</vt:lpstr>
      <vt:lpstr>Oisko sulla jotain sanottavaa tähän LAPEen?</vt:lpstr>
      <vt:lpstr>Seurakunnan työntekijälle ohjeita seuraavaan LAPE-ryhmään</vt:lpstr>
      <vt:lpstr>Ei mitään puuhastelua</vt:lpstr>
      <vt:lpstr>Kiitos ja loppuvideon myötä hyvää kotimatkaa..</vt:lpstr>
    </vt:vector>
  </TitlesOfParts>
  <Company>Kirkkohallitus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Seurakuntien rooli  lapsi- ja perhepalveluiden uudistuksessa ja perhetoimintakeskuksessa</dc:title>
  <dc:creator>Heinonen Hannele</dc:creator>
  <cp:lastModifiedBy>Heinonen Hannele</cp:lastModifiedBy>
  <cp:revision>31</cp:revision>
  <cp:lastPrinted>2017-08-07T10:17:18Z</cp:lastPrinted>
  <dcterms:created xsi:type="dcterms:W3CDTF">2017-08-04T09:33:04Z</dcterms:created>
  <dcterms:modified xsi:type="dcterms:W3CDTF">2020-06-11T09:27:58Z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0x010100FE29577BC04BD74A942AE037113BD59C</vt:lpwstr>
  </property>
</Properties>
</file>