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708" r:id="rId5"/>
    <p:sldMasterId id="2147483727" r:id="rId6"/>
    <p:sldMasterId id="2147483736" r:id="rId7"/>
    <p:sldMasterId id="2147483745" r:id="rId8"/>
    <p:sldMasterId id="2147483754" r:id="rId9"/>
    <p:sldMasterId id="2147483763" r:id="rId10"/>
    <p:sldMasterId id="2147483772" r:id="rId11"/>
    <p:sldMasterId id="2147483781" r:id="rId12"/>
    <p:sldMasterId id="2147483789" r:id="rId13"/>
  </p:sldMasterIdLst>
  <p:notesMasterIdLst>
    <p:notesMasterId r:id="rId39"/>
  </p:notesMasterIdLst>
  <p:handoutMasterIdLst>
    <p:handoutMasterId r:id="rId40"/>
  </p:handoutMasterIdLst>
  <p:sldIdLst>
    <p:sldId id="298" r:id="rId14"/>
    <p:sldId id="306" r:id="rId15"/>
    <p:sldId id="305" r:id="rId16"/>
    <p:sldId id="304" r:id="rId17"/>
    <p:sldId id="303" r:id="rId18"/>
    <p:sldId id="292" r:id="rId19"/>
    <p:sldId id="300" r:id="rId20"/>
    <p:sldId id="302" r:id="rId21"/>
    <p:sldId id="301" r:id="rId22"/>
    <p:sldId id="307" r:id="rId23"/>
    <p:sldId id="308" r:id="rId24"/>
    <p:sldId id="309" r:id="rId25"/>
    <p:sldId id="310" r:id="rId26"/>
    <p:sldId id="318" r:id="rId27"/>
    <p:sldId id="319" r:id="rId28"/>
    <p:sldId id="320" r:id="rId29"/>
    <p:sldId id="321" r:id="rId30"/>
    <p:sldId id="322" r:id="rId31"/>
    <p:sldId id="311" r:id="rId32"/>
    <p:sldId id="312" r:id="rId33"/>
    <p:sldId id="314" r:id="rId34"/>
    <p:sldId id="297" r:id="rId35"/>
    <p:sldId id="313" r:id="rId36"/>
    <p:sldId id="317" r:id="rId37"/>
    <p:sldId id="316" r:id="rId3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D61E-4B14-9A43-885F-0D99B3613508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00EA-C5D4-E543-8767-C93FC90B97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95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A8A6-042C-B74D-AD5E-46228DF84AE9}" type="datetimeFigureOut">
              <a:rPr lang="fi-FI" smtClean="0"/>
              <a:t>11.6.2020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A181-6AA3-364C-9D97-EE54981EBD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63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49F89-0B23-414D-8772-6E2DE0F977C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03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A181-6AA3-364C-9D97-EE54981EBD6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1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Kaisa-</a:t>
            </a:r>
            <a:r>
              <a:rPr lang="fi-FI" dirty="0" err="1"/>
              <a:t>marian</a:t>
            </a:r>
            <a:r>
              <a:rPr lang="fi-FI" dirty="0"/>
              <a:t> kommentti:</a:t>
            </a:r>
            <a:r>
              <a:rPr lang="fi-FI" baseline="0" dirty="0"/>
              <a:t> Tätä ollaan </a:t>
            </a:r>
            <a:r>
              <a:rPr lang="fi-FI" baseline="0" dirty="0" err="1"/>
              <a:t>aukikirjoittamassa</a:t>
            </a:r>
            <a:r>
              <a:rPr lang="fi-FI" baseline="0" dirty="0"/>
              <a:t> </a:t>
            </a:r>
            <a:r>
              <a:rPr lang="fi-FI" baseline="0" dirty="0" err="1"/>
              <a:t>THL:ssä</a:t>
            </a:r>
            <a:r>
              <a:rPr lang="fi-FI" baseline="0" dirty="0"/>
              <a:t>, muistakaa perhe ja lapsi keskiössä, ei </a:t>
            </a:r>
            <a:r>
              <a:rPr lang="fi-FI" baseline="0"/>
              <a:t>työntekijän tarpeet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A181-6AA3-364C-9D97-EE54981EBD6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90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68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9A181-6AA3-364C-9D97-EE54981EBD6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1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414233"/>
            <a:ext cx="8106534" cy="3442556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4000" baseline="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5342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yhdellä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DIAN LYHYT OTSIKKO</a:t>
            </a:r>
          </a:p>
        </p:txBody>
      </p:sp>
      <p:sp>
        <p:nvSpPr>
          <p:cNvPr id="6" name="Kuvan paikkamerkki 2"/>
          <p:cNvSpPr>
            <a:spLocks noGrp="1"/>
          </p:cNvSpPr>
          <p:nvPr>
            <p:ph type="pic" idx="13"/>
          </p:nvPr>
        </p:nvSpPr>
        <p:spPr>
          <a:xfrm>
            <a:off x="0" y="762003"/>
            <a:ext cx="1602000" cy="148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1755960" y="1138518"/>
            <a:ext cx="7128064" cy="503844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9293" y="6517263"/>
            <a:ext cx="2219302" cy="23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LYHYT OTSIKKO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1755960" y="1138518"/>
            <a:ext cx="7128064" cy="503844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9293" y="6517263"/>
            <a:ext cx="2219302" cy="23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&gt; Lisää &gt; alatunniste: lisää oma nimi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urkoosi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/>
          <p:cNvSpPr/>
          <p:nvPr userDrawn="1"/>
        </p:nvSpPr>
        <p:spPr>
          <a:xfrm>
            <a:off x="0" y="932723"/>
            <a:ext cx="9144000" cy="5088565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rgbClr val="C9DD03">
                  <a:alpha val="6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 1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1601" y="3332989"/>
            <a:ext cx="6564783" cy="1824203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1600" y="5253203"/>
            <a:ext cx="6584656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Lapsi- ja perhepalveluiden muutosohjelma / STM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Suorakulmio 14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4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533E-DD58-445D-ACF9-39AF944647D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4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1C10-9DAD-40C5-8CB5-2376B950636E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5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FA7C-2B58-42EF-AECC-9CEE099D03EA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10" y="1796819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553131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300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106919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4468" y="2529338"/>
            <a:ext cx="3396698" cy="1794185"/>
          </a:xfrm>
        </p:spPr>
        <p:txBody>
          <a:bodyPr anchor="b">
            <a:noAutofit/>
          </a:bodyPr>
          <a:lstStyle>
            <a:lvl1pPr algn="l">
              <a:defRPr lang="fi-FI" sz="2700" b="0" i="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4468" y="4467368"/>
            <a:ext cx="2057400" cy="365125"/>
          </a:xfrm>
        </p:spPr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71591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3" y="4323523"/>
            <a:ext cx="1870067" cy="195680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28" y="5859703"/>
            <a:ext cx="450342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354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8900" y="1800963"/>
            <a:ext cx="5886450" cy="4289047"/>
          </a:xfrm>
        </p:spPr>
        <p:txBody>
          <a:bodyPr>
            <a:normAutofit/>
          </a:bodyPr>
          <a:lstStyle>
            <a:lvl1pPr>
              <a:defRPr lang="fi-FI" sz="15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7C61-54D8-7B48-A156-A2B0E7AE6D50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0010"/>
            <a:ext cx="5963478" cy="76799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2320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628900" y="1113183"/>
            <a:ext cx="6249228" cy="54367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039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hankkeen aloitus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51329" y="1818041"/>
            <a:ext cx="6858000" cy="358569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ALAHANKKEEN NIMI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553130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400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urkoosi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/>
          <p:cNvSpPr/>
          <p:nvPr userDrawn="1"/>
        </p:nvSpPr>
        <p:spPr>
          <a:xfrm>
            <a:off x="0" y="932723"/>
            <a:ext cx="9144000" cy="5088565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rgbClr val="C9DD03">
                  <a:alpha val="6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 1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1601" y="3332989"/>
            <a:ext cx="6564783" cy="1824203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1600" y="5253203"/>
            <a:ext cx="6584656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Lapsi- ja perhepalveluiden muutosohjelma / STM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Suorakulmio 14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533E-DD58-445D-ACF9-39AF944647D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4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1C10-9DAD-40C5-8CB5-2376B950636E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FA7C-2B58-42EF-AECC-9CEE099D03EA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10" y="1796819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5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553131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300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2025245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4468" y="2529338"/>
            <a:ext cx="3396698" cy="1794185"/>
          </a:xfrm>
        </p:spPr>
        <p:txBody>
          <a:bodyPr anchor="b">
            <a:noAutofit/>
          </a:bodyPr>
          <a:lstStyle>
            <a:lvl1pPr algn="l">
              <a:defRPr lang="fi-FI" sz="2700" b="0" i="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4468" y="4467368"/>
            <a:ext cx="2057400" cy="365125"/>
          </a:xfrm>
        </p:spPr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71591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3" y="4323523"/>
            <a:ext cx="1870067" cy="195680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28" y="5859703"/>
            <a:ext cx="450342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818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8900" y="1800963"/>
            <a:ext cx="5886450" cy="4289047"/>
          </a:xfrm>
        </p:spPr>
        <p:txBody>
          <a:bodyPr>
            <a:normAutofit/>
          </a:bodyPr>
          <a:lstStyle>
            <a:lvl1pPr>
              <a:defRPr lang="fi-FI" sz="15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7C61-54D8-7B48-A156-A2B0E7AE6D50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0010"/>
            <a:ext cx="5963478" cy="76799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9285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628900" y="1113183"/>
            <a:ext cx="6249228" cy="54367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6984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urkoosi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/>
          <p:cNvSpPr/>
          <p:nvPr userDrawn="1"/>
        </p:nvSpPr>
        <p:spPr>
          <a:xfrm>
            <a:off x="0" y="932723"/>
            <a:ext cx="9144000" cy="5088565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rgbClr val="C9DD03">
                  <a:alpha val="6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 1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1601" y="3332989"/>
            <a:ext cx="6564783" cy="1824203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1600" y="5253203"/>
            <a:ext cx="6584656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Lapsi- ja perhepalveluiden muutosohjelma / STM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Suorakulmio 14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7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533E-DD58-445D-ACF9-39AF944647D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, kuvallinen sisältö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707727"/>
            <a:ext cx="4937760" cy="615027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696693" y="1971338"/>
            <a:ext cx="2949178" cy="314467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</a:t>
            </a:r>
            <a:r>
              <a:rPr lang="fi-FI" dirty="0" err="1"/>
              <a:t>Aenean</a:t>
            </a:r>
            <a:r>
              <a:rPr lang="fi-FI" dirty="0"/>
              <a:t> </a:t>
            </a:r>
            <a:r>
              <a:rPr lang="fi-FI" dirty="0" err="1"/>
              <a:t>mollis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id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blandit</a:t>
            </a:r>
            <a:r>
              <a:rPr lang="fi-FI" dirty="0"/>
              <a:t> a.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tellus </a:t>
            </a:r>
            <a:r>
              <a:rPr lang="fi-FI" dirty="0" err="1"/>
              <a:t>neque</a:t>
            </a:r>
            <a:r>
              <a:rPr lang="fi-FI" dirty="0"/>
              <a:t>.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tincidunt</a:t>
            </a:r>
            <a:r>
              <a:rPr lang="fi-FI" dirty="0"/>
              <a:t>.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1C10-9DAD-40C5-8CB5-2376B950636E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6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FA7C-2B58-42EF-AECC-9CEE099D03EA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10" y="1796819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4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553131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300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395866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4468" y="2529338"/>
            <a:ext cx="3396698" cy="1794185"/>
          </a:xfrm>
        </p:spPr>
        <p:txBody>
          <a:bodyPr anchor="b">
            <a:noAutofit/>
          </a:bodyPr>
          <a:lstStyle>
            <a:lvl1pPr algn="l">
              <a:defRPr lang="fi-FI" sz="2700" b="0" i="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4468" y="4467368"/>
            <a:ext cx="2057400" cy="365125"/>
          </a:xfrm>
        </p:spPr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71591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3" y="4323523"/>
            <a:ext cx="1870067" cy="195680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28" y="5859703"/>
            <a:ext cx="450342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19853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8900" y="1800963"/>
            <a:ext cx="5886450" cy="4289047"/>
          </a:xfrm>
        </p:spPr>
        <p:txBody>
          <a:bodyPr>
            <a:normAutofit/>
          </a:bodyPr>
          <a:lstStyle>
            <a:lvl1pPr>
              <a:defRPr lang="fi-FI" sz="15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7C61-54D8-7B48-A156-A2B0E7AE6D50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0010"/>
            <a:ext cx="5963478" cy="76799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0174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628900" y="1113183"/>
            <a:ext cx="6249228" cy="54367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3120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urkoosi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/>
          <p:cNvSpPr/>
          <p:nvPr userDrawn="1"/>
        </p:nvSpPr>
        <p:spPr>
          <a:xfrm>
            <a:off x="0" y="932723"/>
            <a:ext cx="9144000" cy="5088565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rgbClr val="C9DD03">
                  <a:alpha val="6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 1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1601" y="3332989"/>
            <a:ext cx="6564783" cy="1824203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1600" y="5253203"/>
            <a:ext cx="6584656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Lapsi- ja perhepalveluiden muutosohjelma / STM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Suorakulmio 14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7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533E-DD58-445D-ACF9-39AF944647D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4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1C10-9DAD-40C5-8CB5-2376B950636E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38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FA7C-2B58-42EF-AECC-9CEE099D03EA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10" y="1796819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af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208186" y="214490"/>
            <a:ext cx="7886700" cy="348296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DIAN OTSIKKO</a:t>
            </a:r>
          </a:p>
        </p:txBody>
      </p:sp>
      <p:sp>
        <p:nvSpPr>
          <p:cNvPr id="4" name="Kuvan paikkamerkki 2"/>
          <p:cNvSpPr>
            <a:spLocks noGrp="1"/>
          </p:cNvSpPr>
          <p:nvPr>
            <p:ph type="pic" idx="10"/>
          </p:nvPr>
        </p:nvSpPr>
        <p:spPr>
          <a:xfrm>
            <a:off x="0" y="711201"/>
            <a:ext cx="9144000" cy="614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553131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300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1190356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4468" y="2529338"/>
            <a:ext cx="3396698" cy="1794185"/>
          </a:xfrm>
        </p:spPr>
        <p:txBody>
          <a:bodyPr anchor="b">
            <a:noAutofit/>
          </a:bodyPr>
          <a:lstStyle>
            <a:lvl1pPr algn="l">
              <a:defRPr lang="fi-FI" sz="2700" b="0" i="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4468" y="4467368"/>
            <a:ext cx="2057400" cy="365125"/>
          </a:xfrm>
        </p:spPr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71591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3" y="4323523"/>
            <a:ext cx="1870067" cy="195680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28" y="5859703"/>
            <a:ext cx="450342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6698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8900" y="1800963"/>
            <a:ext cx="5886450" cy="4289047"/>
          </a:xfrm>
        </p:spPr>
        <p:txBody>
          <a:bodyPr>
            <a:normAutofit/>
          </a:bodyPr>
          <a:lstStyle>
            <a:lvl1pPr>
              <a:defRPr lang="fi-FI" sz="15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7C61-54D8-7B48-A156-A2B0E7AE6D50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0010"/>
            <a:ext cx="5963478" cy="76799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6288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628900" y="1113183"/>
            <a:ext cx="6249228" cy="54367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0485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urkoosi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/>
          <p:cNvSpPr/>
          <p:nvPr userDrawn="1"/>
        </p:nvSpPr>
        <p:spPr>
          <a:xfrm>
            <a:off x="0" y="932723"/>
            <a:ext cx="9144000" cy="5088565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rgbClr val="C9DD03">
                  <a:alpha val="6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 1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1601" y="3332989"/>
            <a:ext cx="6564783" cy="1824203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1600" y="5253203"/>
            <a:ext cx="6584656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Lapsi- ja perhepalveluiden muutosohjelma / STM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Suorakulmio 14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41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533E-DD58-445D-ACF9-39AF944647D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72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1C10-9DAD-40C5-8CB5-2376B950636E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07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FA7C-2B58-42EF-AECC-9CEE099D03EA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10" y="1796819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553131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300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139712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4468" y="2529338"/>
            <a:ext cx="3396698" cy="1794185"/>
          </a:xfrm>
        </p:spPr>
        <p:txBody>
          <a:bodyPr anchor="b">
            <a:noAutofit/>
          </a:bodyPr>
          <a:lstStyle>
            <a:lvl1pPr algn="l">
              <a:defRPr lang="fi-FI" sz="2700" b="0" i="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4468" y="4467368"/>
            <a:ext cx="2057400" cy="365125"/>
          </a:xfrm>
        </p:spPr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71591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3" y="4323523"/>
            <a:ext cx="1870067" cy="195680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28" y="5859703"/>
            <a:ext cx="450342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7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dia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8900" y="1800963"/>
            <a:ext cx="5886450" cy="4289047"/>
          </a:xfrm>
        </p:spPr>
        <p:txBody>
          <a:bodyPr>
            <a:normAutofit/>
          </a:bodyPr>
          <a:lstStyle>
            <a:lvl1pPr>
              <a:defRPr lang="fi-FI" sz="15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7C61-54D8-7B48-A156-A2B0E7AE6D50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0010"/>
            <a:ext cx="5963478" cy="76799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99512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628900" y="1113183"/>
            <a:ext cx="6249228" cy="54367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37112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urkoosi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orakulmio 22"/>
          <p:cNvSpPr/>
          <p:nvPr userDrawn="1"/>
        </p:nvSpPr>
        <p:spPr>
          <a:xfrm>
            <a:off x="0" y="932723"/>
            <a:ext cx="9144000" cy="5088565"/>
          </a:xfrm>
          <a:prstGeom prst="rect">
            <a:avLst/>
          </a:prstGeom>
          <a:gradFill>
            <a:gsLst>
              <a:gs pos="44000">
                <a:schemeClr val="bg1">
                  <a:alpha val="0"/>
                </a:schemeClr>
              </a:gs>
              <a:gs pos="100000">
                <a:srgbClr val="C9DD03">
                  <a:alpha val="6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uorakulmio 1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1601" y="3332989"/>
            <a:ext cx="6564783" cy="1824203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1600" y="5253203"/>
            <a:ext cx="6584656" cy="5760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Lapsi- ja perhepalveluiden muutosohjelma / STM</a:t>
            </a: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5" name="Suorakulmio 14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10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533E-DD58-445D-ACF9-39AF944647D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18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1C10-9DAD-40C5-8CB5-2376B950636E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94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FA7C-2B58-42EF-AECC-9CEE099D03EA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10" y="1796819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551329" y="2553131"/>
            <a:ext cx="6858000" cy="2387600"/>
          </a:xfrm>
        </p:spPr>
        <p:txBody>
          <a:bodyPr anchor="b">
            <a:noAutofit/>
          </a:bodyPr>
          <a:lstStyle>
            <a:lvl1pPr algn="l">
              <a:lnSpc>
                <a:spcPct val="114000"/>
              </a:lnSpc>
              <a:defRPr sz="3000">
                <a:latin typeface="+mj-lt"/>
              </a:defRPr>
            </a:lvl1pPr>
          </a:lstStyle>
          <a:p>
            <a:r>
              <a:rPr lang="fi-FI" dirty="0"/>
              <a:t>NAPAKKA</a:t>
            </a:r>
            <a:br>
              <a:rPr lang="fi-FI" dirty="0"/>
            </a:br>
            <a:r>
              <a:rPr lang="fi-FI" dirty="0"/>
              <a:t>ESITYKSEN OTSIKKO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2002670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04468" y="2529338"/>
            <a:ext cx="3396698" cy="1794185"/>
          </a:xfrm>
        </p:spPr>
        <p:txBody>
          <a:bodyPr anchor="b">
            <a:noAutofit/>
          </a:bodyPr>
          <a:lstStyle>
            <a:lvl1pPr algn="l">
              <a:defRPr lang="fi-FI" sz="2700" b="0" i="0" baseline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904468" y="4467368"/>
            <a:ext cx="2057400" cy="365125"/>
          </a:xfrm>
        </p:spPr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71591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3" y="4323523"/>
            <a:ext cx="1870067" cy="195680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28" y="5859703"/>
            <a:ext cx="450342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1391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8900" y="1800963"/>
            <a:ext cx="5886450" cy="4289047"/>
          </a:xfrm>
        </p:spPr>
        <p:txBody>
          <a:bodyPr>
            <a:normAutofit/>
          </a:bodyPr>
          <a:lstStyle>
            <a:lvl1pPr>
              <a:defRPr lang="fi-FI" sz="15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effectLst/>
              <a:latin typeface="Myriad Pro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AC-17E0-A345-900B-AD9D12BCC3CD}" type="datetimeFigureOut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07C61-54D8-7B48-A156-A2B0E7AE6D50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0010"/>
            <a:ext cx="5963478" cy="76799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31745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628900" y="1113183"/>
            <a:ext cx="6249228" cy="54367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834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458" y="6289310"/>
            <a:ext cx="2672384" cy="499207"/>
          </a:xfrm>
          <a:prstGeom prst="rect">
            <a:avLst/>
          </a:prstGeom>
        </p:spPr>
      </p:pic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245995" y="1113183"/>
            <a:ext cx="2382907" cy="3053936"/>
          </a:xfrm>
        </p:spPr>
        <p:txBody>
          <a:bodyPr>
            <a:normAutofit/>
          </a:bodyPr>
          <a:lstStyle>
            <a:lvl1pPr>
              <a:defRPr lang="fi-FI" sz="2400" b="0" i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fi-FI" dirty="0">
              <a:solidFill>
                <a:srgbClr val="778C96"/>
              </a:solidFill>
              <a:effectLst/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612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leh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3887" y="1709740"/>
            <a:ext cx="8294201" cy="2163014"/>
          </a:xfrm>
        </p:spPr>
        <p:txBody>
          <a:bodyPr anchor="b">
            <a:noAutofit/>
          </a:bodyPr>
          <a:lstStyle>
            <a:lvl1pPr algn="ctr">
              <a:defRPr sz="4500" baseline="0">
                <a:latin typeface="+mj-lt"/>
              </a:defRPr>
            </a:lvl1pPr>
          </a:lstStyle>
          <a:p>
            <a:r>
              <a:rPr lang="fi-FI" dirty="0"/>
              <a:t>Väliotsikko </a:t>
            </a:r>
            <a:br>
              <a:rPr lang="fi-FI" dirty="0"/>
            </a:br>
            <a:r>
              <a:rPr lang="fi-FI" dirty="0"/>
              <a:t>ytimekkäästi tähän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8294200" cy="1500187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Välilehdet rytmittävät ja jäsentävät esityksen. </a:t>
            </a:r>
          </a:p>
          <a:p>
            <a:pPr lvl="0"/>
            <a:r>
              <a:rPr lang="fi-FI" dirty="0"/>
              <a:t>Samalla ne muodostavat hengähdystauon aiheiden välille.</a:t>
            </a:r>
          </a:p>
          <a:p>
            <a:pPr lvl="0"/>
            <a:r>
              <a:rPr lang="fi-FI" dirty="0"/>
              <a:t>Kannattaa käyttää!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23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"/>
            <a:ext cx="9144000" cy="93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6090005"/>
            <a:ext cx="5963507" cy="76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150482" y="6289302"/>
            <a:ext cx="2672429" cy="499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441" y="2016283"/>
            <a:ext cx="8191118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72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86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"/>
            <a:ext cx="9144000" cy="93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6090005"/>
            <a:ext cx="5963507" cy="76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150482" y="6289302"/>
            <a:ext cx="2672429" cy="499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77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504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7752" y="1179170"/>
            <a:ext cx="8848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6441" y="2016283"/>
            <a:ext cx="8191118" cy="1477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77941"/>
            <a:ext cx="2103120" cy="207749"/>
          </a:xfrm>
        </p:spPr>
        <p:txBody>
          <a:bodyPr/>
          <a:lstStyle/>
          <a:p>
            <a:pPr defTabSz="685800"/>
            <a:fld id="{FA6C0539-6F90-4F3C-865A-FE0FA61078A1}" type="datetime1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11.6.2020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83680" y="6377941"/>
            <a:ext cx="2103120" cy="207749"/>
          </a:xfrm>
        </p:spPr>
        <p:txBody>
          <a:bodyPr/>
          <a:lstStyle/>
          <a:p>
            <a:pPr defTabSz="685800"/>
            <a:fld id="{AF3D37F8-22D3-48E0-8D89-5DDCFAF338AF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9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95384"/>
            <a:ext cx="28956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Etunimi Sukunimi</a:t>
            </a:r>
            <a:endParaRPr lang="fi-FI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88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77941"/>
            <a:ext cx="2103120" cy="207749"/>
          </a:xfrm>
        </p:spPr>
        <p:txBody>
          <a:bodyPr/>
          <a:lstStyle/>
          <a:p>
            <a:pPr defTabSz="685800"/>
            <a:fld id="{36263149-9791-4606-9DA4-FDF2D1419F7D}" type="datetime1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11.6.2020</a:t>
            </a:fld>
            <a:endParaRPr lang="fi-FI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08961" y="6377941"/>
            <a:ext cx="2926079" cy="207749"/>
          </a:xfrm>
        </p:spPr>
        <p:txBody>
          <a:bodyPr/>
          <a:lstStyle/>
          <a:p>
            <a:pPr defTabSz="685800"/>
            <a:r>
              <a:rPr lang="fi-FI" sz="1350">
                <a:solidFill>
                  <a:prstClr val="black">
                    <a:tint val="75000"/>
                  </a:prst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83680" y="6377941"/>
            <a:ext cx="2103120" cy="207749"/>
          </a:xfrm>
        </p:spPr>
        <p:txBody>
          <a:bodyPr/>
          <a:lstStyle/>
          <a:p>
            <a:pPr defTabSz="685800"/>
            <a:fld id="{AF3D37F8-22D3-48E0-8D89-5DDCFAF338AF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09" y="1796820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2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2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88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"/>
            <a:ext cx="9144000" cy="93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6090005"/>
            <a:ext cx="5963507" cy="76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150482" y="6289302"/>
            <a:ext cx="2672429" cy="499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441" y="2016283"/>
            <a:ext cx="8191118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-omalla-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3676264" cy="2163014"/>
          </a:xfrm>
        </p:spPr>
        <p:txBody>
          <a:bodyPr anchor="b">
            <a:noAutofit/>
          </a:bodyPr>
          <a:lstStyle>
            <a:lvl1pPr algn="l">
              <a:defRPr sz="45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Väliotsikko </a:t>
            </a:r>
            <a:br>
              <a:rPr lang="fi-FI" dirty="0"/>
            </a:br>
            <a:r>
              <a:rPr lang="fi-FI" dirty="0"/>
              <a:t>ytimekkäästi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"/>
            <a:ext cx="9144000" cy="93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6090005"/>
            <a:ext cx="5963507" cy="76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150482" y="6289302"/>
            <a:ext cx="2672429" cy="499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84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822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7752" y="1179170"/>
            <a:ext cx="8848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6441" y="2016283"/>
            <a:ext cx="8191118" cy="1477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77941"/>
            <a:ext cx="2103120" cy="207749"/>
          </a:xfrm>
        </p:spPr>
        <p:txBody>
          <a:bodyPr/>
          <a:lstStyle/>
          <a:p>
            <a:pPr defTabSz="685800"/>
            <a:fld id="{FA6C0539-6F90-4F3C-865A-FE0FA61078A1}" type="datetime1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11.6.2020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83680" y="6377941"/>
            <a:ext cx="2103120" cy="207749"/>
          </a:xfrm>
        </p:spPr>
        <p:txBody>
          <a:bodyPr/>
          <a:lstStyle/>
          <a:p>
            <a:pPr defTabSz="685800"/>
            <a:fld id="{AF3D37F8-22D3-48E0-8D89-5DDCFAF338AF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6627449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95384"/>
            <a:ext cx="289560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Etunimi Sukunimi</a:t>
            </a:r>
            <a:endParaRPr lang="fi-FI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37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iitossivu">
    <p:bg>
      <p:bgPr>
        <a:solidFill>
          <a:srgbClr val="C9D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77941"/>
            <a:ext cx="2103120" cy="207749"/>
          </a:xfrm>
        </p:spPr>
        <p:txBody>
          <a:bodyPr/>
          <a:lstStyle/>
          <a:p>
            <a:pPr defTabSz="685800"/>
            <a:fld id="{36263149-9791-4606-9DA4-FDF2D1419F7D}" type="datetime1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11.6.2020</a:t>
            </a:fld>
            <a:endParaRPr lang="fi-FI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08961" y="6377941"/>
            <a:ext cx="2926079" cy="207749"/>
          </a:xfrm>
        </p:spPr>
        <p:txBody>
          <a:bodyPr/>
          <a:lstStyle/>
          <a:p>
            <a:pPr defTabSz="685800"/>
            <a:r>
              <a:rPr lang="fi-FI" sz="1350">
                <a:solidFill>
                  <a:prstClr val="black">
                    <a:tint val="75000"/>
                  </a:prstClr>
                </a:solidFill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83680" y="6377941"/>
            <a:ext cx="2103120" cy="207749"/>
          </a:xfrm>
        </p:spPr>
        <p:txBody>
          <a:bodyPr/>
          <a:lstStyle/>
          <a:p>
            <a:pPr defTabSz="685800"/>
            <a:fld id="{AF3D37F8-22D3-48E0-8D89-5DDCFAF338AF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09" y="1796820"/>
            <a:ext cx="6564783" cy="1824203"/>
          </a:xfrm>
        </p:spPr>
        <p:txBody>
          <a:bodyPr anchor="b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3621021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i="1" dirty="0"/>
              <a:t>#lapemuutos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5253203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4197085"/>
            <a:ext cx="6576504" cy="576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stm.fi/hankkeet/lapsi-ja-perhepalvelut</a:t>
            </a:r>
            <a:endParaRPr lang="fi-FI" dirty="0"/>
          </a:p>
        </p:txBody>
      </p:sp>
      <p:sp>
        <p:nvSpPr>
          <p:cNvPr id="22" name="Suorakulmio 21"/>
          <p:cNvSpPr>
            <a:spLocks/>
          </p:cNvSpPr>
          <p:nvPr userDrawn="1"/>
        </p:nvSpPr>
        <p:spPr>
          <a:xfrm>
            <a:off x="0" y="6797042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01260" y="2946366"/>
            <a:ext cx="4335332" cy="320308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i-FI" b="1" dirty="0"/>
              <a:t>ETUNIMI SUKUNIMI</a:t>
            </a:r>
            <a:br>
              <a:rPr lang="fi-FI" b="1" dirty="0"/>
            </a:br>
            <a:r>
              <a:rPr lang="fi-FI" b="1" dirty="0"/>
              <a:t>sähköpostiosoite</a:t>
            </a:r>
          </a:p>
          <a:p>
            <a:r>
              <a:rPr lang="fi-FI" b="1" baseline="0" dirty="0" err="1">
                <a:latin typeface="Myriad Pro" charset="0"/>
                <a:ea typeface="Myriad Pro" charset="0"/>
                <a:cs typeface="Myriad Pro" charset="0"/>
              </a:rPr>
              <a:t>stm.fi</a:t>
            </a:r>
            <a:r>
              <a:rPr lang="fi-FI" b="1" baseline="0" dirty="0">
                <a:latin typeface="Myriad Pro" charset="0"/>
                <a:ea typeface="Myriad Pro" charset="0"/>
                <a:cs typeface="Myriad Pro" charset="0"/>
              </a:rPr>
              <a:t>/hankkeet/terveys ja hyvinvointi</a:t>
            </a:r>
            <a:br>
              <a:rPr lang="fi-FI" b="1" baseline="0" dirty="0">
                <a:latin typeface="Myriad Pro" charset="0"/>
                <a:ea typeface="Myriad Pro" charset="0"/>
                <a:cs typeface="Myriad Pro" charset="0"/>
              </a:rPr>
            </a:br>
            <a:r>
              <a:rPr lang="fi-FI" b="1" baseline="0" dirty="0">
                <a:latin typeface="Myriad Pro" charset="0"/>
                <a:ea typeface="Myriad Pro" charset="0"/>
                <a:cs typeface="Myriad Pro" charset="0"/>
              </a:rPr>
              <a:t>#lapemuutos</a:t>
            </a:r>
            <a:br>
              <a:rPr lang="fi-FI" b="1" baseline="0" dirty="0">
                <a:latin typeface="Myriad Pro" charset="0"/>
                <a:ea typeface="Myriad Pro" charset="0"/>
                <a:cs typeface="Myriad Pro" charset="0"/>
              </a:rPr>
            </a:br>
            <a:r>
              <a:rPr lang="fi-FI" b="1" baseline="0" dirty="0">
                <a:latin typeface="Myriad Pro" charset="0"/>
                <a:ea typeface="Myriad Pro" charset="0"/>
                <a:cs typeface="Myriad Pro" charset="0"/>
              </a:rPr>
              <a:t>#kärkihanke</a:t>
            </a:r>
          </a:p>
        </p:txBody>
      </p:sp>
      <p:sp>
        <p:nvSpPr>
          <p:cNvPr id="3" name="Otsikko 1"/>
          <p:cNvSpPr>
            <a:spLocks noGrp="1"/>
          </p:cNvSpPr>
          <p:nvPr>
            <p:ph type="ctrTitle" hasCustomPrompt="1"/>
          </p:nvPr>
        </p:nvSpPr>
        <p:spPr>
          <a:xfrm>
            <a:off x="4501260" y="457167"/>
            <a:ext cx="4335332" cy="2387600"/>
          </a:xfrm>
        </p:spPr>
        <p:txBody>
          <a:bodyPr anchor="b">
            <a:noAutofit/>
          </a:bodyPr>
          <a:lstStyle>
            <a:lvl1pPr algn="l">
              <a:defRPr sz="2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NAPAKKA 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grpSp>
        <p:nvGrpSpPr>
          <p:cNvPr id="33" name="Ryhmitä 32"/>
          <p:cNvGrpSpPr/>
          <p:nvPr userDrawn="1"/>
        </p:nvGrpSpPr>
        <p:grpSpPr>
          <a:xfrm>
            <a:off x="5147094" y="6284383"/>
            <a:ext cx="3979686" cy="519873"/>
            <a:chOff x="5147094" y="6284383"/>
            <a:chExt cx="3979686" cy="519873"/>
          </a:xfrm>
        </p:grpSpPr>
        <p:pic>
          <p:nvPicPr>
            <p:cNvPr id="34" name="Kuva 3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640" y="6378045"/>
              <a:ext cx="1514140" cy="372857"/>
            </a:xfrm>
            <a:prstGeom prst="rect">
              <a:avLst/>
            </a:prstGeom>
          </p:spPr>
        </p:pic>
        <p:pic>
          <p:nvPicPr>
            <p:cNvPr id="35" name="Kuva 3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621" y="6284383"/>
              <a:ext cx="803005" cy="519873"/>
            </a:xfrm>
            <a:prstGeom prst="rect">
              <a:avLst/>
            </a:prstGeom>
          </p:spPr>
        </p:pic>
        <p:pic>
          <p:nvPicPr>
            <p:cNvPr id="36" name="Kuva 35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094" y="6427853"/>
              <a:ext cx="1326668" cy="315023"/>
            </a:xfrm>
            <a:prstGeom prst="rect">
              <a:avLst/>
            </a:prstGeom>
          </p:spPr>
        </p:pic>
        <p:cxnSp>
          <p:nvCxnSpPr>
            <p:cNvPr id="37" name="Suora yhdysviiva 36"/>
            <p:cNvCxnSpPr/>
            <p:nvPr userDrawn="1"/>
          </p:nvCxnSpPr>
          <p:spPr>
            <a:xfrm>
              <a:off x="6602855" y="6308087"/>
              <a:ext cx="0" cy="4356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uora yhdysviiva 37"/>
            <p:cNvCxnSpPr/>
            <p:nvPr userDrawn="1"/>
          </p:nvCxnSpPr>
          <p:spPr>
            <a:xfrm>
              <a:off x="7608315" y="6307138"/>
              <a:ext cx="0" cy="4356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neljällä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LYHYT OTSIKKO</a:t>
            </a:r>
          </a:p>
        </p:txBody>
      </p:sp>
      <p:sp>
        <p:nvSpPr>
          <p:cNvPr id="6" name="Kuvan paikkamerkki 2"/>
          <p:cNvSpPr>
            <a:spLocks noGrp="1"/>
          </p:cNvSpPr>
          <p:nvPr>
            <p:ph type="pic" idx="13"/>
          </p:nvPr>
        </p:nvSpPr>
        <p:spPr>
          <a:xfrm>
            <a:off x="0" y="762003"/>
            <a:ext cx="1602000" cy="148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  <p:sp>
        <p:nvSpPr>
          <p:cNvPr id="7" name="Kuvan paikkamerkki 2"/>
          <p:cNvSpPr>
            <a:spLocks noGrp="1"/>
          </p:cNvSpPr>
          <p:nvPr>
            <p:ph type="pic" idx="14"/>
          </p:nvPr>
        </p:nvSpPr>
        <p:spPr>
          <a:xfrm>
            <a:off x="0" y="2300539"/>
            <a:ext cx="1602000" cy="148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  <p:sp>
        <p:nvSpPr>
          <p:cNvPr id="8" name="Kuvan paikkamerkki 2"/>
          <p:cNvSpPr>
            <a:spLocks noGrp="1"/>
          </p:cNvSpPr>
          <p:nvPr>
            <p:ph type="pic" idx="16"/>
          </p:nvPr>
        </p:nvSpPr>
        <p:spPr>
          <a:xfrm>
            <a:off x="0" y="5369227"/>
            <a:ext cx="1602000" cy="148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  <p:sp>
        <p:nvSpPr>
          <p:cNvPr id="9" name="Kuvan paikkamerkki 2"/>
          <p:cNvSpPr>
            <a:spLocks noGrp="1"/>
          </p:cNvSpPr>
          <p:nvPr>
            <p:ph type="pic" idx="20"/>
          </p:nvPr>
        </p:nvSpPr>
        <p:spPr>
          <a:xfrm>
            <a:off x="0" y="3839075"/>
            <a:ext cx="1602000" cy="148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1755960" y="1138518"/>
            <a:ext cx="7128064" cy="503844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9293" y="6517263"/>
            <a:ext cx="2219302" cy="23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628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theme" Target="../theme/theme2.xml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&gt; Lisää &gt; alatunniste: lisää oma 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6D91-149E-9E4A-8EA6-630E54DCC7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5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7" r:id="rId3"/>
    <p:sldLayoutId id="2147483691" r:id="rId4"/>
    <p:sldLayoutId id="2147483726" r:id="rId5"/>
    <p:sldLayoutId id="2147483704" r:id="rId6"/>
    <p:sldLayoutId id="2147483707" r:id="rId7"/>
    <p:sldLayoutId id="2147483706" r:id="rId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50000"/>
        <a:buFont typeface="Arial"/>
        <a:buChar char="•"/>
        <a:defRPr sz="210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"/>
            <a:ext cx="9144000" cy="938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441" y="2016283"/>
            <a:ext cx="819111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1"/>
            <a:ext cx="2926079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746996" y="143439"/>
            <a:ext cx="7886700" cy="61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68452" y="1214798"/>
            <a:ext cx="7092205" cy="476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Tekstiruutu 4"/>
          <p:cNvSpPr txBox="1"/>
          <p:nvPr userDrawn="1"/>
        </p:nvSpPr>
        <p:spPr>
          <a:xfrm>
            <a:off x="2132894" y="6526135"/>
            <a:ext cx="760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C70104-4F76-CD4E-AAFC-71B053DEA09B}" type="datetime1">
              <a:rPr lang="fi-FI" sz="900" b="1" i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11.6.2020</a:t>
            </a:fld>
            <a:endParaRPr lang="fi-FI" sz="900" b="1" i="0" dirty="0">
              <a:solidFill>
                <a:schemeClr val="accent1"/>
              </a:solidFill>
              <a:latin typeface="+mn-lt"/>
              <a:ea typeface="Myriad Pro" charset="0"/>
              <a:cs typeface="Myriad Pro" charset="0"/>
            </a:endParaRPr>
          </a:p>
        </p:txBody>
      </p:sp>
      <p:sp>
        <p:nvSpPr>
          <p:cNvPr id="14" name="Tekstiruutu 13"/>
          <p:cNvSpPr txBox="1"/>
          <p:nvPr userDrawn="1"/>
        </p:nvSpPr>
        <p:spPr>
          <a:xfrm>
            <a:off x="1842794" y="6519019"/>
            <a:ext cx="377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5A640C5-57A0-984F-B85C-018A32660E87}" type="slidenum">
              <a:rPr lang="fi-FI" sz="900" b="1" smtClean="0">
                <a:solidFill>
                  <a:schemeClr val="accent5"/>
                </a:solidFill>
              </a:rPr>
              <a:t>‹#›</a:t>
            </a:fld>
            <a:endParaRPr lang="fi-FI" sz="900" b="1" dirty="0">
              <a:solidFill>
                <a:schemeClr val="accent5"/>
              </a:solidFill>
            </a:endParaRPr>
          </a:p>
        </p:txBody>
      </p:sp>
      <p:grpSp>
        <p:nvGrpSpPr>
          <p:cNvPr id="30" name="Ryhmitä 29"/>
          <p:cNvGrpSpPr/>
          <p:nvPr userDrawn="1"/>
        </p:nvGrpSpPr>
        <p:grpSpPr>
          <a:xfrm>
            <a:off x="5147094" y="6284383"/>
            <a:ext cx="3979686" cy="519873"/>
            <a:chOff x="5147094" y="6284383"/>
            <a:chExt cx="3979686" cy="519873"/>
          </a:xfrm>
        </p:grpSpPr>
        <p:pic>
          <p:nvPicPr>
            <p:cNvPr id="21" name="Kuva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640" y="6378045"/>
              <a:ext cx="1514140" cy="372857"/>
            </a:xfrm>
            <a:prstGeom prst="rect">
              <a:avLst/>
            </a:prstGeom>
          </p:spPr>
        </p:pic>
        <p:pic>
          <p:nvPicPr>
            <p:cNvPr id="19" name="Kuva 1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621" y="6284383"/>
              <a:ext cx="803005" cy="519873"/>
            </a:xfrm>
            <a:prstGeom prst="rect">
              <a:avLst/>
            </a:prstGeom>
          </p:spPr>
        </p:pic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094" y="6427853"/>
              <a:ext cx="1326668" cy="315023"/>
            </a:xfrm>
            <a:prstGeom prst="rect">
              <a:avLst/>
            </a:prstGeom>
          </p:spPr>
        </p:pic>
        <p:cxnSp>
          <p:nvCxnSpPr>
            <p:cNvPr id="28" name="Suora yhdysviiva 27"/>
            <p:cNvCxnSpPr/>
            <p:nvPr userDrawn="1"/>
          </p:nvCxnSpPr>
          <p:spPr>
            <a:xfrm>
              <a:off x="6602855" y="6308087"/>
              <a:ext cx="0" cy="4356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28"/>
            <p:cNvCxnSpPr/>
            <p:nvPr userDrawn="1"/>
          </p:nvCxnSpPr>
          <p:spPr>
            <a:xfrm>
              <a:off x="7608315" y="6307138"/>
              <a:ext cx="0" cy="435600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9293" y="6517263"/>
            <a:ext cx="2219302" cy="232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211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2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Myriad Pro" charset="0"/>
          <a:cs typeface="Myriad Pro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441600"/>
            <a:ext cx="8229600" cy="87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5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600" b="1" kern="1200">
          <a:solidFill>
            <a:srgbClr val="C9DD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441600"/>
            <a:ext cx="8229600" cy="87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7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600" b="1" kern="1200">
          <a:solidFill>
            <a:srgbClr val="C9DD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441600"/>
            <a:ext cx="8229600" cy="87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600" b="1" kern="1200">
          <a:solidFill>
            <a:srgbClr val="C9DD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441600"/>
            <a:ext cx="8229600" cy="87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600" b="1" kern="1200">
          <a:solidFill>
            <a:srgbClr val="C9DD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441600"/>
            <a:ext cx="8229600" cy="87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7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600" b="1" kern="1200">
          <a:solidFill>
            <a:srgbClr val="C9DD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441600"/>
            <a:ext cx="8229600" cy="87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5616" y="632823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344F38-22F5-452F-A687-B0A71B954F7F}" type="datetime1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11.6.2020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95536" y="6328238"/>
            <a:ext cx="600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484A4B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6328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t>Etunimi Sukunimi</a:t>
            </a:r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6797041"/>
            <a:ext cx="9144000" cy="60959"/>
          </a:xfrm>
          <a:prstGeom prst="rect">
            <a:avLst/>
          </a:prstGeom>
          <a:solidFill>
            <a:srgbClr val="C9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600" b="1" kern="1200">
          <a:solidFill>
            <a:srgbClr val="C9DD0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AA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"/>
            <a:ext cx="9144000" cy="938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52" y="1179171"/>
            <a:ext cx="88484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441" y="2016283"/>
            <a:ext cx="819111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1"/>
            <a:ext cx="2926079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6/11/2020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fi-FI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 sz="13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9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rly.fi/Urf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aisa-maria.rantajarvi@poskelappi.fi" TargetMode="External"/><Relationship Id="rId2" Type="http://schemas.openxmlformats.org/officeDocument/2006/relationships/hyperlink" Target="mailto:Mikko.narhi@poskelappi.fi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Hannele.heinonen@evl.f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Perhekeskustoimintamallista Oulun Hiippakunnan kasvatuksen väelle </a:t>
            </a:r>
          </a:p>
        </p:txBody>
      </p:sp>
    </p:spTree>
    <p:extLst>
      <p:ext uri="{BB962C8B-B14F-4D97-AF65-F5344CB8AC3E}">
        <p14:creationId xmlns:p14="http://schemas.microsoft.com/office/powerpoint/2010/main" val="69583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1" y="1828800"/>
            <a:ext cx="8905646" cy="276999"/>
          </a:xfrm>
        </p:spPr>
        <p:txBody>
          <a:bodyPr>
            <a:noAutofit/>
          </a:bodyPr>
          <a:lstStyle/>
          <a:p>
            <a:r>
              <a:rPr lang="fi-FI" sz="2100" b="1" dirty="0"/>
              <a:t>Perhekeskustoimintamalli Lappiin hankkeen 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1" y="2481366"/>
            <a:ext cx="8191118" cy="3159340"/>
          </a:xfrm>
        </p:spPr>
        <p:txBody>
          <a:bodyPr>
            <a:normAutofit fontScale="850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Toimiva </a:t>
            </a:r>
            <a:r>
              <a:rPr lang="fi-FI" b="1" dirty="0"/>
              <a:t>lapsi- ja perhelähtöisten lähipalvelujen </a:t>
            </a:r>
            <a:r>
              <a:rPr lang="fi-FI" dirty="0"/>
              <a:t>kokonaisuus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Painotus </a:t>
            </a:r>
            <a:r>
              <a:rPr lang="fi-FI" b="1" dirty="0"/>
              <a:t>hyvinvointia edistävässä ja ennaltaehkäisevässä työssä</a:t>
            </a:r>
            <a:r>
              <a:rPr lang="fi-FI" dirty="0"/>
              <a:t>, tarvittaessa pitkäkestoisesti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b="1" dirty="0" err="1"/>
              <a:t>Sotepalvelut</a:t>
            </a:r>
            <a:r>
              <a:rPr lang="fi-FI" b="1" dirty="0"/>
              <a:t> tukevat </a:t>
            </a:r>
            <a:r>
              <a:rPr lang="fi-FI" dirty="0"/>
              <a:t>kuntiin jääviä palveluita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b="1" dirty="0"/>
              <a:t>Erityispalvelut tukevat </a:t>
            </a:r>
            <a:r>
              <a:rPr lang="fi-FI" dirty="0"/>
              <a:t>peruspalveluita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Palveluvalikoimassa  </a:t>
            </a:r>
            <a:r>
              <a:rPr lang="fi-FI" b="1" dirty="0"/>
              <a:t>järjestöt ja</a:t>
            </a:r>
            <a:r>
              <a:rPr lang="fi-FI" sz="2800" b="1" dirty="0">
                <a:solidFill>
                  <a:srgbClr val="FF0000"/>
                </a:solidFill>
              </a:rPr>
              <a:t> seurakunnat </a:t>
            </a:r>
            <a:r>
              <a:rPr lang="fi-FI" dirty="0"/>
              <a:t>ovat osa perhekeskustoimintamallia (esim. vertaistuki, vanhemmuuden tuki, avoimet kohtaamispaikat jne.)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Lasten, nuorten ja perheiden </a:t>
            </a:r>
            <a:r>
              <a:rPr lang="fi-FI" b="1" dirty="0"/>
              <a:t>osallisuus</a:t>
            </a:r>
            <a:r>
              <a:rPr lang="fi-FI" dirty="0"/>
              <a:t> tärkeää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Hyvä </a:t>
            </a:r>
            <a:r>
              <a:rPr lang="fi-FI" b="1" dirty="0"/>
              <a:t>johtaminen ja toimintakulttuurin </a:t>
            </a:r>
            <a:r>
              <a:rPr lang="fi-FI" dirty="0"/>
              <a:t>uudistaminen on keskeistä toimivissa lasten, nuorten ja  perheiden palveluissa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b="1" dirty="0"/>
              <a:t>Yhdenvertaisuus</a:t>
            </a:r>
            <a:r>
              <a:rPr lang="fi-FI" dirty="0"/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2900" y="5640706"/>
            <a:ext cx="1577340" cy="138499"/>
          </a:xfrm>
        </p:spPr>
        <p:txBody>
          <a:bodyPr/>
          <a:lstStyle/>
          <a:p>
            <a:pPr defTabSz="914378">
              <a:defRPr/>
            </a:pPr>
            <a:fld id="{4F21AC60-DBD3-4BB4-A9EC-ED1811AD5CCF}" type="datetime1">
              <a:rPr lang="fi-FI" sz="900">
                <a:solidFill>
                  <a:srgbClr val="484A4B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378">
                <a:defRPr/>
              </a:pPr>
              <a:t>11.6.2020</a:t>
            </a:fld>
            <a:endParaRPr lang="fi-FI" sz="900" dirty="0">
              <a:solidFill>
                <a:srgbClr val="484A4B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5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57350"/>
            <a:ext cx="8229600" cy="342900"/>
          </a:xfrm>
        </p:spPr>
        <p:txBody>
          <a:bodyPr>
            <a:normAutofit fontScale="90000"/>
          </a:bodyPr>
          <a:lstStyle/>
          <a:p>
            <a:r>
              <a:rPr lang="fi-FI" dirty="0"/>
              <a:t>PERHEKESKUSMALLI –HANKKEEN OSA-ALUEET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</p:nvPr>
        </p:nvGraphicFramePr>
        <p:xfrm>
          <a:off x="225453" y="1691641"/>
          <a:ext cx="811489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964">
                  <a:extLst>
                    <a:ext uri="{9D8B030D-6E8A-4147-A177-3AD203B41FA5}">
                      <a16:colId xmlns:a16="http://schemas.microsoft.com/office/drawing/2014/main" val="1828278038"/>
                    </a:ext>
                  </a:extLst>
                </a:gridCol>
                <a:gridCol w="2704964">
                  <a:extLst>
                    <a:ext uri="{9D8B030D-6E8A-4147-A177-3AD203B41FA5}">
                      <a16:colId xmlns:a16="http://schemas.microsoft.com/office/drawing/2014/main" val="3915048224"/>
                    </a:ext>
                  </a:extLst>
                </a:gridCol>
                <a:gridCol w="2704964">
                  <a:extLst>
                    <a:ext uri="{9D8B030D-6E8A-4147-A177-3AD203B41FA5}">
                      <a16:colId xmlns:a16="http://schemas.microsoft.com/office/drawing/2014/main" val="629129249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1)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Palveluohjaus</a:t>
                      </a:r>
                      <a:r>
                        <a:rPr lang="fi-FI" sz="1800" baseline="0" dirty="0"/>
                        <a:t> ja p</a:t>
                      </a:r>
                      <a:r>
                        <a:rPr lang="fi-FI" sz="1800" dirty="0"/>
                        <a:t>erhekeskusmallin</a:t>
                      </a:r>
                      <a:r>
                        <a:rPr lang="fi-FI" sz="1800" baseline="0" dirty="0"/>
                        <a:t> rakenteet</a:t>
                      </a:r>
                      <a:r>
                        <a:rPr lang="fi-FI" sz="1800" dirty="0"/>
                        <a:t> Lappiin,</a:t>
                      </a:r>
                      <a:r>
                        <a:rPr lang="fi-FI" sz="1800" baseline="0" dirty="0"/>
                        <a:t> Kaisa-Maria Rantajärvi ja Mikko Närhi</a:t>
                      </a:r>
                      <a:endParaRPr lang="fi-FI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2)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Vanhemmuuden ja parisuhteen tuen vahvistaminen,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Hannele</a:t>
                      </a:r>
                      <a:r>
                        <a:rPr lang="fi-FI" sz="1800" baseline="0" dirty="0"/>
                        <a:t> Heinonen</a:t>
                      </a:r>
                      <a:r>
                        <a:rPr lang="fi-FI" sz="18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(Oulun</a:t>
                      </a:r>
                      <a:r>
                        <a:rPr lang="fi-FI" sz="1800" b="0" baseline="0" dirty="0"/>
                        <a:t> hiippakunnan kapituli)</a:t>
                      </a:r>
                      <a:endParaRPr lang="fi-FI" sz="1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3)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Erotilanteen palveluiden kehittäminen,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Tanja Sälevä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(Lapin Ensi-</a:t>
                      </a:r>
                      <a:r>
                        <a:rPr lang="fi-FI" sz="1800" b="0" baseline="0" dirty="0"/>
                        <a:t> ja turvakoti)</a:t>
                      </a:r>
                      <a:endParaRPr lang="fi-FI" sz="18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28020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solidFill>
                            <a:schemeClr val="bg1"/>
                          </a:solidFill>
                        </a:rPr>
                        <a:t>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dirty="0">
                          <a:solidFill>
                            <a:schemeClr val="bg1"/>
                          </a:solidFill>
                        </a:rPr>
                        <a:t>Monikulttuuristen lasten, nuorten ja perheiden </a:t>
                      </a:r>
                      <a:r>
                        <a:rPr lang="fi-FI" sz="1800" b="1" dirty="0" err="1">
                          <a:solidFill>
                            <a:schemeClr val="bg1"/>
                          </a:solidFill>
                        </a:rPr>
                        <a:t>erityis</a:t>
                      </a:r>
                      <a:r>
                        <a:rPr lang="fi-FI" sz="1800" b="1" dirty="0">
                          <a:solidFill>
                            <a:schemeClr val="bg1"/>
                          </a:solidFill>
                        </a:rPr>
                        <a:t>-tarpeiden</a:t>
                      </a:r>
                      <a:r>
                        <a:rPr lang="fi-FI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i-FI" sz="1800" b="1" dirty="0">
                          <a:solidFill>
                            <a:schemeClr val="bg1"/>
                          </a:solidFill>
                        </a:rPr>
                        <a:t>huomioi-</a:t>
                      </a:r>
                      <a:r>
                        <a:rPr lang="fi-FI" sz="1800" b="1" dirty="0" err="1">
                          <a:solidFill>
                            <a:schemeClr val="bg1"/>
                          </a:solidFill>
                        </a:rPr>
                        <a:t>minen</a:t>
                      </a:r>
                      <a:r>
                        <a:rPr lang="fi-FI" sz="1800" b="1" dirty="0">
                          <a:solidFill>
                            <a:schemeClr val="bg1"/>
                          </a:solidFill>
                        </a:rPr>
                        <a:t> palveluissa, Riitta Lehtola</a:t>
                      </a:r>
                    </a:p>
                    <a:p>
                      <a:endParaRPr lang="fi-FI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5)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Lasten somaattisen ja psykiatrisen </a:t>
                      </a:r>
                      <a:r>
                        <a:rPr lang="fi-FI" sz="1800" dirty="0" err="1"/>
                        <a:t>esh:n</a:t>
                      </a:r>
                      <a:r>
                        <a:rPr lang="fi-FI" sz="1800" dirty="0"/>
                        <a:t>  integraatio perhekeskustoiminta-malliin, Tuula Mäntymäki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6)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Lastensuojelun systeemisen toimintamallin</a:t>
                      </a:r>
                      <a:r>
                        <a:rPr lang="fi-FI" sz="1800" baseline="0" dirty="0"/>
                        <a:t> kehittäminen, Teija Moisanen</a:t>
                      </a:r>
                      <a:endParaRPr lang="fi-FI" sz="1800" dirty="0"/>
                    </a:p>
                    <a:p>
                      <a:endParaRPr lang="fi-FI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16166"/>
                  </a:ext>
                </a:extLst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/>
            <a:fld id="{E5AA533E-DD58-445D-ACF9-39AF944647DF}" type="datetime1">
              <a:rPr lang="fi-FI" sz="1350">
                <a:solidFill>
                  <a:srgbClr val="484A4B">
                    <a:lumMod val="65000"/>
                    <a:lumOff val="35000"/>
                  </a:srgbClr>
                </a:solidFill>
                <a:latin typeface="Calibri"/>
              </a:rPr>
              <a:pPr defTabSz="914355"/>
              <a:t>11.6.2020</a:t>
            </a:fld>
            <a:endParaRPr lang="fi-FI" sz="1350" dirty="0">
              <a:solidFill>
                <a:srgbClr val="484A4B">
                  <a:lumMod val="65000"/>
                  <a:lumOff val="35000"/>
                </a:srgbClr>
              </a:solidFill>
              <a:latin typeface="Calibri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/>
            <a:fld id="{AF3D37F8-22D3-48E0-8D89-5DDCFAF338AF}" type="slidenum">
              <a:rPr lang="fi-FI" sz="1350">
                <a:solidFill>
                  <a:srgbClr val="484A4B">
                    <a:lumMod val="65000"/>
                    <a:lumOff val="35000"/>
                  </a:srgbClr>
                </a:solidFill>
                <a:latin typeface="Calibri"/>
              </a:rPr>
              <a:pPr defTabSz="914355"/>
              <a:t>11</a:t>
            </a:fld>
            <a:endParaRPr lang="fi-FI" sz="1350" dirty="0">
              <a:solidFill>
                <a:srgbClr val="484A4B">
                  <a:lumMod val="65000"/>
                  <a:lumOff val="3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15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Palveluohjauksesta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Palveluohjaus on olennainen osa perhekeskustoimintamallia. Ei voida irrottaa omaksi erilliseksi osa-alueeksi. </a:t>
            </a:r>
          </a:p>
          <a:p>
            <a:r>
              <a:rPr lang="fi-FI" dirty="0"/>
              <a:t>Lähipalveluiden ja paikallisten erityisolosuhteiden tuntemus on palveluohjauksessa ensi arvoisen tärkeää</a:t>
            </a:r>
          </a:p>
          <a:p>
            <a:r>
              <a:rPr lang="fi-FI" dirty="0"/>
              <a:t>Perhekeskustoimintamallin ideologian mukaisesti palveluohjauksessa on huomioitava myös järjestöjen ja </a:t>
            </a:r>
            <a:r>
              <a:rPr lang="fi-FI" sz="2500" dirty="0">
                <a:solidFill>
                  <a:srgbClr val="FF0000"/>
                </a:solidFill>
              </a:rPr>
              <a:t>seurakuntien</a:t>
            </a:r>
            <a:r>
              <a:rPr lang="fi-FI" dirty="0"/>
              <a:t> tuottamat palvelut kunnassa/seutukunnalla</a:t>
            </a:r>
          </a:p>
          <a:p>
            <a:r>
              <a:rPr lang="fi-FI" dirty="0"/>
              <a:t>Edelleen perhekeskustoimintamallissa ja palveluohjauksessa huomioitava saumaton yhteistyö maakunnan tuottamien </a:t>
            </a:r>
            <a:r>
              <a:rPr lang="fi-FI" dirty="0" err="1"/>
              <a:t>sote</a:t>
            </a:r>
            <a:r>
              <a:rPr lang="fi-FI" dirty="0"/>
              <a:t>-palveluiden ja kunnan tuottamien palveluiden kesken (varhaiskasvatus, koulu, nuoriso, vapaa-aika jne.)</a:t>
            </a:r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pic>
        <p:nvPicPr>
          <p:cNvPr id="6" name="Kuvan paikkamerkki 5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pic>
        <p:nvPicPr>
          <p:cNvPr id="9" name="Kuvan paikkamerkki 8"/>
          <p:cNvPicPr>
            <a:picLocks noGrp="1" noChangeAspect="1"/>
          </p:cNvPicPr>
          <p:nvPr>
            <p:ph type="pic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 r="14051"/>
          <a:stretch>
            <a:fillRect/>
          </a:stretch>
        </p:blipFill>
        <p:spPr/>
      </p:pic>
      <p:pic>
        <p:nvPicPr>
          <p:cNvPr id="11" name="Kuvan paikkamerkki 10"/>
          <p:cNvPicPr>
            <a:picLocks noGrp="1" noChangeAspect="1"/>
          </p:cNvPicPr>
          <p:nvPr>
            <p:ph type="pic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sp>
        <p:nvSpPr>
          <p:cNvPr id="13" name="Alatunnisteen paikkamerkki 12"/>
          <p:cNvSpPr>
            <a:spLocks noGrp="1"/>
          </p:cNvSpPr>
          <p:nvPr>
            <p:ph type="ftr" sz="quarter" idx="3"/>
          </p:nvPr>
        </p:nvSpPr>
        <p:spPr>
          <a:xfrm>
            <a:off x="2854018" y="6459388"/>
            <a:ext cx="2192542" cy="3351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8BB8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Lisää &gt; alatunniste: lisää oma nimi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8BB8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97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Toimivan palveluohjauksen hyötyjä</a:t>
            </a:r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Palvelee kuntalaisia ilman luukutusta</a:t>
            </a:r>
          </a:p>
          <a:p>
            <a:r>
              <a:rPr lang="fi-FI" dirty="0"/>
              <a:t>Asiakas ei jää yksin kun palveluohjaaja tarvittaessa saattaa asiakkaan oikean palvelun piiriin</a:t>
            </a:r>
          </a:p>
          <a:p>
            <a:r>
              <a:rPr lang="fi-FI" dirty="0"/>
              <a:t>Keskitetty palvelu madaltaa kynnystä ottaa yhteyttä kun on käytössä ns. helppo kanava (esim. yksi puhelinnumero tai sähköinen </a:t>
            </a:r>
            <a:r>
              <a:rPr lang="fi-FI" dirty="0" err="1"/>
              <a:t>chat</a:t>
            </a:r>
            <a:r>
              <a:rPr lang="fi-FI" dirty="0"/>
              <a:t>-ruutu tms.)</a:t>
            </a:r>
          </a:p>
          <a:p>
            <a:r>
              <a:rPr lang="fi-FI" dirty="0"/>
              <a:t>Voi vähentää merkittävästi esim. lastensuojelun kustannuksia pidemmällä aikajaksolla kun apu kohdentuu varhaisemmassa vaiheessa (</a:t>
            </a:r>
            <a:r>
              <a:rPr lang="fi-FI" dirty="0" err="1"/>
              <a:t>vrt.Oulunkaari</a:t>
            </a:r>
            <a:r>
              <a:rPr lang="fi-FI" dirty="0"/>
              <a:t>)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Alatunnisteen paikkamerkki 12"/>
          <p:cNvSpPr>
            <a:spLocks noGrp="1"/>
          </p:cNvSpPr>
          <p:nvPr>
            <p:ph type="ftr" sz="quarter" idx="3"/>
          </p:nvPr>
        </p:nvSpPr>
        <p:spPr>
          <a:xfrm>
            <a:off x="2854018" y="6459388"/>
            <a:ext cx="2192542" cy="3351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8BB8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Lisää &gt; alatunniste: lisää oma nimi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8BB8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8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Maakunnassa asiakkailla tasavertainen mahdollisuus palveluihin.</a:t>
            </a:r>
          </a:p>
          <a:p>
            <a:pPr lvl="0"/>
            <a:r>
              <a:rPr lang="fi-FI" dirty="0"/>
              <a:t> Siksi on tärkeää, että palveluohjaajat ovat verkosto, joita koulutetaan säännöllisesti.</a:t>
            </a:r>
          </a:p>
          <a:p>
            <a:pPr lvl="0"/>
            <a:r>
              <a:rPr lang="fi-FI" dirty="0"/>
              <a:t> Palveluohjaajien pitää tuntea oman kunnan/seutukunnan/maakunnan tasolla tarjottavat palvelut. Tämän lisäksi myös järjestöjen ja </a:t>
            </a:r>
            <a:r>
              <a:rPr lang="fi-FI" sz="2500" dirty="0">
                <a:solidFill>
                  <a:srgbClr val="FF0000"/>
                </a:solidFill>
              </a:rPr>
              <a:t>seurakuntien </a:t>
            </a:r>
            <a:r>
              <a:rPr lang="fi-FI" dirty="0"/>
              <a:t>tarjoamat palvelut. </a:t>
            </a:r>
          </a:p>
          <a:p>
            <a:pPr lvl="0"/>
            <a:r>
              <a:rPr lang="fi-FI" dirty="0"/>
              <a:t>Palveluohjauksen osalta on hyvä tuntea myös erilaisten osaajien tarjonta, kuten esimerkiksi NEPSY-valmentajat, </a:t>
            </a:r>
            <a:r>
              <a:rPr lang="fi-FI" b="1" dirty="0"/>
              <a:t>Lapset puheeksi/</a:t>
            </a:r>
            <a:r>
              <a:rPr lang="fi-FI" dirty="0"/>
              <a:t>huoli</a:t>
            </a:r>
            <a:r>
              <a:rPr lang="fi-FI" b="1" dirty="0"/>
              <a:t> </a:t>
            </a:r>
            <a:r>
              <a:rPr lang="fi-FI" dirty="0"/>
              <a:t>puheeksi koulutuksen käyneet, Lapsen kuuleminen rikosprosessissa, ihmeelliset vuodet-ohjelma/ryhmähallintamenetelmä. 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79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BB836"/>
              </a:buClr>
            </a:pPr>
            <a:r>
              <a:rPr lang="fi-FI" dirty="0">
                <a:solidFill>
                  <a:srgbClr val="000000"/>
                </a:solidFill>
              </a:rPr>
              <a:t>Tulee huomata että osaajia voi löytyä muistakin toimikuvista kuin maakunnan työntekijöistä. Esimerkiksi </a:t>
            </a:r>
            <a:r>
              <a:rPr lang="fi-FI" sz="2500" dirty="0">
                <a:solidFill>
                  <a:srgbClr val="FF0000"/>
                </a:solidFill>
              </a:rPr>
              <a:t>seurakunnan</a:t>
            </a:r>
            <a:r>
              <a:rPr lang="fi-FI" dirty="0">
                <a:solidFill>
                  <a:srgbClr val="000000"/>
                </a:solidFill>
              </a:rPr>
              <a:t>/MLL/ eri järjestöjen työntekijöillä on kattava koulutustausta, tätä ei välttämättä osata hyödyntää. </a:t>
            </a:r>
          </a:p>
          <a:p>
            <a:pPr lvl="0">
              <a:buClr>
                <a:srgbClr val="8BB836"/>
              </a:buClr>
            </a:pPr>
            <a:r>
              <a:rPr lang="fi-FI" dirty="0">
                <a:solidFill>
                  <a:srgbClr val="000000"/>
                </a:solidFill>
              </a:rPr>
              <a:t>Tarkoituksena on kouluttaa palveluohjaajia käyttämään ja opastamaan virtu.fi- palveluihin sekä muihin sähköisiin palveluihin, Suomi.fi, ODA, sekä tämän lisäksi kolmannen sektorin sekä seurakuntien tarjoamat sähköiset palvelut.</a:t>
            </a:r>
          </a:p>
          <a:p>
            <a:pPr lvl="0">
              <a:buClr>
                <a:srgbClr val="8BB836"/>
              </a:buClr>
            </a:pPr>
            <a:r>
              <a:rPr lang="fi-FI" dirty="0">
                <a:solidFill>
                  <a:srgbClr val="000000"/>
                </a:solidFill>
              </a:rPr>
              <a:t>On hyvä huomioida jo tällä hetkellä olevat virtu.fi tarjoamat palvelut, sekä muut etäpalvelut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552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HANNELEN CHECK-LIST SINULLE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755960" y="762004"/>
            <a:ext cx="7128064" cy="5414960"/>
          </a:xfrm>
        </p:spPr>
        <p:txBody>
          <a:bodyPr/>
          <a:lstStyle/>
          <a:p>
            <a:r>
              <a:rPr lang="fi-FI" dirty="0"/>
              <a:t>Vie viestiä työkavereille pomolle ja päättäjille omassa yhteisössäsi</a:t>
            </a:r>
          </a:p>
          <a:p>
            <a:r>
              <a:rPr lang="fi-FI" dirty="0"/>
              <a:t>Luo työtä jota tehdään oikeasti yhdessä, ei rinnakkain</a:t>
            </a:r>
          </a:p>
          <a:p>
            <a:r>
              <a:rPr lang="fi-FI" dirty="0"/>
              <a:t>Arvosta yhteistyökumppanin näkökulmia</a:t>
            </a:r>
          </a:p>
          <a:p>
            <a:r>
              <a:rPr lang="fi-FI" dirty="0"/>
              <a:t>Kirjaa perhekeskusmalli toimintasuunnitelmaan</a:t>
            </a:r>
          </a:p>
          <a:p>
            <a:r>
              <a:rPr lang="fi-FI" dirty="0"/>
              <a:t>Ylitä esteet resursseista rohkeasti!</a:t>
            </a:r>
          </a:p>
          <a:p>
            <a:r>
              <a:rPr lang="fi-FI" dirty="0"/>
              <a:t>Aloita yhteisestä tiedottamisesta</a:t>
            </a:r>
          </a:p>
          <a:p>
            <a:r>
              <a:rPr lang="fi-FI" dirty="0"/>
              <a:t>Synkronoikaa toiminnat alueellisesti ja ajallisesti</a:t>
            </a:r>
          </a:p>
          <a:p>
            <a:r>
              <a:rPr lang="fi-FI" dirty="0"/>
              <a:t>Muista, tämä on uutta muillekin</a:t>
            </a:r>
          </a:p>
          <a:p>
            <a:r>
              <a:rPr lang="fi-FI" dirty="0"/>
              <a:t>Älä oleta, että muut tietävät mitä teet vaan kerro!</a:t>
            </a:r>
          </a:p>
          <a:p>
            <a:r>
              <a:rPr lang="fi-FI" dirty="0"/>
              <a:t>Jaksa istua kokouksissa, niin tulet tutuksi</a:t>
            </a:r>
          </a:p>
          <a:p>
            <a:r>
              <a:rPr lang="fi-FI" dirty="0"/>
              <a:t>Älä ole hartausautomaatti. Kuuntele, kohtaa ja palvele. Hartaudelle on paikkansa, mutta hyvä kohtaaminen on parempi kuin huono hartaus.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1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KIRKON STRATEGIASTA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755960" y="762003"/>
            <a:ext cx="7128064" cy="557883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Tehtävä: </a:t>
            </a:r>
            <a:r>
              <a:rPr lang="fi-FI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Kirkko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kutsuu ihmisiä Jumalan yhteyteen sekä </a:t>
            </a:r>
            <a:r>
              <a:rPr lang="fi-FI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rohkaisee välittämään lähimmäisistä 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 luomakunnasta.</a:t>
            </a:r>
            <a:endParaRPr lang="fi-FI" dirty="0"/>
          </a:p>
          <a:p>
            <a:r>
              <a:rPr lang="fi-FI" dirty="0"/>
              <a:t>Seurakunnan jäsen kokee uskon Jumalaan voimavarana, ja </a:t>
            </a:r>
            <a:r>
              <a:rPr lang="fi-FI" b="1" u="sng" dirty="0"/>
              <a:t>yhä useampi pitää yhteyttä kirkkoon merkittävänä</a:t>
            </a:r>
            <a:r>
              <a:rPr lang="fi-FI" dirty="0"/>
              <a:t>.</a:t>
            </a:r>
          </a:p>
          <a:p>
            <a:r>
              <a:rPr lang="fi-FI" dirty="0"/>
              <a:t>Seurakunta on </a:t>
            </a:r>
            <a:r>
              <a:rPr lang="fi-FI" b="1" u="sng" dirty="0"/>
              <a:t>luottamuksen yhteisö</a:t>
            </a:r>
            <a:r>
              <a:rPr lang="fi-FI" dirty="0"/>
              <a:t>, joka tuo erilaiset ihmiset yhteen, ja kirkon sanoma kuuluu ja vaikuttaa kaikkialla.</a:t>
            </a:r>
          </a:p>
          <a:p>
            <a:pPr lvl="0"/>
            <a:r>
              <a:rPr lang="fi-FI" dirty="0"/>
              <a:t>Vuorovaikutukselle luodaan tilaa. Kirkko toimii siellä, missä ihmiset elävät ja liikkuvat. </a:t>
            </a:r>
          </a:p>
          <a:p>
            <a:pPr lvl="0"/>
            <a:r>
              <a:rPr lang="fi-FI" dirty="0"/>
              <a:t>Kuljemme toistemme rinnalla ja jaamme tarinamme. </a:t>
            </a:r>
          </a:p>
          <a:p>
            <a:pPr lvl="0"/>
            <a:r>
              <a:rPr lang="fi-FI" dirty="0"/>
              <a:t>Toimimme haavoittuvassa asemassa olevien hyväksi</a:t>
            </a:r>
            <a:r>
              <a:rPr lang="fi-FI" i="1" dirty="0"/>
              <a:t> </a:t>
            </a:r>
            <a:r>
              <a:rPr lang="fi-FI" dirty="0"/>
              <a:t>Suomessa ja ulkomailla.</a:t>
            </a:r>
          </a:p>
          <a:p>
            <a:pPr lvl="0"/>
            <a:r>
              <a:rPr lang="fi-FI" dirty="0"/>
              <a:t>Seurakunta yhdistää avuntarvitsijat ja -tarjoajat.</a:t>
            </a:r>
            <a:endParaRPr 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dirty="0"/>
              <a:t>(Lähde: </a:t>
            </a:r>
            <a:r>
              <a:rPr lang="fi-FI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Kohtaamisen kirkko – Suomen </a:t>
            </a:r>
            <a:r>
              <a:rPr lang="fi-FI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evankelis</a:t>
            </a:r>
            <a:r>
              <a:rPr lang="fi-FI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-luterilaisen kirkon toiminnan suunta vuoteen 2020)</a:t>
            </a:r>
            <a:endParaRPr lang="fi-FI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62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LINKKI KYSELYYN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pPr>
              <a:spcAft>
                <a:spcPts val="0"/>
              </a:spcAft>
            </a:pPr>
            <a:r>
              <a:rPr lang="fi-FI" sz="6000" u="sng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https://urly.fi/Urf</a:t>
            </a:r>
            <a:endParaRPr lang="fi-FI" sz="6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33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Lapin </a:t>
            </a:r>
            <a:r>
              <a:rPr lang="fi-FI" dirty="0" err="1"/>
              <a:t>LAPEssa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Palveluohjauksen osalta on aloitettu pilotoinnit kymmenessä kunnassa, muutaman kunnan kanssa neuvottelut ovat vielä kesken</a:t>
            </a:r>
          </a:p>
          <a:p>
            <a:r>
              <a:rPr lang="fi-FI" dirty="0"/>
              <a:t>Tavoitteena on luoda Lapin maakunnan alueelle palveluohjaajien verkosto vuoden 2018 loppuun mennessä</a:t>
            </a:r>
          </a:p>
          <a:p>
            <a:r>
              <a:rPr lang="fi-FI" dirty="0"/>
              <a:t>Hankkeen aikana palveluohjaajien verkostolle järjestetään säännölliset työkokoukset ja annetaan koulutusta palveluohjauksen eri osa-alueisiin liittyen (esim. Kuinka hyödynnän sähköisiä palveluita osana palveluohjausta)</a:t>
            </a:r>
          </a:p>
        </p:txBody>
      </p:sp>
      <p:sp>
        <p:nvSpPr>
          <p:cNvPr id="5" name="Alatunnisteen paikkamerkki 12"/>
          <p:cNvSpPr>
            <a:spLocks noGrp="1"/>
          </p:cNvSpPr>
          <p:nvPr>
            <p:ph type="ftr" sz="quarter" idx="3"/>
          </p:nvPr>
        </p:nvSpPr>
        <p:spPr>
          <a:xfrm>
            <a:off x="2854018" y="6459388"/>
            <a:ext cx="2192542" cy="3351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8BB8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Lisää &gt; alatunniste: lisää oma nimi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8BB8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98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06595" y="2852269"/>
            <a:ext cx="6210922" cy="1942280"/>
          </a:xfrm>
        </p:spPr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Mistä puhutaan kun puhutaan </a:t>
            </a:r>
            <a:r>
              <a:rPr lang="fi-FI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perhekeskustoimintamallista -  Taustaa käsitteen määrittelylle</a:t>
            </a:r>
            <a:br>
              <a:rPr lang="fi-FI" b="1" dirty="0">
                <a:latin typeface="Arial" charset="0"/>
                <a:ea typeface="Arial" charset="0"/>
                <a:cs typeface="Arial" charset="0"/>
              </a:rPr>
            </a:br>
            <a:endParaRPr lang="fi-FI" sz="1500" b="1" dirty="0"/>
          </a:p>
        </p:txBody>
      </p:sp>
    </p:spTree>
    <p:extLst>
      <p:ext uri="{BB962C8B-B14F-4D97-AF65-F5344CB8AC3E}">
        <p14:creationId xmlns:p14="http://schemas.microsoft.com/office/powerpoint/2010/main" val="242657303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Lapin </a:t>
            </a:r>
            <a:r>
              <a:rPr lang="fi-FI" dirty="0" err="1"/>
              <a:t>LAPEssa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 olemassa olevia sähköisiä tiedonsiirtokanavia pyritään hyödyntämään palveluohjauksessa</a:t>
            </a:r>
          </a:p>
          <a:p>
            <a:r>
              <a:rPr lang="fi-FI" dirty="0"/>
              <a:t>Digitalisaatiota hyödynnetään osana palveluohjausta muutamassa kunnassa sekä erikoissairaanhoidon integroinnissa perhekeskustoimintamalliin </a:t>
            </a:r>
          </a:p>
          <a:p>
            <a:r>
              <a:rPr lang="fi-FI" dirty="0"/>
              <a:t>Tärkeää on tehdä tutuksi jo olemassa olevat monikanavaiset palvelut, esim. Virtu.fi-palvelusta löytyy jo tälläkin hetkellä noin 250 erilaista sähköistä palvelua</a:t>
            </a:r>
          </a:p>
          <a:p>
            <a:endParaRPr lang="fi-FI" dirty="0"/>
          </a:p>
        </p:txBody>
      </p:sp>
      <p:sp>
        <p:nvSpPr>
          <p:cNvPr id="5" name="Alatunnisteen paikkamerkki 12"/>
          <p:cNvSpPr>
            <a:spLocks noGrp="1"/>
          </p:cNvSpPr>
          <p:nvPr>
            <p:ph type="ftr" sz="quarter" idx="3"/>
          </p:nvPr>
        </p:nvSpPr>
        <p:spPr>
          <a:xfrm>
            <a:off x="2854018" y="6459388"/>
            <a:ext cx="2192542" cy="3351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8BB8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Lisää &gt; alatunniste: lisää oma nimi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8BB83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5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Lapin </a:t>
            </a:r>
            <a:r>
              <a:rPr lang="fi-FI" dirty="0" err="1"/>
              <a:t>LAPEssa</a:t>
            </a:r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Vanhemmuuden ja parisuhteen palvelut tuotetaan hetkellä monikanavaisessa palveluympäristössä esim. </a:t>
            </a:r>
            <a:r>
              <a:rPr lang="fi-FI" dirty="0" err="1"/>
              <a:t>BabyTrail</a:t>
            </a:r>
            <a:r>
              <a:rPr lang="fi-FI" dirty="0"/>
              <a:t> oppimispeli perhevalmennuksessa </a:t>
            </a:r>
          </a:p>
          <a:p>
            <a:r>
              <a:rPr lang="fi-FI" dirty="0"/>
              <a:t>Tiivis yhteistyö esim. neuvoloiden kanssa</a:t>
            </a:r>
          </a:p>
          <a:p>
            <a:r>
              <a:rPr lang="fi-FI" dirty="0"/>
              <a:t>Eroauttamisen osalta matalan kynnyksen palvelut esim. Eroneuvo Facebook live-lähetykset</a:t>
            </a:r>
          </a:p>
          <a:p>
            <a:r>
              <a:rPr lang="fi-FI" dirty="0"/>
              <a:t>Monikulttuuristen lasten, nuorten ja perheiden erityistarpeiden huomioiminen keskittynyt tähän asti saamelaisten ja saamenkielisten palveluiden kehittämiseen, jatkossa myös maahanmuuttajat ja romanit</a:t>
            </a:r>
          </a:p>
          <a:p>
            <a:r>
              <a:rPr lang="fi-FI" dirty="0"/>
              <a:t>Kehitetty yhteistyössä eri toimijoiden kanssa (kunnat, järjestöt, saamelaiskäräjät, STM, THL, </a:t>
            </a:r>
            <a:r>
              <a:rPr lang="fi-FI" dirty="0" err="1"/>
              <a:t>esh</a:t>
            </a:r>
            <a:r>
              <a:rPr lang="fi-FI" dirty="0"/>
              <a:t>)</a:t>
            </a:r>
          </a:p>
          <a:p>
            <a:r>
              <a:rPr lang="fi-FI" dirty="0"/>
              <a:t>Esim. neuvolapalvelut saamenkielellä, kielineuvola, kulttuurisensitiivinen työskentelytapa jne.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3223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Lapin </a:t>
            </a:r>
            <a:r>
              <a:rPr lang="fi-FI" dirty="0" err="1"/>
              <a:t>Lapessa</a:t>
            </a:r>
            <a:r>
              <a:rPr lang="fi-FI" dirty="0"/>
              <a:t> (</a:t>
            </a:r>
            <a:r>
              <a:rPr lang="fi-FI" dirty="0" err="1"/>
              <a:t>erityis</a:t>
            </a:r>
            <a:r>
              <a:rPr lang="fi-FI" dirty="0"/>
              <a:t>- ja vaativan tason palvelut)</a:t>
            </a:r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Imetyspoliklinikka kuvapuhelinpalvelua hyödyntäen </a:t>
            </a:r>
          </a:p>
          <a:p>
            <a:r>
              <a:rPr lang="fi-FI" dirty="0"/>
              <a:t>Lastentautien päivystysjärjestelmän uudistaminen</a:t>
            </a:r>
          </a:p>
          <a:p>
            <a:r>
              <a:rPr lang="fi-FI" dirty="0"/>
              <a:t>Videopoliklinikkatoiminta  lastentautien poliklinikalla (astman seurantakäynnit)</a:t>
            </a:r>
          </a:p>
          <a:p>
            <a:r>
              <a:rPr lang="fi-FI" dirty="0"/>
              <a:t> Lasten lihavuuden ennaltaehkäisyn Rovaniemen pilotti </a:t>
            </a:r>
          </a:p>
          <a:p>
            <a:r>
              <a:rPr lang="fi-FI" dirty="0"/>
              <a:t>Koulupoissaolot- varhainen puuttuminen	</a:t>
            </a:r>
          </a:p>
          <a:p>
            <a:r>
              <a:rPr lang="fi-FI" dirty="0"/>
              <a:t>Malli  neuropsykiatrisesti oireileville lapsille ja heidän perheilleen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Alatunnisteen paikkamerkki 12"/>
          <p:cNvSpPr>
            <a:spLocks noGrp="1"/>
          </p:cNvSpPr>
          <p:nvPr>
            <p:ph type="ftr" sz="quarter" idx="3"/>
          </p:nvPr>
        </p:nvSpPr>
        <p:spPr>
          <a:xfrm>
            <a:off x="2854018" y="6459388"/>
            <a:ext cx="2192542" cy="335164"/>
          </a:xfrm>
        </p:spPr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851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Kuvapuhelinpalveluiden pilotointi lasten- ja nuorisopsykiatrian yksiköissä</a:t>
            </a:r>
          </a:p>
          <a:p>
            <a:r>
              <a:rPr lang="fi-FI" dirty="0"/>
              <a:t>Lasten- ja nuorisopsykiatrian yksiköiden yhteistyö perhekeskuksen kanssa (konsultaatiot)</a:t>
            </a:r>
          </a:p>
          <a:p>
            <a:r>
              <a:rPr lang="fi-FI" dirty="0"/>
              <a:t>Lastensuojelun systeeminen toimintamalli: 4 pilottikuntaa</a:t>
            </a:r>
          </a:p>
          <a:p>
            <a:r>
              <a:rPr lang="fi-FI" dirty="0"/>
              <a:t>Yhteistyö </a:t>
            </a:r>
            <a:r>
              <a:rPr lang="fi-FI" dirty="0" err="1"/>
              <a:t>Pohjois</a:t>
            </a:r>
            <a:r>
              <a:rPr lang="fi-FI" dirty="0"/>
              <a:t>-Pohjanmaan kanssa </a:t>
            </a:r>
            <a:r>
              <a:rPr lang="fi-FI" dirty="0" err="1"/>
              <a:t>osaamis</a:t>
            </a:r>
            <a:r>
              <a:rPr lang="fi-FI" dirty="0"/>
              <a:t>- ja tukikeskusten osalta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227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Kehittäjäasiakkaiden rekrytointi ja valmennus syksyllä 2017</a:t>
            </a:r>
          </a:p>
          <a:p>
            <a:r>
              <a:rPr lang="fi-FI" dirty="0" err="1"/>
              <a:t>Osallistettu</a:t>
            </a:r>
            <a:r>
              <a:rPr lang="fi-FI" dirty="0"/>
              <a:t> esim. kehittäjätiimeihin, lastensuojelun kehittäjäverkostoon (valtakunnallinen), antaneet kommentit valinnanvapaus luonnokseen</a:t>
            </a:r>
          </a:p>
          <a:p>
            <a:r>
              <a:rPr lang="fi-FI" dirty="0"/>
              <a:t>Nuorisofoorumin tapaamiset, nuorten näkökulma</a:t>
            </a:r>
          </a:p>
          <a:p>
            <a:r>
              <a:rPr lang="fi-FI" dirty="0"/>
              <a:t>Toteutettu yhteistyössä ohjaamon kanssa työpaja</a:t>
            </a:r>
          </a:p>
          <a:p>
            <a:r>
              <a:rPr lang="fi-FI" dirty="0"/>
              <a:t>Oppilaitosyhteistyössä: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	monikulttuurinen inkluusio päiväkodin arjessa (Lapin amk)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Lapin lapsiperheille ja 9. luokkalaisille suunnattu kysely palveluista, fokusryhmähaastattelut, esikouluikäisten näkemykset toiminnallisin menetelmin, toteutetaan sosiaalityön, kasvatus- ja hallintotieteiden yhteistyönä (Lapin yliopisto)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49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b="1" dirty="0">
                <a:hlinkClick r:id="rId2"/>
              </a:rPr>
              <a:t>Mikko.narhi@poskelappi.fi</a:t>
            </a:r>
            <a:r>
              <a:rPr lang="fi-FI" b="1" dirty="0"/>
              <a:t>, puh. 040 3566 075</a:t>
            </a:r>
          </a:p>
          <a:p>
            <a:r>
              <a:rPr lang="fi-FI" b="1" dirty="0">
                <a:hlinkClick r:id="rId3"/>
              </a:rPr>
              <a:t>Kaisa-maria.rantajarvi@poskelappi.fi</a:t>
            </a:r>
            <a:r>
              <a:rPr lang="fi-FI" b="1" dirty="0"/>
              <a:t>, puh. 040 5432 211 </a:t>
            </a:r>
          </a:p>
          <a:p>
            <a:r>
              <a:rPr lang="fi-FI" b="1" dirty="0">
                <a:hlinkClick r:id="rId4"/>
              </a:rPr>
              <a:t>Hannele.heinonen@evl.fi</a:t>
            </a:r>
            <a:r>
              <a:rPr lang="fi-FI" b="1" dirty="0"/>
              <a:t>, puh. 040 7200 1637 200</a:t>
            </a:r>
            <a:br>
              <a:rPr lang="fi-FI" b="1" dirty="0"/>
            </a:br>
            <a:endParaRPr lang="fi-FI" b="1" dirty="0"/>
          </a:p>
          <a:p>
            <a:r>
              <a:rPr lang="fi-FI" b="1" dirty="0" err="1"/>
              <a:t>stm.fi</a:t>
            </a:r>
            <a:r>
              <a:rPr lang="fi-FI" b="1" dirty="0"/>
              <a:t>/lape</a:t>
            </a:r>
            <a:br>
              <a:rPr lang="fi-FI" b="1" dirty="0"/>
            </a:br>
            <a:r>
              <a:rPr lang="fi-FI" b="1" dirty="0"/>
              <a:t>#lapemuutos</a:t>
            </a:r>
            <a:br>
              <a:rPr lang="fi-FI" b="1" dirty="0"/>
            </a:br>
            <a:r>
              <a:rPr lang="fi-FI" b="1" dirty="0"/>
              <a:t>#kärkihanke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Lisätietoja antavat</a:t>
            </a:r>
          </a:p>
        </p:txBody>
      </p:sp>
    </p:spTree>
    <p:extLst>
      <p:ext uri="{BB962C8B-B14F-4D97-AF65-F5344CB8AC3E}">
        <p14:creationId xmlns:p14="http://schemas.microsoft.com/office/powerpoint/2010/main" val="97306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8488" y="2135905"/>
            <a:ext cx="2197331" cy="2290452"/>
          </a:xfrm>
        </p:spPr>
        <p:txBody>
          <a:bodyPr/>
          <a:lstStyle/>
          <a:p>
            <a:r>
              <a:rPr lang="fi-FI" altLang="en-US" sz="1950" b="1" kern="0" dirty="0">
                <a:solidFill>
                  <a:srgbClr val="616365"/>
                </a:solidFill>
                <a:latin typeface="Arial"/>
                <a:ea typeface="ＭＳ Ｐゴシック" charset="0"/>
              </a:rPr>
              <a:t>Perhekeskuksen kehittämiskaari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4" y="1909770"/>
            <a:ext cx="6793454" cy="294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678098" y="4851020"/>
            <a:ext cx="825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solidFill>
                  <a:srgbClr val="484A4B"/>
                </a:solidFill>
                <a:latin typeface="Arial"/>
              </a:rPr>
              <a:t>Paikallisia sisältöön kohdistuvia pilotteja  &gt; Laajempia kokonaisuuksia yli kuntarajojen &gt; Maakunnallinen malli</a:t>
            </a:r>
          </a:p>
        </p:txBody>
      </p:sp>
    </p:spTree>
    <p:extLst>
      <p:ext uri="{BB962C8B-B14F-4D97-AF65-F5344CB8AC3E}">
        <p14:creationId xmlns:p14="http://schemas.microsoft.com/office/powerpoint/2010/main" val="34227063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45995" y="2176247"/>
            <a:ext cx="2382907" cy="2290452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fi-FI" altLang="en-US" sz="2100" b="1" kern="0" dirty="0">
                <a:solidFill>
                  <a:srgbClr val="616365"/>
                </a:solidFill>
                <a:latin typeface="Arial"/>
                <a:ea typeface="ＭＳ Ｐゴシック" charset="0"/>
              </a:rPr>
              <a:t>Perhekeskukset Suomessa selvitys 2012</a:t>
            </a:r>
            <a:br>
              <a:rPr lang="fi-FI" altLang="en-US" sz="2100" b="1" kern="0" dirty="0">
                <a:solidFill>
                  <a:srgbClr val="616365"/>
                </a:solidFill>
                <a:latin typeface="Arial"/>
                <a:ea typeface="ＭＳ Ｐゴシック" charset="0"/>
              </a:rPr>
            </a:br>
            <a:br>
              <a:rPr lang="fi-FI" altLang="en-US" sz="2100" b="1" kern="0" dirty="0">
                <a:solidFill>
                  <a:srgbClr val="616365"/>
                </a:solidFill>
                <a:latin typeface="Arial"/>
                <a:ea typeface="ＭＳ Ｐゴシック" charset="0"/>
              </a:rPr>
            </a:br>
            <a:r>
              <a:rPr lang="fi-FI" sz="900" b="1" dirty="0">
                <a:solidFill>
                  <a:srgbClr val="303030"/>
                </a:solidFill>
                <a:ea typeface="+mn-ea"/>
                <a:cs typeface="+mn-cs"/>
              </a:rPr>
              <a:t>Lähde: Halme &amp; Kekkonen &amp; Perälä 2012: Perhekeskukset Suomessa. </a:t>
            </a:r>
            <a:br>
              <a:rPr lang="fi-FI" sz="900" b="1" dirty="0">
                <a:solidFill>
                  <a:srgbClr val="303030"/>
                </a:solidFill>
                <a:ea typeface="+mn-ea"/>
                <a:cs typeface="+mn-cs"/>
              </a:rPr>
            </a:br>
            <a:r>
              <a:rPr lang="fi-FI" sz="900" b="1" dirty="0">
                <a:solidFill>
                  <a:srgbClr val="303030"/>
                </a:solidFill>
                <a:ea typeface="+mn-ea"/>
                <a:cs typeface="+mn-cs"/>
              </a:rPr>
              <a:t>Palvelut, yhteistoiminta ja johtaminen.</a:t>
            </a:r>
            <a:br>
              <a:rPr lang="fi-FI" sz="900" b="1" dirty="0">
                <a:solidFill>
                  <a:srgbClr val="303030"/>
                </a:solidFill>
                <a:ea typeface="+mn-ea"/>
                <a:cs typeface="+mn-cs"/>
              </a:rPr>
            </a:br>
            <a:r>
              <a:rPr lang="fi-FI" sz="900" b="1" dirty="0">
                <a:solidFill>
                  <a:srgbClr val="303030"/>
                </a:solidFill>
                <a:ea typeface="+mn-ea"/>
                <a:cs typeface="+mn-cs"/>
              </a:rPr>
              <a:t>THL 62/2012</a:t>
            </a:r>
            <a:br>
              <a:rPr lang="fi-FI" sz="900" b="1" dirty="0">
                <a:solidFill>
                  <a:srgbClr val="303030"/>
                </a:solidFill>
                <a:ea typeface="+mn-ea"/>
                <a:cs typeface="+mn-cs"/>
              </a:rPr>
            </a:br>
            <a:endParaRPr lang="fi-FI" sz="21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3242106" y="2207973"/>
            <a:ext cx="4971378" cy="2836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Perhekeskusten toiminta ja palvelut vaihtelivat kunnissa</a:t>
            </a:r>
          </a:p>
          <a:p>
            <a:pPr lvl="1"/>
            <a:r>
              <a:rPr lang="fi-FI" dirty="0"/>
              <a:t>Monialainen perhekeskus</a:t>
            </a:r>
          </a:p>
          <a:p>
            <a:pPr lvl="1"/>
            <a:r>
              <a:rPr lang="fi-FI" dirty="0"/>
              <a:t>Hyvinvointineuvolatyyppinen perhekeskus</a:t>
            </a:r>
          </a:p>
          <a:p>
            <a:pPr lvl="1"/>
            <a:r>
              <a:rPr lang="fi-FI" dirty="0"/>
              <a:t>Avoimen varhaiskasvatuksen perhekeskus</a:t>
            </a:r>
          </a:p>
          <a:p>
            <a:pPr lvl="1"/>
            <a:r>
              <a:rPr lang="fi-FI" dirty="0"/>
              <a:t>Erikoistunut perhetukikeskus</a:t>
            </a:r>
          </a:p>
          <a:p>
            <a:pPr marL="342900" lvl="1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Sama termi ja eri merkitys</a:t>
            </a:r>
          </a:p>
        </p:txBody>
      </p:sp>
    </p:spTree>
    <p:extLst>
      <p:ext uri="{BB962C8B-B14F-4D97-AF65-F5344CB8AC3E}">
        <p14:creationId xmlns:p14="http://schemas.microsoft.com/office/powerpoint/2010/main" val="2908217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5992" y="2322533"/>
            <a:ext cx="3078914" cy="2290452"/>
          </a:xfrm>
        </p:spPr>
        <p:txBody>
          <a:bodyPr>
            <a:normAutofit/>
          </a:bodyPr>
          <a:lstStyle/>
          <a:p>
            <a:br>
              <a:rPr lang="fi-FI" b="1" dirty="0">
                <a:solidFill>
                  <a:srgbClr val="778C96"/>
                </a:solidFill>
                <a:ea typeface="Arial" charset="0"/>
                <a:cs typeface="Arial" charset="0"/>
              </a:rPr>
            </a:br>
            <a:br>
              <a:rPr lang="fi-FI" b="1" dirty="0">
                <a:solidFill>
                  <a:srgbClr val="C00000"/>
                </a:solidFill>
                <a:ea typeface="Arial" charset="0"/>
                <a:cs typeface="Arial" charset="0"/>
              </a:rPr>
            </a:br>
            <a:endParaRPr lang="fi-FI" b="1" dirty="0">
              <a:solidFill>
                <a:srgbClr val="C00000"/>
              </a:solidFill>
              <a:ea typeface="Arial" charset="0"/>
              <a:cs typeface="Arial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59336" y="1696348"/>
            <a:ext cx="6002768" cy="3743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100" b="1" dirty="0"/>
              <a:t>Perhekeskustoimintamallilla tarkoitetaan</a:t>
            </a:r>
          </a:p>
          <a:p>
            <a:pPr marL="0" indent="0">
              <a:buNone/>
            </a:pPr>
            <a:endParaRPr lang="fi-FI" sz="1800" b="1" dirty="0"/>
          </a:p>
          <a:p>
            <a:pPr lvl="0"/>
            <a:r>
              <a:rPr lang="fi-FI" sz="1800" b="1" dirty="0"/>
              <a:t>lähipalvelujen kokonaisuutta</a:t>
            </a:r>
            <a:r>
              <a:rPr lang="fi-FI" sz="1800" dirty="0"/>
              <a:t>, joka sisältää lapsille ja perheille suunnatut hyvinvointia ja terveyttä sekä kasvua ja kehitystä edistävät sekä varhaisen tuen ja hoidon palvelut. </a:t>
            </a:r>
          </a:p>
          <a:p>
            <a:pPr lvl="0"/>
            <a:r>
              <a:rPr lang="fi-FI" sz="1800" b="1" dirty="0"/>
              <a:t>uutta tapaa verkostoida </a:t>
            </a:r>
            <a:r>
              <a:rPr lang="fi-FI" sz="1800" dirty="0"/>
              <a:t>nykyisin hajanaiset lasten ja perheiden palvelut ja sovittaa ne yhteen synergiaetuja tuottavasti ja lapsi- ja perhelähtöisesti siten, että jokainen lapsi ja perhe saisi tarvitsemansa tuen ja avun. </a:t>
            </a:r>
          </a:p>
          <a:p>
            <a:pPr lvl="0"/>
            <a:r>
              <a:rPr lang="fi-FI" sz="1800" b="1" dirty="0"/>
              <a:t>rakennetta </a:t>
            </a:r>
            <a:r>
              <a:rPr lang="fi-FI" sz="1800" dirty="0"/>
              <a:t>maakuntien </a:t>
            </a:r>
            <a:r>
              <a:rPr lang="fi-FI" sz="1800" dirty="0" err="1"/>
              <a:t>sote-palveluiden</a:t>
            </a:r>
            <a:r>
              <a:rPr lang="fi-FI" sz="1800" dirty="0"/>
              <a:t> ja kuntien järjestämien palveluiden sekä järjestöjen ja </a:t>
            </a:r>
            <a:r>
              <a:rPr lang="fi-FI" sz="2200" dirty="0">
                <a:solidFill>
                  <a:srgbClr val="FF0000"/>
                </a:solidFill>
              </a:rPr>
              <a:t>seurakuntien </a:t>
            </a:r>
            <a:r>
              <a:rPr lang="fi-FI" sz="1800" dirty="0"/>
              <a:t>toiminnan yhteensovittamiseksi </a:t>
            </a:r>
            <a:r>
              <a:rPr lang="fi-FI" sz="1800" dirty="0" err="1"/>
              <a:t>sote-uudistuksessa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4672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Kansalliset linjaukset (Perhekeskuksen rakennuspalikat) – kiteytetty projektisuunnitelmasta </a:t>
            </a:r>
            <a:br>
              <a:rPr lang="fi-FI" dirty="0"/>
            </a:b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</a:rPr>
              <a:t>Selkiytetään ja konkretisoidaan </a:t>
            </a:r>
            <a:r>
              <a:rPr lang="fi-FI" dirty="0">
                <a:latin typeface="Arial" panose="020B0604020202020204" pitchFamily="34" charset="0"/>
              </a:rPr>
              <a:t>perhekeskuksen </a:t>
            </a:r>
            <a:r>
              <a:rPr lang="fi-FI" b="1" dirty="0">
                <a:latin typeface="Arial" panose="020B0604020202020204" pitchFamily="34" charset="0"/>
              </a:rPr>
              <a:t>tehtävät </a:t>
            </a:r>
            <a:r>
              <a:rPr lang="fi-FI" dirty="0">
                <a:latin typeface="Arial" panose="020B0604020202020204" pitchFamily="34" charset="0"/>
              </a:rPr>
              <a:t>lasten ja perheiden hyvinvoinnin edistämiseksi ja varmistamiseksi </a:t>
            </a:r>
          </a:p>
          <a:p>
            <a:r>
              <a:rPr lang="fi-FI" b="1" dirty="0">
                <a:latin typeface="Arial" panose="020B0604020202020204" pitchFamily="34" charset="0"/>
              </a:rPr>
              <a:t>Verkostoidaan </a:t>
            </a:r>
            <a:r>
              <a:rPr lang="fi-FI" dirty="0">
                <a:latin typeface="Arial" panose="020B0604020202020204" pitchFamily="34" charset="0"/>
              </a:rPr>
              <a:t>tehtävien toteuttamiseksi tarvittavat lapsiperheiden </a:t>
            </a:r>
            <a:r>
              <a:rPr lang="fi-FI" b="1" dirty="0">
                <a:latin typeface="Arial" panose="020B0604020202020204" pitchFamily="34" charset="0"/>
              </a:rPr>
              <a:t>palvelut </a:t>
            </a:r>
            <a:r>
              <a:rPr lang="fi-FI" dirty="0">
                <a:latin typeface="Arial" panose="020B0604020202020204" pitchFamily="34" charset="0"/>
              </a:rPr>
              <a:t>ja toiminnot toimivaksi kokonaisuudeksi ja </a:t>
            </a:r>
            <a:r>
              <a:rPr lang="fi-FI" b="1" dirty="0">
                <a:latin typeface="Arial" panose="020B0604020202020204" pitchFamily="34" charset="0"/>
              </a:rPr>
              <a:t>perustetaan </a:t>
            </a:r>
            <a:r>
              <a:rPr lang="fi-FI" dirty="0">
                <a:latin typeface="Arial" panose="020B0604020202020204" pitchFamily="34" charset="0"/>
              </a:rPr>
              <a:t>yhteisöllisiä </a:t>
            </a:r>
            <a:r>
              <a:rPr lang="fi-FI" b="1" dirty="0">
                <a:latin typeface="Arial" panose="020B0604020202020204" pitchFamily="34" charset="0"/>
              </a:rPr>
              <a:t>kohtaamispaikkoja </a:t>
            </a:r>
            <a:endParaRPr lang="fi-FI" dirty="0">
              <a:latin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</a:rPr>
              <a:t>Sovitaan </a:t>
            </a:r>
            <a:r>
              <a:rPr lang="fi-FI" dirty="0">
                <a:latin typeface="Arial" panose="020B0604020202020204" pitchFamily="34" charset="0"/>
              </a:rPr>
              <a:t>perhekeskuksen, sen toimipisteiden ja kohtaamispaikkojen </a:t>
            </a:r>
            <a:r>
              <a:rPr lang="fi-FI" b="1" dirty="0">
                <a:latin typeface="Arial" panose="020B0604020202020204" pitchFamily="34" charset="0"/>
              </a:rPr>
              <a:t>asemoitumisesta </a:t>
            </a:r>
            <a:r>
              <a:rPr lang="fi-FI" dirty="0">
                <a:latin typeface="Arial" panose="020B0604020202020204" pitchFamily="34" charset="0"/>
              </a:rPr>
              <a:t>maakunnan alueella (organisointi). Perhekeskus toimii verkostona, mutta sillä on aina myös rakennuksia/tiloja. </a:t>
            </a:r>
          </a:p>
          <a:p>
            <a:r>
              <a:rPr lang="fi-FI" dirty="0">
                <a:latin typeface="Arial" panose="020B0604020202020204" pitchFamily="34" charset="0"/>
              </a:rPr>
              <a:t> </a:t>
            </a:r>
            <a:r>
              <a:rPr lang="fi-FI" b="1" dirty="0">
                <a:latin typeface="Arial" panose="020B0604020202020204" pitchFamily="34" charset="0"/>
              </a:rPr>
              <a:t>Huolehditaan </a:t>
            </a:r>
            <a:r>
              <a:rPr lang="fi-FI" dirty="0">
                <a:latin typeface="Arial" panose="020B0604020202020204" pitchFamily="34" charset="0"/>
              </a:rPr>
              <a:t>kokonaisuuden </a:t>
            </a:r>
            <a:r>
              <a:rPr lang="fi-FI" b="1" dirty="0">
                <a:latin typeface="Arial" panose="020B0604020202020204" pitchFamily="34" charset="0"/>
              </a:rPr>
              <a:t>johtamisesta ja koordinaatiosta</a:t>
            </a:r>
            <a:r>
              <a:rPr lang="fi-FI" dirty="0">
                <a:latin typeface="Arial" panose="020B0604020202020204" pitchFamily="34" charset="0"/>
              </a:rPr>
              <a:t>, palvelujen ja toimintojen </a:t>
            </a:r>
            <a:r>
              <a:rPr lang="fi-FI" b="1" dirty="0">
                <a:latin typeface="Arial" panose="020B0604020202020204" pitchFamily="34" charset="0"/>
              </a:rPr>
              <a:t>yhteensovittamisesta </a:t>
            </a:r>
            <a:r>
              <a:rPr lang="fi-FI" dirty="0">
                <a:latin typeface="Arial" panose="020B0604020202020204" pitchFamily="34" charset="0"/>
              </a:rPr>
              <a:t>sekä </a:t>
            </a:r>
            <a:r>
              <a:rPr lang="fi-FI" b="1" dirty="0">
                <a:latin typeface="Arial" panose="020B0604020202020204" pitchFamily="34" charset="0"/>
              </a:rPr>
              <a:t>osaamisesta </a:t>
            </a:r>
            <a:endParaRPr lang="fi-FI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pic>
        <p:nvPicPr>
          <p:cNvPr id="6" name="Kuvan paikkamerkki 5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pic>
        <p:nvPicPr>
          <p:cNvPr id="9" name="Kuvan paikkamerkki 8"/>
          <p:cNvPicPr>
            <a:picLocks noGrp="1" noChangeAspect="1"/>
          </p:cNvPicPr>
          <p:nvPr>
            <p:ph type="pic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 r="14051"/>
          <a:stretch>
            <a:fillRect/>
          </a:stretch>
        </p:blipFill>
        <p:spPr/>
      </p:pic>
      <p:pic>
        <p:nvPicPr>
          <p:cNvPr id="11" name="Kuvan paikkamerkki 10"/>
          <p:cNvPicPr>
            <a:picLocks noGrp="1" noChangeAspect="1"/>
          </p:cNvPicPr>
          <p:nvPr>
            <p:ph type="pic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sp>
        <p:nvSpPr>
          <p:cNvPr id="13" name="Alatunnisteen paikkamerkki 12"/>
          <p:cNvSpPr>
            <a:spLocks noGrp="1"/>
          </p:cNvSpPr>
          <p:nvPr>
            <p:ph type="ftr" sz="quarter" idx="3"/>
          </p:nvPr>
        </p:nvSpPr>
        <p:spPr>
          <a:xfrm>
            <a:off x="2854018" y="6459388"/>
            <a:ext cx="2192542" cy="335164"/>
          </a:xfrm>
        </p:spPr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18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i-FI" sz="1050" dirty="0">
              <a:latin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</a:rPr>
              <a:t>Sovitaan </a:t>
            </a:r>
            <a:r>
              <a:rPr lang="fi-FI" dirty="0">
                <a:latin typeface="Arial" panose="020B0604020202020204" pitchFamily="34" charset="0"/>
              </a:rPr>
              <a:t>tarvittavista </a:t>
            </a:r>
            <a:r>
              <a:rPr lang="fi-FI" b="1" dirty="0">
                <a:latin typeface="Arial" panose="020B0604020202020204" pitchFamily="34" charset="0"/>
              </a:rPr>
              <a:t>yhteistyörakenteista </a:t>
            </a:r>
            <a:r>
              <a:rPr lang="fi-FI" dirty="0">
                <a:latin typeface="Arial" panose="020B0604020202020204" pitchFamily="34" charset="0"/>
              </a:rPr>
              <a:t>ja </a:t>
            </a:r>
            <a:r>
              <a:rPr lang="fi-FI" b="1" dirty="0">
                <a:latin typeface="Arial" panose="020B0604020202020204" pitchFamily="34" charset="0"/>
              </a:rPr>
              <a:t>käytännöistä </a:t>
            </a:r>
            <a:endParaRPr lang="fi-FI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latin typeface="Arial" panose="020B060402020202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</a:rPr>
              <a:t>kunta: varhaiskasvatus, koulu ja opiskeluhuollon kuraattori- ja psykologipalvelut; kuntien muu toiminta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latin typeface="Arial" panose="020B060402020202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</a:rPr>
              <a:t>aikuisten perus- ja erityispalvelut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latin typeface="Calibri" panose="020F0502020204030204" pitchFamily="34" charset="0"/>
              </a:rPr>
              <a:t>lasten erityispalvelut: erikoissairaanhoito, lastensuojelu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latin typeface="Arial" panose="020B060402020202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</a:rPr>
              <a:t>järjestöt ja </a:t>
            </a:r>
            <a:r>
              <a:rPr lang="fi-FI" sz="2530" dirty="0">
                <a:solidFill>
                  <a:srgbClr val="FF0000"/>
                </a:solidFill>
                <a:latin typeface="Calibri" panose="020F0502020204030204" pitchFamily="34" charset="0"/>
              </a:rPr>
              <a:t>seurakunnat</a:t>
            </a:r>
            <a:r>
              <a:rPr lang="fi-FI" dirty="0">
                <a:latin typeface="Calibri" panose="020F0502020204030204" pitchFamily="34" charset="0"/>
              </a:rPr>
              <a:t> (sopimukset) </a:t>
            </a:r>
          </a:p>
          <a:p>
            <a:r>
              <a:rPr lang="fi-FI" b="1" dirty="0">
                <a:latin typeface="Arial" panose="020B0604020202020204" pitchFamily="34" charset="0"/>
              </a:rPr>
              <a:t>Uudistetaan toimintakulttuuria </a:t>
            </a:r>
            <a:r>
              <a:rPr lang="fi-FI" dirty="0" err="1">
                <a:latin typeface="Arial" panose="020B0604020202020204" pitchFamily="34" charset="0"/>
              </a:rPr>
              <a:t>Lapen</a:t>
            </a:r>
            <a:r>
              <a:rPr lang="fi-FI" dirty="0">
                <a:latin typeface="Arial" panose="020B0604020202020204" pitchFamily="34" charset="0"/>
              </a:rPr>
              <a:t> toimintaperiaatteiden avulla </a:t>
            </a:r>
          </a:p>
          <a:p>
            <a:r>
              <a:rPr lang="fi-FI" dirty="0">
                <a:latin typeface="Arial" panose="020B0604020202020204" pitchFamily="34" charset="0"/>
              </a:rPr>
              <a:t> </a:t>
            </a:r>
            <a:r>
              <a:rPr lang="fi-FI" b="1" dirty="0">
                <a:latin typeface="Arial" panose="020B0604020202020204" pitchFamily="34" charset="0"/>
              </a:rPr>
              <a:t>Otetaan lapset, nuoret ja perheet mukaan </a:t>
            </a:r>
            <a:r>
              <a:rPr lang="fi-FI" dirty="0">
                <a:latin typeface="Arial" panose="020B0604020202020204" pitchFamily="34" charset="0"/>
              </a:rPr>
              <a:t>toimintaa kehittämään ja arvioimaan 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&gt; Lisää &gt; alatunniste: lisää oma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151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45993" y="1692137"/>
            <a:ext cx="2738870" cy="2290452"/>
          </a:xfrm>
        </p:spPr>
        <p:txBody>
          <a:bodyPr/>
          <a:lstStyle/>
          <a:p>
            <a:r>
              <a:rPr lang="fi-FI" b="1" dirty="0">
                <a:solidFill>
                  <a:srgbClr val="778C96"/>
                </a:solidFill>
                <a:latin typeface="Arial" charset="0"/>
                <a:ea typeface="Arial" charset="0"/>
                <a:cs typeface="Arial" charset="0"/>
              </a:rPr>
              <a:t>Perhekeskuksen</a:t>
            </a:r>
            <a:br>
              <a:rPr lang="fi-FI" b="1" dirty="0">
                <a:solidFill>
                  <a:srgbClr val="778C9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b="1" dirty="0">
                <a:solidFill>
                  <a:srgbClr val="778C96"/>
                </a:solidFill>
                <a:latin typeface="Arial" charset="0"/>
                <a:ea typeface="Arial" charset="0"/>
                <a:cs typeface="Arial" charset="0"/>
              </a:rPr>
              <a:t>palvelu-</a:t>
            </a:r>
            <a:br>
              <a:rPr lang="fi-FI" b="1" dirty="0">
                <a:solidFill>
                  <a:srgbClr val="778C9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i-FI" b="1" dirty="0">
                <a:solidFill>
                  <a:srgbClr val="778C96"/>
                </a:solidFill>
                <a:latin typeface="Arial" charset="0"/>
                <a:ea typeface="Arial" charset="0"/>
                <a:cs typeface="Arial" charset="0"/>
              </a:rPr>
              <a:t>verkosto</a:t>
            </a:r>
            <a:endParaRPr lang="fi-FI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74" y="1293534"/>
            <a:ext cx="7104231" cy="4102814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94" y="4223547"/>
            <a:ext cx="1314737" cy="1380008"/>
          </a:xfrm>
          <a:prstGeom prst="rect">
            <a:avLst/>
          </a:prstGeom>
        </p:spPr>
      </p:pic>
      <p:sp>
        <p:nvSpPr>
          <p:cNvPr id="2" name="Ellipsi 1"/>
          <p:cNvSpPr/>
          <p:nvPr/>
        </p:nvSpPr>
        <p:spPr>
          <a:xfrm>
            <a:off x="6775554" y="3702571"/>
            <a:ext cx="1034321" cy="1349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507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791" y="1692138"/>
            <a:ext cx="6416741" cy="4122254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78C96"/>
                </a:solidFill>
                <a:latin typeface="Arial" charset="0"/>
                <a:ea typeface="Arial" charset="0"/>
                <a:cs typeface="Arial" charset="0"/>
              </a:rPr>
              <a:t>Mitä perhekeskus tekee?</a:t>
            </a:r>
            <a:endParaRPr lang="fi-FI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59" y="4201399"/>
            <a:ext cx="1581085" cy="13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2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PE">
  <a:themeElements>
    <a:clrScheme name="LAP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BB836"/>
      </a:accent1>
      <a:accent2>
        <a:srgbClr val="797979"/>
      </a:accent2>
      <a:accent3>
        <a:srgbClr val="FEFFFF"/>
      </a:accent3>
      <a:accent4>
        <a:srgbClr val="9BC145"/>
      </a:accent4>
      <a:accent5>
        <a:srgbClr val="797979"/>
      </a:accent5>
      <a:accent6>
        <a:srgbClr val="FEFFFF"/>
      </a:accent6>
      <a:hlink>
        <a:srgbClr val="8BB836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PE-sisältösivut">
  <a:themeElements>
    <a:clrScheme name="LAP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BB836"/>
      </a:accent1>
      <a:accent2>
        <a:srgbClr val="797979"/>
      </a:accent2>
      <a:accent3>
        <a:srgbClr val="FEFFFF"/>
      </a:accent3>
      <a:accent4>
        <a:srgbClr val="9BC145"/>
      </a:accent4>
      <a:accent5>
        <a:srgbClr val="797979"/>
      </a:accent5>
      <a:accent6>
        <a:srgbClr val="FEFFFF"/>
      </a:accent6>
      <a:hlink>
        <a:srgbClr val="8BB836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-teema">
  <a:themeElements>
    <a:clrScheme name="Sosiaali- ja terveysministeriö">
      <a:dk1>
        <a:srgbClr val="484A4B"/>
      </a:dk1>
      <a:lt1>
        <a:srgbClr val="FFFFFF"/>
      </a:lt1>
      <a:dk2>
        <a:srgbClr val="484A4B"/>
      </a:dk2>
      <a:lt2>
        <a:srgbClr val="DEDFE0"/>
      </a:lt2>
      <a:accent1>
        <a:srgbClr val="F0AB00"/>
      </a:accent1>
      <a:accent2>
        <a:srgbClr val="E98300"/>
      </a:accent2>
      <a:accent3>
        <a:srgbClr val="B4B6B7"/>
      </a:accent3>
      <a:accent4>
        <a:srgbClr val="525355"/>
      </a:accent4>
      <a:accent5>
        <a:srgbClr val="FBEA94"/>
      </a:accent5>
      <a:accent6>
        <a:srgbClr val="009AA6"/>
      </a:accent6>
      <a:hlink>
        <a:srgbClr val="009AA6"/>
      </a:hlink>
      <a:folHlink>
        <a:srgbClr val="D376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E29577BC04BD74A942AE037113BD59C" ma:contentTypeVersion="11" ma:contentTypeDescription="Luo uusi asiakirja." ma:contentTypeScope="" ma:versionID="ea5436136b78b0a950d0c29bce0c519a">
  <xsd:schema xmlns:xsd="http://www.w3.org/2001/XMLSchema" xmlns:xs="http://www.w3.org/2001/XMLSchema" xmlns:p="http://schemas.microsoft.com/office/2006/metadata/properties" xmlns:ns3="6010d94e-1f80-4178-bc76-546153d01676" xmlns:ns4="6d3ad32d-2208-49b7-a98f-82feb0963716" targetNamespace="http://schemas.microsoft.com/office/2006/metadata/properties" ma:root="true" ma:fieldsID="cf5fdb733ca42529aedc0cfe73a700df" ns3:_="" ns4:_="">
    <xsd:import namespace="6010d94e-1f80-4178-bc76-546153d01676"/>
    <xsd:import namespace="6d3ad32d-2208-49b7-a98f-82feb09637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0d94e-1f80-4178-bc76-546153d01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ad32d-2208-49b7-a98f-82feb0963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4D07A-3E32-4071-880C-2593CC830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0d94e-1f80-4178-bc76-546153d01676"/>
    <ds:schemaRef ds:uri="6d3ad32d-2208-49b7-a98f-82feb0963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04A0CB-60E7-4334-9843-701B771C3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3F9E2-3A61-4B01-A7F0-B250D96C310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1438</Words>
  <Application>Microsoft Office PowerPoint</Application>
  <PresentationFormat>Näytössä katseltava diaesitys (4:3)</PresentationFormat>
  <Paragraphs>174</Paragraphs>
  <Slides>25</Slides>
  <Notes>5</Notes>
  <HiddenSlides>8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25</vt:i4>
      </vt:variant>
    </vt:vector>
  </HeadingPairs>
  <TitlesOfParts>
    <vt:vector size="40" baseType="lpstr">
      <vt:lpstr>Arial</vt:lpstr>
      <vt:lpstr>Calibri</vt:lpstr>
      <vt:lpstr>Myriad Pro</vt:lpstr>
      <vt:lpstr>Times New Roman</vt:lpstr>
      <vt:lpstr>Wingdings</vt:lpstr>
      <vt:lpstr>LAPE</vt:lpstr>
      <vt:lpstr>LAPE-sisältösivut</vt:lpstr>
      <vt:lpstr>Office-teema</vt:lpstr>
      <vt:lpstr>1_Office-teema</vt:lpstr>
      <vt:lpstr>2_Office-teema</vt:lpstr>
      <vt:lpstr>3_Office-teema</vt:lpstr>
      <vt:lpstr>4_Office-teema</vt:lpstr>
      <vt:lpstr>5_Office-teema</vt:lpstr>
      <vt:lpstr>Office Theme</vt:lpstr>
      <vt:lpstr>1_Office Theme</vt:lpstr>
      <vt:lpstr>Perhekeskustoimintamallista Oulun Hiippakunnan kasvatuksen väelle </vt:lpstr>
      <vt:lpstr>Mistä puhutaan kun puhutaan perhekeskustoimintamallista -  Taustaa käsitteen määrittelylle </vt:lpstr>
      <vt:lpstr>Perhekeskuksen kehittämiskaari</vt:lpstr>
      <vt:lpstr>Perhekeskukset Suomessa selvitys 2012  Lähde: Halme &amp; Kekkonen &amp; Perälä 2012: Perhekeskukset Suomessa.  Palvelut, yhteistoiminta ja johtaminen. THL 62/2012 </vt:lpstr>
      <vt:lpstr>  </vt:lpstr>
      <vt:lpstr>Kansalliset linjaukset (Perhekeskuksen rakennuspalikat) – kiteytetty projektisuunnitelmasta  </vt:lpstr>
      <vt:lpstr>jatkuu</vt:lpstr>
      <vt:lpstr>Perhekeskuksen palvelu- verkosto</vt:lpstr>
      <vt:lpstr>Mitä perhekeskus tekee?</vt:lpstr>
      <vt:lpstr>Perhekeskustoimintamalli Lappiin hankkeen tavoitteet</vt:lpstr>
      <vt:lpstr>PERHEKESKUSMALLI –HANKKEEN OSA-ALUEET</vt:lpstr>
      <vt:lpstr>Palveluohjauksesta</vt:lpstr>
      <vt:lpstr>Toimivan palveluohjauksen hyötyjä</vt:lpstr>
      <vt:lpstr>PowerPoint-esitys</vt:lpstr>
      <vt:lpstr>PowerPoint-esitys</vt:lpstr>
      <vt:lpstr>HANNELEN CHECK-LIST SINULLE</vt:lpstr>
      <vt:lpstr>KIRKON STRATEGIASTA</vt:lpstr>
      <vt:lpstr>LINKKI KYSELYYN</vt:lpstr>
      <vt:lpstr>Lapin LAPEssa</vt:lpstr>
      <vt:lpstr>Lapin LAPEssa</vt:lpstr>
      <vt:lpstr>Lapin LAPEssa </vt:lpstr>
      <vt:lpstr>Lapin Lapessa (erityis- ja vaativan tason palvelut)</vt:lpstr>
      <vt:lpstr>jatkuu</vt:lpstr>
      <vt:lpstr>Osallisuus</vt:lpstr>
      <vt:lpstr>Lisätietoja antavat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Koivunen</dc:creator>
  <cp:lastModifiedBy>Heinonen Hannele</cp:lastModifiedBy>
  <cp:revision>108</cp:revision>
  <dcterms:created xsi:type="dcterms:W3CDTF">2017-09-22T11:01:59Z</dcterms:created>
  <dcterms:modified xsi:type="dcterms:W3CDTF">2020-06-11T09:28:45Z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0x010100FE29577BC04BD74A942AE037113BD59C</vt:lpwstr>
  </property>
</Properties>
</file>