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i-FI"/>
              <a:t>Muokkaa perustyyl. napsautt.</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6/11/2020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i-FI"/>
              <a:t>Muokkaa perustyyl. napsautt.</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i-FI"/>
              <a:t>Muokkaa perustyyl. napsautt.</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6/11/2020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6/11/2020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i-FI"/>
              <a:t>Muokkaa perustyyl. napsautt.</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Content Placeholder 3"/>
          <p:cNvSpPr>
            <a:spLocks noGrp="1"/>
          </p:cNvSpPr>
          <p:nvPr>
            <p:ph sz="half" idx="2"/>
          </p:nvPr>
        </p:nvSpPr>
        <p:spPr>
          <a:xfrm>
            <a:off x="1257300" y="2909102"/>
            <a:ext cx="4800600" cy="299639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Content Placeholder 5"/>
          <p:cNvSpPr>
            <a:spLocks noGrp="1"/>
          </p:cNvSpPr>
          <p:nvPr>
            <p:ph sz="quarter" idx="4"/>
          </p:nvPr>
        </p:nvSpPr>
        <p:spPr>
          <a:xfrm>
            <a:off x="6633864" y="2909102"/>
            <a:ext cx="4800600" cy="299639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6/11/2020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6/11/2020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6/11/2020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tsikollinen sisältö">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i-FI"/>
              <a:t>Muokkaa perustyyl. napsautt.</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6/11/2020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i-FI"/>
              <a:t>Muokkaa perustyyl. napsautt.</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6/11/2020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i-FI"/>
              <a:t>Muokkaa perustyyl. napsautt.</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6/11/2020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t>Oulujoella on perhekeskus</a:t>
            </a:r>
          </a:p>
        </p:txBody>
      </p:sp>
      <p:sp>
        <p:nvSpPr>
          <p:cNvPr id="3" name="Alaotsikko 2"/>
          <p:cNvSpPr>
            <a:spLocks noGrp="1"/>
          </p:cNvSpPr>
          <p:nvPr>
            <p:ph type="subTitle" idx="1"/>
          </p:nvPr>
        </p:nvSpPr>
        <p:spPr/>
        <p:txBody>
          <a:bodyPr/>
          <a:lstStyle/>
          <a:p>
            <a:r>
              <a:rPr lang="fi-FI" dirty="0"/>
              <a:t>Ihan mahtavaa!</a:t>
            </a:r>
          </a:p>
        </p:txBody>
      </p:sp>
    </p:spTree>
    <p:extLst>
      <p:ext uri="{BB962C8B-B14F-4D97-AF65-F5344CB8AC3E}">
        <p14:creationId xmlns:p14="http://schemas.microsoft.com/office/powerpoint/2010/main" val="1894500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Tästä kaikki alkoi</a:t>
            </a:r>
          </a:p>
        </p:txBody>
      </p:sp>
      <p:sp>
        <p:nvSpPr>
          <p:cNvPr id="3" name="Sisällön paikkamerkki 2"/>
          <p:cNvSpPr>
            <a:spLocks noGrp="1"/>
          </p:cNvSpPr>
          <p:nvPr>
            <p:ph idx="1"/>
          </p:nvPr>
        </p:nvSpPr>
        <p:spPr/>
        <p:txBody>
          <a:bodyPr/>
          <a:lstStyle/>
          <a:p>
            <a:pPr>
              <a:spcAft>
                <a:spcPts val="0"/>
              </a:spcAft>
            </a:pPr>
            <a:r>
              <a:rPr lang="fi-FI" dirty="0">
                <a:solidFill>
                  <a:srgbClr val="000000"/>
                </a:solidFill>
                <a:latin typeface="Calibri" panose="020F0502020204030204" pitchFamily="34" charset="0"/>
                <a:ea typeface="Calibri" panose="020F0502020204030204" pitchFamily="34" charset="0"/>
              </a:rPr>
              <a:t>Uusi Hiukkavaaratalo on lähtenyt hyvin vahvasti yhteistoiminnallisella tekemisellä liikkeelle. </a:t>
            </a:r>
            <a:endParaRPr lang="fi-FI" dirty="0">
              <a:latin typeface="Times New Roman" panose="02020603050405020304" pitchFamily="18" charset="0"/>
              <a:ea typeface="Calibri" panose="020F0502020204030204" pitchFamily="34" charset="0"/>
            </a:endParaRPr>
          </a:p>
          <a:p>
            <a:r>
              <a:rPr lang="fi-FI" dirty="0">
                <a:solidFill>
                  <a:srgbClr val="000000"/>
                </a:solidFill>
                <a:latin typeface="Calibri" panose="020F0502020204030204" pitchFamily="34" charset="0"/>
                <a:ea typeface="Calibri" panose="020F0502020204030204" pitchFamily="34" charset="0"/>
              </a:rPr>
              <a:t>Aloite yhteistyöhön tuli kaupungin IP-koordinaattorilta joka on tehnyt jo aiemmin yhteistyötä etenkin nuorisotyönpuolella seurakunnan kanssa sekä koulun rehtorilta Anne Moilaselta</a:t>
            </a:r>
          </a:p>
          <a:p>
            <a:r>
              <a:rPr lang="fi-FI" dirty="0">
                <a:solidFill>
                  <a:srgbClr val="000000"/>
                </a:solidFill>
                <a:latin typeface="Calibri" panose="020F0502020204030204" pitchFamily="34" charset="0"/>
                <a:ea typeface="Calibri" panose="020F0502020204030204" pitchFamily="34" charset="0"/>
              </a:rPr>
              <a:t>Kaupunki esitti, että koska heillä on hyvät nuorisotilat talolla ja toistaiseksi paljon tiloja eikä kuitenkaan kokopäiväistä käyttöä omasta takaa, josko seurakunnan varhaiskasvatus voisi tulla talolle toimimaan ja saisimme käyttöömme heidän tilansa. </a:t>
            </a:r>
          </a:p>
          <a:p>
            <a:r>
              <a:rPr lang="fi-FI" dirty="0">
                <a:solidFill>
                  <a:srgbClr val="000000"/>
                </a:solidFill>
                <a:latin typeface="Calibri" panose="020F0502020204030204" pitchFamily="34" charset="0"/>
                <a:ea typeface="Calibri" panose="020F0502020204030204" pitchFamily="34" charset="0"/>
              </a:rPr>
              <a:t>Samoja perheitä ja lapsia kun kuitenkin siellä palvellaan. </a:t>
            </a:r>
          </a:p>
          <a:p>
            <a:pPr>
              <a:spcAft>
                <a:spcPts val="0"/>
              </a:spcAft>
            </a:pPr>
            <a:r>
              <a:rPr lang="fi-FI" dirty="0">
                <a:solidFill>
                  <a:srgbClr val="000000"/>
                </a:solidFill>
                <a:latin typeface="Calibri" panose="020F0502020204030204" pitchFamily="34" charset="0"/>
                <a:ea typeface="Calibri" panose="020F0502020204030204" pitchFamily="34" charset="0"/>
              </a:rPr>
              <a:t>Syksystä 2017 seurakunta luopui omasta tilasta Saarelasta ja siirsi varhaiskasvatuksen toiminnan </a:t>
            </a:r>
            <a:r>
              <a:rPr lang="fi-FI" dirty="0" err="1">
                <a:solidFill>
                  <a:srgbClr val="000000"/>
                </a:solidFill>
                <a:latin typeface="Calibri" panose="020F0502020204030204" pitchFamily="34" charset="0"/>
                <a:ea typeface="Calibri" panose="020F0502020204030204" pitchFamily="34" charset="0"/>
              </a:rPr>
              <a:t>Hiukkistalolle</a:t>
            </a:r>
            <a:r>
              <a:rPr lang="fi-FI" dirty="0">
                <a:solidFill>
                  <a:srgbClr val="000000"/>
                </a:solidFill>
                <a:latin typeface="Calibri" panose="020F0502020204030204" pitchFamily="34" charset="0"/>
                <a:ea typeface="Calibri" panose="020F0502020204030204" pitchFamily="34" charset="0"/>
              </a:rPr>
              <a:t>. </a:t>
            </a:r>
            <a:endParaRPr lang="fi-FI" dirty="0">
              <a:latin typeface="Times New Roman" panose="02020603050405020304" pitchFamily="18" charset="0"/>
              <a:ea typeface="Calibri" panose="020F0502020204030204" pitchFamily="34" charset="0"/>
            </a:endParaRPr>
          </a:p>
          <a:p>
            <a:endParaRPr lang="fi-FI" dirty="0"/>
          </a:p>
        </p:txBody>
      </p:sp>
    </p:spTree>
    <p:extLst>
      <p:ext uri="{BB962C8B-B14F-4D97-AF65-F5344CB8AC3E}">
        <p14:creationId xmlns:p14="http://schemas.microsoft.com/office/powerpoint/2010/main" val="355121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Ei muureja</a:t>
            </a:r>
          </a:p>
        </p:txBody>
      </p:sp>
      <p:sp>
        <p:nvSpPr>
          <p:cNvPr id="3" name="Sisällön paikkamerkki 2"/>
          <p:cNvSpPr>
            <a:spLocks noGrp="1"/>
          </p:cNvSpPr>
          <p:nvPr>
            <p:ph idx="1"/>
          </p:nvPr>
        </p:nvSpPr>
        <p:spPr/>
        <p:txBody>
          <a:bodyPr>
            <a:normAutofit lnSpcReduction="10000"/>
          </a:bodyPr>
          <a:lstStyle/>
          <a:p>
            <a:r>
              <a:rPr lang="fi-FI" dirty="0">
                <a:solidFill>
                  <a:srgbClr val="000000"/>
                </a:solidFill>
                <a:latin typeface="Calibri" panose="020F0502020204030204" pitchFamily="34" charset="0"/>
                <a:ea typeface="Calibri" panose="020F0502020204030204" pitchFamily="34" charset="0"/>
              </a:rPr>
              <a:t>Seurakunnalta on talolla töissä kokoaikaisesti kaksi lastenohjaajaa sekä muutamassa toiminnassa nuorisotyönohjaajia ja lapsi-ja perhetyön sihteeri. </a:t>
            </a:r>
          </a:p>
          <a:p>
            <a:r>
              <a:rPr lang="fi-FI" dirty="0">
                <a:solidFill>
                  <a:srgbClr val="000000"/>
                </a:solidFill>
                <a:latin typeface="Calibri" panose="020F0502020204030204" pitchFamily="34" charset="0"/>
                <a:ea typeface="Calibri" panose="020F0502020204030204" pitchFamily="34" charset="0"/>
              </a:rPr>
              <a:t> Ajatuksena on se, että talossa työskentelevät ovat kaikki </a:t>
            </a:r>
            <a:r>
              <a:rPr lang="fi-FI" dirty="0" err="1">
                <a:solidFill>
                  <a:srgbClr val="000000"/>
                </a:solidFill>
                <a:latin typeface="Calibri" panose="020F0502020204030204" pitchFamily="34" charset="0"/>
                <a:ea typeface="Calibri" panose="020F0502020204030204" pitchFamily="34" charset="0"/>
              </a:rPr>
              <a:t>Hiukkistalon</a:t>
            </a:r>
            <a:r>
              <a:rPr lang="fi-FI" dirty="0">
                <a:solidFill>
                  <a:srgbClr val="000000"/>
                </a:solidFill>
                <a:latin typeface="Calibri" panose="020F0502020204030204" pitchFamily="34" charset="0"/>
                <a:ea typeface="Calibri" panose="020F0502020204030204" pitchFamily="34" charset="0"/>
              </a:rPr>
              <a:t> työntekijöitä eikä eri toimijoiden kesken tehdä isoja muureja ja rooleja. </a:t>
            </a:r>
          </a:p>
          <a:p>
            <a:r>
              <a:rPr lang="fi-FI" dirty="0">
                <a:solidFill>
                  <a:srgbClr val="000000"/>
                </a:solidFill>
                <a:latin typeface="Calibri" panose="020F0502020204030204" pitchFamily="34" charset="0"/>
                <a:ea typeface="Calibri" panose="020F0502020204030204" pitchFamily="34" charset="0"/>
              </a:rPr>
              <a:t>Kaikki yhteistyössä toimivat alueen perheiden hyväksi. </a:t>
            </a:r>
          </a:p>
          <a:p>
            <a:pPr>
              <a:spcAft>
                <a:spcPts val="0"/>
              </a:spcAft>
            </a:pPr>
            <a:r>
              <a:rPr lang="fi-FI" dirty="0">
                <a:solidFill>
                  <a:srgbClr val="000000"/>
                </a:solidFill>
                <a:latin typeface="Calibri" panose="020F0502020204030204" pitchFamily="34" charset="0"/>
                <a:ea typeface="Calibri" panose="020F0502020204030204" pitchFamily="34" charset="0"/>
              </a:rPr>
              <a:t>Yksi seurakunnan lastenohjaaja toimii moniammatillisessa yhteistyössä toteutettavassa IP toiminnassa. Iltapäivätoimintaryhmää vetää siis seurakunnan lastenohjaaja, kaupungin nuoriso-ohjaaja ja koulunkäynninohjaajia. </a:t>
            </a:r>
            <a:r>
              <a:rPr lang="fi-FI" dirty="0" err="1">
                <a:solidFill>
                  <a:srgbClr val="000000"/>
                </a:solidFill>
                <a:latin typeface="Calibri" panose="020F0502020204030204" pitchFamily="34" charset="0"/>
                <a:ea typeface="Calibri" panose="020F0502020204030204" pitchFamily="34" charset="0"/>
              </a:rPr>
              <a:t>Ip</a:t>
            </a:r>
            <a:r>
              <a:rPr lang="fi-FI" dirty="0">
                <a:solidFill>
                  <a:srgbClr val="000000"/>
                </a:solidFill>
                <a:latin typeface="Calibri" panose="020F0502020204030204" pitchFamily="34" charset="0"/>
                <a:ea typeface="Calibri" panose="020F0502020204030204" pitchFamily="34" charset="0"/>
              </a:rPr>
              <a:t>-toimintaa koordinoi ja laskuttaa Oulun kaupunki ja seurakunta saa kaupungilta tukea työntekijän palkkaukseen.  Lisäksi yksi seurakunnan  lastenohjaaja on iltapäivisin </a:t>
            </a:r>
            <a:r>
              <a:rPr lang="fi-FI" dirty="0" err="1">
                <a:solidFill>
                  <a:srgbClr val="000000"/>
                </a:solidFill>
                <a:latin typeface="Calibri" panose="020F0502020204030204" pitchFamily="34" charset="0"/>
                <a:ea typeface="Calibri" panose="020F0502020204030204" pitchFamily="34" charset="0"/>
              </a:rPr>
              <a:t>nuokkarilla</a:t>
            </a:r>
            <a:r>
              <a:rPr lang="fi-FI" dirty="0">
                <a:solidFill>
                  <a:srgbClr val="000000"/>
                </a:solidFill>
                <a:latin typeface="Calibri" panose="020F0502020204030204" pitchFamily="34" charset="0"/>
                <a:ea typeface="Calibri" panose="020F0502020204030204" pitchFamily="34" charset="0"/>
              </a:rPr>
              <a:t> kaupungin nuoriso-ohjaajien kanssa. </a:t>
            </a:r>
            <a:endParaRPr lang="fi-FI" dirty="0">
              <a:latin typeface="Times New Roman" panose="02020603050405020304" pitchFamily="18" charset="0"/>
              <a:ea typeface="Calibri" panose="020F0502020204030204" pitchFamily="34" charset="0"/>
            </a:endParaRPr>
          </a:p>
          <a:p>
            <a:endParaRPr lang="fi-FI" dirty="0"/>
          </a:p>
        </p:txBody>
      </p:sp>
    </p:spTree>
    <p:extLst>
      <p:ext uri="{BB962C8B-B14F-4D97-AF65-F5344CB8AC3E}">
        <p14:creationId xmlns:p14="http://schemas.microsoft.com/office/powerpoint/2010/main" val="421488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pPr>
              <a:spcAft>
                <a:spcPts val="0"/>
              </a:spcAft>
            </a:pPr>
            <a:r>
              <a:rPr lang="fi-FI" dirty="0" err="1">
                <a:solidFill>
                  <a:srgbClr val="000000"/>
                </a:solidFill>
                <a:latin typeface="Calibri" panose="020F0502020204030204" pitchFamily="34" charset="0"/>
                <a:ea typeface="Calibri" panose="020F0502020204030204" pitchFamily="34" charset="0"/>
              </a:rPr>
              <a:t>Nuokkarin</a:t>
            </a:r>
            <a:r>
              <a:rPr lang="fi-FI" dirty="0">
                <a:solidFill>
                  <a:srgbClr val="000000"/>
                </a:solidFill>
                <a:latin typeface="Calibri" panose="020F0502020204030204" pitchFamily="34" charset="0"/>
                <a:ea typeface="Calibri" panose="020F0502020204030204" pitchFamily="34" charset="0"/>
              </a:rPr>
              <a:t> tiloissa lastenohjaajat pitävät myös seurakunnan päiväkerhoa, ja jotta kerhoon voitiin ottaa mukaan erityistä tukea vaativa lapsi, kaupungin nuoriso-ohjaaja on toiminnassa mukana lisäresurssina. </a:t>
            </a:r>
            <a:endParaRPr lang="fi-FI" dirty="0">
              <a:latin typeface="Times New Roman" panose="02020603050405020304" pitchFamily="18" charset="0"/>
              <a:ea typeface="Calibri" panose="020F0502020204030204" pitchFamily="34" charset="0"/>
            </a:endParaRPr>
          </a:p>
          <a:p>
            <a:r>
              <a:rPr lang="fi-FI" dirty="0">
                <a:solidFill>
                  <a:srgbClr val="000000"/>
                </a:solidFill>
                <a:latin typeface="Calibri" panose="020F0502020204030204" pitchFamily="34" charset="0"/>
                <a:ea typeface="Calibri" panose="020F0502020204030204" pitchFamily="34" charset="0"/>
              </a:rPr>
              <a:t>Lisäksi seurakunnan perhetupa kokoontuu kerran viikossa </a:t>
            </a:r>
            <a:r>
              <a:rPr lang="fi-FI" dirty="0" err="1">
                <a:solidFill>
                  <a:srgbClr val="000000"/>
                </a:solidFill>
                <a:latin typeface="Calibri" panose="020F0502020204030204" pitchFamily="34" charset="0"/>
                <a:ea typeface="Calibri" panose="020F0502020204030204" pitchFamily="34" charset="0"/>
              </a:rPr>
              <a:t>nuokkarin</a:t>
            </a:r>
            <a:r>
              <a:rPr lang="fi-FI" dirty="0">
                <a:solidFill>
                  <a:srgbClr val="000000"/>
                </a:solidFill>
                <a:latin typeface="Calibri" panose="020F0502020204030204" pitchFamily="34" charset="0"/>
                <a:ea typeface="Calibri" panose="020F0502020204030204" pitchFamily="34" charset="0"/>
              </a:rPr>
              <a:t> tiloissa ja käyttää myös ja koulun yhteiskäytössä olevia tiloja sekä itsepalvelukirjastoa toiminnan aikana</a:t>
            </a:r>
          </a:p>
          <a:p>
            <a:r>
              <a:rPr lang="fi-FI" dirty="0">
                <a:solidFill>
                  <a:srgbClr val="000000"/>
                </a:solidFill>
                <a:latin typeface="Calibri" panose="020F0502020204030204" pitchFamily="34" charset="0"/>
                <a:ea typeface="Calibri" panose="020F0502020204030204" pitchFamily="34" charset="0"/>
              </a:rPr>
              <a:t>Perhetupa aloittaa tänä keväänä kiinteää yhteistyötä MLL:n kanssa mm. </a:t>
            </a:r>
            <a:r>
              <a:rPr lang="fi-FI" dirty="0" err="1">
                <a:solidFill>
                  <a:srgbClr val="000000"/>
                </a:solidFill>
                <a:latin typeface="Calibri" panose="020F0502020204030204" pitchFamily="34" charset="0"/>
                <a:ea typeface="Calibri" panose="020F0502020204030204" pitchFamily="34" charset="0"/>
              </a:rPr>
              <a:t>muskareiden</a:t>
            </a:r>
            <a:r>
              <a:rPr lang="fi-FI" dirty="0">
                <a:solidFill>
                  <a:srgbClr val="000000"/>
                </a:solidFill>
                <a:latin typeface="Calibri" panose="020F0502020204030204" pitchFamily="34" charset="0"/>
                <a:ea typeface="Calibri" panose="020F0502020204030204" pitchFamily="34" charset="0"/>
              </a:rPr>
              <a:t> </a:t>
            </a:r>
            <a:r>
              <a:rPr lang="fi-FI" dirty="0" err="1">
                <a:solidFill>
                  <a:srgbClr val="000000"/>
                </a:solidFill>
                <a:latin typeface="Calibri" panose="020F0502020204030204" pitchFamily="34" charset="0"/>
                <a:ea typeface="Calibri" panose="020F0502020204030204" pitchFamily="34" charset="0"/>
              </a:rPr>
              <a:t>jne</a:t>
            </a:r>
            <a:r>
              <a:rPr lang="fi-FI" dirty="0">
                <a:solidFill>
                  <a:srgbClr val="000000"/>
                </a:solidFill>
                <a:latin typeface="Calibri" panose="020F0502020204030204" pitchFamily="34" charset="0"/>
                <a:ea typeface="Calibri" panose="020F0502020204030204" pitchFamily="34" charset="0"/>
              </a:rPr>
              <a:t> muodossa</a:t>
            </a:r>
          </a:p>
          <a:p>
            <a:pPr>
              <a:spcAft>
                <a:spcPts val="0"/>
              </a:spcAft>
            </a:pPr>
            <a:r>
              <a:rPr lang="fi-FI" dirty="0">
                <a:solidFill>
                  <a:srgbClr val="000000"/>
                </a:solidFill>
                <a:latin typeface="Calibri" panose="020F0502020204030204" pitchFamily="34" charset="0"/>
                <a:ea typeface="Calibri" panose="020F0502020204030204" pitchFamily="34" charset="0"/>
              </a:rPr>
              <a:t>Seurakunnan nuorisotyönohjaaja käy </a:t>
            </a:r>
            <a:r>
              <a:rPr lang="fi-FI" dirty="0" err="1">
                <a:solidFill>
                  <a:srgbClr val="000000"/>
                </a:solidFill>
                <a:latin typeface="Calibri" panose="020F0502020204030204" pitchFamily="34" charset="0"/>
                <a:ea typeface="Calibri" panose="020F0502020204030204" pitchFamily="34" charset="0"/>
              </a:rPr>
              <a:t>nuokkarin</a:t>
            </a:r>
            <a:r>
              <a:rPr lang="fi-FI" dirty="0">
                <a:solidFill>
                  <a:srgbClr val="000000"/>
                </a:solidFill>
                <a:latin typeface="Calibri" panose="020F0502020204030204" pitchFamily="34" charset="0"/>
                <a:ea typeface="Calibri" panose="020F0502020204030204" pitchFamily="34" charset="0"/>
              </a:rPr>
              <a:t> avoimissa ovissa ja pitää koululaisille välipalakerhoa. </a:t>
            </a:r>
            <a:endParaRPr lang="fi-FI" dirty="0">
              <a:latin typeface="Times New Roman" panose="02020603050405020304" pitchFamily="18" charset="0"/>
              <a:ea typeface="Calibri" panose="020F0502020204030204" pitchFamily="34" charset="0"/>
            </a:endParaRPr>
          </a:p>
          <a:p>
            <a:endParaRPr lang="fi-FI" dirty="0"/>
          </a:p>
        </p:txBody>
      </p:sp>
    </p:spTree>
    <p:extLst>
      <p:ext uri="{BB962C8B-B14F-4D97-AF65-F5344CB8AC3E}">
        <p14:creationId xmlns:p14="http://schemas.microsoft.com/office/powerpoint/2010/main" val="1882048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Moniammatillinen toimijaverkosto</a:t>
            </a:r>
          </a:p>
        </p:txBody>
      </p:sp>
      <p:sp>
        <p:nvSpPr>
          <p:cNvPr id="3" name="Sisällön paikkamerkki 2"/>
          <p:cNvSpPr>
            <a:spLocks noGrp="1"/>
          </p:cNvSpPr>
          <p:nvPr>
            <p:ph idx="1"/>
          </p:nvPr>
        </p:nvSpPr>
        <p:spPr/>
        <p:txBody>
          <a:bodyPr>
            <a:normAutofit fontScale="92500"/>
          </a:bodyPr>
          <a:lstStyle/>
          <a:p>
            <a:r>
              <a:rPr lang="fi-FI" dirty="0">
                <a:solidFill>
                  <a:srgbClr val="000000"/>
                </a:solidFill>
                <a:latin typeface="Calibri" panose="020F0502020204030204" pitchFamily="34" charset="0"/>
                <a:ea typeface="Calibri" panose="020F0502020204030204" pitchFamily="34" charset="0"/>
              </a:rPr>
              <a:t>Hiukkavaarassa olemme aloittaneet myös moniammatillisen toimijaverkoston työskentelyn. Verkostoon kuuluu eri järjestöjä, seurakunta, </a:t>
            </a:r>
            <a:r>
              <a:rPr lang="fi-FI" dirty="0" err="1">
                <a:solidFill>
                  <a:srgbClr val="000000"/>
                </a:solidFill>
                <a:latin typeface="Calibri" panose="020F0502020204030204" pitchFamily="34" charset="0"/>
                <a:ea typeface="Calibri" panose="020F0502020204030204" pitchFamily="34" charset="0"/>
              </a:rPr>
              <a:t>hiukkistalon</a:t>
            </a:r>
            <a:r>
              <a:rPr lang="fi-FI" dirty="0">
                <a:solidFill>
                  <a:srgbClr val="000000"/>
                </a:solidFill>
                <a:latin typeface="Calibri" panose="020F0502020204030204" pitchFamily="34" charset="0"/>
                <a:ea typeface="Calibri" panose="020F0502020204030204" pitchFamily="34" charset="0"/>
              </a:rPr>
              <a:t> työntekijöitä, kaupungin perhetyön ja neuvolan väkeä </a:t>
            </a:r>
            <a:r>
              <a:rPr lang="fi-FI" dirty="0" err="1">
                <a:solidFill>
                  <a:srgbClr val="000000"/>
                </a:solidFill>
                <a:latin typeface="Calibri" panose="020F0502020204030204" pitchFamily="34" charset="0"/>
                <a:ea typeface="Calibri" panose="020F0502020204030204" pitchFamily="34" charset="0"/>
              </a:rPr>
              <a:t>jne</a:t>
            </a:r>
            <a:endParaRPr lang="fi-FI" dirty="0">
              <a:solidFill>
                <a:srgbClr val="000000"/>
              </a:solidFill>
              <a:latin typeface="Calibri" panose="020F0502020204030204" pitchFamily="34" charset="0"/>
              <a:ea typeface="Calibri" panose="020F0502020204030204" pitchFamily="34" charset="0"/>
            </a:endParaRPr>
          </a:p>
          <a:p>
            <a:r>
              <a:rPr lang="fi-FI" dirty="0">
                <a:solidFill>
                  <a:srgbClr val="000000"/>
                </a:solidFill>
                <a:latin typeface="Calibri" panose="020F0502020204030204" pitchFamily="34" charset="0"/>
                <a:ea typeface="Calibri" panose="020F0502020204030204" pitchFamily="34" charset="0"/>
              </a:rPr>
              <a:t>Tavoitteena on yhteisen pöydän kautta suunnitella talon toimintaa siten, että vältymme päällekkäisyyksiltä ja teemme perheille kattavan ja monipuolisen tarjonnan toimimalla yhdessä ja erikseen koordinoimalla toimintaa yhdessä</a:t>
            </a:r>
          </a:p>
          <a:p>
            <a:pPr>
              <a:spcAft>
                <a:spcPts val="0"/>
              </a:spcAft>
            </a:pPr>
            <a:r>
              <a:rPr lang="fi-FI" dirty="0">
                <a:solidFill>
                  <a:srgbClr val="000000"/>
                </a:solidFill>
                <a:latin typeface="Calibri" panose="020F0502020204030204" pitchFamily="34" charset="0"/>
                <a:ea typeface="Calibri" panose="020F0502020204030204" pitchFamily="34" charset="0"/>
              </a:rPr>
              <a:t>Tavoitteena on jatkossa saada ennen kaikkea alueen asukkaiden ääntä kuuluville siitä mitä alueella tarvitaan.  </a:t>
            </a:r>
            <a:endParaRPr lang="fi-FI" dirty="0">
              <a:latin typeface="Times New Roman" panose="02020603050405020304" pitchFamily="18" charset="0"/>
              <a:ea typeface="Calibri" panose="020F0502020204030204" pitchFamily="34" charset="0"/>
            </a:endParaRPr>
          </a:p>
          <a:p>
            <a:pPr>
              <a:spcAft>
                <a:spcPts val="0"/>
              </a:spcAft>
            </a:pPr>
            <a:r>
              <a:rPr lang="fi-FI" dirty="0">
                <a:solidFill>
                  <a:srgbClr val="000000"/>
                </a:solidFill>
                <a:latin typeface="Calibri" panose="020F0502020204030204" pitchFamily="34" charset="0"/>
                <a:ea typeface="Times New Roman" panose="02020603050405020304" pitchFamily="18" charset="0"/>
              </a:rPr>
              <a:t>Talvikankaan koululla toimii vastaavanlainen yhteisyössä toteutettava iltapäivätoimintaryhmä kuin Hiukkavaarassa, samanlaisella kokoonpanolla ja samanlaisella avustuksella. </a:t>
            </a:r>
            <a:endParaRPr lang="fi-FI" sz="1800" dirty="0">
              <a:latin typeface="Calibri" panose="020F0502020204030204" pitchFamily="34" charset="0"/>
              <a:ea typeface="Calibri" panose="020F0502020204030204" pitchFamily="34" charset="0"/>
            </a:endParaRPr>
          </a:p>
          <a:p>
            <a:endParaRPr lang="fi-FI" dirty="0"/>
          </a:p>
        </p:txBody>
      </p:sp>
    </p:spTree>
    <p:extLst>
      <p:ext uri="{BB962C8B-B14F-4D97-AF65-F5344CB8AC3E}">
        <p14:creationId xmlns:p14="http://schemas.microsoft.com/office/powerpoint/2010/main" val="41461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Uusi asenne työhön</a:t>
            </a:r>
          </a:p>
        </p:txBody>
      </p:sp>
      <p:sp>
        <p:nvSpPr>
          <p:cNvPr id="3" name="Sisällön paikkamerkki 2"/>
          <p:cNvSpPr>
            <a:spLocks noGrp="1"/>
          </p:cNvSpPr>
          <p:nvPr>
            <p:ph idx="1"/>
          </p:nvPr>
        </p:nvSpPr>
        <p:spPr/>
        <p:txBody>
          <a:bodyPr>
            <a:normAutofit fontScale="92500" lnSpcReduction="20000"/>
          </a:bodyPr>
          <a:lstStyle/>
          <a:p>
            <a:r>
              <a:rPr lang="fi-FI" dirty="0">
                <a:solidFill>
                  <a:srgbClr val="000000"/>
                </a:solidFill>
                <a:latin typeface="Calibri" panose="020F0502020204030204" pitchFamily="34" charset="0"/>
                <a:ea typeface="Calibri" panose="020F0502020204030204" pitchFamily="34" charset="0"/>
              </a:rPr>
              <a:t>Näemme seurakunnan työntekijöiden roolin tärkeänä vaikka työ yhteistoimintaan jalkautuneena poikkeaakin hieman ns. totutusta omien seiniemme sisällä tapahtuvasta toiminnasta. </a:t>
            </a:r>
          </a:p>
          <a:p>
            <a:r>
              <a:rPr lang="fi-FI" dirty="0">
                <a:solidFill>
                  <a:srgbClr val="000000"/>
                </a:solidFill>
                <a:latin typeface="Calibri" panose="020F0502020204030204" pitchFamily="34" charset="0"/>
                <a:ea typeface="Calibri" panose="020F0502020204030204" pitchFamily="34" charset="0"/>
              </a:rPr>
              <a:t>Seurakunnan työntekijöiden on oltava sensitiivisiä ja avoimia kohtaamaan erilaisia katsomuksia ja odotuksia. </a:t>
            </a:r>
          </a:p>
          <a:p>
            <a:r>
              <a:rPr lang="fi-FI" dirty="0">
                <a:solidFill>
                  <a:srgbClr val="000000"/>
                </a:solidFill>
                <a:latin typeface="Calibri" panose="020F0502020204030204" pitchFamily="34" charset="0"/>
                <a:ea typeface="Calibri" panose="020F0502020204030204" pitchFamily="34" charset="0"/>
              </a:rPr>
              <a:t>Seurakunnan työntekijöinä </a:t>
            </a:r>
            <a:r>
              <a:rPr lang="fi-FI" dirty="0" err="1">
                <a:solidFill>
                  <a:srgbClr val="000000"/>
                </a:solidFill>
                <a:latin typeface="Calibri" panose="020F0502020204030204" pitchFamily="34" charset="0"/>
                <a:ea typeface="Calibri" panose="020F0502020204030204" pitchFamily="34" charset="0"/>
              </a:rPr>
              <a:t>olemm</a:t>
            </a:r>
            <a:r>
              <a:rPr lang="fi-FI" dirty="0">
                <a:solidFill>
                  <a:srgbClr val="000000"/>
                </a:solidFill>
                <a:latin typeface="Calibri" panose="020F0502020204030204" pitchFamily="34" charset="0"/>
                <a:ea typeface="Calibri" panose="020F0502020204030204" pitchFamily="34" charset="0"/>
              </a:rPr>
              <a:t> siellä missä ihmiset ovat, rohkeasti seurakunnan työntekijöinä ja tuomme yhteistyöhön oman vahvuutemme, osaamisemme ja arvomaailmamme. </a:t>
            </a:r>
          </a:p>
          <a:p>
            <a:r>
              <a:rPr lang="fi-FI" dirty="0">
                <a:solidFill>
                  <a:srgbClr val="000000"/>
                </a:solidFill>
                <a:latin typeface="Calibri" panose="020F0502020204030204" pitchFamily="34" charset="0"/>
                <a:ea typeface="Calibri" panose="020F0502020204030204" pitchFamily="34" charset="0"/>
              </a:rPr>
              <a:t>Haluamme luoda positiivista kuvaa seurakunnasta olemalla tekemässä tärkeää työtä yhdessä muiden kanssa. </a:t>
            </a:r>
          </a:p>
          <a:p>
            <a:r>
              <a:rPr lang="fi-FI" dirty="0">
                <a:solidFill>
                  <a:srgbClr val="000000"/>
                </a:solidFill>
                <a:latin typeface="Calibri" panose="020F0502020204030204" pitchFamily="34" charset="0"/>
                <a:ea typeface="Calibri" panose="020F0502020204030204" pitchFamily="34" charset="0"/>
              </a:rPr>
              <a:t>Paljon ollaan mietitty tiimissämme sitä, että yhä vähemmän työmme vetää väkeä omien seiniemme sisään vaan meidän on oltava valmiita lähtemään liikkeelle, miettiä omaa rooliamme kristillisen kasvatuksen antajana  uudelta kannalta. </a:t>
            </a:r>
            <a:endParaRPr lang="fi-FI" dirty="0"/>
          </a:p>
        </p:txBody>
      </p:sp>
    </p:spTree>
    <p:extLst>
      <p:ext uri="{BB962C8B-B14F-4D97-AF65-F5344CB8AC3E}">
        <p14:creationId xmlns:p14="http://schemas.microsoft.com/office/powerpoint/2010/main" val="297299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r>
              <a:rPr lang="fi-FI" dirty="0">
                <a:solidFill>
                  <a:srgbClr val="000000"/>
                </a:solidFill>
                <a:latin typeface="Calibri" panose="020F0502020204030204" pitchFamily="34" charset="0"/>
                <a:ea typeface="Calibri" panose="020F0502020204030204" pitchFamily="34" charset="0"/>
              </a:rPr>
              <a:t> Näemme, että perheiden arjen tukeminen ja yhteistyössä muiden kanssa perheiden hyvinvoinnin varmistaminen on kristillisyyttä parhaimmillaan. :) </a:t>
            </a:r>
          </a:p>
          <a:p>
            <a:r>
              <a:rPr lang="fi-FI" dirty="0">
                <a:solidFill>
                  <a:srgbClr val="000000"/>
                </a:solidFill>
                <a:latin typeface="Calibri" panose="020F0502020204030204" pitchFamily="34" charset="0"/>
                <a:ea typeface="Calibri" panose="020F0502020204030204" pitchFamily="34" charset="0"/>
              </a:rPr>
              <a:t>Toistaiseksi kaikki palaute mitä on korviini kantautunut on ollut positiivista ja kannustavaa ja on ollut ilo huomata miten niin muilla toimijoilla kuin perheilläkin kuva seurakunnan tekemästä työstä on päässyt ihan uuteen arvoonsa ja mielikuvat "tiukkapipoisista raamattu edellä kulkevista </a:t>
            </a:r>
            <a:r>
              <a:rPr lang="fi-FI" dirty="0" err="1">
                <a:solidFill>
                  <a:srgbClr val="000000"/>
                </a:solidFill>
                <a:latin typeface="Calibri" panose="020F0502020204030204" pitchFamily="34" charset="0"/>
                <a:ea typeface="Calibri" panose="020F0502020204030204" pitchFamily="34" charset="0"/>
              </a:rPr>
              <a:t>saarnamiehiestä</a:t>
            </a:r>
            <a:r>
              <a:rPr lang="fi-FI" dirty="0">
                <a:solidFill>
                  <a:srgbClr val="000000"/>
                </a:solidFill>
                <a:latin typeface="Calibri" panose="020F0502020204030204" pitchFamily="34" charset="0"/>
                <a:ea typeface="Calibri" panose="020F0502020204030204" pitchFamily="34" charset="0"/>
              </a:rPr>
              <a:t> ja -naisista" ovat karisseet. </a:t>
            </a:r>
          </a:p>
          <a:p>
            <a:r>
              <a:rPr lang="fi-FI" dirty="0">
                <a:solidFill>
                  <a:srgbClr val="000000"/>
                </a:solidFill>
                <a:latin typeface="Calibri" panose="020F0502020204030204" pitchFamily="34" charset="0"/>
                <a:ea typeface="Calibri" panose="020F0502020204030204" pitchFamily="34" charset="0"/>
              </a:rPr>
              <a:t> Paljon on tullut kommentteja, että ollaan positiivisesti yllättyneitä siitä, miten monipuolista ja laadukasta osaamista seurakunnan varhaiskasvatuksessa työskentelevillä onkaan!</a:t>
            </a:r>
            <a:endParaRPr lang="fi-FI" dirty="0"/>
          </a:p>
        </p:txBody>
      </p:sp>
    </p:spTree>
    <p:extLst>
      <p:ext uri="{BB962C8B-B14F-4D97-AF65-F5344CB8AC3E}">
        <p14:creationId xmlns:p14="http://schemas.microsoft.com/office/powerpoint/2010/main" val="33089594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FE29577BC04BD74A942AE037113BD59C" ma:contentTypeVersion="11" ma:contentTypeDescription="Luo uusi asiakirja." ma:contentTypeScope="" ma:versionID="ea5436136b78b0a950d0c29bce0c519a">
  <xsd:schema xmlns:xsd="http://www.w3.org/2001/XMLSchema" xmlns:xs="http://www.w3.org/2001/XMLSchema" xmlns:p="http://schemas.microsoft.com/office/2006/metadata/properties" xmlns:ns3="6010d94e-1f80-4178-bc76-546153d01676" xmlns:ns4="6d3ad32d-2208-49b7-a98f-82feb0963716" targetNamespace="http://schemas.microsoft.com/office/2006/metadata/properties" ma:root="true" ma:fieldsID="cf5fdb733ca42529aedc0cfe73a700df" ns3:_="" ns4:_="">
    <xsd:import namespace="6010d94e-1f80-4178-bc76-546153d01676"/>
    <xsd:import namespace="6d3ad32d-2208-49b7-a98f-82feb096371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10d94e-1f80-4178-bc76-546153d016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d3ad32d-2208-49b7-a98f-82feb0963716" elementFormDefault="qualified">
    <xsd:import namespace="http://schemas.microsoft.com/office/2006/documentManagement/types"/>
    <xsd:import namespace="http://schemas.microsoft.com/office/infopath/2007/PartnerControls"/>
    <xsd:element name="SharedWithUsers" ma:index="14"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Jakamisen tiedot" ma:internalName="SharedWithDetails" ma:readOnly="true">
      <xsd:simpleType>
        <xsd:restriction base="dms:Note">
          <xsd:maxLength value="255"/>
        </xsd:restriction>
      </xsd:simpleType>
    </xsd:element>
    <xsd:element name="SharingHintHash" ma:index="16" nillable="true" ma:displayName="Jakamisvihjeen hajautu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564B7F1-195D-4B8D-8018-95E598079F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10d94e-1f80-4178-bc76-546153d01676"/>
    <ds:schemaRef ds:uri="6d3ad32d-2208-49b7-a98f-82feb09637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939FE0F-8D1E-482B-9BC6-F5361798A981}">
  <ds:schemaRefs>
    <ds:schemaRef ds:uri="http://schemas.microsoft.com/sharepoint/v3/contenttype/forms"/>
  </ds:schemaRefs>
</ds:datastoreItem>
</file>

<file path=customXml/itemProps3.xml><?xml version="1.0" encoding="utf-8"?>
<ds:datastoreItem xmlns:ds="http://schemas.openxmlformats.org/officeDocument/2006/customXml" ds:itemID="{A394A895-365E-46A2-AD68-180DF2FF0A1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Merkki</Template>
  <TotalTime>18</TotalTime>
  <Words>534</Words>
  <Application>Microsoft Office PowerPoint</Application>
  <PresentationFormat>Laajakuva</PresentationFormat>
  <Paragraphs>31</Paragraphs>
  <Slides>7</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7</vt:i4>
      </vt:variant>
    </vt:vector>
  </HeadingPairs>
  <TitlesOfParts>
    <vt:vector size="13" baseType="lpstr">
      <vt:lpstr>Arial</vt:lpstr>
      <vt:lpstr>Calibri</vt:lpstr>
      <vt:lpstr>Gill Sans MT</vt:lpstr>
      <vt:lpstr>Impact</vt:lpstr>
      <vt:lpstr>Times New Roman</vt:lpstr>
      <vt:lpstr>Badge</vt:lpstr>
      <vt:lpstr>Oulujoella on perhekeskus</vt:lpstr>
      <vt:lpstr>Tästä kaikki alkoi</vt:lpstr>
      <vt:lpstr>Ei muureja</vt:lpstr>
      <vt:lpstr>PowerPoint-esitys</vt:lpstr>
      <vt:lpstr>Moniammatillinen toimijaverkosto</vt:lpstr>
      <vt:lpstr>Uusi asenne työhön</vt:lpstr>
      <vt:lpstr>PowerPoint-esitys</vt:lpstr>
    </vt:vector>
  </TitlesOfParts>
  <Company>Kirkkohallitus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Oulujoella on perhekeskus</dc:title>
  <dc:creator>Heinonen Hannele</dc:creator>
  <cp:lastModifiedBy>Heinonen Hannele</cp:lastModifiedBy>
  <cp:revision>7</cp:revision>
  <dcterms:created xsi:type="dcterms:W3CDTF">2018-02-20T11:26:28Z</dcterms:created>
  <dcterms:modified xsi:type="dcterms:W3CDTF">2020-06-11T09:32:50Z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0x010100FE29577BC04BD74A942AE037113BD59C</vt:lpwstr>
  </property>
</Properties>
</file>