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2"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i-FI"/>
              <a:t>Muokkaa perustyyl. napsautt.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953653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i-FI"/>
              <a:t>Muokkaa perustyyl. napsautt.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1538802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a:t>Muokkaa perustyyl. napsautt.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20265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i-FI"/>
              <a:t>Muokkaa perustyyl. napsautt.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2708684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a:t>Muokkaa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59560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i-FI"/>
              <a:t>Muokkaa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1536351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478804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i-FI"/>
              <a:t>Muokkaa perustyyl. napsautt.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837844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97626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i-FI"/>
              <a:t>Muokkaa perustyyl. napsautt.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96E951BA-F1F9-4679-ADF0-D35E3DBEA498}" type="datetimeFigureOut">
              <a:rPr lang="fi-FI" smtClean="0"/>
              <a:t>11.6.2020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1785516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96E951BA-F1F9-4679-ADF0-D35E3DBEA498}" type="datetimeFigureOut">
              <a:rPr lang="fi-FI" smtClean="0"/>
              <a:t>11.6.2020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2266187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perustyyl. napsautt.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96E951BA-F1F9-4679-ADF0-D35E3DBEA498}" type="datetimeFigureOut">
              <a:rPr lang="fi-FI" smtClean="0"/>
              <a:t>11.6.2020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243768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96E951BA-F1F9-4679-ADF0-D35E3DBEA498}" type="datetimeFigureOut">
              <a:rPr lang="fi-FI" smtClean="0"/>
              <a:t>11.6.2020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1727497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951BA-F1F9-4679-ADF0-D35E3DBEA498}" type="datetimeFigureOut">
              <a:rPr lang="fi-FI" smtClean="0"/>
              <a:t>11.6.2020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2837505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i-FI"/>
              <a:t>Muokkaa perustyyl. napsautt.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i-FI"/>
              <a:t>Muokkaa tekstin perustyylejä</a:t>
            </a:r>
          </a:p>
        </p:txBody>
      </p:sp>
      <p:sp>
        <p:nvSpPr>
          <p:cNvPr id="5" name="Date Placeholder 4"/>
          <p:cNvSpPr>
            <a:spLocks noGrp="1"/>
          </p:cNvSpPr>
          <p:nvPr>
            <p:ph type="dt" sz="half" idx="10"/>
          </p:nvPr>
        </p:nvSpPr>
        <p:spPr/>
        <p:txBody>
          <a:bodyPr/>
          <a:lstStyle/>
          <a:p>
            <a:fld id="{96E951BA-F1F9-4679-ADF0-D35E3DBEA498}" type="datetimeFigureOut">
              <a:rPr lang="fi-FI" smtClean="0"/>
              <a:t>11.6.2020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232783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i-FI"/>
              <a:t>Muokkaa perustyyl. napsautt.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p>
            <a:fld id="{96E951BA-F1F9-4679-ADF0-D35E3DBEA498}" type="datetimeFigureOut">
              <a:rPr lang="fi-FI" smtClean="0"/>
              <a:t>11.6.2020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A48990C-21F0-4669-95CE-ED45C35370F2}" type="slidenum">
              <a:rPr lang="fi-FI" smtClean="0"/>
              <a:t>‹#›</a:t>
            </a:fld>
            <a:endParaRPr lang="fi-FI"/>
          </a:p>
        </p:txBody>
      </p:sp>
    </p:spTree>
    <p:extLst>
      <p:ext uri="{BB962C8B-B14F-4D97-AF65-F5344CB8AC3E}">
        <p14:creationId xmlns:p14="http://schemas.microsoft.com/office/powerpoint/2010/main" val="1797500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i-FI"/>
              <a:t>Muokkaa perustyyl. napsautt.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E951BA-F1F9-4679-ADF0-D35E3DBEA498}" type="datetimeFigureOut">
              <a:rPr lang="fi-FI" smtClean="0"/>
              <a:t>11.6.2020</a:t>
            </a:fld>
            <a:endParaRPr lang="fi-FI"/>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A48990C-21F0-4669-95CE-ED45C35370F2}" type="slidenum">
              <a:rPr lang="fi-FI" smtClean="0"/>
              <a:t>‹#›</a:t>
            </a:fld>
            <a:endParaRPr lang="fi-FI"/>
          </a:p>
        </p:txBody>
      </p:sp>
    </p:spTree>
    <p:extLst>
      <p:ext uri="{BB962C8B-B14F-4D97-AF65-F5344CB8AC3E}">
        <p14:creationId xmlns:p14="http://schemas.microsoft.com/office/powerpoint/2010/main" val="31182986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Mitä seurakunta tekee?</a:t>
            </a:r>
          </a:p>
        </p:txBody>
      </p:sp>
      <p:sp>
        <p:nvSpPr>
          <p:cNvPr id="3" name="Alaotsikko 2"/>
          <p:cNvSpPr>
            <a:spLocks noGrp="1"/>
          </p:cNvSpPr>
          <p:nvPr>
            <p:ph type="subTitle" idx="1"/>
          </p:nvPr>
        </p:nvSpPr>
        <p:spPr/>
        <p:txBody>
          <a:bodyPr/>
          <a:lstStyle/>
          <a:p>
            <a:r>
              <a:rPr lang="fi-FI" dirty="0"/>
              <a:t>Miksi seurakunta on?</a:t>
            </a:r>
          </a:p>
        </p:txBody>
      </p:sp>
    </p:spTree>
    <p:extLst>
      <p:ext uri="{BB962C8B-B14F-4D97-AF65-F5344CB8AC3E}">
        <p14:creationId xmlns:p14="http://schemas.microsoft.com/office/powerpoint/2010/main" val="3813874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sz="5400" b="0" i="0" u="none" strike="noStrike" baseline="0" dirty="0">
                <a:latin typeface="Century Schoolbook" panose="02040604050505020304" pitchFamily="18" charset="0"/>
              </a:rPr>
              <a:t>D</a:t>
            </a:r>
            <a:r>
              <a:rPr lang="fi-FI" dirty="0">
                <a:latin typeface="Century Schoolbook" panose="02040604050505020304" pitchFamily="18" charset="0"/>
              </a:rPr>
              <a:t>IAKONIA</a:t>
            </a:r>
            <a:r>
              <a:rPr lang="fi-FI" sz="5400" b="0" i="0" u="none" strike="noStrike" baseline="0" dirty="0">
                <a:latin typeface="Century Schoolbook" panose="02040604050505020304" pitchFamily="18" charset="0"/>
              </a:rPr>
              <a:t>- </a:t>
            </a:r>
            <a:r>
              <a:rPr lang="fi-FI" dirty="0">
                <a:latin typeface="Century Schoolbook" panose="02040604050505020304" pitchFamily="18" charset="0"/>
              </a:rPr>
              <a:t>JA LÄHETYSTYÖ </a:t>
            </a:r>
            <a:br>
              <a:rPr lang="fi-FI" dirty="0">
                <a:latin typeface="Century Schoolbook" panose="02040604050505020304" pitchFamily="18" charset="0"/>
              </a:rPr>
            </a:br>
            <a:r>
              <a:rPr lang="fi-FI" dirty="0">
                <a:latin typeface="Century Schoolbook" panose="02040604050505020304" pitchFamily="18" charset="0"/>
              </a:rPr>
              <a:t>Työntekijät: sosionomi-diakoneja</a:t>
            </a:r>
            <a:endParaRPr lang="fi-FI" dirty="0"/>
          </a:p>
        </p:txBody>
      </p:sp>
      <p:sp>
        <p:nvSpPr>
          <p:cNvPr id="3" name="Sisällön paikkamerkki 2"/>
          <p:cNvSpPr>
            <a:spLocks noGrp="1"/>
          </p:cNvSpPr>
          <p:nvPr>
            <p:ph idx="1"/>
          </p:nvPr>
        </p:nvSpPr>
        <p:spPr/>
        <p:txBody>
          <a:bodyPr>
            <a:normAutofit/>
          </a:bodyPr>
          <a:lstStyle/>
          <a:p>
            <a:endParaRPr lang="fi-FI" sz="1400" b="0" i="0" u="none" strike="noStrike" baseline="0" dirty="0">
              <a:solidFill>
                <a:srgbClr val="000000"/>
              </a:solidFill>
              <a:latin typeface="Century Schoolbook" panose="02040604050505020304" pitchFamily="18" charset="0"/>
            </a:endParaRPr>
          </a:p>
          <a:p>
            <a:r>
              <a:rPr lang="fi-FI" sz="1800" b="0" i="0" u="none" strike="noStrike" baseline="0" dirty="0">
                <a:latin typeface="Wingdings" panose="05000000000000000000" pitchFamily="2" charset="2"/>
              </a:rPr>
              <a:t> </a:t>
            </a:r>
            <a:r>
              <a:rPr lang="fi-FI" dirty="0">
                <a:latin typeface="Century Schoolbook" panose="02040604050505020304" pitchFamily="18" charset="0"/>
              </a:rPr>
              <a:t>Kotikäynnit ja vastaanotto (taloudellinen avustus, ruoka-apu, keskusteluapu, palveluohjaus)</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Kerhot ja ryhmät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Vapaaehtois-toiminnan organisointi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Laitoskäynnit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Erityistä tukea tarvitsevat</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Yhdistysten kanssa yhteistyössä mm. SPR ja EL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Parisuhde/perhe-neuvonta (neuvola) </a:t>
            </a:r>
          </a:p>
          <a:p>
            <a:endParaRPr lang="fi-FI" dirty="0"/>
          </a:p>
        </p:txBody>
      </p:sp>
    </p:spTree>
    <p:extLst>
      <p:ext uri="{BB962C8B-B14F-4D97-AF65-F5344CB8AC3E}">
        <p14:creationId xmlns:p14="http://schemas.microsoft.com/office/powerpoint/2010/main" val="4207980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609599"/>
            <a:ext cx="8596668" cy="2107475"/>
          </a:xfrm>
        </p:spPr>
        <p:txBody>
          <a:bodyPr>
            <a:normAutofit fontScale="90000"/>
          </a:bodyPr>
          <a:lstStyle/>
          <a:p>
            <a:pPr marL="228600" lvl="0" indent="-228600">
              <a:spcBef>
                <a:spcPts val="1000"/>
              </a:spcBef>
            </a:pPr>
            <a:r>
              <a:rPr lang="fi-FI" sz="3300" dirty="0">
                <a:solidFill>
                  <a:prstClr val="black"/>
                </a:solidFill>
                <a:latin typeface="Century Schoolbook" panose="02040604050505020304" pitchFamily="18" charset="0"/>
                <a:ea typeface="+mn-ea"/>
                <a:cs typeface="+mn-cs"/>
              </a:rPr>
              <a:t>V</a:t>
            </a:r>
            <a:r>
              <a:rPr lang="fi-FI" sz="2600" dirty="0">
                <a:solidFill>
                  <a:prstClr val="black"/>
                </a:solidFill>
                <a:latin typeface="Century Schoolbook" panose="02040604050505020304" pitchFamily="18" charset="0"/>
                <a:ea typeface="+mn-ea"/>
                <a:cs typeface="+mn-cs"/>
              </a:rPr>
              <a:t>ARHAISKASVATUS </a:t>
            </a:r>
            <a:r>
              <a:rPr lang="fi-FI" sz="3300" dirty="0">
                <a:solidFill>
                  <a:prstClr val="black"/>
                </a:solidFill>
                <a:latin typeface="Century Schoolbook" panose="02040604050505020304" pitchFamily="18" charset="0"/>
                <a:ea typeface="+mn-ea"/>
                <a:cs typeface="+mn-cs"/>
              </a:rPr>
              <a:t>– </a:t>
            </a:r>
            <a:r>
              <a:rPr lang="fi-FI" sz="2600" dirty="0">
                <a:solidFill>
                  <a:prstClr val="black"/>
                </a:solidFill>
                <a:latin typeface="Century Schoolbook" panose="02040604050505020304" pitchFamily="18" charset="0"/>
                <a:ea typeface="+mn-ea"/>
                <a:cs typeface="+mn-cs"/>
              </a:rPr>
              <a:t>JA PERHETYÖ</a:t>
            </a:r>
            <a:br>
              <a:rPr lang="fi-FI" sz="2600" dirty="0">
                <a:solidFill>
                  <a:prstClr val="black"/>
                </a:solidFill>
                <a:latin typeface="Century Schoolbook" panose="02040604050505020304" pitchFamily="18" charset="0"/>
                <a:ea typeface="+mn-ea"/>
                <a:cs typeface="+mn-cs"/>
              </a:rPr>
            </a:br>
            <a:r>
              <a:rPr lang="fi-FI" sz="2600" dirty="0">
                <a:solidFill>
                  <a:prstClr val="black"/>
                </a:solidFill>
                <a:latin typeface="Century Schoolbook" panose="02040604050505020304" pitchFamily="18" charset="0"/>
                <a:ea typeface="+mn-ea"/>
                <a:cs typeface="+mn-cs"/>
              </a:rPr>
              <a:t>Työntekijät: Lastenohjaajia, lapsityönohjaajia, nuorisotyönohjaajia, Lapsi- ja perhetyön perustutkinto/ Sosionomi-</a:t>
            </a:r>
            <a:r>
              <a:rPr lang="fi-FI" sz="2600" dirty="0" err="1">
                <a:solidFill>
                  <a:prstClr val="black"/>
                </a:solidFill>
                <a:latin typeface="Century Schoolbook" panose="02040604050505020304" pitchFamily="18" charset="0"/>
                <a:ea typeface="+mn-ea"/>
                <a:cs typeface="+mn-cs"/>
              </a:rPr>
              <a:t>Kirkonvarhaiskasv</a:t>
            </a:r>
            <a:r>
              <a:rPr lang="fi-FI" sz="2600" dirty="0">
                <a:solidFill>
                  <a:prstClr val="black"/>
                </a:solidFill>
                <a:latin typeface="Century Schoolbook" panose="02040604050505020304" pitchFamily="18" charset="0"/>
                <a:ea typeface="+mn-ea"/>
                <a:cs typeface="+mn-cs"/>
              </a:rPr>
              <a:t>. AMK / diakoni (AMK)/ Sosionomi- Kirkon nuorisotyönohjaaja</a:t>
            </a:r>
            <a:br>
              <a:rPr lang="fi-FI" sz="2600" dirty="0">
                <a:solidFill>
                  <a:prstClr val="black"/>
                </a:solidFill>
                <a:latin typeface="Century Schoolbook" panose="02040604050505020304" pitchFamily="18" charset="0"/>
                <a:ea typeface="+mn-ea"/>
                <a:cs typeface="+mn-cs"/>
              </a:rPr>
            </a:br>
            <a:endParaRPr lang="fi-FI" dirty="0"/>
          </a:p>
        </p:txBody>
      </p:sp>
      <p:sp>
        <p:nvSpPr>
          <p:cNvPr id="3" name="Sisällön paikkamerkki 2"/>
          <p:cNvSpPr>
            <a:spLocks noGrp="1"/>
          </p:cNvSpPr>
          <p:nvPr>
            <p:ph idx="1"/>
          </p:nvPr>
        </p:nvSpPr>
        <p:spPr/>
        <p:txBody>
          <a:bodyPr>
            <a:normAutofit/>
          </a:bodyPr>
          <a:lstStyle/>
          <a:p>
            <a:endParaRPr lang="fi-FI" sz="1400" b="0" i="0" u="none" strike="noStrike" baseline="0" dirty="0">
              <a:solidFill>
                <a:srgbClr val="000000"/>
              </a:solidFill>
              <a:latin typeface="Century Schoolbook" panose="02040604050505020304" pitchFamily="18" charset="0"/>
            </a:endParaRPr>
          </a:p>
          <a:p>
            <a:endParaRPr lang="fi-FI" sz="1800" b="0" i="0" u="none" strike="noStrike" baseline="0" dirty="0">
              <a:latin typeface="Wingdings" panose="05000000000000000000" pitchFamily="2" charset="2"/>
            </a:endParaRPr>
          </a:p>
          <a:p>
            <a:r>
              <a:rPr lang="fi-FI" sz="1800" b="0" i="0" u="none" strike="noStrike" baseline="0" dirty="0">
                <a:latin typeface="Wingdings" panose="05000000000000000000" pitchFamily="2" charset="2"/>
              </a:rPr>
              <a:t> </a:t>
            </a:r>
            <a:r>
              <a:rPr lang="fi-FI" dirty="0">
                <a:latin typeface="Century Schoolbook" panose="02040604050505020304" pitchFamily="18" charset="0"/>
              </a:rPr>
              <a:t>Kerhotoiminta (päiväkerhot- ja perhekerhot, kahvilat ja ryhmät)</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Perheleirit ja - tapahtumat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Kunnan varhaiskasvatuksen kanssa tehtävä yhteistyö, katsomuskasvatuksen tukeminen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Neuvolan ja kunnan perhetyön kanssa tehtävä yhteistyö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Perhepäivähoitajien tukeminen </a:t>
            </a:r>
          </a:p>
          <a:p>
            <a:endParaRPr lang="fi-FI" dirty="0"/>
          </a:p>
        </p:txBody>
      </p:sp>
    </p:spTree>
    <p:extLst>
      <p:ext uri="{BB962C8B-B14F-4D97-AF65-F5344CB8AC3E}">
        <p14:creationId xmlns:p14="http://schemas.microsoft.com/office/powerpoint/2010/main" val="1120475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pPr marL="228600" lvl="0" indent="-228600">
              <a:spcBef>
                <a:spcPts val="1000"/>
              </a:spcBef>
            </a:pPr>
            <a:br>
              <a:rPr lang="fi-FI" sz="900" dirty="0">
                <a:solidFill>
                  <a:srgbClr val="000000"/>
                </a:solidFill>
                <a:latin typeface="Century Schoolbook" panose="02040604050505020304" pitchFamily="18" charset="0"/>
                <a:ea typeface="+mn-ea"/>
                <a:cs typeface="+mn-cs"/>
              </a:rPr>
            </a:br>
            <a:r>
              <a:rPr lang="fi-FI" sz="1800" dirty="0">
                <a:solidFill>
                  <a:prstClr val="black"/>
                </a:solidFill>
                <a:latin typeface="Century Schoolbook" panose="02040604050505020304" pitchFamily="18" charset="0"/>
                <a:ea typeface="+mn-ea"/>
                <a:cs typeface="+mn-cs"/>
              </a:rPr>
              <a:t>KIRKKOPALVELU </a:t>
            </a:r>
            <a:br>
              <a:rPr lang="fi-FI" sz="1800" dirty="0">
                <a:solidFill>
                  <a:prstClr val="black"/>
                </a:solidFill>
                <a:latin typeface="Century Schoolbook" panose="02040604050505020304" pitchFamily="18" charset="0"/>
                <a:ea typeface="+mn-ea"/>
                <a:cs typeface="+mn-cs"/>
              </a:rPr>
            </a:br>
            <a:r>
              <a:rPr lang="fi-FI" sz="1800" dirty="0">
                <a:solidFill>
                  <a:prstClr val="black"/>
                </a:solidFill>
                <a:latin typeface="Century Schoolbook" panose="02040604050505020304" pitchFamily="18" charset="0"/>
                <a:ea typeface="+mn-ea"/>
                <a:cs typeface="+mn-cs"/>
              </a:rPr>
              <a:t>Työntekijät: papit, kanttorit, suntiot, toimistosihteerit</a:t>
            </a:r>
            <a:br>
              <a:rPr lang="fi-FI" sz="1800" dirty="0">
                <a:solidFill>
                  <a:prstClr val="black"/>
                </a:solidFill>
                <a:latin typeface="Century Schoolbook" panose="02040604050505020304" pitchFamily="18" charset="0"/>
                <a:ea typeface="+mn-ea"/>
                <a:cs typeface="+mn-cs"/>
              </a:rPr>
            </a:br>
            <a:r>
              <a:rPr lang="fi-FI" sz="1800" dirty="0">
                <a:solidFill>
                  <a:prstClr val="black"/>
                </a:solidFill>
                <a:latin typeface="Century Schoolbook" panose="02040604050505020304" pitchFamily="18" charset="0"/>
                <a:ea typeface="+mn-ea"/>
                <a:cs typeface="+mn-cs"/>
              </a:rPr>
              <a:t>Koulutus: teologian maisteri, kanttorin tutkinto (kirkkomusiikki), yms..</a:t>
            </a:r>
            <a:br>
              <a:rPr lang="fi-FI" sz="1800" dirty="0">
                <a:solidFill>
                  <a:prstClr val="black"/>
                </a:solidFill>
                <a:latin typeface="Century Schoolbook" panose="02040604050505020304" pitchFamily="18" charset="0"/>
                <a:ea typeface="+mn-ea"/>
                <a:cs typeface="+mn-cs"/>
              </a:rPr>
            </a:br>
            <a:endParaRPr lang="fi-FI" dirty="0"/>
          </a:p>
        </p:txBody>
      </p:sp>
      <p:sp>
        <p:nvSpPr>
          <p:cNvPr id="3" name="Sisällön paikkamerkki 2"/>
          <p:cNvSpPr>
            <a:spLocks noGrp="1"/>
          </p:cNvSpPr>
          <p:nvPr>
            <p:ph idx="1"/>
          </p:nvPr>
        </p:nvSpPr>
        <p:spPr/>
        <p:txBody>
          <a:bodyPr>
            <a:normAutofit fontScale="92500" lnSpcReduction="20000"/>
          </a:bodyPr>
          <a:lstStyle/>
          <a:p>
            <a:r>
              <a:rPr lang="fi-FI" sz="1800" b="0" i="0" u="none" strike="noStrike" baseline="0" dirty="0">
                <a:latin typeface="Wingdings" panose="05000000000000000000" pitchFamily="2" charset="2"/>
              </a:rPr>
              <a:t> </a:t>
            </a:r>
            <a:r>
              <a:rPr lang="fi-FI" dirty="0">
                <a:latin typeface="Century Schoolbook" panose="02040604050505020304" pitchFamily="18" charset="0"/>
              </a:rPr>
              <a:t>Kirkolliset toimitukset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Vapaaehtoistoiminnan järjestäminen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Musiikkiryhmätoiminta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Musiikkikasvatus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Virastopalvelut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Toimitusjärjestelyt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Tiedotus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Suntiopalvelut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sielunhoito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Kulttuuritoimijat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järjestöt </a:t>
            </a:r>
          </a:p>
          <a:p>
            <a:endParaRPr lang="fi-FI" dirty="0"/>
          </a:p>
        </p:txBody>
      </p:sp>
    </p:spTree>
    <p:extLst>
      <p:ext uri="{BB962C8B-B14F-4D97-AF65-F5344CB8AC3E}">
        <p14:creationId xmlns:p14="http://schemas.microsoft.com/office/powerpoint/2010/main" val="23240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609600"/>
            <a:ext cx="8596668" cy="984069"/>
          </a:xfrm>
        </p:spPr>
        <p:txBody>
          <a:bodyPr>
            <a:normAutofit fontScale="90000"/>
          </a:bodyPr>
          <a:lstStyle/>
          <a:p>
            <a:pPr marL="228600" lvl="0" indent="-228600">
              <a:spcBef>
                <a:spcPts val="1000"/>
              </a:spcBef>
            </a:pPr>
            <a:r>
              <a:rPr lang="fi-FI" sz="1500" dirty="0">
                <a:solidFill>
                  <a:prstClr val="black"/>
                </a:solidFill>
                <a:latin typeface="Century Schoolbook" panose="02040604050505020304" pitchFamily="18" charset="0"/>
                <a:ea typeface="+mn-ea"/>
                <a:cs typeface="+mn-cs"/>
              </a:rPr>
              <a:t>NUORISOTYÖ</a:t>
            </a:r>
            <a:br>
              <a:rPr lang="fi-FI" sz="1500" dirty="0">
                <a:solidFill>
                  <a:prstClr val="black"/>
                </a:solidFill>
                <a:latin typeface="Century Schoolbook" panose="02040604050505020304" pitchFamily="18" charset="0"/>
                <a:ea typeface="+mn-ea"/>
                <a:cs typeface="+mn-cs"/>
              </a:rPr>
            </a:br>
            <a:r>
              <a:rPr lang="fi-FI" sz="2300" dirty="0">
                <a:solidFill>
                  <a:prstClr val="black"/>
                </a:solidFill>
                <a:latin typeface="Century Schoolbook" panose="02040604050505020304" pitchFamily="18" charset="0"/>
              </a:rPr>
              <a:t>Sosionomi- diakoni (AMK)/ Sosionomi- Kirkon nuorisotyönohjaaja</a:t>
            </a:r>
            <a:r>
              <a:rPr lang="fi-FI" sz="1500" dirty="0">
                <a:solidFill>
                  <a:prstClr val="black"/>
                </a:solidFill>
                <a:latin typeface="Century Schoolbook" panose="02040604050505020304" pitchFamily="18" charset="0"/>
                <a:ea typeface="+mn-ea"/>
                <a:cs typeface="+mn-cs"/>
              </a:rPr>
              <a:t> </a:t>
            </a:r>
            <a:br>
              <a:rPr lang="fi-FI" sz="1500" dirty="0">
                <a:solidFill>
                  <a:prstClr val="black"/>
                </a:solidFill>
                <a:latin typeface="Century Schoolbook" panose="02040604050505020304" pitchFamily="18" charset="0"/>
                <a:ea typeface="+mn-ea"/>
                <a:cs typeface="+mn-cs"/>
              </a:rPr>
            </a:br>
            <a:endParaRPr lang="fi-FI" dirty="0"/>
          </a:p>
        </p:txBody>
      </p:sp>
      <p:sp>
        <p:nvSpPr>
          <p:cNvPr id="3" name="Sisällön paikkamerkki 2"/>
          <p:cNvSpPr>
            <a:spLocks noGrp="1"/>
          </p:cNvSpPr>
          <p:nvPr>
            <p:ph idx="1"/>
          </p:nvPr>
        </p:nvSpPr>
        <p:spPr/>
        <p:txBody>
          <a:bodyPr>
            <a:normAutofit fontScale="85000" lnSpcReduction="20000"/>
          </a:bodyPr>
          <a:lstStyle/>
          <a:p>
            <a:endParaRPr lang="fi-FI" sz="1400" b="0" i="0" u="none" strike="noStrike" baseline="0" dirty="0">
              <a:solidFill>
                <a:srgbClr val="000000"/>
              </a:solidFill>
              <a:latin typeface="Century Schoolbook" panose="02040604050505020304" pitchFamily="18" charset="0"/>
            </a:endParaRPr>
          </a:p>
          <a:p>
            <a:r>
              <a:rPr lang="fi-FI" sz="1800" b="0" i="0" u="none" strike="noStrike" baseline="0" dirty="0">
                <a:latin typeface="Wingdings" panose="05000000000000000000" pitchFamily="2" charset="2"/>
              </a:rPr>
              <a:t> </a:t>
            </a:r>
            <a:r>
              <a:rPr lang="fi-FI" dirty="0">
                <a:latin typeface="Century Schoolbook" panose="02040604050505020304" pitchFamily="18" charset="0"/>
              </a:rPr>
              <a:t>Kerhot, leirit, retket ja tapahtumat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Avoin toiminta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Kouluyhteistyö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Kriisiapu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Nuorten kouluttaminen (isoset, kerhonohjaajat, yövahdit)</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Rippikoulu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Nuoret aikuiset </a:t>
            </a:r>
          </a:p>
          <a:p>
            <a:r>
              <a:rPr lang="fi-FI" sz="1800" b="0" i="0" u="none" strike="noStrike" baseline="0" dirty="0">
                <a:latin typeface="Wingdings" panose="05000000000000000000" pitchFamily="2" charset="2"/>
              </a:rPr>
              <a:t></a:t>
            </a:r>
            <a:r>
              <a:rPr lang="fi-FI" sz="1800" b="0" i="0" u="none" strike="noStrike" dirty="0">
                <a:latin typeface="Wingdings" panose="05000000000000000000" pitchFamily="2" charset="2"/>
              </a:rPr>
              <a:t> </a:t>
            </a:r>
            <a:r>
              <a:rPr lang="fi-FI" dirty="0">
                <a:latin typeface="Century Schoolbook" panose="02040604050505020304" pitchFamily="18" charset="0"/>
              </a:rPr>
              <a:t>Kaupungin nuorisotoimi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Partio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Järjestöt </a:t>
            </a:r>
          </a:p>
          <a:p>
            <a:r>
              <a:rPr lang="fi-FI" sz="1800" b="0" i="0" u="none" strike="noStrike" baseline="0" dirty="0">
                <a:latin typeface="Wingdings" panose="05000000000000000000" pitchFamily="2" charset="2"/>
              </a:rPr>
              <a:t> </a:t>
            </a:r>
            <a:r>
              <a:rPr lang="fi-FI" dirty="0">
                <a:latin typeface="Century Schoolbook" panose="02040604050505020304" pitchFamily="18" charset="0"/>
              </a:rPr>
              <a:t>Muut seurakunnat </a:t>
            </a:r>
          </a:p>
          <a:p>
            <a:pPr marL="0" indent="0">
              <a:buNone/>
            </a:pPr>
            <a:endParaRPr lang="fi-FI" dirty="0"/>
          </a:p>
        </p:txBody>
      </p:sp>
    </p:spTree>
    <p:extLst>
      <p:ext uri="{BB962C8B-B14F-4D97-AF65-F5344CB8AC3E}">
        <p14:creationId xmlns:p14="http://schemas.microsoft.com/office/powerpoint/2010/main" val="2976864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609599"/>
            <a:ext cx="8596668" cy="1550989"/>
          </a:xfrm>
        </p:spPr>
        <p:txBody>
          <a:bodyPr>
            <a:normAutofit fontScale="90000"/>
          </a:bodyPr>
          <a:lstStyle/>
          <a:p>
            <a:r>
              <a:rPr lang="fi-FI" dirty="0"/>
              <a:t>Perheasian neuvottelukeskukset (Tornio ja Rovaniemi)</a:t>
            </a:r>
            <a:br>
              <a:rPr lang="fi-FI" dirty="0"/>
            </a:br>
            <a:r>
              <a:rPr lang="fi-FI" dirty="0"/>
              <a:t>Työntekijät: perhe- ja pariterapeutteja</a:t>
            </a:r>
          </a:p>
        </p:txBody>
      </p:sp>
      <p:sp>
        <p:nvSpPr>
          <p:cNvPr id="3" name="Sisällön paikkamerkki 2"/>
          <p:cNvSpPr>
            <a:spLocks noGrp="1"/>
          </p:cNvSpPr>
          <p:nvPr>
            <p:ph idx="1"/>
          </p:nvPr>
        </p:nvSpPr>
        <p:spPr/>
        <p:txBody>
          <a:bodyPr/>
          <a:lstStyle/>
          <a:p>
            <a:endParaRPr lang="fi-FI" dirty="0"/>
          </a:p>
          <a:p>
            <a:r>
              <a:rPr lang="fi-FI" dirty="0"/>
              <a:t>Perheasiain neuvottelukeskuksen perustehtävänä on auttaa kristilliseltä pohjalta toimien keskusteluavun ja terapian keinoin aikuisväestöön kuuluvia henkilöitä </a:t>
            </a:r>
            <a:r>
              <a:rPr lang="fi-FI" dirty="0" err="1"/>
              <a:t>lähi</a:t>
            </a:r>
            <a:r>
              <a:rPr lang="fi-FI" dirty="0"/>
              <a:t>- ja ihmissuhteiden ongelmissa ja elämän kriisitilanteissa sekä antaa työnohjausta ja koulutusta perheiden kanssa tekemisiin joutuvien ammattiryhmien työntekijöille. Palvelut ovat maksuttomia. Perheneuvojilla on ehdoton vaitiolovelvollisuus. Perheneuvonnan asiakkaaksi voi hakeutua vaikka ei kuuluisi ev.lut. kirkkoon.</a:t>
            </a:r>
          </a:p>
        </p:txBody>
      </p:sp>
    </p:spTree>
    <p:extLst>
      <p:ext uri="{BB962C8B-B14F-4D97-AF65-F5344CB8AC3E}">
        <p14:creationId xmlns:p14="http://schemas.microsoft.com/office/powerpoint/2010/main" val="2846651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Paljon muuta osaamista</a:t>
            </a:r>
          </a:p>
        </p:txBody>
      </p:sp>
      <p:sp>
        <p:nvSpPr>
          <p:cNvPr id="3" name="Sisällön paikkamerkki 2"/>
          <p:cNvSpPr>
            <a:spLocks noGrp="1"/>
          </p:cNvSpPr>
          <p:nvPr>
            <p:ph idx="1"/>
          </p:nvPr>
        </p:nvSpPr>
        <p:spPr/>
        <p:txBody>
          <a:bodyPr/>
          <a:lstStyle/>
          <a:p>
            <a:endParaRPr lang="fi-FI" sz="1050" dirty="0">
              <a:solidFill>
                <a:srgbClr val="000000"/>
              </a:solidFill>
              <a:latin typeface="Century Schoolbook" panose="02040604050505020304" pitchFamily="18" charset="0"/>
            </a:endParaRPr>
          </a:p>
          <a:p>
            <a:endParaRPr lang="fi-FI" sz="1050" dirty="0">
              <a:latin typeface="Century Schoolbook" panose="02040604050505020304" pitchFamily="18" charset="0"/>
            </a:endParaRPr>
          </a:p>
          <a:p>
            <a:r>
              <a:rPr lang="fi-FI" dirty="0">
                <a:latin typeface="Century Schoolbook" panose="02040604050505020304" pitchFamily="18" charset="0"/>
              </a:rPr>
              <a:t>Mm. sosionomi- diakoneja, sairaanhoitajia, merkantti, lähihoitaja, vertaisryhmän ohjaajia, </a:t>
            </a:r>
            <a:r>
              <a:rPr lang="fi-FI" dirty="0" err="1">
                <a:latin typeface="Century Schoolbook" panose="02040604050505020304" pitchFamily="18" charset="0"/>
              </a:rPr>
              <a:t>chat</a:t>
            </a:r>
            <a:r>
              <a:rPr lang="fi-FI" dirty="0">
                <a:latin typeface="Century Schoolbook" panose="02040604050505020304" pitchFamily="18" charset="0"/>
              </a:rPr>
              <a:t>-työntekijöitä, lastentarhanopettaja, nuorisotyönohjaajia, </a:t>
            </a:r>
            <a:r>
              <a:rPr lang="fi-FI" dirty="0" err="1">
                <a:latin typeface="Century Schoolbook" panose="02040604050505020304" pitchFamily="18" charset="0"/>
              </a:rPr>
              <a:t>Nuisku</a:t>
            </a:r>
            <a:r>
              <a:rPr lang="fi-FI" dirty="0">
                <a:latin typeface="Century Schoolbook" panose="02040604050505020304" pitchFamily="18" charset="0"/>
              </a:rPr>
              <a:t>-ohjaajia, musiikkikasvattajia, mediaosaajia, sielunhoitajia, erityisnuorisotyönohjaaja, rikos-ja riita-asioiden sovittelijoita, parisuhdetyöntekijöitä, psykoterapeutti… </a:t>
            </a:r>
          </a:p>
          <a:p>
            <a:endParaRPr lang="fi-FI" dirty="0"/>
          </a:p>
        </p:txBody>
      </p:sp>
    </p:spTree>
    <p:extLst>
      <p:ext uri="{BB962C8B-B14F-4D97-AF65-F5344CB8AC3E}">
        <p14:creationId xmlns:p14="http://schemas.microsoft.com/office/powerpoint/2010/main" val="2208081595"/>
      </p:ext>
    </p:extLst>
  </p:cSld>
  <p:clrMapOvr>
    <a:masterClrMapping/>
  </p:clrMapOvr>
</p:sld>
</file>

<file path=ppt/theme/theme1.xml><?xml version="1.0" encoding="utf-8"?>
<a:theme xmlns:a="http://schemas.openxmlformats.org/drawingml/2006/main" name="Pinta">
  <a:themeElements>
    <a:clrScheme name="Pin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Pin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n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FE29577BC04BD74A942AE037113BD59C" ma:contentTypeVersion="11" ma:contentTypeDescription="Luo uusi asiakirja." ma:contentTypeScope="" ma:versionID="ea5436136b78b0a950d0c29bce0c519a">
  <xsd:schema xmlns:xsd="http://www.w3.org/2001/XMLSchema" xmlns:xs="http://www.w3.org/2001/XMLSchema" xmlns:p="http://schemas.microsoft.com/office/2006/metadata/properties" xmlns:ns3="6010d94e-1f80-4178-bc76-546153d01676" xmlns:ns4="6d3ad32d-2208-49b7-a98f-82feb0963716" targetNamespace="http://schemas.microsoft.com/office/2006/metadata/properties" ma:root="true" ma:fieldsID="cf5fdb733ca42529aedc0cfe73a700df" ns3:_="" ns4:_="">
    <xsd:import namespace="6010d94e-1f80-4178-bc76-546153d01676"/>
    <xsd:import namespace="6d3ad32d-2208-49b7-a98f-82feb096371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10d94e-1f80-4178-bc76-546153d016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d3ad32d-2208-49b7-a98f-82feb0963716" elementFormDefault="qualified">
    <xsd:import namespace="http://schemas.microsoft.com/office/2006/documentManagement/types"/>
    <xsd:import namespace="http://schemas.microsoft.com/office/infopath/2007/PartnerControls"/>
    <xsd:element name="SharedWithUsers" ma:index="14"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Jakamisen tiedot" ma:internalName="SharedWithDetails" ma:readOnly="true">
      <xsd:simpleType>
        <xsd:restriction base="dms:Note">
          <xsd:maxLength value="255"/>
        </xsd:restriction>
      </xsd:simpleType>
    </xsd:element>
    <xsd:element name="SharingHintHash" ma:index="16"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FAC89C-14F6-4B6F-814A-9446A0DF23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10d94e-1f80-4178-bc76-546153d01676"/>
    <ds:schemaRef ds:uri="6d3ad32d-2208-49b7-a98f-82feb09637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F17C9A-10CC-4864-86C1-399FEC92163A}">
  <ds:schemaRefs>
    <ds:schemaRef ds:uri="http://schemas.microsoft.com/sharepoint/v3/contenttype/forms"/>
  </ds:schemaRefs>
</ds:datastoreItem>
</file>

<file path=customXml/itemProps3.xml><?xml version="1.0" encoding="utf-8"?>
<ds:datastoreItem xmlns:ds="http://schemas.openxmlformats.org/officeDocument/2006/customXml" ds:itemID="{897025A2-5C67-4D45-9127-882EB362A9D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Facet</Template>
  <TotalTime>102</TotalTime>
  <Words>335</Words>
  <Application>Microsoft Office PowerPoint</Application>
  <PresentationFormat>Laajakuva</PresentationFormat>
  <Paragraphs>51</Paragraphs>
  <Slides>7</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7</vt:i4>
      </vt:variant>
    </vt:vector>
  </HeadingPairs>
  <TitlesOfParts>
    <vt:vector size="13" baseType="lpstr">
      <vt:lpstr>Arial</vt:lpstr>
      <vt:lpstr>Century Schoolbook</vt:lpstr>
      <vt:lpstr>Trebuchet MS</vt:lpstr>
      <vt:lpstr>Wingdings</vt:lpstr>
      <vt:lpstr>Wingdings 3</vt:lpstr>
      <vt:lpstr>Pinta</vt:lpstr>
      <vt:lpstr>Mitä seurakunta tekee?</vt:lpstr>
      <vt:lpstr>DIAKONIA- JA LÄHETYSTYÖ  Työntekijät: sosionomi-diakoneja</vt:lpstr>
      <vt:lpstr>VARHAISKASVATUS – JA PERHETYÖ Työntekijät: Lastenohjaajia, lapsityönohjaajia, nuorisotyönohjaajia, Lapsi- ja perhetyön perustutkinto/ Sosionomi-Kirkonvarhaiskasv. AMK / diakoni (AMK)/ Sosionomi- Kirkon nuorisotyönohjaaja </vt:lpstr>
      <vt:lpstr> KIRKKOPALVELU  Työntekijät: papit, kanttorit, suntiot, toimistosihteerit Koulutus: teologian maisteri, kanttorin tutkinto (kirkkomusiikki), yms.. </vt:lpstr>
      <vt:lpstr>NUORISOTYÖ Sosionomi- diakoni (AMK)/ Sosionomi- Kirkon nuorisotyönohjaaja  </vt:lpstr>
      <vt:lpstr>Perheasian neuvottelukeskukset (Tornio ja Rovaniemi) Työntekijät: perhe- ja pariterapeutteja</vt:lpstr>
      <vt:lpstr>Paljon muuta osaamista</vt:lpstr>
    </vt:vector>
  </TitlesOfParts>
  <Company>Kirkkohallitus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Mitä seurakunta tekee?</dc:title>
  <dc:creator>Heinonen Hannele</dc:creator>
  <cp:lastModifiedBy>Heinonen Hannele</cp:lastModifiedBy>
  <cp:revision>9</cp:revision>
  <dcterms:created xsi:type="dcterms:W3CDTF">2018-05-02T10:02:04Z</dcterms:created>
  <dcterms:modified xsi:type="dcterms:W3CDTF">2020-06-11T09:33:29Z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0x010100FE29577BC04BD74A942AE037113BD59C</vt:lpwstr>
  </property>
</Properties>
</file>