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8" r:id="rId4"/>
  </p:sldMasterIdLst>
  <p:sldIdLst>
    <p:sldId id="256" r:id="rId5"/>
    <p:sldId id="257" r:id="rId6"/>
    <p:sldId id="258" r:id="rId7"/>
    <p:sldId id="266" r:id="rId8"/>
    <p:sldId id="259" r:id="rId9"/>
    <p:sldId id="268" r:id="rId10"/>
    <p:sldId id="260" r:id="rId11"/>
    <p:sldId id="261" r:id="rId12"/>
    <p:sldId id="263" r:id="rId13"/>
    <p:sldId id="264" r:id="rId14"/>
    <p:sldId id="267"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i-FI"/>
              <a:t>Muokkaa perustyyl. napsautt.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D3A658A9-617F-4EC8-93D4-F53CAAAB349C}"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F0699C-6699-4210-980B-616428822A97}" type="slidenum">
              <a:rPr lang="fi-FI" smtClean="0"/>
              <a:t>‹#›</a:t>
            </a:fld>
            <a:endParaRPr lang="fi-F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77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3A658A9-617F-4EC8-93D4-F53CAAAB349C}"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F0699C-6699-4210-980B-616428822A97}" type="slidenum">
              <a:rPr lang="fi-FI" smtClean="0"/>
              <a:t>‹#›</a:t>
            </a:fld>
            <a:endParaRPr lang="fi-FI"/>
          </a:p>
        </p:txBody>
      </p:sp>
    </p:spTree>
    <p:extLst>
      <p:ext uri="{BB962C8B-B14F-4D97-AF65-F5344CB8AC3E}">
        <p14:creationId xmlns:p14="http://schemas.microsoft.com/office/powerpoint/2010/main" val="98431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3A658A9-617F-4EC8-93D4-F53CAAAB349C}"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F0699C-6699-4210-980B-616428822A97}" type="slidenum">
              <a:rPr lang="fi-FI" smtClean="0"/>
              <a:t>‹#›</a:t>
            </a:fld>
            <a:endParaRPr lang="fi-FI"/>
          </a:p>
        </p:txBody>
      </p:sp>
    </p:spTree>
    <p:extLst>
      <p:ext uri="{BB962C8B-B14F-4D97-AF65-F5344CB8AC3E}">
        <p14:creationId xmlns:p14="http://schemas.microsoft.com/office/powerpoint/2010/main" val="369628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3A658A9-617F-4EC8-93D4-F53CAAAB349C}"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F0699C-6699-4210-980B-616428822A97}" type="slidenum">
              <a:rPr lang="fi-FI" smtClean="0"/>
              <a:t>‹#›</a:t>
            </a:fld>
            <a:endParaRPr lang="fi-FI"/>
          </a:p>
        </p:txBody>
      </p:sp>
    </p:spTree>
    <p:extLst>
      <p:ext uri="{BB962C8B-B14F-4D97-AF65-F5344CB8AC3E}">
        <p14:creationId xmlns:p14="http://schemas.microsoft.com/office/powerpoint/2010/main" val="323772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i-FI"/>
              <a:t>Muokkaa perustyyl. napsautt.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D3A658A9-617F-4EC8-93D4-F53CAAAB349C}"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9F0699C-6699-4210-980B-616428822A97}" type="slidenum">
              <a:rPr lang="fi-FI" smtClean="0"/>
              <a:t>‹#›</a:t>
            </a:fld>
            <a:endParaRPr lang="fi-F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78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i-FI"/>
              <a:t>Muokkaa perustyyl. napsautt.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D3A658A9-617F-4EC8-93D4-F53CAAAB349C}"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9F0699C-6699-4210-980B-616428822A97}" type="slidenum">
              <a:rPr lang="fi-FI" smtClean="0"/>
              <a:t>‹#›</a:t>
            </a:fld>
            <a:endParaRPr lang="fi-FI"/>
          </a:p>
        </p:txBody>
      </p:sp>
    </p:spTree>
    <p:extLst>
      <p:ext uri="{BB962C8B-B14F-4D97-AF65-F5344CB8AC3E}">
        <p14:creationId xmlns:p14="http://schemas.microsoft.com/office/powerpoint/2010/main" val="5194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i-FI"/>
              <a:t>Muokkaa perustyyl. napsautt.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097280" y="2582334"/>
            <a:ext cx="4937760" cy="3378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17920" y="2582334"/>
            <a:ext cx="4937760" cy="3378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D3A658A9-617F-4EC8-93D4-F53CAAAB349C}" type="datetimeFigureOut">
              <a:rPr lang="fi-FI" smtClean="0"/>
              <a:t>11.6.2020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29F0699C-6699-4210-980B-616428822A97}" type="slidenum">
              <a:rPr lang="fi-FI" smtClean="0"/>
              <a:t>‹#›</a:t>
            </a:fld>
            <a:endParaRPr lang="fi-FI"/>
          </a:p>
        </p:txBody>
      </p:sp>
    </p:spTree>
    <p:extLst>
      <p:ext uri="{BB962C8B-B14F-4D97-AF65-F5344CB8AC3E}">
        <p14:creationId xmlns:p14="http://schemas.microsoft.com/office/powerpoint/2010/main" val="424609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D3A658A9-617F-4EC8-93D4-F53CAAAB349C}" type="datetimeFigureOut">
              <a:rPr lang="fi-FI" smtClean="0"/>
              <a:t>11.6.2020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29F0699C-6699-4210-980B-616428822A97}" type="slidenum">
              <a:rPr lang="fi-FI" smtClean="0"/>
              <a:t>‹#›</a:t>
            </a:fld>
            <a:endParaRPr lang="fi-FI"/>
          </a:p>
        </p:txBody>
      </p:sp>
    </p:spTree>
    <p:extLst>
      <p:ext uri="{BB962C8B-B14F-4D97-AF65-F5344CB8AC3E}">
        <p14:creationId xmlns:p14="http://schemas.microsoft.com/office/powerpoint/2010/main" val="327798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A658A9-617F-4EC8-93D4-F53CAAAB349C}" type="datetimeFigureOut">
              <a:rPr lang="fi-FI" smtClean="0"/>
              <a:t>11.6.2020</a:t>
            </a:fld>
            <a:endParaRPr lang="fi-F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i-FI"/>
          </a:p>
        </p:txBody>
      </p:sp>
      <p:sp>
        <p:nvSpPr>
          <p:cNvPr id="9" name="Slide Number Placeholder 8"/>
          <p:cNvSpPr>
            <a:spLocks noGrp="1"/>
          </p:cNvSpPr>
          <p:nvPr>
            <p:ph type="sldNum" sz="quarter" idx="12"/>
          </p:nvPr>
        </p:nvSpPr>
        <p:spPr/>
        <p:txBody>
          <a:bodyPr/>
          <a:lstStyle/>
          <a:p>
            <a:fld id="{29F0699C-6699-4210-980B-616428822A97}" type="slidenum">
              <a:rPr lang="fi-FI" smtClean="0"/>
              <a:t>‹#›</a:t>
            </a:fld>
            <a:endParaRPr lang="fi-FI"/>
          </a:p>
        </p:txBody>
      </p:sp>
    </p:spTree>
    <p:extLst>
      <p:ext uri="{BB962C8B-B14F-4D97-AF65-F5344CB8AC3E}">
        <p14:creationId xmlns:p14="http://schemas.microsoft.com/office/powerpoint/2010/main" val="142703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i-FI"/>
              <a:t>Muokkaa perustyyl. napsautt.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3A658A9-617F-4EC8-93D4-F53CAAAB349C}" type="datetimeFigureOut">
              <a:rPr lang="fi-FI" smtClean="0"/>
              <a:t>11.6.2020</a:t>
            </a:fld>
            <a:endParaRPr lang="fi-F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i-F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F0699C-6699-4210-980B-616428822A97}" type="slidenum">
              <a:rPr lang="fi-FI" smtClean="0"/>
              <a:t>‹#›</a:t>
            </a:fld>
            <a:endParaRPr lang="fi-FI"/>
          </a:p>
        </p:txBody>
      </p:sp>
    </p:spTree>
    <p:extLst>
      <p:ext uri="{BB962C8B-B14F-4D97-AF65-F5344CB8AC3E}">
        <p14:creationId xmlns:p14="http://schemas.microsoft.com/office/powerpoint/2010/main" val="367716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i-FI"/>
              <a:t>Muokkaa perustyyl. napsautt.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D3A658A9-617F-4EC8-93D4-F53CAAAB349C}"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9F0699C-6699-4210-980B-616428822A97}" type="slidenum">
              <a:rPr lang="fi-FI" smtClean="0"/>
              <a:t>‹#›</a:t>
            </a:fld>
            <a:endParaRPr lang="fi-FI"/>
          </a:p>
        </p:txBody>
      </p:sp>
    </p:spTree>
    <p:extLst>
      <p:ext uri="{BB962C8B-B14F-4D97-AF65-F5344CB8AC3E}">
        <p14:creationId xmlns:p14="http://schemas.microsoft.com/office/powerpoint/2010/main" val="369831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i-FI"/>
              <a:t>Muokkaa perustyyl. napsautt.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3A658A9-617F-4EC8-93D4-F53CAAAB349C}" type="datetimeFigureOut">
              <a:rPr lang="fi-FI" smtClean="0"/>
              <a:t>11.6.2020</a:t>
            </a:fld>
            <a:endParaRPr lang="fi-F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i-F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9F0699C-6699-4210-980B-616428822A97}" type="slidenum">
              <a:rPr lang="fi-FI" smtClean="0"/>
              <a:t>‹#›</a:t>
            </a:fld>
            <a:endParaRPr lang="fi-F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7517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inna.miettinen@ywca.fi" TargetMode="External"/><Relationship Id="rId2" Type="http://schemas.openxmlformats.org/officeDocument/2006/relationships/hyperlink" Target="http://www.kamalataidit.fi/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pesapuu.fi/media/uploads/dokumentit/sisukas/ajattelun_apuk&#228;si_18.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a:t>Vanhemmuuden ja parisuhteen tukeminen</a:t>
            </a:r>
          </a:p>
        </p:txBody>
      </p:sp>
      <p:sp>
        <p:nvSpPr>
          <p:cNvPr id="3" name="Alaotsikko 2"/>
          <p:cNvSpPr>
            <a:spLocks noGrp="1"/>
          </p:cNvSpPr>
          <p:nvPr>
            <p:ph type="subTitle" idx="1"/>
          </p:nvPr>
        </p:nvSpPr>
        <p:spPr/>
        <p:txBody>
          <a:bodyPr/>
          <a:lstStyle/>
          <a:p>
            <a:r>
              <a:rPr lang="fi-FI" dirty="0"/>
              <a:t>Toimintamallit</a:t>
            </a:r>
          </a:p>
        </p:txBody>
      </p:sp>
    </p:spTree>
    <p:extLst>
      <p:ext uri="{BB962C8B-B14F-4D97-AF65-F5344CB8AC3E}">
        <p14:creationId xmlns:p14="http://schemas.microsoft.com/office/powerpoint/2010/main" val="3954824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fontScale="70000" lnSpcReduction="20000"/>
          </a:bodyPr>
          <a:lstStyle/>
          <a:p>
            <a:r>
              <a:rPr lang="fi-FI" dirty="0"/>
              <a:t>Raportointi- ja maksatusjaksolla 1.11.2015-31.10.2016 Kainuussa on toteutettu seuraavat toimenpiteet:</a:t>
            </a:r>
          </a:p>
          <a:p>
            <a:r>
              <a:rPr lang="fi-FI" dirty="0"/>
              <a:t> </a:t>
            </a:r>
          </a:p>
          <a:p>
            <a:r>
              <a:rPr lang="fi-FI" dirty="0"/>
              <a:t>1) ’Miten minä kommunikoin’ -videoon liittyvän työkirjan tuottaminen, toimittaminen ja painatus.</a:t>
            </a:r>
          </a:p>
          <a:p>
            <a:r>
              <a:rPr lang="fi-FI" dirty="0"/>
              <a:t>2) Kainuulaisen tehostetun perhetyön mallintaminen prosessikaavioksi yhdessä lastensuojelun ja perhetyön kanssa. Prosessikaavioon liittyvät tarkentavat työohjeet, jossa erityishuomiota kiinnitetään </a:t>
            </a:r>
            <a:r>
              <a:rPr lang="fi-FI" dirty="0" err="1"/>
              <a:t>arvointivaiheeseen</a:t>
            </a:r>
            <a:r>
              <a:rPr lang="fi-FI" dirty="0"/>
              <a:t> sekä verkostojen toimivuuteen varsinkin nivelvaiheissa. Vaikka tällä hetkellä työntekijäresurssit eivät ole aina riittävät, kokeiluluontoisesti pyritään siiten, että jatkossa mahdollisuuksien mukaan panostetaan tiettyihin perheisiin nyt luotavan ideaalimallin mukaisesti. Näin saadaan todistusaineistoa toimintatavan toimivuudesta ja perusteltua työntekijäresurssin tarvetta. Lisäksi ohessa aloitetaan työkalupakin kokoaminen eli menetelmiä ja muita työskentelyä tukevia työvälineitä aletaan koota työntekijöiden käyttöön: </a:t>
            </a:r>
          </a:p>
          <a:p>
            <a:r>
              <a:rPr lang="fi-FI" dirty="0"/>
              <a:t>a) </a:t>
            </a:r>
            <a:r>
              <a:rPr lang="fi-FI" dirty="0" err="1"/>
              <a:t>must</a:t>
            </a:r>
            <a:r>
              <a:rPr lang="fi-FI" dirty="0"/>
              <a:t>-menetelmät, jotka toteutetaan aina ja jotka yhtenäistävät työntekijöiden toimintatapoja </a:t>
            </a:r>
          </a:p>
          <a:p>
            <a:r>
              <a:rPr lang="fi-FI" dirty="0"/>
              <a:t>b) työntekijäkohtaisesti määrittyvät työvälineet.</a:t>
            </a:r>
          </a:p>
          <a:p>
            <a:r>
              <a:rPr lang="fi-FI" dirty="0"/>
              <a:t>Lisäksi laitetaan alulle uuden lastensuojelu- ja perhetyön prosessien arviointityökalun valmistelu.</a:t>
            </a:r>
          </a:p>
          <a:p>
            <a:r>
              <a:rPr lang="fi-FI" dirty="0"/>
              <a:t>3) Videoiden, työkirjan ja ’Huolenkarkotuspäivä’ –esitteen lanseerauskierros maakunnassa. Tähän liittyen projektipäällikön vetämiä koulutustilaisuuksia videon ja työkirjan osalta. Aiheena vuorovaikutus ja sitä kautta asiakkaan, perheen ja lasten äänen kuulemisen edellytysten parantaminen.</a:t>
            </a:r>
          </a:p>
          <a:p>
            <a:r>
              <a:rPr lang="fi-FI" dirty="0"/>
              <a:t> </a:t>
            </a:r>
          </a:p>
        </p:txBody>
      </p:sp>
    </p:spTree>
    <p:extLst>
      <p:ext uri="{BB962C8B-B14F-4D97-AF65-F5344CB8AC3E}">
        <p14:creationId xmlns:p14="http://schemas.microsoft.com/office/powerpoint/2010/main" val="54689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fontScale="85000" lnSpcReduction="10000"/>
          </a:bodyPr>
          <a:lstStyle/>
          <a:p>
            <a:r>
              <a:rPr lang="fi-FI" dirty="0"/>
              <a:t>Lopputuloksena Kainuuseen on lanseerattu ’Miten minä kommunikoin’ –video sekä siihen liittyvä samanniminen työkirja, jossa asiakastyöntekijä reflektoi omia vuorovaikutustapojaan ja -tyyliään suhteessa lapsen äänen kuulemiseen lastensuojelu- ja perhetyön prosesseissa. </a:t>
            </a:r>
          </a:p>
          <a:p>
            <a:r>
              <a:rPr lang="fi-FI" dirty="0"/>
              <a:t> </a:t>
            </a:r>
          </a:p>
          <a:p>
            <a:r>
              <a:rPr lang="fi-FI" dirty="0"/>
              <a:t>Samassa paketissa on jaossa myös ’Huolenkarkotuspäivä’ –esite, jota perheiden kanssa työskentelevät tahot voivat tarvittaessa jakaa perheille luettavaksi ja keskustelujen pohjaksi silloin, kun huolta lapsesta on virinnyt. </a:t>
            </a:r>
          </a:p>
          <a:p>
            <a:r>
              <a:rPr lang="fi-FI" dirty="0"/>
              <a:t>Työkirjaan liittyy – mutta myös itsenäisesti käytettävissä on – KOHTAA-nopat, jotka virittävät oman vuorovaikutuksen tarkkailemiseen asiakastilanteissa. Toinen noppa on tarkoitettu asiakkaille ja toinen työntekijöille. Nopat ovat syntyneet kehittäjäasiakastyön tuloksena asiakkaan ja työntekijän kohtaamisen kriittisten kohtien näkökulmasta.</a:t>
            </a:r>
          </a:p>
          <a:p>
            <a:r>
              <a:rPr lang="fi-FI" dirty="0"/>
              <a:t> </a:t>
            </a:r>
          </a:p>
          <a:p>
            <a:r>
              <a:rPr lang="fi-FI" dirty="0"/>
              <a:t>’Sossu’ –video on jaettu sähköiseen mediaan mm. </a:t>
            </a:r>
            <a:r>
              <a:rPr lang="fi-FI" dirty="0" err="1"/>
              <a:t>STM:n</a:t>
            </a:r>
            <a:r>
              <a:rPr lang="fi-FI" dirty="0"/>
              <a:t> ja Kainuun </a:t>
            </a:r>
            <a:r>
              <a:rPr lang="fi-FI" dirty="0" err="1"/>
              <a:t>soten</a:t>
            </a:r>
            <a:r>
              <a:rPr lang="fi-FI" dirty="0"/>
              <a:t> omille </a:t>
            </a:r>
            <a:r>
              <a:rPr lang="fi-FI" dirty="0" err="1"/>
              <a:t>youtube</a:t>
            </a:r>
            <a:r>
              <a:rPr lang="fi-FI" dirty="0"/>
              <a:t>-kanaville suurenkin yleisön nähtäville. Video kirkastaa lastensuojelutyön imagoa. Se tuo esille työn monitahoisuutta ja vaikeuttakin mutta toisaalta myös ammattilaisten osaamista ja hyvää tahtoa.</a:t>
            </a:r>
          </a:p>
          <a:p>
            <a:endParaRPr lang="fi-FI" dirty="0"/>
          </a:p>
        </p:txBody>
      </p:sp>
    </p:spTree>
    <p:extLst>
      <p:ext uri="{BB962C8B-B14F-4D97-AF65-F5344CB8AC3E}">
        <p14:creationId xmlns:p14="http://schemas.microsoft.com/office/powerpoint/2010/main" val="144100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Romuromantiikkaa.fi Oulussa</a:t>
            </a:r>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7360" y="1825625"/>
            <a:ext cx="7711310" cy="4705804"/>
          </a:xfrm>
        </p:spPr>
      </p:pic>
    </p:spTree>
    <p:extLst>
      <p:ext uri="{BB962C8B-B14F-4D97-AF65-F5344CB8AC3E}">
        <p14:creationId xmlns:p14="http://schemas.microsoft.com/office/powerpoint/2010/main" val="295851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Parisuhteen palikat</a:t>
            </a:r>
          </a:p>
        </p:txBody>
      </p:sp>
      <p:sp>
        <p:nvSpPr>
          <p:cNvPr id="3" name="Sisällön paikkamerkki 2"/>
          <p:cNvSpPr>
            <a:spLocks noGrp="1"/>
          </p:cNvSpPr>
          <p:nvPr>
            <p:ph idx="1"/>
          </p:nvPr>
        </p:nvSpPr>
        <p:spPr/>
        <p:txBody>
          <a:bodyPr/>
          <a:lstStyle/>
          <a:p>
            <a:r>
              <a:rPr lang="fi-FI" dirty="0"/>
              <a:t>Parisuhteen palikat on työkalu, joka auttaa hahmottamaan parisuhteen osa-alueita. Työkalu on avoin kaikille ja kaiken ikäisille, jotka haluavat kehittää omaa parisuhdettaan.</a:t>
            </a:r>
          </a:p>
          <a:p>
            <a:r>
              <a:rPr lang="fi-FI" dirty="0"/>
              <a:t>Palikat sopivat myös työvälineeksi ammattilaisille ja vapaaehtoistyöntekijöille. Palikoita käytetään esimerkiksi pariterapiassa, parisuhdekursseilla ja -luennoilla sekä ihmissuhdetyötä tekevien koulutuksissa.</a:t>
            </a:r>
          </a:p>
          <a:p>
            <a:r>
              <a:rPr lang="fi-FI" dirty="0"/>
              <a:t>Parisuhteen palikoiden takana on laaja parisuhdetyön ammattilaisten ja asiantuntijoiden joukko, jolla on kristillinen tausta.</a:t>
            </a:r>
          </a:p>
          <a:p>
            <a:endParaRPr lang="fi-FI" dirty="0"/>
          </a:p>
        </p:txBody>
      </p:sp>
    </p:spTree>
    <p:extLst>
      <p:ext uri="{BB962C8B-B14F-4D97-AF65-F5344CB8AC3E}">
        <p14:creationId xmlns:p14="http://schemas.microsoft.com/office/powerpoint/2010/main" val="180256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Palikkatalo</a:t>
            </a:r>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1308" y="1846263"/>
            <a:ext cx="3529709" cy="4022725"/>
          </a:xfrm>
        </p:spPr>
      </p:pic>
    </p:spTree>
    <p:extLst>
      <p:ext uri="{BB962C8B-B14F-4D97-AF65-F5344CB8AC3E}">
        <p14:creationId xmlns:p14="http://schemas.microsoft.com/office/powerpoint/2010/main" val="294339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581241"/>
          </a:xfrm>
        </p:spPr>
        <p:txBody>
          <a:bodyPr>
            <a:normAutofit/>
          </a:bodyPr>
          <a:lstStyle/>
          <a:p>
            <a:r>
              <a:rPr lang="fi-FI" sz="2400" b="1" dirty="0"/>
              <a:t>TAHDOLLA JA TAIDOLLA – ensi- ja uusparisuhdeongelmia ennalta ehkäisevän ohjelman ohjaajakoulutus (Koulutus järjestetty Kittilässä 2011, kursseja ollut Kemi-Tornio, Kittilä, Oulu, Rovaniemi…kouluttamassa Kittilän seurakunnasta Päivi Liiti ja Jaakko…)</a:t>
            </a:r>
            <a:endParaRPr lang="fi-FI" sz="2400" dirty="0"/>
          </a:p>
        </p:txBody>
      </p:sp>
      <p:graphicFrame>
        <p:nvGraphicFramePr>
          <p:cNvPr id="4" name="Sisällön paikkamerkki 3"/>
          <p:cNvGraphicFramePr>
            <a:graphicFrameLocks noGrp="1"/>
          </p:cNvGraphicFramePr>
          <p:nvPr>
            <p:ph idx="1"/>
          </p:nvPr>
        </p:nvGraphicFramePr>
        <p:xfrm>
          <a:off x="989838" y="1825625"/>
          <a:ext cx="10212323" cy="4351338"/>
        </p:xfrm>
        <a:graphic>
          <a:graphicData uri="http://schemas.openxmlformats.org/drawingml/2006/table">
            <a:tbl>
              <a:tblPr/>
              <a:tblGrid>
                <a:gridCol w="10212323">
                  <a:extLst>
                    <a:ext uri="{9D8B030D-6E8A-4147-A177-3AD203B41FA5}">
                      <a16:colId xmlns:a16="http://schemas.microsoft.com/office/drawing/2014/main" val="856538240"/>
                    </a:ext>
                  </a:extLst>
                </a:gridCol>
              </a:tblGrid>
              <a:tr h="4351338">
                <a:tc>
                  <a:txBody>
                    <a:bodyPr/>
                    <a:lstStyle/>
                    <a:p>
                      <a:r>
                        <a:rPr lang="fi-FI" sz="1700" dirty="0"/>
                        <a:t>Kohtaatko pareja työssäsi – entä uusparisuhteessa perheessä eläviä? Haluatko kouluttautua parisuhdeongelmia ennalta ehkäisevän parisuhdeohjelman ohjaajaksi?</a:t>
                      </a:r>
                    </a:p>
                    <a:p>
                      <a:r>
                        <a:rPr lang="fi-FI" sz="1700" b="1" dirty="0"/>
                        <a:t>Kohderyhmä:</a:t>
                      </a:r>
                      <a:r>
                        <a:rPr lang="fi-FI" sz="1700" dirty="0"/>
                        <a:t> Koulutus on tarkoitettu </a:t>
                      </a:r>
                      <a:r>
                        <a:rPr lang="fi-FI" sz="1700" dirty="0" err="1"/>
                        <a:t>sosiaali</a:t>
                      </a:r>
                      <a:r>
                        <a:rPr lang="fi-FI" sz="1700" dirty="0"/>
                        <a:t>- ja terveydenhoitoalan ammattilaisille, jotka tarvitsevat työssään parisuhdetietotaitoa ja voivat sisällyttää työhönsä yhdeksi työkaluksi parisuhdeongelmia ennalta ehkäisevän ohjelman ja toteuttaa sitä omalla paikkakunnallaan.</a:t>
                      </a:r>
                    </a:p>
                    <a:p>
                      <a:r>
                        <a:rPr lang="fi-FI" sz="1700" b="1" dirty="0"/>
                        <a:t>Sisältö: </a:t>
                      </a:r>
                      <a:r>
                        <a:rPr lang="fi-FI" sz="1700" dirty="0"/>
                        <a:t>Koulutus koostuu kahdesta kaksipäiväisestä teoriaseminaarista, kaksipäiväisestä työnohjausseminaarista ja yksipäiväisestä loppuseminaarista.</a:t>
                      </a:r>
                    </a:p>
                    <a:p>
                      <a:r>
                        <a:rPr lang="fi-FI" sz="1700" dirty="0"/>
                        <a:t>Koulutuksen aikana koulutettava suunnittelee ja toteuttaa omassa kunnassaan Tahdolla ja taidolla -ohjelman pareille. Ensimmäisenä työnohjauspäivänä esitellään suunniteltu ohjelma.</a:t>
                      </a:r>
                    </a:p>
                    <a:p>
                      <a:r>
                        <a:rPr lang="fi-FI" sz="1700" b="1" dirty="0"/>
                        <a:t>Aikataulu: </a:t>
                      </a:r>
                      <a:r>
                        <a:rPr lang="fi-FI" sz="1700" dirty="0"/>
                        <a:t>Perusopinnot/teoriaseminaarit 23.-24.1.2017 ja 27.-28.3.2017, työnohjausseminaari 2.-3.5.2017 ja loppuseminaaripäivä 4.9.2017.</a:t>
                      </a:r>
                    </a:p>
                    <a:p>
                      <a:r>
                        <a:rPr lang="fi-FI" sz="1700" b="1" dirty="0"/>
                        <a:t>Paikka:</a:t>
                      </a:r>
                      <a:r>
                        <a:rPr lang="fi-FI" sz="1700" dirty="0"/>
                        <a:t> Väestöliitto, Kalevankatu 16, A., 5 krs. Helsinki</a:t>
                      </a:r>
                    </a:p>
                    <a:p>
                      <a:r>
                        <a:rPr lang="fi-FI" sz="1700" b="1" dirty="0"/>
                        <a:t>Koulutuksen hinta:</a:t>
                      </a:r>
                      <a:r>
                        <a:rPr lang="fi-FI" sz="1700" dirty="0"/>
                        <a:t> 800 € + alv 24 % (sisältää käsikirjan, kehrä julisteen ja vuorovaikutus-DVD:n)</a:t>
                      </a:r>
                    </a:p>
                    <a:p>
                      <a:r>
                        <a:rPr lang="fi-FI" sz="1700" b="1" dirty="0"/>
                        <a:t>Kouluttajat: </a:t>
                      </a:r>
                      <a:r>
                        <a:rPr lang="fi-FI" sz="1700" dirty="0"/>
                        <a:t>Mallin kehittäjä ja tutkija (uusparisuhteet) </a:t>
                      </a:r>
                      <a:r>
                        <a:rPr lang="fi-FI" sz="1700" dirty="0" err="1"/>
                        <a:t>PsT</a:t>
                      </a:r>
                      <a:r>
                        <a:rPr lang="fi-FI" sz="1700" dirty="0"/>
                        <a:t>, psykologi, pari- ja perhepsykoterapeutti, kouluttaja Vuokko Malinen Väestöliitosta ja toiminnanjohtaja, pari-, perhe- ja seksuaaliterapeutti, psykoterapeutti, työnohjaaja Kirsi Heikinheimo Suomen Uusperheiden Liitosta.</a:t>
                      </a:r>
                    </a:p>
                  </a:txBody>
                  <a:tcPr marL="88803" marR="88803" marT="44401" marB="44401" anchor="ctr">
                    <a:lnL>
                      <a:noFill/>
                    </a:lnL>
                    <a:lnR>
                      <a:noFill/>
                    </a:lnR>
                    <a:lnT>
                      <a:noFill/>
                    </a:lnT>
                    <a:lnB>
                      <a:noFill/>
                    </a:lnB>
                  </a:tcPr>
                </a:tc>
                <a:extLst>
                  <a:ext uri="{0D108BD9-81ED-4DB2-BD59-A6C34878D82A}">
                    <a16:rowId xmlns:a16="http://schemas.microsoft.com/office/drawing/2014/main" val="2160893233"/>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600" b="0" i="0" u="none" strike="noStrike" cap="none" normalizeH="0" baseline="0">
                <a:ln>
                  <a:noFill/>
                </a:ln>
                <a:solidFill>
                  <a:srgbClr val="FFFFFF"/>
                </a:solidFill>
                <a:effectLst/>
                <a:latin typeface="Open Sans" panose="020B0606030504020204" pitchFamily="34" charset="0"/>
                <a:cs typeface="Open Sans" panose="020B0606030504020204" pitchFamily="34" charset="0"/>
              </a:rPr>
              <a:t>9.2016 </a:t>
            </a:r>
            <a:endParaRPr kumimoji="0" lang="fi-FI" altLang="fi-FI"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4521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Kamalat äidit- vertaisryhmä</a:t>
            </a:r>
          </a:p>
        </p:txBody>
      </p:sp>
      <p:sp>
        <p:nvSpPr>
          <p:cNvPr id="3" name="Sisällön paikkamerkki 2"/>
          <p:cNvSpPr>
            <a:spLocks noGrp="1"/>
          </p:cNvSpPr>
          <p:nvPr>
            <p:ph idx="1"/>
          </p:nvPr>
        </p:nvSpPr>
        <p:spPr/>
        <p:txBody>
          <a:bodyPr>
            <a:normAutofit fontScale="85000" lnSpcReduction="20000"/>
          </a:bodyPr>
          <a:lstStyle/>
          <a:p>
            <a:r>
              <a:rPr lang="fi-FI" dirty="0"/>
              <a:t>Kamalat äidit</a:t>
            </a:r>
            <a:r>
              <a:rPr lang="fi-FI" baseline="30000" dirty="0"/>
              <a:t>®</a:t>
            </a:r>
            <a:r>
              <a:rPr lang="fi-FI" dirty="0"/>
              <a:t> -toiminta on murrosikäisten lasten äideille tarkoitettua vertaistoimintaa. Työn ytimessä ovat vertaisryhmät, joissa käsitellään vanhemmuuteen ja naisen elämään liittyviä teemoja, jaetaan murrosikään liittyvää tietoa sekä kannustetaan äitejä jakamaan ajatuksiaan muiden naisten kanssa. Ryhmät ovat suljettuja, luottamuksellisia ja maksuttomia.</a:t>
            </a:r>
          </a:p>
          <a:p>
            <a:r>
              <a:rPr lang="fi-FI" dirty="0"/>
              <a:t>Kamalat äidit</a:t>
            </a:r>
            <a:r>
              <a:rPr lang="fi-FI" baseline="30000" dirty="0"/>
              <a:t>®</a:t>
            </a:r>
            <a:r>
              <a:rPr lang="fi-FI" dirty="0"/>
              <a:t> -toimintamalli on hyväksytty rekisteröidyksi tavaramerkiksi syyskuussa 2013.</a:t>
            </a:r>
          </a:p>
          <a:p>
            <a:r>
              <a:rPr lang="fi-FI" b="1" i="1" dirty="0"/>
              <a:t>"Usko omaan itseen vahvistui; olen ihan hyvä äiti tällaisena."</a:t>
            </a:r>
            <a:endParaRPr lang="fi-FI" b="1" dirty="0"/>
          </a:p>
          <a:p>
            <a:br>
              <a:rPr lang="fi-FI" dirty="0"/>
            </a:br>
            <a:r>
              <a:rPr lang="fi-FI" dirty="0"/>
              <a:t>Äitiryhmiä kokoontuu eri paikkakunnilla ja uusia ryhmiä perustetaan kaiken aikaa.  Katso ryhmien aikatauluja </a:t>
            </a:r>
            <a:r>
              <a:rPr lang="fi-FI" dirty="0">
                <a:hlinkClick r:id="rId2"/>
              </a:rPr>
              <a:t>täältä</a:t>
            </a:r>
            <a:r>
              <a:rPr lang="fi-FI" dirty="0"/>
              <a:t>. Voit kysyä myös lisää projektityöntekijältä (</a:t>
            </a:r>
            <a:r>
              <a:rPr lang="fi-FI" dirty="0">
                <a:hlinkClick r:id="rId3"/>
              </a:rPr>
              <a:t>minna.miettinen@ywca.fi</a:t>
            </a:r>
            <a:r>
              <a:rPr lang="fi-FI" dirty="0"/>
              <a:t>).</a:t>
            </a:r>
          </a:p>
          <a:p>
            <a:r>
              <a:rPr lang="fi-FI" dirty="0"/>
              <a:t>Syksyllä 2015 uusia äitiryhmiä perustettiin mm. Helsinkiin ja Seinäjoelle. Kevätkaudella 2016 ryhmiä käynnistyy mm. Helsingissä, Jyväskylässä ja Tampereella. Syksyllä 2016 käynnistyvät mm. englannin kielinen monikulttuurinen ryhmä Helsingissä, Vihdin ja Järvenpään ryhmät. Keväällä 2017 ryhmiä toimii mm. Espoossa, Helsingissä, Kuopiossa, Seinäjoella, Tampereella, Turussa ja Vantaalla.</a:t>
            </a:r>
          </a:p>
          <a:p>
            <a:r>
              <a:rPr lang="fi-FI" dirty="0"/>
              <a:t>Suomen NNKY-liiton koordinoi ja </a:t>
            </a:r>
            <a:r>
              <a:rPr lang="fi-FI" dirty="0" err="1"/>
              <a:t>Sosiaali</a:t>
            </a:r>
            <a:r>
              <a:rPr lang="fi-FI" dirty="0"/>
              <a:t>- ja terveysjärjestöjen avustuskeskus tukee Kamalat äidit® -toimintaa. </a:t>
            </a:r>
            <a:r>
              <a:rPr lang="fi-FI" b="1" dirty="0"/>
              <a:t>Jos olet kiinnostunut perustamaan äitiryhmän omalle paikkakunnallesi</a:t>
            </a:r>
            <a:r>
              <a:rPr lang="fi-FI" dirty="0"/>
              <a:t>, ota yhteyttä Minna Miettiseen, </a:t>
            </a:r>
            <a:r>
              <a:rPr lang="fi-FI" dirty="0">
                <a:hlinkClick r:id="rId3"/>
              </a:rPr>
              <a:t>minna.miettinen@ywca.fi</a:t>
            </a:r>
            <a:r>
              <a:rPr lang="fi-FI" dirty="0"/>
              <a:t>, 046 923 5757.</a:t>
            </a:r>
          </a:p>
          <a:p>
            <a:endParaRPr lang="fi-FI" dirty="0"/>
          </a:p>
        </p:txBody>
      </p:sp>
    </p:spTree>
    <p:extLst>
      <p:ext uri="{BB962C8B-B14F-4D97-AF65-F5344CB8AC3E}">
        <p14:creationId xmlns:p14="http://schemas.microsoft.com/office/powerpoint/2010/main" val="162329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Älyä tunteet – ajattelun apukäsi lasten kanssa työskentelyyn</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a:t>to 18.5.2017 klo 9-15, Helsinki (Pesäpuu ry:n toimisto, Pohjoinen </a:t>
            </a:r>
            <a:r>
              <a:rPr lang="fi-FI" dirty="0" err="1"/>
              <a:t>Hesperiankatu</a:t>
            </a:r>
            <a:r>
              <a:rPr lang="fi-FI" dirty="0"/>
              <a:t> 15 a 11)</a:t>
            </a:r>
          </a:p>
          <a:p>
            <a:r>
              <a:rPr lang="fi-FI" dirty="0"/>
              <a:t>Älyä tunteet –materiaali on tarkoitettu keskusteluvälineeksi kaikille lapsille ja nuorille. Se auttaa lasta työstämään arjessa kohdattuja vaikeita ajatuksia ja vahvoja tunteita. Norjassa kehitetty kognitiiviseen käyttäytymisterapiaan perustuva menetelmä on saanut hyvän vastaanoton niin lapsilta kuin aikuisiltakin. Innovatiivinen materiaali soveltuu monialaiseen käyttöön sekä ohjattuun oma-apu –työskentelyyn lapsille. Älyä tunteet -materiaali on tulossa Pesäpuun tuotevalikoimaan huhtikuun lopussa.</a:t>
            </a:r>
          </a:p>
          <a:p>
            <a:r>
              <a:rPr lang="fi-FI" dirty="0"/>
              <a:t>Koulutuksessa perehdytään lasten ja lapsiryhmien kanssa työskentelyyn Älyä tunteet-materiaalin avulla.  Lisäksi tutustutaan menetelmän kognitiiviseen viitekehykseen ja työskentelyssä huomioitaviin asioihin. Koulutusmenetelminä käytetään lyhyitä alustuksia, käytännön harjoituksia sekä lyhytelokuvia. Koulutus on tarkoitettu </a:t>
            </a:r>
            <a:r>
              <a:rPr lang="fi-FI" dirty="0" err="1"/>
              <a:t>sosiaali</a:t>
            </a:r>
            <a:r>
              <a:rPr lang="fi-FI" dirty="0"/>
              <a:t>-, terveys- ja kasvatusalan ammattilaisille, sijaisvanhemmille, sekä opetustoimen ja oppilashuollon henkilöstölle. Hinta: 100 euroa</a:t>
            </a:r>
          </a:p>
          <a:p>
            <a:r>
              <a:rPr lang="fi-FI" dirty="0">
                <a:hlinkClick r:id="rId2"/>
              </a:rPr>
              <a:t>Katso tarkemmat tiedot koulutuksesta</a:t>
            </a:r>
            <a:r>
              <a:rPr lang="fi-FI" dirty="0"/>
              <a:t> ja ilmoittaudu mukaan 12.5.2017 mennessä</a:t>
            </a:r>
          </a:p>
          <a:p>
            <a:endParaRPr lang="fi-FI" dirty="0"/>
          </a:p>
        </p:txBody>
      </p:sp>
    </p:spTree>
    <p:extLst>
      <p:ext uri="{BB962C8B-B14F-4D97-AF65-F5344CB8AC3E}">
        <p14:creationId xmlns:p14="http://schemas.microsoft.com/office/powerpoint/2010/main" val="213065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Lapset puheeksi- menetelmä</a:t>
            </a:r>
          </a:p>
        </p:txBody>
      </p:sp>
      <p:sp>
        <p:nvSpPr>
          <p:cNvPr id="3" name="Sisällön paikkamerkki 2"/>
          <p:cNvSpPr>
            <a:spLocks noGrp="1"/>
          </p:cNvSpPr>
          <p:nvPr>
            <p:ph idx="1"/>
          </p:nvPr>
        </p:nvSpPr>
        <p:spPr/>
        <p:txBody>
          <a:bodyPr>
            <a:normAutofit fontScale="70000" lnSpcReduction="20000"/>
          </a:bodyPr>
          <a:lstStyle/>
          <a:p>
            <a:r>
              <a:rPr lang="fi-FI" dirty="0"/>
              <a:t>Lapset puheeksi -keskustelulla kartoitetaan lapsen arjessa olevia voimavaroja kotona, vapaa-ajalla ja koulussa. Keskustelun tarkoituksena on löytää niitä tekijöitä, jotka tukevat ja vahvistavat lapsen arjen sujumista. Yhteistyössä huoltajien ja opettajan kanssa mietitään, miten lapsen arkea voidaan tukea, jos jossain kehitysympäristössä havaitaan haavoittuvuuksia.</a:t>
            </a:r>
          </a:p>
          <a:p>
            <a:r>
              <a:rPr lang="fi-FI" dirty="0"/>
              <a:t>Raahen kaupungin kouluissa työmenetelmästä käytetään sekä Lapset puheeksi –keskustelua että Lapset puheeksi –neuvonpitoa</a:t>
            </a:r>
            <a:br>
              <a:rPr lang="fi-FI" dirty="0"/>
            </a:br>
            <a:br>
              <a:rPr lang="fi-FI" dirty="0"/>
            </a:br>
            <a:r>
              <a:rPr lang="fi-FI" dirty="0"/>
              <a:t>1) Ensimmäinen tapaaminen on huoltajan/huoltajien ja opettajan kesken. Tällöin käydään perustason </a:t>
            </a:r>
            <a:r>
              <a:rPr lang="fi-FI" b="1" dirty="0">
                <a:effectLst/>
              </a:rPr>
              <a:t>Lapset puheeksi –keskustelu</a:t>
            </a:r>
            <a:r>
              <a:rPr lang="fi-FI" dirty="0"/>
              <a:t>, jossa tunnistetaan lapsen elämässä olevia vahvuuksia (arjessa normaalisti sujuvia asioita) sekä mahdollisia haavoittuvuuksia (asioita, jotka ovat tai joista voi koitua ongelmia, jos niille ei tehdä mitään).</a:t>
            </a:r>
            <a:br>
              <a:rPr lang="fi-FI" dirty="0"/>
            </a:br>
            <a:br>
              <a:rPr lang="fi-FI" dirty="0"/>
            </a:br>
            <a:r>
              <a:rPr lang="fi-FI" dirty="0"/>
              <a:t>Mikäli keskustelussa nousee esille useita tai suuria haavoittuvuuksia, joiden vuoksi halutaan jatkaa keskustelua, järjestetään.</a:t>
            </a:r>
            <a:br>
              <a:rPr lang="fi-FI" dirty="0"/>
            </a:br>
            <a:br>
              <a:rPr lang="fi-FI" dirty="0"/>
            </a:br>
            <a:r>
              <a:rPr lang="fi-FI" dirty="0"/>
              <a:t>2) </a:t>
            </a:r>
            <a:r>
              <a:rPr lang="fi-FI" b="1" dirty="0">
                <a:effectLst/>
              </a:rPr>
              <a:t>Toinen Lapset puheeksi –keskustelu</a:t>
            </a:r>
            <a:r>
              <a:rPr lang="fi-FI" dirty="0"/>
              <a:t> näistä aiheista. Tarvittaessa tähän keskusteluun voidaan kutsua mukaan oppilashuollon työntekijöitä (terveydenhoitaja, koulukuraattori tai koulupsykologi)</a:t>
            </a:r>
            <a:br>
              <a:rPr lang="fi-FI" dirty="0"/>
            </a:br>
            <a:br>
              <a:rPr lang="fi-FI" dirty="0"/>
            </a:br>
            <a:r>
              <a:rPr lang="fi-FI" dirty="0"/>
              <a:t>Jos ensimmäisessä tai toisessa keskustelussa nousee esille ulkopuolisen tuen tarve kotona tai koulussa, järjestetään yhteistyössä huoltajan kanssa</a:t>
            </a:r>
            <a:br>
              <a:rPr lang="fi-FI" dirty="0"/>
            </a:br>
            <a:br>
              <a:rPr lang="fi-FI" dirty="0"/>
            </a:br>
            <a:r>
              <a:rPr lang="fi-FI" dirty="0"/>
              <a:t>3) </a:t>
            </a:r>
            <a:r>
              <a:rPr lang="fi-FI" b="1" dirty="0">
                <a:effectLst/>
              </a:rPr>
              <a:t>Lapset puheeksi – Neuvonpito</a:t>
            </a:r>
            <a:r>
              <a:rPr lang="fi-FI" dirty="0"/>
              <a:t>, johon voidaan kutsua mukaan tarvittavia oppilashuollon työntekijöitä, tukipalveluiden työntekijöitä tai esimerkiksi perheen läheisiä aikuisia, joilla on mahdollisuus ja halu tukea kyseessä olevan lapsen arkea. Lapsen mukanaolo kussakin keskustelussa päätetään erikseen tilanteen ja lapsen kehitystason mukaan.</a:t>
            </a:r>
            <a:br>
              <a:rPr lang="fi-FI" dirty="0"/>
            </a:br>
            <a:br>
              <a:rPr lang="fi-FI" dirty="0"/>
            </a:br>
            <a:r>
              <a:rPr lang="fi-FI" dirty="0"/>
              <a:t>Kaikissa keskusteluissa tehdään toimintasuunnitelma, jolla vahvistetaan lapsen suotuisaa kehitystä.</a:t>
            </a:r>
          </a:p>
          <a:p>
            <a:endParaRPr lang="fi-FI" dirty="0"/>
          </a:p>
        </p:txBody>
      </p:sp>
    </p:spTree>
    <p:extLst>
      <p:ext uri="{BB962C8B-B14F-4D97-AF65-F5344CB8AC3E}">
        <p14:creationId xmlns:p14="http://schemas.microsoft.com/office/powerpoint/2010/main" val="135165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Vahvuutta vanhemmuuteen</a:t>
            </a:r>
          </a:p>
        </p:txBody>
      </p:sp>
      <p:sp>
        <p:nvSpPr>
          <p:cNvPr id="3" name="Sisällön paikkamerkki 2"/>
          <p:cNvSpPr>
            <a:spLocks noGrp="1"/>
          </p:cNvSpPr>
          <p:nvPr>
            <p:ph idx="1"/>
          </p:nvPr>
        </p:nvSpPr>
        <p:spPr/>
        <p:txBody>
          <a:bodyPr>
            <a:normAutofit fontScale="70000" lnSpcReduction="20000"/>
          </a:bodyPr>
          <a:lstStyle/>
          <a:p>
            <a:r>
              <a:rPr lang="fi-FI" dirty="0"/>
              <a:t>MLL:n  vertaisryhmäohjaaja koulutus, Anna-Maria </a:t>
            </a:r>
            <a:r>
              <a:rPr lang="fi-FI" dirty="0" err="1"/>
              <a:t>Raukovaara</a:t>
            </a:r>
            <a:r>
              <a:rPr lang="fi-FI" dirty="0"/>
              <a:t> kouluttanut Oulussa syksyllä 2016</a:t>
            </a:r>
          </a:p>
          <a:p>
            <a:r>
              <a:rPr lang="fi-FI" b="1" dirty="0"/>
              <a:t>Vahvuutta vanhemmuuteen -ohjaajakoulutus (7,5 op) ammattilaisille</a:t>
            </a:r>
          </a:p>
          <a:p>
            <a:r>
              <a:rPr lang="fi-FI" dirty="0"/>
              <a:t>Panostaminen perheiden ongelmia ennaltaehkäiseviin palveluihin on kunnalle kannattava investointi, joka tuottaa hyvinvointia ja säästää varoja. Perheiden hyvinvointia tuetaan parhaiten tarjoamalla vanhemmille riittävää tukea. Vanhemman hyvä </a:t>
            </a:r>
            <a:r>
              <a:rPr lang="fi-FI" dirty="0" err="1"/>
              <a:t>mentalisaatiokyky</a:t>
            </a:r>
            <a:r>
              <a:rPr lang="fi-FI" dirty="0"/>
              <a:t> tukee monipuolisesti lapsen kehitystä.</a:t>
            </a:r>
          </a:p>
          <a:p>
            <a:r>
              <a:rPr lang="fi-FI" dirty="0"/>
              <a:t>Vahvuutta vanhemmuuteen -ohjaajakoulutuksessa keskitytään </a:t>
            </a:r>
            <a:r>
              <a:rPr lang="fi-FI" dirty="0" err="1"/>
              <a:t>mentalisaatioon</a:t>
            </a:r>
            <a:r>
              <a:rPr lang="fi-FI" dirty="0"/>
              <a:t> perustuvan reflektiivisen työotteen omaksumiseen ja soveltamiseen.</a:t>
            </a:r>
          </a:p>
          <a:p>
            <a:r>
              <a:rPr lang="fi-FI" b="1" dirty="0"/>
              <a:t>Koulutus</a:t>
            </a:r>
          </a:p>
          <a:p>
            <a:r>
              <a:rPr lang="fi-FI" dirty="0"/>
              <a:t>· tarjoaa tietoa </a:t>
            </a:r>
            <a:r>
              <a:rPr lang="fi-FI" dirty="0" err="1"/>
              <a:t>mentalisaatioteoriasta</a:t>
            </a:r>
            <a:r>
              <a:rPr lang="fi-FI" dirty="0"/>
              <a:t> ja antaa eväitä teoreettisen tiedon viemiseen osaksi omaa ammattiosaamista asiakastyössä.</a:t>
            </a:r>
          </a:p>
          <a:p>
            <a:r>
              <a:rPr lang="fi-FI" dirty="0"/>
              <a:t>· syventää työntekijän ryhmänohjausosaamista ja auttaa soveltamaan </a:t>
            </a:r>
            <a:r>
              <a:rPr lang="fi-FI" dirty="0" err="1"/>
              <a:t>mentalisaatioteoriaan</a:t>
            </a:r>
            <a:r>
              <a:rPr lang="fi-FI" dirty="0"/>
              <a:t> pohjautuvaa reflektiivistä työotetta kaikkeen perheiden parissa tehtävään työhön.</a:t>
            </a:r>
          </a:p>
          <a:p>
            <a:r>
              <a:rPr lang="fi-FI" dirty="0"/>
              <a:t>· tarjoaa työntekijälle mahdollisuuden tarkastella omaa tunnekokemusta asiakkaan kohtaamisessa ja lisää hänen oma </a:t>
            </a:r>
            <a:r>
              <a:rPr lang="fi-FI" dirty="0" err="1"/>
              <a:t>mentalisaatiokykyänsä</a:t>
            </a:r>
            <a:r>
              <a:rPr lang="fi-FI" dirty="0"/>
              <a:t>.</a:t>
            </a:r>
          </a:p>
          <a:p>
            <a:r>
              <a:rPr lang="fi-FI" dirty="0"/>
              <a:t>· antaa työntekijälle uusia, konkreettisia työvälineitä vanhemmuuden tukemiseen.</a:t>
            </a:r>
          </a:p>
          <a:p>
            <a:endParaRPr lang="fi-FI" dirty="0"/>
          </a:p>
          <a:p>
            <a:endParaRPr lang="fi-FI" dirty="0"/>
          </a:p>
        </p:txBody>
      </p:sp>
    </p:spTree>
    <p:extLst>
      <p:ext uri="{BB962C8B-B14F-4D97-AF65-F5344CB8AC3E}">
        <p14:creationId xmlns:p14="http://schemas.microsoft.com/office/powerpoint/2010/main" val="275424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Vahvuutta vanhemmuuteen -perheryhmät</a:t>
            </a:r>
            <a:endParaRPr lang="fi-FI" dirty="0"/>
          </a:p>
        </p:txBody>
      </p:sp>
      <p:sp>
        <p:nvSpPr>
          <p:cNvPr id="3" name="Tekstin paikkamerkki 2"/>
          <p:cNvSpPr>
            <a:spLocks noGrp="1"/>
          </p:cNvSpPr>
          <p:nvPr>
            <p:ph type="body" idx="1"/>
          </p:nvPr>
        </p:nvSpPr>
        <p:spPr/>
        <p:txBody>
          <a:bodyPr/>
          <a:lstStyle/>
          <a:p>
            <a:endParaRPr lang="fi-FI"/>
          </a:p>
        </p:txBody>
      </p:sp>
      <p:sp>
        <p:nvSpPr>
          <p:cNvPr id="4" name="Sisällön paikkamerkki 3"/>
          <p:cNvSpPr>
            <a:spLocks noGrp="1"/>
          </p:cNvSpPr>
          <p:nvPr>
            <p:ph sz="half" idx="2"/>
          </p:nvPr>
        </p:nvSpPr>
        <p:spPr/>
        <p:txBody>
          <a:bodyPr>
            <a:normAutofit fontScale="92500" lnSpcReduction="10000"/>
          </a:bodyPr>
          <a:lstStyle/>
          <a:p>
            <a:r>
              <a:rPr lang="fi-FI" dirty="0"/>
              <a:t>Vahvuutta vanhemmuuteen -perheryhmä on tarkoitettu vauvaperheille. Perheryhmiä järjestetään monissa kunnissa ympäri Suomen. Kysy omasta neuvolastasi mahdollisuutta osallistua perheryhmään.</a:t>
            </a:r>
            <a:br>
              <a:rPr lang="fi-FI" dirty="0"/>
            </a:br>
            <a:br>
              <a:rPr lang="fi-FI" dirty="0"/>
            </a:br>
            <a:r>
              <a:rPr lang="fi-FI" dirty="0"/>
              <a:t>Perheryhmä alkaa kun vauva on 3-4 kuukauden ikäinen ja ryhmään osallistuu vauvan lisäksi molemmat vanhemmat. Myös yhden vanhemmat perheet ovat tervetulleita ryhmään!</a:t>
            </a:r>
            <a:br>
              <a:rPr lang="fi-FI" dirty="0"/>
            </a:br>
            <a:br>
              <a:rPr lang="fi-FI" dirty="0"/>
            </a:br>
            <a:r>
              <a:rPr lang="fi-FI" dirty="0"/>
              <a:t>Perheryhmään osallistuminen on perheelle täysin maksutonta.</a:t>
            </a:r>
          </a:p>
        </p:txBody>
      </p:sp>
      <p:sp>
        <p:nvSpPr>
          <p:cNvPr id="5" name="Tekstin paikkamerkki 4"/>
          <p:cNvSpPr>
            <a:spLocks noGrp="1"/>
          </p:cNvSpPr>
          <p:nvPr>
            <p:ph type="body" sz="quarter" idx="3"/>
          </p:nvPr>
        </p:nvSpPr>
        <p:spPr/>
        <p:txBody>
          <a:bodyPr/>
          <a:lstStyle/>
          <a:p>
            <a:endParaRPr lang="fi-FI"/>
          </a:p>
        </p:txBody>
      </p:sp>
      <p:sp>
        <p:nvSpPr>
          <p:cNvPr id="6" name="Sisällön paikkamerkki 5"/>
          <p:cNvSpPr>
            <a:spLocks noGrp="1"/>
          </p:cNvSpPr>
          <p:nvPr>
            <p:ph sz="quarter" idx="4"/>
          </p:nvPr>
        </p:nvSpPr>
        <p:spPr/>
        <p:txBody>
          <a:bodyPr>
            <a:normAutofit fontScale="92500" lnSpcReduction="20000"/>
          </a:bodyPr>
          <a:lstStyle/>
          <a:p>
            <a:r>
              <a:rPr lang="fi-FI" dirty="0"/>
              <a:t>Perheryhmiin osallistuu 4-6 perhettä. Ryhmät kokoontuvat noin joka toinen viikko 1½–2 tuntia kerrallaan, yhteensä 8-12 kertaa. Ryhmät kokoontuvat useimmiten iltaisin. Tapaamiseen sisältyy yhteinen välipalahetki. Perheryhmää ohjaa kaksi kunnan työntekijää.</a:t>
            </a:r>
          </a:p>
          <a:p>
            <a:r>
              <a:rPr lang="fi-FI" dirty="0"/>
              <a:t>Perheryhmissä pysähdytään yhdessä miettimään arjen tilanteita ja niiden vauvassa ja vanhemmassa herättämiä ajatuksia ja tunteita. Pohtimalla omia ja vauvasi kokemuksia opit ymmärtämään entistä paremmin vauvasi tarpeita ja käyttäytymistä. Keskustelut antavat uusia oivalluksia ja näkökulmia myös vanhemmuuteen tai puolison näkemyksiin</a:t>
            </a:r>
          </a:p>
        </p:txBody>
      </p:sp>
    </p:spTree>
    <p:extLst>
      <p:ext uri="{BB962C8B-B14F-4D97-AF65-F5344CB8AC3E}">
        <p14:creationId xmlns:p14="http://schemas.microsoft.com/office/powerpoint/2010/main" val="111777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Perheeksi</a:t>
            </a:r>
          </a:p>
        </p:txBody>
      </p:sp>
      <p:sp>
        <p:nvSpPr>
          <p:cNvPr id="5" name="Sisällön paikkamerkki 4"/>
          <p:cNvSpPr>
            <a:spLocks noGrp="1"/>
          </p:cNvSpPr>
          <p:nvPr>
            <p:ph idx="1"/>
          </p:nvPr>
        </p:nvSpPr>
        <p:spPr/>
        <p:txBody>
          <a:bodyPr>
            <a:normAutofit fontScale="92500" lnSpcReduction="20000"/>
          </a:bodyPr>
          <a:lstStyle/>
          <a:p>
            <a:r>
              <a:rPr lang="fi-FI" dirty="0"/>
              <a:t>Rovaniemen uudeksi perhevalmennuksen toimintamalliksi luotiin Kaste- hankkeessa </a:t>
            </a:r>
            <a:r>
              <a:rPr lang="fi-FI" b="1" dirty="0"/>
              <a:t>Perheeksi-ryhmä, </a:t>
            </a:r>
            <a:r>
              <a:rPr lang="fi-FI" dirty="0"/>
              <a:t>jota </a:t>
            </a:r>
            <a:r>
              <a:rPr lang="fi-FI" dirty="0" err="1"/>
              <a:t>pilotoitiin</a:t>
            </a:r>
            <a:r>
              <a:rPr lang="fi-FI" dirty="0"/>
              <a:t> hankeaikana kaksi kertaa. Ensimmäisen lasta odottaville vanhemmille se on matka odotusajan ja synnytyksen kautta vauvaperheaikaan asti aina vauvan 6 kk ikään asti. Perheeksi-ryhmän tavoitteena on vahvistaa tasavertaista vanhemmuutta ja antaa vaihtoehtoisia näkökulmia avartamalla ajatuksia korostamalla keskustelu merkitystä parisuhdetta vahvistavana tekijänä. Ryhmä tarjoaa ikkunan muiden perheiden muutokseen sekä vertaistuen mahdollisuuden ja vahvistaa myös sosiaalisia tukiverkostoja. Ryhmässä tutustuu samalla luontevasti lapsiperheiden palveluihin ja niiden työntekijöihin. Malli muotoiltiin siten, että ennen synnytystä on neljä ja synnytyksen jälkeen viisi ryhmätapaamista. Ryhmissä vierailee joka kerta joku yhteistyökumppani ja tapaamisen teema sisältöineen ja ajankohta soviteltiin kumppanin erityisosaamisen näkökulmasta sekä huomioitiin mielekäs ajankohta vanhemmuuden sekä lapsen kasvun ja kehityksen tukemiseksi. Kehittäjäasiakasryhmän osaamista hyödynnettiin vahvasti ennen synnytystä toteutuvien ryhmien sisällön muotoilussa. Synnytyksen jälkeen toteutettavien tapaamisten sisällössä hyödynnettiin </a:t>
            </a:r>
          </a:p>
          <a:p>
            <a:r>
              <a:rPr lang="fi-FI" dirty="0"/>
              <a:t>MLL:n Vahvuutta vanhemmuuteen -perheryhmätoiminnan sisältöjä ja näkökulmia, joihin lisättiin vauva-arjesta nousevia kokemuksia sekä vauvan kehitysvaiheita tukevia asioita. MLL:n Vahvuutta vanhemmuuteen perheryhmä toimintamallin vaikuttavuutta on tutkittu ja siitä löytyy seurantatutkimusta asiakkaiden kokemista hyödyistä perheryhmään osallistumisesta vuosilta 2010 -2014. </a:t>
            </a:r>
          </a:p>
          <a:p>
            <a:endParaRPr lang="fi-FI" dirty="0"/>
          </a:p>
        </p:txBody>
      </p:sp>
    </p:spTree>
    <p:extLst>
      <p:ext uri="{BB962C8B-B14F-4D97-AF65-F5344CB8AC3E}">
        <p14:creationId xmlns:p14="http://schemas.microsoft.com/office/powerpoint/2010/main" val="259407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Monitoimijainen perhevalmennus, Helsinki</a:t>
            </a:r>
          </a:p>
        </p:txBody>
      </p:sp>
      <p:sp>
        <p:nvSpPr>
          <p:cNvPr id="3" name="Sisällön paikkamerkki 2"/>
          <p:cNvSpPr>
            <a:spLocks noGrp="1"/>
          </p:cNvSpPr>
          <p:nvPr>
            <p:ph idx="1"/>
          </p:nvPr>
        </p:nvSpPr>
        <p:spPr/>
        <p:txBody>
          <a:bodyPr>
            <a:normAutofit fontScale="62500" lnSpcReduction="20000"/>
          </a:bodyPr>
          <a:lstStyle/>
          <a:p>
            <a:r>
              <a:rPr lang="fi-FI" dirty="0"/>
              <a:t>Monitoimijainen perhevalmennus on ryhmämuotoista toimintaa, joka rakentuu kahdeksasta tapaamiskerrasta. Tapaamisia on sekä ennen että jälkeen lapsen syntymän. Valmennussisällöt on pyritty jäsentämään odotusajan ja lapsen kehitysvaiheiden mukaan. Perhevalmennuksen aiheet, vastuulliset ohjaajat, ajankodat sekä sisällöt:</a:t>
            </a:r>
          </a:p>
          <a:p>
            <a:r>
              <a:rPr lang="fi-FI" dirty="0"/>
              <a:t>MUUTTUVA ELÄMÄNTILANNE, äitiysneuvola, suun terveydenhuolto, raskausviikot 18 - 22- tutustuminen toisiin ryhmäläisiin - raskaudenaikaiset muutokset - vanhempien parisuhde ja seksuaalisuus - mielikuvavauva ja imetys - raskaudenaikainen suun hoito</a:t>
            </a:r>
          </a:p>
          <a:p>
            <a:r>
              <a:rPr lang="fi-FI" dirty="0"/>
              <a:t>VANHEMMUUS, äitiys- ja lastenneuvola, raskausviikot 24 - 28- varhainen vuorovaikutus ja </a:t>
            </a:r>
            <a:r>
              <a:rPr lang="fi-FI" dirty="0" err="1"/>
              <a:t>vauvatus</a:t>
            </a:r>
            <a:r>
              <a:rPr lang="fi-FI" dirty="0"/>
              <a:t>, imetys - vauvaperhevierailu ja lastenhoito - äitiys ja isyys, pariskunnasta vanhemmiksi</a:t>
            </a:r>
          </a:p>
          <a:p>
            <a:r>
              <a:rPr lang="fi-FI" dirty="0"/>
              <a:t>UUSI ELÄMÄ, äitiysneuvola, raskausviikot 30-34- synnytyksen lähestymisen merkit ja sairaalaan lähtö - synnytyksen eri vaiheet, poikkeavat synnytykset ja kivunlievitys - vauva ja lapsivuodeaika - neuvolatoiminta ja perhevalmennus lapsen syntymän jälkeen</a:t>
            </a:r>
          </a:p>
          <a:p>
            <a:r>
              <a:rPr lang="fi-FI" dirty="0"/>
              <a:t>ELÄMÄÄ VAUVAPERHEENÄ, lastenneuvola, vauva 1-2 kk- synnytyskokemusten jako </a:t>
            </a:r>
            <a:r>
              <a:rPr lang="fi-FI" dirty="0" err="1"/>
              <a:t>äiti-</a:t>
            </a:r>
            <a:r>
              <a:rPr lang="fi-FI" dirty="0"/>
              <a:t> ja isäryhmissä - keskustelua imetyksestä - vauvaperheen arki ja parisuhteen vaaliminen vauvaperheessä - varhainen vuorovaikutus ja </a:t>
            </a:r>
            <a:r>
              <a:rPr lang="fi-FI" dirty="0" err="1"/>
              <a:t>vauvatus</a:t>
            </a:r>
            <a:r>
              <a:rPr lang="fi-FI" dirty="0"/>
              <a:t> - lapsiperheen tuki- ja palveluverkosto ( lapsiperheen verkostokartta </a:t>
            </a:r>
            <a:r>
              <a:rPr lang="fi-FI" dirty="0" err="1"/>
              <a:t>hki</a:t>
            </a:r>
            <a:r>
              <a:rPr lang="fi-FI" dirty="0"/>
              <a:t>) - perhevalmennuksen arviointi sekä osallisuus jatkoryhmään</a:t>
            </a:r>
          </a:p>
          <a:p>
            <a:r>
              <a:rPr lang="fi-FI" dirty="0"/>
              <a:t>YHDESSÄ LAPSEN KANSSA, varhaiskasvatus, suun </a:t>
            </a:r>
            <a:r>
              <a:rPr lang="fi-FI" dirty="0" err="1"/>
              <a:t>terv.huolto</a:t>
            </a:r>
            <a:r>
              <a:rPr lang="fi-FI" dirty="0"/>
              <a:t>, vauva 3-4kk- varhainen vuorovaikutus (</a:t>
            </a:r>
            <a:r>
              <a:rPr lang="fi-FI" dirty="0" err="1"/>
              <a:t>lorutukset</a:t>
            </a:r>
            <a:r>
              <a:rPr lang="fi-FI" dirty="0"/>
              <a:t>) - vanhemmuuden tukeminen ja roolit (vanhemmuuden roolikartta) - lapsiperheen päivärytmi - lapsen hammashoito</a:t>
            </a:r>
          </a:p>
          <a:p>
            <a:r>
              <a:rPr lang="fi-FI" dirty="0"/>
              <a:t>MUUTTUVA PARISUHDE, ARJEN VOIMAVARAT, Perheasiain neuvottelukeskus, Ensi- ja turvakotiyhdistys, vauva 5-6 kk- parisuhde ja vanhemmuus - kommunikointi parisuhteessa - perheen ajankäyttö - mitä perhe tarvitsee voidakseen hyvin</a:t>
            </a:r>
          </a:p>
          <a:p>
            <a:r>
              <a:rPr lang="fi-FI" dirty="0"/>
              <a:t>ELÄMÄ JATKUU, varhaiskasvatus, vauva 7-8 kk- rakkautta ja rajoja (vanhemmuuden roolikartta) - varhainen vuorovaikutus - varhaiskasvatuksen vaihtoehdot</a:t>
            </a:r>
          </a:p>
        </p:txBody>
      </p:sp>
    </p:spTree>
    <p:extLst>
      <p:ext uri="{BB962C8B-B14F-4D97-AF65-F5344CB8AC3E}">
        <p14:creationId xmlns:p14="http://schemas.microsoft.com/office/powerpoint/2010/main" val="261270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Voimaperhe- ”mielenterveys rokote”</a:t>
            </a:r>
          </a:p>
        </p:txBody>
      </p:sp>
      <p:sp>
        <p:nvSpPr>
          <p:cNvPr id="3" name="Sisällön paikkamerkki 2"/>
          <p:cNvSpPr>
            <a:spLocks noGrp="1"/>
          </p:cNvSpPr>
          <p:nvPr>
            <p:ph idx="1"/>
          </p:nvPr>
        </p:nvSpPr>
        <p:spPr/>
        <p:txBody>
          <a:bodyPr>
            <a:normAutofit/>
          </a:bodyPr>
          <a:lstStyle/>
          <a:p>
            <a:r>
              <a:rPr lang="fi-FI" dirty="0">
                <a:effectLst/>
              </a:rPr>
              <a:t>Voimaperheet on Turun yliopiston Lastenpsykiatrian tutkimuskeskuksessa kehitetty toimintamalli, jossa lapsen käyttäytymisen ongelmien varhainen tunnistaminen yhdistyy internetin ja puhelimen välityksellä tarjottavaan vanhempainohjaukseen. Tieteelliseen näyttöön perustuva hoito-ohjelma on kehitetty lasten käytösongelmien ennaltaehkäisevään hoitoon. </a:t>
            </a:r>
          </a:p>
          <a:p>
            <a:r>
              <a:rPr lang="fi-FI" dirty="0">
                <a:effectLst/>
              </a:rPr>
              <a:t>Voimaperheet-hoito-ohjelman kehittämistyön taustana on laaja kansainvälinen tutkimustieto. Lasten mielenterveyteen liittyvissä tutkimuksissa on osoitettu toistuvasti, että lapsuusiässä alkavat vaikeat käytösongelmat ovat yhteydessä aikuisiän sosiaalisiin ja mielenterveyden ongelmiin. Lapsuuden käytösongelmia voidaan ennaltaehkäistä ja hoitaa tarjoamalla vanhemmille keinoja omien kasvatustaitojensa kehittämiseen ja lasten ongelmien hallitsemiseen. Voimaperheet-hankkeessa näitä periaatteita sovelletaan uudella tavalla.</a:t>
            </a:r>
          </a:p>
          <a:p>
            <a:endParaRPr lang="fi-FI" dirty="0"/>
          </a:p>
        </p:txBody>
      </p:sp>
    </p:spTree>
    <p:extLst>
      <p:ext uri="{BB962C8B-B14F-4D97-AF65-F5344CB8AC3E}">
        <p14:creationId xmlns:p14="http://schemas.microsoft.com/office/powerpoint/2010/main" val="184931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Tukisuhdevalmennus</a:t>
            </a:r>
          </a:p>
        </p:txBody>
      </p:sp>
      <p:sp>
        <p:nvSpPr>
          <p:cNvPr id="3" name="Sisällön paikkamerkki 2"/>
          <p:cNvSpPr>
            <a:spLocks noGrp="1"/>
          </p:cNvSpPr>
          <p:nvPr>
            <p:ph idx="1"/>
          </p:nvPr>
        </p:nvSpPr>
        <p:spPr/>
        <p:txBody>
          <a:bodyPr>
            <a:normAutofit/>
          </a:bodyPr>
          <a:lstStyle/>
          <a:p>
            <a:r>
              <a:rPr lang="fi-FI" dirty="0"/>
              <a:t>Toteutettu mm. Kittilässä 27.2.2016 ja Kolarissa 20.2.2016 Kaste-hankkeen tiimoilta</a:t>
            </a:r>
          </a:p>
          <a:p>
            <a:r>
              <a:rPr lang="fi-FI" dirty="0"/>
              <a:t>Tukihenkilö- ja tukiperhetoiminta on yksi lastensuojelun avohuollon tukitoimista. Se on suunnitelmallista, organisoitua ja ohjattua vapaaehtoistoimintaa. Lapin alueen useimmissa maaseutukunnissa tukisuhteita järjestävät kunnan sosiaalityöntekijät. Kaupungeissa tukihenkilötoimintaa organisoivat myös muutamat järjestöt. Tukisuhteita asettavat lastensuojelun sosiaalityöntekijät ja he toimivat tukihenkilöiden ja -perheiden lähiohjaajina. Tukisuhteesta laaditaan yhdessä hyväksyttävä suunnitelma. Tukihenkilöt ja perheet ovat vapaaehtoisia, jotka tavallisen ihmisen taidoin tukevat lasten ja nuorten normaalia kehitystä ja selviytymistä</a:t>
            </a:r>
          </a:p>
        </p:txBody>
      </p:sp>
    </p:spTree>
    <p:extLst>
      <p:ext uri="{BB962C8B-B14F-4D97-AF65-F5344CB8AC3E}">
        <p14:creationId xmlns:p14="http://schemas.microsoft.com/office/powerpoint/2010/main" val="290497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Tehostetun perhetyön prosessi Kainuusta</a:t>
            </a:r>
          </a:p>
        </p:txBody>
      </p:sp>
      <p:sp>
        <p:nvSpPr>
          <p:cNvPr id="3" name="Sisällön paikkamerkki 2"/>
          <p:cNvSpPr>
            <a:spLocks noGrp="1"/>
          </p:cNvSpPr>
          <p:nvPr>
            <p:ph idx="1"/>
          </p:nvPr>
        </p:nvSpPr>
        <p:spPr/>
        <p:txBody>
          <a:bodyPr>
            <a:normAutofit fontScale="62500" lnSpcReduction="20000"/>
          </a:bodyPr>
          <a:lstStyle/>
          <a:p>
            <a:r>
              <a:rPr lang="fi-FI" dirty="0"/>
              <a:t>Kaste hankkeen- loppuraportti  s.31</a:t>
            </a:r>
          </a:p>
          <a:p>
            <a:r>
              <a:rPr lang="fi-FI" dirty="0"/>
              <a:t>Kehittämistavoite on lastensuojelulain uudistusten mukaisesti vahvistaa ennalta ehkäisevää työtä ja turvata lastensuojelun asiakkaiden mahdollisuus saada tarpeen mukaisia avohuollon tukitoimia oikea-aikaisesti ja sitä kautta vähentää raskaampien tukitoimien tarvetta. </a:t>
            </a:r>
          </a:p>
          <a:p>
            <a:pPr marL="0" indent="0">
              <a:buNone/>
            </a:pPr>
            <a:endParaRPr lang="fi-FI" dirty="0"/>
          </a:p>
          <a:p>
            <a:r>
              <a:rPr lang="fi-FI" dirty="0"/>
              <a:t>Ensimmäisenä tavoitteena on kehittää lastensuojelutarpeen selvittämisen yhteneväinen malli Kainuuseen (pl. Puolanka) sekä lastensuojelutarpeen arvioinnin kehittäminen asiakaslähtöiseksi. Tämän mukaisesti tarkoitus on kehittää lastensuojelun työkäytäntöjä enemmän lapsilähtöisiksi ja asiakasta kuuleviksi. Tavoitteeseen pyritään lastensuojelun arviointia kehittämällä; yhtenäistämällä lapsen tarpeen määrittelyn ja arvioinnin toimintamallia Kainuun </a:t>
            </a:r>
            <a:r>
              <a:rPr lang="fi-FI" dirty="0" err="1"/>
              <a:t>soten</a:t>
            </a:r>
            <a:r>
              <a:rPr lang="fi-FI" dirty="0"/>
              <a:t> alueelle. Tässä kaikessa keskeistä on lapsen äänen kuuleminen lastensuojelun eri prosesseissa ja lapsen kuulemisen toimenpiteiden juurruttaminen ja työntekijöiden perehdyttäminen. </a:t>
            </a:r>
          </a:p>
          <a:p>
            <a:pPr marL="0" indent="0">
              <a:buNone/>
            </a:pPr>
            <a:endParaRPr lang="fi-FI" dirty="0"/>
          </a:p>
          <a:p>
            <a:r>
              <a:rPr lang="fi-FI" dirty="0"/>
              <a:t>Toisena tavoitteena on tehostetun perhetyön prosessin jatkokehittäminen ja mallin käyttöönotto. Tavoitteena on tehostetun perhetyön struktuurin prosessikaavioksi mallintaminen sekä sitä tarkentavat työohjeet. Erityishuomion kohteena on arviointivaihe sekä verkostojen toimivuus varsinkin prosessin nivelvaiheissa. Tähän liittyen hankkeen resurssein kootaan ja viimeistellään lastensuojelu- ja perhetyöntekijöiden työkalupakkia. </a:t>
            </a:r>
          </a:p>
          <a:p>
            <a:pPr marL="0" indent="0">
              <a:buNone/>
            </a:pPr>
            <a:endParaRPr lang="fi-FI" dirty="0"/>
          </a:p>
          <a:p>
            <a:r>
              <a:rPr lang="fi-FI" dirty="0"/>
              <a:t>Tehostetun perhetyön prosessin ja siinä käytettävien työkalujen osalta jatkon aikana otetaan pohdintaan alustavasti myös sitä, miten prosessissa voidaan hyödyntää </a:t>
            </a:r>
            <a:r>
              <a:rPr lang="fi-FI" dirty="0" err="1"/>
              <a:t>Omasoten</a:t>
            </a:r>
            <a:r>
              <a:rPr lang="fi-FI" dirty="0"/>
              <a:t> sähköisiä palveluja/muuttaa prosessia sähköisten tukimuotojen avulla (esim. arjen lukujärjestys). </a:t>
            </a:r>
          </a:p>
        </p:txBody>
      </p:sp>
    </p:spTree>
    <p:extLst>
      <p:ext uri="{BB962C8B-B14F-4D97-AF65-F5344CB8AC3E}">
        <p14:creationId xmlns:p14="http://schemas.microsoft.com/office/powerpoint/2010/main" val="994608252"/>
      </p:ext>
    </p:extLst>
  </p:cSld>
  <p:clrMapOvr>
    <a:masterClrMapping/>
  </p:clrMapOvr>
</p:sld>
</file>

<file path=ppt/theme/theme1.xml><?xml version="1.0" encoding="utf-8"?>
<a:theme xmlns:a="http://schemas.openxmlformats.org/drawingml/2006/main" name="Retro">
  <a:themeElements>
    <a:clrScheme name="Retr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E29577BC04BD74A942AE037113BD59C" ma:contentTypeVersion="11" ma:contentTypeDescription="Luo uusi asiakirja." ma:contentTypeScope="" ma:versionID="ea5436136b78b0a950d0c29bce0c519a">
  <xsd:schema xmlns:xsd="http://www.w3.org/2001/XMLSchema" xmlns:xs="http://www.w3.org/2001/XMLSchema" xmlns:p="http://schemas.microsoft.com/office/2006/metadata/properties" xmlns:ns3="6010d94e-1f80-4178-bc76-546153d01676" xmlns:ns4="6d3ad32d-2208-49b7-a98f-82feb0963716" targetNamespace="http://schemas.microsoft.com/office/2006/metadata/properties" ma:root="true" ma:fieldsID="cf5fdb733ca42529aedc0cfe73a700df" ns3:_="" ns4:_="">
    <xsd:import namespace="6010d94e-1f80-4178-bc76-546153d01676"/>
    <xsd:import namespace="6d3ad32d-2208-49b7-a98f-82feb096371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0d94e-1f80-4178-bc76-546153d01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3ad32d-2208-49b7-a98f-82feb0963716"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SharingHintHash" ma:index="16"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8F2567-EA6B-47C1-8FB1-2925B68E2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0d94e-1f80-4178-bc76-546153d01676"/>
    <ds:schemaRef ds:uri="6d3ad32d-2208-49b7-a98f-82feb0963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B06FFD-7081-4A34-91C2-C8C3880A8B3C}">
  <ds:schemaRefs>
    <ds:schemaRef ds:uri="http://schemas.microsoft.com/sharepoint/v3/contenttype/forms"/>
  </ds:schemaRefs>
</ds:datastoreItem>
</file>

<file path=customXml/itemProps3.xml><?xml version="1.0" encoding="utf-8"?>
<ds:datastoreItem xmlns:ds="http://schemas.openxmlformats.org/officeDocument/2006/customXml" ds:itemID="{8172A8E4-96B7-4DD7-B677-62CB4E8B2FE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TM02900769[[fn=Retro]]</Template>
  <TotalTime>194</TotalTime>
  <Words>2293</Words>
  <Application>Microsoft Office PowerPoint</Application>
  <PresentationFormat>Laajakuva</PresentationFormat>
  <Paragraphs>89</Paragraphs>
  <Slides>17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17</vt:i4>
      </vt:variant>
    </vt:vector>
  </HeadingPairs>
  <TitlesOfParts>
    <vt:vector size="22" baseType="lpstr">
      <vt:lpstr>Arial</vt:lpstr>
      <vt:lpstr>Calibri</vt:lpstr>
      <vt:lpstr>Calibri Light</vt:lpstr>
      <vt:lpstr>Open Sans</vt:lpstr>
      <vt:lpstr>Retro</vt:lpstr>
      <vt:lpstr>Vanhemmuuden ja parisuhteen tukeminen</vt:lpstr>
      <vt:lpstr>Lapset puheeksi- menetelmä</vt:lpstr>
      <vt:lpstr>Vahvuutta vanhemmuuteen</vt:lpstr>
      <vt:lpstr>Vahvuutta vanhemmuuteen -perheryhmät</vt:lpstr>
      <vt:lpstr>Perheeksi</vt:lpstr>
      <vt:lpstr>Monitoimijainen perhevalmennus, Helsinki</vt:lpstr>
      <vt:lpstr>Voimaperhe- ”mielenterveys rokote”</vt:lpstr>
      <vt:lpstr>Tukisuhdevalmennus</vt:lpstr>
      <vt:lpstr>Tehostetun perhetyön prosessi Kainuusta</vt:lpstr>
      <vt:lpstr>PowerPoint-esitys</vt:lpstr>
      <vt:lpstr>PowerPoint-esitys</vt:lpstr>
      <vt:lpstr>Romuromantiikkaa.fi Oulussa</vt:lpstr>
      <vt:lpstr>Parisuhteen palikat</vt:lpstr>
      <vt:lpstr>Palikkatalo</vt:lpstr>
      <vt:lpstr>TAHDOLLA JA TAIDOLLA – ensi- ja uusparisuhdeongelmia ennalta ehkäisevän ohjelman ohjaajakoulutus (Koulutus järjestetty Kittilässä 2011, kursseja ollut Kemi-Tornio, Kittilä, Oulu, Rovaniemi…kouluttamassa Kittilän seurakunnasta Päivi Liiti ja Jaakko…)</vt:lpstr>
      <vt:lpstr>Kamalat äidit- vertaisryhmä</vt:lpstr>
      <vt:lpstr>Älyä tunteet – ajattelun apukäsi lasten kanssa työskentelyyn</vt:lpstr>
    </vt:vector>
  </TitlesOfParts>
  <Company>Kirkkohallitus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Vanhemmuuden ja parisuhteen tukeminen</dc:title>
  <dc:creator>Heinonen Hannele</dc:creator>
  <cp:lastModifiedBy>Heinonen Hannele</cp:lastModifiedBy>
  <cp:revision>19</cp:revision>
  <dcterms:created xsi:type="dcterms:W3CDTF">2017-05-11T10:26:31Z</dcterms:created>
  <dcterms:modified xsi:type="dcterms:W3CDTF">2020-06-11T09:18:24Z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0x010100FE29577BC04BD74A942AE037113BD59C</vt:lpwstr>
  </property>
</Properties>
</file>