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2" r:id="rId2"/>
    <p:sldId id="282" r:id="rId3"/>
    <p:sldId id="279" r:id="rId4"/>
    <p:sldId id="280" r:id="rId5"/>
    <p:sldId id="281" r:id="rId6"/>
    <p:sldId id="283" r:id="rId7"/>
    <p:sldId id="276" r:id="rId8"/>
    <p:sldId id="265" r:id="rId9"/>
    <p:sldId id="275" r:id="rId10"/>
    <p:sldId id="266" r:id="rId11"/>
    <p:sldId id="277" r:id="rId12"/>
    <p:sldId id="268" r:id="rId13"/>
    <p:sldId id="278" r:id="rId14"/>
    <p:sldId id="274" r:id="rId15"/>
    <p:sldId id="270" r:id="rId16"/>
    <p:sldId id="273" r:id="rId17"/>
  </p:sldIdLst>
  <p:sldSz cx="9144000" cy="5143500" type="screen16x9"/>
  <p:notesSz cx="6858000" cy="9144000"/>
  <p:defaultTextStyle>
    <a:defPPr>
      <a:defRPr lang="fi-FI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elena Prepula" initials="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21" d="100"/>
          <a:sy n="121" d="100"/>
        </p:scale>
        <p:origin x="-346" y="53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fi-FI" sz="2400" dirty="0" smtClean="0"/>
              <a:t>Kulttuuripajalla</a:t>
            </a:r>
            <a:r>
              <a:rPr lang="fi-FI" sz="2400" baseline="0" dirty="0" smtClean="0"/>
              <a:t> on tällä hetkellä kirjoilla 152 nuorta aikuista kuntoutujaa</a:t>
            </a:r>
            <a:endParaRPr lang="fi-FI" sz="24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Taulukko1!$B$1</c:f>
              <c:strCache>
                <c:ptCount val="1"/>
                <c:pt idx="0">
                  <c:v>Sarake1</c:v>
                </c:pt>
              </c:strCache>
            </c:strRef>
          </c:tx>
          <c:invertIfNegative val="0"/>
          <c:cat>
            <c:numRef>
              <c:f>Taulukko1!$A$2</c:f>
              <c:numCache>
                <c:formatCode>General</c:formatCode>
                <c:ptCount val="1"/>
              </c:numCache>
            </c:numRef>
          </c:cat>
          <c:val>
            <c:numRef>
              <c:f>Taulukko1!$B$2</c:f>
              <c:numCache>
                <c:formatCode>General</c:formatCode>
                <c:ptCount val="1"/>
                <c:pt idx="0">
                  <c:v>152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2219392"/>
        <c:axId val="42220928"/>
      </c:barChart>
      <c:catAx>
        <c:axId val="4221939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2220928"/>
        <c:crosses val="autoZero"/>
        <c:auto val="1"/>
        <c:lblAlgn val="ctr"/>
        <c:lblOffset val="100"/>
        <c:noMultiLvlLbl val="0"/>
      </c:catAx>
      <c:valAx>
        <c:axId val="4222092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221939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Taulukko1!$A$2</c:f>
              <c:strCache>
                <c:ptCount val="1"/>
                <c:pt idx="0">
                  <c:v>2013 vkot 38-41</c:v>
                </c:pt>
              </c:strCache>
            </c:strRef>
          </c:tx>
          <c:marker>
            <c:symbol val="none"/>
          </c:marker>
          <c:cat>
            <c:strRef>
              <c:f>Taulukko1!$A$2:$A$10</c:f>
              <c:strCache>
                <c:ptCount val="9"/>
                <c:pt idx="0">
                  <c:v>2013 vkot 38-41</c:v>
                </c:pt>
                <c:pt idx="1">
                  <c:v>Vkot 42-46</c:v>
                </c:pt>
                <c:pt idx="2">
                  <c:v> Vkot 47-2</c:v>
                </c:pt>
                <c:pt idx="3">
                  <c:v>2014 vkot 3-6</c:v>
                </c:pt>
                <c:pt idx="4">
                  <c:v>Vkot 7-11</c:v>
                </c:pt>
                <c:pt idx="5">
                  <c:v>Vkot 12-16</c:v>
                </c:pt>
                <c:pt idx="6">
                  <c:v>Vkot 17-21</c:v>
                </c:pt>
                <c:pt idx="7">
                  <c:v>Vkot 22-27</c:v>
                </c:pt>
                <c:pt idx="8">
                  <c:v>Vkot 30-34</c:v>
                </c:pt>
              </c:strCache>
            </c:strRef>
          </c:cat>
          <c:val>
            <c:numRef>
              <c:f>Taulukko1!$B$2:$B$10</c:f>
              <c:numCache>
                <c:formatCode>General</c:formatCode>
                <c:ptCount val="9"/>
                <c:pt idx="0">
                  <c:v>34</c:v>
                </c:pt>
                <c:pt idx="1">
                  <c:v>38</c:v>
                </c:pt>
                <c:pt idx="2">
                  <c:v>40</c:v>
                </c:pt>
                <c:pt idx="3">
                  <c:v>42</c:v>
                </c:pt>
                <c:pt idx="4">
                  <c:v>48</c:v>
                </c:pt>
                <c:pt idx="5">
                  <c:v>53</c:v>
                </c:pt>
                <c:pt idx="6">
                  <c:v>60</c:v>
                </c:pt>
                <c:pt idx="7">
                  <c:v>55</c:v>
                </c:pt>
                <c:pt idx="8">
                  <c:v>61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Taulukko1!$A$3</c:f>
              <c:strCache>
                <c:ptCount val="1"/>
                <c:pt idx="0">
                  <c:v>Vkot 42-46</c:v>
                </c:pt>
              </c:strCache>
            </c:strRef>
          </c:tx>
          <c:marker>
            <c:symbol val="none"/>
          </c:marker>
          <c:cat>
            <c:strRef>
              <c:f>Taulukko1!$A$2:$A$10</c:f>
              <c:strCache>
                <c:ptCount val="9"/>
                <c:pt idx="0">
                  <c:v>2013 vkot 38-41</c:v>
                </c:pt>
                <c:pt idx="1">
                  <c:v>Vkot 42-46</c:v>
                </c:pt>
                <c:pt idx="2">
                  <c:v> Vkot 47-2</c:v>
                </c:pt>
                <c:pt idx="3">
                  <c:v>2014 vkot 3-6</c:v>
                </c:pt>
                <c:pt idx="4">
                  <c:v>Vkot 7-11</c:v>
                </c:pt>
                <c:pt idx="5">
                  <c:v>Vkot 12-16</c:v>
                </c:pt>
                <c:pt idx="6">
                  <c:v>Vkot 17-21</c:v>
                </c:pt>
                <c:pt idx="7">
                  <c:v>Vkot 22-27</c:v>
                </c:pt>
                <c:pt idx="8">
                  <c:v>Vkot 30-34</c:v>
                </c:pt>
              </c:strCache>
            </c:strRef>
          </c:cat>
          <c:val>
            <c:numRef>
              <c:f>Taulukko1!$C$2:$C$10</c:f>
              <c:numCache>
                <c:formatCode>General</c:formatCode>
                <c:ptCount val="9"/>
              </c:numCache>
            </c:numRef>
          </c:val>
          <c:smooth val="0"/>
        </c:ser>
        <c:ser>
          <c:idx val="2"/>
          <c:order val="2"/>
          <c:tx>
            <c:strRef>
              <c:f>Taulukko1!$A$4</c:f>
              <c:strCache>
                <c:ptCount val="1"/>
                <c:pt idx="0">
                  <c:v> Vkot 47-2</c:v>
                </c:pt>
              </c:strCache>
            </c:strRef>
          </c:tx>
          <c:marker>
            <c:symbol val="none"/>
          </c:marker>
          <c:cat>
            <c:strRef>
              <c:f>Taulukko1!$A$2:$A$10</c:f>
              <c:strCache>
                <c:ptCount val="9"/>
                <c:pt idx="0">
                  <c:v>2013 vkot 38-41</c:v>
                </c:pt>
                <c:pt idx="1">
                  <c:v>Vkot 42-46</c:v>
                </c:pt>
                <c:pt idx="2">
                  <c:v> Vkot 47-2</c:v>
                </c:pt>
                <c:pt idx="3">
                  <c:v>2014 vkot 3-6</c:v>
                </c:pt>
                <c:pt idx="4">
                  <c:v>Vkot 7-11</c:v>
                </c:pt>
                <c:pt idx="5">
                  <c:v>Vkot 12-16</c:v>
                </c:pt>
                <c:pt idx="6">
                  <c:v>Vkot 17-21</c:v>
                </c:pt>
                <c:pt idx="7">
                  <c:v>Vkot 22-27</c:v>
                </c:pt>
                <c:pt idx="8">
                  <c:v>Vkot 30-34</c:v>
                </c:pt>
              </c:strCache>
            </c:strRef>
          </c:cat>
          <c:val>
            <c:numRef>
              <c:f>Taulukko1!$D$2:$D$10</c:f>
              <c:numCache>
                <c:formatCode>General</c:formatCode>
                <c:ptCount val="9"/>
              </c:numCache>
            </c:numRef>
          </c:val>
          <c:smooth val="0"/>
        </c:ser>
        <c:ser>
          <c:idx val="3"/>
          <c:order val="3"/>
          <c:tx>
            <c:strRef>
              <c:f>Taulukko1!$A$5</c:f>
              <c:strCache>
                <c:ptCount val="1"/>
                <c:pt idx="0">
                  <c:v>2014 vkot 3-6</c:v>
                </c:pt>
              </c:strCache>
            </c:strRef>
          </c:tx>
          <c:marker>
            <c:symbol val="none"/>
          </c:marker>
          <c:cat>
            <c:strRef>
              <c:f>Taulukko1!$A$2:$A$10</c:f>
              <c:strCache>
                <c:ptCount val="9"/>
                <c:pt idx="0">
                  <c:v>2013 vkot 38-41</c:v>
                </c:pt>
                <c:pt idx="1">
                  <c:v>Vkot 42-46</c:v>
                </c:pt>
                <c:pt idx="2">
                  <c:v> Vkot 47-2</c:v>
                </c:pt>
                <c:pt idx="3">
                  <c:v>2014 vkot 3-6</c:v>
                </c:pt>
                <c:pt idx="4">
                  <c:v>Vkot 7-11</c:v>
                </c:pt>
                <c:pt idx="5">
                  <c:v>Vkot 12-16</c:v>
                </c:pt>
                <c:pt idx="6">
                  <c:v>Vkot 17-21</c:v>
                </c:pt>
                <c:pt idx="7">
                  <c:v>Vkot 22-27</c:v>
                </c:pt>
                <c:pt idx="8">
                  <c:v>Vkot 30-34</c:v>
                </c:pt>
              </c:strCache>
            </c:strRef>
          </c:cat>
          <c:val>
            <c:numRef>
              <c:f>Taulukko1!$E$2:$E$10</c:f>
              <c:numCache>
                <c:formatCode>General</c:formatCode>
                <c:ptCount val="9"/>
              </c:numCache>
            </c:numRef>
          </c:val>
          <c:smooth val="0"/>
        </c:ser>
        <c:ser>
          <c:idx val="4"/>
          <c:order val="4"/>
          <c:tx>
            <c:strRef>
              <c:f>Taulukko1!$A$7</c:f>
              <c:strCache>
                <c:ptCount val="1"/>
                <c:pt idx="0">
                  <c:v>Vkot 12-16</c:v>
                </c:pt>
              </c:strCache>
            </c:strRef>
          </c:tx>
          <c:marker>
            <c:symbol val="none"/>
          </c:marker>
          <c:cat>
            <c:strRef>
              <c:f>Taulukko1!$A$2:$A$10</c:f>
              <c:strCache>
                <c:ptCount val="9"/>
                <c:pt idx="0">
                  <c:v>2013 vkot 38-41</c:v>
                </c:pt>
                <c:pt idx="1">
                  <c:v>Vkot 42-46</c:v>
                </c:pt>
                <c:pt idx="2">
                  <c:v> Vkot 47-2</c:v>
                </c:pt>
                <c:pt idx="3">
                  <c:v>2014 vkot 3-6</c:v>
                </c:pt>
                <c:pt idx="4">
                  <c:v>Vkot 7-11</c:v>
                </c:pt>
                <c:pt idx="5">
                  <c:v>Vkot 12-16</c:v>
                </c:pt>
                <c:pt idx="6">
                  <c:v>Vkot 17-21</c:v>
                </c:pt>
                <c:pt idx="7">
                  <c:v>Vkot 22-27</c:v>
                </c:pt>
                <c:pt idx="8">
                  <c:v>Vkot 30-34</c:v>
                </c:pt>
              </c:strCache>
            </c:strRef>
          </c:cat>
          <c:val>
            <c:numRef>
              <c:f>Taulukko1!$F$2:$F$10</c:f>
              <c:numCache>
                <c:formatCode>General</c:formatCode>
                <c:ptCount val="9"/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2326656"/>
        <c:axId val="42328448"/>
      </c:lineChart>
      <c:catAx>
        <c:axId val="42326656"/>
        <c:scaling>
          <c:orientation val="minMax"/>
        </c:scaling>
        <c:delete val="0"/>
        <c:axPos val="b"/>
        <c:majorTickMark val="out"/>
        <c:minorTickMark val="none"/>
        <c:tickLblPos val="nextTo"/>
        <c:crossAx val="42328448"/>
        <c:crosses val="autoZero"/>
        <c:auto val="1"/>
        <c:lblAlgn val="ctr"/>
        <c:lblOffset val="100"/>
        <c:noMultiLvlLbl val="0"/>
      </c:catAx>
      <c:valAx>
        <c:axId val="423284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23266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fi-FI" sz="2400" dirty="0" smtClean="0"/>
              <a:t>Kulttuuripajan kävijöistä</a:t>
            </a:r>
            <a:r>
              <a:rPr lang="fi-FI" sz="2400" baseline="0" dirty="0" smtClean="0"/>
              <a:t> 47% on hakenut opiskelemaan/ töihin</a:t>
            </a:r>
            <a:endParaRPr lang="fi-FI" sz="24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Taulukko1!$B$1</c:f>
              <c:strCache>
                <c:ptCount val="1"/>
                <c:pt idx="0">
                  <c:v>Sarake1</c:v>
                </c:pt>
              </c:strCache>
            </c:strRef>
          </c:tx>
          <c:invertIfNegative val="0"/>
          <c:cat>
            <c:strRef>
              <c:f>Taulukko1!$A$2</c:f>
              <c:strCache>
                <c:ptCount val="1"/>
                <c:pt idx="0">
                  <c:v>opiskelemaan/ töihin hakeneet</c:v>
                </c:pt>
              </c:strCache>
            </c:strRef>
          </c:cat>
          <c:val>
            <c:numRef>
              <c:f>Taulukko1!$B$2</c:f>
              <c:numCache>
                <c:formatCode>General</c:formatCode>
                <c:ptCount val="1"/>
                <c:pt idx="0">
                  <c:v>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672320"/>
        <c:axId val="43673856"/>
      </c:barChart>
      <c:catAx>
        <c:axId val="436723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3673856"/>
        <c:crosses val="autoZero"/>
        <c:auto val="1"/>
        <c:lblAlgn val="ctr"/>
        <c:lblOffset val="100"/>
        <c:noMultiLvlLbl val="0"/>
      </c:catAx>
      <c:valAx>
        <c:axId val="436738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36723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fi-FI" sz="2400" dirty="0" smtClean="0"/>
              <a:t>Kulttuuripajalla käyminen</a:t>
            </a:r>
            <a:r>
              <a:rPr lang="fi-FI" sz="2400" baseline="0" dirty="0" smtClean="0"/>
              <a:t> aktivoi </a:t>
            </a:r>
            <a:r>
              <a:rPr lang="fi-FI" sz="2400" baseline="0" dirty="0" err="1" smtClean="0"/>
              <a:t>toimijuutta</a:t>
            </a:r>
            <a:endParaRPr lang="fi-FI" sz="24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Taulukko1!$B$1</c:f>
              <c:strCache>
                <c:ptCount val="1"/>
                <c:pt idx="0">
                  <c:v>vastaajista %</c:v>
                </c:pt>
              </c:strCache>
            </c:strRef>
          </c:tx>
          <c:invertIfNegative val="0"/>
          <c:cat>
            <c:strRef>
              <c:f>Taulukko1!$A$2:$A$4</c:f>
              <c:strCache>
                <c:ptCount val="3"/>
                <c:pt idx="0">
                  <c:v>Tulee lähdettyä kotoa useammin liikkeelle</c:v>
                </c:pt>
                <c:pt idx="1">
                  <c:v>Parantaa vuorokausirytmiä</c:v>
                </c:pt>
                <c:pt idx="2">
                  <c:v>Toivo tulevaisuuteen palannut</c:v>
                </c:pt>
              </c:strCache>
            </c:strRef>
          </c:cat>
          <c:val>
            <c:numRef>
              <c:f>Taulukko1!$B$2:$B$4</c:f>
              <c:numCache>
                <c:formatCode>General</c:formatCode>
                <c:ptCount val="3"/>
                <c:pt idx="0">
                  <c:v>100</c:v>
                </c:pt>
                <c:pt idx="1">
                  <c:v>100</c:v>
                </c:pt>
                <c:pt idx="2">
                  <c:v>91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3457536"/>
        <c:axId val="43463424"/>
      </c:barChart>
      <c:catAx>
        <c:axId val="434575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/>
            </a:pPr>
            <a:endParaRPr lang="fi-FI"/>
          </a:p>
        </c:txPr>
        <c:crossAx val="43463424"/>
        <c:crosses val="autoZero"/>
        <c:auto val="1"/>
        <c:lblAlgn val="ctr"/>
        <c:lblOffset val="100"/>
        <c:noMultiLvlLbl val="0"/>
      </c:catAx>
      <c:valAx>
        <c:axId val="43463424"/>
        <c:scaling>
          <c:orientation val="minMax"/>
          <c:max val="10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345753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fi-FI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1597822"/>
            <a:ext cx="7772400" cy="1102519"/>
          </a:xfrm>
        </p:spPr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81F79-E99F-D242-A7F2-DEBA6A9234A5}" type="datetimeFigureOut">
              <a:rPr lang="fi-FI" smtClean="0"/>
              <a:t>26.6.2020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4644-F58C-6042-A870-266B8E9180D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003200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81F79-E99F-D242-A7F2-DEBA6A9234A5}" type="datetimeFigureOut">
              <a:rPr lang="fi-FI" smtClean="0"/>
              <a:t>26.6.2020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4644-F58C-6042-A870-266B8E9180D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29149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81F79-E99F-D242-A7F2-DEBA6A9234A5}" type="datetimeFigureOut">
              <a:rPr lang="fi-FI" smtClean="0"/>
              <a:t>26.6.2020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4644-F58C-6042-A870-266B8E9180D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0268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81F79-E99F-D242-A7F2-DEBA6A9234A5}" type="datetimeFigureOut">
              <a:rPr lang="fi-FI" smtClean="0"/>
              <a:t>26.6.2020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4644-F58C-6042-A870-266B8E9180D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65064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81F79-E99F-D242-A7F2-DEBA6A9234A5}" type="datetimeFigureOut">
              <a:rPr lang="fi-FI" smtClean="0"/>
              <a:t>26.6.2020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4644-F58C-6042-A870-266B8E9180D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2292824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81F79-E99F-D242-A7F2-DEBA6A9234A5}" type="datetimeFigureOut">
              <a:rPr lang="fi-FI" smtClean="0"/>
              <a:t>26.6.2020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4644-F58C-6042-A870-266B8E9180D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27004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32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32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81F79-E99F-D242-A7F2-DEBA6A9234A5}" type="datetimeFigureOut">
              <a:rPr lang="fi-FI" smtClean="0"/>
              <a:t>26.6.2020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4644-F58C-6042-A870-266B8E9180D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98828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81F79-E99F-D242-A7F2-DEBA6A9234A5}" type="datetimeFigureOut">
              <a:rPr lang="fi-FI" smtClean="0"/>
              <a:t>26.6.2020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4644-F58C-6042-A870-266B8E9180D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09995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81F79-E99F-D242-A7F2-DEBA6A9234A5}" type="datetimeFigureOut">
              <a:rPr lang="fi-FI" smtClean="0"/>
              <a:t>26.6.2020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4644-F58C-6042-A870-266B8E9180D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38681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7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04791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7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81F79-E99F-D242-A7F2-DEBA6A9234A5}" type="datetimeFigureOut">
              <a:rPr lang="fi-FI" smtClean="0"/>
              <a:t>26.6.2020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4644-F58C-6042-A870-266B8E9180D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65707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481F79-E99F-D242-A7F2-DEBA6A9234A5}" type="datetimeFigureOut">
              <a:rPr lang="fi-FI" smtClean="0"/>
              <a:t>26.6.2020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C04644-F58C-6042-A870-266B8E9180DD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94487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perustyylejä naps.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81F79-E99F-D242-A7F2-DEBA6A9234A5}" type="datetimeFigureOut">
              <a:rPr lang="fi-FI" smtClean="0"/>
              <a:t>26.6.2020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C04644-F58C-6042-A870-266B8E9180DD}" type="slidenum">
              <a:rPr lang="fi-FI" smtClean="0"/>
              <a:t>‹#›</a:t>
            </a:fld>
            <a:endParaRPr lang="fi-FI"/>
          </a:p>
        </p:txBody>
      </p:sp>
      <p:pic>
        <p:nvPicPr>
          <p:cNvPr id="7" name="Kuva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" y="0"/>
            <a:ext cx="9141291" cy="5143500"/>
          </a:xfrm>
          <a:prstGeom prst="rect">
            <a:avLst/>
          </a:prstGeom>
          <a:ln w="38100" cmpd="sng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17654898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259972" y="916922"/>
            <a:ext cx="3771779" cy="1263615"/>
          </a:xfrm>
        </p:spPr>
        <p:txBody>
          <a:bodyPr>
            <a:normAutofit fontScale="90000"/>
          </a:bodyPr>
          <a:lstStyle/>
          <a:p>
            <a:r>
              <a:rPr lang="fi-FI" sz="4000" b="1" dirty="0" smtClean="0">
                <a:latin typeface="Myriad Pro"/>
                <a:cs typeface="Myriad Pro"/>
              </a:rPr>
              <a:t>Lohjan Kulttuuripaja</a:t>
            </a:r>
            <a:endParaRPr lang="fi-FI" sz="4000" b="1" dirty="0">
              <a:latin typeface="Myriad Pro"/>
              <a:cs typeface="Myriad Pro"/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5259965" y="2570703"/>
            <a:ext cx="3771780" cy="1125755"/>
          </a:xfrm>
        </p:spPr>
        <p:txBody>
          <a:bodyPr>
            <a:normAutofit fontScale="92500" lnSpcReduction="10000"/>
          </a:bodyPr>
          <a:lstStyle/>
          <a:p>
            <a:r>
              <a:rPr lang="fi-FI" sz="2400" dirty="0" smtClean="0">
                <a:latin typeface="Myriad Pro"/>
                <a:cs typeface="Myriad Pro"/>
              </a:rPr>
              <a:t>Vaikuttavuuden arviointia 03/2013-09/2014</a:t>
            </a:r>
          </a:p>
          <a:p>
            <a:r>
              <a:rPr lang="fi-FI" sz="2400" dirty="0" smtClean="0">
                <a:latin typeface="Myriad Pro"/>
                <a:cs typeface="Myriad Pro"/>
              </a:rPr>
              <a:t>11.9.2014</a:t>
            </a:r>
            <a:endParaRPr lang="fi-FI" sz="2400" dirty="0">
              <a:latin typeface="Myriad Pro"/>
              <a:cs typeface="Myriad Pro"/>
            </a:endParaRPr>
          </a:p>
        </p:txBody>
      </p:sp>
    </p:spTree>
    <p:extLst>
      <p:ext uri="{BB962C8B-B14F-4D97-AF65-F5344CB8AC3E}">
        <p14:creationId xmlns:p14="http://schemas.microsoft.com/office/powerpoint/2010/main" val="206209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 1"/>
          <p:cNvGraphicFramePr/>
          <p:nvPr>
            <p:extLst>
              <p:ext uri="{D42A27DB-BD31-4B8C-83A1-F6EECF244321}">
                <p14:modId xmlns:p14="http://schemas.microsoft.com/office/powerpoint/2010/main" val="4145639272"/>
              </p:ext>
            </p:extLst>
          </p:nvPr>
        </p:nvGraphicFramePr>
        <p:xfrm>
          <a:off x="442545" y="539752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kstiruutu 3"/>
          <p:cNvSpPr txBox="1"/>
          <p:nvPr/>
        </p:nvSpPr>
        <p:spPr>
          <a:xfrm>
            <a:off x="7620006" y="3132467"/>
            <a:ext cx="1039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smtClean="0"/>
              <a:t>Lähde: pajan oma kysely kevät 2014</a:t>
            </a:r>
            <a:endParaRPr lang="fi-FI" sz="1200" dirty="0"/>
          </a:p>
        </p:txBody>
      </p:sp>
      <p:sp>
        <p:nvSpPr>
          <p:cNvPr id="3" name="Tekstiruutu 2"/>
          <p:cNvSpPr txBox="1"/>
          <p:nvPr/>
        </p:nvSpPr>
        <p:spPr>
          <a:xfrm>
            <a:off x="6538546" y="962468"/>
            <a:ext cx="240082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Kulttuuripajan kouluttamista vertaisohjaajista 18/20 henkilöstä on lähtenyt eteenpäin opiskelemaan tai työelämään 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98797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 1"/>
          <p:cNvGraphicFramePr/>
          <p:nvPr>
            <p:extLst>
              <p:ext uri="{D42A27DB-BD31-4B8C-83A1-F6EECF244321}">
                <p14:modId xmlns:p14="http://schemas.microsoft.com/office/powerpoint/2010/main" val="896606988"/>
              </p:ext>
            </p:extLst>
          </p:nvPr>
        </p:nvGraphicFramePr>
        <p:xfrm>
          <a:off x="1524000" y="173182"/>
          <a:ext cx="6731000" cy="44305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kstiruutu 2"/>
          <p:cNvSpPr txBox="1"/>
          <p:nvPr/>
        </p:nvSpPr>
        <p:spPr>
          <a:xfrm>
            <a:off x="6931882" y="3001914"/>
            <a:ext cx="1039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smtClean="0"/>
              <a:t>N=45, pajan oma kysely kevät 2014</a:t>
            </a:r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4106013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" y="0"/>
            <a:ext cx="9141291" cy="5143500"/>
          </a:xfrm>
          <a:prstGeom prst="rect">
            <a:avLst/>
          </a:prstGeom>
          <a:ln w="38100" cmpd="sng">
            <a:solidFill>
              <a:schemeClr val="tx1"/>
            </a:solidFill>
          </a:ln>
        </p:spPr>
      </p:pic>
      <p:sp>
        <p:nvSpPr>
          <p:cNvPr id="4" name="Ellipsi 3"/>
          <p:cNvSpPr/>
          <p:nvPr/>
        </p:nvSpPr>
        <p:spPr>
          <a:xfrm>
            <a:off x="2267707" y="1152000"/>
            <a:ext cx="1975907" cy="134192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Akuutti</a:t>
            </a:r>
          </a:p>
          <a:p>
            <a:pPr algn="ctr"/>
            <a:r>
              <a:rPr lang="fi-FI" dirty="0" smtClean="0"/>
              <a:t>Päiväyksikkö</a:t>
            </a:r>
            <a:endParaRPr lang="fi-FI" dirty="0"/>
          </a:p>
        </p:txBody>
      </p:sp>
      <p:sp>
        <p:nvSpPr>
          <p:cNvPr id="5" name="Ellipsi 4"/>
          <p:cNvSpPr/>
          <p:nvPr/>
        </p:nvSpPr>
        <p:spPr>
          <a:xfrm>
            <a:off x="3502938" y="3021072"/>
            <a:ext cx="2089472" cy="1259632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Lohjan Kulttuuripaja</a:t>
            </a:r>
            <a:endParaRPr lang="fi-FI" dirty="0"/>
          </a:p>
        </p:txBody>
      </p:sp>
      <p:sp>
        <p:nvSpPr>
          <p:cNvPr id="6" name="Ellipsi 5"/>
          <p:cNvSpPr/>
          <p:nvPr/>
        </p:nvSpPr>
        <p:spPr>
          <a:xfrm>
            <a:off x="162246" y="1233927"/>
            <a:ext cx="1941581" cy="134192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Psykiatrian poliklinikka </a:t>
            </a:r>
            <a:endParaRPr lang="fi-FI" dirty="0"/>
          </a:p>
        </p:txBody>
      </p:sp>
      <p:sp>
        <p:nvSpPr>
          <p:cNvPr id="7" name="Ellipsi 6"/>
          <p:cNvSpPr/>
          <p:nvPr/>
        </p:nvSpPr>
        <p:spPr>
          <a:xfrm>
            <a:off x="4342897" y="1152000"/>
            <a:ext cx="2293956" cy="134192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Kuntoutus</a:t>
            </a:r>
          </a:p>
          <a:p>
            <a:pPr algn="ctr"/>
            <a:r>
              <a:rPr lang="fi-FI" dirty="0" smtClean="0"/>
              <a:t>poliklinikka</a:t>
            </a:r>
            <a:endParaRPr lang="fi-FI" dirty="0"/>
          </a:p>
        </p:txBody>
      </p:sp>
      <p:sp>
        <p:nvSpPr>
          <p:cNvPr id="8" name="Ellipsi 7"/>
          <p:cNvSpPr/>
          <p:nvPr/>
        </p:nvSpPr>
        <p:spPr>
          <a:xfrm>
            <a:off x="6769553" y="1152000"/>
            <a:ext cx="2111144" cy="1341928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Asumis-valmennus yksikkö</a:t>
            </a:r>
            <a:endParaRPr lang="fi-FI" dirty="0"/>
          </a:p>
        </p:txBody>
      </p:sp>
      <p:sp>
        <p:nvSpPr>
          <p:cNvPr id="9" name="Tekstiruutu 8"/>
          <p:cNvSpPr txBox="1"/>
          <p:nvPr/>
        </p:nvSpPr>
        <p:spPr>
          <a:xfrm>
            <a:off x="162246" y="180785"/>
            <a:ext cx="836985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2000" dirty="0" smtClean="0"/>
              <a:t> </a:t>
            </a:r>
            <a:r>
              <a:rPr lang="fi-FI" sz="2400" dirty="0"/>
              <a:t>P</a:t>
            </a:r>
            <a:r>
              <a:rPr lang="fi-FI" sz="2400" dirty="0" smtClean="0"/>
              <a:t>ajalle tullaan pääasiassa Linkistä, hoitavien tahojen kautta</a:t>
            </a:r>
          </a:p>
          <a:p>
            <a:pPr algn="r"/>
            <a:r>
              <a:rPr lang="fi-FI" sz="2400" dirty="0" smtClean="0"/>
              <a:t> sekä hakeutumalla itse </a:t>
            </a:r>
            <a:r>
              <a:rPr lang="fi-FI" sz="2000" dirty="0" smtClean="0"/>
              <a:t>(kriteerinä 18v ikä + hoitosuhde)</a:t>
            </a:r>
            <a:endParaRPr lang="fi-FI" sz="2000" dirty="0"/>
          </a:p>
        </p:txBody>
      </p:sp>
      <p:sp>
        <p:nvSpPr>
          <p:cNvPr id="10" name="Alanuoli 9"/>
          <p:cNvSpPr/>
          <p:nvPr/>
        </p:nvSpPr>
        <p:spPr>
          <a:xfrm rot="18277051">
            <a:off x="2128210" y="2024425"/>
            <a:ext cx="822960" cy="1882231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i-FI"/>
          </a:p>
        </p:txBody>
      </p:sp>
      <p:sp>
        <p:nvSpPr>
          <p:cNvPr id="3" name="Alanuoli 2"/>
          <p:cNvSpPr/>
          <p:nvPr/>
        </p:nvSpPr>
        <p:spPr>
          <a:xfrm rot="1366622">
            <a:off x="4947132" y="2319167"/>
            <a:ext cx="484632" cy="97840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1" name="Alanuoli 10"/>
          <p:cNvSpPr/>
          <p:nvPr/>
        </p:nvSpPr>
        <p:spPr>
          <a:xfrm rot="19628113">
            <a:off x="3532287" y="2395162"/>
            <a:ext cx="484632" cy="97840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3" name="Alanuoli 12"/>
          <p:cNvSpPr/>
          <p:nvPr/>
        </p:nvSpPr>
        <p:spPr>
          <a:xfrm rot="3471725">
            <a:off x="6142896" y="1966706"/>
            <a:ext cx="822960" cy="2025413"/>
          </a:xfrm>
          <a:prstGeom prst="downArrow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fi-FI"/>
          </a:p>
        </p:txBody>
      </p:sp>
      <p:sp>
        <p:nvSpPr>
          <p:cNvPr id="12" name="Kuvatekstinuoli vasemmalle 11"/>
          <p:cNvSpPr/>
          <p:nvPr/>
        </p:nvSpPr>
        <p:spPr>
          <a:xfrm>
            <a:off x="6760589" y="2713585"/>
            <a:ext cx="2333964" cy="1582820"/>
          </a:xfrm>
          <a:prstGeom prst="leftArrowCallou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Linkki</a:t>
            </a:r>
            <a:endParaRPr lang="fi-FI" dirty="0"/>
          </a:p>
        </p:txBody>
      </p:sp>
      <p:sp>
        <p:nvSpPr>
          <p:cNvPr id="16" name="Kuvatekstinuoli oikealle 15"/>
          <p:cNvSpPr/>
          <p:nvPr/>
        </p:nvSpPr>
        <p:spPr>
          <a:xfrm>
            <a:off x="1304642" y="3474448"/>
            <a:ext cx="2198303" cy="853934"/>
          </a:xfrm>
          <a:prstGeom prst="rightArrowCallou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fi-FI" dirty="0" smtClean="0"/>
              <a:t>Koti, oppilaitokset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5662183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lvi 3"/>
          <p:cNvSpPr/>
          <p:nvPr/>
        </p:nvSpPr>
        <p:spPr>
          <a:xfrm>
            <a:off x="3509824" y="845985"/>
            <a:ext cx="3458131" cy="3749106"/>
          </a:xfrm>
          <a:prstGeom prst="cloud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fi-FI" sz="1400" dirty="0" smtClean="0"/>
              <a:t>Useampi esimerkki </a:t>
            </a:r>
            <a:r>
              <a:rPr lang="fi-FI" sz="1400" dirty="0"/>
              <a:t>tulee heti mieleen, </a:t>
            </a:r>
            <a:r>
              <a:rPr lang="fi-FI" sz="1400" dirty="0" smtClean="0"/>
              <a:t>joiden </a:t>
            </a:r>
            <a:r>
              <a:rPr lang="fi-FI" sz="1400" dirty="0"/>
              <a:t>auttamiseen meillä ei olisi ollut enää välineitä, mieletön positiivinen kehitys on LKP:n </a:t>
            </a:r>
            <a:r>
              <a:rPr lang="fi-FI" sz="1400" dirty="0" smtClean="0"/>
              <a:t>ansiota.</a:t>
            </a:r>
            <a:endParaRPr lang="fi-FI" sz="1400" dirty="0"/>
          </a:p>
          <a:p>
            <a:r>
              <a:rPr lang="fi-FI" sz="1400" dirty="0"/>
              <a:t>Meille tulee yhä enemmän huonommassa kunnossa olevia ja ryhmiä täytyy karsia niin LKP </a:t>
            </a:r>
            <a:r>
              <a:rPr lang="fi-FI" sz="1400" dirty="0" smtClean="0"/>
              <a:t>tukee. (</a:t>
            </a:r>
            <a:r>
              <a:rPr lang="fi-FI" sz="1400" dirty="0" err="1" smtClean="0"/>
              <a:t>Kuntoutuspolin</a:t>
            </a:r>
            <a:r>
              <a:rPr lang="fi-FI" sz="1400" dirty="0" smtClean="0"/>
              <a:t> &amp; </a:t>
            </a:r>
            <a:r>
              <a:rPr lang="fi-FI" sz="1400" dirty="0" err="1" smtClean="0"/>
              <a:t>psyk.polin</a:t>
            </a:r>
            <a:r>
              <a:rPr lang="fi-FI" sz="1400" dirty="0" smtClean="0"/>
              <a:t> edustajat)</a:t>
            </a:r>
            <a:endParaRPr lang="fi-FI" sz="1400" dirty="0"/>
          </a:p>
        </p:txBody>
      </p:sp>
      <p:sp>
        <p:nvSpPr>
          <p:cNvPr id="6" name="Pilvi 5"/>
          <p:cNvSpPr/>
          <p:nvPr/>
        </p:nvSpPr>
        <p:spPr>
          <a:xfrm>
            <a:off x="6102576" y="450276"/>
            <a:ext cx="3461479" cy="2805545"/>
          </a:xfrm>
          <a:prstGeom prst="cloud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fi-FI" sz="1400" dirty="0" smtClean="0"/>
              <a:t>Paljon </a:t>
            </a:r>
            <a:r>
              <a:rPr lang="fi-FI" sz="1400" dirty="0"/>
              <a:t>h</a:t>
            </a:r>
            <a:r>
              <a:rPr lang="fi-FI" sz="1400" dirty="0" smtClean="0"/>
              <a:t>yötyä </a:t>
            </a:r>
            <a:r>
              <a:rPr lang="fi-FI" sz="1400" dirty="0"/>
              <a:t>ja tarvetta </a:t>
            </a:r>
            <a:r>
              <a:rPr lang="fi-FI" sz="1400" dirty="0" smtClean="0"/>
              <a:t>palvelukentässä. </a:t>
            </a:r>
            <a:r>
              <a:rPr lang="fi-FI" sz="1400" dirty="0"/>
              <a:t>Lisännyt uskoa, että nuorilla on </a:t>
            </a:r>
            <a:r>
              <a:rPr lang="fi-FI" sz="1400" dirty="0" smtClean="0"/>
              <a:t>tulevaisuutta. </a:t>
            </a:r>
            <a:r>
              <a:rPr lang="fi-FI" sz="1400" dirty="0"/>
              <a:t>Joustava, helppo tulla ja vapaaehtoisuuteen </a:t>
            </a:r>
            <a:r>
              <a:rPr lang="fi-FI" sz="1400" dirty="0" smtClean="0"/>
              <a:t>perustuva. Auttaa meidän työtämme. (Linkki – etsivä nuorisotyö)</a:t>
            </a:r>
            <a:endParaRPr lang="fi-FI" sz="1400" dirty="0"/>
          </a:p>
          <a:p>
            <a:endParaRPr lang="fi-FI" dirty="0"/>
          </a:p>
          <a:p>
            <a:r>
              <a:rPr lang="fi-FI" dirty="0" smtClean="0"/>
              <a:t> </a:t>
            </a:r>
            <a:endParaRPr lang="fi-FI" dirty="0"/>
          </a:p>
        </p:txBody>
      </p:sp>
      <p:sp>
        <p:nvSpPr>
          <p:cNvPr id="9" name="Pilvi 8"/>
          <p:cNvSpPr/>
          <p:nvPr/>
        </p:nvSpPr>
        <p:spPr>
          <a:xfrm>
            <a:off x="6102582" y="2911044"/>
            <a:ext cx="3041423" cy="2232456"/>
          </a:xfrm>
          <a:prstGeom prst="cloud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fi-FI" sz="1400" dirty="0"/>
              <a:t>On tärkeää, että on tämmöinen paikka</a:t>
            </a:r>
            <a:r>
              <a:rPr lang="fi-FI" sz="1400" dirty="0" smtClean="0"/>
              <a:t>. Lääkäri </a:t>
            </a:r>
            <a:r>
              <a:rPr lang="fi-FI" sz="1400" dirty="0"/>
              <a:t>miettii, </a:t>
            </a:r>
            <a:r>
              <a:rPr lang="fi-FI" sz="1400" dirty="0" smtClean="0"/>
              <a:t>että mitä </a:t>
            </a:r>
            <a:r>
              <a:rPr lang="fi-FI" sz="1400" dirty="0"/>
              <a:t>aktiviteettia voisi potilaalle keksiä, että saisi pois </a:t>
            </a:r>
            <a:r>
              <a:rPr lang="fi-FI" sz="1400" dirty="0" smtClean="0"/>
              <a:t>kotoa. Matala kynnys on vahvuus. (</a:t>
            </a:r>
            <a:r>
              <a:rPr lang="fi-FI" sz="1400" dirty="0" err="1" smtClean="0"/>
              <a:t>Psyk.polin</a:t>
            </a:r>
            <a:r>
              <a:rPr lang="fi-FI" sz="1400" dirty="0" smtClean="0"/>
              <a:t> edustaja)</a:t>
            </a:r>
            <a:endParaRPr lang="fi-FI" sz="1400" dirty="0"/>
          </a:p>
        </p:txBody>
      </p:sp>
      <p:sp>
        <p:nvSpPr>
          <p:cNvPr id="10" name="Pilvi 9"/>
          <p:cNvSpPr/>
          <p:nvPr/>
        </p:nvSpPr>
        <p:spPr>
          <a:xfrm>
            <a:off x="6" y="542637"/>
            <a:ext cx="3933507" cy="4600864"/>
          </a:xfrm>
          <a:prstGeom prst="cloud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i-FI" sz="1400" dirty="0" smtClean="0"/>
          </a:p>
          <a:p>
            <a:endParaRPr lang="fi-FI" sz="1400" dirty="0"/>
          </a:p>
          <a:p>
            <a:r>
              <a:rPr lang="fi-FI" sz="1400" dirty="0" smtClean="0"/>
              <a:t> Kyllä </a:t>
            </a:r>
            <a:r>
              <a:rPr lang="fi-FI" sz="1400" dirty="0"/>
              <a:t>on tarvetta! Aikaisemmin ohjattiin Klubitalolle, mutta </a:t>
            </a:r>
            <a:r>
              <a:rPr lang="fi-FI" sz="1400" dirty="0" smtClean="0"/>
              <a:t>nuoremmat </a:t>
            </a:r>
            <a:r>
              <a:rPr lang="fi-FI" sz="1400" dirty="0"/>
              <a:t>ei viihdy siellä – liian kroonisesti sairaita ja vanhoja </a:t>
            </a:r>
            <a:r>
              <a:rPr lang="fi-FI" sz="1400" dirty="0" smtClean="0"/>
              <a:t>ihmisiä.</a:t>
            </a:r>
            <a:endParaRPr lang="fi-FI" sz="1400" dirty="0"/>
          </a:p>
          <a:p>
            <a:r>
              <a:rPr lang="fi-FI" sz="1400" dirty="0"/>
              <a:t>Täällä on enemmän selkeitä ryhmiä ja ei pakotteita - ”oman rytmin mukaan</a:t>
            </a:r>
            <a:r>
              <a:rPr lang="fi-FI" sz="1400" dirty="0" smtClean="0"/>
              <a:t>”. </a:t>
            </a:r>
            <a:r>
              <a:rPr lang="fi-FI" sz="1400" dirty="0"/>
              <a:t>Arkirytmin tukeminen, sosiaalisten suhteiden harjoittelu, mielekästä tekemistä, johon pystyy itse </a:t>
            </a:r>
            <a:r>
              <a:rPr lang="fi-FI" sz="1400" dirty="0" smtClean="0"/>
              <a:t>vaikuttamaan.</a:t>
            </a:r>
            <a:endParaRPr lang="fi-FI" sz="1400" dirty="0"/>
          </a:p>
          <a:p>
            <a:r>
              <a:rPr lang="fi-FI" sz="1400" dirty="0"/>
              <a:t>Tukee omaa työtä, koska tapaamiset liian harvoin sosiaalisten suhteiden </a:t>
            </a:r>
            <a:r>
              <a:rPr lang="fi-FI" sz="1400" dirty="0" smtClean="0"/>
              <a:t>opettelemiseen ( </a:t>
            </a:r>
            <a:r>
              <a:rPr lang="fi-FI" sz="1400" dirty="0" err="1"/>
              <a:t>P</a:t>
            </a:r>
            <a:r>
              <a:rPr lang="fi-FI" sz="1400" dirty="0" err="1" smtClean="0"/>
              <a:t>syk.poli</a:t>
            </a:r>
            <a:r>
              <a:rPr lang="fi-FI" sz="1400" dirty="0" smtClean="0"/>
              <a:t> HUS: n edustaja)</a:t>
            </a:r>
            <a:endParaRPr lang="fi-FI" sz="1400" dirty="0"/>
          </a:p>
          <a:p>
            <a:endParaRPr lang="fi-FI" sz="1400" dirty="0"/>
          </a:p>
        </p:txBody>
      </p:sp>
      <p:sp>
        <p:nvSpPr>
          <p:cNvPr id="7" name="Tekstiruutu 6"/>
          <p:cNvSpPr txBox="1"/>
          <p:nvPr/>
        </p:nvSpPr>
        <p:spPr>
          <a:xfrm>
            <a:off x="369456" y="0"/>
            <a:ext cx="855518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r"/>
            <a:r>
              <a:rPr lang="fi-FI" sz="2400" dirty="0" smtClean="0"/>
              <a:t> </a:t>
            </a:r>
            <a:r>
              <a:rPr lang="fi-FI" sz="2200" dirty="0" smtClean="0"/>
              <a:t>Yhteistyökumppaneiden palautetta Kulttuuripajan vaikuttavuudesta</a:t>
            </a:r>
          </a:p>
          <a:p>
            <a:pPr algn="r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287968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78530" y="19435"/>
            <a:ext cx="8229600" cy="857250"/>
          </a:xfrm>
        </p:spPr>
        <p:txBody>
          <a:bodyPr>
            <a:normAutofit/>
          </a:bodyPr>
          <a:lstStyle/>
          <a:p>
            <a:r>
              <a:rPr lang="fi-FI" sz="3200" dirty="0" smtClean="0"/>
              <a:t>Sitaatteja kävijöiltä</a:t>
            </a:r>
            <a:endParaRPr lang="fi-FI" sz="3200" dirty="0"/>
          </a:p>
        </p:txBody>
      </p:sp>
      <p:sp>
        <p:nvSpPr>
          <p:cNvPr id="4" name="Hertta 3"/>
          <p:cNvSpPr/>
          <p:nvPr/>
        </p:nvSpPr>
        <p:spPr>
          <a:xfrm>
            <a:off x="6518385" y="876688"/>
            <a:ext cx="2483728" cy="2337827"/>
          </a:xfrm>
          <a:prstGeom prst="hear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fi-FI" dirty="0"/>
              <a:t>”Olen aktivoitunut ihka uudella </a:t>
            </a:r>
            <a:r>
              <a:rPr lang="fi-FI" dirty="0" smtClean="0"/>
              <a:t>tavalla.”</a:t>
            </a:r>
            <a:endParaRPr lang="fi-FI" dirty="0"/>
          </a:p>
        </p:txBody>
      </p:sp>
      <p:sp>
        <p:nvSpPr>
          <p:cNvPr id="5" name="Hertta 4"/>
          <p:cNvSpPr/>
          <p:nvPr/>
        </p:nvSpPr>
        <p:spPr>
          <a:xfrm>
            <a:off x="3652549" y="876685"/>
            <a:ext cx="2753453" cy="1951964"/>
          </a:xfrm>
          <a:prstGeom prst="hear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fi-FI" dirty="0" smtClean="0"/>
              <a:t>”Koen </a:t>
            </a:r>
            <a:r>
              <a:rPr lang="fi-FI" dirty="0"/>
              <a:t>turvaa </a:t>
            </a:r>
            <a:r>
              <a:rPr lang="fi-FI" dirty="0" smtClean="0"/>
              <a:t>kulttuuripajalla”</a:t>
            </a:r>
            <a:endParaRPr lang="fi-FI" dirty="0"/>
          </a:p>
        </p:txBody>
      </p:sp>
      <p:sp>
        <p:nvSpPr>
          <p:cNvPr id="6" name="Hertta 5"/>
          <p:cNvSpPr/>
          <p:nvPr/>
        </p:nvSpPr>
        <p:spPr>
          <a:xfrm>
            <a:off x="457206" y="1168917"/>
            <a:ext cx="2940163" cy="2322203"/>
          </a:xfrm>
          <a:prstGeom prst="hear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fi-FI" dirty="0" smtClean="0"/>
              <a:t>”Oppinut </a:t>
            </a:r>
            <a:r>
              <a:rPr lang="fi-FI" dirty="0"/>
              <a:t>olen ja kehittynyt. </a:t>
            </a:r>
          </a:p>
          <a:p>
            <a:r>
              <a:rPr lang="fi-FI" dirty="0"/>
              <a:t>Rohkeutta olen saanut varsinkin</a:t>
            </a:r>
            <a:r>
              <a:rPr lang="fi-FI" dirty="0" smtClean="0"/>
              <a:t>.”</a:t>
            </a:r>
            <a:endParaRPr lang="fi-FI" dirty="0"/>
          </a:p>
        </p:txBody>
      </p:sp>
      <p:sp>
        <p:nvSpPr>
          <p:cNvPr id="8" name="Hertta 7"/>
          <p:cNvSpPr/>
          <p:nvPr/>
        </p:nvSpPr>
        <p:spPr>
          <a:xfrm>
            <a:off x="2865842" y="2637081"/>
            <a:ext cx="3877314" cy="2416504"/>
          </a:xfrm>
          <a:prstGeom prst="hear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fi-FI" dirty="0" smtClean="0"/>
              <a:t>”En ole tarvinnut sairaalajaksoa sen jälkeen kun aloitin käymisen pajalla yli vuosi sitten.”</a:t>
            </a:r>
            <a:endParaRPr lang="fi-FI" dirty="0"/>
          </a:p>
        </p:txBody>
      </p:sp>
      <p:sp>
        <p:nvSpPr>
          <p:cNvPr id="7" name="Tekstiruutu 6"/>
          <p:cNvSpPr txBox="1"/>
          <p:nvPr/>
        </p:nvSpPr>
        <p:spPr>
          <a:xfrm>
            <a:off x="7246938" y="3624668"/>
            <a:ext cx="1039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smtClean="0"/>
              <a:t>Lähde: pajan oma kysely kevät 2014</a:t>
            </a:r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31447312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i-FI" sz="3200" dirty="0" smtClean="0"/>
              <a:t>Miten näet tulevaisuutesi verrattuna aikaisempaan? (kävijöiden avoimia vastauksia)</a:t>
            </a:r>
            <a:endParaRPr lang="fi-FI" sz="32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200153"/>
            <a:ext cx="8398164" cy="3602758"/>
          </a:xfrm>
        </p:spPr>
        <p:txBody>
          <a:bodyPr>
            <a:normAutofit fontScale="70000" lnSpcReduction="20000"/>
          </a:bodyPr>
          <a:lstStyle/>
          <a:p>
            <a:endParaRPr lang="fi-FI" dirty="0" smtClean="0"/>
          </a:p>
          <a:p>
            <a:r>
              <a:rPr lang="fi-FI" dirty="0" smtClean="0"/>
              <a:t>Valoisampana, paljon valoisampana (3)</a:t>
            </a:r>
          </a:p>
          <a:p>
            <a:r>
              <a:rPr lang="fi-FI" dirty="0" smtClean="0"/>
              <a:t>Tulevaisuus pilkistää valoisina säteinä </a:t>
            </a:r>
          </a:p>
          <a:p>
            <a:r>
              <a:rPr lang="fi-FI" dirty="0" smtClean="0"/>
              <a:t>Olen saanut lisävarmuutta, että aion opiskella nuoriso-ohjaajaksi. Vertaisryhmässä on voimaa!</a:t>
            </a:r>
          </a:p>
          <a:p>
            <a:r>
              <a:rPr lang="fi-FI" dirty="0" smtClean="0"/>
              <a:t>Paljon parempana, parempana, huomattavasti positiivisempana (3) </a:t>
            </a:r>
          </a:p>
          <a:p>
            <a:r>
              <a:rPr lang="fi-FI" dirty="0" smtClean="0"/>
              <a:t>Toiveikkaampi olo, Näyttää kirkkaammalta (2)</a:t>
            </a:r>
          </a:p>
          <a:p>
            <a:r>
              <a:rPr lang="fi-FI" dirty="0" smtClean="0"/>
              <a:t>Paljon mielenkiintoista tekemistä, duunia riittää ja olen siitä onnellinen</a:t>
            </a:r>
          </a:p>
          <a:p>
            <a:r>
              <a:rPr lang="fi-FI" dirty="0" smtClean="0"/>
              <a:t>Olen löytänyt tunteen, työelämään palaaminen on mielekästä sekä olen suunnitellut alan vaihtoa</a:t>
            </a:r>
            <a:endParaRPr lang="fi-FI" dirty="0"/>
          </a:p>
        </p:txBody>
      </p:sp>
      <p:sp>
        <p:nvSpPr>
          <p:cNvPr id="4" name="Tekstiruutu 3"/>
          <p:cNvSpPr txBox="1"/>
          <p:nvPr/>
        </p:nvSpPr>
        <p:spPr>
          <a:xfrm>
            <a:off x="7766483" y="4402346"/>
            <a:ext cx="10390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dirty="0" smtClean="0"/>
              <a:t>Lähde: pajan oma kysely kevät 2014</a:t>
            </a:r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2709410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iruutu 2"/>
          <p:cNvSpPr txBox="1"/>
          <p:nvPr/>
        </p:nvSpPr>
        <p:spPr>
          <a:xfrm>
            <a:off x="-419312" y="149927"/>
            <a:ext cx="708038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i-FI" sz="2400" dirty="0" smtClean="0"/>
              <a:t> </a:t>
            </a:r>
            <a:r>
              <a:rPr lang="fi-FI" sz="2200" dirty="0" smtClean="0"/>
              <a:t>Kävijöiden kokemuksia Kulttuuripajan vaikuttavuudesta</a:t>
            </a:r>
          </a:p>
          <a:p>
            <a:pPr algn="r"/>
            <a:r>
              <a:rPr lang="fi-FI" dirty="0" smtClean="0"/>
              <a:t>(Lähde: </a:t>
            </a:r>
            <a:r>
              <a:rPr lang="fi-FI" dirty="0" err="1" smtClean="0"/>
              <a:t>Laurean</a:t>
            </a:r>
            <a:r>
              <a:rPr lang="fi-FI" dirty="0" smtClean="0"/>
              <a:t> sairaanhoitajaopiskelijoiden opinnäytetyö 4/2014)</a:t>
            </a:r>
            <a:endParaRPr lang="fi-FI" dirty="0"/>
          </a:p>
        </p:txBody>
      </p:sp>
      <p:sp>
        <p:nvSpPr>
          <p:cNvPr id="4" name="Kyynel 3"/>
          <p:cNvSpPr/>
          <p:nvPr/>
        </p:nvSpPr>
        <p:spPr>
          <a:xfrm>
            <a:off x="6528837" y="149930"/>
            <a:ext cx="2526385" cy="2297545"/>
          </a:xfrm>
          <a:prstGeom prst="teardrop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fi-FI" dirty="0" smtClean="0"/>
              <a:t>Pajan ansiosta sovin enemmän kavereitten kanssa menoja.”</a:t>
            </a:r>
            <a:endParaRPr lang="fi-FI" dirty="0"/>
          </a:p>
        </p:txBody>
      </p:sp>
      <p:sp>
        <p:nvSpPr>
          <p:cNvPr id="5" name="Kyynel 4"/>
          <p:cNvSpPr/>
          <p:nvPr/>
        </p:nvSpPr>
        <p:spPr>
          <a:xfrm>
            <a:off x="5888187" y="2447475"/>
            <a:ext cx="3117273" cy="2661227"/>
          </a:xfrm>
          <a:prstGeom prst="teardrop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”Kulttuuripajassa on osallistunut kaikkeen, niin kotonakin jaksaa vielä osallistua kotiaskareisiinkin. Aktiivisuus on lisääntynyt 95%”</a:t>
            </a:r>
            <a:endParaRPr lang="fi-FI" dirty="0"/>
          </a:p>
        </p:txBody>
      </p:sp>
      <p:sp>
        <p:nvSpPr>
          <p:cNvPr id="6" name="Kyynel 5"/>
          <p:cNvSpPr/>
          <p:nvPr/>
        </p:nvSpPr>
        <p:spPr>
          <a:xfrm>
            <a:off x="3082637" y="2596411"/>
            <a:ext cx="2701636" cy="2512291"/>
          </a:xfrm>
          <a:prstGeom prst="teardrop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”Tuli sellainen tunne, että me voidaan muuttaa maailmaa kaikki yhdessä.” Vaikuttamisen mahdollisuus on lisääntynyt.</a:t>
            </a:r>
            <a:endParaRPr lang="fi-FI" dirty="0"/>
          </a:p>
        </p:txBody>
      </p:sp>
      <p:sp>
        <p:nvSpPr>
          <p:cNvPr id="7" name="Kyynel 6"/>
          <p:cNvSpPr/>
          <p:nvPr/>
        </p:nvSpPr>
        <p:spPr>
          <a:xfrm>
            <a:off x="5" y="2401454"/>
            <a:ext cx="2978727" cy="2713182"/>
          </a:xfrm>
          <a:prstGeom prst="teardrop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”Pysyvän päivärytmin myötä jaksetaan myös käydä koulua ja tehdä töitä sekä viettää aikaa perheen kanssa.”</a:t>
            </a:r>
            <a:endParaRPr lang="fi-FI" dirty="0"/>
          </a:p>
        </p:txBody>
      </p:sp>
      <p:sp>
        <p:nvSpPr>
          <p:cNvPr id="8" name="Kyynel 7"/>
          <p:cNvSpPr/>
          <p:nvPr/>
        </p:nvSpPr>
        <p:spPr>
          <a:xfrm>
            <a:off x="2170553" y="888593"/>
            <a:ext cx="3948545" cy="1558881"/>
          </a:xfrm>
          <a:prstGeom prst="teardrop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smtClean="0"/>
              <a:t>”Pajalta saa onnistumisen tunteita, jotka vahvistavat itsetuntoa ja sitä kautta onnellisuutta. Koen itseni hyödylliseksi.”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90912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1863012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KÄVIJÄESIMERKKI</a:t>
            </a:r>
            <a:br>
              <a:rPr lang="fi-FI" dirty="0" smtClean="0"/>
            </a:br>
            <a:r>
              <a:rPr lang="fi-FI" dirty="0" smtClean="0"/>
              <a:t>EUROJEN VALOSSA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832213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Eräs vertaisohjaaja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Vertaisohjaajana Lohjan Kulttuuripajalla v. 2013 alusta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74697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553262"/>
            <a:ext cx="8229600" cy="857250"/>
          </a:xfrm>
        </p:spPr>
        <p:txBody>
          <a:bodyPr>
            <a:noAutofit/>
          </a:bodyPr>
          <a:lstStyle/>
          <a:p>
            <a:r>
              <a:rPr lang="fi-FI" sz="3200" dirty="0" smtClean="0"/>
              <a:t>Aikaisemmat kulut psykiatrisessa laitoshoidossa vuositasolla, ennen Kulttuuripajalla käymistä </a:t>
            </a:r>
            <a:endParaRPr lang="fi-FI" sz="32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73908" y="1410512"/>
            <a:ext cx="7390790" cy="3184110"/>
          </a:xfrm>
        </p:spPr>
        <p:txBody>
          <a:bodyPr>
            <a:normAutofit fontScale="85000" lnSpcReduction="10000"/>
          </a:bodyPr>
          <a:lstStyle/>
          <a:p>
            <a:endParaRPr lang="fi-FI" dirty="0" smtClean="0"/>
          </a:p>
          <a:p>
            <a:endParaRPr lang="fi-FI" dirty="0"/>
          </a:p>
          <a:p>
            <a:r>
              <a:rPr lang="fi-FI" sz="2800" dirty="0" smtClean="0"/>
              <a:t>2 sairaalahoitojaksoa: </a:t>
            </a:r>
          </a:p>
          <a:p>
            <a:r>
              <a:rPr lang="fi-FI" sz="2800" dirty="0" smtClean="0"/>
              <a:t>Ensimmäisen kesto 4kk (kustannus 36 000€, </a:t>
            </a:r>
            <a:r>
              <a:rPr lang="fi-FI" sz="1900" dirty="0" smtClean="0"/>
              <a:t>300€ x 120 vrk</a:t>
            </a:r>
            <a:r>
              <a:rPr lang="fi-FI" sz="2800" dirty="0" smtClean="0"/>
              <a:t>)</a:t>
            </a:r>
          </a:p>
          <a:p>
            <a:r>
              <a:rPr lang="fi-FI" sz="2800" dirty="0" smtClean="0"/>
              <a:t>Toisen kesto 1kk (kustannus 9000€, </a:t>
            </a:r>
            <a:r>
              <a:rPr lang="fi-FI" sz="2100" dirty="0" smtClean="0"/>
              <a:t>300€ x 30vrk </a:t>
            </a:r>
            <a:r>
              <a:rPr lang="fi-FI" sz="2800" dirty="0" smtClean="0"/>
              <a:t>)</a:t>
            </a:r>
          </a:p>
          <a:p>
            <a:endParaRPr lang="fi-FI" sz="2800" dirty="0"/>
          </a:p>
          <a:p>
            <a:r>
              <a:rPr lang="fi-FI" sz="2800" dirty="0" smtClean="0"/>
              <a:t>Yhteensä: 45 000€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59515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sz="4000" dirty="0" smtClean="0"/>
              <a:t>Psykiatrisen avohoidon kulut</a:t>
            </a:r>
            <a:endParaRPr lang="fi-FI" sz="40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Käynnit kuntoutuspoliklinikalla vähintään 3krt/vko </a:t>
            </a:r>
            <a:r>
              <a:rPr lang="fi-FI" sz="1800" dirty="0" smtClean="0"/>
              <a:t>(100€/ kerta, 300€ x 52 </a:t>
            </a:r>
            <a:r>
              <a:rPr lang="fi-FI" sz="1800" dirty="0" err="1" smtClean="0"/>
              <a:t>vkoa</a:t>
            </a:r>
            <a:r>
              <a:rPr lang="fi-FI" sz="1800" dirty="0" smtClean="0"/>
              <a:t>) </a:t>
            </a:r>
          </a:p>
          <a:p>
            <a:endParaRPr lang="fi-FI" dirty="0"/>
          </a:p>
          <a:p>
            <a:r>
              <a:rPr lang="fi-FI" dirty="0" smtClean="0"/>
              <a:t>Vuodessa tämä tarkoittaa kustannuksia: </a:t>
            </a:r>
          </a:p>
          <a:p>
            <a:pPr marL="0" indent="0">
              <a:buNone/>
            </a:pPr>
            <a:r>
              <a:rPr lang="fi-FI" dirty="0"/>
              <a:t>	</a:t>
            </a:r>
            <a:r>
              <a:rPr lang="fi-FI" dirty="0" smtClean="0"/>
              <a:t>15 600€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640972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293928" y="1853088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fi-FI" sz="4000" dirty="0" smtClean="0"/>
              <a:t>Kulttuuripajalla käymisen myötä Lohjan kaupunki on säästänyt Virpi Marttilan kohdalla pelkästään </a:t>
            </a:r>
            <a:r>
              <a:rPr lang="fi-FI" sz="4000" dirty="0" err="1" smtClean="0"/>
              <a:t>HUS-kuluissa</a:t>
            </a:r>
            <a:r>
              <a:rPr lang="fi-FI" sz="4000" dirty="0" smtClean="0"/>
              <a:t> 60.600 euroa vuodessa. Näin ollen 1,5 vuodessa 90.900 euroa </a:t>
            </a:r>
            <a:endParaRPr lang="fi-FI" sz="4000" dirty="0"/>
          </a:p>
        </p:txBody>
      </p:sp>
    </p:spTree>
    <p:extLst>
      <p:ext uri="{BB962C8B-B14F-4D97-AF65-F5344CB8AC3E}">
        <p14:creationId xmlns:p14="http://schemas.microsoft.com/office/powerpoint/2010/main" val="11643532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iruutu 1"/>
          <p:cNvSpPr txBox="1"/>
          <p:nvPr/>
        </p:nvSpPr>
        <p:spPr>
          <a:xfrm>
            <a:off x="496081" y="1179911"/>
            <a:ext cx="8294462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fi-FI" dirty="0" smtClean="0"/>
              <a:t>Kohderyhmänä 18-35v mielenterveyskuntoutujat</a:t>
            </a:r>
          </a:p>
          <a:p>
            <a:pPr marL="285750" indent="-285750">
              <a:buFont typeface="Arial"/>
              <a:buChar char="•"/>
            </a:pPr>
            <a:r>
              <a:rPr lang="fi-FI" dirty="0" smtClean="0"/>
              <a:t>Tuemme ja täydennämme Linkin sekä lohjalaisten hoitotahojen palveluja: hoito-/kuntoutussuunnitelmassa pysytään paremmin ja paja toimii luontevana jatkopolkuna akuuttihoidon jälkeen</a:t>
            </a:r>
          </a:p>
          <a:p>
            <a:pPr marL="285750" indent="-285750">
              <a:buFont typeface="Arial"/>
              <a:buChar char="•"/>
            </a:pPr>
            <a:r>
              <a:rPr lang="fi-FI" dirty="0"/>
              <a:t>T</a:t>
            </a:r>
            <a:r>
              <a:rPr lang="fi-FI" dirty="0" smtClean="0"/>
              <a:t>äyttää ison palveluaukon Lohjalla nimenomaan nuorten kohderyhmän kuntoutumista silmälläpitäen: toiminnassa tehdään mielekkäitä asioita ja sen jakaminen toisten samoista asioista kiinnostuneiden kanssa motivoi sitoutumaan ryhmään ja sitä kautta itsetuntemus, vuorovaikutus- ja sosiaaliset taidot sekä avoimuus oppimiselle karttuvat</a:t>
            </a:r>
          </a:p>
          <a:p>
            <a:pPr marL="285750" indent="-285750">
              <a:buFont typeface="Arial"/>
              <a:buChar char="•"/>
            </a:pPr>
            <a:r>
              <a:rPr lang="fi-FI" dirty="0"/>
              <a:t>Toimintaa linjaavat arvot, jotka mahdollistavat </a:t>
            </a:r>
            <a:r>
              <a:rPr lang="fi-FI" dirty="0" smtClean="0"/>
              <a:t>muutokseen ja oppimiseen </a:t>
            </a:r>
            <a:r>
              <a:rPr lang="fi-FI" dirty="0"/>
              <a:t>otollisen ilmapiirin (sosiaalipedagoginen orientaatio, kokemuksellinen oppiminen)</a:t>
            </a:r>
          </a:p>
          <a:p>
            <a:pPr marL="285750" indent="-285750">
              <a:buFont typeface="Arial"/>
              <a:buChar char="•"/>
            </a:pPr>
            <a:r>
              <a:rPr lang="fi-FI" dirty="0"/>
              <a:t>Organisaatio on litteä: ”</a:t>
            </a:r>
            <a:r>
              <a:rPr lang="fi-FI" dirty="0" err="1"/>
              <a:t>koutsit</a:t>
            </a:r>
            <a:r>
              <a:rPr lang="fi-FI" dirty="0"/>
              <a:t>” ja pajan vastaavat Helena &amp;  Marko, koulutettuja vertaisohjaajia 20 henkilöä sekä ryhmäläiset</a:t>
            </a:r>
          </a:p>
          <a:p>
            <a:endParaRPr lang="fi-FI" dirty="0"/>
          </a:p>
          <a:p>
            <a:pPr marL="285750" indent="-285750">
              <a:buFont typeface="Arial"/>
              <a:buChar char="•"/>
            </a:pPr>
            <a:endParaRPr lang="fi-FI" dirty="0" smtClean="0"/>
          </a:p>
        </p:txBody>
      </p:sp>
      <p:sp>
        <p:nvSpPr>
          <p:cNvPr id="3" name="Tekstiruutu 2"/>
          <p:cNvSpPr txBox="1"/>
          <p:nvPr/>
        </p:nvSpPr>
        <p:spPr>
          <a:xfrm>
            <a:off x="892653" y="380840"/>
            <a:ext cx="65950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i-FI" sz="2000" dirty="0" smtClean="0"/>
              <a:t> </a:t>
            </a:r>
            <a:r>
              <a:rPr lang="fi-FI" sz="2400" dirty="0" smtClean="0"/>
              <a:t>Kulttuuripaja – ohjattua toiminnallista vertaistukea</a:t>
            </a:r>
            <a:endParaRPr lang="fi-FI" sz="2400" dirty="0"/>
          </a:p>
        </p:txBody>
      </p:sp>
    </p:spTree>
    <p:extLst>
      <p:ext uri="{BB962C8B-B14F-4D97-AF65-F5344CB8AC3E}">
        <p14:creationId xmlns:p14="http://schemas.microsoft.com/office/powerpoint/2010/main" val="1435576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Kaavio 1"/>
          <p:cNvGraphicFramePr/>
          <p:nvPr>
            <p:extLst>
              <p:ext uri="{D42A27DB-BD31-4B8C-83A1-F6EECF244321}">
                <p14:modId xmlns:p14="http://schemas.microsoft.com/office/powerpoint/2010/main" val="3684261384"/>
              </p:ext>
            </p:extLst>
          </p:nvPr>
        </p:nvGraphicFramePr>
        <p:xfrm>
          <a:off x="1524000" y="539752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56295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Kaavio 2"/>
          <p:cNvGraphicFramePr/>
          <p:nvPr>
            <p:extLst>
              <p:ext uri="{D42A27DB-BD31-4B8C-83A1-F6EECF244321}">
                <p14:modId xmlns:p14="http://schemas.microsoft.com/office/powerpoint/2010/main" val="1159411819"/>
              </p:ext>
            </p:extLst>
          </p:nvPr>
        </p:nvGraphicFramePr>
        <p:xfrm>
          <a:off x="307570" y="804169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kstiruutu 3"/>
          <p:cNvSpPr txBox="1"/>
          <p:nvPr/>
        </p:nvSpPr>
        <p:spPr>
          <a:xfrm>
            <a:off x="307576" y="146115"/>
            <a:ext cx="85623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2400" b="1" dirty="0" smtClean="0"/>
              <a:t>Kävijämäärä on vakiintunut 50-60 nuoreen aikuiseen viikossa </a:t>
            </a:r>
            <a:r>
              <a:rPr lang="fi-FI" sz="1600" b="1" dirty="0" smtClean="0"/>
              <a:t>(Viikkokeskiarvot)</a:t>
            </a:r>
            <a:endParaRPr lang="fi-FI" sz="1600" b="1" dirty="0"/>
          </a:p>
        </p:txBody>
      </p:sp>
      <p:sp>
        <p:nvSpPr>
          <p:cNvPr id="2" name="Tekstiruutu 1"/>
          <p:cNvSpPr txBox="1"/>
          <p:nvPr/>
        </p:nvSpPr>
        <p:spPr>
          <a:xfrm>
            <a:off x="6403571" y="1478431"/>
            <a:ext cx="261517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 smtClean="0"/>
              <a:t>Päivittäisiä ryhmäkäyntejä</a:t>
            </a:r>
          </a:p>
          <a:p>
            <a:r>
              <a:rPr lang="fi-FI" dirty="0"/>
              <a:t>n</a:t>
            </a:r>
            <a:r>
              <a:rPr lang="fi-FI" dirty="0" smtClean="0"/>
              <a:t>oin 20-30 kpl. Ryhmiä päivässä 4-6 kpl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40599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445</TotalTime>
  <Words>717</Words>
  <Application>Microsoft Office PowerPoint</Application>
  <PresentationFormat>Näytössä katseltava esitys (16:9)</PresentationFormat>
  <Paragraphs>82</Paragraphs>
  <Slides>16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16</vt:i4>
      </vt:variant>
    </vt:vector>
  </HeadingPairs>
  <TitlesOfParts>
    <vt:vector size="17" baseType="lpstr">
      <vt:lpstr>Office-teema</vt:lpstr>
      <vt:lpstr>Lohjan Kulttuuripaja</vt:lpstr>
      <vt:lpstr> KÄVIJÄESIMERKKI EUROJEN VALOSSA</vt:lpstr>
      <vt:lpstr>Eräs vertaisohjaaja</vt:lpstr>
      <vt:lpstr>Aikaisemmat kulut psykiatrisessa laitoshoidossa vuositasolla, ennen Kulttuuripajalla käymistä </vt:lpstr>
      <vt:lpstr>Psykiatrisen avohoidon kulut</vt:lpstr>
      <vt:lpstr>Kulttuuripajalla käymisen myötä Lohjan kaupunki on säästänyt Virpi Marttilan kohdalla pelkästään HUS-kuluissa 60.600 euroa vuodessa. Näin ollen 1,5 vuodessa 90.900 euroa 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Sitaatteja kävijöiltä</vt:lpstr>
      <vt:lpstr>Miten näet tulevaisuutesi verrattuna aikaisempaan? (kävijöiden avoimia vastauksia)</vt:lpstr>
      <vt:lpstr>PowerPoint-esitys</vt:lpstr>
    </vt:vector>
  </TitlesOfParts>
  <Company>Sosiaalipedagogiikan säätiö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Pirita Tiusanen</dc:creator>
  <cp:lastModifiedBy>Lyytikäinen Merja</cp:lastModifiedBy>
  <cp:revision>53</cp:revision>
  <cp:lastPrinted>2014-04-23T07:47:33Z</cp:lastPrinted>
  <dcterms:created xsi:type="dcterms:W3CDTF">2012-11-01T14:35:17Z</dcterms:created>
  <dcterms:modified xsi:type="dcterms:W3CDTF">2020-06-26T07:39:48Z</dcterms:modified>
</cp:coreProperties>
</file>