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4" d="100"/>
          <a:sy n="134" d="100"/>
        </p:scale>
        <p:origin x="-9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ACF51B-9D6D-44DE-AF1E-52C3D12A4B23}" type="datetimeFigureOut">
              <a:rPr lang="fi-FI" smtClean="0"/>
              <a:t>17.3.2014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B1639-B71D-4C2A-82BC-4AE7267413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3377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i-FI" smtClean="0">
                <a:latin typeface="Arial" pitchFamily="34" charset="0"/>
              </a:rPr>
              <a:t>Copyright 2007 KHT-yhteisö Tuokko Tilintarkastus Oy (PKF)</a:t>
            </a:r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1422E36-5BFE-41FB-A7DB-FA969B5E6FED}" type="slidenum">
              <a:rPr lang="fi-FI" smtClean="0">
                <a:latin typeface="Arial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i-FI" smtClean="0">
              <a:latin typeface="Arial" pitchFamily="34" charset="0"/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7763" y="688975"/>
            <a:ext cx="4567237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i-FI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5F1A-3DAB-42AC-AA75-C53833FD3321}" type="datetimeFigureOut">
              <a:rPr lang="fi-FI" smtClean="0"/>
              <a:t>17.3.2014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E608-6FAD-4256-8366-B733753ABC5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429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5F1A-3DAB-42AC-AA75-C53833FD3321}" type="datetimeFigureOut">
              <a:rPr lang="fi-FI" smtClean="0"/>
              <a:t>17.3.2014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E608-6FAD-4256-8366-B733753ABC5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7817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5F1A-3DAB-42AC-AA75-C53833FD3321}" type="datetimeFigureOut">
              <a:rPr lang="fi-FI" smtClean="0"/>
              <a:t>17.3.2014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E608-6FAD-4256-8366-B733753ABC5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7313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5F1A-3DAB-42AC-AA75-C53833FD3321}" type="datetimeFigureOut">
              <a:rPr lang="fi-FI" smtClean="0"/>
              <a:t>17.3.2014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E608-6FAD-4256-8366-B733753ABC5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9870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5F1A-3DAB-42AC-AA75-C53833FD3321}" type="datetimeFigureOut">
              <a:rPr lang="fi-FI" smtClean="0"/>
              <a:t>17.3.2014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E608-6FAD-4256-8366-B733753ABC5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6953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5F1A-3DAB-42AC-AA75-C53833FD3321}" type="datetimeFigureOut">
              <a:rPr lang="fi-FI" smtClean="0"/>
              <a:t>17.3.2014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E608-6FAD-4256-8366-B733753ABC5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6174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5F1A-3DAB-42AC-AA75-C53833FD3321}" type="datetimeFigureOut">
              <a:rPr lang="fi-FI" smtClean="0"/>
              <a:t>17.3.2014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E608-6FAD-4256-8366-B733753ABC5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990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5F1A-3DAB-42AC-AA75-C53833FD3321}" type="datetimeFigureOut">
              <a:rPr lang="fi-FI" smtClean="0"/>
              <a:t>17.3.2014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E608-6FAD-4256-8366-B733753ABC5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9807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5F1A-3DAB-42AC-AA75-C53833FD3321}" type="datetimeFigureOut">
              <a:rPr lang="fi-FI" smtClean="0"/>
              <a:t>17.3.2014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E608-6FAD-4256-8366-B733753ABC5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1537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5F1A-3DAB-42AC-AA75-C53833FD3321}" type="datetimeFigureOut">
              <a:rPr lang="fi-FI" smtClean="0"/>
              <a:t>17.3.2014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E608-6FAD-4256-8366-B733753ABC5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4291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5F1A-3DAB-42AC-AA75-C53833FD3321}" type="datetimeFigureOut">
              <a:rPr lang="fi-FI" smtClean="0"/>
              <a:t>17.3.2014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E608-6FAD-4256-8366-B733753ABC5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8850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F5F1A-3DAB-42AC-AA75-C53833FD3321}" type="datetimeFigureOut">
              <a:rPr lang="fi-FI" smtClean="0"/>
              <a:t>17.3.2014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1E608-6FAD-4256-8366-B733753ABC5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2734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Ellipsi 50"/>
          <p:cNvSpPr/>
          <p:nvPr/>
        </p:nvSpPr>
        <p:spPr>
          <a:xfrm>
            <a:off x="2742456" y="2060575"/>
            <a:ext cx="3600450" cy="3600450"/>
          </a:xfrm>
          <a:prstGeom prst="ellipse">
            <a:avLst/>
          </a:prstGeom>
          <a:gradFill flip="none" rotWithShape="1">
            <a:gsLst>
              <a:gs pos="30000">
                <a:srgbClr val="0070C0">
                  <a:alpha val="22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5125" name="Line 4"/>
          <p:cNvSpPr>
            <a:spLocks noChangeShapeType="1"/>
          </p:cNvSpPr>
          <p:nvPr/>
        </p:nvSpPr>
        <p:spPr bwMode="auto">
          <a:xfrm>
            <a:off x="2989263" y="2944813"/>
            <a:ext cx="3116262" cy="1800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3200" rIns="90000" bIns="43200" anchor="ctr">
            <a:spAutoFit/>
          </a:bodyPr>
          <a:lstStyle/>
          <a:p>
            <a:endParaRPr lang="fi-FI"/>
          </a:p>
        </p:txBody>
      </p:sp>
      <p:sp>
        <p:nvSpPr>
          <p:cNvPr id="5126" name="Text Box 8"/>
          <p:cNvSpPr txBox="1">
            <a:spLocks noChangeArrowheads="1"/>
          </p:cNvSpPr>
          <p:nvPr/>
        </p:nvSpPr>
        <p:spPr bwMode="auto">
          <a:xfrm>
            <a:off x="3817938" y="723900"/>
            <a:ext cx="1690687" cy="1139825"/>
          </a:xfrm>
          <a:prstGeom prst="rect">
            <a:avLst/>
          </a:prstGeom>
          <a:solidFill>
            <a:srgbClr val="A89E7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i-FI" sz="1000" b="1"/>
              <a:t>Lautakunnat ja johtokunnat </a:t>
            </a:r>
          </a:p>
          <a:p>
            <a:pPr eaLnBrk="1" hangingPunct="1">
              <a:spcBef>
                <a:spcPct val="50000"/>
              </a:spcBef>
            </a:pPr>
            <a:r>
              <a:rPr lang="fi-FI" sz="800" b="1"/>
              <a:t>Käyttösuunnitelmien hyväksyminen alkavalle vuodelle</a:t>
            </a:r>
          </a:p>
          <a:p>
            <a:pPr eaLnBrk="1" hangingPunct="1">
              <a:spcBef>
                <a:spcPct val="50000"/>
              </a:spcBef>
            </a:pPr>
            <a:r>
              <a:rPr lang="fi-FI" sz="800" b="1"/>
              <a:t>Johtokunnat hyväksyvät lopulliset talousarviot</a:t>
            </a:r>
          </a:p>
        </p:txBody>
      </p:sp>
      <p:sp>
        <p:nvSpPr>
          <p:cNvPr id="5127" name="Text Box 12"/>
          <p:cNvSpPr txBox="1">
            <a:spLocks noChangeArrowheads="1"/>
          </p:cNvSpPr>
          <p:nvPr/>
        </p:nvSpPr>
        <p:spPr bwMode="auto">
          <a:xfrm>
            <a:off x="5910263" y="2205038"/>
            <a:ext cx="2232025" cy="368300"/>
          </a:xfrm>
          <a:prstGeom prst="rect">
            <a:avLst/>
          </a:prstGeom>
          <a:solidFill>
            <a:srgbClr val="A8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fi-FI" sz="900" b="1"/>
              <a:t>KV 14.2 Palvelumalli2020 työpaja </a:t>
            </a:r>
          </a:p>
        </p:txBody>
      </p:sp>
      <p:sp>
        <p:nvSpPr>
          <p:cNvPr id="5128" name="Line 14"/>
          <p:cNvSpPr>
            <a:spLocks noChangeShapeType="1"/>
          </p:cNvSpPr>
          <p:nvPr/>
        </p:nvSpPr>
        <p:spPr bwMode="auto">
          <a:xfrm flipH="1">
            <a:off x="3648075" y="2286000"/>
            <a:ext cx="1798638" cy="311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3200" rIns="90000" bIns="43200" anchor="ctr">
            <a:spAutoFit/>
          </a:bodyPr>
          <a:lstStyle/>
          <a:p>
            <a:endParaRPr lang="fi-FI"/>
          </a:p>
        </p:txBody>
      </p:sp>
      <p:sp>
        <p:nvSpPr>
          <p:cNvPr id="5129" name="Line 15"/>
          <p:cNvSpPr>
            <a:spLocks noChangeShapeType="1"/>
          </p:cNvSpPr>
          <p:nvPr/>
        </p:nvSpPr>
        <p:spPr bwMode="auto">
          <a:xfrm>
            <a:off x="3611563" y="2286000"/>
            <a:ext cx="1871662" cy="3095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3200" rIns="90000" bIns="43200" anchor="ctr">
            <a:spAutoFit/>
          </a:bodyPr>
          <a:lstStyle/>
          <a:p>
            <a:endParaRPr lang="fi-FI"/>
          </a:p>
        </p:txBody>
      </p:sp>
      <p:sp>
        <p:nvSpPr>
          <p:cNvPr id="5130" name="Line 17"/>
          <p:cNvSpPr>
            <a:spLocks noChangeShapeType="1"/>
          </p:cNvSpPr>
          <p:nvPr/>
        </p:nvSpPr>
        <p:spPr bwMode="auto">
          <a:xfrm flipV="1">
            <a:off x="2989263" y="2944813"/>
            <a:ext cx="3116262" cy="1800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3200" rIns="90000" bIns="43200" anchor="ctr">
            <a:spAutoFit/>
          </a:bodyPr>
          <a:lstStyle/>
          <a:p>
            <a:endParaRPr lang="fi-FI"/>
          </a:p>
        </p:txBody>
      </p:sp>
      <p:sp>
        <p:nvSpPr>
          <p:cNvPr id="5131" name="Oval 26"/>
          <p:cNvSpPr>
            <a:spLocks noChangeArrowheads="1"/>
          </p:cNvSpPr>
          <p:nvPr/>
        </p:nvSpPr>
        <p:spPr bwMode="auto">
          <a:xfrm>
            <a:off x="3611563" y="2908300"/>
            <a:ext cx="1873250" cy="1873250"/>
          </a:xfrm>
          <a:prstGeom prst="ellipse">
            <a:avLst/>
          </a:prstGeom>
          <a:solidFill>
            <a:srgbClr val="FFFFCC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lIns="90000" tIns="43200" rIns="90000" bIns="43200" anchor="ctr">
            <a:spAutoFit/>
          </a:bodyPr>
          <a:lstStyle/>
          <a:p>
            <a:endParaRPr lang="fi-FI"/>
          </a:p>
        </p:txBody>
      </p:sp>
      <p:sp>
        <p:nvSpPr>
          <p:cNvPr id="5132" name="Text Box 29"/>
          <p:cNvSpPr txBox="1">
            <a:spLocks noChangeArrowheads="1"/>
          </p:cNvSpPr>
          <p:nvPr/>
        </p:nvSpPr>
        <p:spPr bwMode="auto">
          <a:xfrm>
            <a:off x="4614863" y="2349500"/>
            <a:ext cx="649287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3200" rIns="90000" bIns="432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fi-FI" sz="1200" b="1" dirty="0">
                <a:solidFill>
                  <a:schemeClr val="bg1"/>
                </a:solidFill>
                <a:latin typeface="Arial Narrow" pitchFamily="34" charset="0"/>
              </a:rPr>
              <a:t>Tammi</a:t>
            </a:r>
          </a:p>
        </p:txBody>
      </p:sp>
      <p:sp>
        <p:nvSpPr>
          <p:cNvPr id="5133" name="Text Box 30"/>
          <p:cNvSpPr txBox="1">
            <a:spLocks noChangeArrowheads="1"/>
          </p:cNvSpPr>
          <p:nvPr/>
        </p:nvSpPr>
        <p:spPr bwMode="auto">
          <a:xfrm>
            <a:off x="5233988" y="2752725"/>
            <a:ext cx="647700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3200" rIns="90000" bIns="432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fi-FI" sz="1200" b="1">
                <a:solidFill>
                  <a:schemeClr val="bg1"/>
                </a:solidFill>
                <a:latin typeface="Arial Narrow" pitchFamily="34" charset="0"/>
              </a:rPr>
              <a:t>Helmi</a:t>
            </a:r>
          </a:p>
        </p:txBody>
      </p:sp>
      <p:sp>
        <p:nvSpPr>
          <p:cNvPr id="5134" name="Text Box 31"/>
          <p:cNvSpPr txBox="1">
            <a:spLocks noChangeArrowheads="1"/>
          </p:cNvSpPr>
          <p:nvPr/>
        </p:nvSpPr>
        <p:spPr bwMode="auto">
          <a:xfrm>
            <a:off x="5543550" y="3354388"/>
            <a:ext cx="647700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3200" rIns="90000" bIns="432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fi-FI" sz="1200" b="1" noProof="1">
                <a:solidFill>
                  <a:schemeClr val="bg1"/>
                </a:solidFill>
                <a:latin typeface="Arial Narrow" pitchFamily="34" charset="0"/>
              </a:rPr>
              <a:t>M</a:t>
            </a:r>
            <a:r>
              <a:rPr lang="fi-FI" sz="1200" b="1">
                <a:solidFill>
                  <a:schemeClr val="bg1"/>
                </a:solidFill>
                <a:latin typeface="Arial Narrow" pitchFamily="34" charset="0"/>
              </a:rPr>
              <a:t>aalis</a:t>
            </a:r>
          </a:p>
        </p:txBody>
      </p:sp>
      <p:sp>
        <p:nvSpPr>
          <p:cNvPr id="5135" name="Text Box 32"/>
          <p:cNvSpPr txBox="1">
            <a:spLocks noChangeArrowheads="1"/>
          </p:cNvSpPr>
          <p:nvPr/>
        </p:nvSpPr>
        <p:spPr bwMode="auto">
          <a:xfrm>
            <a:off x="5589588" y="4030663"/>
            <a:ext cx="5762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3200" rIns="90000" bIns="432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fi-FI" sz="1200" b="1">
                <a:solidFill>
                  <a:schemeClr val="bg1"/>
                </a:solidFill>
                <a:latin typeface="Arial Narrow" pitchFamily="34" charset="0"/>
              </a:rPr>
              <a:t>Huhti</a:t>
            </a:r>
          </a:p>
        </p:txBody>
      </p:sp>
      <p:sp>
        <p:nvSpPr>
          <p:cNvPr id="5136" name="Text Box 33"/>
          <p:cNvSpPr txBox="1">
            <a:spLocks noChangeArrowheads="1"/>
          </p:cNvSpPr>
          <p:nvPr/>
        </p:nvSpPr>
        <p:spPr bwMode="auto">
          <a:xfrm>
            <a:off x="5233988" y="4675188"/>
            <a:ext cx="647700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3200" rIns="90000" bIns="432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fi-FI" sz="1200" b="1">
                <a:solidFill>
                  <a:schemeClr val="bg1"/>
                </a:solidFill>
                <a:latin typeface="Arial Narrow" pitchFamily="34" charset="0"/>
              </a:rPr>
              <a:t>Touko</a:t>
            </a:r>
          </a:p>
        </p:txBody>
      </p:sp>
      <p:sp>
        <p:nvSpPr>
          <p:cNvPr id="5137" name="Text Box 34"/>
          <p:cNvSpPr txBox="1">
            <a:spLocks noChangeArrowheads="1"/>
          </p:cNvSpPr>
          <p:nvPr/>
        </p:nvSpPr>
        <p:spPr bwMode="auto">
          <a:xfrm>
            <a:off x="4640263" y="5013325"/>
            <a:ext cx="576262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3200" rIns="90000" bIns="432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fi-FI" sz="1200" b="1">
                <a:solidFill>
                  <a:schemeClr val="bg1"/>
                </a:solidFill>
                <a:latin typeface="Arial Narrow" pitchFamily="34" charset="0"/>
              </a:rPr>
              <a:t>Kesä</a:t>
            </a:r>
          </a:p>
        </p:txBody>
      </p:sp>
      <p:sp>
        <p:nvSpPr>
          <p:cNvPr id="5138" name="Text Box 35"/>
          <p:cNvSpPr txBox="1">
            <a:spLocks noChangeArrowheads="1"/>
          </p:cNvSpPr>
          <p:nvPr/>
        </p:nvSpPr>
        <p:spPr bwMode="auto">
          <a:xfrm>
            <a:off x="3865563" y="5026025"/>
            <a:ext cx="576262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3200" rIns="90000" bIns="432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fi-FI" sz="1200" b="1">
                <a:solidFill>
                  <a:schemeClr val="bg1"/>
                </a:solidFill>
                <a:latin typeface="Arial Narrow" pitchFamily="34" charset="0"/>
              </a:rPr>
              <a:t>Heinä</a:t>
            </a:r>
          </a:p>
        </p:txBody>
      </p:sp>
      <p:sp>
        <p:nvSpPr>
          <p:cNvPr id="5139" name="Text Box 36"/>
          <p:cNvSpPr txBox="1">
            <a:spLocks noChangeArrowheads="1"/>
          </p:cNvSpPr>
          <p:nvPr/>
        </p:nvSpPr>
        <p:spPr bwMode="auto">
          <a:xfrm>
            <a:off x="3263900" y="4657725"/>
            <a:ext cx="576263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3200" rIns="90000" bIns="432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fi-FI" sz="1200" b="1">
                <a:solidFill>
                  <a:schemeClr val="bg1"/>
                </a:solidFill>
                <a:latin typeface="Arial Narrow" pitchFamily="34" charset="0"/>
              </a:rPr>
              <a:t>Elo</a:t>
            </a:r>
          </a:p>
        </p:txBody>
      </p:sp>
      <p:sp>
        <p:nvSpPr>
          <p:cNvPr id="5140" name="Text Box 37"/>
          <p:cNvSpPr txBox="1">
            <a:spLocks noChangeArrowheads="1"/>
          </p:cNvSpPr>
          <p:nvPr/>
        </p:nvSpPr>
        <p:spPr bwMode="auto">
          <a:xfrm>
            <a:off x="2905125" y="4017963"/>
            <a:ext cx="576263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3200" rIns="90000" bIns="432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fi-FI" sz="1200" b="1" noProof="1">
                <a:solidFill>
                  <a:schemeClr val="bg1"/>
                </a:solidFill>
                <a:latin typeface="Arial Narrow" pitchFamily="34" charset="0"/>
              </a:rPr>
              <a:t>S</a:t>
            </a:r>
            <a:r>
              <a:rPr lang="fi-FI" sz="1200" b="1">
                <a:solidFill>
                  <a:schemeClr val="bg1"/>
                </a:solidFill>
                <a:latin typeface="Arial Narrow" pitchFamily="34" charset="0"/>
              </a:rPr>
              <a:t>yys</a:t>
            </a:r>
          </a:p>
        </p:txBody>
      </p:sp>
      <p:sp>
        <p:nvSpPr>
          <p:cNvPr id="5141" name="Text Box 38"/>
          <p:cNvSpPr txBox="1">
            <a:spLocks noChangeArrowheads="1"/>
          </p:cNvSpPr>
          <p:nvPr/>
        </p:nvSpPr>
        <p:spPr bwMode="auto">
          <a:xfrm>
            <a:off x="2943225" y="3357563"/>
            <a:ext cx="576263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3200" rIns="90000" bIns="432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fi-FI" sz="1200" b="1">
                <a:solidFill>
                  <a:schemeClr val="bg1"/>
                </a:solidFill>
                <a:latin typeface="Arial Narrow" pitchFamily="34" charset="0"/>
              </a:rPr>
              <a:t>Loka</a:t>
            </a:r>
          </a:p>
        </p:txBody>
      </p:sp>
      <p:sp>
        <p:nvSpPr>
          <p:cNvPr id="5142" name="Text Box 39"/>
          <p:cNvSpPr txBox="1">
            <a:spLocks noChangeArrowheads="1"/>
          </p:cNvSpPr>
          <p:nvPr/>
        </p:nvSpPr>
        <p:spPr bwMode="auto">
          <a:xfrm>
            <a:off x="3090863" y="2701925"/>
            <a:ext cx="792162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3200" rIns="90000" bIns="432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fi-FI" sz="1200" b="1">
                <a:solidFill>
                  <a:schemeClr val="bg1"/>
                </a:solidFill>
                <a:latin typeface="Arial Narrow" pitchFamily="34" charset="0"/>
              </a:rPr>
              <a:t>Marras</a:t>
            </a:r>
          </a:p>
        </p:txBody>
      </p:sp>
      <p:sp>
        <p:nvSpPr>
          <p:cNvPr id="5143" name="Text Box 40"/>
          <p:cNvSpPr txBox="1">
            <a:spLocks noChangeArrowheads="1"/>
          </p:cNvSpPr>
          <p:nvPr/>
        </p:nvSpPr>
        <p:spPr bwMode="auto">
          <a:xfrm>
            <a:off x="3870325" y="2349500"/>
            <a:ext cx="647700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3200" rIns="90000" bIns="432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fi-FI" sz="1200" b="1">
                <a:solidFill>
                  <a:schemeClr val="bg1"/>
                </a:solidFill>
                <a:latin typeface="Arial Narrow" pitchFamily="34" charset="0"/>
              </a:rPr>
              <a:t>Joulu</a:t>
            </a:r>
          </a:p>
        </p:txBody>
      </p:sp>
      <p:sp>
        <p:nvSpPr>
          <p:cNvPr id="46" name="Rectangle 2"/>
          <p:cNvSpPr txBox="1">
            <a:spLocks noChangeArrowheads="1"/>
          </p:cNvSpPr>
          <p:nvPr/>
        </p:nvSpPr>
        <p:spPr>
          <a:xfrm>
            <a:off x="501650" y="166688"/>
            <a:ext cx="7005638" cy="5842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5000"/>
              </a:lnSpc>
              <a:defRPr/>
            </a:pPr>
            <a:endParaRPr lang="en-US" sz="2400" b="1" kern="0" dirty="0">
              <a:solidFill>
                <a:srgbClr val="ED1A3B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4" name="Otsikko 1"/>
          <p:cNvSpPr txBox="1">
            <a:spLocks/>
          </p:cNvSpPr>
          <p:nvPr/>
        </p:nvSpPr>
        <p:spPr>
          <a:xfrm>
            <a:off x="865187" y="31750"/>
            <a:ext cx="7739261" cy="701675"/>
          </a:xfrm>
          <a:prstGeom prst="rect">
            <a:avLst/>
          </a:prstGeo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fi-FI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Talousarvio </a:t>
            </a:r>
            <a:r>
              <a:rPr lang="fi-FI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strategian </a:t>
            </a:r>
            <a:r>
              <a:rPr lang="fi-FI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toteuttajana, vuosikello                </a:t>
            </a:r>
            <a:r>
              <a:rPr lang="fi-FI" sz="1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(esimerkkinä Oulu)</a:t>
            </a:r>
            <a:endParaRPr lang="fi-FI" sz="1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46" name="Text Box 12"/>
          <p:cNvSpPr txBox="1">
            <a:spLocks noChangeArrowheads="1"/>
          </p:cNvSpPr>
          <p:nvPr/>
        </p:nvSpPr>
        <p:spPr bwMode="auto">
          <a:xfrm>
            <a:off x="6559550" y="4124325"/>
            <a:ext cx="2230438" cy="6000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fi-FI" sz="1100" b="1" dirty="0">
                <a:solidFill>
                  <a:schemeClr val="bg1"/>
                </a:solidFill>
              </a:rPr>
              <a:t>KH+KV 8.5. Talousarvion valmistelun linjaukset vuodelle 2014, seminaari</a:t>
            </a:r>
          </a:p>
        </p:txBody>
      </p:sp>
      <p:sp>
        <p:nvSpPr>
          <p:cNvPr id="5147" name="Tekstikehys 92"/>
          <p:cNvSpPr txBox="1">
            <a:spLocks noChangeArrowheads="1"/>
          </p:cNvSpPr>
          <p:nvPr/>
        </p:nvSpPr>
        <p:spPr bwMode="auto">
          <a:xfrm>
            <a:off x="539750" y="4530725"/>
            <a:ext cx="1698625" cy="33855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fi-FI"/>
            </a:defPPr>
            <a:lvl1pPr eaLnBrk="0" hangingPunct="0">
              <a:defRPr sz="1100" b="1">
                <a:solidFill>
                  <a:schemeClr val="bg1"/>
                </a:solidFill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fi-FI" sz="800" dirty="0"/>
              <a:t>KH 9.9 </a:t>
            </a:r>
          </a:p>
          <a:p>
            <a:r>
              <a:rPr lang="fi-FI" sz="800" dirty="0"/>
              <a:t>yhteenveto </a:t>
            </a:r>
            <a:r>
              <a:rPr lang="fi-FI" sz="800" dirty="0" err="1"/>
              <a:t>hk-vaiheesta</a:t>
            </a:r>
            <a:endParaRPr lang="fi-FI" sz="800" dirty="0"/>
          </a:p>
        </p:txBody>
      </p:sp>
      <p:sp>
        <p:nvSpPr>
          <p:cNvPr id="6173" name="Suorakulmio 56"/>
          <p:cNvSpPr>
            <a:spLocks noChangeArrowheads="1"/>
          </p:cNvSpPr>
          <p:nvPr/>
        </p:nvSpPr>
        <p:spPr bwMode="auto">
          <a:xfrm>
            <a:off x="534651" y="4131269"/>
            <a:ext cx="1698625" cy="36036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fi-FI" sz="800" b="1" dirty="0">
                <a:solidFill>
                  <a:schemeClr val="bg1"/>
                </a:solidFill>
                <a:latin typeface="+mn-lt"/>
              </a:rPr>
              <a:t>KV 16.9</a:t>
            </a:r>
          </a:p>
          <a:p>
            <a:r>
              <a:rPr lang="fi-FI" sz="800" b="1" dirty="0">
                <a:solidFill>
                  <a:schemeClr val="bg1"/>
                </a:solidFill>
                <a:latin typeface="+mn-lt"/>
              </a:rPr>
              <a:t>yhteenveto </a:t>
            </a:r>
            <a:r>
              <a:rPr lang="fi-FI" sz="800" b="1" dirty="0" err="1">
                <a:solidFill>
                  <a:schemeClr val="bg1"/>
                </a:solidFill>
                <a:latin typeface="+mn-lt"/>
              </a:rPr>
              <a:t>hk-vaiheesta</a:t>
            </a:r>
            <a:r>
              <a:rPr lang="fi-FI" sz="800" b="1" dirty="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52" name="Kehänuoli 51"/>
          <p:cNvSpPr/>
          <p:nvPr/>
        </p:nvSpPr>
        <p:spPr>
          <a:xfrm rot="5138136">
            <a:off x="4291807" y="3193256"/>
            <a:ext cx="1497012" cy="117157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1681857"/>
              <a:gd name="adj5" fmla="val 125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>
              <a:solidFill>
                <a:schemeClr val="tx1"/>
              </a:solidFill>
            </a:endParaRPr>
          </a:p>
        </p:txBody>
      </p:sp>
      <p:sp>
        <p:nvSpPr>
          <p:cNvPr id="5150" name="Tekstikehys 53"/>
          <p:cNvSpPr txBox="1">
            <a:spLocks noChangeArrowheads="1"/>
          </p:cNvSpPr>
          <p:nvPr/>
        </p:nvSpPr>
        <p:spPr bwMode="auto">
          <a:xfrm>
            <a:off x="4183063" y="3789363"/>
            <a:ext cx="1225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fi-FI" sz="1200" b="1"/>
              <a:t>Strategiset</a:t>
            </a:r>
          </a:p>
          <a:p>
            <a:pPr eaLnBrk="1" hangingPunct="1"/>
            <a:r>
              <a:rPr lang="fi-FI" sz="1200" b="1"/>
              <a:t> linjaukset</a:t>
            </a:r>
          </a:p>
        </p:txBody>
      </p:sp>
      <p:sp>
        <p:nvSpPr>
          <p:cNvPr id="55" name="Kehänuoli 54"/>
          <p:cNvSpPr/>
          <p:nvPr/>
        </p:nvSpPr>
        <p:spPr>
          <a:xfrm rot="16582370">
            <a:off x="3288506" y="3174207"/>
            <a:ext cx="1585913" cy="1212850"/>
          </a:xfrm>
          <a:prstGeom prst="circularArrow">
            <a:avLst>
              <a:gd name="adj1" fmla="val 14272"/>
              <a:gd name="adj2" fmla="val 1307431"/>
              <a:gd name="adj3" fmla="val 20296888"/>
              <a:gd name="adj4" fmla="val 11971514"/>
              <a:gd name="adj5" fmla="val 125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>
              <a:solidFill>
                <a:schemeClr val="tx1"/>
              </a:solidFill>
            </a:endParaRPr>
          </a:p>
        </p:txBody>
      </p:sp>
      <p:sp>
        <p:nvSpPr>
          <p:cNvPr id="5152" name="Tekstikehys 60"/>
          <p:cNvSpPr txBox="1">
            <a:spLocks noChangeArrowheads="1"/>
          </p:cNvSpPr>
          <p:nvPr/>
        </p:nvSpPr>
        <p:spPr bwMode="auto">
          <a:xfrm>
            <a:off x="3822700" y="3357563"/>
            <a:ext cx="12239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fi-FI" sz="1200" b="1"/>
              <a:t>Päätöksen-teko</a:t>
            </a:r>
          </a:p>
        </p:txBody>
      </p:sp>
      <p:sp>
        <p:nvSpPr>
          <p:cNvPr id="6178" name="Text Box 6"/>
          <p:cNvSpPr txBox="1">
            <a:spLocks noChangeArrowheads="1"/>
          </p:cNvSpPr>
          <p:nvPr/>
        </p:nvSpPr>
        <p:spPr bwMode="auto">
          <a:xfrm>
            <a:off x="568325" y="2060575"/>
            <a:ext cx="1311275" cy="33855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fi-FI"/>
            </a:defPPr>
            <a:lvl1pPr eaLnBrk="0" hangingPunct="0">
              <a:defRPr sz="800" b="1">
                <a:solidFill>
                  <a:schemeClr val="bg1"/>
                </a:solidFill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/>
              <a:t>KH </a:t>
            </a:r>
            <a:r>
              <a:rPr lang="en-US" dirty="0" err="1"/>
              <a:t>budjettiriihi</a:t>
            </a:r>
            <a:r>
              <a:rPr lang="en-US" dirty="0"/>
              <a:t> 7.11</a:t>
            </a:r>
            <a:endParaRPr lang="fi-FI" dirty="0"/>
          </a:p>
        </p:txBody>
      </p:sp>
      <p:sp>
        <p:nvSpPr>
          <p:cNvPr id="6179" name="Tekstikehys 80"/>
          <p:cNvSpPr txBox="1">
            <a:spLocks noChangeArrowheads="1"/>
          </p:cNvSpPr>
          <p:nvPr/>
        </p:nvSpPr>
        <p:spPr bwMode="auto">
          <a:xfrm>
            <a:off x="5622925" y="6092825"/>
            <a:ext cx="18002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i-FI"/>
            </a:defPPr>
            <a:lvl1pPr algn="ctr">
              <a:defRPr sz="900" b="1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fi-FI" dirty="0"/>
              <a:t>KV 17.6</a:t>
            </a:r>
          </a:p>
          <a:p>
            <a:r>
              <a:rPr lang="fi-FI" dirty="0"/>
              <a:t>suunnitteluohje tiedoksi</a:t>
            </a:r>
          </a:p>
        </p:txBody>
      </p:sp>
      <p:sp>
        <p:nvSpPr>
          <p:cNvPr id="69" name="Vuokaaviosymboli: Useita dokumentteja 68"/>
          <p:cNvSpPr/>
          <p:nvPr/>
        </p:nvSpPr>
        <p:spPr>
          <a:xfrm>
            <a:off x="2803524" y="5456238"/>
            <a:ext cx="1350169" cy="808851"/>
          </a:xfrm>
          <a:prstGeom prst="flowChartMultidocument">
            <a:avLst/>
          </a:prstGeom>
          <a:solidFill>
            <a:srgbClr val="A89E7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i-FI" sz="900" b="1" dirty="0">
                <a:solidFill>
                  <a:schemeClr val="tx1"/>
                </a:solidFill>
                <a:latin typeface="Verdana" pitchFamily="34" charset="0"/>
              </a:rPr>
              <a:t>30.8 lautakuntien ja johtokuntien esitykset</a:t>
            </a:r>
          </a:p>
        </p:txBody>
      </p:sp>
      <p:sp>
        <p:nvSpPr>
          <p:cNvPr id="5156" name="Line 17"/>
          <p:cNvSpPr>
            <a:spLocks noChangeShapeType="1"/>
          </p:cNvSpPr>
          <p:nvPr/>
        </p:nvSpPr>
        <p:spPr bwMode="auto">
          <a:xfrm>
            <a:off x="2743200" y="3860800"/>
            <a:ext cx="7921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3200" rIns="90000" bIns="43200" anchor="ctr">
            <a:spAutoFit/>
          </a:bodyPr>
          <a:lstStyle/>
          <a:p>
            <a:endParaRPr lang="fi-FI"/>
          </a:p>
        </p:txBody>
      </p:sp>
      <p:sp>
        <p:nvSpPr>
          <p:cNvPr id="5157" name="Line 17"/>
          <p:cNvSpPr>
            <a:spLocks noChangeShapeType="1"/>
          </p:cNvSpPr>
          <p:nvPr/>
        </p:nvSpPr>
        <p:spPr bwMode="auto">
          <a:xfrm>
            <a:off x="5551488" y="3860800"/>
            <a:ext cx="7921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3200" rIns="90000" bIns="43200" anchor="ctr">
            <a:spAutoFit/>
          </a:bodyPr>
          <a:lstStyle/>
          <a:p>
            <a:endParaRPr lang="fi-FI"/>
          </a:p>
        </p:txBody>
      </p:sp>
      <p:sp>
        <p:nvSpPr>
          <p:cNvPr id="5158" name="Line 17"/>
          <p:cNvSpPr>
            <a:spLocks noChangeShapeType="1"/>
          </p:cNvSpPr>
          <p:nvPr/>
        </p:nvSpPr>
        <p:spPr bwMode="auto">
          <a:xfrm>
            <a:off x="4543425" y="4797425"/>
            <a:ext cx="0" cy="86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3200" rIns="90000" bIns="43200" anchor="ctr">
            <a:spAutoFit/>
          </a:bodyPr>
          <a:lstStyle/>
          <a:p>
            <a:endParaRPr lang="fi-FI"/>
          </a:p>
        </p:txBody>
      </p:sp>
      <p:sp>
        <p:nvSpPr>
          <p:cNvPr id="5159" name="Line 17"/>
          <p:cNvSpPr>
            <a:spLocks noChangeShapeType="1"/>
          </p:cNvSpPr>
          <p:nvPr/>
        </p:nvSpPr>
        <p:spPr bwMode="auto">
          <a:xfrm>
            <a:off x="4543425" y="2060575"/>
            <a:ext cx="0" cy="86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3200" rIns="90000" bIns="43200" anchor="ctr">
            <a:spAutoFit/>
          </a:bodyPr>
          <a:lstStyle/>
          <a:p>
            <a:endParaRPr lang="fi-FI"/>
          </a:p>
        </p:txBody>
      </p:sp>
      <p:sp>
        <p:nvSpPr>
          <p:cNvPr id="60" name="Vuokaaviosymboli: Valinta 59"/>
          <p:cNvSpPr/>
          <p:nvPr/>
        </p:nvSpPr>
        <p:spPr>
          <a:xfrm>
            <a:off x="1204913" y="3571876"/>
            <a:ext cx="1150937" cy="558800"/>
          </a:xfrm>
          <a:prstGeom prst="flowChartDecision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r>
              <a:rPr lang="fi-FI" sz="900" b="1" dirty="0">
                <a:solidFill>
                  <a:schemeClr val="bg1"/>
                </a:solidFill>
              </a:rPr>
              <a:t>KV vero-päätös 14.10</a:t>
            </a:r>
          </a:p>
        </p:txBody>
      </p:sp>
      <p:sp>
        <p:nvSpPr>
          <p:cNvPr id="47" name="Pystysuora käärö 46"/>
          <p:cNvSpPr/>
          <p:nvPr/>
        </p:nvSpPr>
        <p:spPr>
          <a:xfrm>
            <a:off x="2411413" y="765175"/>
            <a:ext cx="1333500" cy="1152525"/>
          </a:xfrm>
          <a:prstGeom prst="verticalScroll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900" b="1" dirty="0">
                <a:solidFill>
                  <a:schemeClr val="bg1"/>
                </a:solidFill>
              </a:rPr>
              <a:t>KV </a:t>
            </a:r>
          </a:p>
          <a:p>
            <a:pPr algn="ctr">
              <a:defRPr/>
            </a:pPr>
            <a:r>
              <a:rPr lang="fi-FI" sz="900" b="1" dirty="0">
                <a:solidFill>
                  <a:schemeClr val="bg1"/>
                </a:solidFill>
              </a:rPr>
              <a:t>TA2014 ja</a:t>
            </a:r>
          </a:p>
          <a:p>
            <a:pPr algn="ctr">
              <a:defRPr/>
            </a:pPr>
            <a:r>
              <a:rPr lang="fi-FI" sz="900" b="1" dirty="0">
                <a:solidFill>
                  <a:schemeClr val="bg1"/>
                </a:solidFill>
              </a:rPr>
              <a:t> TS2015-2016 </a:t>
            </a:r>
          </a:p>
          <a:p>
            <a:pPr algn="ctr">
              <a:defRPr/>
            </a:pPr>
            <a:endParaRPr lang="fi-FI" sz="9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fi-FI" sz="900" b="1" dirty="0">
                <a:solidFill>
                  <a:schemeClr val="bg1"/>
                </a:solidFill>
              </a:rPr>
              <a:t>25.11 ja</a:t>
            </a:r>
          </a:p>
          <a:p>
            <a:pPr>
              <a:defRPr/>
            </a:pPr>
            <a:r>
              <a:rPr lang="fi-FI" sz="900" b="1" dirty="0">
                <a:solidFill>
                  <a:schemeClr val="bg1"/>
                </a:solidFill>
              </a:rPr>
              <a:t>päätös 2.12.</a:t>
            </a:r>
          </a:p>
        </p:txBody>
      </p:sp>
      <p:sp>
        <p:nvSpPr>
          <p:cNvPr id="48" name="Pystysuora käärö 47"/>
          <p:cNvSpPr/>
          <p:nvPr/>
        </p:nvSpPr>
        <p:spPr>
          <a:xfrm>
            <a:off x="6127750" y="5006975"/>
            <a:ext cx="1036638" cy="660400"/>
          </a:xfrm>
          <a:prstGeom prst="verticalScroll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900" b="1" dirty="0" err="1">
                <a:solidFill>
                  <a:schemeClr val="tx1"/>
                </a:solidFill>
              </a:rPr>
              <a:t>Suunnit-teluohje</a:t>
            </a:r>
            <a:endParaRPr lang="fi-FI" sz="9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i-FI" sz="1000" b="1" dirty="0">
                <a:solidFill>
                  <a:schemeClr val="tx1"/>
                </a:solidFill>
              </a:rPr>
              <a:t>KH </a:t>
            </a:r>
          </a:p>
          <a:p>
            <a:pPr algn="ctr">
              <a:defRPr/>
            </a:pPr>
            <a:r>
              <a:rPr lang="fi-FI" sz="1000" b="1" dirty="0">
                <a:solidFill>
                  <a:schemeClr val="tx1"/>
                </a:solidFill>
              </a:rPr>
              <a:t>20.5</a:t>
            </a:r>
          </a:p>
        </p:txBody>
      </p:sp>
      <p:sp>
        <p:nvSpPr>
          <p:cNvPr id="49" name="Pystysuora käärö 48"/>
          <p:cNvSpPr/>
          <p:nvPr/>
        </p:nvSpPr>
        <p:spPr>
          <a:xfrm>
            <a:off x="2079625" y="3068638"/>
            <a:ext cx="863600" cy="574675"/>
          </a:xfrm>
          <a:prstGeom prst="verticalScroll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900" b="1" dirty="0">
                <a:solidFill>
                  <a:schemeClr val="bg1"/>
                </a:solidFill>
              </a:rPr>
              <a:t> KJ  </a:t>
            </a:r>
          </a:p>
          <a:p>
            <a:pPr algn="ctr">
              <a:defRPr/>
            </a:pPr>
            <a:r>
              <a:rPr lang="fi-FI" sz="800" b="1" dirty="0" err="1">
                <a:solidFill>
                  <a:schemeClr val="bg1"/>
                </a:solidFill>
              </a:rPr>
              <a:t>TA-esitys</a:t>
            </a:r>
            <a:endParaRPr lang="fi-FI" sz="8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fi-FI" sz="800" b="1" dirty="0">
                <a:solidFill>
                  <a:schemeClr val="bg1"/>
                </a:solidFill>
              </a:rPr>
              <a:t>28.10</a:t>
            </a:r>
          </a:p>
        </p:txBody>
      </p:sp>
      <p:sp>
        <p:nvSpPr>
          <p:cNvPr id="54" name="Pystysuora käärö 53"/>
          <p:cNvSpPr/>
          <p:nvPr/>
        </p:nvSpPr>
        <p:spPr>
          <a:xfrm>
            <a:off x="6415088" y="2924175"/>
            <a:ext cx="863600" cy="647700"/>
          </a:xfrm>
          <a:prstGeom prst="verticalScroll">
            <a:avLst/>
          </a:prstGeom>
          <a:solidFill>
            <a:srgbClr val="BFBF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i-FI" sz="800" b="1" dirty="0">
                <a:solidFill>
                  <a:schemeClr val="tx1"/>
                </a:solidFill>
              </a:rPr>
              <a:t>TP2012</a:t>
            </a:r>
          </a:p>
          <a:p>
            <a:pPr algn="ctr"/>
            <a:r>
              <a:rPr lang="fi-FI" sz="800" b="1" dirty="0">
                <a:solidFill>
                  <a:schemeClr val="tx1"/>
                </a:solidFill>
              </a:rPr>
              <a:t>KH </a:t>
            </a:r>
          </a:p>
          <a:p>
            <a:pPr algn="ctr"/>
            <a:r>
              <a:rPr lang="fi-FI" sz="800" b="1" dirty="0">
                <a:solidFill>
                  <a:schemeClr val="tx1"/>
                </a:solidFill>
              </a:rPr>
              <a:t>21.3 ja 26.3 </a:t>
            </a:r>
          </a:p>
        </p:txBody>
      </p:sp>
      <p:sp>
        <p:nvSpPr>
          <p:cNvPr id="57" name="Pystysuora käärö 56"/>
          <p:cNvSpPr/>
          <p:nvPr/>
        </p:nvSpPr>
        <p:spPr>
          <a:xfrm>
            <a:off x="4759325" y="5949950"/>
            <a:ext cx="863600" cy="647700"/>
          </a:xfrm>
          <a:prstGeom prst="verticalScroll">
            <a:avLst/>
          </a:prstGeom>
          <a:solidFill>
            <a:srgbClr val="BFBF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800" b="1" dirty="0">
                <a:solidFill>
                  <a:schemeClr val="tx1"/>
                </a:solidFill>
              </a:rPr>
              <a:t>TP2012</a:t>
            </a:r>
          </a:p>
          <a:p>
            <a:pPr algn="ctr">
              <a:defRPr/>
            </a:pPr>
            <a:r>
              <a:rPr lang="fi-FI" sz="800" b="1" dirty="0">
                <a:solidFill>
                  <a:schemeClr val="tx1"/>
                </a:solidFill>
              </a:rPr>
              <a:t>KV </a:t>
            </a:r>
          </a:p>
          <a:p>
            <a:pPr algn="ctr">
              <a:defRPr/>
            </a:pPr>
            <a:r>
              <a:rPr lang="fi-FI" sz="800" b="1" dirty="0">
                <a:solidFill>
                  <a:schemeClr val="tx1"/>
                </a:solidFill>
              </a:rPr>
              <a:t>17.6</a:t>
            </a:r>
          </a:p>
        </p:txBody>
      </p:sp>
      <p:sp>
        <p:nvSpPr>
          <p:cNvPr id="58" name="Pystysuora käärö 57"/>
          <p:cNvSpPr/>
          <p:nvPr/>
        </p:nvSpPr>
        <p:spPr>
          <a:xfrm>
            <a:off x="2109788" y="1974850"/>
            <a:ext cx="863600" cy="560388"/>
          </a:xfrm>
          <a:prstGeom prst="verticalScroll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900" b="1" dirty="0">
                <a:solidFill>
                  <a:schemeClr val="bg1"/>
                </a:solidFill>
              </a:rPr>
              <a:t>KH </a:t>
            </a:r>
          </a:p>
          <a:p>
            <a:pPr algn="ctr">
              <a:defRPr/>
            </a:pPr>
            <a:r>
              <a:rPr lang="fi-FI" sz="800" b="1" dirty="0" err="1">
                <a:solidFill>
                  <a:schemeClr val="bg1"/>
                </a:solidFill>
              </a:rPr>
              <a:t>TA-esitys</a:t>
            </a:r>
            <a:r>
              <a:rPr lang="fi-FI" sz="800" b="1" dirty="0">
                <a:solidFill>
                  <a:schemeClr val="bg1"/>
                </a:solidFill>
              </a:rPr>
              <a:t> 18.11.</a:t>
            </a:r>
          </a:p>
        </p:txBody>
      </p:sp>
      <p:sp>
        <p:nvSpPr>
          <p:cNvPr id="62" name="Raidallinen nuoli oikealle 61"/>
          <p:cNvSpPr/>
          <p:nvPr/>
        </p:nvSpPr>
        <p:spPr>
          <a:xfrm>
            <a:off x="1879600" y="2133600"/>
            <a:ext cx="287338" cy="2159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cxnSp>
        <p:nvCxnSpPr>
          <p:cNvPr id="56" name="Suora yhdysviiva 55"/>
          <p:cNvCxnSpPr/>
          <p:nvPr/>
        </p:nvCxnSpPr>
        <p:spPr>
          <a:xfrm flipH="1" flipV="1">
            <a:off x="3343275" y="1917700"/>
            <a:ext cx="401638" cy="471488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prstDash val="sysDot"/>
            <a:headEnd type="stealth" w="lg" len="lg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5" name="Suora yhdysviiva 64"/>
          <p:cNvCxnSpPr>
            <a:endCxn id="58" idx="3"/>
          </p:cNvCxnSpPr>
          <p:nvPr/>
        </p:nvCxnSpPr>
        <p:spPr>
          <a:xfrm flipH="1" flipV="1">
            <a:off x="2903538" y="2255838"/>
            <a:ext cx="366712" cy="331787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prstDash val="sysDot"/>
            <a:headEnd type="stealth" w="lg" len="lg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6" name="Suora yhdysviiva 65"/>
          <p:cNvCxnSpPr/>
          <p:nvPr/>
        </p:nvCxnSpPr>
        <p:spPr>
          <a:xfrm flipH="1">
            <a:off x="2743200" y="3213100"/>
            <a:ext cx="503238" cy="71438"/>
          </a:xfrm>
          <a:prstGeom prst="line">
            <a:avLst/>
          </a:prstGeom>
          <a:ln>
            <a:solidFill>
              <a:schemeClr val="accent4"/>
            </a:solidFill>
            <a:prstDash val="sysDot"/>
            <a:headEnd type="stealth" w="lg" len="lg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8" name="Suora yhdysviiva 67"/>
          <p:cNvCxnSpPr/>
          <p:nvPr/>
        </p:nvCxnSpPr>
        <p:spPr>
          <a:xfrm flipH="1" flipV="1">
            <a:off x="5695950" y="4868863"/>
            <a:ext cx="503238" cy="431800"/>
          </a:xfrm>
          <a:prstGeom prst="line">
            <a:avLst/>
          </a:prstGeom>
          <a:ln>
            <a:solidFill>
              <a:srgbClr val="FFC000"/>
            </a:solidFill>
            <a:prstDash val="sysDot"/>
            <a:headEnd type="stealth" w="lg" len="lg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0" name="Suora yhdysviiva 69"/>
          <p:cNvCxnSpPr/>
          <p:nvPr/>
        </p:nvCxnSpPr>
        <p:spPr>
          <a:xfrm flipH="1">
            <a:off x="3103563" y="4724400"/>
            <a:ext cx="33337" cy="720725"/>
          </a:xfrm>
          <a:prstGeom prst="line">
            <a:avLst/>
          </a:prstGeom>
          <a:ln>
            <a:solidFill>
              <a:srgbClr val="A89E78"/>
            </a:solidFill>
            <a:prstDash val="sysDot"/>
            <a:headEnd type="stealth" w="lg" len="lg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3" name="Suora yhdysviiva 72"/>
          <p:cNvCxnSpPr>
            <a:stCxn id="5143" idx="0"/>
          </p:cNvCxnSpPr>
          <p:nvPr/>
        </p:nvCxnSpPr>
        <p:spPr>
          <a:xfrm flipH="1" flipV="1">
            <a:off x="4081463" y="1863725"/>
            <a:ext cx="112712" cy="485775"/>
          </a:xfrm>
          <a:prstGeom prst="line">
            <a:avLst/>
          </a:prstGeom>
          <a:ln>
            <a:solidFill>
              <a:srgbClr val="A89E78"/>
            </a:solidFill>
            <a:prstDash val="sysDot"/>
            <a:headEnd type="stealth" w="lg" len="lg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6" name="Suora yhdysviiva 75"/>
          <p:cNvCxnSpPr/>
          <p:nvPr/>
        </p:nvCxnSpPr>
        <p:spPr>
          <a:xfrm flipH="1">
            <a:off x="5911850" y="3357563"/>
            <a:ext cx="719138" cy="144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ot"/>
            <a:headEnd type="stealth" w="lg" len="lg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8" name="Suora yhdysviiva 77"/>
          <p:cNvCxnSpPr>
            <a:endCxn id="59" idx="3"/>
          </p:cNvCxnSpPr>
          <p:nvPr/>
        </p:nvCxnSpPr>
        <p:spPr>
          <a:xfrm flipH="1">
            <a:off x="3008313" y="4219575"/>
            <a:ext cx="222250" cy="334963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ot"/>
            <a:headEnd type="stealth" w="lg" len="lg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Suora yhdysviiva 82"/>
          <p:cNvCxnSpPr>
            <a:stCxn id="57" idx="0"/>
          </p:cNvCxnSpPr>
          <p:nvPr/>
        </p:nvCxnSpPr>
        <p:spPr>
          <a:xfrm flipH="1" flipV="1">
            <a:off x="4975225" y="5445125"/>
            <a:ext cx="215900" cy="50482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ot"/>
            <a:headEnd type="stealth" w="lg" len="lg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181" name="Text Box 12"/>
          <p:cNvSpPr txBox="1">
            <a:spLocks noChangeArrowheads="1"/>
          </p:cNvSpPr>
          <p:nvPr/>
        </p:nvSpPr>
        <p:spPr bwMode="auto">
          <a:xfrm>
            <a:off x="6559550" y="3644900"/>
            <a:ext cx="2232025" cy="369888"/>
          </a:xfrm>
          <a:prstGeom prst="rect">
            <a:avLst/>
          </a:prstGeom>
          <a:solidFill>
            <a:srgbClr val="A8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fi-FI" sz="900" b="1"/>
              <a:t>KV strategiatyöpajat:  19.2,,20.3, 3.4, 24.4 ja16.5</a:t>
            </a:r>
          </a:p>
        </p:txBody>
      </p:sp>
      <p:sp>
        <p:nvSpPr>
          <p:cNvPr id="5182" name="Text Box 12"/>
          <p:cNvSpPr txBox="1">
            <a:spLocks noChangeArrowheads="1"/>
          </p:cNvSpPr>
          <p:nvPr/>
        </p:nvSpPr>
        <p:spPr bwMode="auto">
          <a:xfrm>
            <a:off x="957263" y="5591175"/>
            <a:ext cx="1584325" cy="523875"/>
          </a:xfrm>
          <a:prstGeom prst="rect">
            <a:avLst/>
          </a:prstGeom>
          <a:solidFill>
            <a:srgbClr val="A8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fi-FI" sz="900" b="1" dirty="0"/>
              <a:t>KV kaupunkistrategian hyväksyminen</a:t>
            </a:r>
          </a:p>
        </p:txBody>
      </p:sp>
      <p:cxnSp>
        <p:nvCxnSpPr>
          <p:cNvPr id="63" name="Suora yhdysviiva 62"/>
          <p:cNvCxnSpPr/>
          <p:nvPr/>
        </p:nvCxnSpPr>
        <p:spPr>
          <a:xfrm flipH="1">
            <a:off x="2058988" y="4724400"/>
            <a:ext cx="1044575" cy="866775"/>
          </a:xfrm>
          <a:prstGeom prst="line">
            <a:avLst/>
          </a:prstGeom>
          <a:ln>
            <a:solidFill>
              <a:srgbClr val="A88000"/>
            </a:solidFill>
            <a:prstDash val="sysDot"/>
            <a:headEnd type="stealth" w="lg" len="lg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Suorakulmio 1"/>
          <p:cNvSpPr/>
          <p:nvPr/>
        </p:nvSpPr>
        <p:spPr>
          <a:xfrm>
            <a:off x="539750" y="5013325"/>
            <a:ext cx="1339850" cy="4984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900" b="1" dirty="0"/>
              <a:t>Alueellisten yhteistyöryhmien lausunnot</a:t>
            </a:r>
          </a:p>
        </p:txBody>
      </p:sp>
      <p:cxnSp>
        <p:nvCxnSpPr>
          <p:cNvPr id="67" name="Suora yhdysviiva 66"/>
          <p:cNvCxnSpPr>
            <a:endCxn id="2" idx="3"/>
          </p:cNvCxnSpPr>
          <p:nvPr/>
        </p:nvCxnSpPr>
        <p:spPr>
          <a:xfrm flipH="1">
            <a:off x="1879600" y="4700588"/>
            <a:ext cx="1000126" cy="561975"/>
          </a:xfrm>
          <a:prstGeom prst="line">
            <a:avLst/>
          </a:prstGeom>
          <a:ln>
            <a:solidFill>
              <a:schemeClr val="accent3"/>
            </a:solidFill>
            <a:prstDash val="sysDot"/>
            <a:headEnd type="stealth" w="lg" len="lg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9" name="Pystysuora käärö 58"/>
          <p:cNvSpPr/>
          <p:nvPr/>
        </p:nvSpPr>
        <p:spPr>
          <a:xfrm>
            <a:off x="2281238" y="4302125"/>
            <a:ext cx="790575" cy="504825"/>
          </a:xfrm>
          <a:prstGeom prst="verticalScroll">
            <a:avLst/>
          </a:prstGeom>
          <a:solidFill>
            <a:srgbClr val="BFBF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i-FI" sz="800" b="1" dirty="0">
              <a:solidFill>
                <a:schemeClr val="tx1"/>
              </a:solidFill>
            </a:endParaRPr>
          </a:p>
          <a:p>
            <a:pPr algn="ctr"/>
            <a:r>
              <a:rPr lang="fi-FI" sz="800" b="1" dirty="0">
                <a:solidFill>
                  <a:schemeClr val="tx1"/>
                </a:solidFill>
              </a:rPr>
              <a:t>VÄLITP.</a:t>
            </a:r>
          </a:p>
          <a:p>
            <a:pPr algn="ctr"/>
            <a:r>
              <a:rPr lang="fi-FI" sz="800" b="1" dirty="0">
                <a:solidFill>
                  <a:schemeClr val="tx1"/>
                </a:solidFill>
              </a:rPr>
              <a:t>KV 16.9</a:t>
            </a:r>
          </a:p>
          <a:p>
            <a:pPr algn="ctr"/>
            <a:r>
              <a:rPr lang="fi-FI" sz="800" b="1" dirty="0">
                <a:solidFill>
                  <a:schemeClr val="tx1"/>
                </a:solidFill>
              </a:rPr>
              <a:t> KH </a:t>
            </a:r>
            <a:r>
              <a:rPr lang="fi-FI" sz="800" b="1" dirty="0" smtClean="0">
                <a:solidFill>
                  <a:schemeClr val="tx1"/>
                </a:solidFill>
              </a:rPr>
              <a:t>9.9</a:t>
            </a:r>
            <a:endParaRPr lang="fi-FI" sz="800" b="1" dirty="0">
              <a:solidFill>
                <a:schemeClr val="tx1"/>
              </a:solidFill>
            </a:endParaRPr>
          </a:p>
          <a:p>
            <a:pPr algn="ctr"/>
            <a:endParaRPr lang="fi-FI" sz="800" b="1" dirty="0">
              <a:solidFill>
                <a:schemeClr val="tx1"/>
              </a:solidFill>
            </a:endParaRPr>
          </a:p>
        </p:txBody>
      </p:sp>
      <p:sp>
        <p:nvSpPr>
          <p:cNvPr id="71" name="Suorakulmio 70"/>
          <p:cNvSpPr/>
          <p:nvPr/>
        </p:nvSpPr>
        <p:spPr>
          <a:xfrm>
            <a:off x="568325" y="3074988"/>
            <a:ext cx="1177925" cy="4984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900" b="1" dirty="0"/>
              <a:t>Kuntalaisten kannanotto </a:t>
            </a:r>
            <a:r>
              <a:rPr lang="fi-FI" sz="900" b="1" dirty="0" err="1"/>
              <a:t>kj-esitykseen</a:t>
            </a:r>
            <a:endParaRPr lang="fi-FI" sz="900" b="1" dirty="0"/>
          </a:p>
        </p:txBody>
      </p:sp>
      <p:sp>
        <p:nvSpPr>
          <p:cNvPr id="72" name="Text Box 12"/>
          <p:cNvSpPr txBox="1">
            <a:spLocks noChangeArrowheads="1"/>
          </p:cNvSpPr>
          <p:nvPr/>
        </p:nvSpPr>
        <p:spPr bwMode="auto">
          <a:xfrm>
            <a:off x="568325" y="2565400"/>
            <a:ext cx="19431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fi-FI" sz="1100" b="1" dirty="0">
                <a:solidFill>
                  <a:schemeClr val="bg1"/>
                </a:solidFill>
              </a:rPr>
              <a:t>KH+KV 4.11. Talousarvioseminaari</a:t>
            </a:r>
          </a:p>
        </p:txBody>
      </p:sp>
      <p:sp>
        <p:nvSpPr>
          <p:cNvPr id="4" name="Tekstiruutu 3"/>
          <p:cNvSpPr txBox="1"/>
          <p:nvPr/>
        </p:nvSpPr>
        <p:spPr>
          <a:xfrm>
            <a:off x="7382749" y="6578563"/>
            <a:ext cx="17612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dirty="0" smtClean="0"/>
              <a:t>Päivitetty 10.6.2013</a:t>
            </a:r>
            <a:endParaRPr lang="fi-FI" sz="1200" dirty="0"/>
          </a:p>
        </p:txBody>
      </p:sp>
      <p:pic>
        <p:nvPicPr>
          <p:cNvPr id="64" name="Picture 44" descr="KAS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145" y="108668"/>
            <a:ext cx="1085471" cy="448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6290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nimBg="1"/>
      <p:bldP spid="5127" grpId="0" animBg="1"/>
      <p:bldP spid="5146" grpId="0" animBg="1"/>
      <p:bldP spid="5147" grpId="0" animBg="1"/>
      <p:bldP spid="6173" grpId="0" animBg="1"/>
      <p:bldP spid="6178" grpId="0" animBg="1"/>
      <p:bldP spid="6179" grpId="0" animBg="1"/>
      <p:bldP spid="69" grpId="0" animBg="1"/>
      <p:bldP spid="60" grpId="0" animBg="1"/>
      <p:bldP spid="47" grpId="0" animBg="1"/>
      <p:bldP spid="48" grpId="0" animBg="1"/>
      <p:bldP spid="49" grpId="0" animBg="1"/>
      <p:bldP spid="54" grpId="0" animBg="1"/>
      <p:bldP spid="57" grpId="0" animBg="1"/>
      <p:bldP spid="58" grpId="0" animBg="1"/>
      <p:bldP spid="5181" grpId="0" animBg="1"/>
      <p:bldP spid="5182" grpId="0" animBg="1"/>
      <p:bldP spid="2" grpId="0" animBg="1"/>
      <p:bldP spid="59" grpId="0" animBg="1"/>
      <p:bldP spid="71" grpId="0" animBg="1"/>
      <p:bldP spid="72" grpId="0" animBg="1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146</Words>
  <Application>Microsoft Office PowerPoint</Application>
  <PresentationFormat>Näytössä katseltava diaesitys (4:3)</PresentationFormat>
  <Paragraphs>62</Paragraphs>
  <Slides>1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PowerPoint-esitys</vt:lpstr>
    </vt:vector>
  </TitlesOfParts>
  <Company>PPSHP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Helanen Suvi</dc:creator>
  <cp:lastModifiedBy>Ylinentalo Eero</cp:lastModifiedBy>
  <cp:revision>1</cp:revision>
  <dcterms:created xsi:type="dcterms:W3CDTF">2013-09-09T07:40:58Z</dcterms:created>
  <dcterms:modified xsi:type="dcterms:W3CDTF">2014-03-17T08:21:30Z</dcterms:modified>
</cp:coreProperties>
</file>