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FCB8"/>
    <a:srgbClr val="66FF66"/>
    <a:srgbClr val="D0D8E8"/>
    <a:srgbClr val="D3802D"/>
    <a:srgbClr val="E4FEB4"/>
    <a:srgbClr val="FBFD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2094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6795E-17A7-4C93-BB07-88A8059EB8A3}" type="datetimeFigureOut">
              <a:rPr lang="fi-FI" smtClean="0"/>
              <a:pPr/>
              <a:t>17.3.2014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1D65E-73A7-48C4-8D67-D5FFA6904E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0902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1D65E-73A7-48C4-8D67-D5FFA6904ED1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2F52-8586-4453-84B5-53ACAE7C4666}" type="datetimeFigureOut">
              <a:rPr lang="fi-FI" smtClean="0"/>
              <a:pPr/>
              <a:t>17.3.2014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571D7-575A-425D-A58F-ACE5AE0DC55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2F52-8586-4453-84B5-53ACAE7C4666}" type="datetimeFigureOut">
              <a:rPr lang="fi-FI" smtClean="0"/>
              <a:pPr/>
              <a:t>17.3.2014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571D7-575A-425D-A58F-ACE5AE0DC55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2F52-8586-4453-84B5-53ACAE7C4666}" type="datetimeFigureOut">
              <a:rPr lang="fi-FI" smtClean="0"/>
              <a:pPr/>
              <a:t>17.3.2014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571D7-575A-425D-A58F-ACE5AE0DC55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2F52-8586-4453-84B5-53ACAE7C4666}" type="datetimeFigureOut">
              <a:rPr lang="fi-FI" smtClean="0"/>
              <a:pPr/>
              <a:t>17.3.2014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571D7-575A-425D-A58F-ACE5AE0DC55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2F52-8586-4453-84B5-53ACAE7C4666}" type="datetimeFigureOut">
              <a:rPr lang="fi-FI" smtClean="0"/>
              <a:pPr/>
              <a:t>17.3.2014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571D7-575A-425D-A58F-ACE5AE0DC55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2F52-8586-4453-84B5-53ACAE7C4666}" type="datetimeFigureOut">
              <a:rPr lang="fi-FI" smtClean="0"/>
              <a:pPr/>
              <a:t>17.3.2014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571D7-575A-425D-A58F-ACE5AE0DC55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2F52-8586-4453-84B5-53ACAE7C4666}" type="datetimeFigureOut">
              <a:rPr lang="fi-FI" smtClean="0"/>
              <a:pPr/>
              <a:t>17.3.2014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571D7-575A-425D-A58F-ACE5AE0DC55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2F52-8586-4453-84B5-53ACAE7C4666}" type="datetimeFigureOut">
              <a:rPr lang="fi-FI" smtClean="0"/>
              <a:pPr/>
              <a:t>17.3.2014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571D7-575A-425D-A58F-ACE5AE0DC55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2F52-8586-4453-84B5-53ACAE7C4666}" type="datetimeFigureOut">
              <a:rPr lang="fi-FI" smtClean="0"/>
              <a:pPr/>
              <a:t>17.3.2014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571D7-575A-425D-A58F-ACE5AE0DC55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2F52-8586-4453-84B5-53ACAE7C4666}" type="datetimeFigureOut">
              <a:rPr lang="fi-FI" smtClean="0"/>
              <a:pPr/>
              <a:t>17.3.2014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571D7-575A-425D-A58F-ACE5AE0DC55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2F52-8586-4453-84B5-53ACAE7C4666}" type="datetimeFigureOut">
              <a:rPr lang="fi-FI" smtClean="0"/>
              <a:pPr/>
              <a:t>17.3.2014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571D7-575A-425D-A58F-ACE5AE0DC55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A2F52-8586-4453-84B5-53ACAE7C4666}" type="datetimeFigureOut">
              <a:rPr lang="fi-FI" smtClean="0"/>
              <a:pPr/>
              <a:t>17.3.2014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571D7-575A-425D-A58F-ACE5AE0DC55C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194971"/>
              </p:ext>
            </p:extLst>
          </p:nvPr>
        </p:nvGraphicFramePr>
        <p:xfrm>
          <a:off x="0" y="801906"/>
          <a:ext cx="9126806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740"/>
                <a:gridCol w="359165"/>
                <a:gridCol w="287331"/>
                <a:gridCol w="256751"/>
                <a:gridCol w="299687"/>
                <a:gridCol w="305560"/>
                <a:gridCol w="282944"/>
                <a:gridCol w="288804"/>
                <a:gridCol w="301003"/>
                <a:gridCol w="285034"/>
                <a:gridCol w="281578"/>
                <a:gridCol w="297484"/>
                <a:gridCol w="288032"/>
                <a:gridCol w="301562"/>
                <a:gridCol w="270925"/>
                <a:gridCol w="293800"/>
                <a:gridCol w="339097"/>
                <a:gridCol w="287332"/>
                <a:gridCol w="254970"/>
                <a:gridCol w="251342"/>
                <a:gridCol w="281924"/>
                <a:gridCol w="383344"/>
                <a:gridCol w="263825"/>
                <a:gridCol w="311791"/>
                <a:gridCol w="306781"/>
              </a:tblGrid>
              <a:tr h="360040">
                <a:tc>
                  <a:txBody>
                    <a:bodyPr/>
                    <a:lstStyle/>
                    <a:p>
                      <a:r>
                        <a:rPr lang="fi-FI" sz="1000" dirty="0" smtClean="0">
                          <a:solidFill>
                            <a:schemeClr val="tx1"/>
                          </a:solidFill>
                        </a:rPr>
                        <a:t>Toiminnan</a:t>
                      </a:r>
                      <a:r>
                        <a:rPr lang="fi-FI" sz="1000" baseline="0" dirty="0" smtClean="0">
                          <a:solidFill>
                            <a:schemeClr val="tx1"/>
                          </a:solidFill>
                        </a:rPr>
                        <a:t> ja talousarvion valmisteluprosessi </a:t>
                      </a:r>
                      <a:endParaRPr lang="fi-FI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6FCB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Tammi-</a:t>
                      </a:r>
                    </a:p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kuu</a:t>
                      </a:r>
                      <a:endParaRPr lang="fi-FI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Helmi-</a:t>
                      </a:r>
                    </a:p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kuu</a:t>
                      </a:r>
                      <a:endParaRPr lang="fi-FI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Maalis-</a:t>
                      </a:r>
                    </a:p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kuu</a:t>
                      </a:r>
                      <a:endParaRPr lang="fi-FI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Huhti-</a:t>
                      </a:r>
                    </a:p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kuu</a:t>
                      </a:r>
                      <a:endParaRPr lang="fi-FI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Touko-</a:t>
                      </a:r>
                    </a:p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kuu</a:t>
                      </a:r>
                      <a:endParaRPr lang="fi-FI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Kesä-</a:t>
                      </a:r>
                    </a:p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kuu</a:t>
                      </a:r>
                      <a:endParaRPr lang="fi-FI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Heinä-</a:t>
                      </a:r>
                    </a:p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kuu</a:t>
                      </a:r>
                      <a:endParaRPr lang="fi-FI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Elo-</a:t>
                      </a:r>
                    </a:p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kuu </a:t>
                      </a:r>
                      <a:endParaRPr lang="fi-FI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Syys-</a:t>
                      </a:r>
                    </a:p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kuu</a:t>
                      </a:r>
                      <a:endParaRPr lang="fi-FI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Loka-</a:t>
                      </a:r>
                    </a:p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kuu</a:t>
                      </a:r>
                      <a:endParaRPr lang="fi-FI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Marras-</a:t>
                      </a:r>
                    </a:p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kuu</a:t>
                      </a:r>
                      <a:endParaRPr lang="fi-FI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900" b="1" dirty="0" smtClean="0">
                          <a:solidFill>
                            <a:schemeClr val="tx1"/>
                          </a:solidFill>
                        </a:rPr>
                        <a:t>Joulu-kuu</a:t>
                      </a:r>
                      <a:endParaRPr lang="fi-FI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185544">
                <a:tc>
                  <a:txBody>
                    <a:bodyPr/>
                    <a:lstStyle/>
                    <a:p>
                      <a:r>
                        <a:rPr lang="fi-FI" sz="900" b="0" baseline="0" dirty="0" smtClean="0"/>
                        <a:t>Väestön hyvinvoinnin ja palvelujen kuvaus /indikaattorit </a:t>
                      </a:r>
                      <a:endParaRPr lang="fi-FI" sz="900" b="1" dirty="0"/>
                    </a:p>
                  </a:txBody>
                  <a:tcPr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174104"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Kuntalaisten osallisuus (kokemus)</a:t>
                      </a:r>
                      <a:endParaRPr lang="fi-FI" sz="900" dirty="0"/>
                    </a:p>
                  </a:txBody>
                  <a:tcPr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12400"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Järjestöt ja  3.sektori  (kokemus) yhteistyöseminaari + neuvostot</a:t>
                      </a:r>
                      <a:endParaRPr lang="fi-FI" sz="900" dirty="0"/>
                    </a:p>
                  </a:txBody>
                  <a:tcPr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1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00" dirty="0" smtClean="0"/>
                        <a:t>Yhteenveto hyvinvoinnin vahvuuksista ja </a:t>
                      </a:r>
                      <a:r>
                        <a:rPr lang="fi-FI" sz="900" baseline="0" dirty="0" smtClean="0"/>
                        <a:t>kehittämiskohteista</a:t>
                      </a:r>
                      <a:endParaRPr lang="fi-FI" sz="900" b="1" dirty="0"/>
                    </a:p>
                  </a:txBody>
                  <a:tcPr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1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00" dirty="0" smtClean="0"/>
                        <a:t>Arviointi hallintokuntien</a:t>
                      </a:r>
                      <a:r>
                        <a:rPr lang="fi-FI" sz="900" baseline="0" dirty="0" smtClean="0"/>
                        <a:t> toimen-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00" baseline="0" dirty="0" err="1" smtClean="0"/>
                        <a:t>piteiden</a:t>
                      </a:r>
                      <a:r>
                        <a:rPr lang="fi-FI" sz="900" baseline="0" dirty="0" smtClean="0"/>
                        <a:t> vaikuttavuudesta   </a:t>
                      </a:r>
                      <a:r>
                        <a:rPr lang="fi-FI" sz="900" b="1" baseline="0" dirty="0" smtClean="0"/>
                        <a:t> TP</a:t>
                      </a:r>
                      <a:endParaRPr lang="fi-FI" sz="900" b="1" dirty="0"/>
                    </a:p>
                  </a:txBody>
                  <a:tcPr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800" b="0" dirty="0" smtClean="0"/>
                        <a:t>TP</a:t>
                      </a:r>
                      <a:endParaRPr lang="fi-FI" sz="800" b="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230088"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Strategian</a:t>
                      </a:r>
                      <a:r>
                        <a:rPr lang="fi-FI" sz="900" baseline="0" dirty="0" smtClean="0"/>
                        <a:t> valmistelu  ja</a:t>
                      </a:r>
                    </a:p>
                    <a:p>
                      <a:r>
                        <a:rPr lang="fi-FI" sz="900" b="1" baseline="0" dirty="0" smtClean="0">
                          <a:solidFill>
                            <a:srgbClr val="7030A0"/>
                          </a:solidFill>
                        </a:rPr>
                        <a:t>Hyväksyminen</a:t>
                      </a:r>
                      <a:endParaRPr lang="fi-FI" sz="9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230088">
                <a:tc>
                  <a:txBody>
                    <a:bodyPr/>
                    <a:lstStyle/>
                    <a:p>
                      <a:r>
                        <a:rPr lang="fi-FI" sz="900" dirty="0" err="1" smtClean="0"/>
                        <a:t>TA:n</a:t>
                      </a:r>
                      <a:r>
                        <a:rPr lang="fi-FI" sz="900" dirty="0" smtClean="0"/>
                        <a:t>  </a:t>
                      </a:r>
                      <a:r>
                        <a:rPr lang="fi-FI" sz="900" b="1" cap="non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suunnitteluohje</a:t>
                      </a:r>
                      <a:r>
                        <a:rPr lang="fi-FI" sz="900" cap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i-FI" sz="900" dirty="0" smtClean="0"/>
                        <a:t>, </a:t>
                      </a:r>
                      <a:r>
                        <a:rPr lang="fi-FI" sz="900" b="1" dirty="0" smtClean="0">
                          <a:solidFill>
                            <a:srgbClr val="C00000"/>
                          </a:solidFill>
                        </a:rPr>
                        <a:t>valmistelu </a:t>
                      </a:r>
                      <a:r>
                        <a:rPr lang="fi-FI" sz="900" dirty="0" smtClean="0"/>
                        <a:t>ja </a:t>
                      </a:r>
                      <a:r>
                        <a:rPr lang="fi-FI" sz="900" b="1" dirty="0" err="1" smtClean="0">
                          <a:solidFill>
                            <a:schemeClr val="tx2"/>
                          </a:solidFill>
                        </a:rPr>
                        <a:t>ta</a:t>
                      </a:r>
                      <a:r>
                        <a:rPr lang="fi-FI" sz="900" b="1" dirty="0" smtClean="0">
                          <a:solidFill>
                            <a:schemeClr val="tx2"/>
                          </a:solidFill>
                        </a:rPr>
                        <a:t> esitys</a:t>
                      </a:r>
                      <a:r>
                        <a:rPr lang="fi-FI" sz="900" b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fi-FI" sz="900" b="1" baseline="0" dirty="0" smtClean="0">
                          <a:solidFill>
                            <a:srgbClr val="7030A0"/>
                          </a:solidFill>
                        </a:rPr>
                        <a:t>ja </a:t>
                      </a:r>
                      <a:r>
                        <a:rPr lang="fi-FI" sz="900" b="1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luottamushenkilökäsittely </a:t>
                      </a:r>
                      <a:endParaRPr lang="fi-FI" sz="9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3399FF"/>
                        </a:gs>
                        <a:gs pos="16000">
                          <a:srgbClr val="00CCCC"/>
                        </a:gs>
                        <a:gs pos="47000">
                          <a:srgbClr val="9999FF"/>
                        </a:gs>
                        <a:gs pos="60001">
                          <a:srgbClr val="2E6792"/>
                        </a:gs>
                        <a:gs pos="71001">
                          <a:srgbClr val="3333CC"/>
                        </a:gs>
                        <a:gs pos="81000">
                          <a:srgbClr val="1170FF"/>
                        </a:gs>
                        <a:gs pos="100000">
                          <a:srgbClr val="006699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8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rect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800" dirty="0"/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rect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rect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224368">
                <a:tc>
                  <a:txBody>
                    <a:bodyPr/>
                    <a:lstStyle/>
                    <a:p>
                      <a:r>
                        <a:rPr lang="fi-FI" sz="900" dirty="0" smtClean="0"/>
                        <a:t>Prosessien TA valmistelu,</a:t>
                      </a:r>
                      <a:r>
                        <a:rPr lang="fi-FI" sz="900" baseline="0" dirty="0" smtClean="0"/>
                        <a:t> </a:t>
                      </a:r>
                      <a:r>
                        <a:rPr lang="fi-FI" sz="900" dirty="0" smtClean="0"/>
                        <a:t>esitykset </a:t>
                      </a:r>
                    </a:p>
                    <a:p>
                      <a:r>
                        <a:rPr lang="fi-FI" sz="900" dirty="0" smtClean="0"/>
                        <a:t>ja lautakuntakäsittelyt</a:t>
                      </a:r>
                      <a:endParaRPr lang="fi-FI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284936">
                <a:tc>
                  <a:txBody>
                    <a:bodyPr/>
                    <a:lstStyle/>
                    <a:p>
                      <a:r>
                        <a:rPr lang="fi-FI" sz="900" baseline="0" dirty="0" smtClean="0"/>
                        <a:t>Toimenpide- ja resurssiesitykset hyvinvoinnin kehittämiskohteisiin</a:t>
                      </a:r>
                      <a:endParaRPr lang="fi-FI" sz="900" b="1" dirty="0"/>
                    </a:p>
                  </a:txBody>
                  <a:tcPr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rect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rect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rect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rect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2849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00" dirty="0" smtClean="0"/>
                        <a:t>Strategia,</a:t>
                      </a:r>
                      <a:r>
                        <a:rPr lang="fi-FI" sz="900" baseline="0" dirty="0" smtClean="0"/>
                        <a:t> ohjelmat ja muut toimintaa ohjaavat asiakirjat</a:t>
                      </a:r>
                      <a:endParaRPr lang="fi-FI" sz="900" dirty="0"/>
                    </a:p>
                  </a:txBody>
                  <a:tcPr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2849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00" dirty="0" smtClean="0"/>
                        <a:t>Palvelujen järjestämisohjelman</a:t>
                      </a:r>
                      <a:r>
                        <a:rPr lang="fi-FI" sz="900" baseline="0" dirty="0" smtClean="0"/>
                        <a:t> tarkistaminen </a:t>
                      </a:r>
                      <a:endParaRPr lang="fi-FI" sz="9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2849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00" dirty="0" err="1" smtClean="0"/>
                        <a:t>Käyttösuunn</a:t>
                      </a:r>
                      <a:r>
                        <a:rPr lang="fi-FI" sz="900" dirty="0" smtClean="0"/>
                        <a:t>. v</a:t>
                      </a:r>
                      <a:r>
                        <a:rPr lang="fi-FI" sz="900" baseline="0" dirty="0" smtClean="0"/>
                        <a:t>almistelu prosesseissa  konkreettiset  </a:t>
                      </a:r>
                      <a:r>
                        <a:rPr lang="fi-FI" sz="900" baseline="0" dirty="0" err="1" smtClean="0"/>
                        <a:t>toimenpit</a:t>
                      </a:r>
                      <a:r>
                        <a:rPr lang="fi-FI" sz="900" baseline="0" dirty="0" smtClean="0"/>
                        <a:t>. + mittarit </a:t>
                      </a:r>
                      <a:endParaRPr lang="fi-FI" sz="900" b="1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>
                      <a:gsLst>
                        <a:gs pos="0">
                          <a:srgbClr val="DDEBCF">
                            <a:alpha val="48000"/>
                          </a:srgbClr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>
                      <a:gsLst>
                        <a:gs pos="0">
                          <a:srgbClr val="DDEBCF">
                            <a:alpha val="48000"/>
                          </a:srgbClr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>
                      <a:gsLst>
                        <a:gs pos="0">
                          <a:srgbClr val="DDEBCF">
                            <a:alpha val="48000"/>
                          </a:srgbClr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DDEBCF"/>
                        </a:gs>
                        <a:gs pos="50000">
                          <a:srgbClr val="9CB86E"/>
                        </a:gs>
                        <a:gs pos="100000">
                          <a:srgbClr val="156B13"/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183192">
                <a:tc>
                  <a:txBody>
                    <a:bodyPr/>
                    <a:lstStyle/>
                    <a:p>
                      <a:r>
                        <a:rPr lang="fi-FI" sz="1000" b="1" dirty="0" smtClean="0"/>
                        <a:t>Hvk:n, talousarvion ja </a:t>
                      </a:r>
                      <a:r>
                        <a:rPr lang="fi-FI" sz="1000" b="1" dirty="0" err="1" smtClean="0"/>
                        <a:t>toimintasuunn</a:t>
                      </a:r>
                      <a:r>
                        <a:rPr lang="fi-FI" sz="1000" b="1" dirty="0" smtClean="0"/>
                        <a:t>.</a:t>
                      </a:r>
                      <a:r>
                        <a:rPr lang="fi-FI" sz="1000" b="1" baseline="0" dirty="0" smtClean="0"/>
                        <a:t> hyväksyminen</a:t>
                      </a:r>
                      <a:endParaRPr lang="fi-FI" sz="1000" b="1" dirty="0"/>
                    </a:p>
                  </a:txBody>
                  <a:tcP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900" b="0" dirty="0"/>
                    </a:p>
                  </a:txBody>
                  <a:tcPr>
                    <a:gradFill flip="none" rotWithShape="1">
                      <a:gsLst>
                        <a:gs pos="0">
                          <a:srgbClr val="000082"/>
                        </a:gs>
                        <a:gs pos="30000">
                          <a:srgbClr val="66008F"/>
                        </a:gs>
                        <a:gs pos="64999">
                          <a:srgbClr val="BA0066"/>
                        </a:gs>
                        <a:gs pos="89999">
                          <a:srgbClr val="FF0000"/>
                        </a:gs>
                        <a:gs pos="100000">
                          <a:srgbClr val="FF8200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22" name="Tekstikehys 21"/>
          <p:cNvSpPr txBox="1"/>
          <p:nvPr/>
        </p:nvSpPr>
        <p:spPr>
          <a:xfrm>
            <a:off x="7812360" y="3284984"/>
            <a:ext cx="10374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00" dirty="0" smtClean="0"/>
              <a:t>luottamushenk.käsit</a:t>
            </a:r>
            <a:endParaRPr lang="fi-FI" sz="800" dirty="0"/>
          </a:p>
        </p:txBody>
      </p:sp>
      <p:sp>
        <p:nvSpPr>
          <p:cNvPr id="3" name="Tekstiruutu 2"/>
          <p:cNvSpPr txBox="1"/>
          <p:nvPr/>
        </p:nvSpPr>
        <p:spPr>
          <a:xfrm>
            <a:off x="107504" y="195465"/>
            <a:ext cx="9062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                     </a:t>
            </a:r>
            <a:r>
              <a:rPr lang="fi-FI" b="1" dirty="0" smtClean="0"/>
              <a:t>Hyvinvointijohtaminen kunnan talouden ja toiminnan suunnittelun vuosikellossa</a:t>
            </a:r>
          </a:p>
          <a:p>
            <a:pPr algn="ctr"/>
            <a:r>
              <a:rPr lang="fi-FI" sz="1400" b="1" dirty="0" smtClean="0"/>
              <a:t>(esimerkkinä Oulun kaupunki)</a:t>
            </a:r>
            <a:endParaRPr lang="fi-FI" sz="1400" b="1" dirty="0"/>
          </a:p>
        </p:txBody>
      </p:sp>
      <p:pic>
        <p:nvPicPr>
          <p:cNvPr id="13" name="Picture 44" descr="KAS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145" y="108668"/>
            <a:ext cx="1085471" cy="448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127</Words>
  <Application>Microsoft Office PowerPoint</Application>
  <PresentationFormat>Näytössä katseltava diaesitys (4:3)</PresentationFormat>
  <Paragraphs>45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PowerPoint-esitys</vt:lpstr>
    </vt:vector>
  </TitlesOfParts>
  <Company>Oulun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majuvah3</dc:creator>
  <cp:lastModifiedBy>Ylinentalo Eero</cp:lastModifiedBy>
  <cp:revision>85</cp:revision>
  <dcterms:created xsi:type="dcterms:W3CDTF">2013-01-30T12:22:26Z</dcterms:created>
  <dcterms:modified xsi:type="dcterms:W3CDTF">2014-03-17T08:21:19Z</dcterms:modified>
</cp:coreProperties>
</file>