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  <p:sldMasterId id="2147483674" r:id="rId6"/>
  </p:sldMasterIdLst>
  <p:notesMasterIdLst>
    <p:notesMasterId r:id="rId19"/>
  </p:notesMasterIdLst>
  <p:handoutMasterIdLst>
    <p:handoutMasterId r:id="rId20"/>
  </p:handoutMasterIdLst>
  <p:sldIdLst>
    <p:sldId id="256" r:id="rId7"/>
    <p:sldId id="258" r:id="rId8"/>
    <p:sldId id="264" r:id="rId9"/>
    <p:sldId id="268" r:id="rId10"/>
    <p:sldId id="265" r:id="rId11"/>
    <p:sldId id="267" r:id="rId12"/>
    <p:sldId id="271" r:id="rId13"/>
    <p:sldId id="266" r:id="rId14"/>
    <p:sldId id="274" r:id="rId15"/>
    <p:sldId id="275" r:id="rId16"/>
    <p:sldId id="276" r:id="rId17"/>
    <p:sldId id="263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79C"/>
    <a:srgbClr val="2B6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1" autoAdjust="0"/>
  </p:normalViewPr>
  <p:slideViewPr>
    <p:cSldViewPr snapToGrid="0" snapToObjects="1">
      <p:cViewPr varScale="1">
        <p:scale>
          <a:sx n="95" d="100"/>
          <a:sy n="95" d="100"/>
        </p:scale>
        <p:origin x="69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DCED9-17C1-5844-821E-D4C79BD5CEAD}" type="datetimeFigureOut">
              <a:t>11.6.2020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EDD0-C21F-DC44-97AB-9DC2BBEDF6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6EB3-A7AD-F94A-9A03-FD5B103AD45C}" type="datetimeFigureOut">
              <a:t>11.6.2020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670B1-FCBE-A54C-A57B-99894068BA8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4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07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EEB2-E5BC-4945-94F2-072A1380B9AF}" type="datetime3">
              <a:t>11/6/20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4D05-6CC1-6743-BB01-2F9475278B0B}" type="slidenum">
              <a:t>‹#›</a:t>
            </a:fld>
            <a:endParaRPr lang="en-US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29" y="4767263"/>
            <a:ext cx="957497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8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DD85-10A6-3F4A-902B-6E21CB838C9B}" type="datetime3">
              <a:t>11/6/20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4D05-6CC1-6743-BB01-2F9475278B0B}" type="slidenum">
              <a:t>‹#›</a:t>
            </a:fld>
            <a:endParaRPr lang="en-US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29" y="4767263"/>
            <a:ext cx="957497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48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3A70-088D-6343-B0E5-88E0128DC6A6}" type="datetime3">
              <a:t>11/6/20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4D05-6CC1-6743-BB01-2F9475278B0B}" type="slidenum">
              <a:t>‹#›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29" y="4767263"/>
            <a:ext cx="957497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27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F37A-7282-FE4F-8A92-EF9A79432FC1}" type="datetime3">
              <a:t>11/6/20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4D05-6CC1-6743-BB01-2F9475278B0B}" type="slidenum">
              <a:t>‹#›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29" y="4767263"/>
            <a:ext cx="957497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40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9B0AC-73CB-4AB0-8065-E72CCB4AC317}" type="datetimeFigureOut">
              <a:rPr lang="fi-FI"/>
              <a:pPr>
                <a:defRPr/>
              </a:pPr>
              <a:t>11.6.2020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B84CD-35D4-45DA-831D-DF5B377ADFB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89912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1C134-CD23-42C9-B600-031388339AB2}" type="datetimeFigureOut">
              <a:rPr lang="fi-FI"/>
              <a:pPr>
                <a:defRPr/>
              </a:pPr>
              <a:t>11.6.2020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C0109-612F-48CF-9DA5-ADFC3B48C08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25983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8BC44-3057-4E23-8F0D-E2FD4B247AAF}" type="datetimeFigureOut">
              <a:rPr lang="fi-FI"/>
              <a:pPr>
                <a:defRPr/>
              </a:pPr>
              <a:t>11.6.2020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3FB0-5885-4423-9925-D278502A17B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20439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B3E58-4BD7-4215-ACB0-33B4EC3A4B35}" type="datetimeFigureOut">
              <a:rPr lang="fi-FI"/>
              <a:pPr>
                <a:defRPr/>
              </a:pPr>
              <a:t>11.6.2020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3A4DE-3A68-4CE9-B98F-CFAEF6F02EF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4766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95BD6-44AC-41A9-BD80-C242E80A6B55}" type="datetimeFigureOut">
              <a:rPr lang="fi-FI"/>
              <a:pPr>
                <a:defRPr/>
              </a:pPr>
              <a:t>11.6.2020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8849A-A8BF-44AA-9AA0-72D42060289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11488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43F0-7359-4311-8981-A8DB8478DEDB}" type="datetimeFigureOut">
              <a:rPr lang="fi-FI"/>
              <a:pPr>
                <a:defRPr/>
              </a:pPr>
              <a:t>11.6.2020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69C6-7B5A-4146-9D74-CA529D9AEA0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2070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Work Sans" panose="00000500000000000000" pitchFamily="50" charset="0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Work Sans" panose="00000500000000000000" pitchFamily="50" charset="0"/>
              </a:defRPr>
            </a:lvl3pPr>
            <a:lvl4pPr>
              <a:defRPr>
                <a:solidFill>
                  <a:schemeClr val="tx2"/>
                </a:solidFill>
                <a:latin typeface="Work Sans" panose="00000500000000000000" pitchFamily="50" charset="0"/>
              </a:defRPr>
            </a:lvl4pPr>
            <a:lvl5pPr>
              <a:defRPr>
                <a:solidFill>
                  <a:schemeClr val="tx2"/>
                </a:solidFill>
                <a:latin typeface="Work Sans" panose="00000500000000000000" pitchFamily="50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0421" y="4758796"/>
            <a:ext cx="2133600" cy="273844"/>
          </a:xfrm>
        </p:spPr>
        <p:txBody>
          <a:bodyPr anchor="ctr"/>
          <a:lstStyle/>
          <a:p>
            <a:fld id="{CA8A5857-1030-FE43-AD03-E416EADC217B}" type="datetime3">
              <a:t>11/6/20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37620" y="4758796"/>
            <a:ext cx="2895600" cy="273844"/>
          </a:xfrm>
        </p:spPr>
        <p:txBody>
          <a:bodyPr anchor="ctr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1674" y="4758796"/>
            <a:ext cx="507993" cy="273844"/>
          </a:xfrm>
        </p:spPr>
        <p:txBody>
          <a:bodyPr anchor="ctr"/>
          <a:lstStyle/>
          <a:p>
            <a:fld id="{D2F84D05-6CC1-6743-BB01-2F9475278B0B}" type="slidenum">
              <a:t>‹#›</a:t>
            </a:fld>
            <a:endParaRPr lang="en-US" dirty="0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29" y="4767263"/>
            <a:ext cx="957497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37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A5877-CB18-43BB-A7EE-7A37563B5FD1}" type="datetimeFigureOut">
              <a:rPr lang="fi-FI"/>
              <a:pPr>
                <a:defRPr/>
              </a:pPr>
              <a:t>11.6.2020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4F673-4BF3-445F-BFE2-C9FE45DAF30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57861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683F2-E60B-4106-84D9-9A2D7C11F9FA}" type="datetimeFigureOut">
              <a:rPr lang="fi-FI"/>
              <a:pPr>
                <a:defRPr/>
              </a:pPr>
              <a:t>11.6.2020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3B913-777E-46B9-8BE0-86E25712EE3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46618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75142-5466-43DD-ADB5-13D2B01C583F}" type="datetimeFigureOut">
              <a:rPr lang="fi-FI"/>
              <a:pPr>
                <a:defRPr/>
              </a:pPr>
              <a:t>11.6.2020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3900-7F0E-4024-A186-D491CD55140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79935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1CB6B-4FD9-42AE-A489-1E62ABCCFC50}" type="datetimeFigureOut">
              <a:rPr lang="fi-FI"/>
              <a:pPr>
                <a:defRPr/>
              </a:pPr>
              <a:t>11.6.2020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7133-E0F6-493B-B58C-FFE3CD53AC8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33632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4479-1868-40C9-8C9F-135D2FDFA4FD}" type="datetimeFigureOut">
              <a:rPr lang="fi-FI"/>
              <a:pPr>
                <a:defRPr/>
              </a:pPr>
              <a:t>11.6.2020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C165-4E91-408D-A5A6-F5397A86D67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44917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3A7E-E540-4159-986A-173385B2834A}" type="datetimeFigureOut">
              <a:rPr lang="fi-FI" smtClean="0"/>
              <a:t>11.6.2020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5913-44AD-4617-9271-F712536ED3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085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3A7E-E540-4159-986A-173385B2834A}" type="datetimeFigureOut">
              <a:rPr lang="fi-FI" smtClean="0"/>
              <a:t>11.6.2020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5913-44AD-4617-9271-F712536ED3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9042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3A7E-E540-4159-986A-173385B2834A}" type="datetimeFigureOut">
              <a:rPr lang="fi-FI" smtClean="0"/>
              <a:t>11.6.2020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5913-44AD-4617-9271-F712536ED3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331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3A7E-E540-4159-986A-173385B2834A}" type="datetimeFigureOut">
              <a:rPr lang="fi-FI" smtClean="0"/>
              <a:t>11.6.2020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5913-44AD-4617-9271-F712536ED3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7145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3A7E-E540-4159-986A-173385B2834A}" type="datetimeFigureOut">
              <a:rPr lang="fi-FI" smtClean="0"/>
              <a:t>11.6.2020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5913-44AD-4617-9271-F712536ED3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907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62"/>
          <a:stretch/>
        </p:blipFill>
        <p:spPr>
          <a:xfrm>
            <a:off x="285086" y="289375"/>
            <a:ext cx="8574608" cy="3850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41" y="795817"/>
            <a:ext cx="5721290" cy="2820974"/>
          </a:xfrm>
        </p:spPr>
        <p:txBody>
          <a:bodyPr anchor="ctr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pic>
        <p:nvPicPr>
          <p:cNvPr id="8" name="Picture 7" descr="Heinola_tunnus+slogan_vaaka_musta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88"/>
          <a:stretch/>
        </p:blipFill>
        <p:spPr>
          <a:xfrm>
            <a:off x="285086" y="4513342"/>
            <a:ext cx="2432175" cy="319901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4449634"/>
            <a:ext cx="1341294" cy="3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50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3A7E-E540-4159-986A-173385B2834A}" type="datetimeFigureOut">
              <a:rPr lang="fi-FI" smtClean="0"/>
              <a:t>11.6.2020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5913-44AD-4617-9271-F712536ED3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488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3A7E-E540-4159-986A-173385B2834A}" type="datetimeFigureOut">
              <a:rPr lang="fi-FI" smtClean="0"/>
              <a:t>11.6.2020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5913-44AD-4617-9271-F712536ED3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81211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3A7E-E540-4159-986A-173385B2834A}" type="datetimeFigureOut">
              <a:rPr lang="fi-FI" smtClean="0"/>
              <a:t>11.6.2020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5913-44AD-4617-9271-F712536ED3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953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3A7E-E540-4159-986A-173385B2834A}" type="datetimeFigureOut">
              <a:rPr lang="fi-FI" smtClean="0"/>
              <a:t>11.6.2020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5913-44AD-4617-9271-F712536ED3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7524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3A7E-E540-4159-986A-173385B2834A}" type="datetimeFigureOut">
              <a:rPr lang="fi-FI" smtClean="0"/>
              <a:t>11.6.2020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5913-44AD-4617-9271-F712536ED3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76728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3A7E-E540-4159-986A-173385B2834A}" type="datetimeFigureOut">
              <a:rPr lang="fi-FI" smtClean="0"/>
              <a:t>11.6.2020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5913-44AD-4617-9271-F712536ED3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469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541" y="1648658"/>
            <a:ext cx="5721290" cy="1028141"/>
          </a:xfrm>
        </p:spPr>
        <p:txBody>
          <a:bodyPr anchor="ctr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fi-FI"/>
              <a:t>KIITOS.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4988" y="2844800"/>
            <a:ext cx="5721350" cy="1861386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Titteli</a:t>
            </a:r>
            <a:br>
              <a:rPr lang="fi-FI"/>
            </a:br>
            <a:r>
              <a:rPr lang="fi-FI"/>
              <a:t>+358 00 000 0000</a:t>
            </a:r>
            <a:br>
              <a:rPr lang="fi-FI"/>
            </a:br>
            <a:r>
              <a:rPr lang="fi-FI"/>
              <a:t>etunimi.sukunimi@heinola.fi</a:t>
            </a:r>
            <a:br>
              <a:rPr lang="fi-FI"/>
            </a:br>
            <a:r>
              <a:rPr lang="fi-FI"/>
              <a:t>www.heinola.fi</a:t>
            </a:r>
            <a:endParaRPr lang="en-US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4449634"/>
            <a:ext cx="1341294" cy="3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74" y="1200151"/>
            <a:ext cx="4270832" cy="3394472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1" y="1200151"/>
            <a:ext cx="4225695" cy="3394472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6049-18A5-2A4E-B726-8D469C98A37A}" type="datetime3">
              <a:t>11/6/20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4D05-6CC1-6743-BB01-2F9475278B0B}" type="slidenum">
              <a:t>‹#›</a:t>
            </a:fld>
            <a:endParaRPr lang="en-US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29" y="4767263"/>
            <a:ext cx="957497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5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674" y="1151335"/>
            <a:ext cx="417122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674" y="1631156"/>
            <a:ext cx="4171220" cy="296346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7670" y="1151335"/>
            <a:ext cx="4324656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7670" y="1631156"/>
            <a:ext cx="4324656" cy="296346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2A58-A66E-4C4B-A9B3-DA83B6252068}" type="datetime3">
              <a:t>11/6/20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4D05-6CC1-6743-BB01-2F9475278B0B}" type="slidenum">
              <a:t>‹#›</a:t>
            </a:fld>
            <a:endParaRPr lang="en-US"/>
          </a:p>
        </p:txBody>
      </p:sp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29" y="4767263"/>
            <a:ext cx="957497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2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5384-14E3-7B40-A41A-C4BD52F45076}" type="datetime3">
              <a:t>11/6/20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4D05-6CC1-6743-BB01-2F9475278B0B}" type="slidenum">
              <a:t>‹#›</a:t>
            </a:fld>
            <a:endParaRPr lang="en-US"/>
          </a:p>
        </p:txBody>
      </p: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29" y="4767263"/>
            <a:ext cx="957497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7FCE-9CC2-3545-A69A-59B6461280D2}" type="datetime3">
              <a:t>11/6/20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4D05-6CC1-6743-BB01-2F9475278B0B}" type="slidenum">
              <a:t>‹#›</a:t>
            </a:fld>
            <a:endParaRPr lang="en-US"/>
          </a:p>
        </p:txBody>
      </p:sp>
      <p:pic>
        <p:nvPicPr>
          <p:cNvPr id="6" name="Picture 5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29" y="4767263"/>
            <a:ext cx="957497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4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ans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54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1674" y="205979"/>
            <a:ext cx="87206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674" y="1200151"/>
            <a:ext cx="87206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0421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29C16-CED8-FD47-A423-2220F5766B0C}" type="datetime3">
              <a:rPr lang="en-US"/>
              <a:pPr/>
              <a:t>11 June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762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74" y="4767263"/>
            <a:ext cx="507993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84D05-6CC1-6743-BB01-2F9475278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9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Work Sans" panose="00000500000000000000" pitchFamily="50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2"/>
          </a:solidFill>
          <a:latin typeface="Work Sans" panose="00000500000000000000" pitchFamily="50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2"/>
          </a:solidFill>
          <a:latin typeface="Work Sans" panose="00000500000000000000" pitchFamily="50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2"/>
          </a:solidFill>
          <a:latin typeface="Work Sans" panose="00000500000000000000" pitchFamily="50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2"/>
          </a:solidFill>
          <a:latin typeface="Work Sans" panose="00000500000000000000" pitchFamily="50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BC2C14-F1D2-4B8F-9A71-36120FD15316}" type="datetimeFigureOut">
              <a:rPr lang="fi-FI"/>
              <a:pPr>
                <a:defRPr/>
              </a:pPr>
              <a:t>11.6.2020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8231B0F-2FC4-4614-B201-878C1B98EAB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1808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53A7E-E540-4159-986A-173385B2834A}" type="datetimeFigureOut">
              <a:rPr lang="fi-FI" smtClean="0"/>
              <a:t>11.6.2020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A5913-44AD-4617-9271-F712536ED3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517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031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95365"/>
          </a:xfrm>
          <a:solidFill>
            <a:srgbClr val="FF3399"/>
          </a:solidFill>
        </p:spPr>
        <p:txBody>
          <a:bodyPr/>
          <a:lstStyle/>
          <a:p>
            <a:r>
              <a:rPr lang="fi-FI" b="1" dirty="0">
                <a:solidFill>
                  <a:schemeClr val="bg1"/>
                </a:solidFill>
                <a:latin typeface="Work Sans" panose="00000500000000000000" pitchFamily="50" charset="0"/>
              </a:rPr>
              <a:t>	Tahdon – En tahdo! -ryhmä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324" y="1397437"/>
            <a:ext cx="2578832" cy="3587939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5476168" y="1458903"/>
            <a:ext cx="3230807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fi-FI" sz="2100" b="1" dirty="0">
                <a:solidFill>
                  <a:srgbClr val="76923C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RYHMÄ KOKOONTUU VIISI KERTAA.</a:t>
            </a:r>
          </a:p>
          <a:p>
            <a:pPr algn="ctr" defTabSz="685800"/>
            <a:endParaRPr lang="fi-FI" sz="2100" b="1" dirty="0">
              <a:solidFill>
                <a:srgbClr val="76923C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 defTabSz="685800"/>
            <a:endParaRPr lang="fi-FI" sz="2100" b="1" dirty="0">
              <a:solidFill>
                <a:srgbClr val="76923C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 defTabSz="685800"/>
            <a:endParaRPr lang="fi-FI" sz="2100" b="1" dirty="0">
              <a:solidFill>
                <a:srgbClr val="76923C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 defTabSz="685800"/>
            <a:r>
              <a:rPr lang="fi-FI" sz="21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RYHMÄÄ</a:t>
            </a:r>
            <a:r>
              <a:rPr lang="fi-FI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fi-FI" sz="21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VETÄVÄT</a:t>
            </a:r>
            <a:endParaRPr lang="fi-FI" sz="135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685800"/>
            <a:r>
              <a:rPr lang="fi-FI" sz="1500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Varhaiskasvatuksen, neuvolan,</a:t>
            </a:r>
            <a:endParaRPr lang="fi-FI" sz="13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685800"/>
            <a:r>
              <a:rPr lang="fi-FI" sz="1500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perhetyön ja seurakunnan työntekijät.</a:t>
            </a:r>
          </a:p>
          <a:p>
            <a:pPr algn="ctr" defTabSz="685800"/>
            <a:endParaRPr lang="fi-FI" sz="1500" dirty="0">
              <a:solidFill>
                <a:prstClr val="black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 defTabSz="685800"/>
            <a:endParaRPr lang="fi-FI" sz="13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510810" y="1294434"/>
            <a:ext cx="2523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fi-FI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Ryhmä on tarkoitettu </a:t>
            </a:r>
            <a:endParaRPr lang="fi-FI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685800"/>
            <a:r>
              <a:rPr lang="fi-FI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3 – 5 – vuotiaiden </a:t>
            </a:r>
            <a:endParaRPr lang="fi-FI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685800"/>
            <a:r>
              <a:rPr lang="fi-FI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lasten perheille</a:t>
            </a:r>
            <a:endParaRPr lang="fi-FI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42863" y="2289899"/>
            <a:ext cx="3546841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fi-FI" sz="135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  </a:t>
            </a:r>
            <a:endParaRPr lang="fi-FI" sz="135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685800"/>
            <a:r>
              <a:rPr lang="fi-FI" sz="21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AIKUISTEN RYHMÄSSÄ </a:t>
            </a:r>
            <a:endParaRPr lang="fi-FI" sz="15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685800"/>
            <a:r>
              <a:rPr lang="fi-FI" sz="135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keskustellaan kasvatukseen </a:t>
            </a:r>
            <a:endParaRPr lang="fi-FI" sz="135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685800"/>
            <a:r>
              <a:rPr lang="fi-FI" sz="135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liittyvistä teemoista. </a:t>
            </a:r>
            <a:endParaRPr lang="fi-FI" sz="135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685800"/>
            <a:r>
              <a:rPr lang="fi-FI" sz="135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r>
              <a:rPr lang="fi-FI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fi-FI" sz="135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685800"/>
            <a:r>
              <a:rPr lang="fi-FI" sz="2100" b="1" dirty="0">
                <a:solidFill>
                  <a:srgbClr val="4F6228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LASTEN RYHMÄSSÄ </a:t>
            </a:r>
            <a:endParaRPr lang="fi-FI" sz="15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685800"/>
            <a:r>
              <a:rPr lang="fi-FI" sz="135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käsitellään kunkin illan teemaa </a:t>
            </a:r>
            <a:endParaRPr lang="fi-FI" sz="135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685800"/>
            <a:r>
              <a:rPr lang="fi-FI" sz="135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mm. leikin, draaman </a:t>
            </a:r>
            <a:endParaRPr lang="fi-FI" sz="135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685800"/>
            <a:r>
              <a:rPr lang="fi-FI" sz="1350" b="1" dirty="0">
                <a:solidFill>
                  <a:prstClr val="black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ja liikunnan kautta.</a:t>
            </a:r>
            <a:endParaRPr lang="fi-FI" sz="135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194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28"/>
    </mc:Choice>
    <mc:Fallback xmlns="">
      <p:transition spd="slow" advTm="14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" y="0"/>
            <a:ext cx="9139431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913"/>
            <a:ext cx="9144000" cy="829267"/>
          </a:xfr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txBody>
          <a:bodyPr>
            <a:noAutofit/>
          </a:bodyPr>
          <a:lstStyle/>
          <a:p>
            <a:r>
              <a:rPr lang="fi-FI" sz="3600" b="1" dirty="0">
                <a:solidFill>
                  <a:srgbClr val="00B050"/>
                </a:solidFill>
              </a:rPr>
              <a:t>	</a:t>
            </a:r>
            <a:endParaRPr lang="fi-FI" sz="3600" b="1" dirty="0">
              <a:solidFill>
                <a:srgbClr val="00B050"/>
              </a:solidFill>
              <a:latin typeface="Work Sans" panose="00000500000000000000" pitchFamily="50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6491176" y="90073"/>
            <a:ext cx="2652824" cy="6740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fi-FI" sz="2100" dirty="0">
                <a:solidFill>
                  <a:prstClr val="black"/>
                </a:solidFill>
                <a:latin typeface="Work Sans" panose="00000500000000000000" pitchFamily="50" charset="0"/>
              </a:rPr>
              <a:t>Tommola-talossa to klo 13-15</a:t>
            </a:r>
          </a:p>
        </p:txBody>
      </p:sp>
      <p:sp>
        <p:nvSpPr>
          <p:cNvPr id="3" name="Suorakulmio 2"/>
          <p:cNvSpPr/>
          <p:nvPr/>
        </p:nvSpPr>
        <p:spPr>
          <a:xfrm>
            <a:off x="211086" y="3452151"/>
            <a:ext cx="2548719" cy="1358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sz="2100" dirty="0">
                <a:solidFill>
                  <a:prstClr val="black"/>
                </a:solidFill>
                <a:latin typeface="Work Sans" panose="00000500000000000000" pitchFamily="50" charset="0"/>
              </a:rPr>
              <a:t>Virikkeitä vauvoille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sz="2100" dirty="0">
                <a:solidFill>
                  <a:prstClr val="black"/>
                </a:solidFill>
                <a:latin typeface="Work Sans" panose="00000500000000000000" pitchFamily="50" charset="0"/>
              </a:rPr>
              <a:t>Vertaistukea vanhemmille</a:t>
            </a:r>
          </a:p>
        </p:txBody>
      </p:sp>
      <p:sp>
        <p:nvSpPr>
          <p:cNvPr id="6" name="Suorakulmio 5"/>
          <p:cNvSpPr/>
          <p:nvPr/>
        </p:nvSpPr>
        <p:spPr>
          <a:xfrm>
            <a:off x="212288" y="48522"/>
            <a:ext cx="359136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fi-FI" sz="405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latin typeface="Work Sans" panose="00000500000000000000" pitchFamily="50" charset="0"/>
              </a:rPr>
              <a:t>Vauvakahvila</a:t>
            </a:r>
            <a:endParaRPr lang="fi-FI" sz="4050" b="1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srgbClr val="ED7D31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484" y="4681904"/>
            <a:ext cx="1437812" cy="198144"/>
          </a:xfrm>
          <a:prstGeom prst="rect">
            <a:avLst/>
          </a:prstGeom>
        </p:spPr>
      </p:pic>
      <p:sp>
        <p:nvSpPr>
          <p:cNvPr id="8" name="Suorakulmio 7"/>
          <p:cNvSpPr/>
          <p:nvPr/>
        </p:nvSpPr>
        <p:spPr>
          <a:xfrm>
            <a:off x="5966570" y="1125081"/>
            <a:ext cx="3105876" cy="4108817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 defTabSz="685800"/>
            <a:r>
              <a:rPr lang="fi-FI" dirty="0">
                <a:solidFill>
                  <a:prstClr val="black"/>
                </a:solidFill>
                <a:latin typeface="Work Sans" panose="00000500000000000000" pitchFamily="50" charset="0"/>
              </a:rPr>
              <a:t>Vauvakahvilaa vetää lastentarhanopettaja tavallisimmin yhdessä perhetyöntekijän, </a:t>
            </a:r>
          </a:p>
          <a:p>
            <a:pPr defTabSz="685800"/>
            <a:r>
              <a:rPr lang="fi-FI" dirty="0" err="1">
                <a:solidFill>
                  <a:prstClr val="black"/>
                </a:solidFill>
                <a:latin typeface="Work Sans" panose="00000500000000000000" pitchFamily="50" charset="0"/>
              </a:rPr>
              <a:t>srk:n</a:t>
            </a:r>
            <a:r>
              <a:rPr lang="fi-FI" dirty="0">
                <a:solidFill>
                  <a:prstClr val="black"/>
                </a:solidFill>
                <a:latin typeface="Work Sans" panose="00000500000000000000" pitchFamily="50" charset="0"/>
              </a:rPr>
              <a:t> lastenohjaajan tai terveydenhoitajan kanssa.</a:t>
            </a:r>
          </a:p>
          <a:p>
            <a:pPr defTabSz="685800"/>
            <a:endParaRPr lang="fi-FI" sz="1500" dirty="0">
              <a:solidFill>
                <a:prstClr val="black"/>
              </a:solidFill>
              <a:latin typeface="Work Sans" panose="00000500000000000000" pitchFamily="50" charset="0"/>
            </a:endParaRPr>
          </a:p>
          <a:p>
            <a:pPr defTabSz="685800"/>
            <a:r>
              <a:rPr lang="fi-FI" sz="1500" dirty="0">
                <a:solidFill>
                  <a:prstClr val="black"/>
                </a:solidFill>
                <a:latin typeface="Work Sans" panose="00000500000000000000" pitchFamily="50" charset="0"/>
              </a:rPr>
              <a:t>Muita yhteistyökumppaneita ovat mm. </a:t>
            </a:r>
          </a:p>
          <a:p>
            <a:pPr defTabSz="685800"/>
            <a:r>
              <a:rPr lang="fi-FI" sz="1500" dirty="0">
                <a:solidFill>
                  <a:prstClr val="black"/>
                </a:solidFill>
                <a:latin typeface="Work Sans" panose="00000500000000000000" pitchFamily="50" charset="0"/>
              </a:rPr>
              <a:t>Kantoliinatukihenkilö, Ravitsemusterapeutti, Psykologi, </a:t>
            </a:r>
          </a:p>
          <a:p>
            <a:pPr defTabSz="685800"/>
            <a:r>
              <a:rPr lang="fi-FI" sz="1500" dirty="0">
                <a:solidFill>
                  <a:prstClr val="black"/>
                </a:solidFill>
                <a:latin typeface="Work Sans" panose="00000500000000000000" pitchFamily="50" charset="0"/>
              </a:rPr>
              <a:t>Liikunnanohjaaja, Hammashoitaja, </a:t>
            </a:r>
          </a:p>
          <a:p>
            <a:pPr defTabSz="685800"/>
            <a:r>
              <a:rPr lang="fi-FI" sz="1500" dirty="0">
                <a:solidFill>
                  <a:prstClr val="black"/>
                </a:solidFill>
                <a:latin typeface="Work Sans" panose="00000500000000000000" pitchFamily="50" charset="0"/>
              </a:rPr>
              <a:t>Martta </a:t>
            </a:r>
            <a:r>
              <a:rPr lang="fi-FI" sz="1500" dirty="0" err="1">
                <a:solidFill>
                  <a:prstClr val="black"/>
                </a:solidFill>
                <a:latin typeface="Work Sans" panose="00000500000000000000" pitchFamily="50" charset="0"/>
              </a:rPr>
              <a:t>jne</a:t>
            </a:r>
            <a:r>
              <a:rPr lang="fi-FI" sz="1500" dirty="0">
                <a:solidFill>
                  <a:prstClr val="black"/>
                </a:solidFill>
                <a:latin typeface="Work Sans" panose="00000500000000000000" pitchFamily="50" charset="0"/>
              </a:rPr>
              <a:t>…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695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33"/>
    </mc:Choice>
    <mc:Fallback xmlns="">
      <p:transition spd="slow" advTm="16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KIITOS.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/>
              <a:t>Kirsi Mäkilä</a:t>
            </a:r>
          </a:p>
          <a:p>
            <a:r>
              <a:rPr lang="en-US" sz="1600" dirty="0" err="1"/>
              <a:t>Hyvinvointikoordinaattori</a:t>
            </a:r>
            <a:endParaRPr lang="en-US" sz="1600" dirty="0"/>
          </a:p>
          <a:p>
            <a:r>
              <a:rPr lang="en-US" sz="1600" dirty="0"/>
              <a:t>Heinolan kaupunki</a:t>
            </a:r>
          </a:p>
          <a:p>
            <a:endParaRPr lang="en-US" sz="1600" dirty="0"/>
          </a:p>
          <a:p>
            <a:r>
              <a:rPr lang="en-US" sz="1600" dirty="0"/>
              <a:t>044 797 8577</a:t>
            </a:r>
          </a:p>
          <a:p>
            <a:r>
              <a:rPr lang="en-US" sz="1600" dirty="0"/>
              <a:t>Kirsi.makila@heinola.fi</a:t>
            </a:r>
          </a:p>
          <a:p>
            <a:r>
              <a:rPr lang="en-US" sz="1600" dirty="0"/>
              <a:t>www.heinolanperhekeskus.fi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9830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40" y="795817"/>
            <a:ext cx="6490901" cy="2820974"/>
          </a:xfrm>
        </p:spPr>
        <p:txBody>
          <a:bodyPr>
            <a:noAutofit/>
          </a:bodyPr>
          <a:lstStyle/>
          <a:p>
            <a:r>
              <a:rPr lang="fi-FI" sz="3600" dirty="0" err="1">
                <a:latin typeface="Calibri" panose="020F0502020204030204" pitchFamily="34" charset="0"/>
                <a:ea typeface="Calibri" panose="020F0502020204030204" pitchFamily="34" charset="0"/>
              </a:rPr>
              <a:t>PerhekeskuSTOIMINTA</a:t>
            </a:r>
            <a:r>
              <a:rPr lang="fi-FI" sz="36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600" dirty="0" err="1">
                <a:latin typeface="Calibri" panose="020F0502020204030204" pitchFamily="34" charset="0"/>
                <a:ea typeface="Calibri" panose="020F0502020204030204" pitchFamily="34" charset="0"/>
              </a:rPr>
              <a:t>hEINOLASSA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303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393291" y="481780"/>
            <a:ext cx="820993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Kohtaamispaikka? 	Mikä? Keille? </a:t>
            </a:r>
          </a:p>
          <a:p>
            <a:pPr marL="285750" indent="-285750">
              <a:buFontTx/>
              <a:buChar char="-"/>
            </a:pPr>
            <a:endParaRPr lang="fi-FI" dirty="0"/>
          </a:p>
          <a:p>
            <a:endParaRPr lang="fi-FI" dirty="0"/>
          </a:p>
          <a:p>
            <a:r>
              <a:rPr lang="fi-FI" dirty="0"/>
              <a:t>Toimintaa, jossa </a:t>
            </a:r>
          </a:p>
          <a:p>
            <a:pPr marL="742950" lvl="1" indent="-285750">
              <a:buFontTx/>
              <a:buChar char="-"/>
            </a:pPr>
            <a:r>
              <a:rPr lang="fi-FI" dirty="0"/>
              <a:t>Perheet voivat kohdata toisiaan, saada vertaistukea ja -tuttavia</a:t>
            </a:r>
          </a:p>
          <a:p>
            <a:pPr marL="742950" lvl="1" indent="-285750">
              <a:buFontTx/>
              <a:buChar char="-"/>
            </a:pPr>
            <a:r>
              <a:rPr lang="fi-FI" dirty="0"/>
              <a:t>Ammattilaiset voivat kohdata perheitä</a:t>
            </a:r>
          </a:p>
          <a:p>
            <a:pPr marL="742950" lvl="1" indent="-285750">
              <a:buFontTx/>
              <a:buChar char="-"/>
            </a:pPr>
            <a:r>
              <a:rPr lang="fi-FI" dirty="0"/>
              <a:t>Perheet voivat kohdata ammattilaisia</a:t>
            </a:r>
          </a:p>
          <a:p>
            <a:pPr marL="742950" lvl="1" indent="-285750">
              <a:buFontTx/>
              <a:buChar char="-"/>
            </a:pPr>
            <a:r>
              <a:rPr lang="fi-FI" dirty="0"/>
              <a:t>Ammattilaiset voivat kohdata toisiaan</a:t>
            </a:r>
          </a:p>
          <a:p>
            <a:pPr marL="742950" lvl="1" indent="-285750">
              <a:buFontTx/>
              <a:buChar char="-"/>
            </a:pPr>
            <a:r>
              <a:rPr lang="fi-FI" dirty="0"/>
              <a:t>Järjestöt ja vapaaehtoiset voivat kohdata perheitä ja päinvastoin</a:t>
            </a:r>
          </a:p>
          <a:p>
            <a:pPr marL="742950" lvl="1" indent="-285750">
              <a:buFontTx/>
              <a:buChar char="-"/>
            </a:pPr>
            <a:r>
              <a:rPr lang="fi-FI" dirty="0"/>
              <a:t>Missä järjestöt ja vapaaehtoiset voivat kohdata eri organisaatioiden ammattilaisia ja päinvastoin</a:t>
            </a:r>
          </a:p>
          <a:p>
            <a:pPr marL="742950" lvl="1" indent="-285750">
              <a:buFontTx/>
              <a:buChar char="-"/>
            </a:pPr>
            <a:r>
              <a:rPr lang="fi-FI" dirty="0"/>
              <a:t>Sukupolvet voivat kohdata toisiaan jne.</a:t>
            </a:r>
          </a:p>
          <a:p>
            <a:pPr lvl="1"/>
            <a:endParaRPr lang="fi-FI" dirty="0"/>
          </a:p>
        </p:txBody>
      </p:sp>
      <p:sp>
        <p:nvSpPr>
          <p:cNvPr id="4" name="Ylänuoli 3"/>
          <p:cNvSpPr/>
          <p:nvPr/>
        </p:nvSpPr>
        <p:spPr>
          <a:xfrm>
            <a:off x="7104087" y="3431459"/>
            <a:ext cx="1626958" cy="942914"/>
          </a:xfrm>
          <a:prstGeom prst="upArrow">
            <a:avLst>
              <a:gd name="adj1" fmla="val 85187"/>
              <a:gd name="adj2" fmla="val 52703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800" dirty="0">
              <a:solidFill>
                <a:srgbClr val="FF0000"/>
              </a:solidFill>
            </a:endParaRPr>
          </a:p>
          <a:p>
            <a:pPr algn="ctr"/>
            <a:r>
              <a:rPr lang="fi-FI" sz="2800" dirty="0">
                <a:solidFill>
                  <a:srgbClr val="FF0000"/>
                </a:solidFill>
              </a:rPr>
              <a:t>?</a:t>
            </a:r>
          </a:p>
          <a:p>
            <a:pPr algn="ctr"/>
            <a:endParaRPr lang="fi-FI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0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C79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4D05-6CC1-6743-BB01-2F9475278B0B}" type="slidenum">
              <a:rPr lang="fi-FI" smtClean="0"/>
              <a:t>4</a:t>
            </a:fld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637139" y="361749"/>
            <a:ext cx="812078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Yksittäisten kohtaamispaikkojen toimintamuotoja</a:t>
            </a:r>
          </a:p>
          <a:p>
            <a:endParaRPr lang="fi-FI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Avoin viikkotoiminta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Määräajan kokoontuvat suljetut vertaisryhmät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Avoimet teemaillat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Kertaluontoiset tapahtumat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Perhetapaamiset jne.</a:t>
            </a:r>
          </a:p>
        </p:txBody>
      </p:sp>
      <p:sp>
        <p:nvSpPr>
          <p:cNvPr id="4" name="Ylänuoli 3"/>
          <p:cNvSpPr/>
          <p:nvPr/>
        </p:nvSpPr>
        <p:spPr>
          <a:xfrm>
            <a:off x="5219968" y="3037263"/>
            <a:ext cx="2423372" cy="1483688"/>
          </a:xfrm>
          <a:prstGeom prst="upArrow">
            <a:avLst>
              <a:gd name="adj1" fmla="val 85187"/>
              <a:gd name="adj2" fmla="val 52703"/>
            </a:avLst>
          </a:prstGeom>
          <a:gradFill>
            <a:gsLst>
              <a:gs pos="0">
                <a:srgbClr val="2B63A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Ylänuoli 4"/>
          <p:cNvSpPr/>
          <p:nvPr/>
        </p:nvSpPr>
        <p:spPr>
          <a:xfrm>
            <a:off x="6724164" y="1240339"/>
            <a:ext cx="1838351" cy="918334"/>
          </a:xfrm>
          <a:prstGeom prst="upArrow">
            <a:avLst>
              <a:gd name="adj1" fmla="val 85187"/>
              <a:gd name="adj2" fmla="val 52703"/>
            </a:avLst>
          </a:prstGeom>
          <a:gradFill>
            <a:gsLst>
              <a:gs pos="0">
                <a:srgbClr val="2B63A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395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C79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4D05-6CC1-6743-BB01-2F9475278B0B}" type="slidenum">
              <a:rPr lang="fi-FI" smtClean="0"/>
              <a:t>5</a:t>
            </a:fld>
            <a:endParaRPr lang="fi-FI"/>
          </a:p>
        </p:txBody>
      </p:sp>
      <p:sp>
        <p:nvSpPr>
          <p:cNvPr id="4" name="Tekstiruutu 3"/>
          <p:cNvSpPr txBox="1"/>
          <p:nvPr/>
        </p:nvSpPr>
        <p:spPr>
          <a:xfrm>
            <a:off x="4156713" y="123323"/>
            <a:ext cx="486696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Kulmakiviä</a:t>
            </a:r>
          </a:p>
          <a:p>
            <a:endParaRPr lang="fi-FI" dirty="0"/>
          </a:p>
          <a:p>
            <a:r>
              <a:rPr lang="fi-FI" dirty="0"/>
              <a:t>Tieto kohtaamispaikasta tavoittaa tarvitsijat</a:t>
            </a:r>
          </a:p>
          <a:p>
            <a:endParaRPr lang="fi-FI" sz="1000" dirty="0"/>
          </a:p>
          <a:p>
            <a:r>
              <a:rPr lang="fi-FI" dirty="0"/>
              <a:t>Rohkeus lähteä mukaan</a:t>
            </a:r>
          </a:p>
          <a:p>
            <a:endParaRPr lang="fi-FI" sz="1000" dirty="0"/>
          </a:p>
          <a:p>
            <a:r>
              <a:rPr lang="fi-FI" dirty="0"/>
              <a:t>Tervetullut kokemus</a:t>
            </a:r>
          </a:p>
          <a:p>
            <a:endParaRPr lang="fi-FI" sz="1000" dirty="0"/>
          </a:p>
          <a:p>
            <a:r>
              <a:rPr lang="fi-FI" dirty="0"/>
              <a:t>Joukkoon kuuluminen</a:t>
            </a:r>
          </a:p>
          <a:p>
            <a:endParaRPr lang="fi-FI" sz="1000" dirty="0"/>
          </a:p>
          <a:p>
            <a:r>
              <a:rPr lang="fi-FI" dirty="0"/>
              <a:t>Mahdollisuus vaikuttaa</a:t>
            </a:r>
          </a:p>
          <a:p>
            <a:endParaRPr lang="fi-FI" sz="1000" dirty="0"/>
          </a:p>
          <a:p>
            <a:r>
              <a:rPr lang="fi-FI" dirty="0"/>
              <a:t>Jaettu ilo ja kaivattu toiminta</a:t>
            </a:r>
          </a:p>
          <a:p>
            <a:endParaRPr lang="fi-FI" sz="1000" dirty="0"/>
          </a:p>
          <a:p>
            <a:r>
              <a:rPr lang="fi-FI" dirty="0"/>
              <a:t>Apu ja tuki</a:t>
            </a:r>
          </a:p>
          <a:p>
            <a:endParaRPr lang="fi-FI" sz="1000" dirty="0"/>
          </a:p>
          <a:p>
            <a:r>
              <a:rPr lang="fi-FI" dirty="0"/>
              <a:t>Hyvä mieli pois lähtiessä.</a:t>
            </a:r>
          </a:p>
        </p:txBody>
      </p:sp>
      <p:sp>
        <p:nvSpPr>
          <p:cNvPr id="5" name="Ylänuoli 4"/>
          <p:cNvSpPr/>
          <p:nvPr/>
        </p:nvSpPr>
        <p:spPr>
          <a:xfrm>
            <a:off x="211674" y="658764"/>
            <a:ext cx="3655304" cy="3696929"/>
          </a:xfrm>
          <a:prstGeom prst="upArrow">
            <a:avLst>
              <a:gd name="adj1" fmla="val 85187"/>
              <a:gd name="adj2" fmla="val 52703"/>
            </a:avLst>
          </a:prstGeom>
          <a:gradFill>
            <a:gsLst>
              <a:gs pos="0">
                <a:srgbClr val="2B63A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Vastaan </a:t>
            </a:r>
          </a:p>
          <a:p>
            <a:pPr algn="ctr"/>
            <a:r>
              <a:rPr lang="fi-FI" dirty="0"/>
              <a:t>ottaminen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Kohtaaminen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Osallisuuden kokemus, yhteisöllisyys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Jalkautuvat palvelut,</a:t>
            </a:r>
          </a:p>
          <a:p>
            <a:pPr algn="ctr"/>
            <a:r>
              <a:rPr lang="fi-FI" dirty="0"/>
              <a:t>Monitoimijaisuus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905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4D05-6CC1-6743-BB01-2F9475278B0B}" type="slidenum">
              <a:rPr lang="fi-FI" smtClean="0"/>
              <a:t>6</a:t>
            </a:fld>
            <a:endParaRPr lang="fi-FI"/>
          </a:p>
        </p:txBody>
      </p:sp>
      <p:sp>
        <p:nvSpPr>
          <p:cNvPr id="11" name="Ylänuoli 10"/>
          <p:cNvSpPr/>
          <p:nvPr/>
        </p:nvSpPr>
        <p:spPr>
          <a:xfrm>
            <a:off x="1840909" y="2840405"/>
            <a:ext cx="820897" cy="1024217"/>
          </a:xfrm>
          <a:prstGeom prst="upArrow">
            <a:avLst>
              <a:gd name="adj1" fmla="val 79132"/>
              <a:gd name="adj2" fmla="val 898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Ylänuoli 11"/>
          <p:cNvSpPr/>
          <p:nvPr/>
        </p:nvSpPr>
        <p:spPr>
          <a:xfrm>
            <a:off x="3098667" y="1643621"/>
            <a:ext cx="983244" cy="835741"/>
          </a:xfrm>
          <a:prstGeom prst="upArrow">
            <a:avLst>
              <a:gd name="adj1" fmla="val 80156"/>
              <a:gd name="adj2" fmla="val 5148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Ylänuoli 14"/>
          <p:cNvSpPr/>
          <p:nvPr/>
        </p:nvSpPr>
        <p:spPr>
          <a:xfrm>
            <a:off x="3153288" y="2934577"/>
            <a:ext cx="1286933" cy="553969"/>
          </a:xfrm>
          <a:prstGeom prst="upArrow">
            <a:avLst>
              <a:gd name="adj1" fmla="val 83867"/>
              <a:gd name="adj2" fmla="val 52703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Ylänuoli 15"/>
          <p:cNvSpPr/>
          <p:nvPr/>
        </p:nvSpPr>
        <p:spPr>
          <a:xfrm>
            <a:off x="2381152" y="4065007"/>
            <a:ext cx="1190910" cy="663701"/>
          </a:xfrm>
          <a:prstGeom prst="upArrow">
            <a:avLst>
              <a:gd name="adj1" fmla="val 86464"/>
              <a:gd name="adj2" fmla="val 527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Ylänuoli 16"/>
          <p:cNvSpPr/>
          <p:nvPr/>
        </p:nvSpPr>
        <p:spPr>
          <a:xfrm>
            <a:off x="5986367" y="339423"/>
            <a:ext cx="1124003" cy="671320"/>
          </a:xfrm>
          <a:prstGeom prst="upArrow">
            <a:avLst>
              <a:gd name="adj1" fmla="val 80709"/>
              <a:gd name="adj2" fmla="val 527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Ylänuoli 17"/>
          <p:cNvSpPr/>
          <p:nvPr/>
        </p:nvSpPr>
        <p:spPr>
          <a:xfrm>
            <a:off x="7122695" y="1010743"/>
            <a:ext cx="1083088" cy="580112"/>
          </a:xfrm>
          <a:prstGeom prst="upArrow">
            <a:avLst>
              <a:gd name="adj1" fmla="val 85446"/>
              <a:gd name="adj2" fmla="val 527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32" name="Ryhmä 31"/>
          <p:cNvGrpSpPr/>
          <p:nvPr/>
        </p:nvGrpSpPr>
        <p:grpSpPr>
          <a:xfrm>
            <a:off x="197166" y="432389"/>
            <a:ext cx="3650250" cy="2549969"/>
            <a:chOff x="-204362" y="458944"/>
            <a:chExt cx="3650250" cy="2549969"/>
          </a:xfrm>
        </p:grpSpPr>
        <p:cxnSp>
          <p:nvCxnSpPr>
            <p:cNvPr id="20" name="Suora yhdysviiva 19"/>
            <p:cNvCxnSpPr/>
            <p:nvPr/>
          </p:nvCxnSpPr>
          <p:spPr>
            <a:xfrm>
              <a:off x="830176" y="458944"/>
              <a:ext cx="39329" cy="1876216"/>
            </a:xfrm>
            <a:prstGeom prst="line">
              <a:avLst/>
            </a:prstGeom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uora yhdysviiva 20"/>
            <p:cNvCxnSpPr/>
            <p:nvPr/>
          </p:nvCxnSpPr>
          <p:spPr>
            <a:xfrm>
              <a:off x="1553498" y="568318"/>
              <a:ext cx="39329" cy="1876216"/>
            </a:xfrm>
            <a:prstGeom prst="line">
              <a:avLst/>
            </a:prstGeom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uora yhdysviiva 22"/>
            <p:cNvCxnSpPr/>
            <p:nvPr/>
          </p:nvCxnSpPr>
          <p:spPr>
            <a:xfrm>
              <a:off x="830176" y="1179739"/>
              <a:ext cx="762651" cy="67938"/>
            </a:xfrm>
            <a:prstGeom prst="line">
              <a:avLst/>
            </a:prstGeom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uora yhdysviiva 26"/>
            <p:cNvCxnSpPr/>
            <p:nvPr/>
          </p:nvCxnSpPr>
          <p:spPr>
            <a:xfrm flipV="1">
              <a:off x="-204362" y="1363462"/>
              <a:ext cx="2834457" cy="1541392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uora yhdysviiva 28"/>
            <p:cNvCxnSpPr/>
            <p:nvPr/>
          </p:nvCxnSpPr>
          <p:spPr>
            <a:xfrm flipV="1">
              <a:off x="547315" y="1288167"/>
              <a:ext cx="2898573" cy="1720746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Ylänuoli 40"/>
          <p:cNvSpPr/>
          <p:nvPr/>
        </p:nvSpPr>
        <p:spPr>
          <a:xfrm>
            <a:off x="4462864" y="1643621"/>
            <a:ext cx="1205139" cy="701170"/>
          </a:xfrm>
          <a:prstGeom prst="upArrow">
            <a:avLst>
              <a:gd name="adj1" fmla="val 89675"/>
              <a:gd name="adj2" fmla="val 52703"/>
            </a:avLst>
          </a:prstGeom>
          <a:solidFill>
            <a:schemeClr val="accent6">
              <a:lumMod val="75000"/>
            </a:schemeClr>
          </a:solidFill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Ylänuoli 41"/>
          <p:cNvSpPr/>
          <p:nvPr/>
        </p:nvSpPr>
        <p:spPr>
          <a:xfrm>
            <a:off x="5986367" y="1833603"/>
            <a:ext cx="1530245" cy="701170"/>
          </a:xfrm>
          <a:prstGeom prst="upArrow">
            <a:avLst>
              <a:gd name="adj1" fmla="val 96716"/>
              <a:gd name="adj2" fmla="val 52703"/>
            </a:avLst>
          </a:prstGeom>
          <a:solidFill>
            <a:schemeClr val="accent6">
              <a:lumMod val="75000"/>
            </a:schemeClr>
          </a:solidFill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Ylänuoli 21"/>
          <p:cNvSpPr/>
          <p:nvPr/>
        </p:nvSpPr>
        <p:spPr>
          <a:xfrm>
            <a:off x="8184640" y="4090916"/>
            <a:ext cx="897413" cy="457780"/>
          </a:xfrm>
          <a:prstGeom prst="upArrow">
            <a:avLst>
              <a:gd name="adj1" fmla="val 80709"/>
              <a:gd name="adj2" fmla="val 52703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Ylänuoli 23"/>
          <p:cNvSpPr/>
          <p:nvPr/>
        </p:nvSpPr>
        <p:spPr>
          <a:xfrm>
            <a:off x="7493793" y="2454924"/>
            <a:ext cx="794174" cy="462512"/>
          </a:xfrm>
          <a:prstGeom prst="upArrow">
            <a:avLst>
              <a:gd name="adj1" fmla="val 85446"/>
              <a:gd name="adj2" fmla="val 52703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Ylänuoli 24"/>
          <p:cNvSpPr/>
          <p:nvPr/>
        </p:nvSpPr>
        <p:spPr>
          <a:xfrm>
            <a:off x="4216343" y="691877"/>
            <a:ext cx="897413" cy="457780"/>
          </a:xfrm>
          <a:prstGeom prst="upArrow">
            <a:avLst>
              <a:gd name="adj1" fmla="val 80709"/>
              <a:gd name="adj2" fmla="val 52703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/>
          <p:cNvSpPr txBox="1"/>
          <p:nvPr/>
        </p:nvSpPr>
        <p:spPr>
          <a:xfrm>
            <a:off x="4962265" y="3373053"/>
            <a:ext cx="3092028" cy="1428214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i-FI" sz="2000" dirty="0"/>
              <a:t>Toimivien lähipalveluiden verkosto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892367" y="4461792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Vierumäki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485298" y="3373053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Sinilähde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160369" y="3599485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Tähtiniemi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4323906" y="2469055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Keskusta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7664239" y="522482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Rainio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4857866" y="140005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Kirkonkylä</a:t>
            </a:r>
          </a:p>
        </p:txBody>
      </p:sp>
      <p:sp>
        <p:nvSpPr>
          <p:cNvPr id="37" name="Tekstiruutu 36"/>
          <p:cNvSpPr txBox="1"/>
          <p:nvPr/>
        </p:nvSpPr>
        <p:spPr>
          <a:xfrm>
            <a:off x="7664239" y="2002314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Tommola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2154122" y="122373"/>
            <a:ext cx="163698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sz="3200" dirty="0"/>
              <a:t>Lähellä</a:t>
            </a:r>
          </a:p>
        </p:txBody>
      </p:sp>
    </p:spTree>
    <p:extLst>
      <p:ext uri="{BB962C8B-B14F-4D97-AF65-F5344CB8AC3E}">
        <p14:creationId xmlns:p14="http://schemas.microsoft.com/office/powerpoint/2010/main" val="151952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41" grpId="0" animBg="1"/>
      <p:bldP spid="42" grpId="0" animBg="1"/>
      <p:bldP spid="22" grpId="0" animBg="1"/>
      <p:bldP spid="24" grpId="0" animBg="1"/>
      <p:bldP spid="25" grpId="0" animBg="1"/>
      <p:bldP spid="4" grpId="0" animBg="1"/>
      <p:bldP spid="7" grpId="0"/>
      <p:bldP spid="8" grpId="0"/>
      <p:bldP spid="9" grpId="0"/>
      <p:bldP spid="10" grpId="0"/>
      <p:bldP spid="13" grpId="0"/>
      <p:bldP spid="14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C79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34" y="-12034"/>
            <a:ext cx="6809873" cy="51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0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4D05-6CC1-6743-BB01-2F9475278B0B}" type="slidenum">
              <a:rPr lang="fi-FI" smtClean="0"/>
              <a:t>8</a:t>
            </a:fld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513529" y="2019571"/>
            <a:ext cx="26037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Yhteistä päätöksentekoa</a:t>
            </a:r>
          </a:p>
          <a:p>
            <a:endParaRPr lang="fi-FI" dirty="0"/>
          </a:p>
          <a:p>
            <a:r>
              <a:rPr lang="fi-FI" dirty="0"/>
              <a:t>Toiminnan jatkuvuuden varmistamista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565484" y="454537"/>
            <a:ext cx="2551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Yhteen </a:t>
            </a:r>
          </a:p>
          <a:p>
            <a:r>
              <a:rPr lang="fi-FI" sz="2400" dirty="0"/>
              <a:t>sovittava johtaminen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3636383" y="529263"/>
            <a:ext cx="279236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/>
              <a:t>Koordinointi</a:t>
            </a:r>
          </a:p>
          <a:p>
            <a:endParaRPr lang="fi-FI" sz="4000" dirty="0"/>
          </a:p>
          <a:p>
            <a:r>
              <a:rPr lang="fi-FI" dirty="0"/>
              <a:t>Organisointia</a:t>
            </a:r>
          </a:p>
          <a:p>
            <a:endParaRPr lang="fi-FI" dirty="0"/>
          </a:p>
          <a:p>
            <a:r>
              <a:rPr lang="fi-FI" b="1" dirty="0"/>
              <a:t>Resurssien mielekästä hyödyntämistä</a:t>
            </a:r>
            <a:endParaRPr lang="fi-FI" dirty="0"/>
          </a:p>
          <a:p>
            <a:endParaRPr lang="fi-FI" dirty="0"/>
          </a:p>
          <a:p>
            <a:r>
              <a:rPr lang="fi-FI" dirty="0"/>
              <a:t>Verkostotyötä</a:t>
            </a:r>
          </a:p>
        </p:txBody>
      </p:sp>
      <p:sp>
        <p:nvSpPr>
          <p:cNvPr id="8" name="Ylänuoli 7"/>
          <p:cNvSpPr/>
          <p:nvPr/>
        </p:nvSpPr>
        <p:spPr>
          <a:xfrm>
            <a:off x="4940990" y="3187400"/>
            <a:ext cx="2423372" cy="1483688"/>
          </a:xfrm>
          <a:prstGeom prst="upArrow">
            <a:avLst>
              <a:gd name="adj1" fmla="val 85187"/>
              <a:gd name="adj2" fmla="val 52703"/>
            </a:avLst>
          </a:prstGeom>
          <a:gradFill>
            <a:gsLst>
              <a:gs pos="0">
                <a:srgbClr val="2B63A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Ylänuoli 8"/>
          <p:cNvSpPr/>
          <p:nvPr/>
        </p:nvSpPr>
        <p:spPr>
          <a:xfrm>
            <a:off x="6858000" y="2192783"/>
            <a:ext cx="1720364" cy="1065818"/>
          </a:xfrm>
          <a:prstGeom prst="upArrow">
            <a:avLst>
              <a:gd name="adj1" fmla="val 85187"/>
              <a:gd name="adj2" fmla="val 52703"/>
            </a:avLst>
          </a:prstGeom>
          <a:gradFill>
            <a:gsLst>
              <a:gs pos="0">
                <a:srgbClr val="2B63A7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5" name="Suora yhdysviiva 4"/>
          <p:cNvCxnSpPr/>
          <p:nvPr/>
        </p:nvCxnSpPr>
        <p:spPr>
          <a:xfrm>
            <a:off x="2990620" y="914400"/>
            <a:ext cx="31173" cy="15170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uorakulmio 5"/>
          <p:cNvSpPr/>
          <p:nvPr/>
        </p:nvSpPr>
        <p:spPr>
          <a:xfrm>
            <a:off x="6347013" y="503528"/>
            <a:ext cx="2796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2400" dirty="0">
                <a:solidFill>
                  <a:srgbClr val="002F5F"/>
                </a:solidFill>
              </a:rPr>
              <a:t>Yhteinen tiedottaminen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33656" y="959220"/>
            <a:ext cx="31173" cy="15170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0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4D05-6CC1-6743-BB01-2F9475278B0B}" type="slidenum">
              <a:rPr lang="fi-FI" smtClean="0"/>
              <a:t>9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2" y="44256"/>
            <a:ext cx="7743968" cy="509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24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5|3.5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9|2.2|2.1|2|2.1"/>
</p:tagLst>
</file>

<file path=ppt/theme/theme1.xml><?xml version="1.0" encoding="utf-8"?>
<a:theme xmlns:a="http://schemas.openxmlformats.org/drawingml/2006/main" name="Office-teema">
  <a:themeElements>
    <a:clrScheme name="Heinola">
      <a:dk1>
        <a:srgbClr val="002F5F"/>
      </a:dk1>
      <a:lt1>
        <a:sysClr val="window" lastClr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F5F"/>
      </a:hlink>
      <a:folHlink>
        <a:srgbClr val="800080"/>
      </a:folHlink>
    </a:clrScheme>
    <a:fontScheme name="Mukautettu 2">
      <a:majorFont>
        <a:latin typeface="Work Sans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1" id="{51AF3A7A-CDEE-42C2-8CF5-F41A91A85FEC}" vid="{4D30F925-5FBD-4E1B-9400-A7C4BFD2356B}"/>
    </a:ext>
  </a:extLst>
</a:theme>
</file>

<file path=ppt/theme/theme2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E29577BC04BD74A942AE037113BD59C" ma:contentTypeVersion="11" ma:contentTypeDescription="Luo uusi asiakirja." ma:contentTypeScope="" ma:versionID="ea5436136b78b0a950d0c29bce0c519a">
  <xsd:schema xmlns:xsd="http://www.w3.org/2001/XMLSchema" xmlns:xs="http://www.w3.org/2001/XMLSchema" xmlns:p="http://schemas.microsoft.com/office/2006/metadata/properties" xmlns:ns3="6010d94e-1f80-4178-bc76-546153d01676" xmlns:ns4="6d3ad32d-2208-49b7-a98f-82feb0963716" targetNamespace="http://schemas.microsoft.com/office/2006/metadata/properties" ma:root="true" ma:fieldsID="cf5fdb733ca42529aedc0cfe73a700df" ns3:_="" ns4:_="">
    <xsd:import namespace="6010d94e-1f80-4178-bc76-546153d01676"/>
    <xsd:import namespace="6d3ad32d-2208-49b7-a98f-82feb09637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0d94e-1f80-4178-bc76-546153d016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ad32d-2208-49b7-a98f-82feb096371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C45E8D-6CFB-4059-ADC1-35C57F879C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10d94e-1f80-4178-bc76-546153d01676"/>
    <ds:schemaRef ds:uri="6d3ad32d-2208-49b7-a98f-82feb09637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F76F32-96B6-451A-B813-FDC5B488FF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75524E-1397-4BF3-A58E-E4FC22EADAA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4845</TotalTime>
  <Words>273</Words>
  <Application>Microsoft Office PowerPoint</Application>
  <PresentationFormat>Näytössä katseltava esitys (16:9)</PresentationFormat>
  <Paragraphs>122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Times New Roman</vt:lpstr>
      <vt:lpstr>Work Sans</vt:lpstr>
      <vt:lpstr>Office-teema</vt:lpstr>
      <vt:lpstr>1_Office-teema</vt:lpstr>
      <vt:lpstr>2_Office-teema</vt:lpstr>
      <vt:lpstr>PowerPoint-esitys</vt:lpstr>
      <vt:lpstr>PerhekeskuSTOIMINTA hEINOLASSA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 Tahdon – En tahdo! -ryhmä</vt:lpstr>
      <vt:lpstr> </vt:lpstr>
      <vt:lpstr>KIITOS.</vt:lpstr>
    </vt:vector>
  </TitlesOfParts>
  <Company>Heinolan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Mäkilä, Kirsi</dc:creator>
  <cp:lastModifiedBy>Heinonen Hannele</cp:lastModifiedBy>
  <cp:revision>47</cp:revision>
  <dcterms:created xsi:type="dcterms:W3CDTF">2017-09-18T09:58:22Z</dcterms:created>
  <dcterms:modified xsi:type="dcterms:W3CDTF">2020-06-11T09:35:53Z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0x010100FE29577BC04BD74A942AE037113BD59C</vt:lpwstr>
  </property>
</Properties>
</file>