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57" r:id="rId4"/>
    <p:sldId id="263" r:id="rId5"/>
    <p:sldId id="262" r:id="rId6"/>
    <p:sldId id="264" r:id="rId7"/>
    <p:sldId id="265" r:id="rId8"/>
    <p:sldId id="258" r:id="rId9"/>
  </p:sldIdLst>
  <p:sldSz cx="9144000" cy="6858000" type="screen4x3"/>
  <p:notesSz cx="6883400" cy="9906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630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70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4970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E3F0BA88-00CC-411D-8E7A-47118C2E529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21285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8340" y="4767262"/>
            <a:ext cx="5506720" cy="3900488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82807" cy="497019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99000" y="9408981"/>
            <a:ext cx="2982807" cy="497019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38662D90-0296-46C4-93AD-73BB9BEFD6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157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672AF66-0BE7-423D-A1D1-0E9F1936AD3A}" type="datetimeFigureOut">
              <a:rPr lang="fi-FI" smtClean="0"/>
              <a:t>2.2.2018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enni.ruuth@phhyky.fi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paivi.tainala1@phhyky.fi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jpg"/><Relationship Id="rId4" Type="http://schemas.openxmlformats.org/officeDocument/2006/relationships/hyperlink" Target="mailto:elina.huttunen@phhyky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6624736" cy="4176464"/>
          </a:xfr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i-FI" sz="6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>Pähee</a:t>
            </a:r>
            <a:r>
              <a:rPr lang="fi-FI" sz="6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> OTE</a:t>
            </a:r>
            <a:br>
              <a:rPr lang="fi-FI" sz="6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</a:br>
            <a:r>
              <a:rPr lang="fi-FI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>Alueellinen kokeiluhanke</a:t>
            </a:r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/>
            </a:r>
            <a:b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</a:br>
            <a:r>
              <a:rPr lang="fi-FI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>2/2017-10/2018</a:t>
            </a:r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/>
            </a:r>
            <a:b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</a:br>
            <a:r>
              <a:rPr lang="fi-FI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>Mallit työllistymiseen ja </a:t>
            </a:r>
            <a:br>
              <a:rPr lang="fi-FI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</a:br>
            <a:r>
              <a:rPr lang="fi-FI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Typewriter" panose="020B0509030504030204" pitchFamily="49" charset="0"/>
              </a:rPr>
              <a:t>osallisuuteen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75656" y="5445224"/>
            <a:ext cx="6400800" cy="1129680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Lucida Sans Typewriter" panose="020B0509030504030204" pitchFamily="49" charset="0"/>
              </a:rPr>
              <a:t>Olemme osa hallituksen </a:t>
            </a:r>
            <a:r>
              <a:rPr lang="fi-FI" dirty="0" err="1">
                <a:solidFill>
                  <a:schemeClr val="bg1"/>
                </a:solidFill>
                <a:latin typeface="Lucida Sans Typewriter" panose="020B0509030504030204" pitchFamily="49" charset="0"/>
              </a:rPr>
              <a:t>OTE-kärkihanketta</a:t>
            </a:r>
            <a:endParaRPr lang="fi-FI" dirty="0">
              <a:solidFill>
                <a:schemeClr val="bg1"/>
              </a:solidFill>
              <a:latin typeface="Lucida Sans Typewriter" panose="020B0509030504030204" pitchFamily="49" charset="0"/>
            </a:endParaRPr>
          </a:p>
          <a:p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29138">
            <a:off x="246640" y="4851197"/>
            <a:ext cx="1691882" cy="16815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uva 6">
            <a:extLst>
              <a:ext uri="{FF2B5EF4-FFF2-40B4-BE49-F238E27FC236}">
                <a16:creationId xmlns="" xmlns:a16="http://schemas.microsoft.com/office/drawing/2014/main" id="{BAEE9A2C-8E0D-4553-AF0D-E6A5DE9E4C3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118" y="622408"/>
            <a:ext cx="2832882" cy="40217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14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424FC214-D924-408E-8181-EDB06A10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00200"/>
          </a:xfrm>
        </p:spPr>
        <p:txBody>
          <a:bodyPr/>
          <a:lstStyle/>
          <a:p>
            <a:r>
              <a:rPr lang="fi-FI" dirty="0"/>
              <a:t>Etsitään yhdessä ratkaisuja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201414CB-7796-4967-A5B2-EB2A54738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Osatyökykyisille tie työelämään eli OTE –kärkihanke tähtää siihen, että osatyökykyiset jatkavat työ-elämässä tai työllistyvät avoimille työmarkkinoille. </a:t>
            </a:r>
            <a:br>
              <a:rPr lang="fi-FI" sz="2000" dirty="0">
                <a:solidFill>
                  <a:schemeClr val="bg1">
                    <a:lumMod val="50000"/>
                  </a:schemeClr>
                </a:solidFill>
              </a:rPr>
            </a:br>
            <a:endParaRPr lang="fi-FI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OTE- kärkihanke kokonaisuudessa (2016-2018) on kahdeksan projektia, joissa luodaan ja testataan uusia keinoja osatyökykyisten työllistymisen ja osallisuuden tukemiseksi</a:t>
            </a:r>
          </a:p>
          <a:p>
            <a:pPr marL="0" indent="0">
              <a:buNone/>
            </a:pP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fi-FI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fi-FI" sz="2000" dirty="0" err="1">
                <a:solidFill>
                  <a:schemeClr val="bg1">
                    <a:lumMod val="50000"/>
                  </a:schemeClr>
                </a:solidFill>
              </a:rPr>
              <a:t>Pähee</a:t>
            </a:r>
            <a:r>
              <a:rPr lang="fi-FI" sz="2000" dirty="0">
                <a:solidFill>
                  <a:schemeClr val="bg1">
                    <a:lumMod val="50000"/>
                  </a:schemeClr>
                </a:solidFill>
              </a:rPr>
              <a:t> OTE -hanke on alueellinen kokeiluhanke, joka kehittää erilaisia keinoja, joilla edistetään vammaisten henkilöiden työllistymistä ja osallisuutta Päijät-Hämeen alueella. </a:t>
            </a:r>
          </a:p>
        </p:txBody>
      </p:sp>
    </p:spTree>
    <p:extLst>
      <p:ext uri="{BB962C8B-B14F-4D97-AF65-F5344CB8AC3E}">
        <p14:creationId xmlns:p14="http://schemas.microsoft.com/office/powerpoint/2010/main" val="14971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/>
          <p:cNvSpPr txBox="1"/>
          <p:nvPr/>
        </p:nvSpPr>
        <p:spPr>
          <a:xfrm rot="20983959">
            <a:off x="267902" y="4551435"/>
            <a:ext cx="2866862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Yhteistyön vahvistaminen keskeisten oppilaitosten kanssa</a:t>
            </a:r>
          </a:p>
        </p:txBody>
      </p:sp>
      <p:sp>
        <p:nvSpPr>
          <p:cNvPr id="14" name="Tekstiruutu 13"/>
          <p:cNvSpPr txBox="1"/>
          <p:nvPr/>
        </p:nvSpPr>
        <p:spPr>
          <a:xfrm rot="498438">
            <a:off x="262427" y="3059034"/>
            <a:ext cx="2448273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Nivelvaiheen työntekijän </a:t>
            </a:r>
          </a:p>
          <a:p>
            <a:pPr algn="ctr"/>
            <a:r>
              <a:rPr lang="fi-FI" dirty="0">
                <a:solidFill>
                  <a:schemeClr val="bg1"/>
                </a:solidFill>
              </a:rPr>
              <a:t>toimenkuva</a:t>
            </a:r>
          </a:p>
        </p:txBody>
      </p:sp>
      <p:sp>
        <p:nvSpPr>
          <p:cNvPr id="15" name="Suorakulmio 14"/>
          <p:cNvSpPr/>
          <p:nvPr/>
        </p:nvSpPr>
        <p:spPr>
          <a:xfrm>
            <a:off x="2992438" y="3764261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i-FI" dirty="0">
                <a:solidFill>
                  <a:prstClr val="white"/>
                </a:solidFill>
              </a:rPr>
              <a:t>Nivelvaiheen työntekijän toimenkuva</a:t>
            </a:r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29138">
            <a:off x="92273" y="103067"/>
            <a:ext cx="1691882" cy="16815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Tekstiruutu 22"/>
          <p:cNvSpPr txBox="1"/>
          <p:nvPr/>
        </p:nvSpPr>
        <p:spPr>
          <a:xfrm>
            <a:off x="3225001" y="3383261"/>
            <a:ext cx="2462277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fi-FI" dirty="0"/>
              <a:t>Työhönvalmennuksen</a:t>
            </a:r>
          </a:p>
          <a:p>
            <a:r>
              <a:rPr lang="fi-FI" dirty="0"/>
              <a:t>maakunnallinen malli</a:t>
            </a:r>
          </a:p>
        </p:txBody>
      </p:sp>
      <p:sp>
        <p:nvSpPr>
          <p:cNvPr id="24" name="Tekstiruutu 23"/>
          <p:cNvSpPr txBox="1"/>
          <p:nvPr/>
        </p:nvSpPr>
        <p:spPr>
          <a:xfrm>
            <a:off x="3622011" y="4973285"/>
            <a:ext cx="208409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dirty="0"/>
              <a:t>Vertaisvalmentajat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31645" y="2128942"/>
            <a:ext cx="3339376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schemeClr val="bg1"/>
                </a:solidFill>
              </a:rPr>
              <a:t>1.Opinnoista töihin</a:t>
            </a:r>
          </a:p>
        </p:txBody>
      </p:sp>
      <p:sp>
        <p:nvSpPr>
          <p:cNvPr id="26" name="Tekstiruutu 25"/>
          <p:cNvSpPr txBox="1"/>
          <p:nvPr/>
        </p:nvSpPr>
        <p:spPr>
          <a:xfrm>
            <a:off x="3074814" y="1126517"/>
            <a:ext cx="2991141" cy="9541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bg1"/>
                </a:solidFill>
              </a:rPr>
              <a:t>2.Työtoiminnasta töihin</a:t>
            </a:r>
          </a:p>
        </p:txBody>
      </p:sp>
      <p:sp>
        <p:nvSpPr>
          <p:cNvPr id="27" name="Tekstiruutu 26"/>
          <p:cNvSpPr txBox="1"/>
          <p:nvPr/>
        </p:nvSpPr>
        <p:spPr>
          <a:xfrm>
            <a:off x="4392872" y="2258690"/>
            <a:ext cx="4611520" cy="9541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3.Osallisuutta tukeva toiminta</a:t>
            </a:r>
          </a:p>
        </p:txBody>
      </p:sp>
      <p:sp>
        <p:nvSpPr>
          <p:cNvPr id="28" name="Tekstiruutu 27"/>
          <p:cNvSpPr txBox="1"/>
          <p:nvPr/>
        </p:nvSpPr>
        <p:spPr>
          <a:xfrm>
            <a:off x="5884791" y="3513554"/>
            <a:ext cx="3151706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/>
              <a:t>Henkilökohtainen budjetointi</a:t>
            </a:r>
          </a:p>
        </p:txBody>
      </p:sp>
      <p:sp>
        <p:nvSpPr>
          <p:cNvPr id="29" name="Tekstiruutu 28"/>
          <p:cNvSpPr txBox="1"/>
          <p:nvPr/>
        </p:nvSpPr>
        <p:spPr>
          <a:xfrm>
            <a:off x="6444208" y="4687591"/>
            <a:ext cx="180020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/>
              <a:t>Viestintätiimi</a:t>
            </a:r>
          </a:p>
        </p:txBody>
      </p:sp>
      <p:cxnSp>
        <p:nvCxnSpPr>
          <p:cNvPr id="31" name="Kaareva yhdysviiva 30"/>
          <p:cNvCxnSpPr>
            <a:cxnSpLocks/>
          </p:cNvCxnSpPr>
          <p:nvPr/>
        </p:nvCxnSpPr>
        <p:spPr>
          <a:xfrm rot="16200000" flipH="1">
            <a:off x="2190664" y="2775856"/>
            <a:ext cx="372412" cy="6978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Kaareva yhdysviiva 39"/>
          <p:cNvCxnSpPr>
            <a:cxnSpLocks/>
          </p:cNvCxnSpPr>
          <p:nvPr/>
        </p:nvCxnSpPr>
        <p:spPr>
          <a:xfrm rot="5400000">
            <a:off x="6763661" y="3082880"/>
            <a:ext cx="551341" cy="28803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Kaareva yhdysviiva 41"/>
          <p:cNvCxnSpPr/>
          <p:nvPr/>
        </p:nvCxnSpPr>
        <p:spPr>
          <a:xfrm rot="5400000">
            <a:off x="7336778" y="4037121"/>
            <a:ext cx="627129" cy="61206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Kaareva yhdysviiva 56"/>
          <p:cNvCxnSpPr/>
          <p:nvPr/>
        </p:nvCxnSpPr>
        <p:spPr>
          <a:xfrm rot="5400000">
            <a:off x="778779" y="4039227"/>
            <a:ext cx="635335" cy="50405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kstiruutu 59"/>
          <p:cNvSpPr txBox="1"/>
          <p:nvPr/>
        </p:nvSpPr>
        <p:spPr>
          <a:xfrm>
            <a:off x="917288" y="5996607"/>
            <a:ext cx="7306194" cy="7694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4400" dirty="0">
                <a:solidFill>
                  <a:schemeClr val="bg1"/>
                </a:solidFill>
              </a:rPr>
              <a:t>Toimintakulttuurin muutos -</a:t>
            </a:r>
          </a:p>
        </p:txBody>
      </p:sp>
      <p:cxnSp>
        <p:nvCxnSpPr>
          <p:cNvPr id="67" name="Kaareva yhdysviiva 66"/>
          <p:cNvCxnSpPr/>
          <p:nvPr/>
        </p:nvCxnSpPr>
        <p:spPr>
          <a:xfrm rot="5400000">
            <a:off x="4410262" y="4314510"/>
            <a:ext cx="717871" cy="39762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Kaareva yhdysviiva 77"/>
          <p:cNvCxnSpPr>
            <a:cxnSpLocks/>
          </p:cNvCxnSpPr>
          <p:nvPr/>
        </p:nvCxnSpPr>
        <p:spPr>
          <a:xfrm rot="16200000" flipH="1">
            <a:off x="3313250" y="2384972"/>
            <a:ext cx="1146331" cy="63376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kstiruutu 3">
            <a:extLst>
              <a:ext uri="{FF2B5EF4-FFF2-40B4-BE49-F238E27FC236}">
                <a16:creationId xmlns="" xmlns:a16="http://schemas.microsoft.com/office/drawing/2014/main" id="{BCF46227-A4EF-4F21-BCB4-DBEB2FE21334}"/>
              </a:ext>
            </a:extLst>
          </p:cNvPr>
          <p:cNvSpPr txBox="1"/>
          <p:nvPr/>
        </p:nvSpPr>
        <p:spPr>
          <a:xfrm>
            <a:off x="737208" y="212691"/>
            <a:ext cx="8406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/>
              <a:t> Maakunnalliset toimintamallit vammaisten henkilöiden työllistymiseen ja osallisuuteen</a:t>
            </a:r>
          </a:p>
        </p:txBody>
      </p:sp>
    </p:spTree>
    <p:extLst>
      <p:ext uri="{BB962C8B-B14F-4D97-AF65-F5344CB8AC3E}">
        <p14:creationId xmlns:p14="http://schemas.microsoft.com/office/powerpoint/2010/main" val="10091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ruutu 6">
            <a:extLst>
              <a:ext uri="{FF2B5EF4-FFF2-40B4-BE49-F238E27FC236}">
                <a16:creationId xmlns="" xmlns:a16="http://schemas.microsoft.com/office/drawing/2014/main" id="{D781AD6A-0931-49A0-BFAE-DED298175B6E}"/>
              </a:ext>
            </a:extLst>
          </p:cNvPr>
          <p:cNvSpPr txBox="1"/>
          <p:nvPr/>
        </p:nvSpPr>
        <p:spPr>
          <a:xfrm>
            <a:off x="827584" y="375112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err="1">
                <a:solidFill>
                  <a:schemeClr val="accent1"/>
                </a:solidFill>
              </a:rPr>
              <a:t>Pähee</a:t>
            </a:r>
            <a:r>
              <a:rPr lang="fi-FI" sz="2400" b="1" dirty="0">
                <a:solidFill>
                  <a:schemeClr val="accent1"/>
                </a:solidFill>
              </a:rPr>
              <a:t> OTE	</a:t>
            </a:r>
            <a:r>
              <a:rPr lang="fi-FI" b="1" dirty="0"/>
              <a:t>Työtoiminnasta töihin -osio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="" xmlns:a16="http://schemas.microsoft.com/office/drawing/2014/main" id="{AD69C5A3-CC29-4E37-9E32-AD462BF11141}"/>
              </a:ext>
            </a:extLst>
          </p:cNvPr>
          <p:cNvSpPr txBox="1"/>
          <p:nvPr/>
        </p:nvSpPr>
        <p:spPr>
          <a:xfrm>
            <a:off x="1619672" y="2967913"/>
            <a:ext cx="6624736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Työtoiminnasta työhönvalmennukseen siirtyminen</a:t>
            </a:r>
          </a:p>
          <a:p>
            <a:r>
              <a:rPr lang="fi-FI" dirty="0"/>
              <a:t>(laatukriteerien ja prosessin kuvaus)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="" xmlns:a16="http://schemas.microsoft.com/office/drawing/2014/main" id="{A0C5FF23-CBF6-4C0C-B4BA-5832950DC023}"/>
              </a:ext>
            </a:extLst>
          </p:cNvPr>
          <p:cNvSpPr txBox="1"/>
          <p:nvPr/>
        </p:nvSpPr>
        <p:spPr>
          <a:xfrm>
            <a:off x="2572321" y="3897922"/>
            <a:ext cx="4505736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Osuuskuntatoiminnan kokeilu/selvitys (selvitys kokeilusta ja mallin kuvaus)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="" xmlns:a16="http://schemas.microsoft.com/office/drawing/2014/main" id="{B127D20B-DED4-46D4-9DBD-750467A5193E}"/>
              </a:ext>
            </a:extLst>
          </p:cNvPr>
          <p:cNvSpPr txBox="1"/>
          <p:nvPr/>
        </p:nvSpPr>
        <p:spPr>
          <a:xfrm>
            <a:off x="1501080" y="1131696"/>
            <a:ext cx="621538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50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fi-FI" b="1" dirty="0"/>
              <a:t>Työtoiminnasta töihin</a:t>
            </a:r>
          </a:p>
          <a:p>
            <a:r>
              <a:rPr lang="fi-FI" dirty="0"/>
              <a:t>palkkatyöllistämisen </a:t>
            </a:r>
            <a:r>
              <a:rPr lang="fi-FI" dirty="0" err="1"/>
              <a:t>monimuotoistaminen</a:t>
            </a:r>
            <a:r>
              <a:rPr lang="fi-FI" dirty="0"/>
              <a:t> ja lisääminen</a:t>
            </a:r>
            <a:endParaRPr lang="fi-FI" b="1" dirty="0"/>
          </a:p>
        </p:txBody>
      </p:sp>
      <p:grpSp>
        <p:nvGrpSpPr>
          <p:cNvPr id="20" name="Ryhmä 19">
            <a:extLst>
              <a:ext uri="{FF2B5EF4-FFF2-40B4-BE49-F238E27FC236}">
                <a16:creationId xmlns="" xmlns:a16="http://schemas.microsoft.com/office/drawing/2014/main" id="{D7C2D5DA-25FE-4CBD-B05F-A4D2912FD28D}"/>
              </a:ext>
            </a:extLst>
          </p:cNvPr>
          <p:cNvGrpSpPr/>
          <p:nvPr/>
        </p:nvGrpSpPr>
        <p:grpSpPr>
          <a:xfrm rot="20732834">
            <a:off x="6660232" y="3806423"/>
            <a:ext cx="1152340" cy="737830"/>
            <a:chOff x="3103120" y="4293096"/>
            <a:chExt cx="892816" cy="504056"/>
          </a:xfrm>
        </p:grpSpPr>
        <p:sp>
          <p:nvSpPr>
            <p:cNvPr id="21" name="5-sakarainen tähti 11">
              <a:extLst>
                <a:ext uri="{FF2B5EF4-FFF2-40B4-BE49-F238E27FC236}">
                  <a16:creationId xmlns="" xmlns:a16="http://schemas.microsoft.com/office/drawing/2014/main" id="{856B68A9-1C5E-468C-A1E2-84F019CBA763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Tekstiruutu 21">
              <a:extLst>
                <a:ext uri="{FF2B5EF4-FFF2-40B4-BE49-F238E27FC236}">
                  <a16:creationId xmlns="" xmlns:a16="http://schemas.microsoft.com/office/drawing/2014/main" id="{C1C3D573-A318-4746-939F-9E988337392C}"/>
                </a:ext>
              </a:extLst>
            </p:cNvPr>
            <p:cNvSpPr txBox="1"/>
            <p:nvPr/>
          </p:nvSpPr>
          <p:spPr>
            <a:xfrm>
              <a:off x="3103120" y="4417367"/>
              <a:ext cx="8928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pilotti</a:t>
              </a:r>
            </a:p>
          </p:txBody>
        </p:sp>
      </p:grpSp>
      <p:sp>
        <p:nvSpPr>
          <p:cNvPr id="25" name="Tekstiruutu 24">
            <a:extLst>
              <a:ext uri="{FF2B5EF4-FFF2-40B4-BE49-F238E27FC236}">
                <a16:creationId xmlns="" xmlns:a16="http://schemas.microsoft.com/office/drawing/2014/main" id="{CF3736FB-2839-407F-BF86-D982C660E8CC}"/>
              </a:ext>
            </a:extLst>
          </p:cNvPr>
          <p:cNvSpPr txBox="1"/>
          <p:nvPr/>
        </p:nvSpPr>
        <p:spPr>
          <a:xfrm>
            <a:off x="2593479" y="4742273"/>
            <a:ext cx="4407480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Vertaisvalmentajamalli</a:t>
            </a:r>
          </a:p>
          <a:p>
            <a:r>
              <a:rPr lang="fi-FI" dirty="0"/>
              <a:t>(mallinnetaan toimintamalli)</a:t>
            </a:r>
          </a:p>
        </p:txBody>
      </p:sp>
      <p:grpSp>
        <p:nvGrpSpPr>
          <p:cNvPr id="26" name="Ryhmä 25">
            <a:extLst>
              <a:ext uri="{FF2B5EF4-FFF2-40B4-BE49-F238E27FC236}">
                <a16:creationId xmlns="" xmlns:a16="http://schemas.microsoft.com/office/drawing/2014/main" id="{6F086B37-A6B5-4437-B57C-11C935D80882}"/>
              </a:ext>
            </a:extLst>
          </p:cNvPr>
          <p:cNvGrpSpPr/>
          <p:nvPr/>
        </p:nvGrpSpPr>
        <p:grpSpPr>
          <a:xfrm rot="21203916">
            <a:off x="6012160" y="4750494"/>
            <a:ext cx="1224348" cy="638110"/>
            <a:chOff x="3131840" y="4293096"/>
            <a:chExt cx="864096" cy="504056"/>
          </a:xfrm>
        </p:grpSpPr>
        <p:sp>
          <p:nvSpPr>
            <p:cNvPr id="27" name="5-sakarainen tähti 34">
              <a:extLst>
                <a:ext uri="{FF2B5EF4-FFF2-40B4-BE49-F238E27FC236}">
                  <a16:creationId xmlns="" xmlns:a16="http://schemas.microsoft.com/office/drawing/2014/main" id="{2CA2504E-57C3-4A5E-BFA9-D5105A0E1D4F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28" name="Tekstiruutu 27">
              <a:extLst>
                <a:ext uri="{FF2B5EF4-FFF2-40B4-BE49-F238E27FC236}">
                  <a16:creationId xmlns="" xmlns:a16="http://schemas.microsoft.com/office/drawing/2014/main" id="{DDA402A2-3021-44B5-9685-E6C8BC1DFA19}"/>
                </a:ext>
              </a:extLst>
            </p:cNvPr>
            <p:cNvSpPr txBox="1"/>
            <p:nvPr/>
          </p:nvSpPr>
          <p:spPr>
            <a:xfrm>
              <a:off x="3182660" y="4417367"/>
              <a:ext cx="813276" cy="243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pilotti</a:t>
              </a:r>
            </a:p>
          </p:txBody>
        </p:sp>
      </p:grpSp>
      <p:sp>
        <p:nvSpPr>
          <p:cNvPr id="29" name="Tekstiruutu 28">
            <a:extLst>
              <a:ext uri="{FF2B5EF4-FFF2-40B4-BE49-F238E27FC236}">
                <a16:creationId xmlns="" xmlns:a16="http://schemas.microsoft.com/office/drawing/2014/main" id="{32EA0785-E03F-40E9-AC9F-B157E3919D06}"/>
              </a:ext>
            </a:extLst>
          </p:cNvPr>
          <p:cNvSpPr txBox="1"/>
          <p:nvPr/>
        </p:nvSpPr>
        <p:spPr>
          <a:xfrm>
            <a:off x="361818" y="5832731"/>
            <a:ext cx="4246956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Vammaispalvelujen kehittämissuunnitelma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="" xmlns:a16="http://schemas.microsoft.com/office/drawing/2014/main" id="{B2C4E727-6566-4D0C-910A-11C34578D8F8}"/>
              </a:ext>
            </a:extLst>
          </p:cNvPr>
          <p:cNvSpPr txBox="1"/>
          <p:nvPr/>
        </p:nvSpPr>
        <p:spPr>
          <a:xfrm>
            <a:off x="2463148" y="2067082"/>
            <a:ext cx="4505736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Asiakkaan vahvuuksien ja työllistymistoiveiden selvitys</a:t>
            </a:r>
          </a:p>
        </p:txBody>
      </p:sp>
      <p:grpSp>
        <p:nvGrpSpPr>
          <p:cNvPr id="31" name="Ryhmä 30">
            <a:extLst>
              <a:ext uri="{FF2B5EF4-FFF2-40B4-BE49-F238E27FC236}">
                <a16:creationId xmlns="" xmlns:a16="http://schemas.microsoft.com/office/drawing/2014/main" id="{43715F6F-F45C-4722-8029-C4901C52E305}"/>
              </a:ext>
            </a:extLst>
          </p:cNvPr>
          <p:cNvGrpSpPr/>
          <p:nvPr/>
        </p:nvGrpSpPr>
        <p:grpSpPr>
          <a:xfrm rot="21068928">
            <a:off x="6465882" y="1915022"/>
            <a:ext cx="1289416" cy="813155"/>
            <a:chOff x="3131840" y="4293096"/>
            <a:chExt cx="1008112" cy="504056"/>
          </a:xfrm>
        </p:grpSpPr>
        <p:sp>
          <p:nvSpPr>
            <p:cNvPr id="32" name="5-sakarainen tähti 45">
              <a:extLst>
                <a:ext uri="{FF2B5EF4-FFF2-40B4-BE49-F238E27FC236}">
                  <a16:creationId xmlns="" xmlns:a16="http://schemas.microsoft.com/office/drawing/2014/main" id="{8238F95E-BD68-4213-94B2-02A44D02216D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Tekstiruutu 32">
              <a:extLst>
                <a:ext uri="{FF2B5EF4-FFF2-40B4-BE49-F238E27FC236}">
                  <a16:creationId xmlns="" xmlns:a16="http://schemas.microsoft.com/office/drawing/2014/main" id="{714A1D85-E951-44FC-8639-DA5CD865C812}"/>
                </a:ext>
              </a:extLst>
            </p:cNvPr>
            <p:cNvSpPr txBox="1"/>
            <p:nvPr/>
          </p:nvSpPr>
          <p:spPr>
            <a:xfrm>
              <a:off x="3131840" y="4416509"/>
              <a:ext cx="1008112" cy="190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pilotti</a:t>
              </a:r>
            </a:p>
          </p:txBody>
        </p:sp>
      </p:grpSp>
      <p:sp>
        <p:nvSpPr>
          <p:cNvPr id="34" name="Tekstiruutu 33">
            <a:extLst>
              <a:ext uri="{FF2B5EF4-FFF2-40B4-BE49-F238E27FC236}">
                <a16:creationId xmlns="" xmlns:a16="http://schemas.microsoft.com/office/drawing/2014/main" id="{7CB58CC7-EDDC-4184-9634-8CD5B7B3C3AC}"/>
              </a:ext>
            </a:extLst>
          </p:cNvPr>
          <p:cNvSpPr txBox="1"/>
          <p:nvPr/>
        </p:nvSpPr>
        <p:spPr>
          <a:xfrm>
            <a:off x="5173727" y="6112680"/>
            <a:ext cx="3261466" cy="36933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Henkilöstön koulutus</a:t>
            </a:r>
          </a:p>
        </p:txBody>
      </p:sp>
      <p:grpSp>
        <p:nvGrpSpPr>
          <p:cNvPr id="35" name="Ryhmä 34">
            <a:extLst>
              <a:ext uri="{FF2B5EF4-FFF2-40B4-BE49-F238E27FC236}">
                <a16:creationId xmlns="" xmlns:a16="http://schemas.microsoft.com/office/drawing/2014/main" id="{C1EB03A8-47D7-42E4-9DA9-B9201037C2A2}"/>
              </a:ext>
            </a:extLst>
          </p:cNvPr>
          <p:cNvGrpSpPr/>
          <p:nvPr/>
        </p:nvGrpSpPr>
        <p:grpSpPr>
          <a:xfrm rot="20674705">
            <a:off x="7421408" y="2824803"/>
            <a:ext cx="1302673" cy="807889"/>
            <a:chOff x="3131840" y="4293096"/>
            <a:chExt cx="817327" cy="504056"/>
          </a:xfrm>
        </p:grpSpPr>
        <p:sp>
          <p:nvSpPr>
            <p:cNvPr id="36" name="5-sakarainen tähti 45">
              <a:extLst>
                <a:ext uri="{FF2B5EF4-FFF2-40B4-BE49-F238E27FC236}">
                  <a16:creationId xmlns="" xmlns:a16="http://schemas.microsoft.com/office/drawing/2014/main" id="{7823B64C-9225-4903-8B8B-BF21DAB75464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37" name="Tekstiruutu 36">
              <a:extLst>
                <a:ext uri="{FF2B5EF4-FFF2-40B4-BE49-F238E27FC236}">
                  <a16:creationId xmlns="" xmlns:a16="http://schemas.microsoft.com/office/drawing/2014/main" id="{F7A9F45F-695D-4F12-AA04-ECCC4F9065CE}"/>
                </a:ext>
              </a:extLst>
            </p:cNvPr>
            <p:cNvSpPr txBox="1"/>
            <p:nvPr/>
          </p:nvSpPr>
          <p:spPr>
            <a:xfrm>
              <a:off x="3206931" y="4440061"/>
              <a:ext cx="742236" cy="192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pilotti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81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="" xmlns:a16="http://schemas.microsoft.com/office/drawing/2014/main" id="{AC1D11B3-81D2-468A-8E1D-B555DF254D72}"/>
              </a:ext>
            </a:extLst>
          </p:cNvPr>
          <p:cNvSpPr txBox="1"/>
          <p:nvPr/>
        </p:nvSpPr>
        <p:spPr>
          <a:xfrm>
            <a:off x="611285" y="152490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err="1">
                <a:solidFill>
                  <a:schemeClr val="bg1">
                    <a:lumMod val="50000"/>
                  </a:schemeClr>
                </a:solidFill>
              </a:rPr>
              <a:t>Pähee</a:t>
            </a:r>
            <a:r>
              <a:rPr lang="fi-FI" sz="2400" b="1" dirty="0">
                <a:solidFill>
                  <a:schemeClr val="bg1">
                    <a:lumMod val="50000"/>
                  </a:schemeClr>
                </a:solidFill>
              </a:rPr>
              <a:t> OTE</a:t>
            </a:r>
          </a:p>
          <a:p>
            <a:r>
              <a:rPr lang="fi-FI" b="1" dirty="0">
                <a:solidFill>
                  <a:schemeClr val="bg1">
                    <a:lumMod val="50000"/>
                  </a:schemeClr>
                </a:solidFill>
              </a:rPr>
              <a:t>Opinnoista töihin -osio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="" xmlns:a16="http://schemas.microsoft.com/office/drawing/2014/main" id="{57D49015-DB72-42BA-9708-F5A66A3AE75E}"/>
              </a:ext>
            </a:extLst>
          </p:cNvPr>
          <p:cNvSpPr txBox="1"/>
          <p:nvPr/>
        </p:nvSpPr>
        <p:spPr>
          <a:xfrm>
            <a:off x="2424933" y="1089059"/>
            <a:ext cx="4104456" cy="800219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fi-FI" dirty="0"/>
              <a:t>Opinnoista töihin</a:t>
            </a:r>
            <a:endParaRPr lang="fi-FI" sz="1400" dirty="0"/>
          </a:p>
          <a:p>
            <a:r>
              <a:rPr lang="fi-FI" sz="1400" dirty="0"/>
              <a:t>koulutuksesta työelämään liittyvän nivelvaihetuen kehittäminen 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="" xmlns:a16="http://schemas.microsoft.com/office/drawing/2014/main" id="{19AD66FC-8BBD-482B-B735-02B0E33E010D}"/>
              </a:ext>
            </a:extLst>
          </p:cNvPr>
          <p:cNvSpPr txBox="1"/>
          <p:nvPr/>
        </p:nvSpPr>
        <p:spPr>
          <a:xfrm>
            <a:off x="2355096" y="5481626"/>
            <a:ext cx="4043058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Nivelvaiheen työntekijän toimenkuva</a:t>
            </a:r>
          </a:p>
          <a:p>
            <a:endParaRPr lang="fi-FI" dirty="0"/>
          </a:p>
        </p:txBody>
      </p:sp>
      <p:sp>
        <p:nvSpPr>
          <p:cNvPr id="17" name="Tekstiruutu 16">
            <a:extLst>
              <a:ext uri="{FF2B5EF4-FFF2-40B4-BE49-F238E27FC236}">
                <a16:creationId xmlns="" xmlns:a16="http://schemas.microsoft.com/office/drawing/2014/main" id="{DC0639D4-A40D-4215-9148-E9BD84E49494}"/>
              </a:ext>
            </a:extLst>
          </p:cNvPr>
          <p:cNvSpPr txBox="1"/>
          <p:nvPr/>
        </p:nvSpPr>
        <p:spPr>
          <a:xfrm>
            <a:off x="2421910" y="2197459"/>
            <a:ext cx="4084045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Opiskelijan osaamisen ja toimintakyvyn tunnistamisen työkalun kartoittaminen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="" xmlns:a16="http://schemas.microsoft.com/office/drawing/2014/main" id="{4CE24705-0D09-4BDF-9F11-45A19A34FFEB}"/>
              </a:ext>
            </a:extLst>
          </p:cNvPr>
          <p:cNvSpPr txBox="1"/>
          <p:nvPr/>
        </p:nvSpPr>
        <p:spPr>
          <a:xfrm>
            <a:off x="2367793" y="3356992"/>
            <a:ext cx="4043058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>
                <a:cs typeface="Angsana New" panose="02020603050405020304" pitchFamily="18" charset="-34"/>
              </a:rPr>
              <a:t>Yhteistyö oppilaitoksen ja vammaispalvelujen välillä (kuvataan yhteistyö esim. konsensussopimus)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="" xmlns:a16="http://schemas.microsoft.com/office/drawing/2014/main" id="{452E0247-C532-42E8-98D3-7DABAE9AD6CF}"/>
              </a:ext>
            </a:extLst>
          </p:cNvPr>
          <p:cNvSpPr txBox="1"/>
          <p:nvPr/>
        </p:nvSpPr>
        <p:spPr>
          <a:xfrm>
            <a:off x="5354485" y="6358692"/>
            <a:ext cx="3022466" cy="36933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Henkilöstön koulutus 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="" xmlns:a16="http://schemas.microsoft.com/office/drawing/2014/main" id="{01B15C3F-6FFF-476F-8654-6BF10231478B}"/>
              </a:ext>
            </a:extLst>
          </p:cNvPr>
          <p:cNvSpPr txBox="1"/>
          <p:nvPr/>
        </p:nvSpPr>
        <p:spPr>
          <a:xfrm>
            <a:off x="2355096" y="4416530"/>
            <a:ext cx="4068452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Suorakontakti Kelan kanssa</a:t>
            </a:r>
            <a:br>
              <a:rPr lang="fi-FI" dirty="0"/>
            </a:br>
            <a:r>
              <a:rPr lang="fi-FI" dirty="0"/>
              <a:t>(aikaistaa ammatillisen kuntoutuksen alkamista)   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="" xmlns:a16="http://schemas.microsoft.com/office/drawing/2014/main" id="{32A1592F-5D55-4190-B675-2ABA71D5C0B7}"/>
              </a:ext>
            </a:extLst>
          </p:cNvPr>
          <p:cNvGrpSpPr/>
          <p:nvPr/>
        </p:nvGrpSpPr>
        <p:grpSpPr>
          <a:xfrm>
            <a:off x="6264727" y="2225792"/>
            <a:ext cx="864096" cy="504056"/>
            <a:chOff x="3131840" y="4293096"/>
            <a:chExt cx="864096" cy="504056"/>
          </a:xfrm>
        </p:grpSpPr>
        <p:sp>
          <p:nvSpPr>
            <p:cNvPr id="25" name="5-sakarainen tähti 39">
              <a:extLst>
                <a:ext uri="{FF2B5EF4-FFF2-40B4-BE49-F238E27FC236}">
                  <a16:creationId xmlns="" xmlns:a16="http://schemas.microsoft.com/office/drawing/2014/main" id="{E58D31DF-C9FF-4413-BB60-87474CA2145B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Tekstiruutu 25">
              <a:extLst>
                <a:ext uri="{FF2B5EF4-FFF2-40B4-BE49-F238E27FC236}">
                  <a16:creationId xmlns="" xmlns:a16="http://schemas.microsoft.com/office/drawing/2014/main" id="{02AD7D0B-640E-46E8-BA27-5C525AFAA3FC}"/>
                </a:ext>
              </a:extLst>
            </p:cNvPr>
            <p:cNvSpPr txBox="1"/>
            <p:nvPr/>
          </p:nvSpPr>
          <p:spPr>
            <a:xfrm>
              <a:off x="3131840" y="4417367"/>
              <a:ext cx="864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pilotti</a:t>
              </a:r>
            </a:p>
          </p:txBody>
        </p:sp>
      </p:grpSp>
      <p:grpSp>
        <p:nvGrpSpPr>
          <p:cNvPr id="27" name="Ryhmä 26">
            <a:extLst>
              <a:ext uri="{FF2B5EF4-FFF2-40B4-BE49-F238E27FC236}">
                <a16:creationId xmlns="" xmlns:a16="http://schemas.microsoft.com/office/drawing/2014/main" id="{4F374868-78C5-4B0F-BDC0-5A466A9088B1}"/>
              </a:ext>
            </a:extLst>
          </p:cNvPr>
          <p:cNvGrpSpPr/>
          <p:nvPr/>
        </p:nvGrpSpPr>
        <p:grpSpPr>
          <a:xfrm flipH="1">
            <a:off x="6170775" y="3356992"/>
            <a:ext cx="1027443" cy="753225"/>
            <a:chOff x="2922823" y="4293096"/>
            <a:chExt cx="864096" cy="504056"/>
          </a:xfrm>
        </p:grpSpPr>
        <p:sp>
          <p:nvSpPr>
            <p:cNvPr id="28" name="5-sakarainen tähti 36">
              <a:extLst>
                <a:ext uri="{FF2B5EF4-FFF2-40B4-BE49-F238E27FC236}">
                  <a16:creationId xmlns="" xmlns:a16="http://schemas.microsoft.com/office/drawing/2014/main" id="{BAB422B0-1423-4DEB-9FB9-85DFC16D6CCE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Tekstiruutu 28">
              <a:extLst>
                <a:ext uri="{FF2B5EF4-FFF2-40B4-BE49-F238E27FC236}">
                  <a16:creationId xmlns="" xmlns:a16="http://schemas.microsoft.com/office/drawing/2014/main" id="{DB63923E-A6F0-4D16-8BA9-ACC03FEA7C59}"/>
                </a:ext>
              </a:extLst>
            </p:cNvPr>
            <p:cNvSpPr txBox="1"/>
            <p:nvPr/>
          </p:nvSpPr>
          <p:spPr>
            <a:xfrm>
              <a:off x="2922823" y="4424825"/>
              <a:ext cx="864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pilotti</a:t>
              </a:r>
            </a:p>
          </p:txBody>
        </p:sp>
      </p:grpSp>
      <p:grpSp>
        <p:nvGrpSpPr>
          <p:cNvPr id="30" name="Ryhmä 29">
            <a:extLst>
              <a:ext uri="{FF2B5EF4-FFF2-40B4-BE49-F238E27FC236}">
                <a16:creationId xmlns="" xmlns:a16="http://schemas.microsoft.com/office/drawing/2014/main" id="{E7397E6C-7C4C-4513-9034-80440DB2A7D2}"/>
              </a:ext>
            </a:extLst>
          </p:cNvPr>
          <p:cNvGrpSpPr/>
          <p:nvPr/>
        </p:nvGrpSpPr>
        <p:grpSpPr>
          <a:xfrm flipH="1">
            <a:off x="5955992" y="4416530"/>
            <a:ext cx="946365" cy="687562"/>
            <a:chOff x="3131840" y="4293096"/>
            <a:chExt cx="681532" cy="504056"/>
          </a:xfrm>
        </p:grpSpPr>
        <p:sp>
          <p:nvSpPr>
            <p:cNvPr id="31" name="5-sakarainen tähti 39">
              <a:extLst>
                <a:ext uri="{FF2B5EF4-FFF2-40B4-BE49-F238E27FC236}">
                  <a16:creationId xmlns="" xmlns:a16="http://schemas.microsoft.com/office/drawing/2014/main" id="{9AB5AA03-2239-4698-8E8B-2A5739758C5D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32" name="Tekstiruutu 31">
              <a:extLst>
                <a:ext uri="{FF2B5EF4-FFF2-40B4-BE49-F238E27FC236}">
                  <a16:creationId xmlns="" xmlns:a16="http://schemas.microsoft.com/office/drawing/2014/main" id="{3243BBE6-C599-45C3-A454-CD97EA23F870}"/>
                </a:ext>
              </a:extLst>
            </p:cNvPr>
            <p:cNvSpPr txBox="1"/>
            <p:nvPr/>
          </p:nvSpPr>
          <p:spPr>
            <a:xfrm>
              <a:off x="3131841" y="4417367"/>
              <a:ext cx="681531" cy="225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    pilotti</a:t>
              </a:r>
            </a:p>
          </p:txBody>
        </p:sp>
      </p:grpSp>
      <p:grpSp>
        <p:nvGrpSpPr>
          <p:cNvPr id="33" name="Ryhmä 32">
            <a:extLst>
              <a:ext uri="{FF2B5EF4-FFF2-40B4-BE49-F238E27FC236}">
                <a16:creationId xmlns="" xmlns:a16="http://schemas.microsoft.com/office/drawing/2014/main" id="{C102B282-34A3-4665-9675-94A764109140}"/>
              </a:ext>
            </a:extLst>
          </p:cNvPr>
          <p:cNvGrpSpPr/>
          <p:nvPr/>
        </p:nvGrpSpPr>
        <p:grpSpPr>
          <a:xfrm>
            <a:off x="6252449" y="5453754"/>
            <a:ext cx="864096" cy="504056"/>
            <a:chOff x="3131840" y="4293096"/>
            <a:chExt cx="864096" cy="504056"/>
          </a:xfrm>
        </p:grpSpPr>
        <p:sp>
          <p:nvSpPr>
            <p:cNvPr id="34" name="5-sakarainen tähti 39">
              <a:extLst>
                <a:ext uri="{FF2B5EF4-FFF2-40B4-BE49-F238E27FC236}">
                  <a16:creationId xmlns="" xmlns:a16="http://schemas.microsoft.com/office/drawing/2014/main" id="{3886341D-F779-45B6-86B1-3DFDF6D39EDB}"/>
                </a:ext>
              </a:extLst>
            </p:cNvPr>
            <p:cNvSpPr/>
            <p:nvPr/>
          </p:nvSpPr>
          <p:spPr>
            <a:xfrm>
              <a:off x="3131840" y="4293096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Tekstiruutu 34">
              <a:extLst>
                <a:ext uri="{FF2B5EF4-FFF2-40B4-BE49-F238E27FC236}">
                  <a16:creationId xmlns="" xmlns:a16="http://schemas.microsoft.com/office/drawing/2014/main" id="{A266C95A-2F2D-4E69-826F-BDAEB6C2B7FD}"/>
                </a:ext>
              </a:extLst>
            </p:cNvPr>
            <p:cNvSpPr txBox="1"/>
            <p:nvPr/>
          </p:nvSpPr>
          <p:spPr>
            <a:xfrm>
              <a:off x="3131840" y="4417367"/>
              <a:ext cx="864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pilotti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35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ruutu 5">
            <a:extLst>
              <a:ext uri="{FF2B5EF4-FFF2-40B4-BE49-F238E27FC236}">
                <a16:creationId xmlns="" xmlns:a16="http://schemas.microsoft.com/office/drawing/2014/main" id="{21F28E04-4AF1-4E6B-BFEE-1B662B387022}"/>
              </a:ext>
            </a:extLst>
          </p:cNvPr>
          <p:cNvSpPr txBox="1"/>
          <p:nvPr/>
        </p:nvSpPr>
        <p:spPr>
          <a:xfrm>
            <a:off x="827584" y="404664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err="1">
                <a:solidFill>
                  <a:schemeClr val="accent1"/>
                </a:solidFill>
              </a:rPr>
              <a:t>Pähee</a:t>
            </a:r>
            <a:r>
              <a:rPr lang="fi-FI" sz="2400" b="1" dirty="0">
                <a:solidFill>
                  <a:schemeClr val="accent1"/>
                </a:solidFill>
              </a:rPr>
              <a:t> OTE</a:t>
            </a:r>
          </a:p>
          <a:p>
            <a:r>
              <a:rPr lang="fi-FI" b="1" dirty="0"/>
              <a:t>Osallisuutta tukeva toiminta -osio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="" xmlns:a16="http://schemas.microsoft.com/office/drawing/2014/main" id="{EF8580DD-A187-4806-B43C-35DFBCC343BF}"/>
              </a:ext>
            </a:extLst>
          </p:cNvPr>
          <p:cNvSpPr txBox="1"/>
          <p:nvPr/>
        </p:nvSpPr>
        <p:spPr>
          <a:xfrm>
            <a:off x="1856541" y="2483007"/>
            <a:ext cx="4000998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Henkilökohtainen budjetointi</a:t>
            </a:r>
          </a:p>
          <a:p>
            <a:r>
              <a:rPr lang="fi-FI" dirty="0"/>
              <a:t>(mallinnetaan toiminta)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="" xmlns:a16="http://schemas.microsoft.com/office/drawing/2014/main" id="{843B3898-A51F-4ABC-99F4-3093AFE7ABE2}"/>
              </a:ext>
            </a:extLst>
          </p:cNvPr>
          <p:cNvSpPr txBox="1"/>
          <p:nvPr/>
        </p:nvSpPr>
        <p:spPr>
          <a:xfrm>
            <a:off x="1814396" y="3347329"/>
            <a:ext cx="4000998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KVANK -laatukriteerit</a:t>
            </a:r>
          </a:p>
          <a:p>
            <a:r>
              <a:rPr lang="fi-FI" dirty="0"/>
              <a:t>(kuvataan  käyttö)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="" xmlns:a16="http://schemas.microsoft.com/office/drawing/2014/main" id="{1C73CD58-C18C-4076-8775-2FB16CC225AE}"/>
              </a:ext>
            </a:extLst>
          </p:cNvPr>
          <p:cNvSpPr txBox="1"/>
          <p:nvPr/>
        </p:nvSpPr>
        <p:spPr>
          <a:xfrm>
            <a:off x="1619672" y="1407259"/>
            <a:ext cx="4824536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65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fi-FI" dirty="0"/>
              <a:t>Osallisuutta tukeva toiminta</a:t>
            </a:r>
            <a:endParaRPr lang="fi-FI" sz="1400" dirty="0"/>
          </a:p>
          <a:p>
            <a:r>
              <a:rPr lang="fi-FI" sz="1400" dirty="0"/>
              <a:t>osallisuuden kehittäminen päiväaikaisessa toiminnassa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="" xmlns:a16="http://schemas.microsoft.com/office/drawing/2014/main" id="{D7F0E93F-B68F-493B-BD59-F9B30B8A8818}"/>
              </a:ext>
            </a:extLst>
          </p:cNvPr>
          <p:cNvSpPr txBox="1"/>
          <p:nvPr/>
        </p:nvSpPr>
        <p:spPr>
          <a:xfrm>
            <a:off x="1821826" y="5105979"/>
            <a:ext cx="3869603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Palvelukartan kokoaminen tiedon lisäämiseksi (kuvataan palveluvaihtoehdot)</a:t>
            </a:r>
          </a:p>
          <a:p>
            <a:endParaRPr lang="fi-FI" dirty="0"/>
          </a:p>
        </p:txBody>
      </p:sp>
      <p:grpSp>
        <p:nvGrpSpPr>
          <p:cNvPr id="28" name="Ryhmä 27">
            <a:extLst>
              <a:ext uri="{FF2B5EF4-FFF2-40B4-BE49-F238E27FC236}">
                <a16:creationId xmlns="" xmlns:a16="http://schemas.microsoft.com/office/drawing/2014/main" id="{72ECBE0F-5016-4146-9F33-9B2F5638D7B5}"/>
              </a:ext>
            </a:extLst>
          </p:cNvPr>
          <p:cNvGrpSpPr/>
          <p:nvPr/>
        </p:nvGrpSpPr>
        <p:grpSpPr>
          <a:xfrm flipH="1">
            <a:off x="5058355" y="2483007"/>
            <a:ext cx="953803" cy="575194"/>
            <a:chOff x="2959287" y="1675182"/>
            <a:chExt cx="864096" cy="504056"/>
          </a:xfrm>
        </p:grpSpPr>
        <p:sp>
          <p:nvSpPr>
            <p:cNvPr id="29" name="5-sakarainen tähti 28">
              <a:extLst>
                <a:ext uri="{FF2B5EF4-FFF2-40B4-BE49-F238E27FC236}">
                  <a16:creationId xmlns="" xmlns:a16="http://schemas.microsoft.com/office/drawing/2014/main" id="{2E9617FF-50D9-47E8-8C8A-A9D61B0DB071}"/>
                </a:ext>
              </a:extLst>
            </p:cNvPr>
            <p:cNvSpPr/>
            <p:nvPr/>
          </p:nvSpPr>
          <p:spPr>
            <a:xfrm>
              <a:off x="3001432" y="1675182"/>
              <a:ext cx="576064" cy="50405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r"/>
              <a:endParaRPr lang="fi-FI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Tekstiruutu 29">
              <a:extLst>
                <a:ext uri="{FF2B5EF4-FFF2-40B4-BE49-F238E27FC236}">
                  <a16:creationId xmlns="" xmlns:a16="http://schemas.microsoft.com/office/drawing/2014/main" id="{5E49DC68-7636-43AF-84E1-7C4E8C991BAD}"/>
                </a:ext>
              </a:extLst>
            </p:cNvPr>
            <p:cNvSpPr txBox="1"/>
            <p:nvPr/>
          </p:nvSpPr>
          <p:spPr>
            <a:xfrm>
              <a:off x="2959287" y="1773322"/>
              <a:ext cx="864096" cy="269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      pilotti</a:t>
              </a:r>
            </a:p>
          </p:txBody>
        </p:sp>
      </p:grpSp>
      <p:sp>
        <p:nvSpPr>
          <p:cNvPr id="31" name="Tekstiruutu 30">
            <a:extLst>
              <a:ext uri="{FF2B5EF4-FFF2-40B4-BE49-F238E27FC236}">
                <a16:creationId xmlns="" xmlns:a16="http://schemas.microsoft.com/office/drawing/2014/main" id="{F1419448-6F4D-4A92-BAAB-F86DC31F3924}"/>
              </a:ext>
            </a:extLst>
          </p:cNvPr>
          <p:cNvSpPr txBox="1"/>
          <p:nvPr/>
        </p:nvSpPr>
        <p:spPr>
          <a:xfrm>
            <a:off x="1795119" y="4283223"/>
            <a:ext cx="4017314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Viestintätiimi (mallinnetaan toiminta)		</a:t>
            </a:r>
          </a:p>
        </p:txBody>
      </p:sp>
      <p:sp>
        <p:nvSpPr>
          <p:cNvPr id="32" name="Tekstiruutu 31">
            <a:extLst>
              <a:ext uri="{FF2B5EF4-FFF2-40B4-BE49-F238E27FC236}">
                <a16:creationId xmlns="" xmlns:a16="http://schemas.microsoft.com/office/drawing/2014/main" id="{0E45C2F5-4E09-44B7-93E8-43406D976A5E}"/>
              </a:ext>
            </a:extLst>
          </p:cNvPr>
          <p:cNvSpPr txBox="1"/>
          <p:nvPr/>
        </p:nvSpPr>
        <p:spPr>
          <a:xfrm>
            <a:off x="5337464" y="6237312"/>
            <a:ext cx="3117449" cy="36933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Henkilöstön koulutus</a:t>
            </a:r>
          </a:p>
        </p:txBody>
      </p:sp>
      <p:sp>
        <p:nvSpPr>
          <p:cNvPr id="44" name="5-sakarainen tähti 43">
            <a:extLst>
              <a:ext uri="{FF2B5EF4-FFF2-40B4-BE49-F238E27FC236}">
                <a16:creationId xmlns="" xmlns:a16="http://schemas.microsoft.com/office/drawing/2014/main" id="{2E9617FF-50D9-47E8-8C8A-A9D61B0DB071}"/>
              </a:ext>
            </a:extLst>
          </p:cNvPr>
          <p:cNvSpPr/>
          <p:nvPr/>
        </p:nvSpPr>
        <p:spPr>
          <a:xfrm>
            <a:off x="5597801" y="4461099"/>
            <a:ext cx="576064" cy="504056"/>
          </a:xfrm>
          <a:prstGeom prst="star5">
            <a:avLst>
              <a:gd name="adj" fmla="val 1536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r"/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45" name="Tekstiruutu 44">
            <a:extLst>
              <a:ext uri="{FF2B5EF4-FFF2-40B4-BE49-F238E27FC236}">
                <a16:creationId xmlns="" xmlns:a16="http://schemas.microsoft.com/office/drawing/2014/main" id="{5E49DC68-7636-43AF-84E1-7C4E8C991BAD}"/>
              </a:ext>
            </a:extLst>
          </p:cNvPr>
          <p:cNvSpPr txBox="1"/>
          <p:nvPr/>
        </p:nvSpPr>
        <p:spPr>
          <a:xfrm flipH="1">
            <a:off x="4997270" y="4657378"/>
            <a:ext cx="1158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           pilotti</a:t>
            </a:r>
          </a:p>
        </p:txBody>
      </p:sp>
    </p:spTree>
    <p:extLst>
      <p:ext uri="{BB962C8B-B14F-4D97-AF65-F5344CB8AC3E}">
        <p14:creationId xmlns:p14="http://schemas.microsoft.com/office/powerpoint/2010/main" val="339526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226577" y="244147"/>
            <a:ext cx="6387029" cy="369332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/>
              <a:t>Alustava ehdotus hankkeen kokeilujen pohjalta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345769" y="2247255"/>
            <a:ext cx="2730880" cy="23391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dirty="0" smtClean="0"/>
              <a:t>Verkostoituminen-palvelut saatavilla:</a:t>
            </a:r>
          </a:p>
          <a:p>
            <a:r>
              <a:rPr lang="fi-FI" sz="1400" dirty="0" smtClean="0"/>
              <a:t>Työikäisten palvelut</a:t>
            </a:r>
          </a:p>
          <a:p>
            <a:r>
              <a:rPr lang="fi-FI" sz="1400" dirty="0" err="1" smtClean="0"/>
              <a:t>Ohjaamo/Vauhdittamo</a:t>
            </a:r>
            <a:endParaRPr lang="fi-FI" sz="1400" dirty="0" smtClean="0"/>
          </a:p>
          <a:p>
            <a:r>
              <a:rPr lang="fi-FI" sz="1400" dirty="0" smtClean="0"/>
              <a:t>Ammatillinen </a:t>
            </a:r>
            <a:r>
              <a:rPr lang="fi-FI" sz="1400" dirty="0" smtClean="0"/>
              <a:t>kuntoutus</a:t>
            </a:r>
          </a:p>
          <a:p>
            <a:r>
              <a:rPr lang="fi-FI" sz="1400" smtClean="0"/>
              <a:t>Te-toimisto</a:t>
            </a:r>
            <a:endParaRPr lang="fi-FI" sz="1400" dirty="0" smtClean="0"/>
          </a:p>
          <a:p>
            <a:r>
              <a:rPr lang="fi-FI" dirty="0" smtClean="0"/>
              <a:t>Avotyö määräaikaiseksi, avotyöt omissa yksiköissä?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395536" y="971436"/>
            <a:ext cx="2529539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i-FI" b="1" dirty="0">
                <a:solidFill>
                  <a:schemeClr val="tx1"/>
                </a:solidFill>
              </a:rPr>
              <a:t>Työtoiminnasta töihin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3388531" y="971436"/>
            <a:ext cx="212109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b="1" dirty="0"/>
              <a:t>Opinnoista töihin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5796135" y="953365"/>
            <a:ext cx="324502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b="1" dirty="0"/>
              <a:t>Osallisuutta tukeva toiminta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3388530" y="2139782"/>
            <a:ext cx="2121093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i-FI" dirty="0"/>
              <a:t>Yhteistyöfoorumin</a:t>
            </a:r>
          </a:p>
          <a:p>
            <a:r>
              <a:rPr lang="fi-FI" dirty="0"/>
              <a:t> rakentaminen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6036895" y="2273726"/>
            <a:ext cx="3004268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dirty="0"/>
              <a:t>Henkilökohtaisen budjetoinnin </a:t>
            </a:r>
          </a:p>
          <a:p>
            <a:r>
              <a:rPr lang="fi-FI" dirty="0"/>
              <a:t>jatkaminen </a:t>
            </a:r>
            <a:r>
              <a:rPr lang="fi-FI" dirty="0" err="1"/>
              <a:t>Phhykyssä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122990" y="4578566"/>
            <a:ext cx="307462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dirty="0"/>
              <a:t>Palkkiot vertaisvalmentajille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395536" y="5229200"/>
            <a:ext cx="244284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600" dirty="0" err="1"/>
              <a:t>Phhykyyn</a:t>
            </a:r>
            <a:r>
              <a:rPr lang="fi-FI" sz="1600" dirty="0"/>
              <a:t> osuuskunta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3388531" y="3262918"/>
            <a:ext cx="2121092" cy="12311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dirty="0"/>
              <a:t>Nivelvaiheen tuki</a:t>
            </a:r>
          </a:p>
          <a:p>
            <a:r>
              <a:rPr lang="fi-FI" sz="1400" dirty="0"/>
              <a:t>Vammaispalvelut</a:t>
            </a:r>
          </a:p>
          <a:p>
            <a:r>
              <a:rPr lang="fi-FI" sz="1400" dirty="0"/>
              <a:t>Palveluohjaus</a:t>
            </a:r>
          </a:p>
          <a:p>
            <a:r>
              <a:rPr lang="fi-FI" sz="1400" dirty="0"/>
              <a:t>Palvelukoordinaattori</a:t>
            </a:r>
          </a:p>
          <a:p>
            <a:r>
              <a:rPr lang="fi-FI" sz="1400" dirty="0"/>
              <a:t>Työhönvalmennus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6326483" y="3585790"/>
            <a:ext cx="2349973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dirty="0"/>
              <a:t>Viestintätiimin työ osaksi t</a:t>
            </a:r>
            <a:r>
              <a:rPr lang="fi-FI" dirty="0" smtClean="0"/>
              <a:t>oimintaa</a:t>
            </a:r>
          </a:p>
          <a:p>
            <a:r>
              <a:rPr lang="fi-FI" dirty="0" smtClean="0"/>
              <a:t>-työtehtäviä esim. </a:t>
            </a:r>
            <a:r>
              <a:rPr lang="fi-FI" dirty="0" err="1" smtClean="0"/>
              <a:t>hykyssä</a:t>
            </a:r>
            <a:endParaRPr lang="fi-FI" dirty="0"/>
          </a:p>
        </p:txBody>
      </p:sp>
      <p:pic>
        <p:nvPicPr>
          <p:cNvPr id="14" name="Kuva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5538">
            <a:off x="7316542" y="5097827"/>
            <a:ext cx="1691882" cy="16815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Alanuoli 14"/>
          <p:cNvSpPr/>
          <p:nvPr/>
        </p:nvSpPr>
        <p:spPr>
          <a:xfrm>
            <a:off x="7128975" y="1564025"/>
            <a:ext cx="484632" cy="630829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Alanuoli 15"/>
          <p:cNvSpPr/>
          <p:nvPr/>
        </p:nvSpPr>
        <p:spPr>
          <a:xfrm>
            <a:off x="4224225" y="1484784"/>
            <a:ext cx="484632" cy="598664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Alanuoli 16"/>
          <p:cNvSpPr/>
          <p:nvPr/>
        </p:nvSpPr>
        <p:spPr>
          <a:xfrm>
            <a:off x="1226577" y="1578407"/>
            <a:ext cx="484632" cy="617563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051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52400" y="1340768"/>
            <a:ext cx="8596064" cy="310854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fi-FI" sz="6600" dirty="0"/>
              <a:t/>
            </a:r>
            <a:br>
              <a:rPr lang="fi-FI" sz="6600" dirty="0"/>
            </a:br>
            <a:r>
              <a:rPr lang="fi-FI" sz="6600" dirty="0"/>
              <a:t>KIITOS!</a:t>
            </a:r>
            <a:endParaRPr lang="fi-FI" sz="3200" dirty="0"/>
          </a:p>
          <a:p>
            <a:pPr algn="ctr"/>
            <a:endParaRPr lang="fi-FI" sz="3200" dirty="0"/>
          </a:p>
          <a:p>
            <a:pPr algn="ctr"/>
            <a:endParaRPr lang="fi-FI" sz="3200" dirty="0"/>
          </a:p>
        </p:txBody>
      </p:sp>
      <p:sp>
        <p:nvSpPr>
          <p:cNvPr id="3" name="Tekstiruutu 2"/>
          <p:cNvSpPr txBox="1"/>
          <p:nvPr/>
        </p:nvSpPr>
        <p:spPr>
          <a:xfrm>
            <a:off x="256220" y="5106521"/>
            <a:ext cx="8388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endParaRPr lang="fi-FI" dirty="0"/>
          </a:p>
          <a:p>
            <a:r>
              <a:rPr lang="fi-FI" dirty="0"/>
              <a:t>Päivi Tainala		 Enni Ruuth		Elina Huttunen</a:t>
            </a:r>
          </a:p>
          <a:p>
            <a:r>
              <a:rPr lang="fi-FI" dirty="0">
                <a:hlinkClick r:id="rId2"/>
              </a:rPr>
              <a:t>paivi.tainala1@phhyky.fi</a:t>
            </a:r>
            <a:r>
              <a:rPr lang="fi-FI" dirty="0"/>
              <a:t>	 </a:t>
            </a:r>
            <a:r>
              <a:rPr lang="fi-FI" dirty="0">
                <a:hlinkClick r:id="rId3"/>
              </a:rPr>
              <a:t>enni.ruuth@phhyky.fi</a:t>
            </a:r>
            <a:r>
              <a:rPr lang="fi-FI" dirty="0"/>
              <a:t>	</a:t>
            </a:r>
            <a:r>
              <a:rPr lang="fi-FI" dirty="0">
                <a:hlinkClick r:id="rId4"/>
              </a:rPr>
              <a:t>elina.huttunen@phhyky.fi</a:t>
            </a:r>
            <a:endParaRPr lang="fi-FI" dirty="0"/>
          </a:p>
          <a:p>
            <a:r>
              <a:rPr lang="fi-FI" dirty="0"/>
              <a:t>044 7297991 		 044 729 7996		044 729 7995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5538">
            <a:off x="7031738" y="164597"/>
            <a:ext cx="1691882" cy="16815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908" y="4681777"/>
            <a:ext cx="532657" cy="532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4" descr="Kuvahaun tulos haulle fecebook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244" y="4768368"/>
            <a:ext cx="346348" cy="346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346" y="4698686"/>
            <a:ext cx="519530" cy="51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orakulmio 5">
            <a:extLst>
              <a:ext uri="{FF2B5EF4-FFF2-40B4-BE49-F238E27FC236}">
                <a16:creationId xmlns="" xmlns:a16="http://schemas.microsoft.com/office/drawing/2014/main" id="{40D77809-6D56-4B50-99C2-00FCEC0374DB}"/>
              </a:ext>
            </a:extLst>
          </p:cNvPr>
          <p:cNvSpPr/>
          <p:nvPr/>
        </p:nvSpPr>
        <p:spPr>
          <a:xfrm>
            <a:off x="5284349" y="4840302"/>
            <a:ext cx="1312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@</a:t>
            </a:r>
            <a:r>
              <a:rPr lang="fi-FI" dirty="0" err="1"/>
              <a:t>PaheeOte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230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hto">
  <a:themeElements>
    <a:clrScheme name="Joht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Joht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oh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965</TotalTime>
  <Words>257</Words>
  <Application>Microsoft Office PowerPoint</Application>
  <PresentationFormat>Näytössä katseltava diaesitys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Johto</vt:lpstr>
      <vt:lpstr>Pähee OTE Alueellinen kokeiluhanke 2/2017-10/2018 Mallit työllistymiseen ja  osallisuuteen</vt:lpstr>
      <vt:lpstr>Etsitään yhdessä ratkaisuja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Pähee OTE Mallit työllistymiseen ja  osallisuuteen</dc:title>
  <dc:creator>Tainala Päivi</dc:creator>
  <cp:lastModifiedBy>Tainala Päivi</cp:lastModifiedBy>
  <cp:revision>87</cp:revision>
  <cp:lastPrinted>2018-02-01T09:51:09Z</cp:lastPrinted>
  <dcterms:created xsi:type="dcterms:W3CDTF">2017-11-16T15:03:13Z</dcterms:created>
  <dcterms:modified xsi:type="dcterms:W3CDTF">2018-02-02T07:20:24Z</dcterms:modified>
</cp:coreProperties>
</file>