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8" r:id="rId1"/>
    <p:sldMasterId id="2147483708" r:id="rId2"/>
  </p:sldMasterIdLst>
  <p:notesMasterIdLst>
    <p:notesMasterId r:id="rId13"/>
  </p:notesMasterIdLst>
  <p:handoutMasterIdLst>
    <p:handoutMasterId r:id="rId14"/>
  </p:handoutMasterIdLst>
  <p:sldIdLst>
    <p:sldId id="294" r:id="rId3"/>
    <p:sldId id="295" r:id="rId4"/>
    <p:sldId id="296" r:id="rId5"/>
    <p:sldId id="299" r:id="rId6"/>
    <p:sldId id="300" r:id="rId7"/>
    <p:sldId id="301" r:id="rId8"/>
    <p:sldId id="304" r:id="rId9"/>
    <p:sldId id="302" r:id="rId10"/>
    <p:sldId id="303" r:id="rId11"/>
    <p:sldId id="279" r:id="rId1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60"/>
    <p:restoredTop sz="94690"/>
  </p:normalViewPr>
  <p:slideViewPr>
    <p:cSldViewPr snapToGrid="0" snapToObjects="1">
      <p:cViewPr>
        <p:scale>
          <a:sx n="75" d="100"/>
          <a:sy n="75" d="100"/>
        </p:scale>
        <p:origin x="-97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5" d="100"/>
          <a:sy n="135" d="100"/>
        </p:scale>
        <p:origin x="3152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5D61E-4B14-9A43-885F-0D99B3613508}" type="datetimeFigureOut">
              <a:rPr lang="fi-FI" smtClean="0"/>
              <a:t>8.5.2018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E00EA-C5D4-E543-8767-C93FC90B977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6956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1A8A6-042C-B74D-AD5E-46228DF84AE9}" type="datetimeFigureOut">
              <a:rPr lang="fi-FI" smtClean="0"/>
              <a:t>8.5.2018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9A181-6AA3-364C-9D97-EE54981EBD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063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tusiv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1"/>
          <p:cNvSpPr>
            <a:spLocks noGrp="1"/>
          </p:cNvSpPr>
          <p:nvPr>
            <p:ph type="ctrTitle" hasCustomPrompt="1"/>
          </p:nvPr>
        </p:nvSpPr>
        <p:spPr>
          <a:xfrm>
            <a:off x="551329" y="2553130"/>
            <a:ext cx="6858000" cy="2387600"/>
          </a:xfrm>
        </p:spPr>
        <p:txBody>
          <a:bodyPr anchor="b">
            <a:noAutofit/>
          </a:bodyPr>
          <a:lstStyle>
            <a:lvl1pPr algn="l">
              <a:lnSpc>
                <a:spcPct val="113000"/>
              </a:lnSpc>
              <a:defRPr sz="4000">
                <a:latin typeface="+mj-lt"/>
              </a:defRPr>
            </a:lvl1pPr>
          </a:lstStyle>
          <a:p>
            <a:r>
              <a:rPr lang="fi-FI" dirty="0" smtClean="0"/>
              <a:t>NAPAKKA</a:t>
            </a:r>
            <a:br>
              <a:rPr lang="fi-FI" dirty="0" smtClean="0"/>
            </a:br>
            <a:r>
              <a:rPr lang="fi-FI" dirty="0" smtClean="0"/>
              <a:t>ESITYKSEN OTSIKKO</a:t>
            </a:r>
            <a:br>
              <a:rPr lang="fi-FI" dirty="0" smtClean="0"/>
            </a:br>
            <a:r>
              <a:rPr lang="fi-FI" dirty="0" smtClean="0"/>
              <a:t>TÄHÄN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34284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sivu yhdellä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 smtClean="0"/>
              <a:t>DIAN LYHYT OTSIKKO</a:t>
            </a:r>
            <a:endParaRPr lang="fi-FI" dirty="0"/>
          </a:p>
        </p:txBody>
      </p:sp>
      <p:sp>
        <p:nvSpPr>
          <p:cNvPr id="6" name="Kuvan paikkamerkki 2"/>
          <p:cNvSpPr>
            <a:spLocks noGrp="1"/>
          </p:cNvSpPr>
          <p:nvPr>
            <p:ph type="pic" idx="13"/>
          </p:nvPr>
        </p:nvSpPr>
        <p:spPr>
          <a:xfrm>
            <a:off x="0" y="762003"/>
            <a:ext cx="1602000" cy="14832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 dirty="0"/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>
          <a:xfrm>
            <a:off x="1755960" y="1138518"/>
            <a:ext cx="7128064" cy="5038445"/>
          </a:xfrm>
        </p:spPr>
        <p:txBody>
          <a:bodyPr>
            <a:noAutofit/>
          </a:bodyPr>
          <a:lstStyle>
            <a:lvl1pPr>
              <a:defRPr>
                <a:latin typeface="+mn-lt"/>
                <a:ea typeface="Myriad Pro" charset="0"/>
                <a:cs typeface="Myriad Pro" charset="0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50460" y="6517263"/>
            <a:ext cx="2520000" cy="2305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&gt; Lisää &gt; alatunniste: lisää oma nimi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sivu ilman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fi-FI" dirty="0" smtClean="0"/>
              <a:t>DIAN LYHYT OTSIKKO</a:t>
            </a:r>
            <a:endParaRPr lang="fi-FI" dirty="0"/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>
          <a:xfrm>
            <a:off x="1755960" y="1138518"/>
            <a:ext cx="7128064" cy="5038445"/>
          </a:xfrm>
        </p:spPr>
        <p:txBody>
          <a:bodyPr>
            <a:noAutofit/>
          </a:bodyPr>
          <a:lstStyle>
            <a:lvl1pPr>
              <a:defRPr>
                <a:latin typeface="+mn-lt"/>
                <a:ea typeface="Myriad Pro" charset="0"/>
                <a:cs typeface="Myriad Pro" charset="0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50460" y="6517263"/>
            <a:ext cx="2520000" cy="2305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&gt; Lisää &gt; alatunniste: lisää oma nimi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7F804D0-93D1-4E0A-A3EA-D548D728F49D}" type="datetimeFigureOut">
              <a:rPr lang="fi-FI" smtClean="0"/>
              <a:t>8.5.2018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71A8D0-E395-4B16-A67A-7D3328F29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3539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ahankkeen aloitussiv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551329" y="1818041"/>
            <a:ext cx="6858000" cy="358569"/>
          </a:xfrm>
        </p:spPr>
        <p:txBody>
          <a:bodyPr>
            <a:noAutofit/>
          </a:bodyPr>
          <a:lstStyle>
            <a:lvl1pPr marL="0" indent="0" algn="l">
              <a:buNone/>
              <a:defRPr sz="1800" b="1" baseline="0"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 dirty="0" smtClean="0"/>
              <a:t>ALAHANKKEEN NIMI</a:t>
            </a:r>
            <a:endParaRPr lang="fi-FI" dirty="0"/>
          </a:p>
        </p:txBody>
      </p:sp>
      <p:sp>
        <p:nvSpPr>
          <p:cNvPr id="7" name="Otsikko 1"/>
          <p:cNvSpPr>
            <a:spLocks noGrp="1"/>
          </p:cNvSpPr>
          <p:nvPr>
            <p:ph type="ctrTitle" hasCustomPrompt="1"/>
          </p:nvPr>
        </p:nvSpPr>
        <p:spPr>
          <a:xfrm>
            <a:off x="551329" y="2553130"/>
            <a:ext cx="6858000" cy="2387600"/>
          </a:xfrm>
        </p:spPr>
        <p:txBody>
          <a:bodyPr anchor="b">
            <a:noAutofit/>
          </a:bodyPr>
          <a:lstStyle>
            <a:lvl1pPr algn="l">
              <a:lnSpc>
                <a:spcPct val="113000"/>
              </a:lnSpc>
              <a:defRPr sz="4000">
                <a:latin typeface="+mj-lt"/>
              </a:defRPr>
            </a:lvl1pPr>
          </a:lstStyle>
          <a:p>
            <a:r>
              <a:rPr lang="fi-FI" dirty="0" smtClean="0"/>
              <a:t>NAPAKKA</a:t>
            </a:r>
            <a:br>
              <a:rPr lang="fi-FI" dirty="0" smtClean="0"/>
            </a:br>
            <a:r>
              <a:rPr lang="fi-FI" dirty="0" smtClean="0"/>
              <a:t>ESITYKSEN OTSIKKO</a:t>
            </a:r>
            <a:br>
              <a:rPr lang="fi-FI" dirty="0" smtClean="0"/>
            </a:br>
            <a:r>
              <a:rPr lang="fi-FI" dirty="0" smtClean="0"/>
              <a:t>TÄHÄN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, kuvallinen sisältösiv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0" y="707727"/>
            <a:ext cx="4937760" cy="6150273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 hasCustomPrompt="1"/>
          </p:nvPr>
        </p:nvSpPr>
        <p:spPr>
          <a:xfrm>
            <a:off x="5696693" y="1971339"/>
            <a:ext cx="2949178" cy="3231282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aseline="0">
                <a:latin typeface="Arial" charset="0"/>
                <a:ea typeface="Arial" charset="0"/>
                <a:cs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dirty="0" err="1" smtClean="0"/>
              <a:t>Lorem</a:t>
            </a:r>
            <a:r>
              <a:rPr lang="fi-FI" dirty="0" smtClean="0"/>
              <a:t> </a:t>
            </a:r>
            <a:r>
              <a:rPr lang="fi-FI" dirty="0" err="1" smtClean="0"/>
              <a:t>ipsum</a:t>
            </a:r>
            <a:r>
              <a:rPr lang="fi-FI" dirty="0" smtClean="0"/>
              <a:t> </a:t>
            </a:r>
            <a:r>
              <a:rPr lang="fi-FI" dirty="0" err="1" smtClean="0"/>
              <a:t>dolor</a:t>
            </a:r>
            <a:r>
              <a:rPr lang="fi-FI" dirty="0" smtClean="0"/>
              <a:t> </a:t>
            </a:r>
            <a:r>
              <a:rPr lang="fi-FI" dirty="0" err="1" smtClean="0"/>
              <a:t>sit</a:t>
            </a:r>
            <a:r>
              <a:rPr lang="fi-FI" dirty="0" smtClean="0"/>
              <a:t> </a:t>
            </a:r>
            <a:r>
              <a:rPr lang="fi-FI" dirty="0" err="1" smtClean="0"/>
              <a:t>amet</a:t>
            </a:r>
            <a:r>
              <a:rPr lang="fi-FI" dirty="0" smtClean="0"/>
              <a:t>, </a:t>
            </a:r>
            <a:r>
              <a:rPr lang="fi-FI" dirty="0" err="1" smtClean="0"/>
              <a:t>consectetur</a:t>
            </a:r>
            <a:r>
              <a:rPr lang="fi-FI" dirty="0" smtClean="0"/>
              <a:t> </a:t>
            </a:r>
            <a:r>
              <a:rPr lang="fi-FI" dirty="0" err="1" smtClean="0"/>
              <a:t>adipiscing</a:t>
            </a:r>
            <a:r>
              <a:rPr lang="fi-FI" dirty="0" smtClean="0"/>
              <a:t> elit. </a:t>
            </a:r>
            <a:r>
              <a:rPr lang="fi-FI" dirty="0" err="1" smtClean="0"/>
              <a:t>Aenean</a:t>
            </a:r>
            <a:r>
              <a:rPr lang="fi-FI" dirty="0" smtClean="0"/>
              <a:t> </a:t>
            </a:r>
            <a:r>
              <a:rPr lang="fi-FI" dirty="0" err="1" smtClean="0"/>
              <a:t>mollis</a:t>
            </a:r>
            <a:r>
              <a:rPr lang="fi-FI" dirty="0" smtClean="0"/>
              <a:t> </a:t>
            </a:r>
            <a:r>
              <a:rPr lang="fi-FI" dirty="0" err="1" smtClean="0"/>
              <a:t>dolor</a:t>
            </a:r>
            <a:r>
              <a:rPr lang="fi-FI" dirty="0" smtClean="0"/>
              <a:t> </a:t>
            </a:r>
            <a:r>
              <a:rPr lang="fi-FI" dirty="0" err="1" smtClean="0"/>
              <a:t>ligula</a:t>
            </a:r>
            <a:r>
              <a:rPr lang="fi-FI" dirty="0" smtClean="0"/>
              <a:t>, id </a:t>
            </a:r>
            <a:r>
              <a:rPr lang="fi-FI" dirty="0" err="1" smtClean="0"/>
              <a:t>consectetur</a:t>
            </a:r>
            <a:r>
              <a:rPr lang="fi-FI" dirty="0" smtClean="0"/>
              <a:t> </a:t>
            </a:r>
            <a:r>
              <a:rPr lang="fi-FI" dirty="0" err="1" smtClean="0"/>
              <a:t>nulla</a:t>
            </a:r>
            <a:r>
              <a:rPr lang="fi-FI" dirty="0" smtClean="0"/>
              <a:t> </a:t>
            </a:r>
            <a:r>
              <a:rPr lang="fi-FI" dirty="0" err="1" smtClean="0"/>
              <a:t>blandit</a:t>
            </a:r>
            <a:r>
              <a:rPr lang="fi-FI" dirty="0" smtClean="0"/>
              <a:t> a. </a:t>
            </a:r>
            <a:r>
              <a:rPr lang="fi-FI" dirty="0" err="1" smtClean="0"/>
              <a:t>Sed</a:t>
            </a:r>
            <a:r>
              <a:rPr lang="fi-FI" dirty="0" smtClean="0"/>
              <a:t> </a:t>
            </a:r>
            <a:r>
              <a:rPr lang="fi-FI" dirty="0" err="1" smtClean="0"/>
              <a:t>eget</a:t>
            </a:r>
            <a:r>
              <a:rPr lang="fi-FI" dirty="0" smtClean="0"/>
              <a:t> tellus </a:t>
            </a:r>
            <a:r>
              <a:rPr lang="fi-FI" dirty="0" err="1" smtClean="0"/>
              <a:t>neque</a:t>
            </a:r>
            <a:r>
              <a:rPr lang="fi-FI" dirty="0" smtClean="0"/>
              <a:t>. </a:t>
            </a:r>
            <a:r>
              <a:rPr lang="fi-FI" dirty="0" err="1" smtClean="0"/>
              <a:t>Nulla</a:t>
            </a:r>
            <a:r>
              <a:rPr lang="fi-FI" dirty="0" smtClean="0"/>
              <a:t> </a:t>
            </a:r>
            <a:r>
              <a:rPr lang="fi-FI" dirty="0" err="1" smtClean="0"/>
              <a:t>condimentum</a:t>
            </a:r>
            <a:r>
              <a:rPr lang="fi-FI" dirty="0" smtClean="0"/>
              <a:t> </a:t>
            </a:r>
            <a:r>
              <a:rPr lang="fi-FI" dirty="0" err="1" smtClean="0"/>
              <a:t>ullamcorper</a:t>
            </a:r>
            <a:r>
              <a:rPr lang="fi-FI" dirty="0" smtClean="0"/>
              <a:t> </a:t>
            </a:r>
            <a:r>
              <a:rPr lang="fi-FI" dirty="0" err="1" smtClean="0"/>
              <a:t>tincidunt</a:t>
            </a:r>
            <a:r>
              <a:rPr lang="fi-FI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af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2208186" y="214490"/>
            <a:ext cx="7886700" cy="348296"/>
          </a:xfrm>
        </p:spPr>
        <p:txBody>
          <a:bodyPr>
            <a:no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smtClean="0"/>
              <a:t>DIAN OTSIKKO</a:t>
            </a:r>
          </a:p>
        </p:txBody>
      </p:sp>
      <p:sp>
        <p:nvSpPr>
          <p:cNvPr id="4" name="Kuvan paikkamerkki 2"/>
          <p:cNvSpPr>
            <a:spLocks noGrp="1"/>
          </p:cNvSpPr>
          <p:nvPr>
            <p:ph type="pic" idx="10"/>
          </p:nvPr>
        </p:nvSpPr>
        <p:spPr>
          <a:xfrm>
            <a:off x="0" y="711201"/>
            <a:ext cx="9144000" cy="614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ko dian kuv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2"/>
          <p:cNvSpPr>
            <a:spLocks noGrp="1"/>
          </p:cNvSpPr>
          <p:nvPr>
            <p:ph type="pic" idx="10"/>
          </p:nvPr>
        </p:nvSpPr>
        <p:spPr>
          <a:xfrm>
            <a:off x="0" y="0"/>
            <a:ext cx="9144000" cy="6858001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leht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23887" y="1709740"/>
            <a:ext cx="8294201" cy="2163014"/>
          </a:xfrm>
        </p:spPr>
        <p:txBody>
          <a:bodyPr anchor="b">
            <a:noAutofit/>
          </a:bodyPr>
          <a:lstStyle>
            <a:lvl1pPr algn="ctr">
              <a:defRPr sz="4500" baseline="0">
                <a:latin typeface="+mj-lt"/>
              </a:defRPr>
            </a:lvl1pPr>
          </a:lstStyle>
          <a:p>
            <a:r>
              <a:rPr lang="fi-FI" dirty="0" smtClean="0"/>
              <a:t>Väliotsikko </a:t>
            </a:r>
            <a:br>
              <a:rPr lang="fi-FI" dirty="0" smtClean="0"/>
            </a:br>
            <a:r>
              <a:rPr lang="fi-FI" dirty="0" smtClean="0"/>
              <a:t>ytimekkäästi tähän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8294200" cy="1500187"/>
          </a:xfr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smtClean="0"/>
              <a:t>Välilehdet rytmittävät ja jäsentävät esityksen. </a:t>
            </a:r>
          </a:p>
          <a:p>
            <a:pPr lvl="0"/>
            <a:r>
              <a:rPr lang="fi-FI" dirty="0" smtClean="0"/>
              <a:t>Samalla ne muodostavat hengähdystauon aiheiden välille.</a:t>
            </a:r>
          </a:p>
          <a:p>
            <a:pPr lvl="0"/>
            <a:r>
              <a:rPr lang="fi-FI" dirty="0" smtClean="0"/>
              <a:t>Kannattaa käyttää!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lehti-omalla-kuvall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2"/>
          <p:cNvSpPr>
            <a:spLocks noGrp="1"/>
          </p:cNvSpPr>
          <p:nvPr>
            <p:ph type="pic" idx="10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23888" y="1709740"/>
            <a:ext cx="3676264" cy="2163014"/>
          </a:xfrm>
        </p:spPr>
        <p:txBody>
          <a:bodyPr anchor="b">
            <a:noAutofit/>
          </a:bodyPr>
          <a:lstStyle>
            <a:lvl1pPr algn="l">
              <a:defRPr sz="450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i-FI" dirty="0" smtClean="0"/>
              <a:t>Väliotsikko </a:t>
            </a:r>
            <a:br>
              <a:rPr lang="fi-FI" dirty="0" smtClean="0"/>
            </a:br>
            <a:r>
              <a:rPr lang="fi-FI" dirty="0" smtClean="0"/>
              <a:t>ytimekkäästi </a:t>
            </a:r>
            <a:br>
              <a:rPr lang="fi-FI" dirty="0" smtClean="0"/>
            </a:br>
            <a:r>
              <a:rPr lang="fi-FI" dirty="0" smtClean="0"/>
              <a:t>tähän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äätössiv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n paikkamerkki 3"/>
          <p:cNvSpPr>
            <a:spLocks noGrp="1"/>
          </p:cNvSpPr>
          <p:nvPr>
            <p:ph type="body" sz="half" idx="2" hasCustomPrompt="1"/>
          </p:nvPr>
        </p:nvSpPr>
        <p:spPr>
          <a:xfrm>
            <a:off x="4501260" y="2946366"/>
            <a:ext cx="4335332" cy="3203089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fi-FI" b="1" dirty="0" smtClean="0">
                <a:latin typeface="Myriad Pro" charset="0"/>
                <a:ea typeface="Myriad Pro" charset="0"/>
                <a:cs typeface="Myriad Pro" charset="0"/>
              </a:rPr>
              <a:t>NIMI</a:t>
            </a:r>
            <a:r>
              <a:rPr lang="fi-FI" b="1" baseline="0" dirty="0" smtClean="0">
                <a:latin typeface="Myriad Pro" charset="0"/>
                <a:ea typeface="Myriad Pro" charset="0"/>
                <a:cs typeface="Myriad Pro" charset="0"/>
              </a:rPr>
              <a:t/>
            </a:r>
            <a:br>
              <a:rPr lang="fi-FI" b="1" baseline="0" dirty="0" smtClean="0">
                <a:latin typeface="Myriad Pro" charset="0"/>
                <a:ea typeface="Myriad Pro" charset="0"/>
                <a:cs typeface="Myriad Pro" charset="0"/>
              </a:rPr>
            </a:br>
            <a:r>
              <a:rPr lang="fi-FI" b="1" baseline="0" dirty="0" smtClean="0">
                <a:latin typeface="Myriad Pro" charset="0"/>
                <a:ea typeface="Myriad Pro" charset="0"/>
                <a:cs typeface="Myriad Pro" charset="0"/>
              </a:rPr>
              <a:t>sähköposti</a:t>
            </a:r>
          </a:p>
          <a:p>
            <a:r>
              <a:rPr lang="fi-FI" b="1" baseline="0" dirty="0" err="1" smtClean="0">
                <a:latin typeface="Myriad Pro" charset="0"/>
                <a:ea typeface="Myriad Pro" charset="0"/>
                <a:cs typeface="Myriad Pro" charset="0"/>
              </a:rPr>
              <a:t>stm.fi</a:t>
            </a:r>
            <a:r>
              <a:rPr lang="fi-FI" b="1" baseline="0" dirty="0" smtClean="0">
                <a:latin typeface="Myriad Pro" charset="0"/>
                <a:ea typeface="Myriad Pro" charset="0"/>
                <a:cs typeface="Myriad Pro" charset="0"/>
              </a:rPr>
              <a:t>/ote</a:t>
            </a:r>
            <a:br>
              <a:rPr lang="fi-FI" b="1" baseline="0" dirty="0" smtClean="0">
                <a:latin typeface="Myriad Pro" charset="0"/>
                <a:ea typeface="Myriad Pro" charset="0"/>
                <a:cs typeface="Myriad Pro" charset="0"/>
              </a:rPr>
            </a:br>
            <a:r>
              <a:rPr lang="fi-FI" b="1" baseline="0" dirty="0" smtClean="0">
                <a:latin typeface="Myriad Pro" charset="0"/>
                <a:ea typeface="Myriad Pro" charset="0"/>
                <a:cs typeface="Myriad Pro" charset="0"/>
              </a:rPr>
              <a:t>#</a:t>
            </a:r>
            <a:r>
              <a:rPr lang="fi-FI" b="1" baseline="0" dirty="0" err="1" smtClean="0">
                <a:latin typeface="Myriad Pro" charset="0"/>
                <a:ea typeface="Myriad Pro" charset="0"/>
                <a:cs typeface="Myriad Pro" charset="0"/>
              </a:rPr>
              <a:t>OTEhanke</a:t>
            </a:r>
            <a:r>
              <a:rPr lang="fi-FI" b="1" baseline="0" dirty="0" smtClean="0">
                <a:latin typeface="Myriad Pro" charset="0"/>
                <a:ea typeface="Myriad Pro" charset="0"/>
                <a:cs typeface="Myriad Pro" charset="0"/>
              </a:rPr>
              <a:t/>
            </a:r>
            <a:br>
              <a:rPr lang="fi-FI" b="1" baseline="0" dirty="0" smtClean="0">
                <a:latin typeface="Myriad Pro" charset="0"/>
                <a:ea typeface="Myriad Pro" charset="0"/>
                <a:cs typeface="Myriad Pro" charset="0"/>
              </a:rPr>
            </a:br>
            <a:r>
              <a:rPr lang="fi-FI" b="1" baseline="0" dirty="0" smtClean="0">
                <a:latin typeface="Myriad Pro" charset="0"/>
                <a:ea typeface="Myriad Pro" charset="0"/>
                <a:cs typeface="Myriad Pro" charset="0"/>
              </a:rPr>
              <a:t>#kärkihanke</a:t>
            </a:r>
          </a:p>
        </p:txBody>
      </p:sp>
      <p:sp>
        <p:nvSpPr>
          <p:cNvPr id="3" name="Otsikko 1"/>
          <p:cNvSpPr>
            <a:spLocks noGrp="1"/>
          </p:cNvSpPr>
          <p:nvPr>
            <p:ph type="ctrTitle" hasCustomPrompt="1"/>
          </p:nvPr>
        </p:nvSpPr>
        <p:spPr>
          <a:xfrm>
            <a:off x="4501260" y="457167"/>
            <a:ext cx="4335332" cy="2387600"/>
          </a:xfrm>
        </p:spPr>
        <p:txBody>
          <a:bodyPr anchor="b">
            <a:noAutofit/>
          </a:bodyPr>
          <a:lstStyle>
            <a:lvl1pPr algn="l">
              <a:defRPr sz="280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i-FI" dirty="0" smtClean="0"/>
              <a:t>NAPAKKA ESITYKSEN </a:t>
            </a:r>
            <a:br>
              <a:rPr lang="fi-FI" dirty="0" smtClean="0"/>
            </a:br>
            <a:r>
              <a:rPr lang="fi-FI" dirty="0" smtClean="0"/>
              <a:t>OTSIKKO TÄHÄN</a:t>
            </a:r>
            <a:endParaRPr lang="fi-FI" dirty="0"/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590" y="6424966"/>
            <a:ext cx="1326668" cy="315023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335" y="6420439"/>
            <a:ext cx="1499727" cy="332001"/>
          </a:xfrm>
          <a:prstGeom prst="rect">
            <a:avLst/>
          </a:prstGeom>
        </p:spPr>
      </p:pic>
      <p:cxnSp>
        <p:nvCxnSpPr>
          <p:cNvPr id="12" name="Suora yhdysviiva 11"/>
          <p:cNvCxnSpPr/>
          <p:nvPr userDrawn="1"/>
        </p:nvCxnSpPr>
        <p:spPr>
          <a:xfrm>
            <a:off x="7372095" y="6329998"/>
            <a:ext cx="0" cy="435600"/>
          </a:xfrm>
          <a:prstGeom prst="line">
            <a:avLst/>
          </a:prstGeom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sivu neljällä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fi-FI" dirty="0" smtClean="0"/>
              <a:t>DIAN LYHYT OTSIKKO</a:t>
            </a:r>
            <a:endParaRPr lang="fi-FI" dirty="0"/>
          </a:p>
        </p:txBody>
      </p:sp>
      <p:sp>
        <p:nvSpPr>
          <p:cNvPr id="6" name="Kuvan paikkamerkki 2"/>
          <p:cNvSpPr>
            <a:spLocks noGrp="1"/>
          </p:cNvSpPr>
          <p:nvPr>
            <p:ph type="pic" idx="13"/>
          </p:nvPr>
        </p:nvSpPr>
        <p:spPr>
          <a:xfrm>
            <a:off x="0" y="762003"/>
            <a:ext cx="1602000" cy="14832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 dirty="0"/>
          </a:p>
        </p:txBody>
      </p:sp>
      <p:sp>
        <p:nvSpPr>
          <p:cNvPr id="7" name="Kuvan paikkamerkki 2"/>
          <p:cNvSpPr>
            <a:spLocks noGrp="1"/>
          </p:cNvSpPr>
          <p:nvPr>
            <p:ph type="pic" idx="14"/>
          </p:nvPr>
        </p:nvSpPr>
        <p:spPr>
          <a:xfrm>
            <a:off x="0" y="2300539"/>
            <a:ext cx="1602000" cy="14832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 dirty="0"/>
          </a:p>
        </p:txBody>
      </p:sp>
      <p:sp>
        <p:nvSpPr>
          <p:cNvPr id="8" name="Kuvan paikkamerkki 2"/>
          <p:cNvSpPr>
            <a:spLocks noGrp="1"/>
          </p:cNvSpPr>
          <p:nvPr>
            <p:ph type="pic" idx="16"/>
          </p:nvPr>
        </p:nvSpPr>
        <p:spPr>
          <a:xfrm>
            <a:off x="0" y="5369227"/>
            <a:ext cx="1602000" cy="14832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 dirty="0"/>
          </a:p>
        </p:txBody>
      </p:sp>
      <p:sp>
        <p:nvSpPr>
          <p:cNvPr id="9" name="Kuvan paikkamerkki 2"/>
          <p:cNvSpPr>
            <a:spLocks noGrp="1"/>
          </p:cNvSpPr>
          <p:nvPr>
            <p:ph type="pic" idx="20"/>
          </p:nvPr>
        </p:nvSpPr>
        <p:spPr>
          <a:xfrm>
            <a:off x="0" y="3839075"/>
            <a:ext cx="1602000" cy="14832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 dirty="0"/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>
          <a:xfrm>
            <a:off x="1755960" y="1138518"/>
            <a:ext cx="7128064" cy="5038445"/>
          </a:xfrm>
        </p:spPr>
        <p:txBody>
          <a:bodyPr>
            <a:noAutofit/>
          </a:bodyPr>
          <a:lstStyle>
            <a:lvl1pPr>
              <a:defRPr>
                <a:latin typeface="+mn-lt"/>
                <a:ea typeface="Myriad Pro" charset="0"/>
                <a:cs typeface="Myriad Pro" charset="0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50460" y="6517263"/>
            <a:ext cx="2520000" cy="2305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accent1"/>
                </a:solidFill>
              </a:defRPr>
            </a:lvl1pPr>
          </a:lstStyle>
          <a:p>
            <a:r>
              <a:rPr lang="fi-FI" dirty="0" smtClean="0"/>
              <a:t>&gt; Lisää &gt; alatunniste: lisää oma nimi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96283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OTSIKKO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&gt; Lisää &gt; alatunniste: lisää oma 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86D91-149E-9E4A-8EA6-630E54DCC7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9590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697" r:id="rId3"/>
    <p:sldLayoutId id="2147483691" r:id="rId4"/>
    <p:sldLayoutId id="2147483726" r:id="rId5"/>
    <p:sldLayoutId id="2147483704" r:id="rId6"/>
    <p:sldLayoutId id="2147483707" r:id="rId7"/>
    <p:sldLayoutId id="2147483706" r:id="rId8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bg1"/>
          </a:solidFill>
          <a:latin typeface="Myriad Pro" charset="0"/>
          <a:ea typeface="Myriad Pro" charset="0"/>
          <a:cs typeface="Myriad Pro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150000"/>
        <a:buFont typeface="Arial"/>
        <a:buChar char="•"/>
        <a:defRPr sz="2100" kern="1200">
          <a:solidFill>
            <a:schemeClr val="tx1"/>
          </a:solidFill>
          <a:latin typeface="Arial Hebrew Scholar" charset="-79"/>
          <a:ea typeface="Arial Hebrew Scholar" charset="-79"/>
          <a:cs typeface="Arial Hebrew Scholar" charset="-79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1746996" y="143439"/>
            <a:ext cx="7886700" cy="6185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OTSIKKO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968452" y="1214798"/>
            <a:ext cx="7092205" cy="476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Tekstiruutu 4"/>
          <p:cNvSpPr txBox="1"/>
          <p:nvPr userDrawn="1"/>
        </p:nvSpPr>
        <p:spPr>
          <a:xfrm>
            <a:off x="2132894" y="6526135"/>
            <a:ext cx="7609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7C70104-4F76-CD4E-AAFC-71B053DEA09B}" type="datetime1">
              <a:rPr lang="fi-FI" sz="900" b="1" i="0" smtClean="0">
                <a:solidFill>
                  <a:schemeClr val="accent1"/>
                </a:solidFill>
                <a:latin typeface="+mn-lt"/>
                <a:ea typeface="Myriad Pro" charset="0"/>
                <a:cs typeface="Myriad Pro" charset="0"/>
              </a:rPr>
              <a:t>8.5.2018</a:t>
            </a:fld>
            <a:endParaRPr lang="fi-FI" sz="900" b="1" i="0" dirty="0">
              <a:solidFill>
                <a:schemeClr val="accent1"/>
              </a:solidFill>
              <a:latin typeface="+mn-lt"/>
              <a:ea typeface="Myriad Pro" charset="0"/>
              <a:cs typeface="Myriad Pro" charset="0"/>
            </a:endParaRPr>
          </a:p>
        </p:txBody>
      </p:sp>
      <p:sp>
        <p:nvSpPr>
          <p:cNvPr id="14" name="Tekstiruutu 13"/>
          <p:cNvSpPr txBox="1"/>
          <p:nvPr userDrawn="1"/>
        </p:nvSpPr>
        <p:spPr>
          <a:xfrm>
            <a:off x="1842794" y="6519019"/>
            <a:ext cx="377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5A640C5-57A0-984F-B85C-018A32660E87}" type="slidenum">
              <a:rPr lang="fi-FI" sz="900" b="1" smtClean="0">
                <a:solidFill>
                  <a:schemeClr val="accent5"/>
                </a:solidFill>
              </a:rPr>
              <a:t>‹#›</a:t>
            </a:fld>
            <a:endParaRPr lang="fi-FI" sz="900" b="1" dirty="0">
              <a:solidFill>
                <a:schemeClr val="accent5"/>
              </a:solidFill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50460" y="6517263"/>
            <a:ext cx="2520000" cy="2305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accent1"/>
                </a:solidFill>
              </a:defRPr>
            </a:lvl1pPr>
          </a:lstStyle>
          <a:p>
            <a:r>
              <a:rPr lang="fi-FI" dirty="0" smtClean="0"/>
              <a:t>&gt; Lisää &gt; alatunniste: lisää oma nimi</a:t>
            </a:r>
            <a:endParaRPr lang="fi-FI" dirty="0"/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590" y="6424966"/>
            <a:ext cx="1326668" cy="315023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335" y="6420439"/>
            <a:ext cx="1499727" cy="332001"/>
          </a:xfrm>
          <a:prstGeom prst="rect">
            <a:avLst/>
          </a:prstGeom>
        </p:spPr>
      </p:pic>
      <p:cxnSp>
        <p:nvCxnSpPr>
          <p:cNvPr id="17" name="Suora yhdysviiva 16"/>
          <p:cNvCxnSpPr/>
          <p:nvPr userDrawn="1"/>
        </p:nvCxnSpPr>
        <p:spPr>
          <a:xfrm>
            <a:off x="7372095" y="6329998"/>
            <a:ext cx="0" cy="435600"/>
          </a:xfrm>
          <a:prstGeom prst="line">
            <a:avLst/>
          </a:prstGeom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2115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24" r:id="rId2"/>
    <p:sldLayoutId id="2147483725" r:id="rId3"/>
    <p:sldLayoutId id="2147483727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bg1"/>
          </a:solidFill>
          <a:latin typeface="+mj-lt"/>
          <a:ea typeface="Myriad Pro" charset="0"/>
          <a:cs typeface="Myriad Pro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5000"/>
        <a:buFontTx/>
        <a:buBlip>
          <a:blip r:embed="rId9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Paivi.tainala1@phhyky.fi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51329" y="2553129"/>
            <a:ext cx="6858000" cy="3398937"/>
          </a:xfrm>
        </p:spPr>
        <p:txBody>
          <a:bodyPr/>
          <a:lstStyle/>
          <a:p>
            <a:r>
              <a:rPr lang="fi-FI" dirty="0" smtClean="0"/>
              <a:t>OTE (osatyökykyisille tie työelämään) –kärkihanke</a:t>
            </a:r>
            <a:br>
              <a:rPr lang="fi-FI" dirty="0" smtClean="0"/>
            </a:br>
            <a:r>
              <a:rPr lang="fi-FI" sz="3200" dirty="0" err="1" smtClean="0"/>
              <a:t>Pähee</a:t>
            </a:r>
            <a:r>
              <a:rPr lang="fi-FI" sz="3200" dirty="0" smtClean="0"/>
              <a:t> Ote –alueellinen kokeiluhanke</a:t>
            </a:r>
            <a:br>
              <a:rPr lang="fi-FI" sz="3200" dirty="0" smtClean="0"/>
            </a:br>
            <a:r>
              <a:rPr lang="fi-FI" sz="3200" dirty="0" smtClean="0"/>
              <a:t>Konsensuksen rakentajat –työryhmä 5/2018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44039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i-FI" b="1" dirty="0" smtClean="0"/>
          </a:p>
          <a:p>
            <a:r>
              <a:rPr lang="fi-FI" b="1" dirty="0" smtClean="0"/>
              <a:t>Päivi Tainala</a:t>
            </a:r>
          </a:p>
          <a:p>
            <a:r>
              <a:rPr lang="fi-FI" b="1" dirty="0">
                <a:hlinkClick r:id="rId2"/>
              </a:rPr>
              <a:t>p</a:t>
            </a:r>
            <a:r>
              <a:rPr lang="fi-FI" b="1" dirty="0" smtClean="0">
                <a:hlinkClick r:id="rId2"/>
              </a:rPr>
              <a:t>aivi.tainala1@phhyky.fi</a:t>
            </a:r>
            <a:endParaRPr lang="fi-FI" b="1" dirty="0" smtClean="0"/>
          </a:p>
          <a:p>
            <a:r>
              <a:rPr lang="fi-FI" b="1" dirty="0" smtClean="0"/>
              <a:t>0447297991</a:t>
            </a:r>
            <a:endParaRPr lang="fi-FI" b="1" dirty="0"/>
          </a:p>
          <a:p>
            <a:r>
              <a:rPr lang="fi-FI" b="1" dirty="0" smtClean="0"/>
              <a:t>@</a:t>
            </a:r>
            <a:r>
              <a:rPr lang="fi-FI" b="1" dirty="0" err="1" smtClean="0"/>
              <a:t>paheeote</a:t>
            </a:r>
            <a:endParaRPr lang="fi-FI" b="1" dirty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Kiitos!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9438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Opinnoista töihin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&gt; Lisää &gt; alatunniste: lisää oma nimi</a:t>
            </a:r>
            <a:endParaRPr lang="fi-FI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79" y="1253066"/>
            <a:ext cx="8904052" cy="4552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37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Tavoitteet Opinnoista töihin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>
          <a:xfrm>
            <a:off x="127001" y="1138518"/>
            <a:ext cx="8757024" cy="5038445"/>
          </a:xfrm>
        </p:spPr>
        <p:txBody>
          <a:bodyPr/>
          <a:lstStyle/>
          <a:p>
            <a:pPr marL="457200" lvl="1" indent="0">
              <a:buNone/>
            </a:pPr>
            <a:r>
              <a:rPr lang="fi-FI" b="1" dirty="0" smtClean="0"/>
              <a:t>1. Toimiva yhteistyöverkosto</a:t>
            </a:r>
          </a:p>
          <a:p>
            <a:pPr lvl="1"/>
            <a:r>
              <a:rPr lang="fi-FI" sz="1800" dirty="0" smtClean="0"/>
              <a:t>Ryhmässä </a:t>
            </a:r>
            <a:r>
              <a:rPr lang="fi-FI" sz="1800" dirty="0"/>
              <a:t>mukana edustus Salpauksesta, </a:t>
            </a:r>
            <a:r>
              <a:rPr lang="fi-FI" sz="1800" dirty="0" err="1"/>
              <a:t>Kiipulasta</a:t>
            </a:r>
            <a:r>
              <a:rPr lang="fi-FI" sz="1800" dirty="0"/>
              <a:t>, Kaarisillasta, </a:t>
            </a:r>
            <a:r>
              <a:rPr lang="fi-FI" sz="1800" dirty="0" err="1"/>
              <a:t>Ali-Juhakkalasta</a:t>
            </a:r>
            <a:r>
              <a:rPr lang="fi-FI" sz="1800" dirty="0"/>
              <a:t>, </a:t>
            </a:r>
            <a:r>
              <a:rPr lang="fi-FI" sz="1800" dirty="0" smtClean="0"/>
              <a:t>Mukkulasta, </a:t>
            </a:r>
            <a:r>
              <a:rPr lang="fi-FI" sz="1800" dirty="0"/>
              <a:t>vammaispalvelusta (</a:t>
            </a:r>
            <a:r>
              <a:rPr lang="fi-FI" sz="1800" dirty="0" err="1"/>
              <a:t>hyky</a:t>
            </a:r>
            <a:r>
              <a:rPr lang="fi-FI" sz="1800" dirty="0" smtClean="0"/>
              <a:t>), tulevat kasvupalvelut (</a:t>
            </a:r>
            <a:r>
              <a:rPr lang="fi-FI" sz="1800" dirty="0" err="1" smtClean="0"/>
              <a:t>ohjaamo/vauhdittamo</a:t>
            </a:r>
            <a:r>
              <a:rPr lang="fi-FI" sz="1800" dirty="0"/>
              <a:t>, K</a:t>
            </a:r>
            <a:r>
              <a:rPr lang="fi-FI" sz="1800" dirty="0" smtClean="0"/>
              <a:t>ela), Avainsäätiö, työikäisten palvelut, </a:t>
            </a:r>
            <a:r>
              <a:rPr lang="fi-FI" sz="1800" dirty="0" err="1" smtClean="0"/>
              <a:t>te-toimisto</a:t>
            </a:r>
            <a:endParaRPr lang="fi-FI" sz="1800" dirty="0" smtClean="0"/>
          </a:p>
          <a:p>
            <a:pPr lvl="1"/>
            <a:r>
              <a:rPr lang="fi-FI" sz="1800" dirty="0" smtClean="0"/>
              <a:t>Tapaamiset </a:t>
            </a:r>
            <a:r>
              <a:rPr lang="fi-FI" sz="1800" dirty="0"/>
              <a:t>vähintään 2x vuodessa</a:t>
            </a:r>
          </a:p>
          <a:p>
            <a:pPr lvl="1"/>
            <a:r>
              <a:rPr lang="fi-FI" sz="1800" dirty="0"/>
              <a:t>Ryhmä voisi miettiä </a:t>
            </a:r>
            <a:r>
              <a:rPr lang="fi-FI" sz="1800" dirty="0" smtClean="0"/>
              <a:t>aluksi, </a:t>
            </a:r>
            <a:r>
              <a:rPr lang="fi-FI" sz="1800" dirty="0"/>
              <a:t>miten edesautetaan opiskelijoiden työllistymistä opintojen jälkeen kussakin oppilaitoksessa ja miten yhteistyö muihin toimijoihin </a:t>
            </a:r>
            <a:r>
              <a:rPr lang="fi-FI" sz="1800" dirty="0" smtClean="0"/>
              <a:t>sujuu. </a:t>
            </a:r>
            <a:r>
              <a:rPr lang="fi-FI" sz="1800" dirty="0"/>
              <a:t>Avataan mitä apu konkreettisesti missäkin paikassa on. Miten yhteistyötä tulee tehostaa? Onko </a:t>
            </a:r>
            <a:r>
              <a:rPr lang="fi-FI" sz="1800" dirty="0" smtClean="0"/>
              <a:t>opiskelijatapaamisissa </a:t>
            </a:r>
            <a:r>
              <a:rPr lang="fi-FI" sz="1800" dirty="0"/>
              <a:t>esim. tarvittavat tahot mukana. Hyödynnetäänkö </a:t>
            </a:r>
            <a:r>
              <a:rPr lang="fi-FI" sz="1800" dirty="0" err="1"/>
              <a:t>ohjaamon/vauhdittamon</a:t>
            </a:r>
            <a:r>
              <a:rPr lang="fi-FI" sz="1800" dirty="0"/>
              <a:t> palveluja esim. cv-pajat, rekrytointi tapahtumat jne. </a:t>
            </a:r>
            <a:endParaRPr lang="fi-FI" sz="1800" dirty="0" smtClean="0"/>
          </a:p>
          <a:p>
            <a:pPr lvl="1"/>
            <a:r>
              <a:rPr lang="fi-FI" sz="1800" dirty="0" smtClean="0"/>
              <a:t>Tapaamisissa </a:t>
            </a:r>
            <a:r>
              <a:rPr lang="fi-FI" sz="1800" dirty="0"/>
              <a:t>jokainen taho päivittäisi sen hetkiset </a:t>
            </a:r>
            <a:r>
              <a:rPr lang="fi-FI" sz="1800" dirty="0" smtClean="0"/>
              <a:t>kuulumiset, </a:t>
            </a:r>
            <a:r>
              <a:rPr lang="fi-FI" sz="1800" dirty="0"/>
              <a:t>jotka </a:t>
            </a:r>
            <a:r>
              <a:rPr lang="fi-FI" sz="1800" dirty="0" smtClean="0"/>
              <a:t>yhteistyötahoille </a:t>
            </a:r>
            <a:r>
              <a:rPr lang="fi-FI" sz="1800" dirty="0"/>
              <a:t>tärkeitä ja näin tuoda omaa toimintaa </a:t>
            </a:r>
            <a:r>
              <a:rPr lang="fi-FI" sz="1800" dirty="0" smtClean="0"/>
              <a:t>tutuksi</a:t>
            </a:r>
          </a:p>
          <a:p>
            <a:pPr lvl="1"/>
            <a:r>
              <a:rPr lang="fi-FI" sz="1800" dirty="0" smtClean="0"/>
              <a:t>työhönvalmennus </a:t>
            </a:r>
            <a:r>
              <a:rPr lang="fi-FI" sz="1800" dirty="0"/>
              <a:t>on hyvin erilaista eripaikoissa (vammaispalvelut, kasvupalvelut, </a:t>
            </a:r>
            <a:r>
              <a:rPr lang="fi-FI" sz="1800" dirty="0" smtClean="0"/>
              <a:t>Kela</a:t>
            </a:r>
            <a:r>
              <a:rPr lang="fi-FI" sz="1800" dirty="0"/>
              <a:t>), miten tätä voisi selkeyttää ja tehdä tutummaksi </a:t>
            </a:r>
            <a:r>
              <a:rPr lang="fi-FI" sz="1800" dirty="0" smtClean="0"/>
              <a:t>kohderyhmille</a:t>
            </a:r>
          </a:p>
          <a:p>
            <a:pPr lvl="1"/>
            <a:r>
              <a:rPr lang="fi-FI" sz="1800" dirty="0" smtClean="0"/>
              <a:t>Vastuu: </a:t>
            </a:r>
            <a:r>
              <a:rPr lang="fi-FI" sz="1800" dirty="0" err="1" smtClean="0"/>
              <a:t>Kiipula</a:t>
            </a:r>
            <a:endParaRPr lang="fi-FI" sz="1800" dirty="0"/>
          </a:p>
          <a:p>
            <a:pPr marL="914400" lvl="1" indent="-457200">
              <a:buAutoNum type="arabicPeriod"/>
            </a:pPr>
            <a:endParaRPr lang="fi-FI" sz="200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dirty="0" smtClean="0"/>
              <a:t>Konsensuksen rakentajat -työryhmä</a:t>
            </a:r>
            <a:endParaRPr lang="fi-FI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787"/>
          <a:stretch/>
        </p:blipFill>
        <p:spPr bwMode="auto">
          <a:xfrm>
            <a:off x="7811077" y="681093"/>
            <a:ext cx="876414" cy="9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0295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55" y="1052736"/>
            <a:ext cx="9117559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6144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Tavoitteet Osallisuutta tukeva toiminta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3652" y="1028531"/>
            <a:ext cx="8454015" cy="4760259"/>
          </a:xfrm>
        </p:spPr>
        <p:txBody>
          <a:bodyPr/>
          <a:lstStyle/>
          <a:p>
            <a:pPr marL="0" indent="0">
              <a:buNone/>
            </a:pPr>
            <a:r>
              <a:rPr lang="fi-FI" sz="2400" b="1" dirty="0" smtClean="0"/>
              <a:t>1. Henkilökohtainen budjetointi osana vammaisten päiväaikaista toimintaa</a:t>
            </a:r>
          </a:p>
          <a:p>
            <a:pPr marL="457200" indent="-457200">
              <a:buAutoNum type="arabicPeriod"/>
            </a:pPr>
            <a:endParaRPr lang="fi-FI" dirty="0"/>
          </a:p>
          <a:p>
            <a:pPr>
              <a:buFont typeface="Arial" charset="0"/>
              <a:buChar char="•"/>
            </a:pPr>
            <a:r>
              <a:rPr lang="fi-FI" dirty="0" smtClean="0"/>
              <a:t>Valinnanvapauspilotin kautta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Jos em. pilottia ei tule </a:t>
            </a:r>
            <a:r>
              <a:rPr lang="fi-FI" dirty="0" err="1" smtClean="0"/>
              <a:t>alueelle</a:t>
            </a:r>
            <a:r>
              <a:rPr lang="fi-FI" dirty="0" err="1" smtClean="0">
                <a:sym typeface="Wingdings" panose="05000000000000000000" pitchFamily="2" charset="2"/>
              </a:rPr>
              <a:t></a:t>
            </a:r>
            <a:r>
              <a:rPr lang="fi-FI" dirty="0" smtClean="0">
                <a:sym typeface="Wingdings" panose="05000000000000000000" pitchFamily="2" charset="2"/>
              </a:rPr>
              <a:t> henkilökohtainen budjetointi olisi mahdollista valita nykyisten lakisääteisten palveluiden tilalle</a:t>
            </a:r>
          </a:p>
          <a:p>
            <a:pPr>
              <a:buFont typeface="Arial" charset="0"/>
              <a:buChar char="•"/>
            </a:pPr>
            <a:r>
              <a:rPr lang="fi-FI" dirty="0" err="1" smtClean="0">
                <a:sym typeface="Wingdings" panose="05000000000000000000" pitchFamily="2" charset="2"/>
              </a:rPr>
              <a:t>jatketaan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hb:n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pilotointia</a:t>
            </a:r>
            <a:r>
              <a:rPr lang="fi-FI" dirty="0" smtClean="0">
                <a:sym typeface="Wingdings" panose="05000000000000000000" pitchFamily="2" charset="2"/>
              </a:rPr>
              <a:t> kokemusten kartuttamiseksi</a:t>
            </a:r>
          </a:p>
          <a:p>
            <a:pPr>
              <a:buFont typeface="Arial" charset="0"/>
              <a:buChar char="•"/>
            </a:pPr>
            <a:r>
              <a:rPr lang="fi-FI" dirty="0" err="1" smtClean="0">
                <a:sym typeface="Wingdings" panose="05000000000000000000" pitchFamily="2" charset="2"/>
              </a:rPr>
              <a:t>palveluohjauksen</a:t>
            </a:r>
            <a:r>
              <a:rPr lang="fi-FI" dirty="0" smtClean="0">
                <a:sym typeface="Wingdings" panose="05000000000000000000" pitchFamily="2" charset="2"/>
              </a:rPr>
              <a:t> rooli merkittävä, saatava mukaan samaan tahtotilaan</a:t>
            </a:r>
          </a:p>
          <a:p>
            <a:pPr>
              <a:buFont typeface="Arial" charset="0"/>
              <a:buChar char="•"/>
            </a:pPr>
            <a:r>
              <a:rPr lang="fi-FI" dirty="0" err="1" smtClean="0">
                <a:sym typeface="Wingdings" panose="05000000000000000000" pitchFamily="2" charset="2"/>
              </a:rPr>
              <a:t>vastuu</a:t>
            </a:r>
            <a:r>
              <a:rPr lang="fi-FI" dirty="0" smtClean="0">
                <a:sym typeface="Wingdings" panose="05000000000000000000" pitchFamily="2" charset="2"/>
              </a:rPr>
              <a:t> vammaispalvelut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2128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Osallisuutta tukeva toiminta - tavoitteet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94734" y="1214798"/>
            <a:ext cx="8865924" cy="4760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400" b="1" dirty="0" smtClean="0"/>
              <a:t>2. Viestintätiimi osana vammaispalveluiden osallisuutta tukevaa toimintaa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err="1" smtClean="0">
                <a:sym typeface="Wingdings" panose="05000000000000000000" pitchFamily="2" charset="2"/>
              </a:rPr>
              <a:t>korvataan</a:t>
            </a:r>
            <a:r>
              <a:rPr lang="fi-FI" dirty="0" smtClean="0">
                <a:sym typeface="Wingdings" panose="05000000000000000000" pitchFamily="2" charset="2"/>
              </a:rPr>
              <a:t> nykyisiä toimintoja uudella toimintamuodolla</a:t>
            </a:r>
          </a:p>
          <a:p>
            <a:pPr marL="0" indent="0">
              <a:buNone/>
            </a:pPr>
            <a:r>
              <a:rPr lang="fi-FI" dirty="0" err="1" smtClean="0">
                <a:sym typeface="Wingdings" panose="05000000000000000000" pitchFamily="2" charset="2"/>
              </a:rPr>
              <a:t>tilat</a:t>
            </a:r>
            <a:r>
              <a:rPr lang="fi-FI" dirty="0" smtClean="0">
                <a:sym typeface="Wingdings" panose="05000000000000000000" pitchFamily="2" charset="2"/>
              </a:rPr>
              <a:t> Aleksanterinkadulla</a:t>
            </a:r>
          </a:p>
          <a:p>
            <a:pPr marL="0" indent="0">
              <a:buNone/>
            </a:pPr>
            <a:r>
              <a:rPr lang="fi-FI" dirty="0" err="1" smtClean="0">
                <a:sym typeface="Wingdings" panose="05000000000000000000" pitchFamily="2" charset="2"/>
              </a:rPr>
              <a:t>toimintaa</a:t>
            </a:r>
            <a:r>
              <a:rPr lang="fi-FI" dirty="0" smtClean="0">
                <a:sym typeface="Wingdings" panose="05000000000000000000" pitchFamily="2" charset="2"/>
              </a:rPr>
              <a:t> 5 </a:t>
            </a:r>
            <a:r>
              <a:rPr lang="fi-FI" dirty="0" err="1" smtClean="0">
                <a:sym typeface="Wingdings" panose="05000000000000000000" pitchFamily="2" charset="2"/>
              </a:rPr>
              <a:t>pv/vko</a:t>
            </a:r>
            <a:endParaRPr lang="fi-FI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dirty="0" err="1" smtClean="0">
                <a:sym typeface="Wingdings" panose="05000000000000000000" pitchFamily="2" charset="2"/>
              </a:rPr>
              <a:t>toiminnan</a:t>
            </a:r>
            <a:r>
              <a:rPr lang="fi-FI" dirty="0" smtClean="0">
                <a:sym typeface="Wingdings" panose="05000000000000000000" pitchFamily="2" charset="2"/>
              </a:rPr>
              <a:t> laajentaminen ympäristökuntiin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5023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Työtoiminnasta töihin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09533" y="2590800"/>
            <a:ext cx="4751124" cy="3384257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64" y="1533381"/>
            <a:ext cx="8817222" cy="4441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7919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Tavoitteet työtoiminnasta töihin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3934" y="1214798"/>
            <a:ext cx="8916724" cy="4760259"/>
          </a:xfrm>
        </p:spPr>
        <p:txBody>
          <a:bodyPr/>
          <a:lstStyle/>
          <a:p>
            <a:pPr marL="0" indent="0">
              <a:buNone/>
            </a:pPr>
            <a:r>
              <a:rPr lang="fi-FI" sz="2400" b="1" dirty="0" smtClean="0"/>
              <a:t>1. Osuuskunta </a:t>
            </a:r>
          </a:p>
          <a:p>
            <a:pPr marL="0" indent="0">
              <a:buNone/>
            </a:pPr>
            <a:r>
              <a:rPr lang="fi-FI" dirty="0" err="1" smtClean="0">
                <a:sym typeface="Wingdings" panose="05000000000000000000" pitchFamily="2" charset="2"/>
              </a:rPr>
              <a:t></a:t>
            </a:r>
            <a:r>
              <a:rPr lang="fi-FI" dirty="0" err="1" smtClean="0"/>
              <a:t>Työosuuskunta</a:t>
            </a:r>
            <a:r>
              <a:rPr lang="fi-FI" dirty="0" smtClean="0"/>
              <a:t> perustettu</a:t>
            </a:r>
          </a:p>
          <a:p>
            <a:pPr marL="0" indent="0">
              <a:buNone/>
            </a:pPr>
            <a:r>
              <a:rPr lang="fi-FI" dirty="0" err="1" smtClean="0">
                <a:sym typeface="Wingdings" panose="05000000000000000000" pitchFamily="2" charset="2"/>
              </a:rPr>
              <a:t>palvelee</a:t>
            </a:r>
            <a:r>
              <a:rPr lang="fi-FI" dirty="0" smtClean="0">
                <a:sym typeface="Wingdings" panose="05000000000000000000" pitchFamily="2" charset="2"/>
              </a:rPr>
              <a:t> koko Päijät-Hämeen alueella (vammaispalvelut)</a:t>
            </a:r>
          </a:p>
          <a:p>
            <a:pPr marL="0" indent="0">
              <a:buNone/>
            </a:pPr>
            <a:r>
              <a:rPr lang="fi-FI" dirty="0" err="1" smtClean="0">
                <a:sym typeface="Wingdings" panose="05000000000000000000" pitchFamily="2" charset="2"/>
              </a:rPr>
              <a:t>osuuskunnan</a:t>
            </a:r>
            <a:r>
              <a:rPr lang="fi-FI" dirty="0" smtClean="0">
                <a:sym typeface="Wingdings" panose="05000000000000000000" pitchFamily="2" charset="2"/>
              </a:rPr>
              <a:t> kautta palkkiot nykyisille </a:t>
            </a:r>
            <a:r>
              <a:rPr lang="fi-FI" dirty="0" err="1" smtClean="0">
                <a:sym typeface="Wingdings" panose="05000000000000000000" pitchFamily="2" charset="2"/>
              </a:rPr>
              <a:t>hykyn</a:t>
            </a:r>
            <a:r>
              <a:rPr lang="fi-FI" dirty="0" smtClean="0">
                <a:sym typeface="Wingdings" panose="05000000000000000000" pitchFamily="2" charset="2"/>
              </a:rPr>
              <a:t> avotyöntekijöille </a:t>
            </a:r>
          </a:p>
          <a:p>
            <a:pPr marL="0" indent="0">
              <a:buNone/>
            </a:pPr>
            <a:r>
              <a:rPr lang="fi-FI" dirty="0" err="1" smtClean="0">
                <a:sym typeface="Wingdings" panose="05000000000000000000" pitchFamily="2" charset="2"/>
              </a:rPr>
              <a:t>ohjausresurssoinnin</a:t>
            </a:r>
            <a:r>
              <a:rPr lang="fi-FI" dirty="0" smtClean="0">
                <a:sym typeface="Wingdings" panose="05000000000000000000" pitchFamily="2" charset="2"/>
              </a:rPr>
              <a:t> hyödyntäminen</a:t>
            </a:r>
          </a:p>
          <a:p>
            <a:pPr marL="0" indent="0">
              <a:buNone/>
            </a:pPr>
            <a:r>
              <a:rPr lang="fi-FI" dirty="0" err="1" smtClean="0">
                <a:sym typeface="Wingdings" panose="05000000000000000000" pitchFamily="2" charset="2"/>
              </a:rPr>
              <a:t>tilat</a:t>
            </a:r>
            <a:r>
              <a:rPr lang="fi-FI" dirty="0" smtClean="0">
                <a:sym typeface="Wingdings" panose="05000000000000000000" pitchFamily="2" charset="2"/>
              </a:rPr>
              <a:t> ym. </a:t>
            </a:r>
          </a:p>
          <a:p>
            <a:pPr marL="0" indent="0">
              <a:buNone/>
            </a:pPr>
            <a:r>
              <a:rPr lang="fi-FI" dirty="0" err="1" smtClean="0">
                <a:sym typeface="Wingdings" panose="05000000000000000000" pitchFamily="2" charset="2"/>
              </a:rPr>
              <a:t>johtaminen</a:t>
            </a:r>
            <a:r>
              <a:rPr lang="fi-FI" dirty="0" smtClean="0">
                <a:sym typeface="Wingdings" panose="05000000000000000000" pitchFamily="2" charset="2"/>
              </a:rPr>
              <a:t> (esimiesvastuu)</a:t>
            </a:r>
          </a:p>
          <a:p>
            <a:pPr marL="0" indent="0">
              <a:buNone/>
            </a:pPr>
            <a:r>
              <a:rPr lang="fi-FI" dirty="0" err="1" smtClean="0">
                <a:sym typeface="Wingdings" panose="05000000000000000000" pitchFamily="2" charset="2"/>
              </a:rPr>
              <a:t>vastuu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Phhykyn</a:t>
            </a:r>
            <a:r>
              <a:rPr lang="fi-FI" dirty="0" smtClean="0">
                <a:sym typeface="Wingdings" panose="05000000000000000000" pitchFamily="2" charset="2"/>
              </a:rPr>
              <a:t> vammaispalvelut</a:t>
            </a:r>
          </a:p>
          <a:p>
            <a:pPr marL="0" indent="0">
              <a:buNone/>
            </a:pPr>
            <a:r>
              <a:rPr lang="fi-FI" dirty="0" err="1" smtClean="0">
                <a:sym typeface="Wingdings" panose="05000000000000000000" pitchFamily="2" charset="2"/>
              </a:rPr>
              <a:t>Osuuskunnan</a:t>
            </a:r>
            <a:r>
              <a:rPr lang="fi-FI" dirty="0" smtClean="0">
                <a:sym typeface="Wingdings" panose="05000000000000000000" pitchFamily="2" charset="2"/>
              </a:rPr>
              <a:t> laajentaminen myös muille kuin vammaispalvelun henkilöille (muut osatyökykyiset)</a:t>
            </a:r>
            <a:endParaRPr lang="fi-FI" dirty="0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4595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Työtoiminnasta töihin tavoitteet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03200" y="1214798"/>
            <a:ext cx="8857457" cy="4760259"/>
          </a:xfrm>
        </p:spPr>
        <p:txBody>
          <a:bodyPr/>
          <a:lstStyle/>
          <a:p>
            <a:pPr marL="0" indent="0">
              <a:buNone/>
            </a:pPr>
            <a:r>
              <a:rPr lang="fi-FI" sz="2400" b="1" dirty="0" smtClean="0"/>
              <a:t>2. Vertaisvalmentajatoiminta työhönvalmennuksessa</a:t>
            </a:r>
          </a:p>
          <a:p>
            <a:pPr marL="0" indent="0">
              <a:buNone/>
            </a:pPr>
            <a:r>
              <a:rPr lang="fi-FI" dirty="0" err="1" smtClean="0">
                <a:sym typeface="Wingdings" panose="05000000000000000000" pitchFamily="2" charset="2"/>
              </a:rPr>
              <a:t>palkkioperusteisuus</a:t>
            </a:r>
            <a:r>
              <a:rPr lang="fi-FI" dirty="0" smtClean="0">
                <a:sym typeface="Wingdings" panose="05000000000000000000" pitchFamily="2" charset="2"/>
              </a:rPr>
              <a:t> (</a:t>
            </a:r>
            <a:r>
              <a:rPr lang="fi-FI" dirty="0" err="1" smtClean="0">
                <a:sym typeface="Wingdings" panose="05000000000000000000" pitchFamily="2" charset="2"/>
              </a:rPr>
              <a:t>hykyn</a:t>
            </a:r>
            <a:r>
              <a:rPr lang="fi-FI" dirty="0" smtClean="0">
                <a:sym typeface="Wingdings" panose="05000000000000000000" pitchFamily="2" charset="2"/>
              </a:rPr>
              <a:t> vammaispalvelut budjetointi 2019+Avainsäätiö)</a:t>
            </a:r>
          </a:p>
          <a:p>
            <a:pPr marL="0" indent="0">
              <a:buNone/>
            </a:pPr>
            <a:r>
              <a:rPr lang="fi-FI" dirty="0" err="1" smtClean="0">
                <a:sym typeface="Wingdings" panose="05000000000000000000" pitchFamily="2" charset="2"/>
              </a:rPr>
              <a:t>esimiesvastuu</a:t>
            </a:r>
            <a:r>
              <a:rPr lang="fi-FI" dirty="0" smtClean="0">
                <a:sym typeface="Wingdings" panose="05000000000000000000" pitchFamily="2" charset="2"/>
              </a:rPr>
              <a:t> (vammaispalvelut)</a:t>
            </a:r>
          </a:p>
          <a:p>
            <a:pPr marL="0" indent="0">
              <a:buNone/>
            </a:pPr>
            <a:r>
              <a:rPr lang="fi-FI" dirty="0" err="1" smtClean="0">
                <a:sym typeface="Wingdings" panose="05000000000000000000" pitchFamily="2" charset="2"/>
              </a:rPr>
              <a:t>yhden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työhönvalmentajan</a:t>
            </a:r>
            <a:r>
              <a:rPr lang="fi-FI" dirty="0" smtClean="0">
                <a:sym typeface="Wingdings" panose="05000000000000000000" pitchFamily="2" charset="2"/>
              </a:rPr>
              <a:t> resurssia toiminnan ylläpitoon ja kouluttamiseen1pv/kk</a:t>
            </a:r>
          </a:p>
          <a:p>
            <a:pPr marL="0" indent="0">
              <a:buNone/>
            </a:pPr>
            <a:endParaRPr lang="fi-FI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dirty="0" smtClean="0">
                <a:sym typeface="Wingdings" panose="05000000000000000000" pitchFamily="2" charset="2"/>
              </a:rPr>
              <a:t> 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204410"/>
      </p:ext>
    </p:extLst>
  </p:cSld>
  <p:clrMapOvr>
    <a:masterClrMapping/>
  </p:clrMapOvr>
</p:sld>
</file>

<file path=ppt/theme/theme1.xml><?xml version="1.0" encoding="utf-8"?>
<a:theme xmlns:a="http://schemas.openxmlformats.org/drawingml/2006/main" name="LAPE">
  <a:themeElements>
    <a:clrScheme name="o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AFD7"/>
      </a:accent1>
      <a:accent2>
        <a:srgbClr val="797979"/>
      </a:accent2>
      <a:accent3>
        <a:srgbClr val="FEFFFF"/>
      </a:accent3>
      <a:accent4>
        <a:srgbClr val="00AFD7"/>
      </a:accent4>
      <a:accent5>
        <a:srgbClr val="797979"/>
      </a:accent5>
      <a:accent6>
        <a:srgbClr val="FEFFFF"/>
      </a:accent6>
      <a:hlink>
        <a:srgbClr val="00AFD7"/>
      </a:hlink>
      <a:folHlink>
        <a:srgbClr val="79797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PE-sisältösivut">
  <a:themeElements>
    <a:clrScheme name="o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AFD7"/>
      </a:accent1>
      <a:accent2>
        <a:srgbClr val="797979"/>
      </a:accent2>
      <a:accent3>
        <a:srgbClr val="FEFFFF"/>
      </a:accent3>
      <a:accent4>
        <a:srgbClr val="00AFD7"/>
      </a:accent4>
      <a:accent5>
        <a:srgbClr val="797979"/>
      </a:accent5>
      <a:accent6>
        <a:srgbClr val="FEFFFF"/>
      </a:accent6>
      <a:hlink>
        <a:srgbClr val="00AFD7"/>
      </a:hlink>
      <a:folHlink>
        <a:srgbClr val="79797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2883</TotalTime>
  <Words>326</Words>
  <Application>Microsoft Office PowerPoint</Application>
  <PresentationFormat>Näytössä katseltava diaesitys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2</vt:i4>
      </vt:variant>
      <vt:variant>
        <vt:lpstr>Dian otsikot</vt:lpstr>
      </vt:variant>
      <vt:variant>
        <vt:i4>10</vt:i4>
      </vt:variant>
    </vt:vector>
  </HeadingPairs>
  <TitlesOfParts>
    <vt:vector size="12" baseType="lpstr">
      <vt:lpstr>LAPE</vt:lpstr>
      <vt:lpstr>LAPE-sisältösivut</vt:lpstr>
      <vt:lpstr>OTE (osatyökykyisille tie työelämään) –kärkihanke Pähee Ote –alueellinen kokeiluhanke Konsensuksen rakentajat –työryhmä 5/2018</vt:lpstr>
      <vt:lpstr>Opinnoista töihin</vt:lpstr>
      <vt:lpstr>Tavoitteet Opinnoista töihin</vt:lpstr>
      <vt:lpstr>PowerPoint-esitys</vt:lpstr>
      <vt:lpstr>Tavoitteet Osallisuutta tukeva toiminta</vt:lpstr>
      <vt:lpstr>Osallisuutta tukeva toiminta - tavoitteet</vt:lpstr>
      <vt:lpstr>Työtoiminnasta töihin</vt:lpstr>
      <vt:lpstr>Tavoitteet työtoiminnasta töihin</vt:lpstr>
      <vt:lpstr>Työtoiminnasta töihin tavoitteet</vt:lpstr>
      <vt:lpstr>Kiitos!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Mari Koivunen</dc:creator>
  <cp:lastModifiedBy>Tainala Päivi</cp:lastModifiedBy>
  <cp:revision>134</cp:revision>
  <dcterms:created xsi:type="dcterms:W3CDTF">2017-09-22T11:01:59Z</dcterms:created>
  <dcterms:modified xsi:type="dcterms:W3CDTF">2018-05-08T04:21:35Z</dcterms:modified>
</cp:coreProperties>
</file>