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notesMasterIdLst>
    <p:notesMasterId r:id="rId13"/>
  </p:notesMasterIdLst>
  <p:handoutMasterIdLst>
    <p:handoutMasterId r:id="rId14"/>
  </p:handoutMasterIdLst>
  <p:sldIdLst>
    <p:sldId id="387" r:id="rId2"/>
    <p:sldId id="363" r:id="rId3"/>
    <p:sldId id="364" r:id="rId4"/>
    <p:sldId id="388" r:id="rId5"/>
    <p:sldId id="384" r:id="rId6"/>
    <p:sldId id="385" r:id="rId7"/>
    <p:sldId id="386" r:id="rId8"/>
    <p:sldId id="389" r:id="rId9"/>
    <p:sldId id="390" r:id="rId10"/>
    <p:sldId id="391" r:id="rId11"/>
    <p:sldId id="392" r:id="rId12"/>
  </p:sldIdLst>
  <p:sldSz cx="9144000" cy="6858000" type="screen4x3"/>
  <p:notesSz cx="6797675" cy="987266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00"/>
    <a:srgbClr val="F7403A"/>
    <a:srgbClr val="898989"/>
    <a:srgbClr val="89CBDF"/>
    <a:srgbClr val="CCDC00"/>
    <a:srgbClr val="65BAD5"/>
    <a:srgbClr val="B6BF00"/>
    <a:srgbClr val="8ABC1A"/>
    <a:srgbClr val="AFBC0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01" autoAdjust="0"/>
    <p:restoredTop sz="99856" autoAdjust="0"/>
  </p:normalViewPr>
  <p:slideViewPr>
    <p:cSldViewPr snapToObjects="1">
      <p:cViewPr>
        <p:scale>
          <a:sx n="96" d="100"/>
          <a:sy n="96" d="100"/>
        </p:scale>
        <p:origin x="605" y="1114"/>
      </p:cViewPr>
      <p:guideLst>
        <p:guide orient="horz" pos="184"/>
        <p:guide orient="horz" pos="4156"/>
        <p:guide orient="horz" pos="868"/>
        <p:guide pos="181"/>
        <p:guide pos="655"/>
        <p:guide pos="5575"/>
        <p:guide pos="2167"/>
      </p:guideLst>
    </p:cSldViewPr>
  </p:slideViewPr>
  <p:outlineViewPr>
    <p:cViewPr>
      <p:scale>
        <a:sx n="33" d="100"/>
        <a:sy n="33" d="100"/>
      </p:scale>
      <p:origin x="0" y="14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4" d="100"/>
          <a:sy n="44" d="100"/>
        </p:scale>
        <p:origin x="-2916" y="-13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77" cy="492607"/>
          </a:xfrm>
          <a:prstGeom prst="rect">
            <a:avLst/>
          </a:prstGeom>
        </p:spPr>
        <p:txBody>
          <a:bodyPr vert="horz" lIns="87933" tIns="43966" rIns="87933" bIns="43966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9" y="0"/>
            <a:ext cx="2944958" cy="492607"/>
          </a:xfrm>
          <a:prstGeom prst="rect">
            <a:avLst/>
          </a:prstGeom>
        </p:spPr>
        <p:txBody>
          <a:bodyPr vert="horz" lIns="87933" tIns="43966" rIns="87933" bIns="43966" rtlCol="0"/>
          <a:lstStyle>
            <a:lvl1pPr algn="r">
              <a:defRPr sz="1100"/>
            </a:lvl1pPr>
          </a:lstStyle>
          <a:p>
            <a:pPr>
              <a:defRPr/>
            </a:pPr>
            <a:fld id="{A59723CB-B36E-4742-BA61-5D53264169AD}" type="datetimeFigureOut">
              <a:rPr lang="en-US"/>
              <a:pPr>
                <a:defRPr/>
              </a:pPr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46577" cy="492607"/>
          </a:xfrm>
          <a:prstGeom prst="rect">
            <a:avLst/>
          </a:prstGeom>
        </p:spPr>
        <p:txBody>
          <a:bodyPr vert="horz" lIns="87933" tIns="43966" rIns="87933" bIns="43966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9" y="9378477"/>
            <a:ext cx="2944958" cy="492607"/>
          </a:xfrm>
          <a:prstGeom prst="rect">
            <a:avLst/>
          </a:prstGeom>
        </p:spPr>
        <p:txBody>
          <a:bodyPr vert="horz" lIns="87933" tIns="43966" rIns="87933" bIns="43966" rtlCol="0" anchor="b"/>
          <a:lstStyle>
            <a:lvl1pPr algn="r">
              <a:defRPr sz="1100"/>
            </a:lvl1pPr>
          </a:lstStyle>
          <a:p>
            <a:pPr>
              <a:defRPr/>
            </a:pPr>
            <a:fld id="{837F391E-68DB-419A-AA63-04FBB1245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76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49" tIns="47624" rIns="95249" bIns="47624" rtlCol="0" anchor="ctr"/>
          <a:lstStyle/>
          <a:p>
            <a:pPr lvl="0"/>
            <a:endParaRPr lang="fi-FI" noProof="0"/>
          </a:p>
        </p:txBody>
      </p:sp>
      <p:sp>
        <p:nvSpPr>
          <p:cNvPr id="9" name="Huomautusten paikkamerkki 8"/>
          <p:cNvSpPr>
            <a:spLocks noGrp="1"/>
          </p:cNvSpPr>
          <p:nvPr>
            <p:ph type="body" sz="quarter" idx="3"/>
          </p:nvPr>
        </p:nvSpPr>
        <p:spPr>
          <a:xfrm>
            <a:off x="680314" y="4689104"/>
            <a:ext cx="5438140" cy="4443520"/>
          </a:xfrm>
          <a:prstGeom prst="rect">
            <a:avLst/>
          </a:prstGeom>
        </p:spPr>
        <p:txBody>
          <a:bodyPr vert="horz" lIns="63084" tIns="31542" rIns="63084" bIns="31542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5"/>
          </p:nvPr>
        </p:nvSpPr>
        <p:spPr>
          <a:xfrm>
            <a:off x="3850011" y="9377112"/>
            <a:ext cx="2946570" cy="493359"/>
          </a:xfrm>
          <a:prstGeom prst="rect">
            <a:avLst/>
          </a:prstGeom>
        </p:spPr>
        <p:txBody>
          <a:bodyPr vert="horz" lIns="63084" tIns="31542" rIns="63084" bIns="31542" rtlCol="0" anchor="b"/>
          <a:lstStyle>
            <a:lvl1pPr algn="r">
              <a:defRPr sz="800"/>
            </a:lvl1pPr>
          </a:lstStyle>
          <a:p>
            <a:fld id="{E58CF688-81E7-4D3B-A886-E59E288B87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196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sininen 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3"/>
          </p:nvPr>
        </p:nvSpPr>
        <p:spPr>
          <a:xfrm>
            <a:off x="1115616" y="1628800"/>
            <a:ext cx="7734697" cy="4176464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 - sininen 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 sivun kuva - sininen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558024" y="332656"/>
            <a:ext cx="8166745" cy="5472608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buNone/>
              <a:defRPr baseline="0"/>
            </a:lvl1pPr>
            <a:lvl2pPr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fi-FI" dirty="0" smtClean="0"/>
              <a:t>Lisää kuva, taulukko, </a:t>
            </a:r>
            <a:r>
              <a:rPr lang="fi-FI" dirty="0" err="1" smtClean="0"/>
              <a:t>graafi</a:t>
            </a:r>
            <a:r>
              <a:rPr lang="fi-FI" dirty="0" smtClean="0"/>
              <a:t> tai video napsauttamalla ikonia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dia - Eloisa ikä sininen 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 descr="Innokyla_eloisaika_1.jpg"/>
          <p:cNvPicPr>
            <a:picLocks noChangeAspect="1"/>
          </p:cNvPicPr>
          <p:nvPr userDrawn="1"/>
        </p:nvPicPr>
        <p:blipFill>
          <a:blip r:embed="rId2" cstate="print"/>
          <a:srcRect l="6828" r="5128"/>
          <a:stretch>
            <a:fillRect/>
          </a:stretch>
        </p:blipFill>
        <p:spPr>
          <a:xfrm>
            <a:off x="0" y="9236"/>
            <a:ext cx="9144000" cy="6760148"/>
          </a:xfrm>
          <a:prstGeom prst="rect">
            <a:avLst/>
          </a:prstGeom>
        </p:spPr>
      </p:pic>
      <p:sp>
        <p:nvSpPr>
          <p:cNvPr id="40" name="Pyöristetty suorakulmio 39"/>
          <p:cNvSpPr/>
          <p:nvPr userDrawn="1"/>
        </p:nvSpPr>
        <p:spPr bwMode="auto">
          <a:xfrm>
            <a:off x="683569" y="5191438"/>
            <a:ext cx="1296144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1" name="Suorakulmainen kolmio 40"/>
          <p:cNvSpPr/>
          <p:nvPr userDrawn="1"/>
        </p:nvSpPr>
        <p:spPr bwMode="auto">
          <a:xfrm flipH="1">
            <a:off x="1026178" y="5047422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2" name="Tekstikehys 41"/>
          <p:cNvSpPr txBox="1"/>
          <p:nvPr userDrawn="1"/>
        </p:nvSpPr>
        <p:spPr>
          <a:xfrm>
            <a:off x="691063" y="5228913"/>
            <a:ext cx="128864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REIJA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Ohjelmapäällikkö</a:t>
            </a:r>
            <a:endParaRPr lang="fi-FI" sz="1000" dirty="0"/>
          </a:p>
        </p:txBody>
      </p:sp>
      <p:sp>
        <p:nvSpPr>
          <p:cNvPr id="43" name="Pyöristetty suorakulmio 42"/>
          <p:cNvSpPr/>
          <p:nvPr userDrawn="1"/>
        </p:nvSpPr>
        <p:spPr bwMode="auto">
          <a:xfrm>
            <a:off x="6299589" y="3237830"/>
            <a:ext cx="1495902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4" name="Tekstikehys 43"/>
          <p:cNvSpPr txBox="1"/>
          <p:nvPr userDrawn="1"/>
        </p:nvSpPr>
        <p:spPr>
          <a:xfrm>
            <a:off x="6307083" y="3275305"/>
            <a:ext cx="162034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TIINA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Viestintäkoordinaattori</a:t>
            </a:r>
            <a:endParaRPr lang="fi-FI" sz="1000" dirty="0"/>
          </a:p>
        </p:txBody>
      </p:sp>
      <p:sp>
        <p:nvSpPr>
          <p:cNvPr id="45" name="Pyöristetty suorakulmio 44"/>
          <p:cNvSpPr/>
          <p:nvPr userDrawn="1"/>
        </p:nvSpPr>
        <p:spPr bwMode="auto">
          <a:xfrm>
            <a:off x="7127849" y="4965735"/>
            <a:ext cx="1476599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6" name="Suorakulmainen kolmio 45"/>
          <p:cNvSpPr/>
          <p:nvPr userDrawn="1"/>
        </p:nvSpPr>
        <p:spPr bwMode="auto">
          <a:xfrm flipH="1">
            <a:off x="7927431" y="4797152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47" name="Tekstikehys 46"/>
          <p:cNvSpPr txBox="1"/>
          <p:nvPr userDrawn="1"/>
        </p:nvSpPr>
        <p:spPr>
          <a:xfrm>
            <a:off x="7135343" y="5003210"/>
            <a:ext cx="146910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KATJA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Ohjelmakoordinaattori</a:t>
            </a:r>
            <a:endParaRPr lang="fi-FI" sz="1000" dirty="0"/>
          </a:p>
        </p:txBody>
      </p:sp>
      <p:sp>
        <p:nvSpPr>
          <p:cNvPr id="48" name="Suorakulmainen kolmio 47"/>
          <p:cNvSpPr/>
          <p:nvPr userDrawn="1"/>
        </p:nvSpPr>
        <p:spPr bwMode="auto">
          <a:xfrm rot="16200000" flipV="1">
            <a:off x="6563908" y="3107576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pic>
        <p:nvPicPr>
          <p:cNvPr id="49" name="Kuva 48" descr="Innokyla_RAAMI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1448" y="-3482"/>
            <a:ext cx="9144000" cy="6861482"/>
          </a:xfrm>
          <a:prstGeom prst="rect">
            <a:avLst/>
          </a:prstGeom>
        </p:spPr>
      </p:pic>
      <p:sp>
        <p:nvSpPr>
          <p:cNvPr id="27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/>
          </a:p>
        </p:txBody>
      </p:sp>
      <p:sp>
        <p:nvSpPr>
          <p:cNvPr id="28" name="Dian numeron paikkamerkki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29" name="Alatunnisteen paikkamerkki 2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6" name="Pyöristetty suorakulmio 25"/>
          <p:cNvSpPr/>
          <p:nvPr userDrawn="1"/>
        </p:nvSpPr>
        <p:spPr bwMode="auto">
          <a:xfrm rot="10800000">
            <a:off x="0" y="286475"/>
            <a:ext cx="5796134" cy="1291060"/>
          </a:xfrm>
          <a:prstGeom prst="roundRect">
            <a:avLst/>
          </a:prstGeom>
          <a:solidFill>
            <a:srgbClr val="89CBD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32088"/>
            <a:ext cx="4752528" cy="864096"/>
          </a:xfrm>
        </p:spPr>
        <p:txBody>
          <a:bodyPr anchor="ctr">
            <a:normAutofit/>
          </a:bodyPr>
          <a:lstStyle>
            <a:lvl1pPr algn="l">
              <a:lnSpc>
                <a:spcPts val="32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dia - Eloisa ikä työpöytä sininen 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 descr="Innokyla_eloisaika_3.jpg"/>
          <p:cNvPicPr>
            <a:picLocks noChangeAspect="1"/>
          </p:cNvPicPr>
          <p:nvPr userDrawn="1"/>
        </p:nvPicPr>
        <p:blipFill>
          <a:blip r:embed="rId2" cstate="print"/>
          <a:srcRect l="8966"/>
          <a:stretch>
            <a:fillRect/>
          </a:stretch>
        </p:blipFill>
        <p:spPr>
          <a:xfrm>
            <a:off x="0" y="-1556"/>
            <a:ext cx="9144000" cy="6693361"/>
          </a:xfrm>
          <a:prstGeom prst="rect">
            <a:avLst/>
          </a:prstGeom>
        </p:spPr>
      </p:pic>
      <p:sp>
        <p:nvSpPr>
          <p:cNvPr id="13" name="Pyöristetty suorakulmio 12"/>
          <p:cNvSpPr/>
          <p:nvPr userDrawn="1"/>
        </p:nvSpPr>
        <p:spPr bwMode="auto">
          <a:xfrm rot="10800000">
            <a:off x="2668219" y="3941579"/>
            <a:ext cx="1704087" cy="480342"/>
          </a:xfrm>
          <a:prstGeom prst="roundRect">
            <a:avLst/>
          </a:prstGeom>
          <a:solidFill>
            <a:srgbClr val="CCD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14" name="Tekstikehys 13"/>
          <p:cNvSpPr txBox="1"/>
          <p:nvPr userDrawn="1"/>
        </p:nvSpPr>
        <p:spPr>
          <a:xfrm>
            <a:off x="2668219" y="4013586"/>
            <a:ext cx="1683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smtClean="0">
                <a:solidFill>
                  <a:schemeClr val="bg1"/>
                </a:solidFill>
              </a:rPr>
              <a:t>Yhteistyötilat</a:t>
            </a:r>
            <a:endParaRPr lang="fi-FI" sz="1400">
              <a:solidFill>
                <a:schemeClr val="bg1"/>
              </a:solidFill>
            </a:endParaRPr>
          </a:p>
        </p:txBody>
      </p:sp>
      <p:sp>
        <p:nvSpPr>
          <p:cNvPr id="15" name="Suorakulmainen kolmio 14"/>
          <p:cNvSpPr/>
          <p:nvPr userDrawn="1"/>
        </p:nvSpPr>
        <p:spPr bwMode="auto">
          <a:xfrm rot="10800000" flipV="1">
            <a:off x="2950516" y="3787210"/>
            <a:ext cx="167729" cy="167729"/>
          </a:xfrm>
          <a:prstGeom prst="rtTriangle">
            <a:avLst/>
          </a:prstGeom>
          <a:solidFill>
            <a:srgbClr val="CCD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16" name="Pyöristetty suorakulmio 15"/>
          <p:cNvSpPr/>
          <p:nvPr userDrawn="1"/>
        </p:nvSpPr>
        <p:spPr bwMode="auto">
          <a:xfrm>
            <a:off x="4345826" y="3202189"/>
            <a:ext cx="1224136" cy="480342"/>
          </a:xfrm>
          <a:prstGeom prst="round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17" name="Tekstikehys 16"/>
          <p:cNvSpPr txBox="1"/>
          <p:nvPr userDrawn="1"/>
        </p:nvSpPr>
        <p:spPr>
          <a:xfrm>
            <a:off x="4345826" y="327419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smtClean="0">
                <a:solidFill>
                  <a:schemeClr val="bg1"/>
                </a:solidFill>
              </a:rPr>
              <a:t>Hankepankki</a:t>
            </a:r>
            <a:endParaRPr lang="fi-FI" sz="1400">
              <a:solidFill>
                <a:schemeClr val="bg1"/>
              </a:solidFill>
            </a:endParaRPr>
          </a:p>
        </p:txBody>
      </p:sp>
      <p:sp>
        <p:nvSpPr>
          <p:cNvPr id="18" name="Suorakulmainen kolmio 17"/>
          <p:cNvSpPr/>
          <p:nvPr userDrawn="1"/>
        </p:nvSpPr>
        <p:spPr bwMode="auto">
          <a:xfrm flipV="1">
            <a:off x="4845058" y="3664075"/>
            <a:ext cx="167729" cy="167729"/>
          </a:xfrm>
          <a:prstGeom prst="rtTriangl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19" name="Pyöristetty suorakulmio 18"/>
          <p:cNvSpPr/>
          <p:nvPr userDrawn="1"/>
        </p:nvSpPr>
        <p:spPr bwMode="auto">
          <a:xfrm>
            <a:off x="4508854" y="4240398"/>
            <a:ext cx="1800200" cy="576064"/>
          </a:xfrm>
          <a:prstGeom prst="roundRect">
            <a:avLst/>
          </a:prstGeom>
          <a:solidFill>
            <a:srgbClr val="F7403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0" name="Tekstikehys 19"/>
          <p:cNvSpPr txBox="1"/>
          <p:nvPr userDrawn="1"/>
        </p:nvSpPr>
        <p:spPr>
          <a:xfrm>
            <a:off x="4508854" y="433231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smtClean="0">
                <a:solidFill>
                  <a:schemeClr val="bg1"/>
                </a:solidFill>
              </a:rPr>
              <a:t>Innopajat</a:t>
            </a:r>
            <a:endParaRPr lang="fi-FI" sz="2000">
              <a:solidFill>
                <a:schemeClr val="bg1"/>
              </a:solidFill>
            </a:endParaRPr>
          </a:p>
        </p:txBody>
      </p:sp>
      <p:sp>
        <p:nvSpPr>
          <p:cNvPr id="21" name="Suorakulmainen kolmio 20"/>
          <p:cNvSpPr/>
          <p:nvPr userDrawn="1"/>
        </p:nvSpPr>
        <p:spPr bwMode="auto">
          <a:xfrm flipV="1">
            <a:off x="4885886" y="4798006"/>
            <a:ext cx="167729" cy="167729"/>
          </a:xfrm>
          <a:prstGeom prst="rtTriangle">
            <a:avLst/>
          </a:prstGeom>
          <a:solidFill>
            <a:srgbClr val="F7403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2" name="Pyöristetty suorakulmio 21"/>
          <p:cNvSpPr/>
          <p:nvPr userDrawn="1"/>
        </p:nvSpPr>
        <p:spPr bwMode="auto">
          <a:xfrm>
            <a:off x="6084167" y="2976293"/>
            <a:ext cx="2088233" cy="480342"/>
          </a:xfrm>
          <a:prstGeom prst="roundRect">
            <a:avLst/>
          </a:prstGeom>
          <a:solidFill>
            <a:srgbClr val="CCD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3" name="Tekstikehys 22"/>
          <p:cNvSpPr txBox="1"/>
          <p:nvPr userDrawn="1"/>
        </p:nvSpPr>
        <p:spPr>
          <a:xfrm>
            <a:off x="6084168" y="304830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smtClean="0">
                <a:solidFill>
                  <a:schemeClr val="bg1"/>
                </a:solidFill>
              </a:rPr>
              <a:t>Kehittämismenetelmät</a:t>
            </a:r>
            <a:endParaRPr lang="fi-FI" sz="1400">
              <a:solidFill>
                <a:schemeClr val="bg1"/>
              </a:solidFill>
            </a:endParaRPr>
          </a:p>
        </p:txBody>
      </p:sp>
      <p:sp>
        <p:nvSpPr>
          <p:cNvPr id="24" name="Suorakulmainen kolmio 23"/>
          <p:cNvSpPr/>
          <p:nvPr userDrawn="1"/>
        </p:nvSpPr>
        <p:spPr bwMode="auto">
          <a:xfrm flipV="1">
            <a:off x="6583400" y="3438179"/>
            <a:ext cx="167729" cy="167729"/>
          </a:xfrm>
          <a:prstGeom prst="rtTriangle">
            <a:avLst/>
          </a:prstGeom>
          <a:solidFill>
            <a:srgbClr val="CCD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pic>
        <p:nvPicPr>
          <p:cNvPr id="29" name="Kuva 28" descr="Innokyla_RAAMI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-12394"/>
            <a:ext cx="9144000" cy="6870394"/>
          </a:xfrm>
          <a:prstGeom prst="rect">
            <a:avLst/>
          </a:prstGeom>
        </p:spPr>
      </p:pic>
      <p:sp>
        <p:nvSpPr>
          <p:cNvPr id="27" name="Pyöristetty suorakulmio 26"/>
          <p:cNvSpPr/>
          <p:nvPr userDrawn="1"/>
        </p:nvSpPr>
        <p:spPr bwMode="auto">
          <a:xfrm rot="10800000">
            <a:off x="0" y="286475"/>
            <a:ext cx="5796134" cy="1291060"/>
          </a:xfrm>
          <a:prstGeom prst="roundRect">
            <a:avLst/>
          </a:prstGeom>
          <a:solidFill>
            <a:srgbClr val="89CBD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13616"/>
            <a:ext cx="4886394" cy="864096"/>
          </a:xfrm>
        </p:spPr>
        <p:txBody>
          <a:bodyPr anchor="ctr">
            <a:normAutofit/>
          </a:bodyPr>
          <a:lstStyle>
            <a:lvl1pPr algn="l">
              <a:lnSpc>
                <a:spcPts val="32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5.8.2015</a:t>
            </a:r>
            <a:endParaRPr lang="fi-FI"/>
          </a:p>
        </p:txBody>
      </p:sp>
      <p:sp>
        <p:nvSpPr>
          <p:cNvPr id="5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4C936-F3C0-4715-AE83-9A615351552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31" name="Alatunnisteen paikkamerkki 3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dia - Rovaniemi sininen ra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 descr="Innokyla_rovaniemi_2.jpg"/>
          <p:cNvPicPr>
            <a:picLocks noChangeAspect="1"/>
          </p:cNvPicPr>
          <p:nvPr userDrawn="1"/>
        </p:nvPicPr>
        <p:blipFill>
          <a:blip r:embed="rId2" cstate="print"/>
          <a:srcRect l="16146" t="13701" r="6798"/>
          <a:stretch>
            <a:fillRect/>
          </a:stretch>
        </p:blipFill>
        <p:spPr>
          <a:xfrm>
            <a:off x="0" y="9179"/>
            <a:ext cx="9144000" cy="6665006"/>
          </a:xfrm>
          <a:prstGeom prst="rect">
            <a:avLst/>
          </a:prstGeom>
        </p:spPr>
      </p:pic>
      <p:sp>
        <p:nvSpPr>
          <p:cNvPr id="27" name="Pyöristetty suorakulmio 26"/>
          <p:cNvSpPr/>
          <p:nvPr userDrawn="1"/>
        </p:nvSpPr>
        <p:spPr bwMode="auto">
          <a:xfrm>
            <a:off x="460049" y="3645024"/>
            <a:ext cx="1807695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8" name="Suorakulmainen kolmio 27"/>
          <p:cNvSpPr/>
          <p:nvPr userDrawn="1"/>
        </p:nvSpPr>
        <p:spPr bwMode="auto">
          <a:xfrm flipH="1">
            <a:off x="802659" y="3501008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9" name="Tekstikehys 28"/>
          <p:cNvSpPr txBox="1"/>
          <p:nvPr userDrawn="1"/>
        </p:nvSpPr>
        <p:spPr>
          <a:xfrm>
            <a:off x="467544" y="3682499"/>
            <a:ext cx="190770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JUKKA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Verkostotyön koordinaattori</a:t>
            </a:r>
            <a:endParaRPr lang="fi-FI" sz="1000" dirty="0"/>
          </a:p>
        </p:txBody>
      </p:sp>
      <p:sp>
        <p:nvSpPr>
          <p:cNvPr id="30" name="Pyöristetty suorakulmio 29"/>
          <p:cNvSpPr/>
          <p:nvPr userDrawn="1"/>
        </p:nvSpPr>
        <p:spPr bwMode="auto">
          <a:xfrm>
            <a:off x="7372818" y="4965735"/>
            <a:ext cx="1439550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1" name="Tekstikehys 30"/>
          <p:cNvSpPr txBox="1"/>
          <p:nvPr userDrawn="1"/>
        </p:nvSpPr>
        <p:spPr>
          <a:xfrm>
            <a:off x="7380312" y="5003210"/>
            <a:ext cx="143205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MAIJA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Päiväkodin johtaja</a:t>
            </a:r>
            <a:endParaRPr lang="fi-FI" sz="1000" dirty="0"/>
          </a:p>
        </p:txBody>
      </p:sp>
      <p:sp>
        <p:nvSpPr>
          <p:cNvPr id="32" name="Pyöristetty suorakulmio 31"/>
          <p:cNvSpPr/>
          <p:nvPr userDrawn="1"/>
        </p:nvSpPr>
        <p:spPr bwMode="auto">
          <a:xfrm>
            <a:off x="2044226" y="4514329"/>
            <a:ext cx="1183335" cy="524799"/>
          </a:xfrm>
          <a:prstGeom prst="round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3" name="Suorakulmainen kolmio 32"/>
          <p:cNvSpPr/>
          <p:nvPr userDrawn="1"/>
        </p:nvSpPr>
        <p:spPr bwMode="auto">
          <a:xfrm flipH="1">
            <a:off x="2843808" y="4345746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34" name="Tekstikehys 33"/>
          <p:cNvSpPr txBox="1"/>
          <p:nvPr userDrawn="1"/>
        </p:nvSpPr>
        <p:spPr>
          <a:xfrm>
            <a:off x="2051720" y="4551804"/>
            <a:ext cx="117584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fi-FI" sz="1200" b="1" dirty="0" smtClean="0"/>
              <a:t>KAISA</a:t>
            </a:r>
          </a:p>
          <a:p>
            <a:pPr>
              <a:lnSpc>
                <a:spcPts val="1440"/>
              </a:lnSpc>
            </a:pPr>
            <a:r>
              <a:rPr lang="fi-FI" sz="1000" dirty="0" smtClean="0"/>
              <a:t>Osastonhoitaja</a:t>
            </a:r>
            <a:endParaRPr lang="fi-FI" sz="1000" dirty="0"/>
          </a:p>
        </p:txBody>
      </p:sp>
      <p:sp>
        <p:nvSpPr>
          <p:cNvPr id="35" name="Suorakulmainen kolmio 34"/>
          <p:cNvSpPr/>
          <p:nvPr userDrawn="1"/>
        </p:nvSpPr>
        <p:spPr bwMode="auto">
          <a:xfrm rot="16200000" flipV="1">
            <a:off x="7637137" y="4835481"/>
            <a:ext cx="167729" cy="167729"/>
          </a:xfrm>
          <a:prstGeom prst="rtTriangl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pic>
        <p:nvPicPr>
          <p:cNvPr id="38" name="Kuva 37" descr="Innokyla_RAAMI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72990"/>
          </a:xfrm>
          <a:prstGeom prst="rect">
            <a:avLst/>
          </a:prstGeom>
        </p:spPr>
      </p:pic>
      <p:sp>
        <p:nvSpPr>
          <p:cNvPr id="36" name="Pyöristetty suorakulmio 35"/>
          <p:cNvSpPr/>
          <p:nvPr userDrawn="1"/>
        </p:nvSpPr>
        <p:spPr bwMode="auto">
          <a:xfrm rot="10800000">
            <a:off x="0" y="286475"/>
            <a:ext cx="5796134" cy="1291060"/>
          </a:xfrm>
          <a:prstGeom prst="roundRect">
            <a:avLst/>
          </a:prstGeom>
          <a:solidFill>
            <a:srgbClr val="89CBD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13616"/>
            <a:ext cx="4886394" cy="864096"/>
          </a:xfrm>
        </p:spPr>
        <p:txBody>
          <a:bodyPr anchor="ctr">
            <a:normAutofit/>
          </a:bodyPr>
          <a:lstStyle>
            <a:lvl1pPr algn="l">
              <a:lnSpc>
                <a:spcPts val="32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0" name="Päivämäärän paikkamerkki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/>
          </a:p>
        </p:txBody>
      </p:sp>
      <p:sp>
        <p:nvSpPr>
          <p:cNvPr id="41" name="Dian numeron paikkamerkki 4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42" name="Alatunnisteen paikkamerkki 4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Innokyla_RAAMI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556144" y="476672"/>
            <a:ext cx="8294169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1115616" y="1628800"/>
            <a:ext cx="7734697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739139" y="6402278"/>
            <a:ext cx="990600" cy="1699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11184" y="6578880"/>
            <a:ext cx="420688" cy="14882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3"/>
          </p:nvPr>
        </p:nvSpPr>
        <p:spPr>
          <a:xfrm>
            <a:off x="6372200" y="6233248"/>
            <a:ext cx="2359672" cy="18417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38" r:id="rId2"/>
    <p:sldLayoutId id="2147484027" r:id="rId3"/>
    <p:sldLayoutId id="2147484029" r:id="rId4"/>
    <p:sldLayoutId id="2147484031" r:id="rId5"/>
    <p:sldLayoutId id="2147484033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kern="1200" spc="-5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800"/>
        </a:spcBef>
        <a:spcAft>
          <a:spcPts val="0"/>
        </a:spcAft>
        <a:buFont typeface="Arial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lnSpc>
          <a:spcPct val="100000"/>
        </a:lnSpc>
        <a:spcBef>
          <a:spcPts val="400"/>
        </a:spcBef>
        <a:spcAft>
          <a:spcPts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lnSpc>
          <a:spcPct val="100000"/>
        </a:lnSpc>
        <a:spcBef>
          <a:spcPts val="400"/>
        </a:spcBef>
        <a:spcAft>
          <a:spcPts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lnSpc>
          <a:spcPct val="100000"/>
        </a:lnSpc>
        <a:spcBef>
          <a:spcPts val="400"/>
        </a:spcBef>
        <a:spcAft>
          <a:spcPts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lnSpc>
          <a:spcPct val="100000"/>
        </a:lnSpc>
        <a:spcBef>
          <a:spcPts val="400"/>
        </a:spcBef>
        <a:spcAft>
          <a:spcPts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56144" y="476672"/>
            <a:ext cx="8294169" cy="360040"/>
          </a:xfrm>
        </p:spPr>
        <p:txBody>
          <a:bodyPr/>
          <a:lstStyle/>
          <a:p>
            <a:r>
              <a:rPr lang="fi-FI" sz="1800" b="1" dirty="0"/>
              <a:t>Yhteiskehittäjäryhmän työpaja </a:t>
            </a:r>
            <a:r>
              <a:rPr lang="fi-FI" sz="1800" b="1" dirty="0" smtClean="0"/>
              <a:t>31.5.2017 </a:t>
            </a:r>
            <a:endParaRPr lang="fi-FI" sz="18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467544" y="908720"/>
            <a:ext cx="8094737" cy="4968552"/>
          </a:xfrm>
        </p:spPr>
        <p:txBody>
          <a:bodyPr/>
          <a:lstStyle/>
          <a:p>
            <a:pPr marL="0" indent="0">
              <a:buNone/>
            </a:pPr>
            <a:r>
              <a:rPr lang="fi-FI" sz="1400" b="1" dirty="0" smtClean="0"/>
              <a:t>OHJELMA</a:t>
            </a:r>
          </a:p>
          <a:p>
            <a:pPr marL="0" indent="0">
              <a:buNone/>
            </a:pP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>12.00-12.05 </a:t>
            </a:r>
            <a:r>
              <a:rPr lang="fi-FI" sz="1400" dirty="0"/>
              <a:t>Tervetuloa,  Mikä on yhteiskehittäjäryhmä, Anna-Maria Isola, THL</a:t>
            </a:r>
          </a:p>
          <a:p>
            <a:pPr marL="0" indent="0">
              <a:buNone/>
            </a:pP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>12.05-12.15 </a:t>
            </a:r>
            <a:r>
              <a:rPr lang="fi-FI" sz="1400" dirty="0"/>
              <a:t>Asiakkaiden osallistumisen kärkihanke </a:t>
            </a:r>
            <a:r>
              <a:rPr lang="fi-FI" sz="1400" dirty="0" smtClean="0"/>
              <a:t>pähkinäkuoressa, Juha </a:t>
            </a:r>
            <a:r>
              <a:rPr lang="fi-FI" sz="1400" dirty="0"/>
              <a:t>Luomala, STM </a:t>
            </a:r>
          </a:p>
          <a:p>
            <a:pPr marL="0" indent="0">
              <a:buNone/>
            </a:pPr>
            <a:r>
              <a:rPr lang="fi-FI" sz="1400" dirty="0" smtClean="0"/>
              <a:t>12.15-12.45 </a:t>
            </a:r>
            <a:r>
              <a:rPr lang="fi-FI" sz="1400" dirty="0"/>
              <a:t>Kokemuksia kokemusasiakkaan mukanaolosta Helsingin kaupungin sosiaalineuvonnan                                                                                                                          </a:t>
            </a:r>
            <a:r>
              <a:rPr lang="fi-FI" sz="1400" dirty="0" smtClean="0"/>
              <a:t>kehittämisessä, Helsingin kaupunki</a:t>
            </a:r>
            <a:r>
              <a:rPr lang="fi-FI" sz="1400" dirty="0"/>
              <a:t>, </a:t>
            </a:r>
            <a:r>
              <a:rPr lang="fi-FI" sz="1400" dirty="0" err="1" smtClean="0"/>
              <a:t>Fattaluuta</a:t>
            </a:r>
            <a:r>
              <a:rPr lang="fi-FI" sz="1400" dirty="0" smtClean="0"/>
              <a:t> – toiminta, </a:t>
            </a:r>
            <a:r>
              <a:rPr lang="fi-FI" sz="1400" dirty="0" err="1" smtClean="0"/>
              <a:t>Anri</a:t>
            </a:r>
            <a:r>
              <a:rPr lang="fi-FI" sz="1400" dirty="0" smtClean="0"/>
              <a:t> </a:t>
            </a:r>
            <a:r>
              <a:rPr lang="fi-FI" sz="1400" dirty="0" err="1"/>
              <a:t>Viskari-Lojamo</a:t>
            </a:r>
            <a:r>
              <a:rPr lang="fi-FI" sz="1400" dirty="0"/>
              <a:t>, Helsingin </a:t>
            </a:r>
            <a:r>
              <a:rPr lang="fi-FI" sz="1400" dirty="0" smtClean="0"/>
              <a:t>kaupunki, Raisa </a:t>
            </a:r>
            <a:r>
              <a:rPr lang="fi-FI" sz="1400" dirty="0"/>
              <a:t>Saraniemi </a:t>
            </a:r>
            <a:r>
              <a:rPr lang="fi-FI" sz="1400" dirty="0" err="1"/>
              <a:t>Stophuumeille</a:t>
            </a:r>
            <a:r>
              <a:rPr lang="fi-FI" sz="1400" dirty="0"/>
              <a:t> (</a:t>
            </a:r>
            <a:r>
              <a:rPr lang="fi-FI" sz="1400" dirty="0" err="1"/>
              <a:t>Fattaluuta</a:t>
            </a:r>
            <a:r>
              <a:rPr lang="fi-FI" sz="1400" dirty="0" smtClean="0"/>
              <a:t>),</a:t>
            </a:r>
            <a:r>
              <a:rPr lang="fi-FI" sz="1400" dirty="0"/>
              <a:t> </a:t>
            </a:r>
            <a:r>
              <a:rPr lang="fi-FI" sz="1400" dirty="0" smtClean="0"/>
              <a:t>Janne Gustafsson, vertaistyöntekijä</a:t>
            </a:r>
            <a:endParaRPr lang="fi-FI" sz="1400" dirty="0"/>
          </a:p>
          <a:p>
            <a:pPr marL="0" indent="0">
              <a:buNone/>
            </a:pPr>
            <a:r>
              <a:rPr lang="fi-FI" sz="1400" dirty="0" smtClean="0"/>
              <a:t>12.45-12.55 </a:t>
            </a:r>
            <a:r>
              <a:rPr lang="fi-FI" sz="1400" dirty="0"/>
              <a:t>Työpajan tavoitteet ja </a:t>
            </a:r>
            <a:r>
              <a:rPr lang="fi-FI" sz="1400" dirty="0" smtClean="0"/>
              <a:t>johdatus työskentelyyn, Merja Lyytikäinen/ </a:t>
            </a:r>
            <a:r>
              <a:rPr lang="fi-FI" sz="1400" dirty="0"/>
              <a:t>Sinikka </a:t>
            </a:r>
            <a:r>
              <a:rPr lang="fi-FI" sz="1400" dirty="0" smtClean="0"/>
              <a:t>Sihvo, THL</a:t>
            </a:r>
            <a:endParaRPr lang="fi-FI" sz="1400" dirty="0"/>
          </a:p>
          <a:p>
            <a:pPr marL="0" indent="0">
              <a:buNone/>
            </a:pP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>12.55-14.10    Työryhmätyöskentelyä</a:t>
            </a:r>
            <a:endParaRPr lang="fi-FI" sz="1400" dirty="0"/>
          </a:p>
          <a:p>
            <a:pPr marL="0" indent="0">
              <a:buNone/>
            </a:pPr>
            <a:endParaRPr lang="fi-FI" sz="1400" dirty="0" smtClean="0"/>
          </a:p>
          <a:p>
            <a:pPr marL="0" indent="0">
              <a:buNone/>
            </a:pPr>
            <a:r>
              <a:rPr lang="fi-FI" sz="1400" dirty="0" smtClean="0"/>
              <a:t>14.10-14.50    </a:t>
            </a:r>
            <a:r>
              <a:rPr lang="fi-FI" sz="1400" dirty="0"/>
              <a:t>Yhteiskeskustelu </a:t>
            </a:r>
            <a:r>
              <a:rPr lang="fi-FI" sz="1400" dirty="0" smtClean="0"/>
              <a:t>teemoista </a:t>
            </a:r>
            <a:br>
              <a:rPr lang="fi-FI" sz="1400" dirty="0" smtClean="0"/>
            </a:br>
            <a:r>
              <a:rPr lang="fi-FI" sz="1400" dirty="0" smtClean="0"/>
              <a:t>		- Ryhmätöiden purku </a:t>
            </a:r>
          </a:p>
          <a:p>
            <a:pPr marL="0" indent="0">
              <a:buNone/>
            </a:pPr>
            <a:r>
              <a:rPr lang="fi-FI" sz="1400" dirty="0"/>
              <a:t> </a:t>
            </a:r>
            <a:r>
              <a:rPr lang="fi-FI" sz="1400" dirty="0" smtClean="0"/>
              <a:t>		- Päästiinkö tavoitteisiin? </a:t>
            </a:r>
          </a:p>
          <a:p>
            <a:pPr marL="0" indent="0">
              <a:buNone/>
            </a:pPr>
            <a:r>
              <a:rPr lang="fi-FI" sz="1400" dirty="0"/>
              <a:t>	</a:t>
            </a:r>
            <a:r>
              <a:rPr lang="fi-FI" sz="1400" dirty="0" smtClean="0"/>
              <a:t>	- Syntyikö uusia ideoita?</a:t>
            </a:r>
            <a:br>
              <a:rPr lang="fi-FI" sz="1400" dirty="0" smtClean="0"/>
            </a:b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>14.50-15.00 Ryhmän jatkotyöskentely, Anna-Maria </a:t>
            </a:r>
            <a:r>
              <a:rPr lang="fi-FI" sz="1400" dirty="0"/>
              <a:t>Isola, Merja </a:t>
            </a:r>
            <a:r>
              <a:rPr lang="fi-FI" sz="1400" dirty="0" smtClean="0"/>
              <a:t>Lyytikäinen, Sinikka Sihvo, Juha 	Luomala</a:t>
            </a:r>
            <a:endParaRPr lang="fi-FI" sz="1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6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 3. ”Kun kaikki meni niin kuin piti” (</a:t>
            </a:r>
            <a:r>
              <a:rPr lang="fi-FI" dirty="0" smtClean="0">
                <a:solidFill>
                  <a:srgbClr val="00B050"/>
                </a:solidFill>
              </a:rPr>
              <a:t>Vihreä ryhmä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556144" y="1484784"/>
            <a:ext cx="8294169" cy="4320480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 smtClean="0"/>
              <a:t>Onnistuneen </a:t>
            </a:r>
            <a:r>
              <a:rPr lang="fi-FI" b="1" dirty="0"/>
              <a:t>asiakasosallisuuden </a:t>
            </a:r>
            <a:r>
              <a:rPr lang="fi-FI" b="1" dirty="0" smtClean="0"/>
              <a:t>kriteerit?</a:t>
            </a:r>
            <a:endParaRPr lang="fi-FI" b="1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Mistä asioista </a:t>
            </a:r>
            <a:r>
              <a:rPr lang="fi-FI" dirty="0"/>
              <a:t>tunnistaa </a:t>
            </a:r>
            <a:r>
              <a:rPr lang="fi-FI" dirty="0" smtClean="0"/>
              <a:t>että, </a:t>
            </a:r>
            <a:r>
              <a:rPr lang="fi-FI" dirty="0"/>
              <a:t>asiakkaiden osallistuminen on toiminut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- Listatkaa </a:t>
            </a:r>
            <a:r>
              <a:rPr lang="fi-FI" dirty="0"/>
              <a:t>tunnusmerkkejä onnistuneelle asiakkaiden mukaanotolle</a:t>
            </a:r>
            <a:r>
              <a:rPr lang="fi-FI" dirty="0" smtClean="0"/>
              <a:t>. Aihetta voi tarkastella asiakkaan, ammattilaisen, päätöksentekijän näkökulmasta</a:t>
            </a:r>
          </a:p>
          <a:p>
            <a:pPr marL="0" indent="0">
              <a:buNone/>
            </a:pPr>
            <a:r>
              <a:rPr lang="fi-FI" dirty="0" smtClean="0"/>
              <a:t>- Hyödyntäkää asiakasprofiileja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014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Yhteiskeskustelua työskentelyn tuloksista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611560" y="1628800"/>
            <a:ext cx="8238753" cy="4176464"/>
          </a:xfrm>
        </p:spPr>
        <p:txBody>
          <a:bodyPr/>
          <a:lstStyle/>
          <a:p>
            <a:endParaRPr lang="fi-FI" dirty="0" smtClean="0"/>
          </a:p>
          <a:p>
            <a:r>
              <a:rPr lang="fi-FI" dirty="0" smtClean="0"/>
              <a:t>Ryhmätyöskentelyn purku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Mitä uusia ideoita heräsi?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/>
              <a:t>Päästiinkö tavoitteisiin?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82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5.8.2015</a:t>
            </a:r>
            <a:endParaRPr lang="fi-FI" dirty="0"/>
          </a:p>
        </p:txBody>
      </p:sp>
      <p:sp>
        <p:nvSpPr>
          <p:cNvPr id="20" name="Dian numeron paikkamerkki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7E666-1A35-4E4E-B444-5E7458B1B7A1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Yhteiskehittäjäryhmän työpaja 31.5.2017</a:t>
            </a:r>
            <a:endParaRPr lang="fi-FI" sz="3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556144" y="1484784"/>
            <a:ext cx="8294169" cy="4227476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”Pajassa </a:t>
            </a:r>
            <a:r>
              <a:rPr lang="fi-FI" dirty="0"/>
              <a:t>työskentelevät tahot sitoutuvat </a:t>
            </a:r>
            <a:r>
              <a:rPr lang="fi-FI" dirty="0" smtClean="0"/>
              <a:t>tietyn kohteen </a:t>
            </a:r>
            <a:r>
              <a:rPr lang="fi-FI" dirty="0"/>
              <a:t>kehittämiseen ja osallistuvat siihen </a:t>
            </a:r>
            <a:r>
              <a:rPr lang="fi-FI" b="1" dirty="0"/>
              <a:t>oman osaamisensa tai asiantuntijuutensa </a:t>
            </a:r>
            <a:r>
              <a:rPr lang="fi-FI" b="1" dirty="0" smtClean="0"/>
              <a:t>pohjalta</a:t>
            </a:r>
            <a:r>
              <a:rPr lang="fi-FI" dirty="0" smtClean="0"/>
              <a:t>. </a:t>
            </a:r>
          </a:p>
          <a:p>
            <a:pPr marL="0" indent="0">
              <a:buNone/>
            </a:pPr>
            <a:r>
              <a:rPr lang="fi-FI" dirty="0" smtClean="0"/>
              <a:t>Samalla </a:t>
            </a:r>
            <a:r>
              <a:rPr lang="fi-FI" dirty="0"/>
              <a:t>kun ymmärrys kehitettävästä asiasta </a:t>
            </a:r>
            <a:r>
              <a:rPr lang="fi-FI" dirty="0" smtClean="0"/>
              <a:t>muuttuu, myös </a:t>
            </a:r>
            <a:r>
              <a:rPr lang="fi-FI" dirty="0"/>
              <a:t>eri tahot voivat joutua muuttamaan tai jalostamaan omia käsityksiään kehitettävästä </a:t>
            </a:r>
            <a:r>
              <a:rPr lang="fi-FI" dirty="0" smtClean="0"/>
              <a:t>asiasta. </a:t>
            </a:r>
            <a:r>
              <a:rPr lang="fi-FI" dirty="0" err="1" smtClean="0"/>
              <a:t>Innopajassa</a:t>
            </a:r>
            <a:r>
              <a:rPr lang="fi-FI" dirty="0" smtClean="0"/>
              <a:t> kaikki näkökulmat </a:t>
            </a:r>
            <a:r>
              <a:rPr lang="fi-FI" smtClean="0"/>
              <a:t>ovat samanarvoisia. ”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(</a:t>
            </a:r>
            <a:r>
              <a:rPr lang="fi-FI" dirty="0" err="1" smtClean="0"/>
              <a:t>Innopajan</a:t>
            </a:r>
            <a:r>
              <a:rPr lang="fi-FI" dirty="0" smtClean="0"/>
              <a:t> periaatteita)</a:t>
            </a:r>
            <a:endParaRPr lang="fi-FI" dirty="0"/>
          </a:p>
        </p:txBody>
      </p:sp>
      <p:pic>
        <p:nvPicPr>
          <p:cNvPr id="1027" name="Picture 3" descr="\\helfs01.thl.fi\homes\rkaf\_Desktop\Innokyla_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09" y="3349819"/>
            <a:ext cx="8089900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690422" y="549046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 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8700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56144" y="476672"/>
            <a:ext cx="8294169" cy="1224136"/>
          </a:xfrm>
        </p:spPr>
        <p:txBody>
          <a:bodyPr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b="1" dirty="0"/>
              <a:t/>
            </a:r>
            <a:br>
              <a:rPr lang="fi-FI" b="1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395536" y="764704"/>
            <a:ext cx="8454777" cy="5040560"/>
          </a:xfrm>
        </p:spPr>
        <p:txBody>
          <a:bodyPr/>
          <a:lstStyle/>
          <a:p>
            <a:pPr marL="0" indent="0">
              <a:buNone/>
            </a:pPr>
            <a:endParaRPr lang="fi-FI" sz="1200" dirty="0" smtClean="0"/>
          </a:p>
          <a:p>
            <a:pPr marL="0" indent="0">
              <a:buNone/>
            </a:pPr>
            <a:r>
              <a:rPr lang="fi-FI" sz="2400" b="1" dirty="0" smtClean="0"/>
              <a:t>Työpajan tavoite:</a:t>
            </a:r>
            <a:br>
              <a:rPr lang="fi-FI" sz="2400" b="1" dirty="0" smtClean="0"/>
            </a:br>
            <a:endParaRPr lang="fi-FI" sz="2400" b="1" dirty="0" smtClean="0"/>
          </a:p>
          <a:p>
            <a:pPr marL="0" indent="0">
              <a:buNone/>
            </a:pPr>
            <a:r>
              <a:rPr lang="fi-FI" sz="1600" dirty="0" smtClean="0"/>
              <a:t> </a:t>
            </a:r>
          </a:p>
          <a:p>
            <a:pPr>
              <a:buFontTx/>
              <a:buChar char="-"/>
            </a:pPr>
            <a:r>
              <a:rPr lang="fi-FI" sz="2000" dirty="0" smtClean="0"/>
              <a:t>Hahmotella yhdessä, miten </a:t>
            </a:r>
            <a:r>
              <a:rPr lang="fi-FI" sz="2000" dirty="0"/>
              <a:t>asiakas pääsee parhaiten </a:t>
            </a:r>
            <a:r>
              <a:rPr lang="fi-FI" sz="2000" dirty="0" smtClean="0"/>
              <a:t>kehittämään ja vaikuttamaan oman osallistumisen kautta sosiaali- ja terveyspalveluiden </a:t>
            </a:r>
            <a:r>
              <a:rPr lang="fi-FI" sz="2000" dirty="0"/>
              <a:t>kehittämiseen ja arviointiin. </a:t>
            </a:r>
          </a:p>
          <a:p>
            <a:pPr>
              <a:buFontTx/>
              <a:buChar char="-"/>
            </a:pPr>
            <a:r>
              <a:rPr lang="fi-FI" sz="2000" dirty="0" smtClean="0"/>
              <a:t>Ideoida sisältöjä ja prosessia </a:t>
            </a:r>
            <a:r>
              <a:rPr lang="fi-FI" sz="2000" dirty="0"/>
              <a:t>”Asiakkaiden osallistumisen </a:t>
            </a:r>
            <a:r>
              <a:rPr lang="fi-FI" sz="2000" dirty="0" smtClean="0"/>
              <a:t>toimintamallin” </a:t>
            </a:r>
            <a:endParaRPr lang="fi-FI" sz="2000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88" y="4581128"/>
            <a:ext cx="1330501" cy="1330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0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Työskentely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556144" y="1628800"/>
            <a:ext cx="8294169" cy="4176464"/>
          </a:xfrm>
        </p:spPr>
        <p:txBody>
          <a:bodyPr/>
          <a:lstStyle/>
          <a:p>
            <a:pPr marL="0" indent="0">
              <a:buNone/>
            </a:pPr>
            <a:r>
              <a:rPr lang="fi-FI" b="1" dirty="0" smtClean="0"/>
              <a:t>I VAIHE (45 min)</a:t>
            </a:r>
            <a:endParaRPr lang="fi-FI" b="1" dirty="0"/>
          </a:p>
          <a:p>
            <a:r>
              <a:rPr lang="fi-FI" dirty="0" smtClean="0"/>
              <a:t>Jakaudutaan 3 ryhmään (</a:t>
            </a:r>
            <a:r>
              <a:rPr lang="fi-FI" dirty="0" smtClean="0">
                <a:solidFill>
                  <a:srgbClr val="0070C0"/>
                </a:solidFill>
              </a:rPr>
              <a:t>Siniset</a:t>
            </a:r>
            <a:r>
              <a:rPr lang="fi-FI" dirty="0" smtClean="0"/>
              <a:t>, </a:t>
            </a:r>
            <a:r>
              <a:rPr lang="fi-FI" dirty="0" smtClean="0">
                <a:solidFill>
                  <a:srgbClr val="FFC000"/>
                </a:solidFill>
              </a:rPr>
              <a:t>Oranssit</a:t>
            </a:r>
            <a:r>
              <a:rPr lang="fi-FI" dirty="0" smtClean="0"/>
              <a:t> ja </a:t>
            </a:r>
            <a:r>
              <a:rPr lang="fi-FI" dirty="0" smtClean="0">
                <a:solidFill>
                  <a:srgbClr val="00B050"/>
                </a:solidFill>
              </a:rPr>
              <a:t>vihreät</a:t>
            </a:r>
            <a:r>
              <a:rPr lang="fi-FI" dirty="0" smtClean="0"/>
              <a:t>)</a:t>
            </a:r>
          </a:p>
          <a:p>
            <a:r>
              <a:rPr lang="fi-FI" dirty="0" smtClean="0"/>
              <a:t>(Sininen ryhmä on 5 </a:t>
            </a:r>
            <a:r>
              <a:rPr lang="fi-FI" dirty="0" err="1" smtClean="0"/>
              <a:t>hlö</a:t>
            </a:r>
            <a:r>
              <a:rPr lang="fi-FI" dirty="0" smtClean="0"/>
              <a:t> + etäosallistujat)</a:t>
            </a:r>
          </a:p>
          <a:p>
            <a:r>
              <a:rPr lang="fi-FI" b="1" dirty="0" smtClean="0"/>
              <a:t>Kukin ryhmä pohtii yhtä kysymystä</a:t>
            </a:r>
          </a:p>
          <a:p>
            <a:r>
              <a:rPr lang="fi-FI" dirty="0" smtClean="0"/>
              <a:t>Ryhmässä on puheenjohtaja sekä                                                                                                                                                                                                                                    kirjuri, joka kirjaa ylös ryhmän tuotokset</a:t>
            </a:r>
            <a:endParaRPr lang="fi-FI" dirty="0"/>
          </a:p>
          <a:p>
            <a:r>
              <a:rPr lang="fi-FI" dirty="0" smtClean="0"/>
              <a:t>Vastauksia voi miettiä omien kokemusten kautta sekä hyödyntää </a:t>
            </a:r>
            <a:r>
              <a:rPr lang="fi-FI" dirty="0"/>
              <a:t>asiakasprofiileita ja miettiä osallistumista heidän </a:t>
            </a:r>
            <a:r>
              <a:rPr lang="fi-FI" dirty="0" smtClean="0"/>
              <a:t>kauttaan.</a:t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II VAIHE  (10-15 min)                                                                                                       </a:t>
            </a:r>
          </a:p>
          <a:p>
            <a:r>
              <a:rPr lang="fi-FI" dirty="0" smtClean="0"/>
              <a:t>Vieraillaan muiden ryhmissä ja rikastetaan tuotoksia lisäideoilla</a:t>
            </a:r>
            <a:endParaRPr lang="fi-FI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354" y="116632"/>
            <a:ext cx="190182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37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395538" y="332656"/>
            <a:ext cx="8454776" cy="720081"/>
          </a:xfrm>
        </p:spPr>
        <p:txBody>
          <a:bodyPr/>
          <a:lstStyle/>
          <a:p>
            <a:r>
              <a:rPr lang="fi-FI" dirty="0" smtClean="0"/>
              <a:t>Saku 40 vuotta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395537" y="1124745"/>
            <a:ext cx="8448164" cy="4608512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Saku on satunnainen </a:t>
            </a:r>
            <a:r>
              <a:rPr lang="fi-FI" dirty="0"/>
              <a:t>terveyskeskuksen asiakas joka on huomannut palveluissa parantamisen varaa. </a:t>
            </a:r>
            <a:r>
              <a:rPr lang="fi-FI" dirty="0" smtClean="0"/>
              <a:t>Onkin osallistunut alueella järjestettyyn tilaisuuteen, jossa kysyttiin ideoita uuden hyvinvointikeskuksen laboratoriopalveluihin. Tilaisuuden jälkeen ei ole kuullut asioiden etenemisestä.</a:t>
            </a:r>
          </a:p>
          <a:p>
            <a:pPr marL="0" indent="0">
              <a:buNone/>
            </a:pPr>
            <a:r>
              <a:rPr lang="fi-FI" b="1" dirty="0" smtClean="0"/>
              <a:t>Haaveet: </a:t>
            </a:r>
            <a:r>
              <a:rPr lang="fi-FI" dirty="0" smtClean="0"/>
              <a:t>Saku haaveilee kesänviettopaikasta lähellä järven rannalla  </a:t>
            </a:r>
          </a:p>
          <a:p>
            <a:pPr marL="0" indent="0">
              <a:buNone/>
            </a:pPr>
            <a:r>
              <a:rPr lang="fi-FI" b="1" dirty="0" smtClean="0"/>
              <a:t>Harrastukset: </a:t>
            </a:r>
            <a:r>
              <a:rPr lang="fi-FI" dirty="0" smtClean="0"/>
              <a:t>Saku harrastaa perheen kanssa retkeilyä. Hän lenkkeilee säännöllisesti.</a:t>
            </a:r>
          </a:p>
          <a:p>
            <a:pPr marL="0" indent="0">
              <a:buNone/>
            </a:pPr>
            <a:r>
              <a:rPr lang="fi-FI" b="1" dirty="0" smtClean="0"/>
              <a:t>Perhe: </a:t>
            </a:r>
            <a:r>
              <a:rPr lang="fi-FI" dirty="0" smtClean="0"/>
              <a:t>Sakun perheeseen kuuluu vaimo Riina ja  4- </a:t>
            </a:r>
            <a:r>
              <a:rPr lang="fi-FI" dirty="0" err="1" smtClean="0"/>
              <a:t>vuotias</a:t>
            </a:r>
            <a:r>
              <a:rPr lang="fi-FI" dirty="0" smtClean="0"/>
              <a:t> Emma ja 10- </a:t>
            </a:r>
            <a:r>
              <a:rPr lang="fi-FI" dirty="0" err="1" smtClean="0"/>
              <a:t>vuotias</a:t>
            </a:r>
            <a:r>
              <a:rPr lang="fi-FI" dirty="0" smtClean="0"/>
              <a:t> Oskari.</a:t>
            </a:r>
          </a:p>
          <a:p>
            <a:pPr marL="0" indent="0">
              <a:buNone/>
            </a:pPr>
            <a:r>
              <a:rPr lang="fi-FI" b="1" dirty="0" smtClean="0"/>
              <a:t>Elämänmotto: </a:t>
            </a:r>
            <a:r>
              <a:rPr lang="fi-FI" dirty="0" smtClean="0"/>
              <a:t>”Asioilla on tapana järjestyä ” </a:t>
            </a:r>
            <a:endParaRPr lang="fi-FI" dirty="0"/>
          </a:p>
        </p:txBody>
      </p:sp>
      <p:pic>
        <p:nvPicPr>
          <p:cNvPr id="2050" name="Picture 2" descr="C:\Users\mlyh\AppData\Local\Microsoft\Windows\Temporary Internet Files\Content.IE5\01031DTK\13011454361973456359cartoon-family-holding-hands-hi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49080"/>
            <a:ext cx="2659592" cy="187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0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56144" y="476673"/>
            <a:ext cx="8294169" cy="288031"/>
          </a:xfrm>
        </p:spPr>
        <p:txBody>
          <a:bodyPr/>
          <a:lstStyle/>
          <a:p>
            <a:r>
              <a:rPr lang="fi-FI" dirty="0" smtClean="0"/>
              <a:t>Mirja 68 vuotta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683568" y="764704"/>
            <a:ext cx="8166745" cy="5256584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Mirjalla on paljon kokemuksia terveyspalveluista ja aikaisemmin työttömyyden ajoilta myös sosiaalihuollosta. Hän sairastaa </a:t>
            </a:r>
            <a:r>
              <a:rPr lang="fi-FI" dirty="0"/>
              <a:t>mm. </a:t>
            </a:r>
            <a:r>
              <a:rPr lang="fi-FI" dirty="0" smtClean="0"/>
              <a:t>sydänsairautta, verenpainetta, diabetesta </a:t>
            </a:r>
            <a:r>
              <a:rPr lang="fi-FI" dirty="0"/>
              <a:t>ja </a:t>
            </a:r>
            <a:r>
              <a:rPr lang="fi-FI" dirty="0" smtClean="0"/>
              <a:t>ylipainoakin on vuosien varrella kertynyt. Mirja sairasti rintasyövän 15 vuotta sitten. Parannuttuaan hän toimi aktiivisesti syöpäsairaiden vertaistukihenkilönä ja ikäihmisten </a:t>
            </a:r>
            <a:r>
              <a:rPr lang="fi-FI" dirty="0" err="1" smtClean="0"/>
              <a:t>digi-asiakasraadissa</a:t>
            </a:r>
            <a:endParaRPr lang="fi-FI" dirty="0"/>
          </a:p>
          <a:p>
            <a:pPr marL="0" indent="0">
              <a:buNone/>
            </a:pP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Haaveet</a:t>
            </a:r>
            <a:r>
              <a:rPr lang="fi-FI" b="1" dirty="0"/>
              <a:t>: </a:t>
            </a:r>
            <a:r>
              <a:rPr lang="fi-FI" dirty="0" smtClean="0"/>
              <a:t>Yhteinen loma lasten ja lastenlapsien kanssa   </a:t>
            </a:r>
          </a:p>
          <a:p>
            <a:pPr marL="0" indent="0">
              <a:buNone/>
            </a:pPr>
            <a:r>
              <a:rPr lang="fi-FI" b="1" dirty="0" smtClean="0"/>
              <a:t>Harrastukset</a:t>
            </a:r>
            <a:r>
              <a:rPr lang="fi-FI" b="1" dirty="0"/>
              <a:t>: </a:t>
            </a:r>
            <a:r>
              <a:rPr lang="fi-FI" dirty="0" smtClean="0"/>
              <a:t>Mirja tapaa ystäviään muutaman </a:t>
            </a:r>
          </a:p>
          <a:p>
            <a:pPr marL="0" indent="0">
              <a:buNone/>
            </a:pPr>
            <a:r>
              <a:rPr lang="fi-FI" dirty="0" smtClean="0"/>
              <a:t>kerran kuukaudessa ja pitää heihin tiiviisti yhteyttä puhelimitse. 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b="1" dirty="0" smtClean="0"/>
              <a:t>Perhe</a:t>
            </a:r>
            <a:r>
              <a:rPr lang="fi-FI" b="1" dirty="0"/>
              <a:t>: </a:t>
            </a:r>
            <a:r>
              <a:rPr lang="fi-FI" dirty="0" smtClean="0"/>
              <a:t>Mirja asuu kaksin miehensä kanssa. Aikuiset lapset </a:t>
            </a:r>
          </a:p>
          <a:p>
            <a:pPr marL="0" indent="0">
              <a:buNone/>
            </a:pPr>
            <a:r>
              <a:rPr lang="fi-FI" dirty="0" smtClean="0"/>
              <a:t>asuvat perheineen ulkomailla. Lapset ja lapsenlapset ovat </a:t>
            </a:r>
          </a:p>
          <a:p>
            <a:pPr marL="0" indent="0">
              <a:buNone/>
            </a:pPr>
            <a:r>
              <a:rPr lang="fi-FI" dirty="0" smtClean="0"/>
              <a:t>Mirjalle tärkeitä. Yhteyttä pidetään </a:t>
            </a:r>
            <a:r>
              <a:rPr lang="fi-FI" dirty="0" err="1" smtClean="0"/>
              <a:t>skypen</a:t>
            </a:r>
            <a:r>
              <a:rPr lang="fi-FI" dirty="0" smtClean="0"/>
              <a:t> välityksellä.</a:t>
            </a:r>
          </a:p>
          <a:p>
            <a:pPr marL="0" indent="0">
              <a:buNone/>
            </a:pPr>
            <a:r>
              <a:rPr lang="fi-FI" b="1" dirty="0" smtClean="0"/>
              <a:t>Elämänmotto</a:t>
            </a:r>
            <a:r>
              <a:rPr lang="fi-FI" b="1" dirty="0"/>
              <a:t>: </a:t>
            </a:r>
            <a:r>
              <a:rPr lang="fi-FI" b="1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”Menneisyys </a:t>
            </a:r>
            <a:r>
              <a:rPr lang="fi-FI" dirty="0"/>
              <a:t>on oppitunti. Nykyhetki lahja. Tulevaisuus syy </a:t>
            </a:r>
            <a:r>
              <a:rPr lang="fi-FI" dirty="0" smtClean="0"/>
              <a:t>jatkaa”.</a:t>
            </a:r>
            <a:endParaRPr lang="fi-FI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34" y="2132856"/>
            <a:ext cx="1510302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03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56144" y="476673"/>
            <a:ext cx="8294169" cy="792088"/>
          </a:xfrm>
        </p:spPr>
        <p:txBody>
          <a:bodyPr/>
          <a:lstStyle/>
          <a:p>
            <a:r>
              <a:rPr lang="fi-FI" dirty="0" err="1" smtClean="0"/>
              <a:t>Ritu</a:t>
            </a:r>
            <a:r>
              <a:rPr lang="fi-FI" dirty="0" smtClean="0"/>
              <a:t> 35 vuotta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611560" y="1340768"/>
            <a:ext cx="8238753" cy="4464496"/>
          </a:xfrm>
        </p:spPr>
        <p:txBody>
          <a:bodyPr/>
          <a:lstStyle/>
          <a:p>
            <a:pPr marL="0" indent="0">
              <a:buNone/>
            </a:pPr>
            <a:r>
              <a:rPr lang="fi-FI" dirty="0" err="1" smtClean="0"/>
              <a:t>Ritu</a:t>
            </a:r>
            <a:r>
              <a:rPr lang="fi-FI" dirty="0" smtClean="0"/>
              <a:t> on työkyvyttömyyseläkkeellä oleva mielenterveyskuntoutuja. Hän on käynyt </a:t>
            </a:r>
            <a:r>
              <a:rPr lang="fi-FI" dirty="0"/>
              <a:t>kokemusasiantuntijakoulutuksen ja </a:t>
            </a:r>
            <a:r>
              <a:rPr lang="fi-FI" dirty="0" smtClean="0"/>
              <a:t>tuosta opiskeluryhmästä </a:t>
            </a:r>
            <a:r>
              <a:rPr lang="fi-FI" dirty="0"/>
              <a:t>on muodostunut hänelle henkireikä. Käynyt pari kertaa kertomassa kokemuksistaan alan </a:t>
            </a:r>
            <a:r>
              <a:rPr lang="fi-FI" dirty="0" smtClean="0"/>
              <a:t>opiskelijoille, mutta viime aikoina keikkoja ei ole ollut. Haluaisi edelleen kovasti päästä mukaan vaikuttamaan palveluiden kehittämiseen.</a:t>
            </a:r>
            <a:br>
              <a:rPr lang="fi-FI" dirty="0" smtClean="0"/>
            </a:br>
            <a:endParaRPr lang="fi-FI" b="1" dirty="0"/>
          </a:p>
          <a:p>
            <a:pPr marL="0" indent="0">
              <a:buNone/>
            </a:pPr>
            <a:r>
              <a:rPr lang="fi-FI" b="1" dirty="0" smtClean="0"/>
              <a:t>Haaveet</a:t>
            </a:r>
            <a:r>
              <a:rPr lang="fi-FI" dirty="0"/>
              <a:t>: </a:t>
            </a:r>
            <a:r>
              <a:rPr lang="fi-FI" dirty="0" err="1" smtClean="0"/>
              <a:t>Ritu</a:t>
            </a:r>
            <a:r>
              <a:rPr lang="fi-FI" dirty="0" smtClean="0"/>
              <a:t> haaveilee New Yorkin matkasta ja miesystävästä 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Harrastukset: </a:t>
            </a:r>
            <a:r>
              <a:rPr lang="fi-FI" dirty="0" err="1" smtClean="0"/>
              <a:t>Ritu</a:t>
            </a:r>
            <a:r>
              <a:rPr lang="fi-FI" dirty="0" smtClean="0"/>
              <a:t> harrastaa lukemista ja tietokonepelejä. Hän tapaa kokemusasiantuntijakoulutuksessa saamiaan ystäviä kerran pari kuukaudessa. 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Perhe: </a:t>
            </a:r>
            <a:r>
              <a:rPr lang="fi-FI" dirty="0" err="1" smtClean="0"/>
              <a:t>Ritu</a:t>
            </a:r>
            <a:r>
              <a:rPr lang="fi-FI" dirty="0" smtClean="0"/>
              <a:t> on sinkku ja asuu yksin kerrostalokaksiossa yhdessä kaupungin lähiöistä. </a:t>
            </a:r>
            <a:r>
              <a:rPr lang="fi-FI" dirty="0" err="1" smtClean="0"/>
              <a:t>Ritun</a:t>
            </a:r>
            <a:r>
              <a:rPr lang="fi-FI" dirty="0" smtClean="0"/>
              <a:t> äiti asuu samassa kaupungissa. </a:t>
            </a:r>
            <a:r>
              <a:rPr lang="fi-FI" dirty="0" err="1" smtClean="0"/>
              <a:t>Ritun</a:t>
            </a:r>
            <a:r>
              <a:rPr lang="fi-FI" dirty="0" smtClean="0"/>
              <a:t> isä kuoli 15 vuotta sitten. </a:t>
            </a:r>
          </a:p>
          <a:p>
            <a:pPr marL="0" indent="0">
              <a:buNone/>
            </a:pPr>
            <a:r>
              <a:rPr lang="fi-FI" b="1" dirty="0"/>
              <a:t>Elämänmotto</a:t>
            </a:r>
            <a:r>
              <a:rPr lang="fi-FI" b="1" dirty="0" smtClean="0"/>
              <a:t>: ”</a:t>
            </a:r>
            <a:r>
              <a:rPr lang="fi-FI" dirty="0"/>
              <a:t>E</a:t>
            </a:r>
            <a:r>
              <a:rPr lang="fi-FI" dirty="0" smtClean="0"/>
              <a:t>teenpäin</a:t>
            </a:r>
            <a:r>
              <a:rPr lang="fi-FI" dirty="0"/>
              <a:t>, sanoi mummo </a:t>
            </a:r>
            <a:r>
              <a:rPr lang="fi-FI" dirty="0" smtClean="0"/>
              <a:t>lumihangessa”</a:t>
            </a:r>
            <a:endParaRPr lang="fi-FI" dirty="0"/>
          </a:p>
        </p:txBody>
      </p:sp>
      <p:pic>
        <p:nvPicPr>
          <p:cNvPr id="4103" name="Picture 7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247863" cy="127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7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 1. Osallistumisen tavat ja menetelmät</a:t>
            </a:r>
            <a:br>
              <a:rPr lang="fi-FI" dirty="0" smtClean="0"/>
            </a:br>
            <a:r>
              <a:rPr lang="fi-FI" dirty="0" smtClean="0"/>
              <a:t>(</a:t>
            </a:r>
            <a:r>
              <a:rPr lang="fi-FI" dirty="0" smtClean="0">
                <a:solidFill>
                  <a:srgbClr val="0070C0"/>
                </a:solidFill>
              </a:rPr>
              <a:t>Sininen ryhmä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827584" y="1628800"/>
            <a:ext cx="8022729" cy="4176464"/>
          </a:xfrm>
        </p:spPr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Mitä ovat ne osallistumisen tavat, </a:t>
            </a:r>
            <a:r>
              <a:rPr lang="fi-FI" dirty="0"/>
              <a:t>joilla asukas /asiakas voi osallistua alueensa palvelujen kehittämiseen eri vaiheissa </a:t>
            </a:r>
            <a:r>
              <a:rPr lang="fi-FI" dirty="0" smtClean="0"/>
              <a:t>prosessia? Tavat voivat olla tuttuja hyväksi koettuja tai ihan uusia ideoita</a:t>
            </a:r>
          </a:p>
          <a:p>
            <a:pPr marL="0" indent="0">
              <a:buNone/>
            </a:pPr>
            <a:r>
              <a:rPr lang="fi-FI" dirty="0" smtClean="0"/>
              <a:t>- Hyödynnä valmiiksi pöytään annettua materiaalia ja listaa osallistumisen tavoista.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Tarkastele kysymystä omien kokemustesi pohjalta ja annetun profiilikortin henkilön näkökulmasta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527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5.8.2015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97E666-1A35-4E4E-B444-5E7458B1B7A1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 2. ”Haluan seurata, miten asia etenee, miten?” (</a:t>
            </a:r>
            <a:r>
              <a:rPr lang="fi-FI" dirty="0" smtClean="0">
                <a:solidFill>
                  <a:srgbClr val="7030A0"/>
                </a:solidFill>
              </a:rPr>
              <a:t>Violetti ryhmä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755576" y="1628800"/>
            <a:ext cx="8094737" cy="4176464"/>
          </a:xfrm>
        </p:spPr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b="1" dirty="0" smtClean="0"/>
          </a:p>
          <a:p>
            <a:pPr marL="0" indent="0">
              <a:buNone/>
            </a:pPr>
            <a:r>
              <a:rPr lang="fi-FI" b="1" dirty="0" smtClean="0"/>
              <a:t>Kun </a:t>
            </a:r>
            <a:r>
              <a:rPr lang="fi-FI" b="1" dirty="0"/>
              <a:t>asiakas on osallistunut </a:t>
            </a:r>
            <a:r>
              <a:rPr lang="fi-FI" b="1" dirty="0" smtClean="0"/>
              <a:t>uuden palvelun ideointiin tai palveluiden kehittämiseen asiakasraadissa tms. </a:t>
            </a:r>
            <a:r>
              <a:rPr lang="fi-FI" b="1" dirty="0"/>
              <a:t>miten hän </a:t>
            </a:r>
            <a:r>
              <a:rPr lang="fi-FI" b="1" dirty="0" smtClean="0"/>
              <a:t>pystyisi parhaiten seuraamaan, </a:t>
            </a:r>
            <a:r>
              <a:rPr lang="fi-FI" b="1" dirty="0"/>
              <a:t>miten projekti etenee/mitä asialle tapahtuu prosessin eri </a:t>
            </a:r>
            <a:r>
              <a:rPr lang="fi-FI" b="1" dirty="0" smtClean="0"/>
              <a:t>vaiheissa?</a:t>
            </a:r>
            <a:br>
              <a:rPr lang="fi-FI" b="1" dirty="0" smtClean="0"/>
            </a:br>
            <a:endParaRPr lang="fi-FI" dirty="0"/>
          </a:p>
          <a:p>
            <a:pPr marL="0" indent="0">
              <a:buNone/>
            </a:pPr>
            <a:r>
              <a:rPr lang="fi-FI" dirty="0" smtClean="0"/>
              <a:t>- Tarkastelkaa </a:t>
            </a:r>
            <a:r>
              <a:rPr lang="fi-FI" dirty="0"/>
              <a:t>kysymystä omien </a:t>
            </a:r>
            <a:r>
              <a:rPr lang="fi-FI" dirty="0" smtClean="0"/>
              <a:t>kokemusten pohjalta </a:t>
            </a:r>
            <a:r>
              <a:rPr lang="fi-FI" dirty="0"/>
              <a:t>ja annetun profiilikortin henkilön näkökulmasta 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85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inen raami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26631"/>
      </a:accent1>
      <a:accent2>
        <a:srgbClr val="89CBDF"/>
      </a:accent2>
      <a:accent3>
        <a:srgbClr val="B6BF0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3F3F3F"/>
      </a:folHlink>
    </a:clrScheme>
    <a:fontScheme name="Office, klassinen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840000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12134</TotalTime>
  <Words>468</Words>
  <Application>Microsoft Office PowerPoint</Application>
  <PresentationFormat>Näytössä katseltava diaesitys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Sininen raami</vt:lpstr>
      <vt:lpstr>Yhteiskehittäjäryhmän työpaja 31.5.2017 </vt:lpstr>
      <vt:lpstr>Yhteiskehittäjäryhmän työpaja 31.5.2017</vt:lpstr>
      <vt:lpstr>     </vt:lpstr>
      <vt:lpstr>Työskentely</vt:lpstr>
      <vt:lpstr>Saku 40 vuotta</vt:lpstr>
      <vt:lpstr>Mirja 68 vuotta</vt:lpstr>
      <vt:lpstr>Ritu 35 vuotta</vt:lpstr>
      <vt:lpstr>Kysymys 1. Osallistumisen tavat ja menetelmät (Sininen ryhmä)</vt:lpstr>
      <vt:lpstr>Kysymys 2. ”Haluan seurata, miten asia etenee, miten?” (Violetti ryhmä)</vt:lpstr>
      <vt:lpstr>Kysymys 3. ”Kun kaikki meni niin kuin piti” (Vihreä ryhmä)</vt:lpstr>
      <vt:lpstr>Yhteiskeskustelua työskentelyn tuloksista</vt:lpstr>
    </vt:vector>
  </TitlesOfParts>
  <Company>Pentagon Design, Innokylä-hanke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Innokylä - tuo yhteen ihmisiä ja ideoita</dc:title>
  <dc:creator>Ilmari Ahola, Erna Bodström</dc:creator>
  <cp:lastModifiedBy>Lyytikäinen Merja</cp:lastModifiedBy>
  <cp:revision>712</cp:revision>
  <cp:lastPrinted>2016-02-12T14:48:08Z</cp:lastPrinted>
  <dcterms:created xsi:type="dcterms:W3CDTF">2009-12-02T13:59:59Z</dcterms:created>
  <dcterms:modified xsi:type="dcterms:W3CDTF">2020-02-17T11:12:59Z</dcterms:modified>
</cp:coreProperties>
</file>