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5"/>
  </p:notesMasterIdLst>
  <p:handoutMasterIdLst>
    <p:handoutMasterId r:id="rId6"/>
  </p:handoutMasterIdLst>
  <p:sldIdLst>
    <p:sldId id="260" r:id="rId4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ana Merenmies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B22"/>
    <a:srgbClr val="447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022" y="101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250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i-FI" dirty="0">
              <a:solidFill>
                <a:srgbClr val="44725B"/>
              </a:solidFill>
              <a:latin typeface="Helvetica" pitchFamily="34" charset="0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88AF99D-A766-4C55-8C86-6CD7C4B71CCB}" type="datetimeFigureOut">
              <a:rPr lang="fi-FI" smtClean="0">
                <a:solidFill>
                  <a:srgbClr val="44725B"/>
                </a:solidFill>
                <a:latin typeface="Helvetica" pitchFamily="34" charset="0"/>
              </a:rPr>
              <a:pPr/>
              <a:t>18.2.2020</a:t>
            </a:fld>
            <a:endParaRPr lang="fi-FI">
              <a:solidFill>
                <a:srgbClr val="44725B"/>
              </a:solidFill>
              <a:latin typeface="Helvetica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i-FI">
              <a:solidFill>
                <a:srgbClr val="44725B"/>
              </a:solidFill>
              <a:latin typeface="Helvetica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ABD2797-8F13-4D04-96F2-F7C67744A6F5}" type="slidenum">
              <a:rPr lang="fi-FI" smtClean="0">
                <a:solidFill>
                  <a:srgbClr val="44725B"/>
                </a:solidFill>
                <a:latin typeface="Helvetica" pitchFamily="34" charset="0"/>
              </a:rPr>
              <a:pPr/>
              <a:t>‹#›</a:t>
            </a:fld>
            <a:endParaRPr lang="fi-FI">
              <a:solidFill>
                <a:srgbClr val="44725B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62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>
                <a:solidFill>
                  <a:srgbClr val="44725B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>
                <a:solidFill>
                  <a:srgbClr val="44725B"/>
                </a:solidFill>
                <a:latin typeface="Helvetica" pitchFamily="34" charset="0"/>
              </a:defRPr>
            </a:lvl1pPr>
          </a:lstStyle>
          <a:p>
            <a:fld id="{31A97AE1-B758-5845-9326-202B121AC477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>
                <a:solidFill>
                  <a:srgbClr val="44725B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>
                <a:solidFill>
                  <a:srgbClr val="44725B"/>
                </a:solidFill>
                <a:latin typeface="Helvetica" pitchFamily="34" charset="0"/>
              </a:defRPr>
            </a:lvl1pPr>
          </a:lstStyle>
          <a:p>
            <a:fld id="{FDDDB184-21F3-074E-8CB6-D8521F756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2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1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defTabSz="457200" rtl="0" eaLnBrk="1" latinLnBrk="0" hangingPunct="1">
      <a:defRPr sz="11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defTabSz="457200" rtl="0" eaLnBrk="1" latinLnBrk="0" hangingPunct="1">
      <a:defRPr sz="11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defTabSz="457200" rtl="0" eaLnBrk="1" latinLnBrk="0" hangingPunct="1">
      <a:defRPr sz="11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defTabSz="457200" rtl="0" eaLnBrk="1" latinLnBrk="0" hangingPunct="1">
      <a:defRPr sz="11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rgbClr val="44725B"/>
                </a:solidFill>
                <a:latin typeface="Helvetica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i-FI" sz="2800" kern="1200" dirty="0" err="1" smtClean="0">
                <a:solidFill>
                  <a:srgbClr val="BCBB22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2462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</p:spPr>
        <p:txBody>
          <a:bodyPr/>
          <a:lstStyle/>
          <a:p>
            <a:fld id="{F55D7377-FAA8-7346-AEE5-D6835D165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914900" y="8595440"/>
            <a:ext cx="1600200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5D7377-FAA8-7346-AEE5-D6835D165DB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BCBB22"/>
                </a:solidFill>
                <a:latin typeface="Helvetica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>
            <a:lvl1pPr algn="l">
              <a:defRPr>
                <a:solidFill>
                  <a:srgbClr val="44725B"/>
                </a:solidFill>
                <a:latin typeface="Helvetica" pitchFamily="34" charset="0"/>
              </a:defRPr>
            </a:lvl1pPr>
            <a:lvl2pPr algn="l">
              <a:defRPr>
                <a:solidFill>
                  <a:srgbClr val="44725B"/>
                </a:solidFill>
                <a:latin typeface="Helvetica" pitchFamily="34" charset="0"/>
              </a:defRPr>
            </a:lvl2pPr>
            <a:lvl3pPr algn="l">
              <a:defRPr>
                <a:solidFill>
                  <a:srgbClr val="44725B"/>
                </a:solidFill>
                <a:latin typeface="Helvetica" pitchFamily="34" charset="0"/>
              </a:defRPr>
            </a:lvl3pPr>
            <a:lvl4pPr algn="l">
              <a:defRPr>
                <a:solidFill>
                  <a:srgbClr val="44725B"/>
                </a:solidFill>
                <a:latin typeface="Helvetica" pitchFamily="34" charset="0"/>
              </a:defRPr>
            </a:lvl4pPr>
            <a:lvl5pPr algn="l">
              <a:defRPr>
                <a:solidFill>
                  <a:srgbClr val="44725B"/>
                </a:solidFill>
                <a:latin typeface="Helvetica" pitchFamily="34" charset="0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246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</p:spPr>
        <p:txBody>
          <a:bodyPr/>
          <a:lstStyle/>
          <a:p>
            <a:fld id="{F55D7377-FAA8-7346-AEE5-D6835D165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241789" y="366185"/>
            <a:ext cx="1543050" cy="7802033"/>
          </a:xfrm>
          <a:prstGeom prst="rect">
            <a:avLst/>
          </a:prstGeom>
        </p:spPr>
        <p:txBody>
          <a:bodyPr vert="eaVert"/>
          <a:lstStyle>
            <a:lvl1pPr>
              <a:defRPr sz="3200">
                <a:solidFill>
                  <a:srgbClr val="44725B"/>
                </a:solidFill>
                <a:latin typeface="Helvetica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145323" y="366185"/>
            <a:ext cx="4514850" cy="780203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44725B"/>
                </a:solidFill>
                <a:latin typeface="Helvetica" pitchFamily="34" charset="0"/>
              </a:defRPr>
            </a:lvl1pPr>
            <a:lvl2pPr>
              <a:defRPr>
                <a:solidFill>
                  <a:srgbClr val="44725B"/>
                </a:solidFill>
                <a:latin typeface="Helvetica" pitchFamily="34" charset="0"/>
              </a:defRPr>
            </a:lvl2pPr>
            <a:lvl3pPr>
              <a:defRPr>
                <a:solidFill>
                  <a:srgbClr val="44725B"/>
                </a:solidFill>
                <a:latin typeface="Helvetica" pitchFamily="34" charset="0"/>
              </a:defRPr>
            </a:lvl3pPr>
            <a:lvl4pPr>
              <a:defRPr>
                <a:solidFill>
                  <a:srgbClr val="44725B"/>
                </a:solidFill>
                <a:latin typeface="Helvetica" pitchFamily="34" charset="0"/>
              </a:defRPr>
            </a:lvl4pPr>
            <a:lvl5pPr>
              <a:defRPr>
                <a:solidFill>
                  <a:srgbClr val="44725B"/>
                </a:solidFill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2462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</p:spPr>
        <p:txBody>
          <a:bodyPr/>
          <a:lstStyle/>
          <a:p>
            <a:fld id="{F55D7377-FAA8-7346-AEE5-D6835D165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42900" y="8475665"/>
            <a:ext cx="1600200" cy="485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9102-732C-4DF2-B2ED-3A8E92E6712B}" type="datetimeFigureOut">
              <a:rPr lang="fi-FI"/>
              <a:pPr>
                <a:defRPr/>
              </a:pPr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6C3A-174B-4211-BA4F-7727C28C13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4472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991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800">
                <a:solidFill>
                  <a:srgbClr val="44725B"/>
                </a:solidFill>
                <a:latin typeface="Helvetica" pitchFamily="34" charset="0"/>
              </a:defRPr>
            </a:lvl1pPr>
            <a:lvl2pPr>
              <a:defRPr sz="2400">
                <a:solidFill>
                  <a:srgbClr val="44725B"/>
                </a:solidFill>
                <a:latin typeface="Helvetica" pitchFamily="34" charset="0"/>
              </a:defRPr>
            </a:lvl2pPr>
            <a:lvl3pPr>
              <a:defRPr sz="2000">
                <a:solidFill>
                  <a:srgbClr val="44725B"/>
                </a:solidFill>
                <a:latin typeface="Helvetica" pitchFamily="34" charset="0"/>
              </a:defRPr>
            </a:lvl3pPr>
            <a:lvl4pPr>
              <a:defRPr sz="1800">
                <a:solidFill>
                  <a:srgbClr val="44725B"/>
                </a:solidFill>
                <a:latin typeface="Helvetica" pitchFamily="34" charset="0"/>
              </a:defRPr>
            </a:lvl4pPr>
            <a:lvl5pPr>
              <a:defRPr sz="1800">
                <a:solidFill>
                  <a:srgbClr val="44725B"/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5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44725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00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94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05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73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609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476271" y="8543595"/>
            <a:ext cx="940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1C2A036-6ADE-48B1-9C88-8883756B6DAC}" type="datetime1">
              <a:rPr lang="fi-FI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pPr/>
              <a:t>18.2.2020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554403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55D7377-FAA8-7346-AEE5-D6835D165DB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2900" y="428707"/>
            <a:ext cx="61722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BCBB22"/>
                </a:solidFill>
                <a:latin typeface="Helvetica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BCBB22"/>
              </a:buClr>
              <a:buFont typeface="Arial" pitchFamily="34" charset="0"/>
              <a:buChar char="•"/>
              <a:defRPr sz="2800">
                <a:solidFill>
                  <a:srgbClr val="44725B"/>
                </a:solidFill>
                <a:latin typeface="Helvetica" pitchFamily="34" charset="0"/>
              </a:defRPr>
            </a:lvl1pPr>
            <a:lvl2pPr>
              <a:buClr>
                <a:srgbClr val="BCBB22"/>
              </a:buClr>
              <a:defRPr sz="2400">
                <a:solidFill>
                  <a:srgbClr val="44725B"/>
                </a:solidFill>
                <a:latin typeface="Helvetica" pitchFamily="34" charset="0"/>
              </a:defRPr>
            </a:lvl2pPr>
            <a:lvl3pPr>
              <a:buClr>
                <a:srgbClr val="BCBB22"/>
              </a:buClr>
              <a:defRPr sz="2000">
                <a:solidFill>
                  <a:srgbClr val="44725B"/>
                </a:solidFill>
                <a:latin typeface="Helvetica" pitchFamily="34" charset="0"/>
              </a:defRPr>
            </a:lvl3pPr>
            <a:lvl4pPr>
              <a:buClr>
                <a:srgbClr val="BCBB22"/>
              </a:buClr>
              <a:defRPr sz="1800">
                <a:solidFill>
                  <a:srgbClr val="44725B"/>
                </a:solidFill>
                <a:latin typeface="Helvetica" pitchFamily="34" charset="0"/>
              </a:defRPr>
            </a:lvl4pPr>
            <a:lvl5pPr>
              <a:buClr>
                <a:srgbClr val="BCBB22"/>
              </a:buClr>
              <a:defRPr sz="1800">
                <a:solidFill>
                  <a:srgbClr val="44725B"/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507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55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 rot="10800000"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20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  <a:prstGeom prst="rect">
            <a:avLst/>
          </a:prstGeo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2767-F917-4845-9A6A-E159C18744B6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9DC5-9B46-44C0-831E-093265A78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385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BCBB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87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71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CBB2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95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48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85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05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BCBB22"/>
                </a:solidFill>
                <a:latin typeface="Helvetica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44725B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246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</p:spPr>
        <p:txBody>
          <a:bodyPr/>
          <a:lstStyle/>
          <a:p>
            <a:fld id="{F55D7377-FAA8-7346-AEE5-D6835D165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59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54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752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645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89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buClr>
                <a:srgbClr val="BCBB22"/>
              </a:buClr>
              <a:defRPr sz="2800">
                <a:solidFill>
                  <a:srgbClr val="44725B"/>
                </a:solidFill>
                <a:latin typeface="Helvetica" pitchFamily="34" charset="0"/>
              </a:defRPr>
            </a:lvl1pPr>
            <a:lvl2pPr>
              <a:buClr>
                <a:srgbClr val="BCBB22"/>
              </a:buClr>
              <a:defRPr sz="2400">
                <a:solidFill>
                  <a:srgbClr val="44725B"/>
                </a:solidFill>
                <a:latin typeface="Helvetica" pitchFamily="34" charset="0"/>
              </a:defRPr>
            </a:lvl2pPr>
            <a:lvl3pPr>
              <a:buClr>
                <a:srgbClr val="BCBB22"/>
              </a:buClr>
              <a:defRPr sz="2000">
                <a:solidFill>
                  <a:srgbClr val="44725B"/>
                </a:solidFill>
                <a:latin typeface="Helvetica" pitchFamily="34" charset="0"/>
              </a:defRPr>
            </a:lvl3pPr>
            <a:lvl4pPr>
              <a:buClr>
                <a:srgbClr val="BCBB22"/>
              </a:buClr>
              <a:defRPr sz="1800">
                <a:solidFill>
                  <a:srgbClr val="44725B"/>
                </a:solidFill>
                <a:latin typeface="Helvetica" pitchFamily="34" charset="0"/>
              </a:defRPr>
            </a:lvl4pPr>
            <a:lvl5pPr>
              <a:buClr>
                <a:srgbClr val="BCBB22"/>
              </a:buClr>
              <a:defRPr sz="1800">
                <a:solidFill>
                  <a:srgbClr val="44725B"/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246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</p:spPr>
        <p:txBody>
          <a:bodyPr/>
          <a:lstStyle/>
          <a:p>
            <a:fld id="{F55D7377-FAA8-7346-AEE5-D6835D165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2900" y="428707"/>
            <a:ext cx="61722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BCBB22"/>
                </a:solidFill>
                <a:latin typeface="Helvetica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86150" y="2133601"/>
            <a:ext cx="3028950" cy="6034617"/>
          </a:xfrm>
          <a:prstGeom prst="rect">
            <a:avLst/>
          </a:prstGeom>
        </p:spPr>
        <p:txBody>
          <a:bodyPr/>
          <a:lstStyle>
            <a:lvl1pPr>
              <a:buClr>
                <a:srgbClr val="BCBB22"/>
              </a:buClr>
              <a:defRPr sz="2800">
                <a:solidFill>
                  <a:srgbClr val="44725B"/>
                </a:solidFill>
                <a:latin typeface="Helvetica" pitchFamily="34" charset="0"/>
              </a:defRPr>
            </a:lvl1pPr>
            <a:lvl2pPr>
              <a:buClr>
                <a:srgbClr val="BCBB22"/>
              </a:buClr>
              <a:defRPr sz="2400">
                <a:solidFill>
                  <a:srgbClr val="44725B"/>
                </a:solidFill>
                <a:latin typeface="Helvetica" pitchFamily="34" charset="0"/>
              </a:defRPr>
            </a:lvl2pPr>
            <a:lvl3pPr>
              <a:buClr>
                <a:srgbClr val="BCBB22"/>
              </a:buClr>
              <a:defRPr sz="2000">
                <a:solidFill>
                  <a:srgbClr val="44725B"/>
                </a:solidFill>
                <a:latin typeface="Helvetica" pitchFamily="34" charset="0"/>
              </a:defRPr>
            </a:lvl3pPr>
            <a:lvl4pPr>
              <a:buClr>
                <a:srgbClr val="BCBB22"/>
              </a:buClr>
              <a:defRPr sz="1800">
                <a:solidFill>
                  <a:srgbClr val="44725B"/>
                </a:solidFill>
                <a:latin typeface="Helvetica" pitchFamily="34" charset="0"/>
              </a:defRPr>
            </a:lvl4pPr>
            <a:lvl5pPr>
              <a:buClr>
                <a:srgbClr val="BCBB22"/>
              </a:buClr>
              <a:defRPr sz="1800">
                <a:solidFill>
                  <a:srgbClr val="44725B"/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4725B"/>
                </a:solidFill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4725B"/>
                </a:solidFill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246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</p:spPr>
        <p:txBody>
          <a:bodyPr/>
          <a:lstStyle/>
          <a:p>
            <a:fld id="{F55D7377-FAA8-7346-AEE5-D6835D165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42900" y="2899833"/>
            <a:ext cx="3028950" cy="5268384"/>
          </a:xfrm>
          <a:prstGeom prst="rect">
            <a:avLst/>
          </a:prstGeom>
        </p:spPr>
        <p:txBody>
          <a:bodyPr/>
          <a:lstStyle>
            <a:lvl1pPr>
              <a:buClr>
                <a:srgbClr val="BCBB22"/>
              </a:buClr>
              <a:defRPr sz="2400">
                <a:solidFill>
                  <a:srgbClr val="44725B"/>
                </a:solidFill>
                <a:latin typeface="Helvetica" pitchFamily="34" charset="0"/>
              </a:defRPr>
            </a:lvl1pPr>
            <a:lvl2pPr>
              <a:buClr>
                <a:srgbClr val="BCBB22"/>
              </a:buClr>
              <a:defRPr sz="2400">
                <a:solidFill>
                  <a:srgbClr val="44725B"/>
                </a:solidFill>
                <a:latin typeface="Helvetica" pitchFamily="34" charset="0"/>
              </a:defRPr>
            </a:lvl2pPr>
            <a:lvl3pPr>
              <a:buClr>
                <a:srgbClr val="BCBB22"/>
              </a:buClr>
              <a:defRPr sz="2000">
                <a:solidFill>
                  <a:srgbClr val="44725B"/>
                </a:solidFill>
                <a:latin typeface="Helvetica" pitchFamily="34" charset="0"/>
              </a:defRPr>
            </a:lvl3pPr>
            <a:lvl4pPr>
              <a:buClr>
                <a:srgbClr val="BCBB22"/>
              </a:buClr>
              <a:defRPr sz="1800">
                <a:solidFill>
                  <a:srgbClr val="44725B"/>
                </a:solidFill>
                <a:latin typeface="Helvetica" pitchFamily="34" charset="0"/>
              </a:defRPr>
            </a:lvl4pPr>
            <a:lvl5pPr>
              <a:buClr>
                <a:srgbClr val="BCBB22"/>
              </a:buClr>
              <a:defRPr sz="1800">
                <a:solidFill>
                  <a:srgbClr val="44725B"/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2900" y="428707"/>
            <a:ext cx="61722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BCBB22"/>
                </a:solidFill>
                <a:latin typeface="Helvetica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3487480" y="2899833"/>
            <a:ext cx="3028950" cy="5268384"/>
          </a:xfrm>
          <a:prstGeom prst="rect">
            <a:avLst/>
          </a:prstGeom>
        </p:spPr>
        <p:txBody>
          <a:bodyPr/>
          <a:lstStyle>
            <a:lvl1pPr>
              <a:buClr>
                <a:srgbClr val="BCBB22"/>
              </a:buClr>
              <a:defRPr sz="2400">
                <a:solidFill>
                  <a:srgbClr val="44725B"/>
                </a:solidFill>
                <a:latin typeface="Helvetica" pitchFamily="34" charset="0"/>
              </a:defRPr>
            </a:lvl1pPr>
            <a:lvl2pPr>
              <a:buClr>
                <a:srgbClr val="BCBB22"/>
              </a:buClr>
              <a:defRPr sz="2400">
                <a:solidFill>
                  <a:srgbClr val="44725B"/>
                </a:solidFill>
                <a:latin typeface="Helvetica" pitchFamily="34" charset="0"/>
              </a:defRPr>
            </a:lvl2pPr>
            <a:lvl3pPr>
              <a:buClr>
                <a:srgbClr val="BCBB22"/>
              </a:buClr>
              <a:defRPr sz="2000">
                <a:solidFill>
                  <a:srgbClr val="44725B"/>
                </a:solidFill>
                <a:latin typeface="Helvetica" pitchFamily="34" charset="0"/>
              </a:defRPr>
            </a:lvl3pPr>
            <a:lvl4pPr>
              <a:buClr>
                <a:srgbClr val="BCBB22"/>
              </a:buClr>
              <a:defRPr sz="1800">
                <a:solidFill>
                  <a:srgbClr val="44725B"/>
                </a:solidFill>
                <a:latin typeface="Helvetica" pitchFamily="34" charset="0"/>
              </a:defRPr>
            </a:lvl4pPr>
            <a:lvl5pPr>
              <a:buClr>
                <a:srgbClr val="BCBB22"/>
              </a:buClr>
              <a:defRPr sz="1800">
                <a:solidFill>
                  <a:srgbClr val="44725B"/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246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</p:spPr>
        <p:txBody>
          <a:bodyPr/>
          <a:lstStyle/>
          <a:p>
            <a:fld id="{F55D7377-FAA8-7346-AEE5-D6835D165D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428707"/>
            <a:ext cx="61722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BCBB22"/>
                </a:solidFill>
                <a:latin typeface="Helvetica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246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</p:spPr>
        <p:txBody>
          <a:bodyPr/>
          <a:lstStyle/>
          <a:p>
            <a:fld id="{F55D7377-FAA8-7346-AEE5-D6835D165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4725B"/>
                </a:solidFill>
                <a:latin typeface="Helvetica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buClr>
                <a:srgbClr val="BCBB22"/>
              </a:buClr>
              <a:defRPr sz="3200">
                <a:solidFill>
                  <a:srgbClr val="44725B"/>
                </a:solidFill>
                <a:latin typeface="Helvetica" pitchFamily="34" charset="0"/>
              </a:defRPr>
            </a:lvl1pPr>
            <a:lvl2pPr>
              <a:buClr>
                <a:srgbClr val="BCBB22"/>
              </a:buClr>
              <a:defRPr sz="2800">
                <a:solidFill>
                  <a:srgbClr val="44725B"/>
                </a:solidFill>
                <a:latin typeface="Helvetica" pitchFamily="34" charset="0"/>
              </a:defRPr>
            </a:lvl2pPr>
            <a:lvl3pPr>
              <a:buClr>
                <a:srgbClr val="BCBB22"/>
              </a:buClr>
              <a:defRPr sz="2400">
                <a:solidFill>
                  <a:srgbClr val="44725B"/>
                </a:solidFill>
                <a:latin typeface="Helvetica" pitchFamily="34" charset="0"/>
              </a:defRPr>
            </a:lvl3pPr>
            <a:lvl4pPr>
              <a:buClr>
                <a:srgbClr val="BCBB22"/>
              </a:buClr>
              <a:defRPr sz="2000">
                <a:solidFill>
                  <a:srgbClr val="44725B"/>
                </a:solidFill>
                <a:latin typeface="Helvetica" pitchFamily="34" charset="0"/>
              </a:defRPr>
            </a:lvl4pPr>
            <a:lvl5pPr>
              <a:buClr>
                <a:srgbClr val="BCBB22"/>
              </a:buClr>
              <a:defRPr sz="2000">
                <a:solidFill>
                  <a:srgbClr val="44725B"/>
                </a:solidFill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BCBB22"/>
                </a:solidFill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246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</p:spPr>
        <p:txBody>
          <a:bodyPr/>
          <a:lstStyle/>
          <a:p>
            <a:fld id="{F55D7377-FAA8-7346-AEE5-D6835D165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4725B"/>
                </a:solidFill>
                <a:latin typeface="Helvetica" pitchFamily="34" charset="0"/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BCBB22"/>
                </a:solidFill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2462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</p:spPr>
        <p:txBody>
          <a:bodyPr/>
          <a:lstStyle/>
          <a:p>
            <a:fld id="{F55D7377-FAA8-7346-AEE5-D6835D165D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SYFO_PPT2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76271" y="8543595"/>
            <a:ext cx="940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1C2A036-6ADE-48B1-9C88-8883756B6DAC}" type="datetime1">
              <a:rPr lang="fi-FI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pPr/>
              <a:t>18.2.2020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554403"/>
            <a:ext cx="217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>
              <a:def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595440"/>
            <a:ext cx="1600200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F55D7377-FAA8-7346-AEE5-D6835D165DB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Otsikon paikkamerkki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BCBB22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44725B"/>
          </a:solidFill>
          <a:latin typeface="Helvetic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4725B"/>
          </a:solidFill>
          <a:latin typeface="Helvetic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4725B"/>
          </a:solidFill>
          <a:latin typeface="Helvetic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4725B"/>
          </a:solidFill>
          <a:latin typeface="Helvetic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4725B"/>
          </a:solidFill>
          <a:latin typeface="Helvetic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SYFO_PPT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000" y="-2199"/>
            <a:ext cx="6876000" cy="916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853846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CFF2767-F917-4845-9A6A-E159C18744B6}" type="datetimeFigureOut">
              <a:rPr lang="fi-FI" smtClean="0"/>
              <a:pPr/>
              <a:t>18.2.2020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853846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50574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B499DC5-9B46-44C0-831E-093265A7845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069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4725B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4725B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4725B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4725B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4725B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r="8448"/>
          <a:stretch/>
        </p:blipFill>
        <p:spPr bwMode="auto">
          <a:xfrm>
            <a:off x="1" y="0"/>
            <a:ext cx="6857999" cy="916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985D-2FB7-4221-807F-8CB42F8E035B}" type="datetimeFigureOut">
              <a:rPr lang="fi-FI" smtClean="0"/>
              <a:pPr/>
              <a:t>18.2.2020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A8080-859F-4DAF-ACBC-D1577C8ED3E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35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CBB22"/>
        </a:buClr>
        <a:buFont typeface="Arial" pitchFamily="34" charset="0"/>
        <a:buChar char="•"/>
        <a:defRPr sz="3200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CBB22"/>
        </a:buClr>
        <a:buFont typeface="Arial" pitchFamily="34" charset="0"/>
        <a:buChar char="–"/>
        <a:defRPr sz="28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CBB22"/>
        </a:buClr>
        <a:buFont typeface="Arial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CBB22"/>
        </a:buClr>
        <a:buFont typeface="Arial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CBB22"/>
        </a:buClr>
        <a:buFont typeface="Arial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aaasuomi.fi/" TargetMode="External"/><Relationship Id="rId117" Type="http://schemas.openxmlformats.org/officeDocument/2006/relationships/image" Target="../media/image45.png"/><Relationship Id="rId21" Type="http://schemas.openxmlformats.org/officeDocument/2006/relationships/hyperlink" Target="D%20Social%20Enterprise/Social%20Enterprise.pptx" TargetMode="External"/><Relationship Id="rId42" Type="http://schemas.openxmlformats.org/officeDocument/2006/relationships/image" Target="../media/image18.png"/><Relationship Id="rId47" Type="http://schemas.openxmlformats.org/officeDocument/2006/relationships/image" Target="../media/image21.png"/><Relationship Id="rId63" Type="http://schemas.openxmlformats.org/officeDocument/2006/relationships/image" Target="../media/image27.png"/><Relationship Id="rId68" Type="http://schemas.openxmlformats.org/officeDocument/2006/relationships/hyperlink" Target="Metrokartta/Syfo%20&#61472;Sin&#228;%20P&#228;&#228;t&#228;t&#61472;%20Originaali.mov" TargetMode="External"/><Relationship Id="rId84" Type="http://schemas.openxmlformats.org/officeDocument/2006/relationships/hyperlink" Target="http://www.helpe.fi/" TargetMode="External"/><Relationship Id="rId89" Type="http://schemas.openxmlformats.org/officeDocument/2006/relationships/hyperlink" Target="http://www.cicassociation.org.uk/" TargetMode="External"/><Relationship Id="rId112" Type="http://schemas.openxmlformats.org/officeDocument/2006/relationships/image" Target="../media/image41.png"/><Relationship Id="rId16" Type="http://schemas.openxmlformats.org/officeDocument/2006/relationships/hyperlink" Target="G%20Citizen%20City/Citizen%20City.pptx" TargetMode="External"/><Relationship Id="rId107" Type="http://schemas.openxmlformats.org/officeDocument/2006/relationships/hyperlink" Target="http://www.vm.fi/vm/fi/01_etusivu/" TargetMode="External"/><Relationship Id="rId11" Type="http://schemas.openxmlformats.org/officeDocument/2006/relationships/hyperlink" Target="http://www.yk.fi/" TargetMode="External"/><Relationship Id="rId32" Type="http://schemas.openxmlformats.org/officeDocument/2006/relationships/hyperlink" Target="http://www.finanssivalvonta.fi/fi/Pages/Default.aspx" TargetMode="External"/><Relationship Id="rId37" Type="http://schemas.openxmlformats.org/officeDocument/2006/relationships/hyperlink" Target="http://www.ray.fi/" TargetMode="External"/><Relationship Id="rId53" Type="http://schemas.openxmlformats.org/officeDocument/2006/relationships/hyperlink" Target="http://www.kummit.fi/" TargetMode="External"/><Relationship Id="rId58" Type="http://schemas.openxmlformats.org/officeDocument/2006/relationships/hyperlink" Target="E%20Impact%20Factory/Sofie%20koulutus%205.1.2012.ppt" TargetMode="External"/><Relationship Id="rId74" Type="http://schemas.openxmlformats.org/officeDocument/2006/relationships/hyperlink" Target="http://www.punainenristi.fi/" TargetMode="External"/><Relationship Id="rId79" Type="http://schemas.openxmlformats.org/officeDocument/2006/relationships/hyperlink" Target="http://www.tulli.fi/" TargetMode="External"/><Relationship Id="rId102" Type="http://schemas.openxmlformats.org/officeDocument/2006/relationships/image" Target="../media/image40.png"/><Relationship Id="rId123" Type="http://schemas.openxmlformats.org/officeDocument/2006/relationships/hyperlink" Target="E%20Impact%20Factory/Sofie%20Metrokartta%20koulutusaineisto.ppt" TargetMode="External"/><Relationship Id="rId128" Type="http://schemas.openxmlformats.org/officeDocument/2006/relationships/hyperlink" Target="http://helsinki.the-hub.net/public/about%20us.html" TargetMode="External"/><Relationship Id="rId5" Type="http://schemas.openxmlformats.org/officeDocument/2006/relationships/image" Target="../media/image5.png"/><Relationship Id="rId90" Type="http://schemas.openxmlformats.org/officeDocument/2006/relationships/image" Target="../media/image34.png"/><Relationship Id="rId95" Type="http://schemas.openxmlformats.org/officeDocument/2006/relationships/hyperlink" Target="http://www.seashepherd.org/" TargetMode="External"/><Relationship Id="rId19" Type="http://schemas.openxmlformats.org/officeDocument/2006/relationships/hyperlink" Target="B%20Old%20Bridge/Punainen%20linja.ppt" TargetMode="External"/><Relationship Id="rId14" Type="http://schemas.openxmlformats.org/officeDocument/2006/relationships/hyperlink" Target="F%20State%20Platform/Julkiset%20hankinnat_Timo_Martelius.ppt" TargetMode="External"/><Relationship Id="rId22" Type="http://schemas.openxmlformats.org/officeDocument/2006/relationships/hyperlink" Target="http://www.finnwatch.org/" TargetMode="External"/><Relationship Id="rId27" Type="http://schemas.openxmlformats.org/officeDocument/2006/relationships/image" Target="../media/image11.png"/><Relationship Id="rId30" Type="http://schemas.openxmlformats.org/officeDocument/2006/relationships/hyperlink" Target="E%20Impact%20Factory/Vastuullisuuden%20kehitt&#228;misohjelmat%20HL.ppt" TargetMode="External"/><Relationship Id="rId35" Type="http://schemas.openxmlformats.org/officeDocument/2006/relationships/hyperlink" Target="http://www.veikkaus.fi/" TargetMode="External"/><Relationship Id="rId43" Type="http://schemas.openxmlformats.org/officeDocument/2006/relationships/image" Target="../media/image19.png"/><Relationship Id="rId48" Type="http://schemas.openxmlformats.org/officeDocument/2006/relationships/hyperlink" Target="C%20Business%20City/Business%20City.ppt" TargetMode="External"/><Relationship Id="rId56" Type="http://schemas.openxmlformats.org/officeDocument/2006/relationships/hyperlink" Target="B%20Old%20Bridge/Sininen%20linja.ppt" TargetMode="External"/><Relationship Id="rId64" Type="http://schemas.openxmlformats.org/officeDocument/2006/relationships/image" Target="../media/image28.png"/><Relationship Id="rId69" Type="http://schemas.openxmlformats.org/officeDocument/2006/relationships/hyperlink" Target="http://wwf.fi/maapallomme/itameri/kestava-kalastus/msc-sertifikaatti/" TargetMode="External"/><Relationship Id="rId77" Type="http://schemas.openxmlformats.org/officeDocument/2006/relationships/hyperlink" Target="http://www.minedu.fi/OPM/" TargetMode="External"/><Relationship Id="rId100" Type="http://schemas.openxmlformats.org/officeDocument/2006/relationships/image" Target="../media/image39.png"/><Relationship Id="rId105" Type="http://schemas.openxmlformats.org/officeDocument/2006/relationships/hyperlink" Target="http://formin.finland.fi/Public/default.aspx?" TargetMode="External"/><Relationship Id="rId113" Type="http://schemas.openxmlformats.org/officeDocument/2006/relationships/image" Target="../media/image42.png"/><Relationship Id="rId118" Type="http://schemas.openxmlformats.org/officeDocument/2006/relationships/hyperlink" Target="http://www.lvm.fi/web/fi/etusivu" TargetMode="External"/><Relationship Id="rId126" Type="http://schemas.openxmlformats.org/officeDocument/2006/relationships/hyperlink" Target="http://www.kasvuhuone.fi/" TargetMode="External"/><Relationship Id="rId8" Type="http://schemas.openxmlformats.org/officeDocument/2006/relationships/image" Target="../media/image8.jpeg"/><Relationship Id="rId51" Type="http://schemas.openxmlformats.org/officeDocument/2006/relationships/image" Target="../media/image23.png"/><Relationship Id="rId72" Type="http://schemas.openxmlformats.org/officeDocument/2006/relationships/image" Target="../media/image31.png"/><Relationship Id="rId80" Type="http://schemas.openxmlformats.org/officeDocument/2006/relationships/hyperlink" Target="http://www.intermin.fi/" TargetMode="External"/><Relationship Id="rId85" Type="http://schemas.openxmlformats.org/officeDocument/2006/relationships/hyperlink" Target="http://www.evl.fi/" TargetMode="External"/><Relationship Id="rId93" Type="http://schemas.openxmlformats.org/officeDocument/2006/relationships/hyperlink" Target="http://www.socialenterprisemark.org.uk/" TargetMode="External"/><Relationship Id="rId98" Type="http://schemas.openxmlformats.org/officeDocument/2006/relationships/image" Target="../media/image38.png"/><Relationship Id="rId121" Type="http://schemas.openxmlformats.org/officeDocument/2006/relationships/image" Target="../media/image47.png"/><Relationship Id="rId3" Type="http://schemas.openxmlformats.org/officeDocument/2006/relationships/image" Target="../media/image4.png"/><Relationship Id="rId12" Type="http://schemas.openxmlformats.org/officeDocument/2006/relationships/hyperlink" Target="http://www.wwf.fi/" TargetMode="External"/><Relationship Id="rId17" Type="http://schemas.openxmlformats.org/officeDocument/2006/relationships/hyperlink" Target="G%20Citizen%20City/Kansalaisyhteiskunta.pdf" TargetMode="External"/><Relationship Id="rId25" Type="http://schemas.openxmlformats.org/officeDocument/2006/relationships/hyperlink" Target="E%20Impact%20Factory/Eettinen%20sijoittaminen.pptx" TargetMode="External"/><Relationship Id="rId33" Type="http://schemas.openxmlformats.org/officeDocument/2006/relationships/hyperlink" Target="http://wwf.fi/maapallomme/vaikuta/greenoffice/" TargetMode="External"/><Relationship Id="rId38" Type="http://schemas.openxmlformats.org/officeDocument/2006/relationships/image" Target="../media/image16.png"/><Relationship Id="rId46" Type="http://schemas.openxmlformats.org/officeDocument/2006/relationships/hyperlink" Target="http://www.lskl.fi/" TargetMode="External"/><Relationship Id="rId59" Type="http://schemas.openxmlformats.org/officeDocument/2006/relationships/image" Target="../media/image25.png"/><Relationship Id="rId67" Type="http://schemas.openxmlformats.org/officeDocument/2006/relationships/hyperlink" Target="http://www.pakolaisapu.fi/" TargetMode="External"/><Relationship Id="rId103" Type="http://schemas.openxmlformats.org/officeDocument/2006/relationships/hyperlink" Target="H%20My%20Way/My%20Way.pptx" TargetMode="External"/><Relationship Id="rId108" Type="http://schemas.openxmlformats.org/officeDocument/2006/relationships/hyperlink" Target="http://www.mmm.fi/fi/index/etusivu.html" TargetMode="External"/><Relationship Id="rId116" Type="http://schemas.openxmlformats.org/officeDocument/2006/relationships/hyperlink" Target="http://www.who.int/countries/fin/en/" TargetMode="External"/><Relationship Id="rId124" Type="http://schemas.openxmlformats.org/officeDocument/2006/relationships/hyperlink" Target="http://www.crnet.fi/index.php?page_id=2" TargetMode="External"/><Relationship Id="rId129" Type="http://schemas.openxmlformats.org/officeDocument/2006/relationships/image" Target="../media/image50.png"/><Relationship Id="rId20" Type="http://schemas.openxmlformats.org/officeDocument/2006/relationships/hyperlink" Target="A%20Central%20Station/Central%20Station.pptx" TargetMode="External"/><Relationship Id="rId41" Type="http://schemas.openxmlformats.org/officeDocument/2006/relationships/hyperlink" Target="http://www.bovallius.fi/web/palvelut/" TargetMode="External"/><Relationship Id="rId54" Type="http://schemas.openxmlformats.org/officeDocument/2006/relationships/hyperlink" Target="http://www.kierratyskeskus.fi/" TargetMode="External"/><Relationship Id="rId62" Type="http://schemas.openxmlformats.org/officeDocument/2006/relationships/image" Target="../media/image26.png"/><Relationship Id="rId70" Type="http://schemas.openxmlformats.org/officeDocument/2006/relationships/hyperlink" Target="http://www.msc.org/" TargetMode="External"/><Relationship Id="rId75" Type="http://schemas.openxmlformats.org/officeDocument/2006/relationships/hyperlink" Target="http://www.stm.fi/" TargetMode="External"/><Relationship Id="rId83" Type="http://schemas.openxmlformats.org/officeDocument/2006/relationships/hyperlink" Target="http://www.om.fi/" TargetMode="External"/><Relationship Id="rId88" Type="http://schemas.openxmlformats.org/officeDocument/2006/relationships/image" Target="../media/image33.png"/><Relationship Id="rId91" Type="http://schemas.openxmlformats.org/officeDocument/2006/relationships/hyperlink" Target="http://www.edenproject.com/" TargetMode="External"/><Relationship Id="rId96" Type="http://schemas.openxmlformats.org/officeDocument/2006/relationships/image" Target="../media/image37.png"/><Relationship Id="rId111" Type="http://schemas.openxmlformats.org/officeDocument/2006/relationships/hyperlink" Target="http://ec.europa.eu/index_fi.ht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5" Type="http://schemas.openxmlformats.org/officeDocument/2006/relationships/hyperlink" Target="http://www.reilukauppa.fi/" TargetMode="External"/><Relationship Id="rId23" Type="http://schemas.openxmlformats.org/officeDocument/2006/relationships/hyperlink" Target="E%20Impact%20Factory/Impact%20Factor%20MASTER.ppt" TargetMode="External"/><Relationship Id="rId28" Type="http://schemas.openxmlformats.org/officeDocument/2006/relationships/image" Target="../media/image12.png"/><Relationship Id="rId36" Type="http://schemas.openxmlformats.org/officeDocument/2006/relationships/hyperlink" Target="F%20State%20Platform/State%20Platform.pptx" TargetMode="External"/><Relationship Id="rId49" Type="http://schemas.openxmlformats.org/officeDocument/2006/relationships/image" Target="../media/image22.png"/><Relationship Id="rId57" Type="http://schemas.openxmlformats.org/officeDocument/2006/relationships/hyperlink" Target="B%20Old%20Bridge/Vihre&#228;%20linja.ppt" TargetMode="External"/><Relationship Id="rId106" Type="http://schemas.openxmlformats.org/officeDocument/2006/relationships/hyperlink" Target="http://www.defmin.fi/" TargetMode="External"/><Relationship Id="rId114" Type="http://schemas.openxmlformats.org/officeDocument/2006/relationships/image" Target="../media/image43.png"/><Relationship Id="rId119" Type="http://schemas.openxmlformats.org/officeDocument/2006/relationships/hyperlink" Target="http://www.avainlippu.fi/liiton-merkit/yhteiskunnallinen-yritys-merkki" TargetMode="External"/><Relationship Id="rId127" Type="http://schemas.openxmlformats.org/officeDocument/2006/relationships/image" Target="../media/image49.jpeg"/><Relationship Id="rId10" Type="http://schemas.openxmlformats.org/officeDocument/2006/relationships/image" Target="../media/image9.jpeg"/><Relationship Id="rId31" Type="http://schemas.openxmlformats.org/officeDocument/2006/relationships/image" Target="../media/image14.png"/><Relationship Id="rId44" Type="http://schemas.openxmlformats.org/officeDocument/2006/relationships/hyperlink" Target="http://www.amnesty.fi/" TargetMode="External"/><Relationship Id="rId52" Type="http://schemas.openxmlformats.org/officeDocument/2006/relationships/image" Target="../media/image24.png"/><Relationship Id="rId60" Type="http://schemas.openxmlformats.org/officeDocument/2006/relationships/hyperlink" Target="C%20Business%20City/Luottoluokitukset.pptx" TargetMode="External"/><Relationship Id="rId65" Type="http://schemas.openxmlformats.org/officeDocument/2006/relationships/hyperlink" Target="http://www.carbontrust.co.uk/Pages/Default.aspx" TargetMode="External"/><Relationship Id="rId73" Type="http://schemas.openxmlformats.org/officeDocument/2006/relationships/hyperlink" Target="http://www.ymparisto.fi/default.asp?contentid=402069&amp;lan=FI" TargetMode="External"/><Relationship Id="rId78" Type="http://schemas.openxmlformats.org/officeDocument/2006/relationships/hyperlink" Target="http://www.poliisi.fi/" TargetMode="External"/><Relationship Id="rId81" Type="http://schemas.openxmlformats.org/officeDocument/2006/relationships/hyperlink" Target="http://www.ely-keskus.fi/" TargetMode="External"/><Relationship Id="rId86" Type="http://schemas.openxmlformats.org/officeDocument/2006/relationships/hyperlink" Target="http://www.oph.fi/" TargetMode="External"/><Relationship Id="rId94" Type="http://schemas.openxmlformats.org/officeDocument/2006/relationships/image" Target="../media/image36.png"/><Relationship Id="rId99" Type="http://schemas.openxmlformats.org/officeDocument/2006/relationships/hyperlink" Target="Ohjelma.pptx" TargetMode="External"/><Relationship Id="rId101" Type="http://schemas.openxmlformats.org/officeDocument/2006/relationships/hyperlink" Target="http://www.buildingbetterbusiness.org.uk/news/deloitte-launches-search-uk%E2%80%99s-most-socially-innovative-businesses-nobel-laureate-muhammad-yunus" TargetMode="External"/><Relationship Id="rId122" Type="http://schemas.openxmlformats.org/officeDocument/2006/relationships/hyperlink" Target="http://www.hrw.org/" TargetMode="External"/><Relationship Id="rId130" Type="http://schemas.openxmlformats.org/officeDocument/2006/relationships/hyperlink" Target="http://aaltosi.org/" TargetMode="External"/><Relationship Id="rId4" Type="http://schemas.openxmlformats.org/officeDocument/2006/relationships/hyperlink" Target="http://www.greenpeace.org/finland/fi/" TargetMode="External"/><Relationship Id="rId9" Type="http://schemas.openxmlformats.org/officeDocument/2006/relationships/hyperlink" Target="http://www.syfo.fi/" TargetMode="External"/><Relationship Id="rId13" Type="http://schemas.openxmlformats.org/officeDocument/2006/relationships/hyperlink" Target="http://www.unicef.fi/" TargetMode="External"/><Relationship Id="rId18" Type="http://schemas.openxmlformats.org/officeDocument/2006/relationships/image" Target="../media/image10.png"/><Relationship Id="rId39" Type="http://schemas.openxmlformats.org/officeDocument/2006/relationships/hyperlink" Target="http://www.remake.fi/" TargetMode="External"/><Relationship Id="rId109" Type="http://schemas.openxmlformats.org/officeDocument/2006/relationships/hyperlink" Target="http://www.yhteinenyritys.fi/" TargetMode="External"/><Relationship Id="rId34" Type="http://schemas.openxmlformats.org/officeDocument/2006/relationships/image" Target="../media/image15.png"/><Relationship Id="rId50" Type="http://schemas.openxmlformats.org/officeDocument/2006/relationships/hyperlink" Target="http://www.kiva.org/" TargetMode="External"/><Relationship Id="rId55" Type="http://schemas.openxmlformats.org/officeDocument/2006/relationships/hyperlink" Target="http://luontoliitto.fi/luontoliitto.html" TargetMode="External"/><Relationship Id="rId76" Type="http://schemas.openxmlformats.org/officeDocument/2006/relationships/hyperlink" Target="http://www.tem.fi/" TargetMode="External"/><Relationship Id="rId97" Type="http://schemas.openxmlformats.org/officeDocument/2006/relationships/hyperlink" Target="http://www.csrwire.com/about" TargetMode="External"/><Relationship Id="rId104" Type="http://schemas.openxmlformats.org/officeDocument/2006/relationships/hyperlink" Target="B%20Old%20Bridge/Old%20Bridge%20MASTER.ppt" TargetMode="External"/><Relationship Id="rId120" Type="http://schemas.openxmlformats.org/officeDocument/2006/relationships/image" Target="../media/image46.png"/><Relationship Id="rId125" Type="http://schemas.openxmlformats.org/officeDocument/2006/relationships/image" Target="../media/image48.png"/><Relationship Id="rId7" Type="http://schemas.openxmlformats.org/officeDocument/2006/relationships/image" Target="../media/image7.png"/><Relationship Id="rId71" Type="http://schemas.openxmlformats.org/officeDocument/2006/relationships/image" Target="../media/image30.png"/><Relationship Id="rId92" Type="http://schemas.openxmlformats.org/officeDocument/2006/relationships/image" Target="../media/image35.png"/><Relationship Id="rId2" Type="http://schemas.openxmlformats.org/officeDocument/2006/relationships/hyperlink" Target="../G%20Vastuullinen%20kansalainen" TargetMode="External"/><Relationship Id="rId29" Type="http://schemas.openxmlformats.org/officeDocument/2006/relationships/image" Target="../media/image13.png"/><Relationship Id="rId24" Type="http://schemas.openxmlformats.org/officeDocument/2006/relationships/hyperlink" Target="http://www.fibsry.fi/" TargetMode="External"/><Relationship Id="rId40" Type="http://schemas.openxmlformats.org/officeDocument/2006/relationships/image" Target="../media/image17.png"/><Relationship Id="rId45" Type="http://schemas.openxmlformats.org/officeDocument/2006/relationships/image" Target="../media/image20.png"/><Relationship Id="rId66" Type="http://schemas.openxmlformats.org/officeDocument/2006/relationships/image" Target="../media/image29.png"/><Relationship Id="rId87" Type="http://schemas.openxmlformats.org/officeDocument/2006/relationships/image" Target="../media/image32.png"/><Relationship Id="rId110" Type="http://schemas.openxmlformats.org/officeDocument/2006/relationships/hyperlink" Target="F%20State%20Platform/EU-asema.ppt" TargetMode="External"/><Relationship Id="rId115" Type="http://schemas.openxmlformats.org/officeDocument/2006/relationships/image" Target="../media/image44.png"/><Relationship Id="rId131" Type="http://schemas.openxmlformats.org/officeDocument/2006/relationships/image" Target="../media/image51.png"/><Relationship Id="rId61" Type="http://schemas.openxmlformats.org/officeDocument/2006/relationships/hyperlink" Target="http://www.animalia.fi/" TargetMode="External"/><Relationship Id="rId82" Type="http://schemas.openxmlformats.org/officeDocument/2006/relationships/hyperlink" Target="http://www.eduskunta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uorakulmio 1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236789" y="8336278"/>
            <a:ext cx="7053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b="1" dirty="0" smtClean="0"/>
              <a:t>My </a:t>
            </a:r>
            <a:r>
              <a:rPr lang="fi-FI" sz="1200" b="1" dirty="0" err="1" smtClean="0"/>
              <a:t>Way</a:t>
            </a:r>
            <a:endParaRPr lang="fi-FI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892363" y="7070466"/>
            <a:ext cx="525958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  <a:alpha val="4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itchFamily="34" charset="0"/>
              </a:rPr>
              <a:t>VYÖHYKE III</a:t>
            </a:r>
          </a:p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  <a:alpha val="4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itchFamily="34" charset="0"/>
              </a:rPr>
              <a:t>KANSALAISYHTEISKUNTA</a:t>
            </a:r>
          </a:p>
        </p:txBody>
      </p:sp>
      <p:cxnSp>
        <p:nvCxnSpPr>
          <p:cNvPr id="260" name="Straight Connector 259"/>
          <p:cNvCxnSpPr/>
          <p:nvPr/>
        </p:nvCxnSpPr>
        <p:spPr>
          <a:xfrm>
            <a:off x="744063" y="1367041"/>
            <a:ext cx="1081882" cy="11137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811610" y="1339361"/>
            <a:ext cx="1081882" cy="11137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82625" y="1380960"/>
            <a:ext cx="1081882" cy="111378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8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561" y="4524203"/>
            <a:ext cx="682933" cy="35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6" name="Straight Connector 185"/>
          <p:cNvCxnSpPr>
            <a:stCxn id="230" idx="7"/>
          </p:cNvCxnSpPr>
          <p:nvPr/>
        </p:nvCxnSpPr>
        <p:spPr>
          <a:xfrm flipH="1">
            <a:off x="1970409" y="1200293"/>
            <a:ext cx="498867" cy="127407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230" idx="0"/>
          </p:cNvCxnSpPr>
          <p:nvPr/>
        </p:nvCxnSpPr>
        <p:spPr>
          <a:xfrm flipH="1">
            <a:off x="1926040" y="1174487"/>
            <a:ext cx="481497" cy="1278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1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2177" y="7199314"/>
            <a:ext cx="4651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3963" y="8190187"/>
            <a:ext cx="363883" cy="48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8" y="5519738"/>
            <a:ext cx="585787" cy="5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" name="Freeform 243"/>
          <p:cNvSpPr/>
          <p:nvPr/>
        </p:nvSpPr>
        <p:spPr>
          <a:xfrm>
            <a:off x="763589" y="3878263"/>
            <a:ext cx="1089025" cy="3725863"/>
          </a:xfrm>
          <a:custGeom>
            <a:avLst/>
            <a:gdLst>
              <a:gd name="connsiteX0" fmla="*/ 1111169 w 1111169"/>
              <a:gd name="connsiteY0" fmla="*/ 4062714 h 4062714"/>
              <a:gd name="connsiteX1" fmla="*/ 0 w 1111169"/>
              <a:gd name="connsiteY1" fmla="*/ 3102015 h 4062714"/>
              <a:gd name="connsiteX2" fmla="*/ 34724 w 1111169"/>
              <a:gd name="connsiteY2" fmla="*/ 0 h 4062714"/>
              <a:gd name="connsiteX3" fmla="*/ 34724 w 1111169"/>
              <a:gd name="connsiteY3" fmla="*/ 0 h 4062714"/>
              <a:gd name="connsiteX0" fmla="*/ 1088019 w 1088019"/>
              <a:gd name="connsiteY0" fmla="*/ 4062714 h 4062714"/>
              <a:gd name="connsiteX1" fmla="*/ 0 w 1088019"/>
              <a:gd name="connsiteY1" fmla="*/ 3392209 h 4062714"/>
              <a:gd name="connsiteX2" fmla="*/ 11574 w 1088019"/>
              <a:gd name="connsiteY2" fmla="*/ 0 h 4062714"/>
              <a:gd name="connsiteX3" fmla="*/ 11574 w 108801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019" h="4062714">
                <a:moveTo>
                  <a:pt x="1088019" y="4062714"/>
                </a:moveTo>
                <a:lnTo>
                  <a:pt x="0" y="3392209"/>
                </a:lnTo>
                <a:lnTo>
                  <a:pt x="11574" y="0"/>
                </a:lnTo>
                <a:lnTo>
                  <a:pt x="11574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91" name="Freeform 190"/>
          <p:cNvSpPr/>
          <p:nvPr/>
        </p:nvSpPr>
        <p:spPr>
          <a:xfrm>
            <a:off x="34635" y="1555020"/>
            <a:ext cx="6858000" cy="4632667"/>
          </a:xfrm>
          <a:custGeom>
            <a:avLst/>
            <a:gdLst>
              <a:gd name="connsiteX0" fmla="*/ 139700 w 6261100"/>
              <a:gd name="connsiteY0" fmla="*/ 0 h 4965700"/>
              <a:gd name="connsiteX1" fmla="*/ 2578100 w 6261100"/>
              <a:gd name="connsiteY1" fmla="*/ 838200 h 4965700"/>
              <a:gd name="connsiteX2" fmla="*/ 2247900 w 6261100"/>
              <a:gd name="connsiteY2" fmla="*/ 2273300 h 4965700"/>
              <a:gd name="connsiteX3" fmla="*/ 2997200 w 6261100"/>
              <a:gd name="connsiteY3" fmla="*/ 3606800 h 4965700"/>
              <a:gd name="connsiteX4" fmla="*/ 3771900 w 6261100"/>
              <a:gd name="connsiteY4" fmla="*/ 4102100 h 4965700"/>
              <a:gd name="connsiteX5" fmla="*/ 4610100 w 6261100"/>
              <a:gd name="connsiteY5" fmla="*/ 2844800 h 4965700"/>
              <a:gd name="connsiteX6" fmla="*/ 6235700 w 6261100"/>
              <a:gd name="connsiteY6" fmla="*/ 2933700 h 4965700"/>
              <a:gd name="connsiteX7" fmla="*/ 6261100 w 6261100"/>
              <a:gd name="connsiteY7" fmla="*/ 4381500 h 4965700"/>
              <a:gd name="connsiteX8" fmla="*/ 4927600 w 6261100"/>
              <a:gd name="connsiteY8" fmla="*/ 3949700 h 4965700"/>
              <a:gd name="connsiteX9" fmla="*/ 3721100 w 6261100"/>
              <a:gd name="connsiteY9" fmla="*/ 4965700 h 4965700"/>
              <a:gd name="connsiteX10" fmla="*/ 1244600 w 6261100"/>
              <a:gd name="connsiteY10" fmla="*/ 2679700 h 4965700"/>
              <a:gd name="connsiteX11" fmla="*/ 1562100 w 6261100"/>
              <a:gd name="connsiteY11" fmla="*/ 1574800 h 4965700"/>
              <a:gd name="connsiteX12" fmla="*/ 0 w 6261100"/>
              <a:gd name="connsiteY12" fmla="*/ 1320800 h 4965700"/>
              <a:gd name="connsiteX13" fmla="*/ 139700 w 6261100"/>
              <a:gd name="connsiteY13" fmla="*/ 0 h 4965700"/>
              <a:gd name="connsiteX0" fmla="*/ 139700 w 6664412"/>
              <a:gd name="connsiteY0" fmla="*/ 0 h 4965700"/>
              <a:gd name="connsiteX1" fmla="*/ 2578100 w 6664412"/>
              <a:gd name="connsiteY1" fmla="*/ 838200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610100 w 6664412"/>
              <a:gd name="connsiteY5" fmla="*/ 2844800 h 4965700"/>
              <a:gd name="connsiteX6" fmla="*/ 6664412 w 6664412"/>
              <a:gd name="connsiteY6" fmla="*/ 2877468 h 4965700"/>
              <a:gd name="connsiteX7" fmla="*/ 6261100 w 6664412"/>
              <a:gd name="connsiteY7" fmla="*/ 438150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244600 w 6664412"/>
              <a:gd name="connsiteY10" fmla="*/ 2679700 h 4965700"/>
              <a:gd name="connsiteX11" fmla="*/ 1562100 w 6664412"/>
              <a:gd name="connsiteY11" fmla="*/ 1574800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2578100 w 6664412"/>
              <a:gd name="connsiteY1" fmla="*/ 838200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610100 w 6664412"/>
              <a:gd name="connsiteY5" fmla="*/ 2844800 h 4965700"/>
              <a:gd name="connsiteX6" fmla="*/ 6664412 w 6664412"/>
              <a:gd name="connsiteY6" fmla="*/ 287746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244600 w 6664412"/>
              <a:gd name="connsiteY10" fmla="*/ 2679700 h 4965700"/>
              <a:gd name="connsiteX11" fmla="*/ 1562100 w 6664412"/>
              <a:gd name="connsiteY11" fmla="*/ 1574800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2578100 w 6664412"/>
              <a:gd name="connsiteY1" fmla="*/ 838200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87746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244600 w 6664412"/>
              <a:gd name="connsiteY10" fmla="*/ 2679700 h 4965700"/>
              <a:gd name="connsiteX11" fmla="*/ 1562100 w 6664412"/>
              <a:gd name="connsiteY11" fmla="*/ 1574800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2578100 w 6664412"/>
              <a:gd name="connsiteY1" fmla="*/ 838200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244600 w 6664412"/>
              <a:gd name="connsiteY10" fmla="*/ 2679700 h 4965700"/>
              <a:gd name="connsiteX11" fmla="*/ 1562100 w 6664412"/>
              <a:gd name="connsiteY11" fmla="*/ 1574800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2578100 w 6664412"/>
              <a:gd name="connsiteY1" fmla="*/ 838200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244600 w 6664412"/>
              <a:gd name="connsiteY10" fmla="*/ 2679700 h 4965700"/>
              <a:gd name="connsiteX11" fmla="*/ 1112181 w 6664412"/>
              <a:gd name="connsiteY11" fmla="*/ 1863163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1667015 w 6664412"/>
              <a:gd name="connsiteY1" fmla="*/ 1126563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244600 w 6664412"/>
              <a:gd name="connsiteY10" fmla="*/ 2679700 h 4965700"/>
              <a:gd name="connsiteX11" fmla="*/ 1112181 w 6664412"/>
              <a:gd name="connsiteY11" fmla="*/ 1863163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1498295 w 6664412"/>
              <a:gd name="connsiteY1" fmla="*/ 1342835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244600 w 6664412"/>
              <a:gd name="connsiteY10" fmla="*/ 2679700 h 4965700"/>
              <a:gd name="connsiteX11" fmla="*/ 1112181 w 6664412"/>
              <a:gd name="connsiteY11" fmla="*/ 1863163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1498295 w 6664412"/>
              <a:gd name="connsiteY1" fmla="*/ 1342835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233353 w 6664412"/>
              <a:gd name="connsiteY10" fmla="*/ 2835897 h 4965700"/>
              <a:gd name="connsiteX11" fmla="*/ 1112181 w 6664412"/>
              <a:gd name="connsiteY11" fmla="*/ 1863163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373500 w 6664412"/>
              <a:gd name="connsiteY1" fmla="*/ 994397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233353 w 6664412"/>
              <a:gd name="connsiteY10" fmla="*/ 2835897 h 4965700"/>
              <a:gd name="connsiteX11" fmla="*/ 1112181 w 6664412"/>
              <a:gd name="connsiteY11" fmla="*/ 1863163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373500 w 6664412"/>
              <a:gd name="connsiteY1" fmla="*/ 994397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233353 w 6664412"/>
              <a:gd name="connsiteY10" fmla="*/ 2835897 h 4965700"/>
              <a:gd name="connsiteX11" fmla="*/ 729750 w 6664412"/>
              <a:gd name="connsiteY11" fmla="*/ 2007344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373500 w 6664412"/>
              <a:gd name="connsiteY1" fmla="*/ 994397 h 4965700"/>
              <a:gd name="connsiteX2" fmla="*/ 2247900 w 6664412"/>
              <a:gd name="connsiteY2" fmla="*/ 2273300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098377 w 6664412"/>
              <a:gd name="connsiteY10" fmla="*/ 3196392 h 4965700"/>
              <a:gd name="connsiteX11" fmla="*/ 729750 w 6664412"/>
              <a:gd name="connsiteY11" fmla="*/ 2007344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373500 w 6664412"/>
              <a:gd name="connsiteY1" fmla="*/ 994397 h 4965700"/>
              <a:gd name="connsiteX2" fmla="*/ 1707999 w 6664412"/>
              <a:gd name="connsiteY2" fmla="*/ 3366799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098377 w 6664412"/>
              <a:gd name="connsiteY10" fmla="*/ 3196392 h 4965700"/>
              <a:gd name="connsiteX11" fmla="*/ 729750 w 6664412"/>
              <a:gd name="connsiteY11" fmla="*/ 2007344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710938 w 6664412"/>
              <a:gd name="connsiteY1" fmla="*/ 609870 h 4965700"/>
              <a:gd name="connsiteX2" fmla="*/ 1707999 w 6664412"/>
              <a:gd name="connsiteY2" fmla="*/ 3366799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098377 w 6664412"/>
              <a:gd name="connsiteY10" fmla="*/ 3196392 h 4965700"/>
              <a:gd name="connsiteX11" fmla="*/ 729750 w 6664412"/>
              <a:gd name="connsiteY11" fmla="*/ 2007344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710938 w 6664412"/>
              <a:gd name="connsiteY1" fmla="*/ 609870 h 4965700"/>
              <a:gd name="connsiteX2" fmla="*/ 1707999 w 6664412"/>
              <a:gd name="connsiteY2" fmla="*/ 3366799 h 4965700"/>
              <a:gd name="connsiteX3" fmla="*/ 2997200 w 6664412"/>
              <a:gd name="connsiteY3" fmla="*/ 3606800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098377 w 6664412"/>
              <a:gd name="connsiteY10" fmla="*/ 3196392 h 4965700"/>
              <a:gd name="connsiteX11" fmla="*/ 549783 w 6664412"/>
              <a:gd name="connsiteY11" fmla="*/ 1791049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710938 w 6664412"/>
              <a:gd name="connsiteY1" fmla="*/ 609870 h 4965700"/>
              <a:gd name="connsiteX2" fmla="*/ 1707999 w 6664412"/>
              <a:gd name="connsiteY2" fmla="*/ 3366799 h 4965700"/>
              <a:gd name="connsiteX3" fmla="*/ 2985952 w 6664412"/>
              <a:gd name="connsiteY3" fmla="*/ 3750999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098377 w 6664412"/>
              <a:gd name="connsiteY10" fmla="*/ 3196392 h 4965700"/>
              <a:gd name="connsiteX11" fmla="*/ 549783 w 6664412"/>
              <a:gd name="connsiteY11" fmla="*/ 1791049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965700"/>
              <a:gd name="connsiteX1" fmla="*/ 710938 w 6664412"/>
              <a:gd name="connsiteY1" fmla="*/ 609870 h 4965700"/>
              <a:gd name="connsiteX2" fmla="*/ 1707999 w 6664412"/>
              <a:gd name="connsiteY2" fmla="*/ 3366799 h 4965700"/>
              <a:gd name="connsiteX3" fmla="*/ 2985952 w 6664412"/>
              <a:gd name="connsiteY3" fmla="*/ 3750999 h 4965700"/>
              <a:gd name="connsiteX4" fmla="*/ 3771900 w 6664412"/>
              <a:gd name="connsiteY4" fmla="*/ 4102100 h 4965700"/>
              <a:gd name="connsiteX5" fmla="*/ 4778819 w 6664412"/>
              <a:gd name="connsiteY5" fmla="*/ 3277342 h 4965700"/>
              <a:gd name="connsiteX6" fmla="*/ 6664412 w 6664412"/>
              <a:gd name="connsiteY6" fmla="*/ 2973588 h 4965700"/>
              <a:gd name="connsiteX7" fmla="*/ 6664412 w 6664412"/>
              <a:gd name="connsiteY7" fmla="*/ 3885580 h 4965700"/>
              <a:gd name="connsiteX8" fmla="*/ 4927600 w 6664412"/>
              <a:gd name="connsiteY8" fmla="*/ 3949700 h 4965700"/>
              <a:gd name="connsiteX9" fmla="*/ 3721100 w 6664412"/>
              <a:gd name="connsiteY9" fmla="*/ 4965700 h 4965700"/>
              <a:gd name="connsiteX10" fmla="*/ 1458312 w 6664412"/>
              <a:gd name="connsiteY10" fmla="*/ 4289890 h 4965700"/>
              <a:gd name="connsiteX11" fmla="*/ 549783 w 6664412"/>
              <a:gd name="connsiteY11" fmla="*/ 1791049 h 4965700"/>
              <a:gd name="connsiteX12" fmla="*/ 0 w 6664412"/>
              <a:gd name="connsiteY12" fmla="*/ 1320800 h 4965700"/>
              <a:gd name="connsiteX13" fmla="*/ 139700 w 6664412"/>
              <a:gd name="connsiteY13" fmla="*/ 0 h 4965700"/>
              <a:gd name="connsiteX0" fmla="*/ 139700 w 6664412"/>
              <a:gd name="connsiteY0" fmla="*/ 0 h 4809486"/>
              <a:gd name="connsiteX1" fmla="*/ 710938 w 6664412"/>
              <a:gd name="connsiteY1" fmla="*/ 609870 h 4809486"/>
              <a:gd name="connsiteX2" fmla="*/ 1707999 w 6664412"/>
              <a:gd name="connsiteY2" fmla="*/ 3366799 h 4809486"/>
              <a:gd name="connsiteX3" fmla="*/ 2985952 w 6664412"/>
              <a:gd name="connsiteY3" fmla="*/ 3750999 h 4809486"/>
              <a:gd name="connsiteX4" fmla="*/ 3771900 w 6664412"/>
              <a:gd name="connsiteY4" fmla="*/ 4102100 h 4809486"/>
              <a:gd name="connsiteX5" fmla="*/ 4778819 w 6664412"/>
              <a:gd name="connsiteY5" fmla="*/ 3277342 h 4809486"/>
              <a:gd name="connsiteX6" fmla="*/ 6664412 w 6664412"/>
              <a:gd name="connsiteY6" fmla="*/ 2973588 h 4809486"/>
              <a:gd name="connsiteX7" fmla="*/ 6664412 w 6664412"/>
              <a:gd name="connsiteY7" fmla="*/ 3885580 h 4809486"/>
              <a:gd name="connsiteX8" fmla="*/ 4927600 w 6664412"/>
              <a:gd name="connsiteY8" fmla="*/ 3949700 h 4809486"/>
              <a:gd name="connsiteX9" fmla="*/ 3743597 w 6664412"/>
              <a:gd name="connsiteY9" fmla="*/ 4809486 h 4809486"/>
              <a:gd name="connsiteX10" fmla="*/ 1458312 w 6664412"/>
              <a:gd name="connsiteY10" fmla="*/ 4289890 h 4809486"/>
              <a:gd name="connsiteX11" fmla="*/ 549783 w 6664412"/>
              <a:gd name="connsiteY11" fmla="*/ 1791049 h 4809486"/>
              <a:gd name="connsiteX12" fmla="*/ 0 w 6664412"/>
              <a:gd name="connsiteY12" fmla="*/ 1320800 h 4809486"/>
              <a:gd name="connsiteX13" fmla="*/ 139700 w 6664412"/>
              <a:gd name="connsiteY13" fmla="*/ 0 h 4809486"/>
              <a:gd name="connsiteX0" fmla="*/ 139700 w 6664412"/>
              <a:gd name="connsiteY0" fmla="*/ 0 h 4809486"/>
              <a:gd name="connsiteX1" fmla="*/ 710938 w 6664412"/>
              <a:gd name="connsiteY1" fmla="*/ 609870 h 4809486"/>
              <a:gd name="connsiteX2" fmla="*/ 1707999 w 6664412"/>
              <a:gd name="connsiteY2" fmla="*/ 3366799 h 4809486"/>
              <a:gd name="connsiteX3" fmla="*/ 2985952 w 6664412"/>
              <a:gd name="connsiteY3" fmla="*/ 3750999 h 4809486"/>
              <a:gd name="connsiteX4" fmla="*/ 3771900 w 6664412"/>
              <a:gd name="connsiteY4" fmla="*/ 4102100 h 4809486"/>
              <a:gd name="connsiteX5" fmla="*/ 4778819 w 6664412"/>
              <a:gd name="connsiteY5" fmla="*/ 3277342 h 4809486"/>
              <a:gd name="connsiteX6" fmla="*/ 6664412 w 6664412"/>
              <a:gd name="connsiteY6" fmla="*/ 2973588 h 4809486"/>
              <a:gd name="connsiteX7" fmla="*/ 6664412 w 6664412"/>
              <a:gd name="connsiteY7" fmla="*/ 3885580 h 4809486"/>
              <a:gd name="connsiteX8" fmla="*/ 4961344 w 6664412"/>
              <a:gd name="connsiteY8" fmla="*/ 4370277 h 4809486"/>
              <a:gd name="connsiteX9" fmla="*/ 3743597 w 6664412"/>
              <a:gd name="connsiteY9" fmla="*/ 4809486 h 4809486"/>
              <a:gd name="connsiteX10" fmla="*/ 1458312 w 6664412"/>
              <a:gd name="connsiteY10" fmla="*/ 4289890 h 4809486"/>
              <a:gd name="connsiteX11" fmla="*/ 549783 w 6664412"/>
              <a:gd name="connsiteY11" fmla="*/ 1791049 h 4809486"/>
              <a:gd name="connsiteX12" fmla="*/ 0 w 6664412"/>
              <a:gd name="connsiteY12" fmla="*/ 1320800 h 4809486"/>
              <a:gd name="connsiteX13" fmla="*/ 139700 w 6664412"/>
              <a:gd name="connsiteY13" fmla="*/ 0 h 4809486"/>
              <a:gd name="connsiteX0" fmla="*/ 139700 w 6664412"/>
              <a:gd name="connsiteY0" fmla="*/ 0 h 4809486"/>
              <a:gd name="connsiteX1" fmla="*/ 710938 w 6664412"/>
              <a:gd name="connsiteY1" fmla="*/ 609870 h 4809486"/>
              <a:gd name="connsiteX2" fmla="*/ 1707999 w 6664412"/>
              <a:gd name="connsiteY2" fmla="*/ 3366799 h 4809486"/>
              <a:gd name="connsiteX3" fmla="*/ 2985952 w 6664412"/>
              <a:gd name="connsiteY3" fmla="*/ 3750999 h 4809486"/>
              <a:gd name="connsiteX4" fmla="*/ 3771900 w 6664412"/>
              <a:gd name="connsiteY4" fmla="*/ 4102100 h 4809486"/>
              <a:gd name="connsiteX5" fmla="*/ 5082514 w 6664412"/>
              <a:gd name="connsiteY5" fmla="*/ 3914214 h 4809486"/>
              <a:gd name="connsiteX6" fmla="*/ 6664412 w 6664412"/>
              <a:gd name="connsiteY6" fmla="*/ 2973588 h 4809486"/>
              <a:gd name="connsiteX7" fmla="*/ 6664412 w 6664412"/>
              <a:gd name="connsiteY7" fmla="*/ 3885580 h 4809486"/>
              <a:gd name="connsiteX8" fmla="*/ 4961344 w 6664412"/>
              <a:gd name="connsiteY8" fmla="*/ 4370277 h 4809486"/>
              <a:gd name="connsiteX9" fmla="*/ 3743597 w 6664412"/>
              <a:gd name="connsiteY9" fmla="*/ 4809486 h 4809486"/>
              <a:gd name="connsiteX10" fmla="*/ 1458312 w 6664412"/>
              <a:gd name="connsiteY10" fmla="*/ 4289890 h 4809486"/>
              <a:gd name="connsiteX11" fmla="*/ 549783 w 6664412"/>
              <a:gd name="connsiteY11" fmla="*/ 1791049 h 4809486"/>
              <a:gd name="connsiteX12" fmla="*/ 0 w 6664412"/>
              <a:gd name="connsiteY12" fmla="*/ 1320800 h 4809486"/>
              <a:gd name="connsiteX13" fmla="*/ 139700 w 6664412"/>
              <a:gd name="connsiteY13" fmla="*/ 0 h 48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64412" h="4809486">
                <a:moveTo>
                  <a:pt x="139700" y="0"/>
                </a:moveTo>
                <a:lnTo>
                  <a:pt x="710938" y="609870"/>
                </a:lnTo>
                <a:lnTo>
                  <a:pt x="1707999" y="3366799"/>
                </a:lnTo>
                <a:lnTo>
                  <a:pt x="2985952" y="3750999"/>
                </a:lnTo>
                <a:lnTo>
                  <a:pt x="3771900" y="4102100"/>
                </a:lnTo>
                <a:lnTo>
                  <a:pt x="5082514" y="3914214"/>
                </a:lnTo>
                <a:lnTo>
                  <a:pt x="6664412" y="2973588"/>
                </a:lnTo>
                <a:lnTo>
                  <a:pt x="6664412" y="3885580"/>
                </a:lnTo>
                <a:lnTo>
                  <a:pt x="4961344" y="4370277"/>
                </a:lnTo>
                <a:lnTo>
                  <a:pt x="3743597" y="4809486"/>
                </a:lnTo>
                <a:lnTo>
                  <a:pt x="1458312" y="4289890"/>
                </a:lnTo>
                <a:lnTo>
                  <a:pt x="549783" y="1791049"/>
                </a:lnTo>
                <a:lnTo>
                  <a:pt x="0" y="1320800"/>
                </a:lnTo>
                <a:lnTo>
                  <a:pt x="139700" y="0"/>
                </a:lnTo>
                <a:close/>
              </a:path>
            </a:pathLst>
          </a:cu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1944539" y="4983458"/>
            <a:ext cx="43173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  <a:alpha val="4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itchFamily="34" charset="0"/>
              </a:rPr>
              <a:t>VYÖHYKE II VALTIO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8914" y="1258888"/>
            <a:ext cx="6669087" cy="7723187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5" name="Straight Connector 144"/>
          <p:cNvCxnSpPr>
            <a:stCxn id="160" idx="0"/>
          </p:cNvCxnSpPr>
          <p:nvPr/>
        </p:nvCxnSpPr>
        <p:spPr>
          <a:xfrm flipV="1">
            <a:off x="3354814" y="3549120"/>
            <a:ext cx="10637" cy="3513669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1885951" y="2627314"/>
            <a:ext cx="22225" cy="6002337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854200" y="2593975"/>
            <a:ext cx="9525" cy="6210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957388" y="2571751"/>
            <a:ext cx="11112" cy="62103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979613" y="6538914"/>
            <a:ext cx="2419350" cy="13779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95577" y="1283673"/>
            <a:ext cx="268880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  <a:alpha val="4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itchFamily="34" charset="0"/>
              </a:rPr>
              <a:t>VYÖHYKE I</a:t>
            </a:r>
          </a:p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  <a:alpha val="4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itchFamily="34" charset="0"/>
              </a:rPr>
              <a:t>TALOUS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81314" y="1258889"/>
            <a:ext cx="3976687" cy="3817937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84314" y="1258888"/>
            <a:ext cx="5381625" cy="4690499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62" name="Kuva 133"/>
          <p:cNvPicPr>
            <a:picLocks noChangeAspect="1"/>
          </p:cNvPicPr>
          <p:nvPr/>
        </p:nvPicPr>
        <p:blipFill>
          <a:blip r:embed="rId8" cstate="print"/>
          <a:srcRect l="2193" t="7536" r="1003" b="18893"/>
          <a:stretch>
            <a:fillRect/>
          </a:stretch>
        </p:blipFill>
        <p:spPr bwMode="auto">
          <a:xfrm>
            <a:off x="1" y="250826"/>
            <a:ext cx="2520950" cy="68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420938" y="395288"/>
            <a:ext cx="3554412" cy="431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sz="800" b="1" dirty="0">
                <a:solidFill>
                  <a:schemeClr val="bg2">
                    <a:lumMod val="25000"/>
                  </a:schemeClr>
                </a:solidFill>
                <a:latin typeface="Eurostile ExtendedTwo" pitchFamily="34" charset="0"/>
                <a:cs typeface="Simplified Arabic Fixed" pitchFamily="49" charset="-78"/>
              </a:rPr>
              <a:t>LÄHTÖ AIKATAULUN MUKAAN KLO 8:30</a:t>
            </a:r>
          </a:p>
          <a:p>
            <a:pPr>
              <a:defRPr/>
            </a:pPr>
            <a:r>
              <a:rPr lang="fi-FI" sz="800" b="1" dirty="0">
                <a:solidFill>
                  <a:schemeClr val="bg2">
                    <a:lumMod val="25000"/>
                  </a:schemeClr>
                </a:solidFill>
                <a:latin typeface="Eurostile ExtendedTwo" pitchFamily="34" charset="0"/>
                <a:cs typeface="Simplified Arabic Fixed" pitchFamily="49" charset="-78"/>
              </a:rPr>
              <a:t>SAAPUMINEN MÄÄRÄASEMALLE KLO 16:00</a:t>
            </a:r>
          </a:p>
        </p:txBody>
      </p:sp>
      <p:pic>
        <p:nvPicPr>
          <p:cNvPr id="6164" name="Picture 3" descr="Y:\4. MARKKINOINTI\Brandi\Syfo ID\LOGO\SYFOLOGO_RGB_pienempi182px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21389" y="322263"/>
            <a:ext cx="701675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5" name="Suorakulmio 16"/>
          <p:cNvSpPr>
            <a:spLocks noChangeArrowheads="1"/>
          </p:cNvSpPr>
          <p:nvPr/>
        </p:nvSpPr>
        <p:spPr bwMode="auto">
          <a:xfrm>
            <a:off x="4149725" y="971551"/>
            <a:ext cx="1167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 b="1" dirty="0" smtClean="0"/>
              <a:t>CENTRAL STATION</a:t>
            </a:r>
            <a:endParaRPr lang="fi-FI" sz="1000" b="1" dirty="0"/>
          </a:p>
        </p:txBody>
      </p:sp>
      <p:sp>
        <p:nvSpPr>
          <p:cNvPr id="20" name="Rounded Rectangle 19">
            <a:hlinkClick r:id="rId11"/>
          </p:cNvPr>
          <p:cNvSpPr/>
          <p:nvPr/>
        </p:nvSpPr>
        <p:spPr>
          <a:xfrm>
            <a:off x="1773239" y="8316914"/>
            <a:ext cx="287337" cy="714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1" name="Rounded Rectangle 20">
            <a:hlinkClick r:id="rId12"/>
          </p:cNvPr>
          <p:cNvSpPr/>
          <p:nvPr/>
        </p:nvSpPr>
        <p:spPr>
          <a:xfrm>
            <a:off x="1773239" y="8048626"/>
            <a:ext cx="287337" cy="730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2" name="Rounded Rectangle 21">
            <a:hlinkClick r:id="rId13"/>
          </p:cNvPr>
          <p:cNvSpPr/>
          <p:nvPr/>
        </p:nvSpPr>
        <p:spPr>
          <a:xfrm>
            <a:off x="1773239" y="7596188"/>
            <a:ext cx="287337" cy="714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3" name="Rounded Rectangle 22">
            <a:hlinkClick r:id="rId14" action="ppaction://hlinkpres?slideindex=1&amp;slidetitle="/>
          </p:cNvPr>
          <p:cNvSpPr/>
          <p:nvPr/>
        </p:nvSpPr>
        <p:spPr>
          <a:xfrm>
            <a:off x="1773699" y="3125589"/>
            <a:ext cx="287338" cy="730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6" name="Rounded Rectangle 25">
            <a:hlinkClick r:id="rId15"/>
          </p:cNvPr>
          <p:cNvSpPr/>
          <p:nvPr/>
        </p:nvSpPr>
        <p:spPr>
          <a:xfrm>
            <a:off x="1762703" y="6110061"/>
            <a:ext cx="288925" cy="730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7" name="Rounded Rectangle 26">
            <a:hlinkClick r:id="rId16" action="ppaction://hlinkpres?slideindex=1&amp;slidetitle="/>
          </p:cNvPr>
          <p:cNvSpPr/>
          <p:nvPr/>
        </p:nvSpPr>
        <p:spPr>
          <a:xfrm>
            <a:off x="1770064" y="6513513"/>
            <a:ext cx="287337" cy="714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8" name="Rounded Rectangle 27">
            <a:hlinkClick r:id="rId17" action="ppaction://hlinkfile"/>
          </p:cNvPr>
          <p:cNvSpPr/>
          <p:nvPr/>
        </p:nvSpPr>
        <p:spPr>
          <a:xfrm>
            <a:off x="1771650" y="6967539"/>
            <a:ext cx="287338" cy="714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6175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68688" y="933451"/>
            <a:ext cx="3063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46550" y="2147889"/>
            <a:ext cx="306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36239" y="3241677"/>
            <a:ext cx="253487" cy="2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08139" y="2117725"/>
            <a:ext cx="306387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val 54"/>
          <p:cNvSpPr/>
          <p:nvPr/>
        </p:nvSpPr>
        <p:spPr>
          <a:xfrm>
            <a:off x="5721350" y="6073775"/>
            <a:ext cx="152400" cy="1349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8" name="Oval 57">
            <a:hlinkClick r:id="rId19" action="ppaction://hlinkpres?slideindex=1&amp;slidetitle="/>
          </p:cNvPr>
          <p:cNvSpPr/>
          <p:nvPr/>
        </p:nvSpPr>
        <p:spPr>
          <a:xfrm>
            <a:off x="2601913" y="7450140"/>
            <a:ext cx="152400" cy="1349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59" name="Oval 58"/>
          <p:cNvSpPr/>
          <p:nvPr/>
        </p:nvSpPr>
        <p:spPr>
          <a:xfrm>
            <a:off x="701675" y="6926264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4005263" y="1130301"/>
            <a:ext cx="11112" cy="123031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84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64457" y="8558213"/>
            <a:ext cx="306388" cy="2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" name="Straight Connector 96"/>
          <p:cNvCxnSpPr/>
          <p:nvPr/>
        </p:nvCxnSpPr>
        <p:spPr>
          <a:xfrm flipV="1">
            <a:off x="3948114" y="1201739"/>
            <a:ext cx="12700" cy="12303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892551" y="1179514"/>
            <a:ext cx="12700" cy="1231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20" action="ppaction://hlinkpres?slideindex=1&amp;slidetitle="/>
          </p:cNvPr>
          <p:cNvSpPr/>
          <p:nvPr/>
        </p:nvSpPr>
        <p:spPr>
          <a:xfrm>
            <a:off x="3817937" y="985839"/>
            <a:ext cx="288925" cy="215900"/>
          </a:xfrm>
          <a:prstGeom prst="rect">
            <a:avLst/>
          </a:prstGeom>
          <a:solidFill>
            <a:schemeClr val="bg1"/>
          </a:solidFill>
          <a:ln w="57150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3403600" y="2465388"/>
            <a:ext cx="623888" cy="949325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0" name="Suorakulmio 16"/>
          <p:cNvSpPr>
            <a:spLocks noChangeArrowheads="1"/>
          </p:cNvSpPr>
          <p:nvPr/>
        </p:nvSpPr>
        <p:spPr bwMode="auto">
          <a:xfrm>
            <a:off x="4046938" y="2375102"/>
            <a:ext cx="10166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b="1" dirty="0" smtClean="0"/>
              <a:t>Business City</a:t>
            </a:r>
            <a:endParaRPr lang="fi-FI" sz="1200" b="1" dirty="0"/>
          </a:p>
        </p:txBody>
      </p:sp>
      <p:sp>
        <p:nvSpPr>
          <p:cNvPr id="6191" name="Suorakulmio 16"/>
          <p:cNvSpPr>
            <a:spLocks noChangeArrowheads="1"/>
          </p:cNvSpPr>
          <p:nvPr/>
        </p:nvSpPr>
        <p:spPr bwMode="auto">
          <a:xfrm>
            <a:off x="3470275" y="4010026"/>
            <a:ext cx="1079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/>
              <a:t>Sosiaalinen yritys</a:t>
            </a:r>
          </a:p>
        </p:txBody>
      </p:sp>
      <p:sp>
        <p:nvSpPr>
          <p:cNvPr id="6192" name="Suorakulmio 16"/>
          <p:cNvSpPr>
            <a:spLocks noChangeArrowheads="1"/>
          </p:cNvSpPr>
          <p:nvPr/>
        </p:nvSpPr>
        <p:spPr bwMode="auto">
          <a:xfrm>
            <a:off x="3445868" y="3241741"/>
            <a:ext cx="12457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b="1" dirty="0" smtClean="0"/>
              <a:t>Social Enterprise</a:t>
            </a:r>
            <a:endParaRPr lang="fi-FI" sz="1200" b="1" dirty="0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3263901" y="2398713"/>
            <a:ext cx="630238" cy="9699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322638" y="2430464"/>
            <a:ext cx="639762" cy="9604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val 140">
            <a:hlinkClick r:id="rId21" action="ppaction://hlinkpres?slideindex=1&amp;slidetitle="/>
          </p:cNvPr>
          <p:cNvSpPr/>
          <p:nvPr/>
        </p:nvSpPr>
        <p:spPr>
          <a:xfrm>
            <a:off x="3194051" y="3241676"/>
            <a:ext cx="287338" cy="2889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156" name="Straight Connector 155"/>
          <p:cNvCxnSpPr>
            <a:stCxn id="166" idx="5"/>
            <a:endCxn id="140" idx="5"/>
          </p:cNvCxnSpPr>
          <p:nvPr/>
        </p:nvCxnSpPr>
        <p:spPr>
          <a:xfrm flipH="1" flipV="1">
            <a:off x="4040188" y="2595563"/>
            <a:ext cx="1858962" cy="187166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hlinkClick r:id="rId22"/>
          </p:cNvPr>
          <p:cNvSpPr/>
          <p:nvPr/>
        </p:nvSpPr>
        <p:spPr>
          <a:xfrm>
            <a:off x="4210050" y="2794000"/>
            <a:ext cx="152400" cy="1349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63" name="Oval 162">
            <a:hlinkClick r:id="rId16" action="ppaction://hlinkpres?slideindex=1&amp;slidetitle="/>
          </p:cNvPr>
          <p:cNvSpPr/>
          <p:nvPr/>
        </p:nvSpPr>
        <p:spPr>
          <a:xfrm>
            <a:off x="4478338" y="3049588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64" name="Oval 163">
            <a:hlinkClick r:id="rId23" action="ppaction://hlinkpres?slideindex=1&amp;slidetitle="/>
          </p:cNvPr>
          <p:cNvSpPr/>
          <p:nvPr/>
        </p:nvSpPr>
        <p:spPr>
          <a:xfrm>
            <a:off x="4676775" y="3271840"/>
            <a:ext cx="152400" cy="1349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172" name="Straight Connector 171"/>
          <p:cNvCxnSpPr>
            <a:endCxn id="166" idx="3"/>
          </p:cNvCxnSpPr>
          <p:nvPr/>
        </p:nvCxnSpPr>
        <p:spPr>
          <a:xfrm flipV="1">
            <a:off x="4462464" y="4467225"/>
            <a:ext cx="1328737" cy="20208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6" name="Suorakulmio 16"/>
          <p:cNvSpPr>
            <a:spLocks noChangeArrowheads="1"/>
          </p:cNvSpPr>
          <p:nvPr/>
        </p:nvSpPr>
        <p:spPr bwMode="auto">
          <a:xfrm>
            <a:off x="4305300" y="2713039"/>
            <a:ext cx="8262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err="1"/>
              <a:t>Finnwatch</a:t>
            </a:r>
            <a:endParaRPr lang="fi-FI" sz="1200" dirty="0"/>
          </a:p>
        </p:txBody>
      </p:sp>
      <p:sp>
        <p:nvSpPr>
          <p:cNvPr id="6207" name="Suorakulmio 16">
            <a:hlinkClick r:id="rId24"/>
          </p:cNvPr>
          <p:cNvSpPr>
            <a:spLocks noChangeArrowheads="1"/>
          </p:cNvSpPr>
          <p:nvPr/>
        </p:nvSpPr>
        <p:spPr bwMode="auto">
          <a:xfrm>
            <a:off x="5791202" y="6013451"/>
            <a:ext cx="4355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200"/>
              <a:t>Fibs</a:t>
            </a:r>
          </a:p>
        </p:txBody>
      </p:sp>
      <p:cxnSp>
        <p:nvCxnSpPr>
          <p:cNvPr id="180" name="Straight Connector 179"/>
          <p:cNvCxnSpPr/>
          <p:nvPr/>
        </p:nvCxnSpPr>
        <p:spPr>
          <a:xfrm flipV="1">
            <a:off x="5797551" y="4435475"/>
            <a:ext cx="20638" cy="162718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9" name="Suorakulmio 16">
            <a:hlinkClick r:id="rId2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550912" y="2968626"/>
            <a:ext cx="19117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200" dirty="0" smtClean="0"/>
              <a:t>Vastuullinen sijoittaminen</a:t>
            </a:r>
            <a:endParaRPr lang="fi-FI" sz="1200" dirty="0"/>
          </a:p>
        </p:txBody>
      </p:sp>
      <p:pic>
        <p:nvPicPr>
          <p:cNvPr id="6210" name="Picture 131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262689" y="3416301"/>
            <a:ext cx="43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1" name="Picture 13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166486" y="2504925"/>
            <a:ext cx="484187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2" name="Picture 18">
            <a:hlinkClick r:id="rId24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043614" y="5849939"/>
            <a:ext cx="66357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3" name="Suorakulmio 16">
            <a:hlinkClick r:id="rId30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853347" y="3200013"/>
            <a:ext cx="20565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200" dirty="0" smtClean="0"/>
              <a:t>Laatujärjestelmät Sertifikaatit</a:t>
            </a:r>
            <a:endParaRPr lang="fi-FI" sz="1200" dirty="0"/>
          </a:p>
        </p:txBody>
      </p:sp>
      <p:pic>
        <p:nvPicPr>
          <p:cNvPr id="6214" name="Picture 9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018214" y="5584826"/>
            <a:ext cx="238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5" name="Suorakulmio 16"/>
          <p:cNvSpPr>
            <a:spLocks noChangeArrowheads="1"/>
          </p:cNvSpPr>
          <p:nvPr/>
        </p:nvSpPr>
        <p:spPr bwMode="auto">
          <a:xfrm>
            <a:off x="5006975" y="3400426"/>
            <a:ext cx="12832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/>
              <a:t>Luottoluokitukset</a:t>
            </a:r>
          </a:p>
        </p:txBody>
      </p:sp>
      <p:sp>
        <p:nvSpPr>
          <p:cNvPr id="6216" name="Suorakulmio 16"/>
          <p:cNvSpPr>
            <a:spLocks noChangeArrowheads="1"/>
          </p:cNvSpPr>
          <p:nvPr/>
        </p:nvSpPr>
        <p:spPr bwMode="auto">
          <a:xfrm>
            <a:off x="4595813" y="5495926"/>
            <a:ext cx="12084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/>
              <a:t>Finanssivalvonta</a:t>
            </a:r>
          </a:p>
        </p:txBody>
      </p:sp>
      <p:sp>
        <p:nvSpPr>
          <p:cNvPr id="161" name="Oval 160">
            <a:hlinkClick r:id="rId32"/>
          </p:cNvPr>
          <p:cNvSpPr/>
          <p:nvPr/>
        </p:nvSpPr>
        <p:spPr>
          <a:xfrm>
            <a:off x="5724525" y="5568951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66" name="Oval 165">
            <a:hlinkClick r:id="rId33"/>
          </p:cNvPr>
          <p:cNvSpPr/>
          <p:nvPr/>
        </p:nvSpPr>
        <p:spPr>
          <a:xfrm>
            <a:off x="5768975" y="4351339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6219" name="Picture 15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702301" y="2652714"/>
            <a:ext cx="9588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0" name="Suorakulmio 16"/>
          <p:cNvSpPr>
            <a:spLocks noChangeArrowheads="1"/>
          </p:cNvSpPr>
          <p:nvPr/>
        </p:nvSpPr>
        <p:spPr bwMode="auto">
          <a:xfrm>
            <a:off x="962025" y="2451102"/>
            <a:ext cx="389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 dirty="0"/>
              <a:t>RAY</a:t>
            </a:r>
          </a:p>
        </p:txBody>
      </p:sp>
      <p:cxnSp>
        <p:nvCxnSpPr>
          <p:cNvPr id="197" name="Straight Connector 196"/>
          <p:cNvCxnSpPr/>
          <p:nvPr/>
        </p:nvCxnSpPr>
        <p:spPr>
          <a:xfrm flipV="1">
            <a:off x="1330326" y="2587625"/>
            <a:ext cx="519113" cy="476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352551" y="2551113"/>
            <a:ext cx="587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flipV="1">
            <a:off x="1343026" y="2495550"/>
            <a:ext cx="2428875" cy="31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2016126" y="2578100"/>
            <a:ext cx="1814513" cy="23813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Oval 222">
            <a:hlinkClick r:id="rId35"/>
          </p:cNvPr>
          <p:cNvSpPr/>
          <p:nvPr/>
        </p:nvSpPr>
        <p:spPr>
          <a:xfrm>
            <a:off x="3077226" y="2465389"/>
            <a:ext cx="174625" cy="1762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226" name="Suorakulmio 16"/>
          <p:cNvSpPr>
            <a:spLocks noChangeArrowheads="1"/>
          </p:cNvSpPr>
          <p:nvPr/>
        </p:nvSpPr>
        <p:spPr bwMode="auto">
          <a:xfrm rot="18952357">
            <a:off x="3036325" y="2035640"/>
            <a:ext cx="9845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 dirty="0"/>
              <a:t>Oy Veikkaus Ab</a:t>
            </a:r>
          </a:p>
        </p:txBody>
      </p:sp>
      <p:sp>
        <p:nvSpPr>
          <p:cNvPr id="100" name="Oval 99">
            <a:hlinkClick r:id="rId36" action="ppaction://hlinkpres?slideindex=1&amp;slidetitle="/>
          </p:cNvPr>
          <p:cNvSpPr/>
          <p:nvPr/>
        </p:nvSpPr>
        <p:spPr>
          <a:xfrm>
            <a:off x="1736726" y="2432051"/>
            <a:ext cx="287338" cy="2889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34" name="Oval 233">
            <a:hlinkClick r:id="rId37"/>
          </p:cNvPr>
          <p:cNvSpPr/>
          <p:nvPr/>
        </p:nvSpPr>
        <p:spPr>
          <a:xfrm>
            <a:off x="1343026" y="2479677"/>
            <a:ext cx="174625" cy="1746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229" name="Suorakulmio 16"/>
          <p:cNvSpPr>
            <a:spLocks noChangeArrowheads="1"/>
          </p:cNvSpPr>
          <p:nvPr/>
        </p:nvSpPr>
        <p:spPr bwMode="auto">
          <a:xfrm>
            <a:off x="5873523" y="4288747"/>
            <a:ext cx="9185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err="1"/>
              <a:t>Greenoffice</a:t>
            </a:r>
            <a:endParaRPr lang="fi-FI" sz="1200" dirty="0"/>
          </a:p>
        </p:txBody>
      </p:sp>
      <p:pic>
        <p:nvPicPr>
          <p:cNvPr id="6230" name="Picture 16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022976" y="4575175"/>
            <a:ext cx="511175" cy="35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31" name="Picture 134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545407" y="3677425"/>
            <a:ext cx="422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" name="Oval 239"/>
          <p:cNvSpPr/>
          <p:nvPr/>
        </p:nvSpPr>
        <p:spPr>
          <a:xfrm>
            <a:off x="3284538" y="3711574"/>
            <a:ext cx="152400" cy="1349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6233" name="Picture 3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548982" y="4383210"/>
            <a:ext cx="1098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4" name="Suorakulmio 16"/>
          <p:cNvSpPr>
            <a:spLocks noChangeArrowheads="1"/>
          </p:cNvSpPr>
          <p:nvPr/>
        </p:nvSpPr>
        <p:spPr bwMode="auto">
          <a:xfrm>
            <a:off x="2035176" y="7951789"/>
            <a:ext cx="527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/>
              <a:t>WWF</a:t>
            </a:r>
          </a:p>
        </p:txBody>
      </p:sp>
      <p:pic>
        <p:nvPicPr>
          <p:cNvPr id="6235" name="Picture 8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04800" y="4140202"/>
            <a:ext cx="4191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" name="Suorakulmio 16"/>
          <p:cNvSpPr>
            <a:spLocks noChangeArrowheads="1"/>
          </p:cNvSpPr>
          <p:nvPr/>
        </p:nvSpPr>
        <p:spPr bwMode="auto">
          <a:xfrm>
            <a:off x="1987550" y="6040210"/>
            <a:ext cx="9840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/>
              <a:t>Reilu kauppa</a:t>
            </a:r>
          </a:p>
        </p:txBody>
      </p:sp>
      <p:sp>
        <p:nvSpPr>
          <p:cNvPr id="6239" name="Suorakulmio 16"/>
          <p:cNvSpPr>
            <a:spLocks noChangeArrowheads="1"/>
          </p:cNvSpPr>
          <p:nvPr/>
        </p:nvSpPr>
        <p:spPr bwMode="auto">
          <a:xfrm>
            <a:off x="1978026" y="3004477"/>
            <a:ext cx="15602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/>
              <a:t>Vastuulliset hankinnat</a:t>
            </a:r>
          </a:p>
        </p:txBody>
      </p:sp>
      <p:sp>
        <p:nvSpPr>
          <p:cNvPr id="6240" name="Suorakulmio 16"/>
          <p:cNvSpPr>
            <a:spLocks noChangeArrowheads="1"/>
          </p:cNvSpPr>
          <p:nvPr/>
        </p:nvSpPr>
        <p:spPr bwMode="auto">
          <a:xfrm>
            <a:off x="1990978" y="2809518"/>
            <a:ext cx="15938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/>
              <a:t>Sosiaaliset sopimukset</a:t>
            </a:r>
          </a:p>
        </p:txBody>
      </p:sp>
      <p:sp>
        <p:nvSpPr>
          <p:cNvPr id="6241" name="Suorakulmio 16"/>
          <p:cNvSpPr>
            <a:spLocks noChangeArrowheads="1"/>
          </p:cNvSpPr>
          <p:nvPr/>
        </p:nvSpPr>
        <p:spPr bwMode="auto">
          <a:xfrm>
            <a:off x="1981202" y="4860414"/>
            <a:ext cx="8493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b="1" dirty="0" smtClean="0"/>
              <a:t>Eduskunta</a:t>
            </a:r>
            <a:endParaRPr lang="fi-FI" sz="1200" b="1" dirty="0"/>
          </a:p>
        </p:txBody>
      </p:sp>
      <p:sp>
        <p:nvSpPr>
          <p:cNvPr id="253" name="Oval 252">
            <a:hlinkClick r:id="rId44"/>
          </p:cNvPr>
          <p:cNvSpPr/>
          <p:nvPr/>
        </p:nvSpPr>
        <p:spPr>
          <a:xfrm>
            <a:off x="696913" y="4381500"/>
            <a:ext cx="152400" cy="1349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243" name="Suorakulmio 16"/>
          <p:cNvSpPr>
            <a:spLocks noChangeArrowheads="1"/>
          </p:cNvSpPr>
          <p:nvPr/>
        </p:nvSpPr>
        <p:spPr bwMode="auto">
          <a:xfrm>
            <a:off x="806451" y="4300539"/>
            <a:ext cx="10701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Ihmisoikeudet</a:t>
            </a:r>
            <a:endParaRPr lang="fi-FI" sz="1200" dirty="0"/>
          </a:p>
        </p:txBody>
      </p:sp>
      <p:pic>
        <p:nvPicPr>
          <p:cNvPr id="6244" name="Picture 21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66700" y="3279775"/>
            <a:ext cx="6683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5" name="Suorakulmio 16"/>
          <p:cNvSpPr>
            <a:spLocks noChangeArrowheads="1"/>
          </p:cNvSpPr>
          <p:nvPr/>
        </p:nvSpPr>
        <p:spPr bwMode="auto">
          <a:xfrm>
            <a:off x="714978" y="3536369"/>
            <a:ext cx="1016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Katastrofiapu</a:t>
            </a:r>
            <a:endParaRPr lang="fi-FI" sz="1200" dirty="0"/>
          </a:p>
        </p:txBody>
      </p:sp>
      <p:sp>
        <p:nvSpPr>
          <p:cNvPr id="258" name="Oval 257"/>
          <p:cNvSpPr/>
          <p:nvPr/>
        </p:nvSpPr>
        <p:spPr>
          <a:xfrm>
            <a:off x="682625" y="5715000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247" name="Suorakulmio 16">
            <a:hlinkClick r:id="rId46"/>
          </p:cNvPr>
          <p:cNvSpPr>
            <a:spLocks noChangeArrowheads="1"/>
          </p:cNvSpPr>
          <p:nvPr/>
        </p:nvSpPr>
        <p:spPr bwMode="auto">
          <a:xfrm>
            <a:off x="774700" y="5616577"/>
            <a:ext cx="10404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/>
              <a:t>Lastensuojelu</a:t>
            </a:r>
          </a:p>
        </p:txBody>
      </p:sp>
      <p:sp>
        <p:nvSpPr>
          <p:cNvPr id="6248" name="Suorakulmio 16"/>
          <p:cNvSpPr>
            <a:spLocks noChangeArrowheads="1"/>
          </p:cNvSpPr>
          <p:nvPr/>
        </p:nvSpPr>
        <p:spPr bwMode="auto">
          <a:xfrm>
            <a:off x="4932364" y="5711826"/>
            <a:ext cx="7317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Kierrätys</a:t>
            </a:r>
            <a:endParaRPr lang="fi-FI" sz="1200" dirty="0"/>
          </a:p>
        </p:txBody>
      </p:sp>
      <p:cxnSp>
        <p:nvCxnSpPr>
          <p:cNvPr id="262" name="Straight Connector 261"/>
          <p:cNvCxnSpPr/>
          <p:nvPr/>
        </p:nvCxnSpPr>
        <p:spPr>
          <a:xfrm rot="16200000" flipV="1">
            <a:off x="3349190" y="4296569"/>
            <a:ext cx="1543051" cy="1465262"/>
          </a:xfrm>
          <a:prstGeom prst="bentConnector3">
            <a:avLst>
              <a:gd name="adj1" fmla="val -4037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50" name="Picture 4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89856" y="8124845"/>
            <a:ext cx="515058" cy="43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1" name="Suorakulmio 16"/>
          <p:cNvSpPr>
            <a:spLocks noChangeArrowheads="1"/>
          </p:cNvSpPr>
          <p:nvPr/>
        </p:nvSpPr>
        <p:spPr bwMode="auto">
          <a:xfrm>
            <a:off x="2058988" y="8224839"/>
            <a:ext cx="340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/>
              <a:t>YK</a:t>
            </a:r>
          </a:p>
        </p:txBody>
      </p:sp>
      <p:sp>
        <p:nvSpPr>
          <p:cNvPr id="140" name="Oval 139">
            <a:hlinkClick r:id="rId48" action="ppaction://hlinkpres?slideindex=1&amp;slidetitle="/>
          </p:cNvPr>
          <p:cNvSpPr/>
          <p:nvPr/>
        </p:nvSpPr>
        <p:spPr>
          <a:xfrm>
            <a:off x="3794126" y="2349500"/>
            <a:ext cx="287338" cy="2889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6253" name="Picture 5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266700" y="7276675"/>
            <a:ext cx="90869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4" name="Suorakulmio 16"/>
          <p:cNvSpPr>
            <a:spLocks noChangeArrowheads="1"/>
          </p:cNvSpPr>
          <p:nvPr/>
        </p:nvSpPr>
        <p:spPr bwMode="auto">
          <a:xfrm>
            <a:off x="1204914" y="7491414"/>
            <a:ext cx="6495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/>
              <a:t>UNICEF</a:t>
            </a:r>
          </a:p>
        </p:txBody>
      </p:sp>
      <p:sp>
        <p:nvSpPr>
          <p:cNvPr id="6255" name="Suorakulmio 16"/>
          <p:cNvSpPr>
            <a:spLocks noChangeArrowheads="1"/>
          </p:cNvSpPr>
          <p:nvPr/>
        </p:nvSpPr>
        <p:spPr bwMode="auto">
          <a:xfrm>
            <a:off x="3990976" y="6673851"/>
            <a:ext cx="17765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Luonnon minimuotoisuus</a:t>
            </a:r>
            <a:endParaRPr lang="fi-FI" sz="1200" dirty="0"/>
          </a:p>
        </p:txBody>
      </p:sp>
      <p:sp>
        <p:nvSpPr>
          <p:cNvPr id="6256" name="Suorakulmio 16"/>
          <p:cNvSpPr>
            <a:spLocks noChangeArrowheads="1"/>
          </p:cNvSpPr>
          <p:nvPr/>
        </p:nvSpPr>
        <p:spPr bwMode="auto">
          <a:xfrm>
            <a:off x="803275" y="5035551"/>
            <a:ext cx="8609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Lasten tuki</a:t>
            </a:r>
            <a:endParaRPr lang="fi-FI" sz="1200" dirty="0"/>
          </a:p>
        </p:txBody>
      </p:sp>
      <p:pic>
        <p:nvPicPr>
          <p:cNvPr id="6257" name="Picture 5">
            <a:hlinkClick r:id="rId50"/>
          </p:cNvPr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528888" y="6615114"/>
            <a:ext cx="6016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8" name="Suorakulmio 16"/>
          <p:cNvSpPr>
            <a:spLocks noChangeArrowheads="1"/>
          </p:cNvSpPr>
          <p:nvPr/>
        </p:nvSpPr>
        <p:spPr bwMode="auto">
          <a:xfrm>
            <a:off x="2024064" y="6407151"/>
            <a:ext cx="11247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/>
              <a:t>Lahjoittaminen</a:t>
            </a:r>
          </a:p>
        </p:txBody>
      </p:sp>
      <p:pic>
        <p:nvPicPr>
          <p:cNvPr id="6259" name="Picture 10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328613" y="4987926"/>
            <a:ext cx="28733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" name="Oval 275">
            <a:hlinkClick r:id="rId53"/>
          </p:cNvPr>
          <p:cNvSpPr/>
          <p:nvPr/>
        </p:nvSpPr>
        <p:spPr>
          <a:xfrm>
            <a:off x="700089" y="5100639"/>
            <a:ext cx="150812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261" name="Suorakulmio 16"/>
          <p:cNvSpPr>
            <a:spLocks noChangeArrowheads="1"/>
          </p:cNvSpPr>
          <p:nvPr/>
        </p:nvSpPr>
        <p:spPr bwMode="auto">
          <a:xfrm>
            <a:off x="2757489" y="7391401"/>
            <a:ext cx="9408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/>
              <a:t>Greenpeace</a:t>
            </a:r>
          </a:p>
        </p:txBody>
      </p:sp>
      <p:sp>
        <p:nvSpPr>
          <p:cNvPr id="288" name="Oval 287">
            <a:hlinkClick r:id="rId54"/>
          </p:cNvPr>
          <p:cNvSpPr/>
          <p:nvPr/>
        </p:nvSpPr>
        <p:spPr>
          <a:xfrm>
            <a:off x="4820114" y="5775324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90" name="Oval 289">
            <a:hlinkClick r:id="rId55"/>
          </p:cNvPr>
          <p:cNvSpPr/>
          <p:nvPr/>
        </p:nvSpPr>
        <p:spPr>
          <a:xfrm>
            <a:off x="3854450" y="6719888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265" name="Suorakulmio 16">
            <a:hlinkClick r:id="rId16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1538744" y="8763227"/>
            <a:ext cx="8951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b="1" dirty="0" err="1" smtClean="0"/>
              <a:t>Citizen</a:t>
            </a:r>
            <a:r>
              <a:rPr lang="fi-FI" sz="1200" b="1" dirty="0" smtClean="0"/>
              <a:t> City</a:t>
            </a:r>
            <a:endParaRPr lang="fi-FI" sz="1200" b="1" dirty="0"/>
          </a:p>
        </p:txBody>
      </p:sp>
      <p:sp>
        <p:nvSpPr>
          <p:cNvPr id="6266" name="Suorakulmio 16"/>
          <p:cNvSpPr>
            <a:spLocks noChangeArrowheads="1"/>
          </p:cNvSpPr>
          <p:nvPr/>
        </p:nvSpPr>
        <p:spPr bwMode="auto">
          <a:xfrm>
            <a:off x="2014539" y="6861177"/>
            <a:ext cx="14314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/>
              <a:t>Vastuulliset valinnat</a:t>
            </a:r>
          </a:p>
        </p:txBody>
      </p:sp>
      <p:sp>
        <p:nvSpPr>
          <p:cNvPr id="6267" name="Suorakulmio 16"/>
          <p:cNvSpPr>
            <a:spLocks noChangeArrowheads="1"/>
          </p:cNvSpPr>
          <p:nvPr/>
        </p:nvSpPr>
        <p:spPr bwMode="auto">
          <a:xfrm>
            <a:off x="4935538" y="8378826"/>
            <a:ext cx="1315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/>
              <a:t>Ekologinen vastuu</a:t>
            </a:r>
          </a:p>
        </p:txBody>
      </p:sp>
      <p:sp>
        <p:nvSpPr>
          <p:cNvPr id="6268" name="Suorakulmio 16"/>
          <p:cNvSpPr>
            <a:spLocks noChangeArrowheads="1"/>
          </p:cNvSpPr>
          <p:nvPr/>
        </p:nvSpPr>
        <p:spPr bwMode="auto">
          <a:xfrm>
            <a:off x="4930775" y="8243889"/>
            <a:ext cx="14654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/>
              <a:t>Taloudellinen vastuu</a:t>
            </a:r>
          </a:p>
        </p:txBody>
      </p:sp>
      <p:sp>
        <p:nvSpPr>
          <p:cNvPr id="6269" name="Suorakulmio 16"/>
          <p:cNvSpPr>
            <a:spLocks noChangeArrowheads="1"/>
          </p:cNvSpPr>
          <p:nvPr/>
        </p:nvSpPr>
        <p:spPr bwMode="auto">
          <a:xfrm>
            <a:off x="4932364" y="8107365"/>
            <a:ext cx="13348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/>
              <a:t>Sosiaalinen vastuu</a:t>
            </a:r>
          </a:p>
        </p:txBody>
      </p:sp>
      <p:cxnSp>
        <p:nvCxnSpPr>
          <p:cNvPr id="296" name="Straight Connector 295">
            <a:hlinkClick r:id="rId19" action="ppaction://hlinkpres?slideindex=1&amp;slidetitle="/>
          </p:cNvPr>
          <p:cNvCxnSpPr/>
          <p:nvPr/>
        </p:nvCxnSpPr>
        <p:spPr>
          <a:xfrm>
            <a:off x="6343651" y="8240713"/>
            <a:ext cx="3000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hlinkClick r:id="rId56" action="ppaction://hlinkpres?slideindex=1&amp;slidetitle="/>
          </p:cNvPr>
          <p:cNvCxnSpPr/>
          <p:nvPr/>
        </p:nvCxnSpPr>
        <p:spPr>
          <a:xfrm>
            <a:off x="6332539" y="8405813"/>
            <a:ext cx="3016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hlinkClick r:id="rId57" action="ppaction://hlinkpres?slideindex=1&amp;slidetitle="/>
          </p:cNvPr>
          <p:cNvCxnSpPr/>
          <p:nvPr/>
        </p:nvCxnSpPr>
        <p:spPr>
          <a:xfrm>
            <a:off x="6346826" y="8558213"/>
            <a:ext cx="3016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73" name="Picture 19">
            <a:hlinkClick r:id="rId5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6303963" y="8673090"/>
            <a:ext cx="31591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74" name="Suorakulmio 16"/>
          <p:cNvSpPr>
            <a:spLocks noChangeArrowheads="1"/>
          </p:cNvSpPr>
          <p:nvPr/>
        </p:nvSpPr>
        <p:spPr bwMode="auto">
          <a:xfrm>
            <a:off x="4527551" y="8685214"/>
            <a:ext cx="1780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/>
              <a:t>Vaikutusten osoittaminen</a:t>
            </a:r>
          </a:p>
        </p:txBody>
      </p:sp>
      <p:sp>
        <p:nvSpPr>
          <p:cNvPr id="6279" name="Suorakulmio 16"/>
          <p:cNvSpPr>
            <a:spLocks noChangeArrowheads="1"/>
          </p:cNvSpPr>
          <p:nvPr/>
        </p:nvSpPr>
        <p:spPr bwMode="auto">
          <a:xfrm>
            <a:off x="5355935" y="3689351"/>
            <a:ext cx="11302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b="1" dirty="0" err="1" smtClean="0"/>
              <a:t>Impact</a:t>
            </a:r>
            <a:r>
              <a:rPr lang="fi-FI" sz="1200" b="1" dirty="0" smtClean="0"/>
              <a:t> </a:t>
            </a:r>
            <a:r>
              <a:rPr lang="fi-FI" sz="1200" b="1" dirty="0" err="1" smtClean="0"/>
              <a:t>Factory</a:t>
            </a:r>
            <a:endParaRPr lang="fi-FI" sz="1200" b="1" dirty="0"/>
          </a:p>
        </p:txBody>
      </p:sp>
      <p:sp>
        <p:nvSpPr>
          <p:cNvPr id="312" name="Oval 311">
            <a:hlinkClick r:id="rId60" action="ppaction://hlinkpres?slideindex=1&amp;slidetitle="/>
          </p:cNvPr>
          <p:cNvSpPr/>
          <p:nvPr/>
        </p:nvSpPr>
        <p:spPr>
          <a:xfrm>
            <a:off x="4922839" y="3494089"/>
            <a:ext cx="150812" cy="1349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281" name="Suorakulmio 16"/>
          <p:cNvSpPr>
            <a:spLocks noChangeArrowheads="1"/>
          </p:cNvSpPr>
          <p:nvPr/>
        </p:nvSpPr>
        <p:spPr bwMode="auto">
          <a:xfrm>
            <a:off x="4433888" y="6364289"/>
            <a:ext cx="767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Eläinten</a:t>
            </a:r>
          </a:p>
          <a:p>
            <a:r>
              <a:rPr lang="fi-FI" sz="1200" dirty="0" smtClean="0"/>
              <a:t> oikeudet</a:t>
            </a:r>
            <a:endParaRPr lang="fi-FI" sz="1200" dirty="0"/>
          </a:p>
        </p:txBody>
      </p:sp>
      <p:sp>
        <p:nvSpPr>
          <p:cNvPr id="56" name="Oval 55">
            <a:hlinkClick r:id="rId61"/>
          </p:cNvPr>
          <p:cNvSpPr/>
          <p:nvPr/>
        </p:nvSpPr>
        <p:spPr>
          <a:xfrm>
            <a:off x="4344988" y="6421439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6283" name="Picture 9"/>
          <p:cNvPicPr>
            <a:picLocks noChangeAspect="1" noChangeArrowheads="1"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5166486" y="6234114"/>
            <a:ext cx="48184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84" name="Picture 10"/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5660202" y="6423649"/>
            <a:ext cx="45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86" name="Picture 14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5131552" y="4213085"/>
            <a:ext cx="385762" cy="4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2" name="Oval 321">
            <a:hlinkClick r:id="rId65"/>
          </p:cNvPr>
          <p:cNvSpPr/>
          <p:nvPr/>
        </p:nvSpPr>
        <p:spPr>
          <a:xfrm>
            <a:off x="5424489" y="4840289"/>
            <a:ext cx="150812" cy="1349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288" name="Suorakulmio 16"/>
          <p:cNvSpPr>
            <a:spLocks noChangeArrowheads="1"/>
          </p:cNvSpPr>
          <p:nvPr/>
        </p:nvSpPr>
        <p:spPr bwMode="auto">
          <a:xfrm>
            <a:off x="4454525" y="4768851"/>
            <a:ext cx="9796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/>
              <a:t>Carbon Trust</a:t>
            </a:r>
          </a:p>
        </p:txBody>
      </p:sp>
      <p:pic>
        <p:nvPicPr>
          <p:cNvPr id="6289" name="Picture 16"/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947176" y="6624852"/>
            <a:ext cx="822325" cy="2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0" name="Suorakulmio 16">
            <a:hlinkClick r:id="rId67"/>
          </p:cNvPr>
          <p:cNvSpPr>
            <a:spLocks noChangeArrowheads="1"/>
          </p:cNvSpPr>
          <p:nvPr/>
        </p:nvSpPr>
        <p:spPr bwMode="auto">
          <a:xfrm>
            <a:off x="776288" y="6845301"/>
            <a:ext cx="9215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/>
              <a:t>Pakolaisapu</a:t>
            </a:r>
          </a:p>
        </p:txBody>
      </p:sp>
      <p:sp>
        <p:nvSpPr>
          <p:cNvPr id="147" name="Suorakulmio 16"/>
          <p:cNvSpPr>
            <a:spLocks noChangeArrowheads="1"/>
          </p:cNvSpPr>
          <p:nvPr/>
        </p:nvSpPr>
        <p:spPr bwMode="auto">
          <a:xfrm>
            <a:off x="5564497" y="3969514"/>
            <a:ext cx="731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Viestintä</a:t>
            </a:r>
            <a:endParaRPr lang="fi-FI" sz="1200" dirty="0"/>
          </a:p>
        </p:txBody>
      </p:sp>
      <p:sp>
        <p:nvSpPr>
          <p:cNvPr id="148" name="Oval 147">
            <a:hlinkClick r:id="rId68" action="ppaction://hlinkfile"/>
          </p:cNvPr>
          <p:cNvSpPr/>
          <p:nvPr/>
        </p:nvSpPr>
        <p:spPr>
          <a:xfrm>
            <a:off x="5485657" y="4049169"/>
            <a:ext cx="152400" cy="1349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1" name="Suorakulmio 16"/>
          <p:cNvSpPr>
            <a:spLocks noChangeArrowheads="1"/>
          </p:cNvSpPr>
          <p:nvPr/>
        </p:nvSpPr>
        <p:spPr bwMode="auto">
          <a:xfrm>
            <a:off x="1866164" y="2262654"/>
            <a:ext cx="1101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b="1" dirty="0" smtClean="0"/>
              <a:t>State </a:t>
            </a:r>
            <a:r>
              <a:rPr lang="fi-FI" sz="1200" b="1" dirty="0" err="1" smtClean="0"/>
              <a:t>Platform</a:t>
            </a:r>
            <a:endParaRPr lang="fi-FI" sz="1200" b="1" dirty="0"/>
          </a:p>
        </p:txBody>
      </p:sp>
      <p:sp>
        <p:nvSpPr>
          <p:cNvPr id="152" name="Suorakulmio 16"/>
          <p:cNvSpPr>
            <a:spLocks noChangeArrowheads="1"/>
          </p:cNvSpPr>
          <p:nvPr/>
        </p:nvSpPr>
        <p:spPr bwMode="auto">
          <a:xfrm>
            <a:off x="793991" y="1036980"/>
            <a:ext cx="9561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b="1" dirty="0"/>
              <a:t>EU komissio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769501" y="2914209"/>
            <a:ext cx="287337" cy="71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9" name="Suorakulmio 16"/>
          <p:cNvSpPr>
            <a:spLocks noChangeArrowheads="1"/>
          </p:cNvSpPr>
          <p:nvPr/>
        </p:nvSpPr>
        <p:spPr bwMode="auto">
          <a:xfrm>
            <a:off x="3378122" y="6999676"/>
            <a:ext cx="11966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Kestävä kalastus</a:t>
            </a:r>
            <a:endParaRPr lang="fi-FI" sz="1200" dirty="0"/>
          </a:p>
        </p:txBody>
      </p:sp>
      <p:sp>
        <p:nvSpPr>
          <p:cNvPr id="160" name="Oval 159">
            <a:hlinkClick r:id="rId69"/>
          </p:cNvPr>
          <p:cNvSpPr/>
          <p:nvPr/>
        </p:nvSpPr>
        <p:spPr>
          <a:xfrm>
            <a:off x="3278614" y="7062789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6291" name="Picture 147">
            <a:hlinkClick r:id="rId70"/>
          </p:cNvPr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3545407" y="6304349"/>
            <a:ext cx="512602" cy="36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Suorakulmio 16"/>
          <p:cNvSpPr>
            <a:spLocks noChangeArrowheads="1"/>
          </p:cNvSpPr>
          <p:nvPr/>
        </p:nvSpPr>
        <p:spPr bwMode="auto">
          <a:xfrm>
            <a:off x="2001054" y="5667623"/>
            <a:ext cx="14389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Ympäristöministeriö</a:t>
            </a:r>
            <a:endParaRPr lang="fi-FI" sz="1200" dirty="0"/>
          </a:p>
        </p:txBody>
      </p:sp>
      <p:sp>
        <p:nvSpPr>
          <p:cNvPr id="168" name="Oval 167"/>
          <p:cNvSpPr/>
          <p:nvPr/>
        </p:nvSpPr>
        <p:spPr>
          <a:xfrm>
            <a:off x="3291148" y="5670452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69" name="Suorakulmio 16"/>
          <p:cNvSpPr>
            <a:spLocks noChangeArrowheads="1"/>
          </p:cNvSpPr>
          <p:nvPr/>
        </p:nvSpPr>
        <p:spPr bwMode="auto">
          <a:xfrm>
            <a:off x="3384981" y="5610212"/>
            <a:ext cx="5613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000" dirty="0" smtClean="0"/>
              <a:t>Itämeri</a:t>
            </a:r>
            <a:endParaRPr lang="fi-FI" sz="1000" dirty="0"/>
          </a:p>
        </p:txBody>
      </p:sp>
      <p:pic>
        <p:nvPicPr>
          <p:cNvPr id="6292" name="Picture 148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3445656" y="5944622"/>
            <a:ext cx="1047931" cy="17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1" name="Straight Connector 170"/>
          <p:cNvCxnSpPr>
            <a:stCxn id="168" idx="2"/>
          </p:cNvCxnSpPr>
          <p:nvPr/>
        </p:nvCxnSpPr>
        <p:spPr>
          <a:xfrm flipH="1">
            <a:off x="1956123" y="5738715"/>
            <a:ext cx="1335026" cy="139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ounded Rectangle 153">
            <a:hlinkClick r:id="rId73"/>
          </p:cNvPr>
          <p:cNvSpPr/>
          <p:nvPr/>
        </p:nvSpPr>
        <p:spPr>
          <a:xfrm>
            <a:off x="1777217" y="5734578"/>
            <a:ext cx="287337" cy="71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73" name="Suorakulmio 16"/>
          <p:cNvSpPr>
            <a:spLocks noChangeArrowheads="1"/>
          </p:cNvSpPr>
          <p:nvPr/>
        </p:nvSpPr>
        <p:spPr bwMode="auto">
          <a:xfrm>
            <a:off x="1993687" y="3903185"/>
            <a:ext cx="4299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err="1" smtClean="0"/>
              <a:t>Stm</a:t>
            </a:r>
            <a:endParaRPr lang="fi-FI" sz="1200" dirty="0"/>
          </a:p>
        </p:txBody>
      </p:sp>
      <p:cxnSp>
        <p:nvCxnSpPr>
          <p:cNvPr id="174" name="Straight Connector 173"/>
          <p:cNvCxnSpPr>
            <a:stCxn id="157" idx="2"/>
          </p:cNvCxnSpPr>
          <p:nvPr/>
        </p:nvCxnSpPr>
        <p:spPr>
          <a:xfrm flipH="1" flipV="1">
            <a:off x="819152" y="3848897"/>
            <a:ext cx="1092089" cy="2344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hlinkClick r:id="rId74"/>
          </p:cNvPr>
          <p:cNvSpPr/>
          <p:nvPr/>
        </p:nvSpPr>
        <p:spPr>
          <a:xfrm>
            <a:off x="708026" y="3765551"/>
            <a:ext cx="150813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57" name="Rounded Rectangle 156">
            <a:hlinkClick r:id="rId75"/>
          </p:cNvPr>
          <p:cNvSpPr/>
          <p:nvPr/>
        </p:nvSpPr>
        <p:spPr>
          <a:xfrm>
            <a:off x="1767572" y="4011866"/>
            <a:ext cx="287337" cy="71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176" name="Straight Connector 175"/>
          <p:cNvCxnSpPr>
            <a:stCxn id="179" idx="3"/>
          </p:cNvCxnSpPr>
          <p:nvPr/>
        </p:nvCxnSpPr>
        <p:spPr>
          <a:xfrm flipV="1">
            <a:off x="2061481" y="4194177"/>
            <a:ext cx="1221469" cy="7526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ounded Rectangle 178">
            <a:hlinkClick r:id="rId76"/>
          </p:cNvPr>
          <p:cNvSpPr/>
          <p:nvPr/>
        </p:nvSpPr>
        <p:spPr>
          <a:xfrm>
            <a:off x="1774144" y="4233723"/>
            <a:ext cx="287337" cy="71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82" name="Suorakulmio 16"/>
          <p:cNvSpPr>
            <a:spLocks noChangeArrowheads="1"/>
          </p:cNvSpPr>
          <p:nvPr/>
        </p:nvSpPr>
        <p:spPr bwMode="auto">
          <a:xfrm>
            <a:off x="2028055" y="4213085"/>
            <a:ext cx="4667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TEM</a:t>
            </a:r>
            <a:endParaRPr lang="fi-FI" sz="1200" dirty="0"/>
          </a:p>
        </p:txBody>
      </p:sp>
      <p:sp>
        <p:nvSpPr>
          <p:cNvPr id="183" name="Oval 182">
            <a:hlinkClick r:id="rId77"/>
          </p:cNvPr>
          <p:cNvSpPr/>
          <p:nvPr/>
        </p:nvSpPr>
        <p:spPr>
          <a:xfrm>
            <a:off x="2674036" y="2467317"/>
            <a:ext cx="174625" cy="1762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84" name="Suorakulmio 16"/>
          <p:cNvSpPr>
            <a:spLocks noChangeArrowheads="1"/>
          </p:cNvSpPr>
          <p:nvPr/>
        </p:nvSpPr>
        <p:spPr bwMode="auto">
          <a:xfrm rot="18945396">
            <a:off x="2736050" y="2189432"/>
            <a:ext cx="498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OPM</a:t>
            </a:r>
            <a:endParaRPr lang="fi-FI" sz="1200" dirty="0"/>
          </a:p>
        </p:txBody>
      </p:sp>
      <p:sp>
        <p:nvSpPr>
          <p:cNvPr id="193" name="Suorakulmio 16"/>
          <p:cNvSpPr>
            <a:spLocks noChangeArrowheads="1"/>
          </p:cNvSpPr>
          <p:nvPr/>
        </p:nvSpPr>
        <p:spPr bwMode="auto">
          <a:xfrm rot="21312699">
            <a:off x="2491044" y="4201496"/>
            <a:ext cx="846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err="1" smtClean="0"/>
              <a:t>ELY-keskus</a:t>
            </a:r>
            <a:endParaRPr lang="fi-FI" sz="1200" dirty="0"/>
          </a:p>
        </p:txBody>
      </p:sp>
      <p:sp>
        <p:nvSpPr>
          <p:cNvPr id="194" name="Suorakulmio 16"/>
          <p:cNvSpPr>
            <a:spLocks noChangeArrowheads="1"/>
          </p:cNvSpPr>
          <p:nvPr/>
        </p:nvSpPr>
        <p:spPr bwMode="auto">
          <a:xfrm>
            <a:off x="2278916" y="1552673"/>
            <a:ext cx="545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Poliisi</a:t>
            </a:r>
            <a:endParaRPr lang="fi-FI" sz="1200" dirty="0"/>
          </a:p>
        </p:txBody>
      </p:sp>
      <p:sp>
        <p:nvSpPr>
          <p:cNvPr id="195" name="Suorakulmio 16"/>
          <p:cNvSpPr>
            <a:spLocks noChangeArrowheads="1"/>
          </p:cNvSpPr>
          <p:nvPr/>
        </p:nvSpPr>
        <p:spPr bwMode="auto">
          <a:xfrm>
            <a:off x="2360924" y="1350699"/>
            <a:ext cx="137871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Sisäasianministeriö</a:t>
            </a:r>
            <a:endParaRPr lang="fi-FI" sz="1200" dirty="0"/>
          </a:p>
        </p:txBody>
      </p:sp>
      <p:sp>
        <p:nvSpPr>
          <p:cNvPr id="196" name="Oval 195">
            <a:hlinkClick r:id="rId78"/>
          </p:cNvPr>
          <p:cNvSpPr/>
          <p:nvPr/>
        </p:nvSpPr>
        <p:spPr>
          <a:xfrm>
            <a:off x="2191145" y="1598550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98" name="Oval 197">
            <a:hlinkClick r:id="rId79"/>
          </p:cNvPr>
          <p:cNvSpPr/>
          <p:nvPr/>
        </p:nvSpPr>
        <p:spPr>
          <a:xfrm>
            <a:off x="2087123" y="1864321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99" name="Suorakulmio 16"/>
          <p:cNvSpPr>
            <a:spLocks noChangeArrowheads="1"/>
          </p:cNvSpPr>
          <p:nvPr/>
        </p:nvSpPr>
        <p:spPr bwMode="auto">
          <a:xfrm>
            <a:off x="2153524" y="1802936"/>
            <a:ext cx="4364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Tulli</a:t>
            </a:r>
            <a:endParaRPr lang="fi-FI" sz="1200" dirty="0"/>
          </a:p>
        </p:txBody>
      </p:sp>
      <p:sp>
        <p:nvSpPr>
          <p:cNvPr id="192" name="Oval 191">
            <a:hlinkClick r:id="rId80"/>
          </p:cNvPr>
          <p:cNvSpPr/>
          <p:nvPr/>
        </p:nvSpPr>
        <p:spPr>
          <a:xfrm>
            <a:off x="2243229" y="1380960"/>
            <a:ext cx="174625" cy="1762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1" name="Oval 200">
            <a:hlinkClick r:id="rId81"/>
          </p:cNvPr>
          <p:cNvSpPr/>
          <p:nvPr/>
        </p:nvSpPr>
        <p:spPr>
          <a:xfrm>
            <a:off x="2777181" y="4153340"/>
            <a:ext cx="152400" cy="1349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5" name="Rounded Rectangle 204">
            <a:hlinkClick r:id="rId82"/>
          </p:cNvPr>
          <p:cNvSpPr/>
          <p:nvPr/>
        </p:nvSpPr>
        <p:spPr>
          <a:xfrm>
            <a:off x="1763352" y="4964496"/>
            <a:ext cx="287338" cy="714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6" name="Rounded Rectangle 205">
            <a:hlinkClick r:id="rId83"/>
          </p:cNvPr>
          <p:cNvSpPr/>
          <p:nvPr/>
        </p:nvSpPr>
        <p:spPr>
          <a:xfrm>
            <a:off x="1764507" y="4788977"/>
            <a:ext cx="287338" cy="714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7" name="Suorakulmio 16"/>
          <p:cNvSpPr>
            <a:spLocks noChangeArrowheads="1"/>
          </p:cNvSpPr>
          <p:nvPr/>
        </p:nvSpPr>
        <p:spPr bwMode="auto">
          <a:xfrm>
            <a:off x="1984220" y="4675265"/>
            <a:ext cx="12359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Oikeusministeriö</a:t>
            </a:r>
            <a:endParaRPr lang="fi-FI" sz="1200" dirty="0"/>
          </a:p>
        </p:txBody>
      </p:sp>
      <p:sp>
        <p:nvSpPr>
          <p:cNvPr id="208" name="Suorakulmio 16"/>
          <p:cNvSpPr>
            <a:spLocks noChangeArrowheads="1"/>
          </p:cNvSpPr>
          <p:nvPr/>
        </p:nvSpPr>
        <p:spPr bwMode="auto">
          <a:xfrm>
            <a:off x="2053737" y="2072939"/>
            <a:ext cx="10359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Pelastuslaitos</a:t>
            </a:r>
            <a:endParaRPr lang="fi-FI" sz="1200" dirty="0"/>
          </a:p>
        </p:txBody>
      </p:sp>
      <p:sp>
        <p:nvSpPr>
          <p:cNvPr id="209" name="Oval 208">
            <a:hlinkClick r:id="rId84"/>
          </p:cNvPr>
          <p:cNvSpPr/>
          <p:nvPr/>
        </p:nvSpPr>
        <p:spPr>
          <a:xfrm>
            <a:off x="1973604" y="2126306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10" name="Suorakulmio 16"/>
          <p:cNvSpPr>
            <a:spLocks noChangeArrowheads="1"/>
          </p:cNvSpPr>
          <p:nvPr/>
        </p:nvSpPr>
        <p:spPr bwMode="auto">
          <a:xfrm>
            <a:off x="2002518" y="3304779"/>
            <a:ext cx="1208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err="1" smtClean="0"/>
              <a:t>SOSTER-palvelut</a:t>
            </a:r>
            <a:endParaRPr lang="fi-FI" sz="1200" dirty="0"/>
          </a:p>
        </p:txBody>
      </p:sp>
      <p:sp>
        <p:nvSpPr>
          <p:cNvPr id="212" name="Rounded Rectangle 211"/>
          <p:cNvSpPr/>
          <p:nvPr/>
        </p:nvSpPr>
        <p:spPr>
          <a:xfrm>
            <a:off x="1774150" y="3400333"/>
            <a:ext cx="287337" cy="71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13" name="Rounded Rectangle 212">
            <a:hlinkClick r:id="rId85"/>
          </p:cNvPr>
          <p:cNvSpPr/>
          <p:nvPr/>
        </p:nvSpPr>
        <p:spPr>
          <a:xfrm>
            <a:off x="1771433" y="3703206"/>
            <a:ext cx="287337" cy="71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14" name="Suorakulmio 16"/>
          <p:cNvSpPr>
            <a:spLocks noChangeArrowheads="1"/>
          </p:cNvSpPr>
          <p:nvPr/>
        </p:nvSpPr>
        <p:spPr bwMode="auto">
          <a:xfrm>
            <a:off x="2007790" y="3599760"/>
            <a:ext cx="15259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Kirkko ja seurakunnat</a:t>
            </a:r>
            <a:endParaRPr lang="fi-FI" sz="1200" dirty="0"/>
          </a:p>
        </p:txBody>
      </p:sp>
      <p:sp>
        <p:nvSpPr>
          <p:cNvPr id="215" name="Oval 214">
            <a:hlinkClick r:id="rId86"/>
          </p:cNvPr>
          <p:cNvSpPr/>
          <p:nvPr/>
        </p:nvSpPr>
        <p:spPr>
          <a:xfrm>
            <a:off x="2294000" y="2480821"/>
            <a:ext cx="174625" cy="1762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16" name="Suorakulmio 16"/>
          <p:cNvSpPr>
            <a:spLocks noChangeArrowheads="1"/>
          </p:cNvSpPr>
          <p:nvPr/>
        </p:nvSpPr>
        <p:spPr bwMode="auto">
          <a:xfrm>
            <a:off x="2267274" y="2577177"/>
            <a:ext cx="11231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Opetushallitus </a:t>
            </a:r>
            <a:endParaRPr lang="fi-FI" sz="1200" dirty="0"/>
          </a:p>
        </p:txBody>
      </p:sp>
      <p:pic>
        <p:nvPicPr>
          <p:cNvPr id="6293" name="Picture 149"/>
          <p:cNvPicPr>
            <a:picLocks noChangeAspect="1" noChangeArrowheads="1"/>
          </p:cNvPicPr>
          <p:nvPr/>
        </p:nvPicPr>
        <p:blipFill>
          <a:blip r:embed="rId87" cstate="print"/>
          <a:srcRect/>
          <a:stretch>
            <a:fillRect/>
          </a:stretch>
        </p:blipFill>
        <p:spPr bwMode="auto">
          <a:xfrm>
            <a:off x="6159749" y="6673852"/>
            <a:ext cx="652863" cy="53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94" name="Picture 150"/>
          <p:cNvPicPr>
            <a:picLocks noChangeAspect="1" noChangeArrowheads="1"/>
          </p:cNvPicPr>
          <p:nvPr/>
        </p:nvPicPr>
        <p:blipFill>
          <a:blip r:embed="rId88" cstate="print"/>
          <a:srcRect/>
          <a:stretch>
            <a:fillRect/>
          </a:stretch>
        </p:blipFill>
        <p:spPr bwMode="auto">
          <a:xfrm>
            <a:off x="5914622" y="2425741"/>
            <a:ext cx="679812" cy="27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97" name="Picture 153">
            <a:hlinkClick r:id="rId89"/>
          </p:cNvPr>
          <p:cNvPicPr>
            <a:picLocks noChangeAspect="1" noChangeArrowheads="1"/>
          </p:cNvPicPr>
          <p:nvPr/>
        </p:nvPicPr>
        <p:blipFill>
          <a:blip r:embed="rId90" cstate="print"/>
          <a:srcRect/>
          <a:stretch>
            <a:fillRect/>
          </a:stretch>
        </p:blipFill>
        <p:spPr bwMode="auto">
          <a:xfrm>
            <a:off x="4055027" y="3790255"/>
            <a:ext cx="774148" cy="24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98" name="Picture 154">
            <a:hlinkClick r:id="rId91"/>
          </p:cNvPr>
          <p:cNvPicPr>
            <a:picLocks noChangeAspect="1" noChangeArrowheads="1"/>
          </p:cNvPicPr>
          <p:nvPr/>
        </p:nvPicPr>
        <p:blipFill>
          <a:blip r:embed="rId92" cstate="print"/>
          <a:srcRect/>
          <a:stretch>
            <a:fillRect/>
          </a:stretch>
        </p:blipFill>
        <p:spPr bwMode="auto">
          <a:xfrm>
            <a:off x="3472405" y="4709692"/>
            <a:ext cx="877747" cy="18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99" name="Picture 155">
            <a:hlinkClick r:id="rId93"/>
          </p:cNvPr>
          <p:cNvPicPr>
            <a:picLocks noChangeAspect="1" noChangeArrowheads="1"/>
          </p:cNvPicPr>
          <p:nvPr/>
        </p:nvPicPr>
        <p:blipFill>
          <a:blip r:embed="rId94" cstate="print"/>
          <a:srcRect/>
          <a:stretch>
            <a:fillRect/>
          </a:stretch>
        </p:blipFill>
        <p:spPr bwMode="auto">
          <a:xfrm>
            <a:off x="4146550" y="3494089"/>
            <a:ext cx="730212" cy="33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95"/>
          </p:cNvPr>
          <p:cNvPicPr>
            <a:picLocks noChangeAspect="1" noChangeArrowheads="1"/>
          </p:cNvPicPr>
          <p:nvPr/>
        </p:nvPicPr>
        <p:blipFill>
          <a:blip r:embed="rId96"/>
          <a:srcRect/>
          <a:stretch>
            <a:fillRect/>
          </a:stretch>
        </p:blipFill>
        <p:spPr bwMode="auto">
          <a:xfrm>
            <a:off x="6084021" y="7675139"/>
            <a:ext cx="525610" cy="3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hlinkClick r:id="rId97"/>
          </p:cNvPr>
          <p:cNvPicPr>
            <a:picLocks noChangeAspect="1" noChangeArrowheads="1"/>
          </p:cNvPicPr>
          <p:nvPr/>
        </p:nvPicPr>
        <p:blipFill>
          <a:blip r:embed="rId98"/>
          <a:srcRect/>
          <a:stretch>
            <a:fillRect/>
          </a:stretch>
        </p:blipFill>
        <p:spPr bwMode="auto">
          <a:xfrm>
            <a:off x="5804285" y="4179787"/>
            <a:ext cx="662270" cy="1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2">
            <a:hlinkClick r:id="rId9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0"/>
          <a:srcRect/>
          <a:stretch>
            <a:fillRect/>
          </a:stretch>
        </p:blipFill>
        <p:spPr bwMode="auto">
          <a:xfrm>
            <a:off x="3933363" y="8646517"/>
            <a:ext cx="371937" cy="3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>
            <a:hlinkClick r:id="rId101"/>
          </p:cNvPr>
          <p:cNvPicPr>
            <a:picLocks noChangeAspect="1" noChangeArrowheads="1"/>
          </p:cNvPicPr>
          <p:nvPr/>
        </p:nvPicPr>
        <p:blipFill>
          <a:blip r:embed="rId102"/>
          <a:srcRect/>
          <a:stretch>
            <a:fillRect/>
          </a:stretch>
        </p:blipFill>
        <p:spPr bwMode="auto">
          <a:xfrm>
            <a:off x="6320519" y="1953522"/>
            <a:ext cx="258082" cy="39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3" name="Straight Connector 202"/>
          <p:cNvCxnSpPr/>
          <p:nvPr/>
        </p:nvCxnSpPr>
        <p:spPr>
          <a:xfrm flipV="1">
            <a:off x="2067384" y="8707009"/>
            <a:ext cx="1437672" cy="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V="1">
            <a:off x="2067384" y="8759395"/>
            <a:ext cx="1437672" cy="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2076174" y="8656209"/>
            <a:ext cx="14376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hlinkClick r:id="rId16" action="ppaction://hlinkpres?slideindex=1&amp;slidetitle="/>
          </p:cNvPr>
          <p:cNvSpPr/>
          <p:nvPr/>
        </p:nvSpPr>
        <p:spPr>
          <a:xfrm>
            <a:off x="1773238" y="8540751"/>
            <a:ext cx="287338" cy="2889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22" name="Oval 221">
            <a:hlinkClick r:id="rId103" action="ppaction://hlinkpres?slideindex=1&amp;slidetitle="/>
          </p:cNvPr>
          <p:cNvSpPr/>
          <p:nvPr/>
        </p:nvSpPr>
        <p:spPr>
          <a:xfrm>
            <a:off x="3498129" y="8555619"/>
            <a:ext cx="287338" cy="2889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4" name="Oval 203">
            <a:hlinkClick r:id="rId104" action="ppaction://hlinkpres?slideindex=1&amp;slidetitle="/>
          </p:cNvPr>
          <p:cNvSpPr/>
          <p:nvPr/>
        </p:nvSpPr>
        <p:spPr>
          <a:xfrm>
            <a:off x="3817086" y="1727627"/>
            <a:ext cx="287338" cy="2889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17" name="Suorakulmio 16"/>
          <p:cNvSpPr>
            <a:spLocks noChangeArrowheads="1"/>
          </p:cNvSpPr>
          <p:nvPr/>
        </p:nvSpPr>
        <p:spPr bwMode="auto">
          <a:xfrm>
            <a:off x="4072370" y="1724953"/>
            <a:ext cx="8578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b="1" dirty="0" smtClean="0"/>
              <a:t>Old Bridge</a:t>
            </a:r>
            <a:endParaRPr lang="fi-FI" sz="1200" b="1" dirty="0"/>
          </a:p>
        </p:txBody>
      </p:sp>
      <p:sp>
        <p:nvSpPr>
          <p:cNvPr id="230" name="Oval 229">
            <a:hlinkClick r:id="rId105"/>
          </p:cNvPr>
          <p:cNvSpPr/>
          <p:nvPr/>
        </p:nvSpPr>
        <p:spPr>
          <a:xfrm>
            <a:off x="2320224" y="1174487"/>
            <a:ext cx="174625" cy="1762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33" name="Suorakulmio 16"/>
          <p:cNvSpPr>
            <a:spLocks noChangeArrowheads="1"/>
          </p:cNvSpPr>
          <p:nvPr/>
        </p:nvSpPr>
        <p:spPr bwMode="auto">
          <a:xfrm>
            <a:off x="2430200" y="1170603"/>
            <a:ext cx="14200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Ulkoasianministeriö</a:t>
            </a:r>
            <a:endParaRPr lang="fi-FI" sz="1200" dirty="0"/>
          </a:p>
        </p:txBody>
      </p:sp>
      <p:sp>
        <p:nvSpPr>
          <p:cNvPr id="235" name="Rounded Rectangle 234">
            <a:hlinkClick r:id="rId75"/>
          </p:cNvPr>
          <p:cNvSpPr/>
          <p:nvPr/>
        </p:nvSpPr>
        <p:spPr>
          <a:xfrm>
            <a:off x="1767578" y="3866405"/>
            <a:ext cx="287337" cy="71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36" name="Suorakulmio 16">
            <a:hlinkClick r:id="rId106"/>
          </p:cNvPr>
          <p:cNvSpPr>
            <a:spLocks noChangeArrowheads="1"/>
          </p:cNvSpPr>
          <p:nvPr/>
        </p:nvSpPr>
        <p:spPr bwMode="auto">
          <a:xfrm>
            <a:off x="2007547" y="3757724"/>
            <a:ext cx="14234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Puolustusministeriö</a:t>
            </a:r>
            <a:endParaRPr lang="fi-FI" sz="1200" dirty="0"/>
          </a:p>
        </p:txBody>
      </p:sp>
      <p:sp>
        <p:nvSpPr>
          <p:cNvPr id="237" name="Rounded Rectangle 236">
            <a:hlinkClick r:id="rId107"/>
          </p:cNvPr>
          <p:cNvSpPr/>
          <p:nvPr/>
        </p:nvSpPr>
        <p:spPr>
          <a:xfrm>
            <a:off x="1772214" y="4434886"/>
            <a:ext cx="287338" cy="714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38" name="Suorakulmio 16"/>
          <p:cNvSpPr>
            <a:spLocks noChangeArrowheads="1"/>
          </p:cNvSpPr>
          <p:nvPr/>
        </p:nvSpPr>
        <p:spPr bwMode="auto">
          <a:xfrm>
            <a:off x="2008910" y="4331610"/>
            <a:ext cx="16266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Valtionvarainministeriö</a:t>
            </a:r>
            <a:endParaRPr lang="fi-FI" sz="1200" dirty="0"/>
          </a:p>
        </p:txBody>
      </p:sp>
      <p:sp>
        <p:nvSpPr>
          <p:cNvPr id="242" name="Rounded Rectangle 241">
            <a:hlinkClick r:id="rId108"/>
          </p:cNvPr>
          <p:cNvSpPr/>
          <p:nvPr/>
        </p:nvSpPr>
        <p:spPr>
          <a:xfrm>
            <a:off x="1771651" y="5580857"/>
            <a:ext cx="287337" cy="71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43" name="Suorakulmio 16"/>
          <p:cNvSpPr>
            <a:spLocks noChangeArrowheads="1"/>
          </p:cNvSpPr>
          <p:nvPr/>
        </p:nvSpPr>
        <p:spPr bwMode="auto">
          <a:xfrm>
            <a:off x="1994133" y="5480600"/>
            <a:ext cx="2051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err="1" smtClean="0"/>
              <a:t>Maa-ja</a:t>
            </a:r>
            <a:r>
              <a:rPr lang="fi-FI" sz="1200" dirty="0" smtClean="0"/>
              <a:t> metsätalousministeriö</a:t>
            </a:r>
            <a:endParaRPr lang="fi-FI" sz="1200" dirty="0"/>
          </a:p>
        </p:txBody>
      </p:sp>
      <p:sp>
        <p:nvSpPr>
          <p:cNvPr id="252" name="Oval 251">
            <a:hlinkClick r:id="rId109"/>
          </p:cNvPr>
          <p:cNvSpPr/>
          <p:nvPr/>
        </p:nvSpPr>
        <p:spPr>
          <a:xfrm>
            <a:off x="3282950" y="4125914"/>
            <a:ext cx="152400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63" name="Oval 262">
            <a:hlinkClick r:id="rId110" action="ppaction://hlinkpres?slideindex=1&amp;slidetitle="/>
          </p:cNvPr>
          <p:cNvSpPr/>
          <p:nvPr/>
        </p:nvSpPr>
        <p:spPr>
          <a:xfrm>
            <a:off x="600394" y="1206236"/>
            <a:ext cx="287338" cy="2889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3" name="Picture 3">
            <a:hlinkClick r:id="rId111"/>
          </p:cNvPr>
          <p:cNvPicPr>
            <a:picLocks noChangeAspect="1" noChangeArrowheads="1"/>
          </p:cNvPicPr>
          <p:nvPr/>
        </p:nvPicPr>
        <p:blipFill>
          <a:blip r:embed="rId112"/>
          <a:srcRect/>
          <a:stretch>
            <a:fillRect/>
          </a:stretch>
        </p:blipFill>
        <p:spPr bwMode="auto">
          <a:xfrm>
            <a:off x="171481" y="1447602"/>
            <a:ext cx="428913" cy="47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3"/>
          <a:srcRect/>
          <a:stretch>
            <a:fillRect/>
          </a:stretch>
        </p:blipFill>
        <p:spPr bwMode="auto">
          <a:xfrm>
            <a:off x="962025" y="2697323"/>
            <a:ext cx="317805" cy="35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4"/>
          <a:srcRect/>
          <a:stretch>
            <a:fillRect/>
          </a:stretch>
        </p:blipFill>
        <p:spPr bwMode="auto">
          <a:xfrm>
            <a:off x="3158803" y="1648193"/>
            <a:ext cx="379522" cy="36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5"/>
          <a:srcRect/>
          <a:stretch>
            <a:fillRect/>
          </a:stretch>
        </p:blipFill>
        <p:spPr bwMode="auto">
          <a:xfrm>
            <a:off x="4768908" y="6007102"/>
            <a:ext cx="899157" cy="28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" name="Suorakulmio 16">
            <a:hlinkClick r:id="rId67"/>
          </p:cNvPr>
          <p:cNvSpPr>
            <a:spLocks noChangeArrowheads="1"/>
          </p:cNvSpPr>
          <p:nvPr/>
        </p:nvSpPr>
        <p:spPr bwMode="auto">
          <a:xfrm>
            <a:off x="1194575" y="7070466"/>
            <a:ext cx="519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200" dirty="0" smtClean="0"/>
              <a:t>WHO</a:t>
            </a:r>
            <a:endParaRPr lang="fi-FI" sz="1200" dirty="0"/>
          </a:p>
        </p:txBody>
      </p:sp>
      <p:sp>
        <p:nvSpPr>
          <p:cNvPr id="267" name="Oval 266">
            <a:hlinkClick r:id="rId116"/>
          </p:cNvPr>
          <p:cNvSpPr/>
          <p:nvPr/>
        </p:nvSpPr>
        <p:spPr>
          <a:xfrm>
            <a:off x="1054102" y="7140150"/>
            <a:ext cx="150812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7"/>
          <a:srcRect/>
          <a:stretch>
            <a:fillRect/>
          </a:stretch>
        </p:blipFill>
        <p:spPr bwMode="auto">
          <a:xfrm>
            <a:off x="2865485" y="5966601"/>
            <a:ext cx="446267" cy="49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" name="Rounded Rectangle 267">
            <a:hlinkClick r:id="rId118"/>
          </p:cNvPr>
          <p:cNvSpPr/>
          <p:nvPr/>
        </p:nvSpPr>
        <p:spPr>
          <a:xfrm>
            <a:off x="1764503" y="4636569"/>
            <a:ext cx="287338" cy="714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69" name="Suorakulmio 16"/>
          <p:cNvSpPr>
            <a:spLocks noChangeArrowheads="1"/>
          </p:cNvSpPr>
          <p:nvPr/>
        </p:nvSpPr>
        <p:spPr bwMode="auto">
          <a:xfrm>
            <a:off x="1986941" y="4541613"/>
            <a:ext cx="1616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i-FI" sz="1200" dirty="0" smtClean="0"/>
              <a:t>Liikenne- ja </a:t>
            </a:r>
            <a:r>
              <a:rPr lang="fi-FI" sz="1200" dirty="0" err="1" smtClean="0"/>
              <a:t>viestintäm</a:t>
            </a:r>
            <a:r>
              <a:rPr lang="fi-FI" sz="1200" dirty="0" smtClean="0"/>
              <a:t>.</a:t>
            </a:r>
            <a:endParaRPr lang="fi-FI" sz="1200" dirty="0"/>
          </a:p>
        </p:txBody>
      </p:sp>
      <p:pic>
        <p:nvPicPr>
          <p:cNvPr id="2" name="Picture 2">
            <a:hlinkClick r:id="rId119"/>
          </p:cNvPr>
          <p:cNvPicPr>
            <a:picLocks noChangeAspect="1" noChangeArrowheads="1"/>
          </p:cNvPicPr>
          <p:nvPr/>
        </p:nvPicPr>
        <p:blipFill>
          <a:blip r:embed="rId120"/>
          <a:srcRect/>
          <a:stretch>
            <a:fillRect/>
          </a:stretch>
        </p:blipFill>
        <p:spPr bwMode="auto">
          <a:xfrm>
            <a:off x="3697620" y="2967223"/>
            <a:ext cx="607680" cy="35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21"/>
          <a:srcRect/>
          <a:stretch>
            <a:fillRect/>
          </a:stretch>
        </p:blipFill>
        <p:spPr bwMode="auto">
          <a:xfrm>
            <a:off x="304800" y="6187687"/>
            <a:ext cx="322837" cy="3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" name="Oval 225">
            <a:hlinkClick r:id="rId122"/>
          </p:cNvPr>
          <p:cNvSpPr/>
          <p:nvPr/>
        </p:nvSpPr>
        <p:spPr>
          <a:xfrm>
            <a:off x="684213" y="6248402"/>
            <a:ext cx="150812" cy="1365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27" name="Suorakulmio 16">
            <a:hlinkClick r:id="rId122"/>
          </p:cNvPr>
          <p:cNvSpPr>
            <a:spLocks noChangeArrowheads="1"/>
          </p:cNvSpPr>
          <p:nvPr/>
        </p:nvSpPr>
        <p:spPr bwMode="auto">
          <a:xfrm>
            <a:off x="747636" y="6242765"/>
            <a:ext cx="1185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200" dirty="0" smtClean="0"/>
              <a:t>Ihmisoikeuksien</a:t>
            </a:r>
          </a:p>
          <a:p>
            <a:r>
              <a:rPr lang="fi-FI" sz="1200" dirty="0" smtClean="0"/>
              <a:t> valvonta</a:t>
            </a:r>
            <a:endParaRPr lang="fi-FI" sz="1200" dirty="0"/>
          </a:p>
        </p:txBody>
      </p:sp>
      <p:pic>
        <p:nvPicPr>
          <p:cNvPr id="6275" name="Picture 19">
            <a:hlinkClick r:id="rId12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4764883" y="4075766"/>
            <a:ext cx="3159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8" name="Straight Connector 227"/>
          <p:cNvCxnSpPr>
            <a:endCxn id="225" idx="3"/>
          </p:cNvCxnSpPr>
          <p:nvPr/>
        </p:nvCxnSpPr>
        <p:spPr>
          <a:xfrm flipV="1">
            <a:off x="4984641" y="3951047"/>
            <a:ext cx="173622" cy="18915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Oval 224">
            <a:hlinkClick r:id="rId23" action="ppaction://hlinkpres?slideindex=1&amp;slidetitle="/>
          </p:cNvPr>
          <p:cNvSpPr/>
          <p:nvPr/>
        </p:nvSpPr>
        <p:spPr>
          <a:xfrm>
            <a:off x="5116183" y="3704434"/>
            <a:ext cx="287338" cy="2889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4F6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5" name="Picture 2">
            <a:hlinkClick r:id="rId124"/>
          </p:cNvPr>
          <p:cNvPicPr>
            <a:picLocks noChangeAspect="1" noChangeArrowheads="1"/>
          </p:cNvPicPr>
          <p:nvPr/>
        </p:nvPicPr>
        <p:blipFill>
          <a:blip r:embed="rId125"/>
          <a:srcRect/>
          <a:stretch>
            <a:fillRect/>
          </a:stretch>
        </p:blipFill>
        <p:spPr bwMode="auto">
          <a:xfrm>
            <a:off x="6346826" y="3894494"/>
            <a:ext cx="403396" cy="25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5" descr="Kasvuhuone_logo.rgb_#219355.jpg">
            <a:hlinkClick r:id="rId126"/>
          </p:cNvPr>
          <p:cNvPicPr>
            <a:picLocks noChangeAspect="1"/>
          </p:cNvPicPr>
          <p:nvPr/>
        </p:nvPicPr>
        <p:blipFill>
          <a:blip r:embed="rId127"/>
          <a:srcRect/>
          <a:stretch>
            <a:fillRect/>
          </a:stretch>
        </p:blipFill>
        <p:spPr bwMode="auto">
          <a:xfrm>
            <a:off x="3758761" y="3471772"/>
            <a:ext cx="349204" cy="20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hlinkClick r:id="rId128"/>
          </p:cNvPr>
          <p:cNvPicPr>
            <a:picLocks noChangeAspect="1" noChangeArrowheads="1"/>
          </p:cNvPicPr>
          <p:nvPr/>
        </p:nvPicPr>
        <p:blipFill>
          <a:blip r:embed="rId129"/>
          <a:srcRect/>
          <a:stretch>
            <a:fillRect/>
          </a:stretch>
        </p:blipFill>
        <p:spPr bwMode="auto">
          <a:xfrm>
            <a:off x="3884612" y="2713039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>
            <a:hlinkClick r:id="rId130"/>
          </p:cNvPr>
          <p:cNvPicPr>
            <a:picLocks noChangeAspect="1" noChangeArrowheads="1"/>
          </p:cNvPicPr>
          <p:nvPr/>
        </p:nvPicPr>
        <p:blipFill>
          <a:blip r:embed="rId131"/>
          <a:srcRect/>
          <a:stretch>
            <a:fillRect/>
          </a:stretch>
        </p:blipFill>
        <p:spPr bwMode="auto">
          <a:xfrm>
            <a:off x="3969769" y="8180938"/>
            <a:ext cx="858387" cy="37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120</Words>
  <Application>Microsoft Office PowerPoint</Application>
  <PresentationFormat>Näytössä katseltava diaesitys (4:3)</PresentationFormat>
  <Paragraphs>75</Paragraphs>
  <Slides>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Office Theme</vt:lpstr>
      <vt:lpstr>Mukautettu suunnittelumalli</vt:lpstr>
      <vt:lpstr>1_Mukautettu suunnittelumalli</vt:lpstr>
      <vt:lpstr>PowerPoint-esitys</vt:lpstr>
    </vt:vector>
  </TitlesOfParts>
  <Company>Kuudes Kerros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Vastuunkantaja II -koulutus</dc:title>
  <dc:creator>Syfo Oy yhteiskunnallinen yritys</dc:creator>
  <cp:keywords>Vastuunkantaja II -koulutus</cp:keywords>
  <cp:lastModifiedBy>Lyytikäinen Merja</cp:lastModifiedBy>
  <cp:revision>90</cp:revision>
  <dcterms:created xsi:type="dcterms:W3CDTF">2011-08-17T06:21:16Z</dcterms:created>
  <dcterms:modified xsi:type="dcterms:W3CDTF">2020-02-18T13:42:07Z</dcterms:modified>
</cp:coreProperties>
</file>