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xls" ContentType="application/vnd.ms-excel"/>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pptx" ContentType="application/vnd.openxmlformats-officedocument.presentationml.presentation"/>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1.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68" r:id="rId2"/>
    <p:sldMasterId id="2147483792" r:id="rId3"/>
    <p:sldMasterId id="2147483804" r:id="rId4"/>
    <p:sldMasterId id="2147483828" r:id="rId5"/>
    <p:sldMasterId id="2147483852" r:id="rId6"/>
    <p:sldMasterId id="2147483876" r:id="rId7"/>
    <p:sldMasterId id="2147483899" r:id="rId8"/>
    <p:sldMasterId id="2147483913" r:id="rId9"/>
  </p:sldMasterIdLst>
  <p:notesMasterIdLst>
    <p:notesMasterId r:id="rId115"/>
  </p:notesMasterIdLst>
  <p:handoutMasterIdLst>
    <p:handoutMasterId r:id="rId116"/>
  </p:handoutMasterIdLst>
  <p:sldIdLst>
    <p:sldId id="256" r:id="rId10"/>
    <p:sldId id="265" r:id="rId11"/>
    <p:sldId id="351" r:id="rId12"/>
    <p:sldId id="407" r:id="rId13"/>
    <p:sldId id="358" r:id="rId14"/>
    <p:sldId id="289" r:id="rId15"/>
    <p:sldId id="257" r:id="rId16"/>
    <p:sldId id="266" r:id="rId17"/>
    <p:sldId id="309" r:id="rId18"/>
    <p:sldId id="317" r:id="rId19"/>
    <p:sldId id="318" r:id="rId20"/>
    <p:sldId id="319" r:id="rId21"/>
    <p:sldId id="342" r:id="rId22"/>
    <p:sldId id="320" r:id="rId23"/>
    <p:sldId id="321" r:id="rId24"/>
    <p:sldId id="322" r:id="rId25"/>
    <p:sldId id="258" r:id="rId26"/>
    <p:sldId id="267" r:id="rId27"/>
    <p:sldId id="273" r:id="rId28"/>
    <p:sldId id="283" r:id="rId29"/>
    <p:sldId id="307" r:id="rId30"/>
    <p:sldId id="408" r:id="rId31"/>
    <p:sldId id="406" r:id="rId32"/>
    <p:sldId id="417" r:id="rId33"/>
    <p:sldId id="399" r:id="rId34"/>
    <p:sldId id="418" r:id="rId35"/>
    <p:sldId id="419" r:id="rId36"/>
    <p:sldId id="313" r:id="rId37"/>
    <p:sldId id="314" r:id="rId38"/>
    <p:sldId id="331" r:id="rId39"/>
    <p:sldId id="397" r:id="rId40"/>
    <p:sldId id="398" r:id="rId41"/>
    <p:sldId id="284" r:id="rId42"/>
    <p:sldId id="424" r:id="rId43"/>
    <p:sldId id="415" r:id="rId44"/>
    <p:sldId id="286" r:id="rId45"/>
    <p:sldId id="423" r:id="rId46"/>
    <p:sldId id="290" r:id="rId47"/>
    <p:sldId id="356" r:id="rId48"/>
    <p:sldId id="420" r:id="rId49"/>
    <p:sldId id="259" r:id="rId50"/>
    <p:sldId id="335" r:id="rId51"/>
    <p:sldId id="373" r:id="rId52"/>
    <p:sldId id="291" r:id="rId53"/>
    <p:sldId id="315" r:id="rId54"/>
    <p:sldId id="292" r:id="rId55"/>
    <p:sldId id="400" r:id="rId56"/>
    <p:sldId id="409" r:id="rId57"/>
    <p:sldId id="410" r:id="rId58"/>
    <p:sldId id="357" r:id="rId59"/>
    <p:sldId id="411" r:id="rId60"/>
    <p:sldId id="432" r:id="rId61"/>
    <p:sldId id="274" r:id="rId62"/>
    <p:sldId id="277" r:id="rId63"/>
    <p:sldId id="340" r:id="rId64"/>
    <p:sldId id="341" r:id="rId65"/>
    <p:sldId id="372" r:id="rId66"/>
    <p:sldId id="324" r:id="rId67"/>
    <p:sldId id="325" r:id="rId68"/>
    <p:sldId id="347" r:id="rId69"/>
    <p:sldId id="374" r:id="rId70"/>
    <p:sldId id="281" r:id="rId71"/>
    <p:sldId id="371" r:id="rId72"/>
    <p:sldId id="370" r:id="rId73"/>
    <p:sldId id="368" r:id="rId74"/>
    <p:sldId id="433" r:id="rId75"/>
    <p:sldId id="434" r:id="rId76"/>
    <p:sldId id="435" r:id="rId77"/>
    <p:sldId id="436" r:id="rId78"/>
    <p:sldId id="437" r:id="rId79"/>
    <p:sldId id="438" r:id="rId80"/>
    <p:sldId id="282" r:id="rId81"/>
    <p:sldId id="330" r:id="rId82"/>
    <p:sldId id="404" r:id="rId83"/>
    <p:sldId id="336" r:id="rId84"/>
    <p:sldId id="337" r:id="rId85"/>
    <p:sldId id="403" r:id="rId86"/>
    <p:sldId id="430" r:id="rId87"/>
    <p:sldId id="354" r:id="rId88"/>
    <p:sldId id="260" r:id="rId89"/>
    <p:sldId id="329" r:id="rId90"/>
    <p:sldId id="367" r:id="rId91"/>
    <p:sldId id="396" r:id="rId92"/>
    <p:sldId id="261" r:id="rId93"/>
    <p:sldId id="402" r:id="rId94"/>
    <p:sldId id="362" r:id="rId95"/>
    <p:sldId id="262" r:id="rId96"/>
    <p:sldId id="271" r:id="rId97"/>
    <p:sldId id="377" r:id="rId98"/>
    <p:sldId id="361" r:id="rId99"/>
    <p:sldId id="413" r:id="rId100"/>
    <p:sldId id="401" r:id="rId101"/>
    <p:sldId id="385" r:id="rId102"/>
    <p:sldId id="386" r:id="rId103"/>
    <p:sldId id="387" r:id="rId104"/>
    <p:sldId id="388" r:id="rId105"/>
    <p:sldId id="389" r:id="rId106"/>
    <p:sldId id="395" r:id="rId107"/>
    <p:sldId id="390" r:id="rId108"/>
    <p:sldId id="391" r:id="rId109"/>
    <p:sldId id="394" r:id="rId110"/>
    <p:sldId id="392" r:id="rId111"/>
    <p:sldId id="393" r:id="rId112"/>
    <p:sldId id="323" r:id="rId113"/>
    <p:sldId id="366" r:id="rId114"/>
  </p:sldIdLst>
  <p:sldSz cx="12192000" cy="6858000"/>
  <p:notesSz cx="6799263" cy="9929813"/>
  <p:custShowLst>
    <p:custShow name="Visualisoitu kannustinmalli" id="0">
      <p:sldLst>
        <p:sld r:id="rId98"/>
      </p:sldLst>
    </p:custShow>
    <p:custShow name="Mitä ijh on" id="1">
      <p:sldLst>
        <p:sld r:id="rId16"/>
      </p:sldLst>
    </p:custShow>
    <p:custShow name="IJH hyödyt" id="2">
      <p:sldLst>
        <p:sld r:id="rId17"/>
      </p:sldLst>
    </p:custShow>
    <p:custShow name="Allianssi" id="3">
      <p:sldLst/>
    </p:custShow>
    <p:custShow name="Integraattori" id="4">
      <p:sldLst/>
    </p:custShow>
    <p:custShow name="IJH" id="5">
      <p:sldLst>
        <p:sld r:id="rId15"/>
        <p:sld r:id="rId16"/>
      </p:sldLst>
    </p:custShow>
    <p:custShow name="Tulosperusteinen hankinta" id="6">
      <p:sldLst>
        <p:sld r:id="rId18"/>
      </p:sldLst>
    </p:custShow>
    <p:custShow name="Tulosperusteinen SST" id="7">
      <p:sldLst>
        <p:sld r:id="rId19"/>
        <p:sld r:id="rId20"/>
        <p:sld r:id="rId21"/>
      </p:sldLst>
    </p:custShow>
    <p:custShow name="Tulosperusteinen mittarit" id="8">
      <p:sldLst>
        <p:sld r:id="rId22"/>
      </p:sldLst>
    </p:custShow>
    <p:custShow name="Palkkiomallit" id="9">
      <p:sldLst>
        <p:sld r:id="rId23"/>
      </p:sldLst>
    </p:custShow>
    <p:custShow name="Kannustemallit" id="10">
      <p:sldLst>
        <p:sld r:id="rId24"/>
      </p:sldLst>
    </p:custShow>
    <p:custShow name="Suoritustasomallit" id="11">
      <p:sldLst>
        <p:sld r:id="rId25"/>
      </p:sldLst>
    </p:custShow>
    <p:custShow name="Tuoteryhmäkohtaiset strategiat" id="12">
      <p:sldLst>
        <p:sld r:id="rId45"/>
      </p:sldLst>
    </p:custShow>
    <p:custShow name="Ulkoisten hankintojen roolin" id="13">
      <p:sldLst>
        <p:sld r:id="rId42"/>
      </p:sldLst>
    </p:custShow>
    <p:custShow name="Tavoitteiden määrittely" id="14">
      <p:sldLst>
        <p:sld r:id="rId28"/>
      </p:sldLst>
    </p:custShow>
    <p:custShow name="Palvelukokonaisuuden suunnittelu" id="15">
      <p:sldLst>
        <p:sld r:id="rId29"/>
      </p:sldLst>
    </p:custShow>
    <p:custShow name="Strateginen tarpeiden arviointi" id="16">
      <p:sldLst>
        <p:sld r:id="rId27"/>
      </p:sldLst>
    </p:custShow>
    <p:custShow name="Vaikutuspotentiaalin arviointi" id="17">
      <p:sldLst>
        <p:sld r:id="rId47"/>
        <p:sld r:id="rId48"/>
      </p:sldLst>
    </p:custShow>
    <p:custShow name="Tarve- ja käyttäjälähtöisyys" id="18">
      <p:sldLst>
        <p:sld r:id="rId30"/>
      </p:sldLst>
    </p:custShow>
    <p:custShow name="Yhteiskehittäminen" id="19">
      <p:sldLst>
        <p:sld r:id="rId31"/>
      </p:sldLst>
    </p:custShow>
    <p:custShow name="Ennakoiva markkinavuoropuhelu" id="20">
      <p:sldLst>
        <p:sld r:id="rId37"/>
      </p:sldLst>
    </p:custShow>
    <p:custShow name="Pilotoinnit ja kokeilut" id="21">
      <p:sldLst>
        <p:sld r:id="rId33"/>
        <p:sld r:id="rId34"/>
        <p:sld r:id="rId35"/>
        <p:sld r:id="rId36"/>
      </p:sldLst>
    </p:custShow>
    <p:custShow name="Markkinavuoropuhelun järjestäminen" id="22">
      <p:sldLst>
        <p:sld r:id="rId38"/>
      </p:sldLst>
    </p:custShow>
    <p:custShow name="Esimerkki 1" id="23">
      <p:sldLst>
        <p:sld r:id="rId39"/>
      </p:sldLst>
    </p:custShow>
    <p:custShow name="Esimerkki 2" id="24">
      <p:sldLst>
        <p:sld r:id="rId40"/>
      </p:sldLst>
    </p:custShow>
    <p:custShow name="Esimerkki 3" id="25">
      <p:sldLst>
        <p:sld r:id="rId41"/>
      </p:sldLst>
    </p:custShow>
    <p:custShow name="Tarjouspyynnön osien lähettäminen" id="26">
      <p:sldLst>
        <p:sld r:id="rId90"/>
      </p:sldLst>
    </p:custShow>
    <p:custShow name="Tuotetestaus" id="27">
      <p:sldLst>
        <p:sld r:id="rId91"/>
      </p:sldLst>
    </p:custShow>
    <p:custShow name="Käyttäjien osallistuminen" id="28">
      <p:sldLst>
        <p:sld r:id="rId92"/>
      </p:sldLst>
    </p:custShow>
    <p:custShow name="Hankinnan käyttöönoton organisointi" id="29">
      <p:sldLst>
        <p:sld r:id="rId94"/>
      </p:sldLst>
    </p:custShow>
    <p:custShow name="Aloitustapaaminen" id="30">
      <p:sldLst>
        <p:sld r:id="rId95"/>
      </p:sldLst>
    </p:custShow>
    <p:custShow name="Sopimusseuranta ja seurantatiedon" id="31">
      <p:sldLst>
        <p:sld r:id="rId97"/>
      </p:sldLst>
    </p:custShow>
    <p:custShow name="Yhteistyö ja kehittäminen" id="32">
      <p:sldLst>
        <p:sld r:id="rId99"/>
      </p:sldLst>
    </p:custShow>
    <p:custShow name="Hankintatiimin osaamiskartta" id="33">
      <p:sldLst>
        <p:sld r:id="rId52"/>
      </p:sldLst>
    </p:custShow>
    <p:custShow name="Kestävien hankintojen apukysymyksiä" id="34">
      <p:sldLst>
        <p:sld r:id="rId54"/>
      </p:sldLst>
    </p:custShow>
    <p:custShow name="Markkinatuntemuksen tarkistuslista" id="35">
      <p:sldLst>
        <p:sld r:id="rId56"/>
      </p:sldLst>
    </p:custShow>
    <p:custShow name="Hankinnan ennakoidun arvon" id="36">
      <p:sldLst>
        <p:sld r:id="rId58"/>
      </p:sldLst>
    </p:custShow>
    <p:custShow name="Eu hankinnat" id="37">
      <p:sldLst>
        <p:sld r:id="rId59"/>
      </p:sldLst>
    </p:custShow>
    <p:custShow name="Kansalliset, sote-hankinnat" id="38">
      <p:sldLst>
        <p:sld r:id="rId60"/>
      </p:sldLst>
    </p:custShow>
    <p:custShow name="Esikaupallinen hankinta" id="39">
      <p:sldLst>
        <p:sld r:id="rId63"/>
      </p:sldLst>
    </p:custShow>
    <p:custShow name="Innovaatiokumppanuus" id="40">
      <p:sldLst>
        <p:sld r:id="rId67"/>
      </p:sldLst>
    </p:custShow>
    <p:custShow name="Neuvottelumenettely" id="41">
      <p:sldLst>
        <p:sld r:id="rId68"/>
      </p:sldLst>
    </p:custShow>
    <p:custShow name="Kilpailullinen neuvottelumenettely" id="42">
      <p:sldLst>
        <p:sld r:id="rId71"/>
      </p:sldLst>
    </p:custShow>
    <p:custShow name="Suunnittelukilpailu" id="43">
      <p:sldLst>
        <p:sld r:id="rId72"/>
      </p:sldLst>
    </p:custShow>
    <p:custShow name="Prototyypin hankinta" id="44">
      <p:sldLst>
        <p:sld r:id="rId66"/>
      </p:sldLst>
    </p:custShow>
    <p:custShow name="Esikaupallinen lisätietoa" id="45">
      <p:sldLst>
        <p:sld r:id="rId64"/>
      </p:sldLst>
    </p:custShow>
    <p:custShow name="Esikaupallinen kokemuksia" id="46">
      <p:sldLst>
        <p:sld r:id="rId65"/>
      </p:sldLst>
    </p:custShow>
    <p:custShow name="Neuvottelumenettely esimerkkejä" id="47">
      <p:sldLst>
        <p:sld r:id="rId69"/>
      </p:sldLst>
    </p:custShow>
    <p:custShow name="Kehitystyöpajat" id="48">
      <p:sldLst>
        <p:sld r:id="rId70"/>
      </p:sldLst>
    </p:custShow>
    <p:custShow name="Ideakilpailu" id="49">
      <p:sldLst>
        <p:sld r:id="rId73"/>
      </p:sldLst>
    </p:custShow>
    <p:custShow name="Hackathon" id="50">
      <p:sldLst>
        <p:sld r:id="rId74"/>
      </p:sldLst>
    </p:custShow>
    <p:custShow name="Esimerkkejä vertailuperusteista" id="51">
      <p:sldLst>
        <p:sld r:id="rId84"/>
        <p:sld r:id="rId85"/>
      </p:sldLst>
    </p:custShow>
    <p:custShow name="Käyttöoikeuss.&amp;valtiontuki" id="52">
      <p:sldLst>
        <p:sld r:id="rId32"/>
      </p:sldLst>
    </p:custShow>
    <p:custShow name="Hankintoihin liittyvä strateginen suunnittelu" id="53">
      <p:sldLst>
        <p:sld r:id="rId26"/>
        <p:sld r:id="rId27"/>
        <p:sld r:id="rId28"/>
        <p:sld r:id="rId29"/>
        <p:sld r:id="rId30"/>
        <p:sld r:id="rId31"/>
        <p:sld r:id="rId32"/>
        <p:sld r:id="rId33"/>
        <p:sld r:id="rId34"/>
        <p:sld r:id="rId35"/>
        <p:sld r:id="rId36"/>
        <p:sld r:id="rId37"/>
        <p:sld r:id="rId38"/>
        <p:sld r:id="rId39"/>
        <p:sld r:id="rId40"/>
        <p:sld r:id="rId41"/>
        <p:sld r:id="rId42"/>
        <p:sld r:id="rId44"/>
        <p:sld r:id="rId45"/>
        <p:sld r:id="rId47"/>
        <p:sld r:id="rId48"/>
        <p:sld r:id="rId49"/>
      </p:sldLst>
    </p:custShow>
    <p:custShow name="Hankinnan suunnittelu" id="54">
      <p:sldLst>
        <p:sld r:id="rId50"/>
        <p:sld r:id="rId51"/>
        <p:sld r:id="rId52"/>
        <p:sld r:id="rId53"/>
        <p:sld r:id="rId54"/>
        <p:sld r:id="rId55"/>
        <p:sld r:id="rId56"/>
        <p:sld r:id="rId57"/>
        <p:sld r:id="rId58"/>
        <p:sld r:id="rId59"/>
        <p:sld r:id="rId60"/>
        <p:sld r:id="rId62"/>
        <p:sld r:id="rId63"/>
        <p:sld r:id="rId64"/>
        <p:sld r:id="rId65"/>
        <p:sld r:id="rId66"/>
        <p:sld r:id="rId67"/>
        <p:sld r:id="rId68"/>
        <p:sld r:id="rId69"/>
        <p:sld r:id="rId70"/>
        <p:sld r:id="rId71"/>
        <p:sld r:id="rId72"/>
        <p:sld r:id="rId73"/>
        <p:sld r:id="rId74"/>
        <p:sld r:id="rId81"/>
        <p:sld r:id="rId82"/>
        <p:sld r:id="rId83"/>
        <p:sld r:id="rId84"/>
        <p:sld r:id="rId85"/>
        <p:sld r:id="rId86"/>
        <p:sld r:id="rId88"/>
      </p:sldLst>
    </p:custShow>
    <p:custShow name="Hankinnan toteutus" id="55">
      <p:sldLst>
        <p:sld r:id="rId89"/>
        <p:sld r:id="rId90"/>
        <p:sld r:id="rId91"/>
        <p:sld r:id="rId92"/>
      </p:sldLst>
    </p:custShow>
    <p:custShow name="Hankinnan käyttöönotto" id="56">
      <p:sldLst>
        <p:sld r:id="rId93"/>
        <p:sld r:id="rId94"/>
        <p:sld r:id="rId95"/>
      </p:sldLst>
    </p:custShow>
    <p:custShow name="Sopimuksen aikainen toiminta" id="57">
      <p:sldLst>
        <p:sld r:id="rId96"/>
        <p:sld r:id="rId100"/>
        <p:sld r:id="rId97"/>
        <p:sld r:id="rId98"/>
        <p:sld r:id="rId99"/>
        <p:sld r:id="rId101"/>
      </p:sldLst>
    </p:custShow>
    <p:custShow name="Ostoportfolio" id="58">
      <p:sldLst>
        <p:sld r:id="rId46"/>
      </p:sldLst>
    </p:custShow>
    <p:custShow name="ABC-analyysi" id="59">
      <p:sldLst/>
    </p:custShow>
    <p:custShow name="Spend-analyysi" id="60">
      <p:sldLst/>
    </p:custShow>
    <p:custShow name="Hankintojen kokonaissuunnittelu" id="61">
      <p:sldLst>
        <p:sld r:id="rId43"/>
        <p:sld r:id="rId44"/>
      </p:sldLst>
    </p:custShow>
    <p:custShow name="Hankintojen kokonaisseuranta" id="62">
      <p:sldLst>
        <p:sld r:id="rId49"/>
      </p:sldLst>
    </p:custShow>
    <p:custShow name="Käynnistäminen ja tarpeen arviointi" id="63">
      <p:sldLst>
        <p:sld r:id="rId51"/>
        <p:sld r:id="rId52"/>
        <p:sld r:id="rId53"/>
        <p:sld r:id="rId54"/>
      </p:sldLst>
    </p:custShow>
    <p:custShow name="Markkinoiden kartoittaminen ja vuoropuhelu" id="64">
      <p:sldLst>
        <p:sld r:id="rId55"/>
        <p:sld r:id="rId56"/>
      </p:sldLst>
    </p:custShow>
    <p:custShow name="Hankintamenettelyn valinta" id="65">
      <p:sldLst>
        <p:sld r:id="rId57"/>
        <p:sld r:id="rId58"/>
        <p:sld r:id="rId59"/>
        <p:sld r:id="rId60"/>
        <p:sld r:id="rId62"/>
        <p:sld r:id="rId63"/>
        <p:sld r:id="rId64"/>
        <p:sld r:id="rId65"/>
        <p:sld r:id="rId66"/>
        <p:sld r:id="rId67"/>
        <p:sld r:id="rId68"/>
        <p:sld r:id="rId69"/>
        <p:sld r:id="rId70"/>
        <p:sld r:id="rId71"/>
        <p:sld r:id="rId72"/>
        <p:sld r:id="rId73"/>
        <p:sld r:id="rId74"/>
      </p:sldLst>
    </p:custShow>
    <p:custShow name="Hankinnan kohteen ja vertailuperusteiden määrittely" id="66">
      <p:sldLst>
        <p:sld r:id="rId81"/>
        <p:sld r:id="rId82"/>
        <p:sld r:id="rId83"/>
        <p:sld r:id="rId84"/>
        <p:sld r:id="rId85"/>
      </p:sldLst>
    </p:custShow>
    <p:custShow name="Kaupalliset ehdot" id="67">
      <p:sldLst>
        <p:sld r:id="rId86"/>
      </p:sldLst>
    </p:custShow>
    <p:custShow name="Hankinnan toteutusmuodot" id="68">
      <p:sldLst/>
    </p:custShow>
    <p:custShow name="Puitejärjestely" id="69">
      <p:sldLst/>
    </p:custShow>
    <p:custShow name="Dynaaminen" id="70">
      <p:sldLst/>
    </p:custShow>
    <p:custShow name="Hankintasopimuksen muistilista" id="71">
      <p:sldLst>
        <p:sld r:id="rId87"/>
      </p:sldLst>
    </p:custShow>
    <p:custShow name="Pienhankinnat" id="72">
      <p:sldLst>
        <p:sld r:id="rId61"/>
      </p:sldLst>
    </p:custShow>
    <p:custShow name="Tesoma, yhteiskehitt." id="73">
      <p:sldLst>
        <p:sld r:id="rId103"/>
      </p:sldLst>
    </p:custShow>
    <p:custShow name="Korvaushoito yhteiskehit." id="74">
      <p:sldLst>
        <p:sld r:id="rId108"/>
      </p:sldLst>
    </p:custShow>
    <p:custShow name="Sopimuksen muuttaminen" id="75">
      <p:sldLst>
        <p:sld r:id="rId100"/>
      </p:sldLst>
    </p:custShow>
    <p:custShow name="aikatauluttaminen" id="76">
      <p:sldLst>
        <p:sld r:id="rId51"/>
      </p:sldLst>
    </p:custShow>
    <p:custShow name="Henkilöstökysely" id="77">
      <p:sldLst>
        <p:sld r:id="rId53"/>
      </p:sldLst>
    </p:custShow>
    <p:custShow name="Innov.menettelyn valinta" id="78">
      <p:sldLst>
        <p:sld r:id="rId62"/>
      </p:sldLst>
    </p:custShow>
    <p:custShow name="Vertailulaskelma" id="79">
      <p:sldLst>
        <p:sld r:id="rId82"/>
      </p:sldLst>
    </p:custShow>
    <p:custShow name="Yritysten osallistumismahdollisuudet" id="80">
      <p:sldLst>
        <p:sld r:id="rId83"/>
      </p:sldLst>
    </p:custShow>
    <p:custShow name="Puitejärjestelyn toimintavaihtoehdot" id="81">
      <p:sldLst>
        <p:sld r:id="rId75"/>
      </p:sldLst>
    </p:custShow>
    <p:custShow name="Tesoman hyvinvointikeskusallianssi" id="82">
      <p:sldLst>
        <p:sld r:id="rId103"/>
        <p:sld r:id="rId104"/>
        <p:sld r:id="rId105"/>
        <p:sld r:id="rId106"/>
        <p:sld r:id="rId107"/>
      </p:sldLst>
    </p:custShow>
    <p:custShow name="Huumehoidon palvelujen hankinta" id="83">
      <p:sldLst>
        <p:sld r:id="rId108"/>
        <p:sld r:id="rId109"/>
        <p:sld r:id="rId110"/>
        <p:sld r:id="rId111"/>
        <p:sld r:id="rId112"/>
      </p:sldLst>
    </p:custShow>
    <p:custShow name="Hankintatoimen kehitystasot" id="84">
      <p:sldLst>
        <p:sld r:id="rId44"/>
      </p:sldLst>
    </p:custShow>
    <p:custShow name="neuvottelumenettely1" id="85">
      <p:sldLst>
        <p:sld r:id="rId107"/>
      </p:sldLst>
    </p:custShow>
    <p:custShow name="neuvottelumenettely2" id="86">
      <p:sldLst>
        <p:sld r:id="rId110"/>
      </p:sldLst>
    </p:custShow>
  </p:custShow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iroinen Aino" initials="SA" lastIdx="3" clrIdx="0">
    <p:extLst/>
  </p:cmAuthor>
  <p:cmAuthor id="2" name="Kurvinen Anni" initials="KA"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4B0B"/>
    <a:srgbClr val="D5DDEA"/>
    <a:srgbClr val="E06D41"/>
    <a:srgbClr val="00F2FE"/>
    <a:srgbClr val="62B742"/>
    <a:srgbClr val="417A2C"/>
    <a:srgbClr val="FFCC99"/>
    <a:srgbClr val="FF4040"/>
    <a:srgbClr val="FF9966"/>
    <a:srgbClr val="61B7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Vaalea tyyli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433" autoAdjust="0"/>
  </p:normalViewPr>
  <p:slideViewPr>
    <p:cSldViewPr snapToGrid="0">
      <p:cViewPr>
        <p:scale>
          <a:sx n="100" d="100"/>
          <a:sy n="100" d="100"/>
        </p:scale>
        <p:origin x="29" y="-5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8" d="100"/>
          <a:sy n="88" d="100"/>
        </p:scale>
        <p:origin x="307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commentAuthors" Target="commentAuthors.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13" Type="http://schemas.openxmlformats.org/officeDocument/2006/relationships/slide" Target="slides/slide104.xml"/><Relationship Id="rId11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slide" Target="slides/slide99.xml"/><Relationship Id="rId116" Type="http://schemas.openxmlformats.org/officeDocument/2006/relationships/handoutMaster" Target="handoutMasters/handout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slide" Target="slides/slide10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slide" Target="slides/slide105.xml"/><Relationship Id="rId119" Type="http://schemas.openxmlformats.org/officeDocument/2006/relationships/viewProps" Target="view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sz="quarter" idx="1"/>
          </p:nvPr>
        </p:nvSpPr>
        <p:spPr>
          <a:xfrm>
            <a:off x="3851342" y="0"/>
            <a:ext cx="2946347" cy="498215"/>
          </a:xfrm>
          <a:prstGeom prst="rect">
            <a:avLst/>
          </a:prstGeom>
        </p:spPr>
        <p:txBody>
          <a:bodyPr vert="horz" lIns="91440" tIns="45720" rIns="91440" bIns="45720" rtlCol="0"/>
          <a:lstStyle>
            <a:lvl1pPr algn="r">
              <a:defRPr sz="1200"/>
            </a:lvl1pPr>
          </a:lstStyle>
          <a:p>
            <a:fld id="{0756CD78-F156-4DE5-B71C-77C589EF7A7C}" type="datetimeFigureOut">
              <a:rPr lang="fi-FI" smtClean="0"/>
              <a:t>28.2.2020</a:t>
            </a:fld>
            <a:endParaRPr lang="fi-FI"/>
          </a:p>
        </p:txBody>
      </p:sp>
      <p:sp>
        <p:nvSpPr>
          <p:cNvPr id="4" name="Alatunnisteen paikkamerkki 3"/>
          <p:cNvSpPr>
            <a:spLocks noGrp="1"/>
          </p:cNvSpPr>
          <p:nvPr>
            <p:ph type="ftr" sz="quarter" idx="2"/>
          </p:nvPr>
        </p:nvSpPr>
        <p:spPr>
          <a:xfrm>
            <a:off x="0" y="9431600"/>
            <a:ext cx="2946347" cy="498214"/>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p:cNvSpPr>
            <a:spLocks noGrp="1"/>
          </p:cNvSpPr>
          <p:nvPr>
            <p:ph type="sldNum" sz="quarter" idx="3"/>
          </p:nvPr>
        </p:nvSpPr>
        <p:spPr>
          <a:xfrm>
            <a:off x="3851342" y="9431600"/>
            <a:ext cx="2946347" cy="498214"/>
          </a:xfrm>
          <a:prstGeom prst="rect">
            <a:avLst/>
          </a:prstGeom>
        </p:spPr>
        <p:txBody>
          <a:bodyPr vert="horz" lIns="91440" tIns="45720" rIns="91440" bIns="45720" rtlCol="0" anchor="b"/>
          <a:lstStyle>
            <a:lvl1pPr algn="r">
              <a:defRPr sz="1200"/>
            </a:lvl1pPr>
          </a:lstStyle>
          <a:p>
            <a:fld id="{1D866A26-D9DF-43C1-BDEE-ED88D11C1D0B}" type="slidenum">
              <a:rPr lang="fi-FI" smtClean="0"/>
              <a:t>‹#›</a:t>
            </a:fld>
            <a:endParaRPr lang="fi-FI"/>
          </a:p>
        </p:txBody>
      </p:sp>
    </p:spTree>
    <p:extLst>
      <p:ext uri="{BB962C8B-B14F-4D97-AF65-F5344CB8AC3E}">
        <p14:creationId xmlns:p14="http://schemas.microsoft.com/office/powerpoint/2010/main" val="1297406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ED06E477-B00D-45FC-9E9A-F4D735004C2A}" type="datetimeFigureOut">
              <a:rPr lang="fi-FI" smtClean="0"/>
              <a:t>28.2.2020</a:t>
            </a:fld>
            <a:endParaRPr lang="fi-FI"/>
          </a:p>
        </p:txBody>
      </p:sp>
      <p:sp>
        <p:nvSpPr>
          <p:cNvPr id="4" name="Dian kuvan paikkamerkki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Alatunnisteen paikkamerkki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A17651E0-B29C-4ED2-B5B1-1D2BEA6CC394}" type="slidenum">
              <a:rPr lang="fi-FI" smtClean="0"/>
              <a:t>‹#›</a:t>
            </a:fld>
            <a:endParaRPr lang="fi-FI"/>
          </a:p>
        </p:txBody>
      </p:sp>
    </p:spTree>
    <p:extLst>
      <p:ext uri="{BB962C8B-B14F-4D97-AF65-F5344CB8AC3E}">
        <p14:creationId xmlns:p14="http://schemas.microsoft.com/office/powerpoint/2010/main" val="1865459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422275" y="1241425"/>
            <a:ext cx="5954713" cy="3351213"/>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A17651E0-B29C-4ED2-B5B1-1D2BEA6CC394}" type="slidenum">
              <a:rPr lang="fi-FI" smtClean="0"/>
              <a:t>1</a:t>
            </a:fld>
            <a:endParaRPr lang="fi-FI" dirty="0"/>
          </a:p>
        </p:txBody>
      </p:sp>
    </p:spTree>
    <p:extLst>
      <p:ext uri="{BB962C8B-B14F-4D97-AF65-F5344CB8AC3E}">
        <p14:creationId xmlns:p14="http://schemas.microsoft.com/office/powerpoint/2010/main" val="330027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A17651E0-B29C-4ED2-B5B1-1D2BEA6CC394}" type="slidenum">
              <a:rPr lang="fi-FI" smtClean="0"/>
              <a:t>14</a:t>
            </a:fld>
            <a:endParaRPr lang="fi-FI"/>
          </a:p>
        </p:txBody>
      </p:sp>
    </p:spTree>
    <p:extLst>
      <p:ext uri="{BB962C8B-B14F-4D97-AF65-F5344CB8AC3E}">
        <p14:creationId xmlns:p14="http://schemas.microsoft.com/office/powerpoint/2010/main" val="466629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A17651E0-B29C-4ED2-B5B1-1D2BEA6CC394}" type="slidenum">
              <a:rPr lang="fi-FI" smtClean="0"/>
              <a:t>15</a:t>
            </a:fld>
            <a:endParaRPr lang="fi-FI"/>
          </a:p>
        </p:txBody>
      </p:sp>
    </p:spTree>
    <p:extLst>
      <p:ext uri="{BB962C8B-B14F-4D97-AF65-F5344CB8AC3E}">
        <p14:creationId xmlns:p14="http://schemas.microsoft.com/office/powerpoint/2010/main" val="2182380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A17651E0-B29C-4ED2-B5B1-1D2BEA6CC394}" type="slidenum">
              <a:rPr lang="fi-FI" smtClean="0"/>
              <a:t>17</a:t>
            </a:fld>
            <a:endParaRPr lang="fi-FI"/>
          </a:p>
        </p:txBody>
      </p:sp>
    </p:spTree>
    <p:extLst>
      <p:ext uri="{BB962C8B-B14F-4D97-AF65-F5344CB8AC3E}">
        <p14:creationId xmlns:p14="http://schemas.microsoft.com/office/powerpoint/2010/main" val="1325579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A17651E0-B29C-4ED2-B5B1-1D2BEA6CC394}" type="slidenum">
              <a:rPr lang="fi-FI" smtClean="0"/>
              <a:t>18</a:t>
            </a:fld>
            <a:endParaRPr lang="fi-FI"/>
          </a:p>
        </p:txBody>
      </p:sp>
    </p:spTree>
    <p:extLst>
      <p:ext uri="{BB962C8B-B14F-4D97-AF65-F5344CB8AC3E}">
        <p14:creationId xmlns:p14="http://schemas.microsoft.com/office/powerpoint/2010/main" val="3152978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A17651E0-B29C-4ED2-B5B1-1D2BEA6CC394}" type="slidenum">
              <a:rPr lang="fi-FI" smtClean="0"/>
              <a:t>19</a:t>
            </a:fld>
            <a:endParaRPr lang="fi-FI"/>
          </a:p>
        </p:txBody>
      </p:sp>
    </p:spTree>
    <p:extLst>
      <p:ext uri="{BB962C8B-B14F-4D97-AF65-F5344CB8AC3E}">
        <p14:creationId xmlns:p14="http://schemas.microsoft.com/office/powerpoint/2010/main" val="1611012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A17651E0-B29C-4ED2-B5B1-1D2BEA6CC394}" type="slidenum">
              <a:rPr lang="fi-FI" smtClean="0"/>
              <a:t>28</a:t>
            </a:fld>
            <a:endParaRPr lang="fi-FI"/>
          </a:p>
        </p:txBody>
      </p:sp>
    </p:spTree>
    <p:extLst>
      <p:ext uri="{BB962C8B-B14F-4D97-AF65-F5344CB8AC3E}">
        <p14:creationId xmlns:p14="http://schemas.microsoft.com/office/powerpoint/2010/main" val="1401295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A17651E0-B29C-4ED2-B5B1-1D2BEA6CC394}" type="slidenum">
              <a:rPr lang="fi-FI" smtClean="0"/>
              <a:t>29</a:t>
            </a:fld>
            <a:endParaRPr lang="fi-FI"/>
          </a:p>
        </p:txBody>
      </p:sp>
    </p:spTree>
    <p:extLst>
      <p:ext uri="{BB962C8B-B14F-4D97-AF65-F5344CB8AC3E}">
        <p14:creationId xmlns:p14="http://schemas.microsoft.com/office/powerpoint/2010/main" val="1188709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A17651E0-B29C-4ED2-B5B1-1D2BEA6CC394}" type="slidenum">
              <a:rPr lang="fi-FI" smtClean="0"/>
              <a:t>33</a:t>
            </a:fld>
            <a:endParaRPr lang="fi-FI"/>
          </a:p>
        </p:txBody>
      </p:sp>
    </p:spTree>
    <p:extLst>
      <p:ext uri="{BB962C8B-B14F-4D97-AF65-F5344CB8AC3E}">
        <p14:creationId xmlns:p14="http://schemas.microsoft.com/office/powerpoint/2010/main" val="3245111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A17651E0-B29C-4ED2-B5B1-1D2BEA6CC394}" type="slidenum">
              <a:rPr lang="fi-FI" smtClean="0"/>
              <a:t>36</a:t>
            </a:fld>
            <a:endParaRPr lang="fi-FI"/>
          </a:p>
        </p:txBody>
      </p:sp>
    </p:spTree>
    <p:extLst>
      <p:ext uri="{BB962C8B-B14F-4D97-AF65-F5344CB8AC3E}">
        <p14:creationId xmlns:p14="http://schemas.microsoft.com/office/powerpoint/2010/main" val="2153848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A17651E0-B29C-4ED2-B5B1-1D2BEA6CC394}" type="slidenum">
              <a:rPr lang="fi-FI" smtClean="0"/>
              <a:t>41</a:t>
            </a:fld>
            <a:endParaRPr lang="fi-FI"/>
          </a:p>
        </p:txBody>
      </p:sp>
    </p:spTree>
    <p:extLst>
      <p:ext uri="{BB962C8B-B14F-4D97-AF65-F5344CB8AC3E}">
        <p14:creationId xmlns:p14="http://schemas.microsoft.com/office/powerpoint/2010/main" val="1193088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A17651E0-B29C-4ED2-B5B1-1D2BEA6CC394}" type="slidenum">
              <a:rPr lang="fi-FI" smtClean="0"/>
              <a:t>2</a:t>
            </a:fld>
            <a:endParaRPr lang="fi-FI"/>
          </a:p>
        </p:txBody>
      </p:sp>
    </p:spTree>
    <p:extLst>
      <p:ext uri="{BB962C8B-B14F-4D97-AF65-F5344CB8AC3E}">
        <p14:creationId xmlns:p14="http://schemas.microsoft.com/office/powerpoint/2010/main" val="4238483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A17651E0-B29C-4ED2-B5B1-1D2BEA6CC394}" type="slidenum">
              <a:rPr lang="fi-FI" smtClean="0"/>
              <a:t>43</a:t>
            </a:fld>
            <a:endParaRPr lang="fi-FI"/>
          </a:p>
        </p:txBody>
      </p:sp>
    </p:spTree>
    <p:extLst>
      <p:ext uri="{BB962C8B-B14F-4D97-AF65-F5344CB8AC3E}">
        <p14:creationId xmlns:p14="http://schemas.microsoft.com/office/powerpoint/2010/main" val="2381701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A17651E0-B29C-4ED2-B5B1-1D2BEA6CC394}" type="slidenum">
              <a:rPr lang="fi-FI" smtClean="0"/>
              <a:t>44</a:t>
            </a:fld>
            <a:endParaRPr lang="fi-FI"/>
          </a:p>
        </p:txBody>
      </p:sp>
    </p:spTree>
    <p:extLst>
      <p:ext uri="{BB962C8B-B14F-4D97-AF65-F5344CB8AC3E}">
        <p14:creationId xmlns:p14="http://schemas.microsoft.com/office/powerpoint/2010/main" val="1250560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A17651E0-B29C-4ED2-B5B1-1D2BEA6CC394}" type="slidenum">
              <a:rPr lang="fi-FI" smtClean="0"/>
              <a:t>45</a:t>
            </a:fld>
            <a:endParaRPr lang="fi-FI"/>
          </a:p>
        </p:txBody>
      </p:sp>
    </p:spTree>
    <p:extLst>
      <p:ext uri="{BB962C8B-B14F-4D97-AF65-F5344CB8AC3E}">
        <p14:creationId xmlns:p14="http://schemas.microsoft.com/office/powerpoint/2010/main" val="1881774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A17651E0-B29C-4ED2-B5B1-1D2BEA6CC394}" type="slidenum">
              <a:rPr lang="fi-FI" smtClean="0"/>
              <a:t>46</a:t>
            </a:fld>
            <a:endParaRPr lang="fi-FI"/>
          </a:p>
        </p:txBody>
      </p:sp>
    </p:spTree>
    <p:extLst>
      <p:ext uri="{BB962C8B-B14F-4D97-AF65-F5344CB8AC3E}">
        <p14:creationId xmlns:p14="http://schemas.microsoft.com/office/powerpoint/2010/main" val="29017003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A17651E0-B29C-4ED2-B5B1-1D2BEA6CC394}" type="slidenum">
              <a:rPr lang="fi-FI" smtClean="0"/>
              <a:t>47</a:t>
            </a:fld>
            <a:endParaRPr lang="fi-FI"/>
          </a:p>
        </p:txBody>
      </p:sp>
    </p:spTree>
    <p:extLst>
      <p:ext uri="{BB962C8B-B14F-4D97-AF65-F5344CB8AC3E}">
        <p14:creationId xmlns:p14="http://schemas.microsoft.com/office/powerpoint/2010/main" val="15885272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A17651E0-B29C-4ED2-B5B1-1D2BEA6CC394}" type="slidenum">
              <a:rPr lang="fi-FI" smtClean="0"/>
              <a:t>50</a:t>
            </a:fld>
            <a:endParaRPr lang="fi-FI"/>
          </a:p>
        </p:txBody>
      </p:sp>
    </p:spTree>
    <p:extLst>
      <p:ext uri="{BB962C8B-B14F-4D97-AF65-F5344CB8AC3E}">
        <p14:creationId xmlns:p14="http://schemas.microsoft.com/office/powerpoint/2010/main" val="1747341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A17651E0-B29C-4ED2-B5B1-1D2BEA6CC394}" type="slidenum">
              <a:rPr lang="fi-FI" smtClean="0"/>
              <a:t>53</a:t>
            </a:fld>
            <a:endParaRPr lang="fi-FI"/>
          </a:p>
        </p:txBody>
      </p:sp>
    </p:spTree>
    <p:extLst>
      <p:ext uri="{BB962C8B-B14F-4D97-AF65-F5344CB8AC3E}">
        <p14:creationId xmlns:p14="http://schemas.microsoft.com/office/powerpoint/2010/main" val="35293203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A17651E0-B29C-4ED2-B5B1-1D2BEA6CC394}" type="slidenum">
              <a:rPr lang="fi-FI" smtClean="0"/>
              <a:t>59</a:t>
            </a:fld>
            <a:endParaRPr lang="fi-FI"/>
          </a:p>
        </p:txBody>
      </p:sp>
    </p:spTree>
    <p:extLst>
      <p:ext uri="{BB962C8B-B14F-4D97-AF65-F5344CB8AC3E}">
        <p14:creationId xmlns:p14="http://schemas.microsoft.com/office/powerpoint/2010/main" val="3546515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A17651E0-B29C-4ED2-B5B1-1D2BEA6CC394}" type="slidenum">
              <a:rPr lang="fi-FI" smtClean="0"/>
              <a:t>63</a:t>
            </a:fld>
            <a:endParaRPr lang="fi-FI"/>
          </a:p>
        </p:txBody>
      </p:sp>
    </p:spTree>
    <p:extLst>
      <p:ext uri="{BB962C8B-B14F-4D97-AF65-F5344CB8AC3E}">
        <p14:creationId xmlns:p14="http://schemas.microsoft.com/office/powerpoint/2010/main" val="41717251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A17651E0-B29C-4ED2-B5B1-1D2BEA6CC394}" type="slidenum">
              <a:rPr lang="fi-FI" smtClean="0">
                <a:solidFill>
                  <a:prstClr val="black"/>
                </a:solidFill>
              </a:rPr>
              <a:pPr/>
              <a:t>66</a:t>
            </a:fld>
            <a:endParaRPr lang="fi-FI">
              <a:solidFill>
                <a:prstClr val="black"/>
              </a:solidFill>
            </a:endParaRPr>
          </a:p>
        </p:txBody>
      </p:sp>
    </p:spTree>
    <p:extLst>
      <p:ext uri="{BB962C8B-B14F-4D97-AF65-F5344CB8AC3E}">
        <p14:creationId xmlns:p14="http://schemas.microsoft.com/office/powerpoint/2010/main" val="1173002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A17651E0-B29C-4ED2-B5B1-1D2BEA6CC394}" type="slidenum">
              <a:rPr lang="fi-FI" smtClean="0"/>
              <a:t>3</a:t>
            </a:fld>
            <a:endParaRPr lang="fi-FI"/>
          </a:p>
        </p:txBody>
      </p:sp>
    </p:spTree>
    <p:extLst>
      <p:ext uri="{BB962C8B-B14F-4D97-AF65-F5344CB8AC3E}">
        <p14:creationId xmlns:p14="http://schemas.microsoft.com/office/powerpoint/2010/main" val="53731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A17651E0-B29C-4ED2-B5B1-1D2BEA6CC394}" type="slidenum">
              <a:rPr lang="fi-FI" smtClean="0"/>
              <a:t>72</a:t>
            </a:fld>
            <a:endParaRPr lang="fi-FI"/>
          </a:p>
        </p:txBody>
      </p:sp>
    </p:spTree>
    <p:extLst>
      <p:ext uri="{BB962C8B-B14F-4D97-AF65-F5344CB8AC3E}">
        <p14:creationId xmlns:p14="http://schemas.microsoft.com/office/powerpoint/2010/main" val="22670468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A17651E0-B29C-4ED2-B5B1-1D2BEA6CC394}" type="slidenum">
              <a:rPr lang="fi-FI" smtClean="0"/>
              <a:t>73</a:t>
            </a:fld>
            <a:endParaRPr lang="fi-FI"/>
          </a:p>
        </p:txBody>
      </p:sp>
    </p:spTree>
    <p:extLst>
      <p:ext uri="{BB962C8B-B14F-4D97-AF65-F5344CB8AC3E}">
        <p14:creationId xmlns:p14="http://schemas.microsoft.com/office/powerpoint/2010/main" val="25059509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A17651E0-B29C-4ED2-B5B1-1D2BEA6CC394}" type="slidenum">
              <a:rPr lang="fi-FI" smtClean="0"/>
              <a:t>80</a:t>
            </a:fld>
            <a:endParaRPr lang="fi-FI" dirty="0"/>
          </a:p>
        </p:txBody>
      </p:sp>
    </p:spTree>
    <p:extLst>
      <p:ext uri="{BB962C8B-B14F-4D97-AF65-F5344CB8AC3E}">
        <p14:creationId xmlns:p14="http://schemas.microsoft.com/office/powerpoint/2010/main" val="23182821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A17651E0-B29C-4ED2-B5B1-1D2BEA6CC394}" type="slidenum">
              <a:rPr lang="fi-FI" smtClean="0"/>
              <a:t>84</a:t>
            </a:fld>
            <a:endParaRPr lang="fi-FI"/>
          </a:p>
        </p:txBody>
      </p:sp>
    </p:spTree>
    <p:extLst>
      <p:ext uri="{BB962C8B-B14F-4D97-AF65-F5344CB8AC3E}">
        <p14:creationId xmlns:p14="http://schemas.microsoft.com/office/powerpoint/2010/main" val="6194501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A17651E0-B29C-4ED2-B5B1-1D2BEA6CC394}" type="slidenum">
              <a:rPr lang="fi-FI" smtClean="0"/>
              <a:t>87</a:t>
            </a:fld>
            <a:endParaRPr lang="fi-FI"/>
          </a:p>
        </p:txBody>
      </p:sp>
    </p:spTree>
    <p:extLst>
      <p:ext uri="{BB962C8B-B14F-4D97-AF65-F5344CB8AC3E}">
        <p14:creationId xmlns:p14="http://schemas.microsoft.com/office/powerpoint/2010/main" val="31085964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A17651E0-B29C-4ED2-B5B1-1D2BEA6CC394}" type="slidenum">
              <a:rPr lang="fi-FI" smtClean="0">
                <a:solidFill>
                  <a:prstClr val="black"/>
                </a:solidFill>
              </a:rPr>
              <a:pPr/>
              <a:t>100</a:t>
            </a:fld>
            <a:endParaRPr lang="fi-FI">
              <a:solidFill>
                <a:prstClr val="black"/>
              </a:solidFill>
            </a:endParaRPr>
          </a:p>
        </p:txBody>
      </p:sp>
    </p:spTree>
    <p:extLst>
      <p:ext uri="{BB962C8B-B14F-4D97-AF65-F5344CB8AC3E}">
        <p14:creationId xmlns:p14="http://schemas.microsoft.com/office/powerpoint/2010/main" val="547650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A17651E0-B29C-4ED2-B5B1-1D2BEA6CC394}" type="slidenum">
              <a:rPr lang="fi-FI" smtClean="0">
                <a:solidFill>
                  <a:prstClr val="black"/>
                </a:solidFill>
              </a:rPr>
              <a:pPr/>
              <a:t>4</a:t>
            </a:fld>
            <a:endParaRPr lang="fi-FI">
              <a:solidFill>
                <a:prstClr val="black"/>
              </a:solidFill>
            </a:endParaRPr>
          </a:p>
        </p:txBody>
      </p:sp>
    </p:spTree>
    <p:extLst>
      <p:ext uri="{BB962C8B-B14F-4D97-AF65-F5344CB8AC3E}">
        <p14:creationId xmlns:p14="http://schemas.microsoft.com/office/powerpoint/2010/main" val="1863786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A17651E0-B29C-4ED2-B5B1-1D2BEA6CC394}" type="slidenum">
              <a:rPr lang="fi-FI" smtClean="0"/>
              <a:t>5</a:t>
            </a:fld>
            <a:endParaRPr lang="fi-FI"/>
          </a:p>
        </p:txBody>
      </p:sp>
    </p:spTree>
    <p:extLst>
      <p:ext uri="{BB962C8B-B14F-4D97-AF65-F5344CB8AC3E}">
        <p14:creationId xmlns:p14="http://schemas.microsoft.com/office/powerpoint/2010/main" val="3400243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A17651E0-B29C-4ED2-B5B1-1D2BEA6CC394}" type="slidenum">
              <a:rPr lang="fi-FI" smtClean="0"/>
              <a:t>7</a:t>
            </a:fld>
            <a:endParaRPr lang="fi-FI"/>
          </a:p>
        </p:txBody>
      </p:sp>
    </p:spTree>
    <p:extLst>
      <p:ext uri="{BB962C8B-B14F-4D97-AF65-F5344CB8AC3E}">
        <p14:creationId xmlns:p14="http://schemas.microsoft.com/office/powerpoint/2010/main" val="3621456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A17651E0-B29C-4ED2-B5B1-1D2BEA6CC394}" type="slidenum">
              <a:rPr lang="fi-FI" smtClean="0"/>
              <a:t>8</a:t>
            </a:fld>
            <a:endParaRPr lang="fi-FI"/>
          </a:p>
        </p:txBody>
      </p:sp>
    </p:spTree>
    <p:extLst>
      <p:ext uri="{BB962C8B-B14F-4D97-AF65-F5344CB8AC3E}">
        <p14:creationId xmlns:p14="http://schemas.microsoft.com/office/powerpoint/2010/main" val="1785380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A17651E0-B29C-4ED2-B5B1-1D2BEA6CC394}" type="slidenum">
              <a:rPr lang="fi-FI" smtClean="0"/>
              <a:t>9</a:t>
            </a:fld>
            <a:endParaRPr lang="fi-FI"/>
          </a:p>
        </p:txBody>
      </p:sp>
    </p:spTree>
    <p:extLst>
      <p:ext uri="{BB962C8B-B14F-4D97-AF65-F5344CB8AC3E}">
        <p14:creationId xmlns:p14="http://schemas.microsoft.com/office/powerpoint/2010/main" val="3468017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A17651E0-B29C-4ED2-B5B1-1D2BEA6CC394}" type="slidenum">
              <a:rPr lang="fi-FI" smtClean="0"/>
              <a:t>10</a:t>
            </a:fld>
            <a:endParaRPr lang="fi-FI"/>
          </a:p>
        </p:txBody>
      </p:sp>
    </p:spTree>
    <p:extLst>
      <p:ext uri="{BB962C8B-B14F-4D97-AF65-F5344CB8AC3E}">
        <p14:creationId xmlns:p14="http://schemas.microsoft.com/office/powerpoint/2010/main" val="1519527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smtClean="0"/>
              <a:t>Muokkaa perustyyl. napsautt.</a:t>
            </a:r>
            <a:endParaRPr lang="en-US" dirty="0"/>
          </a:p>
        </p:txBody>
      </p:sp>
      <p:sp>
        <p:nvSpPr>
          <p:cNvPr id="3" name="Subtitle 2"/>
          <p:cNvSpPr>
            <a:spLocks noGrp="1"/>
          </p:cNvSpPr>
          <p:nvPr>
            <p:ph type="subTitle" idx="1"/>
          </p:nvPr>
        </p:nvSpPr>
        <p:spPr>
          <a:xfrm>
            <a:off x="1100050" y="4455621"/>
            <a:ext cx="10058400" cy="1143000"/>
          </a:xfrm>
        </p:spPr>
        <p:txBody>
          <a:bodyPr lIns="91440" rIns="91440">
            <a:normAutofit/>
          </a:bodyPr>
          <a:lstStyle>
            <a:lvl1pPr marL="0" indent="0" algn="l">
              <a:buNone/>
              <a:defRPr sz="2400" cap="all" spc="201" baseline="0">
                <a:solidFill>
                  <a:schemeClr val="tx2"/>
                </a:solidFill>
                <a:latin typeface="+mj-lt"/>
              </a:defRPr>
            </a:lvl1pPr>
            <a:lvl2pPr marL="457211" indent="0" algn="ctr">
              <a:buNone/>
              <a:defRPr sz="2400"/>
            </a:lvl2pPr>
            <a:lvl3pPr marL="914423" indent="0" algn="ctr">
              <a:buNone/>
              <a:defRPr sz="2400"/>
            </a:lvl3pPr>
            <a:lvl4pPr marL="1371634" indent="0" algn="ctr">
              <a:buNone/>
              <a:defRPr sz="2000"/>
            </a:lvl4pPr>
            <a:lvl5pPr marL="1828846" indent="0" algn="ctr">
              <a:buNone/>
              <a:defRPr sz="2000"/>
            </a:lvl5pPr>
            <a:lvl6pPr marL="2286057" indent="0" algn="ctr">
              <a:buNone/>
              <a:defRPr sz="2000"/>
            </a:lvl6pPr>
            <a:lvl7pPr marL="2743269" indent="0" algn="ctr">
              <a:buNone/>
              <a:defRPr sz="2000"/>
            </a:lvl7pPr>
            <a:lvl8pPr marL="3200480" indent="0" algn="ctr">
              <a:buNone/>
              <a:defRPr sz="2000"/>
            </a:lvl8pPr>
            <a:lvl9pPr marL="3657691" indent="0" algn="ctr">
              <a:buNone/>
              <a:defRPr sz="2000"/>
            </a:lvl9pPr>
          </a:lstStyle>
          <a:p>
            <a:r>
              <a:rPr lang="fi-FI" smtClean="0"/>
              <a:t>Muokkaa alaotsikon perustyyliä napsautt.</a:t>
            </a:r>
            <a:endParaRPr lang="en-US" dirty="0"/>
          </a:p>
        </p:txBody>
      </p:sp>
      <p:sp>
        <p:nvSpPr>
          <p:cNvPr id="4" name="Date Placeholder 3"/>
          <p:cNvSpPr>
            <a:spLocks noGrp="1"/>
          </p:cNvSpPr>
          <p:nvPr>
            <p:ph type="dt" sz="half" idx="10"/>
          </p:nvPr>
        </p:nvSpPr>
        <p:spPr>
          <a:xfrm>
            <a:off x="1097281" y="6459787"/>
            <a:ext cx="2472271" cy="365125"/>
          </a:xfrm>
          <a:prstGeom prst="rect">
            <a:avLst/>
          </a:prstGeom>
        </p:spPr>
        <p:txBody>
          <a:bodyPr/>
          <a:lstStyle/>
          <a:p>
            <a:fld id="{2D4958E2-5CF4-4D25-B758-08CB078B5992}" type="datetime1">
              <a:rPr lang="fi-FI" smtClean="0"/>
              <a:t>28.2.2020</a:t>
            </a:fld>
            <a:endParaRPr lang="fi-FI"/>
          </a:p>
        </p:txBody>
      </p:sp>
      <p:sp>
        <p:nvSpPr>
          <p:cNvPr id="5" name="Footer Placeholder 4"/>
          <p:cNvSpPr>
            <a:spLocks noGrp="1"/>
          </p:cNvSpPr>
          <p:nvPr>
            <p:ph type="ftr" sz="quarter" idx="11"/>
          </p:nvPr>
        </p:nvSpPr>
        <p:spPr/>
        <p:txBody>
          <a:bodyPr/>
          <a:lstStyle/>
          <a:p>
            <a:r>
              <a:rPr lang="fi-FI" smtClean="0"/>
              <a:t>SOPIMUKSEN AIKAINEN TOIMINTA</a:t>
            </a:r>
            <a:endParaRPr lang="fi-FI"/>
          </a:p>
        </p:txBody>
      </p:sp>
      <p:sp>
        <p:nvSpPr>
          <p:cNvPr id="6" name="Slide Number Placeholder 5"/>
          <p:cNvSpPr>
            <a:spLocks noGrp="1"/>
          </p:cNvSpPr>
          <p:nvPr>
            <p:ph type="sldNum" sz="quarter" idx="12"/>
          </p:nvPr>
        </p:nvSpPr>
        <p:spPr/>
        <p:txBody>
          <a:bodyPr/>
          <a:lstStyle/>
          <a:p>
            <a:fld id="{0DC82243-5FBE-4E9B-9815-3B80B9FB2FBB}" type="slidenum">
              <a:rPr lang="fi-FI" smtClean="0"/>
              <a:t>‹#›</a:t>
            </a:fld>
            <a:endParaRPr lang="fi-FI"/>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310766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Otsikollinen kuva">
    <p:spTree>
      <p:nvGrpSpPr>
        <p:cNvPr id="1" name=""/>
        <p:cNvGrpSpPr/>
        <p:nvPr/>
      </p:nvGrpSpPr>
      <p:grpSpPr>
        <a:xfrm>
          <a:off x="0" y="0"/>
          <a:ext cx="0" cy="0"/>
          <a:chOff x="0" y="0"/>
          <a:chExt cx="0" cy="0"/>
        </a:xfrm>
      </p:grpSpPr>
      <p:sp>
        <p:nvSpPr>
          <p:cNvPr id="8" name="Rectangle 7"/>
          <p:cNvSpPr/>
          <p:nvPr/>
        </p:nvSpPr>
        <p:spPr>
          <a:xfrm>
            <a:off x="3175" y="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1895461"/>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37780" y="631529"/>
            <a:ext cx="10113264" cy="822960"/>
          </a:xfrm>
        </p:spPr>
        <p:txBody>
          <a:bodyPr lIns="91440" tIns="0" rIns="91440" bIns="0" anchor="b">
            <a:noAutofit/>
          </a:bodyPr>
          <a:lstStyle>
            <a:lvl1pPr>
              <a:defRPr sz="3600" b="0">
                <a:solidFill>
                  <a:srgbClr val="FFFFFF"/>
                </a:solidFill>
              </a:defRPr>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en-US" dirty="0"/>
          </a:p>
        </p:txBody>
      </p:sp>
      <p:sp>
        <p:nvSpPr>
          <p:cNvPr id="10" name="Rectangle 6"/>
          <p:cNvSpPr/>
          <p:nvPr userDrawn="1"/>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8"/>
          <p:cNvSpPr/>
          <p:nvPr userDrawn="1"/>
        </p:nvSpPr>
        <p:spPr>
          <a:xfrm>
            <a:off x="1"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ooter Placeholder 4"/>
          <p:cNvSpPr>
            <a:spLocks noGrp="1"/>
          </p:cNvSpPr>
          <p:nvPr>
            <p:ph type="ftr" sz="quarter" idx="3"/>
          </p:nvPr>
        </p:nvSpPr>
        <p:spPr>
          <a:xfrm>
            <a:off x="3686184"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fi-FI" smtClean="0"/>
              <a:t>SOPIMUKSEN AIKAINEN TOIMINTA</a:t>
            </a:r>
            <a:endParaRPr lang="fi-FI" dirty="0"/>
          </a:p>
        </p:txBody>
      </p:sp>
      <p:sp>
        <p:nvSpPr>
          <p:cNvPr id="14" name="Slide Number Placeholder 5"/>
          <p:cNvSpPr>
            <a:spLocks noGrp="1"/>
          </p:cNvSpPr>
          <p:nvPr>
            <p:ph type="sldNum" sz="quarter" idx="4"/>
          </p:nvPr>
        </p:nvSpPr>
        <p:spPr>
          <a:xfrm>
            <a:off x="0" y="6446837"/>
            <a:ext cx="1312025" cy="365125"/>
          </a:xfrm>
          <a:prstGeom prst="rect">
            <a:avLst/>
          </a:prstGeom>
        </p:spPr>
        <p:txBody>
          <a:bodyPr vert="horz" lIns="91440" tIns="45720" rIns="91440" bIns="45720" rtlCol="0" anchor="ctr"/>
          <a:lstStyle>
            <a:lvl1pPr algn="r">
              <a:defRPr sz="1050">
                <a:solidFill>
                  <a:srgbClr val="FFFFFF"/>
                </a:solidFill>
              </a:defRPr>
            </a:lvl1pPr>
          </a:lstStyle>
          <a:p>
            <a:fld id="{0DC82243-5FBE-4E9B-9815-3B80B9FB2FBB}" type="slidenum">
              <a:rPr lang="fi-FI" smtClean="0"/>
              <a:t>‹#›</a:t>
            </a:fld>
            <a:endParaRPr lang="fi-FI"/>
          </a:p>
        </p:txBody>
      </p:sp>
      <p:pic>
        <p:nvPicPr>
          <p:cNvPr id="12" name="Kuva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8666" y="6499928"/>
            <a:ext cx="2323691" cy="284841"/>
          </a:xfrm>
          <a:prstGeom prst="rect">
            <a:avLst/>
          </a:prstGeom>
        </p:spPr>
      </p:pic>
    </p:spTree>
    <p:extLst>
      <p:ext uri="{BB962C8B-B14F-4D97-AF65-F5344CB8AC3E}">
        <p14:creationId xmlns:p14="http://schemas.microsoft.com/office/powerpoint/2010/main" val="730215388"/>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a:xfrm>
            <a:off x="503723" y="3893509"/>
            <a:ext cx="2472271" cy="365125"/>
          </a:xfrm>
          <a:prstGeom prst="rect">
            <a:avLst/>
          </a:prstGeom>
        </p:spPr>
        <p:txBody>
          <a:bodyPr/>
          <a:lstStyle/>
          <a:p>
            <a:fld id="{76741D31-E16E-43BA-BF0B-BB180F065E9B}" type="datetime1">
              <a:rPr lang="fi-FI" smtClean="0">
                <a:solidFill>
                  <a:srgbClr val="000000"/>
                </a:solidFill>
              </a:rPr>
              <a:pPr/>
              <a:t>28.2.2020</a:t>
            </a:fld>
            <a:endParaRPr lang="fi-FI">
              <a:solidFill>
                <a:srgbClr val="000000"/>
              </a:solidFill>
            </a:endParaRPr>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35702E44-7133-4039-AFB2-677BAF16ACB9}" type="slidenum">
              <a:rPr lang="fi-FI" smtClean="0"/>
              <a:pPr/>
              <a:t>‹#›</a:t>
            </a:fld>
            <a:endParaRPr lang="fi-FI"/>
          </a:p>
        </p:txBody>
      </p:sp>
    </p:spTree>
    <p:extLst>
      <p:ext uri="{BB962C8B-B14F-4D97-AF65-F5344CB8AC3E}">
        <p14:creationId xmlns:p14="http://schemas.microsoft.com/office/powerpoint/2010/main" val="2389165826"/>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80"/>
            <a:ext cx="2628900" cy="5757421"/>
          </a:xfrm>
        </p:spPr>
        <p:txBody>
          <a:bodyPr vert="eaVert"/>
          <a:lstStyle/>
          <a:p>
            <a:r>
              <a:rPr lang="fi-FI" smtClean="0"/>
              <a:t>Muokkaa perustyyl. napsautt.</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a:xfrm>
            <a:off x="503723" y="3893509"/>
            <a:ext cx="2472271" cy="365125"/>
          </a:xfrm>
          <a:prstGeom prst="rect">
            <a:avLst/>
          </a:prstGeom>
        </p:spPr>
        <p:txBody>
          <a:bodyPr/>
          <a:lstStyle/>
          <a:p>
            <a:fld id="{3920590C-C304-4D1F-A0C8-31893B6C6D49}" type="datetime1">
              <a:rPr lang="fi-FI" smtClean="0">
                <a:solidFill>
                  <a:srgbClr val="000000"/>
                </a:solidFill>
              </a:rPr>
              <a:pPr/>
              <a:t>28.2.2020</a:t>
            </a:fld>
            <a:endParaRPr lang="fi-FI">
              <a:solidFill>
                <a:srgbClr val="000000"/>
              </a:solidFill>
            </a:endParaRPr>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35702E44-7133-4039-AFB2-677BAF16ACB9}" type="slidenum">
              <a:rPr lang="fi-FI" smtClean="0"/>
              <a:pPr/>
              <a:t>‹#›</a:t>
            </a:fld>
            <a:endParaRPr lang="fi-FI"/>
          </a:p>
        </p:txBody>
      </p:sp>
    </p:spTree>
    <p:extLst>
      <p:ext uri="{BB962C8B-B14F-4D97-AF65-F5344CB8AC3E}">
        <p14:creationId xmlns:p14="http://schemas.microsoft.com/office/powerpoint/2010/main" val="2779421704"/>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D54B0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rgbClr val="C0310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smtClean="0"/>
              <a:t>Muokkaa perustyyl. napsautt.</a:t>
            </a:r>
            <a:endParaRPr lang="en-US" dirty="0"/>
          </a:p>
        </p:txBody>
      </p:sp>
      <p:sp>
        <p:nvSpPr>
          <p:cNvPr id="3" name="Subtitle 2"/>
          <p:cNvSpPr>
            <a:spLocks noGrp="1"/>
          </p:cNvSpPr>
          <p:nvPr>
            <p:ph type="subTitle" idx="1"/>
          </p:nvPr>
        </p:nvSpPr>
        <p:spPr>
          <a:xfrm>
            <a:off x="1100050" y="4455620"/>
            <a:ext cx="10058400" cy="1143000"/>
          </a:xfrm>
        </p:spPr>
        <p:txBody>
          <a:bodyPr lIns="91440" rIns="91440">
            <a:normAutofit/>
          </a:bodyPr>
          <a:lstStyle>
            <a:lvl1pPr marL="0" indent="0" algn="l">
              <a:buNone/>
              <a:defRPr sz="2400" cap="all" spc="201" baseline="0">
                <a:solidFill>
                  <a:schemeClr val="tx2"/>
                </a:solidFill>
                <a:latin typeface="+mj-lt"/>
              </a:defRPr>
            </a:lvl1pPr>
            <a:lvl2pPr marL="457211" indent="0" algn="ctr">
              <a:buNone/>
              <a:defRPr sz="2400"/>
            </a:lvl2pPr>
            <a:lvl3pPr marL="914423" indent="0" algn="ctr">
              <a:buNone/>
              <a:defRPr sz="2400"/>
            </a:lvl3pPr>
            <a:lvl4pPr marL="1371634" indent="0" algn="ctr">
              <a:buNone/>
              <a:defRPr sz="2000"/>
            </a:lvl4pPr>
            <a:lvl5pPr marL="1828846" indent="0" algn="ctr">
              <a:buNone/>
              <a:defRPr sz="2000"/>
            </a:lvl5pPr>
            <a:lvl6pPr marL="2286057" indent="0" algn="ctr">
              <a:buNone/>
              <a:defRPr sz="2000"/>
            </a:lvl6pPr>
            <a:lvl7pPr marL="2743269" indent="0" algn="ctr">
              <a:buNone/>
              <a:defRPr sz="2000"/>
            </a:lvl7pPr>
            <a:lvl8pPr marL="3200480" indent="0" algn="ctr">
              <a:buNone/>
              <a:defRPr sz="2000"/>
            </a:lvl8pPr>
            <a:lvl9pPr marL="3657691" indent="0" algn="ctr">
              <a:buNone/>
              <a:defRPr sz="2000"/>
            </a:lvl9pPr>
          </a:lstStyle>
          <a:p>
            <a:r>
              <a:rPr lang="fi-FI" smtClean="0"/>
              <a:t>Muokkaa alaotsikon perustyyliä napsautt.</a:t>
            </a:r>
            <a:endParaRPr lang="en-US" dirty="0"/>
          </a:p>
        </p:txBody>
      </p:sp>
      <p:sp>
        <p:nvSpPr>
          <p:cNvPr id="4" name="Date Placeholder 3"/>
          <p:cNvSpPr>
            <a:spLocks noGrp="1"/>
          </p:cNvSpPr>
          <p:nvPr>
            <p:ph type="dt" sz="half" idx="10"/>
          </p:nvPr>
        </p:nvSpPr>
        <p:spPr>
          <a:xfrm>
            <a:off x="1097281" y="6459787"/>
            <a:ext cx="2472271" cy="365125"/>
          </a:xfrm>
          <a:prstGeom prst="rect">
            <a:avLst/>
          </a:prstGeom>
        </p:spPr>
        <p:txBody>
          <a:bodyPr/>
          <a:lstStyle/>
          <a:p>
            <a:fld id="{BD2D2CED-26DB-4BBB-A990-479ABB9AAAB2}" type="datetime1">
              <a:rPr lang="fi-FI" smtClean="0">
                <a:solidFill>
                  <a:srgbClr val="000000"/>
                </a:solidFill>
              </a:rPr>
              <a:pPr/>
              <a:t>28.2.2020</a:t>
            </a:fld>
            <a:endParaRPr lang="fi-FI">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fi-FI" dirty="0" smtClean="0"/>
              <a:t>HANKINTOIHIN LIITTYVÄ STRATEGINEN SUUNNITTELU</a:t>
            </a:r>
            <a:endParaRPr lang="fi-FI" dirty="0"/>
          </a:p>
        </p:txBody>
      </p:sp>
      <p:sp>
        <p:nvSpPr>
          <p:cNvPr id="6" name="Slide Number Placeholder 5"/>
          <p:cNvSpPr>
            <a:spLocks noGrp="1"/>
          </p:cNvSpPr>
          <p:nvPr>
            <p:ph type="sldNum" sz="quarter" idx="12"/>
          </p:nvPr>
        </p:nvSpPr>
        <p:spPr/>
        <p:txBody>
          <a:bodyPr/>
          <a:lstStyle/>
          <a:p>
            <a:fld id="{0E9EC09B-81EE-4D0F-8E4F-0F6E96E51DDF}" type="slidenum">
              <a:rPr lang="fi-FI" smtClean="0"/>
              <a:pPr/>
              <a:t>‹#›</a:t>
            </a:fld>
            <a:endParaRPr lang="fi-FI"/>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5323561"/>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a:xfrm>
            <a:off x="1097280" y="522514"/>
            <a:ext cx="10058400" cy="627018"/>
          </a:xfrm>
        </p:spPr>
        <p:txBody>
          <a:bodyPr/>
          <a:lstStyle>
            <a:lvl1pPr marL="0">
              <a:defRPr/>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en-US" dirty="0"/>
          </a:p>
        </p:txBody>
      </p:sp>
      <p:sp>
        <p:nvSpPr>
          <p:cNvPr id="3" name="Content Placeholder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a:xfrm>
            <a:off x="1097281" y="6459787"/>
            <a:ext cx="2472271" cy="365125"/>
          </a:xfrm>
          <a:prstGeom prst="rect">
            <a:avLst/>
          </a:prstGeom>
        </p:spPr>
        <p:txBody>
          <a:bodyPr/>
          <a:lstStyle/>
          <a:p>
            <a:fld id="{355FA7EF-C7D4-4B9E-98EB-800F71DD0D50}" type="datetime1">
              <a:rPr lang="fi-FI" smtClean="0">
                <a:solidFill>
                  <a:srgbClr val="000000"/>
                </a:solidFill>
              </a:rPr>
              <a:pPr/>
              <a:t>28.2.2020</a:t>
            </a:fld>
            <a:endParaRPr lang="fi-FI">
              <a:solidFill>
                <a:srgbClr val="000000"/>
              </a:solidFill>
            </a:endParaRPr>
          </a:p>
        </p:txBody>
      </p:sp>
      <p:sp>
        <p:nvSpPr>
          <p:cNvPr id="5" name="Footer Placeholder 4"/>
          <p:cNvSpPr>
            <a:spLocks noGrp="1"/>
          </p:cNvSpPr>
          <p:nvPr>
            <p:ph type="ftr" sz="quarter" idx="11"/>
          </p:nvPr>
        </p:nvSpPr>
        <p:spPr/>
        <p:txBody>
          <a:bodyPr/>
          <a:lstStyle/>
          <a:p>
            <a:r>
              <a:rPr lang="fi-FI" smtClean="0"/>
              <a:t>HANKINTOIHIN LIITTYVÄ STRATEGINEN SUUNNITTELU</a:t>
            </a:r>
            <a:endParaRPr lang="fi-FI" dirty="0"/>
          </a:p>
        </p:txBody>
      </p:sp>
      <p:sp>
        <p:nvSpPr>
          <p:cNvPr id="6" name="Slide Number Placeholder 5"/>
          <p:cNvSpPr>
            <a:spLocks noGrp="1"/>
          </p:cNvSpPr>
          <p:nvPr>
            <p:ph type="sldNum" sz="quarter" idx="12"/>
          </p:nvPr>
        </p:nvSpPr>
        <p:spPr/>
        <p:txBody>
          <a:bodyPr/>
          <a:lstStyle/>
          <a:p>
            <a:fld id="{0E9EC09B-81EE-4D0F-8E4F-0F6E96E51DDF}" type="slidenum">
              <a:rPr lang="fi-FI" smtClean="0"/>
              <a:pPr/>
              <a:t>‹#›</a:t>
            </a:fld>
            <a:endParaRPr lang="fi-FI"/>
          </a:p>
        </p:txBody>
      </p:sp>
    </p:spTree>
    <p:extLst>
      <p:ext uri="{BB962C8B-B14F-4D97-AF65-F5344CB8AC3E}">
        <p14:creationId xmlns:p14="http://schemas.microsoft.com/office/powerpoint/2010/main" val="717977821"/>
      </p:ext>
    </p:extLst>
  </p:cSld>
  <p:clrMapOvr>
    <a:masterClrMapping/>
  </p:clrMapOvr>
  <p:timing>
    <p:tnLst>
      <p:par>
        <p:cTn id="1" dur="indefinite" restart="never" nodeType="tmRoot"/>
      </p:par>
    </p:tnLst>
  </p:timing>
  <p:hf hdr="0" dt="0"/>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smtClean="0"/>
              <a:t>Muokkaa perustyyl. napsautt.</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1" baseline="0">
                <a:solidFill>
                  <a:schemeClr val="tx2"/>
                </a:solidFill>
                <a:latin typeface="+mj-lt"/>
              </a:defRPr>
            </a:lvl1pPr>
            <a:lvl2pPr marL="457211" indent="0">
              <a:buNone/>
              <a:defRPr sz="1801">
                <a:solidFill>
                  <a:schemeClr val="tx1">
                    <a:tint val="75000"/>
                  </a:schemeClr>
                </a:solidFill>
              </a:defRPr>
            </a:lvl2pPr>
            <a:lvl3pPr marL="914423" indent="0">
              <a:buNone/>
              <a:defRPr sz="1600">
                <a:solidFill>
                  <a:schemeClr val="tx1">
                    <a:tint val="75000"/>
                  </a:schemeClr>
                </a:solidFill>
              </a:defRPr>
            </a:lvl3pPr>
            <a:lvl4pPr marL="1371634" indent="0">
              <a:buNone/>
              <a:defRPr sz="1401">
                <a:solidFill>
                  <a:schemeClr val="tx1">
                    <a:tint val="75000"/>
                  </a:schemeClr>
                </a:solidFill>
              </a:defRPr>
            </a:lvl4pPr>
            <a:lvl5pPr marL="1828846" indent="0">
              <a:buNone/>
              <a:defRPr sz="1401">
                <a:solidFill>
                  <a:schemeClr val="tx1">
                    <a:tint val="75000"/>
                  </a:schemeClr>
                </a:solidFill>
              </a:defRPr>
            </a:lvl5pPr>
            <a:lvl6pPr marL="2286057" indent="0">
              <a:buNone/>
              <a:defRPr sz="1401">
                <a:solidFill>
                  <a:schemeClr val="tx1">
                    <a:tint val="75000"/>
                  </a:schemeClr>
                </a:solidFill>
              </a:defRPr>
            </a:lvl6pPr>
            <a:lvl7pPr marL="2743269" indent="0">
              <a:buNone/>
              <a:defRPr sz="1401">
                <a:solidFill>
                  <a:schemeClr val="tx1">
                    <a:tint val="75000"/>
                  </a:schemeClr>
                </a:solidFill>
              </a:defRPr>
            </a:lvl7pPr>
            <a:lvl8pPr marL="3200480" indent="0">
              <a:buNone/>
              <a:defRPr sz="1401">
                <a:solidFill>
                  <a:schemeClr val="tx1">
                    <a:tint val="75000"/>
                  </a:schemeClr>
                </a:solidFill>
              </a:defRPr>
            </a:lvl8pPr>
            <a:lvl9pPr marL="3657691" indent="0">
              <a:buNone/>
              <a:defRPr sz="1401">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a:xfrm>
            <a:off x="1097281" y="6459787"/>
            <a:ext cx="2472271" cy="365125"/>
          </a:xfrm>
          <a:prstGeom prst="rect">
            <a:avLst/>
          </a:prstGeom>
        </p:spPr>
        <p:txBody>
          <a:bodyPr/>
          <a:lstStyle/>
          <a:p>
            <a:fld id="{406CDD69-21D1-42FF-B440-08394C22E65F}" type="datetime1">
              <a:rPr lang="fi-FI" smtClean="0">
                <a:solidFill>
                  <a:srgbClr val="000000"/>
                </a:solidFill>
              </a:rPr>
              <a:pPr/>
              <a:t>28.2.2020</a:t>
            </a:fld>
            <a:endParaRPr lang="fi-FI">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fi-FI" dirty="0" smtClean="0"/>
              <a:t>HANKINTOIHIN LIITTYVÄ STRATEGINEN SUUNNITTELU</a:t>
            </a:r>
            <a:endParaRPr lang="fi-FI" dirty="0"/>
          </a:p>
        </p:txBody>
      </p:sp>
      <p:sp>
        <p:nvSpPr>
          <p:cNvPr id="6" name="Slide Number Placeholder 5"/>
          <p:cNvSpPr>
            <a:spLocks noGrp="1"/>
          </p:cNvSpPr>
          <p:nvPr>
            <p:ph type="sldNum" sz="quarter" idx="12"/>
          </p:nvPr>
        </p:nvSpPr>
        <p:spPr/>
        <p:txBody>
          <a:bodyPr/>
          <a:lstStyle/>
          <a:p>
            <a:fld id="{0E9EC09B-81EE-4D0F-8E4F-0F6E96E51DDF}" type="slidenum">
              <a:rPr lang="fi-FI" smtClean="0"/>
              <a:pPr/>
              <a:t>‹#›</a:t>
            </a:fld>
            <a:endParaRPr lang="fi-FI"/>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3816742"/>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fi-FI" smtClean="0"/>
              <a:t>Muokkaa perustyyl. napsautt.</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Date Placeholder 4"/>
          <p:cNvSpPr>
            <a:spLocks noGrp="1"/>
          </p:cNvSpPr>
          <p:nvPr>
            <p:ph type="dt" sz="half" idx="10"/>
          </p:nvPr>
        </p:nvSpPr>
        <p:spPr>
          <a:xfrm>
            <a:off x="1097281" y="6459787"/>
            <a:ext cx="2472271" cy="365125"/>
          </a:xfrm>
          <a:prstGeom prst="rect">
            <a:avLst/>
          </a:prstGeom>
        </p:spPr>
        <p:txBody>
          <a:bodyPr/>
          <a:lstStyle/>
          <a:p>
            <a:fld id="{FB695324-FA84-470C-A993-BFCDB48AC393}" type="datetime1">
              <a:rPr lang="fi-FI" smtClean="0">
                <a:solidFill>
                  <a:srgbClr val="000000"/>
                </a:solidFill>
              </a:rPr>
              <a:pPr/>
              <a:t>28.2.2020</a:t>
            </a:fld>
            <a:endParaRPr lang="fi-FI">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fi-FI" smtClean="0"/>
              <a:t>HANKINTOIHIN LITITYVÄ STRATEGINEN SUUNNITTELU</a:t>
            </a:r>
            <a:endParaRPr lang="fi-FI" dirty="0"/>
          </a:p>
        </p:txBody>
      </p:sp>
      <p:sp>
        <p:nvSpPr>
          <p:cNvPr id="7" name="Slide Number Placeholder 6"/>
          <p:cNvSpPr>
            <a:spLocks noGrp="1"/>
          </p:cNvSpPr>
          <p:nvPr>
            <p:ph type="sldNum" sz="quarter" idx="12"/>
          </p:nvPr>
        </p:nvSpPr>
        <p:spPr/>
        <p:txBody>
          <a:bodyPr/>
          <a:lstStyle/>
          <a:p>
            <a:fld id="{0E9EC09B-81EE-4D0F-8E4F-0F6E96E51DDF}" type="slidenum">
              <a:rPr lang="fi-FI" smtClean="0"/>
              <a:pPr/>
              <a:t>‹#›</a:t>
            </a:fld>
            <a:endParaRPr lang="fi-FI"/>
          </a:p>
        </p:txBody>
      </p:sp>
    </p:spTree>
    <p:extLst>
      <p:ext uri="{BB962C8B-B14F-4D97-AF65-F5344CB8AC3E}">
        <p14:creationId xmlns:p14="http://schemas.microsoft.com/office/powerpoint/2010/main" val="3451781643"/>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fi-FI" smtClean="0"/>
              <a:t>Muokkaa perustyyl. napsautt.</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11" indent="0">
              <a:buNone/>
              <a:defRPr sz="2000" b="1"/>
            </a:lvl2pPr>
            <a:lvl3pPr marL="914423" indent="0">
              <a:buNone/>
              <a:defRPr sz="1801"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fi-FI" smtClean="0"/>
              <a:t>Muokkaa tekstin perustyylejä napsauttamalla</a:t>
            </a:r>
          </a:p>
        </p:txBody>
      </p:sp>
      <p:sp>
        <p:nvSpPr>
          <p:cNvPr id="4" name="Content Placeholder 3"/>
          <p:cNvSpPr>
            <a:spLocks noGrp="1"/>
          </p:cNvSpPr>
          <p:nvPr>
            <p:ph sz="half" idx="2"/>
          </p:nvPr>
        </p:nvSpPr>
        <p:spPr>
          <a:xfrm>
            <a:off x="1097280" y="2582334"/>
            <a:ext cx="4937760" cy="33782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11" indent="0">
              <a:buNone/>
              <a:defRPr sz="2000" b="1"/>
            </a:lvl2pPr>
            <a:lvl3pPr marL="914423" indent="0">
              <a:buNone/>
              <a:defRPr sz="1801"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fi-FI" smtClean="0"/>
              <a:t>Muokkaa tekstin perustyylejä napsauttamalla</a:t>
            </a:r>
          </a:p>
        </p:txBody>
      </p:sp>
      <p:sp>
        <p:nvSpPr>
          <p:cNvPr id="6" name="Content Placeholder 5"/>
          <p:cNvSpPr>
            <a:spLocks noGrp="1"/>
          </p:cNvSpPr>
          <p:nvPr>
            <p:ph sz="quarter" idx="4"/>
          </p:nvPr>
        </p:nvSpPr>
        <p:spPr>
          <a:xfrm>
            <a:off x="6217920" y="2582334"/>
            <a:ext cx="4937760" cy="33782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7" name="Date Placeholder 6"/>
          <p:cNvSpPr>
            <a:spLocks noGrp="1"/>
          </p:cNvSpPr>
          <p:nvPr>
            <p:ph type="dt" sz="half" idx="10"/>
          </p:nvPr>
        </p:nvSpPr>
        <p:spPr>
          <a:xfrm>
            <a:off x="1097281" y="6459787"/>
            <a:ext cx="2472271" cy="365125"/>
          </a:xfrm>
          <a:prstGeom prst="rect">
            <a:avLst/>
          </a:prstGeom>
        </p:spPr>
        <p:txBody>
          <a:bodyPr/>
          <a:lstStyle/>
          <a:p>
            <a:fld id="{2A27203A-C333-42F3-A51F-9921C0204C8E}" type="datetime1">
              <a:rPr lang="fi-FI" smtClean="0">
                <a:solidFill>
                  <a:srgbClr val="000000"/>
                </a:solidFill>
              </a:rPr>
              <a:pPr/>
              <a:t>28.2.2020</a:t>
            </a:fld>
            <a:endParaRPr lang="fi-FI">
              <a:solidFill>
                <a:srgbClr val="000000"/>
              </a:solidFill>
            </a:endParaRPr>
          </a:p>
        </p:txBody>
      </p:sp>
      <p:sp>
        <p:nvSpPr>
          <p:cNvPr id="8" name="Footer Placeholder 7"/>
          <p:cNvSpPr>
            <a:spLocks noGrp="1"/>
          </p:cNvSpPr>
          <p:nvPr>
            <p:ph type="ftr" sz="quarter" idx="11"/>
          </p:nvPr>
        </p:nvSpPr>
        <p:spPr/>
        <p:txBody>
          <a:bodyPr/>
          <a:lstStyle>
            <a:lvl1pPr>
              <a:defRPr/>
            </a:lvl1pPr>
          </a:lstStyle>
          <a:p>
            <a:r>
              <a:rPr lang="fi-FI" dirty="0" smtClean="0"/>
              <a:t>HANKINTOIHIN LIITTYVÄ STRATEGINEN SUUNNITTELU</a:t>
            </a:r>
            <a:endParaRPr lang="fi-FI" dirty="0"/>
          </a:p>
        </p:txBody>
      </p:sp>
      <p:sp>
        <p:nvSpPr>
          <p:cNvPr id="9" name="Slide Number Placeholder 8"/>
          <p:cNvSpPr>
            <a:spLocks noGrp="1"/>
          </p:cNvSpPr>
          <p:nvPr>
            <p:ph type="sldNum" sz="quarter" idx="12"/>
          </p:nvPr>
        </p:nvSpPr>
        <p:spPr/>
        <p:txBody>
          <a:bodyPr/>
          <a:lstStyle/>
          <a:p>
            <a:fld id="{0E9EC09B-81EE-4D0F-8E4F-0F6E96E51DDF}" type="slidenum">
              <a:rPr lang="fi-FI" smtClean="0"/>
              <a:pPr/>
              <a:t>‹#›</a:t>
            </a:fld>
            <a:endParaRPr lang="fi-FI"/>
          </a:p>
        </p:txBody>
      </p:sp>
    </p:spTree>
    <p:extLst>
      <p:ext uri="{BB962C8B-B14F-4D97-AF65-F5344CB8AC3E}">
        <p14:creationId xmlns:p14="http://schemas.microsoft.com/office/powerpoint/2010/main" val="1186859630"/>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Date Placeholder 2"/>
          <p:cNvSpPr>
            <a:spLocks noGrp="1"/>
          </p:cNvSpPr>
          <p:nvPr>
            <p:ph type="dt" sz="half" idx="10"/>
          </p:nvPr>
        </p:nvSpPr>
        <p:spPr>
          <a:xfrm>
            <a:off x="1097281" y="6459787"/>
            <a:ext cx="2472271" cy="365125"/>
          </a:xfrm>
          <a:prstGeom prst="rect">
            <a:avLst/>
          </a:prstGeom>
        </p:spPr>
        <p:txBody>
          <a:bodyPr/>
          <a:lstStyle/>
          <a:p>
            <a:fld id="{8CDE0AEC-7771-4FA3-A6B6-187DC1DC2352}" type="datetime1">
              <a:rPr lang="fi-FI" smtClean="0">
                <a:solidFill>
                  <a:srgbClr val="000000"/>
                </a:solidFill>
              </a:rPr>
              <a:pPr/>
              <a:t>28.2.2020</a:t>
            </a:fld>
            <a:endParaRPr lang="fi-FI">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fi-FI" dirty="0" smtClean="0"/>
              <a:t>HANKINTOIHIN LIITTYVÄ STRATEGINEN SUUNNITTELU</a:t>
            </a:r>
            <a:endParaRPr lang="fi-FI" dirty="0"/>
          </a:p>
        </p:txBody>
      </p:sp>
      <p:sp>
        <p:nvSpPr>
          <p:cNvPr id="5" name="Slide Number Placeholder 4"/>
          <p:cNvSpPr>
            <a:spLocks noGrp="1"/>
          </p:cNvSpPr>
          <p:nvPr>
            <p:ph type="sldNum" sz="quarter" idx="12"/>
          </p:nvPr>
        </p:nvSpPr>
        <p:spPr/>
        <p:txBody>
          <a:bodyPr/>
          <a:lstStyle/>
          <a:p>
            <a:fld id="{0E9EC09B-81EE-4D0F-8E4F-0F6E96E51DDF}" type="slidenum">
              <a:rPr lang="fi-FI" smtClean="0"/>
              <a:pPr/>
              <a:t>‹#›</a:t>
            </a:fld>
            <a:endParaRPr lang="fi-FI"/>
          </a:p>
        </p:txBody>
      </p:sp>
    </p:spTree>
    <p:extLst>
      <p:ext uri="{BB962C8B-B14F-4D97-AF65-F5344CB8AC3E}">
        <p14:creationId xmlns:p14="http://schemas.microsoft.com/office/powerpoint/2010/main" val="2271263004"/>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D54B0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6" y="6334316"/>
            <a:ext cx="12188825" cy="64008"/>
          </a:xfrm>
          <a:prstGeom prst="rect">
            <a:avLst/>
          </a:prstGeom>
          <a:solidFill>
            <a:srgbClr val="C0310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1097281" y="6459787"/>
            <a:ext cx="2472271" cy="365125"/>
          </a:xfrm>
          <a:prstGeom prst="rect">
            <a:avLst/>
          </a:prstGeom>
        </p:spPr>
        <p:txBody>
          <a:bodyPr/>
          <a:lstStyle/>
          <a:p>
            <a:fld id="{34166E6A-4CCB-4C72-8CAE-07B1554C1739}" type="datetime1">
              <a:rPr lang="fi-FI" smtClean="0">
                <a:solidFill>
                  <a:srgbClr val="000000"/>
                </a:solidFill>
              </a:rPr>
              <a:pPr/>
              <a:t>28.2.2020</a:t>
            </a:fld>
            <a:endParaRPr lang="fi-FI">
              <a:solidFill>
                <a:srgbClr val="000000"/>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r>
              <a:rPr lang="fi-FI" dirty="0" smtClean="0"/>
              <a:t>HANKINTOIHIN LIITTYVÄ STRATEGINEN SUUNNITTELU</a:t>
            </a:r>
            <a:endParaRPr lang="fi-FI" dirty="0"/>
          </a:p>
        </p:txBody>
      </p:sp>
      <p:sp>
        <p:nvSpPr>
          <p:cNvPr id="9" name="Slide Number Placeholder 8"/>
          <p:cNvSpPr>
            <a:spLocks noGrp="1"/>
          </p:cNvSpPr>
          <p:nvPr>
            <p:ph type="sldNum" sz="quarter" idx="12"/>
          </p:nvPr>
        </p:nvSpPr>
        <p:spPr/>
        <p:txBody>
          <a:bodyPr/>
          <a:lstStyle/>
          <a:p>
            <a:fld id="{0E9EC09B-81EE-4D0F-8E4F-0F6E96E51DDF}" type="slidenum">
              <a:rPr lang="fi-FI" smtClean="0"/>
              <a:pPr/>
              <a:t>‹#›</a:t>
            </a:fld>
            <a:endParaRPr lang="fi-FI"/>
          </a:p>
        </p:txBody>
      </p:sp>
    </p:spTree>
    <p:extLst>
      <p:ext uri="{BB962C8B-B14F-4D97-AF65-F5344CB8AC3E}">
        <p14:creationId xmlns:p14="http://schemas.microsoft.com/office/powerpoint/2010/main" val="3214881885"/>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1" y="594359"/>
            <a:ext cx="3200400" cy="2286000"/>
          </a:xfrm>
        </p:spPr>
        <p:txBody>
          <a:bodyPr anchor="b">
            <a:normAutofit/>
          </a:bodyPr>
          <a:lstStyle>
            <a:lvl1pPr>
              <a:defRPr sz="3600" b="0">
                <a:solidFill>
                  <a:srgbClr val="FFFFFF"/>
                </a:solidFill>
              </a:defRPr>
            </a:lvl1pPr>
          </a:lstStyle>
          <a:p>
            <a:r>
              <a:rPr lang="fi-FI" smtClean="0"/>
              <a:t>Muokkaa perustyyl. napsautt.</a:t>
            </a:r>
            <a:endParaRPr lang="en-US" dirty="0"/>
          </a:p>
        </p:txBody>
      </p:sp>
      <p:sp>
        <p:nvSpPr>
          <p:cNvPr id="3" name="Content Placeholder 2"/>
          <p:cNvSpPr>
            <a:spLocks noGrp="1"/>
          </p:cNvSpPr>
          <p:nvPr>
            <p:ph idx="1"/>
          </p:nvPr>
        </p:nvSpPr>
        <p:spPr>
          <a:xfrm>
            <a:off x="4800601" y="731520"/>
            <a:ext cx="6492240" cy="52578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Text Placeholder 3"/>
          <p:cNvSpPr>
            <a:spLocks noGrp="1"/>
          </p:cNvSpPr>
          <p:nvPr>
            <p:ph type="body" sz="half" idx="2"/>
          </p:nvPr>
        </p:nvSpPr>
        <p:spPr>
          <a:xfrm>
            <a:off x="457201" y="2926080"/>
            <a:ext cx="3200400" cy="3379124"/>
          </a:xfrm>
        </p:spPr>
        <p:txBody>
          <a:bodyPr lIns="91440" rIns="91440">
            <a:normAutofit/>
          </a:bodyPr>
          <a:lstStyle>
            <a:lvl1pPr marL="0" indent="0">
              <a:buNone/>
              <a:defRPr sz="1500">
                <a:solidFill>
                  <a:srgbClr val="FFFFFF"/>
                </a:solidFill>
              </a:defRPr>
            </a:lvl1pPr>
            <a:lvl2pPr marL="457211" indent="0">
              <a:buNone/>
              <a:defRPr sz="1200"/>
            </a:lvl2pPr>
            <a:lvl3pPr marL="914423" indent="0">
              <a:buNone/>
              <a:defRPr sz="1001"/>
            </a:lvl3pPr>
            <a:lvl4pPr marL="1371634" indent="0">
              <a:buNone/>
              <a:defRPr sz="900"/>
            </a:lvl4pPr>
            <a:lvl5pPr marL="1828846" indent="0">
              <a:buNone/>
              <a:defRPr sz="900"/>
            </a:lvl5pPr>
            <a:lvl6pPr marL="2286057" indent="0">
              <a:buNone/>
              <a:defRPr sz="900"/>
            </a:lvl6pPr>
            <a:lvl7pPr marL="2743269" indent="0">
              <a:buNone/>
              <a:defRPr sz="900"/>
            </a:lvl7pPr>
            <a:lvl8pPr marL="3200480" indent="0">
              <a:buNone/>
              <a:defRPr sz="900"/>
            </a:lvl8pPr>
            <a:lvl9pPr marL="3657691"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a:xfrm>
            <a:off x="465513" y="6459787"/>
            <a:ext cx="2618510" cy="365125"/>
          </a:xfrm>
          <a:prstGeom prst="rect">
            <a:avLst/>
          </a:prstGeom>
        </p:spPr>
        <p:txBody>
          <a:bodyPr/>
          <a:lstStyle>
            <a:lvl1pPr algn="l">
              <a:defRPr/>
            </a:lvl1pPr>
          </a:lstStyle>
          <a:p>
            <a:fld id="{0F55626E-F0C2-4FEB-BE6D-2199402007D0}" type="datetime1">
              <a:rPr lang="fi-FI" smtClean="0">
                <a:solidFill>
                  <a:srgbClr val="000000"/>
                </a:solidFill>
              </a:rPr>
              <a:pPr/>
              <a:t>28.2.2020</a:t>
            </a:fld>
            <a:endParaRPr lang="fi-FI">
              <a:solidFill>
                <a:srgbClr val="000000"/>
              </a:solidFill>
            </a:endParaRPr>
          </a:p>
        </p:txBody>
      </p:sp>
      <p:sp>
        <p:nvSpPr>
          <p:cNvPr id="6" name="Footer Placeholder 5"/>
          <p:cNvSpPr>
            <a:spLocks noGrp="1"/>
          </p:cNvSpPr>
          <p:nvPr>
            <p:ph type="ftr" sz="quarter" idx="11"/>
          </p:nvPr>
        </p:nvSpPr>
        <p:spPr>
          <a:xfrm>
            <a:off x="4800600" y="6459787"/>
            <a:ext cx="4648201" cy="365125"/>
          </a:xfrm>
        </p:spPr>
        <p:txBody>
          <a:bodyPr/>
          <a:lstStyle>
            <a:lvl1pPr algn="l">
              <a:defRPr>
                <a:solidFill>
                  <a:schemeClr val="tx2"/>
                </a:solidFill>
              </a:defRPr>
            </a:lvl1pPr>
          </a:lstStyle>
          <a:p>
            <a:r>
              <a:rPr lang="fi-FI" dirty="0" smtClean="0">
                <a:solidFill>
                  <a:srgbClr val="637052"/>
                </a:solidFill>
              </a:rPr>
              <a:t>HANKINTOIHIN LIITTYVÄ STRATEGINEN SUUNNITTELU</a:t>
            </a:r>
            <a:endParaRPr lang="fi-FI" dirty="0">
              <a:solidFill>
                <a:srgbClr val="637052"/>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E9EC09B-81EE-4D0F-8E4F-0F6E96E51DDF}" type="slidenum">
              <a:rPr lang="fi-FI" smtClean="0">
                <a:solidFill>
                  <a:srgbClr val="637052"/>
                </a:solidFill>
              </a:rPr>
              <a:pPr/>
              <a:t>‹#›</a:t>
            </a:fld>
            <a:endParaRPr lang="fi-FI">
              <a:solidFill>
                <a:srgbClr val="637052"/>
              </a:solidFill>
            </a:endParaRPr>
          </a:p>
        </p:txBody>
      </p:sp>
      <p:pic>
        <p:nvPicPr>
          <p:cNvPr id="10" name="Kuva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33725" y="0"/>
            <a:ext cx="1601870" cy="1586308"/>
          </a:xfrm>
          <a:prstGeom prst="rect">
            <a:avLst/>
          </a:prstGeom>
        </p:spPr>
      </p:pic>
    </p:spTree>
    <p:extLst>
      <p:ext uri="{BB962C8B-B14F-4D97-AF65-F5344CB8AC3E}">
        <p14:creationId xmlns:p14="http://schemas.microsoft.com/office/powerpoint/2010/main" val="70705024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Johdanto">
    <p:spTree>
      <p:nvGrpSpPr>
        <p:cNvPr id="1" name=""/>
        <p:cNvGrpSpPr/>
        <p:nvPr/>
      </p:nvGrpSpPr>
      <p:grpSpPr>
        <a:xfrm>
          <a:off x="0" y="0"/>
          <a:ext cx="0" cy="0"/>
          <a:chOff x="0" y="0"/>
          <a:chExt cx="0" cy="0"/>
        </a:xfrm>
      </p:grpSpPr>
      <p:sp>
        <p:nvSpPr>
          <p:cNvPr id="8" name="Rectangle 7"/>
          <p:cNvSpPr/>
          <p:nvPr/>
        </p:nvSpPr>
        <p:spPr>
          <a:xfrm>
            <a:off x="3175" y="0"/>
            <a:ext cx="12188825" cy="16083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175" y="1603343"/>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39369" y="599452"/>
            <a:ext cx="10113264" cy="409460"/>
          </a:xfrm>
        </p:spPr>
        <p:txBody>
          <a:bodyPr lIns="91440" tIns="0" rIns="91440" bIns="0" anchor="b">
            <a:noAutofit/>
          </a:bodyPr>
          <a:lstStyle>
            <a:lvl1pPr>
              <a:defRPr sz="2400" b="0">
                <a:solidFill>
                  <a:srgbClr val="FFFFFF"/>
                </a:solidFill>
              </a:defRPr>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en-US" dirty="0"/>
          </a:p>
        </p:txBody>
      </p:sp>
      <p:sp>
        <p:nvSpPr>
          <p:cNvPr id="10" name="Rectangle 6"/>
          <p:cNvSpPr/>
          <p:nvPr userDrawn="1"/>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8"/>
          <p:cNvSpPr/>
          <p:nvPr userDrawn="1"/>
        </p:nvSpPr>
        <p:spPr>
          <a:xfrm>
            <a:off x="1"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ooter Placeholder 4"/>
          <p:cNvSpPr>
            <a:spLocks noGrp="1"/>
          </p:cNvSpPr>
          <p:nvPr>
            <p:ph type="ftr" sz="quarter" idx="3"/>
          </p:nvPr>
        </p:nvSpPr>
        <p:spPr>
          <a:xfrm>
            <a:off x="3686184"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fi-FI" smtClean="0"/>
              <a:t>SOPIMUKSEN AIKAINEN TOIMINTA</a:t>
            </a:r>
            <a:endParaRPr lang="fi-FI" dirty="0"/>
          </a:p>
        </p:txBody>
      </p:sp>
      <p:sp>
        <p:nvSpPr>
          <p:cNvPr id="14" name="Slide Number Placeholder 5"/>
          <p:cNvSpPr>
            <a:spLocks noGrp="1"/>
          </p:cNvSpPr>
          <p:nvPr>
            <p:ph type="sldNum" sz="quarter" idx="4"/>
          </p:nvPr>
        </p:nvSpPr>
        <p:spPr>
          <a:xfrm>
            <a:off x="0" y="6446837"/>
            <a:ext cx="1312025" cy="365125"/>
          </a:xfrm>
          <a:prstGeom prst="rect">
            <a:avLst/>
          </a:prstGeom>
        </p:spPr>
        <p:txBody>
          <a:bodyPr vert="horz" lIns="91440" tIns="45720" rIns="91440" bIns="45720" rtlCol="0" anchor="ctr"/>
          <a:lstStyle>
            <a:lvl1pPr algn="r">
              <a:defRPr sz="1050">
                <a:solidFill>
                  <a:srgbClr val="FFFFFF"/>
                </a:solidFill>
              </a:defRPr>
            </a:lvl1pPr>
          </a:lstStyle>
          <a:p>
            <a:fld id="{0DC82243-5FBE-4E9B-9815-3B80B9FB2FBB}" type="slidenum">
              <a:rPr lang="fi-FI" smtClean="0"/>
              <a:t>‹#›</a:t>
            </a:fld>
            <a:endParaRPr lang="fi-FI"/>
          </a:p>
        </p:txBody>
      </p:sp>
      <p:pic>
        <p:nvPicPr>
          <p:cNvPr id="12" name="Kuva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8666" y="6499928"/>
            <a:ext cx="2323691" cy="284841"/>
          </a:xfrm>
          <a:prstGeom prst="rect">
            <a:avLst/>
          </a:prstGeom>
        </p:spPr>
      </p:pic>
    </p:spTree>
    <p:extLst>
      <p:ext uri="{BB962C8B-B14F-4D97-AF65-F5344CB8AC3E}">
        <p14:creationId xmlns:p14="http://schemas.microsoft.com/office/powerpoint/2010/main" val="2278531560"/>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Otsikollinen kuva">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6"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1" y="5074920"/>
            <a:ext cx="10113264" cy="822960"/>
          </a:xfrm>
        </p:spPr>
        <p:txBody>
          <a:bodyPr lIns="91440" tIns="0" rIns="91440" bIns="0" anchor="b">
            <a:noAutofit/>
          </a:bodyPr>
          <a:lstStyle>
            <a:lvl1pPr>
              <a:defRPr sz="3600" b="0">
                <a:solidFill>
                  <a:srgbClr val="FFFFFF"/>
                </a:solidFill>
              </a:defRPr>
            </a:lvl1pPr>
          </a:lstStyle>
          <a:p>
            <a:r>
              <a:rPr lang="fi-FI" smtClean="0"/>
              <a:t>Muokkaa perustyyl. napsautt.</a:t>
            </a:r>
            <a:endParaRPr lang="en-US" dirty="0"/>
          </a:p>
        </p:txBody>
      </p:sp>
      <p:sp>
        <p:nvSpPr>
          <p:cNvPr id="4" name="Text Placeholder 3"/>
          <p:cNvSpPr>
            <a:spLocks noGrp="1"/>
          </p:cNvSpPr>
          <p:nvPr>
            <p:ph type="body" sz="half" idx="2"/>
          </p:nvPr>
        </p:nvSpPr>
        <p:spPr>
          <a:xfrm>
            <a:off x="1097281" y="5907023"/>
            <a:ext cx="10113264" cy="594360"/>
          </a:xfrm>
        </p:spPr>
        <p:txBody>
          <a:bodyPr lIns="91440" tIns="0" rIns="91440" bIns="0">
            <a:normAutofit/>
          </a:bodyPr>
          <a:lstStyle>
            <a:lvl1pPr marL="0" indent="0">
              <a:spcBef>
                <a:spcPts val="0"/>
              </a:spcBef>
              <a:spcAft>
                <a:spcPts val="601"/>
              </a:spcAft>
              <a:buNone/>
              <a:defRPr sz="1500">
                <a:solidFill>
                  <a:srgbClr val="FFFFFF"/>
                </a:solidFill>
              </a:defRPr>
            </a:lvl1pPr>
            <a:lvl2pPr marL="457211" indent="0">
              <a:buNone/>
              <a:defRPr sz="1200"/>
            </a:lvl2pPr>
            <a:lvl3pPr marL="914423" indent="0">
              <a:buNone/>
              <a:defRPr sz="1001"/>
            </a:lvl3pPr>
            <a:lvl4pPr marL="1371634" indent="0">
              <a:buNone/>
              <a:defRPr sz="900"/>
            </a:lvl4pPr>
            <a:lvl5pPr marL="1828846" indent="0">
              <a:buNone/>
              <a:defRPr sz="900"/>
            </a:lvl5pPr>
            <a:lvl6pPr marL="2286057" indent="0">
              <a:buNone/>
              <a:defRPr sz="900"/>
            </a:lvl6pPr>
            <a:lvl7pPr marL="2743269" indent="0">
              <a:buNone/>
              <a:defRPr sz="900"/>
            </a:lvl7pPr>
            <a:lvl8pPr marL="3200480" indent="0">
              <a:buNone/>
              <a:defRPr sz="900"/>
            </a:lvl8pPr>
            <a:lvl9pPr marL="3657691"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a:xfrm>
            <a:off x="1097281" y="6459787"/>
            <a:ext cx="2472271" cy="365125"/>
          </a:xfrm>
          <a:prstGeom prst="rect">
            <a:avLst/>
          </a:prstGeom>
        </p:spPr>
        <p:txBody>
          <a:bodyPr/>
          <a:lstStyle/>
          <a:p>
            <a:fld id="{38A74509-B47F-4088-8F0B-DDE49ECB98D8}" type="datetime1">
              <a:rPr lang="fi-FI" smtClean="0">
                <a:solidFill>
                  <a:srgbClr val="000000"/>
                </a:solidFill>
              </a:rPr>
              <a:pPr/>
              <a:t>28.2.2020</a:t>
            </a:fld>
            <a:endParaRPr lang="fi-FI">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fi-FI" dirty="0" smtClean="0"/>
              <a:t>HANKINTOIHIN LIITTYVÄ STRATEGINEN SUUNNITTELU</a:t>
            </a:r>
            <a:endParaRPr lang="fi-FI" dirty="0"/>
          </a:p>
        </p:txBody>
      </p:sp>
      <p:sp>
        <p:nvSpPr>
          <p:cNvPr id="7" name="Slide Number Placeholder 6"/>
          <p:cNvSpPr>
            <a:spLocks noGrp="1"/>
          </p:cNvSpPr>
          <p:nvPr>
            <p:ph type="sldNum" sz="quarter" idx="12"/>
          </p:nvPr>
        </p:nvSpPr>
        <p:spPr/>
        <p:txBody>
          <a:bodyPr/>
          <a:lstStyle/>
          <a:p>
            <a:fld id="{0E9EC09B-81EE-4D0F-8E4F-0F6E96E51DDF}" type="slidenum">
              <a:rPr lang="fi-FI" smtClean="0"/>
              <a:pPr/>
              <a:t>‹#›</a:t>
            </a:fld>
            <a:endParaRPr lang="fi-FI"/>
          </a:p>
        </p:txBody>
      </p:sp>
    </p:spTree>
    <p:extLst>
      <p:ext uri="{BB962C8B-B14F-4D97-AF65-F5344CB8AC3E}">
        <p14:creationId xmlns:p14="http://schemas.microsoft.com/office/powerpoint/2010/main" val="1153564231"/>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Otsikollinen kuva">
    <p:spTree>
      <p:nvGrpSpPr>
        <p:cNvPr id="1" name=""/>
        <p:cNvGrpSpPr/>
        <p:nvPr/>
      </p:nvGrpSpPr>
      <p:grpSpPr>
        <a:xfrm>
          <a:off x="0" y="0"/>
          <a:ext cx="0" cy="0"/>
          <a:chOff x="0" y="0"/>
          <a:chExt cx="0" cy="0"/>
        </a:xfrm>
      </p:grpSpPr>
      <p:sp>
        <p:nvSpPr>
          <p:cNvPr id="8" name="Rectangle 7"/>
          <p:cNvSpPr/>
          <p:nvPr/>
        </p:nvSpPr>
        <p:spPr>
          <a:xfrm>
            <a:off x="3175" y="0"/>
            <a:ext cx="12188825" cy="1905000"/>
          </a:xfrm>
          <a:prstGeom prst="rect">
            <a:avLst/>
          </a:prstGeom>
          <a:solidFill>
            <a:srgbClr val="D54B0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1895461"/>
            <a:ext cx="12188825" cy="64008"/>
          </a:xfrm>
          <a:prstGeom prst="rect">
            <a:avLst/>
          </a:prstGeom>
          <a:solidFill>
            <a:srgbClr val="C0310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37780" y="631529"/>
            <a:ext cx="10113264" cy="822960"/>
          </a:xfrm>
        </p:spPr>
        <p:txBody>
          <a:bodyPr lIns="91440" tIns="0" rIns="91440" bIns="0" anchor="b">
            <a:noAutofit/>
          </a:bodyPr>
          <a:lstStyle>
            <a:lvl1pPr>
              <a:defRPr sz="3600" b="0">
                <a:solidFill>
                  <a:srgbClr val="FFFFFF"/>
                </a:solidFill>
              </a:defRPr>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en-US" dirty="0"/>
          </a:p>
        </p:txBody>
      </p:sp>
      <p:sp>
        <p:nvSpPr>
          <p:cNvPr id="10" name="Rectangle 6"/>
          <p:cNvSpPr/>
          <p:nvPr userDrawn="1"/>
        </p:nvSpPr>
        <p:spPr>
          <a:xfrm>
            <a:off x="1" y="6400800"/>
            <a:ext cx="12192000" cy="457200"/>
          </a:xfrm>
          <a:prstGeom prst="rect">
            <a:avLst/>
          </a:prstGeom>
          <a:solidFill>
            <a:srgbClr val="D54B0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8"/>
          <p:cNvSpPr/>
          <p:nvPr userDrawn="1"/>
        </p:nvSpPr>
        <p:spPr>
          <a:xfrm>
            <a:off x="1" y="6334316"/>
            <a:ext cx="12192001" cy="65998"/>
          </a:xfrm>
          <a:prstGeom prst="rect">
            <a:avLst/>
          </a:prstGeom>
          <a:solidFill>
            <a:srgbClr val="C0310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ooter Placeholder 4"/>
          <p:cNvSpPr>
            <a:spLocks noGrp="1"/>
          </p:cNvSpPr>
          <p:nvPr>
            <p:ph type="ftr" sz="quarter" idx="3"/>
          </p:nvPr>
        </p:nvSpPr>
        <p:spPr>
          <a:xfrm>
            <a:off x="3686184"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fi-FI" dirty="0" smtClean="0"/>
              <a:t>HANKINTOIHIN LIITTYVÄ STRATEGINEN SUUNNITTELU</a:t>
            </a:r>
            <a:endParaRPr lang="fi-FI" dirty="0"/>
          </a:p>
        </p:txBody>
      </p:sp>
      <p:sp>
        <p:nvSpPr>
          <p:cNvPr id="14" name="Slide Number Placeholder 5"/>
          <p:cNvSpPr>
            <a:spLocks noGrp="1"/>
          </p:cNvSpPr>
          <p:nvPr>
            <p:ph type="sldNum" sz="quarter" idx="4"/>
          </p:nvPr>
        </p:nvSpPr>
        <p:spPr>
          <a:xfrm>
            <a:off x="0" y="6446837"/>
            <a:ext cx="1312025" cy="365125"/>
          </a:xfrm>
          <a:prstGeom prst="rect">
            <a:avLst/>
          </a:prstGeom>
        </p:spPr>
        <p:txBody>
          <a:bodyPr vert="horz" lIns="91440" tIns="45720" rIns="91440" bIns="45720" rtlCol="0" anchor="ctr"/>
          <a:lstStyle>
            <a:lvl1pPr algn="r">
              <a:defRPr sz="1050">
                <a:solidFill>
                  <a:srgbClr val="FFFFFF"/>
                </a:solidFill>
              </a:defRPr>
            </a:lvl1pPr>
          </a:lstStyle>
          <a:p>
            <a:fld id="{0DC82243-5FBE-4E9B-9815-3B80B9FB2FBB}" type="slidenum">
              <a:rPr lang="fi-FI" smtClean="0"/>
              <a:pPr/>
              <a:t>‹#›</a:t>
            </a:fld>
            <a:endParaRPr lang="fi-FI"/>
          </a:p>
        </p:txBody>
      </p:sp>
      <p:pic>
        <p:nvPicPr>
          <p:cNvPr id="12" name="Kuva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8666" y="6499928"/>
            <a:ext cx="2323691" cy="284841"/>
          </a:xfrm>
          <a:prstGeom prst="rect">
            <a:avLst/>
          </a:prstGeom>
        </p:spPr>
      </p:pic>
    </p:spTree>
    <p:extLst>
      <p:ext uri="{BB962C8B-B14F-4D97-AF65-F5344CB8AC3E}">
        <p14:creationId xmlns:p14="http://schemas.microsoft.com/office/powerpoint/2010/main" val="2583672079"/>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Johdanto">
    <p:spTree>
      <p:nvGrpSpPr>
        <p:cNvPr id="1" name=""/>
        <p:cNvGrpSpPr/>
        <p:nvPr/>
      </p:nvGrpSpPr>
      <p:grpSpPr>
        <a:xfrm>
          <a:off x="0" y="0"/>
          <a:ext cx="0" cy="0"/>
          <a:chOff x="0" y="0"/>
          <a:chExt cx="0" cy="0"/>
        </a:xfrm>
      </p:grpSpPr>
      <p:sp>
        <p:nvSpPr>
          <p:cNvPr id="8" name="Rectangle 7"/>
          <p:cNvSpPr/>
          <p:nvPr/>
        </p:nvSpPr>
        <p:spPr>
          <a:xfrm>
            <a:off x="3175" y="0"/>
            <a:ext cx="12188825" cy="1608364"/>
          </a:xfrm>
          <a:prstGeom prst="rect">
            <a:avLst/>
          </a:prstGeom>
          <a:solidFill>
            <a:srgbClr val="D54B0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175" y="1603343"/>
            <a:ext cx="12188825" cy="64008"/>
          </a:xfrm>
          <a:prstGeom prst="rect">
            <a:avLst/>
          </a:prstGeom>
          <a:solidFill>
            <a:srgbClr val="C0310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39369" y="599452"/>
            <a:ext cx="10113264" cy="409460"/>
          </a:xfrm>
        </p:spPr>
        <p:txBody>
          <a:bodyPr lIns="91440" tIns="0" rIns="91440" bIns="0" anchor="b">
            <a:noAutofit/>
          </a:bodyPr>
          <a:lstStyle>
            <a:lvl1pPr>
              <a:defRPr sz="2400" b="0">
                <a:solidFill>
                  <a:srgbClr val="FFFFFF"/>
                </a:solidFill>
              </a:defRPr>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en-US" dirty="0"/>
          </a:p>
        </p:txBody>
      </p:sp>
      <p:sp>
        <p:nvSpPr>
          <p:cNvPr id="10" name="Rectangle 6"/>
          <p:cNvSpPr/>
          <p:nvPr userDrawn="1"/>
        </p:nvSpPr>
        <p:spPr>
          <a:xfrm>
            <a:off x="1" y="6400800"/>
            <a:ext cx="12192000" cy="457200"/>
          </a:xfrm>
          <a:prstGeom prst="rect">
            <a:avLst/>
          </a:prstGeom>
          <a:solidFill>
            <a:srgbClr val="D54B0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8"/>
          <p:cNvSpPr/>
          <p:nvPr userDrawn="1"/>
        </p:nvSpPr>
        <p:spPr>
          <a:xfrm>
            <a:off x="1" y="6334316"/>
            <a:ext cx="12192001" cy="65998"/>
          </a:xfrm>
          <a:prstGeom prst="rect">
            <a:avLst/>
          </a:prstGeom>
          <a:solidFill>
            <a:srgbClr val="C0310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ooter Placeholder 4"/>
          <p:cNvSpPr>
            <a:spLocks noGrp="1"/>
          </p:cNvSpPr>
          <p:nvPr>
            <p:ph type="ftr" sz="quarter" idx="3"/>
          </p:nvPr>
        </p:nvSpPr>
        <p:spPr>
          <a:xfrm>
            <a:off x="3686184"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fi-FI" dirty="0" smtClean="0"/>
              <a:t>HANKINTOIHIN LIITTYVÄ STRATEGINEN SUUNNITTELU</a:t>
            </a:r>
            <a:endParaRPr lang="fi-FI" dirty="0"/>
          </a:p>
        </p:txBody>
      </p:sp>
      <p:sp>
        <p:nvSpPr>
          <p:cNvPr id="14" name="Slide Number Placeholder 5"/>
          <p:cNvSpPr>
            <a:spLocks noGrp="1"/>
          </p:cNvSpPr>
          <p:nvPr>
            <p:ph type="sldNum" sz="quarter" idx="4"/>
          </p:nvPr>
        </p:nvSpPr>
        <p:spPr>
          <a:xfrm>
            <a:off x="0" y="6446837"/>
            <a:ext cx="1312025" cy="365125"/>
          </a:xfrm>
          <a:prstGeom prst="rect">
            <a:avLst/>
          </a:prstGeom>
        </p:spPr>
        <p:txBody>
          <a:bodyPr vert="horz" lIns="91440" tIns="45720" rIns="91440" bIns="45720" rtlCol="0" anchor="ctr"/>
          <a:lstStyle>
            <a:lvl1pPr algn="r">
              <a:defRPr sz="1050">
                <a:solidFill>
                  <a:srgbClr val="FFFFFF"/>
                </a:solidFill>
              </a:defRPr>
            </a:lvl1pPr>
          </a:lstStyle>
          <a:p>
            <a:fld id="{0DC82243-5FBE-4E9B-9815-3B80B9FB2FBB}" type="slidenum">
              <a:rPr lang="fi-FI" smtClean="0"/>
              <a:pPr/>
              <a:t>‹#›</a:t>
            </a:fld>
            <a:endParaRPr lang="fi-FI"/>
          </a:p>
        </p:txBody>
      </p:sp>
      <p:pic>
        <p:nvPicPr>
          <p:cNvPr id="12" name="Kuva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8666" y="6499928"/>
            <a:ext cx="2323691" cy="284841"/>
          </a:xfrm>
          <a:prstGeom prst="rect">
            <a:avLst/>
          </a:prstGeom>
        </p:spPr>
      </p:pic>
    </p:spTree>
    <p:extLst>
      <p:ext uri="{BB962C8B-B14F-4D97-AF65-F5344CB8AC3E}">
        <p14:creationId xmlns:p14="http://schemas.microsoft.com/office/powerpoint/2010/main" val="2560519595"/>
      </p:ext>
    </p:extLst>
  </p:cSld>
  <p:clrMapOvr>
    <a:masterClrMapping/>
  </p:clrMapOvr>
  <p:timing>
    <p:tnLst>
      <p:par>
        <p:cTn id="1" dur="indefinite" restart="never" nodeType="tmRoot"/>
      </p:par>
    </p:tnLst>
  </p:timing>
  <p:hf hdr="0" dt="0"/>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a:xfrm>
            <a:off x="1097281" y="6459787"/>
            <a:ext cx="2472271" cy="365125"/>
          </a:xfrm>
          <a:prstGeom prst="rect">
            <a:avLst/>
          </a:prstGeom>
        </p:spPr>
        <p:txBody>
          <a:bodyPr/>
          <a:lstStyle/>
          <a:p>
            <a:fld id="{675538BD-6C53-4D8E-9791-43EC9E519AEC}" type="datetime1">
              <a:rPr lang="fi-FI" smtClean="0">
                <a:solidFill>
                  <a:srgbClr val="000000"/>
                </a:solidFill>
              </a:rPr>
              <a:pPr/>
              <a:t>28.2.2020</a:t>
            </a:fld>
            <a:endParaRPr lang="fi-FI">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fi-FI" dirty="0" smtClean="0"/>
              <a:t>HANKINTOIHIN LIITTYVÄ STRATEGINEN SUUNNITTELU</a:t>
            </a:r>
            <a:endParaRPr lang="fi-FI" dirty="0"/>
          </a:p>
        </p:txBody>
      </p:sp>
      <p:sp>
        <p:nvSpPr>
          <p:cNvPr id="6" name="Slide Number Placeholder 5"/>
          <p:cNvSpPr>
            <a:spLocks noGrp="1"/>
          </p:cNvSpPr>
          <p:nvPr>
            <p:ph type="sldNum" sz="quarter" idx="12"/>
          </p:nvPr>
        </p:nvSpPr>
        <p:spPr/>
        <p:txBody>
          <a:bodyPr/>
          <a:lstStyle/>
          <a:p>
            <a:fld id="{0E9EC09B-81EE-4D0F-8E4F-0F6E96E51DDF}" type="slidenum">
              <a:rPr lang="fi-FI" smtClean="0"/>
              <a:pPr/>
              <a:t>‹#›</a:t>
            </a:fld>
            <a:endParaRPr lang="fi-FI"/>
          </a:p>
        </p:txBody>
      </p:sp>
    </p:spTree>
    <p:extLst>
      <p:ext uri="{BB962C8B-B14F-4D97-AF65-F5344CB8AC3E}">
        <p14:creationId xmlns:p14="http://schemas.microsoft.com/office/powerpoint/2010/main" val="3290488635"/>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80"/>
            <a:ext cx="2628900" cy="5757421"/>
          </a:xfrm>
        </p:spPr>
        <p:txBody>
          <a:bodyPr vert="eaVert"/>
          <a:lstStyle/>
          <a:p>
            <a:r>
              <a:rPr lang="fi-FI" smtClean="0"/>
              <a:t>Muokkaa perustyyl. napsautt.</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a:xfrm>
            <a:off x="1097281" y="6459787"/>
            <a:ext cx="2472271" cy="365125"/>
          </a:xfrm>
          <a:prstGeom prst="rect">
            <a:avLst/>
          </a:prstGeom>
        </p:spPr>
        <p:txBody>
          <a:bodyPr/>
          <a:lstStyle/>
          <a:p>
            <a:fld id="{CB2949DF-E592-4918-A031-F02DA6F60279}" type="datetime1">
              <a:rPr lang="fi-FI" smtClean="0">
                <a:solidFill>
                  <a:srgbClr val="000000"/>
                </a:solidFill>
              </a:rPr>
              <a:pPr/>
              <a:t>28.2.2020</a:t>
            </a:fld>
            <a:endParaRPr lang="fi-FI">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fi-FI" dirty="0" smtClean="0"/>
              <a:t>HANKINTOIHIN LIITTYVÄ STRATEGINEN SUUNNITTELU</a:t>
            </a:r>
            <a:endParaRPr lang="fi-FI" dirty="0"/>
          </a:p>
        </p:txBody>
      </p:sp>
      <p:sp>
        <p:nvSpPr>
          <p:cNvPr id="6" name="Slide Number Placeholder 5"/>
          <p:cNvSpPr>
            <a:spLocks noGrp="1"/>
          </p:cNvSpPr>
          <p:nvPr>
            <p:ph type="sldNum" sz="quarter" idx="12"/>
          </p:nvPr>
        </p:nvSpPr>
        <p:spPr/>
        <p:txBody>
          <a:bodyPr/>
          <a:lstStyle/>
          <a:p>
            <a:fld id="{0E9EC09B-81EE-4D0F-8E4F-0F6E96E51DDF}" type="slidenum">
              <a:rPr lang="fi-FI" smtClean="0"/>
              <a:pPr/>
              <a:t>‹#›</a:t>
            </a:fld>
            <a:endParaRPr lang="fi-FI"/>
          </a:p>
        </p:txBody>
      </p:sp>
    </p:spTree>
    <p:extLst>
      <p:ext uri="{BB962C8B-B14F-4D97-AF65-F5344CB8AC3E}">
        <p14:creationId xmlns:p14="http://schemas.microsoft.com/office/powerpoint/2010/main" val="74663320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a:xfrm>
            <a:off x="1097281" y="6459787"/>
            <a:ext cx="2472271" cy="365125"/>
          </a:xfrm>
          <a:prstGeom prst="rect">
            <a:avLst/>
          </a:prstGeom>
        </p:spPr>
        <p:txBody>
          <a:bodyPr/>
          <a:lstStyle/>
          <a:p>
            <a:fld id="{9E536AFD-4764-4BAF-BC47-1BC10051E835}" type="datetime1">
              <a:rPr lang="fi-FI" smtClean="0"/>
              <a:t>28.2.2020</a:t>
            </a:fld>
            <a:endParaRPr lang="fi-FI"/>
          </a:p>
        </p:txBody>
      </p:sp>
      <p:sp>
        <p:nvSpPr>
          <p:cNvPr id="5" name="Footer Placeholder 4"/>
          <p:cNvSpPr>
            <a:spLocks noGrp="1"/>
          </p:cNvSpPr>
          <p:nvPr>
            <p:ph type="ftr" sz="quarter" idx="11"/>
          </p:nvPr>
        </p:nvSpPr>
        <p:spPr/>
        <p:txBody>
          <a:bodyPr/>
          <a:lstStyle/>
          <a:p>
            <a:r>
              <a:rPr lang="fi-FI" smtClean="0"/>
              <a:t>SOPIMUKSEN AIKAINEN TOIMINTA</a:t>
            </a:r>
            <a:endParaRPr lang="fi-FI"/>
          </a:p>
        </p:txBody>
      </p:sp>
      <p:sp>
        <p:nvSpPr>
          <p:cNvPr id="6" name="Slide Number Placeholder 5"/>
          <p:cNvSpPr>
            <a:spLocks noGrp="1"/>
          </p:cNvSpPr>
          <p:nvPr>
            <p:ph type="sldNum" sz="quarter" idx="12"/>
          </p:nvPr>
        </p:nvSpPr>
        <p:spPr/>
        <p:txBody>
          <a:bodyPr/>
          <a:lstStyle/>
          <a:p>
            <a:fld id="{0DC82243-5FBE-4E9B-9815-3B80B9FB2FBB}" type="slidenum">
              <a:rPr lang="fi-FI" smtClean="0"/>
              <a:t>‹#›</a:t>
            </a:fld>
            <a:endParaRPr lang="fi-FI"/>
          </a:p>
        </p:txBody>
      </p:sp>
    </p:spTree>
    <p:extLst>
      <p:ext uri="{BB962C8B-B14F-4D97-AF65-F5344CB8AC3E}">
        <p14:creationId xmlns:p14="http://schemas.microsoft.com/office/powerpoint/2010/main" val="150259211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fi-FI" smtClean="0"/>
              <a:t>Muokkaa perustyyl. napsautt.</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a:xfrm>
            <a:off x="1097281" y="6459787"/>
            <a:ext cx="2472271" cy="365125"/>
          </a:xfrm>
          <a:prstGeom prst="rect">
            <a:avLst/>
          </a:prstGeom>
        </p:spPr>
        <p:txBody>
          <a:bodyPr/>
          <a:lstStyle/>
          <a:p>
            <a:fld id="{5BA3BA5C-4866-4721-8F75-DF01A7658BA1}" type="datetime1">
              <a:rPr lang="fi-FI" smtClean="0"/>
              <a:t>28.2.2020</a:t>
            </a:fld>
            <a:endParaRPr lang="fi-FI"/>
          </a:p>
        </p:txBody>
      </p:sp>
      <p:sp>
        <p:nvSpPr>
          <p:cNvPr id="5" name="Footer Placeholder 4"/>
          <p:cNvSpPr>
            <a:spLocks noGrp="1"/>
          </p:cNvSpPr>
          <p:nvPr>
            <p:ph type="ftr" sz="quarter" idx="11"/>
          </p:nvPr>
        </p:nvSpPr>
        <p:spPr/>
        <p:txBody>
          <a:bodyPr/>
          <a:lstStyle/>
          <a:p>
            <a:r>
              <a:rPr lang="fi-FI" smtClean="0"/>
              <a:t>SOPIMUKSEN AIKAINEN TOIMINTA</a:t>
            </a:r>
            <a:endParaRPr lang="fi-FI"/>
          </a:p>
        </p:txBody>
      </p:sp>
      <p:sp>
        <p:nvSpPr>
          <p:cNvPr id="6" name="Slide Number Placeholder 5"/>
          <p:cNvSpPr>
            <a:spLocks noGrp="1"/>
          </p:cNvSpPr>
          <p:nvPr>
            <p:ph type="sldNum" sz="quarter" idx="12"/>
          </p:nvPr>
        </p:nvSpPr>
        <p:spPr/>
        <p:txBody>
          <a:bodyPr/>
          <a:lstStyle/>
          <a:p>
            <a:fld id="{0DC82243-5FBE-4E9B-9815-3B80B9FB2FBB}" type="slidenum">
              <a:rPr lang="fi-FI" smtClean="0"/>
              <a:t>‹#›</a:t>
            </a:fld>
            <a:endParaRPr lang="fi-FI"/>
          </a:p>
        </p:txBody>
      </p:sp>
    </p:spTree>
    <p:extLst>
      <p:ext uri="{BB962C8B-B14F-4D97-AF65-F5344CB8AC3E}">
        <p14:creationId xmlns:p14="http://schemas.microsoft.com/office/powerpoint/2010/main" val="219464143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smtClean="0"/>
              <a:t>Muokkaa perustyyl. napsautt.</a:t>
            </a:r>
            <a:endParaRPr lang="fi-FI"/>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3" indent="0" algn="ctr">
              <a:buNone/>
              <a:defRPr sz="1801"/>
            </a:lvl3pPr>
            <a:lvl4pPr marL="1371634" indent="0" algn="ctr">
              <a:buNone/>
              <a:defRPr sz="1600"/>
            </a:lvl4pPr>
            <a:lvl5pPr marL="1828846" indent="0" algn="ctr">
              <a:buNone/>
              <a:defRPr sz="1600"/>
            </a:lvl5pPr>
            <a:lvl6pPr marL="2286057" indent="0" algn="ctr">
              <a:buNone/>
              <a:defRPr sz="1600"/>
            </a:lvl6pPr>
            <a:lvl7pPr marL="2743269" indent="0" algn="ctr">
              <a:buNone/>
              <a:defRPr sz="1600"/>
            </a:lvl7pPr>
            <a:lvl8pPr marL="3200480" indent="0" algn="ctr">
              <a:buNone/>
              <a:defRPr sz="1600"/>
            </a:lvl8pPr>
            <a:lvl9pPr marL="3657691" indent="0" algn="ctr">
              <a:buNone/>
              <a:defRPr sz="1600"/>
            </a:lvl9pPr>
          </a:lstStyle>
          <a:p>
            <a:r>
              <a:rPr lang="fi-FI" smtClean="0"/>
              <a:t>Muokkaa alaotsikon perustyyliä napsautt.</a:t>
            </a:r>
            <a:endParaRPr lang="fi-FI"/>
          </a:p>
        </p:txBody>
      </p:sp>
      <p:sp>
        <p:nvSpPr>
          <p:cNvPr id="4" name="Päivämäärän paikkamerkki 3"/>
          <p:cNvSpPr>
            <a:spLocks noGrp="1"/>
          </p:cNvSpPr>
          <p:nvPr>
            <p:ph type="dt" sz="half" idx="10"/>
          </p:nvPr>
        </p:nvSpPr>
        <p:spPr/>
        <p:txBody>
          <a:bodyPr/>
          <a:lstStyle/>
          <a:p>
            <a:fld id="{046DD112-5ED4-4415-9892-D84FFADBB9C3}" type="datetime1">
              <a:rPr lang="fi-FI" smtClean="0"/>
              <a:t>28.2.2020</a:t>
            </a:fld>
            <a:endParaRPr lang="fi-FI"/>
          </a:p>
        </p:txBody>
      </p:sp>
      <p:sp>
        <p:nvSpPr>
          <p:cNvPr id="5" name="Alatunnisteen paikkamerkki 4"/>
          <p:cNvSpPr>
            <a:spLocks noGrp="1"/>
          </p:cNvSpPr>
          <p:nvPr>
            <p:ph type="ftr" sz="quarter" idx="11"/>
          </p:nvPr>
        </p:nvSpPr>
        <p:spPr/>
        <p:txBody>
          <a:bodyPr/>
          <a:lstStyle/>
          <a:p>
            <a:r>
              <a:rPr lang="fi-FI" smtClean="0"/>
              <a:t>TULOSPERUSTEINEN HANKINTA</a:t>
            </a:r>
            <a:endParaRPr lang="fi-FI"/>
          </a:p>
        </p:txBody>
      </p:sp>
      <p:sp>
        <p:nvSpPr>
          <p:cNvPr id="6" name="Dian numeron paikkamerkki 5"/>
          <p:cNvSpPr>
            <a:spLocks noGrp="1"/>
          </p:cNvSpPr>
          <p:nvPr>
            <p:ph type="sldNum" sz="quarter" idx="12"/>
          </p:nvPr>
        </p:nvSpPr>
        <p:spPr/>
        <p:txBody>
          <a:bodyPr/>
          <a:lstStyle/>
          <a:p>
            <a:fld id="{0F427E4A-D256-4A89-999B-14571B34A02C}" type="slidenum">
              <a:rPr lang="fi-FI" smtClean="0"/>
              <a:t>‹#›</a:t>
            </a:fld>
            <a:endParaRPr lang="fi-FI"/>
          </a:p>
        </p:txBody>
      </p:sp>
    </p:spTree>
    <p:extLst>
      <p:ext uri="{BB962C8B-B14F-4D97-AF65-F5344CB8AC3E}">
        <p14:creationId xmlns:p14="http://schemas.microsoft.com/office/powerpoint/2010/main" val="362218322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Otsikko ja sisältö">
    <p:bg>
      <p:bgPr>
        <a:solidFill>
          <a:schemeClr val="bg1"/>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06D85F89-FE11-44E5-804A-F3F1BB8229CB}" type="datetime1">
              <a:rPr lang="fi-FI" smtClean="0"/>
              <a:t>28.2.2020</a:t>
            </a:fld>
            <a:endParaRPr lang="fi-FI"/>
          </a:p>
        </p:txBody>
      </p:sp>
      <p:sp>
        <p:nvSpPr>
          <p:cNvPr id="5" name="Alatunnisteen paikkamerkki 4"/>
          <p:cNvSpPr>
            <a:spLocks noGrp="1"/>
          </p:cNvSpPr>
          <p:nvPr>
            <p:ph type="ftr" sz="quarter" idx="11"/>
          </p:nvPr>
        </p:nvSpPr>
        <p:spPr/>
        <p:txBody>
          <a:bodyPr/>
          <a:lstStyle/>
          <a:p>
            <a:r>
              <a:rPr lang="fi-FI" smtClean="0"/>
              <a:t>TULOSPERUSTEINEN HANKINTA</a:t>
            </a:r>
            <a:endParaRPr lang="fi-FI"/>
          </a:p>
        </p:txBody>
      </p:sp>
      <p:sp>
        <p:nvSpPr>
          <p:cNvPr id="6" name="Dian numeron paikkamerkki 5"/>
          <p:cNvSpPr>
            <a:spLocks noGrp="1"/>
          </p:cNvSpPr>
          <p:nvPr>
            <p:ph type="sldNum" sz="quarter" idx="12"/>
          </p:nvPr>
        </p:nvSpPr>
        <p:spPr/>
        <p:txBody>
          <a:bodyPr/>
          <a:lstStyle/>
          <a:p>
            <a:fld id="{0F427E4A-D256-4A89-999B-14571B34A02C}" type="slidenum">
              <a:rPr lang="fi-FI" smtClean="0"/>
              <a:t>‹#›</a:t>
            </a:fld>
            <a:endParaRPr lang="fi-FI"/>
          </a:p>
        </p:txBody>
      </p:sp>
    </p:spTree>
    <p:extLst>
      <p:ext uri="{BB962C8B-B14F-4D97-AF65-F5344CB8AC3E}">
        <p14:creationId xmlns:p14="http://schemas.microsoft.com/office/powerpoint/2010/main" val="98040948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40"/>
            <a:ext cx="10515600" cy="2852737"/>
          </a:xfrm>
        </p:spPr>
        <p:txBody>
          <a:bodyPr anchor="b"/>
          <a:lstStyle>
            <a:lvl1pPr>
              <a:defRPr sz="6000"/>
            </a:lvl1pPr>
          </a:lstStyle>
          <a:p>
            <a:r>
              <a:rPr lang="fi-FI" smtClean="0"/>
              <a:t>Muokkaa perustyyl. napsautt.</a:t>
            </a:r>
            <a:endParaRPr lang="fi-FI"/>
          </a:p>
        </p:txBody>
      </p:sp>
      <p:sp>
        <p:nvSpPr>
          <p:cNvPr id="3" name="Tekstin paikkamerkki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11" indent="0">
              <a:buNone/>
              <a:defRPr sz="2000">
                <a:solidFill>
                  <a:schemeClr val="tx1">
                    <a:tint val="75000"/>
                  </a:schemeClr>
                </a:solidFill>
              </a:defRPr>
            </a:lvl2pPr>
            <a:lvl3pPr marL="914423" indent="0">
              <a:buNone/>
              <a:defRPr sz="1801">
                <a:solidFill>
                  <a:schemeClr val="tx1">
                    <a:tint val="75000"/>
                  </a:schemeClr>
                </a:solidFill>
              </a:defRPr>
            </a:lvl3pPr>
            <a:lvl4pPr marL="1371634"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9" indent="0">
              <a:buNone/>
              <a:defRPr sz="1600">
                <a:solidFill>
                  <a:schemeClr val="tx1">
                    <a:tint val="75000"/>
                  </a:schemeClr>
                </a:solidFill>
              </a:defRPr>
            </a:lvl7pPr>
            <a:lvl8pPr marL="3200480" indent="0">
              <a:buNone/>
              <a:defRPr sz="1600">
                <a:solidFill>
                  <a:schemeClr val="tx1">
                    <a:tint val="75000"/>
                  </a:schemeClr>
                </a:solidFill>
              </a:defRPr>
            </a:lvl8pPr>
            <a:lvl9pPr marL="3657691" indent="0">
              <a:buNone/>
              <a:defRPr sz="1600">
                <a:solidFill>
                  <a:schemeClr val="tx1">
                    <a:tint val="75000"/>
                  </a:schemeClr>
                </a:solidFill>
              </a:defRPr>
            </a:lvl9pPr>
          </a:lstStyle>
          <a:p>
            <a:pPr lvl="0"/>
            <a:r>
              <a:rPr lang="fi-FI" smtClean="0"/>
              <a:t>Muokkaa tekstin perustyylejä napsauttamalla</a:t>
            </a:r>
          </a:p>
        </p:txBody>
      </p:sp>
      <p:sp>
        <p:nvSpPr>
          <p:cNvPr id="4" name="Päivämäärän paikkamerkki 3"/>
          <p:cNvSpPr>
            <a:spLocks noGrp="1"/>
          </p:cNvSpPr>
          <p:nvPr>
            <p:ph type="dt" sz="half" idx="10"/>
          </p:nvPr>
        </p:nvSpPr>
        <p:spPr/>
        <p:txBody>
          <a:bodyPr/>
          <a:lstStyle/>
          <a:p>
            <a:fld id="{62A6CBD3-6564-41F9-9125-7CA6147AE0D9}" type="datetime1">
              <a:rPr lang="fi-FI" smtClean="0"/>
              <a:t>28.2.2020</a:t>
            </a:fld>
            <a:endParaRPr lang="fi-FI"/>
          </a:p>
        </p:txBody>
      </p:sp>
      <p:sp>
        <p:nvSpPr>
          <p:cNvPr id="5" name="Alatunnisteen paikkamerkki 4"/>
          <p:cNvSpPr>
            <a:spLocks noGrp="1"/>
          </p:cNvSpPr>
          <p:nvPr>
            <p:ph type="ftr" sz="quarter" idx="11"/>
          </p:nvPr>
        </p:nvSpPr>
        <p:spPr/>
        <p:txBody>
          <a:bodyPr/>
          <a:lstStyle/>
          <a:p>
            <a:r>
              <a:rPr lang="fi-FI" smtClean="0"/>
              <a:t>TULOSPERUSTEINEN HANKINTA</a:t>
            </a:r>
            <a:endParaRPr lang="fi-FI"/>
          </a:p>
        </p:txBody>
      </p:sp>
      <p:sp>
        <p:nvSpPr>
          <p:cNvPr id="6" name="Dian numeron paikkamerkki 5"/>
          <p:cNvSpPr>
            <a:spLocks noGrp="1"/>
          </p:cNvSpPr>
          <p:nvPr>
            <p:ph type="sldNum" sz="quarter" idx="12"/>
          </p:nvPr>
        </p:nvSpPr>
        <p:spPr/>
        <p:txBody>
          <a:bodyPr/>
          <a:lstStyle/>
          <a:p>
            <a:fld id="{0F427E4A-D256-4A89-999B-14571B34A02C}" type="slidenum">
              <a:rPr lang="fi-FI" smtClean="0"/>
              <a:t>‹#›</a:t>
            </a:fld>
            <a:endParaRPr lang="fi-FI"/>
          </a:p>
        </p:txBody>
      </p:sp>
    </p:spTree>
    <p:extLst>
      <p:ext uri="{BB962C8B-B14F-4D97-AF65-F5344CB8AC3E}">
        <p14:creationId xmlns:p14="http://schemas.microsoft.com/office/powerpoint/2010/main" val="119415248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838201" y="1825625"/>
            <a:ext cx="5181600" cy="435133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6172201" y="1825625"/>
            <a:ext cx="5181600" cy="435133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p>
            <a:fld id="{9DD34160-1F77-433F-BCC3-1080F90E78FF}" type="datetime1">
              <a:rPr lang="fi-FI" smtClean="0"/>
              <a:t>28.2.2020</a:t>
            </a:fld>
            <a:endParaRPr lang="fi-FI"/>
          </a:p>
        </p:txBody>
      </p:sp>
      <p:sp>
        <p:nvSpPr>
          <p:cNvPr id="6" name="Alatunnisteen paikkamerkki 5"/>
          <p:cNvSpPr>
            <a:spLocks noGrp="1"/>
          </p:cNvSpPr>
          <p:nvPr>
            <p:ph type="ftr" sz="quarter" idx="11"/>
          </p:nvPr>
        </p:nvSpPr>
        <p:spPr/>
        <p:txBody>
          <a:bodyPr/>
          <a:lstStyle/>
          <a:p>
            <a:r>
              <a:rPr lang="fi-FI" smtClean="0"/>
              <a:t>TULOSPERUSTEINEN HANKINTA</a:t>
            </a:r>
            <a:endParaRPr lang="fi-FI"/>
          </a:p>
        </p:txBody>
      </p:sp>
      <p:sp>
        <p:nvSpPr>
          <p:cNvPr id="7" name="Dian numeron paikkamerkki 6"/>
          <p:cNvSpPr>
            <a:spLocks noGrp="1"/>
          </p:cNvSpPr>
          <p:nvPr>
            <p:ph type="sldNum" sz="quarter" idx="12"/>
          </p:nvPr>
        </p:nvSpPr>
        <p:spPr/>
        <p:txBody>
          <a:bodyPr/>
          <a:lstStyle/>
          <a:p>
            <a:fld id="{0F427E4A-D256-4A89-999B-14571B34A02C}" type="slidenum">
              <a:rPr lang="fi-FI" smtClean="0"/>
              <a:t>‹#›</a:t>
            </a:fld>
            <a:endParaRPr lang="fi-FI"/>
          </a:p>
        </p:txBody>
      </p:sp>
    </p:spTree>
    <p:extLst>
      <p:ext uri="{BB962C8B-B14F-4D97-AF65-F5344CB8AC3E}">
        <p14:creationId xmlns:p14="http://schemas.microsoft.com/office/powerpoint/2010/main" val="375201841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9" y="365127"/>
            <a:ext cx="10515600" cy="1325563"/>
          </a:xfrm>
        </p:spPr>
        <p:txBody>
          <a:bodyPr/>
          <a:lstStyle/>
          <a:p>
            <a:r>
              <a:rPr lang="fi-FI" smtClean="0"/>
              <a:t>Muokkaa perustyyl. napsautt.</a:t>
            </a:r>
            <a:endParaRPr lang="fi-FI"/>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11" indent="0">
              <a:buNone/>
              <a:defRPr sz="2000" b="1"/>
            </a:lvl2pPr>
            <a:lvl3pPr marL="914423" indent="0">
              <a:buNone/>
              <a:defRPr sz="1801"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11" indent="0">
              <a:buNone/>
              <a:defRPr sz="2000" b="1"/>
            </a:lvl2pPr>
            <a:lvl3pPr marL="914423" indent="0">
              <a:buNone/>
              <a:defRPr sz="1801"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Päivämäärän paikkamerkki 6"/>
          <p:cNvSpPr>
            <a:spLocks noGrp="1"/>
          </p:cNvSpPr>
          <p:nvPr>
            <p:ph type="dt" sz="half" idx="10"/>
          </p:nvPr>
        </p:nvSpPr>
        <p:spPr/>
        <p:txBody>
          <a:bodyPr/>
          <a:lstStyle/>
          <a:p>
            <a:fld id="{F2965AB7-F607-4487-8382-A41598E49DED}" type="datetime1">
              <a:rPr lang="fi-FI" smtClean="0"/>
              <a:t>28.2.2020</a:t>
            </a:fld>
            <a:endParaRPr lang="fi-FI"/>
          </a:p>
        </p:txBody>
      </p:sp>
      <p:sp>
        <p:nvSpPr>
          <p:cNvPr id="8" name="Alatunnisteen paikkamerkki 7"/>
          <p:cNvSpPr>
            <a:spLocks noGrp="1"/>
          </p:cNvSpPr>
          <p:nvPr>
            <p:ph type="ftr" sz="quarter" idx="11"/>
          </p:nvPr>
        </p:nvSpPr>
        <p:spPr/>
        <p:txBody>
          <a:bodyPr/>
          <a:lstStyle/>
          <a:p>
            <a:r>
              <a:rPr lang="fi-FI" smtClean="0"/>
              <a:t>TULOSPERUSTEINEN HANKINTA</a:t>
            </a:r>
            <a:endParaRPr lang="fi-FI"/>
          </a:p>
        </p:txBody>
      </p:sp>
      <p:sp>
        <p:nvSpPr>
          <p:cNvPr id="9" name="Dian numeron paikkamerkki 8"/>
          <p:cNvSpPr>
            <a:spLocks noGrp="1"/>
          </p:cNvSpPr>
          <p:nvPr>
            <p:ph type="sldNum" sz="quarter" idx="12"/>
          </p:nvPr>
        </p:nvSpPr>
        <p:spPr/>
        <p:txBody>
          <a:bodyPr/>
          <a:lstStyle/>
          <a:p>
            <a:fld id="{0F427E4A-D256-4A89-999B-14571B34A02C}" type="slidenum">
              <a:rPr lang="fi-FI" smtClean="0"/>
              <a:t>‹#›</a:t>
            </a:fld>
            <a:endParaRPr lang="fi-FI"/>
          </a:p>
        </p:txBody>
      </p:sp>
    </p:spTree>
    <p:extLst>
      <p:ext uri="{BB962C8B-B14F-4D97-AF65-F5344CB8AC3E}">
        <p14:creationId xmlns:p14="http://schemas.microsoft.com/office/powerpoint/2010/main" val="227828358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äivämäärän paikkamerkki 2"/>
          <p:cNvSpPr>
            <a:spLocks noGrp="1"/>
          </p:cNvSpPr>
          <p:nvPr>
            <p:ph type="dt" sz="half" idx="10"/>
          </p:nvPr>
        </p:nvSpPr>
        <p:spPr/>
        <p:txBody>
          <a:bodyPr/>
          <a:lstStyle/>
          <a:p>
            <a:fld id="{B36522F1-51DF-4F2C-863A-D5A698E46D5E}" type="datetime1">
              <a:rPr lang="fi-FI" smtClean="0"/>
              <a:t>28.2.2020</a:t>
            </a:fld>
            <a:endParaRPr lang="fi-FI"/>
          </a:p>
        </p:txBody>
      </p:sp>
      <p:sp>
        <p:nvSpPr>
          <p:cNvPr id="4" name="Alatunnisteen paikkamerkki 3"/>
          <p:cNvSpPr>
            <a:spLocks noGrp="1"/>
          </p:cNvSpPr>
          <p:nvPr>
            <p:ph type="ftr" sz="quarter" idx="11"/>
          </p:nvPr>
        </p:nvSpPr>
        <p:spPr/>
        <p:txBody>
          <a:bodyPr/>
          <a:lstStyle/>
          <a:p>
            <a:r>
              <a:rPr lang="fi-FI" smtClean="0"/>
              <a:t>TULOSPERUSTEINEN HANKINTA</a:t>
            </a:r>
            <a:endParaRPr lang="fi-FI"/>
          </a:p>
        </p:txBody>
      </p:sp>
      <p:sp>
        <p:nvSpPr>
          <p:cNvPr id="5" name="Dian numeron paikkamerkki 4"/>
          <p:cNvSpPr>
            <a:spLocks noGrp="1"/>
          </p:cNvSpPr>
          <p:nvPr>
            <p:ph type="sldNum" sz="quarter" idx="12"/>
          </p:nvPr>
        </p:nvSpPr>
        <p:spPr/>
        <p:txBody>
          <a:bodyPr/>
          <a:lstStyle/>
          <a:p>
            <a:fld id="{0F427E4A-D256-4A89-999B-14571B34A02C}" type="slidenum">
              <a:rPr lang="fi-FI" smtClean="0"/>
              <a:t>‹#›</a:t>
            </a:fld>
            <a:endParaRPr lang="fi-FI"/>
          </a:p>
        </p:txBody>
      </p:sp>
    </p:spTree>
    <p:extLst>
      <p:ext uri="{BB962C8B-B14F-4D97-AF65-F5344CB8AC3E}">
        <p14:creationId xmlns:p14="http://schemas.microsoft.com/office/powerpoint/2010/main" val="202082877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Content Placeholder 2"/>
          <p:cNvSpPr>
            <a:spLocks noGrp="1"/>
          </p:cNvSpPr>
          <p:nvPr>
            <p:ph idx="1"/>
          </p:nvPr>
        </p:nvSpPr>
        <p:spPr/>
        <p:txBody>
          <a:bodyPr/>
          <a:lstStyle>
            <a:lvl1pPr marL="342908" indent="-342908">
              <a:buFont typeface="Arial" panose="020B0604020202020204" pitchFamily="34" charset="0"/>
              <a:buChar char="•"/>
              <a:defRPr/>
            </a:lvl1p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en-US" dirty="0"/>
          </a:p>
        </p:txBody>
      </p:sp>
      <p:sp>
        <p:nvSpPr>
          <p:cNvPr id="4" name="Date Placeholder 3"/>
          <p:cNvSpPr>
            <a:spLocks noGrp="1"/>
          </p:cNvSpPr>
          <p:nvPr>
            <p:ph type="dt" sz="half" idx="10"/>
          </p:nvPr>
        </p:nvSpPr>
        <p:spPr>
          <a:xfrm>
            <a:off x="1097281" y="6459787"/>
            <a:ext cx="2472271" cy="365125"/>
          </a:xfrm>
          <a:prstGeom prst="rect">
            <a:avLst/>
          </a:prstGeom>
        </p:spPr>
        <p:txBody>
          <a:bodyPr/>
          <a:lstStyle/>
          <a:p>
            <a:fld id="{95B2282F-2C93-41BD-AA11-EECCAA3C5839}" type="datetime1">
              <a:rPr lang="fi-FI" smtClean="0"/>
              <a:t>28.2.2020</a:t>
            </a:fld>
            <a:endParaRPr lang="fi-FI"/>
          </a:p>
        </p:txBody>
      </p:sp>
      <p:sp>
        <p:nvSpPr>
          <p:cNvPr id="5" name="Footer Placeholder 4"/>
          <p:cNvSpPr>
            <a:spLocks noGrp="1"/>
          </p:cNvSpPr>
          <p:nvPr>
            <p:ph type="ftr" sz="quarter" idx="11"/>
          </p:nvPr>
        </p:nvSpPr>
        <p:spPr/>
        <p:txBody>
          <a:bodyPr/>
          <a:lstStyle/>
          <a:p>
            <a:r>
              <a:rPr lang="fi-FI" smtClean="0"/>
              <a:t>SOPIMUKSEN AIKAINEN TOIMINTA</a:t>
            </a:r>
            <a:endParaRPr lang="fi-FI"/>
          </a:p>
        </p:txBody>
      </p:sp>
      <p:sp>
        <p:nvSpPr>
          <p:cNvPr id="6" name="Slide Number Placeholder 5"/>
          <p:cNvSpPr>
            <a:spLocks noGrp="1"/>
          </p:cNvSpPr>
          <p:nvPr>
            <p:ph type="sldNum" sz="quarter" idx="12"/>
          </p:nvPr>
        </p:nvSpPr>
        <p:spPr/>
        <p:txBody>
          <a:bodyPr/>
          <a:lstStyle/>
          <a:p>
            <a:fld id="{0DC82243-5FBE-4E9B-9815-3B80B9FB2FBB}" type="slidenum">
              <a:rPr lang="fi-FI" smtClean="0"/>
              <a:t>‹#›</a:t>
            </a:fld>
            <a:endParaRPr lang="fi-FI"/>
          </a:p>
        </p:txBody>
      </p:sp>
    </p:spTree>
    <p:extLst>
      <p:ext uri="{BB962C8B-B14F-4D97-AF65-F5344CB8AC3E}">
        <p14:creationId xmlns:p14="http://schemas.microsoft.com/office/powerpoint/2010/main" val="325543008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106D1FB9-222C-4AA7-BD1D-343DFDE8D14E}" type="datetime1">
              <a:rPr lang="fi-FI" smtClean="0"/>
              <a:t>28.2.2020</a:t>
            </a:fld>
            <a:endParaRPr lang="fi-FI"/>
          </a:p>
        </p:txBody>
      </p:sp>
      <p:sp>
        <p:nvSpPr>
          <p:cNvPr id="3" name="Alatunnisteen paikkamerkki 2"/>
          <p:cNvSpPr>
            <a:spLocks noGrp="1"/>
          </p:cNvSpPr>
          <p:nvPr>
            <p:ph type="ftr" sz="quarter" idx="11"/>
          </p:nvPr>
        </p:nvSpPr>
        <p:spPr/>
        <p:txBody>
          <a:bodyPr/>
          <a:lstStyle/>
          <a:p>
            <a:r>
              <a:rPr lang="fi-FI" smtClean="0"/>
              <a:t>TULOSPERUSTEINEN HANKINTA</a:t>
            </a:r>
            <a:endParaRPr lang="fi-FI"/>
          </a:p>
        </p:txBody>
      </p:sp>
      <p:sp>
        <p:nvSpPr>
          <p:cNvPr id="4" name="Dian numeron paikkamerkki 3"/>
          <p:cNvSpPr>
            <a:spLocks noGrp="1"/>
          </p:cNvSpPr>
          <p:nvPr>
            <p:ph type="sldNum" sz="quarter" idx="12"/>
          </p:nvPr>
        </p:nvSpPr>
        <p:spPr/>
        <p:txBody>
          <a:bodyPr/>
          <a:lstStyle/>
          <a:p>
            <a:fld id="{0F427E4A-D256-4A89-999B-14571B34A02C}" type="slidenum">
              <a:rPr lang="fi-FI" smtClean="0"/>
              <a:t>‹#›</a:t>
            </a:fld>
            <a:endParaRPr lang="fi-FI"/>
          </a:p>
        </p:txBody>
      </p:sp>
    </p:spTree>
    <p:extLst>
      <p:ext uri="{BB962C8B-B14F-4D97-AF65-F5344CB8AC3E}">
        <p14:creationId xmlns:p14="http://schemas.microsoft.com/office/powerpoint/2010/main" val="406878008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9" y="457200"/>
            <a:ext cx="3932238" cy="1600200"/>
          </a:xfrm>
        </p:spPr>
        <p:txBody>
          <a:bodyPr anchor="b"/>
          <a:lstStyle>
            <a:lvl1pPr>
              <a:defRPr sz="3200"/>
            </a:lvl1pPr>
          </a:lstStyle>
          <a:p>
            <a:r>
              <a:rPr lang="fi-FI" smtClean="0"/>
              <a:t>Muokkaa perustyyl. napsautt.</a:t>
            </a:r>
            <a:endParaRPr lang="fi-FI"/>
          </a:p>
        </p:txBody>
      </p:sp>
      <p:sp>
        <p:nvSpPr>
          <p:cNvPr id="3" name="Sisällön paikkamerkki 2"/>
          <p:cNvSpPr>
            <a:spLocks noGrp="1"/>
          </p:cNvSpPr>
          <p:nvPr>
            <p:ph idx="1"/>
          </p:nvPr>
        </p:nvSpPr>
        <p:spPr>
          <a:xfrm>
            <a:off x="5183188" y="987427"/>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839789" y="2057400"/>
            <a:ext cx="3932238" cy="3811588"/>
          </a:xfrm>
        </p:spPr>
        <p:txBody>
          <a:bodyPr/>
          <a:lstStyle>
            <a:lvl1pPr marL="0" indent="0">
              <a:buNone/>
              <a:defRPr sz="1600"/>
            </a:lvl1pPr>
            <a:lvl2pPr marL="457211" indent="0">
              <a:buNone/>
              <a:defRPr sz="1401"/>
            </a:lvl2pPr>
            <a:lvl3pPr marL="914423" indent="0">
              <a:buNone/>
              <a:defRPr sz="1200"/>
            </a:lvl3pPr>
            <a:lvl4pPr marL="1371634" indent="0">
              <a:buNone/>
              <a:defRPr sz="1001"/>
            </a:lvl4pPr>
            <a:lvl5pPr marL="1828846" indent="0">
              <a:buNone/>
              <a:defRPr sz="1001"/>
            </a:lvl5pPr>
            <a:lvl6pPr marL="2286057" indent="0">
              <a:buNone/>
              <a:defRPr sz="1001"/>
            </a:lvl6pPr>
            <a:lvl7pPr marL="2743269" indent="0">
              <a:buNone/>
              <a:defRPr sz="1001"/>
            </a:lvl7pPr>
            <a:lvl8pPr marL="3200480" indent="0">
              <a:buNone/>
              <a:defRPr sz="1001"/>
            </a:lvl8pPr>
            <a:lvl9pPr marL="3657691" indent="0">
              <a:buNone/>
              <a:defRPr sz="1001"/>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fld id="{0E8C63A2-41D2-457A-BB25-F60A48CA0333}" type="datetime1">
              <a:rPr lang="fi-FI" smtClean="0"/>
              <a:t>28.2.2020</a:t>
            </a:fld>
            <a:endParaRPr lang="fi-FI"/>
          </a:p>
        </p:txBody>
      </p:sp>
      <p:sp>
        <p:nvSpPr>
          <p:cNvPr id="6" name="Alatunnisteen paikkamerkki 5"/>
          <p:cNvSpPr>
            <a:spLocks noGrp="1"/>
          </p:cNvSpPr>
          <p:nvPr>
            <p:ph type="ftr" sz="quarter" idx="11"/>
          </p:nvPr>
        </p:nvSpPr>
        <p:spPr/>
        <p:txBody>
          <a:bodyPr/>
          <a:lstStyle/>
          <a:p>
            <a:r>
              <a:rPr lang="fi-FI" smtClean="0"/>
              <a:t>TULOSPERUSTEINEN HANKINTA</a:t>
            </a:r>
            <a:endParaRPr lang="fi-FI"/>
          </a:p>
        </p:txBody>
      </p:sp>
      <p:sp>
        <p:nvSpPr>
          <p:cNvPr id="7" name="Dian numeron paikkamerkki 6"/>
          <p:cNvSpPr>
            <a:spLocks noGrp="1"/>
          </p:cNvSpPr>
          <p:nvPr>
            <p:ph type="sldNum" sz="quarter" idx="12"/>
          </p:nvPr>
        </p:nvSpPr>
        <p:spPr/>
        <p:txBody>
          <a:bodyPr/>
          <a:lstStyle/>
          <a:p>
            <a:fld id="{0F427E4A-D256-4A89-999B-14571B34A02C}" type="slidenum">
              <a:rPr lang="fi-FI" smtClean="0"/>
              <a:t>‹#›</a:t>
            </a:fld>
            <a:endParaRPr lang="fi-FI"/>
          </a:p>
        </p:txBody>
      </p:sp>
    </p:spTree>
    <p:extLst>
      <p:ext uri="{BB962C8B-B14F-4D97-AF65-F5344CB8AC3E}">
        <p14:creationId xmlns:p14="http://schemas.microsoft.com/office/powerpoint/2010/main" val="8458728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9" y="457200"/>
            <a:ext cx="3932238" cy="1600200"/>
          </a:xfrm>
        </p:spPr>
        <p:txBody>
          <a:bodyPr anchor="b"/>
          <a:lstStyle>
            <a:lvl1pPr>
              <a:defRPr sz="3200"/>
            </a:lvl1pPr>
          </a:lstStyle>
          <a:p>
            <a:r>
              <a:rPr lang="fi-FI" smtClean="0"/>
              <a:t>Muokkaa perustyyl. napsautt.</a:t>
            </a:r>
            <a:endParaRPr lang="fi-FI"/>
          </a:p>
        </p:txBody>
      </p:sp>
      <p:sp>
        <p:nvSpPr>
          <p:cNvPr id="3" name="Kuvan paikkamerkki 2"/>
          <p:cNvSpPr>
            <a:spLocks noGrp="1"/>
          </p:cNvSpPr>
          <p:nvPr>
            <p:ph type="pic" idx="1"/>
          </p:nvPr>
        </p:nvSpPr>
        <p:spPr>
          <a:xfrm>
            <a:off x="5183188" y="987427"/>
            <a:ext cx="6172201" cy="4873625"/>
          </a:xfrm>
        </p:spPr>
        <p:txBody>
          <a:bodyPr/>
          <a:lstStyle>
            <a:lvl1pPr marL="0" indent="0">
              <a:buNone/>
              <a:defRPr sz="3200"/>
            </a:lvl1pPr>
            <a:lvl2pPr marL="457211" indent="0">
              <a:buNone/>
              <a:defRPr sz="2800"/>
            </a:lvl2pPr>
            <a:lvl3pPr marL="914423" indent="0">
              <a:buNone/>
              <a:defRPr sz="2400"/>
            </a:lvl3pPr>
            <a:lvl4pPr marL="1371634" indent="0">
              <a:buNone/>
              <a:defRPr sz="2000"/>
            </a:lvl4pPr>
            <a:lvl5pPr marL="1828846" indent="0">
              <a:buNone/>
              <a:defRPr sz="2000"/>
            </a:lvl5pPr>
            <a:lvl6pPr marL="2286057" indent="0">
              <a:buNone/>
              <a:defRPr sz="2000"/>
            </a:lvl6pPr>
            <a:lvl7pPr marL="2743269" indent="0">
              <a:buNone/>
              <a:defRPr sz="2000"/>
            </a:lvl7pPr>
            <a:lvl8pPr marL="3200480" indent="0">
              <a:buNone/>
              <a:defRPr sz="2000"/>
            </a:lvl8pPr>
            <a:lvl9pPr marL="3657691" indent="0">
              <a:buNone/>
              <a:defRPr sz="2000"/>
            </a:lvl9pPr>
          </a:lstStyle>
          <a:p>
            <a:endParaRPr lang="fi-FI"/>
          </a:p>
        </p:txBody>
      </p:sp>
      <p:sp>
        <p:nvSpPr>
          <p:cNvPr id="4" name="Tekstin paikkamerkki 3"/>
          <p:cNvSpPr>
            <a:spLocks noGrp="1"/>
          </p:cNvSpPr>
          <p:nvPr>
            <p:ph type="body" sz="half" idx="2"/>
          </p:nvPr>
        </p:nvSpPr>
        <p:spPr>
          <a:xfrm>
            <a:off x="839789" y="2057400"/>
            <a:ext cx="3932238" cy="3811588"/>
          </a:xfrm>
        </p:spPr>
        <p:txBody>
          <a:bodyPr/>
          <a:lstStyle>
            <a:lvl1pPr marL="0" indent="0">
              <a:buNone/>
              <a:defRPr sz="1600"/>
            </a:lvl1pPr>
            <a:lvl2pPr marL="457211" indent="0">
              <a:buNone/>
              <a:defRPr sz="1401"/>
            </a:lvl2pPr>
            <a:lvl3pPr marL="914423" indent="0">
              <a:buNone/>
              <a:defRPr sz="1200"/>
            </a:lvl3pPr>
            <a:lvl4pPr marL="1371634" indent="0">
              <a:buNone/>
              <a:defRPr sz="1001"/>
            </a:lvl4pPr>
            <a:lvl5pPr marL="1828846" indent="0">
              <a:buNone/>
              <a:defRPr sz="1001"/>
            </a:lvl5pPr>
            <a:lvl6pPr marL="2286057" indent="0">
              <a:buNone/>
              <a:defRPr sz="1001"/>
            </a:lvl6pPr>
            <a:lvl7pPr marL="2743269" indent="0">
              <a:buNone/>
              <a:defRPr sz="1001"/>
            </a:lvl7pPr>
            <a:lvl8pPr marL="3200480" indent="0">
              <a:buNone/>
              <a:defRPr sz="1001"/>
            </a:lvl8pPr>
            <a:lvl9pPr marL="3657691" indent="0">
              <a:buNone/>
              <a:defRPr sz="1001"/>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fld id="{D9C14F81-6671-4F46-916E-626C1A98F4B8}" type="datetime1">
              <a:rPr lang="fi-FI" smtClean="0"/>
              <a:t>28.2.2020</a:t>
            </a:fld>
            <a:endParaRPr lang="fi-FI"/>
          </a:p>
        </p:txBody>
      </p:sp>
      <p:sp>
        <p:nvSpPr>
          <p:cNvPr id="6" name="Alatunnisteen paikkamerkki 5"/>
          <p:cNvSpPr>
            <a:spLocks noGrp="1"/>
          </p:cNvSpPr>
          <p:nvPr>
            <p:ph type="ftr" sz="quarter" idx="11"/>
          </p:nvPr>
        </p:nvSpPr>
        <p:spPr/>
        <p:txBody>
          <a:bodyPr/>
          <a:lstStyle/>
          <a:p>
            <a:r>
              <a:rPr lang="fi-FI" smtClean="0"/>
              <a:t>TULOSPERUSTEINEN HANKINTA</a:t>
            </a:r>
            <a:endParaRPr lang="fi-FI"/>
          </a:p>
        </p:txBody>
      </p:sp>
      <p:sp>
        <p:nvSpPr>
          <p:cNvPr id="7" name="Dian numeron paikkamerkki 6"/>
          <p:cNvSpPr>
            <a:spLocks noGrp="1"/>
          </p:cNvSpPr>
          <p:nvPr>
            <p:ph type="sldNum" sz="quarter" idx="12"/>
          </p:nvPr>
        </p:nvSpPr>
        <p:spPr/>
        <p:txBody>
          <a:bodyPr/>
          <a:lstStyle/>
          <a:p>
            <a:fld id="{0F427E4A-D256-4A89-999B-14571B34A02C}" type="slidenum">
              <a:rPr lang="fi-FI" smtClean="0"/>
              <a:t>‹#›</a:t>
            </a:fld>
            <a:endParaRPr lang="fi-FI"/>
          </a:p>
        </p:txBody>
      </p:sp>
    </p:spTree>
    <p:extLst>
      <p:ext uri="{BB962C8B-B14F-4D97-AF65-F5344CB8AC3E}">
        <p14:creationId xmlns:p14="http://schemas.microsoft.com/office/powerpoint/2010/main" val="61784215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776D7FB8-A84A-44D1-922F-14BBE0B854E4}" type="datetime1">
              <a:rPr lang="fi-FI" smtClean="0"/>
              <a:t>28.2.2020</a:t>
            </a:fld>
            <a:endParaRPr lang="fi-FI"/>
          </a:p>
        </p:txBody>
      </p:sp>
      <p:sp>
        <p:nvSpPr>
          <p:cNvPr id="5" name="Alatunnisteen paikkamerkki 4"/>
          <p:cNvSpPr>
            <a:spLocks noGrp="1"/>
          </p:cNvSpPr>
          <p:nvPr>
            <p:ph type="ftr" sz="quarter" idx="11"/>
          </p:nvPr>
        </p:nvSpPr>
        <p:spPr/>
        <p:txBody>
          <a:bodyPr/>
          <a:lstStyle/>
          <a:p>
            <a:r>
              <a:rPr lang="fi-FI" smtClean="0"/>
              <a:t>TULOSPERUSTEINEN HANKINTA</a:t>
            </a:r>
            <a:endParaRPr lang="fi-FI"/>
          </a:p>
        </p:txBody>
      </p:sp>
      <p:sp>
        <p:nvSpPr>
          <p:cNvPr id="6" name="Dian numeron paikkamerkki 5"/>
          <p:cNvSpPr>
            <a:spLocks noGrp="1"/>
          </p:cNvSpPr>
          <p:nvPr>
            <p:ph type="sldNum" sz="quarter" idx="12"/>
          </p:nvPr>
        </p:nvSpPr>
        <p:spPr/>
        <p:txBody>
          <a:bodyPr/>
          <a:lstStyle/>
          <a:p>
            <a:fld id="{0F427E4A-D256-4A89-999B-14571B34A02C}" type="slidenum">
              <a:rPr lang="fi-FI" smtClean="0"/>
              <a:t>‹#›</a:t>
            </a:fld>
            <a:endParaRPr lang="fi-FI"/>
          </a:p>
        </p:txBody>
      </p:sp>
    </p:spTree>
    <p:extLst>
      <p:ext uri="{BB962C8B-B14F-4D97-AF65-F5344CB8AC3E}">
        <p14:creationId xmlns:p14="http://schemas.microsoft.com/office/powerpoint/2010/main" val="383143180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29E51DBC-C601-4A18-8D11-E76AA5178022}" type="datetime1">
              <a:rPr lang="fi-FI" smtClean="0"/>
              <a:t>28.2.2020</a:t>
            </a:fld>
            <a:endParaRPr lang="fi-FI"/>
          </a:p>
        </p:txBody>
      </p:sp>
      <p:sp>
        <p:nvSpPr>
          <p:cNvPr id="5" name="Alatunnisteen paikkamerkki 4"/>
          <p:cNvSpPr>
            <a:spLocks noGrp="1"/>
          </p:cNvSpPr>
          <p:nvPr>
            <p:ph type="ftr" sz="quarter" idx="11"/>
          </p:nvPr>
        </p:nvSpPr>
        <p:spPr/>
        <p:txBody>
          <a:bodyPr/>
          <a:lstStyle/>
          <a:p>
            <a:r>
              <a:rPr lang="fi-FI" smtClean="0"/>
              <a:t>TULOSPERUSTEINEN HANKINTA</a:t>
            </a:r>
            <a:endParaRPr lang="fi-FI"/>
          </a:p>
        </p:txBody>
      </p:sp>
      <p:sp>
        <p:nvSpPr>
          <p:cNvPr id="6" name="Dian numeron paikkamerkki 5"/>
          <p:cNvSpPr>
            <a:spLocks noGrp="1"/>
          </p:cNvSpPr>
          <p:nvPr>
            <p:ph type="sldNum" sz="quarter" idx="12"/>
          </p:nvPr>
        </p:nvSpPr>
        <p:spPr/>
        <p:txBody>
          <a:bodyPr/>
          <a:lstStyle/>
          <a:p>
            <a:fld id="{0F427E4A-D256-4A89-999B-14571B34A02C}" type="slidenum">
              <a:rPr lang="fi-FI" smtClean="0"/>
              <a:t>‹#›</a:t>
            </a:fld>
            <a:endParaRPr lang="fi-FI"/>
          </a:p>
        </p:txBody>
      </p:sp>
    </p:spTree>
    <p:extLst>
      <p:ext uri="{BB962C8B-B14F-4D97-AF65-F5344CB8AC3E}">
        <p14:creationId xmlns:p14="http://schemas.microsoft.com/office/powerpoint/2010/main" val="298747225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smtClean="0"/>
              <a:t>Muokkaa perustyyl. napsautt.</a:t>
            </a:r>
            <a:endParaRPr lang="en-US" dirty="0"/>
          </a:p>
        </p:txBody>
      </p:sp>
      <p:sp>
        <p:nvSpPr>
          <p:cNvPr id="3" name="Subtitle 2"/>
          <p:cNvSpPr>
            <a:spLocks noGrp="1"/>
          </p:cNvSpPr>
          <p:nvPr>
            <p:ph type="subTitle" idx="1"/>
          </p:nvPr>
        </p:nvSpPr>
        <p:spPr>
          <a:xfrm>
            <a:off x="1100050" y="4455620"/>
            <a:ext cx="10058400" cy="1143000"/>
          </a:xfrm>
        </p:spPr>
        <p:txBody>
          <a:bodyPr lIns="91440" rIns="91440">
            <a:normAutofit/>
          </a:bodyPr>
          <a:lstStyle>
            <a:lvl1pPr marL="0" indent="0" algn="l">
              <a:buNone/>
              <a:defRPr sz="2400" cap="all" spc="201" baseline="0">
                <a:solidFill>
                  <a:schemeClr val="tx2"/>
                </a:solidFill>
                <a:latin typeface="+mj-lt"/>
              </a:defRPr>
            </a:lvl1pPr>
            <a:lvl2pPr marL="457211" indent="0" algn="ctr">
              <a:buNone/>
              <a:defRPr sz="2400"/>
            </a:lvl2pPr>
            <a:lvl3pPr marL="914423" indent="0" algn="ctr">
              <a:buNone/>
              <a:defRPr sz="2400"/>
            </a:lvl3pPr>
            <a:lvl4pPr marL="1371634" indent="0" algn="ctr">
              <a:buNone/>
              <a:defRPr sz="2000"/>
            </a:lvl4pPr>
            <a:lvl5pPr marL="1828846" indent="0" algn="ctr">
              <a:buNone/>
              <a:defRPr sz="2000"/>
            </a:lvl5pPr>
            <a:lvl6pPr marL="2286057" indent="0" algn="ctr">
              <a:buNone/>
              <a:defRPr sz="2000"/>
            </a:lvl6pPr>
            <a:lvl7pPr marL="2743269" indent="0" algn="ctr">
              <a:buNone/>
              <a:defRPr sz="2000"/>
            </a:lvl7pPr>
            <a:lvl8pPr marL="3200480" indent="0" algn="ctr">
              <a:buNone/>
              <a:defRPr sz="2000"/>
            </a:lvl8pPr>
            <a:lvl9pPr marL="3657691" indent="0" algn="ctr">
              <a:buNone/>
              <a:defRPr sz="2000"/>
            </a:lvl9pPr>
          </a:lstStyle>
          <a:p>
            <a:r>
              <a:rPr lang="fi-FI" smtClean="0"/>
              <a:t>Muokkaa alaotsikon perustyyliä napsautt.</a:t>
            </a:r>
            <a:endParaRPr lang="en-US" dirty="0"/>
          </a:p>
        </p:txBody>
      </p:sp>
      <p:sp>
        <p:nvSpPr>
          <p:cNvPr id="4" name="Date Placeholder 3"/>
          <p:cNvSpPr>
            <a:spLocks noGrp="1"/>
          </p:cNvSpPr>
          <p:nvPr>
            <p:ph type="dt" sz="half" idx="10"/>
          </p:nvPr>
        </p:nvSpPr>
        <p:spPr>
          <a:xfrm>
            <a:off x="1097281" y="6459787"/>
            <a:ext cx="2472271" cy="365125"/>
          </a:xfrm>
          <a:prstGeom prst="rect">
            <a:avLst/>
          </a:prstGeom>
        </p:spPr>
        <p:txBody>
          <a:bodyPr/>
          <a:lstStyle/>
          <a:p>
            <a:fld id="{C82261C9-85EC-4754-ABDD-15868E5595F0}" type="datetime1">
              <a:rPr lang="fi-FI" smtClean="0"/>
              <a:t>28.2.2020</a:t>
            </a:fld>
            <a:endParaRPr lang="fi-FI"/>
          </a:p>
        </p:txBody>
      </p:sp>
      <p:sp>
        <p:nvSpPr>
          <p:cNvPr id="5" name="Footer Placeholder 4"/>
          <p:cNvSpPr>
            <a:spLocks noGrp="1"/>
          </p:cNvSpPr>
          <p:nvPr>
            <p:ph type="ftr" sz="quarter" idx="11"/>
          </p:nvPr>
        </p:nvSpPr>
        <p:spPr/>
        <p:txBody>
          <a:bodyPr/>
          <a:lstStyle/>
          <a:p>
            <a:r>
              <a:rPr lang="fi-FI" smtClean="0"/>
              <a:t>HANKINNAN TOTEUTUS</a:t>
            </a:r>
            <a:endParaRPr lang="fi-FI" dirty="0"/>
          </a:p>
        </p:txBody>
      </p:sp>
      <p:sp>
        <p:nvSpPr>
          <p:cNvPr id="6" name="Slide Number Placeholder 5"/>
          <p:cNvSpPr>
            <a:spLocks noGrp="1"/>
          </p:cNvSpPr>
          <p:nvPr>
            <p:ph type="sldNum" sz="quarter" idx="12"/>
          </p:nvPr>
        </p:nvSpPr>
        <p:spPr/>
        <p:txBody>
          <a:bodyPr/>
          <a:lstStyle/>
          <a:p>
            <a:fld id="{0E9EC09B-81EE-4D0F-8E4F-0F6E96E51DDF}" type="slidenum">
              <a:rPr lang="fi-FI" smtClean="0"/>
              <a:t>‹#›</a:t>
            </a:fld>
            <a:endParaRPr lang="fi-FI"/>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756765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marL="0">
              <a:defRPr sz="2000"/>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en-US" dirty="0"/>
          </a:p>
        </p:txBody>
      </p:sp>
      <p:sp>
        <p:nvSpPr>
          <p:cNvPr id="3" name="Content Placeholder 2"/>
          <p:cNvSpPr>
            <a:spLocks noGrp="1"/>
          </p:cNvSpPr>
          <p:nvPr>
            <p:ph idx="1"/>
          </p:nvPr>
        </p:nvSpPr>
        <p:spPr/>
        <p:txBody>
          <a:body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en-US" dirty="0"/>
          </a:p>
        </p:txBody>
      </p:sp>
      <p:sp>
        <p:nvSpPr>
          <p:cNvPr id="4" name="Date Placeholder 3"/>
          <p:cNvSpPr>
            <a:spLocks noGrp="1"/>
          </p:cNvSpPr>
          <p:nvPr>
            <p:ph type="dt" sz="half" idx="10"/>
          </p:nvPr>
        </p:nvSpPr>
        <p:spPr>
          <a:xfrm>
            <a:off x="1097281" y="6459787"/>
            <a:ext cx="2472271" cy="365125"/>
          </a:xfrm>
          <a:prstGeom prst="rect">
            <a:avLst/>
          </a:prstGeom>
        </p:spPr>
        <p:txBody>
          <a:bodyPr/>
          <a:lstStyle/>
          <a:p>
            <a:fld id="{9CCCDD7C-D811-4305-9311-DCEC6C6590B0}" type="datetime1">
              <a:rPr lang="fi-FI" smtClean="0"/>
              <a:t>28.2.2020</a:t>
            </a:fld>
            <a:endParaRPr lang="fi-FI"/>
          </a:p>
        </p:txBody>
      </p:sp>
      <p:sp>
        <p:nvSpPr>
          <p:cNvPr id="5" name="Footer Placeholder 4"/>
          <p:cNvSpPr>
            <a:spLocks noGrp="1"/>
          </p:cNvSpPr>
          <p:nvPr>
            <p:ph type="ftr" sz="quarter" idx="11"/>
          </p:nvPr>
        </p:nvSpPr>
        <p:spPr/>
        <p:txBody>
          <a:bodyPr/>
          <a:lstStyle/>
          <a:p>
            <a:r>
              <a:rPr lang="fi-FI" smtClean="0"/>
              <a:t>HANKINNAN TOTEUTUS</a:t>
            </a:r>
            <a:endParaRPr lang="fi-FI" dirty="0"/>
          </a:p>
        </p:txBody>
      </p:sp>
      <p:sp>
        <p:nvSpPr>
          <p:cNvPr id="6" name="Slide Number Placeholder 5"/>
          <p:cNvSpPr>
            <a:spLocks noGrp="1"/>
          </p:cNvSpPr>
          <p:nvPr>
            <p:ph type="sldNum" sz="quarter" idx="12"/>
          </p:nvPr>
        </p:nvSpPr>
        <p:spPr/>
        <p:txBody>
          <a:bodyPr/>
          <a:lstStyle/>
          <a:p>
            <a:fld id="{0E9EC09B-81EE-4D0F-8E4F-0F6E96E51DDF}" type="slidenum">
              <a:rPr lang="fi-FI" smtClean="0"/>
              <a:t>‹#›</a:t>
            </a:fld>
            <a:endParaRPr lang="fi-FI"/>
          </a:p>
        </p:txBody>
      </p:sp>
    </p:spTree>
    <p:extLst>
      <p:ext uri="{BB962C8B-B14F-4D97-AF65-F5344CB8AC3E}">
        <p14:creationId xmlns:p14="http://schemas.microsoft.com/office/powerpoint/2010/main" val="263502529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smtClean="0"/>
              <a:t>Muokkaa perustyyl. napsautt.</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1" baseline="0">
                <a:solidFill>
                  <a:schemeClr val="tx2"/>
                </a:solidFill>
                <a:latin typeface="+mj-lt"/>
              </a:defRPr>
            </a:lvl1pPr>
            <a:lvl2pPr marL="457211" indent="0">
              <a:buNone/>
              <a:defRPr sz="1801">
                <a:solidFill>
                  <a:schemeClr val="tx1">
                    <a:tint val="75000"/>
                  </a:schemeClr>
                </a:solidFill>
              </a:defRPr>
            </a:lvl2pPr>
            <a:lvl3pPr marL="914423" indent="0">
              <a:buNone/>
              <a:defRPr sz="1600">
                <a:solidFill>
                  <a:schemeClr val="tx1">
                    <a:tint val="75000"/>
                  </a:schemeClr>
                </a:solidFill>
              </a:defRPr>
            </a:lvl3pPr>
            <a:lvl4pPr marL="1371634" indent="0">
              <a:buNone/>
              <a:defRPr sz="1401">
                <a:solidFill>
                  <a:schemeClr val="tx1">
                    <a:tint val="75000"/>
                  </a:schemeClr>
                </a:solidFill>
              </a:defRPr>
            </a:lvl4pPr>
            <a:lvl5pPr marL="1828846" indent="0">
              <a:buNone/>
              <a:defRPr sz="1401">
                <a:solidFill>
                  <a:schemeClr val="tx1">
                    <a:tint val="75000"/>
                  </a:schemeClr>
                </a:solidFill>
              </a:defRPr>
            </a:lvl5pPr>
            <a:lvl6pPr marL="2286057" indent="0">
              <a:buNone/>
              <a:defRPr sz="1401">
                <a:solidFill>
                  <a:schemeClr val="tx1">
                    <a:tint val="75000"/>
                  </a:schemeClr>
                </a:solidFill>
              </a:defRPr>
            </a:lvl6pPr>
            <a:lvl7pPr marL="2743269" indent="0">
              <a:buNone/>
              <a:defRPr sz="1401">
                <a:solidFill>
                  <a:schemeClr val="tx1">
                    <a:tint val="75000"/>
                  </a:schemeClr>
                </a:solidFill>
              </a:defRPr>
            </a:lvl7pPr>
            <a:lvl8pPr marL="3200480" indent="0">
              <a:buNone/>
              <a:defRPr sz="1401">
                <a:solidFill>
                  <a:schemeClr val="tx1">
                    <a:tint val="75000"/>
                  </a:schemeClr>
                </a:solidFill>
              </a:defRPr>
            </a:lvl8pPr>
            <a:lvl9pPr marL="3657691" indent="0">
              <a:buNone/>
              <a:defRPr sz="1401">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a:xfrm>
            <a:off x="1097281" y="6459787"/>
            <a:ext cx="2472271" cy="365125"/>
          </a:xfrm>
          <a:prstGeom prst="rect">
            <a:avLst/>
          </a:prstGeom>
        </p:spPr>
        <p:txBody>
          <a:bodyPr/>
          <a:lstStyle/>
          <a:p>
            <a:fld id="{12B917BE-2D1E-4F8E-9EDA-8645D80DE337}" type="datetime1">
              <a:rPr lang="fi-FI" smtClean="0"/>
              <a:t>28.2.2020</a:t>
            </a:fld>
            <a:endParaRPr lang="fi-FI"/>
          </a:p>
        </p:txBody>
      </p:sp>
      <p:sp>
        <p:nvSpPr>
          <p:cNvPr id="5" name="Footer Placeholder 4"/>
          <p:cNvSpPr>
            <a:spLocks noGrp="1"/>
          </p:cNvSpPr>
          <p:nvPr>
            <p:ph type="ftr" sz="quarter" idx="11"/>
          </p:nvPr>
        </p:nvSpPr>
        <p:spPr/>
        <p:txBody>
          <a:bodyPr/>
          <a:lstStyle/>
          <a:p>
            <a:r>
              <a:rPr lang="fi-FI" smtClean="0"/>
              <a:t>HANKINNAN TOTEUTUS</a:t>
            </a:r>
            <a:endParaRPr lang="fi-FI" dirty="0"/>
          </a:p>
        </p:txBody>
      </p:sp>
      <p:sp>
        <p:nvSpPr>
          <p:cNvPr id="6" name="Slide Number Placeholder 5"/>
          <p:cNvSpPr>
            <a:spLocks noGrp="1"/>
          </p:cNvSpPr>
          <p:nvPr>
            <p:ph type="sldNum" sz="quarter" idx="12"/>
          </p:nvPr>
        </p:nvSpPr>
        <p:spPr/>
        <p:txBody>
          <a:bodyPr/>
          <a:lstStyle/>
          <a:p>
            <a:fld id="{0E9EC09B-81EE-4D0F-8E4F-0F6E96E51DDF}" type="slidenum">
              <a:rPr lang="fi-FI" smtClean="0"/>
              <a:t>‹#›</a:t>
            </a:fld>
            <a:endParaRPr lang="fi-FI"/>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356323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1005839" y="626391"/>
            <a:ext cx="10058400" cy="482321"/>
          </a:xfrm>
        </p:spPr>
        <p:txBody>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en-US" dirty="0"/>
          </a:p>
        </p:txBody>
      </p:sp>
      <p:sp>
        <p:nvSpPr>
          <p:cNvPr id="3" name="Content Placeholder 2"/>
          <p:cNvSpPr>
            <a:spLocks noGrp="1"/>
          </p:cNvSpPr>
          <p:nvPr>
            <p:ph sz="half" idx="1"/>
          </p:nvPr>
        </p:nvSpPr>
        <p:spPr>
          <a:xfrm>
            <a:off x="1097279" y="1453243"/>
            <a:ext cx="4937760" cy="4415851"/>
          </a:xfrm>
        </p:spPr>
        <p:txBody>
          <a:body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en-US" dirty="0"/>
          </a:p>
        </p:txBody>
      </p:sp>
      <p:sp>
        <p:nvSpPr>
          <p:cNvPr id="4" name="Content Placeholder 3"/>
          <p:cNvSpPr>
            <a:spLocks noGrp="1"/>
          </p:cNvSpPr>
          <p:nvPr>
            <p:ph sz="half" idx="2"/>
          </p:nvPr>
        </p:nvSpPr>
        <p:spPr>
          <a:xfrm>
            <a:off x="6217920" y="1453243"/>
            <a:ext cx="4937760" cy="4415852"/>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Date Placeholder 4"/>
          <p:cNvSpPr>
            <a:spLocks noGrp="1"/>
          </p:cNvSpPr>
          <p:nvPr>
            <p:ph type="dt" sz="half" idx="10"/>
          </p:nvPr>
        </p:nvSpPr>
        <p:spPr>
          <a:xfrm>
            <a:off x="1097281" y="6459787"/>
            <a:ext cx="2472271" cy="365125"/>
          </a:xfrm>
          <a:prstGeom prst="rect">
            <a:avLst/>
          </a:prstGeom>
        </p:spPr>
        <p:txBody>
          <a:bodyPr/>
          <a:lstStyle/>
          <a:p>
            <a:fld id="{D9116F19-C1DB-4FDF-B8F5-713ED2A859B1}" type="datetime1">
              <a:rPr lang="fi-FI" smtClean="0"/>
              <a:t>28.2.2020</a:t>
            </a:fld>
            <a:endParaRPr lang="fi-FI"/>
          </a:p>
        </p:txBody>
      </p:sp>
      <p:sp>
        <p:nvSpPr>
          <p:cNvPr id="6" name="Footer Placeholder 5"/>
          <p:cNvSpPr>
            <a:spLocks noGrp="1"/>
          </p:cNvSpPr>
          <p:nvPr>
            <p:ph type="ftr" sz="quarter" idx="11"/>
          </p:nvPr>
        </p:nvSpPr>
        <p:spPr/>
        <p:txBody>
          <a:bodyPr/>
          <a:lstStyle/>
          <a:p>
            <a:r>
              <a:rPr lang="fi-FI" smtClean="0"/>
              <a:t>HANKINNAN TOTEUTUS</a:t>
            </a:r>
            <a:endParaRPr lang="fi-FI" dirty="0"/>
          </a:p>
        </p:txBody>
      </p:sp>
      <p:sp>
        <p:nvSpPr>
          <p:cNvPr id="7" name="Slide Number Placeholder 6"/>
          <p:cNvSpPr>
            <a:spLocks noGrp="1"/>
          </p:cNvSpPr>
          <p:nvPr>
            <p:ph type="sldNum" sz="quarter" idx="12"/>
          </p:nvPr>
        </p:nvSpPr>
        <p:spPr/>
        <p:txBody>
          <a:bodyPr/>
          <a:lstStyle/>
          <a:p>
            <a:fld id="{0E9EC09B-81EE-4D0F-8E4F-0F6E96E51DDF}" type="slidenum">
              <a:rPr lang="fi-FI" smtClean="0"/>
              <a:t>‹#›</a:t>
            </a:fld>
            <a:endParaRPr lang="fi-FI"/>
          </a:p>
        </p:txBody>
      </p:sp>
    </p:spTree>
    <p:extLst>
      <p:ext uri="{BB962C8B-B14F-4D97-AF65-F5344CB8AC3E}">
        <p14:creationId xmlns:p14="http://schemas.microsoft.com/office/powerpoint/2010/main" val="331831814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fi-FI" smtClean="0"/>
              <a:t>Muokkaa perustyyl. napsautt.</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11" indent="0">
              <a:buNone/>
              <a:defRPr sz="2000" b="1"/>
            </a:lvl2pPr>
            <a:lvl3pPr marL="914423" indent="0">
              <a:buNone/>
              <a:defRPr sz="1801"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fi-FI" smtClean="0"/>
              <a:t>Muokkaa tekstin perustyylejä napsauttamalla</a:t>
            </a:r>
          </a:p>
        </p:txBody>
      </p:sp>
      <p:sp>
        <p:nvSpPr>
          <p:cNvPr id="4" name="Content Placeholder 3"/>
          <p:cNvSpPr>
            <a:spLocks noGrp="1"/>
          </p:cNvSpPr>
          <p:nvPr>
            <p:ph sz="half" idx="2"/>
          </p:nvPr>
        </p:nvSpPr>
        <p:spPr>
          <a:xfrm>
            <a:off x="1097280" y="2582334"/>
            <a:ext cx="4937760" cy="33782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11" indent="0">
              <a:buNone/>
              <a:defRPr sz="2000" b="1"/>
            </a:lvl2pPr>
            <a:lvl3pPr marL="914423" indent="0">
              <a:buNone/>
              <a:defRPr sz="1801"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fi-FI" smtClean="0"/>
              <a:t>Muokkaa tekstin perustyylejä napsauttamalla</a:t>
            </a:r>
          </a:p>
        </p:txBody>
      </p:sp>
      <p:sp>
        <p:nvSpPr>
          <p:cNvPr id="6" name="Content Placeholder 5"/>
          <p:cNvSpPr>
            <a:spLocks noGrp="1"/>
          </p:cNvSpPr>
          <p:nvPr>
            <p:ph sz="quarter" idx="4"/>
          </p:nvPr>
        </p:nvSpPr>
        <p:spPr>
          <a:xfrm>
            <a:off x="6217920" y="2582334"/>
            <a:ext cx="4937760" cy="33782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7" name="Date Placeholder 6"/>
          <p:cNvSpPr>
            <a:spLocks noGrp="1"/>
          </p:cNvSpPr>
          <p:nvPr>
            <p:ph type="dt" sz="half" idx="10"/>
          </p:nvPr>
        </p:nvSpPr>
        <p:spPr>
          <a:xfrm>
            <a:off x="1097281" y="6459787"/>
            <a:ext cx="2472271" cy="365125"/>
          </a:xfrm>
          <a:prstGeom prst="rect">
            <a:avLst/>
          </a:prstGeom>
        </p:spPr>
        <p:txBody>
          <a:bodyPr/>
          <a:lstStyle/>
          <a:p>
            <a:fld id="{755C6444-EDAA-48CD-9D6C-24551A9AC9CE}" type="datetime1">
              <a:rPr lang="fi-FI" smtClean="0"/>
              <a:t>28.2.2020</a:t>
            </a:fld>
            <a:endParaRPr lang="fi-FI"/>
          </a:p>
        </p:txBody>
      </p:sp>
      <p:sp>
        <p:nvSpPr>
          <p:cNvPr id="8" name="Footer Placeholder 7"/>
          <p:cNvSpPr>
            <a:spLocks noGrp="1"/>
          </p:cNvSpPr>
          <p:nvPr>
            <p:ph type="ftr" sz="quarter" idx="11"/>
          </p:nvPr>
        </p:nvSpPr>
        <p:spPr/>
        <p:txBody>
          <a:bodyPr/>
          <a:lstStyle/>
          <a:p>
            <a:r>
              <a:rPr lang="fi-FI" smtClean="0"/>
              <a:t>HANKINNAN TOTEUTUS</a:t>
            </a:r>
            <a:endParaRPr lang="fi-FI" dirty="0"/>
          </a:p>
        </p:txBody>
      </p:sp>
      <p:sp>
        <p:nvSpPr>
          <p:cNvPr id="9" name="Slide Number Placeholder 8"/>
          <p:cNvSpPr>
            <a:spLocks noGrp="1"/>
          </p:cNvSpPr>
          <p:nvPr>
            <p:ph type="sldNum" sz="quarter" idx="12"/>
          </p:nvPr>
        </p:nvSpPr>
        <p:spPr/>
        <p:txBody>
          <a:bodyPr/>
          <a:lstStyle/>
          <a:p>
            <a:fld id="{0E9EC09B-81EE-4D0F-8E4F-0F6E96E51DDF}" type="slidenum">
              <a:rPr lang="fi-FI" smtClean="0"/>
              <a:t>‹#›</a:t>
            </a:fld>
            <a:endParaRPr lang="fi-FI"/>
          </a:p>
        </p:txBody>
      </p:sp>
    </p:spTree>
    <p:extLst>
      <p:ext uri="{BB962C8B-B14F-4D97-AF65-F5344CB8AC3E}">
        <p14:creationId xmlns:p14="http://schemas.microsoft.com/office/powerpoint/2010/main" val="228133010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smtClean="0"/>
              <a:t>Muokkaa perustyyl. napsautt.</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1" baseline="0">
                <a:solidFill>
                  <a:schemeClr val="tx2"/>
                </a:solidFill>
                <a:latin typeface="+mj-lt"/>
              </a:defRPr>
            </a:lvl1pPr>
            <a:lvl2pPr marL="457211" indent="0">
              <a:buNone/>
              <a:defRPr sz="1801">
                <a:solidFill>
                  <a:schemeClr val="tx1">
                    <a:tint val="75000"/>
                  </a:schemeClr>
                </a:solidFill>
              </a:defRPr>
            </a:lvl2pPr>
            <a:lvl3pPr marL="914423" indent="0">
              <a:buNone/>
              <a:defRPr sz="1600">
                <a:solidFill>
                  <a:schemeClr val="tx1">
                    <a:tint val="75000"/>
                  </a:schemeClr>
                </a:solidFill>
              </a:defRPr>
            </a:lvl3pPr>
            <a:lvl4pPr marL="1371634" indent="0">
              <a:buNone/>
              <a:defRPr sz="1401">
                <a:solidFill>
                  <a:schemeClr val="tx1">
                    <a:tint val="75000"/>
                  </a:schemeClr>
                </a:solidFill>
              </a:defRPr>
            </a:lvl4pPr>
            <a:lvl5pPr marL="1828846" indent="0">
              <a:buNone/>
              <a:defRPr sz="1401">
                <a:solidFill>
                  <a:schemeClr val="tx1">
                    <a:tint val="75000"/>
                  </a:schemeClr>
                </a:solidFill>
              </a:defRPr>
            </a:lvl5pPr>
            <a:lvl6pPr marL="2286057" indent="0">
              <a:buNone/>
              <a:defRPr sz="1401">
                <a:solidFill>
                  <a:schemeClr val="tx1">
                    <a:tint val="75000"/>
                  </a:schemeClr>
                </a:solidFill>
              </a:defRPr>
            </a:lvl6pPr>
            <a:lvl7pPr marL="2743269" indent="0">
              <a:buNone/>
              <a:defRPr sz="1401">
                <a:solidFill>
                  <a:schemeClr val="tx1">
                    <a:tint val="75000"/>
                  </a:schemeClr>
                </a:solidFill>
              </a:defRPr>
            </a:lvl7pPr>
            <a:lvl8pPr marL="3200480" indent="0">
              <a:buNone/>
              <a:defRPr sz="1401">
                <a:solidFill>
                  <a:schemeClr val="tx1">
                    <a:tint val="75000"/>
                  </a:schemeClr>
                </a:solidFill>
              </a:defRPr>
            </a:lvl8pPr>
            <a:lvl9pPr marL="3657691" indent="0">
              <a:buNone/>
              <a:defRPr sz="1401">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a:xfrm>
            <a:off x="1097281" y="6459787"/>
            <a:ext cx="2472271" cy="365125"/>
          </a:xfrm>
          <a:prstGeom prst="rect">
            <a:avLst/>
          </a:prstGeom>
        </p:spPr>
        <p:txBody>
          <a:bodyPr/>
          <a:lstStyle/>
          <a:p>
            <a:fld id="{A47016B1-4A47-4F64-B4A9-35EA8A4F6AA8}" type="datetime1">
              <a:rPr lang="fi-FI" smtClean="0"/>
              <a:t>28.2.2020</a:t>
            </a:fld>
            <a:endParaRPr lang="fi-FI"/>
          </a:p>
        </p:txBody>
      </p:sp>
      <p:sp>
        <p:nvSpPr>
          <p:cNvPr id="5" name="Footer Placeholder 4"/>
          <p:cNvSpPr>
            <a:spLocks noGrp="1"/>
          </p:cNvSpPr>
          <p:nvPr>
            <p:ph type="ftr" sz="quarter" idx="11"/>
          </p:nvPr>
        </p:nvSpPr>
        <p:spPr/>
        <p:txBody>
          <a:bodyPr/>
          <a:lstStyle/>
          <a:p>
            <a:r>
              <a:rPr lang="fi-FI" smtClean="0"/>
              <a:t>SOPIMUKSEN AIKAINEN TOIMINTA</a:t>
            </a:r>
            <a:endParaRPr lang="fi-FI"/>
          </a:p>
        </p:txBody>
      </p:sp>
      <p:sp>
        <p:nvSpPr>
          <p:cNvPr id="6" name="Slide Number Placeholder 5"/>
          <p:cNvSpPr>
            <a:spLocks noGrp="1"/>
          </p:cNvSpPr>
          <p:nvPr>
            <p:ph type="sldNum" sz="quarter" idx="12"/>
          </p:nvPr>
        </p:nvSpPr>
        <p:spPr/>
        <p:txBody>
          <a:bodyPr/>
          <a:lstStyle/>
          <a:p>
            <a:fld id="{0DC82243-5FBE-4E9B-9815-3B80B9FB2FBB}" type="slidenum">
              <a:rPr lang="fi-FI" smtClean="0"/>
              <a:t>‹#›</a:t>
            </a:fld>
            <a:endParaRPr lang="fi-FI"/>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573435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a:xfrm>
            <a:off x="1097281" y="604157"/>
            <a:ext cx="10058400" cy="486078"/>
          </a:xfrm>
        </p:spPr>
        <p:txBody>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en-US" dirty="0"/>
          </a:p>
        </p:txBody>
      </p:sp>
      <p:sp>
        <p:nvSpPr>
          <p:cNvPr id="3" name="Date Placeholder 2"/>
          <p:cNvSpPr>
            <a:spLocks noGrp="1"/>
          </p:cNvSpPr>
          <p:nvPr>
            <p:ph type="dt" sz="half" idx="10"/>
          </p:nvPr>
        </p:nvSpPr>
        <p:spPr>
          <a:xfrm>
            <a:off x="1097281" y="6459787"/>
            <a:ext cx="2472271" cy="365125"/>
          </a:xfrm>
          <a:prstGeom prst="rect">
            <a:avLst/>
          </a:prstGeom>
        </p:spPr>
        <p:txBody>
          <a:bodyPr/>
          <a:lstStyle/>
          <a:p>
            <a:fld id="{9BEBA482-613D-40C8-A312-7F41CAB05087}" type="datetime1">
              <a:rPr lang="fi-FI" smtClean="0"/>
              <a:t>28.2.2020</a:t>
            </a:fld>
            <a:endParaRPr lang="fi-FI"/>
          </a:p>
        </p:txBody>
      </p:sp>
      <p:sp>
        <p:nvSpPr>
          <p:cNvPr id="4" name="Footer Placeholder 3"/>
          <p:cNvSpPr>
            <a:spLocks noGrp="1"/>
          </p:cNvSpPr>
          <p:nvPr>
            <p:ph type="ftr" sz="quarter" idx="11"/>
          </p:nvPr>
        </p:nvSpPr>
        <p:spPr/>
        <p:txBody>
          <a:bodyPr/>
          <a:lstStyle/>
          <a:p>
            <a:r>
              <a:rPr lang="fi-FI" smtClean="0"/>
              <a:t>HANKINNAN TOTEUTUS</a:t>
            </a:r>
            <a:endParaRPr lang="fi-FI" dirty="0"/>
          </a:p>
        </p:txBody>
      </p:sp>
      <p:sp>
        <p:nvSpPr>
          <p:cNvPr id="5" name="Slide Number Placeholder 4"/>
          <p:cNvSpPr>
            <a:spLocks noGrp="1"/>
          </p:cNvSpPr>
          <p:nvPr>
            <p:ph type="sldNum" sz="quarter" idx="12"/>
          </p:nvPr>
        </p:nvSpPr>
        <p:spPr/>
        <p:txBody>
          <a:bodyPr/>
          <a:lstStyle/>
          <a:p>
            <a:fld id="{0E9EC09B-81EE-4D0F-8E4F-0F6E96E51DDF}" type="slidenum">
              <a:rPr lang="fi-FI" smtClean="0"/>
              <a:t>‹#›</a:t>
            </a:fld>
            <a:endParaRPr lang="fi-FI"/>
          </a:p>
        </p:txBody>
      </p:sp>
    </p:spTree>
    <p:extLst>
      <p:ext uri="{BB962C8B-B14F-4D97-AF65-F5344CB8AC3E}">
        <p14:creationId xmlns:p14="http://schemas.microsoft.com/office/powerpoint/2010/main" val="184694163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1097281" y="6459787"/>
            <a:ext cx="2472271" cy="365125"/>
          </a:xfrm>
          <a:prstGeom prst="rect">
            <a:avLst/>
          </a:prstGeom>
        </p:spPr>
        <p:txBody>
          <a:bodyPr/>
          <a:lstStyle/>
          <a:p>
            <a:fld id="{86B655F8-3533-46B9-A2A5-ADA25BD5F4A4}" type="datetime1">
              <a:rPr lang="fi-FI" smtClean="0"/>
              <a:t>28.2.2020</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r>
              <a:rPr lang="fi-FI" smtClean="0"/>
              <a:t>HANKINNAN TOTEUTUS</a:t>
            </a:r>
            <a:endParaRPr lang="fi-FI" dirty="0"/>
          </a:p>
        </p:txBody>
      </p:sp>
      <p:sp>
        <p:nvSpPr>
          <p:cNvPr id="9" name="Slide Number Placeholder 8"/>
          <p:cNvSpPr>
            <a:spLocks noGrp="1"/>
          </p:cNvSpPr>
          <p:nvPr>
            <p:ph type="sldNum" sz="quarter" idx="12"/>
          </p:nvPr>
        </p:nvSpPr>
        <p:spPr/>
        <p:txBody>
          <a:bodyPr/>
          <a:lstStyle/>
          <a:p>
            <a:fld id="{0E9EC09B-81EE-4D0F-8E4F-0F6E96E51DDF}" type="slidenum">
              <a:rPr lang="fi-FI" smtClean="0"/>
              <a:t>‹#›</a:t>
            </a:fld>
            <a:endParaRPr lang="fi-FI"/>
          </a:p>
        </p:txBody>
      </p:sp>
    </p:spTree>
    <p:extLst>
      <p:ext uri="{BB962C8B-B14F-4D97-AF65-F5344CB8AC3E}">
        <p14:creationId xmlns:p14="http://schemas.microsoft.com/office/powerpoint/2010/main" val="228520802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1" y="594359"/>
            <a:ext cx="3200400" cy="2286000"/>
          </a:xfrm>
        </p:spPr>
        <p:txBody>
          <a:bodyPr anchor="b">
            <a:normAutofit/>
          </a:bodyPr>
          <a:lstStyle>
            <a:lvl1pPr>
              <a:defRPr sz="3600" b="0">
                <a:solidFill>
                  <a:srgbClr val="FFFFFF"/>
                </a:solidFill>
              </a:defRPr>
            </a:lvl1pPr>
          </a:lstStyle>
          <a:p>
            <a:r>
              <a:rPr lang="fi-FI" smtClean="0"/>
              <a:t>Muokkaa perustyyl. napsautt.</a:t>
            </a:r>
            <a:endParaRPr lang="en-US" dirty="0"/>
          </a:p>
        </p:txBody>
      </p:sp>
      <p:sp>
        <p:nvSpPr>
          <p:cNvPr id="3" name="Content Placeholder 2"/>
          <p:cNvSpPr>
            <a:spLocks noGrp="1"/>
          </p:cNvSpPr>
          <p:nvPr>
            <p:ph idx="1"/>
          </p:nvPr>
        </p:nvSpPr>
        <p:spPr>
          <a:xfrm>
            <a:off x="4800601" y="731520"/>
            <a:ext cx="6492240" cy="52578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Text Placeholder 3"/>
          <p:cNvSpPr>
            <a:spLocks noGrp="1"/>
          </p:cNvSpPr>
          <p:nvPr>
            <p:ph type="body" sz="half" idx="2"/>
          </p:nvPr>
        </p:nvSpPr>
        <p:spPr>
          <a:xfrm>
            <a:off x="457201" y="2926080"/>
            <a:ext cx="3200400" cy="3379124"/>
          </a:xfrm>
        </p:spPr>
        <p:txBody>
          <a:bodyPr lIns="91440" rIns="91440">
            <a:normAutofit/>
          </a:bodyPr>
          <a:lstStyle>
            <a:lvl1pPr marL="0" indent="0">
              <a:buNone/>
              <a:defRPr sz="1500">
                <a:solidFill>
                  <a:srgbClr val="FFFFFF"/>
                </a:solidFill>
              </a:defRPr>
            </a:lvl1pPr>
            <a:lvl2pPr marL="457211" indent="0">
              <a:buNone/>
              <a:defRPr sz="1200"/>
            </a:lvl2pPr>
            <a:lvl3pPr marL="914423" indent="0">
              <a:buNone/>
              <a:defRPr sz="1001"/>
            </a:lvl3pPr>
            <a:lvl4pPr marL="1371634" indent="0">
              <a:buNone/>
              <a:defRPr sz="900"/>
            </a:lvl4pPr>
            <a:lvl5pPr marL="1828846" indent="0">
              <a:buNone/>
              <a:defRPr sz="900"/>
            </a:lvl5pPr>
            <a:lvl6pPr marL="2286057" indent="0">
              <a:buNone/>
              <a:defRPr sz="900"/>
            </a:lvl6pPr>
            <a:lvl7pPr marL="2743269" indent="0">
              <a:buNone/>
              <a:defRPr sz="900"/>
            </a:lvl7pPr>
            <a:lvl8pPr marL="3200480" indent="0">
              <a:buNone/>
              <a:defRPr sz="900"/>
            </a:lvl8pPr>
            <a:lvl9pPr marL="3657691"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a:xfrm>
            <a:off x="465513" y="6459787"/>
            <a:ext cx="2618510" cy="365125"/>
          </a:xfrm>
          <a:prstGeom prst="rect">
            <a:avLst/>
          </a:prstGeom>
        </p:spPr>
        <p:txBody>
          <a:bodyPr/>
          <a:lstStyle>
            <a:lvl1pPr algn="l">
              <a:defRPr/>
            </a:lvl1pPr>
          </a:lstStyle>
          <a:p>
            <a:fld id="{96C647F2-2B55-4C97-8850-E7CB6DB2CD65}" type="datetime1">
              <a:rPr lang="fi-FI" smtClean="0"/>
              <a:t>28.2.2020</a:t>
            </a:fld>
            <a:endParaRPr lang="fi-FI"/>
          </a:p>
        </p:txBody>
      </p:sp>
      <p:sp>
        <p:nvSpPr>
          <p:cNvPr id="6" name="Footer Placeholder 5"/>
          <p:cNvSpPr>
            <a:spLocks noGrp="1"/>
          </p:cNvSpPr>
          <p:nvPr>
            <p:ph type="ftr" sz="quarter" idx="11"/>
          </p:nvPr>
        </p:nvSpPr>
        <p:spPr>
          <a:xfrm>
            <a:off x="4800600" y="6459787"/>
            <a:ext cx="4648201" cy="365125"/>
          </a:xfrm>
        </p:spPr>
        <p:txBody>
          <a:bodyPr/>
          <a:lstStyle>
            <a:lvl1pPr algn="l">
              <a:defRPr>
                <a:solidFill>
                  <a:schemeClr val="tx2"/>
                </a:solidFill>
              </a:defRPr>
            </a:lvl1pPr>
          </a:lstStyle>
          <a:p>
            <a:r>
              <a:rPr lang="fi-FI" smtClean="0"/>
              <a:t>HANKINNAN TOTEUTUS</a:t>
            </a:r>
            <a:endParaRPr lang="fi-FI"/>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E9EC09B-81EE-4D0F-8E4F-0F6E96E51DDF}" type="slidenum">
              <a:rPr lang="fi-FI" smtClean="0"/>
              <a:t>‹#›</a:t>
            </a:fld>
            <a:endParaRPr lang="fi-FI"/>
          </a:p>
        </p:txBody>
      </p:sp>
      <p:pic>
        <p:nvPicPr>
          <p:cNvPr id="10" name="Kuva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72888" y="103413"/>
            <a:ext cx="1439906" cy="1526041"/>
          </a:xfrm>
          <a:prstGeom prst="rect">
            <a:avLst/>
          </a:prstGeom>
        </p:spPr>
      </p:pic>
    </p:spTree>
    <p:extLst>
      <p:ext uri="{BB962C8B-B14F-4D97-AF65-F5344CB8AC3E}">
        <p14:creationId xmlns:p14="http://schemas.microsoft.com/office/powerpoint/2010/main" val="384469200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Otsikollinen kuva">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6"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1" y="5074920"/>
            <a:ext cx="10113264" cy="822960"/>
          </a:xfrm>
        </p:spPr>
        <p:txBody>
          <a:bodyPr lIns="91440" tIns="0" rIns="91440" bIns="0" anchor="b">
            <a:noAutofit/>
          </a:bodyPr>
          <a:lstStyle>
            <a:lvl1pPr>
              <a:defRPr sz="3600" b="0">
                <a:solidFill>
                  <a:srgbClr val="FFFFFF"/>
                </a:solidFill>
              </a:defRPr>
            </a:lvl1pPr>
          </a:lstStyle>
          <a:p>
            <a:r>
              <a:rPr lang="fi-FI" smtClean="0"/>
              <a:t>Muokkaa perustyyl. napsautt.</a:t>
            </a:r>
            <a:endParaRPr lang="en-US" dirty="0"/>
          </a:p>
        </p:txBody>
      </p:sp>
      <p:sp>
        <p:nvSpPr>
          <p:cNvPr id="4" name="Text Placeholder 3"/>
          <p:cNvSpPr>
            <a:spLocks noGrp="1"/>
          </p:cNvSpPr>
          <p:nvPr>
            <p:ph type="body" sz="half" idx="2"/>
          </p:nvPr>
        </p:nvSpPr>
        <p:spPr>
          <a:xfrm>
            <a:off x="1097281" y="5907023"/>
            <a:ext cx="10113264" cy="594360"/>
          </a:xfrm>
        </p:spPr>
        <p:txBody>
          <a:bodyPr lIns="91440" tIns="0" rIns="91440" bIns="0">
            <a:normAutofit/>
          </a:bodyPr>
          <a:lstStyle>
            <a:lvl1pPr marL="0" indent="0">
              <a:spcBef>
                <a:spcPts val="0"/>
              </a:spcBef>
              <a:spcAft>
                <a:spcPts val="601"/>
              </a:spcAft>
              <a:buNone/>
              <a:defRPr sz="1500">
                <a:solidFill>
                  <a:srgbClr val="FFFFFF"/>
                </a:solidFill>
              </a:defRPr>
            </a:lvl1pPr>
            <a:lvl2pPr marL="457211" indent="0">
              <a:buNone/>
              <a:defRPr sz="1200"/>
            </a:lvl2pPr>
            <a:lvl3pPr marL="914423" indent="0">
              <a:buNone/>
              <a:defRPr sz="1001"/>
            </a:lvl3pPr>
            <a:lvl4pPr marL="1371634" indent="0">
              <a:buNone/>
              <a:defRPr sz="900"/>
            </a:lvl4pPr>
            <a:lvl5pPr marL="1828846" indent="0">
              <a:buNone/>
              <a:defRPr sz="900"/>
            </a:lvl5pPr>
            <a:lvl6pPr marL="2286057" indent="0">
              <a:buNone/>
              <a:defRPr sz="900"/>
            </a:lvl6pPr>
            <a:lvl7pPr marL="2743269" indent="0">
              <a:buNone/>
              <a:defRPr sz="900"/>
            </a:lvl7pPr>
            <a:lvl8pPr marL="3200480" indent="0">
              <a:buNone/>
              <a:defRPr sz="900"/>
            </a:lvl8pPr>
            <a:lvl9pPr marL="3657691"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a:xfrm>
            <a:off x="1097281" y="6459787"/>
            <a:ext cx="2472271" cy="365125"/>
          </a:xfrm>
          <a:prstGeom prst="rect">
            <a:avLst/>
          </a:prstGeom>
        </p:spPr>
        <p:txBody>
          <a:bodyPr/>
          <a:lstStyle/>
          <a:p>
            <a:fld id="{0BE85471-C62E-493D-80AA-78F2528C591F}" type="datetime1">
              <a:rPr lang="fi-FI" smtClean="0"/>
              <a:t>28.2.2020</a:t>
            </a:fld>
            <a:endParaRPr lang="fi-FI"/>
          </a:p>
        </p:txBody>
      </p:sp>
      <p:sp>
        <p:nvSpPr>
          <p:cNvPr id="6" name="Footer Placeholder 5"/>
          <p:cNvSpPr>
            <a:spLocks noGrp="1"/>
          </p:cNvSpPr>
          <p:nvPr>
            <p:ph type="ftr" sz="quarter" idx="11"/>
          </p:nvPr>
        </p:nvSpPr>
        <p:spPr/>
        <p:txBody>
          <a:bodyPr/>
          <a:lstStyle/>
          <a:p>
            <a:r>
              <a:rPr lang="fi-FI" smtClean="0"/>
              <a:t>HANKINNAN TOTEUTUS</a:t>
            </a:r>
            <a:endParaRPr lang="fi-FI"/>
          </a:p>
        </p:txBody>
      </p:sp>
      <p:sp>
        <p:nvSpPr>
          <p:cNvPr id="7" name="Slide Number Placeholder 6"/>
          <p:cNvSpPr>
            <a:spLocks noGrp="1"/>
          </p:cNvSpPr>
          <p:nvPr>
            <p:ph type="sldNum" sz="quarter" idx="12"/>
          </p:nvPr>
        </p:nvSpPr>
        <p:spPr/>
        <p:txBody>
          <a:bodyPr/>
          <a:lstStyle/>
          <a:p>
            <a:fld id="{0E9EC09B-81EE-4D0F-8E4F-0F6E96E51DDF}" type="slidenum">
              <a:rPr lang="fi-FI" smtClean="0"/>
              <a:t>‹#›</a:t>
            </a:fld>
            <a:endParaRPr lang="fi-FI"/>
          </a:p>
        </p:txBody>
      </p:sp>
    </p:spTree>
    <p:extLst>
      <p:ext uri="{BB962C8B-B14F-4D97-AF65-F5344CB8AC3E}">
        <p14:creationId xmlns:p14="http://schemas.microsoft.com/office/powerpoint/2010/main" val="292989124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Johdanto">
    <p:spTree>
      <p:nvGrpSpPr>
        <p:cNvPr id="1" name=""/>
        <p:cNvGrpSpPr/>
        <p:nvPr/>
      </p:nvGrpSpPr>
      <p:grpSpPr>
        <a:xfrm>
          <a:off x="0" y="0"/>
          <a:ext cx="0" cy="0"/>
          <a:chOff x="0" y="0"/>
          <a:chExt cx="0" cy="0"/>
        </a:xfrm>
      </p:grpSpPr>
      <p:sp>
        <p:nvSpPr>
          <p:cNvPr id="8" name="Rectangle 7"/>
          <p:cNvSpPr/>
          <p:nvPr/>
        </p:nvSpPr>
        <p:spPr>
          <a:xfrm>
            <a:off x="3175" y="0"/>
            <a:ext cx="12188825" cy="16083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175" y="1603343"/>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39369" y="599452"/>
            <a:ext cx="10113264" cy="409460"/>
          </a:xfrm>
        </p:spPr>
        <p:txBody>
          <a:bodyPr lIns="91440" tIns="0" rIns="91440" bIns="0" anchor="b">
            <a:noAutofit/>
          </a:bodyPr>
          <a:lstStyle>
            <a:lvl1pPr>
              <a:defRPr sz="2400" b="0">
                <a:solidFill>
                  <a:srgbClr val="FFFFFF"/>
                </a:solidFill>
              </a:defRPr>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en-US" dirty="0"/>
          </a:p>
        </p:txBody>
      </p:sp>
      <p:sp>
        <p:nvSpPr>
          <p:cNvPr id="10" name="Rectangle 6"/>
          <p:cNvSpPr/>
          <p:nvPr userDrawn="1"/>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8"/>
          <p:cNvSpPr/>
          <p:nvPr userDrawn="1"/>
        </p:nvSpPr>
        <p:spPr>
          <a:xfrm>
            <a:off x="1"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ooter Placeholder 4"/>
          <p:cNvSpPr>
            <a:spLocks noGrp="1"/>
          </p:cNvSpPr>
          <p:nvPr>
            <p:ph type="ftr" sz="quarter" idx="3"/>
          </p:nvPr>
        </p:nvSpPr>
        <p:spPr>
          <a:xfrm>
            <a:off x="3686184"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fi-FI" smtClean="0"/>
              <a:t>HANKINNAN TOTEUTUS</a:t>
            </a:r>
            <a:endParaRPr lang="fi-FI" dirty="0"/>
          </a:p>
        </p:txBody>
      </p:sp>
      <p:sp>
        <p:nvSpPr>
          <p:cNvPr id="14" name="Slide Number Placeholder 5"/>
          <p:cNvSpPr>
            <a:spLocks noGrp="1"/>
          </p:cNvSpPr>
          <p:nvPr>
            <p:ph type="sldNum" sz="quarter" idx="4"/>
          </p:nvPr>
        </p:nvSpPr>
        <p:spPr>
          <a:xfrm>
            <a:off x="0" y="6446837"/>
            <a:ext cx="1312025" cy="365125"/>
          </a:xfrm>
          <a:prstGeom prst="rect">
            <a:avLst/>
          </a:prstGeom>
        </p:spPr>
        <p:txBody>
          <a:bodyPr vert="horz" lIns="91440" tIns="45720" rIns="91440" bIns="45720" rtlCol="0" anchor="ctr"/>
          <a:lstStyle>
            <a:lvl1pPr algn="r">
              <a:defRPr sz="1050">
                <a:solidFill>
                  <a:srgbClr val="FFFFFF"/>
                </a:solidFill>
              </a:defRPr>
            </a:lvl1pPr>
          </a:lstStyle>
          <a:p>
            <a:fld id="{0DC82243-5FBE-4E9B-9815-3B80B9FB2FBB}" type="slidenum">
              <a:rPr lang="fi-FI" smtClean="0"/>
              <a:t>‹#›</a:t>
            </a:fld>
            <a:endParaRPr lang="fi-FI"/>
          </a:p>
        </p:txBody>
      </p:sp>
      <p:pic>
        <p:nvPicPr>
          <p:cNvPr id="12" name="Kuva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8666" y="6499928"/>
            <a:ext cx="2323691" cy="284841"/>
          </a:xfrm>
          <a:prstGeom prst="rect">
            <a:avLst/>
          </a:prstGeom>
        </p:spPr>
      </p:pic>
    </p:spTree>
    <p:extLst>
      <p:ext uri="{BB962C8B-B14F-4D97-AF65-F5344CB8AC3E}">
        <p14:creationId xmlns:p14="http://schemas.microsoft.com/office/powerpoint/2010/main" val="352910335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a:xfrm>
            <a:off x="1097281" y="6459787"/>
            <a:ext cx="2472271" cy="365125"/>
          </a:xfrm>
          <a:prstGeom prst="rect">
            <a:avLst/>
          </a:prstGeom>
        </p:spPr>
        <p:txBody>
          <a:bodyPr/>
          <a:lstStyle/>
          <a:p>
            <a:fld id="{98267287-1489-4E5A-B79B-8D0B34C344E8}" type="datetime1">
              <a:rPr lang="fi-FI" smtClean="0"/>
              <a:t>28.2.2020</a:t>
            </a:fld>
            <a:endParaRPr lang="fi-FI"/>
          </a:p>
        </p:txBody>
      </p:sp>
      <p:sp>
        <p:nvSpPr>
          <p:cNvPr id="5" name="Footer Placeholder 4"/>
          <p:cNvSpPr>
            <a:spLocks noGrp="1"/>
          </p:cNvSpPr>
          <p:nvPr>
            <p:ph type="ftr" sz="quarter" idx="11"/>
          </p:nvPr>
        </p:nvSpPr>
        <p:spPr/>
        <p:txBody>
          <a:bodyPr/>
          <a:lstStyle/>
          <a:p>
            <a:r>
              <a:rPr lang="fi-FI" smtClean="0"/>
              <a:t>HANKINNAN TOTEUTUS</a:t>
            </a:r>
            <a:endParaRPr lang="fi-FI"/>
          </a:p>
        </p:txBody>
      </p:sp>
      <p:sp>
        <p:nvSpPr>
          <p:cNvPr id="6" name="Slide Number Placeholder 5"/>
          <p:cNvSpPr>
            <a:spLocks noGrp="1"/>
          </p:cNvSpPr>
          <p:nvPr>
            <p:ph type="sldNum" sz="quarter" idx="12"/>
          </p:nvPr>
        </p:nvSpPr>
        <p:spPr/>
        <p:txBody>
          <a:bodyPr/>
          <a:lstStyle/>
          <a:p>
            <a:fld id="{0E9EC09B-81EE-4D0F-8E4F-0F6E96E51DDF}" type="slidenum">
              <a:rPr lang="fi-FI" smtClean="0"/>
              <a:t>‹#›</a:t>
            </a:fld>
            <a:endParaRPr lang="fi-FI"/>
          </a:p>
        </p:txBody>
      </p:sp>
    </p:spTree>
    <p:extLst>
      <p:ext uri="{BB962C8B-B14F-4D97-AF65-F5344CB8AC3E}">
        <p14:creationId xmlns:p14="http://schemas.microsoft.com/office/powerpoint/2010/main" val="1426779429"/>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80"/>
            <a:ext cx="2628900" cy="5757421"/>
          </a:xfrm>
        </p:spPr>
        <p:txBody>
          <a:bodyPr vert="eaVert"/>
          <a:lstStyle/>
          <a:p>
            <a:r>
              <a:rPr lang="fi-FI" smtClean="0"/>
              <a:t>Muokkaa perustyyl. napsautt.</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a:xfrm>
            <a:off x="1097281" y="6459787"/>
            <a:ext cx="2472271" cy="365125"/>
          </a:xfrm>
          <a:prstGeom prst="rect">
            <a:avLst/>
          </a:prstGeom>
        </p:spPr>
        <p:txBody>
          <a:bodyPr/>
          <a:lstStyle/>
          <a:p>
            <a:fld id="{4DD7691A-0D6B-482A-8A15-AEAE64DD1BC5}" type="datetime1">
              <a:rPr lang="fi-FI" smtClean="0"/>
              <a:t>28.2.2020</a:t>
            </a:fld>
            <a:endParaRPr lang="fi-FI"/>
          </a:p>
        </p:txBody>
      </p:sp>
      <p:sp>
        <p:nvSpPr>
          <p:cNvPr id="5" name="Footer Placeholder 4"/>
          <p:cNvSpPr>
            <a:spLocks noGrp="1"/>
          </p:cNvSpPr>
          <p:nvPr>
            <p:ph type="ftr" sz="quarter" idx="11"/>
          </p:nvPr>
        </p:nvSpPr>
        <p:spPr/>
        <p:txBody>
          <a:bodyPr/>
          <a:lstStyle/>
          <a:p>
            <a:r>
              <a:rPr lang="fi-FI" smtClean="0"/>
              <a:t>HANKINNAN TOTEUTUS</a:t>
            </a:r>
            <a:endParaRPr lang="fi-FI"/>
          </a:p>
        </p:txBody>
      </p:sp>
      <p:sp>
        <p:nvSpPr>
          <p:cNvPr id="6" name="Slide Number Placeholder 5"/>
          <p:cNvSpPr>
            <a:spLocks noGrp="1"/>
          </p:cNvSpPr>
          <p:nvPr>
            <p:ph type="sldNum" sz="quarter" idx="12"/>
          </p:nvPr>
        </p:nvSpPr>
        <p:spPr/>
        <p:txBody>
          <a:bodyPr/>
          <a:lstStyle/>
          <a:p>
            <a:fld id="{0E9EC09B-81EE-4D0F-8E4F-0F6E96E51DDF}" type="slidenum">
              <a:rPr lang="fi-FI" smtClean="0"/>
              <a:t>‹#›</a:t>
            </a:fld>
            <a:endParaRPr lang="fi-FI"/>
          </a:p>
        </p:txBody>
      </p:sp>
    </p:spTree>
    <p:extLst>
      <p:ext uri="{BB962C8B-B14F-4D97-AF65-F5344CB8AC3E}">
        <p14:creationId xmlns:p14="http://schemas.microsoft.com/office/powerpoint/2010/main" val="184317701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D54B0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rgbClr val="C0310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smtClean="0"/>
              <a:t>Muokkaa perustyyl. napsautt.</a:t>
            </a:r>
            <a:endParaRPr lang="en-US" dirty="0"/>
          </a:p>
        </p:txBody>
      </p:sp>
      <p:sp>
        <p:nvSpPr>
          <p:cNvPr id="3" name="Subtitle 2"/>
          <p:cNvSpPr>
            <a:spLocks noGrp="1"/>
          </p:cNvSpPr>
          <p:nvPr>
            <p:ph type="subTitle" idx="1"/>
          </p:nvPr>
        </p:nvSpPr>
        <p:spPr>
          <a:xfrm>
            <a:off x="1100050" y="4455620"/>
            <a:ext cx="10058400" cy="1143000"/>
          </a:xfrm>
        </p:spPr>
        <p:txBody>
          <a:bodyPr lIns="91440" rIns="91440">
            <a:normAutofit/>
          </a:bodyPr>
          <a:lstStyle>
            <a:lvl1pPr marL="0" indent="0" algn="l">
              <a:buNone/>
              <a:defRPr sz="2400" cap="all" spc="201" baseline="0">
                <a:solidFill>
                  <a:schemeClr val="tx2"/>
                </a:solidFill>
                <a:latin typeface="+mj-lt"/>
              </a:defRPr>
            </a:lvl1pPr>
            <a:lvl2pPr marL="457211" indent="0" algn="ctr">
              <a:buNone/>
              <a:defRPr sz="2400"/>
            </a:lvl2pPr>
            <a:lvl3pPr marL="914423" indent="0" algn="ctr">
              <a:buNone/>
              <a:defRPr sz="2400"/>
            </a:lvl3pPr>
            <a:lvl4pPr marL="1371634" indent="0" algn="ctr">
              <a:buNone/>
              <a:defRPr sz="2000"/>
            </a:lvl4pPr>
            <a:lvl5pPr marL="1828846" indent="0" algn="ctr">
              <a:buNone/>
              <a:defRPr sz="2000"/>
            </a:lvl5pPr>
            <a:lvl6pPr marL="2286057" indent="0" algn="ctr">
              <a:buNone/>
              <a:defRPr sz="2000"/>
            </a:lvl6pPr>
            <a:lvl7pPr marL="2743269" indent="0" algn="ctr">
              <a:buNone/>
              <a:defRPr sz="2000"/>
            </a:lvl7pPr>
            <a:lvl8pPr marL="3200480" indent="0" algn="ctr">
              <a:buNone/>
              <a:defRPr sz="2000"/>
            </a:lvl8pPr>
            <a:lvl9pPr marL="3657691" indent="0" algn="ctr">
              <a:buNone/>
              <a:defRPr sz="2000"/>
            </a:lvl9pPr>
          </a:lstStyle>
          <a:p>
            <a:r>
              <a:rPr lang="fi-FI" smtClean="0"/>
              <a:t>Muokkaa alaotsikon perustyyliä napsautt.</a:t>
            </a:r>
            <a:endParaRPr lang="en-US" dirty="0"/>
          </a:p>
        </p:txBody>
      </p:sp>
      <p:sp>
        <p:nvSpPr>
          <p:cNvPr id="4" name="Date Placeholder 3"/>
          <p:cNvSpPr>
            <a:spLocks noGrp="1"/>
          </p:cNvSpPr>
          <p:nvPr>
            <p:ph type="dt" sz="half" idx="10"/>
          </p:nvPr>
        </p:nvSpPr>
        <p:spPr>
          <a:xfrm>
            <a:off x="1097281" y="6459787"/>
            <a:ext cx="2472271" cy="365125"/>
          </a:xfrm>
          <a:prstGeom prst="rect">
            <a:avLst/>
          </a:prstGeom>
        </p:spPr>
        <p:txBody>
          <a:bodyPr/>
          <a:lstStyle/>
          <a:p>
            <a:fld id="{BD2D2CED-26DB-4BBB-A990-479ABB9AAAB2}" type="datetime1">
              <a:rPr lang="fi-FI" smtClean="0"/>
              <a:t>28.2.2020</a:t>
            </a:fld>
            <a:endParaRPr lang="fi-FI"/>
          </a:p>
        </p:txBody>
      </p:sp>
      <p:sp>
        <p:nvSpPr>
          <p:cNvPr id="5" name="Footer Placeholder 4"/>
          <p:cNvSpPr>
            <a:spLocks noGrp="1"/>
          </p:cNvSpPr>
          <p:nvPr>
            <p:ph type="ftr" sz="quarter" idx="11"/>
          </p:nvPr>
        </p:nvSpPr>
        <p:spPr/>
        <p:txBody>
          <a:bodyPr/>
          <a:lstStyle>
            <a:lvl1pPr>
              <a:defRPr/>
            </a:lvl1pPr>
          </a:lstStyle>
          <a:p>
            <a:r>
              <a:rPr lang="fi-FI" dirty="0" smtClean="0"/>
              <a:t>HANKINTOIHIN LIITTYVÄ STRATEGINEN SUUNNITTELU</a:t>
            </a:r>
            <a:endParaRPr lang="fi-FI" dirty="0"/>
          </a:p>
        </p:txBody>
      </p:sp>
      <p:sp>
        <p:nvSpPr>
          <p:cNvPr id="6" name="Slide Number Placeholder 5"/>
          <p:cNvSpPr>
            <a:spLocks noGrp="1"/>
          </p:cNvSpPr>
          <p:nvPr>
            <p:ph type="sldNum" sz="quarter" idx="12"/>
          </p:nvPr>
        </p:nvSpPr>
        <p:spPr/>
        <p:txBody>
          <a:bodyPr/>
          <a:lstStyle/>
          <a:p>
            <a:fld id="{0E9EC09B-81EE-4D0F-8E4F-0F6E96E51DDF}" type="slidenum">
              <a:rPr lang="fi-FI" smtClean="0"/>
              <a:t>‹#›</a:t>
            </a:fld>
            <a:endParaRPr lang="fi-FI"/>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550256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a:xfrm>
            <a:off x="1097280" y="522514"/>
            <a:ext cx="10058400" cy="627018"/>
          </a:xfrm>
        </p:spPr>
        <p:txBody>
          <a:bodyPr/>
          <a:lstStyle>
            <a:lvl1pPr marL="0">
              <a:defRPr/>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en-US" dirty="0"/>
          </a:p>
        </p:txBody>
      </p:sp>
      <p:sp>
        <p:nvSpPr>
          <p:cNvPr id="3" name="Content Placeholder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a:xfrm>
            <a:off x="1097281" y="6459787"/>
            <a:ext cx="2472271" cy="365125"/>
          </a:xfrm>
          <a:prstGeom prst="rect">
            <a:avLst/>
          </a:prstGeom>
        </p:spPr>
        <p:txBody>
          <a:bodyPr/>
          <a:lstStyle/>
          <a:p>
            <a:fld id="{355FA7EF-C7D4-4B9E-98EB-800F71DD0D50}" type="datetime1">
              <a:rPr lang="fi-FI" smtClean="0"/>
              <a:t>28.2.2020</a:t>
            </a:fld>
            <a:endParaRPr lang="fi-FI"/>
          </a:p>
        </p:txBody>
      </p:sp>
      <p:sp>
        <p:nvSpPr>
          <p:cNvPr id="5" name="Footer Placeholder 4"/>
          <p:cNvSpPr>
            <a:spLocks noGrp="1"/>
          </p:cNvSpPr>
          <p:nvPr>
            <p:ph type="ftr" sz="quarter" idx="11"/>
          </p:nvPr>
        </p:nvSpPr>
        <p:spPr/>
        <p:txBody>
          <a:bodyPr/>
          <a:lstStyle/>
          <a:p>
            <a:r>
              <a:rPr lang="fi-FI" smtClean="0"/>
              <a:t>HANKINTOIHIN LIITTYVÄ STRATEGINEN SUUNNITTELU</a:t>
            </a:r>
            <a:endParaRPr lang="fi-FI" dirty="0"/>
          </a:p>
        </p:txBody>
      </p:sp>
      <p:sp>
        <p:nvSpPr>
          <p:cNvPr id="6" name="Slide Number Placeholder 5"/>
          <p:cNvSpPr>
            <a:spLocks noGrp="1"/>
          </p:cNvSpPr>
          <p:nvPr>
            <p:ph type="sldNum" sz="quarter" idx="12"/>
          </p:nvPr>
        </p:nvSpPr>
        <p:spPr/>
        <p:txBody>
          <a:bodyPr/>
          <a:lstStyle/>
          <a:p>
            <a:fld id="{0E9EC09B-81EE-4D0F-8E4F-0F6E96E51DDF}" type="slidenum">
              <a:rPr lang="fi-FI" smtClean="0"/>
              <a:t>‹#›</a:t>
            </a:fld>
            <a:endParaRPr lang="fi-FI"/>
          </a:p>
        </p:txBody>
      </p:sp>
    </p:spTree>
    <p:extLst>
      <p:ext uri="{BB962C8B-B14F-4D97-AF65-F5344CB8AC3E}">
        <p14:creationId xmlns:p14="http://schemas.microsoft.com/office/powerpoint/2010/main" val="759565687"/>
      </p:ext>
    </p:extLst>
  </p:cSld>
  <p:clrMapOvr>
    <a:masterClrMapping/>
  </p:clrMapOvr>
  <p:timing>
    <p:tnLst>
      <p:par>
        <p:cTn id="1" dur="indefinite" restart="never" nodeType="tmRoot"/>
      </p:par>
    </p:tnLst>
  </p:timing>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smtClean="0"/>
              <a:t>Muokkaa perustyyl. napsautt.</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1" baseline="0">
                <a:solidFill>
                  <a:schemeClr val="tx2"/>
                </a:solidFill>
                <a:latin typeface="+mj-lt"/>
              </a:defRPr>
            </a:lvl1pPr>
            <a:lvl2pPr marL="457211" indent="0">
              <a:buNone/>
              <a:defRPr sz="1801">
                <a:solidFill>
                  <a:schemeClr val="tx1">
                    <a:tint val="75000"/>
                  </a:schemeClr>
                </a:solidFill>
              </a:defRPr>
            </a:lvl2pPr>
            <a:lvl3pPr marL="914423" indent="0">
              <a:buNone/>
              <a:defRPr sz="1600">
                <a:solidFill>
                  <a:schemeClr val="tx1">
                    <a:tint val="75000"/>
                  </a:schemeClr>
                </a:solidFill>
              </a:defRPr>
            </a:lvl3pPr>
            <a:lvl4pPr marL="1371634" indent="0">
              <a:buNone/>
              <a:defRPr sz="1401">
                <a:solidFill>
                  <a:schemeClr val="tx1">
                    <a:tint val="75000"/>
                  </a:schemeClr>
                </a:solidFill>
              </a:defRPr>
            </a:lvl4pPr>
            <a:lvl5pPr marL="1828846" indent="0">
              <a:buNone/>
              <a:defRPr sz="1401">
                <a:solidFill>
                  <a:schemeClr val="tx1">
                    <a:tint val="75000"/>
                  </a:schemeClr>
                </a:solidFill>
              </a:defRPr>
            </a:lvl5pPr>
            <a:lvl6pPr marL="2286057" indent="0">
              <a:buNone/>
              <a:defRPr sz="1401">
                <a:solidFill>
                  <a:schemeClr val="tx1">
                    <a:tint val="75000"/>
                  </a:schemeClr>
                </a:solidFill>
              </a:defRPr>
            </a:lvl6pPr>
            <a:lvl7pPr marL="2743269" indent="0">
              <a:buNone/>
              <a:defRPr sz="1401">
                <a:solidFill>
                  <a:schemeClr val="tx1">
                    <a:tint val="75000"/>
                  </a:schemeClr>
                </a:solidFill>
              </a:defRPr>
            </a:lvl7pPr>
            <a:lvl8pPr marL="3200480" indent="0">
              <a:buNone/>
              <a:defRPr sz="1401">
                <a:solidFill>
                  <a:schemeClr val="tx1">
                    <a:tint val="75000"/>
                  </a:schemeClr>
                </a:solidFill>
              </a:defRPr>
            </a:lvl8pPr>
            <a:lvl9pPr marL="3657691" indent="0">
              <a:buNone/>
              <a:defRPr sz="1401">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a:xfrm>
            <a:off x="1097281" y="6459787"/>
            <a:ext cx="2472271" cy="365125"/>
          </a:xfrm>
          <a:prstGeom prst="rect">
            <a:avLst/>
          </a:prstGeom>
        </p:spPr>
        <p:txBody>
          <a:bodyPr/>
          <a:lstStyle/>
          <a:p>
            <a:fld id="{406CDD69-21D1-42FF-B440-08394C22E65F}" type="datetime1">
              <a:rPr lang="fi-FI" smtClean="0"/>
              <a:t>28.2.2020</a:t>
            </a:fld>
            <a:endParaRPr lang="fi-FI"/>
          </a:p>
        </p:txBody>
      </p:sp>
      <p:sp>
        <p:nvSpPr>
          <p:cNvPr id="5" name="Footer Placeholder 4"/>
          <p:cNvSpPr>
            <a:spLocks noGrp="1"/>
          </p:cNvSpPr>
          <p:nvPr>
            <p:ph type="ftr" sz="quarter" idx="11"/>
          </p:nvPr>
        </p:nvSpPr>
        <p:spPr/>
        <p:txBody>
          <a:bodyPr/>
          <a:lstStyle>
            <a:lvl1pPr>
              <a:defRPr/>
            </a:lvl1pPr>
          </a:lstStyle>
          <a:p>
            <a:r>
              <a:rPr lang="fi-FI" dirty="0" smtClean="0"/>
              <a:t>HANKINTOIHIN LIITTYVÄ STRATEGINEN SUUNNITTELU</a:t>
            </a:r>
            <a:endParaRPr lang="fi-FI" dirty="0"/>
          </a:p>
        </p:txBody>
      </p:sp>
      <p:sp>
        <p:nvSpPr>
          <p:cNvPr id="6" name="Slide Number Placeholder 5"/>
          <p:cNvSpPr>
            <a:spLocks noGrp="1"/>
          </p:cNvSpPr>
          <p:nvPr>
            <p:ph type="sldNum" sz="quarter" idx="12"/>
          </p:nvPr>
        </p:nvSpPr>
        <p:spPr/>
        <p:txBody>
          <a:bodyPr/>
          <a:lstStyle/>
          <a:p>
            <a:fld id="{0E9EC09B-81EE-4D0F-8E4F-0F6E96E51DDF}" type="slidenum">
              <a:rPr lang="fi-FI" smtClean="0"/>
              <a:t>‹#›</a:t>
            </a:fld>
            <a:endParaRPr lang="fi-FI"/>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03180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1097280" y="683543"/>
            <a:ext cx="10058400" cy="482319"/>
          </a:xfrm>
        </p:spPr>
        <p:txBody>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en-US" dirty="0"/>
          </a:p>
        </p:txBody>
      </p:sp>
      <p:sp>
        <p:nvSpPr>
          <p:cNvPr id="3" name="Content Placeholder 2"/>
          <p:cNvSpPr>
            <a:spLocks noGrp="1"/>
          </p:cNvSpPr>
          <p:nvPr>
            <p:ph sz="half" idx="1"/>
          </p:nvPr>
        </p:nvSpPr>
        <p:spPr>
          <a:xfrm>
            <a:off x="1097280" y="1543050"/>
            <a:ext cx="4937760" cy="4326045"/>
          </a:xfrm>
        </p:spPr>
        <p:txBody>
          <a:body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en-US" dirty="0"/>
          </a:p>
        </p:txBody>
      </p:sp>
      <p:sp>
        <p:nvSpPr>
          <p:cNvPr id="4" name="Content Placeholder 3"/>
          <p:cNvSpPr>
            <a:spLocks noGrp="1"/>
          </p:cNvSpPr>
          <p:nvPr>
            <p:ph sz="half" idx="2"/>
          </p:nvPr>
        </p:nvSpPr>
        <p:spPr>
          <a:xfrm>
            <a:off x="6217920" y="1543050"/>
            <a:ext cx="4937760" cy="4326045"/>
          </a:xfrm>
        </p:spPr>
        <p:txBody>
          <a:body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en-US" dirty="0"/>
          </a:p>
        </p:txBody>
      </p:sp>
      <p:sp>
        <p:nvSpPr>
          <p:cNvPr id="5" name="Date Placeholder 4"/>
          <p:cNvSpPr>
            <a:spLocks noGrp="1"/>
          </p:cNvSpPr>
          <p:nvPr>
            <p:ph type="dt" sz="half" idx="10"/>
          </p:nvPr>
        </p:nvSpPr>
        <p:spPr>
          <a:xfrm>
            <a:off x="1097281" y="6459787"/>
            <a:ext cx="2472271" cy="365125"/>
          </a:xfrm>
          <a:prstGeom prst="rect">
            <a:avLst/>
          </a:prstGeom>
        </p:spPr>
        <p:txBody>
          <a:bodyPr/>
          <a:lstStyle/>
          <a:p>
            <a:fld id="{B6D5B38B-4B32-4552-B67D-841D8BC81743}" type="datetime1">
              <a:rPr lang="fi-FI" smtClean="0"/>
              <a:t>28.2.2020</a:t>
            </a:fld>
            <a:endParaRPr lang="fi-FI"/>
          </a:p>
        </p:txBody>
      </p:sp>
      <p:sp>
        <p:nvSpPr>
          <p:cNvPr id="6" name="Footer Placeholder 5"/>
          <p:cNvSpPr>
            <a:spLocks noGrp="1"/>
          </p:cNvSpPr>
          <p:nvPr>
            <p:ph type="ftr" sz="quarter" idx="11"/>
          </p:nvPr>
        </p:nvSpPr>
        <p:spPr/>
        <p:txBody>
          <a:bodyPr/>
          <a:lstStyle/>
          <a:p>
            <a:r>
              <a:rPr lang="fi-FI" smtClean="0"/>
              <a:t>SOPIMUKSEN AIKAINEN TOIMINTA</a:t>
            </a:r>
            <a:endParaRPr lang="fi-FI"/>
          </a:p>
        </p:txBody>
      </p:sp>
      <p:sp>
        <p:nvSpPr>
          <p:cNvPr id="7" name="Slide Number Placeholder 6"/>
          <p:cNvSpPr>
            <a:spLocks noGrp="1"/>
          </p:cNvSpPr>
          <p:nvPr>
            <p:ph type="sldNum" sz="quarter" idx="12"/>
          </p:nvPr>
        </p:nvSpPr>
        <p:spPr/>
        <p:txBody>
          <a:bodyPr/>
          <a:lstStyle/>
          <a:p>
            <a:fld id="{0DC82243-5FBE-4E9B-9815-3B80B9FB2FBB}" type="slidenum">
              <a:rPr lang="fi-FI" smtClean="0"/>
              <a:t>‹#›</a:t>
            </a:fld>
            <a:endParaRPr lang="fi-FI"/>
          </a:p>
        </p:txBody>
      </p:sp>
    </p:spTree>
    <p:extLst>
      <p:ext uri="{BB962C8B-B14F-4D97-AF65-F5344CB8AC3E}">
        <p14:creationId xmlns:p14="http://schemas.microsoft.com/office/powerpoint/2010/main" val="49064115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fi-FI" smtClean="0"/>
              <a:t>Muokkaa perustyyl. napsautt.</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Date Placeholder 4"/>
          <p:cNvSpPr>
            <a:spLocks noGrp="1"/>
          </p:cNvSpPr>
          <p:nvPr>
            <p:ph type="dt" sz="half" idx="10"/>
          </p:nvPr>
        </p:nvSpPr>
        <p:spPr>
          <a:xfrm>
            <a:off x="1097281" y="6459787"/>
            <a:ext cx="2472271" cy="365125"/>
          </a:xfrm>
          <a:prstGeom prst="rect">
            <a:avLst/>
          </a:prstGeom>
        </p:spPr>
        <p:txBody>
          <a:bodyPr/>
          <a:lstStyle/>
          <a:p>
            <a:fld id="{FB695324-FA84-470C-A993-BFCDB48AC393}" type="datetime1">
              <a:rPr lang="fi-FI" smtClean="0"/>
              <a:t>28.2.2020</a:t>
            </a:fld>
            <a:endParaRPr lang="fi-FI"/>
          </a:p>
        </p:txBody>
      </p:sp>
      <p:sp>
        <p:nvSpPr>
          <p:cNvPr id="6" name="Footer Placeholder 5"/>
          <p:cNvSpPr>
            <a:spLocks noGrp="1"/>
          </p:cNvSpPr>
          <p:nvPr>
            <p:ph type="ftr" sz="quarter" idx="11"/>
          </p:nvPr>
        </p:nvSpPr>
        <p:spPr/>
        <p:txBody>
          <a:bodyPr/>
          <a:lstStyle>
            <a:lvl1pPr>
              <a:defRPr/>
            </a:lvl1pPr>
          </a:lstStyle>
          <a:p>
            <a:r>
              <a:rPr lang="fi-FI" smtClean="0"/>
              <a:t>HANKINTOIHIN LITITYVÄ STRATEGINEN SUUNNITTELU</a:t>
            </a:r>
            <a:endParaRPr lang="fi-FI" dirty="0"/>
          </a:p>
        </p:txBody>
      </p:sp>
      <p:sp>
        <p:nvSpPr>
          <p:cNvPr id="7" name="Slide Number Placeholder 6"/>
          <p:cNvSpPr>
            <a:spLocks noGrp="1"/>
          </p:cNvSpPr>
          <p:nvPr>
            <p:ph type="sldNum" sz="quarter" idx="12"/>
          </p:nvPr>
        </p:nvSpPr>
        <p:spPr/>
        <p:txBody>
          <a:bodyPr/>
          <a:lstStyle/>
          <a:p>
            <a:fld id="{0E9EC09B-81EE-4D0F-8E4F-0F6E96E51DDF}" type="slidenum">
              <a:rPr lang="fi-FI" smtClean="0"/>
              <a:t>‹#›</a:t>
            </a:fld>
            <a:endParaRPr lang="fi-FI"/>
          </a:p>
        </p:txBody>
      </p:sp>
    </p:spTree>
    <p:extLst>
      <p:ext uri="{BB962C8B-B14F-4D97-AF65-F5344CB8AC3E}">
        <p14:creationId xmlns:p14="http://schemas.microsoft.com/office/powerpoint/2010/main" val="1293094550"/>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fi-FI" smtClean="0"/>
              <a:t>Muokkaa perustyyl. napsautt.</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11" indent="0">
              <a:buNone/>
              <a:defRPr sz="2000" b="1"/>
            </a:lvl2pPr>
            <a:lvl3pPr marL="914423" indent="0">
              <a:buNone/>
              <a:defRPr sz="1801"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fi-FI" smtClean="0"/>
              <a:t>Muokkaa tekstin perustyylejä napsauttamalla</a:t>
            </a:r>
          </a:p>
        </p:txBody>
      </p:sp>
      <p:sp>
        <p:nvSpPr>
          <p:cNvPr id="4" name="Content Placeholder 3"/>
          <p:cNvSpPr>
            <a:spLocks noGrp="1"/>
          </p:cNvSpPr>
          <p:nvPr>
            <p:ph sz="half" idx="2"/>
          </p:nvPr>
        </p:nvSpPr>
        <p:spPr>
          <a:xfrm>
            <a:off x="1097280" y="2582334"/>
            <a:ext cx="4937760" cy="33782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11" indent="0">
              <a:buNone/>
              <a:defRPr sz="2000" b="1"/>
            </a:lvl2pPr>
            <a:lvl3pPr marL="914423" indent="0">
              <a:buNone/>
              <a:defRPr sz="1801"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fi-FI" smtClean="0"/>
              <a:t>Muokkaa tekstin perustyylejä napsauttamalla</a:t>
            </a:r>
          </a:p>
        </p:txBody>
      </p:sp>
      <p:sp>
        <p:nvSpPr>
          <p:cNvPr id="6" name="Content Placeholder 5"/>
          <p:cNvSpPr>
            <a:spLocks noGrp="1"/>
          </p:cNvSpPr>
          <p:nvPr>
            <p:ph sz="quarter" idx="4"/>
          </p:nvPr>
        </p:nvSpPr>
        <p:spPr>
          <a:xfrm>
            <a:off x="6217920" y="2582334"/>
            <a:ext cx="4937760" cy="33782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7" name="Date Placeholder 6"/>
          <p:cNvSpPr>
            <a:spLocks noGrp="1"/>
          </p:cNvSpPr>
          <p:nvPr>
            <p:ph type="dt" sz="half" idx="10"/>
          </p:nvPr>
        </p:nvSpPr>
        <p:spPr>
          <a:xfrm>
            <a:off x="1097281" y="6459787"/>
            <a:ext cx="2472271" cy="365125"/>
          </a:xfrm>
          <a:prstGeom prst="rect">
            <a:avLst/>
          </a:prstGeom>
        </p:spPr>
        <p:txBody>
          <a:bodyPr/>
          <a:lstStyle/>
          <a:p>
            <a:fld id="{2A27203A-C333-42F3-A51F-9921C0204C8E}" type="datetime1">
              <a:rPr lang="fi-FI" smtClean="0"/>
              <a:t>28.2.2020</a:t>
            </a:fld>
            <a:endParaRPr lang="fi-FI"/>
          </a:p>
        </p:txBody>
      </p:sp>
      <p:sp>
        <p:nvSpPr>
          <p:cNvPr id="8" name="Footer Placeholder 7"/>
          <p:cNvSpPr>
            <a:spLocks noGrp="1"/>
          </p:cNvSpPr>
          <p:nvPr>
            <p:ph type="ftr" sz="quarter" idx="11"/>
          </p:nvPr>
        </p:nvSpPr>
        <p:spPr/>
        <p:txBody>
          <a:bodyPr/>
          <a:lstStyle>
            <a:lvl1pPr>
              <a:defRPr/>
            </a:lvl1pPr>
          </a:lstStyle>
          <a:p>
            <a:r>
              <a:rPr lang="fi-FI" dirty="0" smtClean="0"/>
              <a:t>HANKINTOIHIN LIITTYVÄ STRATEGINEN SUUNNITTELU</a:t>
            </a:r>
            <a:endParaRPr lang="fi-FI" dirty="0"/>
          </a:p>
        </p:txBody>
      </p:sp>
      <p:sp>
        <p:nvSpPr>
          <p:cNvPr id="9" name="Slide Number Placeholder 8"/>
          <p:cNvSpPr>
            <a:spLocks noGrp="1"/>
          </p:cNvSpPr>
          <p:nvPr>
            <p:ph type="sldNum" sz="quarter" idx="12"/>
          </p:nvPr>
        </p:nvSpPr>
        <p:spPr/>
        <p:txBody>
          <a:bodyPr/>
          <a:lstStyle/>
          <a:p>
            <a:fld id="{0E9EC09B-81EE-4D0F-8E4F-0F6E96E51DDF}" type="slidenum">
              <a:rPr lang="fi-FI" smtClean="0"/>
              <a:t>‹#›</a:t>
            </a:fld>
            <a:endParaRPr lang="fi-FI"/>
          </a:p>
        </p:txBody>
      </p:sp>
    </p:spTree>
    <p:extLst>
      <p:ext uri="{BB962C8B-B14F-4D97-AF65-F5344CB8AC3E}">
        <p14:creationId xmlns:p14="http://schemas.microsoft.com/office/powerpoint/2010/main" val="3937297750"/>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Date Placeholder 2"/>
          <p:cNvSpPr>
            <a:spLocks noGrp="1"/>
          </p:cNvSpPr>
          <p:nvPr>
            <p:ph type="dt" sz="half" idx="10"/>
          </p:nvPr>
        </p:nvSpPr>
        <p:spPr>
          <a:xfrm>
            <a:off x="1097281" y="6459787"/>
            <a:ext cx="2472271" cy="365125"/>
          </a:xfrm>
          <a:prstGeom prst="rect">
            <a:avLst/>
          </a:prstGeom>
        </p:spPr>
        <p:txBody>
          <a:bodyPr/>
          <a:lstStyle/>
          <a:p>
            <a:fld id="{8CDE0AEC-7771-4FA3-A6B6-187DC1DC2352}" type="datetime1">
              <a:rPr lang="fi-FI" smtClean="0"/>
              <a:t>28.2.2020</a:t>
            </a:fld>
            <a:endParaRPr lang="fi-FI"/>
          </a:p>
        </p:txBody>
      </p:sp>
      <p:sp>
        <p:nvSpPr>
          <p:cNvPr id="4" name="Footer Placeholder 3"/>
          <p:cNvSpPr>
            <a:spLocks noGrp="1"/>
          </p:cNvSpPr>
          <p:nvPr>
            <p:ph type="ftr" sz="quarter" idx="11"/>
          </p:nvPr>
        </p:nvSpPr>
        <p:spPr/>
        <p:txBody>
          <a:bodyPr/>
          <a:lstStyle>
            <a:lvl1pPr>
              <a:defRPr/>
            </a:lvl1pPr>
          </a:lstStyle>
          <a:p>
            <a:r>
              <a:rPr lang="fi-FI" dirty="0" smtClean="0"/>
              <a:t>HANKINTOIHIN LIITTYVÄ STRATEGINEN SUUNNITTELU</a:t>
            </a:r>
            <a:endParaRPr lang="fi-FI" dirty="0"/>
          </a:p>
        </p:txBody>
      </p:sp>
      <p:sp>
        <p:nvSpPr>
          <p:cNvPr id="5" name="Slide Number Placeholder 4"/>
          <p:cNvSpPr>
            <a:spLocks noGrp="1"/>
          </p:cNvSpPr>
          <p:nvPr>
            <p:ph type="sldNum" sz="quarter" idx="12"/>
          </p:nvPr>
        </p:nvSpPr>
        <p:spPr/>
        <p:txBody>
          <a:bodyPr/>
          <a:lstStyle/>
          <a:p>
            <a:fld id="{0E9EC09B-81EE-4D0F-8E4F-0F6E96E51DDF}" type="slidenum">
              <a:rPr lang="fi-FI" smtClean="0"/>
              <a:t>‹#›</a:t>
            </a:fld>
            <a:endParaRPr lang="fi-FI"/>
          </a:p>
        </p:txBody>
      </p:sp>
    </p:spTree>
    <p:extLst>
      <p:ext uri="{BB962C8B-B14F-4D97-AF65-F5344CB8AC3E}">
        <p14:creationId xmlns:p14="http://schemas.microsoft.com/office/powerpoint/2010/main" val="2199347910"/>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D54B0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6" y="6334316"/>
            <a:ext cx="12188825" cy="64008"/>
          </a:xfrm>
          <a:prstGeom prst="rect">
            <a:avLst/>
          </a:prstGeom>
          <a:solidFill>
            <a:srgbClr val="C0310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1097281" y="6459787"/>
            <a:ext cx="2472271" cy="365125"/>
          </a:xfrm>
          <a:prstGeom prst="rect">
            <a:avLst/>
          </a:prstGeom>
        </p:spPr>
        <p:txBody>
          <a:bodyPr/>
          <a:lstStyle/>
          <a:p>
            <a:fld id="{34166E6A-4CCB-4C72-8CAE-07B1554C1739}" type="datetime1">
              <a:rPr lang="fi-FI" smtClean="0"/>
              <a:t>28.2.2020</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r>
              <a:rPr lang="fi-FI" dirty="0" smtClean="0"/>
              <a:t>HANKINTOIHIN LIITTYVÄ STRATEGINEN SUUNNITTELU</a:t>
            </a:r>
            <a:endParaRPr lang="fi-FI" dirty="0"/>
          </a:p>
        </p:txBody>
      </p:sp>
      <p:sp>
        <p:nvSpPr>
          <p:cNvPr id="9" name="Slide Number Placeholder 8"/>
          <p:cNvSpPr>
            <a:spLocks noGrp="1"/>
          </p:cNvSpPr>
          <p:nvPr>
            <p:ph type="sldNum" sz="quarter" idx="12"/>
          </p:nvPr>
        </p:nvSpPr>
        <p:spPr/>
        <p:txBody>
          <a:bodyPr/>
          <a:lstStyle/>
          <a:p>
            <a:fld id="{0E9EC09B-81EE-4D0F-8E4F-0F6E96E51DDF}" type="slidenum">
              <a:rPr lang="fi-FI" smtClean="0"/>
              <a:t>‹#›</a:t>
            </a:fld>
            <a:endParaRPr lang="fi-FI"/>
          </a:p>
        </p:txBody>
      </p:sp>
    </p:spTree>
    <p:extLst>
      <p:ext uri="{BB962C8B-B14F-4D97-AF65-F5344CB8AC3E}">
        <p14:creationId xmlns:p14="http://schemas.microsoft.com/office/powerpoint/2010/main" val="3869703121"/>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1" y="594359"/>
            <a:ext cx="3200400" cy="2286000"/>
          </a:xfrm>
        </p:spPr>
        <p:txBody>
          <a:bodyPr anchor="b">
            <a:normAutofit/>
          </a:bodyPr>
          <a:lstStyle>
            <a:lvl1pPr>
              <a:defRPr sz="3600" b="0">
                <a:solidFill>
                  <a:srgbClr val="FFFFFF"/>
                </a:solidFill>
              </a:defRPr>
            </a:lvl1pPr>
          </a:lstStyle>
          <a:p>
            <a:r>
              <a:rPr lang="fi-FI" smtClean="0"/>
              <a:t>Muokkaa perustyyl. napsautt.</a:t>
            </a:r>
            <a:endParaRPr lang="en-US" dirty="0"/>
          </a:p>
        </p:txBody>
      </p:sp>
      <p:sp>
        <p:nvSpPr>
          <p:cNvPr id="3" name="Content Placeholder 2"/>
          <p:cNvSpPr>
            <a:spLocks noGrp="1"/>
          </p:cNvSpPr>
          <p:nvPr>
            <p:ph idx="1"/>
          </p:nvPr>
        </p:nvSpPr>
        <p:spPr>
          <a:xfrm>
            <a:off x="4800601" y="731520"/>
            <a:ext cx="6492240" cy="52578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Text Placeholder 3"/>
          <p:cNvSpPr>
            <a:spLocks noGrp="1"/>
          </p:cNvSpPr>
          <p:nvPr>
            <p:ph type="body" sz="half" idx="2"/>
          </p:nvPr>
        </p:nvSpPr>
        <p:spPr>
          <a:xfrm>
            <a:off x="457201" y="2926080"/>
            <a:ext cx="3200400" cy="3379124"/>
          </a:xfrm>
        </p:spPr>
        <p:txBody>
          <a:bodyPr lIns="91440" rIns="91440">
            <a:normAutofit/>
          </a:bodyPr>
          <a:lstStyle>
            <a:lvl1pPr marL="0" indent="0">
              <a:buNone/>
              <a:defRPr sz="1500">
                <a:solidFill>
                  <a:srgbClr val="FFFFFF"/>
                </a:solidFill>
              </a:defRPr>
            </a:lvl1pPr>
            <a:lvl2pPr marL="457211" indent="0">
              <a:buNone/>
              <a:defRPr sz="1200"/>
            </a:lvl2pPr>
            <a:lvl3pPr marL="914423" indent="0">
              <a:buNone/>
              <a:defRPr sz="1001"/>
            </a:lvl3pPr>
            <a:lvl4pPr marL="1371634" indent="0">
              <a:buNone/>
              <a:defRPr sz="900"/>
            </a:lvl4pPr>
            <a:lvl5pPr marL="1828846" indent="0">
              <a:buNone/>
              <a:defRPr sz="900"/>
            </a:lvl5pPr>
            <a:lvl6pPr marL="2286057" indent="0">
              <a:buNone/>
              <a:defRPr sz="900"/>
            </a:lvl6pPr>
            <a:lvl7pPr marL="2743269" indent="0">
              <a:buNone/>
              <a:defRPr sz="900"/>
            </a:lvl7pPr>
            <a:lvl8pPr marL="3200480" indent="0">
              <a:buNone/>
              <a:defRPr sz="900"/>
            </a:lvl8pPr>
            <a:lvl9pPr marL="3657691"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a:xfrm>
            <a:off x="465513" y="6459787"/>
            <a:ext cx="2618510" cy="365125"/>
          </a:xfrm>
          <a:prstGeom prst="rect">
            <a:avLst/>
          </a:prstGeom>
        </p:spPr>
        <p:txBody>
          <a:bodyPr/>
          <a:lstStyle>
            <a:lvl1pPr algn="l">
              <a:defRPr/>
            </a:lvl1pPr>
          </a:lstStyle>
          <a:p>
            <a:fld id="{0F55626E-F0C2-4FEB-BE6D-2199402007D0}" type="datetime1">
              <a:rPr lang="fi-FI" smtClean="0"/>
              <a:t>28.2.2020</a:t>
            </a:fld>
            <a:endParaRPr lang="fi-FI"/>
          </a:p>
        </p:txBody>
      </p:sp>
      <p:sp>
        <p:nvSpPr>
          <p:cNvPr id="6" name="Footer Placeholder 5"/>
          <p:cNvSpPr>
            <a:spLocks noGrp="1"/>
          </p:cNvSpPr>
          <p:nvPr>
            <p:ph type="ftr" sz="quarter" idx="11"/>
          </p:nvPr>
        </p:nvSpPr>
        <p:spPr>
          <a:xfrm>
            <a:off x="4800600" y="6459787"/>
            <a:ext cx="4648201" cy="365125"/>
          </a:xfrm>
        </p:spPr>
        <p:txBody>
          <a:bodyPr/>
          <a:lstStyle>
            <a:lvl1pPr algn="l">
              <a:defRPr>
                <a:solidFill>
                  <a:schemeClr val="tx2"/>
                </a:solidFill>
              </a:defRPr>
            </a:lvl1pPr>
          </a:lstStyle>
          <a:p>
            <a:r>
              <a:rPr lang="fi-FI" dirty="0" smtClean="0"/>
              <a:t>HANKINTOIHIN LIITTYVÄ STRATEGINEN SUUNNITTELU</a:t>
            </a:r>
            <a:endParaRPr lang="fi-FI"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E9EC09B-81EE-4D0F-8E4F-0F6E96E51DDF}" type="slidenum">
              <a:rPr lang="fi-FI" smtClean="0"/>
              <a:t>‹#›</a:t>
            </a:fld>
            <a:endParaRPr lang="fi-FI"/>
          </a:p>
        </p:txBody>
      </p:sp>
      <p:pic>
        <p:nvPicPr>
          <p:cNvPr id="10" name="Kuva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33725" y="0"/>
            <a:ext cx="1601870" cy="1586308"/>
          </a:xfrm>
          <a:prstGeom prst="rect">
            <a:avLst/>
          </a:prstGeom>
        </p:spPr>
      </p:pic>
    </p:spTree>
    <p:extLst>
      <p:ext uri="{BB962C8B-B14F-4D97-AF65-F5344CB8AC3E}">
        <p14:creationId xmlns:p14="http://schemas.microsoft.com/office/powerpoint/2010/main" val="1171057779"/>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Otsikollinen kuva">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6"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1" y="5074920"/>
            <a:ext cx="10113264" cy="822960"/>
          </a:xfrm>
        </p:spPr>
        <p:txBody>
          <a:bodyPr lIns="91440" tIns="0" rIns="91440" bIns="0" anchor="b">
            <a:noAutofit/>
          </a:bodyPr>
          <a:lstStyle>
            <a:lvl1pPr>
              <a:defRPr sz="3600" b="0">
                <a:solidFill>
                  <a:srgbClr val="FFFFFF"/>
                </a:solidFill>
              </a:defRPr>
            </a:lvl1pPr>
          </a:lstStyle>
          <a:p>
            <a:r>
              <a:rPr lang="fi-FI" smtClean="0"/>
              <a:t>Muokkaa perustyyl. napsautt.</a:t>
            </a:r>
            <a:endParaRPr lang="en-US" dirty="0"/>
          </a:p>
        </p:txBody>
      </p:sp>
      <p:sp>
        <p:nvSpPr>
          <p:cNvPr id="4" name="Text Placeholder 3"/>
          <p:cNvSpPr>
            <a:spLocks noGrp="1"/>
          </p:cNvSpPr>
          <p:nvPr>
            <p:ph type="body" sz="half" idx="2"/>
          </p:nvPr>
        </p:nvSpPr>
        <p:spPr>
          <a:xfrm>
            <a:off x="1097281" y="5907023"/>
            <a:ext cx="10113264" cy="594360"/>
          </a:xfrm>
        </p:spPr>
        <p:txBody>
          <a:bodyPr lIns="91440" tIns="0" rIns="91440" bIns="0">
            <a:normAutofit/>
          </a:bodyPr>
          <a:lstStyle>
            <a:lvl1pPr marL="0" indent="0">
              <a:spcBef>
                <a:spcPts val="0"/>
              </a:spcBef>
              <a:spcAft>
                <a:spcPts val="601"/>
              </a:spcAft>
              <a:buNone/>
              <a:defRPr sz="1500">
                <a:solidFill>
                  <a:srgbClr val="FFFFFF"/>
                </a:solidFill>
              </a:defRPr>
            </a:lvl1pPr>
            <a:lvl2pPr marL="457211" indent="0">
              <a:buNone/>
              <a:defRPr sz="1200"/>
            </a:lvl2pPr>
            <a:lvl3pPr marL="914423" indent="0">
              <a:buNone/>
              <a:defRPr sz="1001"/>
            </a:lvl3pPr>
            <a:lvl4pPr marL="1371634" indent="0">
              <a:buNone/>
              <a:defRPr sz="900"/>
            </a:lvl4pPr>
            <a:lvl5pPr marL="1828846" indent="0">
              <a:buNone/>
              <a:defRPr sz="900"/>
            </a:lvl5pPr>
            <a:lvl6pPr marL="2286057" indent="0">
              <a:buNone/>
              <a:defRPr sz="900"/>
            </a:lvl6pPr>
            <a:lvl7pPr marL="2743269" indent="0">
              <a:buNone/>
              <a:defRPr sz="900"/>
            </a:lvl7pPr>
            <a:lvl8pPr marL="3200480" indent="0">
              <a:buNone/>
              <a:defRPr sz="900"/>
            </a:lvl8pPr>
            <a:lvl9pPr marL="3657691"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a:xfrm>
            <a:off x="1097281" y="6459787"/>
            <a:ext cx="2472271" cy="365125"/>
          </a:xfrm>
          <a:prstGeom prst="rect">
            <a:avLst/>
          </a:prstGeom>
        </p:spPr>
        <p:txBody>
          <a:bodyPr/>
          <a:lstStyle/>
          <a:p>
            <a:fld id="{38A74509-B47F-4088-8F0B-DDE49ECB98D8}" type="datetime1">
              <a:rPr lang="fi-FI" smtClean="0"/>
              <a:t>28.2.2020</a:t>
            </a:fld>
            <a:endParaRPr lang="fi-FI"/>
          </a:p>
        </p:txBody>
      </p:sp>
      <p:sp>
        <p:nvSpPr>
          <p:cNvPr id="6" name="Footer Placeholder 5"/>
          <p:cNvSpPr>
            <a:spLocks noGrp="1"/>
          </p:cNvSpPr>
          <p:nvPr>
            <p:ph type="ftr" sz="quarter" idx="11"/>
          </p:nvPr>
        </p:nvSpPr>
        <p:spPr/>
        <p:txBody>
          <a:bodyPr/>
          <a:lstStyle>
            <a:lvl1pPr>
              <a:defRPr/>
            </a:lvl1pPr>
          </a:lstStyle>
          <a:p>
            <a:r>
              <a:rPr lang="fi-FI" dirty="0" smtClean="0"/>
              <a:t>HANKINTOIHIN LIITTYVÄ STRATEGINEN SUUNNITTELU</a:t>
            </a:r>
            <a:endParaRPr lang="fi-FI" dirty="0"/>
          </a:p>
        </p:txBody>
      </p:sp>
      <p:sp>
        <p:nvSpPr>
          <p:cNvPr id="7" name="Slide Number Placeholder 6"/>
          <p:cNvSpPr>
            <a:spLocks noGrp="1"/>
          </p:cNvSpPr>
          <p:nvPr>
            <p:ph type="sldNum" sz="quarter" idx="12"/>
          </p:nvPr>
        </p:nvSpPr>
        <p:spPr/>
        <p:txBody>
          <a:bodyPr/>
          <a:lstStyle/>
          <a:p>
            <a:fld id="{0E9EC09B-81EE-4D0F-8E4F-0F6E96E51DDF}" type="slidenum">
              <a:rPr lang="fi-FI" smtClean="0"/>
              <a:t>‹#›</a:t>
            </a:fld>
            <a:endParaRPr lang="fi-FI"/>
          </a:p>
        </p:txBody>
      </p:sp>
    </p:spTree>
    <p:extLst>
      <p:ext uri="{BB962C8B-B14F-4D97-AF65-F5344CB8AC3E}">
        <p14:creationId xmlns:p14="http://schemas.microsoft.com/office/powerpoint/2010/main" val="369964920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Otsikollinen kuva">
    <p:spTree>
      <p:nvGrpSpPr>
        <p:cNvPr id="1" name=""/>
        <p:cNvGrpSpPr/>
        <p:nvPr/>
      </p:nvGrpSpPr>
      <p:grpSpPr>
        <a:xfrm>
          <a:off x="0" y="0"/>
          <a:ext cx="0" cy="0"/>
          <a:chOff x="0" y="0"/>
          <a:chExt cx="0" cy="0"/>
        </a:xfrm>
      </p:grpSpPr>
      <p:sp>
        <p:nvSpPr>
          <p:cNvPr id="8" name="Rectangle 7"/>
          <p:cNvSpPr/>
          <p:nvPr/>
        </p:nvSpPr>
        <p:spPr>
          <a:xfrm>
            <a:off x="3175" y="0"/>
            <a:ext cx="12188825" cy="1905000"/>
          </a:xfrm>
          <a:prstGeom prst="rect">
            <a:avLst/>
          </a:prstGeom>
          <a:solidFill>
            <a:srgbClr val="D54B0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1895461"/>
            <a:ext cx="12188825" cy="64008"/>
          </a:xfrm>
          <a:prstGeom prst="rect">
            <a:avLst/>
          </a:prstGeom>
          <a:solidFill>
            <a:srgbClr val="C0310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37780" y="631529"/>
            <a:ext cx="10113264" cy="822960"/>
          </a:xfrm>
        </p:spPr>
        <p:txBody>
          <a:bodyPr lIns="91440" tIns="0" rIns="91440" bIns="0" anchor="b">
            <a:noAutofit/>
          </a:bodyPr>
          <a:lstStyle>
            <a:lvl1pPr>
              <a:defRPr sz="3600" b="0">
                <a:solidFill>
                  <a:srgbClr val="FFFFFF"/>
                </a:solidFill>
              </a:defRPr>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en-US" dirty="0"/>
          </a:p>
        </p:txBody>
      </p:sp>
      <p:sp>
        <p:nvSpPr>
          <p:cNvPr id="10" name="Rectangle 6"/>
          <p:cNvSpPr/>
          <p:nvPr userDrawn="1"/>
        </p:nvSpPr>
        <p:spPr>
          <a:xfrm>
            <a:off x="1" y="6400800"/>
            <a:ext cx="12192000" cy="457200"/>
          </a:xfrm>
          <a:prstGeom prst="rect">
            <a:avLst/>
          </a:prstGeom>
          <a:solidFill>
            <a:srgbClr val="D54B0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8"/>
          <p:cNvSpPr/>
          <p:nvPr userDrawn="1"/>
        </p:nvSpPr>
        <p:spPr>
          <a:xfrm>
            <a:off x="1" y="6334316"/>
            <a:ext cx="12192001" cy="65998"/>
          </a:xfrm>
          <a:prstGeom prst="rect">
            <a:avLst/>
          </a:prstGeom>
          <a:solidFill>
            <a:srgbClr val="C0310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ooter Placeholder 4"/>
          <p:cNvSpPr>
            <a:spLocks noGrp="1"/>
          </p:cNvSpPr>
          <p:nvPr>
            <p:ph type="ftr" sz="quarter" idx="3"/>
          </p:nvPr>
        </p:nvSpPr>
        <p:spPr>
          <a:xfrm>
            <a:off x="3686184"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fi-FI" dirty="0" smtClean="0"/>
              <a:t>HANKINTOIHIN LIITTYVÄ STRATEGINEN SUUNNITTELU</a:t>
            </a:r>
            <a:endParaRPr lang="fi-FI" dirty="0"/>
          </a:p>
        </p:txBody>
      </p:sp>
      <p:sp>
        <p:nvSpPr>
          <p:cNvPr id="14" name="Slide Number Placeholder 5"/>
          <p:cNvSpPr>
            <a:spLocks noGrp="1"/>
          </p:cNvSpPr>
          <p:nvPr>
            <p:ph type="sldNum" sz="quarter" idx="4"/>
          </p:nvPr>
        </p:nvSpPr>
        <p:spPr>
          <a:xfrm>
            <a:off x="0" y="6446837"/>
            <a:ext cx="1312025" cy="365125"/>
          </a:xfrm>
          <a:prstGeom prst="rect">
            <a:avLst/>
          </a:prstGeom>
        </p:spPr>
        <p:txBody>
          <a:bodyPr vert="horz" lIns="91440" tIns="45720" rIns="91440" bIns="45720" rtlCol="0" anchor="ctr"/>
          <a:lstStyle>
            <a:lvl1pPr algn="r">
              <a:defRPr sz="1050">
                <a:solidFill>
                  <a:srgbClr val="FFFFFF"/>
                </a:solidFill>
              </a:defRPr>
            </a:lvl1pPr>
          </a:lstStyle>
          <a:p>
            <a:fld id="{0DC82243-5FBE-4E9B-9815-3B80B9FB2FBB}" type="slidenum">
              <a:rPr lang="fi-FI" smtClean="0"/>
              <a:t>‹#›</a:t>
            </a:fld>
            <a:endParaRPr lang="fi-FI"/>
          </a:p>
        </p:txBody>
      </p:sp>
      <p:pic>
        <p:nvPicPr>
          <p:cNvPr id="12" name="Kuva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8666" y="6499928"/>
            <a:ext cx="2323691" cy="284841"/>
          </a:xfrm>
          <a:prstGeom prst="rect">
            <a:avLst/>
          </a:prstGeom>
        </p:spPr>
      </p:pic>
    </p:spTree>
    <p:extLst>
      <p:ext uri="{BB962C8B-B14F-4D97-AF65-F5344CB8AC3E}">
        <p14:creationId xmlns:p14="http://schemas.microsoft.com/office/powerpoint/2010/main" val="101405943"/>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Johdanto">
    <p:spTree>
      <p:nvGrpSpPr>
        <p:cNvPr id="1" name=""/>
        <p:cNvGrpSpPr/>
        <p:nvPr/>
      </p:nvGrpSpPr>
      <p:grpSpPr>
        <a:xfrm>
          <a:off x="0" y="0"/>
          <a:ext cx="0" cy="0"/>
          <a:chOff x="0" y="0"/>
          <a:chExt cx="0" cy="0"/>
        </a:xfrm>
      </p:grpSpPr>
      <p:sp>
        <p:nvSpPr>
          <p:cNvPr id="8" name="Rectangle 7"/>
          <p:cNvSpPr/>
          <p:nvPr/>
        </p:nvSpPr>
        <p:spPr>
          <a:xfrm>
            <a:off x="3175" y="0"/>
            <a:ext cx="12188825" cy="1608364"/>
          </a:xfrm>
          <a:prstGeom prst="rect">
            <a:avLst/>
          </a:prstGeom>
          <a:solidFill>
            <a:srgbClr val="D54B0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175" y="1603343"/>
            <a:ext cx="12188825" cy="64008"/>
          </a:xfrm>
          <a:prstGeom prst="rect">
            <a:avLst/>
          </a:prstGeom>
          <a:solidFill>
            <a:srgbClr val="C0310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39369" y="599452"/>
            <a:ext cx="10113264" cy="409460"/>
          </a:xfrm>
        </p:spPr>
        <p:txBody>
          <a:bodyPr lIns="91440" tIns="0" rIns="91440" bIns="0" anchor="b">
            <a:noAutofit/>
          </a:bodyPr>
          <a:lstStyle>
            <a:lvl1pPr>
              <a:defRPr sz="2400" b="0">
                <a:solidFill>
                  <a:srgbClr val="FFFFFF"/>
                </a:solidFill>
              </a:defRPr>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en-US" dirty="0"/>
          </a:p>
        </p:txBody>
      </p:sp>
      <p:sp>
        <p:nvSpPr>
          <p:cNvPr id="10" name="Rectangle 6"/>
          <p:cNvSpPr/>
          <p:nvPr userDrawn="1"/>
        </p:nvSpPr>
        <p:spPr>
          <a:xfrm>
            <a:off x="1" y="6400800"/>
            <a:ext cx="12192000" cy="457200"/>
          </a:xfrm>
          <a:prstGeom prst="rect">
            <a:avLst/>
          </a:prstGeom>
          <a:solidFill>
            <a:srgbClr val="D54B0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8"/>
          <p:cNvSpPr/>
          <p:nvPr userDrawn="1"/>
        </p:nvSpPr>
        <p:spPr>
          <a:xfrm>
            <a:off x="1" y="6334316"/>
            <a:ext cx="12192001" cy="65998"/>
          </a:xfrm>
          <a:prstGeom prst="rect">
            <a:avLst/>
          </a:prstGeom>
          <a:solidFill>
            <a:srgbClr val="C0310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ooter Placeholder 4"/>
          <p:cNvSpPr>
            <a:spLocks noGrp="1"/>
          </p:cNvSpPr>
          <p:nvPr>
            <p:ph type="ftr" sz="quarter" idx="3"/>
          </p:nvPr>
        </p:nvSpPr>
        <p:spPr>
          <a:xfrm>
            <a:off x="3686184"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fi-FI" dirty="0" smtClean="0"/>
              <a:t>HANKINTOIHIN LIITTYVÄ STRATEGINEN SUUNNITTELU</a:t>
            </a:r>
            <a:endParaRPr lang="fi-FI" dirty="0"/>
          </a:p>
        </p:txBody>
      </p:sp>
      <p:sp>
        <p:nvSpPr>
          <p:cNvPr id="14" name="Slide Number Placeholder 5"/>
          <p:cNvSpPr>
            <a:spLocks noGrp="1"/>
          </p:cNvSpPr>
          <p:nvPr>
            <p:ph type="sldNum" sz="quarter" idx="4"/>
          </p:nvPr>
        </p:nvSpPr>
        <p:spPr>
          <a:xfrm>
            <a:off x="0" y="6446837"/>
            <a:ext cx="1312025" cy="365125"/>
          </a:xfrm>
          <a:prstGeom prst="rect">
            <a:avLst/>
          </a:prstGeom>
        </p:spPr>
        <p:txBody>
          <a:bodyPr vert="horz" lIns="91440" tIns="45720" rIns="91440" bIns="45720" rtlCol="0" anchor="ctr"/>
          <a:lstStyle>
            <a:lvl1pPr algn="r">
              <a:defRPr sz="1050">
                <a:solidFill>
                  <a:srgbClr val="FFFFFF"/>
                </a:solidFill>
              </a:defRPr>
            </a:lvl1pPr>
          </a:lstStyle>
          <a:p>
            <a:fld id="{0DC82243-5FBE-4E9B-9815-3B80B9FB2FBB}" type="slidenum">
              <a:rPr lang="fi-FI" smtClean="0"/>
              <a:t>‹#›</a:t>
            </a:fld>
            <a:endParaRPr lang="fi-FI"/>
          </a:p>
        </p:txBody>
      </p:sp>
      <p:pic>
        <p:nvPicPr>
          <p:cNvPr id="12" name="Kuva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8666" y="6499928"/>
            <a:ext cx="2323691" cy="284841"/>
          </a:xfrm>
          <a:prstGeom prst="rect">
            <a:avLst/>
          </a:prstGeom>
        </p:spPr>
      </p:pic>
    </p:spTree>
    <p:extLst>
      <p:ext uri="{BB962C8B-B14F-4D97-AF65-F5344CB8AC3E}">
        <p14:creationId xmlns:p14="http://schemas.microsoft.com/office/powerpoint/2010/main" val="2399485099"/>
      </p:ext>
    </p:extLst>
  </p:cSld>
  <p:clrMapOvr>
    <a:masterClrMapping/>
  </p:clrMapOvr>
  <p:timing>
    <p:tnLst>
      <p:par>
        <p:cTn id="1" dur="indefinite" restart="never" nodeType="tmRoot"/>
      </p:par>
    </p:tnLst>
  </p:timing>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a:xfrm>
            <a:off x="1097281" y="6459787"/>
            <a:ext cx="2472271" cy="365125"/>
          </a:xfrm>
          <a:prstGeom prst="rect">
            <a:avLst/>
          </a:prstGeom>
        </p:spPr>
        <p:txBody>
          <a:bodyPr/>
          <a:lstStyle/>
          <a:p>
            <a:fld id="{675538BD-6C53-4D8E-9791-43EC9E519AEC}" type="datetime1">
              <a:rPr lang="fi-FI" smtClean="0"/>
              <a:t>28.2.2020</a:t>
            </a:fld>
            <a:endParaRPr lang="fi-FI"/>
          </a:p>
        </p:txBody>
      </p:sp>
      <p:sp>
        <p:nvSpPr>
          <p:cNvPr id="5" name="Footer Placeholder 4"/>
          <p:cNvSpPr>
            <a:spLocks noGrp="1"/>
          </p:cNvSpPr>
          <p:nvPr>
            <p:ph type="ftr" sz="quarter" idx="11"/>
          </p:nvPr>
        </p:nvSpPr>
        <p:spPr/>
        <p:txBody>
          <a:bodyPr/>
          <a:lstStyle>
            <a:lvl1pPr>
              <a:defRPr/>
            </a:lvl1pPr>
          </a:lstStyle>
          <a:p>
            <a:r>
              <a:rPr lang="fi-FI" dirty="0" smtClean="0"/>
              <a:t>HANKINTOIHIN LIITTYVÄ STRATEGINEN SUUNNITTELU</a:t>
            </a:r>
            <a:endParaRPr lang="fi-FI" dirty="0"/>
          </a:p>
        </p:txBody>
      </p:sp>
      <p:sp>
        <p:nvSpPr>
          <p:cNvPr id="6" name="Slide Number Placeholder 5"/>
          <p:cNvSpPr>
            <a:spLocks noGrp="1"/>
          </p:cNvSpPr>
          <p:nvPr>
            <p:ph type="sldNum" sz="quarter" idx="12"/>
          </p:nvPr>
        </p:nvSpPr>
        <p:spPr/>
        <p:txBody>
          <a:bodyPr/>
          <a:lstStyle/>
          <a:p>
            <a:fld id="{0E9EC09B-81EE-4D0F-8E4F-0F6E96E51DDF}" type="slidenum">
              <a:rPr lang="fi-FI" smtClean="0"/>
              <a:t>‹#›</a:t>
            </a:fld>
            <a:endParaRPr lang="fi-FI"/>
          </a:p>
        </p:txBody>
      </p:sp>
    </p:spTree>
    <p:extLst>
      <p:ext uri="{BB962C8B-B14F-4D97-AF65-F5344CB8AC3E}">
        <p14:creationId xmlns:p14="http://schemas.microsoft.com/office/powerpoint/2010/main" val="2448344868"/>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80"/>
            <a:ext cx="2628900" cy="5757421"/>
          </a:xfrm>
        </p:spPr>
        <p:txBody>
          <a:bodyPr vert="eaVert"/>
          <a:lstStyle/>
          <a:p>
            <a:r>
              <a:rPr lang="fi-FI" smtClean="0"/>
              <a:t>Muokkaa perustyyl. napsautt.</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a:xfrm>
            <a:off x="1097281" y="6459787"/>
            <a:ext cx="2472271" cy="365125"/>
          </a:xfrm>
          <a:prstGeom prst="rect">
            <a:avLst/>
          </a:prstGeom>
        </p:spPr>
        <p:txBody>
          <a:bodyPr/>
          <a:lstStyle/>
          <a:p>
            <a:fld id="{CB2949DF-E592-4918-A031-F02DA6F60279}" type="datetime1">
              <a:rPr lang="fi-FI" smtClean="0"/>
              <a:t>28.2.2020</a:t>
            </a:fld>
            <a:endParaRPr lang="fi-FI"/>
          </a:p>
        </p:txBody>
      </p:sp>
      <p:sp>
        <p:nvSpPr>
          <p:cNvPr id="5" name="Footer Placeholder 4"/>
          <p:cNvSpPr>
            <a:spLocks noGrp="1"/>
          </p:cNvSpPr>
          <p:nvPr>
            <p:ph type="ftr" sz="quarter" idx="11"/>
          </p:nvPr>
        </p:nvSpPr>
        <p:spPr/>
        <p:txBody>
          <a:bodyPr/>
          <a:lstStyle>
            <a:lvl1pPr>
              <a:defRPr/>
            </a:lvl1pPr>
          </a:lstStyle>
          <a:p>
            <a:r>
              <a:rPr lang="fi-FI" dirty="0" smtClean="0"/>
              <a:t>HANKINTOIHIN LIITTYVÄ STRATEGINEN SUUNNITTELU</a:t>
            </a:r>
            <a:endParaRPr lang="fi-FI" dirty="0"/>
          </a:p>
        </p:txBody>
      </p:sp>
      <p:sp>
        <p:nvSpPr>
          <p:cNvPr id="6" name="Slide Number Placeholder 5"/>
          <p:cNvSpPr>
            <a:spLocks noGrp="1"/>
          </p:cNvSpPr>
          <p:nvPr>
            <p:ph type="sldNum" sz="quarter" idx="12"/>
          </p:nvPr>
        </p:nvSpPr>
        <p:spPr/>
        <p:txBody>
          <a:bodyPr/>
          <a:lstStyle/>
          <a:p>
            <a:fld id="{0E9EC09B-81EE-4D0F-8E4F-0F6E96E51DDF}" type="slidenum">
              <a:rPr lang="fi-FI" smtClean="0"/>
              <a:t>‹#›</a:t>
            </a:fld>
            <a:endParaRPr lang="fi-FI"/>
          </a:p>
        </p:txBody>
      </p:sp>
    </p:spTree>
    <p:extLst>
      <p:ext uri="{BB962C8B-B14F-4D97-AF65-F5344CB8AC3E}">
        <p14:creationId xmlns:p14="http://schemas.microsoft.com/office/powerpoint/2010/main" val="427093729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fi-FI" smtClean="0"/>
              <a:t>Muokkaa perustyyl. napsautt.</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11" indent="0">
              <a:buNone/>
              <a:defRPr sz="2000" b="1"/>
            </a:lvl2pPr>
            <a:lvl3pPr marL="914423" indent="0">
              <a:buNone/>
              <a:defRPr sz="1801"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fi-FI" smtClean="0"/>
              <a:t>Muokkaa tekstin perustyylejä napsauttamalla</a:t>
            </a:r>
          </a:p>
        </p:txBody>
      </p:sp>
      <p:sp>
        <p:nvSpPr>
          <p:cNvPr id="4" name="Content Placeholder 3"/>
          <p:cNvSpPr>
            <a:spLocks noGrp="1"/>
          </p:cNvSpPr>
          <p:nvPr>
            <p:ph sz="half" idx="2"/>
          </p:nvPr>
        </p:nvSpPr>
        <p:spPr>
          <a:xfrm>
            <a:off x="1097280" y="2582335"/>
            <a:ext cx="4937760" cy="328676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11" indent="0">
              <a:buNone/>
              <a:defRPr sz="2000" b="1"/>
            </a:lvl2pPr>
            <a:lvl3pPr marL="914423" indent="0">
              <a:buNone/>
              <a:defRPr sz="1801"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fi-FI" smtClean="0"/>
              <a:t>Muokkaa tekstin perustyylejä napsauttamalla</a:t>
            </a:r>
          </a:p>
        </p:txBody>
      </p:sp>
      <p:sp>
        <p:nvSpPr>
          <p:cNvPr id="6" name="Content Placeholder 5"/>
          <p:cNvSpPr>
            <a:spLocks noGrp="1"/>
          </p:cNvSpPr>
          <p:nvPr>
            <p:ph sz="quarter" idx="4"/>
          </p:nvPr>
        </p:nvSpPr>
        <p:spPr>
          <a:xfrm>
            <a:off x="6217920" y="2582334"/>
            <a:ext cx="4937760" cy="328676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7" name="Date Placeholder 6"/>
          <p:cNvSpPr>
            <a:spLocks noGrp="1"/>
          </p:cNvSpPr>
          <p:nvPr>
            <p:ph type="dt" sz="half" idx="10"/>
          </p:nvPr>
        </p:nvSpPr>
        <p:spPr>
          <a:xfrm>
            <a:off x="1097281" y="6459787"/>
            <a:ext cx="2472271" cy="365125"/>
          </a:xfrm>
          <a:prstGeom prst="rect">
            <a:avLst/>
          </a:prstGeom>
        </p:spPr>
        <p:txBody>
          <a:bodyPr/>
          <a:lstStyle/>
          <a:p>
            <a:fld id="{1030A508-38E0-4CE0-ACEA-5D585DA2254E}" type="datetime1">
              <a:rPr lang="fi-FI" smtClean="0"/>
              <a:t>28.2.2020</a:t>
            </a:fld>
            <a:endParaRPr lang="fi-FI"/>
          </a:p>
        </p:txBody>
      </p:sp>
      <p:sp>
        <p:nvSpPr>
          <p:cNvPr id="8" name="Footer Placeholder 7"/>
          <p:cNvSpPr>
            <a:spLocks noGrp="1"/>
          </p:cNvSpPr>
          <p:nvPr>
            <p:ph type="ftr" sz="quarter" idx="11"/>
          </p:nvPr>
        </p:nvSpPr>
        <p:spPr/>
        <p:txBody>
          <a:bodyPr/>
          <a:lstStyle/>
          <a:p>
            <a:r>
              <a:rPr lang="fi-FI" smtClean="0"/>
              <a:t>SOPIMUKSEN AIKAINEN TOIMINTA</a:t>
            </a:r>
            <a:endParaRPr lang="fi-FI"/>
          </a:p>
        </p:txBody>
      </p:sp>
      <p:sp>
        <p:nvSpPr>
          <p:cNvPr id="9" name="Slide Number Placeholder 8"/>
          <p:cNvSpPr>
            <a:spLocks noGrp="1"/>
          </p:cNvSpPr>
          <p:nvPr>
            <p:ph type="sldNum" sz="quarter" idx="12"/>
          </p:nvPr>
        </p:nvSpPr>
        <p:spPr/>
        <p:txBody>
          <a:bodyPr/>
          <a:lstStyle/>
          <a:p>
            <a:fld id="{0DC82243-5FBE-4E9B-9815-3B80B9FB2FBB}" type="slidenum">
              <a:rPr lang="fi-FI" smtClean="0"/>
              <a:t>‹#›</a:t>
            </a:fld>
            <a:endParaRPr lang="fi-FI"/>
          </a:p>
        </p:txBody>
      </p:sp>
    </p:spTree>
    <p:extLst>
      <p:ext uri="{BB962C8B-B14F-4D97-AF65-F5344CB8AC3E}">
        <p14:creationId xmlns:p14="http://schemas.microsoft.com/office/powerpoint/2010/main" val="3557758749"/>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smtClean="0"/>
              <a:t>Muokkaa perustyyl. napsautt.</a:t>
            </a:r>
            <a:endParaRPr lang="en-US" dirty="0"/>
          </a:p>
        </p:txBody>
      </p:sp>
      <p:sp>
        <p:nvSpPr>
          <p:cNvPr id="3" name="Subtitle 2"/>
          <p:cNvSpPr>
            <a:spLocks noGrp="1"/>
          </p:cNvSpPr>
          <p:nvPr>
            <p:ph type="subTitle" idx="1"/>
          </p:nvPr>
        </p:nvSpPr>
        <p:spPr>
          <a:xfrm>
            <a:off x="1100050" y="4455620"/>
            <a:ext cx="10058400" cy="1143000"/>
          </a:xfrm>
        </p:spPr>
        <p:txBody>
          <a:bodyPr lIns="91440" rIns="91440">
            <a:normAutofit/>
          </a:bodyPr>
          <a:lstStyle>
            <a:lvl1pPr marL="0" indent="0" algn="l">
              <a:buNone/>
              <a:defRPr sz="2400" cap="all" spc="201" baseline="0">
                <a:solidFill>
                  <a:schemeClr val="tx2"/>
                </a:solidFill>
                <a:latin typeface="+mj-lt"/>
              </a:defRPr>
            </a:lvl1pPr>
            <a:lvl2pPr marL="457211" indent="0" algn="ctr">
              <a:buNone/>
              <a:defRPr sz="2400"/>
            </a:lvl2pPr>
            <a:lvl3pPr marL="914423" indent="0" algn="ctr">
              <a:buNone/>
              <a:defRPr sz="2400"/>
            </a:lvl3pPr>
            <a:lvl4pPr marL="1371634" indent="0" algn="ctr">
              <a:buNone/>
              <a:defRPr sz="2000"/>
            </a:lvl4pPr>
            <a:lvl5pPr marL="1828846" indent="0" algn="ctr">
              <a:buNone/>
              <a:defRPr sz="2000"/>
            </a:lvl5pPr>
            <a:lvl6pPr marL="2286057" indent="0" algn="ctr">
              <a:buNone/>
              <a:defRPr sz="2000"/>
            </a:lvl6pPr>
            <a:lvl7pPr marL="2743269" indent="0" algn="ctr">
              <a:buNone/>
              <a:defRPr sz="2000"/>
            </a:lvl7pPr>
            <a:lvl8pPr marL="3200480" indent="0" algn="ctr">
              <a:buNone/>
              <a:defRPr sz="2000"/>
            </a:lvl8pPr>
            <a:lvl9pPr marL="3657691" indent="0" algn="ctr">
              <a:buNone/>
              <a:defRPr sz="2000"/>
            </a:lvl9pPr>
          </a:lstStyle>
          <a:p>
            <a:r>
              <a:rPr lang="fi-FI" smtClean="0"/>
              <a:t>Muokkaa alaotsikon perustyyliä napsautt.</a:t>
            </a:r>
            <a:endParaRPr lang="en-US" dirty="0"/>
          </a:p>
        </p:txBody>
      </p:sp>
      <p:sp>
        <p:nvSpPr>
          <p:cNvPr id="4" name="Date Placeholder 3"/>
          <p:cNvSpPr>
            <a:spLocks noGrp="1"/>
          </p:cNvSpPr>
          <p:nvPr>
            <p:ph type="dt" sz="half" idx="10"/>
          </p:nvPr>
        </p:nvSpPr>
        <p:spPr>
          <a:xfrm>
            <a:off x="1097281" y="6459787"/>
            <a:ext cx="2472271" cy="365125"/>
          </a:xfrm>
          <a:prstGeom prst="rect">
            <a:avLst/>
          </a:prstGeom>
        </p:spPr>
        <p:txBody>
          <a:bodyPr/>
          <a:lstStyle/>
          <a:p>
            <a:fld id="{5274D1B1-3D5B-4E62-BA1E-70C49CCB4ECF}" type="datetime1">
              <a:rPr lang="fi-FI" smtClean="0"/>
              <a:t>28.2.2020</a:t>
            </a:fld>
            <a:endParaRPr lang="fi-FI"/>
          </a:p>
        </p:txBody>
      </p:sp>
      <p:sp>
        <p:nvSpPr>
          <p:cNvPr id="5" name="Footer Placeholder 4"/>
          <p:cNvSpPr>
            <a:spLocks noGrp="1"/>
          </p:cNvSpPr>
          <p:nvPr>
            <p:ph type="ftr" sz="quarter" idx="11"/>
          </p:nvPr>
        </p:nvSpPr>
        <p:spPr/>
        <p:txBody>
          <a:bodyPr/>
          <a:lstStyle/>
          <a:p>
            <a:r>
              <a:rPr lang="fi-FI" smtClean="0"/>
              <a:t>TULOSPERUSTEINEN HANKINTA</a:t>
            </a:r>
            <a:endParaRPr lang="fi-FI"/>
          </a:p>
        </p:txBody>
      </p:sp>
      <p:sp>
        <p:nvSpPr>
          <p:cNvPr id="6" name="Slide Number Placeholder 5"/>
          <p:cNvSpPr>
            <a:spLocks noGrp="1"/>
          </p:cNvSpPr>
          <p:nvPr>
            <p:ph type="sldNum" sz="quarter" idx="12"/>
          </p:nvPr>
        </p:nvSpPr>
        <p:spPr/>
        <p:txBody>
          <a:bodyPr/>
          <a:lstStyle/>
          <a:p>
            <a:fld id="{74634568-9BC7-4919-8B9B-17D578818BDC}" type="slidenum">
              <a:rPr lang="fi-FI" smtClean="0"/>
              <a:t>‹#›</a:t>
            </a:fld>
            <a:endParaRPr lang="fi-FI"/>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Kuva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8666" y="6499928"/>
            <a:ext cx="2323691" cy="284841"/>
          </a:xfrm>
          <a:prstGeom prst="rect">
            <a:avLst/>
          </a:prstGeom>
        </p:spPr>
      </p:pic>
    </p:spTree>
    <p:extLst>
      <p:ext uri="{BB962C8B-B14F-4D97-AF65-F5344CB8AC3E}">
        <p14:creationId xmlns:p14="http://schemas.microsoft.com/office/powerpoint/2010/main" val="3614911773"/>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fi-FI" smtClean="0"/>
              <a:t>Muokkaa perustyyl. napsautt.</a:t>
            </a:r>
            <a:endParaRPr lang="en-US" dirty="0"/>
          </a:p>
        </p:txBody>
      </p:sp>
      <p:sp>
        <p:nvSpPr>
          <p:cNvPr id="3" name="Content Placeholder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a:xfrm>
            <a:off x="1097281" y="6459787"/>
            <a:ext cx="2472271" cy="365125"/>
          </a:xfrm>
          <a:prstGeom prst="rect">
            <a:avLst/>
          </a:prstGeom>
        </p:spPr>
        <p:txBody>
          <a:bodyPr/>
          <a:lstStyle/>
          <a:p>
            <a:fld id="{83C34164-CBFB-4D61-90F6-3838ACE762A8}" type="datetime1">
              <a:rPr lang="fi-FI" smtClean="0"/>
              <a:t>28.2.2020</a:t>
            </a:fld>
            <a:endParaRPr lang="fi-FI"/>
          </a:p>
        </p:txBody>
      </p:sp>
      <p:sp>
        <p:nvSpPr>
          <p:cNvPr id="6" name="Slide Number Placeholder 5"/>
          <p:cNvSpPr>
            <a:spLocks noGrp="1"/>
          </p:cNvSpPr>
          <p:nvPr>
            <p:ph type="sldNum" sz="quarter" idx="12"/>
          </p:nvPr>
        </p:nvSpPr>
        <p:spPr/>
        <p:txBody>
          <a:bodyPr/>
          <a:lstStyle/>
          <a:p>
            <a:fld id="{74634568-9BC7-4919-8B9B-17D578818BDC}" type="slidenum">
              <a:rPr lang="fi-FI" smtClean="0"/>
              <a:t>‹#›</a:t>
            </a:fld>
            <a:endParaRPr lang="fi-FI"/>
          </a:p>
        </p:txBody>
      </p:sp>
      <p:sp>
        <p:nvSpPr>
          <p:cNvPr id="7" name="Footer Placeholder 3"/>
          <p:cNvSpPr>
            <a:spLocks noGrp="1"/>
          </p:cNvSpPr>
          <p:nvPr>
            <p:ph type="ftr" sz="quarter" idx="11"/>
          </p:nvPr>
        </p:nvSpPr>
        <p:spPr>
          <a:xfrm>
            <a:off x="3686184" y="6459787"/>
            <a:ext cx="4822804" cy="365125"/>
          </a:xfrm>
        </p:spPr>
        <p:txBody>
          <a:bodyPr/>
          <a:lstStyle/>
          <a:p>
            <a:r>
              <a:rPr lang="fi-FI" dirty="0" smtClean="0"/>
              <a:t>HANKINNAN KÄYTTÖÖNOTTO</a:t>
            </a:r>
            <a:endParaRPr lang="fi-FI" dirty="0"/>
          </a:p>
        </p:txBody>
      </p:sp>
    </p:spTree>
    <p:extLst>
      <p:ext uri="{BB962C8B-B14F-4D97-AF65-F5344CB8AC3E}">
        <p14:creationId xmlns:p14="http://schemas.microsoft.com/office/powerpoint/2010/main" val="2725513774"/>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smtClean="0"/>
              <a:t>Muokkaa perustyyl. napsautt.</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1" baseline="0">
                <a:solidFill>
                  <a:schemeClr val="tx2"/>
                </a:solidFill>
                <a:latin typeface="+mj-lt"/>
              </a:defRPr>
            </a:lvl1pPr>
            <a:lvl2pPr marL="457211" indent="0">
              <a:buNone/>
              <a:defRPr sz="1801">
                <a:solidFill>
                  <a:schemeClr val="tx1">
                    <a:tint val="75000"/>
                  </a:schemeClr>
                </a:solidFill>
              </a:defRPr>
            </a:lvl2pPr>
            <a:lvl3pPr marL="914423" indent="0">
              <a:buNone/>
              <a:defRPr sz="1600">
                <a:solidFill>
                  <a:schemeClr val="tx1">
                    <a:tint val="75000"/>
                  </a:schemeClr>
                </a:solidFill>
              </a:defRPr>
            </a:lvl3pPr>
            <a:lvl4pPr marL="1371634" indent="0">
              <a:buNone/>
              <a:defRPr sz="1401">
                <a:solidFill>
                  <a:schemeClr val="tx1">
                    <a:tint val="75000"/>
                  </a:schemeClr>
                </a:solidFill>
              </a:defRPr>
            </a:lvl4pPr>
            <a:lvl5pPr marL="1828846" indent="0">
              <a:buNone/>
              <a:defRPr sz="1401">
                <a:solidFill>
                  <a:schemeClr val="tx1">
                    <a:tint val="75000"/>
                  </a:schemeClr>
                </a:solidFill>
              </a:defRPr>
            </a:lvl5pPr>
            <a:lvl6pPr marL="2286057" indent="0">
              <a:buNone/>
              <a:defRPr sz="1401">
                <a:solidFill>
                  <a:schemeClr val="tx1">
                    <a:tint val="75000"/>
                  </a:schemeClr>
                </a:solidFill>
              </a:defRPr>
            </a:lvl6pPr>
            <a:lvl7pPr marL="2743269" indent="0">
              <a:buNone/>
              <a:defRPr sz="1401">
                <a:solidFill>
                  <a:schemeClr val="tx1">
                    <a:tint val="75000"/>
                  </a:schemeClr>
                </a:solidFill>
              </a:defRPr>
            </a:lvl7pPr>
            <a:lvl8pPr marL="3200480" indent="0">
              <a:buNone/>
              <a:defRPr sz="1401">
                <a:solidFill>
                  <a:schemeClr val="tx1">
                    <a:tint val="75000"/>
                  </a:schemeClr>
                </a:solidFill>
              </a:defRPr>
            </a:lvl8pPr>
            <a:lvl9pPr marL="3657691" indent="0">
              <a:buNone/>
              <a:defRPr sz="1401">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a:xfrm>
            <a:off x="1097281" y="6459787"/>
            <a:ext cx="2472271" cy="365125"/>
          </a:xfrm>
          <a:prstGeom prst="rect">
            <a:avLst/>
          </a:prstGeom>
        </p:spPr>
        <p:txBody>
          <a:bodyPr/>
          <a:lstStyle/>
          <a:p>
            <a:fld id="{2A7CBCE4-BBEC-43FD-9EA4-6BDDCAB3F0A2}" type="datetime1">
              <a:rPr lang="fi-FI" smtClean="0"/>
              <a:t>28.2.2020</a:t>
            </a:fld>
            <a:endParaRPr lang="fi-FI"/>
          </a:p>
        </p:txBody>
      </p:sp>
      <p:sp>
        <p:nvSpPr>
          <p:cNvPr id="5" name="Footer Placeholder 4"/>
          <p:cNvSpPr>
            <a:spLocks noGrp="1"/>
          </p:cNvSpPr>
          <p:nvPr>
            <p:ph type="ftr" sz="quarter" idx="11"/>
          </p:nvPr>
        </p:nvSpPr>
        <p:spPr/>
        <p:txBody>
          <a:bodyPr/>
          <a:lstStyle/>
          <a:p>
            <a:r>
              <a:rPr lang="fi-FI" smtClean="0"/>
              <a:t>TULOSPERUSTEINEN HANKINTA</a:t>
            </a:r>
            <a:endParaRPr lang="fi-FI" dirty="0"/>
          </a:p>
        </p:txBody>
      </p:sp>
      <p:sp>
        <p:nvSpPr>
          <p:cNvPr id="6" name="Slide Number Placeholder 5"/>
          <p:cNvSpPr>
            <a:spLocks noGrp="1"/>
          </p:cNvSpPr>
          <p:nvPr>
            <p:ph type="sldNum" sz="quarter" idx="12"/>
          </p:nvPr>
        </p:nvSpPr>
        <p:spPr/>
        <p:txBody>
          <a:bodyPr/>
          <a:lstStyle/>
          <a:p>
            <a:fld id="{74634568-9BC7-4919-8B9B-17D578818BDC}" type="slidenum">
              <a:rPr lang="fi-FI" smtClean="0"/>
              <a:t>‹#›</a:t>
            </a:fld>
            <a:endParaRPr lang="fi-FI"/>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Kuva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8666" y="6499928"/>
            <a:ext cx="2323691" cy="284841"/>
          </a:xfrm>
          <a:prstGeom prst="rect">
            <a:avLst/>
          </a:prstGeom>
        </p:spPr>
      </p:pic>
    </p:spTree>
    <p:extLst>
      <p:ext uri="{BB962C8B-B14F-4D97-AF65-F5344CB8AC3E}">
        <p14:creationId xmlns:p14="http://schemas.microsoft.com/office/powerpoint/2010/main" val="1555702423"/>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fi-FI" smtClean="0"/>
              <a:t>Muokkaa perustyyl. napsautt.</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Date Placeholder 4"/>
          <p:cNvSpPr>
            <a:spLocks noGrp="1"/>
          </p:cNvSpPr>
          <p:nvPr>
            <p:ph type="dt" sz="half" idx="10"/>
          </p:nvPr>
        </p:nvSpPr>
        <p:spPr>
          <a:xfrm>
            <a:off x="1097281" y="6459787"/>
            <a:ext cx="2472271" cy="365125"/>
          </a:xfrm>
          <a:prstGeom prst="rect">
            <a:avLst/>
          </a:prstGeom>
        </p:spPr>
        <p:txBody>
          <a:bodyPr/>
          <a:lstStyle/>
          <a:p>
            <a:fld id="{E7DE4DA4-6031-4C36-BAA4-34BCBFC674ED}" type="datetime1">
              <a:rPr lang="fi-FI" smtClean="0"/>
              <a:t>28.2.2020</a:t>
            </a:fld>
            <a:endParaRPr lang="fi-FI"/>
          </a:p>
        </p:txBody>
      </p:sp>
      <p:sp>
        <p:nvSpPr>
          <p:cNvPr id="6" name="Footer Placeholder 5"/>
          <p:cNvSpPr>
            <a:spLocks noGrp="1"/>
          </p:cNvSpPr>
          <p:nvPr>
            <p:ph type="ftr" sz="quarter" idx="11"/>
          </p:nvPr>
        </p:nvSpPr>
        <p:spPr/>
        <p:txBody>
          <a:bodyPr/>
          <a:lstStyle/>
          <a:p>
            <a:r>
              <a:rPr lang="fi-FI" smtClean="0"/>
              <a:t>TULOSPERUSTEINEN HANKINTA</a:t>
            </a:r>
            <a:endParaRPr lang="fi-FI"/>
          </a:p>
        </p:txBody>
      </p:sp>
      <p:sp>
        <p:nvSpPr>
          <p:cNvPr id="7" name="Slide Number Placeholder 6"/>
          <p:cNvSpPr>
            <a:spLocks noGrp="1"/>
          </p:cNvSpPr>
          <p:nvPr>
            <p:ph type="sldNum" sz="quarter" idx="12"/>
          </p:nvPr>
        </p:nvSpPr>
        <p:spPr/>
        <p:txBody>
          <a:bodyPr/>
          <a:lstStyle/>
          <a:p>
            <a:fld id="{74634568-9BC7-4919-8B9B-17D578818BDC}" type="slidenum">
              <a:rPr lang="fi-FI" smtClean="0"/>
              <a:t>‹#›</a:t>
            </a:fld>
            <a:endParaRPr lang="fi-FI"/>
          </a:p>
        </p:txBody>
      </p:sp>
    </p:spTree>
    <p:extLst>
      <p:ext uri="{BB962C8B-B14F-4D97-AF65-F5344CB8AC3E}">
        <p14:creationId xmlns:p14="http://schemas.microsoft.com/office/powerpoint/2010/main" val="728699229"/>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fi-FI" smtClean="0"/>
              <a:t>Muokkaa perustyyl. napsautt.</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11" indent="0">
              <a:buNone/>
              <a:defRPr sz="2000" b="1"/>
            </a:lvl2pPr>
            <a:lvl3pPr marL="914423" indent="0">
              <a:buNone/>
              <a:defRPr sz="1801"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fi-FI" smtClean="0"/>
              <a:t>Muokkaa tekstin perustyylejä napsauttamalla</a:t>
            </a:r>
          </a:p>
        </p:txBody>
      </p:sp>
      <p:sp>
        <p:nvSpPr>
          <p:cNvPr id="4" name="Content Placeholder 3"/>
          <p:cNvSpPr>
            <a:spLocks noGrp="1"/>
          </p:cNvSpPr>
          <p:nvPr>
            <p:ph sz="half" idx="2"/>
          </p:nvPr>
        </p:nvSpPr>
        <p:spPr>
          <a:xfrm>
            <a:off x="1097280" y="2582334"/>
            <a:ext cx="4937760" cy="33782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11" indent="0">
              <a:buNone/>
              <a:defRPr sz="2000" b="1"/>
            </a:lvl2pPr>
            <a:lvl3pPr marL="914423" indent="0">
              <a:buNone/>
              <a:defRPr sz="1801"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fi-FI" smtClean="0"/>
              <a:t>Muokkaa tekstin perustyylejä napsauttamalla</a:t>
            </a:r>
          </a:p>
        </p:txBody>
      </p:sp>
      <p:sp>
        <p:nvSpPr>
          <p:cNvPr id="6" name="Content Placeholder 5"/>
          <p:cNvSpPr>
            <a:spLocks noGrp="1"/>
          </p:cNvSpPr>
          <p:nvPr>
            <p:ph sz="quarter" idx="4"/>
          </p:nvPr>
        </p:nvSpPr>
        <p:spPr>
          <a:xfrm>
            <a:off x="6217920" y="2582334"/>
            <a:ext cx="4937760" cy="33782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7" name="Date Placeholder 6"/>
          <p:cNvSpPr>
            <a:spLocks noGrp="1"/>
          </p:cNvSpPr>
          <p:nvPr>
            <p:ph type="dt" sz="half" idx="10"/>
          </p:nvPr>
        </p:nvSpPr>
        <p:spPr>
          <a:xfrm>
            <a:off x="1097281" y="6459787"/>
            <a:ext cx="2472271" cy="365125"/>
          </a:xfrm>
          <a:prstGeom prst="rect">
            <a:avLst/>
          </a:prstGeom>
        </p:spPr>
        <p:txBody>
          <a:bodyPr/>
          <a:lstStyle/>
          <a:p>
            <a:fld id="{6D884F79-D3D4-4C66-A296-03B148F7904F}" type="datetime1">
              <a:rPr lang="fi-FI" smtClean="0"/>
              <a:t>28.2.2020</a:t>
            </a:fld>
            <a:endParaRPr lang="fi-FI"/>
          </a:p>
        </p:txBody>
      </p:sp>
      <p:sp>
        <p:nvSpPr>
          <p:cNvPr id="8" name="Footer Placeholder 7"/>
          <p:cNvSpPr>
            <a:spLocks noGrp="1"/>
          </p:cNvSpPr>
          <p:nvPr>
            <p:ph type="ftr" sz="quarter" idx="11"/>
          </p:nvPr>
        </p:nvSpPr>
        <p:spPr/>
        <p:txBody>
          <a:bodyPr/>
          <a:lstStyle/>
          <a:p>
            <a:r>
              <a:rPr lang="fi-FI" smtClean="0"/>
              <a:t>TULOSPERUSTEINEN HANKINTA</a:t>
            </a:r>
            <a:endParaRPr lang="fi-FI"/>
          </a:p>
        </p:txBody>
      </p:sp>
      <p:sp>
        <p:nvSpPr>
          <p:cNvPr id="9" name="Slide Number Placeholder 8"/>
          <p:cNvSpPr>
            <a:spLocks noGrp="1"/>
          </p:cNvSpPr>
          <p:nvPr>
            <p:ph type="sldNum" sz="quarter" idx="12"/>
          </p:nvPr>
        </p:nvSpPr>
        <p:spPr/>
        <p:txBody>
          <a:bodyPr/>
          <a:lstStyle/>
          <a:p>
            <a:fld id="{74634568-9BC7-4919-8B9B-17D578818BDC}" type="slidenum">
              <a:rPr lang="fi-FI" smtClean="0"/>
              <a:t>‹#›</a:t>
            </a:fld>
            <a:endParaRPr lang="fi-FI"/>
          </a:p>
        </p:txBody>
      </p:sp>
    </p:spTree>
    <p:extLst>
      <p:ext uri="{BB962C8B-B14F-4D97-AF65-F5344CB8AC3E}">
        <p14:creationId xmlns:p14="http://schemas.microsoft.com/office/powerpoint/2010/main" val="798391926"/>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Date Placeholder 2"/>
          <p:cNvSpPr>
            <a:spLocks noGrp="1"/>
          </p:cNvSpPr>
          <p:nvPr>
            <p:ph type="dt" sz="half" idx="10"/>
          </p:nvPr>
        </p:nvSpPr>
        <p:spPr>
          <a:xfrm>
            <a:off x="1097281" y="6459787"/>
            <a:ext cx="2472271" cy="365125"/>
          </a:xfrm>
          <a:prstGeom prst="rect">
            <a:avLst/>
          </a:prstGeom>
        </p:spPr>
        <p:txBody>
          <a:bodyPr/>
          <a:lstStyle/>
          <a:p>
            <a:fld id="{A4FEF175-ADCF-4C87-97E3-0117A146037B}" type="datetime1">
              <a:rPr lang="fi-FI" smtClean="0"/>
              <a:t>28.2.2020</a:t>
            </a:fld>
            <a:endParaRPr lang="fi-FI"/>
          </a:p>
        </p:txBody>
      </p:sp>
      <p:sp>
        <p:nvSpPr>
          <p:cNvPr id="4" name="Footer Placeholder 3"/>
          <p:cNvSpPr>
            <a:spLocks noGrp="1"/>
          </p:cNvSpPr>
          <p:nvPr>
            <p:ph type="ftr" sz="quarter" idx="11"/>
          </p:nvPr>
        </p:nvSpPr>
        <p:spPr/>
        <p:txBody>
          <a:bodyPr/>
          <a:lstStyle/>
          <a:p>
            <a:r>
              <a:rPr lang="fi-FI" dirty="0" smtClean="0"/>
              <a:t>HANKINNAN KÄYTTÖÖNOTTO</a:t>
            </a:r>
            <a:endParaRPr lang="fi-FI" dirty="0"/>
          </a:p>
        </p:txBody>
      </p:sp>
      <p:sp>
        <p:nvSpPr>
          <p:cNvPr id="5" name="Slide Number Placeholder 4"/>
          <p:cNvSpPr>
            <a:spLocks noGrp="1"/>
          </p:cNvSpPr>
          <p:nvPr>
            <p:ph type="sldNum" sz="quarter" idx="12"/>
          </p:nvPr>
        </p:nvSpPr>
        <p:spPr/>
        <p:txBody>
          <a:bodyPr/>
          <a:lstStyle/>
          <a:p>
            <a:fld id="{74634568-9BC7-4919-8B9B-17D578818BDC}" type="slidenum">
              <a:rPr lang="fi-FI" smtClean="0"/>
              <a:t>‹#›</a:t>
            </a:fld>
            <a:endParaRPr lang="fi-FI"/>
          </a:p>
        </p:txBody>
      </p:sp>
    </p:spTree>
    <p:extLst>
      <p:ext uri="{BB962C8B-B14F-4D97-AF65-F5344CB8AC3E}">
        <p14:creationId xmlns:p14="http://schemas.microsoft.com/office/powerpoint/2010/main" val="1366884000"/>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1097281" y="6459787"/>
            <a:ext cx="2472271" cy="365125"/>
          </a:xfrm>
          <a:prstGeom prst="rect">
            <a:avLst/>
          </a:prstGeom>
        </p:spPr>
        <p:txBody>
          <a:bodyPr/>
          <a:lstStyle/>
          <a:p>
            <a:fld id="{8FC9B35E-409D-4877-B4F7-BC633FD7D096}" type="datetime1">
              <a:rPr lang="fi-FI" smtClean="0"/>
              <a:t>28.2.2020</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r>
              <a:rPr lang="fi-FI" dirty="0" smtClean="0"/>
              <a:t>HANKINNAN KÄYTTÖÖNOTTO</a:t>
            </a:r>
            <a:endParaRPr lang="fi-FI" dirty="0"/>
          </a:p>
        </p:txBody>
      </p:sp>
      <p:sp>
        <p:nvSpPr>
          <p:cNvPr id="9" name="Slide Number Placeholder 8"/>
          <p:cNvSpPr>
            <a:spLocks noGrp="1"/>
          </p:cNvSpPr>
          <p:nvPr>
            <p:ph type="sldNum" sz="quarter" idx="12"/>
          </p:nvPr>
        </p:nvSpPr>
        <p:spPr/>
        <p:txBody>
          <a:bodyPr/>
          <a:lstStyle/>
          <a:p>
            <a:fld id="{74634568-9BC7-4919-8B9B-17D578818BDC}" type="slidenum">
              <a:rPr lang="fi-FI" smtClean="0"/>
              <a:t>‹#›</a:t>
            </a:fld>
            <a:endParaRPr lang="fi-FI"/>
          </a:p>
        </p:txBody>
      </p:sp>
    </p:spTree>
    <p:extLst>
      <p:ext uri="{BB962C8B-B14F-4D97-AF65-F5344CB8AC3E}">
        <p14:creationId xmlns:p14="http://schemas.microsoft.com/office/powerpoint/2010/main" val="2888856816"/>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1" y="594359"/>
            <a:ext cx="3200400" cy="2286000"/>
          </a:xfrm>
        </p:spPr>
        <p:txBody>
          <a:bodyPr anchor="b">
            <a:normAutofit/>
          </a:bodyPr>
          <a:lstStyle>
            <a:lvl1pPr>
              <a:defRPr sz="3600" b="0">
                <a:solidFill>
                  <a:srgbClr val="FFFFFF"/>
                </a:solidFill>
              </a:defRPr>
            </a:lvl1pPr>
          </a:lstStyle>
          <a:p>
            <a:r>
              <a:rPr lang="fi-FI" smtClean="0"/>
              <a:t>Muokkaa perustyyl. napsautt.</a:t>
            </a:r>
            <a:endParaRPr lang="en-US" dirty="0"/>
          </a:p>
        </p:txBody>
      </p:sp>
      <p:sp>
        <p:nvSpPr>
          <p:cNvPr id="3" name="Content Placeholder 2"/>
          <p:cNvSpPr>
            <a:spLocks noGrp="1"/>
          </p:cNvSpPr>
          <p:nvPr>
            <p:ph idx="1"/>
          </p:nvPr>
        </p:nvSpPr>
        <p:spPr>
          <a:xfrm>
            <a:off x="4800601" y="731520"/>
            <a:ext cx="6492240" cy="52578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Text Placeholder 3"/>
          <p:cNvSpPr>
            <a:spLocks noGrp="1"/>
          </p:cNvSpPr>
          <p:nvPr>
            <p:ph type="body" sz="half" idx="2"/>
          </p:nvPr>
        </p:nvSpPr>
        <p:spPr>
          <a:xfrm>
            <a:off x="457201" y="2926080"/>
            <a:ext cx="3200400" cy="3379124"/>
          </a:xfrm>
        </p:spPr>
        <p:txBody>
          <a:bodyPr lIns="91440" rIns="91440">
            <a:normAutofit/>
          </a:bodyPr>
          <a:lstStyle>
            <a:lvl1pPr marL="0" indent="0">
              <a:buNone/>
              <a:defRPr sz="1500">
                <a:solidFill>
                  <a:srgbClr val="FFFFFF"/>
                </a:solidFill>
              </a:defRPr>
            </a:lvl1pPr>
            <a:lvl2pPr marL="457211" indent="0">
              <a:buNone/>
              <a:defRPr sz="1200"/>
            </a:lvl2pPr>
            <a:lvl3pPr marL="914423" indent="0">
              <a:buNone/>
              <a:defRPr sz="1001"/>
            </a:lvl3pPr>
            <a:lvl4pPr marL="1371634" indent="0">
              <a:buNone/>
              <a:defRPr sz="900"/>
            </a:lvl4pPr>
            <a:lvl5pPr marL="1828846" indent="0">
              <a:buNone/>
              <a:defRPr sz="900"/>
            </a:lvl5pPr>
            <a:lvl6pPr marL="2286057" indent="0">
              <a:buNone/>
              <a:defRPr sz="900"/>
            </a:lvl6pPr>
            <a:lvl7pPr marL="2743269" indent="0">
              <a:buNone/>
              <a:defRPr sz="900"/>
            </a:lvl7pPr>
            <a:lvl8pPr marL="3200480" indent="0">
              <a:buNone/>
              <a:defRPr sz="900"/>
            </a:lvl8pPr>
            <a:lvl9pPr marL="3657691"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a:xfrm>
            <a:off x="465513" y="6459787"/>
            <a:ext cx="2618510" cy="365125"/>
          </a:xfrm>
          <a:prstGeom prst="rect">
            <a:avLst/>
          </a:prstGeom>
        </p:spPr>
        <p:txBody>
          <a:bodyPr/>
          <a:lstStyle>
            <a:lvl1pPr algn="l">
              <a:defRPr/>
            </a:lvl1pPr>
          </a:lstStyle>
          <a:p>
            <a:fld id="{88288B3E-DA7F-49EC-ADFE-F0C79E3006E3}" type="datetime1">
              <a:rPr lang="fi-FI" smtClean="0"/>
              <a:t>28.2.2020</a:t>
            </a:fld>
            <a:endParaRPr lang="fi-FI"/>
          </a:p>
        </p:txBody>
      </p:sp>
      <p:sp>
        <p:nvSpPr>
          <p:cNvPr id="6" name="Footer Placeholder 5"/>
          <p:cNvSpPr>
            <a:spLocks noGrp="1"/>
          </p:cNvSpPr>
          <p:nvPr>
            <p:ph type="ftr" sz="quarter" idx="11"/>
          </p:nvPr>
        </p:nvSpPr>
        <p:spPr>
          <a:xfrm>
            <a:off x="4800600" y="6459787"/>
            <a:ext cx="4648201" cy="365125"/>
          </a:xfrm>
        </p:spPr>
        <p:txBody>
          <a:bodyPr/>
          <a:lstStyle>
            <a:lvl1pPr algn="l">
              <a:defRPr>
                <a:solidFill>
                  <a:schemeClr val="tx2"/>
                </a:solidFill>
              </a:defRPr>
            </a:lvl1pPr>
          </a:lstStyle>
          <a:p>
            <a:r>
              <a:rPr lang="fi-FI" smtClean="0"/>
              <a:t>TULOSPERUSTEINEN HANKINTA</a:t>
            </a:r>
            <a:endParaRPr lang="fi-FI"/>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4634568-9BC7-4919-8B9B-17D578818BDC}" type="slidenum">
              <a:rPr lang="fi-FI" smtClean="0"/>
              <a:t>‹#›</a:t>
            </a:fld>
            <a:endParaRPr lang="fi-FI"/>
          </a:p>
        </p:txBody>
      </p:sp>
      <p:pic>
        <p:nvPicPr>
          <p:cNvPr id="10" name="Kuva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65672" y="2"/>
            <a:ext cx="1626329" cy="1634371"/>
          </a:xfrm>
          <a:prstGeom prst="rect">
            <a:avLst/>
          </a:prstGeom>
        </p:spPr>
      </p:pic>
    </p:spTree>
    <p:extLst>
      <p:ext uri="{BB962C8B-B14F-4D97-AF65-F5344CB8AC3E}">
        <p14:creationId xmlns:p14="http://schemas.microsoft.com/office/powerpoint/2010/main" val="2476872734"/>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Otsikollinen kuva">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6"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1" y="5074920"/>
            <a:ext cx="10113264" cy="822960"/>
          </a:xfrm>
        </p:spPr>
        <p:txBody>
          <a:bodyPr lIns="91440" tIns="0" rIns="91440" bIns="0" anchor="b">
            <a:noAutofit/>
          </a:bodyPr>
          <a:lstStyle>
            <a:lvl1pPr>
              <a:defRPr sz="3600" b="0">
                <a:solidFill>
                  <a:srgbClr val="FFFFFF"/>
                </a:solidFill>
              </a:defRPr>
            </a:lvl1pPr>
          </a:lstStyle>
          <a:p>
            <a:r>
              <a:rPr lang="fi-FI" smtClean="0"/>
              <a:t>Muokkaa perustyyl. napsautt.</a:t>
            </a:r>
            <a:endParaRPr lang="en-US" dirty="0"/>
          </a:p>
        </p:txBody>
      </p:sp>
      <p:sp>
        <p:nvSpPr>
          <p:cNvPr id="4" name="Text Placeholder 3"/>
          <p:cNvSpPr>
            <a:spLocks noGrp="1"/>
          </p:cNvSpPr>
          <p:nvPr>
            <p:ph type="body" sz="half" idx="2"/>
          </p:nvPr>
        </p:nvSpPr>
        <p:spPr>
          <a:xfrm>
            <a:off x="1097281" y="5907023"/>
            <a:ext cx="10113264" cy="594360"/>
          </a:xfrm>
        </p:spPr>
        <p:txBody>
          <a:bodyPr lIns="91440" tIns="0" rIns="91440" bIns="0">
            <a:normAutofit/>
          </a:bodyPr>
          <a:lstStyle>
            <a:lvl1pPr marL="0" indent="0">
              <a:spcBef>
                <a:spcPts val="0"/>
              </a:spcBef>
              <a:spcAft>
                <a:spcPts val="601"/>
              </a:spcAft>
              <a:buNone/>
              <a:defRPr sz="1500">
                <a:solidFill>
                  <a:srgbClr val="FFFFFF"/>
                </a:solidFill>
              </a:defRPr>
            </a:lvl1pPr>
            <a:lvl2pPr marL="457211" indent="0">
              <a:buNone/>
              <a:defRPr sz="1200"/>
            </a:lvl2pPr>
            <a:lvl3pPr marL="914423" indent="0">
              <a:buNone/>
              <a:defRPr sz="1001"/>
            </a:lvl3pPr>
            <a:lvl4pPr marL="1371634" indent="0">
              <a:buNone/>
              <a:defRPr sz="900"/>
            </a:lvl4pPr>
            <a:lvl5pPr marL="1828846" indent="0">
              <a:buNone/>
              <a:defRPr sz="900"/>
            </a:lvl5pPr>
            <a:lvl6pPr marL="2286057" indent="0">
              <a:buNone/>
              <a:defRPr sz="900"/>
            </a:lvl6pPr>
            <a:lvl7pPr marL="2743269" indent="0">
              <a:buNone/>
              <a:defRPr sz="900"/>
            </a:lvl7pPr>
            <a:lvl8pPr marL="3200480" indent="0">
              <a:buNone/>
              <a:defRPr sz="900"/>
            </a:lvl8pPr>
            <a:lvl9pPr marL="3657691"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a:xfrm>
            <a:off x="1097281" y="6459787"/>
            <a:ext cx="2472271" cy="365125"/>
          </a:xfrm>
          <a:prstGeom prst="rect">
            <a:avLst/>
          </a:prstGeom>
        </p:spPr>
        <p:txBody>
          <a:bodyPr/>
          <a:lstStyle/>
          <a:p>
            <a:fld id="{6E10CBF2-171E-4061-8334-D49411CD2619}" type="datetime1">
              <a:rPr lang="fi-FI" smtClean="0"/>
              <a:t>28.2.2020</a:t>
            </a:fld>
            <a:endParaRPr lang="fi-FI"/>
          </a:p>
        </p:txBody>
      </p:sp>
      <p:sp>
        <p:nvSpPr>
          <p:cNvPr id="6" name="Footer Placeholder 5"/>
          <p:cNvSpPr>
            <a:spLocks noGrp="1"/>
          </p:cNvSpPr>
          <p:nvPr>
            <p:ph type="ftr" sz="quarter" idx="11"/>
          </p:nvPr>
        </p:nvSpPr>
        <p:spPr/>
        <p:txBody>
          <a:bodyPr/>
          <a:lstStyle/>
          <a:p>
            <a:r>
              <a:rPr lang="fi-FI" smtClean="0"/>
              <a:t>TULOSPERUSTEINEN HANKINTA</a:t>
            </a:r>
            <a:endParaRPr lang="fi-FI"/>
          </a:p>
        </p:txBody>
      </p:sp>
      <p:sp>
        <p:nvSpPr>
          <p:cNvPr id="7" name="Slide Number Placeholder 6"/>
          <p:cNvSpPr>
            <a:spLocks noGrp="1"/>
          </p:cNvSpPr>
          <p:nvPr>
            <p:ph type="sldNum" sz="quarter" idx="12"/>
          </p:nvPr>
        </p:nvSpPr>
        <p:spPr/>
        <p:txBody>
          <a:bodyPr/>
          <a:lstStyle/>
          <a:p>
            <a:fld id="{74634568-9BC7-4919-8B9B-17D578818BDC}" type="slidenum">
              <a:rPr lang="fi-FI" smtClean="0"/>
              <a:t>‹#›</a:t>
            </a:fld>
            <a:endParaRPr lang="fi-FI"/>
          </a:p>
        </p:txBody>
      </p:sp>
    </p:spTree>
    <p:extLst>
      <p:ext uri="{BB962C8B-B14F-4D97-AF65-F5344CB8AC3E}">
        <p14:creationId xmlns:p14="http://schemas.microsoft.com/office/powerpoint/2010/main" val="1761192542"/>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Otsikollinen kuva">
    <p:spTree>
      <p:nvGrpSpPr>
        <p:cNvPr id="1" name=""/>
        <p:cNvGrpSpPr/>
        <p:nvPr/>
      </p:nvGrpSpPr>
      <p:grpSpPr>
        <a:xfrm>
          <a:off x="0" y="0"/>
          <a:ext cx="0" cy="0"/>
          <a:chOff x="0" y="0"/>
          <a:chExt cx="0" cy="0"/>
        </a:xfrm>
      </p:grpSpPr>
      <p:sp>
        <p:nvSpPr>
          <p:cNvPr id="8" name="Rectangle 7"/>
          <p:cNvSpPr/>
          <p:nvPr/>
        </p:nvSpPr>
        <p:spPr>
          <a:xfrm>
            <a:off x="3175" y="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1895461"/>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37780" y="631529"/>
            <a:ext cx="10113264" cy="822960"/>
          </a:xfrm>
        </p:spPr>
        <p:txBody>
          <a:bodyPr lIns="91440" tIns="0" rIns="91440" bIns="0" anchor="b">
            <a:noAutofit/>
          </a:bodyPr>
          <a:lstStyle>
            <a:lvl1pPr>
              <a:defRPr sz="3600" b="0">
                <a:solidFill>
                  <a:srgbClr val="FFFFFF"/>
                </a:solidFill>
              </a:defRPr>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en-US" dirty="0"/>
          </a:p>
        </p:txBody>
      </p:sp>
      <p:sp>
        <p:nvSpPr>
          <p:cNvPr id="10" name="Rectangle 6"/>
          <p:cNvSpPr/>
          <p:nvPr userDrawn="1"/>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8"/>
          <p:cNvSpPr/>
          <p:nvPr userDrawn="1"/>
        </p:nvSpPr>
        <p:spPr>
          <a:xfrm>
            <a:off x="1"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ooter Placeholder 4"/>
          <p:cNvSpPr>
            <a:spLocks noGrp="1"/>
          </p:cNvSpPr>
          <p:nvPr>
            <p:ph type="ftr" sz="quarter" idx="3"/>
          </p:nvPr>
        </p:nvSpPr>
        <p:spPr>
          <a:xfrm>
            <a:off x="3686184"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fi-FI" dirty="0" smtClean="0"/>
              <a:t>HANKINNAN KÄYTTÖÖNOTTO</a:t>
            </a:r>
            <a:endParaRPr lang="fi-FI" dirty="0"/>
          </a:p>
        </p:txBody>
      </p:sp>
      <p:sp>
        <p:nvSpPr>
          <p:cNvPr id="14" name="Slide Number Placeholder 5"/>
          <p:cNvSpPr>
            <a:spLocks noGrp="1"/>
          </p:cNvSpPr>
          <p:nvPr>
            <p:ph type="sldNum" sz="quarter" idx="4"/>
          </p:nvPr>
        </p:nvSpPr>
        <p:spPr>
          <a:xfrm>
            <a:off x="0" y="6446837"/>
            <a:ext cx="1312025" cy="365125"/>
          </a:xfrm>
          <a:prstGeom prst="rect">
            <a:avLst/>
          </a:prstGeom>
        </p:spPr>
        <p:txBody>
          <a:bodyPr vert="horz" lIns="91440" tIns="45720" rIns="91440" bIns="45720" rtlCol="0" anchor="ctr"/>
          <a:lstStyle>
            <a:lvl1pPr algn="r">
              <a:defRPr sz="1050">
                <a:solidFill>
                  <a:srgbClr val="FFFFFF"/>
                </a:solidFill>
              </a:defRPr>
            </a:lvl1pPr>
          </a:lstStyle>
          <a:p>
            <a:fld id="{0DC82243-5FBE-4E9B-9815-3B80B9FB2FBB}" type="slidenum">
              <a:rPr lang="fi-FI" smtClean="0"/>
              <a:t>‹#›</a:t>
            </a:fld>
            <a:endParaRPr lang="fi-FI"/>
          </a:p>
        </p:txBody>
      </p:sp>
      <p:pic>
        <p:nvPicPr>
          <p:cNvPr id="12" name="Kuva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8666" y="6499928"/>
            <a:ext cx="2323691" cy="284841"/>
          </a:xfrm>
          <a:prstGeom prst="rect">
            <a:avLst/>
          </a:prstGeom>
        </p:spPr>
      </p:pic>
    </p:spTree>
    <p:extLst>
      <p:ext uri="{BB962C8B-B14F-4D97-AF65-F5344CB8AC3E}">
        <p14:creationId xmlns:p14="http://schemas.microsoft.com/office/powerpoint/2010/main" val="118228810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Date Placeholder 2"/>
          <p:cNvSpPr>
            <a:spLocks noGrp="1"/>
          </p:cNvSpPr>
          <p:nvPr>
            <p:ph type="dt" sz="half" idx="10"/>
          </p:nvPr>
        </p:nvSpPr>
        <p:spPr>
          <a:xfrm>
            <a:off x="1097281" y="6459787"/>
            <a:ext cx="2472271" cy="365125"/>
          </a:xfrm>
          <a:prstGeom prst="rect">
            <a:avLst/>
          </a:prstGeom>
        </p:spPr>
        <p:txBody>
          <a:bodyPr/>
          <a:lstStyle/>
          <a:p>
            <a:fld id="{C48F3299-ED80-494B-9B4A-C5F89F74625B}" type="datetime1">
              <a:rPr lang="fi-FI" smtClean="0"/>
              <a:t>28.2.2020</a:t>
            </a:fld>
            <a:endParaRPr lang="fi-FI"/>
          </a:p>
        </p:txBody>
      </p:sp>
      <p:sp>
        <p:nvSpPr>
          <p:cNvPr id="4" name="Footer Placeholder 3"/>
          <p:cNvSpPr>
            <a:spLocks noGrp="1"/>
          </p:cNvSpPr>
          <p:nvPr>
            <p:ph type="ftr" sz="quarter" idx="11"/>
          </p:nvPr>
        </p:nvSpPr>
        <p:spPr/>
        <p:txBody>
          <a:bodyPr/>
          <a:lstStyle/>
          <a:p>
            <a:r>
              <a:rPr lang="fi-FI" smtClean="0"/>
              <a:t>SOPIMUKSEN AIKAINEN TOIMINTA</a:t>
            </a:r>
            <a:endParaRPr lang="fi-FI"/>
          </a:p>
        </p:txBody>
      </p:sp>
      <p:sp>
        <p:nvSpPr>
          <p:cNvPr id="5" name="Slide Number Placeholder 4"/>
          <p:cNvSpPr>
            <a:spLocks noGrp="1"/>
          </p:cNvSpPr>
          <p:nvPr>
            <p:ph type="sldNum" sz="quarter" idx="12"/>
          </p:nvPr>
        </p:nvSpPr>
        <p:spPr/>
        <p:txBody>
          <a:bodyPr/>
          <a:lstStyle/>
          <a:p>
            <a:fld id="{0DC82243-5FBE-4E9B-9815-3B80B9FB2FBB}" type="slidenum">
              <a:rPr lang="fi-FI" smtClean="0"/>
              <a:t>‹#›</a:t>
            </a:fld>
            <a:endParaRPr lang="fi-FI"/>
          </a:p>
        </p:txBody>
      </p:sp>
    </p:spTree>
    <p:extLst>
      <p:ext uri="{BB962C8B-B14F-4D97-AF65-F5344CB8AC3E}">
        <p14:creationId xmlns:p14="http://schemas.microsoft.com/office/powerpoint/2010/main" val="2301941103"/>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Johdanto">
    <p:spTree>
      <p:nvGrpSpPr>
        <p:cNvPr id="1" name=""/>
        <p:cNvGrpSpPr/>
        <p:nvPr/>
      </p:nvGrpSpPr>
      <p:grpSpPr>
        <a:xfrm>
          <a:off x="0" y="0"/>
          <a:ext cx="0" cy="0"/>
          <a:chOff x="0" y="0"/>
          <a:chExt cx="0" cy="0"/>
        </a:xfrm>
      </p:grpSpPr>
      <p:sp>
        <p:nvSpPr>
          <p:cNvPr id="8" name="Rectangle 7"/>
          <p:cNvSpPr/>
          <p:nvPr/>
        </p:nvSpPr>
        <p:spPr>
          <a:xfrm>
            <a:off x="3175" y="0"/>
            <a:ext cx="12188825" cy="16083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175" y="1603343"/>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39369" y="599452"/>
            <a:ext cx="10113264" cy="409460"/>
          </a:xfrm>
        </p:spPr>
        <p:txBody>
          <a:bodyPr lIns="91440" tIns="0" rIns="91440" bIns="0" anchor="b">
            <a:noAutofit/>
          </a:bodyPr>
          <a:lstStyle>
            <a:lvl1pPr>
              <a:defRPr sz="2400" b="0">
                <a:solidFill>
                  <a:srgbClr val="FFFFFF"/>
                </a:solidFill>
              </a:defRPr>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en-US" dirty="0"/>
          </a:p>
        </p:txBody>
      </p:sp>
      <p:sp>
        <p:nvSpPr>
          <p:cNvPr id="10" name="Rectangle 6"/>
          <p:cNvSpPr/>
          <p:nvPr userDrawn="1"/>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8"/>
          <p:cNvSpPr/>
          <p:nvPr userDrawn="1"/>
        </p:nvSpPr>
        <p:spPr>
          <a:xfrm>
            <a:off x="1"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ooter Placeholder 4"/>
          <p:cNvSpPr>
            <a:spLocks noGrp="1"/>
          </p:cNvSpPr>
          <p:nvPr>
            <p:ph type="ftr" sz="quarter" idx="3"/>
          </p:nvPr>
        </p:nvSpPr>
        <p:spPr>
          <a:xfrm>
            <a:off x="3686184"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fi-FI" dirty="0" smtClean="0"/>
              <a:t>HANKINNAN KÄYTTÖÖNOTTO</a:t>
            </a:r>
            <a:endParaRPr lang="fi-FI" dirty="0"/>
          </a:p>
        </p:txBody>
      </p:sp>
      <p:sp>
        <p:nvSpPr>
          <p:cNvPr id="14" name="Slide Number Placeholder 5"/>
          <p:cNvSpPr>
            <a:spLocks noGrp="1"/>
          </p:cNvSpPr>
          <p:nvPr>
            <p:ph type="sldNum" sz="quarter" idx="4"/>
          </p:nvPr>
        </p:nvSpPr>
        <p:spPr>
          <a:xfrm>
            <a:off x="0" y="6446837"/>
            <a:ext cx="1312025" cy="365125"/>
          </a:xfrm>
          <a:prstGeom prst="rect">
            <a:avLst/>
          </a:prstGeom>
        </p:spPr>
        <p:txBody>
          <a:bodyPr vert="horz" lIns="91440" tIns="45720" rIns="91440" bIns="45720" rtlCol="0" anchor="ctr"/>
          <a:lstStyle>
            <a:lvl1pPr algn="r">
              <a:defRPr sz="1050">
                <a:solidFill>
                  <a:srgbClr val="FFFFFF"/>
                </a:solidFill>
              </a:defRPr>
            </a:lvl1pPr>
          </a:lstStyle>
          <a:p>
            <a:fld id="{0DC82243-5FBE-4E9B-9815-3B80B9FB2FBB}" type="slidenum">
              <a:rPr lang="fi-FI" smtClean="0"/>
              <a:t>‹#›</a:t>
            </a:fld>
            <a:endParaRPr lang="fi-FI"/>
          </a:p>
        </p:txBody>
      </p:sp>
    </p:spTree>
    <p:extLst>
      <p:ext uri="{BB962C8B-B14F-4D97-AF65-F5344CB8AC3E}">
        <p14:creationId xmlns:p14="http://schemas.microsoft.com/office/powerpoint/2010/main" val="83185994"/>
      </p:ext>
    </p:extLst>
  </p:cSld>
  <p:clrMapOvr>
    <a:masterClrMapping/>
  </p:clrMapOvr>
  <p:timing>
    <p:tnLst>
      <p:par>
        <p:cTn id="1" dur="indefinite" restart="never" nodeType="tmRoot"/>
      </p:par>
    </p:tnLst>
  </p:timing>
  <p:hf hd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a:xfrm>
            <a:off x="1097281" y="6459787"/>
            <a:ext cx="2472271" cy="365125"/>
          </a:xfrm>
          <a:prstGeom prst="rect">
            <a:avLst/>
          </a:prstGeom>
        </p:spPr>
        <p:txBody>
          <a:bodyPr/>
          <a:lstStyle/>
          <a:p>
            <a:fld id="{2CDF1650-0E37-4371-B3A7-F1D085C34F76}" type="datetime1">
              <a:rPr lang="fi-FI" smtClean="0"/>
              <a:t>28.2.2020</a:t>
            </a:fld>
            <a:endParaRPr lang="fi-FI"/>
          </a:p>
        </p:txBody>
      </p:sp>
      <p:sp>
        <p:nvSpPr>
          <p:cNvPr id="5" name="Footer Placeholder 4"/>
          <p:cNvSpPr>
            <a:spLocks noGrp="1"/>
          </p:cNvSpPr>
          <p:nvPr>
            <p:ph type="ftr" sz="quarter" idx="11"/>
          </p:nvPr>
        </p:nvSpPr>
        <p:spPr/>
        <p:txBody>
          <a:bodyPr/>
          <a:lstStyle/>
          <a:p>
            <a:r>
              <a:rPr lang="fi-FI" dirty="0" smtClean="0"/>
              <a:t>HANKINNAN KÄYTTÖÖNOTTO</a:t>
            </a:r>
            <a:endParaRPr lang="fi-FI" dirty="0"/>
          </a:p>
        </p:txBody>
      </p:sp>
      <p:sp>
        <p:nvSpPr>
          <p:cNvPr id="6" name="Slide Number Placeholder 5"/>
          <p:cNvSpPr>
            <a:spLocks noGrp="1"/>
          </p:cNvSpPr>
          <p:nvPr>
            <p:ph type="sldNum" sz="quarter" idx="12"/>
          </p:nvPr>
        </p:nvSpPr>
        <p:spPr/>
        <p:txBody>
          <a:bodyPr/>
          <a:lstStyle/>
          <a:p>
            <a:fld id="{74634568-9BC7-4919-8B9B-17D578818BDC}" type="slidenum">
              <a:rPr lang="fi-FI" smtClean="0"/>
              <a:t>‹#›</a:t>
            </a:fld>
            <a:endParaRPr lang="fi-FI"/>
          </a:p>
        </p:txBody>
      </p:sp>
    </p:spTree>
    <p:extLst>
      <p:ext uri="{BB962C8B-B14F-4D97-AF65-F5344CB8AC3E}">
        <p14:creationId xmlns:p14="http://schemas.microsoft.com/office/powerpoint/2010/main" val="373458799"/>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80"/>
            <a:ext cx="2628900" cy="5757421"/>
          </a:xfrm>
        </p:spPr>
        <p:txBody>
          <a:bodyPr vert="eaVert"/>
          <a:lstStyle/>
          <a:p>
            <a:r>
              <a:rPr lang="fi-FI" smtClean="0"/>
              <a:t>Muokkaa perustyyl. napsautt.</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a:xfrm>
            <a:off x="1097281" y="6459787"/>
            <a:ext cx="2472271" cy="365125"/>
          </a:xfrm>
          <a:prstGeom prst="rect">
            <a:avLst/>
          </a:prstGeom>
        </p:spPr>
        <p:txBody>
          <a:bodyPr/>
          <a:lstStyle/>
          <a:p>
            <a:fld id="{F42C404A-0287-4080-9A21-86DEE055323D}" type="datetime1">
              <a:rPr lang="fi-FI" smtClean="0"/>
              <a:t>28.2.2020</a:t>
            </a:fld>
            <a:endParaRPr lang="fi-FI"/>
          </a:p>
        </p:txBody>
      </p:sp>
      <p:sp>
        <p:nvSpPr>
          <p:cNvPr id="5" name="Footer Placeholder 4"/>
          <p:cNvSpPr>
            <a:spLocks noGrp="1"/>
          </p:cNvSpPr>
          <p:nvPr>
            <p:ph type="ftr" sz="quarter" idx="11"/>
          </p:nvPr>
        </p:nvSpPr>
        <p:spPr/>
        <p:txBody>
          <a:bodyPr/>
          <a:lstStyle/>
          <a:p>
            <a:r>
              <a:rPr lang="fi-FI" smtClean="0"/>
              <a:t>TULOSPERUSTEINEN HANKINTA</a:t>
            </a:r>
            <a:endParaRPr lang="fi-FI"/>
          </a:p>
        </p:txBody>
      </p:sp>
      <p:sp>
        <p:nvSpPr>
          <p:cNvPr id="6" name="Slide Number Placeholder 5"/>
          <p:cNvSpPr>
            <a:spLocks noGrp="1"/>
          </p:cNvSpPr>
          <p:nvPr>
            <p:ph type="sldNum" sz="quarter" idx="12"/>
          </p:nvPr>
        </p:nvSpPr>
        <p:spPr/>
        <p:txBody>
          <a:bodyPr/>
          <a:lstStyle/>
          <a:p>
            <a:fld id="{74634568-9BC7-4919-8B9B-17D578818BDC}" type="slidenum">
              <a:rPr lang="fi-FI" smtClean="0"/>
              <a:t>‹#›</a:t>
            </a:fld>
            <a:endParaRPr lang="fi-FI"/>
          </a:p>
        </p:txBody>
      </p:sp>
    </p:spTree>
    <p:extLst>
      <p:ext uri="{BB962C8B-B14F-4D97-AF65-F5344CB8AC3E}">
        <p14:creationId xmlns:p14="http://schemas.microsoft.com/office/powerpoint/2010/main" val="2328501641"/>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smtClean="0"/>
              <a:t>Muokkaa perustyyl. napsautt.</a:t>
            </a:r>
            <a:endParaRPr lang="en-US" dirty="0"/>
          </a:p>
        </p:txBody>
      </p:sp>
      <p:sp>
        <p:nvSpPr>
          <p:cNvPr id="3" name="Subtitle 2"/>
          <p:cNvSpPr>
            <a:spLocks noGrp="1"/>
          </p:cNvSpPr>
          <p:nvPr>
            <p:ph type="subTitle" idx="1"/>
          </p:nvPr>
        </p:nvSpPr>
        <p:spPr>
          <a:xfrm>
            <a:off x="1100050" y="4455620"/>
            <a:ext cx="10058400" cy="1143000"/>
          </a:xfrm>
        </p:spPr>
        <p:txBody>
          <a:bodyPr lIns="91440" rIns="91440">
            <a:normAutofit/>
          </a:bodyPr>
          <a:lstStyle>
            <a:lvl1pPr marL="0" indent="0" algn="l">
              <a:buNone/>
              <a:defRPr sz="2400" cap="all" spc="201" baseline="0">
                <a:solidFill>
                  <a:schemeClr val="tx2"/>
                </a:solidFill>
                <a:latin typeface="+mj-lt"/>
              </a:defRPr>
            </a:lvl1pPr>
            <a:lvl2pPr marL="457211" indent="0" algn="ctr">
              <a:buNone/>
              <a:defRPr sz="2400"/>
            </a:lvl2pPr>
            <a:lvl3pPr marL="914423" indent="0" algn="ctr">
              <a:buNone/>
              <a:defRPr sz="2400"/>
            </a:lvl3pPr>
            <a:lvl4pPr marL="1371634" indent="0" algn="ctr">
              <a:buNone/>
              <a:defRPr sz="2000"/>
            </a:lvl4pPr>
            <a:lvl5pPr marL="1828846" indent="0" algn="ctr">
              <a:buNone/>
              <a:defRPr sz="2000"/>
            </a:lvl5pPr>
            <a:lvl6pPr marL="2286057" indent="0" algn="ctr">
              <a:buNone/>
              <a:defRPr sz="2000"/>
            </a:lvl6pPr>
            <a:lvl7pPr marL="2743269" indent="0" algn="ctr">
              <a:buNone/>
              <a:defRPr sz="2000"/>
            </a:lvl7pPr>
            <a:lvl8pPr marL="3200480" indent="0" algn="ctr">
              <a:buNone/>
              <a:defRPr sz="2000"/>
            </a:lvl8pPr>
            <a:lvl9pPr marL="3657691" indent="0" algn="ctr">
              <a:buNone/>
              <a:defRPr sz="2000"/>
            </a:lvl9pPr>
          </a:lstStyle>
          <a:p>
            <a:r>
              <a:rPr lang="fi-FI" smtClean="0"/>
              <a:t>Muokkaa alaotsikon perustyyliä napsautt.</a:t>
            </a:r>
            <a:endParaRPr lang="en-US" dirty="0"/>
          </a:p>
        </p:txBody>
      </p:sp>
      <p:sp>
        <p:nvSpPr>
          <p:cNvPr id="4" name="Date Placeholder 3"/>
          <p:cNvSpPr>
            <a:spLocks noGrp="1"/>
          </p:cNvSpPr>
          <p:nvPr>
            <p:ph type="dt" sz="half" idx="10"/>
          </p:nvPr>
        </p:nvSpPr>
        <p:spPr>
          <a:xfrm>
            <a:off x="1097281" y="6459787"/>
            <a:ext cx="2472271" cy="365125"/>
          </a:xfrm>
          <a:prstGeom prst="rect">
            <a:avLst/>
          </a:prstGeom>
        </p:spPr>
        <p:txBody>
          <a:bodyPr/>
          <a:lstStyle/>
          <a:p>
            <a:fld id="{38FE96AD-35AA-46F8-A683-1D9951976383}" type="datetime1">
              <a:rPr lang="fi-FI" smtClean="0"/>
              <a:t>28.2.2020</a:t>
            </a:fld>
            <a:endParaRPr lang="fi-FI"/>
          </a:p>
        </p:txBody>
      </p:sp>
      <p:sp>
        <p:nvSpPr>
          <p:cNvPr id="5" name="Footer Placeholder 4"/>
          <p:cNvSpPr>
            <a:spLocks noGrp="1"/>
          </p:cNvSpPr>
          <p:nvPr>
            <p:ph type="ftr" sz="quarter" idx="11"/>
          </p:nvPr>
        </p:nvSpPr>
        <p:spPr/>
        <p:txBody>
          <a:bodyPr/>
          <a:lstStyle/>
          <a:p>
            <a:r>
              <a:rPr lang="fi-FI" smtClean="0"/>
              <a:t>HANKINNAN SUUNNITTELU</a:t>
            </a:r>
            <a:endParaRPr lang="fi-FI" dirty="0"/>
          </a:p>
        </p:txBody>
      </p:sp>
      <p:sp>
        <p:nvSpPr>
          <p:cNvPr id="6" name="Slide Number Placeholder 5"/>
          <p:cNvSpPr>
            <a:spLocks noGrp="1"/>
          </p:cNvSpPr>
          <p:nvPr>
            <p:ph type="sldNum" sz="quarter" idx="12"/>
          </p:nvPr>
        </p:nvSpPr>
        <p:spPr/>
        <p:txBody>
          <a:bodyPr/>
          <a:lstStyle/>
          <a:p>
            <a:fld id="{CAA70CE6-33A0-41BE-ACCA-99E5A52BC5F9}" type="slidenum">
              <a:rPr lang="fi-FI" smtClean="0"/>
              <a:t>‹#›</a:t>
            </a:fld>
            <a:endParaRPr lang="fi-FI"/>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43872"/>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fi-FI" smtClean="0"/>
              <a:t>Muokkaa perustyyl. napsautt.</a:t>
            </a:r>
            <a:endParaRPr lang="en-US" dirty="0"/>
          </a:p>
        </p:txBody>
      </p:sp>
      <p:sp>
        <p:nvSpPr>
          <p:cNvPr id="3" name="Content Placeholder 2"/>
          <p:cNvSpPr>
            <a:spLocks noGrp="1"/>
          </p:cNvSpPr>
          <p:nvPr>
            <p:ph idx="1"/>
          </p:nvPr>
        </p:nvSpPr>
        <p:spPr/>
        <p:txBody>
          <a:bodyPr/>
          <a:lstStyle>
            <a:lvl1pPr marL="342908" indent="-342908">
              <a:buFont typeface="Arial" panose="020B0604020202020204" pitchFamily="34" charset="0"/>
              <a:buChar char="•"/>
              <a:defRPr/>
            </a:lvl1p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en-US" dirty="0"/>
          </a:p>
        </p:txBody>
      </p:sp>
      <p:sp>
        <p:nvSpPr>
          <p:cNvPr id="4" name="Date Placeholder 3"/>
          <p:cNvSpPr>
            <a:spLocks noGrp="1"/>
          </p:cNvSpPr>
          <p:nvPr>
            <p:ph type="dt" sz="half" idx="10"/>
          </p:nvPr>
        </p:nvSpPr>
        <p:spPr>
          <a:xfrm>
            <a:off x="1097281" y="6459787"/>
            <a:ext cx="2472271" cy="365125"/>
          </a:xfrm>
          <a:prstGeom prst="rect">
            <a:avLst/>
          </a:prstGeom>
        </p:spPr>
        <p:txBody>
          <a:bodyPr/>
          <a:lstStyle/>
          <a:p>
            <a:fld id="{4D39B607-852D-44C1-A03A-8381D3995AE7}" type="datetime1">
              <a:rPr lang="fi-FI" smtClean="0"/>
              <a:t>28.2.2020</a:t>
            </a:fld>
            <a:endParaRPr lang="fi-FI"/>
          </a:p>
        </p:txBody>
      </p:sp>
      <p:sp>
        <p:nvSpPr>
          <p:cNvPr id="5" name="Footer Placeholder 4"/>
          <p:cNvSpPr>
            <a:spLocks noGrp="1"/>
          </p:cNvSpPr>
          <p:nvPr>
            <p:ph type="ftr" sz="quarter" idx="11"/>
          </p:nvPr>
        </p:nvSpPr>
        <p:spPr/>
        <p:txBody>
          <a:bodyPr/>
          <a:lstStyle/>
          <a:p>
            <a:r>
              <a:rPr lang="fi-FI" smtClean="0"/>
              <a:t>HANKINNAN SUUNNITTELU</a:t>
            </a:r>
            <a:endParaRPr lang="fi-FI" dirty="0"/>
          </a:p>
        </p:txBody>
      </p:sp>
      <p:sp>
        <p:nvSpPr>
          <p:cNvPr id="6" name="Slide Number Placeholder 5"/>
          <p:cNvSpPr>
            <a:spLocks noGrp="1"/>
          </p:cNvSpPr>
          <p:nvPr>
            <p:ph type="sldNum" sz="quarter" idx="12"/>
          </p:nvPr>
        </p:nvSpPr>
        <p:spPr/>
        <p:txBody>
          <a:bodyPr/>
          <a:lstStyle/>
          <a:p>
            <a:fld id="{CAA70CE6-33A0-41BE-ACCA-99E5A52BC5F9}" type="slidenum">
              <a:rPr lang="fi-FI" smtClean="0"/>
              <a:t>‹#›</a:t>
            </a:fld>
            <a:endParaRPr lang="fi-FI"/>
          </a:p>
        </p:txBody>
      </p:sp>
    </p:spTree>
    <p:extLst>
      <p:ext uri="{BB962C8B-B14F-4D97-AF65-F5344CB8AC3E}">
        <p14:creationId xmlns:p14="http://schemas.microsoft.com/office/powerpoint/2010/main" val="3840124178"/>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smtClean="0"/>
              <a:t>Muokkaa perustyyl. napsautt.</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1" baseline="0">
                <a:solidFill>
                  <a:schemeClr val="tx2"/>
                </a:solidFill>
                <a:latin typeface="+mj-lt"/>
              </a:defRPr>
            </a:lvl1pPr>
            <a:lvl2pPr marL="457211" indent="0">
              <a:buNone/>
              <a:defRPr sz="1801">
                <a:solidFill>
                  <a:schemeClr val="tx1">
                    <a:tint val="75000"/>
                  </a:schemeClr>
                </a:solidFill>
              </a:defRPr>
            </a:lvl2pPr>
            <a:lvl3pPr marL="914423" indent="0">
              <a:buNone/>
              <a:defRPr sz="1600">
                <a:solidFill>
                  <a:schemeClr val="tx1">
                    <a:tint val="75000"/>
                  </a:schemeClr>
                </a:solidFill>
              </a:defRPr>
            </a:lvl3pPr>
            <a:lvl4pPr marL="1371634" indent="0">
              <a:buNone/>
              <a:defRPr sz="1401">
                <a:solidFill>
                  <a:schemeClr val="tx1">
                    <a:tint val="75000"/>
                  </a:schemeClr>
                </a:solidFill>
              </a:defRPr>
            </a:lvl4pPr>
            <a:lvl5pPr marL="1828846" indent="0">
              <a:buNone/>
              <a:defRPr sz="1401">
                <a:solidFill>
                  <a:schemeClr val="tx1">
                    <a:tint val="75000"/>
                  </a:schemeClr>
                </a:solidFill>
              </a:defRPr>
            </a:lvl5pPr>
            <a:lvl6pPr marL="2286057" indent="0">
              <a:buNone/>
              <a:defRPr sz="1401">
                <a:solidFill>
                  <a:schemeClr val="tx1">
                    <a:tint val="75000"/>
                  </a:schemeClr>
                </a:solidFill>
              </a:defRPr>
            </a:lvl6pPr>
            <a:lvl7pPr marL="2743269" indent="0">
              <a:buNone/>
              <a:defRPr sz="1401">
                <a:solidFill>
                  <a:schemeClr val="tx1">
                    <a:tint val="75000"/>
                  </a:schemeClr>
                </a:solidFill>
              </a:defRPr>
            </a:lvl7pPr>
            <a:lvl8pPr marL="3200480" indent="0">
              <a:buNone/>
              <a:defRPr sz="1401">
                <a:solidFill>
                  <a:schemeClr val="tx1">
                    <a:tint val="75000"/>
                  </a:schemeClr>
                </a:solidFill>
              </a:defRPr>
            </a:lvl8pPr>
            <a:lvl9pPr marL="3657691" indent="0">
              <a:buNone/>
              <a:defRPr sz="1401">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a:xfrm>
            <a:off x="1097281" y="6459787"/>
            <a:ext cx="2472271" cy="365125"/>
          </a:xfrm>
          <a:prstGeom prst="rect">
            <a:avLst/>
          </a:prstGeom>
        </p:spPr>
        <p:txBody>
          <a:bodyPr/>
          <a:lstStyle/>
          <a:p>
            <a:fld id="{914B0171-51DB-4EDC-A04F-85DA8EC23318}" type="datetime1">
              <a:rPr lang="fi-FI" smtClean="0"/>
              <a:t>28.2.2020</a:t>
            </a:fld>
            <a:endParaRPr lang="fi-FI"/>
          </a:p>
        </p:txBody>
      </p:sp>
      <p:sp>
        <p:nvSpPr>
          <p:cNvPr id="5" name="Footer Placeholder 4"/>
          <p:cNvSpPr>
            <a:spLocks noGrp="1"/>
          </p:cNvSpPr>
          <p:nvPr>
            <p:ph type="ftr" sz="quarter" idx="11"/>
          </p:nvPr>
        </p:nvSpPr>
        <p:spPr/>
        <p:txBody>
          <a:bodyPr/>
          <a:lstStyle/>
          <a:p>
            <a:r>
              <a:rPr lang="fi-FI" smtClean="0"/>
              <a:t>HANKINNAN SUUNNITTELU</a:t>
            </a:r>
            <a:endParaRPr lang="fi-FI" dirty="0"/>
          </a:p>
        </p:txBody>
      </p:sp>
      <p:sp>
        <p:nvSpPr>
          <p:cNvPr id="6" name="Slide Number Placeholder 5"/>
          <p:cNvSpPr>
            <a:spLocks noGrp="1"/>
          </p:cNvSpPr>
          <p:nvPr>
            <p:ph type="sldNum" sz="quarter" idx="12"/>
          </p:nvPr>
        </p:nvSpPr>
        <p:spPr/>
        <p:txBody>
          <a:bodyPr/>
          <a:lstStyle/>
          <a:p>
            <a:fld id="{CAA70CE6-33A0-41BE-ACCA-99E5A52BC5F9}" type="slidenum">
              <a:rPr lang="fi-FI" smtClean="0"/>
              <a:t>‹#›</a:t>
            </a:fld>
            <a:endParaRPr lang="fi-FI"/>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148316"/>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fi-FI" smtClean="0"/>
              <a:t>Muokkaa perustyyl. napsautt.</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Date Placeholder 4"/>
          <p:cNvSpPr>
            <a:spLocks noGrp="1"/>
          </p:cNvSpPr>
          <p:nvPr>
            <p:ph type="dt" sz="half" idx="10"/>
          </p:nvPr>
        </p:nvSpPr>
        <p:spPr>
          <a:xfrm>
            <a:off x="1097281" y="6459787"/>
            <a:ext cx="2472271" cy="365125"/>
          </a:xfrm>
          <a:prstGeom prst="rect">
            <a:avLst/>
          </a:prstGeom>
        </p:spPr>
        <p:txBody>
          <a:bodyPr/>
          <a:lstStyle/>
          <a:p>
            <a:fld id="{457C3E90-1D09-400B-84B5-38BB42132FEA}" type="datetime1">
              <a:rPr lang="fi-FI" smtClean="0"/>
              <a:t>28.2.2020</a:t>
            </a:fld>
            <a:endParaRPr lang="fi-FI"/>
          </a:p>
        </p:txBody>
      </p:sp>
      <p:sp>
        <p:nvSpPr>
          <p:cNvPr id="6" name="Footer Placeholder 5"/>
          <p:cNvSpPr>
            <a:spLocks noGrp="1"/>
          </p:cNvSpPr>
          <p:nvPr>
            <p:ph type="ftr" sz="quarter" idx="11"/>
          </p:nvPr>
        </p:nvSpPr>
        <p:spPr/>
        <p:txBody>
          <a:bodyPr/>
          <a:lstStyle/>
          <a:p>
            <a:r>
              <a:rPr lang="fi-FI" smtClean="0"/>
              <a:t>HANKINNAN SUUNNITTELU</a:t>
            </a:r>
            <a:endParaRPr lang="fi-FI" dirty="0"/>
          </a:p>
        </p:txBody>
      </p:sp>
      <p:sp>
        <p:nvSpPr>
          <p:cNvPr id="7" name="Slide Number Placeholder 6"/>
          <p:cNvSpPr>
            <a:spLocks noGrp="1"/>
          </p:cNvSpPr>
          <p:nvPr>
            <p:ph type="sldNum" sz="quarter" idx="12"/>
          </p:nvPr>
        </p:nvSpPr>
        <p:spPr/>
        <p:txBody>
          <a:bodyPr/>
          <a:lstStyle/>
          <a:p>
            <a:fld id="{CAA70CE6-33A0-41BE-ACCA-99E5A52BC5F9}" type="slidenum">
              <a:rPr lang="fi-FI" smtClean="0"/>
              <a:t>‹#›</a:t>
            </a:fld>
            <a:endParaRPr lang="fi-FI"/>
          </a:p>
        </p:txBody>
      </p:sp>
    </p:spTree>
    <p:extLst>
      <p:ext uri="{BB962C8B-B14F-4D97-AF65-F5344CB8AC3E}">
        <p14:creationId xmlns:p14="http://schemas.microsoft.com/office/powerpoint/2010/main" val="595882739"/>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fi-FI" smtClean="0"/>
              <a:t>Muokkaa perustyyl. napsautt.</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11" indent="0">
              <a:buNone/>
              <a:defRPr sz="2000" b="1"/>
            </a:lvl2pPr>
            <a:lvl3pPr marL="914423" indent="0">
              <a:buNone/>
              <a:defRPr sz="1801"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fi-FI" smtClean="0"/>
              <a:t>Muokkaa tekstin perustyylejä napsauttamalla</a:t>
            </a:r>
          </a:p>
        </p:txBody>
      </p:sp>
      <p:sp>
        <p:nvSpPr>
          <p:cNvPr id="4" name="Content Placeholder 3"/>
          <p:cNvSpPr>
            <a:spLocks noGrp="1"/>
          </p:cNvSpPr>
          <p:nvPr>
            <p:ph sz="half" idx="2"/>
          </p:nvPr>
        </p:nvSpPr>
        <p:spPr>
          <a:xfrm>
            <a:off x="1097280" y="2582334"/>
            <a:ext cx="4937760" cy="33782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11" indent="0">
              <a:buNone/>
              <a:defRPr sz="2000" b="1"/>
            </a:lvl2pPr>
            <a:lvl3pPr marL="914423" indent="0">
              <a:buNone/>
              <a:defRPr sz="1801"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fi-FI" smtClean="0"/>
              <a:t>Muokkaa tekstin perustyylejä napsauttamalla</a:t>
            </a:r>
          </a:p>
        </p:txBody>
      </p:sp>
      <p:sp>
        <p:nvSpPr>
          <p:cNvPr id="6" name="Content Placeholder 5"/>
          <p:cNvSpPr>
            <a:spLocks noGrp="1"/>
          </p:cNvSpPr>
          <p:nvPr>
            <p:ph sz="quarter" idx="4"/>
          </p:nvPr>
        </p:nvSpPr>
        <p:spPr>
          <a:xfrm>
            <a:off x="6217920" y="2582334"/>
            <a:ext cx="4937760" cy="33782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7" name="Date Placeholder 6"/>
          <p:cNvSpPr>
            <a:spLocks noGrp="1"/>
          </p:cNvSpPr>
          <p:nvPr>
            <p:ph type="dt" sz="half" idx="10"/>
          </p:nvPr>
        </p:nvSpPr>
        <p:spPr>
          <a:xfrm>
            <a:off x="1097281" y="6459787"/>
            <a:ext cx="2472271" cy="365125"/>
          </a:xfrm>
          <a:prstGeom prst="rect">
            <a:avLst/>
          </a:prstGeom>
        </p:spPr>
        <p:txBody>
          <a:bodyPr/>
          <a:lstStyle/>
          <a:p>
            <a:fld id="{FA37E8EF-B02C-4EF1-BB6A-FBF456369D87}" type="datetime1">
              <a:rPr lang="fi-FI" smtClean="0"/>
              <a:t>28.2.2020</a:t>
            </a:fld>
            <a:endParaRPr lang="fi-FI"/>
          </a:p>
        </p:txBody>
      </p:sp>
      <p:sp>
        <p:nvSpPr>
          <p:cNvPr id="8" name="Footer Placeholder 7"/>
          <p:cNvSpPr>
            <a:spLocks noGrp="1"/>
          </p:cNvSpPr>
          <p:nvPr>
            <p:ph type="ftr" sz="quarter" idx="11"/>
          </p:nvPr>
        </p:nvSpPr>
        <p:spPr/>
        <p:txBody>
          <a:bodyPr/>
          <a:lstStyle/>
          <a:p>
            <a:r>
              <a:rPr lang="fi-FI" smtClean="0"/>
              <a:t>HANKINNAN SUUNNITTELU</a:t>
            </a:r>
            <a:endParaRPr lang="fi-FI" dirty="0"/>
          </a:p>
        </p:txBody>
      </p:sp>
      <p:sp>
        <p:nvSpPr>
          <p:cNvPr id="9" name="Slide Number Placeholder 8"/>
          <p:cNvSpPr>
            <a:spLocks noGrp="1"/>
          </p:cNvSpPr>
          <p:nvPr>
            <p:ph type="sldNum" sz="quarter" idx="12"/>
          </p:nvPr>
        </p:nvSpPr>
        <p:spPr/>
        <p:txBody>
          <a:bodyPr/>
          <a:lstStyle/>
          <a:p>
            <a:fld id="{CAA70CE6-33A0-41BE-ACCA-99E5A52BC5F9}" type="slidenum">
              <a:rPr lang="fi-FI" smtClean="0"/>
              <a:t>‹#›</a:t>
            </a:fld>
            <a:endParaRPr lang="fi-FI"/>
          </a:p>
        </p:txBody>
      </p:sp>
    </p:spTree>
    <p:extLst>
      <p:ext uri="{BB962C8B-B14F-4D97-AF65-F5344CB8AC3E}">
        <p14:creationId xmlns:p14="http://schemas.microsoft.com/office/powerpoint/2010/main" val="3003217917"/>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Date Placeholder 2"/>
          <p:cNvSpPr>
            <a:spLocks noGrp="1"/>
          </p:cNvSpPr>
          <p:nvPr>
            <p:ph type="dt" sz="half" idx="10"/>
          </p:nvPr>
        </p:nvSpPr>
        <p:spPr>
          <a:xfrm>
            <a:off x="1097281" y="6459787"/>
            <a:ext cx="2472271" cy="365125"/>
          </a:xfrm>
          <a:prstGeom prst="rect">
            <a:avLst/>
          </a:prstGeom>
        </p:spPr>
        <p:txBody>
          <a:bodyPr/>
          <a:lstStyle/>
          <a:p>
            <a:fld id="{24C4F87D-0EBB-4A10-BE7D-AFF10B48385C}" type="datetime1">
              <a:rPr lang="fi-FI" smtClean="0"/>
              <a:t>28.2.2020</a:t>
            </a:fld>
            <a:endParaRPr lang="fi-FI"/>
          </a:p>
        </p:txBody>
      </p:sp>
      <p:sp>
        <p:nvSpPr>
          <p:cNvPr id="4" name="Footer Placeholder 3"/>
          <p:cNvSpPr>
            <a:spLocks noGrp="1"/>
          </p:cNvSpPr>
          <p:nvPr>
            <p:ph type="ftr" sz="quarter" idx="11"/>
          </p:nvPr>
        </p:nvSpPr>
        <p:spPr/>
        <p:txBody>
          <a:bodyPr/>
          <a:lstStyle/>
          <a:p>
            <a:r>
              <a:rPr lang="fi-FI" smtClean="0"/>
              <a:t>HANKINNAN SUUNNITTELU</a:t>
            </a:r>
            <a:endParaRPr lang="fi-FI" dirty="0"/>
          </a:p>
        </p:txBody>
      </p:sp>
      <p:sp>
        <p:nvSpPr>
          <p:cNvPr id="5" name="Slide Number Placeholder 4"/>
          <p:cNvSpPr>
            <a:spLocks noGrp="1"/>
          </p:cNvSpPr>
          <p:nvPr>
            <p:ph type="sldNum" sz="quarter" idx="12"/>
          </p:nvPr>
        </p:nvSpPr>
        <p:spPr/>
        <p:txBody>
          <a:bodyPr/>
          <a:lstStyle/>
          <a:p>
            <a:fld id="{CAA70CE6-33A0-41BE-ACCA-99E5A52BC5F9}" type="slidenum">
              <a:rPr lang="fi-FI" smtClean="0"/>
              <a:t>‹#›</a:t>
            </a:fld>
            <a:endParaRPr lang="fi-FI"/>
          </a:p>
        </p:txBody>
      </p:sp>
    </p:spTree>
    <p:extLst>
      <p:ext uri="{BB962C8B-B14F-4D97-AF65-F5344CB8AC3E}">
        <p14:creationId xmlns:p14="http://schemas.microsoft.com/office/powerpoint/2010/main" val="1104707737"/>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1097281" y="6459787"/>
            <a:ext cx="2472271" cy="365125"/>
          </a:xfrm>
          <a:prstGeom prst="rect">
            <a:avLst/>
          </a:prstGeom>
        </p:spPr>
        <p:txBody>
          <a:bodyPr/>
          <a:lstStyle/>
          <a:p>
            <a:fld id="{D1FD439A-B505-4914-BBE3-E21CCD6233BD}" type="datetime1">
              <a:rPr lang="fi-FI" smtClean="0"/>
              <a:t>28.2.2020</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r>
              <a:rPr lang="fi-FI" smtClean="0"/>
              <a:t>HANKINNAN SUUNNITTELU</a:t>
            </a:r>
            <a:endParaRPr lang="fi-FI" dirty="0"/>
          </a:p>
        </p:txBody>
      </p:sp>
      <p:sp>
        <p:nvSpPr>
          <p:cNvPr id="9" name="Slide Number Placeholder 8"/>
          <p:cNvSpPr>
            <a:spLocks noGrp="1"/>
          </p:cNvSpPr>
          <p:nvPr>
            <p:ph type="sldNum" sz="quarter" idx="12"/>
          </p:nvPr>
        </p:nvSpPr>
        <p:spPr/>
        <p:txBody>
          <a:bodyPr/>
          <a:lstStyle/>
          <a:p>
            <a:fld id="{CAA70CE6-33A0-41BE-ACCA-99E5A52BC5F9}" type="slidenum">
              <a:rPr lang="fi-FI" smtClean="0"/>
              <a:t>‹#›</a:t>
            </a:fld>
            <a:endParaRPr lang="fi-FI"/>
          </a:p>
        </p:txBody>
      </p:sp>
    </p:spTree>
    <p:extLst>
      <p:ext uri="{BB962C8B-B14F-4D97-AF65-F5344CB8AC3E}">
        <p14:creationId xmlns:p14="http://schemas.microsoft.com/office/powerpoint/2010/main" val="374796343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yhjä">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1097281" y="6459787"/>
            <a:ext cx="2472271" cy="365125"/>
          </a:xfrm>
          <a:prstGeom prst="rect">
            <a:avLst/>
          </a:prstGeom>
        </p:spPr>
        <p:txBody>
          <a:bodyPr/>
          <a:lstStyle/>
          <a:p>
            <a:fld id="{95A561C2-A558-4C60-BEB6-AFB453C6F0C6}" type="datetime1">
              <a:rPr lang="fi-FI" smtClean="0"/>
              <a:t>28.2.2020</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r>
              <a:rPr lang="fi-FI" smtClean="0"/>
              <a:t>SOPIMUKSEN AIKAINEN TOIMINTA</a:t>
            </a:r>
            <a:endParaRPr lang="fi-FI"/>
          </a:p>
        </p:txBody>
      </p:sp>
      <p:sp>
        <p:nvSpPr>
          <p:cNvPr id="9" name="Slide Number Placeholder 8"/>
          <p:cNvSpPr>
            <a:spLocks noGrp="1"/>
          </p:cNvSpPr>
          <p:nvPr>
            <p:ph type="sldNum" sz="quarter" idx="12"/>
          </p:nvPr>
        </p:nvSpPr>
        <p:spPr/>
        <p:txBody>
          <a:bodyPr/>
          <a:lstStyle/>
          <a:p>
            <a:fld id="{0DC82243-5FBE-4E9B-9815-3B80B9FB2FBB}" type="slidenum">
              <a:rPr lang="fi-FI" smtClean="0"/>
              <a:t>‹#›</a:t>
            </a:fld>
            <a:endParaRPr lang="fi-FI"/>
          </a:p>
        </p:txBody>
      </p:sp>
      <p:sp>
        <p:nvSpPr>
          <p:cNvPr id="2" name="Otsikko 1"/>
          <p:cNvSpPr>
            <a:spLocks noGrp="1"/>
          </p:cNvSpPr>
          <p:nvPr>
            <p:ph type="title"/>
          </p:nvPr>
        </p:nvSpPr>
        <p:spPr/>
        <p:txBody>
          <a:bodyPr/>
          <a:lstStyle/>
          <a:p>
            <a:r>
              <a:rPr lang="fi-FI" smtClean="0"/>
              <a:t>Muokkaa perustyyl. napsautt.</a:t>
            </a:r>
            <a:endParaRPr lang="fi-FI"/>
          </a:p>
        </p:txBody>
      </p:sp>
    </p:spTree>
    <p:extLst>
      <p:ext uri="{BB962C8B-B14F-4D97-AF65-F5344CB8AC3E}">
        <p14:creationId xmlns:p14="http://schemas.microsoft.com/office/powerpoint/2010/main" val="3903543042"/>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1" y="594359"/>
            <a:ext cx="3200400" cy="2286000"/>
          </a:xfrm>
        </p:spPr>
        <p:txBody>
          <a:bodyPr anchor="b">
            <a:normAutofit/>
          </a:bodyPr>
          <a:lstStyle>
            <a:lvl1pPr>
              <a:defRPr sz="3600" b="0">
                <a:solidFill>
                  <a:srgbClr val="FFFFFF"/>
                </a:solidFill>
              </a:defRPr>
            </a:lvl1pPr>
          </a:lstStyle>
          <a:p>
            <a:r>
              <a:rPr lang="fi-FI" smtClean="0"/>
              <a:t>Muokkaa perustyyl. napsautt.</a:t>
            </a:r>
            <a:endParaRPr lang="en-US" dirty="0"/>
          </a:p>
        </p:txBody>
      </p:sp>
      <p:sp>
        <p:nvSpPr>
          <p:cNvPr id="3" name="Content Placeholder 2"/>
          <p:cNvSpPr>
            <a:spLocks noGrp="1"/>
          </p:cNvSpPr>
          <p:nvPr>
            <p:ph idx="1"/>
          </p:nvPr>
        </p:nvSpPr>
        <p:spPr>
          <a:xfrm>
            <a:off x="4800601" y="731520"/>
            <a:ext cx="6492240" cy="52578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Text Placeholder 3"/>
          <p:cNvSpPr>
            <a:spLocks noGrp="1"/>
          </p:cNvSpPr>
          <p:nvPr>
            <p:ph type="body" sz="half" idx="2"/>
          </p:nvPr>
        </p:nvSpPr>
        <p:spPr>
          <a:xfrm>
            <a:off x="457201" y="2926080"/>
            <a:ext cx="3200400" cy="3379124"/>
          </a:xfrm>
        </p:spPr>
        <p:txBody>
          <a:bodyPr lIns="91440" rIns="91440">
            <a:normAutofit/>
          </a:bodyPr>
          <a:lstStyle>
            <a:lvl1pPr marL="0" indent="0">
              <a:buNone/>
              <a:defRPr sz="1500">
                <a:solidFill>
                  <a:srgbClr val="FFFFFF"/>
                </a:solidFill>
              </a:defRPr>
            </a:lvl1pPr>
            <a:lvl2pPr marL="457211" indent="0">
              <a:buNone/>
              <a:defRPr sz="1200"/>
            </a:lvl2pPr>
            <a:lvl3pPr marL="914423" indent="0">
              <a:buNone/>
              <a:defRPr sz="1001"/>
            </a:lvl3pPr>
            <a:lvl4pPr marL="1371634" indent="0">
              <a:buNone/>
              <a:defRPr sz="900"/>
            </a:lvl4pPr>
            <a:lvl5pPr marL="1828846" indent="0">
              <a:buNone/>
              <a:defRPr sz="900"/>
            </a:lvl5pPr>
            <a:lvl6pPr marL="2286057" indent="0">
              <a:buNone/>
              <a:defRPr sz="900"/>
            </a:lvl6pPr>
            <a:lvl7pPr marL="2743269" indent="0">
              <a:buNone/>
              <a:defRPr sz="900"/>
            </a:lvl7pPr>
            <a:lvl8pPr marL="3200480" indent="0">
              <a:buNone/>
              <a:defRPr sz="900"/>
            </a:lvl8pPr>
            <a:lvl9pPr marL="3657691"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a:xfrm>
            <a:off x="465513" y="6459787"/>
            <a:ext cx="2618510" cy="365125"/>
          </a:xfrm>
          <a:prstGeom prst="rect">
            <a:avLst/>
          </a:prstGeom>
        </p:spPr>
        <p:txBody>
          <a:bodyPr/>
          <a:lstStyle>
            <a:lvl1pPr algn="l">
              <a:defRPr/>
            </a:lvl1pPr>
          </a:lstStyle>
          <a:p>
            <a:fld id="{651AC57D-5330-461A-B1B2-EB07EC5E5D5A}" type="datetime1">
              <a:rPr lang="fi-FI" smtClean="0"/>
              <a:t>28.2.2020</a:t>
            </a:fld>
            <a:endParaRPr lang="fi-FI"/>
          </a:p>
        </p:txBody>
      </p:sp>
      <p:sp>
        <p:nvSpPr>
          <p:cNvPr id="6" name="Footer Placeholder 5"/>
          <p:cNvSpPr>
            <a:spLocks noGrp="1"/>
          </p:cNvSpPr>
          <p:nvPr>
            <p:ph type="ftr" sz="quarter" idx="11"/>
          </p:nvPr>
        </p:nvSpPr>
        <p:spPr>
          <a:xfrm>
            <a:off x="4800600" y="6459787"/>
            <a:ext cx="4648201" cy="365125"/>
          </a:xfrm>
        </p:spPr>
        <p:txBody>
          <a:bodyPr/>
          <a:lstStyle>
            <a:lvl1pPr algn="l">
              <a:defRPr>
                <a:solidFill>
                  <a:schemeClr val="tx2"/>
                </a:solidFill>
              </a:defRPr>
            </a:lvl1pPr>
          </a:lstStyle>
          <a:p>
            <a:r>
              <a:rPr lang="fi-FI" smtClean="0"/>
              <a:t>HANKINNAN SUUNNITTELU</a:t>
            </a:r>
            <a:endParaRPr lang="fi-FI"/>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AA70CE6-33A0-41BE-ACCA-99E5A52BC5F9}" type="slidenum">
              <a:rPr lang="fi-FI" smtClean="0"/>
              <a:t>‹#›</a:t>
            </a:fld>
            <a:endParaRPr lang="fi-FI"/>
          </a:p>
        </p:txBody>
      </p:sp>
      <p:pic>
        <p:nvPicPr>
          <p:cNvPr id="10" name="Kuva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6470" y="0"/>
            <a:ext cx="1540300" cy="1554480"/>
          </a:xfrm>
          <a:prstGeom prst="rect">
            <a:avLst/>
          </a:prstGeom>
        </p:spPr>
      </p:pic>
    </p:spTree>
    <p:extLst>
      <p:ext uri="{BB962C8B-B14F-4D97-AF65-F5344CB8AC3E}">
        <p14:creationId xmlns:p14="http://schemas.microsoft.com/office/powerpoint/2010/main" val="1372607930"/>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Otsikollinen kuva">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6"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1" y="5074920"/>
            <a:ext cx="10113264" cy="822960"/>
          </a:xfrm>
        </p:spPr>
        <p:txBody>
          <a:bodyPr lIns="91440" tIns="0" rIns="91440" bIns="0" anchor="b">
            <a:noAutofit/>
          </a:bodyPr>
          <a:lstStyle>
            <a:lvl1pPr>
              <a:defRPr sz="3600" b="0">
                <a:solidFill>
                  <a:srgbClr val="FFFFFF"/>
                </a:solidFill>
              </a:defRPr>
            </a:lvl1pPr>
          </a:lstStyle>
          <a:p>
            <a:r>
              <a:rPr lang="fi-FI" smtClean="0"/>
              <a:t>Muokkaa perustyyl. napsautt.</a:t>
            </a:r>
            <a:endParaRPr lang="en-US" dirty="0"/>
          </a:p>
        </p:txBody>
      </p:sp>
      <p:sp>
        <p:nvSpPr>
          <p:cNvPr id="4" name="Text Placeholder 3"/>
          <p:cNvSpPr>
            <a:spLocks noGrp="1"/>
          </p:cNvSpPr>
          <p:nvPr>
            <p:ph type="body" sz="half" idx="2"/>
          </p:nvPr>
        </p:nvSpPr>
        <p:spPr>
          <a:xfrm>
            <a:off x="1097281" y="5907023"/>
            <a:ext cx="10113264" cy="594360"/>
          </a:xfrm>
        </p:spPr>
        <p:txBody>
          <a:bodyPr lIns="91440" tIns="0" rIns="91440" bIns="0">
            <a:normAutofit/>
          </a:bodyPr>
          <a:lstStyle>
            <a:lvl1pPr marL="0" indent="0">
              <a:spcBef>
                <a:spcPts val="0"/>
              </a:spcBef>
              <a:spcAft>
                <a:spcPts val="601"/>
              </a:spcAft>
              <a:buNone/>
              <a:defRPr sz="1500">
                <a:solidFill>
                  <a:srgbClr val="FFFFFF"/>
                </a:solidFill>
              </a:defRPr>
            </a:lvl1pPr>
            <a:lvl2pPr marL="457211" indent="0">
              <a:buNone/>
              <a:defRPr sz="1200"/>
            </a:lvl2pPr>
            <a:lvl3pPr marL="914423" indent="0">
              <a:buNone/>
              <a:defRPr sz="1001"/>
            </a:lvl3pPr>
            <a:lvl4pPr marL="1371634" indent="0">
              <a:buNone/>
              <a:defRPr sz="900"/>
            </a:lvl4pPr>
            <a:lvl5pPr marL="1828846" indent="0">
              <a:buNone/>
              <a:defRPr sz="900"/>
            </a:lvl5pPr>
            <a:lvl6pPr marL="2286057" indent="0">
              <a:buNone/>
              <a:defRPr sz="900"/>
            </a:lvl6pPr>
            <a:lvl7pPr marL="2743269" indent="0">
              <a:buNone/>
              <a:defRPr sz="900"/>
            </a:lvl7pPr>
            <a:lvl8pPr marL="3200480" indent="0">
              <a:buNone/>
              <a:defRPr sz="900"/>
            </a:lvl8pPr>
            <a:lvl9pPr marL="3657691"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a:xfrm>
            <a:off x="1097281" y="6459787"/>
            <a:ext cx="2472271" cy="365125"/>
          </a:xfrm>
          <a:prstGeom prst="rect">
            <a:avLst/>
          </a:prstGeom>
        </p:spPr>
        <p:txBody>
          <a:bodyPr/>
          <a:lstStyle/>
          <a:p>
            <a:fld id="{CFA558CF-7136-434D-9CB7-8DD348CCABB7}" type="datetime1">
              <a:rPr lang="fi-FI" smtClean="0"/>
              <a:t>28.2.2020</a:t>
            </a:fld>
            <a:endParaRPr lang="fi-FI"/>
          </a:p>
        </p:txBody>
      </p:sp>
      <p:sp>
        <p:nvSpPr>
          <p:cNvPr id="6" name="Footer Placeholder 5"/>
          <p:cNvSpPr>
            <a:spLocks noGrp="1"/>
          </p:cNvSpPr>
          <p:nvPr>
            <p:ph type="ftr" sz="quarter" idx="11"/>
          </p:nvPr>
        </p:nvSpPr>
        <p:spPr/>
        <p:txBody>
          <a:bodyPr/>
          <a:lstStyle/>
          <a:p>
            <a:r>
              <a:rPr lang="fi-FI" smtClean="0"/>
              <a:t>HANKINNAN SUUNNITTELU</a:t>
            </a:r>
            <a:endParaRPr lang="fi-FI"/>
          </a:p>
        </p:txBody>
      </p:sp>
      <p:sp>
        <p:nvSpPr>
          <p:cNvPr id="7" name="Slide Number Placeholder 6"/>
          <p:cNvSpPr>
            <a:spLocks noGrp="1"/>
          </p:cNvSpPr>
          <p:nvPr>
            <p:ph type="sldNum" sz="quarter" idx="12"/>
          </p:nvPr>
        </p:nvSpPr>
        <p:spPr/>
        <p:txBody>
          <a:bodyPr/>
          <a:lstStyle/>
          <a:p>
            <a:fld id="{CAA70CE6-33A0-41BE-ACCA-99E5A52BC5F9}" type="slidenum">
              <a:rPr lang="fi-FI" smtClean="0"/>
              <a:t>‹#›</a:t>
            </a:fld>
            <a:endParaRPr lang="fi-FI"/>
          </a:p>
        </p:txBody>
      </p:sp>
    </p:spTree>
    <p:extLst>
      <p:ext uri="{BB962C8B-B14F-4D97-AF65-F5344CB8AC3E}">
        <p14:creationId xmlns:p14="http://schemas.microsoft.com/office/powerpoint/2010/main" val="2943426237"/>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Otsikollinen kuva">
    <p:spTree>
      <p:nvGrpSpPr>
        <p:cNvPr id="1" name=""/>
        <p:cNvGrpSpPr/>
        <p:nvPr/>
      </p:nvGrpSpPr>
      <p:grpSpPr>
        <a:xfrm>
          <a:off x="0" y="0"/>
          <a:ext cx="0" cy="0"/>
          <a:chOff x="0" y="0"/>
          <a:chExt cx="0" cy="0"/>
        </a:xfrm>
      </p:grpSpPr>
      <p:sp>
        <p:nvSpPr>
          <p:cNvPr id="8" name="Rectangle 7"/>
          <p:cNvSpPr/>
          <p:nvPr/>
        </p:nvSpPr>
        <p:spPr>
          <a:xfrm>
            <a:off x="3175" y="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1895461"/>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37780" y="631529"/>
            <a:ext cx="10113264" cy="822960"/>
          </a:xfrm>
        </p:spPr>
        <p:txBody>
          <a:bodyPr lIns="91440" tIns="0" rIns="91440" bIns="0" anchor="b">
            <a:noAutofit/>
          </a:bodyPr>
          <a:lstStyle>
            <a:lvl1pPr>
              <a:defRPr sz="3600" b="0">
                <a:solidFill>
                  <a:srgbClr val="FFFFFF"/>
                </a:solidFill>
              </a:defRPr>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en-US" dirty="0"/>
          </a:p>
        </p:txBody>
      </p:sp>
      <p:sp>
        <p:nvSpPr>
          <p:cNvPr id="10" name="Rectangle 6"/>
          <p:cNvSpPr/>
          <p:nvPr userDrawn="1"/>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8"/>
          <p:cNvSpPr/>
          <p:nvPr userDrawn="1"/>
        </p:nvSpPr>
        <p:spPr>
          <a:xfrm>
            <a:off x="1"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ooter Placeholder 4"/>
          <p:cNvSpPr>
            <a:spLocks noGrp="1"/>
          </p:cNvSpPr>
          <p:nvPr>
            <p:ph type="ftr" sz="quarter" idx="3"/>
          </p:nvPr>
        </p:nvSpPr>
        <p:spPr>
          <a:xfrm>
            <a:off x="3686184"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fi-FI" smtClean="0"/>
              <a:t>HANKINNAN SUUNNITTELU</a:t>
            </a:r>
            <a:endParaRPr lang="fi-FI" dirty="0"/>
          </a:p>
        </p:txBody>
      </p:sp>
      <p:sp>
        <p:nvSpPr>
          <p:cNvPr id="14" name="Slide Number Placeholder 5"/>
          <p:cNvSpPr>
            <a:spLocks noGrp="1"/>
          </p:cNvSpPr>
          <p:nvPr>
            <p:ph type="sldNum" sz="quarter" idx="4"/>
          </p:nvPr>
        </p:nvSpPr>
        <p:spPr>
          <a:xfrm>
            <a:off x="0" y="6446837"/>
            <a:ext cx="1312025" cy="365125"/>
          </a:xfrm>
          <a:prstGeom prst="rect">
            <a:avLst/>
          </a:prstGeom>
        </p:spPr>
        <p:txBody>
          <a:bodyPr vert="horz" lIns="91440" tIns="45720" rIns="91440" bIns="45720" rtlCol="0" anchor="ctr"/>
          <a:lstStyle>
            <a:lvl1pPr algn="r">
              <a:defRPr sz="1050">
                <a:solidFill>
                  <a:srgbClr val="FFFFFF"/>
                </a:solidFill>
              </a:defRPr>
            </a:lvl1pPr>
          </a:lstStyle>
          <a:p>
            <a:fld id="{0DC82243-5FBE-4E9B-9815-3B80B9FB2FBB}" type="slidenum">
              <a:rPr lang="fi-FI" smtClean="0"/>
              <a:t>‹#›</a:t>
            </a:fld>
            <a:endParaRPr lang="fi-FI"/>
          </a:p>
        </p:txBody>
      </p:sp>
      <p:pic>
        <p:nvPicPr>
          <p:cNvPr id="12" name="Kuva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8666" y="6499928"/>
            <a:ext cx="2323691" cy="284841"/>
          </a:xfrm>
          <a:prstGeom prst="rect">
            <a:avLst/>
          </a:prstGeom>
        </p:spPr>
      </p:pic>
    </p:spTree>
    <p:extLst>
      <p:ext uri="{BB962C8B-B14F-4D97-AF65-F5344CB8AC3E}">
        <p14:creationId xmlns:p14="http://schemas.microsoft.com/office/powerpoint/2010/main" val="3882194842"/>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Johdanto">
    <p:spTree>
      <p:nvGrpSpPr>
        <p:cNvPr id="1" name=""/>
        <p:cNvGrpSpPr/>
        <p:nvPr/>
      </p:nvGrpSpPr>
      <p:grpSpPr>
        <a:xfrm>
          <a:off x="0" y="0"/>
          <a:ext cx="0" cy="0"/>
          <a:chOff x="0" y="0"/>
          <a:chExt cx="0" cy="0"/>
        </a:xfrm>
      </p:grpSpPr>
      <p:sp>
        <p:nvSpPr>
          <p:cNvPr id="8" name="Rectangle 7"/>
          <p:cNvSpPr/>
          <p:nvPr/>
        </p:nvSpPr>
        <p:spPr>
          <a:xfrm>
            <a:off x="3175" y="0"/>
            <a:ext cx="12188825" cy="16083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175" y="1603343"/>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39369" y="599452"/>
            <a:ext cx="10113264" cy="409460"/>
          </a:xfrm>
        </p:spPr>
        <p:txBody>
          <a:bodyPr lIns="91440" tIns="0" rIns="91440" bIns="0" anchor="b">
            <a:noAutofit/>
          </a:bodyPr>
          <a:lstStyle>
            <a:lvl1pPr>
              <a:defRPr sz="2400" b="0">
                <a:solidFill>
                  <a:srgbClr val="FFFFFF"/>
                </a:solidFill>
              </a:defRPr>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en-US" dirty="0"/>
          </a:p>
        </p:txBody>
      </p:sp>
      <p:sp>
        <p:nvSpPr>
          <p:cNvPr id="10" name="Rectangle 6"/>
          <p:cNvSpPr/>
          <p:nvPr userDrawn="1"/>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8"/>
          <p:cNvSpPr/>
          <p:nvPr userDrawn="1"/>
        </p:nvSpPr>
        <p:spPr>
          <a:xfrm>
            <a:off x="1"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ooter Placeholder 4"/>
          <p:cNvSpPr>
            <a:spLocks noGrp="1"/>
          </p:cNvSpPr>
          <p:nvPr>
            <p:ph type="ftr" sz="quarter" idx="3"/>
          </p:nvPr>
        </p:nvSpPr>
        <p:spPr>
          <a:xfrm>
            <a:off x="3686184"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fi-FI" smtClean="0"/>
              <a:t>HANKINNAN SUUNNITTELU</a:t>
            </a:r>
            <a:endParaRPr lang="fi-FI" dirty="0"/>
          </a:p>
        </p:txBody>
      </p:sp>
      <p:sp>
        <p:nvSpPr>
          <p:cNvPr id="14" name="Slide Number Placeholder 5"/>
          <p:cNvSpPr>
            <a:spLocks noGrp="1"/>
          </p:cNvSpPr>
          <p:nvPr>
            <p:ph type="sldNum" sz="quarter" idx="4"/>
          </p:nvPr>
        </p:nvSpPr>
        <p:spPr>
          <a:xfrm>
            <a:off x="0" y="6446837"/>
            <a:ext cx="1312025" cy="365125"/>
          </a:xfrm>
          <a:prstGeom prst="rect">
            <a:avLst/>
          </a:prstGeom>
        </p:spPr>
        <p:txBody>
          <a:bodyPr vert="horz" lIns="91440" tIns="45720" rIns="91440" bIns="45720" rtlCol="0" anchor="ctr"/>
          <a:lstStyle>
            <a:lvl1pPr algn="r">
              <a:defRPr sz="1050">
                <a:solidFill>
                  <a:srgbClr val="FFFFFF"/>
                </a:solidFill>
              </a:defRPr>
            </a:lvl1pPr>
          </a:lstStyle>
          <a:p>
            <a:fld id="{0DC82243-5FBE-4E9B-9815-3B80B9FB2FBB}" type="slidenum">
              <a:rPr lang="fi-FI" smtClean="0"/>
              <a:t>‹#›</a:t>
            </a:fld>
            <a:endParaRPr lang="fi-FI"/>
          </a:p>
        </p:txBody>
      </p:sp>
      <p:pic>
        <p:nvPicPr>
          <p:cNvPr id="15" name="Kuva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8666" y="6499928"/>
            <a:ext cx="2323691" cy="284841"/>
          </a:xfrm>
          <a:prstGeom prst="rect">
            <a:avLst/>
          </a:prstGeom>
        </p:spPr>
      </p:pic>
    </p:spTree>
    <p:extLst>
      <p:ext uri="{BB962C8B-B14F-4D97-AF65-F5344CB8AC3E}">
        <p14:creationId xmlns:p14="http://schemas.microsoft.com/office/powerpoint/2010/main" val="3293870381"/>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a:xfrm>
            <a:off x="1097281" y="6459787"/>
            <a:ext cx="2472271" cy="365125"/>
          </a:xfrm>
          <a:prstGeom prst="rect">
            <a:avLst/>
          </a:prstGeom>
        </p:spPr>
        <p:txBody>
          <a:bodyPr/>
          <a:lstStyle/>
          <a:p>
            <a:fld id="{50F7ED17-A0B4-4D24-B4D3-576AED2C065F}" type="datetime1">
              <a:rPr lang="fi-FI" smtClean="0"/>
              <a:t>28.2.2020</a:t>
            </a:fld>
            <a:endParaRPr lang="fi-FI"/>
          </a:p>
        </p:txBody>
      </p:sp>
      <p:sp>
        <p:nvSpPr>
          <p:cNvPr id="5" name="Footer Placeholder 4"/>
          <p:cNvSpPr>
            <a:spLocks noGrp="1"/>
          </p:cNvSpPr>
          <p:nvPr>
            <p:ph type="ftr" sz="quarter" idx="11"/>
          </p:nvPr>
        </p:nvSpPr>
        <p:spPr/>
        <p:txBody>
          <a:bodyPr/>
          <a:lstStyle/>
          <a:p>
            <a:r>
              <a:rPr lang="fi-FI" smtClean="0"/>
              <a:t>HANKINNAN SUUNNITTELU</a:t>
            </a:r>
            <a:endParaRPr lang="fi-FI"/>
          </a:p>
        </p:txBody>
      </p:sp>
      <p:sp>
        <p:nvSpPr>
          <p:cNvPr id="6" name="Slide Number Placeholder 5"/>
          <p:cNvSpPr>
            <a:spLocks noGrp="1"/>
          </p:cNvSpPr>
          <p:nvPr>
            <p:ph type="sldNum" sz="quarter" idx="12"/>
          </p:nvPr>
        </p:nvSpPr>
        <p:spPr/>
        <p:txBody>
          <a:bodyPr/>
          <a:lstStyle/>
          <a:p>
            <a:fld id="{CAA70CE6-33A0-41BE-ACCA-99E5A52BC5F9}" type="slidenum">
              <a:rPr lang="fi-FI" smtClean="0"/>
              <a:t>‹#›</a:t>
            </a:fld>
            <a:endParaRPr lang="fi-FI"/>
          </a:p>
        </p:txBody>
      </p:sp>
    </p:spTree>
    <p:extLst>
      <p:ext uri="{BB962C8B-B14F-4D97-AF65-F5344CB8AC3E}">
        <p14:creationId xmlns:p14="http://schemas.microsoft.com/office/powerpoint/2010/main" val="3147745653"/>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80"/>
            <a:ext cx="2628900" cy="5757421"/>
          </a:xfrm>
        </p:spPr>
        <p:txBody>
          <a:bodyPr vert="eaVert"/>
          <a:lstStyle/>
          <a:p>
            <a:r>
              <a:rPr lang="fi-FI" smtClean="0"/>
              <a:t>Muokkaa perustyyl. napsautt.</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a:xfrm>
            <a:off x="1097281" y="6459787"/>
            <a:ext cx="2472271" cy="365125"/>
          </a:xfrm>
          <a:prstGeom prst="rect">
            <a:avLst/>
          </a:prstGeom>
        </p:spPr>
        <p:txBody>
          <a:bodyPr/>
          <a:lstStyle/>
          <a:p>
            <a:fld id="{16927E4B-751E-4F77-BCE2-117F19A0283D}" type="datetime1">
              <a:rPr lang="fi-FI" smtClean="0"/>
              <a:t>28.2.2020</a:t>
            </a:fld>
            <a:endParaRPr lang="fi-FI"/>
          </a:p>
        </p:txBody>
      </p:sp>
      <p:sp>
        <p:nvSpPr>
          <p:cNvPr id="5" name="Footer Placeholder 4"/>
          <p:cNvSpPr>
            <a:spLocks noGrp="1"/>
          </p:cNvSpPr>
          <p:nvPr>
            <p:ph type="ftr" sz="quarter" idx="11"/>
          </p:nvPr>
        </p:nvSpPr>
        <p:spPr/>
        <p:txBody>
          <a:bodyPr/>
          <a:lstStyle/>
          <a:p>
            <a:r>
              <a:rPr lang="fi-FI" smtClean="0"/>
              <a:t>HANKINNAN SUUNNITTELU</a:t>
            </a:r>
            <a:endParaRPr lang="fi-FI"/>
          </a:p>
        </p:txBody>
      </p:sp>
      <p:sp>
        <p:nvSpPr>
          <p:cNvPr id="6" name="Slide Number Placeholder 5"/>
          <p:cNvSpPr>
            <a:spLocks noGrp="1"/>
          </p:cNvSpPr>
          <p:nvPr>
            <p:ph type="sldNum" sz="quarter" idx="12"/>
          </p:nvPr>
        </p:nvSpPr>
        <p:spPr/>
        <p:txBody>
          <a:bodyPr/>
          <a:lstStyle/>
          <a:p>
            <a:fld id="{CAA70CE6-33A0-41BE-ACCA-99E5A52BC5F9}" type="slidenum">
              <a:rPr lang="fi-FI" smtClean="0"/>
              <a:t>‹#›</a:t>
            </a:fld>
            <a:endParaRPr lang="fi-FI"/>
          </a:p>
        </p:txBody>
      </p:sp>
    </p:spTree>
    <p:extLst>
      <p:ext uri="{BB962C8B-B14F-4D97-AF65-F5344CB8AC3E}">
        <p14:creationId xmlns:p14="http://schemas.microsoft.com/office/powerpoint/2010/main" val="3678226422"/>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smtClean="0"/>
              <a:t>Muokkaa perustyyl. napsautt.</a:t>
            </a:r>
            <a:endParaRPr lang="en-US" dirty="0"/>
          </a:p>
        </p:txBody>
      </p:sp>
      <p:sp>
        <p:nvSpPr>
          <p:cNvPr id="3" name="Subtitle 2"/>
          <p:cNvSpPr>
            <a:spLocks noGrp="1"/>
          </p:cNvSpPr>
          <p:nvPr>
            <p:ph type="subTitle" idx="1"/>
          </p:nvPr>
        </p:nvSpPr>
        <p:spPr>
          <a:xfrm>
            <a:off x="1100050" y="4455620"/>
            <a:ext cx="10058400" cy="1143000"/>
          </a:xfrm>
        </p:spPr>
        <p:txBody>
          <a:bodyPr lIns="91440" rIns="91440">
            <a:normAutofit/>
          </a:bodyPr>
          <a:lstStyle>
            <a:lvl1pPr marL="0" indent="0" algn="l">
              <a:buNone/>
              <a:defRPr sz="2400" cap="all" spc="201" baseline="0">
                <a:solidFill>
                  <a:schemeClr val="tx2"/>
                </a:solidFill>
                <a:latin typeface="+mj-lt"/>
              </a:defRPr>
            </a:lvl1pPr>
            <a:lvl2pPr marL="457211" indent="0" algn="ctr">
              <a:buNone/>
              <a:defRPr sz="2400"/>
            </a:lvl2pPr>
            <a:lvl3pPr marL="914423" indent="0" algn="ctr">
              <a:buNone/>
              <a:defRPr sz="2400"/>
            </a:lvl3pPr>
            <a:lvl4pPr marL="1371634" indent="0" algn="ctr">
              <a:buNone/>
              <a:defRPr sz="2000"/>
            </a:lvl4pPr>
            <a:lvl5pPr marL="1828846" indent="0" algn="ctr">
              <a:buNone/>
              <a:defRPr sz="2000"/>
            </a:lvl5pPr>
            <a:lvl6pPr marL="2286057" indent="0" algn="ctr">
              <a:buNone/>
              <a:defRPr sz="2000"/>
            </a:lvl6pPr>
            <a:lvl7pPr marL="2743269" indent="0" algn="ctr">
              <a:buNone/>
              <a:defRPr sz="2000"/>
            </a:lvl7pPr>
            <a:lvl8pPr marL="3200480" indent="0" algn="ctr">
              <a:buNone/>
              <a:defRPr sz="2000"/>
            </a:lvl8pPr>
            <a:lvl9pPr marL="3657691" indent="0" algn="ctr">
              <a:buNone/>
              <a:defRPr sz="2000"/>
            </a:lvl9pPr>
          </a:lstStyle>
          <a:p>
            <a:r>
              <a:rPr lang="fi-FI" smtClean="0"/>
              <a:t>Muokkaa alaotsikon perustyyliä napsautt.</a:t>
            </a:r>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Päivämäärän paikkamerkki 9"/>
          <p:cNvSpPr>
            <a:spLocks noGrp="1"/>
          </p:cNvSpPr>
          <p:nvPr>
            <p:ph type="dt" sz="half" idx="10"/>
          </p:nvPr>
        </p:nvSpPr>
        <p:spPr>
          <a:xfrm>
            <a:off x="503723" y="3893509"/>
            <a:ext cx="2472271" cy="365125"/>
          </a:xfrm>
          <a:prstGeom prst="rect">
            <a:avLst/>
          </a:prstGeom>
        </p:spPr>
        <p:txBody>
          <a:bodyPr/>
          <a:lstStyle/>
          <a:p>
            <a:fld id="{A0F07179-B307-48EB-9EFB-CB5415A5B556}" type="datetime1">
              <a:rPr lang="fi-FI" smtClean="0"/>
              <a:t>28.2.2020</a:t>
            </a:fld>
            <a:endParaRPr lang="fi-FI"/>
          </a:p>
        </p:txBody>
      </p:sp>
      <p:sp>
        <p:nvSpPr>
          <p:cNvPr id="11" name="Alatunnisteen paikkamerkki 10"/>
          <p:cNvSpPr>
            <a:spLocks noGrp="1"/>
          </p:cNvSpPr>
          <p:nvPr>
            <p:ph type="ftr" sz="quarter" idx="11"/>
          </p:nvPr>
        </p:nvSpPr>
        <p:spPr/>
        <p:txBody>
          <a:bodyPr/>
          <a:lstStyle/>
          <a:p>
            <a:r>
              <a:rPr lang="fi-FI" smtClean="0"/>
              <a:t>TULOSPERUSTEINEN HANKINTA</a:t>
            </a:r>
            <a:endParaRPr lang="fi-FI" dirty="0"/>
          </a:p>
        </p:txBody>
      </p:sp>
      <p:sp>
        <p:nvSpPr>
          <p:cNvPr id="12" name="Dian numeron paikkamerkki 11"/>
          <p:cNvSpPr>
            <a:spLocks noGrp="1"/>
          </p:cNvSpPr>
          <p:nvPr>
            <p:ph type="sldNum" sz="quarter" idx="12"/>
          </p:nvPr>
        </p:nvSpPr>
        <p:spPr/>
        <p:txBody>
          <a:bodyPr/>
          <a:lstStyle/>
          <a:p>
            <a:fld id="{0DC82243-5FBE-4E9B-9815-3B80B9FB2FBB}" type="slidenum">
              <a:rPr lang="fi-FI" smtClean="0"/>
              <a:t>‹#›</a:t>
            </a:fld>
            <a:endParaRPr lang="fi-FI"/>
          </a:p>
        </p:txBody>
      </p:sp>
    </p:spTree>
    <p:extLst>
      <p:ext uri="{BB962C8B-B14F-4D97-AF65-F5344CB8AC3E}">
        <p14:creationId xmlns:p14="http://schemas.microsoft.com/office/powerpoint/2010/main" val="2757924749"/>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fi-FI" smtClean="0"/>
              <a:t>Muokkaa perustyyl. napsautt.</a:t>
            </a:r>
            <a:endParaRPr lang="en-US" dirty="0"/>
          </a:p>
        </p:txBody>
      </p:sp>
      <p:sp>
        <p:nvSpPr>
          <p:cNvPr id="3" name="Content Placeholder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a:xfrm>
            <a:off x="503723" y="3893509"/>
            <a:ext cx="2472271" cy="365125"/>
          </a:xfrm>
          <a:prstGeom prst="rect">
            <a:avLst/>
          </a:prstGeom>
        </p:spPr>
        <p:txBody>
          <a:bodyPr/>
          <a:lstStyle/>
          <a:p>
            <a:fld id="{5A3AA438-6306-435C-9BFD-5770D350092C}" type="datetime1">
              <a:rPr lang="fi-FI" smtClean="0"/>
              <a:t>28.2.2020</a:t>
            </a:fld>
            <a:endParaRPr lang="fi-FI"/>
          </a:p>
        </p:txBody>
      </p:sp>
      <p:sp>
        <p:nvSpPr>
          <p:cNvPr id="5" name="Footer Placeholder 4"/>
          <p:cNvSpPr>
            <a:spLocks noGrp="1"/>
          </p:cNvSpPr>
          <p:nvPr>
            <p:ph type="ftr" sz="quarter" idx="11"/>
          </p:nvPr>
        </p:nvSpPr>
        <p:spPr/>
        <p:txBody>
          <a:bodyPr/>
          <a:lstStyle/>
          <a:p>
            <a:r>
              <a:rPr lang="fi-FI" smtClean="0"/>
              <a:t>TULOSPERUSTEINEN HANKINTA</a:t>
            </a:r>
            <a:endParaRPr lang="fi-FI" dirty="0"/>
          </a:p>
        </p:txBody>
      </p:sp>
      <p:sp>
        <p:nvSpPr>
          <p:cNvPr id="6" name="Slide Number Placeholder 5"/>
          <p:cNvSpPr>
            <a:spLocks noGrp="1"/>
          </p:cNvSpPr>
          <p:nvPr>
            <p:ph type="sldNum" sz="quarter" idx="12"/>
          </p:nvPr>
        </p:nvSpPr>
        <p:spPr/>
        <p:txBody>
          <a:bodyPr/>
          <a:lstStyle/>
          <a:p>
            <a:fld id="{35702E44-7133-4039-AFB2-677BAF16ACB9}" type="slidenum">
              <a:rPr lang="fi-FI" smtClean="0"/>
              <a:t>‹#›</a:t>
            </a:fld>
            <a:endParaRPr lang="fi-FI"/>
          </a:p>
        </p:txBody>
      </p:sp>
    </p:spTree>
    <p:extLst>
      <p:ext uri="{BB962C8B-B14F-4D97-AF65-F5344CB8AC3E}">
        <p14:creationId xmlns:p14="http://schemas.microsoft.com/office/powerpoint/2010/main" val="2508308425"/>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smtClean="0"/>
              <a:t>Muokkaa perustyyl. napsautt.</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1" baseline="0">
                <a:solidFill>
                  <a:schemeClr val="tx2"/>
                </a:solidFill>
                <a:latin typeface="+mj-lt"/>
              </a:defRPr>
            </a:lvl1pPr>
            <a:lvl2pPr marL="457211" indent="0">
              <a:buNone/>
              <a:defRPr sz="1801">
                <a:solidFill>
                  <a:schemeClr val="tx1">
                    <a:tint val="75000"/>
                  </a:schemeClr>
                </a:solidFill>
              </a:defRPr>
            </a:lvl2pPr>
            <a:lvl3pPr marL="914423" indent="0">
              <a:buNone/>
              <a:defRPr sz="1600">
                <a:solidFill>
                  <a:schemeClr val="tx1">
                    <a:tint val="75000"/>
                  </a:schemeClr>
                </a:solidFill>
              </a:defRPr>
            </a:lvl3pPr>
            <a:lvl4pPr marL="1371634" indent="0">
              <a:buNone/>
              <a:defRPr sz="1401">
                <a:solidFill>
                  <a:schemeClr val="tx1">
                    <a:tint val="75000"/>
                  </a:schemeClr>
                </a:solidFill>
              </a:defRPr>
            </a:lvl4pPr>
            <a:lvl5pPr marL="1828846" indent="0">
              <a:buNone/>
              <a:defRPr sz="1401">
                <a:solidFill>
                  <a:schemeClr val="tx1">
                    <a:tint val="75000"/>
                  </a:schemeClr>
                </a:solidFill>
              </a:defRPr>
            </a:lvl5pPr>
            <a:lvl6pPr marL="2286057" indent="0">
              <a:buNone/>
              <a:defRPr sz="1401">
                <a:solidFill>
                  <a:schemeClr val="tx1">
                    <a:tint val="75000"/>
                  </a:schemeClr>
                </a:solidFill>
              </a:defRPr>
            </a:lvl6pPr>
            <a:lvl7pPr marL="2743269" indent="0">
              <a:buNone/>
              <a:defRPr sz="1401">
                <a:solidFill>
                  <a:schemeClr val="tx1">
                    <a:tint val="75000"/>
                  </a:schemeClr>
                </a:solidFill>
              </a:defRPr>
            </a:lvl7pPr>
            <a:lvl8pPr marL="3200480" indent="0">
              <a:buNone/>
              <a:defRPr sz="1401">
                <a:solidFill>
                  <a:schemeClr val="tx1">
                    <a:tint val="75000"/>
                  </a:schemeClr>
                </a:solidFill>
              </a:defRPr>
            </a:lvl8pPr>
            <a:lvl9pPr marL="3657691" indent="0">
              <a:buNone/>
              <a:defRPr sz="1401">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a:xfrm>
            <a:off x="503723" y="3893509"/>
            <a:ext cx="2472271" cy="365125"/>
          </a:xfrm>
          <a:prstGeom prst="rect">
            <a:avLst/>
          </a:prstGeom>
        </p:spPr>
        <p:txBody>
          <a:bodyPr/>
          <a:lstStyle/>
          <a:p>
            <a:fld id="{59FB7A70-4D72-4501-957A-DEDD62FB7B1A}" type="datetime1">
              <a:rPr lang="fi-FI" smtClean="0"/>
              <a:t>28.2.2020</a:t>
            </a:fld>
            <a:endParaRPr lang="fi-FI"/>
          </a:p>
        </p:txBody>
      </p:sp>
      <p:sp>
        <p:nvSpPr>
          <p:cNvPr id="5" name="Footer Placeholder 4"/>
          <p:cNvSpPr>
            <a:spLocks noGrp="1"/>
          </p:cNvSpPr>
          <p:nvPr>
            <p:ph type="ftr" sz="quarter" idx="11"/>
          </p:nvPr>
        </p:nvSpPr>
        <p:spPr/>
        <p:txBody>
          <a:bodyPr/>
          <a:lstStyle/>
          <a:p>
            <a:r>
              <a:rPr lang="fi-FI" smtClean="0"/>
              <a:t>TULOSPERUSTEINEN HANKINTA</a:t>
            </a:r>
            <a:endParaRPr lang="fi-FI" dirty="0"/>
          </a:p>
        </p:txBody>
      </p:sp>
      <p:sp>
        <p:nvSpPr>
          <p:cNvPr id="6" name="Slide Number Placeholder 5"/>
          <p:cNvSpPr>
            <a:spLocks noGrp="1"/>
          </p:cNvSpPr>
          <p:nvPr>
            <p:ph type="sldNum" sz="quarter" idx="12"/>
          </p:nvPr>
        </p:nvSpPr>
        <p:spPr/>
        <p:txBody>
          <a:bodyPr/>
          <a:lstStyle/>
          <a:p>
            <a:fld id="{35702E44-7133-4039-AFB2-677BAF16ACB9}" type="slidenum">
              <a:rPr lang="fi-FI" smtClean="0"/>
              <a:t>‹#›</a:t>
            </a:fld>
            <a:endParaRPr lang="fi-FI"/>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Kuva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8666" y="6499928"/>
            <a:ext cx="2323691" cy="284841"/>
          </a:xfrm>
          <a:prstGeom prst="rect">
            <a:avLst/>
          </a:prstGeom>
        </p:spPr>
      </p:pic>
    </p:spTree>
    <p:extLst>
      <p:ext uri="{BB962C8B-B14F-4D97-AF65-F5344CB8AC3E}">
        <p14:creationId xmlns:p14="http://schemas.microsoft.com/office/powerpoint/2010/main" val="1747758335"/>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Date Placeholder 4"/>
          <p:cNvSpPr>
            <a:spLocks noGrp="1"/>
          </p:cNvSpPr>
          <p:nvPr>
            <p:ph type="dt" sz="half" idx="10"/>
          </p:nvPr>
        </p:nvSpPr>
        <p:spPr>
          <a:xfrm>
            <a:off x="503723" y="3893509"/>
            <a:ext cx="2472271" cy="365125"/>
          </a:xfrm>
          <a:prstGeom prst="rect">
            <a:avLst/>
          </a:prstGeom>
        </p:spPr>
        <p:txBody>
          <a:bodyPr/>
          <a:lstStyle/>
          <a:p>
            <a:fld id="{568F75DE-9186-419D-9A6F-791A7968AE28}" type="datetime1">
              <a:rPr lang="fi-FI" smtClean="0"/>
              <a:t>28.2.2020</a:t>
            </a:fld>
            <a:endParaRPr lang="fi-FI"/>
          </a:p>
        </p:txBody>
      </p:sp>
      <p:sp>
        <p:nvSpPr>
          <p:cNvPr id="6" name="Footer Placeholder 5"/>
          <p:cNvSpPr>
            <a:spLocks noGrp="1"/>
          </p:cNvSpPr>
          <p:nvPr>
            <p:ph type="ftr" sz="quarter" idx="11"/>
          </p:nvPr>
        </p:nvSpPr>
        <p:spPr/>
        <p:txBody>
          <a:bodyPr/>
          <a:lstStyle/>
          <a:p>
            <a:r>
              <a:rPr lang="fi-FI" smtClean="0"/>
              <a:t>TULOSPERUSTEINEN HANKINTA</a:t>
            </a:r>
            <a:endParaRPr lang="fi-FI" dirty="0"/>
          </a:p>
        </p:txBody>
      </p:sp>
      <p:sp>
        <p:nvSpPr>
          <p:cNvPr id="7" name="Slide Number Placeholder 6"/>
          <p:cNvSpPr>
            <a:spLocks noGrp="1"/>
          </p:cNvSpPr>
          <p:nvPr>
            <p:ph type="sldNum" sz="quarter" idx="12"/>
          </p:nvPr>
        </p:nvSpPr>
        <p:spPr/>
        <p:txBody>
          <a:bodyPr/>
          <a:lstStyle/>
          <a:p>
            <a:fld id="{35702E44-7133-4039-AFB2-677BAF16ACB9}" type="slidenum">
              <a:rPr lang="fi-FI" smtClean="0"/>
              <a:t>‹#›</a:t>
            </a:fld>
            <a:endParaRPr lang="fi-FI"/>
          </a:p>
        </p:txBody>
      </p:sp>
    </p:spTree>
    <p:extLst>
      <p:ext uri="{BB962C8B-B14F-4D97-AF65-F5344CB8AC3E}">
        <p14:creationId xmlns:p14="http://schemas.microsoft.com/office/powerpoint/2010/main" val="238127626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1" y="594359"/>
            <a:ext cx="3200400" cy="2286000"/>
          </a:xfrm>
        </p:spPr>
        <p:txBody>
          <a:bodyPr anchor="b">
            <a:normAutofit/>
          </a:bodyPr>
          <a:lstStyle>
            <a:lvl1pPr>
              <a:defRPr sz="3600" b="0">
                <a:solidFill>
                  <a:srgbClr val="FFFFFF"/>
                </a:solidFill>
              </a:defRPr>
            </a:lvl1pPr>
          </a:lstStyle>
          <a:p>
            <a:r>
              <a:rPr lang="fi-FI" smtClean="0"/>
              <a:t>Muokkaa perustyyl. napsautt.</a:t>
            </a:r>
            <a:endParaRPr lang="en-US" dirty="0"/>
          </a:p>
        </p:txBody>
      </p:sp>
      <p:sp>
        <p:nvSpPr>
          <p:cNvPr id="3" name="Content Placeholder 2"/>
          <p:cNvSpPr>
            <a:spLocks noGrp="1"/>
          </p:cNvSpPr>
          <p:nvPr>
            <p:ph idx="1"/>
          </p:nvPr>
        </p:nvSpPr>
        <p:spPr>
          <a:xfrm>
            <a:off x="4800601" y="731520"/>
            <a:ext cx="6492240" cy="52578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Text Placeholder 3"/>
          <p:cNvSpPr>
            <a:spLocks noGrp="1"/>
          </p:cNvSpPr>
          <p:nvPr>
            <p:ph type="body" sz="half" idx="2"/>
          </p:nvPr>
        </p:nvSpPr>
        <p:spPr>
          <a:xfrm>
            <a:off x="457201" y="2926080"/>
            <a:ext cx="3200400" cy="3379124"/>
          </a:xfrm>
        </p:spPr>
        <p:txBody>
          <a:bodyPr lIns="91440" rIns="91440">
            <a:normAutofit/>
          </a:bodyPr>
          <a:lstStyle>
            <a:lvl1pPr marL="0" indent="0">
              <a:buNone/>
              <a:defRPr sz="1500">
                <a:solidFill>
                  <a:srgbClr val="FFFFFF"/>
                </a:solidFill>
              </a:defRPr>
            </a:lvl1pPr>
            <a:lvl2pPr marL="457211" indent="0">
              <a:buNone/>
              <a:defRPr sz="1200"/>
            </a:lvl2pPr>
            <a:lvl3pPr marL="914423" indent="0">
              <a:buNone/>
              <a:defRPr sz="1001"/>
            </a:lvl3pPr>
            <a:lvl4pPr marL="1371634" indent="0">
              <a:buNone/>
              <a:defRPr sz="900"/>
            </a:lvl4pPr>
            <a:lvl5pPr marL="1828846" indent="0">
              <a:buNone/>
              <a:defRPr sz="900"/>
            </a:lvl5pPr>
            <a:lvl6pPr marL="2286057" indent="0">
              <a:buNone/>
              <a:defRPr sz="900"/>
            </a:lvl6pPr>
            <a:lvl7pPr marL="2743269" indent="0">
              <a:buNone/>
              <a:defRPr sz="900"/>
            </a:lvl7pPr>
            <a:lvl8pPr marL="3200480" indent="0">
              <a:buNone/>
              <a:defRPr sz="900"/>
            </a:lvl8pPr>
            <a:lvl9pPr marL="3657691"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a:xfrm>
            <a:off x="465513" y="6459787"/>
            <a:ext cx="2618510" cy="365125"/>
          </a:xfrm>
          <a:prstGeom prst="rect">
            <a:avLst/>
          </a:prstGeom>
        </p:spPr>
        <p:txBody>
          <a:bodyPr/>
          <a:lstStyle>
            <a:lvl1pPr algn="l">
              <a:defRPr/>
            </a:lvl1pPr>
          </a:lstStyle>
          <a:p>
            <a:fld id="{EE7556CB-4A4C-4158-AD51-50B01F3999DB}" type="datetime1">
              <a:rPr lang="fi-FI" smtClean="0"/>
              <a:t>28.2.2020</a:t>
            </a:fld>
            <a:endParaRPr lang="fi-FI"/>
          </a:p>
        </p:txBody>
      </p:sp>
      <p:sp>
        <p:nvSpPr>
          <p:cNvPr id="6" name="Footer Placeholder 5"/>
          <p:cNvSpPr>
            <a:spLocks noGrp="1"/>
          </p:cNvSpPr>
          <p:nvPr>
            <p:ph type="ftr" sz="quarter" idx="11"/>
          </p:nvPr>
        </p:nvSpPr>
        <p:spPr>
          <a:xfrm>
            <a:off x="4800600" y="6459787"/>
            <a:ext cx="4648201" cy="365125"/>
          </a:xfrm>
        </p:spPr>
        <p:txBody>
          <a:bodyPr/>
          <a:lstStyle>
            <a:lvl1pPr algn="l">
              <a:defRPr>
                <a:solidFill>
                  <a:schemeClr val="tx2"/>
                </a:solidFill>
              </a:defRPr>
            </a:lvl1pPr>
          </a:lstStyle>
          <a:p>
            <a:r>
              <a:rPr lang="fi-FI" smtClean="0"/>
              <a:t>SOPIMUKSEN AIKAINEN TOIMINTA</a:t>
            </a:r>
            <a:endParaRPr lang="fi-FI"/>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DC82243-5FBE-4E9B-9815-3B80B9FB2FBB}" type="slidenum">
              <a:rPr lang="fi-FI" smtClean="0"/>
              <a:t>‹#›</a:t>
            </a:fld>
            <a:endParaRPr lang="fi-FI"/>
          </a:p>
        </p:txBody>
      </p:sp>
      <p:pic>
        <p:nvPicPr>
          <p:cNvPr id="10" name="Kuva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2046" y="114920"/>
            <a:ext cx="1492058" cy="1441055"/>
          </a:xfrm>
          <a:prstGeom prst="rect">
            <a:avLst/>
          </a:prstGeom>
        </p:spPr>
      </p:pic>
    </p:spTree>
    <p:extLst>
      <p:ext uri="{BB962C8B-B14F-4D97-AF65-F5344CB8AC3E}">
        <p14:creationId xmlns:p14="http://schemas.microsoft.com/office/powerpoint/2010/main" val="2750857210"/>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1060198"/>
          </a:xfrm>
        </p:spPr>
        <p:txBody>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11" indent="0">
              <a:buNone/>
              <a:defRPr sz="2000" b="1"/>
            </a:lvl2pPr>
            <a:lvl3pPr marL="914423" indent="0">
              <a:buNone/>
              <a:defRPr sz="1801"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fi-FI" dirty="0" smtClean="0"/>
              <a:t>Muokkaa tekstin perustyylejä napsauttamalla</a:t>
            </a:r>
          </a:p>
        </p:txBody>
      </p:sp>
      <p:sp>
        <p:nvSpPr>
          <p:cNvPr id="4" name="Content Placeholder 3"/>
          <p:cNvSpPr>
            <a:spLocks noGrp="1"/>
          </p:cNvSpPr>
          <p:nvPr>
            <p:ph sz="half" idx="2"/>
          </p:nvPr>
        </p:nvSpPr>
        <p:spPr>
          <a:xfrm>
            <a:off x="1097280" y="2582334"/>
            <a:ext cx="4937760" cy="3378200"/>
          </a:xfrm>
        </p:spPr>
        <p:txBody>
          <a:body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11" indent="0">
              <a:buNone/>
              <a:defRPr sz="2000" b="1"/>
            </a:lvl2pPr>
            <a:lvl3pPr marL="914423" indent="0">
              <a:buNone/>
              <a:defRPr sz="1801"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fi-FI" smtClean="0"/>
              <a:t>Muokkaa tekstin perustyylejä napsauttamalla</a:t>
            </a:r>
          </a:p>
        </p:txBody>
      </p:sp>
      <p:sp>
        <p:nvSpPr>
          <p:cNvPr id="6" name="Content Placeholder 5"/>
          <p:cNvSpPr>
            <a:spLocks noGrp="1"/>
          </p:cNvSpPr>
          <p:nvPr>
            <p:ph sz="quarter" idx="4"/>
          </p:nvPr>
        </p:nvSpPr>
        <p:spPr>
          <a:xfrm>
            <a:off x="6217920" y="2582334"/>
            <a:ext cx="4937760" cy="33782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7" name="Date Placeholder 6"/>
          <p:cNvSpPr>
            <a:spLocks noGrp="1"/>
          </p:cNvSpPr>
          <p:nvPr>
            <p:ph type="dt" sz="half" idx="10"/>
          </p:nvPr>
        </p:nvSpPr>
        <p:spPr>
          <a:xfrm>
            <a:off x="503723" y="3893509"/>
            <a:ext cx="2472271" cy="365125"/>
          </a:xfrm>
          <a:prstGeom prst="rect">
            <a:avLst/>
          </a:prstGeom>
        </p:spPr>
        <p:txBody>
          <a:bodyPr/>
          <a:lstStyle/>
          <a:p>
            <a:fld id="{1EF3C587-25CC-481A-9785-BA7EF320E2DB}" type="datetime1">
              <a:rPr lang="fi-FI" smtClean="0"/>
              <a:t>28.2.2020</a:t>
            </a:fld>
            <a:endParaRPr lang="fi-FI"/>
          </a:p>
        </p:txBody>
      </p:sp>
      <p:sp>
        <p:nvSpPr>
          <p:cNvPr id="8" name="Footer Placeholder 7"/>
          <p:cNvSpPr>
            <a:spLocks noGrp="1"/>
          </p:cNvSpPr>
          <p:nvPr>
            <p:ph type="ftr" sz="quarter" idx="11"/>
          </p:nvPr>
        </p:nvSpPr>
        <p:spPr/>
        <p:txBody>
          <a:bodyPr/>
          <a:lstStyle/>
          <a:p>
            <a:r>
              <a:rPr lang="fi-FI" smtClean="0"/>
              <a:t>TULOSPERUSTEINEN HANKINTA</a:t>
            </a:r>
            <a:endParaRPr lang="fi-FI" dirty="0"/>
          </a:p>
        </p:txBody>
      </p:sp>
      <p:sp>
        <p:nvSpPr>
          <p:cNvPr id="9" name="Slide Number Placeholder 8"/>
          <p:cNvSpPr>
            <a:spLocks noGrp="1"/>
          </p:cNvSpPr>
          <p:nvPr>
            <p:ph type="sldNum" sz="quarter" idx="12"/>
          </p:nvPr>
        </p:nvSpPr>
        <p:spPr/>
        <p:txBody>
          <a:bodyPr/>
          <a:lstStyle/>
          <a:p>
            <a:fld id="{35702E44-7133-4039-AFB2-677BAF16ACB9}" type="slidenum">
              <a:rPr lang="fi-FI" smtClean="0"/>
              <a:t>‹#›</a:t>
            </a:fld>
            <a:endParaRPr lang="fi-FI"/>
          </a:p>
        </p:txBody>
      </p:sp>
    </p:spTree>
    <p:extLst>
      <p:ext uri="{BB962C8B-B14F-4D97-AF65-F5344CB8AC3E}">
        <p14:creationId xmlns:p14="http://schemas.microsoft.com/office/powerpoint/2010/main" val="3611887588"/>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Date Placeholder 2"/>
          <p:cNvSpPr>
            <a:spLocks noGrp="1"/>
          </p:cNvSpPr>
          <p:nvPr>
            <p:ph type="dt" sz="half" idx="10"/>
          </p:nvPr>
        </p:nvSpPr>
        <p:spPr>
          <a:xfrm>
            <a:off x="503723" y="3893509"/>
            <a:ext cx="2472271" cy="365125"/>
          </a:xfrm>
          <a:prstGeom prst="rect">
            <a:avLst/>
          </a:prstGeom>
        </p:spPr>
        <p:txBody>
          <a:bodyPr/>
          <a:lstStyle/>
          <a:p>
            <a:fld id="{C2823BCB-2448-489D-968B-DBC9B10D55B0}" type="datetime1">
              <a:rPr lang="fi-FI" smtClean="0"/>
              <a:t>28.2.2020</a:t>
            </a:fld>
            <a:endParaRPr lang="fi-FI"/>
          </a:p>
        </p:txBody>
      </p:sp>
      <p:sp>
        <p:nvSpPr>
          <p:cNvPr id="4" name="Footer Placeholder 3"/>
          <p:cNvSpPr>
            <a:spLocks noGrp="1"/>
          </p:cNvSpPr>
          <p:nvPr>
            <p:ph type="ftr" sz="quarter" idx="11"/>
          </p:nvPr>
        </p:nvSpPr>
        <p:spPr/>
        <p:txBody>
          <a:bodyPr/>
          <a:lstStyle/>
          <a:p>
            <a:r>
              <a:rPr lang="fi-FI" smtClean="0"/>
              <a:t>TULOSPERUSTEINEN HANKINTA</a:t>
            </a:r>
            <a:endParaRPr lang="fi-FI" dirty="0"/>
          </a:p>
        </p:txBody>
      </p:sp>
      <p:sp>
        <p:nvSpPr>
          <p:cNvPr id="5" name="Slide Number Placeholder 4"/>
          <p:cNvSpPr>
            <a:spLocks noGrp="1"/>
          </p:cNvSpPr>
          <p:nvPr>
            <p:ph type="sldNum" sz="quarter" idx="12"/>
          </p:nvPr>
        </p:nvSpPr>
        <p:spPr/>
        <p:txBody>
          <a:bodyPr/>
          <a:lstStyle/>
          <a:p>
            <a:fld id="{35702E44-7133-4039-AFB2-677BAF16ACB9}" type="slidenum">
              <a:rPr lang="fi-FI" smtClean="0"/>
              <a:t>‹#›</a:t>
            </a:fld>
            <a:endParaRPr lang="fi-FI"/>
          </a:p>
        </p:txBody>
      </p:sp>
    </p:spTree>
    <p:extLst>
      <p:ext uri="{BB962C8B-B14F-4D97-AF65-F5344CB8AC3E}">
        <p14:creationId xmlns:p14="http://schemas.microsoft.com/office/powerpoint/2010/main" val="4251384983"/>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503723" y="3893509"/>
            <a:ext cx="2472271" cy="365125"/>
          </a:xfrm>
          <a:prstGeom prst="rect">
            <a:avLst/>
          </a:prstGeom>
        </p:spPr>
        <p:txBody>
          <a:bodyPr/>
          <a:lstStyle/>
          <a:p>
            <a:fld id="{999FB957-17B9-4F22-A9A4-CB5D1B350A24}" type="datetime1">
              <a:rPr lang="fi-FI" smtClean="0"/>
              <a:t>28.2.2020</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r>
              <a:rPr lang="fi-FI" smtClean="0"/>
              <a:t>TULOSPERUSTEINEN HANKINTA</a:t>
            </a:r>
            <a:endParaRPr lang="fi-FI" dirty="0"/>
          </a:p>
        </p:txBody>
      </p:sp>
      <p:sp>
        <p:nvSpPr>
          <p:cNvPr id="9" name="Slide Number Placeholder 8"/>
          <p:cNvSpPr>
            <a:spLocks noGrp="1"/>
          </p:cNvSpPr>
          <p:nvPr>
            <p:ph type="sldNum" sz="quarter" idx="12"/>
          </p:nvPr>
        </p:nvSpPr>
        <p:spPr/>
        <p:txBody>
          <a:bodyPr/>
          <a:lstStyle/>
          <a:p>
            <a:fld id="{35702E44-7133-4039-AFB2-677BAF16ACB9}" type="slidenum">
              <a:rPr lang="fi-FI" smtClean="0"/>
              <a:t>‹#›</a:t>
            </a:fld>
            <a:endParaRPr lang="fi-FI"/>
          </a:p>
        </p:txBody>
      </p:sp>
      <p:pic>
        <p:nvPicPr>
          <p:cNvPr id="10" name="Kuva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8666" y="6499928"/>
            <a:ext cx="2323691" cy="284841"/>
          </a:xfrm>
          <a:prstGeom prst="rect">
            <a:avLst/>
          </a:prstGeom>
        </p:spPr>
      </p:pic>
    </p:spTree>
    <p:extLst>
      <p:ext uri="{BB962C8B-B14F-4D97-AF65-F5344CB8AC3E}">
        <p14:creationId xmlns:p14="http://schemas.microsoft.com/office/powerpoint/2010/main" val="2443143835"/>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1" y="594359"/>
            <a:ext cx="3200400" cy="2286000"/>
          </a:xfrm>
        </p:spPr>
        <p:txBody>
          <a:bodyPr anchor="b">
            <a:normAutofit/>
          </a:bodyPr>
          <a:lstStyle>
            <a:lvl1pPr>
              <a:defRPr sz="3600" b="0">
                <a:solidFill>
                  <a:srgbClr val="FFFFFF"/>
                </a:solidFill>
              </a:defRPr>
            </a:lvl1pPr>
          </a:lstStyle>
          <a:p>
            <a:r>
              <a:rPr lang="fi-FI" smtClean="0"/>
              <a:t>Muokkaa perustyyl. napsautt.</a:t>
            </a:r>
            <a:endParaRPr lang="en-US" dirty="0"/>
          </a:p>
        </p:txBody>
      </p:sp>
      <p:sp>
        <p:nvSpPr>
          <p:cNvPr id="3" name="Content Placeholder 2"/>
          <p:cNvSpPr>
            <a:spLocks noGrp="1"/>
          </p:cNvSpPr>
          <p:nvPr>
            <p:ph idx="1"/>
          </p:nvPr>
        </p:nvSpPr>
        <p:spPr>
          <a:xfrm>
            <a:off x="4800601" y="731520"/>
            <a:ext cx="6492240" cy="52578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Text Placeholder 3"/>
          <p:cNvSpPr>
            <a:spLocks noGrp="1"/>
          </p:cNvSpPr>
          <p:nvPr>
            <p:ph type="body" sz="half" idx="2"/>
          </p:nvPr>
        </p:nvSpPr>
        <p:spPr>
          <a:xfrm>
            <a:off x="457201" y="2926080"/>
            <a:ext cx="3200400" cy="3379124"/>
          </a:xfrm>
        </p:spPr>
        <p:txBody>
          <a:bodyPr lIns="91440" rIns="91440">
            <a:normAutofit/>
          </a:bodyPr>
          <a:lstStyle>
            <a:lvl1pPr marL="0" indent="0">
              <a:buNone/>
              <a:defRPr sz="1500">
                <a:solidFill>
                  <a:srgbClr val="FFFFFF"/>
                </a:solidFill>
              </a:defRPr>
            </a:lvl1pPr>
            <a:lvl2pPr marL="457211" indent="0">
              <a:buNone/>
              <a:defRPr sz="1200"/>
            </a:lvl2pPr>
            <a:lvl3pPr marL="914423" indent="0">
              <a:buNone/>
              <a:defRPr sz="1001"/>
            </a:lvl3pPr>
            <a:lvl4pPr marL="1371634" indent="0">
              <a:buNone/>
              <a:defRPr sz="900"/>
            </a:lvl4pPr>
            <a:lvl5pPr marL="1828846" indent="0">
              <a:buNone/>
              <a:defRPr sz="900"/>
            </a:lvl5pPr>
            <a:lvl6pPr marL="2286057" indent="0">
              <a:buNone/>
              <a:defRPr sz="900"/>
            </a:lvl6pPr>
            <a:lvl7pPr marL="2743269" indent="0">
              <a:buNone/>
              <a:defRPr sz="900"/>
            </a:lvl7pPr>
            <a:lvl8pPr marL="3200480" indent="0">
              <a:buNone/>
              <a:defRPr sz="900"/>
            </a:lvl8pPr>
            <a:lvl9pPr marL="3657691"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a:xfrm>
            <a:off x="465513" y="6459787"/>
            <a:ext cx="2618510" cy="365125"/>
          </a:xfrm>
          <a:prstGeom prst="rect">
            <a:avLst/>
          </a:prstGeom>
        </p:spPr>
        <p:txBody>
          <a:bodyPr/>
          <a:lstStyle>
            <a:lvl1pPr algn="l">
              <a:defRPr/>
            </a:lvl1pPr>
          </a:lstStyle>
          <a:p>
            <a:fld id="{F74C639E-3FED-44F9-AEEE-638ADCD95B3A}" type="datetime1">
              <a:rPr lang="fi-FI" smtClean="0"/>
              <a:t>28.2.2020</a:t>
            </a:fld>
            <a:endParaRPr lang="fi-FI"/>
          </a:p>
        </p:txBody>
      </p:sp>
      <p:sp>
        <p:nvSpPr>
          <p:cNvPr id="6" name="Footer Placeholder 5"/>
          <p:cNvSpPr>
            <a:spLocks noGrp="1"/>
          </p:cNvSpPr>
          <p:nvPr>
            <p:ph type="ftr" sz="quarter" idx="11"/>
          </p:nvPr>
        </p:nvSpPr>
        <p:spPr>
          <a:xfrm>
            <a:off x="4800600" y="6459787"/>
            <a:ext cx="4648201" cy="365125"/>
          </a:xfrm>
        </p:spPr>
        <p:txBody>
          <a:bodyPr/>
          <a:lstStyle>
            <a:lvl1pPr algn="l">
              <a:defRPr>
                <a:solidFill>
                  <a:schemeClr val="tx2"/>
                </a:solidFill>
              </a:defRPr>
            </a:lvl1pPr>
          </a:lstStyle>
          <a:p>
            <a:r>
              <a:rPr lang="fi-FI" smtClean="0"/>
              <a:t>TULOSPERUSTEINEN HANKINTA</a:t>
            </a:r>
            <a:endParaRPr lang="fi-FI"/>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5702E44-7133-4039-AFB2-677BAF16ACB9}" type="slidenum">
              <a:rPr lang="fi-FI" smtClean="0"/>
              <a:t>‹#›</a:t>
            </a:fld>
            <a:endParaRPr lang="fi-FI"/>
          </a:p>
        </p:txBody>
      </p:sp>
    </p:spTree>
    <p:extLst>
      <p:ext uri="{BB962C8B-B14F-4D97-AF65-F5344CB8AC3E}">
        <p14:creationId xmlns:p14="http://schemas.microsoft.com/office/powerpoint/2010/main" val="1322212162"/>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Otsikollinen kuva">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6"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1" y="5074920"/>
            <a:ext cx="10113264" cy="822960"/>
          </a:xfrm>
        </p:spPr>
        <p:txBody>
          <a:bodyPr lIns="91440" tIns="0" rIns="91440" bIns="0" anchor="b">
            <a:noAutofit/>
          </a:bodyPr>
          <a:lstStyle>
            <a:lvl1pPr>
              <a:defRPr sz="3600" b="0">
                <a:solidFill>
                  <a:srgbClr val="FFFFFF"/>
                </a:solidFill>
              </a:defRPr>
            </a:lvl1pPr>
          </a:lstStyle>
          <a:p>
            <a:r>
              <a:rPr lang="fi-FI" smtClean="0"/>
              <a:t>Muokkaa perustyyl. napsautt.</a:t>
            </a:r>
            <a:endParaRPr lang="en-US" dirty="0"/>
          </a:p>
        </p:txBody>
      </p:sp>
      <p:sp>
        <p:nvSpPr>
          <p:cNvPr id="4" name="Text Placeholder 3"/>
          <p:cNvSpPr>
            <a:spLocks noGrp="1"/>
          </p:cNvSpPr>
          <p:nvPr>
            <p:ph type="body" sz="half" idx="2"/>
          </p:nvPr>
        </p:nvSpPr>
        <p:spPr>
          <a:xfrm>
            <a:off x="1097281" y="5907023"/>
            <a:ext cx="10113264" cy="594360"/>
          </a:xfrm>
        </p:spPr>
        <p:txBody>
          <a:bodyPr lIns="91440" tIns="0" rIns="91440" bIns="0">
            <a:normAutofit/>
          </a:bodyPr>
          <a:lstStyle>
            <a:lvl1pPr marL="0" indent="0">
              <a:spcBef>
                <a:spcPts val="0"/>
              </a:spcBef>
              <a:spcAft>
                <a:spcPts val="601"/>
              </a:spcAft>
              <a:buNone/>
              <a:defRPr sz="1500">
                <a:solidFill>
                  <a:srgbClr val="FFFFFF"/>
                </a:solidFill>
              </a:defRPr>
            </a:lvl1pPr>
            <a:lvl2pPr marL="457211" indent="0">
              <a:buNone/>
              <a:defRPr sz="1200"/>
            </a:lvl2pPr>
            <a:lvl3pPr marL="914423" indent="0">
              <a:buNone/>
              <a:defRPr sz="1001"/>
            </a:lvl3pPr>
            <a:lvl4pPr marL="1371634" indent="0">
              <a:buNone/>
              <a:defRPr sz="900"/>
            </a:lvl4pPr>
            <a:lvl5pPr marL="1828846" indent="0">
              <a:buNone/>
              <a:defRPr sz="900"/>
            </a:lvl5pPr>
            <a:lvl6pPr marL="2286057" indent="0">
              <a:buNone/>
              <a:defRPr sz="900"/>
            </a:lvl6pPr>
            <a:lvl7pPr marL="2743269" indent="0">
              <a:buNone/>
              <a:defRPr sz="900"/>
            </a:lvl7pPr>
            <a:lvl8pPr marL="3200480" indent="0">
              <a:buNone/>
              <a:defRPr sz="900"/>
            </a:lvl8pPr>
            <a:lvl9pPr marL="3657691"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a:xfrm>
            <a:off x="503723" y="3893509"/>
            <a:ext cx="2472271" cy="365125"/>
          </a:xfrm>
          <a:prstGeom prst="rect">
            <a:avLst/>
          </a:prstGeom>
        </p:spPr>
        <p:txBody>
          <a:bodyPr/>
          <a:lstStyle/>
          <a:p>
            <a:fld id="{0D85B07E-D5FD-401C-87E8-A23AD250CBBB}" type="datetime1">
              <a:rPr lang="fi-FI" smtClean="0"/>
              <a:t>28.2.2020</a:t>
            </a:fld>
            <a:endParaRPr lang="fi-FI"/>
          </a:p>
        </p:txBody>
      </p:sp>
      <p:sp>
        <p:nvSpPr>
          <p:cNvPr id="6" name="Footer Placeholder 5"/>
          <p:cNvSpPr>
            <a:spLocks noGrp="1"/>
          </p:cNvSpPr>
          <p:nvPr>
            <p:ph type="ftr" sz="quarter" idx="11"/>
          </p:nvPr>
        </p:nvSpPr>
        <p:spPr/>
        <p:txBody>
          <a:bodyPr/>
          <a:lstStyle/>
          <a:p>
            <a:r>
              <a:rPr lang="fi-FI" smtClean="0"/>
              <a:t>TULOSPERUSTEINEN HANKINTA</a:t>
            </a:r>
            <a:endParaRPr lang="fi-FI"/>
          </a:p>
        </p:txBody>
      </p:sp>
      <p:sp>
        <p:nvSpPr>
          <p:cNvPr id="7" name="Slide Number Placeholder 6"/>
          <p:cNvSpPr>
            <a:spLocks noGrp="1"/>
          </p:cNvSpPr>
          <p:nvPr>
            <p:ph type="sldNum" sz="quarter" idx="12"/>
          </p:nvPr>
        </p:nvSpPr>
        <p:spPr/>
        <p:txBody>
          <a:bodyPr/>
          <a:lstStyle/>
          <a:p>
            <a:fld id="{35702E44-7133-4039-AFB2-677BAF16ACB9}" type="slidenum">
              <a:rPr lang="fi-FI" smtClean="0"/>
              <a:t>‹#›</a:t>
            </a:fld>
            <a:endParaRPr lang="fi-FI"/>
          </a:p>
        </p:txBody>
      </p:sp>
    </p:spTree>
    <p:extLst>
      <p:ext uri="{BB962C8B-B14F-4D97-AF65-F5344CB8AC3E}">
        <p14:creationId xmlns:p14="http://schemas.microsoft.com/office/powerpoint/2010/main" val="3302906047"/>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_Otsikollinen kuva">
    <p:spTree>
      <p:nvGrpSpPr>
        <p:cNvPr id="1" name=""/>
        <p:cNvGrpSpPr/>
        <p:nvPr/>
      </p:nvGrpSpPr>
      <p:grpSpPr>
        <a:xfrm>
          <a:off x="0" y="0"/>
          <a:ext cx="0" cy="0"/>
          <a:chOff x="0" y="0"/>
          <a:chExt cx="0" cy="0"/>
        </a:xfrm>
      </p:grpSpPr>
      <p:sp>
        <p:nvSpPr>
          <p:cNvPr id="8" name="Rectangle 7"/>
          <p:cNvSpPr/>
          <p:nvPr/>
        </p:nvSpPr>
        <p:spPr>
          <a:xfrm>
            <a:off x="3175" y="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1895461"/>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37780" y="631529"/>
            <a:ext cx="10113264" cy="822960"/>
          </a:xfrm>
        </p:spPr>
        <p:txBody>
          <a:bodyPr lIns="91440" tIns="0" rIns="91440" bIns="0" anchor="b">
            <a:noAutofit/>
          </a:bodyPr>
          <a:lstStyle>
            <a:lvl1pPr>
              <a:defRPr sz="3600" b="0">
                <a:solidFill>
                  <a:srgbClr val="FFFFFF"/>
                </a:solidFill>
              </a:defRPr>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en-US" dirty="0"/>
          </a:p>
        </p:txBody>
      </p:sp>
      <p:sp>
        <p:nvSpPr>
          <p:cNvPr id="10" name="Rectangle 6"/>
          <p:cNvSpPr/>
          <p:nvPr userDrawn="1"/>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8"/>
          <p:cNvSpPr/>
          <p:nvPr userDrawn="1"/>
        </p:nvSpPr>
        <p:spPr>
          <a:xfrm>
            <a:off x="1"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Date Placeholder 3"/>
          <p:cNvSpPr>
            <a:spLocks noGrp="1"/>
          </p:cNvSpPr>
          <p:nvPr>
            <p:ph type="dt" sz="half" idx="2"/>
          </p:nvPr>
        </p:nvSpPr>
        <p:spPr>
          <a:xfrm>
            <a:off x="1097281"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E0F27454-093C-4043-94BE-725A570F7EF4}" type="datetime1">
              <a:rPr lang="fi-FI" smtClean="0"/>
              <a:t>28.2.2020</a:t>
            </a:fld>
            <a:endParaRPr lang="fi-FI"/>
          </a:p>
        </p:txBody>
      </p:sp>
      <p:sp>
        <p:nvSpPr>
          <p:cNvPr id="13" name="Footer Placeholder 4"/>
          <p:cNvSpPr>
            <a:spLocks noGrp="1"/>
          </p:cNvSpPr>
          <p:nvPr>
            <p:ph type="ftr" sz="quarter" idx="3"/>
          </p:nvPr>
        </p:nvSpPr>
        <p:spPr>
          <a:xfrm>
            <a:off x="3686184"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fi-FI" smtClean="0"/>
              <a:t>TULOSPERUSTEINEN HANKINTA</a:t>
            </a:r>
            <a:endParaRPr lang="fi-FI" dirty="0"/>
          </a:p>
        </p:txBody>
      </p:sp>
      <p:sp>
        <p:nvSpPr>
          <p:cNvPr id="14" name="Slide Number Placeholder 5"/>
          <p:cNvSpPr>
            <a:spLocks noGrp="1"/>
          </p:cNvSpPr>
          <p:nvPr>
            <p:ph type="sldNum" sz="quarter" idx="4"/>
          </p:nvPr>
        </p:nvSpPr>
        <p:spPr>
          <a:xfrm>
            <a:off x="9900459"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0DC82243-5FBE-4E9B-9815-3B80B9FB2FBB}" type="slidenum">
              <a:rPr lang="fi-FI" smtClean="0"/>
              <a:t>‹#›</a:t>
            </a:fld>
            <a:endParaRPr lang="fi-FI"/>
          </a:p>
        </p:txBody>
      </p:sp>
      <p:pic>
        <p:nvPicPr>
          <p:cNvPr id="15" name="Kuva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8666" y="6499928"/>
            <a:ext cx="2323691" cy="284841"/>
          </a:xfrm>
          <a:prstGeom prst="rect">
            <a:avLst/>
          </a:prstGeom>
        </p:spPr>
      </p:pic>
    </p:spTree>
    <p:extLst>
      <p:ext uri="{BB962C8B-B14F-4D97-AF65-F5344CB8AC3E}">
        <p14:creationId xmlns:p14="http://schemas.microsoft.com/office/powerpoint/2010/main" val="741959392"/>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Johdanto">
    <p:spTree>
      <p:nvGrpSpPr>
        <p:cNvPr id="1" name=""/>
        <p:cNvGrpSpPr/>
        <p:nvPr/>
      </p:nvGrpSpPr>
      <p:grpSpPr>
        <a:xfrm>
          <a:off x="0" y="0"/>
          <a:ext cx="0" cy="0"/>
          <a:chOff x="0" y="0"/>
          <a:chExt cx="0" cy="0"/>
        </a:xfrm>
      </p:grpSpPr>
      <p:sp>
        <p:nvSpPr>
          <p:cNvPr id="8" name="Rectangle 7"/>
          <p:cNvSpPr/>
          <p:nvPr/>
        </p:nvSpPr>
        <p:spPr>
          <a:xfrm>
            <a:off x="3175" y="0"/>
            <a:ext cx="12188825" cy="16083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175" y="1603343"/>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39369" y="599452"/>
            <a:ext cx="10113264" cy="409460"/>
          </a:xfrm>
        </p:spPr>
        <p:txBody>
          <a:bodyPr lIns="91440" tIns="0" rIns="91440" bIns="0" anchor="b">
            <a:noAutofit/>
          </a:bodyPr>
          <a:lstStyle>
            <a:lvl1pPr>
              <a:defRPr sz="2400" b="0">
                <a:solidFill>
                  <a:srgbClr val="FFFFFF"/>
                </a:solidFill>
              </a:defRPr>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en-US" dirty="0"/>
          </a:p>
        </p:txBody>
      </p:sp>
      <p:sp>
        <p:nvSpPr>
          <p:cNvPr id="10" name="Rectangle 6"/>
          <p:cNvSpPr/>
          <p:nvPr userDrawn="1"/>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8"/>
          <p:cNvSpPr/>
          <p:nvPr userDrawn="1"/>
        </p:nvSpPr>
        <p:spPr>
          <a:xfrm>
            <a:off x="1"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Date Placeholder 3"/>
          <p:cNvSpPr>
            <a:spLocks noGrp="1"/>
          </p:cNvSpPr>
          <p:nvPr>
            <p:ph type="dt" sz="half" idx="2"/>
          </p:nvPr>
        </p:nvSpPr>
        <p:spPr>
          <a:xfrm>
            <a:off x="1097281"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EEE05030-6CA3-4E25-97E5-E212F4EC81DD}" type="datetime1">
              <a:rPr lang="fi-FI" smtClean="0"/>
              <a:t>28.2.2020</a:t>
            </a:fld>
            <a:endParaRPr lang="fi-FI"/>
          </a:p>
        </p:txBody>
      </p:sp>
      <p:sp>
        <p:nvSpPr>
          <p:cNvPr id="13" name="Footer Placeholder 4"/>
          <p:cNvSpPr>
            <a:spLocks noGrp="1"/>
          </p:cNvSpPr>
          <p:nvPr>
            <p:ph type="ftr" sz="quarter" idx="3"/>
          </p:nvPr>
        </p:nvSpPr>
        <p:spPr>
          <a:xfrm>
            <a:off x="3686184"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fi-FI" smtClean="0"/>
              <a:t>TULOSPERUSTEINEN HANKINTA</a:t>
            </a:r>
            <a:endParaRPr lang="fi-FI" dirty="0"/>
          </a:p>
        </p:txBody>
      </p:sp>
      <p:sp>
        <p:nvSpPr>
          <p:cNvPr id="14" name="Slide Number Placeholder 5"/>
          <p:cNvSpPr>
            <a:spLocks noGrp="1"/>
          </p:cNvSpPr>
          <p:nvPr>
            <p:ph type="sldNum" sz="quarter" idx="4"/>
          </p:nvPr>
        </p:nvSpPr>
        <p:spPr>
          <a:xfrm>
            <a:off x="9900459"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0DC82243-5FBE-4E9B-9815-3B80B9FB2FBB}" type="slidenum">
              <a:rPr lang="fi-FI" smtClean="0"/>
              <a:t>‹#›</a:t>
            </a:fld>
            <a:endParaRPr lang="fi-FI"/>
          </a:p>
        </p:txBody>
      </p:sp>
      <p:sp>
        <p:nvSpPr>
          <p:cNvPr id="15" name="Rectangle 6"/>
          <p:cNvSpPr/>
          <p:nvPr userDrawn="1"/>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Slide Number Placeholder 5"/>
          <p:cNvSpPr txBox="1">
            <a:spLocks/>
          </p:cNvSpPr>
          <p:nvPr userDrawn="1"/>
        </p:nvSpPr>
        <p:spPr>
          <a:xfrm>
            <a:off x="0" y="6446837"/>
            <a:ext cx="1312025" cy="365125"/>
          </a:xfrm>
          <a:prstGeom prst="rect">
            <a:avLst/>
          </a:prstGeom>
        </p:spPr>
        <p:txBody>
          <a:bodyPr vert="horz" lIns="91440" tIns="45720" rIns="91440" bIns="45720" rtlCol="0" anchor="ctr"/>
          <a:lstStyle>
            <a:defPPr>
              <a:defRPr lang="fi-FI"/>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DC82243-5FBE-4E9B-9815-3B80B9FB2FBB}" type="slidenum">
              <a:rPr lang="fi-FI" smtClean="0"/>
              <a:pPr/>
              <a:t>‹#›</a:t>
            </a:fld>
            <a:endParaRPr lang="fi-FI" dirty="0"/>
          </a:p>
        </p:txBody>
      </p:sp>
      <p:sp>
        <p:nvSpPr>
          <p:cNvPr id="19" name="Alatunnisteen paikkamerkki 9"/>
          <p:cNvSpPr txBox="1">
            <a:spLocks/>
          </p:cNvSpPr>
          <p:nvPr userDrawn="1"/>
        </p:nvSpPr>
        <p:spPr>
          <a:xfrm>
            <a:off x="3838584" y="6459787"/>
            <a:ext cx="4822804" cy="365125"/>
          </a:xfrm>
          <a:prstGeom prst="rect">
            <a:avLst/>
          </a:prstGeom>
        </p:spPr>
        <p:txBody>
          <a:bodyPr vert="horz" lIns="91440" tIns="45720" rIns="91440" bIns="45720" rtlCol="0" anchor="ctr"/>
          <a:lstStyle>
            <a:defPPr>
              <a:defRPr lang="fi-FI"/>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mtClean="0"/>
              <a:t>JOHDANTO: INNOVATIIVINEN HANKINTA</a:t>
            </a:r>
            <a:endParaRPr lang="fi-FI" dirty="0"/>
          </a:p>
        </p:txBody>
      </p:sp>
      <p:pic>
        <p:nvPicPr>
          <p:cNvPr id="16" name="Kuva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8666" y="6499928"/>
            <a:ext cx="2323691" cy="284841"/>
          </a:xfrm>
          <a:prstGeom prst="rect">
            <a:avLst/>
          </a:prstGeom>
        </p:spPr>
      </p:pic>
    </p:spTree>
    <p:extLst>
      <p:ext uri="{BB962C8B-B14F-4D97-AF65-F5344CB8AC3E}">
        <p14:creationId xmlns:p14="http://schemas.microsoft.com/office/powerpoint/2010/main" val="3490066740"/>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a:xfrm>
            <a:off x="503723" y="3893509"/>
            <a:ext cx="2472271" cy="365125"/>
          </a:xfrm>
          <a:prstGeom prst="rect">
            <a:avLst/>
          </a:prstGeom>
        </p:spPr>
        <p:txBody>
          <a:bodyPr/>
          <a:lstStyle/>
          <a:p>
            <a:fld id="{12703AA8-A80B-4809-BE91-E02276FB2ED0}" type="datetime1">
              <a:rPr lang="fi-FI" smtClean="0"/>
              <a:t>28.2.2020</a:t>
            </a:fld>
            <a:endParaRPr lang="fi-FI"/>
          </a:p>
        </p:txBody>
      </p:sp>
      <p:sp>
        <p:nvSpPr>
          <p:cNvPr id="5" name="Footer Placeholder 4"/>
          <p:cNvSpPr>
            <a:spLocks noGrp="1"/>
          </p:cNvSpPr>
          <p:nvPr>
            <p:ph type="ftr" sz="quarter" idx="11"/>
          </p:nvPr>
        </p:nvSpPr>
        <p:spPr/>
        <p:txBody>
          <a:bodyPr/>
          <a:lstStyle/>
          <a:p>
            <a:r>
              <a:rPr lang="fi-FI" smtClean="0"/>
              <a:t>TULOSPERUSTEINEN HANKINTA</a:t>
            </a:r>
            <a:endParaRPr lang="fi-FI"/>
          </a:p>
        </p:txBody>
      </p:sp>
      <p:sp>
        <p:nvSpPr>
          <p:cNvPr id="6" name="Slide Number Placeholder 5"/>
          <p:cNvSpPr>
            <a:spLocks noGrp="1"/>
          </p:cNvSpPr>
          <p:nvPr>
            <p:ph type="sldNum" sz="quarter" idx="12"/>
          </p:nvPr>
        </p:nvSpPr>
        <p:spPr/>
        <p:txBody>
          <a:bodyPr/>
          <a:lstStyle/>
          <a:p>
            <a:fld id="{35702E44-7133-4039-AFB2-677BAF16ACB9}" type="slidenum">
              <a:rPr lang="fi-FI" smtClean="0"/>
              <a:t>‹#›</a:t>
            </a:fld>
            <a:endParaRPr lang="fi-FI"/>
          </a:p>
        </p:txBody>
      </p:sp>
    </p:spTree>
    <p:extLst>
      <p:ext uri="{BB962C8B-B14F-4D97-AF65-F5344CB8AC3E}">
        <p14:creationId xmlns:p14="http://schemas.microsoft.com/office/powerpoint/2010/main" val="779372884"/>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80"/>
            <a:ext cx="2628900" cy="5757421"/>
          </a:xfrm>
        </p:spPr>
        <p:txBody>
          <a:bodyPr vert="eaVert"/>
          <a:lstStyle/>
          <a:p>
            <a:r>
              <a:rPr lang="fi-FI" smtClean="0"/>
              <a:t>Muokkaa perustyyl. napsautt.</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a:xfrm>
            <a:off x="503723" y="3893509"/>
            <a:ext cx="2472271" cy="365125"/>
          </a:xfrm>
          <a:prstGeom prst="rect">
            <a:avLst/>
          </a:prstGeom>
        </p:spPr>
        <p:txBody>
          <a:bodyPr/>
          <a:lstStyle/>
          <a:p>
            <a:fld id="{A3DAE6AA-75A0-4FD1-910D-CE065BC385B2}" type="datetime1">
              <a:rPr lang="fi-FI" smtClean="0"/>
              <a:t>28.2.2020</a:t>
            </a:fld>
            <a:endParaRPr lang="fi-FI"/>
          </a:p>
        </p:txBody>
      </p:sp>
      <p:sp>
        <p:nvSpPr>
          <p:cNvPr id="5" name="Footer Placeholder 4"/>
          <p:cNvSpPr>
            <a:spLocks noGrp="1"/>
          </p:cNvSpPr>
          <p:nvPr>
            <p:ph type="ftr" sz="quarter" idx="11"/>
          </p:nvPr>
        </p:nvSpPr>
        <p:spPr/>
        <p:txBody>
          <a:bodyPr/>
          <a:lstStyle/>
          <a:p>
            <a:r>
              <a:rPr lang="fi-FI" smtClean="0"/>
              <a:t>TULOSPERUSTEINEN HANKINTA</a:t>
            </a:r>
            <a:endParaRPr lang="fi-FI"/>
          </a:p>
        </p:txBody>
      </p:sp>
      <p:sp>
        <p:nvSpPr>
          <p:cNvPr id="6" name="Slide Number Placeholder 5"/>
          <p:cNvSpPr>
            <a:spLocks noGrp="1"/>
          </p:cNvSpPr>
          <p:nvPr>
            <p:ph type="sldNum" sz="quarter" idx="12"/>
          </p:nvPr>
        </p:nvSpPr>
        <p:spPr/>
        <p:txBody>
          <a:bodyPr/>
          <a:lstStyle/>
          <a:p>
            <a:fld id="{35702E44-7133-4039-AFB2-677BAF16ACB9}" type="slidenum">
              <a:rPr lang="fi-FI" smtClean="0"/>
              <a:t>‹#›</a:t>
            </a:fld>
            <a:endParaRPr lang="fi-FI"/>
          </a:p>
        </p:txBody>
      </p:sp>
    </p:spTree>
    <p:extLst>
      <p:ext uri="{BB962C8B-B14F-4D97-AF65-F5344CB8AC3E}">
        <p14:creationId xmlns:p14="http://schemas.microsoft.com/office/powerpoint/2010/main" val="3937582233"/>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smtClean="0"/>
              <a:t>Muokkaa perustyyl. napsautt.</a:t>
            </a:r>
            <a:endParaRPr lang="en-US" dirty="0"/>
          </a:p>
        </p:txBody>
      </p:sp>
      <p:sp>
        <p:nvSpPr>
          <p:cNvPr id="3" name="Subtitle 2"/>
          <p:cNvSpPr>
            <a:spLocks noGrp="1"/>
          </p:cNvSpPr>
          <p:nvPr>
            <p:ph type="subTitle" idx="1"/>
          </p:nvPr>
        </p:nvSpPr>
        <p:spPr>
          <a:xfrm>
            <a:off x="1100050" y="4455620"/>
            <a:ext cx="10058400" cy="1143000"/>
          </a:xfrm>
        </p:spPr>
        <p:txBody>
          <a:bodyPr lIns="91440" rIns="91440">
            <a:normAutofit/>
          </a:bodyPr>
          <a:lstStyle>
            <a:lvl1pPr marL="0" indent="0" algn="l">
              <a:buNone/>
              <a:defRPr sz="2400" cap="all" spc="201" baseline="0">
                <a:solidFill>
                  <a:schemeClr val="tx2"/>
                </a:solidFill>
                <a:latin typeface="+mj-lt"/>
              </a:defRPr>
            </a:lvl1pPr>
            <a:lvl2pPr marL="457211" indent="0" algn="ctr">
              <a:buNone/>
              <a:defRPr sz="2400"/>
            </a:lvl2pPr>
            <a:lvl3pPr marL="914423" indent="0" algn="ctr">
              <a:buNone/>
              <a:defRPr sz="2400"/>
            </a:lvl3pPr>
            <a:lvl4pPr marL="1371634" indent="0" algn="ctr">
              <a:buNone/>
              <a:defRPr sz="2000"/>
            </a:lvl4pPr>
            <a:lvl5pPr marL="1828846" indent="0" algn="ctr">
              <a:buNone/>
              <a:defRPr sz="2000"/>
            </a:lvl5pPr>
            <a:lvl6pPr marL="2286057" indent="0" algn="ctr">
              <a:buNone/>
              <a:defRPr sz="2000"/>
            </a:lvl6pPr>
            <a:lvl7pPr marL="2743269" indent="0" algn="ctr">
              <a:buNone/>
              <a:defRPr sz="2000"/>
            </a:lvl7pPr>
            <a:lvl8pPr marL="3200480" indent="0" algn="ctr">
              <a:buNone/>
              <a:defRPr sz="2000"/>
            </a:lvl8pPr>
            <a:lvl9pPr marL="3657691" indent="0" algn="ctr">
              <a:buNone/>
              <a:defRPr sz="2000"/>
            </a:lvl9pPr>
          </a:lstStyle>
          <a:p>
            <a:r>
              <a:rPr lang="fi-FI" smtClean="0"/>
              <a:t>Muokkaa alaotsikon perustyyliä napsautt.</a:t>
            </a:r>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Päivämäärän paikkamerkki 9"/>
          <p:cNvSpPr>
            <a:spLocks noGrp="1"/>
          </p:cNvSpPr>
          <p:nvPr>
            <p:ph type="dt" sz="half" idx="10"/>
          </p:nvPr>
        </p:nvSpPr>
        <p:spPr>
          <a:xfrm>
            <a:off x="503723" y="3893509"/>
            <a:ext cx="2472271" cy="365125"/>
          </a:xfrm>
          <a:prstGeom prst="rect">
            <a:avLst/>
          </a:prstGeom>
        </p:spPr>
        <p:txBody>
          <a:bodyPr/>
          <a:lstStyle/>
          <a:p>
            <a:fld id="{AECAE989-B7D2-480E-A181-CC43FEADF766}" type="datetime1">
              <a:rPr lang="fi-FI" smtClean="0">
                <a:solidFill>
                  <a:srgbClr val="000000"/>
                </a:solidFill>
              </a:rPr>
              <a:pPr/>
              <a:t>28.2.2020</a:t>
            </a:fld>
            <a:endParaRPr lang="fi-FI">
              <a:solidFill>
                <a:srgbClr val="000000"/>
              </a:solidFill>
            </a:endParaRPr>
          </a:p>
        </p:txBody>
      </p:sp>
      <p:sp>
        <p:nvSpPr>
          <p:cNvPr id="11" name="Alatunnisteen paikkamerkki 10"/>
          <p:cNvSpPr>
            <a:spLocks noGrp="1"/>
          </p:cNvSpPr>
          <p:nvPr>
            <p:ph type="ftr" sz="quarter" idx="11"/>
          </p:nvPr>
        </p:nvSpPr>
        <p:spPr/>
        <p:txBody>
          <a:bodyPr/>
          <a:lstStyle/>
          <a:p>
            <a:endParaRPr lang="fi-FI" dirty="0"/>
          </a:p>
        </p:txBody>
      </p:sp>
      <p:sp>
        <p:nvSpPr>
          <p:cNvPr id="12" name="Dian numeron paikkamerkki 11"/>
          <p:cNvSpPr>
            <a:spLocks noGrp="1"/>
          </p:cNvSpPr>
          <p:nvPr>
            <p:ph type="sldNum" sz="quarter" idx="12"/>
          </p:nvPr>
        </p:nvSpPr>
        <p:spPr/>
        <p:txBody>
          <a:bodyPr/>
          <a:lstStyle/>
          <a:p>
            <a:fld id="{0DC82243-5FBE-4E9B-9815-3B80B9FB2FBB}" type="slidenum">
              <a:rPr lang="fi-FI" smtClean="0"/>
              <a:pPr/>
              <a:t>‹#›</a:t>
            </a:fld>
            <a:endParaRPr lang="fi-FI"/>
          </a:p>
        </p:txBody>
      </p:sp>
    </p:spTree>
    <p:extLst>
      <p:ext uri="{BB962C8B-B14F-4D97-AF65-F5344CB8AC3E}">
        <p14:creationId xmlns:p14="http://schemas.microsoft.com/office/powerpoint/2010/main" val="17048436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6"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6" cy="822960"/>
          </a:xfrm>
        </p:spPr>
        <p:txBody>
          <a:bodyPr tIns="0" bIns="0" anchor="b">
            <a:noAutofit/>
          </a:bodyPr>
          <a:lstStyle>
            <a:lvl1pPr>
              <a:defRPr sz="3600" b="0">
                <a:solidFill>
                  <a:srgbClr val="FFFFFF"/>
                </a:solidFill>
              </a:defRPr>
            </a:lvl1pPr>
          </a:lstStyle>
          <a:p>
            <a:r>
              <a:rPr lang="fi-FI" smtClean="0"/>
              <a:t>Muokkaa perustyyl. napsautt.</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11" indent="0">
              <a:buNone/>
              <a:defRPr sz="2800"/>
            </a:lvl2pPr>
            <a:lvl3pPr marL="914423" indent="0">
              <a:buNone/>
              <a:defRPr sz="2400"/>
            </a:lvl3pPr>
            <a:lvl4pPr marL="1371634" indent="0">
              <a:buNone/>
              <a:defRPr sz="2000"/>
            </a:lvl4pPr>
            <a:lvl5pPr marL="1828846" indent="0">
              <a:buNone/>
              <a:defRPr sz="2000"/>
            </a:lvl5pPr>
            <a:lvl6pPr marL="2286057" indent="0">
              <a:buNone/>
              <a:defRPr sz="2000"/>
            </a:lvl6pPr>
            <a:lvl7pPr marL="2743269" indent="0">
              <a:buNone/>
              <a:defRPr sz="2000"/>
            </a:lvl7pPr>
            <a:lvl8pPr marL="3200480" indent="0">
              <a:buNone/>
              <a:defRPr sz="2000"/>
            </a:lvl8pPr>
            <a:lvl9pPr marL="3657691" indent="0">
              <a:buNone/>
              <a:defRPr sz="2000"/>
            </a:lvl9pPr>
          </a:lstStyle>
          <a:p>
            <a:r>
              <a:rPr lang="fi-FI" smtClean="0"/>
              <a:t>Lisää kuva napsauttamalla kuvaketta</a:t>
            </a:r>
            <a:endParaRPr lang="en-US" dirty="0"/>
          </a:p>
        </p:txBody>
      </p:sp>
      <p:sp>
        <p:nvSpPr>
          <p:cNvPr id="4" name="Text Placeholder 3"/>
          <p:cNvSpPr>
            <a:spLocks noGrp="1"/>
          </p:cNvSpPr>
          <p:nvPr>
            <p:ph type="body" sz="half" idx="2"/>
          </p:nvPr>
        </p:nvSpPr>
        <p:spPr>
          <a:xfrm>
            <a:off x="1097281" y="5907024"/>
            <a:ext cx="10113264" cy="594360"/>
          </a:xfrm>
        </p:spPr>
        <p:txBody>
          <a:bodyPr lIns="91440" tIns="0" rIns="91440" bIns="0">
            <a:normAutofit/>
          </a:bodyPr>
          <a:lstStyle>
            <a:lvl1pPr marL="0" indent="0">
              <a:spcBef>
                <a:spcPts val="0"/>
              </a:spcBef>
              <a:spcAft>
                <a:spcPts val="601"/>
              </a:spcAft>
              <a:buNone/>
              <a:defRPr sz="1500">
                <a:solidFill>
                  <a:srgbClr val="FFFFFF"/>
                </a:solidFill>
              </a:defRPr>
            </a:lvl1pPr>
            <a:lvl2pPr marL="457211" indent="0">
              <a:buNone/>
              <a:defRPr sz="1200"/>
            </a:lvl2pPr>
            <a:lvl3pPr marL="914423" indent="0">
              <a:buNone/>
              <a:defRPr sz="1001"/>
            </a:lvl3pPr>
            <a:lvl4pPr marL="1371634" indent="0">
              <a:buNone/>
              <a:defRPr sz="900"/>
            </a:lvl4pPr>
            <a:lvl5pPr marL="1828846" indent="0">
              <a:buNone/>
              <a:defRPr sz="900"/>
            </a:lvl5pPr>
            <a:lvl6pPr marL="2286057" indent="0">
              <a:buNone/>
              <a:defRPr sz="900"/>
            </a:lvl6pPr>
            <a:lvl7pPr marL="2743269" indent="0">
              <a:buNone/>
              <a:defRPr sz="900"/>
            </a:lvl7pPr>
            <a:lvl8pPr marL="3200480" indent="0">
              <a:buNone/>
              <a:defRPr sz="900"/>
            </a:lvl8pPr>
            <a:lvl9pPr marL="3657691"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a:xfrm>
            <a:off x="1097281" y="6459787"/>
            <a:ext cx="2472271" cy="365125"/>
          </a:xfrm>
          <a:prstGeom prst="rect">
            <a:avLst/>
          </a:prstGeom>
        </p:spPr>
        <p:txBody>
          <a:bodyPr/>
          <a:lstStyle/>
          <a:p>
            <a:fld id="{81859013-C929-4421-BD3E-7A7171547907}" type="datetime1">
              <a:rPr lang="fi-FI" smtClean="0"/>
              <a:t>28.2.2020</a:t>
            </a:fld>
            <a:endParaRPr lang="fi-FI"/>
          </a:p>
        </p:txBody>
      </p:sp>
      <p:sp>
        <p:nvSpPr>
          <p:cNvPr id="6" name="Footer Placeholder 5"/>
          <p:cNvSpPr>
            <a:spLocks noGrp="1"/>
          </p:cNvSpPr>
          <p:nvPr>
            <p:ph type="ftr" sz="quarter" idx="11"/>
          </p:nvPr>
        </p:nvSpPr>
        <p:spPr/>
        <p:txBody>
          <a:bodyPr/>
          <a:lstStyle/>
          <a:p>
            <a:r>
              <a:rPr lang="fi-FI" smtClean="0"/>
              <a:t>SOPIMUKSEN AIKAINEN TOIMINTA</a:t>
            </a:r>
            <a:endParaRPr lang="fi-FI"/>
          </a:p>
        </p:txBody>
      </p:sp>
      <p:sp>
        <p:nvSpPr>
          <p:cNvPr id="7" name="Slide Number Placeholder 6"/>
          <p:cNvSpPr>
            <a:spLocks noGrp="1"/>
          </p:cNvSpPr>
          <p:nvPr>
            <p:ph type="sldNum" sz="quarter" idx="12"/>
          </p:nvPr>
        </p:nvSpPr>
        <p:spPr/>
        <p:txBody>
          <a:bodyPr/>
          <a:lstStyle/>
          <a:p>
            <a:fld id="{0DC82243-5FBE-4E9B-9815-3B80B9FB2FBB}" type="slidenum">
              <a:rPr lang="fi-FI" smtClean="0"/>
              <a:t>‹#›</a:t>
            </a:fld>
            <a:endParaRPr lang="fi-FI"/>
          </a:p>
        </p:txBody>
      </p:sp>
    </p:spTree>
    <p:extLst>
      <p:ext uri="{BB962C8B-B14F-4D97-AF65-F5344CB8AC3E}">
        <p14:creationId xmlns:p14="http://schemas.microsoft.com/office/powerpoint/2010/main" val="181377517"/>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fi-FI" smtClean="0"/>
              <a:t>Muokkaa perustyyl. napsautt.</a:t>
            </a:r>
            <a:endParaRPr lang="en-US" dirty="0"/>
          </a:p>
        </p:txBody>
      </p:sp>
      <p:sp>
        <p:nvSpPr>
          <p:cNvPr id="3" name="Content Placeholder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a:xfrm>
            <a:off x="503723" y="3893509"/>
            <a:ext cx="2472271" cy="365125"/>
          </a:xfrm>
          <a:prstGeom prst="rect">
            <a:avLst/>
          </a:prstGeom>
        </p:spPr>
        <p:txBody>
          <a:bodyPr/>
          <a:lstStyle/>
          <a:p>
            <a:fld id="{E73C72D4-CAD8-4D12-B14E-1B932F04AF60}" type="datetime1">
              <a:rPr lang="fi-FI" smtClean="0">
                <a:solidFill>
                  <a:srgbClr val="000000"/>
                </a:solidFill>
              </a:rPr>
              <a:pPr/>
              <a:t>28.2.2020</a:t>
            </a:fld>
            <a:endParaRPr lang="fi-FI">
              <a:solidFill>
                <a:srgbClr val="000000"/>
              </a:solidFill>
            </a:endParaRPr>
          </a:p>
        </p:txBody>
      </p:sp>
      <p:sp>
        <p:nvSpPr>
          <p:cNvPr id="5" name="Footer Placeholder 4"/>
          <p:cNvSpPr>
            <a:spLocks noGrp="1"/>
          </p:cNvSpPr>
          <p:nvPr>
            <p:ph type="ftr" sz="quarter" idx="11"/>
          </p:nvPr>
        </p:nvSpPr>
        <p:spPr/>
        <p:txBody>
          <a:bodyPr/>
          <a:lstStyle/>
          <a:p>
            <a:endParaRPr lang="fi-FI" dirty="0"/>
          </a:p>
        </p:txBody>
      </p:sp>
      <p:sp>
        <p:nvSpPr>
          <p:cNvPr id="6" name="Slide Number Placeholder 5"/>
          <p:cNvSpPr>
            <a:spLocks noGrp="1"/>
          </p:cNvSpPr>
          <p:nvPr>
            <p:ph type="sldNum" sz="quarter" idx="12"/>
          </p:nvPr>
        </p:nvSpPr>
        <p:spPr/>
        <p:txBody>
          <a:bodyPr/>
          <a:lstStyle/>
          <a:p>
            <a:fld id="{35702E44-7133-4039-AFB2-677BAF16ACB9}" type="slidenum">
              <a:rPr lang="fi-FI" smtClean="0"/>
              <a:pPr/>
              <a:t>‹#›</a:t>
            </a:fld>
            <a:endParaRPr lang="fi-FI"/>
          </a:p>
        </p:txBody>
      </p:sp>
    </p:spTree>
    <p:extLst>
      <p:ext uri="{BB962C8B-B14F-4D97-AF65-F5344CB8AC3E}">
        <p14:creationId xmlns:p14="http://schemas.microsoft.com/office/powerpoint/2010/main" val="2188122525"/>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smtClean="0"/>
              <a:t>Muokkaa perustyyl. napsautt.</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1" baseline="0">
                <a:solidFill>
                  <a:schemeClr val="tx2"/>
                </a:solidFill>
                <a:latin typeface="+mj-lt"/>
              </a:defRPr>
            </a:lvl1pPr>
            <a:lvl2pPr marL="457211" indent="0">
              <a:buNone/>
              <a:defRPr sz="1801">
                <a:solidFill>
                  <a:schemeClr val="tx1">
                    <a:tint val="75000"/>
                  </a:schemeClr>
                </a:solidFill>
              </a:defRPr>
            </a:lvl2pPr>
            <a:lvl3pPr marL="914423" indent="0">
              <a:buNone/>
              <a:defRPr sz="1600">
                <a:solidFill>
                  <a:schemeClr val="tx1">
                    <a:tint val="75000"/>
                  </a:schemeClr>
                </a:solidFill>
              </a:defRPr>
            </a:lvl3pPr>
            <a:lvl4pPr marL="1371634" indent="0">
              <a:buNone/>
              <a:defRPr sz="1401">
                <a:solidFill>
                  <a:schemeClr val="tx1">
                    <a:tint val="75000"/>
                  </a:schemeClr>
                </a:solidFill>
              </a:defRPr>
            </a:lvl4pPr>
            <a:lvl5pPr marL="1828846" indent="0">
              <a:buNone/>
              <a:defRPr sz="1401">
                <a:solidFill>
                  <a:schemeClr val="tx1">
                    <a:tint val="75000"/>
                  </a:schemeClr>
                </a:solidFill>
              </a:defRPr>
            </a:lvl5pPr>
            <a:lvl6pPr marL="2286057" indent="0">
              <a:buNone/>
              <a:defRPr sz="1401">
                <a:solidFill>
                  <a:schemeClr val="tx1">
                    <a:tint val="75000"/>
                  </a:schemeClr>
                </a:solidFill>
              </a:defRPr>
            </a:lvl6pPr>
            <a:lvl7pPr marL="2743269" indent="0">
              <a:buNone/>
              <a:defRPr sz="1401">
                <a:solidFill>
                  <a:schemeClr val="tx1">
                    <a:tint val="75000"/>
                  </a:schemeClr>
                </a:solidFill>
              </a:defRPr>
            </a:lvl7pPr>
            <a:lvl8pPr marL="3200480" indent="0">
              <a:buNone/>
              <a:defRPr sz="1401">
                <a:solidFill>
                  <a:schemeClr val="tx1">
                    <a:tint val="75000"/>
                  </a:schemeClr>
                </a:solidFill>
              </a:defRPr>
            </a:lvl8pPr>
            <a:lvl9pPr marL="3657691" indent="0">
              <a:buNone/>
              <a:defRPr sz="1401">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a:xfrm>
            <a:off x="503723" y="3893509"/>
            <a:ext cx="2472271" cy="365125"/>
          </a:xfrm>
          <a:prstGeom prst="rect">
            <a:avLst/>
          </a:prstGeom>
        </p:spPr>
        <p:txBody>
          <a:bodyPr/>
          <a:lstStyle/>
          <a:p>
            <a:fld id="{D670D344-4924-408D-A878-B9215DE59396}" type="datetime1">
              <a:rPr lang="fi-FI" smtClean="0">
                <a:solidFill>
                  <a:srgbClr val="000000"/>
                </a:solidFill>
              </a:rPr>
              <a:pPr/>
              <a:t>28.2.2020</a:t>
            </a:fld>
            <a:endParaRPr lang="fi-FI">
              <a:solidFill>
                <a:srgbClr val="000000"/>
              </a:solidFill>
            </a:endParaRPr>
          </a:p>
        </p:txBody>
      </p:sp>
      <p:sp>
        <p:nvSpPr>
          <p:cNvPr id="5" name="Footer Placeholder 4"/>
          <p:cNvSpPr>
            <a:spLocks noGrp="1"/>
          </p:cNvSpPr>
          <p:nvPr>
            <p:ph type="ftr" sz="quarter" idx="11"/>
          </p:nvPr>
        </p:nvSpPr>
        <p:spPr/>
        <p:txBody>
          <a:bodyPr/>
          <a:lstStyle/>
          <a:p>
            <a:endParaRPr lang="fi-FI" dirty="0"/>
          </a:p>
        </p:txBody>
      </p:sp>
      <p:sp>
        <p:nvSpPr>
          <p:cNvPr id="6" name="Slide Number Placeholder 5"/>
          <p:cNvSpPr>
            <a:spLocks noGrp="1"/>
          </p:cNvSpPr>
          <p:nvPr>
            <p:ph type="sldNum" sz="quarter" idx="12"/>
          </p:nvPr>
        </p:nvSpPr>
        <p:spPr/>
        <p:txBody>
          <a:bodyPr/>
          <a:lstStyle/>
          <a:p>
            <a:fld id="{35702E44-7133-4039-AFB2-677BAF16ACB9}" type="slidenum">
              <a:rPr lang="fi-FI" smtClean="0"/>
              <a:pPr/>
              <a:t>‹#›</a:t>
            </a:fld>
            <a:endParaRPr lang="fi-FI"/>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Kuva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8666" y="6499928"/>
            <a:ext cx="2323691" cy="284841"/>
          </a:xfrm>
          <a:prstGeom prst="rect">
            <a:avLst/>
          </a:prstGeom>
        </p:spPr>
      </p:pic>
    </p:spTree>
    <p:extLst>
      <p:ext uri="{BB962C8B-B14F-4D97-AF65-F5344CB8AC3E}">
        <p14:creationId xmlns:p14="http://schemas.microsoft.com/office/powerpoint/2010/main" val="3722795761"/>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Date Placeholder 4"/>
          <p:cNvSpPr>
            <a:spLocks noGrp="1"/>
          </p:cNvSpPr>
          <p:nvPr>
            <p:ph type="dt" sz="half" idx="10"/>
          </p:nvPr>
        </p:nvSpPr>
        <p:spPr>
          <a:xfrm>
            <a:off x="503723" y="3893509"/>
            <a:ext cx="2472271" cy="365125"/>
          </a:xfrm>
          <a:prstGeom prst="rect">
            <a:avLst/>
          </a:prstGeom>
        </p:spPr>
        <p:txBody>
          <a:bodyPr/>
          <a:lstStyle/>
          <a:p>
            <a:fld id="{CF20259D-73ED-4721-88B5-A7AA0E8F56AF}" type="datetime1">
              <a:rPr lang="fi-FI" smtClean="0">
                <a:solidFill>
                  <a:srgbClr val="000000"/>
                </a:solidFill>
              </a:rPr>
              <a:pPr/>
              <a:t>28.2.2020</a:t>
            </a:fld>
            <a:endParaRPr lang="fi-FI">
              <a:solidFill>
                <a:srgbClr val="000000"/>
              </a:solidFill>
            </a:endParaRPr>
          </a:p>
        </p:txBody>
      </p:sp>
      <p:sp>
        <p:nvSpPr>
          <p:cNvPr id="6" name="Footer Placeholder 5"/>
          <p:cNvSpPr>
            <a:spLocks noGrp="1"/>
          </p:cNvSpPr>
          <p:nvPr>
            <p:ph type="ftr" sz="quarter" idx="11"/>
          </p:nvPr>
        </p:nvSpPr>
        <p:spPr/>
        <p:txBody>
          <a:bodyPr/>
          <a:lstStyle/>
          <a:p>
            <a:endParaRPr lang="fi-FI" dirty="0"/>
          </a:p>
        </p:txBody>
      </p:sp>
      <p:sp>
        <p:nvSpPr>
          <p:cNvPr id="7" name="Slide Number Placeholder 6"/>
          <p:cNvSpPr>
            <a:spLocks noGrp="1"/>
          </p:cNvSpPr>
          <p:nvPr>
            <p:ph type="sldNum" sz="quarter" idx="12"/>
          </p:nvPr>
        </p:nvSpPr>
        <p:spPr/>
        <p:txBody>
          <a:bodyPr/>
          <a:lstStyle/>
          <a:p>
            <a:fld id="{35702E44-7133-4039-AFB2-677BAF16ACB9}" type="slidenum">
              <a:rPr lang="fi-FI" smtClean="0"/>
              <a:pPr/>
              <a:t>‹#›</a:t>
            </a:fld>
            <a:endParaRPr lang="fi-FI"/>
          </a:p>
        </p:txBody>
      </p:sp>
    </p:spTree>
    <p:extLst>
      <p:ext uri="{BB962C8B-B14F-4D97-AF65-F5344CB8AC3E}">
        <p14:creationId xmlns:p14="http://schemas.microsoft.com/office/powerpoint/2010/main" val="4045681441"/>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1060198"/>
          </a:xfrm>
        </p:spPr>
        <p:txBody>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11" indent="0">
              <a:buNone/>
              <a:defRPr sz="2000" b="1"/>
            </a:lvl2pPr>
            <a:lvl3pPr marL="914423" indent="0">
              <a:buNone/>
              <a:defRPr sz="1801"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fi-FI" dirty="0" smtClean="0"/>
              <a:t>Muokkaa tekstin perustyylejä napsauttamalla</a:t>
            </a:r>
          </a:p>
        </p:txBody>
      </p:sp>
      <p:sp>
        <p:nvSpPr>
          <p:cNvPr id="4" name="Content Placeholder 3"/>
          <p:cNvSpPr>
            <a:spLocks noGrp="1"/>
          </p:cNvSpPr>
          <p:nvPr>
            <p:ph sz="half" idx="2"/>
          </p:nvPr>
        </p:nvSpPr>
        <p:spPr>
          <a:xfrm>
            <a:off x="1097280" y="2582334"/>
            <a:ext cx="4937760" cy="3378200"/>
          </a:xfrm>
        </p:spPr>
        <p:txBody>
          <a:body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11" indent="0">
              <a:buNone/>
              <a:defRPr sz="2000" b="1"/>
            </a:lvl2pPr>
            <a:lvl3pPr marL="914423" indent="0">
              <a:buNone/>
              <a:defRPr sz="1801"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fi-FI" smtClean="0"/>
              <a:t>Muokkaa tekstin perustyylejä napsauttamalla</a:t>
            </a:r>
          </a:p>
        </p:txBody>
      </p:sp>
      <p:sp>
        <p:nvSpPr>
          <p:cNvPr id="6" name="Content Placeholder 5"/>
          <p:cNvSpPr>
            <a:spLocks noGrp="1"/>
          </p:cNvSpPr>
          <p:nvPr>
            <p:ph sz="quarter" idx="4"/>
          </p:nvPr>
        </p:nvSpPr>
        <p:spPr>
          <a:xfrm>
            <a:off x="6217920" y="2582334"/>
            <a:ext cx="4937760" cy="33782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7" name="Date Placeholder 6"/>
          <p:cNvSpPr>
            <a:spLocks noGrp="1"/>
          </p:cNvSpPr>
          <p:nvPr>
            <p:ph type="dt" sz="half" idx="10"/>
          </p:nvPr>
        </p:nvSpPr>
        <p:spPr>
          <a:xfrm>
            <a:off x="503723" y="3893509"/>
            <a:ext cx="2472271" cy="365125"/>
          </a:xfrm>
          <a:prstGeom prst="rect">
            <a:avLst/>
          </a:prstGeom>
        </p:spPr>
        <p:txBody>
          <a:bodyPr/>
          <a:lstStyle/>
          <a:p>
            <a:fld id="{C106BBE3-19A7-4F6A-B077-F62F7555CF89}" type="datetime1">
              <a:rPr lang="fi-FI" smtClean="0">
                <a:solidFill>
                  <a:srgbClr val="000000"/>
                </a:solidFill>
              </a:rPr>
              <a:pPr/>
              <a:t>28.2.2020</a:t>
            </a:fld>
            <a:endParaRPr lang="fi-FI">
              <a:solidFill>
                <a:srgbClr val="000000"/>
              </a:solidFill>
            </a:endParaRPr>
          </a:p>
        </p:txBody>
      </p:sp>
      <p:sp>
        <p:nvSpPr>
          <p:cNvPr id="8" name="Footer Placeholder 7"/>
          <p:cNvSpPr>
            <a:spLocks noGrp="1"/>
          </p:cNvSpPr>
          <p:nvPr>
            <p:ph type="ftr" sz="quarter" idx="11"/>
          </p:nvPr>
        </p:nvSpPr>
        <p:spPr/>
        <p:txBody>
          <a:bodyPr/>
          <a:lstStyle/>
          <a:p>
            <a:endParaRPr lang="fi-FI" dirty="0"/>
          </a:p>
        </p:txBody>
      </p:sp>
      <p:sp>
        <p:nvSpPr>
          <p:cNvPr id="9" name="Slide Number Placeholder 8"/>
          <p:cNvSpPr>
            <a:spLocks noGrp="1"/>
          </p:cNvSpPr>
          <p:nvPr>
            <p:ph type="sldNum" sz="quarter" idx="12"/>
          </p:nvPr>
        </p:nvSpPr>
        <p:spPr/>
        <p:txBody>
          <a:bodyPr/>
          <a:lstStyle/>
          <a:p>
            <a:fld id="{35702E44-7133-4039-AFB2-677BAF16ACB9}" type="slidenum">
              <a:rPr lang="fi-FI" smtClean="0"/>
              <a:pPr/>
              <a:t>‹#›</a:t>
            </a:fld>
            <a:endParaRPr lang="fi-FI"/>
          </a:p>
        </p:txBody>
      </p:sp>
    </p:spTree>
    <p:extLst>
      <p:ext uri="{BB962C8B-B14F-4D97-AF65-F5344CB8AC3E}">
        <p14:creationId xmlns:p14="http://schemas.microsoft.com/office/powerpoint/2010/main" val="2170281567"/>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Date Placeholder 2"/>
          <p:cNvSpPr>
            <a:spLocks noGrp="1"/>
          </p:cNvSpPr>
          <p:nvPr>
            <p:ph type="dt" sz="half" idx="10"/>
          </p:nvPr>
        </p:nvSpPr>
        <p:spPr>
          <a:xfrm>
            <a:off x="503723" y="3893509"/>
            <a:ext cx="2472271" cy="365125"/>
          </a:xfrm>
          <a:prstGeom prst="rect">
            <a:avLst/>
          </a:prstGeom>
        </p:spPr>
        <p:txBody>
          <a:bodyPr/>
          <a:lstStyle/>
          <a:p>
            <a:fld id="{FC03A6BD-1760-486F-80C6-F786387FE0E0}" type="datetime1">
              <a:rPr lang="fi-FI" smtClean="0">
                <a:solidFill>
                  <a:srgbClr val="000000"/>
                </a:solidFill>
              </a:rPr>
              <a:pPr/>
              <a:t>28.2.2020</a:t>
            </a:fld>
            <a:endParaRPr lang="fi-FI">
              <a:solidFill>
                <a:srgbClr val="000000"/>
              </a:solidFill>
            </a:endParaRPr>
          </a:p>
        </p:txBody>
      </p:sp>
      <p:sp>
        <p:nvSpPr>
          <p:cNvPr id="4" name="Footer Placeholder 3"/>
          <p:cNvSpPr>
            <a:spLocks noGrp="1"/>
          </p:cNvSpPr>
          <p:nvPr>
            <p:ph type="ftr" sz="quarter" idx="11"/>
          </p:nvPr>
        </p:nvSpPr>
        <p:spPr/>
        <p:txBody>
          <a:bodyPr/>
          <a:lstStyle/>
          <a:p>
            <a:endParaRPr lang="fi-FI" dirty="0"/>
          </a:p>
        </p:txBody>
      </p:sp>
      <p:sp>
        <p:nvSpPr>
          <p:cNvPr id="5" name="Slide Number Placeholder 4"/>
          <p:cNvSpPr>
            <a:spLocks noGrp="1"/>
          </p:cNvSpPr>
          <p:nvPr>
            <p:ph type="sldNum" sz="quarter" idx="12"/>
          </p:nvPr>
        </p:nvSpPr>
        <p:spPr/>
        <p:txBody>
          <a:bodyPr/>
          <a:lstStyle/>
          <a:p>
            <a:fld id="{35702E44-7133-4039-AFB2-677BAF16ACB9}" type="slidenum">
              <a:rPr lang="fi-FI" smtClean="0"/>
              <a:pPr/>
              <a:t>‹#›</a:t>
            </a:fld>
            <a:endParaRPr lang="fi-FI"/>
          </a:p>
        </p:txBody>
      </p:sp>
    </p:spTree>
    <p:extLst>
      <p:ext uri="{BB962C8B-B14F-4D97-AF65-F5344CB8AC3E}">
        <p14:creationId xmlns:p14="http://schemas.microsoft.com/office/powerpoint/2010/main" val="96676518"/>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503723" y="3893509"/>
            <a:ext cx="2472271" cy="365125"/>
          </a:xfrm>
          <a:prstGeom prst="rect">
            <a:avLst/>
          </a:prstGeom>
        </p:spPr>
        <p:txBody>
          <a:bodyPr/>
          <a:lstStyle/>
          <a:p>
            <a:fld id="{D9B1877A-BC49-46D1-A350-979D4764D4D2}" type="datetime1">
              <a:rPr lang="fi-FI" smtClean="0">
                <a:solidFill>
                  <a:srgbClr val="000000"/>
                </a:solidFill>
              </a:rPr>
              <a:pPr/>
              <a:t>28.2.2020</a:t>
            </a:fld>
            <a:endParaRPr lang="fi-FI">
              <a:solidFill>
                <a:srgbClr val="000000"/>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dirty="0"/>
          </a:p>
        </p:txBody>
      </p:sp>
      <p:sp>
        <p:nvSpPr>
          <p:cNvPr id="9" name="Slide Number Placeholder 8"/>
          <p:cNvSpPr>
            <a:spLocks noGrp="1"/>
          </p:cNvSpPr>
          <p:nvPr>
            <p:ph type="sldNum" sz="quarter" idx="12"/>
          </p:nvPr>
        </p:nvSpPr>
        <p:spPr/>
        <p:txBody>
          <a:bodyPr/>
          <a:lstStyle/>
          <a:p>
            <a:fld id="{35702E44-7133-4039-AFB2-677BAF16ACB9}" type="slidenum">
              <a:rPr lang="fi-FI" smtClean="0"/>
              <a:pPr/>
              <a:t>‹#›</a:t>
            </a:fld>
            <a:endParaRPr lang="fi-FI"/>
          </a:p>
        </p:txBody>
      </p:sp>
      <p:pic>
        <p:nvPicPr>
          <p:cNvPr id="10" name="Kuva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8666" y="6499928"/>
            <a:ext cx="2323691" cy="284841"/>
          </a:xfrm>
          <a:prstGeom prst="rect">
            <a:avLst/>
          </a:prstGeom>
        </p:spPr>
      </p:pic>
    </p:spTree>
    <p:extLst>
      <p:ext uri="{BB962C8B-B14F-4D97-AF65-F5344CB8AC3E}">
        <p14:creationId xmlns:p14="http://schemas.microsoft.com/office/powerpoint/2010/main" val="2930073001"/>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1" y="594359"/>
            <a:ext cx="3200400" cy="2286000"/>
          </a:xfrm>
        </p:spPr>
        <p:txBody>
          <a:bodyPr anchor="b">
            <a:normAutofit/>
          </a:bodyPr>
          <a:lstStyle>
            <a:lvl1pPr>
              <a:defRPr sz="3600" b="0">
                <a:solidFill>
                  <a:srgbClr val="FFFFFF"/>
                </a:solidFill>
              </a:defRPr>
            </a:lvl1pPr>
          </a:lstStyle>
          <a:p>
            <a:r>
              <a:rPr lang="fi-FI" smtClean="0"/>
              <a:t>Muokkaa perustyyl. napsautt.</a:t>
            </a:r>
            <a:endParaRPr lang="en-US" dirty="0"/>
          </a:p>
        </p:txBody>
      </p:sp>
      <p:sp>
        <p:nvSpPr>
          <p:cNvPr id="3" name="Content Placeholder 2"/>
          <p:cNvSpPr>
            <a:spLocks noGrp="1"/>
          </p:cNvSpPr>
          <p:nvPr>
            <p:ph idx="1"/>
          </p:nvPr>
        </p:nvSpPr>
        <p:spPr>
          <a:xfrm>
            <a:off x="4800601" y="731520"/>
            <a:ext cx="6492240" cy="52578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Text Placeholder 3"/>
          <p:cNvSpPr>
            <a:spLocks noGrp="1"/>
          </p:cNvSpPr>
          <p:nvPr>
            <p:ph type="body" sz="half" idx="2"/>
          </p:nvPr>
        </p:nvSpPr>
        <p:spPr>
          <a:xfrm>
            <a:off x="457201" y="2926080"/>
            <a:ext cx="3200400" cy="3379124"/>
          </a:xfrm>
        </p:spPr>
        <p:txBody>
          <a:bodyPr lIns="91440" rIns="91440">
            <a:normAutofit/>
          </a:bodyPr>
          <a:lstStyle>
            <a:lvl1pPr marL="0" indent="0">
              <a:buNone/>
              <a:defRPr sz="1500">
                <a:solidFill>
                  <a:srgbClr val="FFFFFF"/>
                </a:solidFill>
              </a:defRPr>
            </a:lvl1pPr>
            <a:lvl2pPr marL="457211" indent="0">
              <a:buNone/>
              <a:defRPr sz="1200"/>
            </a:lvl2pPr>
            <a:lvl3pPr marL="914423" indent="0">
              <a:buNone/>
              <a:defRPr sz="1001"/>
            </a:lvl3pPr>
            <a:lvl4pPr marL="1371634" indent="0">
              <a:buNone/>
              <a:defRPr sz="900"/>
            </a:lvl4pPr>
            <a:lvl5pPr marL="1828846" indent="0">
              <a:buNone/>
              <a:defRPr sz="900"/>
            </a:lvl5pPr>
            <a:lvl6pPr marL="2286057" indent="0">
              <a:buNone/>
              <a:defRPr sz="900"/>
            </a:lvl6pPr>
            <a:lvl7pPr marL="2743269" indent="0">
              <a:buNone/>
              <a:defRPr sz="900"/>
            </a:lvl7pPr>
            <a:lvl8pPr marL="3200480" indent="0">
              <a:buNone/>
              <a:defRPr sz="900"/>
            </a:lvl8pPr>
            <a:lvl9pPr marL="3657691"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a:xfrm>
            <a:off x="465513" y="6459787"/>
            <a:ext cx="2618510" cy="365125"/>
          </a:xfrm>
          <a:prstGeom prst="rect">
            <a:avLst/>
          </a:prstGeom>
        </p:spPr>
        <p:txBody>
          <a:bodyPr/>
          <a:lstStyle>
            <a:lvl1pPr algn="l">
              <a:defRPr/>
            </a:lvl1pPr>
          </a:lstStyle>
          <a:p>
            <a:fld id="{4E0A4EF0-B271-4E6B-8509-F9C9036C5BCB}" type="datetime1">
              <a:rPr lang="fi-FI" smtClean="0">
                <a:solidFill>
                  <a:srgbClr val="000000"/>
                </a:solidFill>
              </a:rPr>
              <a:pPr/>
              <a:t>28.2.2020</a:t>
            </a:fld>
            <a:endParaRPr lang="fi-FI">
              <a:solidFill>
                <a:srgbClr val="000000"/>
              </a:solidFill>
            </a:endParaRPr>
          </a:p>
        </p:txBody>
      </p:sp>
      <p:sp>
        <p:nvSpPr>
          <p:cNvPr id="6" name="Footer Placeholder 5"/>
          <p:cNvSpPr>
            <a:spLocks noGrp="1"/>
          </p:cNvSpPr>
          <p:nvPr>
            <p:ph type="ftr" sz="quarter" idx="11"/>
          </p:nvPr>
        </p:nvSpPr>
        <p:spPr>
          <a:xfrm>
            <a:off x="4800600" y="6459787"/>
            <a:ext cx="4648201" cy="365125"/>
          </a:xfrm>
        </p:spPr>
        <p:txBody>
          <a:bodyPr/>
          <a:lstStyle>
            <a:lvl1pPr algn="l">
              <a:defRPr>
                <a:solidFill>
                  <a:schemeClr val="tx2"/>
                </a:solidFill>
              </a:defRPr>
            </a:lvl1pPr>
          </a:lstStyle>
          <a:p>
            <a:endParaRPr lang="fi-FI">
              <a:solidFill>
                <a:srgbClr val="0C90A2"/>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5702E44-7133-4039-AFB2-677BAF16ACB9}" type="slidenum">
              <a:rPr lang="fi-FI" smtClean="0">
                <a:solidFill>
                  <a:srgbClr val="0C90A2"/>
                </a:solidFill>
              </a:rPr>
              <a:pPr/>
              <a:t>‹#›</a:t>
            </a:fld>
            <a:endParaRPr lang="fi-FI">
              <a:solidFill>
                <a:srgbClr val="0C90A2"/>
              </a:solidFill>
            </a:endParaRPr>
          </a:p>
        </p:txBody>
      </p:sp>
    </p:spTree>
    <p:extLst>
      <p:ext uri="{BB962C8B-B14F-4D97-AF65-F5344CB8AC3E}">
        <p14:creationId xmlns:p14="http://schemas.microsoft.com/office/powerpoint/2010/main" val="2790905969"/>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Otsikollinen kuva">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6"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1" y="5074920"/>
            <a:ext cx="10113264" cy="822960"/>
          </a:xfrm>
        </p:spPr>
        <p:txBody>
          <a:bodyPr lIns="91440" tIns="0" rIns="91440" bIns="0" anchor="b">
            <a:noAutofit/>
          </a:bodyPr>
          <a:lstStyle>
            <a:lvl1pPr>
              <a:defRPr sz="3600" b="0">
                <a:solidFill>
                  <a:srgbClr val="FFFFFF"/>
                </a:solidFill>
              </a:defRPr>
            </a:lvl1pPr>
          </a:lstStyle>
          <a:p>
            <a:r>
              <a:rPr lang="fi-FI" smtClean="0"/>
              <a:t>Muokkaa perustyyl. napsautt.</a:t>
            </a:r>
            <a:endParaRPr lang="en-US" dirty="0"/>
          </a:p>
        </p:txBody>
      </p:sp>
      <p:sp>
        <p:nvSpPr>
          <p:cNvPr id="4" name="Text Placeholder 3"/>
          <p:cNvSpPr>
            <a:spLocks noGrp="1"/>
          </p:cNvSpPr>
          <p:nvPr>
            <p:ph type="body" sz="half" idx="2"/>
          </p:nvPr>
        </p:nvSpPr>
        <p:spPr>
          <a:xfrm>
            <a:off x="1097281" y="5907023"/>
            <a:ext cx="10113264" cy="594360"/>
          </a:xfrm>
        </p:spPr>
        <p:txBody>
          <a:bodyPr lIns="91440" tIns="0" rIns="91440" bIns="0">
            <a:normAutofit/>
          </a:bodyPr>
          <a:lstStyle>
            <a:lvl1pPr marL="0" indent="0">
              <a:spcBef>
                <a:spcPts val="0"/>
              </a:spcBef>
              <a:spcAft>
                <a:spcPts val="601"/>
              </a:spcAft>
              <a:buNone/>
              <a:defRPr sz="1500">
                <a:solidFill>
                  <a:srgbClr val="FFFFFF"/>
                </a:solidFill>
              </a:defRPr>
            </a:lvl1pPr>
            <a:lvl2pPr marL="457211" indent="0">
              <a:buNone/>
              <a:defRPr sz="1200"/>
            </a:lvl2pPr>
            <a:lvl3pPr marL="914423" indent="0">
              <a:buNone/>
              <a:defRPr sz="1001"/>
            </a:lvl3pPr>
            <a:lvl4pPr marL="1371634" indent="0">
              <a:buNone/>
              <a:defRPr sz="900"/>
            </a:lvl4pPr>
            <a:lvl5pPr marL="1828846" indent="0">
              <a:buNone/>
              <a:defRPr sz="900"/>
            </a:lvl5pPr>
            <a:lvl6pPr marL="2286057" indent="0">
              <a:buNone/>
              <a:defRPr sz="900"/>
            </a:lvl6pPr>
            <a:lvl7pPr marL="2743269" indent="0">
              <a:buNone/>
              <a:defRPr sz="900"/>
            </a:lvl7pPr>
            <a:lvl8pPr marL="3200480" indent="0">
              <a:buNone/>
              <a:defRPr sz="900"/>
            </a:lvl8pPr>
            <a:lvl9pPr marL="3657691"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a:xfrm>
            <a:off x="503723" y="3893509"/>
            <a:ext cx="2472271" cy="365125"/>
          </a:xfrm>
          <a:prstGeom prst="rect">
            <a:avLst/>
          </a:prstGeom>
        </p:spPr>
        <p:txBody>
          <a:bodyPr/>
          <a:lstStyle/>
          <a:p>
            <a:fld id="{B67528A4-5687-4899-9011-3D98B7F4DC00}" type="datetime1">
              <a:rPr lang="fi-FI" smtClean="0">
                <a:solidFill>
                  <a:srgbClr val="000000"/>
                </a:solidFill>
              </a:rPr>
              <a:pPr/>
              <a:t>28.2.2020</a:t>
            </a:fld>
            <a:endParaRPr lang="fi-FI">
              <a:solidFill>
                <a:srgbClr val="000000"/>
              </a:solidFill>
            </a:endParaRPr>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35702E44-7133-4039-AFB2-677BAF16ACB9}" type="slidenum">
              <a:rPr lang="fi-FI" smtClean="0"/>
              <a:pPr/>
              <a:t>‹#›</a:t>
            </a:fld>
            <a:endParaRPr lang="fi-FI"/>
          </a:p>
        </p:txBody>
      </p:sp>
    </p:spTree>
    <p:extLst>
      <p:ext uri="{BB962C8B-B14F-4D97-AF65-F5344CB8AC3E}">
        <p14:creationId xmlns:p14="http://schemas.microsoft.com/office/powerpoint/2010/main" val="1463605855"/>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_Otsikollinen kuva">
    <p:spTree>
      <p:nvGrpSpPr>
        <p:cNvPr id="1" name=""/>
        <p:cNvGrpSpPr/>
        <p:nvPr/>
      </p:nvGrpSpPr>
      <p:grpSpPr>
        <a:xfrm>
          <a:off x="0" y="0"/>
          <a:ext cx="0" cy="0"/>
          <a:chOff x="0" y="0"/>
          <a:chExt cx="0" cy="0"/>
        </a:xfrm>
      </p:grpSpPr>
      <p:sp>
        <p:nvSpPr>
          <p:cNvPr id="8" name="Rectangle 7"/>
          <p:cNvSpPr/>
          <p:nvPr/>
        </p:nvSpPr>
        <p:spPr>
          <a:xfrm>
            <a:off x="3175" y="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1895461"/>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37780" y="631529"/>
            <a:ext cx="10113264" cy="822960"/>
          </a:xfrm>
        </p:spPr>
        <p:txBody>
          <a:bodyPr lIns="91440" tIns="0" rIns="91440" bIns="0" anchor="b">
            <a:noAutofit/>
          </a:bodyPr>
          <a:lstStyle>
            <a:lvl1pPr>
              <a:defRPr sz="3600" b="0">
                <a:solidFill>
                  <a:srgbClr val="FFFFFF"/>
                </a:solidFill>
              </a:defRPr>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en-US" dirty="0"/>
          </a:p>
        </p:txBody>
      </p:sp>
      <p:sp>
        <p:nvSpPr>
          <p:cNvPr id="10" name="Rectangle 6"/>
          <p:cNvSpPr/>
          <p:nvPr userDrawn="1"/>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8"/>
          <p:cNvSpPr/>
          <p:nvPr userDrawn="1"/>
        </p:nvSpPr>
        <p:spPr>
          <a:xfrm>
            <a:off x="1"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Date Placeholder 3"/>
          <p:cNvSpPr>
            <a:spLocks noGrp="1"/>
          </p:cNvSpPr>
          <p:nvPr>
            <p:ph type="dt" sz="half" idx="2"/>
          </p:nvPr>
        </p:nvSpPr>
        <p:spPr>
          <a:xfrm>
            <a:off x="1097281"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C227A5E3-6307-4F92-89AA-63574481E311}" type="datetime1">
              <a:rPr lang="fi-FI" smtClean="0"/>
              <a:pPr/>
              <a:t>28.2.2020</a:t>
            </a:fld>
            <a:endParaRPr lang="fi-FI"/>
          </a:p>
        </p:txBody>
      </p:sp>
      <p:sp>
        <p:nvSpPr>
          <p:cNvPr id="13" name="Footer Placeholder 4"/>
          <p:cNvSpPr>
            <a:spLocks noGrp="1"/>
          </p:cNvSpPr>
          <p:nvPr>
            <p:ph type="ftr" sz="quarter" idx="3"/>
          </p:nvPr>
        </p:nvSpPr>
        <p:spPr>
          <a:xfrm>
            <a:off x="3686184"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i-FI" dirty="0"/>
          </a:p>
        </p:txBody>
      </p:sp>
      <p:sp>
        <p:nvSpPr>
          <p:cNvPr id="14" name="Slide Number Placeholder 5"/>
          <p:cNvSpPr>
            <a:spLocks noGrp="1"/>
          </p:cNvSpPr>
          <p:nvPr>
            <p:ph type="sldNum" sz="quarter" idx="4"/>
          </p:nvPr>
        </p:nvSpPr>
        <p:spPr>
          <a:xfrm>
            <a:off x="9900459"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0DC82243-5FBE-4E9B-9815-3B80B9FB2FBB}" type="slidenum">
              <a:rPr lang="fi-FI" smtClean="0"/>
              <a:pPr/>
              <a:t>‹#›</a:t>
            </a:fld>
            <a:endParaRPr lang="fi-FI"/>
          </a:p>
        </p:txBody>
      </p:sp>
      <p:pic>
        <p:nvPicPr>
          <p:cNvPr id="15" name="Kuva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8666" y="6499928"/>
            <a:ext cx="2323691" cy="284841"/>
          </a:xfrm>
          <a:prstGeom prst="rect">
            <a:avLst/>
          </a:prstGeom>
        </p:spPr>
      </p:pic>
    </p:spTree>
    <p:extLst>
      <p:ext uri="{BB962C8B-B14F-4D97-AF65-F5344CB8AC3E}">
        <p14:creationId xmlns:p14="http://schemas.microsoft.com/office/powerpoint/2010/main" val="1072541752"/>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Johdanto">
    <p:spTree>
      <p:nvGrpSpPr>
        <p:cNvPr id="1" name=""/>
        <p:cNvGrpSpPr/>
        <p:nvPr/>
      </p:nvGrpSpPr>
      <p:grpSpPr>
        <a:xfrm>
          <a:off x="0" y="0"/>
          <a:ext cx="0" cy="0"/>
          <a:chOff x="0" y="0"/>
          <a:chExt cx="0" cy="0"/>
        </a:xfrm>
      </p:grpSpPr>
      <p:sp>
        <p:nvSpPr>
          <p:cNvPr id="8" name="Rectangle 7"/>
          <p:cNvSpPr/>
          <p:nvPr/>
        </p:nvSpPr>
        <p:spPr>
          <a:xfrm>
            <a:off x="3175" y="0"/>
            <a:ext cx="12188825" cy="16083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175" y="1603343"/>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39369" y="599452"/>
            <a:ext cx="10113264" cy="409460"/>
          </a:xfrm>
        </p:spPr>
        <p:txBody>
          <a:bodyPr lIns="91440" tIns="0" rIns="91440" bIns="0" anchor="b">
            <a:noAutofit/>
          </a:bodyPr>
          <a:lstStyle>
            <a:lvl1pPr>
              <a:defRPr sz="2400" b="0">
                <a:solidFill>
                  <a:srgbClr val="FFFFFF"/>
                </a:solidFill>
              </a:defRPr>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en-US" dirty="0"/>
          </a:p>
        </p:txBody>
      </p:sp>
      <p:sp>
        <p:nvSpPr>
          <p:cNvPr id="10" name="Rectangle 6"/>
          <p:cNvSpPr/>
          <p:nvPr userDrawn="1"/>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8"/>
          <p:cNvSpPr/>
          <p:nvPr userDrawn="1"/>
        </p:nvSpPr>
        <p:spPr>
          <a:xfrm>
            <a:off x="1"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Date Placeholder 3"/>
          <p:cNvSpPr>
            <a:spLocks noGrp="1"/>
          </p:cNvSpPr>
          <p:nvPr>
            <p:ph type="dt" sz="half" idx="2"/>
          </p:nvPr>
        </p:nvSpPr>
        <p:spPr>
          <a:xfrm>
            <a:off x="1097281"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F4B27ABD-BA15-4AED-879E-1BDB304663EF}" type="datetime1">
              <a:rPr lang="fi-FI" smtClean="0"/>
              <a:pPr/>
              <a:t>28.2.2020</a:t>
            </a:fld>
            <a:endParaRPr lang="fi-FI"/>
          </a:p>
        </p:txBody>
      </p:sp>
      <p:sp>
        <p:nvSpPr>
          <p:cNvPr id="13" name="Footer Placeholder 4"/>
          <p:cNvSpPr>
            <a:spLocks noGrp="1"/>
          </p:cNvSpPr>
          <p:nvPr>
            <p:ph type="ftr" sz="quarter" idx="3"/>
          </p:nvPr>
        </p:nvSpPr>
        <p:spPr>
          <a:xfrm>
            <a:off x="3686184"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i-FI" dirty="0"/>
          </a:p>
        </p:txBody>
      </p:sp>
      <p:sp>
        <p:nvSpPr>
          <p:cNvPr id="14" name="Slide Number Placeholder 5"/>
          <p:cNvSpPr>
            <a:spLocks noGrp="1"/>
          </p:cNvSpPr>
          <p:nvPr>
            <p:ph type="sldNum" sz="quarter" idx="4"/>
          </p:nvPr>
        </p:nvSpPr>
        <p:spPr>
          <a:xfrm>
            <a:off x="9900459"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0DC82243-5FBE-4E9B-9815-3B80B9FB2FBB}" type="slidenum">
              <a:rPr lang="fi-FI" smtClean="0"/>
              <a:pPr/>
              <a:t>‹#›</a:t>
            </a:fld>
            <a:endParaRPr lang="fi-FI"/>
          </a:p>
        </p:txBody>
      </p:sp>
      <p:sp>
        <p:nvSpPr>
          <p:cNvPr id="15" name="Rectangle 6"/>
          <p:cNvSpPr/>
          <p:nvPr userDrawn="1"/>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Slide Number Placeholder 5"/>
          <p:cNvSpPr txBox="1">
            <a:spLocks/>
          </p:cNvSpPr>
          <p:nvPr userDrawn="1"/>
        </p:nvSpPr>
        <p:spPr>
          <a:xfrm>
            <a:off x="0" y="6446837"/>
            <a:ext cx="1312025" cy="365125"/>
          </a:xfrm>
          <a:prstGeom prst="rect">
            <a:avLst/>
          </a:prstGeom>
        </p:spPr>
        <p:txBody>
          <a:bodyPr vert="horz" lIns="91440" tIns="45720" rIns="91440" bIns="45720" rtlCol="0" anchor="ctr"/>
          <a:lstStyle>
            <a:defPPr>
              <a:defRPr lang="fi-FI"/>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DC82243-5FBE-4E9B-9815-3B80B9FB2FBB}" type="slidenum">
              <a:rPr lang="fi-FI" smtClean="0"/>
              <a:pPr/>
              <a:t>‹#›</a:t>
            </a:fld>
            <a:endParaRPr lang="fi-FI" dirty="0"/>
          </a:p>
        </p:txBody>
      </p:sp>
      <p:sp>
        <p:nvSpPr>
          <p:cNvPr id="19" name="Alatunnisteen paikkamerkki 9"/>
          <p:cNvSpPr txBox="1">
            <a:spLocks/>
          </p:cNvSpPr>
          <p:nvPr userDrawn="1"/>
        </p:nvSpPr>
        <p:spPr>
          <a:xfrm>
            <a:off x="3838584" y="6459787"/>
            <a:ext cx="4822804" cy="365125"/>
          </a:xfrm>
          <a:prstGeom prst="rect">
            <a:avLst/>
          </a:prstGeom>
        </p:spPr>
        <p:txBody>
          <a:bodyPr vert="horz" lIns="91440" tIns="45720" rIns="91440" bIns="45720" rtlCol="0" anchor="ctr"/>
          <a:lstStyle>
            <a:defPPr>
              <a:defRPr lang="fi-FI"/>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mtClean="0"/>
              <a:t>JOHDANTO: INNOVATIIVINEN HANKINTA</a:t>
            </a:r>
            <a:endParaRPr lang="fi-FI" dirty="0"/>
          </a:p>
        </p:txBody>
      </p:sp>
      <p:pic>
        <p:nvPicPr>
          <p:cNvPr id="16" name="Kuva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8666" y="6499928"/>
            <a:ext cx="2323691" cy="284841"/>
          </a:xfrm>
          <a:prstGeom prst="rect">
            <a:avLst/>
          </a:prstGeom>
        </p:spPr>
      </p:pic>
    </p:spTree>
    <p:extLst>
      <p:ext uri="{BB962C8B-B14F-4D97-AF65-F5344CB8AC3E}">
        <p14:creationId xmlns:p14="http://schemas.microsoft.com/office/powerpoint/2010/main" val="428533710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image" Target="../media/image2.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4.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6" Type="http://schemas.openxmlformats.org/officeDocument/2006/relationships/image" Target="../media/image2.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5.pn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6" Type="http://schemas.openxmlformats.org/officeDocument/2006/relationships/image" Target="../media/image2.png"/><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image" Target="../media/image6.png"/><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image" Target="../media/image2.png"/><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2.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6" Type="http://schemas.openxmlformats.org/officeDocument/2006/relationships/image" Target="../media/image2.png"/><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image" Target="../media/image4.png"/><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8693" y="502476"/>
            <a:ext cx="10058400" cy="596741"/>
          </a:xfrm>
          <a:prstGeom prst="rect">
            <a:avLst/>
          </a:prstGeom>
        </p:spPr>
        <p:txBody>
          <a:bodyPr vert="horz" lIns="91440" tIns="45720" rIns="91440" bIns="45720" rtlCol="0" anchor="b">
            <a:normAutofit/>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en-US" dirty="0"/>
          </a:p>
        </p:txBody>
      </p:sp>
      <p:sp>
        <p:nvSpPr>
          <p:cNvPr id="3" name="Text Placeholder 2"/>
          <p:cNvSpPr>
            <a:spLocks noGrp="1"/>
          </p:cNvSpPr>
          <p:nvPr>
            <p:ph type="body" idx="1"/>
          </p:nvPr>
        </p:nvSpPr>
        <p:spPr>
          <a:xfrm>
            <a:off x="1097280" y="1672112"/>
            <a:ext cx="10058400" cy="4196982"/>
          </a:xfrm>
          <a:prstGeom prst="rect">
            <a:avLst/>
          </a:prstGeom>
        </p:spPr>
        <p:txBody>
          <a:bodyPr vert="horz" lIns="0" tIns="45720" rIns="0" bIns="45720" rtlCol="0">
            <a:normAutofit/>
          </a:bodyPr>
          <a:lstStyle/>
          <a:p>
            <a:pPr lvl="0"/>
            <a:r>
              <a:rPr lang="fi-FI" dirty="0" smtClean="0"/>
              <a:t> 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en-US" dirty="0"/>
          </a:p>
        </p:txBody>
      </p:sp>
      <p:sp>
        <p:nvSpPr>
          <p:cNvPr id="5" name="Footer Placeholder 4"/>
          <p:cNvSpPr>
            <a:spLocks noGrp="1"/>
          </p:cNvSpPr>
          <p:nvPr>
            <p:ph type="ftr" sz="quarter" idx="3"/>
          </p:nvPr>
        </p:nvSpPr>
        <p:spPr>
          <a:xfrm>
            <a:off x="3686184"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fi-FI" smtClean="0"/>
              <a:t>SOPIMUKSEN AIKAINEN TOIMINTA</a:t>
            </a:r>
            <a:endParaRPr lang="fi-FI" dirty="0"/>
          </a:p>
        </p:txBody>
      </p:sp>
      <p:sp>
        <p:nvSpPr>
          <p:cNvPr id="6" name="Slide Number Placeholder 5"/>
          <p:cNvSpPr>
            <a:spLocks noGrp="1"/>
          </p:cNvSpPr>
          <p:nvPr>
            <p:ph type="sldNum" sz="quarter" idx="4"/>
          </p:nvPr>
        </p:nvSpPr>
        <p:spPr>
          <a:xfrm>
            <a:off x="16" y="6441989"/>
            <a:ext cx="1312025" cy="365125"/>
          </a:xfrm>
          <a:prstGeom prst="rect">
            <a:avLst/>
          </a:prstGeom>
        </p:spPr>
        <p:txBody>
          <a:bodyPr vert="horz" lIns="91440" tIns="45720" rIns="91440" bIns="45720" rtlCol="0" anchor="ctr"/>
          <a:lstStyle>
            <a:lvl1pPr algn="r">
              <a:defRPr sz="1050">
                <a:solidFill>
                  <a:srgbClr val="FFFFFF"/>
                </a:solidFill>
              </a:defRPr>
            </a:lvl1pPr>
          </a:lstStyle>
          <a:p>
            <a:fld id="{0DC82243-5FBE-4E9B-9815-3B80B9FB2FBB}" type="slidenum">
              <a:rPr lang="fi-FI" smtClean="0"/>
              <a:t>‹#›</a:t>
            </a:fld>
            <a:endParaRPr lang="fi-FI"/>
          </a:p>
        </p:txBody>
      </p:sp>
      <p:pic>
        <p:nvPicPr>
          <p:cNvPr id="14" name="Kuva 13"/>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500062" y="172070"/>
            <a:ext cx="1492058" cy="1441055"/>
          </a:xfrm>
          <a:prstGeom prst="rect">
            <a:avLst/>
          </a:prstGeom>
        </p:spPr>
      </p:pic>
      <p:pic>
        <p:nvPicPr>
          <p:cNvPr id="10" name="Kuva 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468666" y="6499928"/>
            <a:ext cx="2323691" cy="284841"/>
          </a:xfrm>
          <a:prstGeom prst="rect">
            <a:avLst/>
          </a:prstGeom>
        </p:spPr>
      </p:pic>
    </p:spTree>
    <p:extLst>
      <p:ext uri="{BB962C8B-B14F-4D97-AF65-F5344CB8AC3E}">
        <p14:creationId xmlns:p14="http://schemas.microsoft.com/office/powerpoint/2010/main" val="189970652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893" r:id="rId10"/>
    <p:sldLayoutId id="2147483898" r:id="rId11"/>
    <p:sldLayoutId id="2147483742" r:id="rId12"/>
    <p:sldLayoutId id="2147483743" r:id="rId13"/>
  </p:sldLayoutIdLst>
  <p:timing>
    <p:tnLst>
      <p:par>
        <p:cTn id="1" dur="indefinite" restart="never" nodeType="tmRoot"/>
      </p:par>
    </p:tnLst>
  </p:timing>
  <p:hf hdr="0" dt="0"/>
  <p:txStyles>
    <p:titleStyle>
      <a:lvl1pPr algn="l" defTabSz="914423" rtl="0" eaLnBrk="1" latinLnBrk="0" hangingPunct="1">
        <a:lnSpc>
          <a:spcPct val="85000"/>
        </a:lnSpc>
        <a:spcBef>
          <a:spcPct val="0"/>
        </a:spcBef>
        <a:buNone/>
        <a:defRPr sz="1800" kern="1200" spc="-50" baseline="0">
          <a:solidFill>
            <a:schemeClr val="tx1">
              <a:lumMod val="75000"/>
              <a:lumOff val="25000"/>
            </a:schemeClr>
          </a:solidFill>
          <a:latin typeface="+mj-lt"/>
          <a:ea typeface="+mj-ea"/>
          <a:cs typeface="+mj-cs"/>
        </a:defRPr>
      </a:lvl1pPr>
    </p:titleStyle>
    <p:bodyStyle>
      <a:lvl1pPr marL="91442" indent="-91442"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200" kern="1200">
          <a:solidFill>
            <a:schemeClr val="tx1">
              <a:lumMod val="75000"/>
              <a:lumOff val="25000"/>
            </a:schemeClr>
          </a:solidFill>
          <a:latin typeface="+mn-lt"/>
          <a:ea typeface="+mn-ea"/>
          <a:cs typeface="+mn-cs"/>
        </a:defRPr>
      </a:lvl1pPr>
      <a:lvl2pPr marL="384058"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200" kern="1200">
          <a:solidFill>
            <a:schemeClr val="tx1">
              <a:lumMod val="75000"/>
              <a:lumOff val="25000"/>
            </a:schemeClr>
          </a:solidFill>
          <a:latin typeface="+mn-lt"/>
          <a:ea typeface="+mn-ea"/>
          <a:cs typeface="+mn-cs"/>
        </a:defRPr>
      </a:lvl2pPr>
      <a:lvl3pPr marL="566942"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200" kern="1200">
          <a:solidFill>
            <a:schemeClr val="tx1">
              <a:lumMod val="75000"/>
              <a:lumOff val="25000"/>
            </a:schemeClr>
          </a:solidFill>
          <a:latin typeface="+mn-lt"/>
          <a:ea typeface="+mn-ea"/>
          <a:cs typeface="+mn-cs"/>
        </a:defRPr>
      </a:lvl3pPr>
      <a:lvl4pPr marL="749827"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200" kern="1200">
          <a:solidFill>
            <a:schemeClr val="tx1">
              <a:lumMod val="75000"/>
              <a:lumOff val="25000"/>
            </a:schemeClr>
          </a:solidFill>
          <a:latin typeface="+mn-lt"/>
          <a:ea typeface="+mn-ea"/>
          <a:cs typeface="+mn-cs"/>
        </a:defRPr>
      </a:lvl4pPr>
      <a:lvl5pPr marL="932711"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200" kern="1200">
          <a:solidFill>
            <a:schemeClr val="tx1">
              <a:lumMod val="75000"/>
              <a:lumOff val="25000"/>
            </a:schemeClr>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p:bodyStyle>
    <p:otherStyle>
      <a:defPPr>
        <a:defRPr lang="en-US"/>
      </a:defPPr>
      <a:lvl1pPr marL="0" algn="l" defTabSz="914423" rtl="0" eaLnBrk="1" latinLnBrk="0" hangingPunct="1">
        <a:defRPr sz="1801" kern="1200">
          <a:solidFill>
            <a:schemeClr val="tx1"/>
          </a:solidFill>
          <a:latin typeface="+mn-lt"/>
          <a:ea typeface="+mn-ea"/>
          <a:cs typeface="+mn-cs"/>
        </a:defRPr>
      </a:lvl1pPr>
      <a:lvl2pPr marL="457211" algn="l" defTabSz="914423" rtl="0" eaLnBrk="1" latinLnBrk="0" hangingPunct="1">
        <a:defRPr sz="1801" kern="1200">
          <a:solidFill>
            <a:schemeClr val="tx1"/>
          </a:solidFill>
          <a:latin typeface="+mn-lt"/>
          <a:ea typeface="+mn-ea"/>
          <a:cs typeface="+mn-cs"/>
        </a:defRPr>
      </a:lvl2pPr>
      <a:lvl3pPr marL="914423" algn="l" defTabSz="914423" rtl="0" eaLnBrk="1" latinLnBrk="0" hangingPunct="1">
        <a:defRPr sz="1801" kern="1200">
          <a:solidFill>
            <a:schemeClr val="tx1"/>
          </a:solidFill>
          <a:latin typeface="+mn-lt"/>
          <a:ea typeface="+mn-ea"/>
          <a:cs typeface="+mn-cs"/>
        </a:defRPr>
      </a:lvl3pPr>
      <a:lvl4pPr marL="1371634" algn="l" defTabSz="914423" rtl="0" eaLnBrk="1" latinLnBrk="0" hangingPunct="1">
        <a:defRPr sz="1801" kern="1200">
          <a:solidFill>
            <a:schemeClr val="tx1"/>
          </a:solidFill>
          <a:latin typeface="+mn-lt"/>
          <a:ea typeface="+mn-ea"/>
          <a:cs typeface="+mn-cs"/>
        </a:defRPr>
      </a:lvl4pPr>
      <a:lvl5pPr marL="1828846" algn="l" defTabSz="914423" rtl="0" eaLnBrk="1" latinLnBrk="0" hangingPunct="1">
        <a:defRPr sz="1801" kern="1200">
          <a:solidFill>
            <a:schemeClr val="tx1"/>
          </a:solidFill>
          <a:latin typeface="+mn-lt"/>
          <a:ea typeface="+mn-ea"/>
          <a:cs typeface="+mn-cs"/>
        </a:defRPr>
      </a:lvl5pPr>
      <a:lvl6pPr marL="2286057" algn="l" defTabSz="914423" rtl="0" eaLnBrk="1" latinLnBrk="0" hangingPunct="1">
        <a:defRPr sz="1801" kern="1200">
          <a:solidFill>
            <a:schemeClr val="tx1"/>
          </a:solidFill>
          <a:latin typeface="+mn-lt"/>
          <a:ea typeface="+mn-ea"/>
          <a:cs typeface="+mn-cs"/>
        </a:defRPr>
      </a:lvl6pPr>
      <a:lvl7pPr marL="2743269" algn="l" defTabSz="914423" rtl="0" eaLnBrk="1" latinLnBrk="0" hangingPunct="1">
        <a:defRPr sz="1801" kern="1200">
          <a:solidFill>
            <a:schemeClr val="tx1"/>
          </a:solidFill>
          <a:latin typeface="+mn-lt"/>
          <a:ea typeface="+mn-ea"/>
          <a:cs typeface="+mn-cs"/>
        </a:defRPr>
      </a:lvl7pPr>
      <a:lvl8pPr marL="3200480" algn="l" defTabSz="914423" rtl="0" eaLnBrk="1" latinLnBrk="0" hangingPunct="1">
        <a:defRPr sz="1801" kern="1200">
          <a:solidFill>
            <a:schemeClr val="tx1"/>
          </a:solidFill>
          <a:latin typeface="+mn-lt"/>
          <a:ea typeface="+mn-ea"/>
          <a:cs typeface="+mn-cs"/>
        </a:defRPr>
      </a:lvl8pPr>
      <a:lvl9pPr marL="3657691" algn="l" defTabSz="914423"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3" name="Tekstin paikkamerkki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C43F59-DD8C-4B37-9D6B-826B8CB1EBDF}" type="datetime1">
              <a:rPr lang="fi-FI" smtClean="0"/>
              <a:t>28.2.2020</a:t>
            </a:fld>
            <a:endParaRPr lang="fi-FI"/>
          </a:p>
        </p:txBody>
      </p:sp>
      <p:sp>
        <p:nvSpPr>
          <p:cNvPr id="5" name="Alatunnisteen paikkamerkki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smtClean="0"/>
              <a:t>TULOSPERUSTEINEN HANKINTA</a:t>
            </a:r>
            <a:endParaRPr lang="fi-FI"/>
          </a:p>
        </p:txBody>
      </p:sp>
      <p:sp>
        <p:nvSpPr>
          <p:cNvPr id="6" name="Dian numeron paikkamerkki 5"/>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427E4A-D256-4A89-999B-14571B34A02C}" type="slidenum">
              <a:rPr lang="fi-FI" smtClean="0"/>
              <a:t>‹#›</a:t>
            </a:fld>
            <a:endParaRPr lang="fi-FI"/>
          </a:p>
        </p:txBody>
      </p:sp>
    </p:spTree>
    <p:extLst>
      <p:ext uri="{BB962C8B-B14F-4D97-AF65-F5344CB8AC3E}">
        <p14:creationId xmlns:p14="http://schemas.microsoft.com/office/powerpoint/2010/main" val="128407225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iming>
    <p:tnLst>
      <p:par>
        <p:cTn id="1" dur="indefinite" restart="never" nodeType="tmRoot"/>
      </p:par>
    </p:tnLst>
  </p:timing>
  <p:hf hdr="0" dt="0"/>
  <p:txStyles>
    <p:titleStyle>
      <a:lvl1pPr algn="l" defTabSz="914423"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6" indent="-228606" algn="l" defTabSz="914423"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fi-FI"/>
      </a:defPPr>
      <a:lvl1pPr marL="0" algn="l" defTabSz="914423" rtl="0" eaLnBrk="1" latinLnBrk="0" hangingPunct="1">
        <a:defRPr sz="1801" kern="1200">
          <a:solidFill>
            <a:schemeClr val="tx1"/>
          </a:solidFill>
          <a:latin typeface="+mn-lt"/>
          <a:ea typeface="+mn-ea"/>
          <a:cs typeface="+mn-cs"/>
        </a:defRPr>
      </a:lvl1pPr>
      <a:lvl2pPr marL="457211" algn="l" defTabSz="914423" rtl="0" eaLnBrk="1" latinLnBrk="0" hangingPunct="1">
        <a:defRPr sz="1801" kern="1200">
          <a:solidFill>
            <a:schemeClr val="tx1"/>
          </a:solidFill>
          <a:latin typeface="+mn-lt"/>
          <a:ea typeface="+mn-ea"/>
          <a:cs typeface="+mn-cs"/>
        </a:defRPr>
      </a:lvl2pPr>
      <a:lvl3pPr marL="914423" algn="l" defTabSz="914423" rtl="0" eaLnBrk="1" latinLnBrk="0" hangingPunct="1">
        <a:defRPr sz="1801" kern="1200">
          <a:solidFill>
            <a:schemeClr val="tx1"/>
          </a:solidFill>
          <a:latin typeface="+mn-lt"/>
          <a:ea typeface="+mn-ea"/>
          <a:cs typeface="+mn-cs"/>
        </a:defRPr>
      </a:lvl3pPr>
      <a:lvl4pPr marL="1371634" algn="l" defTabSz="914423" rtl="0" eaLnBrk="1" latinLnBrk="0" hangingPunct="1">
        <a:defRPr sz="1801" kern="1200">
          <a:solidFill>
            <a:schemeClr val="tx1"/>
          </a:solidFill>
          <a:latin typeface="+mn-lt"/>
          <a:ea typeface="+mn-ea"/>
          <a:cs typeface="+mn-cs"/>
        </a:defRPr>
      </a:lvl4pPr>
      <a:lvl5pPr marL="1828846" algn="l" defTabSz="914423" rtl="0" eaLnBrk="1" latinLnBrk="0" hangingPunct="1">
        <a:defRPr sz="1801" kern="1200">
          <a:solidFill>
            <a:schemeClr val="tx1"/>
          </a:solidFill>
          <a:latin typeface="+mn-lt"/>
          <a:ea typeface="+mn-ea"/>
          <a:cs typeface="+mn-cs"/>
        </a:defRPr>
      </a:lvl5pPr>
      <a:lvl6pPr marL="2286057" algn="l" defTabSz="914423" rtl="0" eaLnBrk="1" latinLnBrk="0" hangingPunct="1">
        <a:defRPr sz="1801" kern="1200">
          <a:solidFill>
            <a:schemeClr val="tx1"/>
          </a:solidFill>
          <a:latin typeface="+mn-lt"/>
          <a:ea typeface="+mn-ea"/>
          <a:cs typeface="+mn-cs"/>
        </a:defRPr>
      </a:lvl6pPr>
      <a:lvl7pPr marL="2743269" algn="l" defTabSz="914423" rtl="0" eaLnBrk="1" latinLnBrk="0" hangingPunct="1">
        <a:defRPr sz="1801" kern="1200">
          <a:solidFill>
            <a:schemeClr val="tx1"/>
          </a:solidFill>
          <a:latin typeface="+mn-lt"/>
          <a:ea typeface="+mn-ea"/>
          <a:cs typeface="+mn-cs"/>
        </a:defRPr>
      </a:lvl7pPr>
      <a:lvl8pPr marL="3200480" algn="l" defTabSz="914423" rtl="0" eaLnBrk="1" latinLnBrk="0" hangingPunct="1">
        <a:defRPr sz="1801" kern="1200">
          <a:solidFill>
            <a:schemeClr val="tx1"/>
          </a:solidFill>
          <a:latin typeface="+mn-lt"/>
          <a:ea typeface="+mn-ea"/>
          <a:cs typeface="+mn-cs"/>
        </a:defRPr>
      </a:lvl8pPr>
      <a:lvl9pPr marL="3657691" algn="l" defTabSz="914423"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503836"/>
            <a:ext cx="10058400" cy="692535"/>
          </a:xfrm>
          <a:prstGeom prst="rect">
            <a:avLst/>
          </a:prstGeom>
        </p:spPr>
        <p:txBody>
          <a:bodyPr vert="horz" lIns="91440" tIns="45720" rIns="91440" bIns="45720" rtlCol="0" anchor="b">
            <a:normAutofit/>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en-US" dirty="0"/>
          </a:p>
        </p:txBody>
      </p:sp>
      <p:sp>
        <p:nvSpPr>
          <p:cNvPr id="5" name="Footer Placeholder 4"/>
          <p:cNvSpPr>
            <a:spLocks noGrp="1"/>
          </p:cNvSpPr>
          <p:nvPr>
            <p:ph type="ftr" sz="quarter" idx="3"/>
          </p:nvPr>
        </p:nvSpPr>
        <p:spPr>
          <a:xfrm>
            <a:off x="3686184"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fi-FI" smtClean="0"/>
              <a:t>HANKINNAN TOTEUTUS</a:t>
            </a:r>
            <a:endParaRPr lang="fi-FI" dirty="0"/>
          </a:p>
        </p:txBody>
      </p:sp>
      <p:sp>
        <p:nvSpPr>
          <p:cNvPr id="6" name="Slide Number Placeholder 5"/>
          <p:cNvSpPr>
            <a:spLocks noGrp="1"/>
          </p:cNvSpPr>
          <p:nvPr>
            <p:ph type="sldNum" sz="quarter" idx="4"/>
          </p:nvPr>
        </p:nvSpPr>
        <p:spPr>
          <a:xfrm>
            <a:off x="0" y="6446837"/>
            <a:ext cx="1312025" cy="365125"/>
          </a:xfrm>
          <a:prstGeom prst="rect">
            <a:avLst/>
          </a:prstGeom>
        </p:spPr>
        <p:txBody>
          <a:bodyPr vert="horz" lIns="91440" tIns="45720" rIns="91440" bIns="45720" rtlCol="0" anchor="ctr"/>
          <a:lstStyle>
            <a:lvl1pPr algn="r">
              <a:defRPr sz="1050">
                <a:solidFill>
                  <a:srgbClr val="FFFFFF"/>
                </a:solidFill>
              </a:defRPr>
            </a:lvl1pPr>
          </a:lstStyle>
          <a:p>
            <a:fld id="{0DC82243-5FBE-4E9B-9815-3B80B9FB2FBB}" type="slidenum">
              <a:rPr lang="fi-FI" smtClean="0"/>
              <a:t>‹#›</a:t>
            </a:fld>
            <a:endParaRPr lang="fi-FI"/>
          </a:p>
        </p:txBody>
      </p:sp>
      <p:pic>
        <p:nvPicPr>
          <p:cNvPr id="11" name="Kuva 1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556472" y="87084"/>
            <a:ext cx="1439906" cy="1526041"/>
          </a:xfrm>
          <a:prstGeom prst="rect">
            <a:avLst/>
          </a:prstGeom>
        </p:spPr>
      </p:pic>
      <p:pic>
        <p:nvPicPr>
          <p:cNvPr id="10" name="Kuva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68666" y="6499928"/>
            <a:ext cx="2323691" cy="284841"/>
          </a:xfrm>
          <a:prstGeom prst="rect">
            <a:avLst/>
          </a:prstGeom>
        </p:spPr>
      </p:pic>
    </p:spTree>
    <p:extLst>
      <p:ext uri="{BB962C8B-B14F-4D97-AF65-F5344CB8AC3E}">
        <p14:creationId xmlns:p14="http://schemas.microsoft.com/office/powerpoint/2010/main" val="95797522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92" r:id="rId10"/>
    <p:sldLayoutId id="2147483802" r:id="rId11"/>
    <p:sldLayoutId id="2147483803" r:id="rId12"/>
  </p:sldLayoutIdLst>
  <p:timing>
    <p:tnLst>
      <p:par>
        <p:cTn id="1" dur="indefinite" restart="never" nodeType="tmRoot"/>
      </p:par>
    </p:tnLst>
  </p:timing>
  <p:hf hdr="0" dt="0"/>
  <p:txStyles>
    <p:titleStyle>
      <a:lvl1pPr algn="l" defTabSz="914423" rtl="0" eaLnBrk="1" latinLnBrk="0" hangingPunct="1">
        <a:lnSpc>
          <a:spcPct val="85000"/>
        </a:lnSpc>
        <a:spcBef>
          <a:spcPct val="0"/>
        </a:spcBef>
        <a:buNone/>
        <a:defRPr sz="2000" kern="1200" spc="-50" baseline="0">
          <a:solidFill>
            <a:schemeClr val="tx1">
              <a:lumMod val="75000"/>
              <a:lumOff val="25000"/>
            </a:schemeClr>
          </a:solidFill>
          <a:latin typeface="+mj-lt"/>
          <a:ea typeface="+mj-ea"/>
          <a:cs typeface="+mj-cs"/>
        </a:defRPr>
      </a:lvl1pPr>
    </p:titleStyle>
    <p:bodyStyle>
      <a:lvl1pPr marL="342908" indent="-342908"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200" kern="1200">
          <a:solidFill>
            <a:schemeClr val="tx1">
              <a:lumMod val="75000"/>
              <a:lumOff val="25000"/>
            </a:schemeClr>
          </a:solidFill>
          <a:latin typeface="+mn-lt"/>
          <a:ea typeface="+mn-ea"/>
          <a:cs typeface="+mn-cs"/>
        </a:defRPr>
      </a:lvl1pPr>
      <a:lvl2pPr marL="384058"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200" kern="1200">
          <a:solidFill>
            <a:schemeClr val="tx1">
              <a:lumMod val="75000"/>
              <a:lumOff val="25000"/>
            </a:schemeClr>
          </a:solidFill>
          <a:latin typeface="+mn-lt"/>
          <a:ea typeface="+mn-ea"/>
          <a:cs typeface="+mn-cs"/>
        </a:defRPr>
      </a:lvl2pPr>
      <a:lvl3pPr marL="566942"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200" kern="1200">
          <a:solidFill>
            <a:schemeClr val="tx1">
              <a:lumMod val="75000"/>
              <a:lumOff val="25000"/>
            </a:schemeClr>
          </a:solidFill>
          <a:latin typeface="+mn-lt"/>
          <a:ea typeface="+mn-ea"/>
          <a:cs typeface="+mn-cs"/>
        </a:defRPr>
      </a:lvl3pPr>
      <a:lvl4pPr marL="749827"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200" kern="1200">
          <a:solidFill>
            <a:schemeClr val="tx1">
              <a:lumMod val="75000"/>
              <a:lumOff val="25000"/>
            </a:schemeClr>
          </a:solidFill>
          <a:latin typeface="+mn-lt"/>
          <a:ea typeface="+mn-ea"/>
          <a:cs typeface="+mn-cs"/>
        </a:defRPr>
      </a:lvl4pPr>
      <a:lvl5pPr marL="932711"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200" kern="1200">
          <a:solidFill>
            <a:schemeClr val="tx1">
              <a:lumMod val="75000"/>
              <a:lumOff val="25000"/>
            </a:schemeClr>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p:bodyStyle>
    <p:otherStyle>
      <a:defPPr>
        <a:defRPr lang="en-US"/>
      </a:defPPr>
      <a:lvl1pPr marL="0" algn="l" defTabSz="914423" rtl="0" eaLnBrk="1" latinLnBrk="0" hangingPunct="1">
        <a:defRPr sz="1801" kern="1200">
          <a:solidFill>
            <a:schemeClr val="tx1"/>
          </a:solidFill>
          <a:latin typeface="+mn-lt"/>
          <a:ea typeface="+mn-ea"/>
          <a:cs typeface="+mn-cs"/>
        </a:defRPr>
      </a:lvl1pPr>
      <a:lvl2pPr marL="457211" algn="l" defTabSz="914423" rtl="0" eaLnBrk="1" latinLnBrk="0" hangingPunct="1">
        <a:defRPr sz="1801" kern="1200">
          <a:solidFill>
            <a:schemeClr val="tx1"/>
          </a:solidFill>
          <a:latin typeface="+mn-lt"/>
          <a:ea typeface="+mn-ea"/>
          <a:cs typeface="+mn-cs"/>
        </a:defRPr>
      </a:lvl2pPr>
      <a:lvl3pPr marL="914423" algn="l" defTabSz="914423" rtl="0" eaLnBrk="1" latinLnBrk="0" hangingPunct="1">
        <a:defRPr sz="1801" kern="1200">
          <a:solidFill>
            <a:schemeClr val="tx1"/>
          </a:solidFill>
          <a:latin typeface="+mn-lt"/>
          <a:ea typeface="+mn-ea"/>
          <a:cs typeface="+mn-cs"/>
        </a:defRPr>
      </a:lvl3pPr>
      <a:lvl4pPr marL="1371634" algn="l" defTabSz="914423" rtl="0" eaLnBrk="1" latinLnBrk="0" hangingPunct="1">
        <a:defRPr sz="1801" kern="1200">
          <a:solidFill>
            <a:schemeClr val="tx1"/>
          </a:solidFill>
          <a:latin typeface="+mn-lt"/>
          <a:ea typeface="+mn-ea"/>
          <a:cs typeface="+mn-cs"/>
        </a:defRPr>
      </a:lvl4pPr>
      <a:lvl5pPr marL="1828846" algn="l" defTabSz="914423" rtl="0" eaLnBrk="1" latinLnBrk="0" hangingPunct="1">
        <a:defRPr sz="1801" kern="1200">
          <a:solidFill>
            <a:schemeClr val="tx1"/>
          </a:solidFill>
          <a:latin typeface="+mn-lt"/>
          <a:ea typeface="+mn-ea"/>
          <a:cs typeface="+mn-cs"/>
        </a:defRPr>
      </a:lvl5pPr>
      <a:lvl6pPr marL="2286057" algn="l" defTabSz="914423" rtl="0" eaLnBrk="1" latinLnBrk="0" hangingPunct="1">
        <a:defRPr sz="1801" kern="1200">
          <a:solidFill>
            <a:schemeClr val="tx1"/>
          </a:solidFill>
          <a:latin typeface="+mn-lt"/>
          <a:ea typeface="+mn-ea"/>
          <a:cs typeface="+mn-cs"/>
        </a:defRPr>
      </a:lvl6pPr>
      <a:lvl7pPr marL="2743269" algn="l" defTabSz="914423" rtl="0" eaLnBrk="1" latinLnBrk="0" hangingPunct="1">
        <a:defRPr sz="1801" kern="1200">
          <a:solidFill>
            <a:schemeClr val="tx1"/>
          </a:solidFill>
          <a:latin typeface="+mn-lt"/>
          <a:ea typeface="+mn-ea"/>
          <a:cs typeface="+mn-cs"/>
        </a:defRPr>
      </a:lvl7pPr>
      <a:lvl8pPr marL="3200480" algn="l" defTabSz="914423" rtl="0" eaLnBrk="1" latinLnBrk="0" hangingPunct="1">
        <a:defRPr sz="1801" kern="1200">
          <a:solidFill>
            <a:schemeClr val="tx1"/>
          </a:solidFill>
          <a:latin typeface="+mn-lt"/>
          <a:ea typeface="+mn-ea"/>
          <a:cs typeface="+mn-cs"/>
        </a:defRPr>
      </a:lvl8pPr>
      <a:lvl9pPr marL="3657691" algn="l" defTabSz="914423" rtl="0" eaLnBrk="1" latinLnBrk="0" hangingPunct="1">
        <a:defRPr sz="18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D54B0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8"/>
          </a:xfrm>
          <a:prstGeom prst="rect">
            <a:avLst/>
          </a:prstGeom>
          <a:solidFill>
            <a:srgbClr val="C0310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639191"/>
            <a:ext cx="10058400" cy="631575"/>
          </a:xfrm>
          <a:prstGeom prst="rect">
            <a:avLst/>
          </a:prstGeom>
        </p:spPr>
        <p:txBody>
          <a:bodyPr vert="horz" lIns="91440" tIns="45720" rIns="91440" bIns="45720" rtlCol="0" anchor="b">
            <a:normAutofit/>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en-US" dirty="0"/>
          </a:p>
        </p:txBody>
      </p:sp>
      <p:sp>
        <p:nvSpPr>
          <p:cNvPr id="5" name="Footer Placeholder 4"/>
          <p:cNvSpPr>
            <a:spLocks noGrp="1"/>
          </p:cNvSpPr>
          <p:nvPr>
            <p:ph type="ftr" sz="quarter" idx="3"/>
          </p:nvPr>
        </p:nvSpPr>
        <p:spPr>
          <a:xfrm>
            <a:off x="3686184"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fi-FI" dirty="0" smtClean="0"/>
              <a:t>HANKINTOIHIN LIITTYVÄ STRATEGINEN SUUNNITTELU</a:t>
            </a:r>
            <a:endParaRPr lang="fi-FI" dirty="0"/>
          </a:p>
        </p:txBody>
      </p:sp>
      <p:sp>
        <p:nvSpPr>
          <p:cNvPr id="6" name="Slide Number Placeholder 5"/>
          <p:cNvSpPr>
            <a:spLocks noGrp="1"/>
          </p:cNvSpPr>
          <p:nvPr>
            <p:ph type="sldNum" sz="quarter" idx="4"/>
          </p:nvPr>
        </p:nvSpPr>
        <p:spPr>
          <a:xfrm>
            <a:off x="1547" y="6444062"/>
            <a:ext cx="1312025" cy="365125"/>
          </a:xfrm>
          <a:prstGeom prst="rect">
            <a:avLst/>
          </a:prstGeom>
        </p:spPr>
        <p:txBody>
          <a:bodyPr vert="horz" lIns="91440" tIns="45720" rIns="91440" bIns="45720" rtlCol="0" anchor="ctr"/>
          <a:lstStyle>
            <a:lvl1pPr algn="r">
              <a:defRPr sz="1050">
                <a:solidFill>
                  <a:srgbClr val="FFFFFF"/>
                </a:solidFill>
              </a:defRPr>
            </a:lvl1pPr>
          </a:lstStyle>
          <a:p>
            <a:fld id="{0DC82243-5FBE-4E9B-9815-3B80B9FB2FBB}" type="slidenum">
              <a:rPr lang="fi-FI" smtClean="0"/>
              <a:pPr/>
              <a:t>‹#›</a:t>
            </a:fld>
            <a:endParaRPr lang="fi-FI"/>
          </a:p>
        </p:txBody>
      </p:sp>
      <p:pic>
        <p:nvPicPr>
          <p:cNvPr id="11" name="Kuva 10"/>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533725" y="0"/>
            <a:ext cx="1601870" cy="1586308"/>
          </a:xfrm>
          <a:prstGeom prst="rect">
            <a:avLst/>
          </a:prstGeom>
        </p:spPr>
      </p:pic>
      <p:pic>
        <p:nvPicPr>
          <p:cNvPr id="10" name="Kuva 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468666" y="6499928"/>
            <a:ext cx="2323691" cy="284841"/>
          </a:xfrm>
          <a:prstGeom prst="rect">
            <a:avLst/>
          </a:prstGeom>
        </p:spPr>
      </p:pic>
    </p:spTree>
    <p:extLst>
      <p:ext uri="{BB962C8B-B14F-4D97-AF65-F5344CB8AC3E}">
        <p14:creationId xmlns:p14="http://schemas.microsoft.com/office/powerpoint/2010/main" val="332289457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88" r:id="rId10"/>
    <p:sldLayoutId id="2147483894" r:id="rId11"/>
    <p:sldLayoutId id="2147483814" r:id="rId12"/>
    <p:sldLayoutId id="2147483815" r:id="rId13"/>
  </p:sldLayoutIdLst>
  <p:timing>
    <p:tnLst>
      <p:par>
        <p:cTn id="1" dur="indefinite" restart="never" nodeType="tmRoot"/>
      </p:par>
    </p:tnLst>
  </p:timing>
  <p:hf hdr="0" dt="0"/>
  <p:txStyles>
    <p:titleStyle>
      <a:lvl1pPr algn="l" defTabSz="914423" rtl="0" eaLnBrk="1" latinLnBrk="0" hangingPunct="1">
        <a:lnSpc>
          <a:spcPct val="85000"/>
        </a:lnSpc>
        <a:spcBef>
          <a:spcPct val="0"/>
        </a:spcBef>
        <a:buNone/>
        <a:defRPr sz="2400" kern="1200" spc="-50" baseline="0">
          <a:solidFill>
            <a:schemeClr val="tx1">
              <a:lumMod val="75000"/>
              <a:lumOff val="25000"/>
            </a:schemeClr>
          </a:solidFill>
          <a:latin typeface="+mj-lt"/>
          <a:ea typeface="+mj-ea"/>
          <a:cs typeface="+mj-cs"/>
        </a:defRPr>
      </a:lvl1pPr>
    </p:titleStyle>
    <p:bodyStyle>
      <a:lvl1pPr marL="457211" indent="-457211"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tx1">
              <a:lumMod val="75000"/>
              <a:lumOff val="25000"/>
            </a:schemeClr>
          </a:solidFill>
          <a:latin typeface="+mn-lt"/>
          <a:ea typeface="+mn-ea"/>
          <a:cs typeface="+mn-cs"/>
        </a:defRPr>
      </a:lvl1pPr>
      <a:lvl2pPr marL="544081"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2pPr>
      <a:lvl3pPr marL="726966"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3pPr>
      <a:lvl4pPr marL="909850"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4pPr>
      <a:lvl5pPr marL="1092735"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p:bodyStyle>
    <p:otherStyle>
      <a:defPPr>
        <a:defRPr lang="en-US"/>
      </a:defPPr>
      <a:lvl1pPr marL="0" algn="l" defTabSz="914423" rtl="0" eaLnBrk="1" latinLnBrk="0" hangingPunct="1">
        <a:defRPr sz="1801" kern="1200">
          <a:solidFill>
            <a:schemeClr val="tx1"/>
          </a:solidFill>
          <a:latin typeface="+mn-lt"/>
          <a:ea typeface="+mn-ea"/>
          <a:cs typeface="+mn-cs"/>
        </a:defRPr>
      </a:lvl1pPr>
      <a:lvl2pPr marL="457211" algn="l" defTabSz="914423" rtl="0" eaLnBrk="1" latinLnBrk="0" hangingPunct="1">
        <a:defRPr sz="1801" kern="1200">
          <a:solidFill>
            <a:schemeClr val="tx1"/>
          </a:solidFill>
          <a:latin typeface="+mn-lt"/>
          <a:ea typeface="+mn-ea"/>
          <a:cs typeface="+mn-cs"/>
        </a:defRPr>
      </a:lvl2pPr>
      <a:lvl3pPr marL="914423" algn="l" defTabSz="914423" rtl="0" eaLnBrk="1" latinLnBrk="0" hangingPunct="1">
        <a:defRPr sz="1801" kern="1200">
          <a:solidFill>
            <a:schemeClr val="tx1"/>
          </a:solidFill>
          <a:latin typeface="+mn-lt"/>
          <a:ea typeface="+mn-ea"/>
          <a:cs typeface="+mn-cs"/>
        </a:defRPr>
      </a:lvl3pPr>
      <a:lvl4pPr marL="1371634" algn="l" defTabSz="914423" rtl="0" eaLnBrk="1" latinLnBrk="0" hangingPunct="1">
        <a:defRPr sz="1801" kern="1200">
          <a:solidFill>
            <a:schemeClr val="tx1"/>
          </a:solidFill>
          <a:latin typeface="+mn-lt"/>
          <a:ea typeface="+mn-ea"/>
          <a:cs typeface="+mn-cs"/>
        </a:defRPr>
      </a:lvl4pPr>
      <a:lvl5pPr marL="1828846" algn="l" defTabSz="914423" rtl="0" eaLnBrk="1" latinLnBrk="0" hangingPunct="1">
        <a:defRPr sz="1801" kern="1200">
          <a:solidFill>
            <a:schemeClr val="tx1"/>
          </a:solidFill>
          <a:latin typeface="+mn-lt"/>
          <a:ea typeface="+mn-ea"/>
          <a:cs typeface="+mn-cs"/>
        </a:defRPr>
      </a:lvl5pPr>
      <a:lvl6pPr marL="2286057" algn="l" defTabSz="914423" rtl="0" eaLnBrk="1" latinLnBrk="0" hangingPunct="1">
        <a:defRPr sz="1801" kern="1200">
          <a:solidFill>
            <a:schemeClr val="tx1"/>
          </a:solidFill>
          <a:latin typeface="+mn-lt"/>
          <a:ea typeface="+mn-ea"/>
          <a:cs typeface="+mn-cs"/>
        </a:defRPr>
      </a:lvl6pPr>
      <a:lvl7pPr marL="2743269" algn="l" defTabSz="914423" rtl="0" eaLnBrk="1" latinLnBrk="0" hangingPunct="1">
        <a:defRPr sz="1801" kern="1200">
          <a:solidFill>
            <a:schemeClr val="tx1"/>
          </a:solidFill>
          <a:latin typeface="+mn-lt"/>
          <a:ea typeface="+mn-ea"/>
          <a:cs typeface="+mn-cs"/>
        </a:defRPr>
      </a:lvl7pPr>
      <a:lvl8pPr marL="3200480" algn="l" defTabSz="914423" rtl="0" eaLnBrk="1" latinLnBrk="0" hangingPunct="1">
        <a:defRPr sz="1801" kern="1200">
          <a:solidFill>
            <a:schemeClr val="tx1"/>
          </a:solidFill>
          <a:latin typeface="+mn-lt"/>
          <a:ea typeface="+mn-ea"/>
          <a:cs typeface="+mn-cs"/>
        </a:defRPr>
      </a:lvl8pPr>
      <a:lvl9pPr marL="3657691" algn="l" defTabSz="914423" rtl="0" eaLnBrk="1" latinLnBrk="0" hangingPunct="1">
        <a:defRPr sz="180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54082" y="497045"/>
            <a:ext cx="10058400" cy="640283"/>
          </a:xfrm>
          <a:prstGeom prst="rect">
            <a:avLst/>
          </a:prstGeom>
        </p:spPr>
        <p:txBody>
          <a:bodyPr vert="horz" lIns="91440" tIns="45720" rIns="91440" bIns="45720" rtlCol="0" anchor="b">
            <a:normAutofit/>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fi-FI" dirty="0" smtClean="0"/>
              <a:t> 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en-US" dirty="0"/>
          </a:p>
        </p:txBody>
      </p:sp>
      <p:sp>
        <p:nvSpPr>
          <p:cNvPr id="5" name="Footer Placeholder 4"/>
          <p:cNvSpPr>
            <a:spLocks noGrp="1"/>
          </p:cNvSpPr>
          <p:nvPr>
            <p:ph type="ftr" sz="quarter" idx="3"/>
          </p:nvPr>
        </p:nvSpPr>
        <p:spPr>
          <a:xfrm>
            <a:off x="3686184"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fi-FI" dirty="0" smtClean="0"/>
              <a:t>HANKINNAN KÄYTTÖÖNOTTO</a:t>
            </a:r>
            <a:endParaRPr lang="fi-FI" dirty="0"/>
          </a:p>
        </p:txBody>
      </p:sp>
      <p:sp>
        <p:nvSpPr>
          <p:cNvPr id="6" name="Slide Number Placeholder 5"/>
          <p:cNvSpPr>
            <a:spLocks noGrp="1"/>
          </p:cNvSpPr>
          <p:nvPr>
            <p:ph type="sldNum" sz="quarter" idx="4"/>
          </p:nvPr>
        </p:nvSpPr>
        <p:spPr>
          <a:xfrm>
            <a:off x="1547" y="6446837"/>
            <a:ext cx="1312025" cy="365125"/>
          </a:xfrm>
          <a:prstGeom prst="rect">
            <a:avLst/>
          </a:prstGeom>
        </p:spPr>
        <p:txBody>
          <a:bodyPr vert="horz" lIns="91440" tIns="45720" rIns="91440" bIns="45720" rtlCol="0" anchor="ctr"/>
          <a:lstStyle>
            <a:lvl1pPr algn="r">
              <a:defRPr sz="1050">
                <a:solidFill>
                  <a:srgbClr val="FFFFFF"/>
                </a:solidFill>
              </a:defRPr>
            </a:lvl1pPr>
          </a:lstStyle>
          <a:p>
            <a:fld id="{0DC82243-5FBE-4E9B-9815-3B80B9FB2FBB}" type="slidenum">
              <a:rPr lang="fi-FI" smtClean="0"/>
              <a:t>‹#›</a:t>
            </a:fld>
            <a:endParaRPr lang="fi-FI"/>
          </a:p>
        </p:txBody>
      </p:sp>
      <p:pic>
        <p:nvPicPr>
          <p:cNvPr id="11" name="Kuva 10"/>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565672" y="2"/>
            <a:ext cx="1626329" cy="1634371"/>
          </a:xfrm>
          <a:prstGeom prst="rect">
            <a:avLst/>
          </a:prstGeom>
        </p:spPr>
      </p:pic>
      <p:pic>
        <p:nvPicPr>
          <p:cNvPr id="10" name="Kuva 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468666" y="6499928"/>
            <a:ext cx="2323691" cy="284841"/>
          </a:xfrm>
          <a:prstGeom prst="rect">
            <a:avLst/>
          </a:prstGeom>
        </p:spPr>
      </p:pic>
    </p:spTree>
    <p:extLst>
      <p:ext uri="{BB962C8B-B14F-4D97-AF65-F5344CB8AC3E}">
        <p14:creationId xmlns:p14="http://schemas.microsoft.com/office/powerpoint/2010/main" val="1563494670"/>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89" r:id="rId10"/>
    <p:sldLayoutId id="2147483895" r:id="rId11"/>
    <p:sldLayoutId id="2147483838" r:id="rId12"/>
    <p:sldLayoutId id="2147483839" r:id="rId13"/>
  </p:sldLayoutIdLst>
  <p:timing>
    <p:tnLst>
      <p:par>
        <p:cTn id="1" dur="indefinite" restart="never" nodeType="tmRoot"/>
      </p:par>
    </p:tnLst>
  </p:timing>
  <p:hf hdr="0" dt="0"/>
  <p:txStyles>
    <p:titleStyle>
      <a:lvl1pPr algn="l" defTabSz="914423" rtl="0" eaLnBrk="1" latinLnBrk="0" hangingPunct="1">
        <a:lnSpc>
          <a:spcPct val="85000"/>
        </a:lnSpc>
        <a:spcBef>
          <a:spcPct val="0"/>
        </a:spcBef>
        <a:buNone/>
        <a:defRPr sz="2400" kern="1200" spc="-50" baseline="0">
          <a:solidFill>
            <a:schemeClr val="tx1">
              <a:lumMod val="75000"/>
              <a:lumOff val="25000"/>
            </a:schemeClr>
          </a:solidFill>
          <a:latin typeface="+mj-lt"/>
          <a:ea typeface="+mj-ea"/>
          <a:cs typeface="+mj-cs"/>
        </a:defRPr>
      </a:lvl1pPr>
    </p:titleStyle>
    <p:bodyStyle>
      <a:lvl1pPr marL="342908" indent="-342908"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tx1">
              <a:lumMod val="75000"/>
              <a:lumOff val="25000"/>
            </a:schemeClr>
          </a:solidFill>
          <a:latin typeface="+mn-lt"/>
          <a:ea typeface="+mn-ea"/>
          <a:cs typeface="+mn-cs"/>
        </a:defRPr>
      </a:lvl1pPr>
      <a:lvl2pPr marL="384058"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2pPr>
      <a:lvl3pPr marL="566942"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3pPr>
      <a:lvl4pPr marL="749827"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4pPr>
      <a:lvl5pPr marL="932711"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p:bodyStyle>
    <p:otherStyle>
      <a:defPPr>
        <a:defRPr lang="en-US"/>
      </a:defPPr>
      <a:lvl1pPr marL="0" algn="l" defTabSz="914423" rtl="0" eaLnBrk="1" latinLnBrk="0" hangingPunct="1">
        <a:defRPr sz="1801" kern="1200">
          <a:solidFill>
            <a:schemeClr val="tx1"/>
          </a:solidFill>
          <a:latin typeface="+mn-lt"/>
          <a:ea typeface="+mn-ea"/>
          <a:cs typeface="+mn-cs"/>
        </a:defRPr>
      </a:lvl1pPr>
      <a:lvl2pPr marL="457211" algn="l" defTabSz="914423" rtl="0" eaLnBrk="1" latinLnBrk="0" hangingPunct="1">
        <a:defRPr sz="1801" kern="1200">
          <a:solidFill>
            <a:schemeClr val="tx1"/>
          </a:solidFill>
          <a:latin typeface="+mn-lt"/>
          <a:ea typeface="+mn-ea"/>
          <a:cs typeface="+mn-cs"/>
        </a:defRPr>
      </a:lvl2pPr>
      <a:lvl3pPr marL="914423" algn="l" defTabSz="914423" rtl="0" eaLnBrk="1" latinLnBrk="0" hangingPunct="1">
        <a:defRPr sz="1801" kern="1200">
          <a:solidFill>
            <a:schemeClr val="tx1"/>
          </a:solidFill>
          <a:latin typeface="+mn-lt"/>
          <a:ea typeface="+mn-ea"/>
          <a:cs typeface="+mn-cs"/>
        </a:defRPr>
      </a:lvl3pPr>
      <a:lvl4pPr marL="1371634" algn="l" defTabSz="914423" rtl="0" eaLnBrk="1" latinLnBrk="0" hangingPunct="1">
        <a:defRPr sz="1801" kern="1200">
          <a:solidFill>
            <a:schemeClr val="tx1"/>
          </a:solidFill>
          <a:latin typeface="+mn-lt"/>
          <a:ea typeface="+mn-ea"/>
          <a:cs typeface="+mn-cs"/>
        </a:defRPr>
      </a:lvl4pPr>
      <a:lvl5pPr marL="1828846" algn="l" defTabSz="914423" rtl="0" eaLnBrk="1" latinLnBrk="0" hangingPunct="1">
        <a:defRPr sz="1801" kern="1200">
          <a:solidFill>
            <a:schemeClr val="tx1"/>
          </a:solidFill>
          <a:latin typeface="+mn-lt"/>
          <a:ea typeface="+mn-ea"/>
          <a:cs typeface="+mn-cs"/>
        </a:defRPr>
      </a:lvl5pPr>
      <a:lvl6pPr marL="2286057" algn="l" defTabSz="914423" rtl="0" eaLnBrk="1" latinLnBrk="0" hangingPunct="1">
        <a:defRPr sz="1801" kern="1200">
          <a:solidFill>
            <a:schemeClr val="tx1"/>
          </a:solidFill>
          <a:latin typeface="+mn-lt"/>
          <a:ea typeface="+mn-ea"/>
          <a:cs typeface="+mn-cs"/>
        </a:defRPr>
      </a:lvl6pPr>
      <a:lvl7pPr marL="2743269" algn="l" defTabSz="914423" rtl="0" eaLnBrk="1" latinLnBrk="0" hangingPunct="1">
        <a:defRPr sz="1801" kern="1200">
          <a:solidFill>
            <a:schemeClr val="tx1"/>
          </a:solidFill>
          <a:latin typeface="+mn-lt"/>
          <a:ea typeface="+mn-ea"/>
          <a:cs typeface="+mn-cs"/>
        </a:defRPr>
      </a:lvl7pPr>
      <a:lvl8pPr marL="3200480" algn="l" defTabSz="914423" rtl="0" eaLnBrk="1" latinLnBrk="0" hangingPunct="1">
        <a:defRPr sz="1801" kern="1200">
          <a:solidFill>
            <a:schemeClr val="tx1"/>
          </a:solidFill>
          <a:latin typeface="+mn-lt"/>
          <a:ea typeface="+mn-ea"/>
          <a:cs typeface="+mn-cs"/>
        </a:defRPr>
      </a:lvl8pPr>
      <a:lvl9pPr marL="3657691" algn="l" defTabSz="914423" rtl="0" eaLnBrk="1" latinLnBrk="0" hangingPunct="1">
        <a:defRPr sz="180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618309"/>
            <a:ext cx="10058400" cy="613954"/>
          </a:xfrm>
          <a:prstGeom prst="rect">
            <a:avLst/>
          </a:prstGeom>
        </p:spPr>
        <p:txBody>
          <a:bodyPr vert="horz" lIns="91440" tIns="45720" rIns="91440" bIns="45720" rtlCol="0" anchor="b">
            <a:normAutofit/>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fi-FI" dirty="0" smtClean="0"/>
              <a:t> 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en-US" dirty="0"/>
          </a:p>
        </p:txBody>
      </p:sp>
      <p:sp>
        <p:nvSpPr>
          <p:cNvPr id="5" name="Footer Placeholder 4"/>
          <p:cNvSpPr>
            <a:spLocks noGrp="1"/>
          </p:cNvSpPr>
          <p:nvPr>
            <p:ph type="ftr" sz="quarter" idx="3"/>
          </p:nvPr>
        </p:nvSpPr>
        <p:spPr>
          <a:xfrm>
            <a:off x="3686184"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fi-FI" smtClean="0"/>
              <a:t>HANKINNAN SUUNNITTELU</a:t>
            </a:r>
            <a:endParaRPr lang="fi-FI" dirty="0"/>
          </a:p>
        </p:txBody>
      </p:sp>
      <p:sp>
        <p:nvSpPr>
          <p:cNvPr id="6" name="Slide Number Placeholder 5"/>
          <p:cNvSpPr>
            <a:spLocks noGrp="1"/>
          </p:cNvSpPr>
          <p:nvPr>
            <p:ph type="sldNum" sz="quarter" idx="4"/>
          </p:nvPr>
        </p:nvSpPr>
        <p:spPr>
          <a:xfrm>
            <a:off x="0" y="6446837"/>
            <a:ext cx="1312025" cy="365125"/>
          </a:xfrm>
          <a:prstGeom prst="rect">
            <a:avLst/>
          </a:prstGeom>
        </p:spPr>
        <p:txBody>
          <a:bodyPr vert="horz" lIns="91440" tIns="45720" rIns="91440" bIns="45720" rtlCol="0" anchor="ctr"/>
          <a:lstStyle>
            <a:lvl1pPr algn="r">
              <a:defRPr sz="1050">
                <a:solidFill>
                  <a:srgbClr val="FFFFFF"/>
                </a:solidFill>
              </a:defRPr>
            </a:lvl1pPr>
          </a:lstStyle>
          <a:p>
            <a:fld id="{0DC82243-5FBE-4E9B-9815-3B80B9FB2FBB}" type="slidenum">
              <a:rPr lang="fi-FI" smtClean="0"/>
              <a:t>‹#›</a:t>
            </a:fld>
            <a:endParaRPr lang="fi-FI" dirty="0"/>
          </a:p>
        </p:txBody>
      </p:sp>
      <p:pic>
        <p:nvPicPr>
          <p:cNvPr id="11" name="Kuva 10"/>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534896" y="58643"/>
            <a:ext cx="1540300" cy="1554480"/>
          </a:xfrm>
          <a:prstGeom prst="rect">
            <a:avLst/>
          </a:prstGeom>
        </p:spPr>
      </p:pic>
      <p:pic>
        <p:nvPicPr>
          <p:cNvPr id="10" name="Kuva 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468666" y="6499928"/>
            <a:ext cx="2323691" cy="284841"/>
          </a:xfrm>
          <a:prstGeom prst="rect">
            <a:avLst/>
          </a:prstGeom>
        </p:spPr>
      </p:pic>
    </p:spTree>
    <p:extLst>
      <p:ext uri="{BB962C8B-B14F-4D97-AF65-F5344CB8AC3E}">
        <p14:creationId xmlns:p14="http://schemas.microsoft.com/office/powerpoint/2010/main" val="893883275"/>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90" r:id="rId10"/>
    <p:sldLayoutId id="2147483896" r:id="rId11"/>
    <p:sldLayoutId id="2147483862" r:id="rId12"/>
    <p:sldLayoutId id="2147483863" r:id="rId13"/>
  </p:sldLayoutIdLst>
  <p:timing>
    <p:tnLst>
      <p:par>
        <p:cTn id="1" dur="indefinite" restart="never" nodeType="tmRoot"/>
      </p:par>
    </p:tnLst>
  </p:timing>
  <p:hf hdr="0" dt="0"/>
  <p:txStyles>
    <p:titleStyle>
      <a:lvl1pPr algn="l" defTabSz="914423" rtl="0" eaLnBrk="1" latinLnBrk="0" hangingPunct="1">
        <a:lnSpc>
          <a:spcPct val="85000"/>
        </a:lnSpc>
        <a:spcBef>
          <a:spcPct val="0"/>
        </a:spcBef>
        <a:buNone/>
        <a:defRPr sz="2400" kern="1200" spc="-50" baseline="0">
          <a:solidFill>
            <a:schemeClr val="tx1">
              <a:lumMod val="75000"/>
              <a:lumOff val="25000"/>
            </a:schemeClr>
          </a:solidFill>
          <a:latin typeface="+mj-lt"/>
          <a:ea typeface="+mj-ea"/>
          <a:cs typeface="+mj-cs"/>
        </a:defRPr>
      </a:lvl1pPr>
    </p:titleStyle>
    <p:bodyStyle>
      <a:lvl1pPr marL="91442" indent="-91442"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tx1">
              <a:lumMod val="75000"/>
              <a:lumOff val="25000"/>
            </a:schemeClr>
          </a:solidFill>
          <a:latin typeface="+mn-lt"/>
          <a:ea typeface="+mn-ea"/>
          <a:cs typeface="+mn-cs"/>
        </a:defRPr>
      </a:lvl1pPr>
      <a:lvl2pPr marL="384058"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2pPr>
      <a:lvl3pPr marL="566942"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3pPr>
      <a:lvl4pPr marL="749827"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4pPr>
      <a:lvl5pPr marL="932711"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p:bodyStyle>
    <p:otherStyle>
      <a:defPPr>
        <a:defRPr lang="en-US"/>
      </a:defPPr>
      <a:lvl1pPr marL="0" algn="l" defTabSz="914423" rtl="0" eaLnBrk="1" latinLnBrk="0" hangingPunct="1">
        <a:defRPr sz="1801" kern="1200">
          <a:solidFill>
            <a:schemeClr val="tx1"/>
          </a:solidFill>
          <a:latin typeface="+mn-lt"/>
          <a:ea typeface="+mn-ea"/>
          <a:cs typeface="+mn-cs"/>
        </a:defRPr>
      </a:lvl1pPr>
      <a:lvl2pPr marL="457211" algn="l" defTabSz="914423" rtl="0" eaLnBrk="1" latinLnBrk="0" hangingPunct="1">
        <a:defRPr sz="1801" kern="1200">
          <a:solidFill>
            <a:schemeClr val="tx1"/>
          </a:solidFill>
          <a:latin typeface="+mn-lt"/>
          <a:ea typeface="+mn-ea"/>
          <a:cs typeface="+mn-cs"/>
        </a:defRPr>
      </a:lvl2pPr>
      <a:lvl3pPr marL="914423" algn="l" defTabSz="914423" rtl="0" eaLnBrk="1" latinLnBrk="0" hangingPunct="1">
        <a:defRPr sz="1801" kern="1200">
          <a:solidFill>
            <a:schemeClr val="tx1"/>
          </a:solidFill>
          <a:latin typeface="+mn-lt"/>
          <a:ea typeface="+mn-ea"/>
          <a:cs typeface="+mn-cs"/>
        </a:defRPr>
      </a:lvl3pPr>
      <a:lvl4pPr marL="1371634" algn="l" defTabSz="914423" rtl="0" eaLnBrk="1" latinLnBrk="0" hangingPunct="1">
        <a:defRPr sz="1801" kern="1200">
          <a:solidFill>
            <a:schemeClr val="tx1"/>
          </a:solidFill>
          <a:latin typeface="+mn-lt"/>
          <a:ea typeface="+mn-ea"/>
          <a:cs typeface="+mn-cs"/>
        </a:defRPr>
      </a:lvl4pPr>
      <a:lvl5pPr marL="1828846" algn="l" defTabSz="914423" rtl="0" eaLnBrk="1" latinLnBrk="0" hangingPunct="1">
        <a:defRPr sz="1801" kern="1200">
          <a:solidFill>
            <a:schemeClr val="tx1"/>
          </a:solidFill>
          <a:latin typeface="+mn-lt"/>
          <a:ea typeface="+mn-ea"/>
          <a:cs typeface="+mn-cs"/>
        </a:defRPr>
      </a:lvl5pPr>
      <a:lvl6pPr marL="2286057" algn="l" defTabSz="914423" rtl="0" eaLnBrk="1" latinLnBrk="0" hangingPunct="1">
        <a:defRPr sz="1801" kern="1200">
          <a:solidFill>
            <a:schemeClr val="tx1"/>
          </a:solidFill>
          <a:latin typeface="+mn-lt"/>
          <a:ea typeface="+mn-ea"/>
          <a:cs typeface="+mn-cs"/>
        </a:defRPr>
      </a:lvl6pPr>
      <a:lvl7pPr marL="2743269" algn="l" defTabSz="914423" rtl="0" eaLnBrk="1" latinLnBrk="0" hangingPunct="1">
        <a:defRPr sz="1801" kern="1200">
          <a:solidFill>
            <a:schemeClr val="tx1"/>
          </a:solidFill>
          <a:latin typeface="+mn-lt"/>
          <a:ea typeface="+mn-ea"/>
          <a:cs typeface="+mn-cs"/>
        </a:defRPr>
      </a:lvl7pPr>
      <a:lvl8pPr marL="3200480" algn="l" defTabSz="914423" rtl="0" eaLnBrk="1" latinLnBrk="0" hangingPunct="1">
        <a:defRPr sz="1801" kern="1200">
          <a:solidFill>
            <a:schemeClr val="tx1"/>
          </a:solidFill>
          <a:latin typeface="+mn-lt"/>
          <a:ea typeface="+mn-ea"/>
          <a:cs typeface="+mn-cs"/>
        </a:defRPr>
      </a:lvl8pPr>
      <a:lvl9pPr marL="3657691" algn="l" defTabSz="914423" rtl="0" eaLnBrk="1" latinLnBrk="0" hangingPunct="1">
        <a:defRPr sz="1801"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792685"/>
            <a:ext cx="10058400" cy="587829"/>
          </a:xfrm>
          <a:prstGeom prst="rect">
            <a:avLst/>
          </a:prstGeom>
        </p:spPr>
        <p:txBody>
          <a:bodyPr vert="horz" lIns="91440" tIns="45720" rIns="91440" bIns="45720" rtlCol="0" anchor="b">
            <a:normAutofit/>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en-US" dirty="0"/>
          </a:p>
        </p:txBody>
      </p:sp>
      <p:sp>
        <p:nvSpPr>
          <p:cNvPr id="5" name="Footer Placeholder 4"/>
          <p:cNvSpPr>
            <a:spLocks noGrp="1"/>
          </p:cNvSpPr>
          <p:nvPr>
            <p:ph type="ftr" sz="quarter" idx="3"/>
          </p:nvPr>
        </p:nvSpPr>
        <p:spPr>
          <a:xfrm>
            <a:off x="3686184"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fi-FI" smtClean="0"/>
              <a:t>TULOSPERUSTEINEN HANKINTA</a:t>
            </a:r>
            <a:endParaRPr lang="fi-FI" dirty="0"/>
          </a:p>
        </p:txBody>
      </p:sp>
      <p:sp>
        <p:nvSpPr>
          <p:cNvPr id="6" name="Slide Number Placeholder 5"/>
          <p:cNvSpPr>
            <a:spLocks noGrp="1"/>
          </p:cNvSpPr>
          <p:nvPr>
            <p:ph type="sldNum" sz="quarter" idx="4"/>
          </p:nvPr>
        </p:nvSpPr>
        <p:spPr>
          <a:xfrm>
            <a:off x="0" y="6446837"/>
            <a:ext cx="1312025" cy="365125"/>
          </a:xfrm>
          <a:prstGeom prst="rect">
            <a:avLst/>
          </a:prstGeom>
        </p:spPr>
        <p:txBody>
          <a:bodyPr vert="horz" lIns="91440" tIns="45720" rIns="91440" bIns="45720" rtlCol="0" anchor="ctr"/>
          <a:lstStyle>
            <a:lvl1pPr algn="r">
              <a:defRPr sz="1050">
                <a:solidFill>
                  <a:srgbClr val="FFFFFF"/>
                </a:solidFill>
              </a:defRPr>
            </a:lvl1pPr>
          </a:lstStyle>
          <a:p>
            <a:fld id="{0DC82243-5FBE-4E9B-9815-3B80B9FB2FBB}" type="slidenum">
              <a:rPr lang="fi-FI" smtClean="0"/>
              <a:pPr/>
              <a:t>‹#›</a:t>
            </a:fld>
            <a:endParaRPr lang="fi-FI" dirty="0"/>
          </a:p>
        </p:txBody>
      </p:sp>
      <p:sp>
        <p:nvSpPr>
          <p:cNvPr id="8" name="Suorakulmio 7"/>
          <p:cNvSpPr/>
          <p:nvPr userDrawn="1"/>
        </p:nvSpPr>
        <p:spPr>
          <a:xfrm>
            <a:off x="1097280" y="1453245"/>
            <a:ext cx="10058400" cy="89807"/>
          </a:xfrm>
          <a:prstGeom prst="rect">
            <a:avLst/>
          </a:prstGeom>
          <a:solidFill>
            <a:srgbClr val="63C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1"/>
          </a:p>
        </p:txBody>
      </p:sp>
      <p:pic>
        <p:nvPicPr>
          <p:cNvPr id="10" name="Kuva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68666" y="6499928"/>
            <a:ext cx="2323691" cy="284841"/>
          </a:xfrm>
          <a:prstGeom prst="rect">
            <a:avLst/>
          </a:prstGeom>
        </p:spPr>
      </p:pic>
    </p:spTree>
    <p:extLst>
      <p:ext uri="{BB962C8B-B14F-4D97-AF65-F5344CB8AC3E}">
        <p14:creationId xmlns:p14="http://schemas.microsoft.com/office/powerpoint/2010/main" val="116745146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91" r:id="rId10"/>
    <p:sldLayoutId id="2147483897" r:id="rId11"/>
    <p:sldLayoutId id="2147483886" r:id="rId12"/>
    <p:sldLayoutId id="2147483887" r:id="rId13"/>
  </p:sldLayoutIdLst>
  <p:timing>
    <p:tnLst>
      <p:par>
        <p:cTn id="1" dur="indefinite" restart="never" nodeType="tmRoot"/>
      </p:par>
    </p:tnLst>
  </p:timing>
  <p:hf hdr="0" dt="0"/>
  <p:txStyles>
    <p:titleStyle>
      <a:lvl1pPr algn="l" defTabSz="914423" rtl="0" eaLnBrk="1" latinLnBrk="0" hangingPunct="1">
        <a:lnSpc>
          <a:spcPct val="85000"/>
        </a:lnSpc>
        <a:spcBef>
          <a:spcPct val="0"/>
        </a:spcBef>
        <a:buNone/>
        <a:defRPr sz="2400" kern="1200" spc="-50" baseline="0">
          <a:solidFill>
            <a:schemeClr val="tx1">
              <a:lumMod val="75000"/>
              <a:lumOff val="25000"/>
            </a:schemeClr>
          </a:solidFill>
          <a:latin typeface="+mj-lt"/>
          <a:ea typeface="+mj-ea"/>
          <a:cs typeface="+mj-cs"/>
        </a:defRPr>
      </a:lvl1pPr>
    </p:titleStyle>
    <p:bodyStyle>
      <a:lvl1pPr marL="342908" indent="-342908"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tx1">
              <a:lumMod val="75000"/>
              <a:lumOff val="25000"/>
            </a:schemeClr>
          </a:solidFill>
          <a:latin typeface="+mn-lt"/>
          <a:ea typeface="+mn-ea"/>
          <a:cs typeface="+mn-cs"/>
        </a:defRPr>
      </a:lvl1pPr>
      <a:lvl2pPr marL="384058"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2pPr>
      <a:lvl3pPr marL="566942"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3pPr>
      <a:lvl4pPr marL="749827"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4pPr>
      <a:lvl5pPr marL="932711"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p:bodyStyle>
    <p:otherStyle>
      <a:defPPr>
        <a:defRPr lang="en-US"/>
      </a:defPPr>
      <a:lvl1pPr marL="0" algn="l" defTabSz="914423" rtl="0" eaLnBrk="1" latinLnBrk="0" hangingPunct="1">
        <a:defRPr sz="1801" kern="1200">
          <a:solidFill>
            <a:schemeClr val="tx1"/>
          </a:solidFill>
          <a:latin typeface="+mn-lt"/>
          <a:ea typeface="+mn-ea"/>
          <a:cs typeface="+mn-cs"/>
        </a:defRPr>
      </a:lvl1pPr>
      <a:lvl2pPr marL="457211" algn="l" defTabSz="914423" rtl="0" eaLnBrk="1" latinLnBrk="0" hangingPunct="1">
        <a:defRPr sz="1801" kern="1200">
          <a:solidFill>
            <a:schemeClr val="tx1"/>
          </a:solidFill>
          <a:latin typeface="+mn-lt"/>
          <a:ea typeface="+mn-ea"/>
          <a:cs typeface="+mn-cs"/>
        </a:defRPr>
      </a:lvl2pPr>
      <a:lvl3pPr marL="914423" algn="l" defTabSz="914423" rtl="0" eaLnBrk="1" latinLnBrk="0" hangingPunct="1">
        <a:defRPr sz="1801" kern="1200">
          <a:solidFill>
            <a:schemeClr val="tx1"/>
          </a:solidFill>
          <a:latin typeface="+mn-lt"/>
          <a:ea typeface="+mn-ea"/>
          <a:cs typeface="+mn-cs"/>
        </a:defRPr>
      </a:lvl3pPr>
      <a:lvl4pPr marL="1371634" algn="l" defTabSz="914423" rtl="0" eaLnBrk="1" latinLnBrk="0" hangingPunct="1">
        <a:defRPr sz="1801" kern="1200">
          <a:solidFill>
            <a:schemeClr val="tx1"/>
          </a:solidFill>
          <a:latin typeface="+mn-lt"/>
          <a:ea typeface="+mn-ea"/>
          <a:cs typeface="+mn-cs"/>
        </a:defRPr>
      </a:lvl4pPr>
      <a:lvl5pPr marL="1828846" algn="l" defTabSz="914423" rtl="0" eaLnBrk="1" latinLnBrk="0" hangingPunct="1">
        <a:defRPr sz="1801" kern="1200">
          <a:solidFill>
            <a:schemeClr val="tx1"/>
          </a:solidFill>
          <a:latin typeface="+mn-lt"/>
          <a:ea typeface="+mn-ea"/>
          <a:cs typeface="+mn-cs"/>
        </a:defRPr>
      </a:lvl5pPr>
      <a:lvl6pPr marL="2286057" algn="l" defTabSz="914423" rtl="0" eaLnBrk="1" latinLnBrk="0" hangingPunct="1">
        <a:defRPr sz="1801" kern="1200">
          <a:solidFill>
            <a:schemeClr val="tx1"/>
          </a:solidFill>
          <a:latin typeface="+mn-lt"/>
          <a:ea typeface="+mn-ea"/>
          <a:cs typeface="+mn-cs"/>
        </a:defRPr>
      </a:lvl6pPr>
      <a:lvl7pPr marL="2743269" algn="l" defTabSz="914423" rtl="0" eaLnBrk="1" latinLnBrk="0" hangingPunct="1">
        <a:defRPr sz="1801" kern="1200">
          <a:solidFill>
            <a:schemeClr val="tx1"/>
          </a:solidFill>
          <a:latin typeface="+mn-lt"/>
          <a:ea typeface="+mn-ea"/>
          <a:cs typeface="+mn-cs"/>
        </a:defRPr>
      </a:lvl7pPr>
      <a:lvl8pPr marL="3200480" algn="l" defTabSz="914423" rtl="0" eaLnBrk="1" latinLnBrk="0" hangingPunct="1">
        <a:defRPr sz="1801" kern="1200">
          <a:solidFill>
            <a:schemeClr val="tx1"/>
          </a:solidFill>
          <a:latin typeface="+mn-lt"/>
          <a:ea typeface="+mn-ea"/>
          <a:cs typeface="+mn-cs"/>
        </a:defRPr>
      </a:lvl8pPr>
      <a:lvl9pPr marL="3657691" algn="l" defTabSz="914423" rtl="0" eaLnBrk="1" latinLnBrk="0" hangingPunct="1">
        <a:defRPr sz="1801"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792685"/>
            <a:ext cx="10058400" cy="587829"/>
          </a:xfrm>
          <a:prstGeom prst="rect">
            <a:avLst/>
          </a:prstGeom>
        </p:spPr>
        <p:txBody>
          <a:bodyPr vert="horz" lIns="91440" tIns="45720" rIns="91440" bIns="45720" rtlCol="0" anchor="b">
            <a:normAutofit/>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en-US" dirty="0"/>
          </a:p>
        </p:txBody>
      </p:sp>
      <p:sp>
        <p:nvSpPr>
          <p:cNvPr id="5" name="Footer Placeholder 4"/>
          <p:cNvSpPr>
            <a:spLocks noGrp="1"/>
          </p:cNvSpPr>
          <p:nvPr>
            <p:ph type="ftr" sz="quarter" idx="3"/>
          </p:nvPr>
        </p:nvSpPr>
        <p:spPr>
          <a:xfrm>
            <a:off x="3686184"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i-FI" dirty="0"/>
          </a:p>
        </p:txBody>
      </p:sp>
      <p:sp>
        <p:nvSpPr>
          <p:cNvPr id="6" name="Slide Number Placeholder 5"/>
          <p:cNvSpPr>
            <a:spLocks noGrp="1"/>
          </p:cNvSpPr>
          <p:nvPr>
            <p:ph type="sldNum" sz="quarter" idx="4"/>
          </p:nvPr>
        </p:nvSpPr>
        <p:spPr>
          <a:xfrm>
            <a:off x="0" y="6446837"/>
            <a:ext cx="1312025" cy="365125"/>
          </a:xfrm>
          <a:prstGeom prst="rect">
            <a:avLst/>
          </a:prstGeom>
        </p:spPr>
        <p:txBody>
          <a:bodyPr vert="horz" lIns="91440" tIns="45720" rIns="91440" bIns="45720" rtlCol="0" anchor="ctr"/>
          <a:lstStyle>
            <a:lvl1pPr algn="r">
              <a:defRPr sz="1050">
                <a:solidFill>
                  <a:srgbClr val="FFFFFF"/>
                </a:solidFill>
              </a:defRPr>
            </a:lvl1pPr>
          </a:lstStyle>
          <a:p>
            <a:fld id="{0DC82243-5FBE-4E9B-9815-3B80B9FB2FBB}" type="slidenum">
              <a:rPr lang="fi-FI" smtClean="0"/>
              <a:pPr/>
              <a:t>‹#›</a:t>
            </a:fld>
            <a:endParaRPr lang="fi-FI" dirty="0"/>
          </a:p>
        </p:txBody>
      </p:sp>
      <p:sp>
        <p:nvSpPr>
          <p:cNvPr id="8" name="Suorakulmio 7"/>
          <p:cNvSpPr/>
          <p:nvPr userDrawn="1"/>
        </p:nvSpPr>
        <p:spPr>
          <a:xfrm>
            <a:off x="1097280" y="1453245"/>
            <a:ext cx="10058400" cy="89807"/>
          </a:xfrm>
          <a:prstGeom prst="rect">
            <a:avLst/>
          </a:prstGeom>
          <a:solidFill>
            <a:srgbClr val="63C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1">
              <a:solidFill>
                <a:prstClr val="white"/>
              </a:solidFill>
            </a:endParaRPr>
          </a:p>
        </p:txBody>
      </p:sp>
      <p:pic>
        <p:nvPicPr>
          <p:cNvPr id="10" name="Kuva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68666" y="6499928"/>
            <a:ext cx="2323691" cy="284841"/>
          </a:xfrm>
          <a:prstGeom prst="rect">
            <a:avLst/>
          </a:prstGeom>
        </p:spPr>
      </p:pic>
    </p:spTree>
    <p:extLst>
      <p:ext uri="{BB962C8B-B14F-4D97-AF65-F5344CB8AC3E}">
        <p14:creationId xmlns:p14="http://schemas.microsoft.com/office/powerpoint/2010/main" val="973416659"/>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Lst>
  <p:timing>
    <p:tnLst>
      <p:par>
        <p:cTn id="1" dur="indefinite" restart="never" nodeType="tmRoot"/>
      </p:par>
    </p:tnLst>
  </p:timing>
  <p:hf hdr="0" ftr="0" dt="0"/>
  <p:txStyles>
    <p:titleStyle>
      <a:lvl1pPr algn="l" defTabSz="914423" rtl="0" eaLnBrk="1" latinLnBrk="0" hangingPunct="1">
        <a:lnSpc>
          <a:spcPct val="85000"/>
        </a:lnSpc>
        <a:spcBef>
          <a:spcPct val="0"/>
        </a:spcBef>
        <a:buNone/>
        <a:defRPr sz="2400" kern="1200" spc="-50" baseline="0">
          <a:solidFill>
            <a:schemeClr val="tx1">
              <a:lumMod val="75000"/>
              <a:lumOff val="25000"/>
            </a:schemeClr>
          </a:solidFill>
          <a:latin typeface="+mj-lt"/>
          <a:ea typeface="+mj-ea"/>
          <a:cs typeface="+mj-cs"/>
        </a:defRPr>
      </a:lvl1pPr>
    </p:titleStyle>
    <p:bodyStyle>
      <a:lvl1pPr marL="342908" indent="-342908"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tx1">
              <a:lumMod val="75000"/>
              <a:lumOff val="25000"/>
            </a:schemeClr>
          </a:solidFill>
          <a:latin typeface="+mn-lt"/>
          <a:ea typeface="+mn-ea"/>
          <a:cs typeface="+mn-cs"/>
        </a:defRPr>
      </a:lvl1pPr>
      <a:lvl2pPr marL="384058"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2pPr>
      <a:lvl3pPr marL="566942"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3pPr>
      <a:lvl4pPr marL="749827"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4pPr>
      <a:lvl5pPr marL="932711"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p:bodyStyle>
    <p:otherStyle>
      <a:defPPr>
        <a:defRPr lang="en-US"/>
      </a:defPPr>
      <a:lvl1pPr marL="0" algn="l" defTabSz="914423" rtl="0" eaLnBrk="1" latinLnBrk="0" hangingPunct="1">
        <a:defRPr sz="1801" kern="1200">
          <a:solidFill>
            <a:schemeClr val="tx1"/>
          </a:solidFill>
          <a:latin typeface="+mn-lt"/>
          <a:ea typeface="+mn-ea"/>
          <a:cs typeface="+mn-cs"/>
        </a:defRPr>
      </a:lvl1pPr>
      <a:lvl2pPr marL="457211" algn="l" defTabSz="914423" rtl="0" eaLnBrk="1" latinLnBrk="0" hangingPunct="1">
        <a:defRPr sz="1801" kern="1200">
          <a:solidFill>
            <a:schemeClr val="tx1"/>
          </a:solidFill>
          <a:latin typeface="+mn-lt"/>
          <a:ea typeface="+mn-ea"/>
          <a:cs typeface="+mn-cs"/>
        </a:defRPr>
      </a:lvl2pPr>
      <a:lvl3pPr marL="914423" algn="l" defTabSz="914423" rtl="0" eaLnBrk="1" latinLnBrk="0" hangingPunct="1">
        <a:defRPr sz="1801" kern="1200">
          <a:solidFill>
            <a:schemeClr val="tx1"/>
          </a:solidFill>
          <a:latin typeface="+mn-lt"/>
          <a:ea typeface="+mn-ea"/>
          <a:cs typeface="+mn-cs"/>
        </a:defRPr>
      </a:lvl3pPr>
      <a:lvl4pPr marL="1371634" algn="l" defTabSz="914423" rtl="0" eaLnBrk="1" latinLnBrk="0" hangingPunct="1">
        <a:defRPr sz="1801" kern="1200">
          <a:solidFill>
            <a:schemeClr val="tx1"/>
          </a:solidFill>
          <a:latin typeface="+mn-lt"/>
          <a:ea typeface="+mn-ea"/>
          <a:cs typeface="+mn-cs"/>
        </a:defRPr>
      </a:lvl4pPr>
      <a:lvl5pPr marL="1828846" algn="l" defTabSz="914423" rtl="0" eaLnBrk="1" latinLnBrk="0" hangingPunct="1">
        <a:defRPr sz="1801" kern="1200">
          <a:solidFill>
            <a:schemeClr val="tx1"/>
          </a:solidFill>
          <a:latin typeface="+mn-lt"/>
          <a:ea typeface="+mn-ea"/>
          <a:cs typeface="+mn-cs"/>
        </a:defRPr>
      </a:lvl5pPr>
      <a:lvl6pPr marL="2286057" algn="l" defTabSz="914423" rtl="0" eaLnBrk="1" latinLnBrk="0" hangingPunct="1">
        <a:defRPr sz="1801" kern="1200">
          <a:solidFill>
            <a:schemeClr val="tx1"/>
          </a:solidFill>
          <a:latin typeface="+mn-lt"/>
          <a:ea typeface="+mn-ea"/>
          <a:cs typeface="+mn-cs"/>
        </a:defRPr>
      </a:lvl6pPr>
      <a:lvl7pPr marL="2743269" algn="l" defTabSz="914423" rtl="0" eaLnBrk="1" latinLnBrk="0" hangingPunct="1">
        <a:defRPr sz="1801" kern="1200">
          <a:solidFill>
            <a:schemeClr val="tx1"/>
          </a:solidFill>
          <a:latin typeface="+mn-lt"/>
          <a:ea typeface="+mn-ea"/>
          <a:cs typeface="+mn-cs"/>
        </a:defRPr>
      </a:lvl7pPr>
      <a:lvl8pPr marL="3200480" algn="l" defTabSz="914423" rtl="0" eaLnBrk="1" latinLnBrk="0" hangingPunct="1">
        <a:defRPr sz="1801" kern="1200">
          <a:solidFill>
            <a:schemeClr val="tx1"/>
          </a:solidFill>
          <a:latin typeface="+mn-lt"/>
          <a:ea typeface="+mn-ea"/>
          <a:cs typeface="+mn-cs"/>
        </a:defRPr>
      </a:lvl8pPr>
      <a:lvl9pPr marL="3657691" algn="l" defTabSz="914423" rtl="0" eaLnBrk="1" latinLnBrk="0" hangingPunct="1">
        <a:defRPr sz="1801"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D54B0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8"/>
          </a:xfrm>
          <a:prstGeom prst="rect">
            <a:avLst/>
          </a:prstGeom>
          <a:solidFill>
            <a:srgbClr val="C0310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639191"/>
            <a:ext cx="10058400" cy="631575"/>
          </a:xfrm>
          <a:prstGeom prst="rect">
            <a:avLst/>
          </a:prstGeom>
        </p:spPr>
        <p:txBody>
          <a:bodyPr vert="horz" lIns="91440" tIns="45720" rIns="91440" bIns="45720" rtlCol="0" anchor="b">
            <a:normAutofit/>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en-US" dirty="0"/>
          </a:p>
        </p:txBody>
      </p:sp>
      <p:sp>
        <p:nvSpPr>
          <p:cNvPr id="5" name="Footer Placeholder 4"/>
          <p:cNvSpPr>
            <a:spLocks noGrp="1"/>
          </p:cNvSpPr>
          <p:nvPr>
            <p:ph type="ftr" sz="quarter" idx="3"/>
          </p:nvPr>
        </p:nvSpPr>
        <p:spPr>
          <a:xfrm>
            <a:off x="3686184"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fi-FI" dirty="0" smtClean="0"/>
              <a:t>HANKINTOIHIN LIITTYVÄ STRATEGINEN SUUNNITTELU</a:t>
            </a:r>
            <a:endParaRPr lang="fi-FI" dirty="0"/>
          </a:p>
        </p:txBody>
      </p:sp>
      <p:sp>
        <p:nvSpPr>
          <p:cNvPr id="6" name="Slide Number Placeholder 5"/>
          <p:cNvSpPr>
            <a:spLocks noGrp="1"/>
          </p:cNvSpPr>
          <p:nvPr>
            <p:ph type="sldNum" sz="quarter" idx="4"/>
          </p:nvPr>
        </p:nvSpPr>
        <p:spPr>
          <a:xfrm>
            <a:off x="1547" y="6444062"/>
            <a:ext cx="1312025" cy="365125"/>
          </a:xfrm>
          <a:prstGeom prst="rect">
            <a:avLst/>
          </a:prstGeom>
        </p:spPr>
        <p:txBody>
          <a:bodyPr vert="horz" lIns="91440" tIns="45720" rIns="91440" bIns="45720" rtlCol="0" anchor="ctr"/>
          <a:lstStyle>
            <a:lvl1pPr algn="r">
              <a:defRPr sz="1050">
                <a:solidFill>
                  <a:srgbClr val="FFFFFF"/>
                </a:solidFill>
              </a:defRPr>
            </a:lvl1pPr>
          </a:lstStyle>
          <a:p>
            <a:fld id="{0DC82243-5FBE-4E9B-9815-3B80B9FB2FBB}" type="slidenum">
              <a:rPr lang="fi-FI" smtClean="0"/>
              <a:pPr/>
              <a:t>‹#›</a:t>
            </a:fld>
            <a:endParaRPr lang="fi-FI"/>
          </a:p>
        </p:txBody>
      </p:sp>
      <p:pic>
        <p:nvPicPr>
          <p:cNvPr id="11" name="Kuva 10"/>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533725" y="0"/>
            <a:ext cx="1601870" cy="1586308"/>
          </a:xfrm>
          <a:prstGeom prst="rect">
            <a:avLst/>
          </a:prstGeom>
        </p:spPr>
      </p:pic>
      <p:pic>
        <p:nvPicPr>
          <p:cNvPr id="10" name="Kuva 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468666" y="6499928"/>
            <a:ext cx="2323691" cy="284841"/>
          </a:xfrm>
          <a:prstGeom prst="rect">
            <a:avLst/>
          </a:prstGeom>
        </p:spPr>
      </p:pic>
    </p:spTree>
    <p:extLst>
      <p:ext uri="{BB962C8B-B14F-4D97-AF65-F5344CB8AC3E}">
        <p14:creationId xmlns:p14="http://schemas.microsoft.com/office/powerpoint/2010/main" val="310197772"/>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Lst>
  <p:timing>
    <p:tnLst>
      <p:par>
        <p:cTn id="1" dur="indefinite" restart="never" nodeType="tmRoot"/>
      </p:par>
    </p:tnLst>
  </p:timing>
  <p:hf hdr="0" dt="0"/>
  <p:txStyles>
    <p:titleStyle>
      <a:lvl1pPr algn="l" defTabSz="914423" rtl="0" eaLnBrk="1" latinLnBrk="0" hangingPunct="1">
        <a:lnSpc>
          <a:spcPct val="85000"/>
        </a:lnSpc>
        <a:spcBef>
          <a:spcPct val="0"/>
        </a:spcBef>
        <a:buNone/>
        <a:defRPr sz="2400" kern="1200" spc="-50" baseline="0">
          <a:solidFill>
            <a:schemeClr val="tx1">
              <a:lumMod val="75000"/>
              <a:lumOff val="25000"/>
            </a:schemeClr>
          </a:solidFill>
          <a:latin typeface="+mj-lt"/>
          <a:ea typeface="+mj-ea"/>
          <a:cs typeface="+mj-cs"/>
        </a:defRPr>
      </a:lvl1pPr>
    </p:titleStyle>
    <p:bodyStyle>
      <a:lvl1pPr marL="457211" indent="-457211"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tx1">
              <a:lumMod val="75000"/>
              <a:lumOff val="25000"/>
            </a:schemeClr>
          </a:solidFill>
          <a:latin typeface="+mn-lt"/>
          <a:ea typeface="+mn-ea"/>
          <a:cs typeface="+mn-cs"/>
        </a:defRPr>
      </a:lvl1pPr>
      <a:lvl2pPr marL="544081"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2pPr>
      <a:lvl3pPr marL="726966"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3pPr>
      <a:lvl4pPr marL="909850"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4pPr>
      <a:lvl5pPr marL="1092735"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p:bodyStyle>
    <p:otherStyle>
      <a:defPPr>
        <a:defRPr lang="en-US"/>
      </a:defPPr>
      <a:lvl1pPr marL="0" algn="l" defTabSz="914423" rtl="0" eaLnBrk="1" latinLnBrk="0" hangingPunct="1">
        <a:defRPr sz="1801" kern="1200">
          <a:solidFill>
            <a:schemeClr val="tx1"/>
          </a:solidFill>
          <a:latin typeface="+mn-lt"/>
          <a:ea typeface="+mn-ea"/>
          <a:cs typeface="+mn-cs"/>
        </a:defRPr>
      </a:lvl1pPr>
      <a:lvl2pPr marL="457211" algn="l" defTabSz="914423" rtl="0" eaLnBrk="1" latinLnBrk="0" hangingPunct="1">
        <a:defRPr sz="1801" kern="1200">
          <a:solidFill>
            <a:schemeClr val="tx1"/>
          </a:solidFill>
          <a:latin typeface="+mn-lt"/>
          <a:ea typeface="+mn-ea"/>
          <a:cs typeface="+mn-cs"/>
        </a:defRPr>
      </a:lvl2pPr>
      <a:lvl3pPr marL="914423" algn="l" defTabSz="914423" rtl="0" eaLnBrk="1" latinLnBrk="0" hangingPunct="1">
        <a:defRPr sz="1801" kern="1200">
          <a:solidFill>
            <a:schemeClr val="tx1"/>
          </a:solidFill>
          <a:latin typeface="+mn-lt"/>
          <a:ea typeface="+mn-ea"/>
          <a:cs typeface="+mn-cs"/>
        </a:defRPr>
      </a:lvl3pPr>
      <a:lvl4pPr marL="1371634" algn="l" defTabSz="914423" rtl="0" eaLnBrk="1" latinLnBrk="0" hangingPunct="1">
        <a:defRPr sz="1801" kern="1200">
          <a:solidFill>
            <a:schemeClr val="tx1"/>
          </a:solidFill>
          <a:latin typeface="+mn-lt"/>
          <a:ea typeface="+mn-ea"/>
          <a:cs typeface="+mn-cs"/>
        </a:defRPr>
      </a:lvl4pPr>
      <a:lvl5pPr marL="1828846" algn="l" defTabSz="914423" rtl="0" eaLnBrk="1" latinLnBrk="0" hangingPunct="1">
        <a:defRPr sz="1801" kern="1200">
          <a:solidFill>
            <a:schemeClr val="tx1"/>
          </a:solidFill>
          <a:latin typeface="+mn-lt"/>
          <a:ea typeface="+mn-ea"/>
          <a:cs typeface="+mn-cs"/>
        </a:defRPr>
      </a:lvl5pPr>
      <a:lvl6pPr marL="2286057" algn="l" defTabSz="914423" rtl="0" eaLnBrk="1" latinLnBrk="0" hangingPunct="1">
        <a:defRPr sz="1801" kern="1200">
          <a:solidFill>
            <a:schemeClr val="tx1"/>
          </a:solidFill>
          <a:latin typeface="+mn-lt"/>
          <a:ea typeface="+mn-ea"/>
          <a:cs typeface="+mn-cs"/>
        </a:defRPr>
      </a:lvl6pPr>
      <a:lvl7pPr marL="2743269" algn="l" defTabSz="914423" rtl="0" eaLnBrk="1" latinLnBrk="0" hangingPunct="1">
        <a:defRPr sz="1801" kern="1200">
          <a:solidFill>
            <a:schemeClr val="tx1"/>
          </a:solidFill>
          <a:latin typeface="+mn-lt"/>
          <a:ea typeface="+mn-ea"/>
          <a:cs typeface="+mn-cs"/>
        </a:defRPr>
      </a:lvl7pPr>
      <a:lvl8pPr marL="3200480" algn="l" defTabSz="914423" rtl="0" eaLnBrk="1" latinLnBrk="0" hangingPunct="1">
        <a:defRPr sz="1801" kern="1200">
          <a:solidFill>
            <a:schemeClr val="tx1"/>
          </a:solidFill>
          <a:latin typeface="+mn-lt"/>
          <a:ea typeface="+mn-ea"/>
          <a:cs typeface="+mn-cs"/>
        </a:defRPr>
      </a:lvl8pPr>
      <a:lvl9pPr marL="3657691" algn="l" defTabSz="914423"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6.xml"/></Relationships>
</file>

<file path=ppt/slides/_rels/slide1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9.xml"/><Relationship Id="rId1" Type="http://schemas.openxmlformats.org/officeDocument/2006/relationships/slideLayout" Target="../slideLayouts/slideLayout77.xml"/></Relationships>
</file>

<file path=ppt/slides/_rels/slide100.xml.rels><?xml version="1.0" encoding="UTF-8" standalone="yes"?>
<Relationships xmlns="http://schemas.openxmlformats.org/package/2006/relationships"><Relationship Id="rId3" Type="http://schemas.openxmlformats.org/officeDocument/2006/relationships/hyperlink" Target="http://prezi.com/f5ryr3npbl-j/?utm_campaign=share&amp;utm_medium=copy&amp;rc=ex0share" TargetMode="External"/><Relationship Id="rId2" Type="http://schemas.openxmlformats.org/officeDocument/2006/relationships/notesSlide" Target="../notesSlides/notesSlide35.xml"/><Relationship Id="rId1" Type="http://schemas.openxmlformats.org/officeDocument/2006/relationships/slideLayout" Target="../slideLayouts/slideLayout81.xml"/><Relationship Id="rId5" Type="http://schemas.openxmlformats.org/officeDocument/2006/relationships/slide" Target="slide93.xml"/><Relationship Id="rId4" Type="http://schemas.openxmlformats.org/officeDocument/2006/relationships/image" Target="../media/image10.png"/></Relationships>
</file>

<file path=ppt/slides/_rels/slide10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102.xml"/><Relationship Id="rId1" Type="http://schemas.openxmlformats.org/officeDocument/2006/relationships/slideLayout" Target="../slideLayouts/slideLayout81.xml"/><Relationship Id="rId4" Type="http://schemas.openxmlformats.org/officeDocument/2006/relationships/slide" Target="slide93.xml"/></Relationships>
</file>

<file path=ppt/slides/_rels/slide102.xml.rels><?xml version="1.0" encoding="UTF-8" standalone="yes"?>
<Relationships xmlns="http://schemas.openxmlformats.org/package/2006/relationships"><Relationship Id="rId3" Type="http://schemas.openxmlformats.org/officeDocument/2006/relationships/slide" Target="slide93.xml"/><Relationship Id="rId2" Type="http://schemas.openxmlformats.org/officeDocument/2006/relationships/image" Target="../media/image65.jpeg"/><Relationship Id="rId1" Type="http://schemas.openxmlformats.org/officeDocument/2006/relationships/slideLayout" Target="../slideLayouts/slideLayout77.xml"/></Relationships>
</file>

<file path=ppt/slides/_rels/slide103.xml.rels><?xml version="1.0" encoding="UTF-8" standalone="yes"?>
<Relationships xmlns="http://schemas.openxmlformats.org/package/2006/relationships"><Relationship Id="rId3" Type="http://schemas.openxmlformats.org/officeDocument/2006/relationships/slide" Target="slide93.xml"/><Relationship Id="rId2" Type="http://schemas.openxmlformats.org/officeDocument/2006/relationships/image" Target="../media/image66.png"/><Relationship Id="rId1" Type="http://schemas.openxmlformats.org/officeDocument/2006/relationships/slideLayout" Target="../slideLayouts/slideLayout77.xml"/></Relationships>
</file>

<file path=ppt/slides/_rels/slide104.xml.rels><?xml version="1.0" encoding="UTF-8" standalone="yes"?>
<Relationships xmlns="http://schemas.openxmlformats.org/package/2006/relationships"><Relationship Id="rId8" Type="http://schemas.openxmlformats.org/officeDocument/2006/relationships/hyperlink" Target="http://www.motivanhankintapalvelu.fi/tietopankki" TargetMode="External"/><Relationship Id="rId13" Type="http://schemas.openxmlformats.org/officeDocument/2006/relationships/hyperlink" Target="http://www.finlex.fi/fi/laki/alkup/2016/20161397#Pidp2676816" TargetMode="External"/><Relationship Id="rId18" Type="http://schemas.openxmlformats.org/officeDocument/2006/relationships/hyperlink" Target="http://www.hankinnat.fi/fi/malleja-ja-lainsaadantoa/yleisia-sopimusehtoja/Sivut/default.aspx" TargetMode="External"/><Relationship Id="rId26" Type="http://schemas.openxmlformats.org/officeDocument/2006/relationships/hyperlink" Target="http://kokeilevasuomi.fi/suunnittelukilpailu" TargetMode="External"/><Relationship Id="rId3" Type="http://schemas.openxmlformats.org/officeDocument/2006/relationships/hyperlink" Target="http://www.tekes.fi/globalassets/julkaisut/huippuostajan_tyokirja_2013.pdf" TargetMode="External"/><Relationship Id="rId21" Type="http://schemas.openxmlformats.org/officeDocument/2006/relationships/hyperlink" Target="http://payment-by-results.site-previews.net/" TargetMode="External"/><Relationship Id="rId7" Type="http://schemas.openxmlformats.org/officeDocument/2006/relationships/hyperlink" Target="http://ec.europa.eu/environment/gpp/eu_gpp_criteria_en.htm" TargetMode="External"/><Relationship Id="rId12" Type="http://schemas.openxmlformats.org/officeDocument/2006/relationships/hyperlink" Target="https://www.aspa.fi/sv/node/602" TargetMode="External"/><Relationship Id="rId17" Type="http://schemas.openxmlformats.org/officeDocument/2006/relationships/hyperlink" Target="http://www.hankinnat.fi/fi/hankintaprosessi/hankintamenettelyt/Sivut/default.aspx" TargetMode="External"/><Relationship Id="rId25" Type="http://schemas.openxmlformats.org/officeDocument/2006/relationships/hyperlink" Target="http://www.digitalrebootfinland.com/ajankohtaista" TargetMode="External"/><Relationship Id="rId2" Type="http://schemas.openxmlformats.org/officeDocument/2006/relationships/hyperlink" Target="http://www.sitra.fi/julkaisut/Selvityksi%C3%A4-sarja/Selvityksia115.pdf" TargetMode="External"/><Relationship Id="rId16" Type="http://schemas.openxmlformats.org/officeDocument/2006/relationships/hyperlink" Target="https://www.innovation-procurement.org/fileadmin/editor-content/Guides/PPI-Platform_Guide_new-final_download.pdf" TargetMode="External"/><Relationship Id="rId20" Type="http://schemas.openxmlformats.org/officeDocument/2006/relationships/hyperlink" Target="http://www.russellwebster.com/new-pbr-resource-pack/tool/" TargetMode="External"/><Relationship Id="rId29" Type="http://schemas.openxmlformats.org/officeDocument/2006/relationships/slide" Target="slide4.xml"/><Relationship Id="rId1" Type="http://schemas.openxmlformats.org/officeDocument/2006/relationships/slideLayout" Target="../slideLayouts/slideLayout77.xml"/><Relationship Id="rId6" Type="http://schemas.openxmlformats.org/officeDocument/2006/relationships/hyperlink" Target="http://designresearch.aalto.fi/groups/encore/wp-content/uploads/2013/11/Sivistystoimen_tyokalupakki_palvelumuotoiluun2.pdf" TargetMode="External"/><Relationship Id="rId11" Type="http://schemas.openxmlformats.org/officeDocument/2006/relationships/hyperlink" Target="http://www.finnwatch.org/fi/julkaisut/julkisethankinnat" TargetMode="External"/><Relationship Id="rId24" Type="http://schemas.openxmlformats.org/officeDocument/2006/relationships/hyperlink" Target="https://www.pianoo.nl/sites/default/files/documents/gerelateerd/know_the_market.pdf" TargetMode="External"/><Relationship Id="rId5" Type="http://schemas.openxmlformats.org/officeDocument/2006/relationships/hyperlink" Target="http://www.utu.fi/fi/yksikot/fff/palvelut/kehitysprojektit/innovatiivisethankinnat/Documents/2014-05-09-Askeleet-Innovatiivisiin-Hankintoihin-final.pdf" TargetMode="External"/><Relationship Id="rId15" Type="http://schemas.openxmlformats.org/officeDocument/2006/relationships/hyperlink" Target="http://northpatrol.fi/verkkopalvelun-hankinta-julkishallinnossa/" TargetMode="External"/><Relationship Id="rId23" Type="http://schemas.openxmlformats.org/officeDocument/2006/relationships/hyperlink" Target="http://www.innokyl&#228;.fi/" TargetMode="External"/><Relationship Id="rId28" Type="http://schemas.openxmlformats.org/officeDocument/2006/relationships/hyperlink" Target="https://www.pianoo.nl/sites/default/files/documents/documents/ienmhandvatfunctioneelspecificereneng.pdf" TargetMode="External"/><Relationship Id="rId10" Type="http://schemas.openxmlformats.org/officeDocument/2006/relationships/hyperlink" Target="http://www.ymparisto.fi/hankintamappi" TargetMode="External"/><Relationship Id="rId19" Type="http://schemas.openxmlformats.org/officeDocument/2006/relationships/hyperlink" Target="http://www.russellwebster.com/an-analytical-framework-for-payment-by-results/" TargetMode="External"/><Relationship Id="rId4" Type="http://schemas.openxmlformats.org/officeDocument/2006/relationships/hyperlink" Target="http://www.uudenmaanliitto.fi/files/14540/Innovatiiviset_julkiset_hankinnat.pdf" TargetMode="External"/><Relationship Id="rId9" Type="http://schemas.openxmlformats.org/officeDocument/2006/relationships/hyperlink" Target="http://www.ptcs.fi/fi/yhteiskuntavastuu+julkiset+hankinnat" TargetMode="External"/><Relationship Id="rId14" Type="http://schemas.openxmlformats.org/officeDocument/2006/relationships/hyperlink" Target="https://www.tekes.fi/globalassets/julkaisut/innovaatiokumppanuus-kasikirja.pdf" TargetMode="External"/><Relationship Id="rId22" Type="http://schemas.openxmlformats.org/officeDocument/2006/relationships/hyperlink" Target="http://eafip.eu/toolkit/" TargetMode="External"/><Relationship Id="rId27" Type="http://schemas.openxmlformats.org/officeDocument/2006/relationships/hyperlink" Target="https://www.pianoo.nl/sites/default/files/documents/documents/practicallessonsdecember2011.pdf" TargetMode="External"/></Relationships>
</file>

<file path=ppt/slides/_rels/slide10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png"/><Relationship Id="rId1" Type="http://schemas.openxmlformats.org/officeDocument/2006/relationships/slideLayout" Target="../slideLayouts/slideLayout8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tretasku.fi/documents/206336/1563596/Hankintojen+tietopankki.xlsx/896b22e3-7d2b-d9b7-c990-b73799c3b645" TargetMode="External"/><Relationship Id="rId1" Type="http://schemas.openxmlformats.org/officeDocument/2006/relationships/slideLayout" Target="../slideLayouts/slideLayout77.xml"/><Relationship Id="rId5" Type="http://schemas.openxmlformats.org/officeDocument/2006/relationships/image" Target="../media/image10.png"/><Relationship Id="rId4" Type="http://schemas.openxmlformats.org/officeDocument/2006/relationships/slide" Target="slide5.xml"/></Relationships>
</file>

<file path=ppt/slides/_rels/slide12.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77.xml"/></Relationships>
</file>

<file path=ppt/slides/_rels/slide13.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77.xml"/></Relationships>
</file>

<file path=ppt/slides/_rels/slide1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0.xml"/><Relationship Id="rId1" Type="http://schemas.openxmlformats.org/officeDocument/2006/relationships/slideLayout" Target="../slideLayouts/slideLayout77.xml"/><Relationship Id="rId6" Type="http://schemas.openxmlformats.org/officeDocument/2006/relationships/image" Target="../media/image11.png"/><Relationship Id="rId5" Type="http://schemas.openxmlformats.org/officeDocument/2006/relationships/hyperlink" Target="https://www.tretasku.fi/documents/206336/1563596/Hankintojen+tietopankki.xlsx/896b22e3-7d2b-d9b7-c990-b73799c3b645" TargetMode="Externa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hyperlink" Target="https://www.tretasku.fi/documents/206336/1563596/Hankintojen+tietopankki.xlsx/896b22e3-7d2b-d9b7-c990-b73799c3b645" TargetMode="External"/><Relationship Id="rId2" Type="http://schemas.openxmlformats.org/officeDocument/2006/relationships/notesSlide" Target="../notesSlides/notesSlide11.xml"/><Relationship Id="rId1" Type="http://schemas.openxmlformats.org/officeDocument/2006/relationships/slideLayout" Target="../slideLayouts/slideLayout77.xml"/><Relationship Id="rId6" Type="http://schemas.openxmlformats.org/officeDocument/2006/relationships/image" Target="../media/image10.png"/><Relationship Id="rId5" Type="http://schemas.openxmlformats.org/officeDocument/2006/relationships/slide" Target="slide5.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hyperlink" Target="https://www.tretasku.fi/documents/206336/1563596/Hankintojen+tietopankki.xlsx/896b22e3-7d2b-d9b7-c990-b73799c3b645" TargetMode="External"/><Relationship Id="rId2" Type="http://schemas.openxmlformats.org/officeDocument/2006/relationships/slide" Target="slide5.xml"/><Relationship Id="rId1" Type="http://schemas.openxmlformats.org/officeDocument/2006/relationships/slideLayout" Target="../slideLayouts/slideLayout77.xml"/><Relationship Id="rId5" Type="http://schemas.openxmlformats.org/officeDocument/2006/relationships/image" Target="../media/image10.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2.xml"/><Relationship Id="rId1" Type="http://schemas.openxmlformats.org/officeDocument/2006/relationships/slideLayout" Target="../slideLayouts/slideLayout47.xml"/><Relationship Id="rId5" Type="http://schemas.openxmlformats.org/officeDocument/2006/relationships/image" Target="../media/image10.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3.xml"/><Relationship Id="rId1" Type="http://schemas.openxmlformats.org/officeDocument/2006/relationships/slideLayout" Target="../slideLayouts/slideLayout38.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4.xml"/><Relationship Id="rId1" Type="http://schemas.openxmlformats.org/officeDocument/2006/relationships/slideLayout" Target="../slideLayouts/slideLayout38.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hyperlink" Target="https://www.tretasku.fi/documents/206336/1563596/Hankintojen+tietopankki.xlsx/896b22e3-7d2b-d9b7-c990-b73799c3b645" TargetMode="External"/><Relationship Id="rId2" Type="http://schemas.openxmlformats.org/officeDocument/2006/relationships/notesSlide" Target="../notesSlides/notesSlide2.xml"/><Relationship Id="rId1" Type="http://schemas.openxmlformats.org/officeDocument/2006/relationships/slideLayout" Target="../slideLayouts/slideLayout7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hyperlink" Target="https://www.tretasku.fi/tyontueksi/hankinnat/case-pankki"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s://www.dropbox.com/sh/4dvr15btx0qkubt/AAAjQtSdtq2Y_7HADy9c7vFKa?dl=0" TargetMode="External"/><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slide" Target="slide17.xml"/><Relationship Id="rId1" Type="http://schemas.openxmlformats.org/officeDocument/2006/relationships/slideLayout" Target="../slideLayouts/slideLayout38.xml"/><Relationship Id="rId6" Type="http://schemas.openxmlformats.org/officeDocument/2006/relationships/hyperlink" Target="http://projektit.smarttampere.fi/" TargetMode="External"/><Relationship Id="rId5" Type="http://schemas.openxmlformats.org/officeDocument/2006/relationships/image" Target="../media/image10.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slide" Target="slide17.xml"/><Relationship Id="rId1" Type="http://schemas.openxmlformats.org/officeDocument/2006/relationships/slideLayout" Target="../slideLayouts/slideLayout38.xml"/><Relationship Id="rId6" Type="http://schemas.openxmlformats.org/officeDocument/2006/relationships/image" Target="../media/image10.png"/><Relationship Id="rId5" Type="http://schemas.openxmlformats.org/officeDocument/2006/relationships/image" Target="../media/image26.png"/><Relationship Id="rId4" Type="http://schemas.openxmlformats.org/officeDocument/2006/relationships/hyperlink" Target="http://designresearch.aalto.fi/groups/encore/wp-content/uploads/2013/11/Sivistystoimen_tyokalupakki_palvelumuotoiluun2.pdf" TargetMode="Externa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 Target="slide17.xml"/><Relationship Id="rId7" Type="http://schemas.openxmlformats.org/officeDocument/2006/relationships/image" Target="../media/image28.png"/><Relationship Id="rId2" Type="http://schemas.openxmlformats.org/officeDocument/2006/relationships/slideLayout" Target="../slideLayouts/slideLayout42.xml"/><Relationship Id="rId1" Type="http://schemas.openxmlformats.org/officeDocument/2006/relationships/vmlDrawing" Target="../drawings/vmlDrawing1.vml"/><Relationship Id="rId6" Type="http://schemas.openxmlformats.org/officeDocument/2006/relationships/image" Target="../media/image26.png"/><Relationship Id="rId5" Type="http://schemas.openxmlformats.org/officeDocument/2006/relationships/image" Target="../media/image10.png"/><Relationship Id="rId10" Type="http://schemas.openxmlformats.org/officeDocument/2006/relationships/image" Target="../media/image27.wmf"/><Relationship Id="rId4" Type="http://schemas.openxmlformats.org/officeDocument/2006/relationships/slide" Target="slide53.xml"/><Relationship Id="rId9" Type="http://schemas.openxmlformats.org/officeDocument/2006/relationships/package" Target="../embeddings/Microsoft_Word_Document1.docx"/></Relationships>
</file>

<file path=ppt/slides/_rels/slide23.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8" Type="http://schemas.openxmlformats.org/officeDocument/2006/relationships/hyperlink" Target="http://payment-by-results.site-previews.net/" TargetMode="External"/><Relationship Id="rId3" Type="http://schemas.openxmlformats.org/officeDocument/2006/relationships/oleObject" Target="../embeddings/oleObject2.bin"/><Relationship Id="rId7" Type="http://schemas.openxmlformats.org/officeDocument/2006/relationships/slide" Target="slide17.xml"/><Relationship Id="rId2" Type="http://schemas.openxmlformats.org/officeDocument/2006/relationships/slideLayout" Target="../slideLayouts/slideLayout42.xml"/><Relationship Id="rId1" Type="http://schemas.openxmlformats.org/officeDocument/2006/relationships/vmlDrawing" Target="../drawings/vmlDrawing2.vml"/><Relationship Id="rId6" Type="http://schemas.openxmlformats.org/officeDocument/2006/relationships/image" Target="../media/image10.png"/><Relationship Id="rId5" Type="http://schemas.openxmlformats.org/officeDocument/2006/relationships/image" Target="../media/image29.emf"/><Relationship Id="rId4" Type="http://schemas.openxmlformats.org/officeDocument/2006/relationships/package" Target="../embeddings/Microsoft_PowerPoint_Presentation2.pptx"/><Relationship Id="rId9"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slide" Target="slide58.xml"/><Relationship Id="rId3" Type="http://schemas.openxmlformats.org/officeDocument/2006/relationships/image" Target="../media/image10.png"/><Relationship Id="rId7" Type="http://schemas.openxmlformats.org/officeDocument/2006/relationships/image" Target="../media/image26.png"/><Relationship Id="rId2" Type="http://schemas.openxmlformats.org/officeDocument/2006/relationships/slide" Target="slide54.xml"/><Relationship Id="rId1" Type="http://schemas.openxmlformats.org/officeDocument/2006/relationships/slideLayout" Target="../slideLayouts/slideLayout42.xml"/><Relationship Id="rId6" Type="http://schemas.openxmlformats.org/officeDocument/2006/relationships/slide" Target="slide17.xml"/><Relationship Id="rId5" Type="http://schemas.openxmlformats.org/officeDocument/2006/relationships/slide" Target="slide82.xml"/><Relationship Id="rId4" Type="http://schemas.openxmlformats.org/officeDocument/2006/relationships/slide" Target="slide57.xml"/></Relationships>
</file>

<file path=ppt/slides/_rels/slide26.xml.rels><?xml version="1.0" encoding="UTF-8" standalone="yes"?>
<Relationships xmlns="http://schemas.openxmlformats.org/package/2006/relationships"><Relationship Id="rId8" Type="http://schemas.openxmlformats.org/officeDocument/2006/relationships/hyperlink" Target="http://payment-by-results.site-previews.net/" TargetMode="External"/><Relationship Id="rId3" Type="http://schemas.openxmlformats.org/officeDocument/2006/relationships/oleObject" Target="../embeddings/oleObject3.bin"/><Relationship Id="rId7" Type="http://schemas.openxmlformats.org/officeDocument/2006/relationships/slide" Target="slide17.xml"/><Relationship Id="rId2" Type="http://schemas.openxmlformats.org/officeDocument/2006/relationships/slideLayout" Target="../slideLayouts/slideLayout38.xml"/><Relationship Id="rId1" Type="http://schemas.openxmlformats.org/officeDocument/2006/relationships/vmlDrawing" Target="../drawings/vmlDrawing3.vml"/><Relationship Id="rId6" Type="http://schemas.openxmlformats.org/officeDocument/2006/relationships/image" Target="../media/image10.png"/><Relationship Id="rId5" Type="http://schemas.openxmlformats.org/officeDocument/2006/relationships/image" Target="../media/image27.wmf"/><Relationship Id="rId4" Type="http://schemas.openxmlformats.org/officeDocument/2006/relationships/package" Target="../embeddings/Microsoft_Word_Document3.docx"/><Relationship Id="rId9"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hyperlink" Target="http://webfronter.com/espoo/kykytori/" TargetMode="Externa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5.xml"/><Relationship Id="rId1" Type="http://schemas.openxmlformats.org/officeDocument/2006/relationships/slideLayout" Target="../slideLayouts/slideLayout38.xml"/><Relationship Id="rId6" Type="http://schemas.openxmlformats.org/officeDocument/2006/relationships/image" Target="../media/image10.png"/><Relationship Id="rId5" Type="http://schemas.openxmlformats.org/officeDocument/2006/relationships/slide" Target="slide53.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8" Type="http://schemas.openxmlformats.org/officeDocument/2006/relationships/image" Target="../media/image30.wmf"/><Relationship Id="rId13" Type="http://schemas.openxmlformats.org/officeDocument/2006/relationships/package" Target="../embeddings/Microsoft_Word_Document4.docx"/><Relationship Id="rId3" Type="http://schemas.openxmlformats.org/officeDocument/2006/relationships/notesSlide" Target="../notesSlides/notesSlide16.xml"/><Relationship Id="rId7" Type="http://schemas.openxmlformats.org/officeDocument/2006/relationships/oleObject" Target="../embeddings/oleObject4.bin"/><Relationship Id="rId12" Type="http://schemas.openxmlformats.org/officeDocument/2006/relationships/oleObject" Target="../embeddings/oleObject5.bin"/><Relationship Id="rId17" Type="http://schemas.openxmlformats.org/officeDocument/2006/relationships/hyperlink" Target="https://www.dropbox.com/sh/4dvr15btx0qkubt/AAAjQtSdtq2Y_7HADy9c7vFKa?dl=0" TargetMode="External"/><Relationship Id="rId2" Type="http://schemas.openxmlformats.org/officeDocument/2006/relationships/slideLayout" Target="../slideLayouts/slideLayout42.xml"/><Relationship Id="rId16" Type="http://schemas.openxmlformats.org/officeDocument/2006/relationships/image" Target="../media/image33.png"/><Relationship Id="rId1" Type="http://schemas.openxmlformats.org/officeDocument/2006/relationships/vmlDrawing" Target="../drawings/vmlDrawing4.vml"/><Relationship Id="rId6" Type="http://schemas.openxmlformats.org/officeDocument/2006/relationships/image" Target="../media/image32.png"/><Relationship Id="rId11" Type="http://schemas.openxmlformats.org/officeDocument/2006/relationships/slide" Target="slide53.xml"/><Relationship Id="rId5" Type="http://schemas.openxmlformats.org/officeDocument/2006/relationships/image" Target="../media/image26.png"/><Relationship Id="rId15" Type="http://schemas.openxmlformats.org/officeDocument/2006/relationships/hyperlink" Target="http://projektit.smarttampere.fi/" TargetMode="External"/><Relationship Id="rId10" Type="http://schemas.openxmlformats.org/officeDocument/2006/relationships/image" Target="../media/image10.png"/><Relationship Id="rId4" Type="http://schemas.openxmlformats.org/officeDocument/2006/relationships/slide" Target="slide17.xml"/><Relationship Id="rId9" Type="http://schemas.openxmlformats.org/officeDocument/2006/relationships/hyperlink" Target="https://palvelut2.tampere.fi/e3/lomakkeet/11786/lomake.html" TargetMode="External"/><Relationship Id="rId14" Type="http://schemas.openxmlformats.org/officeDocument/2006/relationships/image" Target="../media/image31.wmf"/></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7.xml"/></Relationships>
</file>

<file path=ppt/slides/_rels/slide30.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slide" Target="slide17.xml"/><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8" Type="http://schemas.openxmlformats.org/officeDocument/2006/relationships/hyperlink" Target="http://www.mediaserver.fi/video/tampere/10248/RG3gwg" TargetMode="External"/><Relationship Id="rId3" Type="http://schemas.openxmlformats.org/officeDocument/2006/relationships/slide" Target="slide53.xml"/><Relationship Id="rId7" Type="http://schemas.openxmlformats.org/officeDocument/2006/relationships/hyperlink" Target="https://palvelut2.tampere.fi/e3/lomakkeet/11786/lomake.html" TargetMode="External"/><Relationship Id="rId2" Type="http://schemas.openxmlformats.org/officeDocument/2006/relationships/slideLayout" Target="../slideLayouts/slideLayout38.xml"/><Relationship Id="rId1" Type="http://schemas.openxmlformats.org/officeDocument/2006/relationships/vmlDrawing" Target="../drawings/vmlDrawing5.vml"/><Relationship Id="rId6" Type="http://schemas.openxmlformats.org/officeDocument/2006/relationships/image" Target="../media/image34.wmf"/><Relationship Id="rId5" Type="http://schemas.openxmlformats.org/officeDocument/2006/relationships/oleObject" Target="../embeddings/oleObject6.bin"/><Relationship Id="rId10" Type="http://schemas.openxmlformats.org/officeDocument/2006/relationships/image" Target="../media/image26.png"/><Relationship Id="rId4" Type="http://schemas.openxmlformats.org/officeDocument/2006/relationships/slide" Target="slide17.xml"/><Relationship Id="rId9" Type="http://schemas.openxmlformats.org/officeDocument/2006/relationships/image" Target="../media/image10.png"/></Relationships>
</file>

<file path=ppt/slides/_rels/slide32.xml.rels><?xml version="1.0" encoding="UTF-8" standalone="yes"?>
<Relationships xmlns="http://schemas.openxmlformats.org/package/2006/relationships"><Relationship Id="rId8" Type="http://schemas.openxmlformats.org/officeDocument/2006/relationships/hyperlink" Target="http://payment-by-results.site-previews.net/" TargetMode="External"/><Relationship Id="rId3" Type="http://schemas.openxmlformats.org/officeDocument/2006/relationships/slide" Target="slide53.xml"/><Relationship Id="rId7" Type="http://schemas.openxmlformats.org/officeDocument/2006/relationships/image" Target="../media/image10.png"/><Relationship Id="rId2" Type="http://schemas.openxmlformats.org/officeDocument/2006/relationships/slideLayout" Target="../slideLayouts/slideLayout38.xml"/><Relationship Id="rId1" Type="http://schemas.openxmlformats.org/officeDocument/2006/relationships/vmlDrawing" Target="../drawings/vmlDrawing6.vml"/><Relationship Id="rId6" Type="http://schemas.openxmlformats.org/officeDocument/2006/relationships/image" Target="../media/image35.wmf"/><Relationship Id="rId5" Type="http://schemas.openxmlformats.org/officeDocument/2006/relationships/oleObject" Target="../embeddings/oleObject7.bin"/><Relationship Id="rId4" Type="http://schemas.openxmlformats.org/officeDocument/2006/relationships/slide" Target="slide17.xml"/><Relationship Id="rId9"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3" Type="http://schemas.openxmlformats.org/officeDocument/2006/relationships/hyperlink" Target="http://payment-by-results.site-previews.net/" TargetMode="External"/><Relationship Id="rId2" Type="http://schemas.openxmlformats.org/officeDocument/2006/relationships/slide" Target="slide17.xml"/><Relationship Id="rId1" Type="http://schemas.openxmlformats.org/officeDocument/2006/relationships/slideLayout" Target="../slideLayouts/slideLayout38.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8.xml"/><Relationship Id="rId1" Type="http://schemas.openxmlformats.org/officeDocument/2006/relationships/slideLayout" Target="../slideLayouts/slideLayout38.xml"/><Relationship Id="rId6" Type="http://schemas.openxmlformats.org/officeDocument/2006/relationships/image" Target="../media/image19.png"/><Relationship Id="rId5" Type="http://schemas.openxmlformats.org/officeDocument/2006/relationships/hyperlink" Target="http://payment-by-results.site-previews.net/" TargetMode="Externa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36.png"/><Relationship Id="rId1" Type="http://schemas.openxmlformats.org/officeDocument/2006/relationships/slideLayout" Target="../slideLayouts/slideLayout103.xml"/><Relationship Id="rId5" Type="http://schemas.openxmlformats.org/officeDocument/2006/relationships/image" Target="../media/image19.png"/><Relationship Id="rId4" Type="http://schemas.openxmlformats.org/officeDocument/2006/relationships/hyperlink" Target="http://payment-by-results.site-previews.net/"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 Target="slide17.xml"/><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 Target="slide17.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82.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virta.pirnet.fi/wssites/Hankintaverkostot_ja_hankintojen_kehittaminen_Tre/Dokumentit/ABC-analyysi%20-%20merkitt%C3%A4vimm%C3%A4t%20toimittajat" TargetMode="External"/><Relationship Id="rId1" Type="http://schemas.openxmlformats.org/officeDocument/2006/relationships/slideLayout" Target="../slideLayouts/slideLayout103.xml"/><Relationship Id="rId6" Type="http://schemas.openxmlformats.org/officeDocument/2006/relationships/slide" Target="slide17.xml"/><Relationship Id="rId5" Type="http://schemas.openxmlformats.org/officeDocument/2006/relationships/image" Target="../media/image19.png"/><Relationship Id="rId4" Type="http://schemas.openxmlformats.org/officeDocument/2006/relationships/hyperlink" Target="http://payment-by-results.site-previews.net/" TargetMode="External"/></Relationships>
</file>

<file path=ppt/slides/_rels/slide4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9.xml"/><Relationship Id="rId1" Type="http://schemas.openxmlformats.org/officeDocument/2006/relationships/slideLayout" Target="../slideLayouts/slideLayout73.xml"/><Relationship Id="rId6" Type="http://schemas.openxmlformats.org/officeDocument/2006/relationships/image" Target="../media/image10.png"/><Relationship Id="rId5" Type="http://schemas.openxmlformats.org/officeDocument/2006/relationships/slide" Target="slide79.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www.tretasku.fi/tyontueksi/hankinnat/case-pankki" TargetMode="External"/><Relationship Id="rId7" Type="http://schemas.openxmlformats.org/officeDocument/2006/relationships/image" Target="../media/image37.png"/><Relationship Id="rId12" Type="http://schemas.openxmlformats.org/officeDocument/2006/relationships/image" Target="../media/image39.wmf"/><Relationship Id="rId2" Type="http://schemas.openxmlformats.org/officeDocument/2006/relationships/slideLayout" Target="../slideLayouts/slideLayout64.xml"/><Relationship Id="rId1" Type="http://schemas.openxmlformats.org/officeDocument/2006/relationships/vmlDrawing" Target="../drawings/vmlDrawing7.vml"/><Relationship Id="rId6" Type="http://schemas.openxmlformats.org/officeDocument/2006/relationships/slide" Target="slide41.xml"/><Relationship Id="rId11" Type="http://schemas.openxmlformats.org/officeDocument/2006/relationships/package" Target="../embeddings/Microsoft_Excel_Worksheet5.xlsx"/><Relationship Id="rId5" Type="http://schemas.openxmlformats.org/officeDocument/2006/relationships/hyperlink" Target="http://projektit.smarttampere.fi/" TargetMode="External"/><Relationship Id="rId10" Type="http://schemas.openxmlformats.org/officeDocument/2006/relationships/oleObject" Target="../embeddings/oleObject8.bin"/><Relationship Id="rId4" Type="http://schemas.openxmlformats.org/officeDocument/2006/relationships/hyperlink" Target="http://tuomilogistiikka.fi/palvelut/hankintapalvelut/erillishankinnat/" TargetMode="External"/><Relationship Id="rId9"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20.xml"/><Relationship Id="rId1" Type="http://schemas.openxmlformats.org/officeDocument/2006/relationships/slideLayout" Target="../slideLayouts/slideLayout64.xml"/><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package" Target="../embeddings/Microsoft_Word_Document6.docx"/><Relationship Id="rId3" Type="http://schemas.openxmlformats.org/officeDocument/2006/relationships/notesSlide" Target="../notesSlides/notesSlide21.xml"/><Relationship Id="rId7" Type="http://schemas.openxmlformats.org/officeDocument/2006/relationships/hyperlink" Target="http://www.motivanhankintapalvelu.fi/tietopankki" TargetMode="External"/><Relationship Id="rId12" Type="http://schemas.openxmlformats.org/officeDocument/2006/relationships/oleObject" Target="../embeddings/oleObject9.bin"/><Relationship Id="rId2" Type="http://schemas.openxmlformats.org/officeDocument/2006/relationships/slideLayout" Target="../slideLayouts/slideLayout64.xml"/><Relationship Id="rId1" Type="http://schemas.openxmlformats.org/officeDocument/2006/relationships/vmlDrawing" Target="../drawings/vmlDrawing8.vml"/><Relationship Id="rId6" Type="http://schemas.openxmlformats.org/officeDocument/2006/relationships/hyperlink" Target="https://www.loora.fi/portal/auth/portal/default/CMSview/View?action=e&amp;windowstate=normal&amp;mode=view&amp;id=8caab36e-d78b-4c9e-ad7d-bdf9cd791a6a" TargetMode="External"/><Relationship Id="rId11" Type="http://schemas.openxmlformats.org/officeDocument/2006/relationships/image" Target="../media/image19.png"/><Relationship Id="rId5" Type="http://schemas.openxmlformats.org/officeDocument/2006/relationships/hyperlink" Target="http://ec.europa.eu/environment/gpp/eu_gpp_criteria_en.htm" TargetMode="External"/><Relationship Id="rId10" Type="http://schemas.openxmlformats.org/officeDocument/2006/relationships/hyperlink" Target="https://palvelut2.tampere.fi/e3/lomakkeet/12680/lomake.html" TargetMode="External"/><Relationship Id="rId4" Type="http://schemas.openxmlformats.org/officeDocument/2006/relationships/hyperlink" Target="http://www.ptcs.fi/fi/yhteiskuntavastuu+julkiset+hankinnat" TargetMode="External"/><Relationship Id="rId9" Type="http://schemas.openxmlformats.org/officeDocument/2006/relationships/image" Target="../media/image10.png"/><Relationship Id="rId14" Type="http://schemas.openxmlformats.org/officeDocument/2006/relationships/image" Target="../media/image40.wmf"/></Relationships>
</file>

<file path=ppt/slides/_rels/slide45.xml.rels><?xml version="1.0" encoding="UTF-8" standalone="yes"?>
<Relationships xmlns="http://schemas.openxmlformats.org/package/2006/relationships"><Relationship Id="rId3" Type="http://schemas.openxmlformats.org/officeDocument/2006/relationships/hyperlink" Target="https://wwwp5.ymparisto.fi/hankintamappi/aloitus.aspx" TargetMode="External"/><Relationship Id="rId7" Type="http://schemas.openxmlformats.org/officeDocument/2006/relationships/slide" Target="slide41.xml"/><Relationship Id="rId2" Type="http://schemas.openxmlformats.org/officeDocument/2006/relationships/notesSlide" Target="../notesSlides/notesSlide22.xml"/><Relationship Id="rId1" Type="http://schemas.openxmlformats.org/officeDocument/2006/relationships/slideLayout" Target="../slideLayouts/slideLayout64.xml"/><Relationship Id="rId6" Type="http://schemas.openxmlformats.org/officeDocument/2006/relationships/image" Target="../media/image19.png"/><Relationship Id="rId5" Type="http://schemas.openxmlformats.org/officeDocument/2006/relationships/hyperlink" Target="http://www.finnwatch.org/fi/julkaisut/julkisethankinnat" TargetMode="External"/><Relationship Id="rId4" Type="http://schemas.openxmlformats.org/officeDocument/2006/relationships/hyperlink" Target="http://www.motivanhankintapalvelu.fi/tietopankki/lcc"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www.dropbox.com/sh/4dvr15btx0qkubt/AAAjQtSdtq2Y_7HADy9c7vFKa?dl=0" TargetMode="External"/><Relationship Id="rId3" Type="http://schemas.openxmlformats.org/officeDocument/2006/relationships/slide" Target="slide53.xml"/><Relationship Id="rId7"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64.xml"/><Relationship Id="rId6" Type="http://schemas.openxmlformats.org/officeDocument/2006/relationships/hyperlink" Target="http://projektit.smarttampere.fi/" TargetMode="External"/><Relationship Id="rId5" Type="http://schemas.openxmlformats.org/officeDocument/2006/relationships/image" Target="../media/image10.png"/><Relationship Id="rId4" Type="http://schemas.openxmlformats.org/officeDocument/2006/relationships/slide" Target="slide41.xml"/><Relationship Id="rId9" Type="http://schemas.openxmlformats.org/officeDocument/2006/relationships/image" Target="../media/image19.png"/></Relationships>
</file>

<file path=ppt/slides/_rels/slide47.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notesSlide" Target="../notesSlides/notesSlide24.xml"/><Relationship Id="rId1" Type="http://schemas.openxmlformats.org/officeDocument/2006/relationships/slideLayout" Target="../slideLayouts/slideLayout64.xml"/><Relationship Id="rId6" Type="http://schemas.openxmlformats.org/officeDocument/2006/relationships/hyperlink" Target="https://www.pianoo.nl/sites/default/files/documents/gerelateerd/know_the_market.pdf" TargetMode="External"/><Relationship Id="rId5" Type="http://schemas.openxmlformats.org/officeDocument/2006/relationships/image" Target="../media/image19.png"/><Relationship Id="rId4" Type="http://schemas.openxmlformats.org/officeDocument/2006/relationships/slide" Target="slide41.xml"/></Relationships>
</file>

<file path=ppt/slides/_rels/slide48.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image" Target="../media/image10.png"/><Relationship Id="rId1" Type="http://schemas.openxmlformats.org/officeDocument/2006/relationships/slideLayout" Target="../slideLayouts/slideLayout64.xml"/></Relationships>
</file>

<file path=ppt/slides/_rels/slide49.xml.rels><?xml version="1.0" encoding="UTF-8" standalone="yes"?>
<Relationships xmlns="http://schemas.openxmlformats.org/package/2006/relationships"><Relationship Id="rId2" Type="http://schemas.openxmlformats.org/officeDocument/2006/relationships/slide" Target="slide41.xml"/><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86.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25.xml"/><Relationship Id="rId1" Type="http://schemas.openxmlformats.org/officeDocument/2006/relationships/slideLayout" Target="../slideLayouts/slideLayout64.xml"/><Relationship Id="rId5" Type="http://schemas.openxmlformats.org/officeDocument/2006/relationships/image" Target="../media/image10.png"/><Relationship Id="rId4" Type="http://schemas.openxmlformats.org/officeDocument/2006/relationships/hyperlink" Target="http://www.hankinnat.fi/fi/eu-hankinta/eu-hankintamenettelyt" TargetMode="External"/></Relationships>
</file>

<file path=ppt/slides/_rels/slide51.xml.rels><?xml version="1.0" encoding="UTF-8" standalone="yes"?>
<Relationships xmlns="http://schemas.openxmlformats.org/package/2006/relationships"><Relationship Id="rId2" Type="http://schemas.openxmlformats.org/officeDocument/2006/relationships/slide" Target="slide41.xml"/><Relationship Id="rId1" Type="http://schemas.openxmlformats.org/officeDocument/2006/relationships/slideLayout" Target="../slideLayouts/slideLayout64.xml"/></Relationships>
</file>

<file path=ppt/slides/_rels/slide52.xml.rels><?xml version="1.0" encoding="UTF-8" standalone="yes"?>
<Relationships xmlns="http://schemas.openxmlformats.org/package/2006/relationships"><Relationship Id="rId2" Type="http://schemas.openxmlformats.org/officeDocument/2006/relationships/slide" Target="slide41.xml"/><Relationship Id="rId1" Type="http://schemas.openxmlformats.org/officeDocument/2006/relationships/slideLayout" Target="../slideLayouts/slideLayout64.xml"/></Relationships>
</file>

<file path=ppt/slides/_rels/slide53.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slide" Target="slide53.xml"/><Relationship Id="rId3" Type="http://schemas.openxmlformats.org/officeDocument/2006/relationships/image" Target="../media/image41.png"/><Relationship Id="rId7" Type="http://schemas.openxmlformats.org/officeDocument/2006/relationships/slide" Target="slide54.xml"/><Relationship Id="rId12"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64.xml"/><Relationship Id="rId6" Type="http://schemas.openxmlformats.org/officeDocument/2006/relationships/slide" Target="slide58.xml"/><Relationship Id="rId11" Type="http://schemas.openxmlformats.org/officeDocument/2006/relationships/slide" Target="slide41.xml"/><Relationship Id="rId5" Type="http://schemas.openxmlformats.org/officeDocument/2006/relationships/slide" Target="slide46.xml"/><Relationship Id="rId10" Type="http://schemas.openxmlformats.org/officeDocument/2006/relationships/image" Target="../media/image42.png"/><Relationship Id="rId4" Type="http://schemas.openxmlformats.org/officeDocument/2006/relationships/slide" Target="slide21.xml"/><Relationship Id="rId9" Type="http://schemas.openxmlformats.org/officeDocument/2006/relationships/slide" Target="slide62.xml"/><Relationship Id="rId14" Type="http://schemas.openxmlformats.org/officeDocument/2006/relationships/hyperlink" Target="https://www.innovation-procurement.org/fileadmin/editor-content/Guides/PPI-Platform_Guide_new-final_download.pdf"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www.tretasku.fi/tyontueksi/hankinnat/case-pankki" TargetMode="External"/><Relationship Id="rId3" Type="http://schemas.openxmlformats.org/officeDocument/2006/relationships/slide" Target="slide53.xml"/><Relationship Id="rId7"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4.xml"/><Relationship Id="rId6" Type="http://schemas.openxmlformats.org/officeDocument/2006/relationships/image" Target="../media/image42.png"/><Relationship Id="rId5" Type="http://schemas.openxmlformats.org/officeDocument/2006/relationships/image" Target="../media/image10.png"/><Relationship Id="rId4" Type="http://schemas.openxmlformats.org/officeDocument/2006/relationships/slide" Target="slide41.xml"/></Relationships>
</file>

<file path=ppt/slides/_rels/slide55.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slide" Target="slide53.xml"/><Relationship Id="rId1" Type="http://schemas.openxmlformats.org/officeDocument/2006/relationships/slideLayout" Target="../slideLayouts/slideLayout68.xml"/></Relationships>
</file>

<file path=ppt/slides/_rels/slide56.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slide" Target="slide53.xml"/><Relationship Id="rId1" Type="http://schemas.openxmlformats.org/officeDocument/2006/relationships/slideLayout" Target="../slideLayouts/slideLayout68.xml"/></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2.png"/><Relationship Id="rId2" Type="http://schemas.openxmlformats.org/officeDocument/2006/relationships/slideLayout" Target="../slideLayouts/slideLayout68.xml"/><Relationship Id="rId1" Type="http://schemas.openxmlformats.org/officeDocument/2006/relationships/vmlDrawing" Target="../drawings/vmlDrawing9.vml"/><Relationship Id="rId6" Type="http://schemas.openxmlformats.org/officeDocument/2006/relationships/slide" Target="slide41.xml"/><Relationship Id="rId5" Type="http://schemas.openxmlformats.org/officeDocument/2006/relationships/image" Target="../media/image45.wmf"/><Relationship Id="rId4" Type="http://schemas.openxmlformats.org/officeDocument/2006/relationships/oleObject" Target="../embeddings/oleObject10.bin"/></Relationships>
</file>

<file path=ppt/slides/_rels/slide58.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slideLayout" Target="../slideLayouts/slideLayout64.xml"/><Relationship Id="rId1" Type="http://schemas.openxmlformats.org/officeDocument/2006/relationships/themeOverride" Target="../theme/themeOverride1.xml"/><Relationship Id="rId6" Type="http://schemas.openxmlformats.org/officeDocument/2006/relationships/image" Target="../media/image10.png"/><Relationship Id="rId5" Type="http://schemas.openxmlformats.org/officeDocument/2006/relationships/hyperlink" Target="https://www.tekes.fi/globalassets/julkaisut/innovaatiokumppanuus-kasikirja.pdf" TargetMode="External"/><Relationship Id="rId4" Type="http://schemas.openxmlformats.org/officeDocument/2006/relationships/slide" Target="slide41.xml"/></Relationships>
</file>

<file path=ppt/slides/_rels/slide59.xml.rels><?xml version="1.0" encoding="UTF-8" standalone="yes"?>
<Relationships xmlns="http://schemas.openxmlformats.org/package/2006/relationships"><Relationship Id="rId8" Type="http://schemas.openxmlformats.org/officeDocument/2006/relationships/hyperlink" Target="http://www.hankinnat.fi/fi/eu-hankinta/eu-hankintamenettelyt/neuvottelumenettely-ja-kayttoedellytykset" TargetMode="External"/><Relationship Id="rId13" Type="http://schemas.openxmlformats.org/officeDocument/2006/relationships/image" Target="../media/image46.emf"/><Relationship Id="rId3" Type="http://schemas.openxmlformats.org/officeDocument/2006/relationships/notesSlide" Target="../notesSlides/notesSlide27.xml"/><Relationship Id="rId7" Type="http://schemas.openxmlformats.org/officeDocument/2006/relationships/image" Target="../media/image10.png"/><Relationship Id="rId12" Type="http://schemas.openxmlformats.org/officeDocument/2006/relationships/package" Target="../embeddings/Microsoft_Word_Document7.docx"/><Relationship Id="rId2" Type="http://schemas.openxmlformats.org/officeDocument/2006/relationships/slideLayout" Target="../slideLayouts/slideLayout64.xml"/><Relationship Id="rId1" Type="http://schemas.openxmlformats.org/officeDocument/2006/relationships/vmlDrawing" Target="../drawings/vmlDrawing10.vml"/><Relationship Id="rId6" Type="http://schemas.openxmlformats.org/officeDocument/2006/relationships/image" Target="../media/image42.png"/><Relationship Id="rId11" Type="http://schemas.openxmlformats.org/officeDocument/2006/relationships/oleObject" Target="../embeddings/oleObject11.bin"/><Relationship Id="rId5" Type="http://schemas.openxmlformats.org/officeDocument/2006/relationships/slide" Target="slide41.xml"/><Relationship Id="rId10" Type="http://schemas.openxmlformats.org/officeDocument/2006/relationships/image" Target="../media/image47.png"/><Relationship Id="rId4" Type="http://schemas.openxmlformats.org/officeDocument/2006/relationships/slide" Target="slide53.xml"/><Relationship Id="rId9" Type="http://schemas.openxmlformats.org/officeDocument/2006/relationships/hyperlink" Target="../vertailuperusteiden%20asettaminen/liite%201%20kokonaistaloudellinen%20vertailu_testipohja%2070%20ja%2030.xls"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uudenmaanliitto.fi/files/14540/Innovatiiviset_julkiset_hankinnat.pdf" TargetMode="External"/><Relationship Id="rId2" Type="http://schemas.openxmlformats.org/officeDocument/2006/relationships/hyperlink" Target="http://www.tekes.fi/globalassets/julkaisut/huippuostajan_tyokirja_2013.pdf" TargetMode="External"/><Relationship Id="rId1" Type="http://schemas.openxmlformats.org/officeDocument/2006/relationships/slideLayout" Target="../slideLayouts/slideLayout77.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slide" Target="slide5.xml"/></Relationships>
</file>

<file path=ppt/slides/_rels/slide60.xml.rels><?xml version="1.0" encoding="UTF-8" standalone="yes"?>
<Relationships xmlns="http://schemas.openxmlformats.org/package/2006/relationships"><Relationship Id="rId2" Type="http://schemas.openxmlformats.org/officeDocument/2006/relationships/slide" Target="slide41.xml"/><Relationship Id="rId1" Type="http://schemas.openxmlformats.org/officeDocument/2006/relationships/slideLayout" Target="../slideLayouts/slideLayout64.xml"/></Relationships>
</file>

<file path=ppt/slides/_rels/slide61.xml.rels><?xml version="1.0" encoding="UTF-8" standalone="yes"?>
<Relationships xmlns="http://schemas.openxmlformats.org/package/2006/relationships"><Relationship Id="rId2" Type="http://schemas.openxmlformats.org/officeDocument/2006/relationships/slide" Target="slide41.xml"/><Relationship Id="rId1" Type="http://schemas.openxmlformats.org/officeDocument/2006/relationships/slideLayout" Target="../slideLayouts/slideLayout68.xml"/></Relationships>
</file>

<file path=ppt/slides/_rels/slide6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 Target="slide53.xml"/><Relationship Id="rId7" Type="http://schemas.openxmlformats.org/officeDocument/2006/relationships/hyperlink" Target="../vertailuperusteiden%20asettaminen/liite%201%20kokonaistaloudellinen%20vertailu_testipohja%2070%20ja%2030.xls" TargetMode="External"/><Relationship Id="rId12" Type="http://schemas.openxmlformats.org/officeDocument/2006/relationships/image" Target="../media/image48.wmf"/><Relationship Id="rId2" Type="http://schemas.openxmlformats.org/officeDocument/2006/relationships/slideLayout" Target="../slideLayouts/slideLayout68.xml"/><Relationship Id="rId1" Type="http://schemas.openxmlformats.org/officeDocument/2006/relationships/vmlDrawing" Target="../drawings/vmlDrawing11.vml"/><Relationship Id="rId6" Type="http://schemas.openxmlformats.org/officeDocument/2006/relationships/hyperlink" Target="http://www.hankinnat.fi/fi/eu-hankinta/eu-hankintamenettelyt/neuvottelumenettely-ja-kayttoedellytykset" TargetMode="External"/><Relationship Id="rId11" Type="http://schemas.openxmlformats.org/officeDocument/2006/relationships/package" Target="../embeddings/Microsoft_Word_Document8.docx"/><Relationship Id="rId5" Type="http://schemas.openxmlformats.org/officeDocument/2006/relationships/image" Target="../media/image42.png"/><Relationship Id="rId10" Type="http://schemas.openxmlformats.org/officeDocument/2006/relationships/oleObject" Target="../embeddings/oleObject12.bin"/><Relationship Id="rId4" Type="http://schemas.openxmlformats.org/officeDocument/2006/relationships/slide" Target="slide41.xml"/><Relationship Id="rId9" Type="http://schemas.openxmlformats.org/officeDocument/2006/relationships/image" Target="../media/image10.png"/></Relationships>
</file>

<file path=ppt/slides/_rels/slide63.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28.xml"/><Relationship Id="rId1" Type="http://schemas.openxmlformats.org/officeDocument/2006/relationships/slideLayout" Target="../slideLayouts/slideLayout68.xml"/><Relationship Id="rId5" Type="http://schemas.openxmlformats.org/officeDocument/2006/relationships/hyperlink" Target="http://www.digitalrebootfinland.com/ajankohtaista" TargetMode="External"/><Relationship Id="rId4" Type="http://schemas.openxmlformats.org/officeDocument/2006/relationships/image" Target="../media/image10.png"/></Relationships>
</file>

<file path=ppt/slides/_rels/slide64.x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slide" Target="slide41.xml"/><Relationship Id="rId7" Type="http://schemas.openxmlformats.org/officeDocument/2006/relationships/package" Target="../embeddings/Microsoft_Word_Document9.docx"/><Relationship Id="rId2" Type="http://schemas.openxmlformats.org/officeDocument/2006/relationships/slideLayout" Target="../slideLayouts/slideLayout68.xml"/><Relationship Id="rId1" Type="http://schemas.openxmlformats.org/officeDocument/2006/relationships/vmlDrawing" Target="../drawings/vmlDrawing12.vml"/><Relationship Id="rId6" Type="http://schemas.openxmlformats.org/officeDocument/2006/relationships/oleObject" Target="../embeddings/oleObject13.bin"/><Relationship Id="rId5" Type="http://schemas.openxmlformats.org/officeDocument/2006/relationships/image" Target="../media/image10.png"/><Relationship Id="rId4" Type="http://schemas.openxmlformats.org/officeDocument/2006/relationships/slide" Target="slide63.xml"/><Relationship Id="rId9" Type="http://schemas.openxmlformats.org/officeDocument/2006/relationships/image" Target="../media/image42.png"/></Relationships>
</file>

<file path=ppt/slides/_rels/slide6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1.png"/><Relationship Id="rId7" Type="http://schemas.openxmlformats.org/officeDocument/2006/relationships/image" Target="../media/image50.wmf"/><Relationship Id="rId2" Type="http://schemas.openxmlformats.org/officeDocument/2006/relationships/slideLayout" Target="../slideLayouts/slideLayout68.xml"/><Relationship Id="rId1" Type="http://schemas.openxmlformats.org/officeDocument/2006/relationships/vmlDrawing" Target="../drawings/vmlDrawing13.vml"/><Relationship Id="rId6" Type="http://schemas.openxmlformats.org/officeDocument/2006/relationships/oleObject" Target="../embeddings/oleObject14.bin"/><Relationship Id="rId5" Type="http://schemas.openxmlformats.org/officeDocument/2006/relationships/image" Target="../media/image10.png"/><Relationship Id="rId4" Type="http://schemas.openxmlformats.org/officeDocument/2006/relationships/slide" Target="slide41.xml"/><Relationship Id="rId9" Type="http://schemas.openxmlformats.org/officeDocument/2006/relationships/hyperlink" Target="http://kokeilevasuomi.fi/suunnittelukilpailu"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www.sitra.fi/julkaisut/Selvityksi%C3%A4-sarja/Selvityksia115.pdf" TargetMode="External"/><Relationship Id="rId2" Type="http://schemas.openxmlformats.org/officeDocument/2006/relationships/notesSlide" Target="../notesSlides/notesSlide29.xml"/><Relationship Id="rId1" Type="http://schemas.openxmlformats.org/officeDocument/2006/relationships/slideLayout" Target="../slideLayouts/slideLayout64.xml"/><Relationship Id="rId5" Type="http://schemas.openxmlformats.org/officeDocument/2006/relationships/slide" Target="slide41.xml"/><Relationship Id="rId4" Type="http://schemas.openxmlformats.org/officeDocument/2006/relationships/image" Target="../media/image10.png"/></Relationships>
</file>

<file path=ppt/slides/_rels/slide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41.xml"/><Relationship Id="rId1" Type="http://schemas.openxmlformats.org/officeDocument/2006/relationships/slideLayout" Target="../slideLayouts/slideLayout64.xml"/></Relationships>
</file>

<file path=ppt/slides/_rels/slide68.xml.rels><?xml version="1.0" encoding="UTF-8" standalone="yes"?>
<Relationships xmlns="http://schemas.openxmlformats.org/package/2006/relationships"><Relationship Id="rId2" Type="http://schemas.openxmlformats.org/officeDocument/2006/relationships/slide" Target="slide87.xml"/><Relationship Id="rId1" Type="http://schemas.openxmlformats.org/officeDocument/2006/relationships/slideLayout" Target="../slideLayouts/slideLayout64.xml"/></Relationships>
</file>

<file path=ppt/slides/_rels/slide69.xml.rels><?xml version="1.0" encoding="UTF-8" standalone="yes"?>
<Relationships xmlns="http://schemas.openxmlformats.org/package/2006/relationships"><Relationship Id="rId2" Type="http://schemas.openxmlformats.org/officeDocument/2006/relationships/slide" Target="slide41.xml"/><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82.xml"/><Relationship Id="rId5" Type="http://schemas.openxmlformats.org/officeDocument/2006/relationships/image" Target="../media/image2.png"/><Relationship Id="rId4" Type="http://schemas.openxmlformats.org/officeDocument/2006/relationships/slide" Target="slide5.xml"/></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slide" Target="slide41.xml"/><Relationship Id="rId2" Type="http://schemas.openxmlformats.org/officeDocument/2006/relationships/hyperlink" Target="https://www.tretasku.fi/documents/206336/1563596/Hankintojen+tietopankki.xlsx/896b22e3-7d2b-d9b7-c990-b73799c3b645" TargetMode="External"/><Relationship Id="rId1" Type="http://schemas.openxmlformats.org/officeDocument/2006/relationships/slideLayout" Target="../slideLayouts/slideLayout64.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hyperlink" Target="https://www.tretasku.fi/tyontueksi/hankinnat/case-pankki" TargetMode="External"/></Relationships>
</file>

<file path=ppt/slides/_rels/slide71.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image" Target="../media/image52.png"/><Relationship Id="rId7" Type="http://schemas.openxmlformats.org/officeDocument/2006/relationships/image" Target="../media/image10.png"/><Relationship Id="rId2" Type="http://schemas.openxmlformats.org/officeDocument/2006/relationships/hyperlink" Target="https://www.tretasku.fi/documents/206336/1563596/Hankintojen+tietopankki.xlsx/896b22e3-7d2b-d9b7-c990-b73799c3b645" TargetMode="External"/><Relationship Id="rId1" Type="http://schemas.openxmlformats.org/officeDocument/2006/relationships/slideLayout" Target="../slideLayouts/slideLayout64.xml"/><Relationship Id="rId6" Type="http://schemas.openxmlformats.org/officeDocument/2006/relationships/image" Target="../media/image53.png"/><Relationship Id="rId5" Type="http://schemas.openxmlformats.org/officeDocument/2006/relationships/image" Target="../media/image20.png"/><Relationship Id="rId4" Type="http://schemas.openxmlformats.org/officeDocument/2006/relationships/hyperlink" Target="https://www.tretasku.fi/tyontueksi/hankinnat/case-pankki" TargetMode="External"/></Relationships>
</file>

<file path=ppt/slides/_rels/slide72.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notesSlide" Target="../notesSlides/notesSlide30.xml"/><Relationship Id="rId1" Type="http://schemas.openxmlformats.org/officeDocument/2006/relationships/slideLayout" Target="../slideLayouts/slideLayout64.xml"/><Relationship Id="rId4" Type="http://schemas.openxmlformats.org/officeDocument/2006/relationships/slide" Target="slide41.xml"/></Relationships>
</file>

<file path=ppt/slides/_rels/slide73.xml.rels><?xml version="1.0" encoding="UTF-8" standalone="yes"?>
<Relationships xmlns="http://schemas.openxmlformats.org/package/2006/relationships"><Relationship Id="rId8" Type="http://schemas.openxmlformats.org/officeDocument/2006/relationships/oleObject" Target="../embeddings/Microsoft_Excel_97-2003_Worksheet1.xls"/><Relationship Id="rId3" Type="http://schemas.openxmlformats.org/officeDocument/2006/relationships/notesSlide" Target="../notesSlides/notesSlide31.xml"/><Relationship Id="rId7" Type="http://schemas.openxmlformats.org/officeDocument/2006/relationships/oleObject" Target="../embeddings/oleObject15.bin"/><Relationship Id="rId2" Type="http://schemas.openxmlformats.org/officeDocument/2006/relationships/slideLayout" Target="../slideLayouts/slideLayout64.xml"/><Relationship Id="rId1" Type="http://schemas.openxmlformats.org/officeDocument/2006/relationships/vmlDrawing" Target="../drawings/vmlDrawing14.vml"/><Relationship Id="rId6" Type="http://schemas.openxmlformats.org/officeDocument/2006/relationships/image" Target="../media/image10.png"/><Relationship Id="rId5" Type="http://schemas.openxmlformats.org/officeDocument/2006/relationships/image" Target="../media/image42.png"/><Relationship Id="rId10" Type="http://schemas.openxmlformats.org/officeDocument/2006/relationships/slide" Target="slide53.xml"/><Relationship Id="rId4" Type="http://schemas.openxmlformats.org/officeDocument/2006/relationships/slide" Target="slide41.xml"/><Relationship Id="rId9" Type="http://schemas.openxmlformats.org/officeDocument/2006/relationships/image" Target="../media/image54.wmf"/></Relationships>
</file>

<file path=ppt/slides/_rels/slide74.x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image" Target="../media/image10.png"/><Relationship Id="rId7" Type="http://schemas.openxmlformats.org/officeDocument/2006/relationships/package" Target="../embeddings/Microsoft_Word_Document10.docx"/><Relationship Id="rId2" Type="http://schemas.openxmlformats.org/officeDocument/2006/relationships/slideLayout" Target="../slideLayouts/slideLayout64.xml"/><Relationship Id="rId1" Type="http://schemas.openxmlformats.org/officeDocument/2006/relationships/vmlDrawing" Target="../drawings/vmlDrawing15.vml"/><Relationship Id="rId6" Type="http://schemas.openxmlformats.org/officeDocument/2006/relationships/oleObject" Target="../embeddings/oleObject16.bin"/><Relationship Id="rId5" Type="http://schemas.openxmlformats.org/officeDocument/2006/relationships/image" Target="../media/image42.png"/><Relationship Id="rId4" Type="http://schemas.openxmlformats.org/officeDocument/2006/relationships/slide" Target="slide41.xml"/></Relationships>
</file>

<file path=ppt/slides/_rels/slide75.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slide" Target="slide41.xml"/><Relationship Id="rId1" Type="http://schemas.openxmlformats.org/officeDocument/2006/relationships/slideLayout" Target="../slideLayouts/slideLayout64.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hyperlink" Target="https://www.tretasku.fi/documents/206336/1563596/Hankintojen+tietopankki.xlsx/896b22e3-7d2b-d9b7-c990-b73799c3b645"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www.tretasku.fi/documents/206336/1563596/Hankintojen+tietopankki.xlsx/896b22e3-7d2b-d9b7-c990-b73799c3b645" TargetMode="External"/><Relationship Id="rId2" Type="http://schemas.openxmlformats.org/officeDocument/2006/relationships/slide" Target="slide41.xml"/><Relationship Id="rId1" Type="http://schemas.openxmlformats.org/officeDocument/2006/relationships/slideLayout" Target="../slideLayouts/slideLayout64.xml"/><Relationship Id="rId6" Type="http://schemas.openxmlformats.org/officeDocument/2006/relationships/slide" Target="slide53.xml"/><Relationship Id="rId5" Type="http://schemas.openxmlformats.org/officeDocument/2006/relationships/image" Target="../media/image10.png"/><Relationship Id="rId4" Type="http://schemas.openxmlformats.org/officeDocument/2006/relationships/image" Target="../media/image11.png"/></Relationships>
</file>

<file path=ppt/slides/_rels/slide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41.xml"/><Relationship Id="rId1" Type="http://schemas.openxmlformats.org/officeDocument/2006/relationships/slideLayout" Target="../slideLayouts/slideLayout64.xml"/></Relationships>
</file>

<file path=ppt/slides/_rels/slide78.xml.rels><?xml version="1.0" encoding="UTF-8" standalone="yes"?>
<Relationships xmlns="http://schemas.openxmlformats.org/package/2006/relationships"><Relationship Id="rId2" Type="http://schemas.openxmlformats.org/officeDocument/2006/relationships/slide" Target="slide41.xml"/><Relationship Id="rId1" Type="http://schemas.openxmlformats.org/officeDocument/2006/relationships/slideLayout" Target="../slideLayouts/slideLayout64.xml"/></Relationships>
</file>

<file path=ppt/slides/_rels/slide7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www.tekes.fi/globalassets/julkaisut/huippuostajan_tyokirja_2013.pdf" TargetMode="External"/><Relationship Id="rId7" Type="http://schemas.openxmlformats.org/officeDocument/2006/relationships/hyperlink" Target="https://www.tretasku.fi/tyontueksi/hankinnat/case-pankki" TargetMode="External"/><Relationship Id="rId12" Type="http://schemas.openxmlformats.org/officeDocument/2006/relationships/hyperlink" Target="https://www.dropbox.com/sh/4dvr15btx0qkubt/AAAjQtSdtq2Y_7HADy9c7vFKa?dl=0" TargetMode="External"/><Relationship Id="rId2" Type="http://schemas.openxmlformats.org/officeDocument/2006/relationships/slide" Target="slide41.xml"/><Relationship Id="rId1" Type="http://schemas.openxmlformats.org/officeDocument/2006/relationships/slideLayout" Target="../slideLayouts/slideLayout64.xml"/><Relationship Id="rId6" Type="http://schemas.openxmlformats.org/officeDocument/2006/relationships/image" Target="../media/image11.png"/><Relationship Id="rId11" Type="http://schemas.openxmlformats.org/officeDocument/2006/relationships/image" Target="../media/image25.png"/><Relationship Id="rId5" Type="http://schemas.openxmlformats.org/officeDocument/2006/relationships/hyperlink" Target="https://www.tretasku.fi/documents/206336/1563596/Hankintojen+tietopankki.xlsx/896b22e3-7d2b-d9b7-c990-b73799c3b645" TargetMode="External"/><Relationship Id="rId10" Type="http://schemas.openxmlformats.org/officeDocument/2006/relationships/hyperlink" Target="http://projektit.smarttampere.fi/" TargetMode="External"/><Relationship Id="rId4" Type="http://schemas.openxmlformats.org/officeDocument/2006/relationships/image" Target="../media/image42.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7.xml"/><Relationship Id="rId1" Type="http://schemas.openxmlformats.org/officeDocument/2006/relationships/slideLayout" Target="../slideLayouts/slideLayout80.xml"/></Relationships>
</file>

<file path=ppt/slides/_rels/slide8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34.xml"/><Relationship Id="rId5" Type="http://schemas.openxmlformats.org/officeDocument/2006/relationships/image" Target="../media/image10.png"/><Relationship Id="rId4" Type="http://schemas.openxmlformats.org/officeDocument/2006/relationships/slide" Target="slide4.xml"/></Relationships>
</file>

<file path=ppt/slides/_rels/slide8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 Target="slide80.xml"/><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 Target="slide80.xml"/><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 Target="slide80.xml"/><Relationship Id="rId1" Type="http://schemas.openxmlformats.org/officeDocument/2006/relationships/slideLayout" Target="../slideLayouts/slideLayout26.xml"/><Relationship Id="rId5" Type="http://schemas.openxmlformats.org/officeDocument/2006/relationships/image" Target="../media/image10.png"/><Relationship Id="rId4" Type="http://schemas.openxmlformats.org/officeDocument/2006/relationships/hyperlink" Target="https://www.aspa.fi/sv/node/602"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60.xml"/><Relationship Id="rId6" Type="http://schemas.openxmlformats.org/officeDocument/2006/relationships/image" Target="../media/image10.png"/><Relationship Id="rId5" Type="http://schemas.openxmlformats.org/officeDocument/2006/relationships/image" Target="../media/image58.png"/><Relationship Id="rId4" Type="http://schemas.openxmlformats.org/officeDocument/2006/relationships/slide" Target="slide4.xml"/></Relationships>
</file>

<file path=ppt/slides/_rels/slide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2.png"/><Relationship Id="rId1" Type="http://schemas.openxmlformats.org/officeDocument/2006/relationships/slideLayout" Target="../slideLayouts/slideLayout51.xml"/><Relationship Id="rId4" Type="http://schemas.openxmlformats.org/officeDocument/2006/relationships/slide" Target="slide84.xml"/></Relationships>
</file>

<file path=ppt/slides/_rels/slide86.xml.rels><?xml version="1.0" encoding="UTF-8" standalone="yes"?>
<Relationships xmlns="http://schemas.openxmlformats.org/package/2006/relationships"><Relationship Id="rId3" Type="http://schemas.openxmlformats.org/officeDocument/2006/relationships/slide" Target="slide84.xml"/><Relationship Id="rId2" Type="http://schemas.openxmlformats.org/officeDocument/2006/relationships/image" Target="../media/image42.png"/><Relationship Id="rId1" Type="http://schemas.openxmlformats.org/officeDocument/2006/relationships/slideLayout" Target="../slideLayouts/slideLayout51.xml"/></Relationships>
</file>

<file path=ppt/slides/_rels/slide8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slide" Target="slide4.xml"/></Relationships>
</file>

<file path=ppt/slides/_rels/slide88.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slide" Target="slide87.xml"/><Relationship Id="rId1" Type="http://schemas.openxmlformats.org/officeDocument/2006/relationships/slideLayout" Target="../slideLayouts/slideLayout2.xml"/><Relationship Id="rId6" Type="http://schemas.openxmlformats.org/officeDocument/2006/relationships/slide" Target="slide103.xml"/><Relationship Id="rId5" Type="http://schemas.openxmlformats.org/officeDocument/2006/relationships/slide" Target="slide89.xml"/><Relationship Id="rId4" Type="http://schemas.openxmlformats.org/officeDocument/2006/relationships/image" Target="../media/image10.png"/></Relationships>
</file>

<file path=ppt/slides/_rels/slide89.xml.rels><?xml version="1.0" encoding="UTF-8" standalone="yes"?>
<Relationships xmlns="http://schemas.openxmlformats.org/package/2006/relationships"><Relationship Id="rId2" Type="http://schemas.openxmlformats.org/officeDocument/2006/relationships/slide" Target="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www.tretasku.fi/documents/206336/1563596/Hankintojen+tietopankki.xlsx/896b22e3-7d2b-d9b7-c990-b73799c3b645" TargetMode="External"/><Relationship Id="rId7" Type="http://schemas.openxmlformats.org/officeDocument/2006/relationships/hyperlink" Target="https://www.tretasku.fi/tyontueksi/hankinnat/case-pankki" TargetMode="External"/><Relationship Id="rId2" Type="http://schemas.openxmlformats.org/officeDocument/2006/relationships/notesSlide" Target="../notesSlides/notesSlide8.xml"/><Relationship Id="rId1" Type="http://schemas.openxmlformats.org/officeDocument/2006/relationships/slideLayout" Target="../slideLayouts/slideLayout77.xml"/><Relationship Id="rId6" Type="http://schemas.openxmlformats.org/officeDocument/2006/relationships/image" Target="../media/image19.png"/><Relationship Id="rId11" Type="http://schemas.openxmlformats.org/officeDocument/2006/relationships/hyperlink" Target="http://www.sitra.fi/julkaisut/Selvityksi%C3%A4-sarja/Selvityksia115.pdf" TargetMode="External"/><Relationship Id="rId5" Type="http://schemas.openxmlformats.org/officeDocument/2006/relationships/hyperlink" Target="http://payment-by-results.site-previews.net/" TargetMode="External"/><Relationship Id="rId10"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slide" Target="slide5.xml"/></Relationships>
</file>

<file path=ppt/slides/_rels/slide90.xml.rels><?xml version="1.0" encoding="UTF-8" standalone="yes"?>
<Relationships xmlns="http://schemas.openxmlformats.org/package/2006/relationships"><Relationship Id="rId2" Type="http://schemas.openxmlformats.org/officeDocument/2006/relationships/slide" Target="slide8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slide" Target="slide8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package" Target="../embeddings/Microsoft_PowerPoint_Presentation11.pptx"/><Relationship Id="rId3" Type="http://schemas.openxmlformats.org/officeDocument/2006/relationships/slide" Target="slide4.xml"/><Relationship Id="rId7" Type="http://schemas.openxmlformats.org/officeDocument/2006/relationships/oleObject" Target="../embeddings/oleObject17.bin"/><Relationship Id="rId2" Type="http://schemas.openxmlformats.org/officeDocument/2006/relationships/slideLayout" Target="../slideLayouts/slideLayout77.xml"/><Relationship Id="rId1" Type="http://schemas.openxmlformats.org/officeDocument/2006/relationships/vmlDrawing" Target="../drawings/vmlDrawing16.vml"/><Relationship Id="rId6" Type="http://schemas.openxmlformats.org/officeDocument/2006/relationships/image" Target="../media/image10.png"/><Relationship Id="rId5" Type="http://schemas.openxmlformats.org/officeDocument/2006/relationships/hyperlink" Target="https://www.tretasku.fi/tyontueksi/hankinnat/case-pankki" TargetMode="External"/><Relationship Id="rId4" Type="http://schemas.openxmlformats.org/officeDocument/2006/relationships/image" Target="../media/image42.png"/><Relationship Id="rId9" Type="http://schemas.openxmlformats.org/officeDocument/2006/relationships/image" Target="../media/image60.emf"/></Relationships>
</file>

<file path=ppt/slides/_rels/slide93.xml.rels><?xml version="1.0" encoding="UTF-8" standalone="yes"?>
<Relationships xmlns="http://schemas.openxmlformats.org/package/2006/relationships"><Relationship Id="rId3" Type="http://schemas.openxmlformats.org/officeDocument/2006/relationships/slide" Target="slide99.xml"/><Relationship Id="rId2" Type="http://schemas.openxmlformats.org/officeDocument/2006/relationships/slide" Target="slide94.xml"/><Relationship Id="rId1" Type="http://schemas.openxmlformats.org/officeDocument/2006/relationships/slideLayout" Target="../slideLayouts/slideLayout76.xml"/><Relationship Id="rId6" Type="http://schemas.openxmlformats.org/officeDocument/2006/relationships/image" Target="../media/image2.png"/><Relationship Id="rId5" Type="http://schemas.openxmlformats.org/officeDocument/2006/relationships/slide" Target="slide4.xml"/><Relationship Id="rId4" Type="http://schemas.openxmlformats.org/officeDocument/2006/relationships/image" Target="../media/image10.png"/></Relationships>
</file>

<file path=ppt/slides/_rels/slide94.xml.rels><?xml version="1.0" encoding="UTF-8" standalone="yes"?>
<Relationships xmlns="http://schemas.openxmlformats.org/package/2006/relationships"><Relationship Id="rId8" Type="http://schemas.openxmlformats.org/officeDocument/2006/relationships/slide" Target="slide93.xml"/><Relationship Id="rId3" Type="http://schemas.openxmlformats.org/officeDocument/2006/relationships/slide" Target="slide95.xml"/><Relationship Id="rId7" Type="http://schemas.openxmlformats.org/officeDocument/2006/relationships/slide" Target="slide96.xml"/><Relationship Id="rId2" Type="http://schemas.openxmlformats.org/officeDocument/2006/relationships/slide" Target="slide64.xml"/><Relationship Id="rId1" Type="http://schemas.openxmlformats.org/officeDocument/2006/relationships/slideLayout" Target="../slideLayouts/slideLayout77.xml"/><Relationship Id="rId6" Type="http://schemas.openxmlformats.org/officeDocument/2006/relationships/image" Target="../media/image62.png"/><Relationship Id="rId5" Type="http://schemas.openxmlformats.org/officeDocument/2006/relationships/slide" Target="slide97.xml"/><Relationship Id="rId10" Type="http://schemas.openxmlformats.org/officeDocument/2006/relationships/hyperlink" Target="https://www.innokyla.fi/web/tyotila1906666" TargetMode="External"/><Relationship Id="rId4" Type="http://schemas.openxmlformats.org/officeDocument/2006/relationships/image" Target="../media/image61.png"/><Relationship Id="rId9" Type="http://schemas.openxmlformats.org/officeDocument/2006/relationships/image" Target="../media/image10.png"/></Relationships>
</file>

<file path=ppt/slides/_rels/slide95.xml.rels><?xml version="1.0" encoding="UTF-8" standalone="yes"?>
<Relationships xmlns="http://schemas.openxmlformats.org/package/2006/relationships"><Relationship Id="rId3" Type="http://schemas.openxmlformats.org/officeDocument/2006/relationships/slide" Target="slide93.xml"/><Relationship Id="rId2" Type="http://schemas.openxmlformats.org/officeDocument/2006/relationships/hyperlink" Target="https://uusiarkitesoma.wordpress.com/" TargetMode="External"/><Relationship Id="rId1" Type="http://schemas.openxmlformats.org/officeDocument/2006/relationships/slideLayout" Target="../slideLayouts/slideLayout77.xml"/></Relationships>
</file>

<file path=ppt/slides/_rels/slide96.xml.rels><?xml version="1.0" encoding="UTF-8" standalone="yes"?>
<Relationships xmlns="http://schemas.openxmlformats.org/package/2006/relationships"><Relationship Id="rId2" Type="http://schemas.openxmlformats.org/officeDocument/2006/relationships/slide" Target="slide93.xml"/><Relationship Id="rId1" Type="http://schemas.openxmlformats.org/officeDocument/2006/relationships/slideLayout" Target="../slideLayouts/slideLayout81.xml"/></Relationships>
</file>

<file path=ppt/slides/_rels/slide97.xml.rels><?xml version="1.0" encoding="UTF-8" standalone="yes"?>
<Relationships xmlns="http://schemas.openxmlformats.org/package/2006/relationships"><Relationship Id="rId2" Type="http://schemas.openxmlformats.org/officeDocument/2006/relationships/slide" Target="slide93.xml"/><Relationship Id="rId1" Type="http://schemas.openxmlformats.org/officeDocument/2006/relationships/slideLayout" Target="../slideLayouts/slideLayout81.xml"/></Relationships>
</file>

<file path=ppt/slides/_rels/slide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61.xml"/><Relationship Id="rId1" Type="http://schemas.openxmlformats.org/officeDocument/2006/relationships/slideLayout" Target="../slideLayouts/slideLayout81.xml"/><Relationship Id="rId4" Type="http://schemas.openxmlformats.org/officeDocument/2006/relationships/slide" Target="slide93.xml"/></Relationships>
</file>

<file path=ppt/slides/_rels/slide9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 Target="slide100.xml"/><Relationship Id="rId1" Type="http://schemas.openxmlformats.org/officeDocument/2006/relationships/slideLayout" Target="../slideLayouts/slideLayout81.xml"/><Relationship Id="rId6" Type="http://schemas.openxmlformats.org/officeDocument/2006/relationships/slide" Target="slide93.xml"/><Relationship Id="rId5" Type="http://schemas.openxmlformats.org/officeDocument/2006/relationships/image" Target="../media/image10.png"/><Relationship Id="rId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079863" y="1898468"/>
            <a:ext cx="10058400" cy="1782209"/>
          </a:xfrm>
        </p:spPr>
        <p:txBody>
          <a:bodyPr>
            <a:normAutofit/>
          </a:bodyPr>
          <a:lstStyle/>
          <a:p>
            <a:pPr algn="ctr"/>
            <a:r>
              <a:rPr lang="fi-FI" sz="6000" dirty="0" smtClean="0">
                <a:solidFill>
                  <a:srgbClr val="017592"/>
                </a:solidFill>
                <a:latin typeface="Baskerville Old Face" panose="02020602080505020303" pitchFamily="18" charset="0"/>
              </a:rPr>
              <a:t>Tampereen innovatiivisten hankintojen </a:t>
            </a:r>
            <a:r>
              <a:rPr lang="fi-FI" sz="6000" dirty="0">
                <a:solidFill>
                  <a:srgbClr val="017592"/>
                </a:solidFill>
                <a:latin typeface="Baskerville Old Face" panose="02020602080505020303" pitchFamily="18" charset="0"/>
              </a:rPr>
              <a:t>työkalupakki</a:t>
            </a:r>
          </a:p>
        </p:txBody>
      </p:sp>
      <p:pic>
        <p:nvPicPr>
          <p:cNvPr id="6" name="Kuva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0606" y="5635569"/>
            <a:ext cx="2323691" cy="284841"/>
          </a:xfrm>
          <a:prstGeom prst="rect">
            <a:avLst/>
          </a:prstGeom>
        </p:spPr>
      </p:pic>
      <p:sp>
        <p:nvSpPr>
          <p:cNvPr id="3" name="Tekstiruutu 2"/>
          <p:cNvSpPr txBox="1"/>
          <p:nvPr/>
        </p:nvSpPr>
        <p:spPr>
          <a:xfrm>
            <a:off x="2852928" y="3855488"/>
            <a:ext cx="6519672" cy="369332"/>
          </a:xfrm>
          <a:prstGeom prst="rect">
            <a:avLst/>
          </a:prstGeom>
          <a:noFill/>
        </p:spPr>
        <p:txBody>
          <a:bodyPr wrap="square" rtlCol="0">
            <a:spAutoFit/>
          </a:bodyPr>
          <a:lstStyle/>
          <a:p>
            <a:pPr algn="ctr"/>
            <a:r>
              <a:rPr lang="fi-FI" dirty="0" smtClean="0">
                <a:solidFill>
                  <a:schemeClr val="tx1">
                    <a:lumMod val="75000"/>
                    <a:lumOff val="25000"/>
                  </a:schemeClr>
                </a:solidFill>
              </a:rPr>
              <a:t>Vuorovaikutteinen Powerpoint-tiedosto </a:t>
            </a:r>
            <a:endParaRPr lang="fi-FI" dirty="0">
              <a:solidFill>
                <a:schemeClr val="tx1">
                  <a:lumMod val="75000"/>
                  <a:lumOff val="25000"/>
                </a:schemeClr>
              </a:solidFill>
            </a:endParaRPr>
          </a:p>
        </p:txBody>
      </p:sp>
    </p:spTree>
    <p:extLst>
      <p:ext uri="{BB962C8B-B14F-4D97-AF65-F5344CB8AC3E}">
        <p14:creationId xmlns:p14="http://schemas.microsoft.com/office/powerpoint/2010/main" val="39174589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Tulosperusteinen hankinta: soveltuvuus </a:t>
            </a:r>
            <a:endParaRPr lang="fi-FI" dirty="0"/>
          </a:p>
        </p:txBody>
      </p:sp>
      <p:sp>
        <p:nvSpPr>
          <p:cNvPr id="3" name="Sisällön paikkamerkki 2"/>
          <p:cNvSpPr>
            <a:spLocks noGrp="1"/>
          </p:cNvSpPr>
          <p:nvPr>
            <p:ph idx="1"/>
          </p:nvPr>
        </p:nvSpPr>
        <p:spPr>
          <a:xfrm>
            <a:off x="1105747" y="1765130"/>
            <a:ext cx="10058400" cy="3576918"/>
          </a:xfrm>
        </p:spPr>
        <p:txBody>
          <a:bodyPr>
            <a:normAutofit/>
          </a:bodyPr>
          <a:lstStyle/>
          <a:p>
            <a:pPr marL="0" indent="0">
              <a:buNone/>
            </a:pPr>
            <a:r>
              <a:rPr lang="fi-FI" sz="1600" b="1" i="1" dirty="0" smtClean="0"/>
              <a:t>Soveltuuko </a:t>
            </a:r>
            <a:r>
              <a:rPr lang="fi-FI" sz="1600" b="1" i="1" dirty="0"/>
              <a:t>tulosperusteinen </a:t>
            </a:r>
            <a:r>
              <a:rPr lang="fi-FI" sz="1600" b="1" i="1" dirty="0" smtClean="0"/>
              <a:t>lähestyminen hankintaan? </a:t>
            </a:r>
            <a:r>
              <a:rPr lang="fi-FI" sz="1600" b="1" dirty="0" smtClean="0"/>
              <a:t>Ota huomioon esimerkiksi seuraavia näkökulmia:</a:t>
            </a:r>
            <a:br>
              <a:rPr lang="fi-FI" sz="1600" b="1" dirty="0" smtClean="0"/>
            </a:br>
            <a:endParaRPr lang="fi-FI" sz="1600" b="1" dirty="0" smtClean="0"/>
          </a:p>
          <a:p>
            <a:pPr marL="548638" lvl="0" indent="-182885">
              <a:lnSpc>
                <a:spcPct val="100000"/>
              </a:lnSpc>
              <a:spcBef>
                <a:spcPts val="201"/>
              </a:spcBef>
              <a:spcAft>
                <a:spcPts val="400"/>
              </a:spcAft>
            </a:pPr>
            <a:r>
              <a:rPr lang="fi-FI" sz="1400" dirty="0" smtClean="0"/>
              <a:t>Onko olemassa </a:t>
            </a:r>
            <a:r>
              <a:rPr lang="fi-FI" sz="1400" b="1" dirty="0" smtClean="0"/>
              <a:t>selvä käsitys tarpeesta ja sen perusteella tavoiteltavasta muutoksesta </a:t>
            </a:r>
            <a:r>
              <a:rPr lang="fi-FI" sz="1400" dirty="0" smtClean="0"/>
              <a:t>(vaikuttavuudesta)?</a:t>
            </a:r>
          </a:p>
          <a:p>
            <a:pPr marL="548638" indent="-182885">
              <a:lnSpc>
                <a:spcPct val="100000"/>
              </a:lnSpc>
              <a:spcBef>
                <a:spcPts val="201"/>
              </a:spcBef>
              <a:spcAft>
                <a:spcPts val="400"/>
              </a:spcAft>
            </a:pPr>
            <a:r>
              <a:rPr lang="fi-FI" sz="1400" dirty="0" smtClean="0"/>
              <a:t>Pystyykö </a:t>
            </a:r>
            <a:r>
              <a:rPr lang="fi-FI" sz="1400" dirty="0"/>
              <a:t>hankinnan määrittelemään tulosten </a:t>
            </a:r>
            <a:r>
              <a:rPr lang="fi-FI" sz="1400" dirty="0" smtClean="0"/>
              <a:t>ja vaikutusten kautta</a:t>
            </a:r>
            <a:r>
              <a:rPr lang="fi-FI" sz="1400" dirty="0"/>
              <a:t>?</a:t>
            </a:r>
          </a:p>
          <a:p>
            <a:pPr marL="548638" indent="-182885">
              <a:lnSpc>
                <a:spcPct val="100000"/>
              </a:lnSpc>
              <a:spcBef>
                <a:spcPts val="201"/>
              </a:spcBef>
              <a:spcAft>
                <a:spcPts val="400"/>
              </a:spcAft>
            </a:pPr>
            <a:r>
              <a:rPr lang="fi-FI" sz="1400" dirty="0"/>
              <a:t>Ovatko markkinat vastaanottavia tulosperusteisen hankinnan logiikan omaksumiseen (mm. tarjoukseen ja sopimuksen toteuttamiseen liittyvät muutokset)? </a:t>
            </a:r>
          </a:p>
          <a:p>
            <a:pPr marL="548638" lvl="0" indent="-182885">
              <a:lnSpc>
                <a:spcPct val="100000"/>
              </a:lnSpc>
              <a:spcBef>
                <a:spcPts val="201"/>
              </a:spcBef>
              <a:spcAft>
                <a:spcPts val="400"/>
              </a:spcAft>
            </a:pPr>
            <a:r>
              <a:rPr lang="fi-FI" sz="1400" dirty="0"/>
              <a:t>Minkälainen yhteiskehittämisen prosessi tulee toteuttaa yhteisen ymmärryksen saavuttamiseksi?</a:t>
            </a:r>
          </a:p>
          <a:p>
            <a:pPr marL="548638" lvl="0" indent="-182885">
              <a:lnSpc>
                <a:spcPct val="100000"/>
              </a:lnSpc>
              <a:spcBef>
                <a:spcPts val="201"/>
              </a:spcBef>
              <a:spcAft>
                <a:spcPts val="400"/>
              </a:spcAft>
            </a:pPr>
            <a:r>
              <a:rPr lang="fi-FI" sz="1400" dirty="0"/>
              <a:t>Onko edellytyksiä tulostavoitteiden </a:t>
            </a:r>
            <a:r>
              <a:rPr lang="fi-FI" sz="1400" dirty="0" smtClean="0"/>
              <a:t>todentamiseen? On selvitettävä </a:t>
            </a:r>
            <a:r>
              <a:rPr lang="fi-FI" sz="1400" dirty="0"/>
              <a:t>mitä dataa on saatavilla ja mitä mittareita voidaan </a:t>
            </a:r>
            <a:r>
              <a:rPr lang="fi-FI" sz="1400" dirty="0" smtClean="0"/>
              <a:t>kehittää</a:t>
            </a:r>
          </a:p>
          <a:p>
            <a:pPr marL="548638" lvl="0" indent="-182885">
              <a:lnSpc>
                <a:spcPct val="100000"/>
              </a:lnSpc>
              <a:spcBef>
                <a:spcPts val="201"/>
              </a:spcBef>
              <a:spcAft>
                <a:spcPts val="400"/>
              </a:spcAft>
            </a:pPr>
            <a:r>
              <a:rPr lang="fi-FI" sz="1400" dirty="0" smtClean="0"/>
              <a:t>Huomioi </a:t>
            </a:r>
            <a:r>
              <a:rPr lang="fi-FI" sz="1400" dirty="0"/>
              <a:t>hankinnan historia: onko kilpailutettu aiemmin ja onko hintataso selvillä? Miten varmistetaan, että kustannukset eivät karkaa, kun aletaan painottaa tulosten saavuttamista?</a:t>
            </a:r>
          </a:p>
          <a:p>
            <a:pPr lvl="3">
              <a:lnSpc>
                <a:spcPct val="100000"/>
              </a:lnSpc>
            </a:pPr>
            <a:r>
              <a:rPr lang="fi-FI" sz="1400" dirty="0"/>
              <a:t>esim. tavoitekustannuksen asettaminen</a:t>
            </a:r>
          </a:p>
          <a:p>
            <a:pPr lvl="3">
              <a:lnSpc>
                <a:spcPct val="100000"/>
              </a:lnSpc>
            </a:pPr>
            <a:r>
              <a:rPr lang="fi-FI" sz="1400" dirty="0"/>
              <a:t>puhdas tulosperusteisuus eli maksuperuste vasta tuloksen saavuttamisen jälkeen</a:t>
            </a:r>
          </a:p>
          <a:p>
            <a:endParaRPr lang="fi-FI" dirty="0"/>
          </a:p>
        </p:txBody>
      </p:sp>
      <p:sp>
        <p:nvSpPr>
          <p:cNvPr id="5" name="Suorakulmio 4">
            <a:hlinkClick r:id="rId3" action="ppaction://hlinksldjump"/>
          </p:cNvPr>
          <p:cNvSpPr/>
          <p:nvPr/>
        </p:nvSpPr>
        <p:spPr>
          <a:xfrm>
            <a:off x="10617957" y="6457929"/>
            <a:ext cx="1405519" cy="3669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a:t>
            </a:r>
            <a:r>
              <a:rPr lang="fi-FI" sz="1200" dirty="0"/>
              <a:t> </a:t>
            </a:r>
            <a:r>
              <a:rPr lang="fi-FI" sz="1200" dirty="0" smtClean="0"/>
              <a:t>ALKUUN</a:t>
            </a:r>
            <a:endParaRPr lang="fi-FI" sz="1200" dirty="0"/>
          </a:p>
        </p:txBody>
      </p:sp>
      <p:sp>
        <p:nvSpPr>
          <p:cNvPr id="7" name="Alatunnisteen paikkamerkki 6"/>
          <p:cNvSpPr>
            <a:spLocks noGrp="1"/>
          </p:cNvSpPr>
          <p:nvPr>
            <p:ph type="ftr" sz="quarter" idx="11"/>
          </p:nvPr>
        </p:nvSpPr>
        <p:spPr/>
        <p:txBody>
          <a:bodyPr/>
          <a:lstStyle/>
          <a:p>
            <a:r>
              <a:rPr lang="fi-FI" dirty="0" smtClean="0"/>
              <a:t>TULOSPERUSTEINEN HANKINTA</a:t>
            </a:r>
            <a:endParaRPr lang="fi-FI" dirty="0"/>
          </a:p>
        </p:txBody>
      </p:sp>
      <p:sp>
        <p:nvSpPr>
          <p:cNvPr id="9" name="Dian numeron paikkamerkki 8"/>
          <p:cNvSpPr>
            <a:spLocks noGrp="1"/>
          </p:cNvSpPr>
          <p:nvPr>
            <p:ph type="sldNum" sz="quarter" idx="12"/>
          </p:nvPr>
        </p:nvSpPr>
        <p:spPr/>
        <p:txBody>
          <a:bodyPr/>
          <a:lstStyle/>
          <a:p>
            <a:fld id="{35702E44-7133-4039-AFB2-677BAF16ACB9}" type="slidenum">
              <a:rPr lang="fi-FI" smtClean="0"/>
              <a:t>10</a:t>
            </a:fld>
            <a:endParaRPr lang="fi-FI"/>
          </a:p>
        </p:txBody>
      </p:sp>
      <p:sp>
        <p:nvSpPr>
          <p:cNvPr id="4" name="Suorakulmio 3"/>
          <p:cNvSpPr/>
          <p:nvPr/>
        </p:nvSpPr>
        <p:spPr>
          <a:xfrm>
            <a:off x="994751" y="5363603"/>
            <a:ext cx="9171934" cy="507831"/>
          </a:xfrm>
          <a:prstGeom prst="rect">
            <a:avLst/>
          </a:prstGeom>
        </p:spPr>
        <p:txBody>
          <a:bodyPr wrap="square">
            <a:spAutoFit/>
          </a:bodyPr>
          <a:lstStyle/>
          <a:p>
            <a:pPr marL="342908" indent="-342908" defTabSz="914423">
              <a:lnSpc>
                <a:spcPct val="90000"/>
              </a:lnSpc>
              <a:spcBef>
                <a:spcPts val="1200"/>
              </a:spcBef>
              <a:spcAft>
                <a:spcPts val="201"/>
              </a:spcAft>
              <a:buClr>
                <a:schemeClr val="accent1"/>
              </a:buClr>
              <a:buSzPct val="100000"/>
              <a:buFont typeface="Wingdings" panose="05000000000000000000" pitchFamily="2" charset="2"/>
              <a:buChar char="Ø"/>
            </a:pPr>
            <a:r>
              <a:rPr lang="fi-FI" sz="1600" dirty="0">
                <a:solidFill>
                  <a:schemeClr val="tx1">
                    <a:lumMod val="75000"/>
                    <a:lumOff val="25000"/>
                  </a:schemeClr>
                </a:solidFill>
                <a:sym typeface="Wingdings" panose="05000000000000000000" pitchFamily="2" charset="2"/>
              </a:rPr>
              <a:t> </a:t>
            </a:r>
            <a:r>
              <a:rPr lang="fi-FI" sz="1400" b="1" dirty="0">
                <a:solidFill>
                  <a:schemeClr val="tx1">
                    <a:lumMod val="75000"/>
                    <a:lumOff val="25000"/>
                  </a:schemeClr>
                </a:solidFill>
              </a:rPr>
              <a:t>Arvioi vastausten </a:t>
            </a:r>
            <a:r>
              <a:rPr lang="fi-FI" sz="1400" b="1" dirty="0" smtClean="0">
                <a:solidFill>
                  <a:schemeClr val="tx1">
                    <a:lumMod val="75000"/>
                    <a:lumOff val="25000"/>
                  </a:schemeClr>
                </a:solidFill>
              </a:rPr>
              <a:t>perusteella, millaista osaamista tarvitset hankintatiimiisi</a:t>
            </a:r>
            <a:r>
              <a:rPr lang="fi-FI" sz="1400" b="1" dirty="0">
                <a:solidFill>
                  <a:schemeClr val="tx1">
                    <a:lumMod val="75000"/>
                    <a:lumOff val="25000"/>
                  </a:schemeClr>
                </a:solidFill>
              </a:rPr>
              <a:t> </a:t>
            </a:r>
            <a:r>
              <a:rPr lang="fi-FI" sz="1400" b="1" dirty="0" smtClean="0">
                <a:solidFill>
                  <a:schemeClr val="tx1">
                    <a:lumMod val="75000"/>
                    <a:lumOff val="25000"/>
                  </a:schemeClr>
                </a:solidFill>
              </a:rPr>
              <a:t>ja ovatko hankintaan käytettävissä olevat resurssit oikeassa suhteessa hankinnan vaativuuden kanssa? </a:t>
            </a:r>
            <a:endParaRPr lang="fi-FI" sz="1400" b="1" dirty="0">
              <a:solidFill>
                <a:schemeClr val="tx1">
                  <a:lumMod val="75000"/>
                  <a:lumOff val="25000"/>
                </a:schemeClr>
              </a:solidFill>
            </a:endParaRPr>
          </a:p>
        </p:txBody>
      </p:sp>
    </p:spTree>
    <p:extLst>
      <p:ext uri="{BB962C8B-B14F-4D97-AF65-F5344CB8AC3E}">
        <p14:creationId xmlns:p14="http://schemas.microsoft.com/office/powerpoint/2010/main" val="3486054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 name="Lovettu nuolenkärki 50"/>
          <p:cNvSpPr/>
          <p:nvPr/>
        </p:nvSpPr>
        <p:spPr>
          <a:xfrm>
            <a:off x="8150702" y="5550699"/>
            <a:ext cx="3809650" cy="1162449"/>
          </a:xfrm>
          <a:prstGeom prst="chevron">
            <a:avLst>
              <a:gd name="adj" fmla="val 0"/>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00" b="1" dirty="0" smtClean="0">
              <a:solidFill>
                <a:schemeClr val="tx1">
                  <a:lumMod val="75000"/>
                  <a:lumOff val="25000"/>
                </a:schemeClr>
              </a:solidFill>
            </a:endParaRPr>
          </a:p>
          <a:p>
            <a:pPr algn="ctr"/>
            <a:endParaRPr lang="fi-FI" sz="1000" b="1" dirty="0">
              <a:solidFill>
                <a:schemeClr val="tx1">
                  <a:lumMod val="75000"/>
                  <a:lumOff val="25000"/>
                </a:schemeClr>
              </a:solidFill>
            </a:endParaRPr>
          </a:p>
          <a:p>
            <a:r>
              <a:rPr lang="fi-FI" sz="1000" b="1" dirty="0" smtClean="0">
                <a:solidFill>
                  <a:schemeClr val="tx1">
                    <a:lumMod val="75000"/>
                    <a:lumOff val="25000"/>
                  </a:schemeClr>
                </a:solidFill>
              </a:rPr>
              <a:t>	LOKAKUU 2015</a:t>
            </a:r>
            <a:endParaRPr lang="fi-FI" sz="1000" b="1" dirty="0">
              <a:solidFill>
                <a:schemeClr val="tx1">
                  <a:lumMod val="75000"/>
                  <a:lumOff val="25000"/>
                </a:schemeClr>
              </a:solidFill>
            </a:endParaRPr>
          </a:p>
          <a:p>
            <a:r>
              <a:rPr lang="fi-FI" sz="1000" dirty="0">
                <a:solidFill>
                  <a:schemeClr val="tx1">
                    <a:lumMod val="75000"/>
                    <a:lumOff val="25000"/>
                  </a:schemeClr>
                </a:solidFill>
              </a:rPr>
              <a:t> </a:t>
            </a:r>
            <a:r>
              <a:rPr lang="fi-FI" sz="1000" dirty="0" smtClean="0">
                <a:solidFill>
                  <a:schemeClr val="tx1">
                    <a:lumMod val="75000"/>
                    <a:lumOff val="25000"/>
                  </a:schemeClr>
                </a:solidFill>
              </a:rPr>
              <a:t>	1</a:t>
            </a:r>
            <a:r>
              <a:rPr lang="fi-FI" sz="1000" dirty="0">
                <a:solidFill>
                  <a:schemeClr val="tx1">
                    <a:lumMod val="75000"/>
                    <a:lumOff val="25000"/>
                  </a:schemeClr>
                </a:solidFill>
              </a:rPr>
              <a:t>. ”Kukaan ei putoa” -konseptin visualisointi </a:t>
            </a:r>
          </a:p>
          <a:p>
            <a:r>
              <a:rPr lang="fi-FI" sz="1000" dirty="0" smtClean="0">
                <a:solidFill>
                  <a:schemeClr val="tx1">
                    <a:lumMod val="75000"/>
                    <a:lumOff val="25000"/>
                  </a:schemeClr>
                </a:solidFill>
              </a:rPr>
              <a:t>	2</a:t>
            </a:r>
            <a:r>
              <a:rPr lang="fi-FI" sz="1000" dirty="0">
                <a:solidFill>
                  <a:schemeClr val="tx1">
                    <a:lumMod val="75000"/>
                    <a:lumOff val="25000"/>
                  </a:schemeClr>
                </a:solidFill>
              </a:rPr>
              <a:t>. “Kukaan ei putoa” -konseptin avaus </a:t>
            </a:r>
          </a:p>
          <a:p>
            <a:r>
              <a:rPr lang="fi-FI" sz="1000" dirty="0" smtClean="0">
                <a:solidFill>
                  <a:schemeClr val="tx1">
                    <a:lumMod val="75000"/>
                    <a:lumOff val="25000"/>
                  </a:schemeClr>
                </a:solidFill>
              </a:rPr>
              <a:t>	3</a:t>
            </a:r>
            <a:r>
              <a:rPr lang="fi-FI" sz="1000" dirty="0">
                <a:solidFill>
                  <a:schemeClr val="tx1">
                    <a:lumMod val="75000"/>
                    <a:lumOff val="25000"/>
                  </a:schemeClr>
                </a:solidFill>
              </a:rPr>
              <a:t>. Kilpailutuksen asiakasprofiilit </a:t>
            </a:r>
          </a:p>
          <a:p>
            <a:r>
              <a:rPr lang="fi-FI" sz="1000" dirty="0" smtClean="0">
                <a:solidFill>
                  <a:schemeClr val="tx1">
                    <a:lumMod val="75000"/>
                    <a:lumOff val="25000"/>
                  </a:schemeClr>
                </a:solidFill>
              </a:rPr>
              <a:t>	4</a:t>
            </a:r>
            <a:r>
              <a:rPr lang="fi-FI" sz="1000" dirty="0">
                <a:solidFill>
                  <a:schemeClr val="tx1">
                    <a:lumMod val="75000"/>
                    <a:lumOff val="25000"/>
                  </a:schemeClr>
                </a:solidFill>
              </a:rPr>
              <a:t>. Kokonaiskustannusten ja laadun </a:t>
            </a:r>
            <a:r>
              <a:rPr lang="fi-FI" sz="1000" dirty="0" smtClean="0">
                <a:solidFill>
                  <a:schemeClr val="tx1">
                    <a:lumMod val="75000"/>
                    <a:lumOff val="25000"/>
                  </a:schemeClr>
                </a:solidFill>
              </a:rPr>
              <a:t>vertailumalli</a:t>
            </a:r>
          </a:p>
          <a:p>
            <a:endParaRPr lang="fi-FI" sz="1000" dirty="0">
              <a:solidFill>
                <a:schemeClr val="tx1">
                  <a:lumMod val="75000"/>
                  <a:lumOff val="25000"/>
                </a:schemeClr>
              </a:solidFill>
            </a:endParaRPr>
          </a:p>
          <a:p>
            <a:r>
              <a:rPr lang="fi-FI" sz="1000" dirty="0" smtClean="0">
                <a:solidFill>
                  <a:schemeClr val="tx1">
                    <a:lumMod val="75000"/>
                    <a:lumOff val="25000"/>
                  </a:schemeClr>
                </a:solidFill>
              </a:rPr>
              <a:t> </a:t>
            </a:r>
            <a:endParaRPr lang="fi-FI" sz="1000" dirty="0">
              <a:solidFill>
                <a:schemeClr val="tx1">
                  <a:lumMod val="75000"/>
                  <a:lumOff val="25000"/>
                </a:schemeClr>
              </a:solidFill>
            </a:endParaRPr>
          </a:p>
          <a:p>
            <a:pPr algn="ctr"/>
            <a:endParaRPr lang="fi-FI" dirty="0">
              <a:solidFill>
                <a:schemeClr val="tx1">
                  <a:lumMod val="75000"/>
                  <a:lumOff val="25000"/>
                </a:schemeClr>
              </a:solidFill>
            </a:endParaRPr>
          </a:p>
        </p:txBody>
      </p:sp>
      <p:sp>
        <p:nvSpPr>
          <p:cNvPr id="26" name="Leveä kaari 25"/>
          <p:cNvSpPr/>
          <p:nvPr/>
        </p:nvSpPr>
        <p:spPr>
          <a:xfrm rot="19489885">
            <a:off x="169291" y="2133346"/>
            <a:ext cx="4192376" cy="4649567"/>
          </a:xfrm>
          <a:prstGeom prst="blockArc">
            <a:avLst>
              <a:gd name="adj1" fmla="val 15063246"/>
              <a:gd name="adj2" fmla="val 1036596"/>
              <a:gd name="adj3" fmla="val 63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rgbClr val="000000"/>
              </a:solidFill>
            </a:endParaRPr>
          </a:p>
        </p:txBody>
      </p:sp>
      <p:sp>
        <p:nvSpPr>
          <p:cNvPr id="27" name="Leveä kaari 26"/>
          <p:cNvSpPr/>
          <p:nvPr/>
        </p:nvSpPr>
        <p:spPr>
          <a:xfrm rot="20459969">
            <a:off x="8366190" y="1286453"/>
            <a:ext cx="3330220" cy="3463242"/>
          </a:xfrm>
          <a:prstGeom prst="blockArc">
            <a:avLst>
              <a:gd name="adj1" fmla="val 12837927"/>
              <a:gd name="adj2" fmla="val 20648436"/>
              <a:gd name="adj3" fmla="val 764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28" name="Ellipsi 27"/>
          <p:cNvSpPr/>
          <p:nvPr/>
        </p:nvSpPr>
        <p:spPr>
          <a:xfrm>
            <a:off x="70082" y="2010838"/>
            <a:ext cx="1397053" cy="1315749"/>
          </a:xfrm>
          <a:prstGeom prst="ellipse">
            <a:avLst/>
          </a:prstGeom>
          <a:solidFill>
            <a:srgbClr val="D54B0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b="1" dirty="0">
                <a:solidFill>
                  <a:prstClr val="white"/>
                </a:solidFill>
              </a:rPr>
              <a:t>I</a:t>
            </a:r>
            <a:r>
              <a:rPr lang="fi-FI" b="1" dirty="0" smtClean="0">
                <a:solidFill>
                  <a:prstClr val="white"/>
                </a:solidFill>
              </a:rPr>
              <a:t>deoi ja testaa</a:t>
            </a:r>
            <a:endParaRPr lang="fi-FI" b="1" dirty="0">
              <a:solidFill>
                <a:prstClr val="white"/>
              </a:solidFill>
            </a:endParaRPr>
          </a:p>
        </p:txBody>
      </p:sp>
      <p:sp>
        <p:nvSpPr>
          <p:cNvPr id="29" name="Suorakulmio 28"/>
          <p:cNvSpPr/>
          <p:nvPr/>
        </p:nvSpPr>
        <p:spPr>
          <a:xfrm>
            <a:off x="1337515" y="1598089"/>
            <a:ext cx="1497689" cy="584792"/>
          </a:xfrm>
          <a:prstGeom prst="rect">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smtClean="0">
                <a:solidFill>
                  <a:schemeClr val="tx1">
                    <a:lumMod val="75000"/>
                    <a:lumOff val="25000"/>
                  </a:schemeClr>
                </a:solidFill>
                <a:latin typeface="Calibri Light" panose="020F0302020204030204"/>
              </a:rPr>
              <a:t>1. Muotoiluluotain (itsedokumentointi)</a:t>
            </a:r>
            <a:endParaRPr lang="fi-FI" sz="1200" b="1" dirty="0">
              <a:solidFill>
                <a:schemeClr val="tx1">
                  <a:lumMod val="75000"/>
                  <a:lumOff val="25000"/>
                </a:schemeClr>
              </a:solidFill>
              <a:latin typeface="Calibri Light" panose="020F0302020204030204"/>
            </a:endParaRPr>
          </a:p>
        </p:txBody>
      </p:sp>
      <p:sp>
        <p:nvSpPr>
          <p:cNvPr id="30" name="Suorakulmio 29"/>
          <p:cNvSpPr/>
          <p:nvPr/>
        </p:nvSpPr>
        <p:spPr>
          <a:xfrm>
            <a:off x="2953562" y="2225130"/>
            <a:ext cx="1441233" cy="626428"/>
          </a:xfrm>
          <a:prstGeom prst="rect">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smtClean="0">
                <a:solidFill>
                  <a:schemeClr val="tx1">
                    <a:lumMod val="75000"/>
                    <a:lumOff val="25000"/>
                  </a:schemeClr>
                </a:solidFill>
                <a:latin typeface="Calibri Light" panose="020F0302020204030204"/>
              </a:rPr>
              <a:t>2. Omaisten haastattelut</a:t>
            </a:r>
            <a:endParaRPr lang="fi-FI" sz="1200" b="1" dirty="0">
              <a:solidFill>
                <a:schemeClr val="tx1">
                  <a:lumMod val="75000"/>
                  <a:lumOff val="25000"/>
                </a:schemeClr>
              </a:solidFill>
              <a:latin typeface="Calibri Light" panose="020F0302020204030204"/>
            </a:endParaRPr>
          </a:p>
        </p:txBody>
      </p:sp>
      <p:sp>
        <p:nvSpPr>
          <p:cNvPr id="31" name="Suorakulmio 30"/>
          <p:cNvSpPr/>
          <p:nvPr/>
        </p:nvSpPr>
        <p:spPr>
          <a:xfrm>
            <a:off x="10255056" y="1844632"/>
            <a:ext cx="1441233" cy="808311"/>
          </a:xfrm>
          <a:prstGeom prst="rect">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smtClean="0">
                <a:solidFill>
                  <a:schemeClr val="tx1">
                    <a:lumMod val="75000"/>
                    <a:lumOff val="25000"/>
                  </a:schemeClr>
                </a:solidFill>
                <a:latin typeface="Calibri Light" panose="020F0302020204030204"/>
              </a:rPr>
              <a:t>7. Koonti </a:t>
            </a:r>
          </a:p>
          <a:p>
            <a:pPr algn="ctr"/>
            <a:r>
              <a:rPr lang="fi-FI" sz="1200" b="1" dirty="0" smtClean="0">
                <a:solidFill>
                  <a:schemeClr val="tx1">
                    <a:lumMod val="75000"/>
                    <a:lumOff val="25000"/>
                  </a:schemeClr>
                </a:solidFill>
                <a:latin typeface="Calibri Light" panose="020F0302020204030204"/>
              </a:rPr>
              <a:t>– Kukaan ei putoa </a:t>
            </a:r>
          </a:p>
          <a:p>
            <a:pPr algn="ctr"/>
            <a:r>
              <a:rPr lang="fi-FI" sz="1200" b="1" dirty="0" smtClean="0">
                <a:solidFill>
                  <a:schemeClr val="tx1">
                    <a:lumMod val="75000"/>
                    <a:lumOff val="25000"/>
                  </a:schemeClr>
                </a:solidFill>
                <a:latin typeface="Calibri Light" panose="020F0302020204030204"/>
              </a:rPr>
              <a:t>-konsepti</a:t>
            </a:r>
            <a:endParaRPr lang="fi-FI" sz="1200" b="1" dirty="0">
              <a:solidFill>
                <a:schemeClr val="tx1">
                  <a:lumMod val="75000"/>
                  <a:lumOff val="25000"/>
                </a:schemeClr>
              </a:solidFill>
              <a:latin typeface="Calibri Light" panose="020F0302020204030204"/>
            </a:endParaRPr>
          </a:p>
        </p:txBody>
      </p:sp>
      <p:sp>
        <p:nvSpPr>
          <p:cNvPr id="32" name="Leveä kaari 31"/>
          <p:cNvSpPr/>
          <p:nvPr/>
        </p:nvSpPr>
        <p:spPr>
          <a:xfrm rot="10085550">
            <a:off x="3650107" y="157843"/>
            <a:ext cx="5018816" cy="4860506"/>
          </a:xfrm>
          <a:prstGeom prst="blockArc">
            <a:avLst>
              <a:gd name="adj1" fmla="val 11344871"/>
              <a:gd name="adj2" fmla="val 20328273"/>
              <a:gd name="adj3" fmla="val 5318"/>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000000"/>
              </a:solidFill>
            </a:endParaRPr>
          </a:p>
        </p:txBody>
      </p:sp>
      <p:sp>
        <p:nvSpPr>
          <p:cNvPr id="33" name="Ellipsi 32"/>
          <p:cNvSpPr/>
          <p:nvPr/>
        </p:nvSpPr>
        <p:spPr>
          <a:xfrm>
            <a:off x="3430964" y="3705596"/>
            <a:ext cx="1460608" cy="1374398"/>
          </a:xfrm>
          <a:prstGeom prst="ellipse">
            <a:avLst/>
          </a:prstGeom>
          <a:solidFill>
            <a:srgbClr val="EB936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b="1" dirty="0" smtClean="0">
                <a:solidFill>
                  <a:prstClr val="white"/>
                </a:solidFill>
              </a:rPr>
              <a:t>Katso ja kuuntele</a:t>
            </a:r>
            <a:endParaRPr lang="fi-FI" b="1" dirty="0">
              <a:solidFill>
                <a:prstClr val="white"/>
              </a:solidFill>
            </a:endParaRPr>
          </a:p>
        </p:txBody>
      </p:sp>
      <p:sp>
        <p:nvSpPr>
          <p:cNvPr id="34" name="Suorakulmio 33"/>
          <p:cNvSpPr/>
          <p:nvPr/>
        </p:nvSpPr>
        <p:spPr>
          <a:xfrm>
            <a:off x="4993141" y="4371473"/>
            <a:ext cx="1441233" cy="647727"/>
          </a:xfrm>
          <a:prstGeom prst="rect">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smtClean="0">
                <a:solidFill>
                  <a:schemeClr val="tx1">
                    <a:lumMod val="75000"/>
                    <a:lumOff val="25000"/>
                  </a:schemeClr>
                </a:solidFill>
                <a:latin typeface="Calibri Light" panose="020F0302020204030204"/>
              </a:rPr>
              <a:t>4. Testaustyöpaja asiakkaille</a:t>
            </a:r>
            <a:endParaRPr lang="fi-FI" sz="1200" b="1" dirty="0">
              <a:solidFill>
                <a:schemeClr val="tx1">
                  <a:lumMod val="75000"/>
                  <a:lumOff val="25000"/>
                </a:schemeClr>
              </a:solidFill>
              <a:latin typeface="Calibri Light" panose="020F0302020204030204"/>
            </a:endParaRPr>
          </a:p>
        </p:txBody>
      </p:sp>
      <p:sp>
        <p:nvSpPr>
          <p:cNvPr id="35" name="Suorakulmio 34"/>
          <p:cNvSpPr/>
          <p:nvPr/>
        </p:nvSpPr>
        <p:spPr>
          <a:xfrm>
            <a:off x="6668005" y="4102159"/>
            <a:ext cx="1441233" cy="691503"/>
          </a:xfrm>
          <a:prstGeom prst="rect">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smtClean="0">
                <a:solidFill>
                  <a:schemeClr val="tx1">
                    <a:lumMod val="75000"/>
                    <a:lumOff val="25000"/>
                  </a:schemeClr>
                </a:solidFill>
                <a:latin typeface="Calibri Light" panose="020F0302020204030204"/>
              </a:rPr>
              <a:t>5. Testaushaastattelut palveluntuottajille</a:t>
            </a:r>
            <a:endParaRPr lang="fi-FI" sz="1200" b="1" dirty="0">
              <a:solidFill>
                <a:schemeClr val="tx1">
                  <a:lumMod val="75000"/>
                  <a:lumOff val="25000"/>
                </a:schemeClr>
              </a:solidFill>
              <a:latin typeface="Calibri Light" panose="020F0302020204030204"/>
            </a:endParaRPr>
          </a:p>
        </p:txBody>
      </p:sp>
      <p:sp>
        <p:nvSpPr>
          <p:cNvPr id="36" name="Suorakulmio 35"/>
          <p:cNvSpPr/>
          <p:nvPr/>
        </p:nvSpPr>
        <p:spPr>
          <a:xfrm>
            <a:off x="7700578" y="3011083"/>
            <a:ext cx="1676698" cy="686866"/>
          </a:xfrm>
          <a:prstGeom prst="rect">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smtClean="0">
                <a:solidFill>
                  <a:schemeClr val="tx1">
                    <a:lumMod val="75000"/>
                    <a:lumOff val="25000"/>
                  </a:schemeClr>
                </a:solidFill>
                <a:latin typeface="Calibri Light" panose="020F0302020204030204"/>
              </a:rPr>
              <a:t>6. Purkutyöpaja</a:t>
            </a:r>
          </a:p>
          <a:p>
            <a:pPr algn="ctr"/>
            <a:r>
              <a:rPr lang="fi-FI" sz="1050" b="1" dirty="0">
                <a:solidFill>
                  <a:schemeClr val="tx1">
                    <a:lumMod val="75000"/>
                    <a:lumOff val="25000"/>
                  </a:schemeClr>
                </a:solidFill>
                <a:latin typeface="Calibri Light" panose="020F0302020204030204"/>
              </a:rPr>
              <a:t>sisäiselle kehitystiimille ja kaupungin </a:t>
            </a:r>
            <a:r>
              <a:rPr lang="fi-FI" sz="1050" b="1" dirty="0" smtClean="0">
                <a:solidFill>
                  <a:schemeClr val="tx1">
                    <a:lumMod val="75000"/>
                    <a:lumOff val="25000"/>
                  </a:schemeClr>
                </a:solidFill>
                <a:latin typeface="Calibri Light" panose="020F0302020204030204"/>
              </a:rPr>
              <a:t>asiantuntijoille</a:t>
            </a:r>
            <a:endParaRPr lang="fi-FI" sz="1200" dirty="0">
              <a:solidFill>
                <a:schemeClr val="tx1">
                  <a:lumMod val="75000"/>
                  <a:lumOff val="25000"/>
                </a:schemeClr>
              </a:solidFill>
              <a:latin typeface="Calibri Light" panose="020F0302020204030204"/>
            </a:endParaRPr>
          </a:p>
        </p:txBody>
      </p:sp>
      <p:sp>
        <p:nvSpPr>
          <p:cNvPr id="37" name="Suorakulmio 36"/>
          <p:cNvSpPr/>
          <p:nvPr/>
        </p:nvSpPr>
        <p:spPr>
          <a:xfrm>
            <a:off x="3826144" y="2916334"/>
            <a:ext cx="1591150" cy="718944"/>
          </a:xfrm>
          <a:prstGeom prst="rect">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smtClean="0">
                <a:solidFill>
                  <a:schemeClr val="tx1">
                    <a:lumMod val="75000"/>
                    <a:lumOff val="25000"/>
                  </a:schemeClr>
                </a:solidFill>
                <a:latin typeface="Calibri Light" panose="020F0302020204030204"/>
              </a:rPr>
              <a:t>3. Purkutyöpaja ja markkinavuoropuhelu</a:t>
            </a:r>
            <a:endParaRPr lang="fi-FI" sz="1200" b="1" dirty="0">
              <a:solidFill>
                <a:schemeClr val="tx1">
                  <a:lumMod val="75000"/>
                  <a:lumOff val="25000"/>
                </a:schemeClr>
              </a:solidFill>
              <a:latin typeface="Calibri Light" panose="020F0302020204030204"/>
            </a:endParaRPr>
          </a:p>
        </p:txBody>
      </p:sp>
      <p:sp>
        <p:nvSpPr>
          <p:cNvPr id="38" name="Ellipsi 37"/>
          <p:cNvSpPr/>
          <p:nvPr/>
        </p:nvSpPr>
        <p:spPr>
          <a:xfrm>
            <a:off x="8109238" y="1361256"/>
            <a:ext cx="1435923" cy="1441498"/>
          </a:xfrm>
          <a:prstGeom prst="ellipse">
            <a:avLst/>
          </a:prstGeom>
          <a:solidFill>
            <a:srgbClr val="D54B0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b="1" dirty="0" smtClean="0">
                <a:solidFill>
                  <a:prstClr val="white"/>
                </a:solidFill>
              </a:rPr>
              <a:t>Kirkasta ja kiteytä</a:t>
            </a:r>
            <a:endParaRPr lang="fi-FI" b="1" dirty="0">
              <a:solidFill>
                <a:prstClr val="white"/>
              </a:solidFill>
            </a:endParaRPr>
          </a:p>
        </p:txBody>
      </p:sp>
      <p:sp>
        <p:nvSpPr>
          <p:cNvPr id="39" name="Tekstiruutu 38"/>
          <p:cNvSpPr txBox="1"/>
          <p:nvPr/>
        </p:nvSpPr>
        <p:spPr>
          <a:xfrm>
            <a:off x="4416910" y="2203388"/>
            <a:ext cx="1182713" cy="553998"/>
          </a:xfrm>
          <a:prstGeom prst="rect">
            <a:avLst/>
          </a:prstGeom>
          <a:noFill/>
        </p:spPr>
        <p:txBody>
          <a:bodyPr wrap="square" rtlCol="0">
            <a:spAutoFit/>
          </a:bodyPr>
          <a:lstStyle/>
          <a:p>
            <a:r>
              <a:rPr lang="fi-FI" sz="1000" dirty="0" smtClean="0">
                <a:solidFill>
                  <a:schemeClr val="tx1">
                    <a:lumMod val="75000"/>
                    <a:lumOff val="25000"/>
                  </a:schemeClr>
                </a:solidFill>
              </a:rPr>
              <a:t>- puhelimitse tunnin mittaiset syvähaastattelut</a:t>
            </a:r>
            <a:endParaRPr lang="fi-FI" sz="1000" dirty="0">
              <a:solidFill>
                <a:schemeClr val="tx1">
                  <a:lumMod val="75000"/>
                  <a:lumOff val="25000"/>
                </a:schemeClr>
              </a:solidFill>
            </a:endParaRPr>
          </a:p>
        </p:txBody>
      </p:sp>
      <p:sp>
        <p:nvSpPr>
          <p:cNvPr id="40" name="Tekstiruutu 39"/>
          <p:cNvSpPr txBox="1"/>
          <p:nvPr/>
        </p:nvSpPr>
        <p:spPr>
          <a:xfrm>
            <a:off x="2890558" y="1588067"/>
            <a:ext cx="1375719" cy="553998"/>
          </a:xfrm>
          <a:prstGeom prst="rect">
            <a:avLst/>
          </a:prstGeom>
          <a:noFill/>
        </p:spPr>
        <p:txBody>
          <a:bodyPr wrap="square" rtlCol="0">
            <a:spAutoFit/>
          </a:bodyPr>
          <a:lstStyle/>
          <a:p>
            <a:r>
              <a:rPr lang="fi-FI" sz="1000" dirty="0" smtClean="0">
                <a:solidFill>
                  <a:schemeClr val="tx1">
                    <a:lumMod val="75000"/>
                    <a:lumOff val="25000"/>
                  </a:schemeClr>
                </a:solidFill>
              </a:rPr>
              <a:t>- tiedon kerääminen käyttäjistä ja heidän tarpeistaan</a:t>
            </a:r>
            <a:endParaRPr lang="fi-FI" sz="1000" dirty="0">
              <a:solidFill>
                <a:schemeClr val="tx1">
                  <a:lumMod val="75000"/>
                  <a:lumOff val="25000"/>
                </a:schemeClr>
              </a:solidFill>
            </a:endParaRPr>
          </a:p>
        </p:txBody>
      </p:sp>
      <p:sp>
        <p:nvSpPr>
          <p:cNvPr id="41" name="Tekstiruutu 40"/>
          <p:cNvSpPr txBox="1"/>
          <p:nvPr/>
        </p:nvSpPr>
        <p:spPr>
          <a:xfrm>
            <a:off x="5414967" y="2874351"/>
            <a:ext cx="1585689" cy="1169551"/>
          </a:xfrm>
          <a:prstGeom prst="rect">
            <a:avLst/>
          </a:prstGeom>
          <a:noFill/>
        </p:spPr>
        <p:txBody>
          <a:bodyPr wrap="square" rtlCol="0">
            <a:spAutoFit/>
          </a:bodyPr>
          <a:lstStyle/>
          <a:p>
            <a:r>
              <a:rPr lang="fi-FI" sz="1000" dirty="0" smtClean="0">
                <a:solidFill>
                  <a:schemeClr val="tx1">
                    <a:lumMod val="75000"/>
                    <a:lumOff val="25000"/>
                  </a:schemeClr>
                </a:solidFill>
              </a:rPr>
              <a:t>- suunnattu kaupungin </a:t>
            </a:r>
            <a:r>
              <a:rPr lang="fi-FI" sz="1000" dirty="0">
                <a:solidFill>
                  <a:schemeClr val="tx1">
                    <a:lumMod val="75000"/>
                    <a:lumOff val="25000"/>
                  </a:schemeClr>
                </a:solidFill>
              </a:rPr>
              <a:t>asiantuntijoille sekä palveluntuottajille </a:t>
            </a:r>
            <a:endParaRPr lang="fi-FI" sz="1000" dirty="0" smtClean="0">
              <a:solidFill>
                <a:schemeClr val="tx1">
                  <a:lumMod val="75000"/>
                  <a:lumOff val="25000"/>
                </a:schemeClr>
              </a:solidFill>
            </a:endParaRPr>
          </a:p>
          <a:p>
            <a:r>
              <a:rPr lang="fi-FI" sz="1000" dirty="0" smtClean="0">
                <a:solidFill>
                  <a:schemeClr val="tx1">
                    <a:lumMod val="75000"/>
                    <a:lumOff val="25000"/>
                  </a:schemeClr>
                </a:solidFill>
              </a:rPr>
              <a:t>- käytiin läpi tulokset</a:t>
            </a:r>
          </a:p>
          <a:p>
            <a:r>
              <a:rPr lang="fi-FI" sz="1000" dirty="0" smtClean="0">
                <a:solidFill>
                  <a:schemeClr val="tx1">
                    <a:lumMod val="75000"/>
                    <a:lumOff val="25000"/>
                  </a:schemeClr>
                </a:solidFill>
              </a:rPr>
              <a:t>- linjattiin palvelun toimivat käytännöt ja ongelmat</a:t>
            </a:r>
            <a:endParaRPr lang="fi-FI" sz="1000" dirty="0">
              <a:solidFill>
                <a:schemeClr val="tx1">
                  <a:lumMod val="75000"/>
                  <a:lumOff val="25000"/>
                </a:schemeClr>
              </a:solidFill>
            </a:endParaRPr>
          </a:p>
        </p:txBody>
      </p:sp>
      <p:sp>
        <p:nvSpPr>
          <p:cNvPr id="42" name="Tekstiruutu 41"/>
          <p:cNvSpPr txBox="1"/>
          <p:nvPr/>
        </p:nvSpPr>
        <p:spPr>
          <a:xfrm>
            <a:off x="4833621" y="5046794"/>
            <a:ext cx="1645287" cy="553998"/>
          </a:xfrm>
          <a:prstGeom prst="rect">
            <a:avLst/>
          </a:prstGeom>
          <a:noFill/>
        </p:spPr>
        <p:txBody>
          <a:bodyPr wrap="square" rtlCol="0">
            <a:spAutoFit/>
          </a:bodyPr>
          <a:lstStyle/>
          <a:p>
            <a:r>
              <a:rPr lang="fi-FI" sz="1000" dirty="0" smtClean="0">
                <a:solidFill>
                  <a:schemeClr val="tx1">
                    <a:lumMod val="75000"/>
                    <a:lumOff val="25000"/>
                  </a:schemeClr>
                </a:solidFill>
              </a:rPr>
              <a:t>- asiakkaiden näkemyksiä palveluntuottajien luomiin malleihin</a:t>
            </a:r>
            <a:endParaRPr lang="fi-FI" sz="1000" dirty="0">
              <a:solidFill>
                <a:schemeClr val="tx1">
                  <a:lumMod val="75000"/>
                  <a:lumOff val="25000"/>
                </a:schemeClr>
              </a:solidFill>
            </a:endParaRPr>
          </a:p>
        </p:txBody>
      </p:sp>
      <p:sp>
        <p:nvSpPr>
          <p:cNvPr id="43" name="Tekstiruutu 42"/>
          <p:cNvSpPr txBox="1"/>
          <p:nvPr/>
        </p:nvSpPr>
        <p:spPr>
          <a:xfrm>
            <a:off x="6852117" y="4904540"/>
            <a:ext cx="1227438" cy="400110"/>
          </a:xfrm>
          <a:prstGeom prst="rect">
            <a:avLst/>
          </a:prstGeom>
          <a:noFill/>
        </p:spPr>
        <p:txBody>
          <a:bodyPr wrap="square" rtlCol="0">
            <a:spAutoFit/>
          </a:bodyPr>
          <a:lstStyle/>
          <a:p>
            <a:r>
              <a:rPr lang="fi-FI" sz="1000" dirty="0" smtClean="0">
                <a:solidFill>
                  <a:schemeClr val="tx1">
                    <a:lumMod val="75000"/>
                    <a:lumOff val="25000"/>
                  </a:schemeClr>
                </a:solidFill>
              </a:rPr>
              <a:t>- mallin jatkotestaus yksilöhaastatteluina</a:t>
            </a:r>
            <a:endParaRPr lang="fi-FI" sz="1000" dirty="0">
              <a:solidFill>
                <a:schemeClr val="tx1">
                  <a:lumMod val="75000"/>
                  <a:lumOff val="25000"/>
                </a:schemeClr>
              </a:solidFill>
            </a:endParaRPr>
          </a:p>
        </p:txBody>
      </p:sp>
      <p:sp>
        <p:nvSpPr>
          <p:cNvPr id="44" name="Tekstiruutu 43"/>
          <p:cNvSpPr txBox="1"/>
          <p:nvPr/>
        </p:nvSpPr>
        <p:spPr>
          <a:xfrm>
            <a:off x="8244968" y="3759508"/>
            <a:ext cx="1909174" cy="984885"/>
          </a:xfrm>
          <a:prstGeom prst="rect">
            <a:avLst/>
          </a:prstGeom>
          <a:noFill/>
        </p:spPr>
        <p:txBody>
          <a:bodyPr wrap="square" rtlCol="0">
            <a:spAutoFit/>
          </a:bodyPr>
          <a:lstStyle/>
          <a:p>
            <a:r>
              <a:rPr lang="fi-FI" sz="1000" dirty="0" smtClean="0">
                <a:solidFill>
                  <a:schemeClr val="tx1">
                    <a:lumMod val="75000"/>
                    <a:lumOff val="25000"/>
                  </a:schemeClr>
                </a:solidFill>
              </a:rPr>
              <a:t>- mallin kehittäminen</a:t>
            </a:r>
          </a:p>
          <a:p>
            <a:r>
              <a:rPr lang="fi-FI" sz="1000" dirty="0" smtClean="0">
                <a:solidFill>
                  <a:schemeClr val="tx1">
                    <a:lumMod val="75000"/>
                    <a:lumOff val="25000"/>
                  </a:schemeClr>
                </a:solidFill>
              </a:rPr>
              <a:t>- kaupungin tavoitteiden määrittely</a:t>
            </a:r>
          </a:p>
          <a:p>
            <a:r>
              <a:rPr lang="fi-FI" sz="1000" dirty="0" smtClean="0">
                <a:solidFill>
                  <a:schemeClr val="tx1">
                    <a:lumMod val="75000"/>
                    <a:lumOff val="25000"/>
                  </a:schemeClr>
                </a:solidFill>
              </a:rPr>
              <a:t>- onnistumisen mittaristo</a:t>
            </a:r>
          </a:p>
          <a:p>
            <a:pPr marL="285750" indent="-285750">
              <a:buFontTx/>
              <a:buChar char="-"/>
            </a:pPr>
            <a:endParaRPr lang="fi-FI" dirty="0">
              <a:solidFill>
                <a:schemeClr val="tx1">
                  <a:lumMod val="75000"/>
                  <a:lumOff val="25000"/>
                </a:schemeClr>
              </a:solidFill>
            </a:endParaRPr>
          </a:p>
        </p:txBody>
      </p:sp>
      <p:sp>
        <p:nvSpPr>
          <p:cNvPr id="45" name="Tekstiruutu 44"/>
          <p:cNvSpPr txBox="1"/>
          <p:nvPr/>
        </p:nvSpPr>
        <p:spPr>
          <a:xfrm>
            <a:off x="10149460" y="2733274"/>
            <a:ext cx="1691725" cy="1323439"/>
          </a:xfrm>
          <a:prstGeom prst="rect">
            <a:avLst/>
          </a:prstGeom>
          <a:noFill/>
        </p:spPr>
        <p:txBody>
          <a:bodyPr wrap="square" rtlCol="0">
            <a:spAutoFit/>
          </a:bodyPr>
          <a:lstStyle/>
          <a:p>
            <a:r>
              <a:rPr lang="fi-FI" sz="1000" dirty="0" smtClean="0">
                <a:solidFill>
                  <a:schemeClr val="tx1">
                    <a:lumMod val="75000"/>
                    <a:lumOff val="25000"/>
                  </a:schemeClr>
                </a:solidFill>
              </a:rPr>
              <a:t> = </a:t>
            </a:r>
            <a:r>
              <a:rPr lang="fi-FI" sz="1000" b="1" dirty="0" smtClean="0">
                <a:solidFill>
                  <a:schemeClr val="tx1">
                    <a:lumMod val="75000"/>
                    <a:lumOff val="25000"/>
                  </a:schemeClr>
                </a:solidFill>
              </a:rPr>
              <a:t>asiakaslähtöinen </a:t>
            </a:r>
            <a:r>
              <a:rPr lang="fi-FI" sz="1000" b="1" dirty="0">
                <a:solidFill>
                  <a:schemeClr val="tx1">
                    <a:lumMod val="75000"/>
                    <a:lumOff val="25000"/>
                  </a:schemeClr>
                </a:solidFill>
              </a:rPr>
              <a:t>korvaushoidon palvelumalli</a:t>
            </a:r>
            <a:r>
              <a:rPr lang="fi-FI" sz="1000" dirty="0">
                <a:solidFill>
                  <a:schemeClr val="tx1">
                    <a:lumMod val="75000"/>
                    <a:lumOff val="25000"/>
                  </a:schemeClr>
                </a:solidFill>
              </a:rPr>
              <a:t>,</a:t>
            </a:r>
            <a:r>
              <a:rPr lang="fi-FI" sz="1000" b="1" dirty="0">
                <a:solidFill>
                  <a:schemeClr val="tx1">
                    <a:lumMod val="75000"/>
                    <a:lumOff val="25000"/>
                  </a:schemeClr>
                </a:solidFill>
              </a:rPr>
              <a:t> </a:t>
            </a:r>
            <a:r>
              <a:rPr lang="fi-FI" sz="1000" dirty="0" smtClean="0">
                <a:solidFill>
                  <a:schemeClr val="tx1">
                    <a:lumMod val="75000"/>
                    <a:lumOff val="25000"/>
                  </a:schemeClr>
                </a:solidFill>
              </a:rPr>
              <a:t>joka </a:t>
            </a:r>
            <a:r>
              <a:rPr lang="fi-FI" sz="1000" dirty="0">
                <a:solidFill>
                  <a:schemeClr val="tx1">
                    <a:lumMod val="75000"/>
                    <a:lumOff val="25000"/>
                  </a:schemeClr>
                </a:solidFill>
              </a:rPr>
              <a:t>pohjaa asiakasymmärrykseen, omaisten kokemuksiin sekä asiantuntijoiden näkemyksiin tehokkaasta korvaushoidosta. </a:t>
            </a:r>
          </a:p>
        </p:txBody>
      </p:sp>
      <p:sp>
        <p:nvSpPr>
          <p:cNvPr id="46" name="Viisikulmio 45"/>
          <p:cNvSpPr/>
          <p:nvPr/>
        </p:nvSpPr>
        <p:spPr>
          <a:xfrm>
            <a:off x="310896" y="5550699"/>
            <a:ext cx="4394795" cy="1162449"/>
          </a:xfrm>
          <a:prstGeom prst="homePlate">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000" b="1" dirty="0" smtClean="0">
                <a:solidFill>
                  <a:schemeClr val="tx1">
                    <a:lumMod val="75000"/>
                    <a:lumOff val="25000"/>
                  </a:schemeClr>
                </a:solidFill>
              </a:rPr>
              <a:t>KESÄ-SYYSKUU 2015</a:t>
            </a:r>
            <a:endParaRPr lang="fi-FI" sz="1000" b="1" dirty="0">
              <a:solidFill>
                <a:schemeClr val="tx1">
                  <a:lumMod val="75000"/>
                  <a:lumOff val="25000"/>
                </a:schemeClr>
              </a:solidFill>
            </a:endParaRPr>
          </a:p>
          <a:p>
            <a:r>
              <a:rPr lang="fi-FI" sz="1000" dirty="0">
                <a:solidFill>
                  <a:schemeClr val="tx1">
                    <a:lumMod val="75000"/>
                    <a:lumOff val="25000"/>
                  </a:schemeClr>
                </a:solidFill>
              </a:rPr>
              <a:t> 1. Muotoiluluotain-työkalu </a:t>
            </a:r>
          </a:p>
          <a:p>
            <a:r>
              <a:rPr lang="fi-FI" sz="1000" dirty="0">
                <a:solidFill>
                  <a:schemeClr val="tx1">
                    <a:lumMod val="75000"/>
                    <a:lumOff val="25000"/>
                  </a:schemeClr>
                </a:solidFill>
              </a:rPr>
              <a:t>2. Omaishaastattelujen haastatteluprotokolla </a:t>
            </a:r>
          </a:p>
          <a:p>
            <a:r>
              <a:rPr lang="fi-FI" sz="1000" dirty="0">
                <a:solidFill>
                  <a:schemeClr val="tx1">
                    <a:lumMod val="75000"/>
                    <a:lumOff val="25000"/>
                  </a:schemeClr>
                </a:solidFill>
              </a:rPr>
              <a:t>3. Luotaintutkimuksen ja omaishaastattelujen tulosten yhteenveto </a:t>
            </a:r>
          </a:p>
          <a:p>
            <a:r>
              <a:rPr lang="fi-FI" sz="1000" dirty="0">
                <a:solidFill>
                  <a:schemeClr val="tx1">
                    <a:lumMod val="75000"/>
                    <a:lumOff val="25000"/>
                  </a:schemeClr>
                </a:solidFill>
              </a:rPr>
              <a:t>4. Asiakasprofiilit </a:t>
            </a:r>
          </a:p>
          <a:p>
            <a:r>
              <a:rPr lang="fi-FI" sz="1000" dirty="0">
                <a:solidFill>
                  <a:schemeClr val="tx1">
                    <a:lumMod val="75000"/>
                    <a:lumOff val="25000"/>
                  </a:schemeClr>
                </a:solidFill>
              </a:rPr>
              <a:t>5. Palveluntuottajien ensimmäinen korvaushoidon palvelumallin prototyyppi </a:t>
            </a:r>
          </a:p>
        </p:txBody>
      </p:sp>
      <p:sp>
        <p:nvSpPr>
          <p:cNvPr id="47" name="Suorakulmio 46">
            <a:hlinkClick r:id="rId3"/>
          </p:cNvPr>
          <p:cNvSpPr/>
          <p:nvPr/>
        </p:nvSpPr>
        <p:spPr>
          <a:xfrm>
            <a:off x="206242" y="4703018"/>
            <a:ext cx="1624191" cy="742950"/>
          </a:xfrm>
          <a:prstGeom prst="rect">
            <a:avLst/>
          </a:prstGeom>
          <a:solidFill>
            <a:srgbClr val="D54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b="1" dirty="0" smtClean="0">
                <a:solidFill>
                  <a:prstClr val="white"/>
                </a:solidFill>
              </a:rPr>
              <a:t>Lue lisää</a:t>
            </a:r>
          </a:p>
          <a:p>
            <a:pPr algn="ctr"/>
            <a:r>
              <a:rPr lang="fi-FI" sz="1400" b="1" dirty="0" smtClean="0">
                <a:solidFill>
                  <a:prstClr val="white"/>
                </a:solidFill>
              </a:rPr>
              <a:t>(</a:t>
            </a:r>
            <a:r>
              <a:rPr lang="fi-FI" sz="1400" b="1" dirty="0" err="1" smtClean="0">
                <a:solidFill>
                  <a:prstClr val="white"/>
                </a:solidFill>
              </a:rPr>
              <a:t>Prezi</a:t>
            </a:r>
            <a:r>
              <a:rPr lang="fi-FI" sz="1400" b="1" dirty="0" smtClean="0">
                <a:solidFill>
                  <a:prstClr val="white"/>
                </a:solidFill>
              </a:rPr>
              <a:t> -esitys)</a:t>
            </a:r>
            <a:endParaRPr lang="fi-FI" sz="1400" b="1" dirty="0">
              <a:solidFill>
                <a:prstClr val="white"/>
              </a:solidFill>
            </a:endParaRPr>
          </a:p>
        </p:txBody>
      </p:sp>
      <p:sp>
        <p:nvSpPr>
          <p:cNvPr id="50" name="Lovettu nuolenkärki 49"/>
          <p:cNvSpPr/>
          <p:nvPr/>
        </p:nvSpPr>
        <p:spPr>
          <a:xfrm>
            <a:off x="4109803" y="5550701"/>
            <a:ext cx="4613573" cy="1162449"/>
          </a:xfrm>
          <a:prstGeom prst="chevron">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00" b="1" dirty="0" smtClean="0">
              <a:solidFill>
                <a:schemeClr val="tx1">
                  <a:lumMod val="75000"/>
                  <a:lumOff val="25000"/>
                </a:schemeClr>
              </a:solidFill>
            </a:endParaRPr>
          </a:p>
          <a:p>
            <a:pPr algn="ctr"/>
            <a:endParaRPr lang="fi-FI" sz="1000" b="1" dirty="0">
              <a:solidFill>
                <a:schemeClr val="tx1">
                  <a:lumMod val="75000"/>
                  <a:lumOff val="25000"/>
                </a:schemeClr>
              </a:solidFill>
            </a:endParaRPr>
          </a:p>
          <a:p>
            <a:r>
              <a:rPr lang="fi-FI" sz="1000" b="1" dirty="0" smtClean="0">
                <a:solidFill>
                  <a:schemeClr val="tx1">
                    <a:lumMod val="75000"/>
                    <a:lumOff val="25000"/>
                  </a:schemeClr>
                </a:solidFill>
              </a:rPr>
              <a:t>	SYYS-LOKAKUU 2015</a:t>
            </a:r>
            <a:endParaRPr lang="fi-FI" sz="1000" b="1" dirty="0">
              <a:solidFill>
                <a:schemeClr val="tx1">
                  <a:lumMod val="75000"/>
                  <a:lumOff val="25000"/>
                </a:schemeClr>
              </a:solidFill>
            </a:endParaRPr>
          </a:p>
          <a:p>
            <a:r>
              <a:rPr lang="fi-FI" sz="1000" dirty="0">
                <a:solidFill>
                  <a:schemeClr val="tx1">
                    <a:lumMod val="75000"/>
                    <a:lumOff val="25000"/>
                  </a:schemeClr>
                </a:solidFill>
              </a:rPr>
              <a:t> </a:t>
            </a:r>
            <a:r>
              <a:rPr lang="fi-FI" sz="1000" dirty="0" smtClean="0">
                <a:solidFill>
                  <a:schemeClr val="tx1">
                    <a:lumMod val="75000"/>
                    <a:lumOff val="25000"/>
                  </a:schemeClr>
                </a:solidFill>
              </a:rPr>
              <a:t>1</a:t>
            </a:r>
            <a:r>
              <a:rPr lang="fi-FI" sz="1000" dirty="0">
                <a:solidFill>
                  <a:schemeClr val="tx1">
                    <a:lumMod val="75000"/>
                    <a:lumOff val="25000"/>
                  </a:schemeClr>
                </a:solidFill>
              </a:rPr>
              <a:t>. Korvaushoidon palvelumallin </a:t>
            </a:r>
            <a:r>
              <a:rPr lang="fi-FI" sz="1000" dirty="0" err="1">
                <a:solidFill>
                  <a:schemeClr val="tx1">
                    <a:lumMod val="75000"/>
                    <a:lumOff val="25000"/>
                  </a:schemeClr>
                </a:solidFill>
              </a:rPr>
              <a:t>iteraatiot</a:t>
            </a:r>
            <a:r>
              <a:rPr lang="fi-FI" sz="1000" dirty="0">
                <a:solidFill>
                  <a:schemeClr val="tx1">
                    <a:lumMod val="75000"/>
                    <a:lumOff val="25000"/>
                  </a:schemeClr>
                </a:solidFill>
              </a:rPr>
              <a:t> 2 ja 3 </a:t>
            </a:r>
          </a:p>
          <a:p>
            <a:r>
              <a:rPr lang="fi-FI" sz="1000" dirty="0" smtClean="0">
                <a:solidFill>
                  <a:schemeClr val="tx1">
                    <a:lumMod val="75000"/>
                    <a:lumOff val="25000"/>
                  </a:schemeClr>
                </a:solidFill>
              </a:rPr>
              <a:t>2</a:t>
            </a:r>
            <a:r>
              <a:rPr lang="fi-FI" sz="1000" dirty="0">
                <a:solidFill>
                  <a:schemeClr val="tx1">
                    <a:lumMod val="75000"/>
                    <a:lumOff val="25000"/>
                  </a:schemeClr>
                </a:solidFill>
              </a:rPr>
              <a:t>. Palveluntuottajien testaushaastattelun haastatteluprotokolla </a:t>
            </a:r>
          </a:p>
          <a:p>
            <a:r>
              <a:rPr lang="fi-FI" sz="1000" dirty="0" smtClean="0">
                <a:solidFill>
                  <a:schemeClr val="tx1">
                    <a:lumMod val="75000"/>
                    <a:lumOff val="25000"/>
                  </a:schemeClr>
                </a:solidFill>
              </a:rPr>
              <a:t>3</a:t>
            </a:r>
            <a:r>
              <a:rPr lang="fi-FI" sz="1000" dirty="0">
                <a:solidFill>
                  <a:schemeClr val="tx1">
                    <a:lumMod val="75000"/>
                    <a:lumOff val="25000"/>
                  </a:schemeClr>
                </a:solidFill>
              </a:rPr>
              <a:t>. Testaustyöpajan ja haastatteluiden tulosten yhteenveto </a:t>
            </a:r>
          </a:p>
          <a:p>
            <a:r>
              <a:rPr lang="fi-FI" sz="1000" dirty="0">
                <a:solidFill>
                  <a:schemeClr val="tx1">
                    <a:lumMod val="75000"/>
                    <a:lumOff val="25000"/>
                  </a:schemeClr>
                </a:solidFill>
              </a:rPr>
              <a:t>4. Korvaushoitopalvelujen tavoitteet ja mittariston </a:t>
            </a:r>
            <a:r>
              <a:rPr lang="fi-FI" sz="1000" dirty="0" smtClean="0">
                <a:solidFill>
                  <a:schemeClr val="tx1">
                    <a:lumMod val="75000"/>
                    <a:lumOff val="25000"/>
                  </a:schemeClr>
                </a:solidFill>
              </a:rPr>
              <a:t>teemat</a:t>
            </a:r>
          </a:p>
          <a:p>
            <a:r>
              <a:rPr lang="fi-FI" sz="1000" dirty="0" smtClean="0">
                <a:solidFill>
                  <a:schemeClr val="tx1">
                    <a:lumMod val="75000"/>
                    <a:lumOff val="25000"/>
                  </a:schemeClr>
                </a:solidFill>
              </a:rPr>
              <a:t> </a:t>
            </a:r>
            <a:endParaRPr lang="fi-FI" sz="1000" dirty="0">
              <a:solidFill>
                <a:schemeClr val="tx1">
                  <a:lumMod val="75000"/>
                  <a:lumOff val="25000"/>
                </a:schemeClr>
              </a:solidFill>
            </a:endParaRPr>
          </a:p>
          <a:p>
            <a:pPr algn="ctr"/>
            <a:endParaRPr lang="fi-FI" dirty="0">
              <a:solidFill>
                <a:schemeClr val="tx1">
                  <a:lumMod val="75000"/>
                  <a:lumOff val="25000"/>
                </a:schemeClr>
              </a:solidFill>
            </a:endParaRPr>
          </a:p>
        </p:txBody>
      </p:sp>
      <p:sp>
        <p:nvSpPr>
          <p:cNvPr id="5" name="Dian numeron paikkamerkki 4"/>
          <p:cNvSpPr>
            <a:spLocks noGrp="1"/>
          </p:cNvSpPr>
          <p:nvPr>
            <p:ph type="sldNum" sz="quarter" idx="12"/>
          </p:nvPr>
        </p:nvSpPr>
        <p:spPr>
          <a:xfrm>
            <a:off x="185125" y="6399160"/>
            <a:ext cx="1312025" cy="365125"/>
          </a:xfrm>
        </p:spPr>
        <p:txBody>
          <a:bodyPr/>
          <a:lstStyle/>
          <a:p>
            <a:fld id="{0E9EC09B-81EE-4D0F-8E4F-0F6E96E51DDF}" type="slidenum">
              <a:rPr lang="fi-FI" smtClean="0"/>
              <a:pPr/>
              <a:t>100</a:t>
            </a:fld>
            <a:endParaRPr lang="fi-FI" dirty="0"/>
          </a:p>
        </p:txBody>
      </p:sp>
      <p:sp>
        <p:nvSpPr>
          <p:cNvPr id="52" name="Otsikko 1"/>
          <p:cNvSpPr>
            <a:spLocks noGrp="1"/>
          </p:cNvSpPr>
          <p:nvPr>
            <p:ph type="title"/>
          </p:nvPr>
        </p:nvSpPr>
        <p:spPr>
          <a:xfrm>
            <a:off x="1097280" y="754528"/>
            <a:ext cx="10058400" cy="627018"/>
          </a:xfrm>
        </p:spPr>
        <p:txBody>
          <a:bodyPr>
            <a:normAutofit/>
          </a:bodyPr>
          <a:lstStyle/>
          <a:p>
            <a:r>
              <a:rPr lang="fi-FI" dirty="0" smtClean="0"/>
              <a:t>Huumehoidon palvelut: palvelumuotoilu</a:t>
            </a:r>
            <a:endParaRPr lang="fi-FI" dirty="0"/>
          </a:p>
        </p:txBody>
      </p:sp>
      <p:pic>
        <p:nvPicPr>
          <p:cNvPr id="48" name="Kuva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00206">
            <a:off x="1597304" y="5240730"/>
            <a:ext cx="382770" cy="382770"/>
          </a:xfrm>
          <a:prstGeom prst="rect">
            <a:avLst/>
          </a:prstGeom>
          <a:noFill/>
        </p:spPr>
      </p:pic>
      <p:sp>
        <p:nvSpPr>
          <p:cNvPr id="54" name="Alatunnisteen paikkamerkki 17"/>
          <p:cNvSpPr>
            <a:spLocks noGrp="1"/>
          </p:cNvSpPr>
          <p:nvPr>
            <p:ph type="ftr" sz="quarter" idx="11"/>
          </p:nvPr>
        </p:nvSpPr>
        <p:spPr>
          <a:xfrm>
            <a:off x="3686175" y="6613525"/>
            <a:ext cx="4822825" cy="365125"/>
          </a:xfrm>
        </p:spPr>
        <p:txBody>
          <a:bodyPr/>
          <a:lstStyle/>
          <a:p>
            <a:r>
              <a:rPr lang="fi-FI" dirty="0" smtClean="0"/>
              <a:t>Huumehoidon palvelujen hankinta</a:t>
            </a:r>
            <a:endParaRPr lang="fi-FI" dirty="0"/>
          </a:p>
        </p:txBody>
      </p:sp>
      <p:sp>
        <p:nvSpPr>
          <p:cNvPr id="49" name="Suorakulmio 48">
            <a:hlinkClick r:id="rId5"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Tree>
    <p:extLst>
      <p:ext uri="{BB962C8B-B14F-4D97-AF65-F5344CB8AC3E}">
        <p14:creationId xmlns:p14="http://schemas.microsoft.com/office/powerpoint/2010/main" val="104794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 name="Suorakulmio 69"/>
          <p:cNvSpPr/>
          <p:nvPr/>
        </p:nvSpPr>
        <p:spPr>
          <a:xfrm>
            <a:off x="5273787" y="2678222"/>
            <a:ext cx="3865913" cy="1859510"/>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lumMod val="75000"/>
                  <a:lumOff val="25000"/>
                </a:schemeClr>
              </a:solidFill>
              <a:latin typeface="+mj-lt"/>
            </a:endParaRPr>
          </a:p>
        </p:txBody>
      </p:sp>
      <p:sp>
        <p:nvSpPr>
          <p:cNvPr id="71" name="Leveä kaari 70"/>
          <p:cNvSpPr/>
          <p:nvPr/>
        </p:nvSpPr>
        <p:spPr>
          <a:xfrm rot="10800000">
            <a:off x="9371110" y="1353506"/>
            <a:ext cx="2524885" cy="2433139"/>
          </a:xfrm>
          <a:prstGeom prst="blockArc">
            <a:avLst>
              <a:gd name="adj1" fmla="val 10511259"/>
              <a:gd name="adj2" fmla="val 169457"/>
              <a:gd name="adj3" fmla="val 8651"/>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lumMod val="75000"/>
                  <a:lumOff val="25000"/>
                </a:schemeClr>
              </a:solidFill>
              <a:latin typeface="+mj-lt"/>
            </a:endParaRPr>
          </a:p>
        </p:txBody>
      </p:sp>
      <p:sp>
        <p:nvSpPr>
          <p:cNvPr id="72" name="Suorakulmio 71"/>
          <p:cNvSpPr/>
          <p:nvPr/>
        </p:nvSpPr>
        <p:spPr>
          <a:xfrm>
            <a:off x="10577637" y="1713921"/>
            <a:ext cx="1395244" cy="929164"/>
          </a:xfrm>
          <a:prstGeom prst="rect">
            <a:avLst/>
          </a:prstGeom>
          <a:solidFill>
            <a:schemeClr val="accent1">
              <a:lumMod val="75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fi-FI" sz="1400" b="1" dirty="0" smtClean="0">
                <a:solidFill>
                  <a:schemeClr val="tx1">
                    <a:lumMod val="75000"/>
                    <a:lumOff val="25000"/>
                  </a:schemeClr>
                </a:solidFill>
                <a:latin typeface="+mj-lt"/>
                <a:cs typeface="Lucida Sans Unicode" panose="020B0602030504020204" pitchFamily="34" charset="0"/>
              </a:rPr>
              <a:t>Tarjoukset</a:t>
            </a:r>
          </a:p>
          <a:p>
            <a:pPr algn="ctr"/>
            <a:r>
              <a:rPr lang="fi-FI" sz="1400" b="1" dirty="0" smtClean="0">
                <a:solidFill>
                  <a:schemeClr val="tx1">
                    <a:lumMod val="75000"/>
                    <a:lumOff val="25000"/>
                  </a:schemeClr>
                </a:solidFill>
                <a:latin typeface="+mj-lt"/>
                <a:cs typeface="Lucida Sans Unicode" panose="020B0602030504020204" pitchFamily="34" charset="0"/>
              </a:rPr>
              <a:t>15.8.2016</a:t>
            </a:r>
          </a:p>
        </p:txBody>
      </p:sp>
      <p:sp>
        <p:nvSpPr>
          <p:cNvPr id="73" name="Viisikulmio 72"/>
          <p:cNvSpPr/>
          <p:nvPr/>
        </p:nvSpPr>
        <p:spPr>
          <a:xfrm>
            <a:off x="6843628" y="5216828"/>
            <a:ext cx="3730691" cy="778100"/>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smtClean="0">
                <a:solidFill>
                  <a:schemeClr val="tx1">
                    <a:lumMod val="75000"/>
                    <a:lumOff val="25000"/>
                  </a:schemeClr>
                </a:solidFill>
                <a:latin typeface="+mj-lt"/>
              </a:rPr>
              <a:t>Vertailuperusteiden määrittäminen</a:t>
            </a:r>
          </a:p>
          <a:p>
            <a:pPr algn="ctr"/>
            <a:r>
              <a:rPr lang="fi-FI" sz="1200" b="1" dirty="0" smtClean="0">
                <a:solidFill>
                  <a:schemeClr val="tx1">
                    <a:lumMod val="75000"/>
                    <a:lumOff val="25000"/>
                  </a:schemeClr>
                </a:solidFill>
                <a:latin typeface="+mj-lt"/>
                <a:hlinkClick r:id="rId2" action="ppaction://hlinksldjump"/>
              </a:rPr>
              <a:t>Tulostasojen asettaminen mittareille</a:t>
            </a:r>
            <a:endParaRPr lang="fi-FI" sz="1200" b="1" dirty="0">
              <a:solidFill>
                <a:schemeClr val="tx1">
                  <a:lumMod val="75000"/>
                  <a:lumOff val="25000"/>
                </a:schemeClr>
              </a:solidFill>
              <a:latin typeface="+mj-lt"/>
            </a:endParaRPr>
          </a:p>
        </p:txBody>
      </p:sp>
      <p:sp>
        <p:nvSpPr>
          <p:cNvPr id="74" name="Viisikulmio 73"/>
          <p:cNvSpPr/>
          <p:nvPr/>
        </p:nvSpPr>
        <p:spPr>
          <a:xfrm>
            <a:off x="3795371" y="5216828"/>
            <a:ext cx="3691279" cy="778100"/>
          </a:xfrm>
          <a:prstGeom prst="homePlate">
            <a:avLst>
              <a:gd name="adj" fmla="val 3531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smtClean="0">
                <a:solidFill>
                  <a:schemeClr val="tx1">
                    <a:lumMod val="75000"/>
                    <a:lumOff val="25000"/>
                  </a:schemeClr>
                </a:solidFill>
                <a:latin typeface="+mj-lt"/>
              </a:rPr>
              <a:t>Hankinnan kohteen täsmentäminen</a:t>
            </a:r>
          </a:p>
          <a:p>
            <a:pPr algn="ctr"/>
            <a:r>
              <a:rPr lang="fi-FI" sz="1100" dirty="0" smtClean="0">
                <a:solidFill>
                  <a:schemeClr val="tx1">
                    <a:lumMod val="75000"/>
                    <a:lumOff val="25000"/>
                  </a:schemeClr>
                </a:solidFill>
                <a:latin typeface="+mj-lt"/>
              </a:rPr>
              <a:t>asumispalvelut mukaan hankintakokonaisuuteen </a:t>
            </a:r>
            <a:endParaRPr lang="fi-FI" sz="1100" dirty="0">
              <a:solidFill>
                <a:schemeClr val="tx1">
                  <a:lumMod val="75000"/>
                  <a:lumOff val="25000"/>
                </a:schemeClr>
              </a:solidFill>
              <a:latin typeface="+mj-lt"/>
            </a:endParaRPr>
          </a:p>
        </p:txBody>
      </p:sp>
      <p:sp>
        <p:nvSpPr>
          <p:cNvPr id="75" name="Suorakulmio 74"/>
          <p:cNvSpPr/>
          <p:nvPr/>
        </p:nvSpPr>
        <p:spPr>
          <a:xfrm>
            <a:off x="6016769" y="4392619"/>
            <a:ext cx="1866275" cy="797050"/>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200" dirty="0" smtClean="0">
              <a:solidFill>
                <a:schemeClr val="tx1">
                  <a:lumMod val="75000"/>
                  <a:lumOff val="25000"/>
                </a:schemeClr>
              </a:solidFill>
              <a:latin typeface="+mj-lt"/>
            </a:endParaRPr>
          </a:p>
          <a:p>
            <a:pPr algn="ctr"/>
            <a:r>
              <a:rPr lang="fi-FI" sz="1200" dirty="0" smtClean="0">
                <a:solidFill>
                  <a:schemeClr val="tx1">
                    <a:lumMod val="75000"/>
                    <a:lumOff val="25000"/>
                  </a:schemeClr>
                </a:solidFill>
                <a:latin typeface="+mj-lt"/>
              </a:rPr>
              <a:t>Välitarjouspyyntö 15.4</a:t>
            </a:r>
            <a:r>
              <a:rPr lang="fi-FI" sz="1200" dirty="0">
                <a:solidFill>
                  <a:schemeClr val="tx1">
                    <a:lumMod val="75000"/>
                    <a:lumOff val="25000"/>
                  </a:schemeClr>
                </a:solidFill>
                <a:latin typeface="+mj-lt"/>
              </a:rPr>
              <a:t>.</a:t>
            </a:r>
          </a:p>
          <a:p>
            <a:pPr algn="ctr"/>
            <a:r>
              <a:rPr lang="fi-FI" sz="1200" dirty="0">
                <a:solidFill>
                  <a:schemeClr val="tx1">
                    <a:lumMod val="75000"/>
                    <a:lumOff val="25000"/>
                  </a:schemeClr>
                </a:solidFill>
                <a:latin typeface="+mj-lt"/>
              </a:rPr>
              <a:t>välitarjoukset  22.4.</a:t>
            </a:r>
          </a:p>
          <a:p>
            <a:pPr algn="ctr"/>
            <a:r>
              <a:rPr lang="fi-FI" sz="1200" dirty="0">
                <a:solidFill>
                  <a:schemeClr val="tx1">
                    <a:lumMod val="75000"/>
                    <a:lumOff val="25000"/>
                  </a:schemeClr>
                </a:solidFill>
                <a:latin typeface="+mj-lt"/>
                <a:sym typeface="Wingdings" panose="05000000000000000000" pitchFamily="2" charset="2"/>
              </a:rPr>
              <a:t> 3kpl.(konsortioiden vahvistaminen)</a:t>
            </a:r>
            <a:endParaRPr lang="fi-FI" sz="1200" dirty="0">
              <a:solidFill>
                <a:schemeClr val="tx1">
                  <a:lumMod val="75000"/>
                  <a:lumOff val="25000"/>
                </a:schemeClr>
              </a:solidFill>
              <a:latin typeface="+mj-lt"/>
            </a:endParaRPr>
          </a:p>
          <a:p>
            <a:pPr algn="ctr"/>
            <a:endParaRPr lang="fi-FI" sz="1200" dirty="0">
              <a:solidFill>
                <a:schemeClr val="tx1">
                  <a:lumMod val="75000"/>
                  <a:lumOff val="25000"/>
                </a:schemeClr>
              </a:solidFill>
              <a:latin typeface="+mj-lt"/>
            </a:endParaRPr>
          </a:p>
        </p:txBody>
      </p:sp>
      <p:sp>
        <p:nvSpPr>
          <p:cNvPr id="76" name="Viisikulmio 75"/>
          <p:cNvSpPr/>
          <p:nvPr/>
        </p:nvSpPr>
        <p:spPr>
          <a:xfrm>
            <a:off x="1675043" y="5216828"/>
            <a:ext cx="2484264" cy="778100"/>
          </a:xfrm>
          <a:prstGeom prst="homePlate">
            <a:avLst>
              <a:gd name="adj" fmla="val 3041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smtClean="0">
                <a:solidFill>
                  <a:schemeClr val="tx1">
                    <a:lumMod val="75000"/>
                    <a:lumOff val="25000"/>
                  </a:schemeClr>
                </a:solidFill>
                <a:latin typeface="+mj-lt"/>
              </a:rPr>
              <a:t>Kumppanuutta tukevan hankintamallin ja sopimuksen kehittäminen</a:t>
            </a:r>
            <a:endParaRPr lang="fi-FI" sz="1200" b="1" dirty="0">
              <a:solidFill>
                <a:schemeClr val="tx1">
                  <a:lumMod val="75000"/>
                  <a:lumOff val="25000"/>
                </a:schemeClr>
              </a:solidFill>
              <a:latin typeface="+mj-lt"/>
            </a:endParaRPr>
          </a:p>
        </p:txBody>
      </p:sp>
      <p:sp>
        <p:nvSpPr>
          <p:cNvPr id="77" name="Suorakulmio 76"/>
          <p:cNvSpPr/>
          <p:nvPr/>
        </p:nvSpPr>
        <p:spPr>
          <a:xfrm>
            <a:off x="8629289" y="1710821"/>
            <a:ext cx="1945242" cy="930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b="1" dirty="0" smtClean="0">
                <a:solidFill>
                  <a:schemeClr val="tx1">
                    <a:lumMod val="75000"/>
                    <a:lumOff val="25000"/>
                  </a:schemeClr>
                </a:solidFill>
                <a:latin typeface="+mj-lt"/>
                <a:cs typeface="Lucida Sans Unicode" panose="020B0602030504020204" pitchFamily="34" charset="0"/>
              </a:rPr>
              <a:t>Lopullinen</a:t>
            </a:r>
            <a:endParaRPr lang="fi-FI" sz="1400" b="1" dirty="0">
              <a:solidFill>
                <a:schemeClr val="tx1">
                  <a:lumMod val="75000"/>
                  <a:lumOff val="25000"/>
                </a:schemeClr>
              </a:solidFill>
              <a:latin typeface="+mj-lt"/>
              <a:cs typeface="Lucida Sans Unicode" panose="020B0602030504020204" pitchFamily="34" charset="0"/>
            </a:endParaRPr>
          </a:p>
          <a:p>
            <a:pPr algn="ctr"/>
            <a:r>
              <a:rPr lang="fi-FI" sz="1400" b="1" dirty="0" smtClean="0">
                <a:solidFill>
                  <a:schemeClr val="tx1">
                    <a:lumMod val="75000"/>
                    <a:lumOff val="25000"/>
                  </a:schemeClr>
                </a:solidFill>
                <a:latin typeface="+mj-lt"/>
                <a:cs typeface="Lucida Sans Unicode" panose="020B0602030504020204" pitchFamily="34" charset="0"/>
              </a:rPr>
              <a:t>tarjouspyyntö</a:t>
            </a:r>
          </a:p>
          <a:p>
            <a:pPr algn="ctr"/>
            <a:r>
              <a:rPr lang="fi-FI" sz="1400" b="1" dirty="0" smtClean="0">
                <a:solidFill>
                  <a:schemeClr val="tx1">
                    <a:lumMod val="75000"/>
                    <a:lumOff val="25000"/>
                  </a:schemeClr>
                </a:solidFill>
                <a:latin typeface="+mj-lt"/>
                <a:cs typeface="Lucida Sans Unicode" panose="020B0602030504020204" pitchFamily="34" charset="0"/>
              </a:rPr>
              <a:t>22.6.</a:t>
            </a:r>
          </a:p>
        </p:txBody>
      </p:sp>
      <p:sp>
        <p:nvSpPr>
          <p:cNvPr id="78" name="Lovettu nuolenkärki 77"/>
          <p:cNvSpPr/>
          <p:nvPr/>
        </p:nvSpPr>
        <p:spPr>
          <a:xfrm>
            <a:off x="10340613" y="1714235"/>
            <a:ext cx="466131" cy="926787"/>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1" smtClean="0">
              <a:solidFill>
                <a:schemeClr val="tx1">
                  <a:lumMod val="75000"/>
                  <a:lumOff val="25000"/>
                </a:schemeClr>
              </a:solidFill>
              <a:latin typeface="+mj-lt"/>
            </a:endParaRPr>
          </a:p>
        </p:txBody>
      </p:sp>
      <p:sp>
        <p:nvSpPr>
          <p:cNvPr id="79" name="Suorakulmio 78"/>
          <p:cNvSpPr/>
          <p:nvPr/>
        </p:nvSpPr>
        <p:spPr>
          <a:xfrm>
            <a:off x="2004055" y="1714235"/>
            <a:ext cx="1821370" cy="92884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b="1" dirty="0" err="1" smtClean="0">
                <a:solidFill>
                  <a:schemeClr val="tx1">
                    <a:lumMod val="75000"/>
                    <a:lumOff val="25000"/>
                  </a:schemeClr>
                </a:solidFill>
                <a:latin typeface="+mj-lt"/>
                <a:cs typeface="Lucida Sans Unicode" panose="020B0602030504020204" pitchFamily="34" charset="0"/>
              </a:rPr>
              <a:t>Osallistumis</a:t>
            </a:r>
            <a:r>
              <a:rPr lang="fi-FI" sz="1400" b="1" dirty="0" smtClean="0">
                <a:solidFill>
                  <a:schemeClr val="tx1">
                    <a:lumMod val="75000"/>
                    <a:lumOff val="25000"/>
                  </a:schemeClr>
                </a:solidFill>
                <a:latin typeface="+mj-lt"/>
                <a:cs typeface="Lucida Sans Unicode" panose="020B0602030504020204" pitchFamily="34" charset="0"/>
              </a:rPr>
              <a:t>-</a:t>
            </a:r>
          </a:p>
          <a:p>
            <a:pPr algn="ctr"/>
            <a:r>
              <a:rPr lang="fi-FI" sz="1400" b="1" dirty="0" smtClean="0">
                <a:solidFill>
                  <a:schemeClr val="tx1">
                    <a:lumMod val="75000"/>
                    <a:lumOff val="25000"/>
                  </a:schemeClr>
                </a:solidFill>
                <a:latin typeface="+mj-lt"/>
                <a:cs typeface="Lucida Sans Unicode" panose="020B0602030504020204" pitchFamily="34" charset="0"/>
              </a:rPr>
              <a:t>hakemukset </a:t>
            </a:r>
          </a:p>
          <a:p>
            <a:pPr algn="ctr"/>
            <a:r>
              <a:rPr lang="fi-FI" sz="1400" b="1" dirty="0" smtClean="0">
                <a:solidFill>
                  <a:schemeClr val="tx1">
                    <a:lumMod val="75000"/>
                    <a:lumOff val="25000"/>
                  </a:schemeClr>
                </a:solidFill>
                <a:latin typeface="+mj-lt"/>
                <a:cs typeface="Lucida Sans Unicode" panose="020B0602030504020204" pitchFamily="34" charset="0"/>
              </a:rPr>
              <a:t>14.3. (5kpl)</a:t>
            </a:r>
          </a:p>
        </p:txBody>
      </p:sp>
      <p:sp>
        <p:nvSpPr>
          <p:cNvPr id="80" name="Suorakulmio 79"/>
          <p:cNvSpPr/>
          <p:nvPr/>
        </p:nvSpPr>
        <p:spPr>
          <a:xfrm>
            <a:off x="-8110" y="1714235"/>
            <a:ext cx="1988538" cy="935327"/>
          </a:xfrm>
          <a:prstGeom prst="rect">
            <a:avLst/>
          </a:prstGeom>
          <a:solidFill>
            <a:schemeClr val="accent1">
              <a:lumMod val="75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fi-FI" sz="1400" b="1" dirty="0" smtClean="0">
                <a:solidFill>
                  <a:schemeClr val="tx1">
                    <a:lumMod val="75000"/>
                    <a:lumOff val="25000"/>
                  </a:schemeClr>
                </a:solidFill>
                <a:latin typeface="+mj-lt"/>
                <a:cs typeface="Lucida Sans Unicode" panose="020B0602030504020204" pitchFamily="34" charset="0"/>
              </a:rPr>
              <a:t>Osallistumispyyntö</a:t>
            </a:r>
            <a:endParaRPr lang="fi-FI" sz="1400" b="1" dirty="0">
              <a:solidFill>
                <a:schemeClr val="tx1">
                  <a:lumMod val="75000"/>
                  <a:lumOff val="25000"/>
                </a:schemeClr>
              </a:solidFill>
              <a:latin typeface="+mj-lt"/>
              <a:cs typeface="Lucida Sans Unicode" panose="020B0602030504020204" pitchFamily="34" charset="0"/>
            </a:endParaRPr>
          </a:p>
          <a:p>
            <a:pPr algn="ctr"/>
            <a:r>
              <a:rPr lang="fi-FI" sz="1400" b="1" dirty="0" smtClean="0">
                <a:solidFill>
                  <a:schemeClr val="tx1">
                    <a:lumMod val="75000"/>
                    <a:lumOff val="25000"/>
                  </a:schemeClr>
                </a:solidFill>
                <a:latin typeface="+mj-lt"/>
                <a:cs typeface="Lucida Sans Unicode" panose="020B0602030504020204" pitchFamily="34" charset="0"/>
              </a:rPr>
              <a:t>16.2.2016</a:t>
            </a:r>
          </a:p>
        </p:txBody>
      </p:sp>
      <p:sp>
        <p:nvSpPr>
          <p:cNvPr id="81" name="Suorakulmio 80"/>
          <p:cNvSpPr/>
          <p:nvPr/>
        </p:nvSpPr>
        <p:spPr>
          <a:xfrm>
            <a:off x="3795371" y="1711105"/>
            <a:ext cx="1870904" cy="93845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b="1" dirty="0" smtClean="0">
                <a:solidFill>
                  <a:schemeClr val="tx1">
                    <a:lumMod val="75000"/>
                    <a:lumOff val="25000"/>
                  </a:schemeClr>
                </a:solidFill>
                <a:latin typeface="+mj-lt"/>
                <a:cs typeface="Lucida Sans Unicode" panose="020B0602030504020204" pitchFamily="34" charset="0"/>
              </a:rPr>
              <a:t>Neuvottelukutsu</a:t>
            </a:r>
          </a:p>
          <a:p>
            <a:pPr algn="ctr"/>
            <a:r>
              <a:rPr lang="fi-FI" sz="1400" b="1" dirty="0" smtClean="0">
                <a:solidFill>
                  <a:schemeClr val="tx1">
                    <a:lumMod val="75000"/>
                    <a:lumOff val="25000"/>
                  </a:schemeClr>
                </a:solidFill>
                <a:latin typeface="+mj-lt"/>
                <a:cs typeface="Lucida Sans Unicode" panose="020B0602030504020204" pitchFamily="34" charset="0"/>
              </a:rPr>
              <a:t>24.3.</a:t>
            </a:r>
          </a:p>
        </p:txBody>
      </p:sp>
      <p:sp>
        <p:nvSpPr>
          <p:cNvPr id="82" name="Suorakulmio 81"/>
          <p:cNvSpPr/>
          <p:nvPr/>
        </p:nvSpPr>
        <p:spPr>
          <a:xfrm>
            <a:off x="5629675" y="1702121"/>
            <a:ext cx="3136318" cy="9505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b="1" dirty="0" smtClean="0">
                <a:solidFill>
                  <a:schemeClr val="tx1">
                    <a:lumMod val="75000"/>
                    <a:lumOff val="25000"/>
                  </a:schemeClr>
                </a:solidFill>
                <a:latin typeface="+mj-lt"/>
                <a:cs typeface="Lucida Sans Unicode" panose="020B0602030504020204" pitchFamily="34" charset="0"/>
              </a:rPr>
              <a:t>Neuvottelu-</a:t>
            </a:r>
          </a:p>
          <a:p>
            <a:pPr algn="ctr"/>
            <a:r>
              <a:rPr lang="fi-FI" sz="1400" b="1" dirty="0" smtClean="0">
                <a:solidFill>
                  <a:schemeClr val="tx1">
                    <a:lumMod val="75000"/>
                    <a:lumOff val="25000"/>
                  </a:schemeClr>
                </a:solidFill>
                <a:latin typeface="+mj-lt"/>
                <a:cs typeface="Lucida Sans Unicode" panose="020B0602030504020204" pitchFamily="34" charset="0"/>
              </a:rPr>
              <a:t>kierrokset</a:t>
            </a:r>
          </a:p>
        </p:txBody>
      </p:sp>
      <p:sp>
        <p:nvSpPr>
          <p:cNvPr id="83" name="Lovettu nuolenkärki 82"/>
          <p:cNvSpPr/>
          <p:nvPr/>
        </p:nvSpPr>
        <p:spPr>
          <a:xfrm>
            <a:off x="1768174" y="1707576"/>
            <a:ext cx="458371" cy="934679"/>
          </a:xfrm>
          <a:prstGeom prst="chevron">
            <a:avLst>
              <a:gd name="adj" fmla="val 4349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1" smtClean="0">
              <a:solidFill>
                <a:schemeClr val="tx1">
                  <a:lumMod val="75000"/>
                  <a:lumOff val="25000"/>
                </a:schemeClr>
              </a:solidFill>
              <a:latin typeface="+mj-lt"/>
            </a:endParaRPr>
          </a:p>
        </p:txBody>
      </p:sp>
      <p:sp>
        <p:nvSpPr>
          <p:cNvPr id="84" name="Lovettu nuolenkärki 83"/>
          <p:cNvSpPr/>
          <p:nvPr/>
        </p:nvSpPr>
        <p:spPr>
          <a:xfrm>
            <a:off x="3546211" y="1710913"/>
            <a:ext cx="498013" cy="939545"/>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1" smtClean="0">
              <a:solidFill>
                <a:schemeClr val="tx1">
                  <a:lumMod val="75000"/>
                  <a:lumOff val="25000"/>
                </a:schemeClr>
              </a:solidFill>
              <a:latin typeface="+mj-lt"/>
            </a:endParaRPr>
          </a:p>
        </p:txBody>
      </p:sp>
      <p:sp>
        <p:nvSpPr>
          <p:cNvPr id="85" name="Lovettu nuolenkärki 84"/>
          <p:cNvSpPr/>
          <p:nvPr/>
        </p:nvSpPr>
        <p:spPr>
          <a:xfrm>
            <a:off x="5360130" y="1713663"/>
            <a:ext cx="543714" cy="929603"/>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1" smtClean="0">
              <a:solidFill>
                <a:schemeClr val="tx1">
                  <a:lumMod val="75000"/>
                  <a:lumOff val="25000"/>
                </a:schemeClr>
              </a:solidFill>
              <a:latin typeface="+mj-lt"/>
            </a:endParaRPr>
          </a:p>
        </p:txBody>
      </p:sp>
      <p:sp>
        <p:nvSpPr>
          <p:cNvPr id="86" name="Lovettu nuolenkärki 85"/>
          <p:cNvSpPr/>
          <p:nvPr/>
        </p:nvSpPr>
        <p:spPr>
          <a:xfrm>
            <a:off x="8529633" y="1721919"/>
            <a:ext cx="466131" cy="927644"/>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1" smtClean="0">
              <a:solidFill>
                <a:schemeClr val="tx1">
                  <a:lumMod val="75000"/>
                  <a:lumOff val="25000"/>
                </a:schemeClr>
              </a:solidFill>
              <a:latin typeface="+mj-lt"/>
            </a:endParaRPr>
          </a:p>
        </p:txBody>
      </p:sp>
      <p:sp>
        <p:nvSpPr>
          <p:cNvPr id="87" name="Suorakulmio 86"/>
          <p:cNvSpPr/>
          <p:nvPr/>
        </p:nvSpPr>
        <p:spPr>
          <a:xfrm>
            <a:off x="1329755" y="2652647"/>
            <a:ext cx="1622738" cy="704444"/>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200" dirty="0" smtClean="0">
              <a:solidFill>
                <a:schemeClr val="tx1">
                  <a:lumMod val="75000"/>
                  <a:lumOff val="25000"/>
                </a:schemeClr>
              </a:solidFill>
              <a:latin typeface="+mj-lt"/>
              <a:cs typeface="Lucida Sans Unicode" panose="020B0602030504020204" pitchFamily="34" charset="0"/>
            </a:endParaRPr>
          </a:p>
          <a:p>
            <a:pPr algn="ctr"/>
            <a:r>
              <a:rPr lang="fi-FI" sz="1200" dirty="0" smtClean="0">
                <a:solidFill>
                  <a:schemeClr val="tx1">
                    <a:lumMod val="75000"/>
                    <a:lumOff val="25000"/>
                  </a:schemeClr>
                </a:solidFill>
                <a:latin typeface="+mj-lt"/>
                <a:cs typeface="Lucida Sans Unicode" panose="020B0602030504020204" pitchFamily="34" charset="0"/>
              </a:rPr>
              <a:t>Lisäkysymykset</a:t>
            </a:r>
            <a:endParaRPr lang="fi-FI" sz="1200" dirty="0">
              <a:solidFill>
                <a:schemeClr val="tx1">
                  <a:lumMod val="75000"/>
                  <a:lumOff val="25000"/>
                </a:schemeClr>
              </a:solidFill>
              <a:latin typeface="+mj-lt"/>
              <a:cs typeface="Lucida Sans Unicode" panose="020B0602030504020204" pitchFamily="34" charset="0"/>
            </a:endParaRPr>
          </a:p>
          <a:p>
            <a:pPr algn="ctr"/>
            <a:r>
              <a:rPr lang="fi-FI" sz="1200" dirty="0" smtClean="0">
                <a:solidFill>
                  <a:schemeClr val="tx1">
                    <a:lumMod val="75000"/>
                    <a:lumOff val="25000"/>
                  </a:schemeClr>
                </a:solidFill>
                <a:latin typeface="+mj-lt"/>
                <a:cs typeface="Lucida Sans Unicode" panose="020B0602030504020204" pitchFamily="34" charset="0"/>
              </a:rPr>
              <a:t>28.2. </a:t>
            </a:r>
            <a:r>
              <a:rPr lang="fi-FI" sz="1200" dirty="0">
                <a:solidFill>
                  <a:schemeClr val="tx1">
                    <a:lumMod val="75000"/>
                    <a:lumOff val="25000"/>
                  </a:schemeClr>
                </a:solidFill>
                <a:latin typeface="+mj-lt"/>
                <a:cs typeface="Lucida Sans Unicode" panose="020B0602030504020204" pitchFamily="34" charset="0"/>
              </a:rPr>
              <a:t>(24kpl</a:t>
            </a:r>
            <a:r>
              <a:rPr lang="fi-FI" sz="1200" dirty="0" smtClean="0">
                <a:solidFill>
                  <a:schemeClr val="tx1">
                    <a:lumMod val="75000"/>
                    <a:lumOff val="25000"/>
                  </a:schemeClr>
                </a:solidFill>
                <a:latin typeface="+mj-lt"/>
                <a:cs typeface="Lucida Sans Unicode" panose="020B0602030504020204" pitchFamily="34" charset="0"/>
              </a:rPr>
              <a:t>)</a:t>
            </a:r>
          </a:p>
          <a:p>
            <a:pPr algn="ctr"/>
            <a:r>
              <a:rPr lang="fi-FI" sz="1200" dirty="0" smtClean="0">
                <a:solidFill>
                  <a:schemeClr val="tx1">
                    <a:lumMod val="75000"/>
                    <a:lumOff val="25000"/>
                  </a:schemeClr>
                </a:solidFill>
                <a:latin typeface="+mj-lt"/>
                <a:cs typeface="Lucida Sans Unicode" panose="020B0602030504020204" pitchFamily="34" charset="0"/>
              </a:rPr>
              <a:t>ja vastaukset 7.3</a:t>
            </a:r>
            <a:r>
              <a:rPr lang="fi-FI" sz="1400" dirty="0" smtClean="0">
                <a:solidFill>
                  <a:schemeClr val="tx1">
                    <a:lumMod val="75000"/>
                    <a:lumOff val="25000"/>
                  </a:schemeClr>
                </a:solidFill>
                <a:latin typeface="+mj-lt"/>
                <a:cs typeface="Lucida Sans Unicode" panose="020B0602030504020204" pitchFamily="34" charset="0"/>
              </a:rPr>
              <a:t>.</a:t>
            </a:r>
            <a:endParaRPr lang="fi-FI" sz="1400" dirty="0">
              <a:solidFill>
                <a:schemeClr val="tx1">
                  <a:lumMod val="75000"/>
                  <a:lumOff val="25000"/>
                </a:schemeClr>
              </a:solidFill>
              <a:latin typeface="+mj-lt"/>
              <a:cs typeface="Lucida Sans Unicode" panose="020B0602030504020204" pitchFamily="34" charset="0"/>
            </a:endParaRPr>
          </a:p>
          <a:p>
            <a:pPr algn="ctr"/>
            <a:endParaRPr lang="fi-FI" dirty="0">
              <a:solidFill>
                <a:schemeClr val="tx1">
                  <a:lumMod val="75000"/>
                  <a:lumOff val="25000"/>
                </a:schemeClr>
              </a:solidFill>
              <a:latin typeface="+mj-lt"/>
            </a:endParaRPr>
          </a:p>
        </p:txBody>
      </p:sp>
      <p:sp>
        <p:nvSpPr>
          <p:cNvPr id="88" name="Viisikulmio 87"/>
          <p:cNvSpPr/>
          <p:nvPr/>
        </p:nvSpPr>
        <p:spPr>
          <a:xfrm>
            <a:off x="2970712" y="2655357"/>
            <a:ext cx="1596534" cy="701734"/>
          </a:xfrm>
          <a:prstGeom prst="homePlate">
            <a:avLst>
              <a:gd name="adj" fmla="val 34315"/>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solidFill>
                  <a:schemeClr val="tx1">
                    <a:lumMod val="75000"/>
                    <a:lumOff val="25000"/>
                  </a:schemeClr>
                </a:solidFill>
                <a:latin typeface="+mj-lt"/>
              </a:rPr>
              <a:t>Päätös neuvotteluihin valitsemisesta 22.3.</a:t>
            </a:r>
            <a:endParaRPr lang="fi-FI" sz="1200" dirty="0">
              <a:solidFill>
                <a:schemeClr val="tx1">
                  <a:lumMod val="75000"/>
                  <a:lumOff val="25000"/>
                </a:schemeClr>
              </a:solidFill>
              <a:latin typeface="+mj-lt"/>
            </a:endParaRPr>
          </a:p>
        </p:txBody>
      </p:sp>
      <p:sp>
        <p:nvSpPr>
          <p:cNvPr id="89" name="Lovettu nuolenkärki 88"/>
          <p:cNvSpPr/>
          <p:nvPr/>
        </p:nvSpPr>
        <p:spPr>
          <a:xfrm>
            <a:off x="5824754" y="4376872"/>
            <a:ext cx="424297" cy="830812"/>
          </a:xfrm>
          <a:prstGeom prst="chevron">
            <a:avLst>
              <a:gd name="adj" fmla="val 4349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lumMod val="75000"/>
                  <a:lumOff val="25000"/>
                </a:schemeClr>
              </a:solidFill>
              <a:latin typeface="+mj-lt"/>
            </a:endParaRPr>
          </a:p>
        </p:txBody>
      </p:sp>
      <p:sp>
        <p:nvSpPr>
          <p:cNvPr id="90" name="Tekstiruutu 89"/>
          <p:cNvSpPr txBox="1"/>
          <p:nvPr/>
        </p:nvSpPr>
        <p:spPr>
          <a:xfrm>
            <a:off x="5250374" y="2698652"/>
            <a:ext cx="1801910" cy="1461939"/>
          </a:xfrm>
          <a:prstGeom prst="rect">
            <a:avLst/>
          </a:prstGeom>
          <a:noFill/>
        </p:spPr>
        <p:txBody>
          <a:bodyPr wrap="square" rtlCol="0">
            <a:spAutoFit/>
          </a:bodyPr>
          <a:lstStyle/>
          <a:p>
            <a:r>
              <a:rPr lang="fi-FI" sz="1200" dirty="0" smtClean="0">
                <a:solidFill>
                  <a:schemeClr val="tx1">
                    <a:lumMod val="75000"/>
                    <a:lumOff val="25000"/>
                  </a:schemeClr>
                </a:solidFill>
                <a:latin typeface="+mj-lt"/>
              </a:rPr>
              <a:t>8.4. (1h 15min/tarjoaja)</a:t>
            </a:r>
          </a:p>
          <a:p>
            <a:r>
              <a:rPr lang="fi-FI" sz="1100" dirty="0" smtClean="0">
                <a:solidFill>
                  <a:schemeClr val="tx1">
                    <a:lumMod val="75000"/>
                    <a:lumOff val="25000"/>
                  </a:schemeClr>
                </a:solidFill>
                <a:latin typeface="+mj-lt"/>
              </a:rPr>
              <a:t>- hankittava kokonaisuus, asiakasprofiilit, alkuarvioinnin järjestäminen</a:t>
            </a:r>
          </a:p>
          <a:p>
            <a:pPr marL="171450" indent="-171450">
              <a:buFontTx/>
              <a:buChar char="-"/>
            </a:pPr>
            <a:r>
              <a:rPr lang="fi-FI" sz="1100" dirty="0" smtClean="0">
                <a:solidFill>
                  <a:schemeClr val="tx1">
                    <a:lumMod val="75000"/>
                    <a:lumOff val="25000"/>
                  </a:schemeClr>
                </a:solidFill>
                <a:latin typeface="+mj-lt"/>
              </a:rPr>
              <a:t>konsortion työnjako</a:t>
            </a:r>
          </a:p>
          <a:p>
            <a:pPr marL="171450" indent="-171450">
              <a:buFontTx/>
              <a:buChar char="-"/>
            </a:pPr>
            <a:r>
              <a:rPr lang="fi-FI" sz="1100" dirty="0" smtClean="0">
                <a:solidFill>
                  <a:schemeClr val="tx1">
                    <a:lumMod val="75000"/>
                    <a:lumOff val="25000"/>
                  </a:schemeClr>
                </a:solidFill>
                <a:latin typeface="+mj-lt"/>
              </a:rPr>
              <a:t>kumppanuuden muodostus</a:t>
            </a:r>
            <a:endParaRPr lang="fi-FI" sz="1100" dirty="0">
              <a:solidFill>
                <a:schemeClr val="tx1">
                  <a:lumMod val="75000"/>
                  <a:lumOff val="25000"/>
                </a:schemeClr>
              </a:solidFill>
              <a:latin typeface="+mj-lt"/>
            </a:endParaRPr>
          </a:p>
          <a:p>
            <a:pPr marL="171450" indent="-171450">
              <a:buFontTx/>
              <a:buChar char="-"/>
            </a:pPr>
            <a:r>
              <a:rPr lang="fi-FI" sz="1100" dirty="0" smtClean="0">
                <a:solidFill>
                  <a:schemeClr val="tx1">
                    <a:lumMod val="75000"/>
                    <a:lumOff val="25000"/>
                  </a:schemeClr>
                </a:solidFill>
                <a:latin typeface="+mj-lt"/>
              </a:rPr>
              <a:t>vaikuttavuus ja mittarit</a:t>
            </a:r>
          </a:p>
        </p:txBody>
      </p:sp>
      <p:sp>
        <p:nvSpPr>
          <p:cNvPr id="91" name="Tekstiruutu 90"/>
          <p:cNvSpPr txBox="1"/>
          <p:nvPr/>
        </p:nvSpPr>
        <p:spPr>
          <a:xfrm>
            <a:off x="6971389" y="2716752"/>
            <a:ext cx="1273619" cy="1292662"/>
          </a:xfrm>
          <a:prstGeom prst="rect">
            <a:avLst/>
          </a:prstGeom>
          <a:noFill/>
        </p:spPr>
        <p:txBody>
          <a:bodyPr wrap="square" rtlCol="0">
            <a:spAutoFit/>
          </a:bodyPr>
          <a:lstStyle/>
          <a:p>
            <a:r>
              <a:rPr lang="fi-FI" sz="1200" dirty="0" smtClean="0">
                <a:solidFill>
                  <a:schemeClr val="tx1">
                    <a:lumMod val="75000"/>
                    <a:lumOff val="25000"/>
                  </a:schemeClr>
                </a:solidFill>
                <a:latin typeface="+mj-lt"/>
              </a:rPr>
              <a:t>3.5.</a:t>
            </a:r>
          </a:p>
          <a:p>
            <a:r>
              <a:rPr lang="fi-FI" sz="1100" dirty="0" smtClean="0">
                <a:solidFill>
                  <a:schemeClr val="tx1">
                    <a:lumMod val="75000"/>
                    <a:lumOff val="25000"/>
                  </a:schemeClr>
                </a:solidFill>
                <a:latin typeface="+mj-lt"/>
              </a:rPr>
              <a:t>- hankinnan vaikuttavuus-tavoitteet </a:t>
            </a:r>
            <a:r>
              <a:rPr lang="fi-FI" sz="1100" dirty="0">
                <a:solidFill>
                  <a:schemeClr val="tx1">
                    <a:lumMod val="75000"/>
                    <a:lumOff val="25000"/>
                  </a:schemeClr>
                </a:solidFill>
                <a:latin typeface="+mj-lt"/>
              </a:rPr>
              <a:t>ja </a:t>
            </a:r>
            <a:br>
              <a:rPr lang="fi-FI" sz="1100" dirty="0">
                <a:solidFill>
                  <a:schemeClr val="tx1">
                    <a:lumMod val="75000"/>
                    <a:lumOff val="25000"/>
                  </a:schemeClr>
                </a:solidFill>
                <a:latin typeface="+mj-lt"/>
              </a:rPr>
            </a:br>
            <a:r>
              <a:rPr lang="fi-FI" sz="1100" dirty="0" smtClean="0">
                <a:solidFill>
                  <a:schemeClr val="tx1">
                    <a:lumMod val="75000"/>
                    <a:lumOff val="25000"/>
                  </a:schemeClr>
                </a:solidFill>
                <a:latin typeface="+mj-lt"/>
              </a:rPr>
              <a:t>niiden </a:t>
            </a:r>
            <a:r>
              <a:rPr lang="fi-FI" sz="1100" dirty="0">
                <a:solidFill>
                  <a:schemeClr val="tx1">
                    <a:lumMod val="75000"/>
                    <a:lumOff val="25000"/>
                  </a:schemeClr>
                </a:solidFill>
                <a:latin typeface="+mj-lt"/>
              </a:rPr>
              <a:t>mittarit</a:t>
            </a:r>
            <a:br>
              <a:rPr lang="fi-FI" sz="1100" dirty="0">
                <a:solidFill>
                  <a:schemeClr val="tx1">
                    <a:lumMod val="75000"/>
                    <a:lumOff val="25000"/>
                  </a:schemeClr>
                </a:solidFill>
                <a:latin typeface="+mj-lt"/>
              </a:rPr>
            </a:br>
            <a:r>
              <a:rPr lang="fi-FI" sz="1100" dirty="0" smtClean="0">
                <a:solidFill>
                  <a:schemeClr val="tx1">
                    <a:lumMod val="75000"/>
                    <a:lumOff val="25000"/>
                  </a:schemeClr>
                </a:solidFill>
                <a:latin typeface="+mj-lt"/>
              </a:rPr>
              <a:t>- kannustinmalli</a:t>
            </a:r>
            <a:r>
              <a:rPr lang="fi-FI" sz="1100" dirty="0">
                <a:solidFill>
                  <a:schemeClr val="tx1">
                    <a:lumMod val="75000"/>
                    <a:lumOff val="25000"/>
                  </a:schemeClr>
                </a:solidFill>
                <a:latin typeface="+mj-lt"/>
              </a:rPr>
              <a:t/>
            </a:r>
            <a:br>
              <a:rPr lang="fi-FI" sz="1100" dirty="0">
                <a:solidFill>
                  <a:schemeClr val="tx1">
                    <a:lumMod val="75000"/>
                    <a:lumOff val="25000"/>
                  </a:schemeClr>
                </a:solidFill>
                <a:latin typeface="+mj-lt"/>
              </a:rPr>
            </a:br>
            <a:r>
              <a:rPr lang="fi-FI" sz="1100" dirty="0" smtClean="0">
                <a:solidFill>
                  <a:schemeClr val="tx1">
                    <a:lumMod val="75000"/>
                    <a:lumOff val="25000"/>
                  </a:schemeClr>
                </a:solidFill>
                <a:latin typeface="+mj-lt"/>
              </a:rPr>
              <a:t>- kumppanuus</a:t>
            </a:r>
            <a:endParaRPr lang="fi-FI" sz="1100" dirty="0">
              <a:solidFill>
                <a:schemeClr val="tx1">
                  <a:lumMod val="75000"/>
                  <a:lumOff val="25000"/>
                </a:schemeClr>
              </a:solidFill>
              <a:latin typeface="+mj-lt"/>
            </a:endParaRPr>
          </a:p>
        </p:txBody>
      </p:sp>
      <p:sp>
        <p:nvSpPr>
          <p:cNvPr id="92" name="Tekstiruutu 91"/>
          <p:cNvSpPr txBox="1"/>
          <p:nvPr/>
        </p:nvSpPr>
        <p:spPr>
          <a:xfrm>
            <a:off x="8163541" y="2766488"/>
            <a:ext cx="974218" cy="1123384"/>
          </a:xfrm>
          <a:prstGeom prst="rect">
            <a:avLst/>
          </a:prstGeom>
          <a:noFill/>
        </p:spPr>
        <p:txBody>
          <a:bodyPr wrap="square" rtlCol="0">
            <a:spAutoFit/>
          </a:bodyPr>
          <a:lstStyle/>
          <a:p>
            <a:r>
              <a:rPr lang="fi-FI" sz="1200" dirty="0" smtClean="0">
                <a:solidFill>
                  <a:schemeClr val="tx1">
                    <a:lumMod val="75000"/>
                    <a:lumOff val="25000"/>
                  </a:schemeClr>
                </a:solidFill>
                <a:latin typeface="+mj-lt"/>
              </a:rPr>
              <a:t>17.5.</a:t>
            </a:r>
          </a:p>
          <a:p>
            <a:r>
              <a:rPr lang="fi-FI" sz="1100" dirty="0" smtClean="0">
                <a:solidFill>
                  <a:schemeClr val="tx1">
                    <a:lumMod val="75000"/>
                    <a:lumOff val="25000"/>
                  </a:schemeClr>
                </a:solidFill>
                <a:latin typeface="+mj-lt"/>
              </a:rPr>
              <a:t>-vertailu-</a:t>
            </a:r>
          </a:p>
          <a:p>
            <a:r>
              <a:rPr lang="fi-FI" sz="1100" dirty="0" smtClean="0">
                <a:solidFill>
                  <a:schemeClr val="tx1">
                    <a:lumMod val="75000"/>
                    <a:lumOff val="25000"/>
                  </a:schemeClr>
                </a:solidFill>
                <a:latin typeface="+mj-lt"/>
              </a:rPr>
              <a:t>perusteet</a:t>
            </a:r>
            <a:r>
              <a:rPr lang="fi-FI" sz="1100" dirty="0">
                <a:solidFill>
                  <a:schemeClr val="tx1">
                    <a:lumMod val="75000"/>
                    <a:lumOff val="25000"/>
                  </a:schemeClr>
                </a:solidFill>
                <a:latin typeface="+mj-lt"/>
              </a:rPr>
              <a:t/>
            </a:r>
            <a:br>
              <a:rPr lang="fi-FI" sz="1100" dirty="0">
                <a:solidFill>
                  <a:schemeClr val="tx1">
                    <a:lumMod val="75000"/>
                    <a:lumOff val="25000"/>
                  </a:schemeClr>
                </a:solidFill>
                <a:latin typeface="+mj-lt"/>
              </a:rPr>
            </a:br>
            <a:r>
              <a:rPr lang="fi-FI" sz="1100" dirty="0" smtClean="0">
                <a:solidFill>
                  <a:schemeClr val="tx1">
                    <a:lumMod val="75000"/>
                    <a:lumOff val="25000"/>
                  </a:schemeClr>
                </a:solidFill>
                <a:latin typeface="+mj-lt"/>
              </a:rPr>
              <a:t>- mittarit </a:t>
            </a:r>
          </a:p>
          <a:p>
            <a:r>
              <a:rPr lang="fi-FI" sz="1100" dirty="0" smtClean="0">
                <a:solidFill>
                  <a:schemeClr val="tx1">
                    <a:lumMod val="75000"/>
                    <a:lumOff val="25000"/>
                  </a:schemeClr>
                </a:solidFill>
                <a:latin typeface="+mj-lt"/>
              </a:rPr>
              <a:t>- bonukset </a:t>
            </a:r>
            <a:r>
              <a:rPr lang="fi-FI" sz="1100" dirty="0">
                <a:solidFill>
                  <a:schemeClr val="tx1">
                    <a:lumMod val="75000"/>
                    <a:lumOff val="25000"/>
                  </a:schemeClr>
                </a:solidFill>
                <a:latin typeface="+mj-lt"/>
              </a:rPr>
              <a:t>ja sanktiot</a:t>
            </a:r>
          </a:p>
        </p:txBody>
      </p:sp>
      <p:sp>
        <p:nvSpPr>
          <p:cNvPr id="93" name="Suorakulmio 92"/>
          <p:cNvSpPr/>
          <p:nvPr/>
        </p:nvSpPr>
        <p:spPr>
          <a:xfrm>
            <a:off x="6966284" y="2819475"/>
            <a:ext cx="45719" cy="1558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lumMod val="75000"/>
                  <a:lumOff val="25000"/>
                </a:schemeClr>
              </a:solidFill>
              <a:latin typeface="+mj-lt"/>
            </a:endParaRPr>
          </a:p>
        </p:txBody>
      </p:sp>
      <p:sp>
        <p:nvSpPr>
          <p:cNvPr id="94" name="Suorakulmio 93"/>
          <p:cNvSpPr/>
          <p:nvPr/>
        </p:nvSpPr>
        <p:spPr>
          <a:xfrm>
            <a:off x="9357718" y="2939671"/>
            <a:ext cx="1275836" cy="461666"/>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200">
              <a:solidFill>
                <a:schemeClr val="tx1">
                  <a:lumMod val="75000"/>
                  <a:lumOff val="25000"/>
                </a:schemeClr>
              </a:solidFill>
              <a:latin typeface="+mj-lt"/>
              <a:cs typeface="Lucida Sans Unicode" panose="020B0602030504020204" pitchFamily="34" charset="0"/>
            </a:endParaRPr>
          </a:p>
        </p:txBody>
      </p:sp>
      <p:sp>
        <p:nvSpPr>
          <p:cNvPr id="95" name="Tekstiruutu 94"/>
          <p:cNvSpPr txBox="1"/>
          <p:nvPr/>
        </p:nvSpPr>
        <p:spPr>
          <a:xfrm>
            <a:off x="9441894" y="2939672"/>
            <a:ext cx="1107484" cy="461665"/>
          </a:xfrm>
          <a:prstGeom prst="rect">
            <a:avLst/>
          </a:prstGeom>
          <a:noFill/>
        </p:spPr>
        <p:txBody>
          <a:bodyPr wrap="none" rtlCol="0">
            <a:spAutoFit/>
          </a:bodyPr>
          <a:lstStyle/>
          <a:p>
            <a:pPr algn="ctr"/>
            <a:r>
              <a:rPr lang="fi-FI" sz="1200" dirty="0" smtClean="0">
                <a:solidFill>
                  <a:schemeClr val="tx1">
                    <a:lumMod val="75000"/>
                    <a:lumOff val="25000"/>
                  </a:schemeClr>
                </a:solidFill>
                <a:latin typeface="+mj-lt"/>
              </a:rPr>
              <a:t>Lisäkysymykset</a:t>
            </a:r>
          </a:p>
          <a:p>
            <a:pPr algn="ctr"/>
            <a:r>
              <a:rPr lang="fi-FI" sz="1200" dirty="0" smtClean="0">
                <a:solidFill>
                  <a:schemeClr val="tx1">
                    <a:lumMod val="75000"/>
                    <a:lumOff val="25000"/>
                  </a:schemeClr>
                </a:solidFill>
                <a:latin typeface="+mj-lt"/>
              </a:rPr>
              <a:t>1.8.</a:t>
            </a:r>
            <a:endParaRPr lang="fi-FI" sz="1200" dirty="0">
              <a:solidFill>
                <a:schemeClr val="tx1">
                  <a:lumMod val="75000"/>
                  <a:lumOff val="25000"/>
                </a:schemeClr>
              </a:solidFill>
              <a:latin typeface="+mj-lt"/>
            </a:endParaRPr>
          </a:p>
        </p:txBody>
      </p:sp>
      <p:sp>
        <p:nvSpPr>
          <p:cNvPr id="96" name="Suorakulmio 95"/>
          <p:cNvSpPr/>
          <p:nvPr/>
        </p:nvSpPr>
        <p:spPr>
          <a:xfrm>
            <a:off x="10837581" y="2939671"/>
            <a:ext cx="1151711" cy="461666"/>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200">
              <a:solidFill>
                <a:schemeClr val="tx1">
                  <a:lumMod val="75000"/>
                  <a:lumOff val="25000"/>
                </a:schemeClr>
              </a:solidFill>
              <a:latin typeface="+mj-lt"/>
              <a:cs typeface="Lucida Sans Unicode" panose="020B0602030504020204" pitchFamily="34" charset="0"/>
            </a:endParaRPr>
          </a:p>
        </p:txBody>
      </p:sp>
      <p:sp>
        <p:nvSpPr>
          <p:cNvPr id="97" name="Tekstiruutu 96"/>
          <p:cNvSpPr txBox="1"/>
          <p:nvPr/>
        </p:nvSpPr>
        <p:spPr>
          <a:xfrm>
            <a:off x="11022427" y="2937514"/>
            <a:ext cx="842924" cy="461665"/>
          </a:xfrm>
          <a:prstGeom prst="rect">
            <a:avLst/>
          </a:prstGeom>
          <a:noFill/>
        </p:spPr>
        <p:txBody>
          <a:bodyPr wrap="none" rtlCol="0">
            <a:spAutoFit/>
          </a:bodyPr>
          <a:lstStyle/>
          <a:p>
            <a:pPr algn="ctr"/>
            <a:r>
              <a:rPr lang="fi-FI" sz="1200" dirty="0" smtClean="0">
                <a:solidFill>
                  <a:schemeClr val="tx1">
                    <a:lumMod val="75000"/>
                    <a:lumOff val="25000"/>
                  </a:schemeClr>
                </a:solidFill>
                <a:latin typeface="+mj-lt"/>
              </a:rPr>
              <a:t>Vastaukset</a:t>
            </a:r>
          </a:p>
          <a:p>
            <a:pPr algn="ctr"/>
            <a:r>
              <a:rPr lang="fi-FI" sz="1200" dirty="0" smtClean="0">
                <a:solidFill>
                  <a:schemeClr val="tx1">
                    <a:lumMod val="75000"/>
                    <a:lumOff val="25000"/>
                  </a:schemeClr>
                </a:solidFill>
                <a:latin typeface="+mj-lt"/>
              </a:rPr>
              <a:t> 8.8.</a:t>
            </a:r>
            <a:endParaRPr lang="fi-FI" sz="1200" dirty="0">
              <a:solidFill>
                <a:schemeClr val="tx1">
                  <a:lumMod val="75000"/>
                  <a:lumOff val="25000"/>
                </a:schemeClr>
              </a:solidFill>
              <a:latin typeface="+mj-lt"/>
            </a:endParaRPr>
          </a:p>
        </p:txBody>
      </p:sp>
      <p:sp>
        <p:nvSpPr>
          <p:cNvPr id="98" name="Lovettu nuolenkärki 97"/>
          <p:cNvSpPr/>
          <p:nvPr/>
        </p:nvSpPr>
        <p:spPr>
          <a:xfrm>
            <a:off x="2751226" y="2650776"/>
            <a:ext cx="424297" cy="706315"/>
          </a:xfrm>
          <a:prstGeom prst="chevron">
            <a:avLst>
              <a:gd name="adj" fmla="val 4349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lumMod val="75000"/>
                  <a:lumOff val="25000"/>
                </a:schemeClr>
              </a:solidFill>
              <a:latin typeface="+mj-lt"/>
            </a:endParaRPr>
          </a:p>
        </p:txBody>
      </p:sp>
      <p:sp>
        <p:nvSpPr>
          <p:cNvPr id="99" name="Suorakulmio 98"/>
          <p:cNvSpPr/>
          <p:nvPr/>
        </p:nvSpPr>
        <p:spPr>
          <a:xfrm>
            <a:off x="0" y="2649562"/>
            <a:ext cx="1314852" cy="2410430"/>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200" dirty="0" smtClean="0">
                <a:solidFill>
                  <a:schemeClr val="tx1">
                    <a:lumMod val="75000"/>
                    <a:lumOff val="25000"/>
                  </a:schemeClr>
                </a:solidFill>
                <a:latin typeface="+mj-lt"/>
                <a:sym typeface="Wingdings" panose="05000000000000000000" pitchFamily="2" charset="2"/>
              </a:rPr>
              <a:t>- määritelty ehdokkaiden </a:t>
            </a:r>
            <a:r>
              <a:rPr lang="fi-FI" sz="1200" dirty="0">
                <a:solidFill>
                  <a:schemeClr val="tx1">
                    <a:lumMod val="75000"/>
                    <a:lumOff val="25000"/>
                  </a:schemeClr>
                </a:solidFill>
                <a:latin typeface="+mj-lt"/>
                <a:sym typeface="Wingdings" panose="05000000000000000000" pitchFamily="2" charset="2"/>
              </a:rPr>
              <a:t>soveltuvuuden </a:t>
            </a:r>
            <a:r>
              <a:rPr lang="fi-FI" sz="1200" dirty="0" smtClean="0">
                <a:solidFill>
                  <a:schemeClr val="tx1">
                    <a:lumMod val="75000"/>
                    <a:lumOff val="25000"/>
                  </a:schemeClr>
                </a:solidFill>
                <a:latin typeface="+mj-lt"/>
                <a:sym typeface="Wingdings" panose="05000000000000000000" pitchFamily="2" charset="2"/>
              </a:rPr>
              <a:t>vähimmäis-vaatimukset</a:t>
            </a:r>
            <a:endParaRPr lang="fi-FI" sz="1200" dirty="0">
              <a:solidFill>
                <a:schemeClr val="tx1">
                  <a:lumMod val="75000"/>
                  <a:lumOff val="25000"/>
                </a:schemeClr>
              </a:solidFill>
              <a:latin typeface="+mj-lt"/>
              <a:sym typeface="Wingdings" panose="05000000000000000000" pitchFamily="2" charset="2"/>
            </a:endParaRPr>
          </a:p>
          <a:p>
            <a:r>
              <a:rPr lang="fi-FI" sz="1200" dirty="0">
                <a:solidFill>
                  <a:schemeClr val="tx1">
                    <a:lumMod val="75000"/>
                    <a:lumOff val="25000"/>
                  </a:schemeClr>
                </a:solidFill>
                <a:latin typeface="+mj-lt"/>
                <a:sym typeface="Wingdings" panose="05000000000000000000" pitchFamily="2" charset="2"/>
              </a:rPr>
              <a:t>Liitteenä:</a:t>
            </a:r>
          </a:p>
          <a:p>
            <a:r>
              <a:rPr lang="fi-FI" sz="1200" dirty="0" smtClean="0">
                <a:solidFill>
                  <a:schemeClr val="tx1">
                    <a:lumMod val="75000"/>
                    <a:lumOff val="25000"/>
                  </a:schemeClr>
                </a:solidFill>
                <a:latin typeface="+mj-lt"/>
                <a:sym typeface="Wingdings" panose="05000000000000000000" pitchFamily="2" charset="2"/>
              </a:rPr>
              <a:t>- palvelumuotoi-lusta </a:t>
            </a:r>
            <a:r>
              <a:rPr lang="fi-FI" sz="1200" dirty="0">
                <a:solidFill>
                  <a:schemeClr val="tx1">
                    <a:lumMod val="75000"/>
                    <a:lumOff val="25000"/>
                  </a:schemeClr>
                </a:solidFill>
                <a:latin typeface="+mj-lt"/>
                <a:sym typeface="Wingdings" panose="05000000000000000000" pitchFamily="2" charset="2"/>
              </a:rPr>
              <a:t>syntynyt konseptikuvaus</a:t>
            </a:r>
          </a:p>
          <a:p>
            <a:r>
              <a:rPr lang="fi-FI" sz="1200" dirty="0">
                <a:solidFill>
                  <a:schemeClr val="tx1">
                    <a:lumMod val="75000"/>
                    <a:lumOff val="25000"/>
                  </a:schemeClr>
                </a:solidFill>
                <a:latin typeface="+mj-lt"/>
                <a:sym typeface="Wingdings" panose="05000000000000000000" pitchFamily="2" charset="2"/>
              </a:rPr>
              <a:t> - a</a:t>
            </a:r>
            <a:r>
              <a:rPr lang="fi-FI" sz="1200" dirty="0" smtClean="0">
                <a:solidFill>
                  <a:schemeClr val="tx1">
                    <a:lumMod val="75000"/>
                    <a:lumOff val="25000"/>
                  </a:schemeClr>
                </a:solidFill>
                <a:latin typeface="+mj-lt"/>
                <a:sym typeface="Wingdings" panose="05000000000000000000" pitchFamily="2" charset="2"/>
              </a:rPr>
              <a:t>siakasprofiilit</a:t>
            </a:r>
            <a:endParaRPr lang="fi-FI" sz="1200" dirty="0">
              <a:solidFill>
                <a:schemeClr val="tx1">
                  <a:lumMod val="75000"/>
                  <a:lumOff val="25000"/>
                </a:schemeClr>
              </a:solidFill>
              <a:latin typeface="+mj-lt"/>
              <a:sym typeface="Wingdings" panose="05000000000000000000" pitchFamily="2" charset="2"/>
            </a:endParaRPr>
          </a:p>
          <a:p>
            <a:r>
              <a:rPr lang="fi-FI" sz="1200" dirty="0">
                <a:solidFill>
                  <a:schemeClr val="tx1">
                    <a:lumMod val="75000"/>
                    <a:lumOff val="25000"/>
                  </a:schemeClr>
                </a:solidFill>
                <a:latin typeface="+mj-lt"/>
                <a:sym typeface="Wingdings" panose="05000000000000000000" pitchFamily="2" charset="2"/>
              </a:rPr>
              <a:t>- </a:t>
            </a:r>
            <a:r>
              <a:rPr lang="fi-FI" sz="1200" dirty="0" smtClean="0">
                <a:solidFill>
                  <a:schemeClr val="tx1">
                    <a:lumMod val="75000"/>
                    <a:lumOff val="25000"/>
                  </a:schemeClr>
                </a:solidFill>
                <a:latin typeface="+mj-lt"/>
                <a:sym typeface="Wingdings" panose="05000000000000000000" pitchFamily="2" charset="2"/>
              </a:rPr>
              <a:t>alustava </a:t>
            </a:r>
            <a:r>
              <a:rPr lang="fi-FI" sz="1200" dirty="0">
                <a:solidFill>
                  <a:schemeClr val="tx1">
                    <a:lumMod val="75000"/>
                    <a:lumOff val="25000"/>
                  </a:schemeClr>
                </a:solidFill>
                <a:latin typeface="+mj-lt"/>
                <a:sym typeface="Wingdings" panose="05000000000000000000" pitchFamily="2" charset="2"/>
              </a:rPr>
              <a:t>hankekuvaus</a:t>
            </a:r>
            <a:endParaRPr lang="fi-FI" sz="1200" dirty="0">
              <a:solidFill>
                <a:schemeClr val="tx1">
                  <a:lumMod val="75000"/>
                  <a:lumOff val="25000"/>
                </a:schemeClr>
              </a:solidFill>
              <a:latin typeface="+mj-lt"/>
            </a:endParaRPr>
          </a:p>
        </p:txBody>
      </p:sp>
      <p:sp>
        <p:nvSpPr>
          <p:cNvPr id="100" name="Suorakulmio 99"/>
          <p:cNvSpPr/>
          <p:nvPr/>
        </p:nvSpPr>
        <p:spPr>
          <a:xfrm>
            <a:off x="9128706" y="3840356"/>
            <a:ext cx="1626696" cy="703392"/>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solidFill>
                  <a:schemeClr val="tx1">
                    <a:lumMod val="75000"/>
                    <a:lumOff val="25000"/>
                  </a:schemeClr>
                </a:solidFill>
                <a:latin typeface="+mj-lt"/>
              </a:rPr>
              <a:t>Tarjouspyyntö </a:t>
            </a:r>
          </a:p>
          <a:p>
            <a:pPr algn="ctr"/>
            <a:r>
              <a:rPr lang="fi-FI" sz="1200" dirty="0">
                <a:solidFill>
                  <a:schemeClr val="tx1">
                    <a:lumMod val="75000"/>
                    <a:lumOff val="25000"/>
                  </a:schemeClr>
                </a:solidFill>
                <a:latin typeface="+mj-lt"/>
              </a:rPr>
              <a:t>kommenteilla 2.-8.6.</a:t>
            </a:r>
          </a:p>
        </p:txBody>
      </p:sp>
      <p:sp>
        <p:nvSpPr>
          <p:cNvPr id="101" name="Lovettu nuolenkärki 100"/>
          <p:cNvSpPr/>
          <p:nvPr/>
        </p:nvSpPr>
        <p:spPr>
          <a:xfrm>
            <a:off x="8913018" y="3842171"/>
            <a:ext cx="428233" cy="704705"/>
          </a:xfrm>
          <a:prstGeom prst="chevron">
            <a:avLst>
              <a:gd name="adj" fmla="val 47321"/>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lumMod val="75000"/>
                  <a:lumOff val="25000"/>
                </a:schemeClr>
              </a:solidFill>
              <a:latin typeface="+mj-lt"/>
            </a:endParaRPr>
          </a:p>
        </p:txBody>
      </p:sp>
      <p:sp>
        <p:nvSpPr>
          <p:cNvPr id="38" name="Otsikko 1"/>
          <p:cNvSpPr txBox="1">
            <a:spLocks/>
          </p:cNvSpPr>
          <p:nvPr/>
        </p:nvSpPr>
        <p:spPr>
          <a:xfrm>
            <a:off x="1094461" y="634851"/>
            <a:ext cx="10058400" cy="613954"/>
          </a:xfrm>
          <a:prstGeom prst="rect">
            <a:avLst/>
          </a:prstGeom>
        </p:spPr>
        <p:txBody>
          <a:bodyPr vert="horz" lIns="91440" tIns="45720" rIns="91440" bIns="45720" rtlCol="0" anchor="b">
            <a:normAutofit/>
          </a:bodyPr>
          <a:lstStyle>
            <a:lvl1pPr algn="l" defTabSz="914423" rtl="0" eaLnBrk="1" latinLnBrk="0" hangingPunct="1">
              <a:lnSpc>
                <a:spcPct val="85000"/>
              </a:lnSpc>
              <a:spcBef>
                <a:spcPct val="0"/>
              </a:spcBef>
              <a:buNone/>
              <a:defRPr sz="2400" kern="1200" spc="-50" baseline="0">
                <a:solidFill>
                  <a:schemeClr val="tx1">
                    <a:lumMod val="75000"/>
                    <a:lumOff val="25000"/>
                  </a:schemeClr>
                </a:solidFill>
                <a:latin typeface="+mj-lt"/>
                <a:ea typeface="+mj-ea"/>
                <a:cs typeface="+mj-cs"/>
              </a:defRPr>
            </a:lvl1pPr>
          </a:lstStyle>
          <a:p>
            <a:endParaRPr lang="fi-FI" sz="1600" b="1" i="1" dirty="0">
              <a:solidFill>
                <a:prstClr val="black">
                  <a:lumMod val="75000"/>
                  <a:lumOff val="25000"/>
                </a:prstClr>
              </a:solidFill>
              <a:latin typeface="Calibri" panose="020F0502020204030204"/>
            </a:endParaRPr>
          </a:p>
        </p:txBody>
      </p:sp>
      <p:sp>
        <p:nvSpPr>
          <p:cNvPr id="3" name="Dian numeron paikkamerkki 2"/>
          <p:cNvSpPr>
            <a:spLocks noGrp="1"/>
          </p:cNvSpPr>
          <p:nvPr>
            <p:ph type="sldNum" sz="quarter" idx="12"/>
          </p:nvPr>
        </p:nvSpPr>
        <p:spPr/>
        <p:txBody>
          <a:bodyPr/>
          <a:lstStyle/>
          <a:p>
            <a:fld id="{CAA70CE6-33A0-41BE-ACCA-99E5A52BC5F9}" type="slidenum">
              <a:rPr lang="fi-FI" smtClean="0"/>
              <a:t>101</a:t>
            </a:fld>
            <a:endParaRPr lang="fi-FI"/>
          </a:p>
        </p:txBody>
      </p:sp>
      <p:sp>
        <p:nvSpPr>
          <p:cNvPr id="40" name="Otsikko 8"/>
          <p:cNvSpPr>
            <a:spLocks noGrp="1"/>
          </p:cNvSpPr>
          <p:nvPr>
            <p:ph type="title"/>
          </p:nvPr>
        </p:nvSpPr>
        <p:spPr>
          <a:xfrm>
            <a:off x="1094461" y="763987"/>
            <a:ext cx="10058400" cy="613954"/>
          </a:xfrm>
        </p:spPr>
        <p:txBody>
          <a:bodyPr/>
          <a:lstStyle/>
          <a:p>
            <a:r>
              <a:rPr lang="fi-FI" dirty="0" smtClean="0"/>
              <a:t>Huumehoidon palvelut: neuvottelumenettely</a:t>
            </a:r>
            <a:endParaRPr lang="fi-FI" dirty="0"/>
          </a:p>
        </p:txBody>
      </p:sp>
      <p:sp>
        <p:nvSpPr>
          <p:cNvPr id="44" name="Alatunnisteen paikkamerkki 17"/>
          <p:cNvSpPr>
            <a:spLocks noGrp="1"/>
          </p:cNvSpPr>
          <p:nvPr>
            <p:ph type="ftr" sz="quarter" idx="11"/>
          </p:nvPr>
        </p:nvSpPr>
        <p:spPr>
          <a:xfrm>
            <a:off x="3686175" y="6459538"/>
            <a:ext cx="4822825" cy="365125"/>
          </a:xfrm>
        </p:spPr>
        <p:txBody>
          <a:bodyPr/>
          <a:lstStyle/>
          <a:p>
            <a:r>
              <a:rPr lang="fi-FI" dirty="0" smtClean="0"/>
              <a:t>Huumehoidon palvelujen hankinta</a:t>
            </a:r>
            <a:endParaRPr lang="fi-FI" dirty="0"/>
          </a:p>
        </p:txBody>
      </p:sp>
      <p:pic>
        <p:nvPicPr>
          <p:cNvPr id="43" name="Kuva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00206">
            <a:off x="9777911" y="5635553"/>
            <a:ext cx="328285" cy="328285"/>
          </a:xfrm>
          <a:prstGeom prst="rect">
            <a:avLst/>
          </a:prstGeom>
          <a:noFill/>
        </p:spPr>
      </p:pic>
      <p:sp>
        <p:nvSpPr>
          <p:cNvPr id="45" name="Suorakulmio 44">
            <a:hlinkClick r:id="rId4"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Tree>
    <p:extLst>
      <p:ext uri="{BB962C8B-B14F-4D97-AF65-F5344CB8AC3E}">
        <p14:creationId xmlns:p14="http://schemas.microsoft.com/office/powerpoint/2010/main" val="2813220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Sopimusvisualisointi, esimerkki 1 A</a:t>
            </a:r>
            <a:endParaRPr lang="fi-FI" dirty="0"/>
          </a:p>
        </p:txBody>
      </p:sp>
      <p:sp>
        <p:nvSpPr>
          <p:cNvPr id="5" name="Dian numeron paikkamerkki 4"/>
          <p:cNvSpPr>
            <a:spLocks noGrp="1"/>
          </p:cNvSpPr>
          <p:nvPr>
            <p:ph type="sldNum" sz="quarter" idx="12"/>
          </p:nvPr>
        </p:nvSpPr>
        <p:spPr/>
        <p:txBody>
          <a:bodyPr/>
          <a:lstStyle/>
          <a:p>
            <a:fld id="{0DC82243-5FBE-4E9B-9815-3B80B9FB2FBB}" type="slidenum">
              <a:rPr lang="fi-FI" smtClean="0"/>
              <a:t>102</a:t>
            </a:fld>
            <a:endParaRPr lang="fi-FI"/>
          </a:p>
        </p:txBody>
      </p:sp>
      <p:grpSp>
        <p:nvGrpSpPr>
          <p:cNvPr id="10" name="Ryhmä 9"/>
          <p:cNvGrpSpPr/>
          <p:nvPr/>
        </p:nvGrpSpPr>
        <p:grpSpPr>
          <a:xfrm>
            <a:off x="2431542" y="2722576"/>
            <a:ext cx="8915183" cy="2892193"/>
            <a:chOff x="1421892" y="3246766"/>
            <a:chExt cx="8915183" cy="2892193"/>
          </a:xfrm>
        </p:grpSpPr>
        <p:sp>
          <p:nvSpPr>
            <p:cNvPr id="11" name="Suorakulmio 10"/>
            <p:cNvSpPr/>
            <p:nvPr/>
          </p:nvSpPr>
          <p:spPr>
            <a:xfrm>
              <a:off x="1421892" y="4288764"/>
              <a:ext cx="8638467" cy="261610"/>
            </a:xfrm>
            <a:prstGeom prst="rect">
              <a:avLst/>
            </a:prstGeom>
          </p:spPr>
          <p:txBody>
            <a:bodyPr wrap="square">
              <a:spAutoFit/>
            </a:bodyPr>
            <a:lstStyle/>
            <a:p>
              <a:pPr marL="285750" indent="-285750">
                <a:buClr>
                  <a:srgbClr val="FFC000"/>
                </a:buClr>
                <a:buFont typeface="Wingdings" panose="05000000000000000000" pitchFamily="2" charset="2"/>
                <a:buChar char="Ø"/>
              </a:pPr>
              <a:endParaRPr lang="fi-FI" sz="1100" dirty="0">
                <a:solidFill>
                  <a:schemeClr val="tx1">
                    <a:lumMod val="75000"/>
                    <a:lumOff val="25000"/>
                  </a:schemeClr>
                </a:solidFill>
                <a:sym typeface="Wingdings" panose="05000000000000000000" pitchFamily="2" charset="2"/>
              </a:endParaRPr>
            </a:p>
          </p:txBody>
        </p:sp>
        <p:sp>
          <p:nvSpPr>
            <p:cNvPr id="12" name="Suorakulmio 11"/>
            <p:cNvSpPr/>
            <p:nvPr/>
          </p:nvSpPr>
          <p:spPr>
            <a:xfrm>
              <a:off x="1421892" y="3246766"/>
              <a:ext cx="8408449" cy="261610"/>
            </a:xfrm>
            <a:prstGeom prst="rect">
              <a:avLst/>
            </a:prstGeom>
          </p:spPr>
          <p:txBody>
            <a:bodyPr wrap="square">
              <a:spAutoFit/>
            </a:bodyPr>
            <a:lstStyle/>
            <a:p>
              <a:pPr marL="285750" indent="-285750">
                <a:buClr>
                  <a:srgbClr val="FFC000"/>
                </a:buClr>
                <a:buFont typeface="Wingdings" panose="05000000000000000000" pitchFamily="2" charset="2"/>
                <a:buChar char="Ø"/>
              </a:pPr>
              <a:endParaRPr lang="fi-FI" sz="1100" dirty="0">
                <a:solidFill>
                  <a:schemeClr val="tx1">
                    <a:lumMod val="75000"/>
                    <a:lumOff val="25000"/>
                  </a:schemeClr>
                </a:solidFill>
                <a:sym typeface="Wingdings" panose="05000000000000000000" pitchFamily="2" charset="2"/>
              </a:endParaRPr>
            </a:p>
          </p:txBody>
        </p:sp>
        <p:sp>
          <p:nvSpPr>
            <p:cNvPr id="15" name="Suorakulmio 14"/>
            <p:cNvSpPr/>
            <p:nvPr/>
          </p:nvSpPr>
          <p:spPr>
            <a:xfrm>
              <a:off x="1421893" y="5877349"/>
              <a:ext cx="8915182" cy="261610"/>
            </a:xfrm>
            <a:prstGeom prst="rect">
              <a:avLst/>
            </a:prstGeom>
          </p:spPr>
          <p:txBody>
            <a:bodyPr wrap="square">
              <a:spAutoFit/>
            </a:bodyPr>
            <a:lstStyle/>
            <a:p>
              <a:pPr marL="285750" indent="-285750">
                <a:buClr>
                  <a:srgbClr val="FFC000"/>
                </a:buClr>
                <a:buFont typeface="Wingdings" panose="05000000000000000000" pitchFamily="2" charset="2"/>
                <a:buChar char="Ø"/>
              </a:pPr>
              <a:endParaRPr lang="fi-FI" sz="1100" dirty="0">
                <a:solidFill>
                  <a:schemeClr val="tx1">
                    <a:lumMod val="75000"/>
                    <a:lumOff val="25000"/>
                  </a:schemeClr>
                </a:solidFill>
                <a:sym typeface="Wingdings" panose="05000000000000000000" pitchFamily="2" charset="2"/>
              </a:endParaRPr>
            </a:p>
          </p:txBody>
        </p:sp>
      </p:grpSp>
      <p:sp>
        <p:nvSpPr>
          <p:cNvPr id="13" name="Tekstiruutu 12"/>
          <p:cNvSpPr txBox="1"/>
          <p:nvPr/>
        </p:nvSpPr>
        <p:spPr>
          <a:xfrm>
            <a:off x="1097280" y="1528751"/>
            <a:ext cx="9417458" cy="307777"/>
          </a:xfrm>
          <a:prstGeom prst="rect">
            <a:avLst/>
          </a:prstGeom>
          <a:noFill/>
        </p:spPr>
        <p:txBody>
          <a:bodyPr wrap="square" rtlCol="0">
            <a:spAutoFit/>
          </a:bodyPr>
          <a:lstStyle/>
          <a:p>
            <a:r>
              <a:rPr lang="fi-FI" altLang="fi-FI" sz="1400" b="1" dirty="0" smtClean="0">
                <a:solidFill>
                  <a:srgbClr val="E06D41"/>
                </a:solidFill>
                <a:latin typeface="Calibri" panose="020F0502020204030204" pitchFamily="34" charset="0"/>
              </a:rPr>
              <a:t>Poimintoja </a:t>
            </a:r>
            <a:r>
              <a:rPr lang="fi-FI" altLang="fi-FI" sz="1400" b="1" dirty="0">
                <a:solidFill>
                  <a:srgbClr val="E06D41"/>
                </a:solidFill>
                <a:latin typeface="Calibri" panose="020F0502020204030204" pitchFamily="34" charset="0"/>
              </a:rPr>
              <a:t>hankinnassa määritellyistä tavoite- ja tulostasoista johdetusta bonus-sanktiomallista.</a:t>
            </a:r>
            <a:endParaRPr lang="fi-FI" sz="1400" b="1" i="1" dirty="0">
              <a:solidFill>
                <a:srgbClr val="E06D41"/>
              </a:solidFill>
            </a:endParaRPr>
          </a:p>
        </p:txBody>
      </p:sp>
      <p:pic>
        <p:nvPicPr>
          <p:cNvPr id="14" name="Kuva 13"/>
          <p:cNvPicPr>
            <a:picLocks noChangeAspect="1"/>
          </p:cNvPicPr>
          <p:nvPr/>
        </p:nvPicPr>
        <p:blipFill rotWithShape="1">
          <a:blip r:embed="rId2" cstate="print">
            <a:extLst>
              <a:ext uri="{28A0092B-C50C-407E-A947-70E740481C1C}">
                <a14:useLocalDpi xmlns:a14="http://schemas.microsoft.com/office/drawing/2010/main" val="0"/>
              </a:ext>
            </a:extLst>
          </a:blip>
          <a:srcRect t="18975" b="19231"/>
          <a:stretch/>
        </p:blipFill>
        <p:spPr>
          <a:xfrm>
            <a:off x="1495508" y="2148453"/>
            <a:ext cx="9317736" cy="4070567"/>
          </a:xfrm>
          <a:prstGeom prst="rect">
            <a:avLst/>
          </a:prstGeom>
        </p:spPr>
      </p:pic>
      <p:sp>
        <p:nvSpPr>
          <p:cNvPr id="17" name="Otsikko 1"/>
          <p:cNvSpPr txBox="1">
            <a:spLocks/>
          </p:cNvSpPr>
          <p:nvPr/>
        </p:nvSpPr>
        <p:spPr>
          <a:xfrm>
            <a:off x="1098693" y="1574277"/>
            <a:ext cx="9530782" cy="935686"/>
          </a:xfrm>
          <a:prstGeom prst="rect">
            <a:avLst/>
          </a:prstGeom>
        </p:spPr>
        <p:txBody>
          <a:bodyPr vert="horz" lIns="91440" tIns="45720" rIns="91440" bIns="45720" rtlCol="0" anchor="ctr">
            <a:norm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smtClean="0">
                <a:ln>
                  <a:noFill/>
                </a:ln>
                <a:solidFill>
                  <a:schemeClr val="tx1">
                    <a:lumMod val="75000"/>
                    <a:lumOff val="25000"/>
                  </a:schemeClr>
                </a:solidFill>
                <a:effectLst/>
                <a:uLnTx/>
                <a:uFillTx/>
                <a:latin typeface="Calibri Light"/>
                <a:ea typeface="+mn-ea"/>
                <a:cs typeface="+mn-cs"/>
              </a:rPr>
              <a:t>A. Palveluntuottajakohtaiset mittarit</a:t>
            </a:r>
            <a:br>
              <a:rPr kumimoji="0" lang="fi-FI" sz="1400" b="0" i="0" u="none" strike="noStrike" kern="1200" cap="none" spc="0" normalizeH="0" baseline="0" noProof="0" dirty="0" smtClean="0">
                <a:ln>
                  <a:noFill/>
                </a:ln>
                <a:solidFill>
                  <a:schemeClr val="tx1">
                    <a:lumMod val="75000"/>
                    <a:lumOff val="25000"/>
                  </a:schemeClr>
                </a:solidFill>
                <a:effectLst/>
                <a:uLnTx/>
                <a:uFillTx/>
                <a:latin typeface="Calibri Light"/>
                <a:ea typeface="+mn-ea"/>
                <a:cs typeface="+mn-cs"/>
              </a:rPr>
            </a:br>
            <a:r>
              <a:rPr kumimoji="0" lang="fi-FI" sz="1400" b="0" i="0" u="none" strike="noStrike" kern="1200" cap="none" spc="0" normalizeH="0" baseline="0" noProof="0" dirty="0" smtClean="0">
                <a:ln>
                  <a:noFill/>
                </a:ln>
                <a:solidFill>
                  <a:schemeClr val="tx1">
                    <a:lumMod val="75000"/>
                    <a:lumOff val="25000"/>
                  </a:schemeClr>
                </a:solidFill>
                <a:effectLst/>
                <a:uLnTx/>
                <a:uFillTx/>
                <a:latin typeface="Calibri Light"/>
                <a:ea typeface="+mn-ea"/>
                <a:cs typeface="+mn-cs"/>
              </a:rPr>
              <a:t>2</a:t>
            </a:r>
            <a:r>
              <a:rPr kumimoji="0" lang="fi-FI" sz="1400" b="1" i="0" u="none" strike="noStrike" kern="1200" cap="none" spc="0" normalizeH="0" baseline="0" noProof="0" dirty="0" smtClean="0">
                <a:ln>
                  <a:noFill/>
                </a:ln>
                <a:solidFill>
                  <a:schemeClr val="tx1">
                    <a:lumMod val="75000"/>
                    <a:lumOff val="25000"/>
                  </a:schemeClr>
                </a:solidFill>
                <a:effectLst/>
                <a:uLnTx/>
                <a:uFillTx/>
                <a:latin typeface="Calibri Light"/>
                <a:ea typeface="+mn-ea"/>
                <a:cs typeface="+mn-cs"/>
              </a:rPr>
              <a:t>. Eteneminen hoitosuunnitelman mukaisesti</a:t>
            </a:r>
            <a:endParaRPr kumimoji="0" lang="fi-FI" sz="1400" b="1" i="0" u="none" strike="noStrike" kern="1200" cap="none" spc="0" normalizeH="0" baseline="0" noProof="0" dirty="0">
              <a:ln>
                <a:noFill/>
              </a:ln>
              <a:solidFill>
                <a:schemeClr val="tx1">
                  <a:lumMod val="75000"/>
                  <a:lumOff val="25000"/>
                </a:schemeClr>
              </a:solidFill>
              <a:effectLst/>
              <a:uLnTx/>
              <a:uFillTx/>
              <a:latin typeface="Calibri Light"/>
              <a:ea typeface="+mn-ea"/>
              <a:cs typeface="+mn-cs"/>
            </a:endParaRPr>
          </a:p>
        </p:txBody>
      </p:sp>
      <p:sp>
        <p:nvSpPr>
          <p:cNvPr id="18" name="Alatunnisteen paikkamerkki 17"/>
          <p:cNvSpPr>
            <a:spLocks noGrp="1"/>
          </p:cNvSpPr>
          <p:nvPr>
            <p:ph type="ftr" sz="quarter" idx="11"/>
          </p:nvPr>
        </p:nvSpPr>
        <p:spPr/>
        <p:txBody>
          <a:bodyPr/>
          <a:lstStyle/>
          <a:p>
            <a:r>
              <a:rPr lang="fi-FI" dirty="0" smtClean="0"/>
              <a:t>Huumehoidon palvelujen hankinta</a:t>
            </a:r>
            <a:endParaRPr lang="fi-FI" dirty="0"/>
          </a:p>
        </p:txBody>
      </p:sp>
      <p:sp>
        <p:nvSpPr>
          <p:cNvPr id="16" name="Suorakulmio 15">
            <a:hlinkClick r:id="rId3"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Tree>
    <p:extLst>
      <p:ext uri="{BB962C8B-B14F-4D97-AF65-F5344CB8AC3E}">
        <p14:creationId xmlns:p14="http://schemas.microsoft.com/office/powerpoint/2010/main" val="3441674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Sopimusvisualisointi, esimerkki 1 B </a:t>
            </a:r>
            <a:endParaRPr lang="fi-FI" dirty="0"/>
          </a:p>
        </p:txBody>
      </p:sp>
      <p:sp>
        <p:nvSpPr>
          <p:cNvPr id="5" name="Dian numeron paikkamerkki 4"/>
          <p:cNvSpPr>
            <a:spLocks noGrp="1"/>
          </p:cNvSpPr>
          <p:nvPr>
            <p:ph type="sldNum" sz="quarter" idx="12"/>
          </p:nvPr>
        </p:nvSpPr>
        <p:spPr/>
        <p:txBody>
          <a:bodyPr/>
          <a:lstStyle/>
          <a:p>
            <a:fld id="{0DC82243-5FBE-4E9B-9815-3B80B9FB2FBB}" type="slidenum">
              <a:rPr lang="fi-FI" smtClean="0"/>
              <a:t>103</a:t>
            </a:fld>
            <a:endParaRPr lang="fi-FI"/>
          </a:p>
        </p:txBody>
      </p:sp>
      <p:grpSp>
        <p:nvGrpSpPr>
          <p:cNvPr id="10" name="Ryhmä 9"/>
          <p:cNvGrpSpPr/>
          <p:nvPr/>
        </p:nvGrpSpPr>
        <p:grpSpPr>
          <a:xfrm>
            <a:off x="2431542" y="2722576"/>
            <a:ext cx="8915183" cy="2892193"/>
            <a:chOff x="1421892" y="3246766"/>
            <a:chExt cx="8915183" cy="2892193"/>
          </a:xfrm>
        </p:grpSpPr>
        <p:sp>
          <p:nvSpPr>
            <p:cNvPr id="11" name="Suorakulmio 10"/>
            <p:cNvSpPr/>
            <p:nvPr/>
          </p:nvSpPr>
          <p:spPr>
            <a:xfrm>
              <a:off x="1421892" y="4288764"/>
              <a:ext cx="8638467" cy="261610"/>
            </a:xfrm>
            <a:prstGeom prst="rect">
              <a:avLst/>
            </a:prstGeom>
          </p:spPr>
          <p:txBody>
            <a:bodyPr wrap="square">
              <a:spAutoFit/>
            </a:bodyPr>
            <a:lstStyle/>
            <a:p>
              <a:pPr marL="285750" indent="-285750">
                <a:buClr>
                  <a:srgbClr val="FFC000"/>
                </a:buClr>
                <a:buFont typeface="Wingdings" panose="05000000000000000000" pitchFamily="2" charset="2"/>
                <a:buChar char="Ø"/>
              </a:pPr>
              <a:endParaRPr lang="fi-FI" sz="1100" dirty="0">
                <a:solidFill>
                  <a:schemeClr val="tx1">
                    <a:lumMod val="75000"/>
                    <a:lumOff val="25000"/>
                  </a:schemeClr>
                </a:solidFill>
                <a:sym typeface="Wingdings" panose="05000000000000000000" pitchFamily="2" charset="2"/>
              </a:endParaRPr>
            </a:p>
          </p:txBody>
        </p:sp>
        <p:sp>
          <p:nvSpPr>
            <p:cNvPr id="12" name="Suorakulmio 11"/>
            <p:cNvSpPr/>
            <p:nvPr/>
          </p:nvSpPr>
          <p:spPr>
            <a:xfrm>
              <a:off x="1421892" y="3246766"/>
              <a:ext cx="8408449" cy="261610"/>
            </a:xfrm>
            <a:prstGeom prst="rect">
              <a:avLst/>
            </a:prstGeom>
          </p:spPr>
          <p:txBody>
            <a:bodyPr wrap="square">
              <a:spAutoFit/>
            </a:bodyPr>
            <a:lstStyle/>
            <a:p>
              <a:pPr marL="285750" indent="-285750">
                <a:buClr>
                  <a:srgbClr val="FFC000"/>
                </a:buClr>
                <a:buFont typeface="Wingdings" panose="05000000000000000000" pitchFamily="2" charset="2"/>
                <a:buChar char="Ø"/>
              </a:pPr>
              <a:endParaRPr lang="fi-FI" sz="1100" dirty="0">
                <a:solidFill>
                  <a:schemeClr val="tx1">
                    <a:lumMod val="75000"/>
                    <a:lumOff val="25000"/>
                  </a:schemeClr>
                </a:solidFill>
                <a:sym typeface="Wingdings" panose="05000000000000000000" pitchFamily="2" charset="2"/>
              </a:endParaRPr>
            </a:p>
          </p:txBody>
        </p:sp>
        <p:sp>
          <p:nvSpPr>
            <p:cNvPr id="15" name="Suorakulmio 14"/>
            <p:cNvSpPr/>
            <p:nvPr/>
          </p:nvSpPr>
          <p:spPr>
            <a:xfrm>
              <a:off x="1421893" y="5877349"/>
              <a:ext cx="8915182" cy="261610"/>
            </a:xfrm>
            <a:prstGeom prst="rect">
              <a:avLst/>
            </a:prstGeom>
          </p:spPr>
          <p:txBody>
            <a:bodyPr wrap="square">
              <a:spAutoFit/>
            </a:bodyPr>
            <a:lstStyle/>
            <a:p>
              <a:pPr marL="285750" indent="-285750">
                <a:buClr>
                  <a:srgbClr val="FFC000"/>
                </a:buClr>
                <a:buFont typeface="Wingdings" panose="05000000000000000000" pitchFamily="2" charset="2"/>
                <a:buChar char="Ø"/>
              </a:pPr>
              <a:endParaRPr lang="fi-FI" sz="1100" dirty="0">
                <a:solidFill>
                  <a:schemeClr val="tx1">
                    <a:lumMod val="75000"/>
                    <a:lumOff val="25000"/>
                  </a:schemeClr>
                </a:solidFill>
                <a:sym typeface="Wingdings" panose="05000000000000000000" pitchFamily="2" charset="2"/>
              </a:endParaRPr>
            </a:p>
          </p:txBody>
        </p:sp>
      </p:grpSp>
      <p:sp>
        <p:nvSpPr>
          <p:cNvPr id="13" name="Tekstiruutu 12"/>
          <p:cNvSpPr txBox="1"/>
          <p:nvPr/>
        </p:nvSpPr>
        <p:spPr>
          <a:xfrm>
            <a:off x="1097280" y="1528807"/>
            <a:ext cx="9417458" cy="307777"/>
          </a:xfrm>
          <a:prstGeom prst="rect">
            <a:avLst/>
          </a:prstGeom>
          <a:noFill/>
        </p:spPr>
        <p:txBody>
          <a:bodyPr wrap="square" rtlCol="0">
            <a:spAutoFit/>
          </a:bodyPr>
          <a:lstStyle/>
          <a:p>
            <a:r>
              <a:rPr lang="fi-FI" altLang="fi-FI" sz="1400" b="1" dirty="0" smtClean="0">
                <a:solidFill>
                  <a:srgbClr val="E06D41"/>
                </a:solidFill>
                <a:latin typeface="Calibri" panose="020F0502020204030204" pitchFamily="34" charset="0"/>
              </a:rPr>
              <a:t>Poimintoja hankinnassa määritellyistä tavoite- ja tulostasoista johdetusta bonus-sanktiomallista.</a:t>
            </a:r>
            <a:endParaRPr lang="fi-FI" sz="1400" b="1" i="1" dirty="0">
              <a:solidFill>
                <a:srgbClr val="E06D41"/>
              </a:solidFill>
            </a:endParaRPr>
          </a:p>
        </p:txBody>
      </p:sp>
      <p:pic>
        <p:nvPicPr>
          <p:cNvPr id="16" name="Kuva 15"/>
          <p:cNvPicPr>
            <a:picLocks noChangeAspect="1"/>
          </p:cNvPicPr>
          <p:nvPr/>
        </p:nvPicPr>
        <p:blipFill rotWithShape="1">
          <a:blip r:embed="rId2" cstate="print">
            <a:extLst>
              <a:ext uri="{28A0092B-C50C-407E-A947-70E740481C1C}">
                <a14:useLocalDpi xmlns:a14="http://schemas.microsoft.com/office/drawing/2010/main" val="0"/>
              </a:ext>
            </a:extLst>
          </a:blip>
          <a:srcRect l="5512" t="12713" r="12710" b="17377"/>
          <a:stretch/>
        </p:blipFill>
        <p:spPr>
          <a:xfrm>
            <a:off x="1813233" y="2102600"/>
            <a:ext cx="6974719" cy="4215250"/>
          </a:xfrm>
          <a:prstGeom prst="rect">
            <a:avLst/>
          </a:prstGeom>
        </p:spPr>
      </p:pic>
      <p:sp>
        <p:nvSpPr>
          <p:cNvPr id="18" name="Nuoli oikealle 17"/>
          <p:cNvSpPr/>
          <p:nvPr/>
        </p:nvSpPr>
        <p:spPr>
          <a:xfrm>
            <a:off x="8995208" y="3805060"/>
            <a:ext cx="390085" cy="267980"/>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i-FI"/>
          </a:p>
        </p:txBody>
      </p:sp>
      <p:sp>
        <p:nvSpPr>
          <p:cNvPr id="19" name="Pyöristetty suorakulmio 18"/>
          <p:cNvSpPr/>
          <p:nvPr/>
        </p:nvSpPr>
        <p:spPr>
          <a:xfrm>
            <a:off x="9800114" y="3318861"/>
            <a:ext cx="1269895" cy="1395264"/>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i-FI" sz="1600" dirty="0" smtClean="0">
              <a:latin typeface="TisaSansPro" charset="0"/>
              <a:ea typeface="TisaSansPro" charset="0"/>
              <a:cs typeface="TisaSansPro" charset="0"/>
            </a:endParaRPr>
          </a:p>
          <a:p>
            <a:pPr algn="ctr"/>
            <a:r>
              <a:rPr lang="fi-FI" sz="1600" dirty="0" smtClean="0">
                <a:latin typeface="TisaSansPro" charset="0"/>
                <a:ea typeface="TisaSansPro" charset="0"/>
                <a:cs typeface="TisaSansPro" charset="0"/>
              </a:rPr>
              <a:t>Jaetaan tuottajien kesken </a:t>
            </a:r>
          </a:p>
          <a:p>
            <a:pPr algn="ctr"/>
            <a:r>
              <a:rPr lang="fi-FI" sz="1600" dirty="0" smtClean="0">
                <a:latin typeface="TisaSansPro" charset="0"/>
                <a:ea typeface="TisaSansPro" charset="0"/>
                <a:cs typeface="TisaSansPro" charset="0"/>
              </a:rPr>
              <a:t>50/50</a:t>
            </a:r>
          </a:p>
          <a:p>
            <a:pPr algn="ctr"/>
            <a:endParaRPr lang="fi-FI" dirty="0"/>
          </a:p>
        </p:txBody>
      </p:sp>
      <p:sp>
        <p:nvSpPr>
          <p:cNvPr id="17" name="Otsikko 1"/>
          <p:cNvSpPr txBox="1">
            <a:spLocks/>
          </p:cNvSpPr>
          <p:nvPr/>
        </p:nvSpPr>
        <p:spPr>
          <a:xfrm>
            <a:off x="1098693" y="1561708"/>
            <a:ext cx="9530782" cy="935686"/>
          </a:xfrm>
          <a:prstGeom prst="rect">
            <a:avLst/>
          </a:prstGeom>
        </p:spPr>
        <p:txBody>
          <a:bodyPr vert="horz" lIns="91440" tIns="45720" rIns="91440" bIns="45720" rtlCol="0" anchor="ctr">
            <a:norm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fi-FI" sz="1400" dirty="0">
                <a:solidFill>
                  <a:schemeClr val="tx1">
                    <a:lumMod val="75000"/>
                    <a:lumOff val="25000"/>
                  </a:schemeClr>
                </a:solidFill>
                <a:latin typeface="Calibri Light"/>
              </a:rPr>
              <a:t>B</a:t>
            </a:r>
            <a:r>
              <a:rPr lang="fi-FI" sz="1400" dirty="0">
                <a:solidFill>
                  <a:sysClr val="windowText" lastClr="000000"/>
                </a:solidFill>
                <a:latin typeface="Calibri Light"/>
              </a:rPr>
              <a:t>. </a:t>
            </a:r>
            <a:r>
              <a:rPr lang="fi-FI" sz="1400" dirty="0" smtClean="0">
                <a:solidFill>
                  <a:schemeClr val="tx1">
                    <a:lumMod val="75000"/>
                    <a:lumOff val="25000"/>
                  </a:schemeClr>
                </a:solidFill>
                <a:latin typeface="Calibri Light"/>
              </a:rPr>
              <a:t>Tuottajien yhteiset </a:t>
            </a:r>
            <a:r>
              <a:rPr lang="fi-FI" sz="1400" dirty="0">
                <a:solidFill>
                  <a:schemeClr val="tx1">
                    <a:lumMod val="75000"/>
                    <a:lumOff val="25000"/>
                  </a:schemeClr>
                </a:solidFill>
                <a:latin typeface="Calibri Light"/>
              </a:rPr>
              <a:t>mittarit</a:t>
            </a:r>
          </a:p>
          <a:p>
            <a:pPr lvl="0"/>
            <a:r>
              <a:rPr lang="fi-FI" sz="1400" b="1" dirty="0">
                <a:solidFill>
                  <a:schemeClr val="tx1">
                    <a:lumMod val="75000"/>
                    <a:lumOff val="25000"/>
                  </a:schemeClr>
                </a:solidFill>
                <a:latin typeface="Calibri Light"/>
              </a:rPr>
              <a:t>2. Erikoissairaanhoidon käytön vähentyminen: Päivystys</a:t>
            </a:r>
          </a:p>
        </p:txBody>
      </p:sp>
      <p:sp>
        <p:nvSpPr>
          <p:cNvPr id="21" name="Alatunnisteen paikkamerkki 17"/>
          <p:cNvSpPr>
            <a:spLocks noGrp="1"/>
          </p:cNvSpPr>
          <p:nvPr>
            <p:ph type="ftr" sz="quarter" idx="11"/>
          </p:nvPr>
        </p:nvSpPr>
        <p:spPr/>
        <p:txBody>
          <a:bodyPr/>
          <a:lstStyle/>
          <a:p>
            <a:r>
              <a:rPr lang="fi-FI" dirty="0" smtClean="0"/>
              <a:t>Huumehoidon palvelujen hankinta</a:t>
            </a:r>
            <a:endParaRPr lang="fi-FI" dirty="0"/>
          </a:p>
        </p:txBody>
      </p:sp>
      <p:sp>
        <p:nvSpPr>
          <p:cNvPr id="20" name="Suorakulmio 19">
            <a:hlinkClick r:id="rId3"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Tree>
    <p:extLst>
      <p:ext uri="{BB962C8B-B14F-4D97-AF65-F5344CB8AC3E}">
        <p14:creationId xmlns:p14="http://schemas.microsoft.com/office/powerpoint/2010/main" val="4230815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Työkalupakin link</a:t>
            </a:r>
            <a:r>
              <a:rPr lang="fi-FI" dirty="0"/>
              <a:t>i</a:t>
            </a:r>
            <a:r>
              <a:rPr lang="fi-FI" dirty="0" smtClean="0"/>
              <a:t>t ja lähteet</a:t>
            </a:r>
            <a:endParaRPr lang="fi-FI" dirty="0"/>
          </a:p>
        </p:txBody>
      </p:sp>
      <p:sp>
        <p:nvSpPr>
          <p:cNvPr id="3" name="Sisällön paikkamerkki 2"/>
          <p:cNvSpPr>
            <a:spLocks noGrp="1"/>
          </p:cNvSpPr>
          <p:nvPr>
            <p:ph idx="1"/>
          </p:nvPr>
        </p:nvSpPr>
        <p:spPr>
          <a:xfrm>
            <a:off x="1097280" y="1579190"/>
            <a:ext cx="10058400" cy="4651490"/>
          </a:xfrm>
        </p:spPr>
        <p:txBody>
          <a:bodyPr>
            <a:noAutofit/>
          </a:bodyPr>
          <a:lstStyle/>
          <a:p>
            <a:pPr>
              <a:spcBef>
                <a:spcPts val="50"/>
              </a:spcBef>
              <a:spcAft>
                <a:spcPts val="0"/>
              </a:spcAft>
            </a:pPr>
            <a:r>
              <a:rPr lang="fi-FI" sz="1100" dirty="0" smtClean="0"/>
              <a:t>Pyykkönen, Jussi (2016). Sitra: </a:t>
            </a:r>
            <a:r>
              <a:rPr lang="fi-FI" sz="1100" dirty="0" smtClean="0">
                <a:hlinkClick r:id="rId2"/>
              </a:rPr>
              <a:t>Vaikuttavuuden </a:t>
            </a:r>
            <a:r>
              <a:rPr lang="fi-FI" sz="1100" dirty="0">
                <a:hlinkClick r:id="rId2"/>
              </a:rPr>
              <a:t>hankinta. Käsikirja julkiselle sektorille</a:t>
            </a:r>
            <a:r>
              <a:rPr lang="fi-FI" sz="1100" dirty="0"/>
              <a:t>. </a:t>
            </a:r>
            <a:endParaRPr lang="fi-FI" sz="1100" dirty="0" smtClean="0"/>
          </a:p>
          <a:p>
            <a:pPr>
              <a:spcBef>
                <a:spcPts val="50"/>
              </a:spcBef>
              <a:spcAft>
                <a:spcPts val="0"/>
              </a:spcAft>
            </a:pPr>
            <a:r>
              <a:rPr lang="fi-FI" sz="1100" dirty="0" smtClean="0"/>
              <a:t>Tekes (2013): </a:t>
            </a:r>
            <a:r>
              <a:rPr lang="fi-FI" sz="1100" dirty="0" smtClean="0">
                <a:hlinkClick r:id="rId3"/>
              </a:rPr>
              <a:t>Huippuostajan työkirja</a:t>
            </a:r>
            <a:endParaRPr lang="fi-FI" sz="1100" dirty="0" smtClean="0"/>
          </a:p>
          <a:p>
            <a:pPr>
              <a:spcBef>
                <a:spcPts val="50"/>
              </a:spcBef>
              <a:spcAft>
                <a:spcPts val="0"/>
              </a:spcAft>
            </a:pPr>
            <a:r>
              <a:rPr lang="fi-FI" sz="1100" dirty="0" smtClean="0"/>
              <a:t>Uudenmaan liitto (2014): </a:t>
            </a:r>
            <a:r>
              <a:rPr lang="fi-FI" sz="1100" dirty="0" smtClean="0">
                <a:hlinkClick r:id="rId4"/>
              </a:rPr>
              <a:t>Innovatiiviset </a:t>
            </a:r>
            <a:r>
              <a:rPr lang="fi-FI" sz="1100" dirty="0">
                <a:hlinkClick r:id="rId4"/>
              </a:rPr>
              <a:t>julkiset hankinnat, käytännön kokeiluja hyvinvointi- ja ympäristöliiketoiminnan </a:t>
            </a:r>
            <a:r>
              <a:rPr lang="fi-FI" sz="1100" dirty="0" smtClean="0">
                <a:hlinkClick r:id="rId4"/>
              </a:rPr>
              <a:t>sektoreilta</a:t>
            </a:r>
            <a:r>
              <a:rPr lang="fi-FI" sz="1100" dirty="0" smtClean="0"/>
              <a:t> </a:t>
            </a:r>
          </a:p>
          <a:p>
            <a:pPr>
              <a:spcBef>
                <a:spcPts val="50"/>
              </a:spcBef>
              <a:spcAft>
                <a:spcPts val="0"/>
              </a:spcAft>
            </a:pPr>
            <a:r>
              <a:rPr lang="fi-FI" sz="1100" dirty="0" smtClean="0"/>
              <a:t>Turun yliopisto (2014): </a:t>
            </a:r>
            <a:r>
              <a:rPr lang="fi-FI" sz="1100" dirty="0" smtClean="0">
                <a:hlinkClick r:id="rId5"/>
              </a:rPr>
              <a:t>Askeleet </a:t>
            </a:r>
            <a:r>
              <a:rPr lang="fi-FI" sz="1100" dirty="0">
                <a:hlinkClick r:id="rId5"/>
              </a:rPr>
              <a:t>innovatiivisiin </a:t>
            </a:r>
            <a:r>
              <a:rPr lang="fi-FI" sz="1100" dirty="0" smtClean="0">
                <a:hlinkClick r:id="rId5"/>
              </a:rPr>
              <a:t>hankintoihin </a:t>
            </a:r>
            <a:endParaRPr lang="fi-FI" sz="1100" dirty="0" smtClean="0"/>
          </a:p>
          <a:p>
            <a:pPr>
              <a:spcBef>
                <a:spcPts val="50"/>
              </a:spcBef>
              <a:spcAft>
                <a:spcPts val="0"/>
              </a:spcAft>
            </a:pPr>
            <a:r>
              <a:rPr lang="fi-FI" sz="1100" dirty="0" err="1" smtClean="0"/>
              <a:t>Espon</a:t>
            </a:r>
            <a:r>
              <a:rPr lang="fi-FI" sz="1100" dirty="0" smtClean="0"/>
              <a:t> kaupunki/sivistystoimi:  </a:t>
            </a:r>
            <a:r>
              <a:rPr lang="fi-FI" sz="1100" dirty="0" smtClean="0">
                <a:hlinkClick r:id="rId6"/>
              </a:rPr>
              <a:t>Palvelumuotoilun työkalupakki</a:t>
            </a:r>
            <a:endParaRPr lang="fi-FI" sz="1100" dirty="0"/>
          </a:p>
          <a:p>
            <a:pPr>
              <a:spcBef>
                <a:spcPts val="50"/>
              </a:spcBef>
              <a:spcAft>
                <a:spcPts val="0"/>
              </a:spcAft>
            </a:pPr>
            <a:r>
              <a:rPr lang="fi-FI" sz="1100" dirty="0" smtClean="0"/>
              <a:t>EU Green Public </a:t>
            </a:r>
            <a:r>
              <a:rPr lang="fi-FI" sz="1100" dirty="0" err="1" smtClean="0"/>
              <a:t>Procurement</a:t>
            </a:r>
            <a:r>
              <a:rPr lang="fi-FI" sz="1100" dirty="0" smtClean="0"/>
              <a:t>: </a:t>
            </a:r>
            <a:r>
              <a:rPr lang="fi-FI" sz="1100" dirty="0" smtClean="0">
                <a:hlinkClick r:id="rId7"/>
              </a:rPr>
              <a:t>ympäristökriteerit</a:t>
            </a:r>
            <a:endParaRPr lang="fi-FI" sz="1100" dirty="0" smtClean="0"/>
          </a:p>
          <a:p>
            <a:pPr>
              <a:spcBef>
                <a:spcPts val="50"/>
              </a:spcBef>
              <a:spcAft>
                <a:spcPts val="0"/>
              </a:spcAft>
            </a:pPr>
            <a:r>
              <a:rPr lang="fi-FI" sz="1100" dirty="0" smtClean="0"/>
              <a:t>Motivan </a:t>
            </a:r>
            <a:r>
              <a:rPr lang="fi-FI" sz="1100" dirty="0"/>
              <a:t>hankintapalvelu: </a:t>
            </a:r>
            <a:r>
              <a:rPr lang="fi-FI" sz="1100" dirty="0">
                <a:hlinkClick r:id="rId8"/>
              </a:rPr>
              <a:t>Kestävien julkisten hankintojen tietopankki  </a:t>
            </a:r>
            <a:endParaRPr lang="fi-FI" sz="1100" dirty="0" smtClean="0"/>
          </a:p>
          <a:p>
            <a:pPr>
              <a:spcBef>
                <a:spcPts val="50"/>
              </a:spcBef>
              <a:spcAft>
                <a:spcPts val="0"/>
              </a:spcAft>
            </a:pPr>
            <a:r>
              <a:rPr lang="fi-FI" sz="1100" dirty="0" err="1" smtClean="0"/>
              <a:t>Ptc-services</a:t>
            </a:r>
            <a:r>
              <a:rPr lang="fi-FI" sz="1100" dirty="0"/>
              <a:t>: </a:t>
            </a:r>
            <a:r>
              <a:rPr lang="fi-FI" sz="1100" dirty="0">
                <a:hlinkClick r:id="rId9"/>
              </a:rPr>
              <a:t>Julkiset hankinnat ja </a:t>
            </a:r>
            <a:r>
              <a:rPr lang="fi-FI" sz="1100" dirty="0" smtClean="0">
                <a:hlinkClick r:id="rId9"/>
              </a:rPr>
              <a:t>yhteiskuntavastuu</a:t>
            </a:r>
            <a:endParaRPr lang="fi-FI" sz="1100" dirty="0"/>
          </a:p>
          <a:p>
            <a:pPr>
              <a:spcBef>
                <a:spcPts val="50"/>
              </a:spcBef>
              <a:spcAft>
                <a:spcPts val="0"/>
              </a:spcAft>
            </a:pPr>
            <a:r>
              <a:rPr lang="en-US" sz="1100" dirty="0" err="1" smtClean="0"/>
              <a:t>Suomen</a:t>
            </a:r>
            <a:r>
              <a:rPr lang="en-US" sz="1100" dirty="0" smtClean="0"/>
              <a:t> </a:t>
            </a:r>
            <a:r>
              <a:rPr lang="en-US" sz="1100" dirty="0" err="1" smtClean="0"/>
              <a:t>ympäristökeskus</a:t>
            </a:r>
            <a:r>
              <a:rPr lang="en-US" sz="1100" dirty="0" smtClean="0"/>
              <a:t>: </a:t>
            </a:r>
            <a:r>
              <a:rPr lang="en-US" sz="1100" dirty="0" smtClean="0">
                <a:hlinkClick r:id="rId10"/>
              </a:rPr>
              <a:t>Cleantech </a:t>
            </a:r>
            <a:r>
              <a:rPr lang="en-US" sz="1100" dirty="0" err="1">
                <a:hlinkClick r:id="rId10"/>
              </a:rPr>
              <a:t>hankintamappi</a:t>
            </a:r>
            <a:r>
              <a:rPr lang="en-US" sz="1100" dirty="0">
                <a:hlinkClick r:id="rId10"/>
              </a:rPr>
              <a:t> </a:t>
            </a:r>
            <a:endParaRPr lang="en-US" sz="1100" dirty="0" smtClean="0"/>
          </a:p>
          <a:p>
            <a:pPr>
              <a:spcBef>
                <a:spcPts val="50"/>
              </a:spcBef>
              <a:spcAft>
                <a:spcPts val="0"/>
              </a:spcAft>
            </a:pPr>
            <a:r>
              <a:rPr lang="fi-FI" sz="1100" dirty="0" smtClean="0"/>
              <a:t>Finnwatch: </a:t>
            </a:r>
            <a:r>
              <a:rPr lang="fi-FI" sz="1100" dirty="0" smtClean="0">
                <a:hlinkClick r:id="rId11"/>
              </a:rPr>
              <a:t>Sosiaalisesti kestävät hankinnat</a:t>
            </a:r>
            <a:endParaRPr lang="fi-FI" sz="1100" u="sng" dirty="0"/>
          </a:p>
          <a:p>
            <a:pPr>
              <a:spcBef>
                <a:spcPts val="50"/>
              </a:spcBef>
              <a:spcAft>
                <a:spcPts val="0"/>
              </a:spcAft>
            </a:pPr>
            <a:r>
              <a:rPr lang="fi-FI" sz="1100" dirty="0" smtClean="0"/>
              <a:t>Aspa.fi/Anneli Enbom, Espoon kaupunki: </a:t>
            </a:r>
            <a:r>
              <a:rPr lang="fi-FI" sz="1100" dirty="0" smtClean="0">
                <a:hlinkClick r:id="rId12"/>
              </a:rPr>
              <a:t>Asiakas osallisena palvelujen hankinnassa</a:t>
            </a:r>
            <a:endParaRPr lang="fi-FI" sz="1100" dirty="0" smtClean="0"/>
          </a:p>
          <a:p>
            <a:pPr>
              <a:spcBef>
                <a:spcPts val="50"/>
              </a:spcBef>
              <a:spcAft>
                <a:spcPts val="0"/>
              </a:spcAft>
            </a:pPr>
            <a:r>
              <a:rPr lang="fi-FI" sz="1100" dirty="0" smtClean="0">
                <a:hlinkClick r:id="rId13"/>
              </a:rPr>
              <a:t>Hankintalaki</a:t>
            </a:r>
            <a:endParaRPr lang="fi-FI" sz="1100" dirty="0" smtClean="0"/>
          </a:p>
          <a:p>
            <a:pPr>
              <a:spcBef>
                <a:spcPts val="50"/>
              </a:spcBef>
              <a:spcAft>
                <a:spcPts val="0"/>
              </a:spcAft>
            </a:pPr>
            <a:r>
              <a:rPr lang="fi-FI" sz="1100" dirty="0" smtClean="0">
                <a:hlinkClick r:id="rId14"/>
              </a:rPr>
              <a:t>Innovaatiokumppanuus, Tekes 2017.</a:t>
            </a:r>
            <a:endParaRPr lang="fi-FI" sz="1100" dirty="0"/>
          </a:p>
          <a:p>
            <a:pPr>
              <a:spcBef>
                <a:spcPts val="50"/>
              </a:spcBef>
              <a:spcAft>
                <a:spcPts val="0"/>
              </a:spcAft>
            </a:pPr>
            <a:r>
              <a:rPr lang="fi-FI" sz="1100" dirty="0" smtClean="0"/>
              <a:t>North </a:t>
            </a:r>
            <a:r>
              <a:rPr lang="fi-FI" sz="1100" dirty="0" err="1"/>
              <a:t>Patrol</a:t>
            </a:r>
            <a:r>
              <a:rPr lang="fi-FI" sz="1100" dirty="0"/>
              <a:t>: </a:t>
            </a:r>
            <a:r>
              <a:rPr lang="fi-FI" sz="1100" dirty="0">
                <a:hlinkClick r:id="rId15"/>
              </a:rPr>
              <a:t>Verkkopalvelun hankinta </a:t>
            </a:r>
            <a:r>
              <a:rPr lang="fi-FI" sz="1100" dirty="0" smtClean="0">
                <a:hlinkClick r:id="rId15"/>
              </a:rPr>
              <a:t>julkishallinnossa</a:t>
            </a:r>
            <a:endParaRPr lang="fi-FI" sz="1100" b="1" dirty="0" smtClean="0"/>
          </a:p>
          <a:p>
            <a:pPr>
              <a:spcBef>
                <a:spcPts val="50"/>
              </a:spcBef>
              <a:spcAft>
                <a:spcPts val="0"/>
              </a:spcAft>
            </a:pPr>
            <a:r>
              <a:rPr lang="fi-FI" sz="1100" dirty="0" err="1"/>
              <a:t>Procurement</a:t>
            </a:r>
            <a:r>
              <a:rPr lang="fi-FI" sz="1100" dirty="0"/>
              <a:t> of Innovation </a:t>
            </a:r>
            <a:r>
              <a:rPr lang="fi-FI" sz="1100" dirty="0" err="1"/>
              <a:t>Platform</a:t>
            </a:r>
            <a:r>
              <a:rPr lang="fi-FI" sz="1200" dirty="0"/>
              <a:t>:</a:t>
            </a:r>
            <a:r>
              <a:rPr lang="fi-FI" sz="1200" dirty="0" smtClean="0"/>
              <a:t> </a:t>
            </a:r>
            <a:r>
              <a:rPr lang="fi-FI" sz="1100" dirty="0" smtClean="0">
                <a:hlinkClick r:id="rId16"/>
              </a:rPr>
              <a:t>Guidance </a:t>
            </a:r>
            <a:r>
              <a:rPr lang="fi-FI" sz="1100" dirty="0">
                <a:hlinkClick r:id="rId16"/>
              </a:rPr>
              <a:t>for </a:t>
            </a:r>
            <a:r>
              <a:rPr lang="fi-FI" sz="1100" dirty="0" err="1">
                <a:hlinkClick r:id="rId16"/>
              </a:rPr>
              <a:t>public</a:t>
            </a:r>
            <a:r>
              <a:rPr lang="fi-FI" sz="1100" dirty="0">
                <a:hlinkClick r:id="rId16"/>
              </a:rPr>
              <a:t> </a:t>
            </a:r>
            <a:r>
              <a:rPr lang="fi-FI" sz="1100" dirty="0" err="1">
                <a:hlinkClick r:id="rId16"/>
              </a:rPr>
              <a:t>authorities</a:t>
            </a:r>
            <a:r>
              <a:rPr lang="fi-FI" sz="1100" dirty="0">
                <a:hlinkClick r:id="rId16"/>
              </a:rPr>
              <a:t> on </a:t>
            </a:r>
            <a:r>
              <a:rPr lang="fi-FI" sz="1100" dirty="0" smtClean="0">
                <a:hlinkClick r:id="rId16"/>
              </a:rPr>
              <a:t>PPI</a:t>
            </a:r>
            <a:r>
              <a:rPr lang="fi-FI" sz="1100" dirty="0" smtClean="0"/>
              <a:t> </a:t>
            </a:r>
          </a:p>
          <a:p>
            <a:pPr>
              <a:spcBef>
                <a:spcPts val="50"/>
              </a:spcBef>
              <a:spcAft>
                <a:spcPts val="0"/>
              </a:spcAft>
            </a:pPr>
            <a:r>
              <a:rPr lang="fi-FI" sz="1100" dirty="0" smtClean="0"/>
              <a:t>Hankinnat.fi: </a:t>
            </a:r>
            <a:r>
              <a:rPr lang="fi-FI" sz="1100" dirty="0" smtClean="0">
                <a:hlinkClick r:id="rId17"/>
              </a:rPr>
              <a:t>hankintamenettelyt</a:t>
            </a:r>
            <a:r>
              <a:rPr lang="fi-FI" sz="1100" dirty="0" smtClean="0"/>
              <a:t>, </a:t>
            </a:r>
            <a:r>
              <a:rPr lang="fi-FI" sz="1100" dirty="0" smtClean="0">
                <a:hlinkClick r:id="rId18"/>
              </a:rPr>
              <a:t>yleiset sopimusehdot</a:t>
            </a:r>
            <a:endParaRPr lang="fi-FI" sz="1100" dirty="0"/>
          </a:p>
          <a:p>
            <a:pPr>
              <a:spcBef>
                <a:spcPts val="50"/>
              </a:spcBef>
              <a:spcAft>
                <a:spcPts val="0"/>
              </a:spcAft>
            </a:pPr>
            <a:r>
              <a:rPr lang="en-US" sz="1100" dirty="0" smtClean="0"/>
              <a:t>Russell </a:t>
            </a:r>
            <a:r>
              <a:rPr lang="en-US" sz="1100" dirty="0"/>
              <a:t>Webster: </a:t>
            </a:r>
            <a:r>
              <a:rPr lang="en-US" sz="1100" dirty="0">
                <a:hlinkClick r:id="rId19"/>
              </a:rPr>
              <a:t>An analytical framework for payment by </a:t>
            </a:r>
            <a:r>
              <a:rPr lang="en-US" sz="1100" dirty="0" smtClean="0">
                <a:hlinkClick r:id="rId19"/>
              </a:rPr>
              <a:t>results</a:t>
            </a:r>
            <a:endParaRPr lang="en-US" sz="1100" dirty="0" smtClean="0"/>
          </a:p>
          <a:p>
            <a:pPr>
              <a:spcBef>
                <a:spcPts val="50"/>
              </a:spcBef>
              <a:spcAft>
                <a:spcPts val="0"/>
              </a:spcAft>
            </a:pPr>
            <a:r>
              <a:rPr lang="fi-FI" sz="1100" dirty="0" smtClean="0"/>
              <a:t>Russell </a:t>
            </a:r>
            <a:r>
              <a:rPr lang="fi-FI" sz="1100" dirty="0" err="1" smtClean="0"/>
              <a:t>Webster</a:t>
            </a:r>
            <a:r>
              <a:rPr lang="fi-FI" sz="1100" dirty="0" smtClean="0"/>
              <a:t>: </a:t>
            </a:r>
            <a:r>
              <a:rPr lang="fi-FI" sz="1100" dirty="0" smtClean="0">
                <a:hlinkClick r:id="rId20"/>
              </a:rPr>
              <a:t>Interactive </a:t>
            </a:r>
            <a:r>
              <a:rPr lang="fi-FI" sz="1100" dirty="0" err="1" smtClean="0">
                <a:hlinkClick r:id="rId20"/>
              </a:rPr>
              <a:t>PbR</a:t>
            </a:r>
            <a:r>
              <a:rPr lang="fi-FI" sz="1100" dirty="0" smtClean="0">
                <a:hlinkClick r:id="rId20"/>
              </a:rPr>
              <a:t> </a:t>
            </a:r>
            <a:r>
              <a:rPr lang="fi-FI" sz="1100" dirty="0" err="1" smtClean="0">
                <a:hlinkClick r:id="rId20"/>
              </a:rPr>
              <a:t>Tool</a:t>
            </a:r>
            <a:r>
              <a:rPr lang="fi-FI" sz="1100" dirty="0" smtClean="0">
                <a:hlinkClick r:id="rId20"/>
              </a:rPr>
              <a:t> </a:t>
            </a:r>
            <a:r>
              <a:rPr lang="fi-FI" sz="1100" dirty="0" smtClean="0"/>
              <a:t>&amp; </a:t>
            </a:r>
            <a:r>
              <a:rPr lang="fi-FI" sz="1100" u="sng" dirty="0" smtClean="0">
                <a:hlinkClick r:id="rId21"/>
              </a:rPr>
              <a:t>http://payment-by-results.site-previews.net/</a:t>
            </a:r>
            <a:endParaRPr lang="fi-FI" sz="1100" dirty="0" smtClean="0"/>
          </a:p>
          <a:p>
            <a:pPr>
              <a:spcBef>
                <a:spcPts val="50"/>
              </a:spcBef>
              <a:spcAft>
                <a:spcPts val="0"/>
              </a:spcAft>
            </a:pPr>
            <a:r>
              <a:rPr lang="fi-FI" sz="1100" dirty="0">
                <a:hlinkClick r:id="rId22"/>
              </a:rPr>
              <a:t>Eafip –</a:t>
            </a:r>
            <a:r>
              <a:rPr lang="fi-FI" sz="1100" dirty="0" err="1" smtClean="0">
                <a:hlinkClick r:id="rId22"/>
              </a:rPr>
              <a:t>toolkit</a:t>
            </a:r>
            <a:endParaRPr lang="fi-FI" sz="1100" dirty="0"/>
          </a:p>
          <a:p>
            <a:pPr>
              <a:spcBef>
                <a:spcPts val="50"/>
              </a:spcBef>
              <a:spcAft>
                <a:spcPts val="0"/>
              </a:spcAft>
            </a:pPr>
            <a:r>
              <a:rPr lang="fi-FI" sz="1100" u="sng" dirty="0" smtClean="0">
                <a:hlinkClick r:id="rId23"/>
              </a:rPr>
              <a:t>Innokylä.fi</a:t>
            </a:r>
            <a:endParaRPr lang="fi-FI" sz="1100" u="sng" dirty="0"/>
          </a:p>
          <a:p>
            <a:pPr>
              <a:spcBef>
                <a:spcPts val="50"/>
              </a:spcBef>
              <a:spcAft>
                <a:spcPts val="0"/>
              </a:spcAft>
            </a:pPr>
            <a:r>
              <a:rPr lang="en-US" sz="1100" dirty="0" smtClean="0"/>
              <a:t>Dutch </a:t>
            </a:r>
            <a:r>
              <a:rPr lang="en-US" sz="1100" dirty="0"/>
              <a:t>public procurement expertise </a:t>
            </a:r>
            <a:r>
              <a:rPr lang="en-US" sz="1100" dirty="0" err="1" smtClean="0"/>
              <a:t>centre</a:t>
            </a:r>
            <a:r>
              <a:rPr lang="en-US" sz="1100" dirty="0" smtClean="0"/>
              <a:t>: </a:t>
            </a:r>
            <a:r>
              <a:rPr lang="en-US" sz="1100" dirty="0">
                <a:hlinkClick r:id="rId24"/>
              </a:rPr>
              <a:t>Know the </a:t>
            </a:r>
            <a:r>
              <a:rPr lang="en-US" sz="1100" dirty="0" smtClean="0">
                <a:hlinkClick r:id="rId24"/>
              </a:rPr>
              <a:t>market </a:t>
            </a:r>
            <a:endParaRPr lang="en-US" sz="1100" dirty="0" smtClean="0"/>
          </a:p>
          <a:p>
            <a:pPr>
              <a:spcBef>
                <a:spcPts val="50"/>
              </a:spcBef>
              <a:spcAft>
                <a:spcPts val="0"/>
              </a:spcAft>
            </a:pPr>
            <a:r>
              <a:rPr lang="fi-FI" sz="1100" dirty="0">
                <a:hlinkClick r:id="rId25"/>
              </a:rPr>
              <a:t>Digital </a:t>
            </a:r>
            <a:r>
              <a:rPr lang="fi-FI" sz="1100" dirty="0" err="1">
                <a:hlinkClick r:id="rId25"/>
              </a:rPr>
              <a:t>Reboot</a:t>
            </a:r>
            <a:r>
              <a:rPr lang="fi-FI" sz="1100" dirty="0">
                <a:hlinkClick r:id="rId25"/>
              </a:rPr>
              <a:t> </a:t>
            </a:r>
            <a:r>
              <a:rPr lang="fi-FI" sz="1100" dirty="0" smtClean="0">
                <a:hlinkClick r:id="rId25"/>
              </a:rPr>
              <a:t>Finland</a:t>
            </a:r>
            <a:r>
              <a:rPr lang="fi-FI" sz="1100" dirty="0" smtClean="0"/>
              <a:t> (suunnittelukilpailut ja hackathon)</a:t>
            </a:r>
          </a:p>
          <a:p>
            <a:pPr>
              <a:spcBef>
                <a:spcPts val="50"/>
              </a:spcBef>
              <a:spcAft>
                <a:spcPts val="0"/>
              </a:spcAft>
            </a:pPr>
            <a:r>
              <a:rPr lang="fi-FI" sz="1100" dirty="0" smtClean="0"/>
              <a:t>Kokeileva Suomi: </a:t>
            </a:r>
            <a:r>
              <a:rPr lang="fi-FI" sz="1100" dirty="0" err="1" smtClean="0">
                <a:hlinkClick r:id="rId26"/>
              </a:rPr>
              <a:t>Hackathon</a:t>
            </a:r>
            <a:r>
              <a:rPr lang="fi-FI" sz="1100" dirty="0" smtClean="0">
                <a:hlinkClick r:id="rId26"/>
              </a:rPr>
              <a:t> osana suunnittelukilpailua</a:t>
            </a:r>
            <a:r>
              <a:rPr lang="fi-FI" sz="1100" dirty="0" smtClean="0"/>
              <a:t> </a:t>
            </a:r>
          </a:p>
          <a:p>
            <a:pPr>
              <a:spcBef>
                <a:spcPts val="50"/>
              </a:spcBef>
              <a:spcAft>
                <a:spcPts val="0"/>
              </a:spcAft>
            </a:pPr>
            <a:r>
              <a:rPr lang="fi-FI" sz="1100" dirty="0" smtClean="0"/>
              <a:t>Valovirta</a:t>
            </a:r>
            <a:r>
              <a:rPr lang="fi-FI" sz="1100" dirty="0"/>
              <a:t>, Ville /VTT </a:t>
            </a:r>
            <a:r>
              <a:rPr lang="fi-FI" sz="1100" dirty="0" smtClean="0"/>
              <a:t>Oy: pilotointi </a:t>
            </a:r>
            <a:r>
              <a:rPr lang="fi-FI" sz="1100" dirty="0"/>
              <a:t>ja kokeilut, hankinnan kohteen ja vertailuperusteiden </a:t>
            </a:r>
            <a:r>
              <a:rPr lang="fi-FI" sz="1100" dirty="0" smtClean="0"/>
              <a:t>määrittely. Esitys HANKI-projektin käynnistystilaisuudessa. </a:t>
            </a:r>
            <a:endParaRPr lang="fi-FI" sz="1100" dirty="0"/>
          </a:p>
          <a:p>
            <a:pPr>
              <a:spcBef>
                <a:spcPts val="50"/>
              </a:spcBef>
              <a:spcAft>
                <a:spcPts val="0"/>
              </a:spcAft>
            </a:pPr>
            <a:r>
              <a:rPr lang="fi-FI" sz="1100" dirty="0"/>
              <a:t>Tuotetestaus osana julkista hankintaa: </a:t>
            </a:r>
            <a:r>
              <a:rPr lang="fi-FI" sz="1100" i="1" dirty="0"/>
              <a:t>Tekes/ Edelläkävijät Oulussa-Hankinnoilla elinvoimaa. </a:t>
            </a:r>
            <a:r>
              <a:rPr lang="fi-FI" sz="1100" i="1" dirty="0" smtClean="0"/>
              <a:t> </a:t>
            </a:r>
            <a:r>
              <a:rPr lang="fi-FI" sz="1100" dirty="0" smtClean="0"/>
              <a:t>Oulun </a:t>
            </a:r>
            <a:r>
              <a:rPr lang="fi-FI" sz="1100" dirty="0"/>
              <a:t>kaupunki/strateginen </a:t>
            </a:r>
            <a:r>
              <a:rPr lang="fi-FI" sz="1100" dirty="0" smtClean="0"/>
              <a:t>hankinta</a:t>
            </a:r>
            <a:endParaRPr lang="fi-FI" sz="1100" dirty="0"/>
          </a:p>
          <a:p>
            <a:pPr>
              <a:spcBef>
                <a:spcPts val="50"/>
              </a:spcBef>
              <a:spcAft>
                <a:spcPts val="0"/>
              </a:spcAft>
            </a:pPr>
            <a:r>
              <a:rPr lang="en-US" sz="1100" dirty="0" err="1" smtClean="0"/>
              <a:t>vertailuperusteissa</a:t>
            </a:r>
            <a:r>
              <a:rPr lang="en-US" sz="1100" dirty="0" smtClean="0"/>
              <a:t>:</a:t>
            </a:r>
          </a:p>
          <a:p>
            <a:pPr lvl="1">
              <a:spcBef>
                <a:spcPts val="50"/>
              </a:spcBef>
              <a:spcAft>
                <a:spcPts val="0"/>
              </a:spcAft>
            </a:pPr>
            <a:r>
              <a:rPr lang="en-US" sz="1100" dirty="0" smtClean="0"/>
              <a:t>Dutch </a:t>
            </a:r>
            <a:r>
              <a:rPr lang="en-US" sz="1100" dirty="0"/>
              <a:t>public procurement expertise </a:t>
            </a:r>
            <a:r>
              <a:rPr lang="en-US" sz="1100" dirty="0" err="1" smtClean="0"/>
              <a:t>centre</a:t>
            </a:r>
            <a:r>
              <a:rPr lang="en-US" sz="1100" dirty="0" smtClean="0"/>
              <a:t>: </a:t>
            </a:r>
            <a:r>
              <a:rPr lang="en-US" sz="1100" dirty="0" smtClean="0">
                <a:hlinkClick r:id="rId27"/>
              </a:rPr>
              <a:t>Innovation-driven procurement</a:t>
            </a:r>
            <a:endParaRPr lang="fi-FI" sz="1100" dirty="0"/>
          </a:p>
          <a:p>
            <a:pPr lvl="1">
              <a:spcBef>
                <a:spcPts val="50"/>
              </a:spcBef>
              <a:spcAft>
                <a:spcPts val="0"/>
              </a:spcAft>
            </a:pPr>
            <a:r>
              <a:rPr lang="en-US" sz="1100" dirty="0"/>
              <a:t>Ministry of Infrastructure and the Environment &amp; </a:t>
            </a:r>
            <a:r>
              <a:rPr lang="en-US" sz="1100" dirty="0" err="1"/>
              <a:t>Ministery</a:t>
            </a:r>
            <a:r>
              <a:rPr lang="en-US" sz="1100" dirty="0"/>
              <a:t> of the Interior and Kingdom Relations, Den </a:t>
            </a:r>
            <a:r>
              <a:rPr lang="en-US" sz="1100" dirty="0" smtClean="0"/>
              <a:t>Haag: </a:t>
            </a:r>
            <a:r>
              <a:rPr lang="en-US" sz="1100" dirty="0">
                <a:hlinkClick r:id="rId28"/>
              </a:rPr>
              <a:t>Functional Specification </a:t>
            </a:r>
            <a:r>
              <a:rPr lang="en-US" sz="1100" dirty="0" smtClean="0">
                <a:hlinkClick r:id="rId28"/>
              </a:rPr>
              <a:t>Guide </a:t>
            </a:r>
            <a:endParaRPr lang="en-US" sz="1100" dirty="0" smtClean="0"/>
          </a:p>
        </p:txBody>
      </p:sp>
      <p:sp>
        <p:nvSpPr>
          <p:cNvPr id="7" name="Dian numeron paikkamerkki 6"/>
          <p:cNvSpPr>
            <a:spLocks noGrp="1"/>
          </p:cNvSpPr>
          <p:nvPr>
            <p:ph type="sldNum" sz="quarter" idx="12"/>
          </p:nvPr>
        </p:nvSpPr>
        <p:spPr/>
        <p:txBody>
          <a:bodyPr/>
          <a:lstStyle/>
          <a:p>
            <a:fld id="{35702E44-7133-4039-AFB2-677BAF16ACB9}" type="slidenum">
              <a:rPr lang="fi-FI" smtClean="0"/>
              <a:t>104</a:t>
            </a:fld>
            <a:endParaRPr lang="fi-FI"/>
          </a:p>
        </p:txBody>
      </p:sp>
      <p:sp>
        <p:nvSpPr>
          <p:cNvPr id="6" name="Suorakulmio 5">
            <a:hlinkClick r:id="rId29"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NAVIGOINTIIN</a:t>
            </a:r>
            <a:endParaRPr lang="fi-FI" sz="1200" dirty="0"/>
          </a:p>
        </p:txBody>
      </p:sp>
    </p:spTree>
    <p:extLst>
      <p:ext uri="{BB962C8B-B14F-4D97-AF65-F5344CB8AC3E}">
        <p14:creationId xmlns:p14="http://schemas.microsoft.com/office/powerpoint/2010/main" val="85530063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35702E44-7133-4039-AFB2-677BAF16ACB9}" type="slidenum">
              <a:rPr lang="fi-FI" smtClean="0"/>
              <a:t>105</a:t>
            </a:fld>
            <a:endParaRPr lang="fi-FI"/>
          </a:p>
        </p:txBody>
      </p:sp>
      <p:pic>
        <p:nvPicPr>
          <p:cNvPr id="4" name="Kuv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4333" y="2505073"/>
            <a:ext cx="6260214" cy="767385"/>
          </a:xfrm>
          <a:prstGeom prst="rect">
            <a:avLst/>
          </a:prstGeom>
        </p:spPr>
      </p:pic>
      <p:sp>
        <p:nvSpPr>
          <p:cNvPr id="7" name="Suorakulmio 6">
            <a:hlinkClick r:id="rId3"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ETUSIVULLE</a:t>
            </a:r>
            <a:endParaRPr lang="fi-FI" sz="1200" dirty="0"/>
          </a:p>
        </p:txBody>
      </p:sp>
      <p:sp>
        <p:nvSpPr>
          <p:cNvPr id="2" name="Tekstiruutu 1"/>
          <p:cNvSpPr txBox="1"/>
          <p:nvPr/>
        </p:nvSpPr>
        <p:spPr>
          <a:xfrm>
            <a:off x="3133164" y="3925663"/>
            <a:ext cx="8135471" cy="1908215"/>
          </a:xfrm>
          <a:prstGeom prst="rect">
            <a:avLst/>
          </a:prstGeom>
          <a:noFill/>
        </p:spPr>
        <p:txBody>
          <a:bodyPr wrap="square" rtlCol="0">
            <a:spAutoFit/>
          </a:bodyPr>
          <a:lstStyle/>
          <a:p>
            <a:r>
              <a:rPr lang="fi-FI" sz="1400" b="1" dirty="0" smtClean="0">
                <a:solidFill>
                  <a:schemeClr val="tx1">
                    <a:lumMod val="75000"/>
                    <a:lumOff val="25000"/>
                  </a:schemeClr>
                </a:solidFill>
              </a:rPr>
              <a:t>Lisätietoja:</a:t>
            </a:r>
          </a:p>
          <a:p>
            <a:endParaRPr lang="fi-FI" sz="1400" dirty="0" smtClean="0">
              <a:solidFill>
                <a:schemeClr val="tx1">
                  <a:lumMod val="75000"/>
                  <a:lumOff val="25000"/>
                </a:schemeClr>
              </a:solidFill>
            </a:endParaRPr>
          </a:p>
          <a:p>
            <a:r>
              <a:rPr lang="fi-FI" sz="1400" dirty="0" smtClean="0">
                <a:solidFill>
                  <a:schemeClr val="tx1">
                    <a:lumMod val="75000"/>
                    <a:lumOff val="25000"/>
                  </a:schemeClr>
                </a:solidFill>
              </a:rPr>
              <a:t>Anni Kurvinen 			Tanja Welin</a:t>
            </a:r>
          </a:p>
          <a:p>
            <a:r>
              <a:rPr lang="fi-FI" sz="1400" dirty="0" smtClean="0">
                <a:solidFill>
                  <a:schemeClr val="tx1">
                    <a:lumMod val="75000"/>
                    <a:lumOff val="25000"/>
                  </a:schemeClr>
                </a:solidFill>
              </a:rPr>
              <a:t>kehittämiskoordinaattori			hankintapäällikkö 		</a:t>
            </a:r>
            <a:br>
              <a:rPr lang="fi-FI" sz="1400" dirty="0" smtClean="0">
                <a:solidFill>
                  <a:schemeClr val="tx1">
                    <a:lumMod val="75000"/>
                    <a:lumOff val="25000"/>
                  </a:schemeClr>
                </a:solidFill>
              </a:rPr>
            </a:br>
            <a:r>
              <a:rPr lang="fi-FI" sz="1400" dirty="0" err="1" smtClean="0">
                <a:solidFill>
                  <a:schemeClr val="tx1">
                    <a:lumMod val="75000"/>
                    <a:lumOff val="25000"/>
                  </a:schemeClr>
                </a:solidFill>
              </a:rPr>
              <a:t>anni.kurvinen</a:t>
            </a:r>
            <a:r>
              <a:rPr lang="fi-FI" sz="1400" dirty="0" smtClean="0">
                <a:solidFill>
                  <a:schemeClr val="tx1">
                    <a:lumMod val="75000"/>
                    <a:lumOff val="25000"/>
                  </a:schemeClr>
                </a:solidFill>
              </a:rPr>
              <a:t> @ tampere.fi		</a:t>
            </a:r>
            <a:r>
              <a:rPr lang="fi-FI" sz="1400" dirty="0" err="1" smtClean="0">
                <a:solidFill>
                  <a:schemeClr val="tx1">
                    <a:lumMod val="75000"/>
                    <a:lumOff val="25000"/>
                  </a:schemeClr>
                </a:solidFill>
              </a:rPr>
              <a:t>tanja.welin</a:t>
            </a:r>
            <a:r>
              <a:rPr lang="fi-FI" sz="1400" dirty="0" smtClean="0">
                <a:solidFill>
                  <a:schemeClr val="tx1">
                    <a:lumMod val="75000"/>
                    <a:lumOff val="25000"/>
                  </a:schemeClr>
                </a:solidFill>
              </a:rPr>
              <a:t> @ tampere.fi</a:t>
            </a:r>
          </a:p>
          <a:p>
            <a:endParaRPr lang="fi-FI" sz="1400" dirty="0" smtClean="0">
              <a:solidFill>
                <a:schemeClr val="tx1">
                  <a:lumMod val="75000"/>
                  <a:lumOff val="25000"/>
                </a:schemeClr>
              </a:solidFill>
            </a:endParaRPr>
          </a:p>
          <a:p>
            <a:r>
              <a:rPr lang="fi-FI" sz="2000" b="1" dirty="0" smtClean="0">
                <a:solidFill>
                  <a:schemeClr val="tx1">
                    <a:lumMod val="75000"/>
                    <a:lumOff val="25000"/>
                  </a:schemeClr>
                </a:solidFill>
              </a:rPr>
              <a:t>	Konserniohjaus, Strategia- ja kehittämisyksikkö</a:t>
            </a:r>
          </a:p>
          <a:p>
            <a:endParaRPr lang="fi-FI" sz="1400" dirty="0" smtClean="0">
              <a:solidFill>
                <a:schemeClr val="tx1">
                  <a:lumMod val="75000"/>
                  <a:lumOff val="25000"/>
                </a:schemeClr>
              </a:solidFill>
            </a:endParaRPr>
          </a:p>
        </p:txBody>
      </p:sp>
    </p:spTree>
    <p:extLst>
      <p:ext uri="{BB962C8B-B14F-4D97-AF65-F5344CB8AC3E}">
        <p14:creationId xmlns:p14="http://schemas.microsoft.com/office/powerpoint/2010/main" val="14757950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Kuva 15">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8966" y="2103426"/>
            <a:ext cx="1556779" cy="1519873"/>
          </a:xfrm>
          <a:prstGeom prst="rect">
            <a:avLst/>
          </a:prstGeom>
        </p:spPr>
      </p:pic>
      <p:sp>
        <p:nvSpPr>
          <p:cNvPr id="2" name="Otsikko 1"/>
          <p:cNvSpPr>
            <a:spLocks noGrp="1"/>
          </p:cNvSpPr>
          <p:nvPr>
            <p:ph type="title"/>
          </p:nvPr>
        </p:nvSpPr>
        <p:spPr/>
        <p:txBody>
          <a:bodyPr/>
          <a:lstStyle/>
          <a:p>
            <a:r>
              <a:rPr lang="fi-FI" dirty="0" smtClean="0"/>
              <a:t>Tulosperusteinen hankinta: suunnittelu</a:t>
            </a:r>
            <a:endParaRPr lang="fi-FI" dirty="0"/>
          </a:p>
        </p:txBody>
      </p:sp>
      <p:sp>
        <p:nvSpPr>
          <p:cNvPr id="3" name="Sisällön paikkamerkki 2"/>
          <p:cNvSpPr>
            <a:spLocks noGrp="1"/>
          </p:cNvSpPr>
          <p:nvPr>
            <p:ph idx="1"/>
          </p:nvPr>
        </p:nvSpPr>
        <p:spPr>
          <a:xfrm>
            <a:off x="1097280" y="1759437"/>
            <a:ext cx="8772411" cy="4472917"/>
          </a:xfrm>
        </p:spPr>
        <p:txBody>
          <a:bodyPr>
            <a:noAutofit/>
          </a:bodyPr>
          <a:lstStyle/>
          <a:p>
            <a:pPr marL="0" indent="0">
              <a:buNone/>
            </a:pPr>
            <a:r>
              <a:rPr lang="fi-FI" sz="1600" b="1" i="1" dirty="0"/>
              <a:t>Tulosperusteisen hankinnan onnistumisen edellytyksenä on </a:t>
            </a:r>
            <a:r>
              <a:rPr lang="fi-FI" sz="1600" b="1" i="1" dirty="0" smtClean="0"/>
              <a:t>ymmärrys…</a:t>
            </a:r>
            <a:br>
              <a:rPr lang="fi-FI" sz="1600" b="1" i="1" dirty="0" smtClean="0"/>
            </a:br>
            <a:endParaRPr lang="fi-FI" sz="1600" b="1" i="1" dirty="0" smtClean="0"/>
          </a:p>
          <a:p>
            <a:pPr lvl="2">
              <a:lnSpc>
                <a:spcPct val="100000"/>
              </a:lnSpc>
            </a:pPr>
            <a:r>
              <a:rPr lang="fi-FI" sz="1400" dirty="0" smtClean="0"/>
              <a:t>Palvelun käyttäjien </a:t>
            </a:r>
            <a:r>
              <a:rPr lang="fi-FI" sz="1400" b="1" dirty="0" smtClean="0"/>
              <a:t>tarpeista </a:t>
            </a:r>
            <a:r>
              <a:rPr lang="fi-FI" sz="1400" dirty="0" smtClean="0"/>
              <a:t>(käyttäjä- ja tarvelähtöinen hankintatarpeen määrittäminen)</a:t>
            </a:r>
          </a:p>
          <a:p>
            <a:pPr lvl="2">
              <a:lnSpc>
                <a:spcPct val="100000"/>
              </a:lnSpc>
            </a:pPr>
            <a:r>
              <a:rPr lang="fi-FI" sz="1400" b="1" dirty="0" smtClean="0"/>
              <a:t>Markkinoiden piirteistä </a:t>
            </a:r>
            <a:r>
              <a:rPr lang="fi-FI" sz="1400" dirty="0" smtClean="0"/>
              <a:t>(markkinatuntemus ja vuoropuhelut)</a:t>
            </a:r>
            <a:endParaRPr lang="fi-FI" sz="1400" dirty="0"/>
          </a:p>
          <a:p>
            <a:pPr lvl="2">
              <a:lnSpc>
                <a:spcPct val="100000"/>
              </a:lnSpc>
            </a:pPr>
            <a:r>
              <a:rPr lang="fi-FI" sz="1400" b="1" dirty="0"/>
              <a:t>R</a:t>
            </a:r>
            <a:r>
              <a:rPr lang="fi-FI" sz="1400" b="1" dirty="0" smtClean="0"/>
              <a:t>iskien </a:t>
            </a:r>
            <a:r>
              <a:rPr lang="fi-FI" sz="1400" b="1" dirty="0"/>
              <a:t>tunnistamisesta </a:t>
            </a:r>
            <a:r>
              <a:rPr lang="fi-FI" sz="1400" dirty="0"/>
              <a:t>ja niiden jakamisesta osapuolten kesken </a:t>
            </a:r>
          </a:p>
          <a:p>
            <a:pPr lvl="2">
              <a:lnSpc>
                <a:spcPct val="100000"/>
              </a:lnSpc>
            </a:pPr>
            <a:r>
              <a:rPr lang="fi-FI" sz="1400" dirty="0"/>
              <a:t>K</a:t>
            </a:r>
            <a:r>
              <a:rPr lang="fi-FI" sz="1400" dirty="0" smtClean="0"/>
              <a:t>okonaistavoitteesta johdettavista, </a:t>
            </a:r>
            <a:r>
              <a:rPr lang="fi-FI" sz="1400" dirty="0"/>
              <a:t>mitattavissa olevista </a:t>
            </a:r>
            <a:r>
              <a:rPr lang="fi-FI" sz="1400" b="1" dirty="0" smtClean="0"/>
              <a:t>tulostavoitteista</a:t>
            </a:r>
          </a:p>
          <a:p>
            <a:pPr lvl="2">
              <a:lnSpc>
                <a:spcPct val="100000"/>
              </a:lnSpc>
            </a:pPr>
            <a:r>
              <a:rPr lang="fi-FI" sz="1400" b="1" dirty="0" smtClean="0"/>
              <a:t>Suoriutumisen vähimmäistason </a:t>
            </a:r>
            <a:r>
              <a:rPr lang="fi-FI" sz="1400" dirty="0" smtClean="0"/>
              <a:t>asettamisesta dataan perustuvaa tietoa apuna käyttäen </a:t>
            </a:r>
          </a:p>
          <a:p>
            <a:pPr lvl="2">
              <a:lnSpc>
                <a:spcPct val="100000"/>
              </a:lnSpc>
            </a:pPr>
            <a:r>
              <a:rPr lang="fi-FI" sz="1400" b="1" dirty="0" err="1" smtClean="0"/>
              <a:t>Tulos-</a:t>
            </a:r>
            <a:r>
              <a:rPr lang="fi-FI" sz="1400" b="1" dirty="0" smtClean="0"/>
              <a:t> </a:t>
            </a:r>
            <a:r>
              <a:rPr lang="fi-FI" sz="1400" b="1" dirty="0"/>
              <a:t>ja kehittämiskannusteiden </a:t>
            </a:r>
            <a:r>
              <a:rPr lang="fi-FI" sz="1400" dirty="0"/>
              <a:t>asettamisesta: tulosperusteinen hankinta ei itsessään välttämättä ole riittävä innovaatioiden synnyttäjä, siksi innovaatiokannusteita voi asettaa tulostavoitteiden päälle</a:t>
            </a:r>
          </a:p>
          <a:p>
            <a:pPr lvl="2">
              <a:lnSpc>
                <a:spcPct val="100000"/>
              </a:lnSpc>
            </a:pPr>
            <a:r>
              <a:rPr lang="fi-FI" sz="1400" dirty="0"/>
              <a:t>T</a:t>
            </a:r>
            <a:r>
              <a:rPr lang="fi-FI" sz="1400" dirty="0" smtClean="0"/>
              <a:t>arjousten</a:t>
            </a:r>
            <a:r>
              <a:rPr lang="fi-FI" sz="1400" b="1" dirty="0" smtClean="0"/>
              <a:t> </a:t>
            </a:r>
            <a:r>
              <a:rPr lang="fi-FI" sz="1400" b="1" dirty="0"/>
              <a:t>laatuvertailuista</a:t>
            </a:r>
            <a:r>
              <a:rPr lang="fi-FI" sz="1400" dirty="0"/>
              <a:t>: </a:t>
            </a:r>
            <a:r>
              <a:rPr lang="fi-FI" sz="1400" dirty="0" smtClean="0"/>
              <a:t>esimerkiksi tulosten saavuttamisen asteeseen perustuvaa lupausta, </a:t>
            </a:r>
            <a:r>
              <a:rPr lang="fi-FI" sz="1400" dirty="0"/>
              <a:t>toiminnan vaikuttavuuden </a:t>
            </a:r>
            <a:r>
              <a:rPr lang="fi-FI" sz="1400" dirty="0" err="1"/>
              <a:t>kehittämis</a:t>
            </a:r>
            <a:r>
              <a:rPr lang="fi-FI" sz="1400" dirty="0"/>
              <a:t>- ja toteuttamissuunnitelmia ja asiakastarinaa </a:t>
            </a:r>
            <a:r>
              <a:rPr lang="fi-FI" sz="1400" dirty="0" smtClean="0"/>
              <a:t>on käytetty (ks. lisää tietopankista).</a:t>
            </a:r>
          </a:p>
          <a:p>
            <a:pPr lvl="2">
              <a:lnSpc>
                <a:spcPct val="100000"/>
              </a:lnSpc>
            </a:pPr>
            <a:r>
              <a:rPr lang="fi-FI" sz="1400" b="1" dirty="0" smtClean="0"/>
              <a:t>Kannustinmallien variaatioista </a:t>
            </a:r>
            <a:r>
              <a:rPr lang="fi-FI" sz="1400" dirty="0" smtClean="0"/>
              <a:t>ja </a:t>
            </a:r>
            <a:r>
              <a:rPr lang="fi-FI" sz="1400" dirty="0"/>
              <a:t>siten tulosperusteisuuden mallista: </a:t>
            </a:r>
            <a:r>
              <a:rPr lang="fi-FI" sz="1400" dirty="0" smtClean="0"/>
              <a:t>Puhtaassa tulosperusteisuudessa </a:t>
            </a:r>
            <a:r>
              <a:rPr lang="fi-FI" sz="1400" dirty="0"/>
              <a:t>tuottajalle maksetaan </a:t>
            </a:r>
            <a:r>
              <a:rPr lang="fi-FI" sz="1400" dirty="0" smtClean="0"/>
              <a:t>vasta, </a:t>
            </a:r>
            <a:r>
              <a:rPr lang="fi-FI" sz="1400" dirty="0"/>
              <a:t>kun tulos on saavutettu. Välimalleissa </a:t>
            </a:r>
            <a:r>
              <a:rPr lang="fi-FI" sz="1400" dirty="0" smtClean="0"/>
              <a:t>maksetaan suoriteperusteinen </a:t>
            </a:r>
            <a:r>
              <a:rPr lang="fi-FI" sz="1400" dirty="0"/>
              <a:t>perushinta, jonka päälle voidaan asettaa tulosbonus tai -sanktio sekä muita kannusteita</a:t>
            </a:r>
            <a:r>
              <a:rPr lang="fi-FI" sz="1400" dirty="0" smtClean="0"/>
              <a:t>.</a:t>
            </a:r>
          </a:p>
          <a:p>
            <a:pPr lvl="3">
              <a:lnSpc>
                <a:spcPct val="100000"/>
              </a:lnSpc>
            </a:pPr>
            <a:r>
              <a:rPr lang="fi-FI" sz="1400" dirty="0" smtClean="0"/>
              <a:t> </a:t>
            </a:r>
            <a:r>
              <a:rPr lang="fi-FI" sz="1400" dirty="0"/>
              <a:t>Puhdas tulosperusteisuus jättää tuottajalle vallan määritellä esimerkiksi millaisella henkilöstöllä se palvelun tuottaa tavoitteisiin pääsemiseksi. Jos hankinta ei edusta puhdasta tulosperusteisuutta, on tuotantoon asetettava </a:t>
            </a:r>
            <a:r>
              <a:rPr lang="fi-FI" sz="1400" dirty="0" smtClean="0"/>
              <a:t>reunaehtoja kuten esimerkiksi henkilöstömitoitus. </a:t>
            </a:r>
            <a:endParaRPr lang="fi-FI" sz="1400" dirty="0"/>
          </a:p>
          <a:p>
            <a:pPr lvl="2">
              <a:lnSpc>
                <a:spcPct val="100000"/>
              </a:lnSpc>
            </a:pPr>
            <a:r>
              <a:rPr lang="fi-FI" sz="1400" b="1" dirty="0"/>
              <a:t>O</a:t>
            </a:r>
            <a:r>
              <a:rPr lang="fi-FI" sz="1400" b="1" dirty="0" smtClean="0"/>
              <a:t>nnistumisen </a:t>
            </a:r>
            <a:r>
              <a:rPr lang="fi-FI" sz="1400" b="1" dirty="0"/>
              <a:t>arvioinnista </a:t>
            </a:r>
            <a:r>
              <a:rPr lang="fi-FI" sz="1400" dirty="0"/>
              <a:t>ja sen käytännöistä sopimuskaudella yhdessä tuottajan </a:t>
            </a:r>
            <a:r>
              <a:rPr lang="fi-FI" sz="1400" dirty="0" smtClean="0"/>
              <a:t>kanssa.</a:t>
            </a:r>
            <a:endParaRPr lang="fi-FI" sz="1400" dirty="0"/>
          </a:p>
          <a:p>
            <a:endParaRPr lang="fi-FI" dirty="0"/>
          </a:p>
        </p:txBody>
      </p:sp>
      <p:sp>
        <p:nvSpPr>
          <p:cNvPr id="9" name="Alatunnisteen paikkamerkki 8"/>
          <p:cNvSpPr>
            <a:spLocks noGrp="1"/>
          </p:cNvSpPr>
          <p:nvPr>
            <p:ph type="ftr" sz="quarter" idx="11"/>
          </p:nvPr>
        </p:nvSpPr>
        <p:spPr/>
        <p:txBody>
          <a:bodyPr/>
          <a:lstStyle/>
          <a:p>
            <a:r>
              <a:rPr lang="fi-FI" dirty="0" smtClean="0"/>
              <a:t>TULOSPERUSTEINEN HANKINTA</a:t>
            </a:r>
            <a:endParaRPr lang="fi-FI" dirty="0"/>
          </a:p>
        </p:txBody>
      </p:sp>
      <p:sp>
        <p:nvSpPr>
          <p:cNvPr id="10" name="Tekstiruutu 9"/>
          <p:cNvSpPr txBox="1"/>
          <p:nvPr/>
        </p:nvSpPr>
        <p:spPr>
          <a:xfrm>
            <a:off x="9785209" y="3441187"/>
            <a:ext cx="2079811" cy="553998"/>
          </a:xfrm>
          <a:prstGeom prst="rect">
            <a:avLst/>
          </a:prstGeom>
          <a:noFill/>
        </p:spPr>
        <p:txBody>
          <a:bodyPr wrap="square" rtlCol="0">
            <a:spAutoFit/>
          </a:bodyPr>
          <a:lstStyle/>
          <a:p>
            <a:pPr algn="ctr"/>
            <a:r>
              <a:rPr lang="fi-FI" sz="1000" dirty="0" smtClean="0">
                <a:solidFill>
                  <a:schemeClr val="tx1">
                    <a:lumMod val="75000"/>
                    <a:lumOff val="25000"/>
                  </a:schemeClr>
                </a:solidFill>
              </a:rPr>
              <a:t>Tietopankissa laadun vertailun kriteerejä ja sopimusten kannustinmalleja</a:t>
            </a:r>
            <a:endParaRPr lang="fi-FI" sz="1000" dirty="0">
              <a:solidFill>
                <a:schemeClr val="tx1">
                  <a:lumMod val="75000"/>
                  <a:lumOff val="25000"/>
                </a:schemeClr>
              </a:solidFill>
            </a:endParaRPr>
          </a:p>
        </p:txBody>
      </p:sp>
      <p:sp>
        <p:nvSpPr>
          <p:cNvPr id="6" name="Dian numeron paikkamerkki 5"/>
          <p:cNvSpPr>
            <a:spLocks noGrp="1"/>
          </p:cNvSpPr>
          <p:nvPr>
            <p:ph type="sldNum" sz="quarter" idx="12"/>
          </p:nvPr>
        </p:nvSpPr>
        <p:spPr/>
        <p:txBody>
          <a:bodyPr/>
          <a:lstStyle/>
          <a:p>
            <a:fld id="{35702E44-7133-4039-AFB2-677BAF16ACB9}" type="slidenum">
              <a:rPr lang="fi-FI" smtClean="0"/>
              <a:t>11</a:t>
            </a:fld>
            <a:endParaRPr lang="fi-FI"/>
          </a:p>
        </p:txBody>
      </p:sp>
      <p:sp>
        <p:nvSpPr>
          <p:cNvPr id="12" name="Suorakulmio 11">
            <a:hlinkClick r:id="rId4" action="ppaction://hlinksldjump"/>
          </p:cNvPr>
          <p:cNvSpPr/>
          <p:nvPr/>
        </p:nvSpPr>
        <p:spPr>
          <a:xfrm>
            <a:off x="10617957" y="6457929"/>
            <a:ext cx="1405519" cy="3669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a:t>
            </a:r>
            <a:r>
              <a:rPr lang="fi-FI" sz="1200" dirty="0"/>
              <a:t> </a:t>
            </a:r>
            <a:r>
              <a:rPr lang="fi-FI" sz="1200" dirty="0" smtClean="0"/>
              <a:t>ALKUUN</a:t>
            </a:r>
            <a:endParaRPr lang="fi-FI" sz="1200" dirty="0"/>
          </a:p>
        </p:txBody>
      </p:sp>
      <p:pic>
        <p:nvPicPr>
          <p:cNvPr id="14" name="Kuva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338203">
            <a:off x="11228224" y="3005451"/>
            <a:ext cx="352493" cy="352493"/>
          </a:xfrm>
          <a:prstGeom prst="rect">
            <a:avLst/>
          </a:prstGeom>
          <a:noFill/>
        </p:spPr>
      </p:pic>
      <p:sp>
        <p:nvSpPr>
          <p:cNvPr id="13" name="Suorakulmio 12">
            <a:hlinkClick r:id="" action="ppaction://customshow?id=0&amp;return=true"/>
          </p:cNvPr>
          <p:cNvSpPr/>
          <p:nvPr/>
        </p:nvSpPr>
        <p:spPr>
          <a:xfrm>
            <a:off x="10072351" y="4175627"/>
            <a:ext cx="1951125" cy="1570866"/>
          </a:xfrm>
          <a:prstGeom prst="rect">
            <a:avLst/>
          </a:prstGeom>
          <a:no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23">
              <a:spcBef>
                <a:spcPts val="1200"/>
              </a:spcBef>
              <a:spcAft>
                <a:spcPts val="201"/>
              </a:spcAft>
              <a:buClr>
                <a:srgbClr val="63CADE"/>
              </a:buClr>
              <a:buSzPct val="100000"/>
            </a:pPr>
            <a:r>
              <a:rPr lang="fi-FI" sz="1400" b="1" dirty="0" smtClean="0">
                <a:solidFill>
                  <a:schemeClr val="tx1">
                    <a:lumMod val="75000"/>
                    <a:lumOff val="25000"/>
                  </a:schemeClr>
                </a:solidFill>
              </a:rPr>
              <a:t>Case</a:t>
            </a:r>
            <a:r>
              <a:rPr lang="fi-FI" sz="1400" b="1" dirty="0">
                <a:solidFill>
                  <a:schemeClr val="tx1">
                    <a:lumMod val="75000"/>
                    <a:lumOff val="25000"/>
                  </a:schemeClr>
                </a:solidFill>
              </a:rPr>
              <a:t>: N</a:t>
            </a:r>
            <a:r>
              <a:rPr lang="fi-FI" sz="1400" b="1" dirty="0" smtClean="0">
                <a:solidFill>
                  <a:schemeClr val="tx1">
                    <a:lumMod val="75000"/>
                    <a:lumOff val="25000"/>
                  </a:schemeClr>
                </a:solidFill>
              </a:rPr>
              <a:t>uorten </a:t>
            </a:r>
            <a:r>
              <a:rPr lang="fi-FI" sz="1400" b="1" dirty="0">
                <a:solidFill>
                  <a:schemeClr val="tx1">
                    <a:lumMod val="75000"/>
                    <a:lumOff val="25000"/>
                  </a:schemeClr>
                </a:solidFill>
              </a:rPr>
              <a:t>matalan </a:t>
            </a:r>
            <a:r>
              <a:rPr lang="fi-FI" sz="1400" b="1" dirty="0" smtClean="0">
                <a:solidFill>
                  <a:schemeClr val="tx1">
                    <a:lumMod val="75000"/>
                    <a:lumOff val="25000"/>
                  </a:schemeClr>
                </a:solidFill>
              </a:rPr>
              <a:t>kynnyksen </a:t>
            </a:r>
            <a:r>
              <a:rPr lang="fi-FI" sz="1400" b="1" dirty="0">
                <a:solidFill>
                  <a:schemeClr val="tx1">
                    <a:lumMod val="75000"/>
                    <a:lumOff val="25000"/>
                  </a:schemeClr>
                </a:solidFill>
              </a:rPr>
              <a:t>palvelujen hankinta</a:t>
            </a:r>
          </a:p>
        </p:txBody>
      </p:sp>
      <p:pic>
        <p:nvPicPr>
          <p:cNvPr id="15" name="Kuva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08382">
            <a:off x="11626759" y="5425561"/>
            <a:ext cx="346572" cy="346572"/>
          </a:xfrm>
          <a:prstGeom prst="rect">
            <a:avLst/>
          </a:prstGeom>
          <a:noFill/>
        </p:spPr>
      </p:pic>
    </p:spTree>
    <p:extLst>
      <p:ext uri="{BB962C8B-B14F-4D97-AF65-F5344CB8AC3E}">
        <p14:creationId xmlns:p14="http://schemas.microsoft.com/office/powerpoint/2010/main" val="1462562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Tulosperusteinen hankinta: toimeenpano</a:t>
            </a:r>
            <a:endParaRPr lang="fi-FI" dirty="0"/>
          </a:p>
        </p:txBody>
      </p:sp>
      <p:sp>
        <p:nvSpPr>
          <p:cNvPr id="3" name="Sisällön paikkamerkki 2"/>
          <p:cNvSpPr>
            <a:spLocks noGrp="1"/>
          </p:cNvSpPr>
          <p:nvPr>
            <p:ph idx="1"/>
          </p:nvPr>
        </p:nvSpPr>
        <p:spPr>
          <a:xfrm>
            <a:off x="1097279" y="1775355"/>
            <a:ext cx="10058401" cy="3330220"/>
          </a:xfrm>
        </p:spPr>
        <p:txBody>
          <a:bodyPr>
            <a:normAutofit/>
          </a:bodyPr>
          <a:lstStyle/>
          <a:p>
            <a:pPr marL="0" indent="0">
              <a:buNone/>
            </a:pPr>
            <a:r>
              <a:rPr lang="fi-FI" sz="1600" b="1" i="1" dirty="0"/>
              <a:t>Mitä </a:t>
            </a:r>
            <a:r>
              <a:rPr lang="fi-FI" sz="1600" b="1" i="1" dirty="0" smtClean="0"/>
              <a:t>tulosperusteisen hankinnan toimeenpano </a:t>
            </a:r>
            <a:r>
              <a:rPr lang="fi-FI" sz="1600" b="1" i="1" dirty="0"/>
              <a:t>vaatii</a:t>
            </a:r>
            <a:r>
              <a:rPr lang="fi-FI" sz="1600" b="1" i="1" dirty="0" smtClean="0"/>
              <a:t>?</a:t>
            </a:r>
            <a:br>
              <a:rPr lang="fi-FI" sz="1600" b="1" i="1" dirty="0" smtClean="0"/>
            </a:br>
            <a:endParaRPr lang="fi-FI" sz="1600" dirty="0"/>
          </a:p>
          <a:p>
            <a:pPr lvl="2">
              <a:lnSpc>
                <a:spcPct val="100000"/>
              </a:lnSpc>
            </a:pPr>
            <a:r>
              <a:rPr lang="fi-FI" sz="1400" dirty="0" smtClean="0"/>
              <a:t>Toimittajan </a:t>
            </a:r>
            <a:r>
              <a:rPr lang="fi-FI" sz="1400" dirty="0"/>
              <a:t>suoriutumisen raportointia, arviointia ja mahdollisuutta muuttaa toimintaa tavoitteisiin paremmin vastaamiseksi</a:t>
            </a:r>
          </a:p>
          <a:p>
            <a:pPr lvl="2">
              <a:lnSpc>
                <a:spcPct val="100000"/>
              </a:lnSpc>
            </a:pPr>
            <a:r>
              <a:rPr lang="fi-FI" sz="1400" dirty="0"/>
              <a:t>K</a:t>
            </a:r>
            <a:r>
              <a:rPr lang="fi-FI" sz="1400" dirty="0" smtClean="0"/>
              <a:t>äyttäjien </a:t>
            </a:r>
            <a:r>
              <a:rPr lang="fi-FI" sz="1400" dirty="0"/>
              <a:t>ja palveluntuottajien palautemekanismeja</a:t>
            </a:r>
          </a:p>
          <a:p>
            <a:pPr lvl="2">
              <a:lnSpc>
                <a:spcPct val="100000"/>
              </a:lnSpc>
            </a:pPr>
            <a:r>
              <a:rPr lang="fi-FI" sz="1400" dirty="0" smtClean="0"/>
              <a:t>Sitoutumista vastuisiin </a:t>
            </a:r>
            <a:r>
              <a:rPr lang="fi-FI" sz="1400" dirty="0"/>
              <a:t>ja </a:t>
            </a:r>
            <a:r>
              <a:rPr lang="fi-FI" sz="1400" dirty="0" smtClean="0"/>
              <a:t>velvollisuuksiin</a:t>
            </a:r>
          </a:p>
          <a:p>
            <a:pPr marL="384057" lvl="2" indent="0">
              <a:lnSpc>
                <a:spcPct val="100000"/>
              </a:lnSpc>
              <a:buNone/>
            </a:pPr>
            <a:endParaRPr lang="fi-FI" dirty="0"/>
          </a:p>
          <a:p>
            <a:pPr marL="0" indent="0">
              <a:buNone/>
            </a:pPr>
            <a:r>
              <a:rPr lang="fi-FI" sz="1600" b="1" i="1" dirty="0"/>
              <a:t>Jatkuva arviointi: kuinka tulosperusteisen hankinnan </a:t>
            </a:r>
            <a:r>
              <a:rPr lang="fi-FI" sz="1600" b="1" i="1" dirty="0" smtClean="0"/>
              <a:t>onnistumista arvioidaan?</a:t>
            </a:r>
            <a:r>
              <a:rPr lang="fi-FI" sz="1700" b="1" i="1" dirty="0" smtClean="0"/>
              <a:t/>
            </a:r>
            <a:br>
              <a:rPr lang="fi-FI" sz="1700" b="1" i="1" dirty="0" smtClean="0"/>
            </a:br>
            <a:endParaRPr lang="fi-FI" sz="1400" b="1" dirty="0"/>
          </a:p>
          <a:p>
            <a:pPr lvl="2">
              <a:lnSpc>
                <a:spcPct val="100000"/>
              </a:lnSpc>
            </a:pPr>
            <a:r>
              <a:rPr lang="fi-FI" sz="1400" dirty="0" smtClean="0"/>
              <a:t>Toteutunut </a:t>
            </a:r>
            <a:r>
              <a:rPr lang="fi-FI" sz="1400" dirty="0"/>
              <a:t>hyöty: vaikutus kustannuksiin, tuloksiin ja palvelun järjestämiseen</a:t>
            </a:r>
          </a:p>
          <a:p>
            <a:pPr lvl="2">
              <a:lnSpc>
                <a:spcPct val="100000"/>
              </a:lnSpc>
            </a:pPr>
            <a:r>
              <a:rPr lang="fi-FI" sz="1400" dirty="0"/>
              <a:t>A</a:t>
            </a:r>
            <a:r>
              <a:rPr lang="fi-FI" sz="1400" dirty="0" smtClean="0"/>
              <a:t>rvio </a:t>
            </a:r>
            <a:r>
              <a:rPr lang="fi-FI" sz="1400" dirty="0"/>
              <a:t>siitä, missä määrin hankintamallilla saadaan arvoa </a:t>
            </a:r>
            <a:r>
              <a:rPr lang="fi-FI" sz="1400" dirty="0" smtClean="0"/>
              <a:t>rahalle.</a:t>
            </a:r>
            <a:endParaRPr lang="fi-FI" dirty="0"/>
          </a:p>
          <a:p>
            <a:endParaRPr lang="fi-FI" dirty="0"/>
          </a:p>
        </p:txBody>
      </p:sp>
      <p:sp>
        <p:nvSpPr>
          <p:cNvPr id="7" name="Alatunnisteen paikkamerkki 6"/>
          <p:cNvSpPr>
            <a:spLocks noGrp="1"/>
          </p:cNvSpPr>
          <p:nvPr>
            <p:ph type="ftr" sz="quarter" idx="11"/>
          </p:nvPr>
        </p:nvSpPr>
        <p:spPr/>
        <p:txBody>
          <a:bodyPr/>
          <a:lstStyle/>
          <a:p>
            <a:r>
              <a:rPr lang="fi-FI" dirty="0" smtClean="0"/>
              <a:t>TULOSPERUSTEINEN HANKINTA</a:t>
            </a:r>
            <a:endParaRPr lang="fi-FI" dirty="0"/>
          </a:p>
        </p:txBody>
      </p:sp>
      <p:sp>
        <p:nvSpPr>
          <p:cNvPr id="6" name="Dian numeron paikkamerkki 5"/>
          <p:cNvSpPr>
            <a:spLocks noGrp="1"/>
          </p:cNvSpPr>
          <p:nvPr>
            <p:ph type="sldNum" sz="quarter" idx="12"/>
          </p:nvPr>
        </p:nvSpPr>
        <p:spPr/>
        <p:txBody>
          <a:bodyPr/>
          <a:lstStyle/>
          <a:p>
            <a:fld id="{35702E44-7133-4039-AFB2-677BAF16ACB9}" type="slidenum">
              <a:rPr lang="fi-FI" smtClean="0"/>
              <a:t>12</a:t>
            </a:fld>
            <a:endParaRPr lang="fi-FI"/>
          </a:p>
        </p:txBody>
      </p:sp>
      <p:sp>
        <p:nvSpPr>
          <p:cNvPr id="8" name="Suorakulmio 7">
            <a:hlinkClick r:id="rId2" action="ppaction://hlinksldjump"/>
          </p:cNvPr>
          <p:cNvSpPr/>
          <p:nvPr/>
        </p:nvSpPr>
        <p:spPr>
          <a:xfrm>
            <a:off x="10617957" y="6457929"/>
            <a:ext cx="1405519" cy="3669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a:t>
            </a:r>
            <a:r>
              <a:rPr lang="fi-FI" sz="1200" dirty="0"/>
              <a:t> </a:t>
            </a:r>
            <a:r>
              <a:rPr lang="fi-FI" sz="1200" dirty="0" smtClean="0"/>
              <a:t>ALKUUN</a:t>
            </a:r>
            <a:endParaRPr lang="fi-FI" sz="1200" dirty="0"/>
          </a:p>
        </p:txBody>
      </p:sp>
    </p:spTree>
    <p:extLst>
      <p:ext uri="{BB962C8B-B14F-4D97-AF65-F5344CB8AC3E}">
        <p14:creationId xmlns:p14="http://schemas.microsoft.com/office/powerpoint/2010/main" val="2732220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Suorakulmio 13"/>
          <p:cNvSpPr/>
          <p:nvPr/>
        </p:nvSpPr>
        <p:spPr>
          <a:xfrm>
            <a:off x="6036833" y="1628713"/>
            <a:ext cx="3933701" cy="32799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Suorakulmio 12"/>
          <p:cNvSpPr/>
          <p:nvPr/>
        </p:nvSpPr>
        <p:spPr>
          <a:xfrm>
            <a:off x="971774" y="4577199"/>
            <a:ext cx="3933701" cy="32799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Suorakulmio 1"/>
          <p:cNvSpPr/>
          <p:nvPr/>
        </p:nvSpPr>
        <p:spPr>
          <a:xfrm>
            <a:off x="971774" y="1628713"/>
            <a:ext cx="3933701" cy="32799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lumMod val="75000"/>
                  <a:lumOff val="25000"/>
                </a:schemeClr>
              </a:solidFill>
            </a:endParaRPr>
          </a:p>
        </p:txBody>
      </p:sp>
      <p:sp>
        <p:nvSpPr>
          <p:cNvPr id="3" name="Sisällön paikkamerkki 2"/>
          <p:cNvSpPr>
            <a:spLocks noGrp="1"/>
          </p:cNvSpPr>
          <p:nvPr>
            <p:ph idx="1"/>
          </p:nvPr>
        </p:nvSpPr>
        <p:spPr>
          <a:xfrm>
            <a:off x="1097280" y="1628713"/>
            <a:ext cx="4120179" cy="2948486"/>
          </a:xfrm>
        </p:spPr>
        <p:txBody>
          <a:bodyPr/>
          <a:lstStyle/>
          <a:p>
            <a:pPr marL="0" indent="0">
              <a:buNone/>
            </a:pPr>
            <a:r>
              <a:rPr lang="fi-FI" sz="1400" b="1" i="1" dirty="0" smtClean="0"/>
              <a:t>Nuorten matalan kynnyksen palvelujen hankinta</a:t>
            </a:r>
          </a:p>
          <a:p>
            <a:pPr marL="0" indent="0">
              <a:buNone/>
            </a:pPr>
            <a:r>
              <a:rPr lang="fi-FI" sz="1200" b="1" dirty="0" smtClean="0"/>
              <a:t>Tavoitteet </a:t>
            </a:r>
            <a:r>
              <a:rPr lang="fi-FI" sz="1200" b="1" dirty="0"/>
              <a:t>yksilölle:</a:t>
            </a:r>
          </a:p>
          <a:p>
            <a:r>
              <a:rPr lang="fi-FI" sz="1200" dirty="0"/>
              <a:t>Vähintään 50 % asiakkaista siirtyy jatkopalveluihin välittömästi 1-3 kuukauden sisällä ryhmän loputtua. </a:t>
            </a:r>
          </a:p>
          <a:p>
            <a:r>
              <a:rPr lang="fi-FI" sz="1200" dirty="0"/>
              <a:t>Mittari: </a:t>
            </a:r>
            <a:r>
              <a:rPr lang="fi-FI" sz="1200" dirty="0" smtClean="0"/>
              <a:t>jatkopalveluun </a:t>
            </a:r>
            <a:r>
              <a:rPr lang="fi-FI" sz="1200" dirty="0"/>
              <a:t>siirtyneiden määrä</a:t>
            </a:r>
          </a:p>
          <a:p>
            <a:pPr marL="0" indent="0">
              <a:buNone/>
            </a:pPr>
            <a:r>
              <a:rPr lang="fi-FI" sz="1200" b="1" dirty="0" smtClean="0"/>
              <a:t>Tuottavuustavoite</a:t>
            </a:r>
            <a:r>
              <a:rPr lang="fi-FI" sz="1200" b="1" dirty="0"/>
              <a:t>:</a:t>
            </a:r>
          </a:p>
          <a:p>
            <a:r>
              <a:rPr lang="fi-FI" sz="1200" dirty="0"/>
              <a:t>Nuoria on oltava palvelun piirissä vähintään 180/vuosi (</a:t>
            </a:r>
            <a:r>
              <a:rPr lang="fi-FI" sz="1200" dirty="0" err="1"/>
              <a:t>asiakkuus</a:t>
            </a:r>
            <a:r>
              <a:rPr lang="fi-FI" sz="1200" dirty="0"/>
              <a:t>=yhtäjaksoisesti vähintään yhden kerran viikossa 4 viikon ajan)</a:t>
            </a:r>
          </a:p>
          <a:p>
            <a:r>
              <a:rPr lang="fi-FI" sz="1200" dirty="0"/>
              <a:t>Mittari: </a:t>
            </a:r>
            <a:r>
              <a:rPr lang="fi-FI" sz="1200" dirty="0" smtClean="0"/>
              <a:t>palvelun </a:t>
            </a:r>
            <a:r>
              <a:rPr lang="fi-FI" sz="1200" dirty="0"/>
              <a:t>piirissä olevien nuorten määrä</a:t>
            </a:r>
          </a:p>
          <a:p>
            <a:endParaRPr lang="fi-FI" dirty="0"/>
          </a:p>
        </p:txBody>
      </p:sp>
      <p:sp>
        <p:nvSpPr>
          <p:cNvPr id="4" name="Otsikko 1"/>
          <p:cNvSpPr txBox="1">
            <a:spLocks/>
          </p:cNvSpPr>
          <p:nvPr/>
        </p:nvSpPr>
        <p:spPr>
          <a:xfrm>
            <a:off x="1097280" y="801649"/>
            <a:ext cx="10058400" cy="587829"/>
          </a:xfrm>
          <a:prstGeom prst="rect">
            <a:avLst/>
          </a:prstGeom>
        </p:spPr>
        <p:txBody>
          <a:bodyPr vert="horz" lIns="91440" tIns="45720" rIns="91440" bIns="45720" rtlCol="0" anchor="b">
            <a:normAutofit/>
          </a:bodyPr>
          <a:lstStyle>
            <a:lvl1pPr marL="0" algn="l" defTabSz="914423" rtl="0" eaLnBrk="1" latinLnBrk="0" hangingPunct="1">
              <a:lnSpc>
                <a:spcPct val="85000"/>
              </a:lnSpc>
              <a:spcBef>
                <a:spcPct val="0"/>
              </a:spcBef>
              <a:buNone/>
              <a:defRPr sz="2400" kern="1200" spc="-50" baseline="0">
                <a:solidFill>
                  <a:schemeClr val="tx1">
                    <a:lumMod val="75000"/>
                    <a:lumOff val="25000"/>
                  </a:schemeClr>
                </a:solidFill>
                <a:latin typeface="+mj-lt"/>
                <a:ea typeface="+mj-ea"/>
                <a:cs typeface="+mj-cs"/>
              </a:defRPr>
            </a:lvl1pPr>
          </a:lstStyle>
          <a:p>
            <a:r>
              <a:rPr lang="fi-FI" dirty="0" smtClean="0"/>
              <a:t>Tulosperusteinen hankinta: mittarit, esimerkkejä</a:t>
            </a:r>
            <a:endParaRPr lang="fi-FI" dirty="0"/>
          </a:p>
        </p:txBody>
      </p:sp>
      <p:sp>
        <p:nvSpPr>
          <p:cNvPr id="6" name="Tekstiruutu 5"/>
          <p:cNvSpPr txBox="1"/>
          <p:nvPr/>
        </p:nvSpPr>
        <p:spPr>
          <a:xfrm>
            <a:off x="6036833" y="1628713"/>
            <a:ext cx="4855285" cy="4862870"/>
          </a:xfrm>
          <a:prstGeom prst="rect">
            <a:avLst/>
          </a:prstGeom>
          <a:noFill/>
        </p:spPr>
        <p:txBody>
          <a:bodyPr wrap="square" rtlCol="0">
            <a:spAutoFit/>
          </a:bodyPr>
          <a:lstStyle/>
          <a:p>
            <a:pPr>
              <a:lnSpc>
                <a:spcPct val="100000"/>
              </a:lnSpc>
              <a:spcBef>
                <a:spcPts val="0"/>
              </a:spcBef>
            </a:pPr>
            <a:r>
              <a:rPr lang="fi-FI" sz="1400" b="1" i="1" dirty="0" smtClean="0">
                <a:solidFill>
                  <a:schemeClr val="tx1">
                    <a:lumMod val="75000"/>
                    <a:lumOff val="25000"/>
                  </a:schemeClr>
                </a:solidFill>
              </a:rPr>
              <a:t>Kotitori</a:t>
            </a:r>
          </a:p>
          <a:p>
            <a:pPr>
              <a:lnSpc>
                <a:spcPct val="100000"/>
              </a:lnSpc>
              <a:spcBef>
                <a:spcPts val="0"/>
              </a:spcBef>
            </a:pPr>
            <a:endParaRPr lang="fi-FI" sz="1400" b="1" i="1" dirty="0" smtClean="0">
              <a:solidFill>
                <a:schemeClr val="tx1">
                  <a:lumMod val="75000"/>
                  <a:lumOff val="25000"/>
                </a:schemeClr>
              </a:solidFill>
            </a:endParaRPr>
          </a:p>
          <a:p>
            <a:pPr>
              <a:lnSpc>
                <a:spcPct val="100000"/>
              </a:lnSpc>
              <a:spcBef>
                <a:spcPts val="0"/>
              </a:spcBef>
            </a:pPr>
            <a:r>
              <a:rPr lang="fi-FI" sz="1200" b="1" dirty="0" smtClean="0">
                <a:solidFill>
                  <a:schemeClr val="tx1">
                    <a:lumMod val="75000"/>
                    <a:lumOff val="25000"/>
                  </a:schemeClr>
                </a:solidFill>
              </a:rPr>
              <a:t>Tavoitteet </a:t>
            </a:r>
            <a:r>
              <a:rPr lang="fi-FI" sz="1200" b="1" dirty="0">
                <a:solidFill>
                  <a:schemeClr val="tx1">
                    <a:lumMod val="75000"/>
                    <a:lumOff val="25000"/>
                  </a:schemeClr>
                </a:solidFill>
              </a:rPr>
              <a:t>yksilölle:</a:t>
            </a:r>
          </a:p>
          <a:p>
            <a:pPr>
              <a:lnSpc>
                <a:spcPct val="100000"/>
              </a:lnSpc>
              <a:spcBef>
                <a:spcPts val="0"/>
              </a:spcBef>
            </a:pPr>
            <a:r>
              <a:rPr lang="fi-FI" sz="1200" dirty="0">
                <a:solidFill>
                  <a:schemeClr val="tx1">
                    <a:lumMod val="75000"/>
                    <a:lumOff val="25000"/>
                  </a:schemeClr>
                </a:solidFill>
              </a:rPr>
              <a:t>Asiakkaiden kotona asumisen tukeminen ja asiakkaiden tyytyväisyys palveluihin paranee</a:t>
            </a:r>
          </a:p>
          <a:p>
            <a:pPr>
              <a:lnSpc>
                <a:spcPct val="100000"/>
              </a:lnSpc>
              <a:spcBef>
                <a:spcPts val="0"/>
              </a:spcBef>
            </a:pPr>
            <a:r>
              <a:rPr lang="fi-FI" sz="1200" dirty="0">
                <a:solidFill>
                  <a:schemeClr val="tx1">
                    <a:lumMod val="75000"/>
                    <a:lumOff val="25000"/>
                  </a:schemeClr>
                </a:solidFill>
              </a:rPr>
              <a:t>Mittarit: </a:t>
            </a:r>
          </a:p>
          <a:p>
            <a:pPr>
              <a:lnSpc>
                <a:spcPct val="100000"/>
              </a:lnSpc>
              <a:spcBef>
                <a:spcPts val="0"/>
              </a:spcBef>
            </a:pPr>
            <a:r>
              <a:rPr lang="fi-FI" sz="1200" dirty="0">
                <a:solidFill>
                  <a:schemeClr val="tx1">
                    <a:lumMod val="75000"/>
                    <a:lumOff val="25000"/>
                  </a:schemeClr>
                </a:solidFill>
              </a:rPr>
              <a:t>1) Asiakastyytyväisyys </a:t>
            </a:r>
            <a:r>
              <a:rPr lang="fi-FI" sz="1200" dirty="0" smtClean="0">
                <a:solidFill>
                  <a:schemeClr val="tx1">
                    <a:lumMod val="75000"/>
                    <a:lumOff val="25000"/>
                  </a:schemeClr>
                </a:solidFill>
              </a:rPr>
              <a:t>asteikolla 1-5. </a:t>
            </a:r>
            <a:endParaRPr lang="fi-FI" sz="1200" dirty="0">
              <a:solidFill>
                <a:schemeClr val="tx1">
                  <a:lumMod val="75000"/>
                  <a:lumOff val="25000"/>
                </a:schemeClr>
              </a:solidFill>
            </a:endParaRPr>
          </a:p>
          <a:p>
            <a:pPr>
              <a:lnSpc>
                <a:spcPct val="100000"/>
              </a:lnSpc>
              <a:spcBef>
                <a:spcPts val="0"/>
              </a:spcBef>
            </a:pPr>
            <a:r>
              <a:rPr lang="fi-FI" sz="1200" dirty="0">
                <a:solidFill>
                  <a:schemeClr val="tx1">
                    <a:lumMod val="75000"/>
                    <a:lumOff val="25000"/>
                  </a:schemeClr>
                </a:solidFill>
              </a:rPr>
              <a:t>2) Asiakkaiden raskaampiin palveluihin siirtymisen väheneminen x%:ia.</a:t>
            </a:r>
          </a:p>
          <a:p>
            <a:pPr>
              <a:lnSpc>
                <a:spcPct val="100000"/>
              </a:lnSpc>
              <a:spcBef>
                <a:spcPts val="0"/>
              </a:spcBef>
            </a:pPr>
            <a:endParaRPr lang="fi-FI" sz="1200" b="1" dirty="0">
              <a:solidFill>
                <a:schemeClr val="tx1">
                  <a:lumMod val="75000"/>
                  <a:lumOff val="25000"/>
                </a:schemeClr>
              </a:solidFill>
            </a:endParaRPr>
          </a:p>
          <a:p>
            <a:pPr>
              <a:lnSpc>
                <a:spcPct val="100000"/>
              </a:lnSpc>
              <a:spcBef>
                <a:spcPts val="0"/>
              </a:spcBef>
            </a:pPr>
            <a:r>
              <a:rPr lang="fi-FI" sz="1200" b="1" dirty="0">
                <a:solidFill>
                  <a:schemeClr val="tx1">
                    <a:lumMod val="75000"/>
                    <a:lumOff val="25000"/>
                  </a:schemeClr>
                </a:solidFill>
              </a:rPr>
              <a:t>Tavoitteet yhteisölle:</a:t>
            </a:r>
          </a:p>
          <a:p>
            <a:pPr>
              <a:lnSpc>
                <a:spcPct val="100000"/>
              </a:lnSpc>
              <a:spcBef>
                <a:spcPts val="0"/>
              </a:spcBef>
            </a:pPr>
            <a:r>
              <a:rPr lang="fi-FI" sz="1200" dirty="0">
                <a:solidFill>
                  <a:schemeClr val="tx1">
                    <a:lumMod val="75000"/>
                    <a:lumOff val="25000"/>
                  </a:schemeClr>
                </a:solidFill>
              </a:rPr>
              <a:t>Kehittämiskumppanuus yhdessä eri toimijoiden ja Tampereen kaupungin kanssa.</a:t>
            </a:r>
          </a:p>
          <a:p>
            <a:pPr>
              <a:lnSpc>
                <a:spcPct val="100000"/>
              </a:lnSpc>
              <a:spcBef>
                <a:spcPts val="0"/>
              </a:spcBef>
            </a:pPr>
            <a:r>
              <a:rPr lang="fi-FI" sz="1200" dirty="0">
                <a:solidFill>
                  <a:schemeClr val="tx1">
                    <a:lumMod val="75000"/>
                    <a:lumOff val="25000"/>
                  </a:schemeClr>
                </a:solidFill>
              </a:rPr>
              <a:t>Mittari: </a:t>
            </a:r>
          </a:p>
          <a:p>
            <a:pPr>
              <a:lnSpc>
                <a:spcPct val="100000"/>
              </a:lnSpc>
              <a:spcBef>
                <a:spcPts val="0"/>
              </a:spcBef>
            </a:pPr>
            <a:r>
              <a:rPr lang="fi-FI" sz="1200" dirty="0">
                <a:solidFill>
                  <a:schemeClr val="tx1">
                    <a:lumMod val="75000"/>
                    <a:lumOff val="25000"/>
                  </a:schemeClr>
                </a:solidFill>
              </a:rPr>
              <a:t>1)Sidosryhmien tyytyväisyys kehittämistoimenpiteisiin, koordinointiin ja toteutuneisiin tavoitteisiin (arviointi 1-5)</a:t>
            </a:r>
          </a:p>
          <a:p>
            <a:pPr>
              <a:lnSpc>
                <a:spcPct val="100000"/>
              </a:lnSpc>
              <a:spcBef>
                <a:spcPts val="0"/>
              </a:spcBef>
            </a:pPr>
            <a:endParaRPr lang="fi-FI" sz="1200" dirty="0">
              <a:solidFill>
                <a:schemeClr val="tx1">
                  <a:lumMod val="75000"/>
                  <a:lumOff val="25000"/>
                </a:schemeClr>
              </a:solidFill>
            </a:endParaRPr>
          </a:p>
          <a:p>
            <a:pPr>
              <a:lnSpc>
                <a:spcPct val="100000"/>
              </a:lnSpc>
              <a:spcBef>
                <a:spcPts val="0"/>
              </a:spcBef>
            </a:pPr>
            <a:r>
              <a:rPr lang="fi-FI" sz="1200" b="1" dirty="0">
                <a:solidFill>
                  <a:schemeClr val="tx1">
                    <a:lumMod val="75000"/>
                    <a:lumOff val="25000"/>
                  </a:schemeClr>
                </a:solidFill>
              </a:rPr>
              <a:t>Tuottavuustavoitteet:</a:t>
            </a:r>
          </a:p>
          <a:p>
            <a:pPr>
              <a:lnSpc>
                <a:spcPct val="100000"/>
              </a:lnSpc>
              <a:spcBef>
                <a:spcPts val="0"/>
              </a:spcBef>
            </a:pPr>
            <a:r>
              <a:rPr lang="fi-FI" sz="1200" dirty="0">
                <a:solidFill>
                  <a:schemeClr val="tx1">
                    <a:lumMod val="75000"/>
                    <a:lumOff val="25000"/>
                  </a:schemeClr>
                </a:solidFill>
              </a:rPr>
              <a:t>Palveluntuottaja vastaa kasvavaan palvelutarpeeseen oikea-aikaisesti ja asiakkaat ovat tyytyväisiä saamaansa palveluun.</a:t>
            </a:r>
          </a:p>
          <a:p>
            <a:pPr>
              <a:lnSpc>
                <a:spcPct val="100000"/>
              </a:lnSpc>
              <a:spcBef>
                <a:spcPts val="0"/>
              </a:spcBef>
            </a:pPr>
            <a:r>
              <a:rPr lang="fi-FI" sz="1200" dirty="0">
                <a:solidFill>
                  <a:schemeClr val="tx1">
                    <a:lumMod val="75000"/>
                    <a:lumOff val="25000"/>
                  </a:schemeClr>
                </a:solidFill>
              </a:rPr>
              <a:t>Mittarit: </a:t>
            </a:r>
          </a:p>
          <a:p>
            <a:pPr>
              <a:lnSpc>
                <a:spcPct val="100000"/>
              </a:lnSpc>
              <a:spcBef>
                <a:spcPts val="0"/>
              </a:spcBef>
            </a:pPr>
            <a:r>
              <a:rPr lang="fi-FI" sz="1200" dirty="0">
                <a:solidFill>
                  <a:schemeClr val="tx1">
                    <a:lumMod val="75000"/>
                    <a:lumOff val="25000"/>
                  </a:schemeClr>
                </a:solidFill>
              </a:rPr>
              <a:t>1) Neuvonta-ja ohjauspalvelun vastausprosentti </a:t>
            </a:r>
          </a:p>
          <a:p>
            <a:pPr>
              <a:lnSpc>
                <a:spcPct val="100000"/>
              </a:lnSpc>
              <a:spcBef>
                <a:spcPts val="0"/>
              </a:spcBef>
            </a:pPr>
            <a:r>
              <a:rPr lang="fi-FI" sz="1200" dirty="0">
                <a:solidFill>
                  <a:schemeClr val="tx1">
                    <a:lumMod val="75000"/>
                    <a:lumOff val="25000"/>
                  </a:schemeClr>
                </a:solidFill>
              </a:rPr>
              <a:t>2) asiakastyytyväisyys (arviointi 1-5)</a:t>
            </a:r>
          </a:p>
          <a:p>
            <a:pPr>
              <a:lnSpc>
                <a:spcPct val="100000"/>
              </a:lnSpc>
              <a:spcBef>
                <a:spcPts val="0"/>
              </a:spcBef>
            </a:pPr>
            <a:r>
              <a:rPr lang="fi-FI" sz="1200" dirty="0">
                <a:solidFill>
                  <a:schemeClr val="tx1">
                    <a:lumMod val="75000"/>
                    <a:lumOff val="25000"/>
                  </a:schemeClr>
                </a:solidFill>
              </a:rPr>
              <a:t>3) sähköisten yhteydenottojen määrän lisäys%</a:t>
            </a:r>
          </a:p>
          <a:p>
            <a:endParaRPr lang="fi-FI" dirty="0"/>
          </a:p>
        </p:txBody>
      </p:sp>
      <p:sp>
        <p:nvSpPr>
          <p:cNvPr id="7" name="Tekstiruutu 6"/>
          <p:cNvSpPr txBox="1"/>
          <p:nvPr/>
        </p:nvSpPr>
        <p:spPr>
          <a:xfrm>
            <a:off x="971774" y="4577199"/>
            <a:ext cx="4756673" cy="1656864"/>
          </a:xfrm>
          <a:prstGeom prst="rect">
            <a:avLst/>
          </a:prstGeom>
          <a:noFill/>
        </p:spPr>
        <p:txBody>
          <a:bodyPr wrap="square" rtlCol="0">
            <a:spAutoFit/>
          </a:bodyPr>
          <a:lstStyle/>
          <a:p>
            <a:r>
              <a:rPr lang="fi-FI" sz="1400" b="1" i="1" dirty="0" smtClean="0">
                <a:solidFill>
                  <a:schemeClr val="tx1">
                    <a:lumMod val="75000"/>
                    <a:lumOff val="25000"/>
                  </a:schemeClr>
                </a:solidFill>
              </a:rPr>
              <a:t>Tuetun asumisen palvelujen hankinta</a:t>
            </a:r>
          </a:p>
          <a:p>
            <a:endParaRPr lang="fi-FI" sz="1200" b="1" dirty="0" smtClean="0"/>
          </a:p>
          <a:p>
            <a:pPr marL="342908" indent="-342908" defTabSz="914423">
              <a:lnSpc>
                <a:spcPct val="90000"/>
              </a:lnSpc>
              <a:spcBef>
                <a:spcPts val="1200"/>
              </a:spcBef>
              <a:spcAft>
                <a:spcPts val="201"/>
              </a:spcAft>
              <a:buClr>
                <a:schemeClr val="accent1"/>
              </a:buClr>
              <a:buSzPct val="100000"/>
              <a:buFont typeface="Arial" panose="020B0604020202020204" pitchFamily="34" charset="0"/>
              <a:buChar char="•"/>
            </a:pPr>
            <a:r>
              <a:rPr lang="fi-FI" sz="1200" dirty="0" smtClean="0">
                <a:solidFill>
                  <a:schemeClr val="tx1">
                    <a:lumMod val="75000"/>
                    <a:lumOff val="25000"/>
                  </a:schemeClr>
                </a:solidFill>
              </a:rPr>
              <a:t>Tavoitteena </a:t>
            </a:r>
            <a:r>
              <a:rPr lang="fi-FI" sz="1200" dirty="0">
                <a:solidFill>
                  <a:schemeClr val="tx1">
                    <a:lumMod val="75000"/>
                    <a:lumOff val="25000"/>
                  </a:schemeClr>
                </a:solidFill>
              </a:rPr>
              <a:t>antaa asiakkaalle valmiuksia itsenäiseen asumiseen ja elämänhallintaan.</a:t>
            </a:r>
          </a:p>
          <a:p>
            <a:pPr marL="342908" indent="-342908" defTabSz="914423">
              <a:lnSpc>
                <a:spcPct val="90000"/>
              </a:lnSpc>
              <a:spcBef>
                <a:spcPts val="1200"/>
              </a:spcBef>
              <a:spcAft>
                <a:spcPts val="201"/>
              </a:spcAft>
              <a:buClr>
                <a:schemeClr val="accent1"/>
              </a:buClr>
              <a:buSzPct val="100000"/>
              <a:buFont typeface="Arial" panose="020B0604020202020204" pitchFamily="34" charset="0"/>
              <a:buChar char="•"/>
            </a:pPr>
            <a:r>
              <a:rPr lang="fi-FI" sz="1200" dirty="0">
                <a:solidFill>
                  <a:schemeClr val="tx1">
                    <a:lumMod val="75000"/>
                    <a:lumOff val="25000"/>
                  </a:schemeClr>
                </a:solidFill>
              </a:rPr>
              <a:t>Mittarit: sopimuskaudella </a:t>
            </a:r>
            <a:r>
              <a:rPr lang="fi-FI" sz="1200" dirty="0" err="1">
                <a:solidFill>
                  <a:schemeClr val="tx1">
                    <a:lumMod val="75000"/>
                    <a:lumOff val="25000"/>
                  </a:schemeClr>
                </a:solidFill>
              </a:rPr>
              <a:t>pilotoidaan</a:t>
            </a:r>
            <a:r>
              <a:rPr lang="fi-FI" sz="1200" dirty="0">
                <a:solidFill>
                  <a:schemeClr val="tx1">
                    <a:lumMod val="75000"/>
                    <a:lumOff val="25000"/>
                  </a:schemeClr>
                </a:solidFill>
              </a:rPr>
              <a:t> erilaisia toimintakyvyn arvioimisen mittareita: ASTA, Tuva, PAAVO, </a:t>
            </a:r>
            <a:r>
              <a:rPr lang="fi-FI" sz="1200" dirty="0" err="1">
                <a:solidFill>
                  <a:schemeClr val="tx1">
                    <a:lumMod val="75000"/>
                    <a:lumOff val="25000"/>
                  </a:schemeClr>
                </a:solidFill>
              </a:rPr>
              <a:t>Living</a:t>
            </a:r>
            <a:r>
              <a:rPr lang="fi-FI" sz="1200" dirty="0">
                <a:solidFill>
                  <a:schemeClr val="tx1">
                    <a:lumMod val="75000"/>
                    <a:lumOff val="25000"/>
                  </a:schemeClr>
                </a:solidFill>
              </a:rPr>
              <a:t> </a:t>
            </a:r>
            <a:r>
              <a:rPr lang="fi-FI" sz="1200" dirty="0" err="1">
                <a:solidFill>
                  <a:schemeClr val="tx1">
                    <a:lumMod val="75000"/>
                    <a:lumOff val="25000"/>
                  </a:schemeClr>
                </a:solidFill>
              </a:rPr>
              <a:t>Skills</a:t>
            </a:r>
            <a:r>
              <a:rPr lang="fi-FI" sz="1200" dirty="0">
                <a:solidFill>
                  <a:schemeClr val="tx1">
                    <a:lumMod val="75000"/>
                    <a:lumOff val="25000"/>
                  </a:schemeClr>
                </a:solidFill>
              </a:rPr>
              <a:t>, GAS, WHODAS 2.0. </a:t>
            </a:r>
          </a:p>
        </p:txBody>
      </p:sp>
      <p:sp>
        <p:nvSpPr>
          <p:cNvPr id="8" name="Alatunnisteen paikkamerkki 7"/>
          <p:cNvSpPr>
            <a:spLocks noGrp="1"/>
          </p:cNvSpPr>
          <p:nvPr>
            <p:ph type="ftr" sz="quarter" idx="11"/>
          </p:nvPr>
        </p:nvSpPr>
        <p:spPr/>
        <p:txBody>
          <a:bodyPr/>
          <a:lstStyle/>
          <a:p>
            <a:r>
              <a:rPr lang="fi-FI" dirty="0" smtClean="0"/>
              <a:t>TULOSPERUSTEINEN HANKINTA</a:t>
            </a:r>
            <a:endParaRPr lang="fi-FI" dirty="0"/>
          </a:p>
        </p:txBody>
      </p:sp>
      <p:sp>
        <p:nvSpPr>
          <p:cNvPr id="9" name="Dian numeron paikkamerkki 8"/>
          <p:cNvSpPr>
            <a:spLocks noGrp="1"/>
          </p:cNvSpPr>
          <p:nvPr>
            <p:ph type="sldNum" sz="quarter" idx="12"/>
          </p:nvPr>
        </p:nvSpPr>
        <p:spPr/>
        <p:txBody>
          <a:bodyPr/>
          <a:lstStyle/>
          <a:p>
            <a:fld id="{35702E44-7133-4039-AFB2-677BAF16ACB9}" type="slidenum">
              <a:rPr lang="fi-FI" smtClean="0"/>
              <a:t>13</a:t>
            </a:fld>
            <a:endParaRPr lang="fi-FI"/>
          </a:p>
        </p:txBody>
      </p:sp>
      <p:sp>
        <p:nvSpPr>
          <p:cNvPr id="11" name="Suorakulmio 10">
            <a:hlinkClick r:id="rId2" action="ppaction://hlinksldjump"/>
          </p:cNvPr>
          <p:cNvSpPr/>
          <p:nvPr/>
        </p:nvSpPr>
        <p:spPr>
          <a:xfrm>
            <a:off x="10617957" y="6457929"/>
            <a:ext cx="1405519" cy="3669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a:t>
            </a:r>
            <a:r>
              <a:rPr lang="fi-FI" sz="1200" dirty="0"/>
              <a:t> </a:t>
            </a:r>
            <a:r>
              <a:rPr lang="fi-FI" sz="1200" dirty="0" smtClean="0"/>
              <a:t>ALKUUN</a:t>
            </a:r>
            <a:endParaRPr lang="fi-FI" sz="1200" dirty="0"/>
          </a:p>
        </p:txBody>
      </p:sp>
    </p:spTree>
    <p:extLst>
      <p:ext uri="{BB962C8B-B14F-4D97-AF65-F5344CB8AC3E}">
        <p14:creationId xmlns:p14="http://schemas.microsoft.com/office/powerpoint/2010/main" val="1189683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Tulosperusteinen hankinta: kannustinjärjestelmät</a:t>
            </a:r>
            <a:endParaRPr lang="fi-FI" dirty="0"/>
          </a:p>
        </p:txBody>
      </p:sp>
      <p:sp>
        <p:nvSpPr>
          <p:cNvPr id="10" name="Tekstiruutu 9"/>
          <p:cNvSpPr txBox="1"/>
          <p:nvPr/>
        </p:nvSpPr>
        <p:spPr>
          <a:xfrm>
            <a:off x="1097280" y="2268368"/>
            <a:ext cx="6177579" cy="307777"/>
          </a:xfrm>
          <a:prstGeom prst="rect">
            <a:avLst/>
          </a:prstGeom>
          <a:noFill/>
        </p:spPr>
        <p:txBody>
          <a:bodyPr wrap="square" rtlCol="0">
            <a:spAutoFit/>
          </a:bodyPr>
          <a:lstStyle/>
          <a:p>
            <a:pPr marL="285750" indent="-285750">
              <a:buFont typeface="Arial" panose="020B0604020202020204" pitchFamily="34" charset="0"/>
              <a:buChar char="•"/>
            </a:pPr>
            <a:r>
              <a:rPr lang="fi-FI" sz="1400" dirty="0">
                <a:solidFill>
                  <a:schemeClr val="tx1">
                    <a:lumMod val="75000"/>
                    <a:lumOff val="25000"/>
                  </a:schemeClr>
                </a:solidFill>
              </a:rPr>
              <a:t>S</a:t>
            </a:r>
            <a:r>
              <a:rPr lang="fi-FI" sz="1400" dirty="0" smtClean="0">
                <a:solidFill>
                  <a:schemeClr val="tx1">
                    <a:lumMod val="75000"/>
                    <a:lumOff val="25000"/>
                  </a:schemeClr>
                </a:solidFill>
              </a:rPr>
              <a:t>opimuspalkkio </a:t>
            </a:r>
            <a:r>
              <a:rPr lang="fi-FI" sz="1400" dirty="0">
                <a:solidFill>
                  <a:schemeClr val="tx1">
                    <a:lumMod val="75000"/>
                    <a:lumOff val="25000"/>
                  </a:schemeClr>
                </a:solidFill>
              </a:rPr>
              <a:t>on sidottu kokonaan tai osittain </a:t>
            </a:r>
            <a:r>
              <a:rPr lang="fi-FI" sz="1400" b="1" dirty="0">
                <a:solidFill>
                  <a:schemeClr val="tx1">
                    <a:lumMod val="75000"/>
                    <a:lumOff val="25000"/>
                  </a:schemeClr>
                </a:solidFill>
              </a:rPr>
              <a:t>tuotoksiin/tuloksiin. </a:t>
            </a:r>
          </a:p>
        </p:txBody>
      </p:sp>
      <p:sp>
        <p:nvSpPr>
          <p:cNvPr id="13" name="Tekstiruutu 12"/>
          <p:cNvSpPr txBox="1"/>
          <p:nvPr/>
        </p:nvSpPr>
        <p:spPr>
          <a:xfrm>
            <a:off x="1746111" y="2820782"/>
            <a:ext cx="8961120" cy="3385542"/>
          </a:xfrm>
          <a:prstGeom prst="rect">
            <a:avLst/>
          </a:prstGeom>
          <a:noFill/>
        </p:spPr>
        <p:txBody>
          <a:bodyPr wrap="square" rtlCol="0">
            <a:spAutoFit/>
          </a:bodyPr>
          <a:lstStyle/>
          <a:p>
            <a:pPr lvl="0"/>
            <a:r>
              <a:rPr lang="fi-FI" sz="1400" b="1" i="1" dirty="0">
                <a:solidFill>
                  <a:schemeClr val="tx1">
                    <a:lumMod val="75000"/>
                    <a:lumOff val="25000"/>
                  </a:schemeClr>
                </a:solidFill>
              </a:rPr>
              <a:t>Suoritehinnoittelu: </a:t>
            </a:r>
            <a:endParaRPr lang="fi-FI" sz="1400" b="1" i="1" dirty="0" smtClean="0">
              <a:solidFill>
                <a:schemeClr val="tx1">
                  <a:lumMod val="75000"/>
                  <a:lumOff val="25000"/>
                </a:schemeClr>
              </a:solidFill>
            </a:endParaRPr>
          </a:p>
          <a:p>
            <a:pPr lvl="0"/>
            <a:r>
              <a:rPr lang="fi-FI" sz="1400" dirty="0" smtClean="0">
                <a:solidFill>
                  <a:schemeClr val="tx1">
                    <a:lumMod val="75000"/>
                    <a:lumOff val="25000"/>
                  </a:schemeClr>
                </a:solidFill>
              </a:rPr>
              <a:t>Toimittajalle </a:t>
            </a:r>
            <a:r>
              <a:rPr lang="fi-FI" sz="1400" dirty="0">
                <a:solidFill>
                  <a:schemeClr val="tx1">
                    <a:lumMod val="75000"/>
                    <a:lumOff val="25000"/>
                  </a:schemeClr>
                </a:solidFill>
              </a:rPr>
              <a:t>maksetaan kiinteä palkkio jokaista tuotosta tai yksikköä kohti (esim. kaihileikkaus).</a:t>
            </a:r>
          </a:p>
          <a:p>
            <a:pPr lvl="0"/>
            <a:endParaRPr lang="fi-FI" sz="1400" dirty="0" smtClean="0">
              <a:solidFill>
                <a:schemeClr val="tx1">
                  <a:lumMod val="75000"/>
                  <a:lumOff val="25000"/>
                </a:schemeClr>
              </a:solidFill>
            </a:endParaRPr>
          </a:p>
          <a:p>
            <a:pPr lvl="0"/>
            <a:r>
              <a:rPr lang="fi-FI" sz="1400" b="1" i="1" dirty="0" smtClean="0">
                <a:solidFill>
                  <a:schemeClr val="tx1">
                    <a:lumMod val="75000"/>
                    <a:lumOff val="25000"/>
                  </a:schemeClr>
                </a:solidFill>
              </a:rPr>
              <a:t>Tuloshinnoittelu:</a:t>
            </a:r>
          </a:p>
          <a:p>
            <a:pPr lvl="0"/>
            <a:r>
              <a:rPr lang="fi-FI" sz="1400" dirty="0" smtClean="0">
                <a:solidFill>
                  <a:schemeClr val="tx1">
                    <a:lumMod val="75000"/>
                    <a:lumOff val="25000"/>
                  </a:schemeClr>
                </a:solidFill>
              </a:rPr>
              <a:t>Toimittajalle </a:t>
            </a:r>
            <a:r>
              <a:rPr lang="fi-FI" sz="1400" dirty="0">
                <a:solidFill>
                  <a:schemeClr val="tx1">
                    <a:lumMod val="75000"/>
                    <a:lumOff val="25000"/>
                  </a:schemeClr>
                </a:solidFill>
              </a:rPr>
              <a:t>maksetaan kiinteä palkkio jokaista määriteltyä tulosta tai vaikutusta kohti (esim. kielitestin läpäisy</a:t>
            </a:r>
            <a:r>
              <a:rPr lang="fi-FI" sz="1400" dirty="0" smtClean="0">
                <a:solidFill>
                  <a:schemeClr val="tx1">
                    <a:lumMod val="75000"/>
                    <a:lumOff val="25000"/>
                  </a:schemeClr>
                </a:solidFill>
              </a:rPr>
              <a:t>).</a:t>
            </a:r>
          </a:p>
          <a:p>
            <a:pPr lvl="0"/>
            <a:r>
              <a:rPr lang="fi-FI" sz="1400" dirty="0">
                <a:solidFill>
                  <a:schemeClr val="tx1">
                    <a:lumMod val="75000"/>
                    <a:lumOff val="25000"/>
                  </a:schemeClr>
                </a:solidFill>
              </a:rPr>
              <a:t>&gt;</a:t>
            </a:r>
            <a:r>
              <a:rPr lang="fi-FI" sz="1400" i="1" dirty="0">
                <a:solidFill>
                  <a:schemeClr val="tx1">
                    <a:lumMod val="75000"/>
                    <a:lumOff val="25000"/>
                  </a:schemeClr>
                </a:solidFill>
              </a:rPr>
              <a:t> </a:t>
            </a:r>
            <a:r>
              <a:rPr lang="fi-FI" sz="1400" i="1" dirty="0" smtClean="0">
                <a:solidFill>
                  <a:schemeClr val="tx1">
                    <a:lumMod val="75000"/>
                    <a:lumOff val="25000"/>
                  </a:schemeClr>
                </a:solidFill>
              </a:rPr>
              <a:t>Tutustu Tietopankissa </a:t>
            </a:r>
            <a:r>
              <a:rPr lang="fi-FI" sz="1400" b="1" i="1" dirty="0" smtClean="0">
                <a:solidFill>
                  <a:schemeClr val="tx1">
                    <a:lumMod val="75000"/>
                    <a:lumOff val="25000"/>
                  </a:schemeClr>
                </a:solidFill>
              </a:rPr>
              <a:t>nuorten matalan kynnyksen palvelujen </a:t>
            </a:r>
            <a:r>
              <a:rPr lang="fi-FI" sz="1400" i="1" dirty="0" smtClean="0">
                <a:solidFill>
                  <a:schemeClr val="tx1">
                    <a:lumMod val="75000"/>
                    <a:lumOff val="25000"/>
                  </a:schemeClr>
                </a:solidFill>
              </a:rPr>
              <a:t>hankintaan</a:t>
            </a:r>
          </a:p>
          <a:p>
            <a:pPr lvl="0"/>
            <a:endParaRPr lang="fi-FI" sz="1400" dirty="0">
              <a:solidFill>
                <a:schemeClr val="tx1">
                  <a:lumMod val="75000"/>
                  <a:lumOff val="25000"/>
                </a:schemeClr>
              </a:solidFill>
            </a:endParaRPr>
          </a:p>
          <a:p>
            <a:pPr lvl="0"/>
            <a:r>
              <a:rPr lang="fi-FI" sz="1400" b="1" i="1" dirty="0">
                <a:solidFill>
                  <a:schemeClr val="tx1">
                    <a:lumMod val="75000"/>
                    <a:lumOff val="25000"/>
                  </a:schemeClr>
                </a:solidFill>
              </a:rPr>
              <a:t>Hyödynjakomallit: </a:t>
            </a:r>
            <a:endParaRPr lang="fi-FI" sz="1400" b="1" i="1" dirty="0" smtClean="0">
              <a:solidFill>
                <a:schemeClr val="tx1">
                  <a:lumMod val="75000"/>
                  <a:lumOff val="25000"/>
                </a:schemeClr>
              </a:solidFill>
            </a:endParaRPr>
          </a:p>
          <a:p>
            <a:pPr lvl="0"/>
            <a:r>
              <a:rPr lang="fi-FI" sz="1400" dirty="0" smtClean="0">
                <a:solidFill>
                  <a:schemeClr val="tx1">
                    <a:lumMod val="75000"/>
                    <a:lumOff val="25000"/>
                  </a:schemeClr>
                </a:solidFill>
              </a:rPr>
              <a:t>Sopimuspalkkio </a:t>
            </a:r>
            <a:r>
              <a:rPr lang="fi-FI" sz="1400" dirty="0">
                <a:solidFill>
                  <a:schemeClr val="tx1">
                    <a:lumMod val="75000"/>
                    <a:lumOff val="25000"/>
                  </a:schemeClr>
                </a:solidFill>
              </a:rPr>
              <a:t>on sidottu aikaansaatuihin tuloihin/kustannussäästöihin. Toimittaja saa osuuden saavutetuista tuloista/kustannussäästöistä</a:t>
            </a:r>
            <a:r>
              <a:rPr lang="fi-FI" sz="1400" dirty="0" smtClean="0">
                <a:solidFill>
                  <a:schemeClr val="tx1">
                    <a:lumMod val="75000"/>
                    <a:lumOff val="25000"/>
                  </a:schemeClr>
                </a:solidFill>
              </a:rPr>
              <a:t>.</a:t>
            </a:r>
          </a:p>
          <a:p>
            <a:pPr lvl="0"/>
            <a:endParaRPr lang="fi-FI" sz="1400" dirty="0">
              <a:solidFill>
                <a:schemeClr val="tx1">
                  <a:lumMod val="75000"/>
                  <a:lumOff val="25000"/>
                </a:schemeClr>
              </a:solidFill>
            </a:endParaRPr>
          </a:p>
          <a:p>
            <a:pPr lvl="0"/>
            <a:r>
              <a:rPr lang="fi-FI" sz="1400" b="1" i="1" dirty="0">
                <a:solidFill>
                  <a:schemeClr val="tx1">
                    <a:lumMod val="75000"/>
                    <a:lumOff val="25000"/>
                  </a:schemeClr>
                </a:solidFill>
              </a:rPr>
              <a:t>Palkkionpidätysmallit: </a:t>
            </a:r>
            <a:endParaRPr lang="fi-FI" sz="1400" b="1" i="1" dirty="0" smtClean="0">
              <a:solidFill>
                <a:schemeClr val="tx1">
                  <a:lumMod val="75000"/>
                  <a:lumOff val="25000"/>
                </a:schemeClr>
              </a:solidFill>
            </a:endParaRPr>
          </a:p>
          <a:p>
            <a:pPr lvl="0"/>
            <a:r>
              <a:rPr lang="fi-FI" sz="1400" dirty="0" smtClean="0">
                <a:solidFill>
                  <a:schemeClr val="tx1">
                    <a:lumMod val="75000"/>
                    <a:lumOff val="25000"/>
                  </a:schemeClr>
                </a:solidFill>
              </a:rPr>
              <a:t>Tilaaja </a:t>
            </a:r>
            <a:r>
              <a:rPr lang="fi-FI" sz="1400" dirty="0">
                <a:solidFill>
                  <a:schemeClr val="tx1">
                    <a:lumMod val="75000"/>
                    <a:lumOff val="25000"/>
                  </a:schemeClr>
                </a:solidFill>
              </a:rPr>
              <a:t>pitää itsellään 10-15 % sopimuksen mukaisesta korvauksesta ja maksaa tämän toteuttajalle vasta, kun palvelu on suoritettu hyväksyttävällä tavalla. Suoritusta mittaavat kriteerit määritellään sopimuksessa.</a:t>
            </a:r>
          </a:p>
          <a:p>
            <a:endParaRPr lang="fi-FI" dirty="0">
              <a:solidFill>
                <a:schemeClr val="tx1">
                  <a:lumMod val="75000"/>
                  <a:lumOff val="25000"/>
                </a:schemeClr>
              </a:solidFill>
            </a:endParaRPr>
          </a:p>
        </p:txBody>
      </p:sp>
      <p:sp>
        <p:nvSpPr>
          <p:cNvPr id="5" name="Tekstiruutu 4"/>
          <p:cNvSpPr txBox="1"/>
          <p:nvPr/>
        </p:nvSpPr>
        <p:spPr>
          <a:xfrm>
            <a:off x="1097280" y="1788869"/>
            <a:ext cx="1297663" cy="338554"/>
          </a:xfrm>
          <a:prstGeom prst="rect">
            <a:avLst/>
          </a:prstGeom>
          <a:noFill/>
        </p:spPr>
        <p:txBody>
          <a:bodyPr wrap="none" rtlCol="0">
            <a:spAutoFit/>
          </a:bodyPr>
          <a:lstStyle/>
          <a:p>
            <a:r>
              <a:rPr lang="fi-FI" sz="1600" b="1" i="1" dirty="0" smtClean="0">
                <a:solidFill>
                  <a:schemeClr val="tx1">
                    <a:lumMod val="75000"/>
                    <a:lumOff val="25000"/>
                  </a:schemeClr>
                </a:solidFill>
              </a:rPr>
              <a:t>Palkkiomallit</a:t>
            </a:r>
            <a:endParaRPr lang="fi-FI" sz="1600" b="1" i="1" dirty="0">
              <a:solidFill>
                <a:schemeClr val="tx1">
                  <a:lumMod val="75000"/>
                  <a:lumOff val="25000"/>
                </a:schemeClr>
              </a:solidFill>
            </a:endParaRPr>
          </a:p>
        </p:txBody>
      </p:sp>
      <p:sp>
        <p:nvSpPr>
          <p:cNvPr id="6" name="Ellipsi 5"/>
          <p:cNvSpPr/>
          <p:nvPr/>
        </p:nvSpPr>
        <p:spPr>
          <a:xfrm>
            <a:off x="1097280" y="2820782"/>
            <a:ext cx="510989" cy="5109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t>1</a:t>
            </a:r>
            <a:endParaRPr lang="fi-FI" dirty="0"/>
          </a:p>
        </p:txBody>
      </p:sp>
      <p:sp>
        <p:nvSpPr>
          <p:cNvPr id="12" name="Ellipsi 11"/>
          <p:cNvSpPr/>
          <p:nvPr/>
        </p:nvSpPr>
        <p:spPr>
          <a:xfrm>
            <a:off x="1097279" y="3522073"/>
            <a:ext cx="510989" cy="5109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2</a:t>
            </a:r>
          </a:p>
        </p:txBody>
      </p:sp>
      <p:sp>
        <p:nvSpPr>
          <p:cNvPr id="14" name="Ellipsi 13"/>
          <p:cNvSpPr/>
          <p:nvPr/>
        </p:nvSpPr>
        <p:spPr>
          <a:xfrm>
            <a:off x="1097278" y="4293377"/>
            <a:ext cx="510989" cy="5109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t>3</a:t>
            </a:r>
            <a:endParaRPr lang="fi-FI" dirty="0"/>
          </a:p>
        </p:txBody>
      </p:sp>
      <p:sp>
        <p:nvSpPr>
          <p:cNvPr id="11" name="Alatunnisteen paikkamerkki 10"/>
          <p:cNvSpPr>
            <a:spLocks noGrp="1"/>
          </p:cNvSpPr>
          <p:nvPr>
            <p:ph type="ftr" sz="quarter" idx="11"/>
          </p:nvPr>
        </p:nvSpPr>
        <p:spPr/>
        <p:txBody>
          <a:bodyPr/>
          <a:lstStyle/>
          <a:p>
            <a:r>
              <a:rPr lang="fi-FI" dirty="0" smtClean="0"/>
              <a:t>TULOSPERUSTEINEN HANKINTA</a:t>
            </a:r>
            <a:endParaRPr lang="fi-FI" dirty="0"/>
          </a:p>
        </p:txBody>
      </p:sp>
      <p:sp>
        <p:nvSpPr>
          <p:cNvPr id="15" name="Ellipsi 14"/>
          <p:cNvSpPr/>
          <p:nvPr/>
        </p:nvSpPr>
        <p:spPr>
          <a:xfrm>
            <a:off x="1097278" y="5049003"/>
            <a:ext cx="510989" cy="5109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4</a:t>
            </a:r>
          </a:p>
        </p:txBody>
      </p:sp>
      <p:sp>
        <p:nvSpPr>
          <p:cNvPr id="4" name="Dian numeron paikkamerkki 3"/>
          <p:cNvSpPr>
            <a:spLocks noGrp="1"/>
          </p:cNvSpPr>
          <p:nvPr>
            <p:ph type="sldNum" sz="quarter" idx="12"/>
          </p:nvPr>
        </p:nvSpPr>
        <p:spPr/>
        <p:txBody>
          <a:bodyPr/>
          <a:lstStyle/>
          <a:p>
            <a:fld id="{35702E44-7133-4039-AFB2-677BAF16ACB9}" type="slidenum">
              <a:rPr lang="fi-FI" smtClean="0"/>
              <a:t>14</a:t>
            </a:fld>
            <a:endParaRPr lang="fi-FI"/>
          </a:p>
        </p:txBody>
      </p:sp>
      <p:sp>
        <p:nvSpPr>
          <p:cNvPr id="16" name="Suorakulmio 15">
            <a:hlinkClick r:id="rId3" action="ppaction://hlinksldjump"/>
          </p:cNvPr>
          <p:cNvSpPr/>
          <p:nvPr/>
        </p:nvSpPr>
        <p:spPr>
          <a:xfrm>
            <a:off x="10617957" y="6457929"/>
            <a:ext cx="1405519" cy="3669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a:t>
            </a:r>
            <a:r>
              <a:rPr lang="fi-FI" sz="1200" dirty="0"/>
              <a:t> </a:t>
            </a:r>
            <a:r>
              <a:rPr lang="fi-FI" sz="1200" dirty="0" smtClean="0"/>
              <a:t>ALKUUN</a:t>
            </a:r>
            <a:endParaRPr lang="fi-FI" sz="1200" dirty="0"/>
          </a:p>
        </p:txBody>
      </p:sp>
      <p:sp>
        <p:nvSpPr>
          <p:cNvPr id="19" name="Suorakulmio 18">
            <a:hlinkClick r:id="" action="ppaction://customshow?id=0&amp;return=true"/>
          </p:cNvPr>
          <p:cNvSpPr/>
          <p:nvPr/>
        </p:nvSpPr>
        <p:spPr>
          <a:xfrm>
            <a:off x="10180117" y="3507944"/>
            <a:ext cx="1951125" cy="1570866"/>
          </a:xfrm>
          <a:prstGeom prst="rect">
            <a:avLst/>
          </a:prstGeom>
          <a:no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23">
              <a:spcBef>
                <a:spcPts val="1200"/>
              </a:spcBef>
              <a:spcAft>
                <a:spcPts val="201"/>
              </a:spcAft>
              <a:buClr>
                <a:srgbClr val="63CADE"/>
              </a:buClr>
              <a:buSzPct val="100000"/>
            </a:pPr>
            <a:r>
              <a:rPr lang="fi-FI" sz="1400" b="1" dirty="0">
                <a:solidFill>
                  <a:schemeClr val="tx1">
                    <a:lumMod val="75000"/>
                    <a:lumOff val="25000"/>
                  </a:schemeClr>
                </a:solidFill>
              </a:rPr>
              <a:t>Visualisoitu </a:t>
            </a:r>
            <a:r>
              <a:rPr lang="fi-FI" sz="1400" b="1" dirty="0" smtClean="0">
                <a:solidFill>
                  <a:schemeClr val="tx1">
                    <a:lumMod val="75000"/>
                    <a:lumOff val="25000"/>
                  </a:schemeClr>
                </a:solidFill>
              </a:rPr>
              <a:t>kannustinmalli</a:t>
            </a:r>
            <a:br>
              <a:rPr lang="fi-FI" sz="1400" b="1" dirty="0" smtClean="0">
                <a:solidFill>
                  <a:schemeClr val="tx1">
                    <a:lumMod val="75000"/>
                    <a:lumOff val="25000"/>
                  </a:schemeClr>
                </a:solidFill>
              </a:rPr>
            </a:br>
            <a:r>
              <a:rPr lang="fi-FI" sz="1400" b="1" dirty="0" smtClean="0">
                <a:solidFill>
                  <a:schemeClr val="tx1">
                    <a:lumMod val="75000"/>
                    <a:lumOff val="25000"/>
                  </a:schemeClr>
                </a:solidFill>
              </a:rPr>
              <a:t>Case</a:t>
            </a:r>
            <a:r>
              <a:rPr lang="fi-FI" sz="1400" b="1" dirty="0">
                <a:solidFill>
                  <a:schemeClr val="tx1">
                    <a:lumMod val="75000"/>
                    <a:lumOff val="25000"/>
                  </a:schemeClr>
                </a:solidFill>
              </a:rPr>
              <a:t>: </a:t>
            </a:r>
            <a:r>
              <a:rPr lang="fi-FI" sz="1400" b="1" dirty="0" smtClean="0">
                <a:solidFill>
                  <a:schemeClr val="tx1">
                    <a:lumMod val="75000"/>
                    <a:lumOff val="25000"/>
                  </a:schemeClr>
                </a:solidFill>
              </a:rPr>
              <a:t>nuorten </a:t>
            </a:r>
            <a:r>
              <a:rPr lang="fi-FI" sz="1400" b="1" dirty="0">
                <a:solidFill>
                  <a:schemeClr val="tx1">
                    <a:lumMod val="75000"/>
                    <a:lumOff val="25000"/>
                  </a:schemeClr>
                </a:solidFill>
              </a:rPr>
              <a:t>matalan </a:t>
            </a:r>
            <a:r>
              <a:rPr lang="fi-FI" sz="1400" b="1" dirty="0" smtClean="0">
                <a:solidFill>
                  <a:schemeClr val="tx1">
                    <a:lumMod val="75000"/>
                    <a:lumOff val="25000"/>
                  </a:schemeClr>
                </a:solidFill>
              </a:rPr>
              <a:t>kynnyksen </a:t>
            </a:r>
            <a:r>
              <a:rPr lang="fi-FI" sz="1400" b="1" dirty="0">
                <a:solidFill>
                  <a:schemeClr val="tx1">
                    <a:lumMod val="75000"/>
                    <a:lumOff val="25000"/>
                  </a:schemeClr>
                </a:solidFill>
              </a:rPr>
              <a:t>palvelujen hankinta</a:t>
            </a:r>
          </a:p>
        </p:txBody>
      </p:sp>
      <p:pic>
        <p:nvPicPr>
          <p:cNvPr id="20" name="Kuva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08382">
            <a:off x="11734525" y="4757878"/>
            <a:ext cx="346572" cy="346572"/>
          </a:xfrm>
          <a:prstGeom prst="rect">
            <a:avLst/>
          </a:prstGeom>
          <a:noFill/>
        </p:spPr>
      </p:pic>
      <p:sp>
        <p:nvSpPr>
          <p:cNvPr id="23" name="Suorakulmio 22"/>
          <p:cNvSpPr/>
          <p:nvPr/>
        </p:nvSpPr>
        <p:spPr>
          <a:xfrm>
            <a:off x="8123970" y="6102270"/>
            <a:ext cx="1888722" cy="276999"/>
          </a:xfrm>
          <a:prstGeom prst="rect">
            <a:avLst/>
          </a:prstGeom>
        </p:spPr>
        <p:txBody>
          <a:bodyPr wrap="none">
            <a:spAutoFit/>
          </a:bodyPr>
          <a:lstStyle/>
          <a:p>
            <a:pPr lvl="0"/>
            <a:r>
              <a:rPr lang="fi-FI" sz="1200" i="1" dirty="0">
                <a:solidFill>
                  <a:schemeClr val="tx1">
                    <a:lumMod val="75000"/>
                    <a:lumOff val="25000"/>
                  </a:schemeClr>
                </a:solidFill>
              </a:rPr>
              <a:t>l</a:t>
            </a:r>
            <a:r>
              <a:rPr lang="fi-FI" sz="1200" i="1" dirty="0" smtClean="0">
                <a:solidFill>
                  <a:schemeClr val="tx1">
                    <a:lumMod val="75000"/>
                    <a:lumOff val="25000"/>
                  </a:schemeClr>
                </a:solidFill>
              </a:rPr>
              <a:t>ähde</a:t>
            </a:r>
            <a:r>
              <a:rPr lang="fi-FI" sz="1200" i="1" dirty="0">
                <a:solidFill>
                  <a:schemeClr val="tx1">
                    <a:lumMod val="75000"/>
                    <a:lumOff val="25000"/>
                  </a:schemeClr>
                </a:solidFill>
              </a:rPr>
              <a:t>:</a:t>
            </a:r>
            <a:r>
              <a:rPr lang="fi-FI" sz="1200" dirty="0">
                <a:solidFill>
                  <a:schemeClr val="tx1">
                    <a:lumMod val="75000"/>
                    <a:lumOff val="25000"/>
                  </a:schemeClr>
                </a:solidFill>
              </a:rPr>
              <a:t> Turun yliopisto </a:t>
            </a:r>
            <a:r>
              <a:rPr lang="fi-FI" sz="1200" dirty="0" smtClean="0">
                <a:solidFill>
                  <a:schemeClr val="tx1">
                    <a:lumMod val="75000"/>
                    <a:lumOff val="25000"/>
                  </a:schemeClr>
                </a:solidFill>
              </a:rPr>
              <a:t>2014</a:t>
            </a:r>
            <a:endParaRPr lang="fi-FI" sz="1200" dirty="0">
              <a:solidFill>
                <a:schemeClr val="tx1">
                  <a:lumMod val="75000"/>
                  <a:lumOff val="25000"/>
                </a:schemeClr>
              </a:solidFill>
            </a:endParaRPr>
          </a:p>
        </p:txBody>
      </p:sp>
      <p:pic>
        <p:nvPicPr>
          <p:cNvPr id="28" name="Kuva 27">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7472" y="1633028"/>
            <a:ext cx="1556779" cy="1519873"/>
          </a:xfrm>
          <a:prstGeom prst="rect">
            <a:avLst/>
          </a:prstGeom>
        </p:spPr>
      </p:pic>
      <p:sp>
        <p:nvSpPr>
          <p:cNvPr id="29" name="Tekstiruutu 28"/>
          <p:cNvSpPr txBox="1"/>
          <p:nvPr/>
        </p:nvSpPr>
        <p:spPr>
          <a:xfrm>
            <a:off x="10175957" y="2866845"/>
            <a:ext cx="2079811" cy="553998"/>
          </a:xfrm>
          <a:prstGeom prst="rect">
            <a:avLst/>
          </a:prstGeom>
          <a:noFill/>
        </p:spPr>
        <p:txBody>
          <a:bodyPr wrap="square" rtlCol="0">
            <a:spAutoFit/>
          </a:bodyPr>
          <a:lstStyle/>
          <a:p>
            <a:pPr algn="ctr"/>
            <a:r>
              <a:rPr lang="fi-FI" sz="1000" dirty="0" smtClean="0">
                <a:solidFill>
                  <a:schemeClr val="tx1">
                    <a:lumMod val="75000"/>
                    <a:lumOff val="25000"/>
                  </a:schemeClr>
                </a:solidFill>
              </a:rPr>
              <a:t>Tietopankissa Tampereen hankinnoissa käytettyjä kannustinjärjestelmiä</a:t>
            </a:r>
            <a:endParaRPr lang="fi-FI" sz="1000" dirty="0">
              <a:solidFill>
                <a:schemeClr val="tx1">
                  <a:lumMod val="75000"/>
                  <a:lumOff val="25000"/>
                </a:schemeClr>
              </a:solidFill>
            </a:endParaRPr>
          </a:p>
        </p:txBody>
      </p:sp>
      <p:pic>
        <p:nvPicPr>
          <p:cNvPr id="30" name="Kuva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08382">
            <a:off x="11625022" y="2452067"/>
            <a:ext cx="389041" cy="389041"/>
          </a:xfrm>
          <a:prstGeom prst="rect">
            <a:avLst/>
          </a:prstGeom>
          <a:noFill/>
        </p:spPr>
      </p:pic>
    </p:spTree>
    <p:extLst>
      <p:ext uri="{BB962C8B-B14F-4D97-AF65-F5344CB8AC3E}">
        <p14:creationId xmlns:p14="http://schemas.microsoft.com/office/powerpoint/2010/main" val="1153997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 name="Kuva 24">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7472" y="1633028"/>
            <a:ext cx="1556779" cy="1519873"/>
          </a:xfrm>
          <a:prstGeom prst="rect">
            <a:avLst/>
          </a:prstGeom>
        </p:spPr>
      </p:pic>
      <p:sp>
        <p:nvSpPr>
          <p:cNvPr id="2" name="Otsikko 1"/>
          <p:cNvSpPr>
            <a:spLocks noGrp="1"/>
          </p:cNvSpPr>
          <p:nvPr>
            <p:ph type="title"/>
          </p:nvPr>
        </p:nvSpPr>
        <p:spPr>
          <a:xfrm>
            <a:off x="1097280" y="792685"/>
            <a:ext cx="10058400" cy="587829"/>
          </a:xfrm>
        </p:spPr>
        <p:txBody>
          <a:bodyPr/>
          <a:lstStyle/>
          <a:p>
            <a:r>
              <a:rPr lang="fi-FI" dirty="0" smtClean="0"/>
              <a:t>Tulosperusteinen hankinta: kannustinjärjestelmät</a:t>
            </a:r>
            <a:endParaRPr lang="fi-FI" dirty="0"/>
          </a:p>
        </p:txBody>
      </p:sp>
      <p:sp>
        <p:nvSpPr>
          <p:cNvPr id="5" name="Tekstiruutu 4"/>
          <p:cNvSpPr txBox="1"/>
          <p:nvPr/>
        </p:nvSpPr>
        <p:spPr>
          <a:xfrm>
            <a:off x="1097280" y="2082016"/>
            <a:ext cx="8374266" cy="523220"/>
          </a:xfrm>
          <a:prstGeom prst="rect">
            <a:avLst/>
          </a:prstGeom>
          <a:noFill/>
        </p:spPr>
        <p:txBody>
          <a:bodyPr wrap="square" rtlCol="0">
            <a:spAutoFit/>
          </a:bodyPr>
          <a:lstStyle/>
          <a:p>
            <a:pPr marL="285750" indent="-285750">
              <a:buFont typeface="Arial" panose="020B0604020202020204" pitchFamily="34" charset="0"/>
              <a:buChar char="•"/>
            </a:pPr>
            <a:r>
              <a:rPr lang="fi-FI" sz="1400" dirty="0">
                <a:solidFill>
                  <a:schemeClr val="tx1">
                    <a:lumMod val="75000"/>
                    <a:lumOff val="25000"/>
                  </a:schemeClr>
                </a:solidFill>
              </a:rPr>
              <a:t>S</a:t>
            </a:r>
            <a:r>
              <a:rPr lang="fi-FI" sz="1400" dirty="0" smtClean="0">
                <a:solidFill>
                  <a:schemeClr val="tx1">
                    <a:lumMod val="75000"/>
                    <a:lumOff val="25000"/>
                  </a:schemeClr>
                </a:solidFill>
              </a:rPr>
              <a:t>opimuksen </a:t>
            </a:r>
            <a:r>
              <a:rPr lang="fi-FI" sz="1400" dirty="0">
                <a:solidFill>
                  <a:schemeClr val="tx1">
                    <a:lumMod val="75000"/>
                    <a:lumOff val="25000"/>
                  </a:schemeClr>
                </a:solidFill>
              </a:rPr>
              <a:t>perushinta ei ole sidottu </a:t>
            </a:r>
            <a:r>
              <a:rPr lang="fi-FI" sz="1400" b="1" dirty="0">
                <a:solidFill>
                  <a:schemeClr val="tx1">
                    <a:lumMod val="75000"/>
                    <a:lumOff val="25000"/>
                  </a:schemeClr>
                </a:solidFill>
              </a:rPr>
              <a:t>tuotoksiin/tuloksiin, mutta sopimukseen on laadittu kannusteita</a:t>
            </a:r>
            <a:r>
              <a:rPr lang="fi-FI" sz="1400" dirty="0">
                <a:solidFill>
                  <a:schemeClr val="tx1">
                    <a:lumMod val="75000"/>
                    <a:lumOff val="25000"/>
                  </a:schemeClr>
                </a:solidFill>
              </a:rPr>
              <a:t>, jotka kannustavat laadun ja tehokkuuden parantamiseen. </a:t>
            </a:r>
          </a:p>
        </p:txBody>
      </p:sp>
      <p:sp>
        <p:nvSpPr>
          <p:cNvPr id="6" name="Tekstiruutu 5"/>
          <p:cNvSpPr txBox="1"/>
          <p:nvPr/>
        </p:nvSpPr>
        <p:spPr>
          <a:xfrm>
            <a:off x="1567926" y="2619408"/>
            <a:ext cx="10184802" cy="3600986"/>
          </a:xfrm>
          <a:prstGeom prst="rect">
            <a:avLst/>
          </a:prstGeom>
          <a:noFill/>
        </p:spPr>
        <p:txBody>
          <a:bodyPr wrap="square" rtlCol="0">
            <a:spAutoFit/>
          </a:bodyPr>
          <a:lstStyle/>
          <a:p>
            <a:pPr lvl="0"/>
            <a:r>
              <a:rPr lang="fi-FI" sz="1200" b="1" i="1" dirty="0" smtClean="0">
                <a:solidFill>
                  <a:schemeClr val="tx1">
                    <a:lumMod val="75000"/>
                    <a:lumOff val="25000"/>
                  </a:schemeClr>
                </a:solidFill>
              </a:rPr>
              <a:t>Sopimusbonus</a:t>
            </a:r>
            <a:r>
              <a:rPr lang="fi-FI" sz="1200" b="1" i="1" dirty="0">
                <a:solidFill>
                  <a:schemeClr val="tx1">
                    <a:lumMod val="75000"/>
                    <a:lumOff val="25000"/>
                  </a:schemeClr>
                </a:solidFill>
              </a:rPr>
              <a:t>/-sanktio: </a:t>
            </a:r>
            <a:endParaRPr lang="fi-FI" sz="1200" b="1" i="1" dirty="0" smtClean="0">
              <a:solidFill>
                <a:schemeClr val="tx1">
                  <a:lumMod val="75000"/>
                  <a:lumOff val="25000"/>
                </a:schemeClr>
              </a:solidFill>
            </a:endParaRPr>
          </a:p>
          <a:p>
            <a:pPr lvl="0"/>
            <a:r>
              <a:rPr lang="fi-FI" sz="1200" dirty="0" smtClean="0">
                <a:solidFill>
                  <a:schemeClr val="tx1">
                    <a:lumMod val="75000"/>
                    <a:lumOff val="25000"/>
                  </a:schemeClr>
                </a:solidFill>
              </a:rPr>
              <a:t>Kun </a:t>
            </a:r>
            <a:r>
              <a:rPr lang="fi-FI" sz="1200" dirty="0">
                <a:solidFill>
                  <a:schemeClr val="tx1">
                    <a:lumMod val="75000"/>
                    <a:lumOff val="25000"/>
                  </a:schemeClr>
                </a:solidFill>
              </a:rPr>
              <a:t>toimittaja ylittää sovitun tavoitetason, hänelle maksetaan bonus (tai alittamiseen sidottu sanktio). </a:t>
            </a:r>
            <a:endParaRPr lang="fi-FI" sz="1200" dirty="0" smtClean="0">
              <a:solidFill>
                <a:schemeClr val="tx1">
                  <a:lumMod val="75000"/>
                  <a:lumOff val="25000"/>
                </a:schemeClr>
              </a:solidFill>
            </a:endParaRPr>
          </a:p>
          <a:p>
            <a:pPr lvl="0"/>
            <a:r>
              <a:rPr lang="fi-FI" sz="1200" dirty="0" smtClean="0">
                <a:solidFill>
                  <a:schemeClr val="tx1">
                    <a:lumMod val="75000"/>
                    <a:lumOff val="25000"/>
                  </a:schemeClr>
                </a:solidFill>
              </a:rPr>
              <a:t>&gt;</a:t>
            </a:r>
            <a:r>
              <a:rPr lang="fi-FI" sz="1200" i="1" dirty="0" smtClean="0">
                <a:solidFill>
                  <a:schemeClr val="tx1">
                    <a:lumMod val="75000"/>
                    <a:lumOff val="25000"/>
                  </a:schemeClr>
                </a:solidFill>
              </a:rPr>
              <a:t>Tutustu</a:t>
            </a:r>
            <a:r>
              <a:rPr lang="fi-FI" sz="1200" i="1" dirty="0">
                <a:solidFill>
                  <a:schemeClr val="tx1">
                    <a:lumMod val="75000"/>
                    <a:lumOff val="25000"/>
                  </a:schemeClr>
                </a:solidFill>
              </a:rPr>
              <a:t> </a:t>
            </a:r>
            <a:r>
              <a:rPr lang="fi-FI" sz="1200" b="1" i="1" dirty="0">
                <a:solidFill>
                  <a:schemeClr val="tx1">
                    <a:lumMod val="75000"/>
                    <a:lumOff val="25000"/>
                  </a:schemeClr>
                </a:solidFill>
              </a:rPr>
              <a:t>Kotitori</a:t>
            </a:r>
            <a:r>
              <a:rPr lang="fi-FI" sz="1200" i="1" dirty="0">
                <a:solidFill>
                  <a:schemeClr val="tx1">
                    <a:lumMod val="75000"/>
                    <a:lumOff val="25000"/>
                  </a:schemeClr>
                </a:solidFill>
              </a:rPr>
              <a:t>-hankintaan ja </a:t>
            </a:r>
            <a:r>
              <a:rPr lang="fi-FI" sz="1200" b="1" i="1" dirty="0">
                <a:solidFill>
                  <a:schemeClr val="tx1">
                    <a:lumMod val="75000"/>
                    <a:lumOff val="25000"/>
                  </a:schemeClr>
                </a:solidFill>
              </a:rPr>
              <a:t>Rantaväylän tunnelin</a:t>
            </a:r>
            <a:r>
              <a:rPr lang="fi-FI" sz="1200" i="1" dirty="0">
                <a:solidFill>
                  <a:schemeClr val="tx1">
                    <a:lumMod val="75000"/>
                    <a:lumOff val="25000"/>
                  </a:schemeClr>
                </a:solidFill>
              </a:rPr>
              <a:t> </a:t>
            </a:r>
            <a:r>
              <a:rPr lang="fi-FI" sz="1200" i="1" dirty="0" smtClean="0">
                <a:solidFill>
                  <a:schemeClr val="tx1">
                    <a:lumMod val="75000"/>
                    <a:lumOff val="25000"/>
                  </a:schemeClr>
                </a:solidFill>
              </a:rPr>
              <a:t>hankintaan.</a:t>
            </a:r>
          </a:p>
          <a:p>
            <a:pPr lvl="0"/>
            <a:endParaRPr lang="fi-FI" sz="1200" i="1" dirty="0" smtClean="0">
              <a:solidFill>
                <a:schemeClr val="tx1">
                  <a:lumMod val="75000"/>
                  <a:lumOff val="25000"/>
                </a:schemeClr>
              </a:solidFill>
            </a:endParaRPr>
          </a:p>
          <a:p>
            <a:pPr lvl="0"/>
            <a:r>
              <a:rPr lang="fi-FI" sz="1200" b="1" i="1" dirty="0" smtClean="0">
                <a:solidFill>
                  <a:schemeClr val="tx1">
                    <a:lumMod val="75000"/>
                    <a:lumOff val="25000"/>
                  </a:schemeClr>
                </a:solidFill>
              </a:rPr>
              <a:t>Sopimuskauden </a:t>
            </a:r>
            <a:r>
              <a:rPr lang="fi-FI" sz="1200" b="1" i="1" dirty="0">
                <a:solidFill>
                  <a:schemeClr val="tx1">
                    <a:lumMod val="75000"/>
                    <a:lumOff val="25000"/>
                  </a:schemeClr>
                </a:solidFill>
              </a:rPr>
              <a:t>pidennys: </a:t>
            </a:r>
            <a:endParaRPr lang="fi-FI" sz="1200" b="1" i="1" dirty="0" smtClean="0">
              <a:solidFill>
                <a:schemeClr val="tx1">
                  <a:lumMod val="75000"/>
                  <a:lumOff val="25000"/>
                </a:schemeClr>
              </a:solidFill>
            </a:endParaRPr>
          </a:p>
          <a:p>
            <a:pPr lvl="0"/>
            <a:r>
              <a:rPr lang="fi-FI" sz="1200" dirty="0" smtClean="0">
                <a:solidFill>
                  <a:schemeClr val="tx1">
                    <a:lumMod val="75000"/>
                    <a:lumOff val="25000"/>
                  </a:schemeClr>
                </a:solidFill>
              </a:rPr>
              <a:t>Sopimukseen </a:t>
            </a:r>
            <a:r>
              <a:rPr lang="fi-FI" sz="1200" dirty="0">
                <a:solidFill>
                  <a:schemeClr val="tx1">
                    <a:lumMod val="75000"/>
                    <a:lumOff val="25000"/>
                  </a:schemeClr>
                </a:solidFill>
              </a:rPr>
              <a:t>on määritelty ehdollisena sopimusjakson pidentäminen, mikäli toimittaja saavuttaa asetetun tavoitetason perussopimuskaudella </a:t>
            </a:r>
            <a:endParaRPr lang="fi-FI" sz="1200" dirty="0" smtClean="0">
              <a:solidFill>
                <a:schemeClr val="tx1">
                  <a:lumMod val="75000"/>
                  <a:lumOff val="25000"/>
                </a:schemeClr>
              </a:solidFill>
            </a:endParaRPr>
          </a:p>
          <a:p>
            <a:pPr lvl="0"/>
            <a:r>
              <a:rPr lang="fi-FI" sz="1200" dirty="0" smtClean="0">
                <a:solidFill>
                  <a:schemeClr val="tx1">
                    <a:lumMod val="75000"/>
                    <a:lumOff val="25000"/>
                  </a:schemeClr>
                </a:solidFill>
              </a:rPr>
              <a:t>&gt; </a:t>
            </a:r>
            <a:r>
              <a:rPr lang="fi-FI" sz="1200" i="1" dirty="0">
                <a:solidFill>
                  <a:schemeClr val="tx1">
                    <a:lumMod val="75000"/>
                    <a:lumOff val="25000"/>
                  </a:schemeClr>
                </a:solidFill>
              </a:rPr>
              <a:t>Tutustu </a:t>
            </a:r>
            <a:r>
              <a:rPr lang="fi-FI" sz="1200" b="1" i="1" dirty="0" smtClean="0">
                <a:solidFill>
                  <a:schemeClr val="tx1">
                    <a:lumMod val="75000"/>
                    <a:lumOff val="25000"/>
                  </a:schemeClr>
                </a:solidFill>
              </a:rPr>
              <a:t>Härmälä</a:t>
            </a:r>
            <a:r>
              <a:rPr lang="fi-FI" sz="1200" i="1" dirty="0" smtClean="0">
                <a:solidFill>
                  <a:schemeClr val="tx1">
                    <a:lumMod val="75000"/>
                    <a:lumOff val="25000"/>
                  </a:schemeClr>
                </a:solidFill>
              </a:rPr>
              <a:t>-hankintaan</a:t>
            </a:r>
            <a:r>
              <a:rPr lang="fi-FI" sz="1200" i="1" dirty="0">
                <a:solidFill>
                  <a:schemeClr val="tx1">
                    <a:lumMod val="75000"/>
                    <a:lumOff val="25000"/>
                  </a:schemeClr>
                </a:solidFill>
              </a:rPr>
              <a:t>, </a:t>
            </a:r>
            <a:r>
              <a:rPr lang="fi-FI" sz="1200" b="1" i="1" dirty="0">
                <a:solidFill>
                  <a:schemeClr val="tx1">
                    <a:lumMod val="75000"/>
                    <a:lumOff val="25000"/>
                  </a:schemeClr>
                </a:solidFill>
              </a:rPr>
              <a:t>Mielenterveyskuntoutujien palveluasumisen</a:t>
            </a:r>
            <a:r>
              <a:rPr lang="fi-FI" sz="1200" i="1" dirty="0">
                <a:solidFill>
                  <a:schemeClr val="tx1">
                    <a:lumMod val="75000"/>
                    <a:lumOff val="25000"/>
                  </a:schemeClr>
                </a:solidFill>
              </a:rPr>
              <a:t> ja </a:t>
            </a:r>
            <a:r>
              <a:rPr lang="fi-FI" sz="1200" b="1" i="1" dirty="0">
                <a:solidFill>
                  <a:schemeClr val="tx1">
                    <a:lumMod val="75000"/>
                    <a:lumOff val="25000"/>
                  </a:schemeClr>
                </a:solidFill>
              </a:rPr>
              <a:t>Kehitysvammaisten asumisen palvelujen</a:t>
            </a:r>
            <a:r>
              <a:rPr lang="fi-FI" sz="1200" i="1" dirty="0">
                <a:solidFill>
                  <a:schemeClr val="tx1">
                    <a:lumMod val="75000"/>
                    <a:lumOff val="25000"/>
                  </a:schemeClr>
                </a:solidFill>
              </a:rPr>
              <a:t> hankintoihin</a:t>
            </a:r>
            <a:r>
              <a:rPr lang="fi-FI" sz="1200" i="1" dirty="0" smtClean="0">
                <a:solidFill>
                  <a:schemeClr val="tx1">
                    <a:lumMod val="75000"/>
                    <a:lumOff val="25000"/>
                  </a:schemeClr>
                </a:solidFill>
              </a:rPr>
              <a:t>.</a:t>
            </a:r>
          </a:p>
          <a:p>
            <a:pPr lvl="0"/>
            <a:endParaRPr lang="fi-FI" sz="1200" i="1" dirty="0">
              <a:solidFill>
                <a:schemeClr val="tx1">
                  <a:lumMod val="75000"/>
                  <a:lumOff val="25000"/>
                </a:schemeClr>
              </a:solidFill>
            </a:endParaRPr>
          </a:p>
          <a:p>
            <a:pPr lvl="0"/>
            <a:r>
              <a:rPr lang="fi-FI" sz="1200" b="1" i="1" dirty="0" smtClean="0">
                <a:solidFill>
                  <a:schemeClr val="tx1">
                    <a:lumMod val="75000"/>
                    <a:lumOff val="25000"/>
                  </a:schemeClr>
                </a:solidFill>
              </a:rPr>
              <a:t>Kokonaishintamalli</a:t>
            </a:r>
            <a:r>
              <a:rPr lang="fi-FI" sz="1200" b="1" i="1" dirty="0">
                <a:solidFill>
                  <a:schemeClr val="tx1">
                    <a:lumMod val="75000"/>
                    <a:lumOff val="25000"/>
                  </a:schemeClr>
                </a:solidFill>
              </a:rPr>
              <a:t>: </a:t>
            </a:r>
            <a:endParaRPr lang="fi-FI" sz="1200" b="1" i="1" dirty="0" smtClean="0">
              <a:solidFill>
                <a:schemeClr val="tx1">
                  <a:lumMod val="75000"/>
                  <a:lumOff val="25000"/>
                </a:schemeClr>
              </a:solidFill>
            </a:endParaRPr>
          </a:p>
          <a:p>
            <a:pPr lvl="0"/>
            <a:r>
              <a:rPr lang="fi-FI" sz="1200" dirty="0" smtClean="0">
                <a:solidFill>
                  <a:schemeClr val="tx1">
                    <a:lumMod val="75000"/>
                    <a:lumOff val="25000"/>
                  </a:schemeClr>
                </a:solidFill>
              </a:rPr>
              <a:t>Palvelun </a:t>
            </a:r>
            <a:r>
              <a:rPr lang="fi-FI" sz="1200" dirty="0">
                <a:solidFill>
                  <a:schemeClr val="tx1">
                    <a:lumMod val="75000"/>
                    <a:lumOff val="25000"/>
                  </a:schemeClr>
                </a:solidFill>
              </a:rPr>
              <a:t>tarjoajalle maksetaan kiinteä hinta yhden asiakkaan hoitamisesta (=hinta ei riipu asiakkaaseen käytetystä </a:t>
            </a:r>
            <a:r>
              <a:rPr lang="fi-FI" sz="1200" dirty="0" smtClean="0">
                <a:solidFill>
                  <a:schemeClr val="tx1">
                    <a:lumMod val="75000"/>
                    <a:lumOff val="25000"/>
                  </a:schemeClr>
                </a:solidFill>
              </a:rPr>
              <a:t>työmäärästä tai toimenpiteistä).</a:t>
            </a:r>
          </a:p>
          <a:p>
            <a:pPr lvl="0"/>
            <a:endParaRPr lang="fi-FI" sz="1200" dirty="0">
              <a:solidFill>
                <a:schemeClr val="tx1">
                  <a:lumMod val="75000"/>
                  <a:lumOff val="25000"/>
                </a:schemeClr>
              </a:solidFill>
            </a:endParaRPr>
          </a:p>
          <a:p>
            <a:pPr lvl="0"/>
            <a:r>
              <a:rPr lang="fi-FI" sz="1200" b="1" i="1" dirty="0" smtClean="0">
                <a:solidFill>
                  <a:schemeClr val="tx1">
                    <a:lumMod val="75000"/>
                    <a:lumOff val="25000"/>
                  </a:schemeClr>
                </a:solidFill>
              </a:rPr>
              <a:t>Seurantamalli</a:t>
            </a:r>
            <a:r>
              <a:rPr lang="fi-FI" sz="1200" b="1" i="1" dirty="0">
                <a:solidFill>
                  <a:schemeClr val="tx1">
                    <a:lumMod val="75000"/>
                    <a:lumOff val="25000"/>
                  </a:schemeClr>
                </a:solidFill>
              </a:rPr>
              <a:t>: </a:t>
            </a:r>
            <a:endParaRPr lang="fi-FI" sz="1200" b="1" i="1" dirty="0" smtClean="0">
              <a:solidFill>
                <a:schemeClr val="tx1">
                  <a:lumMod val="75000"/>
                  <a:lumOff val="25000"/>
                </a:schemeClr>
              </a:solidFill>
            </a:endParaRPr>
          </a:p>
          <a:p>
            <a:pPr lvl="0"/>
            <a:r>
              <a:rPr lang="fi-FI" sz="1200" dirty="0" smtClean="0">
                <a:solidFill>
                  <a:schemeClr val="tx1">
                    <a:lumMod val="75000"/>
                    <a:lumOff val="25000"/>
                  </a:schemeClr>
                </a:solidFill>
              </a:rPr>
              <a:t>Toimittaja </a:t>
            </a:r>
            <a:r>
              <a:rPr lang="fi-FI" sz="1200" dirty="0">
                <a:solidFill>
                  <a:schemeClr val="tx1">
                    <a:lumMod val="75000"/>
                    <a:lumOff val="25000"/>
                  </a:schemeClr>
                </a:solidFill>
              </a:rPr>
              <a:t>raportoi tilaajalle sopimuksessa määriteltyjen tavoitteiden toteutumisesta. Korostaa toimittajan vastuuta tavoitteiden toteutumisesta, vaikka sopimushintaa ei suoranaisesti olekaan sidottu tavoitteiden toteutumiseen</a:t>
            </a:r>
            <a:r>
              <a:rPr lang="fi-FI" sz="1200" dirty="0" smtClean="0">
                <a:solidFill>
                  <a:schemeClr val="tx1">
                    <a:lumMod val="75000"/>
                    <a:lumOff val="25000"/>
                  </a:schemeClr>
                </a:solidFill>
              </a:rPr>
              <a:t>.</a:t>
            </a:r>
          </a:p>
          <a:p>
            <a:pPr lvl="0"/>
            <a:endParaRPr lang="fi-FI" sz="1200" dirty="0">
              <a:solidFill>
                <a:schemeClr val="tx1">
                  <a:lumMod val="75000"/>
                  <a:lumOff val="25000"/>
                </a:schemeClr>
              </a:solidFill>
            </a:endParaRPr>
          </a:p>
          <a:p>
            <a:pPr lvl="0"/>
            <a:r>
              <a:rPr lang="fi-FI" sz="1200" b="1" i="1" dirty="0" smtClean="0">
                <a:solidFill>
                  <a:schemeClr val="tx1">
                    <a:lumMod val="75000"/>
                    <a:lumOff val="25000"/>
                  </a:schemeClr>
                </a:solidFill>
              </a:rPr>
              <a:t>Populaatiomallit</a:t>
            </a:r>
            <a:r>
              <a:rPr lang="fi-FI" sz="1200" b="1" i="1" dirty="0">
                <a:solidFill>
                  <a:schemeClr val="tx1">
                    <a:lumMod val="75000"/>
                    <a:lumOff val="25000"/>
                  </a:schemeClr>
                </a:solidFill>
              </a:rPr>
              <a:t>: </a:t>
            </a:r>
            <a:endParaRPr lang="fi-FI" sz="1200" b="1" i="1" dirty="0" smtClean="0">
              <a:solidFill>
                <a:schemeClr val="tx1">
                  <a:lumMod val="75000"/>
                  <a:lumOff val="25000"/>
                </a:schemeClr>
              </a:solidFill>
            </a:endParaRPr>
          </a:p>
          <a:p>
            <a:pPr lvl="0"/>
            <a:r>
              <a:rPr lang="fi-FI" sz="1200" dirty="0" smtClean="0">
                <a:solidFill>
                  <a:schemeClr val="tx1">
                    <a:lumMod val="75000"/>
                    <a:lumOff val="25000"/>
                  </a:schemeClr>
                </a:solidFill>
              </a:rPr>
              <a:t>Toimittaja </a:t>
            </a:r>
            <a:r>
              <a:rPr lang="fi-FI" sz="1200" dirty="0">
                <a:solidFill>
                  <a:schemeClr val="tx1">
                    <a:lumMod val="75000"/>
                    <a:lumOff val="25000"/>
                  </a:schemeClr>
                </a:solidFill>
              </a:rPr>
              <a:t>saa palkkion </a:t>
            </a:r>
            <a:r>
              <a:rPr lang="fi-FI" sz="1200" dirty="0" err="1">
                <a:solidFill>
                  <a:schemeClr val="tx1">
                    <a:lumMod val="75000"/>
                    <a:lumOff val="25000"/>
                  </a:schemeClr>
                </a:solidFill>
              </a:rPr>
              <a:t>tietyn</a:t>
            </a:r>
            <a:r>
              <a:rPr lang="fi-FI" sz="1200" dirty="0">
                <a:solidFill>
                  <a:schemeClr val="tx1">
                    <a:lumMod val="75000"/>
                    <a:lumOff val="25000"/>
                  </a:schemeClr>
                </a:solidFill>
              </a:rPr>
              <a:t> asiakaspopulaation hoitamisesta. Tämä luo kannusteen palveluntarjoajalle hoitaa populaatio mahdollisimman tehokkaasti/hyvin</a:t>
            </a:r>
            <a:r>
              <a:rPr lang="fi-FI" sz="1200" dirty="0" smtClean="0">
                <a:solidFill>
                  <a:schemeClr val="tx1">
                    <a:lumMod val="75000"/>
                    <a:lumOff val="25000"/>
                  </a:schemeClr>
                </a:solidFill>
              </a:rPr>
              <a:t>.</a:t>
            </a:r>
          </a:p>
          <a:p>
            <a:pPr lvl="0"/>
            <a:endParaRPr lang="fi-FI" sz="1200" dirty="0">
              <a:solidFill>
                <a:schemeClr val="tx1">
                  <a:lumMod val="75000"/>
                  <a:lumOff val="25000"/>
                </a:schemeClr>
              </a:solidFill>
            </a:endParaRPr>
          </a:p>
          <a:p>
            <a:pPr lvl="0"/>
            <a:r>
              <a:rPr lang="fi-FI" sz="1200" b="1" i="1" dirty="0" err="1" smtClean="0">
                <a:solidFill>
                  <a:schemeClr val="tx1">
                    <a:lumMod val="75000"/>
                    <a:lumOff val="25000"/>
                  </a:schemeClr>
                </a:solidFill>
              </a:rPr>
              <a:t>Benchmarking</a:t>
            </a:r>
            <a:r>
              <a:rPr lang="fi-FI" sz="1200" b="1" i="1" dirty="0">
                <a:solidFill>
                  <a:schemeClr val="tx1">
                    <a:lumMod val="75000"/>
                    <a:lumOff val="25000"/>
                  </a:schemeClr>
                </a:solidFill>
              </a:rPr>
              <a:t>:</a:t>
            </a:r>
            <a:r>
              <a:rPr lang="fi-FI" sz="1200" dirty="0">
                <a:solidFill>
                  <a:schemeClr val="tx1">
                    <a:lumMod val="75000"/>
                    <a:lumOff val="25000"/>
                  </a:schemeClr>
                </a:solidFill>
              </a:rPr>
              <a:t> Sopimusbonus on sidottu verrokkiryhmän suoriutumiseen (esimerkiksi kunnan omaan </a:t>
            </a:r>
            <a:r>
              <a:rPr lang="fi-FI" sz="1200" dirty="0" smtClean="0">
                <a:solidFill>
                  <a:schemeClr val="tx1">
                    <a:lumMod val="75000"/>
                    <a:lumOff val="25000"/>
                  </a:schemeClr>
                </a:solidFill>
              </a:rPr>
              <a:t>tuotantoon/keskiarvoon)</a:t>
            </a:r>
            <a:endParaRPr lang="fi-FI" dirty="0">
              <a:solidFill>
                <a:schemeClr val="tx1">
                  <a:lumMod val="75000"/>
                  <a:lumOff val="25000"/>
                </a:schemeClr>
              </a:solidFill>
            </a:endParaRPr>
          </a:p>
        </p:txBody>
      </p:sp>
      <p:sp>
        <p:nvSpPr>
          <p:cNvPr id="3" name="Tekstiruutu 2"/>
          <p:cNvSpPr txBox="1"/>
          <p:nvPr/>
        </p:nvSpPr>
        <p:spPr>
          <a:xfrm>
            <a:off x="995083" y="1743462"/>
            <a:ext cx="1469441" cy="338554"/>
          </a:xfrm>
          <a:prstGeom prst="rect">
            <a:avLst/>
          </a:prstGeom>
          <a:noFill/>
        </p:spPr>
        <p:txBody>
          <a:bodyPr wrap="none" rtlCol="0">
            <a:spAutoFit/>
          </a:bodyPr>
          <a:lstStyle/>
          <a:p>
            <a:r>
              <a:rPr lang="fi-FI" sz="1600" b="1" i="1" dirty="0" smtClean="0">
                <a:solidFill>
                  <a:schemeClr val="tx1">
                    <a:lumMod val="75000"/>
                    <a:lumOff val="25000"/>
                  </a:schemeClr>
                </a:solidFill>
              </a:rPr>
              <a:t>Kannustemallit</a:t>
            </a:r>
            <a:endParaRPr lang="fi-FI" sz="1600" b="1" i="1" dirty="0">
              <a:solidFill>
                <a:schemeClr val="tx1">
                  <a:lumMod val="75000"/>
                  <a:lumOff val="25000"/>
                </a:schemeClr>
              </a:solidFill>
            </a:endParaRPr>
          </a:p>
        </p:txBody>
      </p:sp>
      <p:sp>
        <p:nvSpPr>
          <p:cNvPr id="9" name="Ellipsi 8"/>
          <p:cNvSpPr/>
          <p:nvPr/>
        </p:nvSpPr>
        <p:spPr>
          <a:xfrm>
            <a:off x="1067694" y="2731638"/>
            <a:ext cx="398034" cy="39803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t>1</a:t>
            </a:r>
            <a:endParaRPr lang="fi-FI" dirty="0"/>
          </a:p>
        </p:txBody>
      </p:sp>
      <p:sp>
        <p:nvSpPr>
          <p:cNvPr id="11" name="Ellipsi 10"/>
          <p:cNvSpPr/>
          <p:nvPr/>
        </p:nvSpPr>
        <p:spPr>
          <a:xfrm>
            <a:off x="1067694" y="3376275"/>
            <a:ext cx="398034" cy="39803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2</a:t>
            </a:r>
          </a:p>
        </p:txBody>
      </p:sp>
      <p:sp>
        <p:nvSpPr>
          <p:cNvPr id="12" name="Ellipsi 11"/>
          <p:cNvSpPr/>
          <p:nvPr/>
        </p:nvSpPr>
        <p:spPr>
          <a:xfrm>
            <a:off x="1067691" y="4077471"/>
            <a:ext cx="398034" cy="39803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t>3</a:t>
            </a:r>
            <a:endParaRPr lang="fi-FI" dirty="0"/>
          </a:p>
        </p:txBody>
      </p:sp>
      <p:sp>
        <p:nvSpPr>
          <p:cNvPr id="13" name="Ellipsi 12"/>
          <p:cNvSpPr/>
          <p:nvPr/>
        </p:nvSpPr>
        <p:spPr>
          <a:xfrm>
            <a:off x="1067693" y="4666411"/>
            <a:ext cx="398034" cy="39803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4</a:t>
            </a:r>
          </a:p>
        </p:txBody>
      </p:sp>
      <p:sp>
        <p:nvSpPr>
          <p:cNvPr id="14" name="Ellipsi 13"/>
          <p:cNvSpPr/>
          <p:nvPr/>
        </p:nvSpPr>
        <p:spPr>
          <a:xfrm>
            <a:off x="1067691" y="5279984"/>
            <a:ext cx="398034" cy="39803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t>5</a:t>
            </a:r>
            <a:endParaRPr lang="fi-FI" dirty="0"/>
          </a:p>
        </p:txBody>
      </p:sp>
      <p:sp>
        <p:nvSpPr>
          <p:cNvPr id="15" name="Ellipsi 14"/>
          <p:cNvSpPr/>
          <p:nvPr/>
        </p:nvSpPr>
        <p:spPr>
          <a:xfrm>
            <a:off x="1067691" y="5868924"/>
            <a:ext cx="398034" cy="39803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6</a:t>
            </a:r>
          </a:p>
        </p:txBody>
      </p:sp>
      <p:sp>
        <p:nvSpPr>
          <p:cNvPr id="16" name="Alatunnisteen paikkamerkki 15"/>
          <p:cNvSpPr>
            <a:spLocks noGrp="1"/>
          </p:cNvSpPr>
          <p:nvPr>
            <p:ph type="ftr" sz="quarter" idx="11"/>
          </p:nvPr>
        </p:nvSpPr>
        <p:spPr/>
        <p:txBody>
          <a:bodyPr/>
          <a:lstStyle/>
          <a:p>
            <a:r>
              <a:rPr lang="fi-FI" dirty="0" smtClean="0"/>
              <a:t>TULOSPERUSTEINEN HANKINTA</a:t>
            </a:r>
            <a:endParaRPr lang="fi-FI" dirty="0"/>
          </a:p>
        </p:txBody>
      </p:sp>
      <p:sp>
        <p:nvSpPr>
          <p:cNvPr id="7" name="Dian numeron paikkamerkki 6"/>
          <p:cNvSpPr>
            <a:spLocks noGrp="1"/>
          </p:cNvSpPr>
          <p:nvPr>
            <p:ph type="sldNum" sz="quarter" idx="12"/>
          </p:nvPr>
        </p:nvSpPr>
        <p:spPr/>
        <p:txBody>
          <a:bodyPr/>
          <a:lstStyle/>
          <a:p>
            <a:fld id="{35702E44-7133-4039-AFB2-677BAF16ACB9}" type="slidenum">
              <a:rPr lang="fi-FI" smtClean="0"/>
              <a:t>15</a:t>
            </a:fld>
            <a:endParaRPr lang="fi-FI"/>
          </a:p>
        </p:txBody>
      </p:sp>
      <p:sp>
        <p:nvSpPr>
          <p:cNvPr id="18" name="Suorakulmio 17">
            <a:hlinkClick r:id="rId5" action="ppaction://hlinksldjump"/>
          </p:cNvPr>
          <p:cNvSpPr/>
          <p:nvPr/>
        </p:nvSpPr>
        <p:spPr>
          <a:xfrm>
            <a:off x="10617957" y="6457929"/>
            <a:ext cx="1405519" cy="3669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a:t>
            </a:r>
            <a:r>
              <a:rPr lang="fi-FI" sz="1200" dirty="0"/>
              <a:t> </a:t>
            </a:r>
            <a:r>
              <a:rPr lang="fi-FI" sz="1200" dirty="0" smtClean="0"/>
              <a:t>ALKUUN</a:t>
            </a:r>
            <a:endParaRPr lang="fi-FI" sz="1200" dirty="0"/>
          </a:p>
        </p:txBody>
      </p:sp>
      <p:sp>
        <p:nvSpPr>
          <p:cNvPr id="22" name="Tekstiruutu 21"/>
          <p:cNvSpPr txBox="1"/>
          <p:nvPr/>
        </p:nvSpPr>
        <p:spPr>
          <a:xfrm>
            <a:off x="10175957" y="2866845"/>
            <a:ext cx="2079811" cy="553998"/>
          </a:xfrm>
          <a:prstGeom prst="rect">
            <a:avLst/>
          </a:prstGeom>
          <a:noFill/>
        </p:spPr>
        <p:txBody>
          <a:bodyPr wrap="square" rtlCol="0">
            <a:spAutoFit/>
          </a:bodyPr>
          <a:lstStyle/>
          <a:p>
            <a:pPr algn="ctr"/>
            <a:r>
              <a:rPr lang="fi-FI" sz="1000" dirty="0" smtClean="0">
                <a:solidFill>
                  <a:schemeClr val="tx1">
                    <a:lumMod val="75000"/>
                    <a:lumOff val="25000"/>
                  </a:schemeClr>
                </a:solidFill>
              </a:rPr>
              <a:t>Tietopankissa Tampereen hankinnoissa käytettyjä kannustinjärjestelmiä</a:t>
            </a:r>
            <a:endParaRPr lang="fi-FI" sz="1000" dirty="0">
              <a:solidFill>
                <a:schemeClr val="tx1">
                  <a:lumMod val="75000"/>
                  <a:lumOff val="25000"/>
                </a:schemeClr>
              </a:solidFill>
            </a:endParaRPr>
          </a:p>
        </p:txBody>
      </p:sp>
      <p:pic>
        <p:nvPicPr>
          <p:cNvPr id="23" name="Kuva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08382">
            <a:off x="11625022" y="2452067"/>
            <a:ext cx="389041" cy="389041"/>
          </a:xfrm>
          <a:prstGeom prst="rect">
            <a:avLst/>
          </a:prstGeom>
          <a:noFill/>
        </p:spPr>
      </p:pic>
      <p:sp>
        <p:nvSpPr>
          <p:cNvPr id="21" name="Suorakulmio 20"/>
          <p:cNvSpPr/>
          <p:nvPr/>
        </p:nvSpPr>
        <p:spPr>
          <a:xfrm>
            <a:off x="8123970" y="6102270"/>
            <a:ext cx="1888722" cy="276999"/>
          </a:xfrm>
          <a:prstGeom prst="rect">
            <a:avLst/>
          </a:prstGeom>
        </p:spPr>
        <p:txBody>
          <a:bodyPr wrap="none">
            <a:spAutoFit/>
          </a:bodyPr>
          <a:lstStyle/>
          <a:p>
            <a:pPr lvl="0"/>
            <a:r>
              <a:rPr lang="fi-FI" sz="1200" i="1" dirty="0">
                <a:solidFill>
                  <a:schemeClr val="tx1">
                    <a:lumMod val="75000"/>
                    <a:lumOff val="25000"/>
                  </a:schemeClr>
                </a:solidFill>
              </a:rPr>
              <a:t>l</a:t>
            </a:r>
            <a:r>
              <a:rPr lang="fi-FI" sz="1200" i="1" dirty="0" smtClean="0">
                <a:solidFill>
                  <a:schemeClr val="tx1">
                    <a:lumMod val="75000"/>
                    <a:lumOff val="25000"/>
                  </a:schemeClr>
                </a:solidFill>
              </a:rPr>
              <a:t>ähde</a:t>
            </a:r>
            <a:r>
              <a:rPr lang="fi-FI" sz="1200" i="1" dirty="0">
                <a:solidFill>
                  <a:schemeClr val="tx1">
                    <a:lumMod val="75000"/>
                    <a:lumOff val="25000"/>
                  </a:schemeClr>
                </a:solidFill>
              </a:rPr>
              <a:t>:</a:t>
            </a:r>
            <a:r>
              <a:rPr lang="fi-FI" sz="1200" dirty="0">
                <a:solidFill>
                  <a:schemeClr val="tx1">
                    <a:lumMod val="75000"/>
                    <a:lumOff val="25000"/>
                  </a:schemeClr>
                </a:solidFill>
              </a:rPr>
              <a:t> Turun yliopisto </a:t>
            </a:r>
            <a:r>
              <a:rPr lang="fi-FI" sz="1200" dirty="0" smtClean="0">
                <a:solidFill>
                  <a:schemeClr val="tx1">
                    <a:lumMod val="75000"/>
                    <a:lumOff val="25000"/>
                  </a:schemeClr>
                </a:solidFill>
              </a:rPr>
              <a:t>2014</a:t>
            </a:r>
            <a:endParaRPr lang="fi-FI" sz="1200" dirty="0">
              <a:solidFill>
                <a:schemeClr val="tx1">
                  <a:lumMod val="75000"/>
                  <a:lumOff val="25000"/>
                </a:schemeClr>
              </a:solidFill>
            </a:endParaRPr>
          </a:p>
        </p:txBody>
      </p:sp>
    </p:spTree>
    <p:extLst>
      <p:ext uri="{BB962C8B-B14F-4D97-AF65-F5344CB8AC3E}">
        <p14:creationId xmlns:p14="http://schemas.microsoft.com/office/powerpoint/2010/main" val="3945665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Tulosperusteinen hankinta: kannustinjärjestelmät</a:t>
            </a:r>
            <a:endParaRPr lang="fi-FI" dirty="0"/>
          </a:p>
        </p:txBody>
      </p:sp>
      <p:sp>
        <p:nvSpPr>
          <p:cNvPr id="3" name="Sisällön paikkamerkki 2"/>
          <p:cNvSpPr>
            <a:spLocks noGrp="1"/>
          </p:cNvSpPr>
          <p:nvPr>
            <p:ph idx="1"/>
          </p:nvPr>
        </p:nvSpPr>
        <p:spPr>
          <a:xfrm>
            <a:off x="1851019" y="2934034"/>
            <a:ext cx="8550922" cy="2784178"/>
          </a:xfrm>
        </p:spPr>
        <p:txBody>
          <a:bodyPr/>
          <a:lstStyle/>
          <a:p>
            <a:pPr marL="0" lvl="0" indent="0">
              <a:buNone/>
            </a:pPr>
            <a:r>
              <a:rPr lang="fi-FI" sz="1400" b="1" i="1" dirty="0"/>
              <a:t>Välitavoitemallit: </a:t>
            </a:r>
          </a:p>
          <a:p>
            <a:pPr marL="0" lvl="0" indent="0">
              <a:buNone/>
            </a:pPr>
            <a:r>
              <a:rPr lang="fi-FI" sz="1400" dirty="0" smtClean="0"/>
              <a:t>Sopimuspalkkion </a:t>
            </a:r>
            <a:r>
              <a:rPr lang="fi-FI" sz="1400" dirty="0"/>
              <a:t>maksu on sidottu </a:t>
            </a:r>
            <a:r>
              <a:rPr lang="fi-FI" sz="1400" dirty="0" err="1"/>
              <a:t>tiettyjen</a:t>
            </a:r>
            <a:r>
              <a:rPr lang="fi-FI" sz="1400" dirty="0"/>
              <a:t> välitavoitteiden saavuttamiseen. </a:t>
            </a:r>
            <a:r>
              <a:rPr lang="fi-FI" sz="1400" dirty="0" smtClean="0"/>
              <a:t>Palkkio </a:t>
            </a:r>
            <a:r>
              <a:rPr lang="fi-FI" sz="1400" dirty="0"/>
              <a:t>maksetaan osissa välitavoitteiden toteutumisen mukaan. Välitavoitteet ovat tyypillisesti prosessin vaiheita (</a:t>
            </a:r>
            <a:r>
              <a:rPr lang="fi-FI" sz="1400" dirty="0" err="1"/>
              <a:t>esim</a:t>
            </a:r>
            <a:r>
              <a:rPr lang="fi-FI" sz="1400" dirty="0"/>
              <a:t> 1. Työharjoittelupaikka, 2. Työpaikan saaminen, 3. Työllistyneenä yli vuoden).</a:t>
            </a:r>
          </a:p>
          <a:p>
            <a:pPr marL="0" lvl="0" indent="0">
              <a:buNone/>
            </a:pPr>
            <a:r>
              <a:rPr lang="fi-FI" sz="1400" b="1" i="1" dirty="0"/>
              <a:t>Porrasmallit: </a:t>
            </a:r>
            <a:endParaRPr lang="fi-FI" sz="1400" b="1" i="1" dirty="0" smtClean="0"/>
          </a:p>
          <a:p>
            <a:pPr marL="0" indent="0">
              <a:buNone/>
            </a:pPr>
            <a:r>
              <a:rPr lang="fi-FI" sz="1400" dirty="0" smtClean="0"/>
              <a:t>Toimittajan </a:t>
            </a:r>
            <a:r>
              <a:rPr lang="fi-FI" sz="1400" dirty="0"/>
              <a:t>palkkio on porrastettu tavoitteiden saavuttamisasteen perusteella. </a:t>
            </a:r>
            <a:r>
              <a:rPr lang="fi-FI" sz="1400" dirty="0" smtClean="0"/>
              <a:t>Tavoitetason </a:t>
            </a:r>
            <a:r>
              <a:rPr lang="fi-FI" sz="1400" dirty="0"/>
              <a:t>alittamisesta seuraa hinnan alennus ja tavoitetason ylittämisestä bonus.</a:t>
            </a:r>
          </a:p>
          <a:p>
            <a:endParaRPr lang="fi-FI" dirty="0"/>
          </a:p>
        </p:txBody>
      </p:sp>
      <p:sp>
        <p:nvSpPr>
          <p:cNvPr id="5" name="Tekstiruutu 4"/>
          <p:cNvSpPr txBox="1"/>
          <p:nvPr/>
        </p:nvSpPr>
        <p:spPr>
          <a:xfrm>
            <a:off x="1097279" y="2180232"/>
            <a:ext cx="7495391" cy="307777"/>
          </a:xfrm>
          <a:prstGeom prst="rect">
            <a:avLst/>
          </a:prstGeom>
          <a:noFill/>
        </p:spPr>
        <p:txBody>
          <a:bodyPr wrap="square" rtlCol="0">
            <a:spAutoFit/>
          </a:bodyPr>
          <a:lstStyle/>
          <a:p>
            <a:pPr marL="285750" indent="-285750">
              <a:buFont typeface="Arial" panose="020B0604020202020204" pitchFamily="34" charset="0"/>
              <a:buChar char="•"/>
            </a:pPr>
            <a:r>
              <a:rPr lang="fi-FI" sz="1400" dirty="0">
                <a:solidFill>
                  <a:schemeClr val="tx1">
                    <a:lumMod val="75000"/>
                    <a:lumOff val="25000"/>
                  </a:schemeClr>
                </a:solidFill>
              </a:rPr>
              <a:t>S</a:t>
            </a:r>
            <a:r>
              <a:rPr lang="fi-FI" sz="1400" dirty="0" smtClean="0">
                <a:solidFill>
                  <a:schemeClr val="tx1">
                    <a:lumMod val="75000"/>
                    <a:lumOff val="25000"/>
                  </a:schemeClr>
                </a:solidFill>
              </a:rPr>
              <a:t>opimuksen </a:t>
            </a:r>
            <a:r>
              <a:rPr lang="fi-FI" sz="1400" dirty="0">
                <a:solidFill>
                  <a:schemeClr val="tx1">
                    <a:lumMod val="75000"/>
                    <a:lumOff val="25000"/>
                  </a:schemeClr>
                </a:solidFill>
              </a:rPr>
              <a:t>hinta on sidottu </a:t>
            </a:r>
            <a:r>
              <a:rPr lang="fi-FI" sz="1400" b="1" dirty="0">
                <a:solidFill>
                  <a:schemeClr val="tx1">
                    <a:lumMod val="75000"/>
                    <a:lumOff val="25000"/>
                  </a:schemeClr>
                </a:solidFill>
              </a:rPr>
              <a:t>suoritustasoihin</a:t>
            </a:r>
            <a:r>
              <a:rPr lang="fi-FI" sz="1400" dirty="0">
                <a:solidFill>
                  <a:schemeClr val="tx1">
                    <a:lumMod val="75000"/>
                    <a:lumOff val="25000"/>
                  </a:schemeClr>
                </a:solidFill>
              </a:rPr>
              <a:t> (asiakkaan prosessin etenemiseen). </a:t>
            </a:r>
          </a:p>
        </p:txBody>
      </p:sp>
      <p:sp>
        <p:nvSpPr>
          <p:cNvPr id="8" name="Tekstiruutu 7"/>
          <p:cNvSpPr txBox="1"/>
          <p:nvPr/>
        </p:nvSpPr>
        <p:spPr>
          <a:xfrm>
            <a:off x="1048147" y="1756690"/>
            <a:ext cx="1737912" cy="338554"/>
          </a:xfrm>
          <a:prstGeom prst="rect">
            <a:avLst/>
          </a:prstGeom>
          <a:noFill/>
        </p:spPr>
        <p:txBody>
          <a:bodyPr wrap="none" rtlCol="0">
            <a:spAutoFit/>
          </a:bodyPr>
          <a:lstStyle/>
          <a:p>
            <a:r>
              <a:rPr lang="fi-FI" sz="1600" b="1" i="1" dirty="0" smtClean="0">
                <a:solidFill>
                  <a:schemeClr val="tx1">
                    <a:lumMod val="75000"/>
                    <a:lumOff val="25000"/>
                  </a:schemeClr>
                </a:solidFill>
              </a:rPr>
              <a:t>Suoritustasomallit</a:t>
            </a:r>
            <a:endParaRPr lang="fi-FI" sz="1600" b="1" i="1" dirty="0">
              <a:solidFill>
                <a:schemeClr val="tx1">
                  <a:lumMod val="75000"/>
                  <a:lumOff val="25000"/>
                </a:schemeClr>
              </a:solidFill>
            </a:endParaRPr>
          </a:p>
        </p:txBody>
      </p:sp>
      <p:sp>
        <p:nvSpPr>
          <p:cNvPr id="9" name="Ellipsi 8"/>
          <p:cNvSpPr/>
          <p:nvPr/>
        </p:nvSpPr>
        <p:spPr>
          <a:xfrm>
            <a:off x="1097279" y="2934034"/>
            <a:ext cx="510989" cy="5109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t>1</a:t>
            </a:r>
            <a:endParaRPr lang="fi-FI" dirty="0"/>
          </a:p>
        </p:txBody>
      </p:sp>
      <p:sp>
        <p:nvSpPr>
          <p:cNvPr id="10" name="Ellipsi 9"/>
          <p:cNvSpPr/>
          <p:nvPr/>
        </p:nvSpPr>
        <p:spPr>
          <a:xfrm>
            <a:off x="1097279" y="3974305"/>
            <a:ext cx="510989" cy="5109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2</a:t>
            </a:r>
          </a:p>
        </p:txBody>
      </p:sp>
      <p:sp>
        <p:nvSpPr>
          <p:cNvPr id="11" name="Alatunnisteen paikkamerkki 10"/>
          <p:cNvSpPr>
            <a:spLocks noGrp="1"/>
          </p:cNvSpPr>
          <p:nvPr>
            <p:ph type="ftr" sz="quarter" idx="11"/>
          </p:nvPr>
        </p:nvSpPr>
        <p:spPr/>
        <p:txBody>
          <a:bodyPr/>
          <a:lstStyle/>
          <a:p>
            <a:r>
              <a:rPr lang="fi-FI" dirty="0" smtClean="0"/>
              <a:t>TULOSPERUSTEINEN HANKINTA</a:t>
            </a:r>
            <a:endParaRPr lang="fi-FI" dirty="0"/>
          </a:p>
        </p:txBody>
      </p:sp>
      <p:sp>
        <p:nvSpPr>
          <p:cNvPr id="6" name="Dian numeron paikkamerkki 5"/>
          <p:cNvSpPr>
            <a:spLocks noGrp="1"/>
          </p:cNvSpPr>
          <p:nvPr>
            <p:ph type="sldNum" sz="quarter" idx="12"/>
          </p:nvPr>
        </p:nvSpPr>
        <p:spPr/>
        <p:txBody>
          <a:bodyPr/>
          <a:lstStyle/>
          <a:p>
            <a:fld id="{35702E44-7133-4039-AFB2-677BAF16ACB9}" type="slidenum">
              <a:rPr lang="fi-FI" smtClean="0"/>
              <a:t>16</a:t>
            </a:fld>
            <a:endParaRPr lang="fi-FI"/>
          </a:p>
        </p:txBody>
      </p:sp>
      <p:sp>
        <p:nvSpPr>
          <p:cNvPr id="12" name="Suorakulmio 11">
            <a:hlinkClick r:id="rId2" action="ppaction://hlinksldjump"/>
          </p:cNvPr>
          <p:cNvSpPr/>
          <p:nvPr/>
        </p:nvSpPr>
        <p:spPr>
          <a:xfrm>
            <a:off x="10617957" y="6457929"/>
            <a:ext cx="1405519" cy="3669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a:t>
            </a:r>
            <a:r>
              <a:rPr lang="fi-FI" sz="1200" dirty="0"/>
              <a:t> </a:t>
            </a:r>
            <a:r>
              <a:rPr lang="fi-FI" sz="1200" dirty="0" smtClean="0"/>
              <a:t>ALKUUN</a:t>
            </a:r>
            <a:endParaRPr lang="fi-FI" sz="1200" dirty="0"/>
          </a:p>
        </p:txBody>
      </p:sp>
      <p:sp>
        <p:nvSpPr>
          <p:cNvPr id="17" name="Suorakulmio 16"/>
          <p:cNvSpPr/>
          <p:nvPr/>
        </p:nvSpPr>
        <p:spPr>
          <a:xfrm>
            <a:off x="8123970" y="6102270"/>
            <a:ext cx="1888722" cy="276999"/>
          </a:xfrm>
          <a:prstGeom prst="rect">
            <a:avLst/>
          </a:prstGeom>
        </p:spPr>
        <p:txBody>
          <a:bodyPr wrap="none">
            <a:spAutoFit/>
          </a:bodyPr>
          <a:lstStyle/>
          <a:p>
            <a:pPr lvl="0"/>
            <a:r>
              <a:rPr lang="fi-FI" sz="1200" i="1" dirty="0">
                <a:solidFill>
                  <a:schemeClr val="tx1">
                    <a:lumMod val="75000"/>
                    <a:lumOff val="25000"/>
                  </a:schemeClr>
                </a:solidFill>
              </a:rPr>
              <a:t>l</a:t>
            </a:r>
            <a:r>
              <a:rPr lang="fi-FI" sz="1200" i="1" dirty="0" smtClean="0">
                <a:solidFill>
                  <a:schemeClr val="tx1">
                    <a:lumMod val="75000"/>
                    <a:lumOff val="25000"/>
                  </a:schemeClr>
                </a:solidFill>
              </a:rPr>
              <a:t>ähde</a:t>
            </a:r>
            <a:r>
              <a:rPr lang="fi-FI" sz="1200" i="1" dirty="0">
                <a:solidFill>
                  <a:schemeClr val="tx1">
                    <a:lumMod val="75000"/>
                    <a:lumOff val="25000"/>
                  </a:schemeClr>
                </a:solidFill>
              </a:rPr>
              <a:t>:</a:t>
            </a:r>
            <a:r>
              <a:rPr lang="fi-FI" sz="1200" dirty="0">
                <a:solidFill>
                  <a:schemeClr val="tx1">
                    <a:lumMod val="75000"/>
                    <a:lumOff val="25000"/>
                  </a:schemeClr>
                </a:solidFill>
              </a:rPr>
              <a:t> Turun yliopisto </a:t>
            </a:r>
            <a:r>
              <a:rPr lang="fi-FI" sz="1200" dirty="0" smtClean="0">
                <a:solidFill>
                  <a:schemeClr val="tx1">
                    <a:lumMod val="75000"/>
                    <a:lumOff val="25000"/>
                  </a:schemeClr>
                </a:solidFill>
              </a:rPr>
              <a:t>2014</a:t>
            </a:r>
            <a:endParaRPr lang="fi-FI" sz="1200" dirty="0">
              <a:solidFill>
                <a:schemeClr val="tx1">
                  <a:lumMod val="75000"/>
                  <a:lumOff val="25000"/>
                </a:schemeClr>
              </a:solidFill>
            </a:endParaRPr>
          </a:p>
        </p:txBody>
      </p:sp>
      <p:pic>
        <p:nvPicPr>
          <p:cNvPr id="22" name="Kuva 2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7472" y="1633028"/>
            <a:ext cx="1556779" cy="1519873"/>
          </a:xfrm>
          <a:prstGeom prst="rect">
            <a:avLst/>
          </a:prstGeom>
        </p:spPr>
      </p:pic>
      <p:sp>
        <p:nvSpPr>
          <p:cNvPr id="23" name="Tekstiruutu 22"/>
          <p:cNvSpPr txBox="1"/>
          <p:nvPr/>
        </p:nvSpPr>
        <p:spPr>
          <a:xfrm>
            <a:off x="10175957" y="2866845"/>
            <a:ext cx="2079811" cy="553998"/>
          </a:xfrm>
          <a:prstGeom prst="rect">
            <a:avLst/>
          </a:prstGeom>
          <a:noFill/>
        </p:spPr>
        <p:txBody>
          <a:bodyPr wrap="square" rtlCol="0">
            <a:spAutoFit/>
          </a:bodyPr>
          <a:lstStyle/>
          <a:p>
            <a:pPr algn="ctr"/>
            <a:r>
              <a:rPr lang="fi-FI" sz="1000" dirty="0" smtClean="0">
                <a:solidFill>
                  <a:schemeClr val="tx1">
                    <a:lumMod val="75000"/>
                    <a:lumOff val="25000"/>
                  </a:schemeClr>
                </a:solidFill>
              </a:rPr>
              <a:t>Tietopankissa Tampereen hankinnoissa käytettyjä kannustinjärjestelmiä</a:t>
            </a:r>
            <a:endParaRPr lang="fi-FI" sz="1000" dirty="0">
              <a:solidFill>
                <a:schemeClr val="tx1">
                  <a:lumMod val="75000"/>
                  <a:lumOff val="25000"/>
                </a:schemeClr>
              </a:solidFill>
            </a:endParaRPr>
          </a:p>
        </p:txBody>
      </p:sp>
      <p:pic>
        <p:nvPicPr>
          <p:cNvPr id="24" name="Kuva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08382">
            <a:off x="11625022" y="2452067"/>
            <a:ext cx="389041" cy="389041"/>
          </a:xfrm>
          <a:prstGeom prst="rect">
            <a:avLst/>
          </a:prstGeom>
          <a:noFill/>
        </p:spPr>
      </p:pic>
    </p:spTree>
    <p:extLst>
      <p:ext uri="{BB962C8B-B14F-4D97-AF65-F5344CB8AC3E}">
        <p14:creationId xmlns:p14="http://schemas.microsoft.com/office/powerpoint/2010/main" val="1209750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dirty="0" smtClean="0"/>
              <a:t>Hankintoihin liittyvä strateginen suunnittelu</a:t>
            </a:r>
            <a:endParaRPr lang="fi-FI" dirty="0"/>
          </a:p>
        </p:txBody>
      </p:sp>
      <p:sp>
        <p:nvSpPr>
          <p:cNvPr id="9" name="Alatunnisteen paikkamerkki 8"/>
          <p:cNvSpPr>
            <a:spLocks noGrp="1"/>
          </p:cNvSpPr>
          <p:nvPr>
            <p:ph type="ftr" sz="quarter" idx="3"/>
          </p:nvPr>
        </p:nvSpPr>
        <p:spPr/>
        <p:txBody>
          <a:bodyPr/>
          <a:lstStyle/>
          <a:p>
            <a:r>
              <a:rPr lang="fi-FI" dirty="0" smtClean="0"/>
              <a:t>HANKINTOIHIN LIITTYVÄ STRATEGINEN SUUNNITTELU</a:t>
            </a:r>
            <a:endParaRPr lang="fi-FI" dirty="0"/>
          </a:p>
        </p:txBody>
      </p:sp>
      <p:sp>
        <p:nvSpPr>
          <p:cNvPr id="6" name="Sisällön paikkamerkki 5"/>
          <p:cNvSpPr>
            <a:spLocks noGrp="1"/>
          </p:cNvSpPr>
          <p:nvPr>
            <p:ph idx="4294967295"/>
          </p:nvPr>
        </p:nvSpPr>
        <p:spPr>
          <a:xfrm>
            <a:off x="5826168" y="2288594"/>
            <a:ext cx="5376225" cy="3536950"/>
          </a:xfrm>
        </p:spPr>
        <p:txBody>
          <a:bodyPr>
            <a:normAutofit/>
          </a:bodyPr>
          <a:lstStyle/>
          <a:p>
            <a:pPr marL="0" indent="0">
              <a:buNone/>
            </a:pPr>
            <a:r>
              <a:rPr lang="fi-FI" dirty="0" smtClean="0"/>
              <a:t>Hankintoihin liittyvä strateginen </a:t>
            </a:r>
            <a:r>
              <a:rPr lang="fi-FI" dirty="0"/>
              <a:t>suunnittelu </a:t>
            </a:r>
            <a:r>
              <a:rPr lang="fi-FI" dirty="0" smtClean="0"/>
              <a:t>kiinnittyy visioon ja tavoitteisiin kaupungin </a:t>
            </a:r>
            <a:r>
              <a:rPr lang="fi-FI" dirty="0"/>
              <a:t>toiminnasta ja palveluista tulevaisuudessa. </a:t>
            </a:r>
            <a:endParaRPr lang="fi-FI" dirty="0" smtClean="0"/>
          </a:p>
          <a:p>
            <a:pPr marL="0" indent="0">
              <a:buNone/>
            </a:pPr>
            <a:r>
              <a:rPr lang="fi-FI" dirty="0" smtClean="0"/>
              <a:t>Tiivistettynä hankintaa edeltävä strategiavaihe etenee seuraavasti:</a:t>
            </a:r>
          </a:p>
          <a:p>
            <a:pPr>
              <a:buFont typeface="+mj-lt"/>
              <a:buAutoNum type="arabicPeriod"/>
            </a:pPr>
            <a:r>
              <a:rPr lang="fi-FI" dirty="0" smtClean="0"/>
              <a:t>Ymmärrys siitä mitä </a:t>
            </a:r>
            <a:r>
              <a:rPr lang="fi-FI" dirty="0"/>
              <a:t>palvelu nykyisin on sisältänyt, miten sitä on tuotettu ja kuinka hyvin se on toiminut. </a:t>
            </a:r>
            <a:endParaRPr lang="fi-FI" dirty="0" smtClean="0"/>
          </a:p>
          <a:p>
            <a:pPr>
              <a:buFont typeface="+mj-lt"/>
              <a:buAutoNum type="arabicPeriod"/>
            </a:pPr>
            <a:r>
              <a:rPr lang="fi-FI" dirty="0" smtClean="0"/>
              <a:t>Käyttäjien </a:t>
            </a:r>
            <a:r>
              <a:rPr lang="fi-FI" dirty="0"/>
              <a:t>ja asiakkaiden </a:t>
            </a:r>
            <a:r>
              <a:rPr lang="fi-FI" dirty="0" smtClean="0"/>
              <a:t>tarpeiden kartoitus. Näin suunnittelulla on vankka tarveperusta, josta voidaan myöhemmin johtaa hankinnalle tavoitteet. </a:t>
            </a:r>
          </a:p>
          <a:p>
            <a:pPr>
              <a:buFont typeface="+mj-lt"/>
              <a:buAutoNum type="arabicPeriod"/>
            </a:pPr>
            <a:r>
              <a:rPr lang="fi-FI" dirty="0" smtClean="0"/>
              <a:t>Tavoitteiden asettaminen palvelulle ja kokonaisuuden </a:t>
            </a:r>
            <a:r>
              <a:rPr lang="fi-FI" dirty="0"/>
              <a:t>tuottamiseen </a:t>
            </a:r>
            <a:r>
              <a:rPr lang="fi-FI" dirty="0" smtClean="0"/>
              <a:t>tarvittavien sisäisten </a:t>
            </a:r>
            <a:r>
              <a:rPr lang="fi-FI" dirty="0"/>
              <a:t>ja </a:t>
            </a:r>
            <a:r>
              <a:rPr lang="fi-FI" dirty="0" smtClean="0"/>
              <a:t>ulkoisten resurssien hahmottaminen.</a:t>
            </a:r>
          </a:p>
          <a:p>
            <a:pPr>
              <a:buFont typeface="+mj-lt"/>
              <a:buAutoNum type="arabicPeriod"/>
            </a:pPr>
            <a:endParaRPr lang="fi-FI" dirty="0"/>
          </a:p>
        </p:txBody>
      </p:sp>
      <p:sp>
        <p:nvSpPr>
          <p:cNvPr id="3" name="Suorakulmio 2">
            <a:hlinkClick r:id="rId3" action="ppaction://hlinksldjump"/>
          </p:cNvPr>
          <p:cNvSpPr/>
          <p:nvPr/>
        </p:nvSpPr>
        <p:spPr>
          <a:xfrm>
            <a:off x="10763250" y="6459787"/>
            <a:ext cx="1276350" cy="314325"/>
          </a:xfrm>
          <a:prstGeom prst="rect">
            <a:avLst/>
          </a:prstGeom>
          <a:solidFill>
            <a:srgbClr val="C03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NAVIGOINTIIN</a:t>
            </a:r>
            <a:endParaRPr lang="fi-FI" sz="1200" dirty="0"/>
          </a:p>
        </p:txBody>
      </p:sp>
      <p:sp>
        <p:nvSpPr>
          <p:cNvPr id="11" name="Dian numeron paikkamerkki 10"/>
          <p:cNvSpPr>
            <a:spLocks noGrp="1"/>
          </p:cNvSpPr>
          <p:nvPr>
            <p:ph type="sldNum" sz="quarter" idx="4"/>
          </p:nvPr>
        </p:nvSpPr>
        <p:spPr>
          <a:xfrm>
            <a:off x="0" y="6459786"/>
            <a:ext cx="1312025" cy="365125"/>
          </a:xfrm>
        </p:spPr>
        <p:txBody>
          <a:bodyPr/>
          <a:lstStyle/>
          <a:p>
            <a:fld id="{0DC82243-5FBE-4E9B-9815-3B80B9FB2FBB}" type="slidenum">
              <a:rPr lang="fi-FI" smtClean="0"/>
              <a:t>17</a:t>
            </a:fld>
            <a:endParaRPr lang="fi-FI" dirty="0"/>
          </a:p>
        </p:txBody>
      </p:sp>
      <p:pic>
        <p:nvPicPr>
          <p:cNvPr id="12" name="Kuva 11"/>
          <p:cNvPicPr>
            <a:picLocks noChangeAspect="1"/>
          </p:cNvPicPr>
          <p:nvPr/>
        </p:nvPicPr>
        <p:blipFill rotWithShape="1">
          <a:blip r:embed="rId4" cstate="print">
            <a:extLst>
              <a:ext uri="{28A0092B-C50C-407E-A947-70E740481C1C}">
                <a14:useLocalDpi xmlns:a14="http://schemas.microsoft.com/office/drawing/2010/main" val="0"/>
              </a:ext>
            </a:extLst>
          </a:blip>
          <a:srcRect l="4202" t="21255" r="66513" b="37821"/>
          <a:stretch/>
        </p:blipFill>
        <p:spPr>
          <a:xfrm>
            <a:off x="732603" y="1899295"/>
            <a:ext cx="4436926" cy="4141910"/>
          </a:xfrm>
          <a:prstGeom prst="rect">
            <a:avLst/>
          </a:prstGeom>
        </p:spPr>
      </p:pic>
      <p:sp>
        <p:nvSpPr>
          <p:cNvPr id="10" name="Suorakulmio 9"/>
          <p:cNvSpPr/>
          <p:nvPr/>
        </p:nvSpPr>
        <p:spPr>
          <a:xfrm>
            <a:off x="4463358" y="5920966"/>
            <a:ext cx="751438" cy="172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isällön paikkamerkki 2"/>
          <p:cNvSpPr txBox="1">
            <a:spLocks/>
          </p:cNvSpPr>
          <p:nvPr/>
        </p:nvSpPr>
        <p:spPr>
          <a:xfrm>
            <a:off x="6754292" y="621895"/>
            <a:ext cx="3720389" cy="1032456"/>
          </a:xfrm>
          <a:prstGeom prst="rect">
            <a:avLst/>
          </a:prstGeom>
        </p:spPr>
        <p:txBody>
          <a:bodyPr vert="horz" lIns="0" tIns="45720" rIns="0" bIns="45720" rtlCol="0">
            <a:normAutofit/>
          </a:bodyPr>
          <a:lstStyle>
            <a:lvl1pPr marL="457211" indent="-457211"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tx1">
                    <a:lumMod val="75000"/>
                    <a:lumOff val="25000"/>
                  </a:schemeClr>
                </a:solidFill>
                <a:latin typeface="+mn-lt"/>
                <a:ea typeface="+mn-ea"/>
                <a:cs typeface="+mn-cs"/>
              </a:defRPr>
            </a:lvl1pPr>
            <a:lvl2pPr marL="544081"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2pPr>
            <a:lvl3pPr marL="726966"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3pPr>
            <a:lvl4pPr marL="909850"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4pPr>
            <a:lvl5pPr marL="1092735"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0" indent="0">
              <a:buNone/>
            </a:pPr>
            <a:r>
              <a:rPr lang="fi-FI" b="1" i="1" dirty="0" smtClean="0">
                <a:solidFill>
                  <a:schemeClr val="bg1"/>
                </a:solidFill>
              </a:rPr>
              <a:t>Klikkaa kiinnostavan osion pysäkkiä,</a:t>
            </a:r>
            <a:br>
              <a:rPr lang="fi-FI" b="1" i="1" dirty="0" smtClean="0">
                <a:solidFill>
                  <a:schemeClr val="bg1"/>
                </a:solidFill>
              </a:rPr>
            </a:br>
            <a:r>
              <a:rPr lang="fi-FI" b="1" i="1" dirty="0" smtClean="0">
                <a:solidFill>
                  <a:schemeClr val="bg1"/>
                </a:solidFill>
              </a:rPr>
              <a:t>tai etene nuolinäppäimin</a:t>
            </a:r>
            <a:endParaRPr lang="fi-FI" b="1" i="1" dirty="0">
              <a:solidFill>
                <a:schemeClr val="bg1"/>
              </a:solidFill>
            </a:endParaRPr>
          </a:p>
        </p:txBody>
      </p:sp>
      <p:sp>
        <p:nvSpPr>
          <p:cNvPr id="18" name="Ellipsi 17">
            <a:hlinkClick r:id="" action="ppaction://customshow?id=15&amp;return=true"/>
          </p:cNvPr>
          <p:cNvSpPr/>
          <p:nvPr/>
        </p:nvSpPr>
        <p:spPr>
          <a:xfrm>
            <a:off x="2855050" y="4665215"/>
            <a:ext cx="188546" cy="188546"/>
          </a:xfrm>
          <a:prstGeom prst="ellipse">
            <a:avLst/>
          </a:prstGeom>
          <a:solidFill>
            <a:srgbClr val="0C90A2">
              <a:lumMod val="20000"/>
              <a:lumOff val="80000"/>
            </a:srgbClr>
          </a:solidFill>
          <a:ln w="15875" cap="flat" cmpd="sng" algn="ctr">
            <a:solidFill>
              <a:sysClr val="window" lastClr="FFFFFF">
                <a:lumMod val="65000"/>
              </a:sysClr>
            </a:solidFill>
            <a:prstDash val="solid"/>
          </a:ln>
          <a:effectLst/>
        </p:spPr>
        <p:txBody>
          <a:bodyPr rtlCol="0" anchor="ctr"/>
          <a:lstStyle/>
          <a:p>
            <a:pPr algn="ctr"/>
            <a:endParaRPr lang="fi-FI" kern="0">
              <a:solidFill>
                <a:srgbClr val="FF0000"/>
              </a:solidFill>
              <a:latin typeface="Calibri" panose="020F0502020204030204"/>
            </a:endParaRPr>
          </a:p>
        </p:txBody>
      </p:sp>
      <p:sp>
        <p:nvSpPr>
          <p:cNvPr id="19" name="Ellipsi 18">
            <a:hlinkClick r:id="" action="ppaction://customshow?id=13&amp;return=true"/>
          </p:cNvPr>
          <p:cNvSpPr/>
          <p:nvPr/>
        </p:nvSpPr>
        <p:spPr>
          <a:xfrm>
            <a:off x="2856322" y="4209771"/>
            <a:ext cx="181822" cy="181822"/>
          </a:xfrm>
          <a:prstGeom prst="ellipse">
            <a:avLst/>
          </a:prstGeom>
          <a:solidFill>
            <a:srgbClr val="0C90A2">
              <a:lumMod val="20000"/>
              <a:lumOff val="80000"/>
            </a:srgbClr>
          </a:solidFill>
          <a:ln w="15875" cap="flat" cmpd="sng" algn="ctr">
            <a:solidFill>
              <a:sysClr val="window" lastClr="FFFFFF">
                <a:lumMod val="65000"/>
              </a:sysClr>
            </a:solidFill>
            <a:prstDash val="solid"/>
          </a:ln>
          <a:effectLst/>
        </p:spPr>
        <p:txBody>
          <a:bodyPr rtlCol="0" anchor="ctr"/>
          <a:lstStyle/>
          <a:p>
            <a:pPr algn="ctr"/>
            <a:endParaRPr lang="fi-FI" kern="0">
              <a:solidFill>
                <a:srgbClr val="FF0000"/>
              </a:solidFill>
              <a:latin typeface="Calibri" panose="020F0502020204030204"/>
            </a:endParaRPr>
          </a:p>
        </p:txBody>
      </p:sp>
      <p:sp>
        <p:nvSpPr>
          <p:cNvPr id="21" name="Ellipsi 20">
            <a:hlinkClick r:id="" action="ppaction://customshow?id=12&amp;return=true"/>
          </p:cNvPr>
          <p:cNvSpPr/>
          <p:nvPr/>
        </p:nvSpPr>
        <p:spPr>
          <a:xfrm>
            <a:off x="2870081" y="3287784"/>
            <a:ext cx="170877" cy="170877"/>
          </a:xfrm>
          <a:prstGeom prst="ellipse">
            <a:avLst/>
          </a:prstGeom>
          <a:solidFill>
            <a:srgbClr val="0C90A2">
              <a:lumMod val="20000"/>
              <a:lumOff val="80000"/>
            </a:srgbClr>
          </a:solidFill>
          <a:ln w="15875" cap="flat" cmpd="sng" algn="ctr">
            <a:solidFill>
              <a:sysClr val="window" lastClr="FFFFFF">
                <a:lumMod val="65000"/>
              </a:sysClr>
            </a:solidFill>
            <a:prstDash val="solid"/>
          </a:ln>
          <a:effectLst/>
        </p:spPr>
        <p:txBody>
          <a:bodyPr rtlCol="0" anchor="ctr"/>
          <a:lstStyle/>
          <a:p>
            <a:pPr algn="ctr"/>
            <a:endParaRPr lang="fi-FI" kern="0">
              <a:solidFill>
                <a:srgbClr val="FF0000"/>
              </a:solidFill>
              <a:latin typeface="Calibri" panose="020F0502020204030204"/>
            </a:endParaRPr>
          </a:p>
        </p:txBody>
      </p:sp>
      <p:sp>
        <p:nvSpPr>
          <p:cNvPr id="23" name="Ellipsi 22">
            <a:hlinkClick r:id="" action="ppaction://customshow?id=16&amp;return=true"/>
          </p:cNvPr>
          <p:cNvSpPr/>
          <p:nvPr/>
        </p:nvSpPr>
        <p:spPr>
          <a:xfrm>
            <a:off x="3166043" y="5510112"/>
            <a:ext cx="188546" cy="188546"/>
          </a:xfrm>
          <a:prstGeom prst="ellipse">
            <a:avLst/>
          </a:prstGeom>
          <a:solidFill>
            <a:srgbClr val="0C90A2">
              <a:lumMod val="20000"/>
              <a:lumOff val="80000"/>
            </a:srgbClr>
          </a:solidFill>
          <a:ln w="15875" cap="flat" cmpd="sng" algn="ctr">
            <a:solidFill>
              <a:sysClr val="window" lastClr="FFFFFF">
                <a:lumMod val="65000"/>
              </a:sysClr>
            </a:solidFill>
            <a:prstDash val="solid"/>
          </a:ln>
          <a:effectLst/>
        </p:spPr>
        <p:txBody>
          <a:bodyPr rtlCol="0" anchor="ctr"/>
          <a:lstStyle/>
          <a:p>
            <a:pPr algn="ctr"/>
            <a:endParaRPr lang="fi-FI" kern="0">
              <a:solidFill>
                <a:srgbClr val="FF0000"/>
              </a:solidFill>
              <a:latin typeface="Calibri" panose="020F0502020204030204"/>
            </a:endParaRPr>
          </a:p>
        </p:txBody>
      </p:sp>
      <p:sp>
        <p:nvSpPr>
          <p:cNvPr id="24" name="Ellipsi 23">
            <a:hlinkClick r:id="" action="ppaction://customshow?id=14&amp;return=true"/>
          </p:cNvPr>
          <p:cNvSpPr/>
          <p:nvPr/>
        </p:nvSpPr>
        <p:spPr>
          <a:xfrm>
            <a:off x="2856322" y="5169597"/>
            <a:ext cx="188546" cy="188546"/>
          </a:xfrm>
          <a:prstGeom prst="ellipse">
            <a:avLst/>
          </a:prstGeom>
          <a:solidFill>
            <a:srgbClr val="0C90A2">
              <a:lumMod val="20000"/>
              <a:lumOff val="80000"/>
            </a:srgbClr>
          </a:solidFill>
          <a:ln w="15875" cap="flat" cmpd="sng" algn="ctr">
            <a:solidFill>
              <a:sysClr val="window" lastClr="FFFFFF">
                <a:lumMod val="65000"/>
              </a:sysClr>
            </a:solidFill>
            <a:prstDash val="solid"/>
          </a:ln>
          <a:effectLst/>
        </p:spPr>
        <p:txBody>
          <a:bodyPr rtlCol="0" anchor="ctr"/>
          <a:lstStyle/>
          <a:p>
            <a:pPr algn="ctr"/>
            <a:endParaRPr lang="fi-FI" kern="0">
              <a:solidFill>
                <a:srgbClr val="FF0000"/>
              </a:solidFill>
              <a:latin typeface="Calibri" panose="020F0502020204030204"/>
            </a:endParaRPr>
          </a:p>
        </p:txBody>
      </p:sp>
      <p:grpSp>
        <p:nvGrpSpPr>
          <p:cNvPr id="7" name="Ryhmä 6"/>
          <p:cNvGrpSpPr/>
          <p:nvPr/>
        </p:nvGrpSpPr>
        <p:grpSpPr>
          <a:xfrm>
            <a:off x="9513625" y="599452"/>
            <a:ext cx="358122" cy="319503"/>
            <a:chOff x="10667257" y="456390"/>
            <a:chExt cx="358122" cy="319503"/>
          </a:xfrm>
        </p:grpSpPr>
        <p:sp>
          <p:nvSpPr>
            <p:cNvPr id="25" name="Ellipsi 24"/>
            <p:cNvSpPr/>
            <p:nvPr/>
          </p:nvSpPr>
          <p:spPr>
            <a:xfrm>
              <a:off x="10667257" y="456390"/>
              <a:ext cx="188546" cy="188546"/>
            </a:xfrm>
            <a:prstGeom prst="ellipse">
              <a:avLst/>
            </a:prstGeom>
            <a:solidFill>
              <a:srgbClr val="0C90A2">
                <a:lumMod val="20000"/>
                <a:lumOff val="80000"/>
              </a:srgbClr>
            </a:solidFill>
            <a:ln w="15875" cap="flat" cmpd="sng" algn="ctr">
              <a:solidFill>
                <a:sysClr val="window" lastClr="FFFFFF">
                  <a:lumMod val="65000"/>
                </a:sysClr>
              </a:solidFill>
              <a:prstDash val="solid"/>
            </a:ln>
            <a:effectLst/>
          </p:spPr>
          <p:txBody>
            <a:bodyPr rtlCol="0" anchor="ctr"/>
            <a:lstStyle/>
            <a:p>
              <a:pPr algn="ctr"/>
              <a:endParaRPr lang="fi-FI" kern="0">
                <a:solidFill>
                  <a:srgbClr val="FF0000"/>
                </a:solidFill>
                <a:latin typeface="Calibri" panose="020F0502020204030204"/>
              </a:endParaRPr>
            </a:p>
          </p:txBody>
        </p:sp>
        <p:pic>
          <p:nvPicPr>
            <p:cNvPr id="20" name="Kuva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00149" y="550663"/>
              <a:ext cx="225230" cy="225230"/>
            </a:xfrm>
            <a:prstGeom prst="rect">
              <a:avLst/>
            </a:prstGeom>
            <a:noFill/>
          </p:spPr>
        </p:pic>
      </p:grpSp>
      <p:sp>
        <p:nvSpPr>
          <p:cNvPr id="22" name="Ellipsi 21">
            <a:hlinkClick r:id="" action="ppaction://customshow?id=61&amp;return=true"/>
          </p:cNvPr>
          <p:cNvSpPr/>
          <p:nvPr/>
        </p:nvSpPr>
        <p:spPr>
          <a:xfrm>
            <a:off x="2861794" y="3724309"/>
            <a:ext cx="170877" cy="170877"/>
          </a:xfrm>
          <a:prstGeom prst="ellipse">
            <a:avLst/>
          </a:prstGeom>
          <a:solidFill>
            <a:srgbClr val="0C90A2">
              <a:lumMod val="20000"/>
              <a:lumOff val="80000"/>
            </a:srgbClr>
          </a:solidFill>
          <a:ln w="15875" cap="flat" cmpd="sng" algn="ctr">
            <a:solidFill>
              <a:sysClr val="window" lastClr="FFFFFF">
                <a:lumMod val="65000"/>
              </a:sysClr>
            </a:solidFill>
            <a:prstDash val="solid"/>
          </a:ln>
          <a:effectLst/>
        </p:spPr>
        <p:txBody>
          <a:bodyPr rtlCol="0" anchor="ctr"/>
          <a:lstStyle/>
          <a:p>
            <a:pPr algn="ctr"/>
            <a:endParaRPr lang="fi-FI" kern="0">
              <a:solidFill>
                <a:srgbClr val="FF0000"/>
              </a:solidFill>
              <a:latin typeface="Calibri" panose="020F0502020204030204"/>
            </a:endParaRPr>
          </a:p>
        </p:txBody>
      </p:sp>
      <p:sp>
        <p:nvSpPr>
          <p:cNvPr id="26" name="Ellipsi 25">
            <a:hlinkClick r:id="" action="ppaction://customshow?id=62&amp;return=true"/>
          </p:cNvPr>
          <p:cNvSpPr/>
          <p:nvPr/>
        </p:nvSpPr>
        <p:spPr>
          <a:xfrm>
            <a:off x="3500785" y="3765505"/>
            <a:ext cx="170877" cy="170877"/>
          </a:xfrm>
          <a:prstGeom prst="ellipse">
            <a:avLst/>
          </a:prstGeom>
          <a:solidFill>
            <a:srgbClr val="0C90A2">
              <a:lumMod val="20000"/>
              <a:lumOff val="80000"/>
            </a:srgbClr>
          </a:solidFill>
          <a:ln w="15875" cap="flat" cmpd="sng" algn="ctr">
            <a:solidFill>
              <a:sysClr val="window" lastClr="FFFFFF">
                <a:lumMod val="65000"/>
              </a:sysClr>
            </a:solidFill>
            <a:prstDash val="solid"/>
          </a:ln>
          <a:effectLst/>
        </p:spPr>
        <p:txBody>
          <a:bodyPr rtlCol="0" anchor="ctr"/>
          <a:lstStyle/>
          <a:p>
            <a:pPr algn="ctr"/>
            <a:endParaRPr lang="fi-FI" kern="0">
              <a:solidFill>
                <a:srgbClr val="FF0000"/>
              </a:solidFill>
              <a:latin typeface="Calibri" panose="020F0502020204030204"/>
            </a:endParaRPr>
          </a:p>
        </p:txBody>
      </p:sp>
    </p:spTree>
    <p:extLst>
      <p:ext uri="{BB962C8B-B14F-4D97-AF65-F5344CB8AC3E}">
        <p14:creationId xmlns:p14="http://schemas.microsoft.com/office/powerpoint/2010/main" val="3135629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isällön paikkamerkki 2"/>
          <p:cNvSpPr>
            <a:spLocks noGrp="1"/>
          </p:cNvSpPr>
          <p:nvPr>
            <p:ph idx="1"/>
          </p:nvPr>
        </p:nvSpPr>
        <p:spPr>
          <a:xfrm>
            <a:off x="995622" y="1580592"/>
            <a:ext cx="5490904" cy="4399158"/>
          </a:xfrm>
          <a:noFill/>
          <a:ln w="38100">
            <a:solidFill>
              <a:srgbClr val="D54B0B"/>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noAutofit/>
          </a:bodyPr>
          <a:lstStyle/>
          <a:p>
            <a:pPr marL="93663" indent="0">
              <a:buNone/>
            </a:pPr>
            <a:r>
              <a:rPr lang="fi-FI" sz="1400" dirty="0">
                <a:solidFill>
                  <a:schemeClr val="tx1">
                    <a:lumMod val="75000"/>
                    <a:lumOff val="25000"/>
                  </a:schemeClr>
                </a:solidFill>
              </a:rPr>
              <a:t>Strategia ja kaupungin hankintojen periaatteet antavat suuntaviivat </a:t>
            </a:r>
            <a:r>
              <a:rPr lang="fi-FI" sz="1400" dirty="0" smtClean="0">
                <a:solidFill>
                  <a:schemeClr val="tx1">
                    <a:lumMod val="75000"/>
                    <a:lumOff val="25000"/>
                  </a:schemeClr>
                </a:solidFill>
              </a:rPr>
              <a:t>Tampereen kaupungin </a:t>
            </a:r>
            <a:r>
              <a:rPr lang="fi-FI" sz="1400" dirty="0">
                <a:solidFill>
                  <a:schemeClr val="tx1">
                    <a:lumMod val="75000"/>
                    <a:lumOff val="25000"/>
                  </a:schemeClr>
                </a:solidFill>
              </a:rPr>
              <a:t>hankinnoille. </a:t>
            </a:r>
            <a:r>
              <a:rPr lang="fi-FI" sz="1400" dirty="0" smtClean="0">
                <a:solidFill>
                  <a:schemeClr val="tx1">
                    <a:lumMod val="75000"/>
                    <a:lumOff val="25000"/>
                  </a:schemeClr>
                </a:solidFill>
              </a:rPr>
              <a:t>Hankintatoimella </a:t>
            </a:r>
            <a:r>
              <a:rPr lang="fi-FI" sz="1400" dirty="0">
                <a:solidFill>
                  <a:schemeClr val="tx1">
                    <a:lumMod val="75000"/>
                    <a:lumOff val="25000"/>
                  </a:schemeClr>
                </a:solidFill>
              </a:rPr>
              <a:t>on myös keskeinen rooli kaupungin strategisten tavoitteiden </a:t>
            </a:r>
            <a:r>
              <a:rPr lang="fi-FI" sz="1400" dirty="0" smtClean="0">
                <a:solidFill>
                  <a:schemeClr val="tx1">
                    <a:lumMod val="75000"/>
                    <a:lumOff val="25000"/>
                  </a:schemeClr>
                </a:solidFill>
              </a:rPr>
              <a:t>toteuttamisessa.</a:t>
            </a:r>
          </a:p>
          <a:p>
            <a:pPr marL="93663" indent="0">
              <a:buNone/>
            </a:pPr>
            <a:r>
              <a:rPr lang="fi-FI" sz="1400" dirty="0" smtClean="0">
                <a:solidFill>
                  <a:schemeClr val="tx1">
                    <a:lumMod val="75000"/>
                    <a:lumOff val="25000"/>
                  </a:schemeClr>
                </a:solidFill>
              </a:rPr>
              <a:t>Hankintatoimen strategista merkitystä kaupunkiorganisaatiossa kuvaa jo niiden arvo</a:t>
            </a:r>
            <a:r>
              <a:rPr lang="fi-FI" sz="1400" dirty="0">
                <a:solidFill>
                  <a:schemeClr val="tx1">
                    <a:lumMod val="75000"/>
                    <a:lumOff val="25000"/>
                  </a:schemeClr>
                </a:solidFill>
              </a:rPr>
              <a:t>, </a:t>
            </a:r>
            <a:r>
              <a:rPr lang="fi-FI" sz="1400" dirty="0" smtClean="0">
                <a:solidFill>
                  <a:schemeClr val="tx1">
                    <a:lumMod val="75000"/>
                    <a:lumOff val="25000"/>
                  </a:schemeClr>
                </a:solidFill>
              </a:rPr>
              <a:t>joka Tampereella </a:t>
            </a:r>
            <a:r>
              <a:rPr lang="fi-FI" sz="1400" dirty="0">
                <a:solidFill>
                  <a:schemeClr val="tx1">
                    <a:lumMod val="75000"/>
                    <a:lumOff val="25000"/>
                  </a:schemeClr>
                </a:solidFill>
              </a:rPr>
              <a:t>on</a:t>
            </a:r>
            <a:r>
              <a:rPr lang="fi-FI" sz="1400" dirty="0" smtClean="0">
                <a:solidFill>
                  <a:schemeClr val="tx1">
                    <a:lumMod val="75000"/>
                    <a:lumOff val="25000"/>
                  </a:schemeClr>
                </a:solidFill>
              </a:rPr>
              <a:t> noin </a:t>
            </a:r>
            <a:r>
              <a:rPr lang="fi-FI" sz="1400" dirty="0">
                <a:solidFill>
                  <a:schemeClr val="tx1">
                    <a:lumMod val="75000"/>
                    <a:lumOff val="25000"/>
                  </a:schemeClr>
                </a:solidFill>
              </a:rPr>
              <a:t>9</a:t>
            </a:r>
            <a:r>
              <a:rPr lang="fi-FI" sz="1400" dirty="0" smtClean="0">
                <a:solidFill>
                  <a:schemeClr val="tx1">
                    <a:lumMod val="75000"/>
                    <a:lumOff val="25000"/>
                  </a:schemeClr>
                </a:solidFill>
              </a:rPr>
              <a:t>00 </a:t>
            </a:r>
            <a:r>
              <a:rPr lang="fi-FI" sz="1400" dirty="0">
                <a:solidFill>
                  <a:schemeClr val="tx1">
                    <a:lumMod val="75000"/>
                    <a:lumOff val="25000"/>
                  </a:schemeClr>
                </a:solidFill>
              </a:rPr>
              <a:t>miljoonaa </a:t>
            </a:r>
            <a:r>
              <a:rPr lang="fi-FI" sz="1400" dirty="0" smtClean="0">
                <a:solidFill>
                  <a:schemeClr val="tx1">
                    <a:lumMod val="75000"/>
                    <a:lumOff val="25000"/>
                  </a:schemeClr>
                </a:solidFill>
              </a:rPr>
              <a:t>euroa/v (investoinnit mukaan lukien). Hankinnoilla on suuri merkitys kaupungin tehtävien hoitamisessa ja toiminnan kustannusvaikuttavuudessa. </a:t>
            </a:r>
            <a:endParaRPr lang="fi-FI" sz="1400" dirty="0">
              <a:solidFill>
                <a:schemeClr val="tx1">
                  <a:lumMod val="75000"/>
                  <a:lumOff val="25000"/>
                </a:schemeClr>
              </a:solidFill>
            </a:endParaRPr>
          </a:p>
          <a:p>
            <a:pPr marL="93663" indent="0">
              <a:buNone/>
            </a:pPr>
            <a:r>
              <a:rPr lang="fi-FI" sz="1400" dirty="0" smtClean="0">
                <a:solidFill>
                  <a:schemeClr val="tx1">
                    <a:lumMod val="75000"/>
                    <a:lumOff val="25000"/>
                  </a:schemeClr>
                </a:solidFill>
              </a:rPr>
              <a:t>Innovatiivinen </a:t>
            </a:r>
            <a:r>
              <a:rPr lang="fi-FI" sz="1400" dirty="0">
                <a:solidFill>
                  <a:schemeClr val="tx1">
                    <a:lumMod val="75000"/>
                    <a:lumOff val="25000"/>
                  </a:schemeClr>
                </a:solidFill>
              </a:rPr>
              <a:t>hankinta merkitsee sekä ajattelutapaa että keinoja, joilla pyritään maksimoimaan arvo julkiselle </a:t>
            </a:r>
            <a:r>
              <a:rPr lang="fi-FI" sz="1400" dirty="0" smtClean="0">
                <a:solidFill>
                  <a:schemeClr val="tx1">
                    <a:lumMod val="75000"/>
                    <a:lumOff val="25000"/>
                  </a:schemeClr>
                </a:solidFill>
              </a:rPr>
              <a:t>rahalle. Keskiössä </a:t>
            </a:r>
            <a:r>
              <a:rPr lang="fi-FI" sz="1400" dirty="0">
                <a:solidFill>
                  <a:schemeClr val="tx1">
                    <a:lumMod val="75000"/>
                    <a:lumOff val="25000"/>
                  </a:schemeClr>
                </a:solidFill>
              </a:rPr>
              <a:t>ovat </a:t>
            </a:r>
            <a:r>
              <a:rPr lang="fi-FI" sz="1400" dirty="0" smtClean="0">
                <a:solidFill>
                  <a:schemeClr val="tx1">
                    <a:lumMod val="75000"/>
                    <a:lumOff val="25000"/>
                  </a:schemeClr>
                </a:solidFill>
              </a:rPr>
              <a:t>tällöin aito </a:t>
            </a:r>
            <a:r>
              <a:rPr lang="fi-FI" sz="1400" dirty="0">
                <a:solidFill>
                  <a:schemeClr val="tx1">
                    <a:lumMod val="75000"/>
                    <a:lumOff val="25000"/>
                  </a:schemeClr>
                </a:solidFill>
              </a:rPr>
              <a:t>asiakastarve, tarpeeseen vastaavien ratkaisujen kehittäminen, kumppanuuksien rakentaminen palveluntuottajien kanssa, parhaiden ratkaisujen hankinta, vaikuttavuuden arviointi ja jatkuva kehittäminen sopimuskaudella. Hankinta-käsitettä ei tulisikaan ymmärtää vain kilpailuttamiseen liittyvinä toimintoina. </a:t>
            </a:r>
          </a:p>
          <a:p>
            <a:pPr marL="93663" indent="0">
              <a:buNone/>
            </a:pPr>
            <a:r>
              <a:rPr lang="fi-FI" sz="1400" dirty="0" smtClean="0">
                <a:solidFill>
                  <a:schemeClr val="tx1">
                    <a:lumMod val="75000"/>
                    <a:lumOff val="25000"/>
                  </a:schemeClr>
                </a:solidFill>
              </a:rPr>
              <a:t>Kun </a:t>
            </a:r>
            <a:r>
              <a:rPr lang="fi-FI" sz="1400" dirty="0">
                <a:solidFill>
                  <a:schemeClr val="tx1">
                    <a:lumMod val="75000"/>
                    <a:lumOff val="25000"/>
                  </a:schemeClr>
                </a:solidFill>
              </a:rPr>
              <a:t>nostamme käyttäjän tarpeineensa hankinnan </a:t>
            </a:r>
            <a:r>
              <a:rPr lang="fi-FI" sz="1400" dirty="0" smtClean="0">
                <a:solidFill>
                  <a:schemeClr val="tx1">
                    <a:lumMod val="75000"/>
                    <a:lumOff val="25000"/>
                  </a:schemeClr>
                </a:solidFill>
              </a:rPr>
              <a:t>keskiöön</a:t>
            </a:r>
            <a:r>
              <a:rPr lang="fi-FI" sz="1400" dirty="0">
                <a:solidFill>
                  <a:schemeClr val="tx1">
                    <a:lumMod val="75000"/>
                    <a:lumOff val="25000"/>
                  </a:schemeClr>
                </a:solidFill>
              </a:rPr>
              <a:t> </a:t>
            </a:r>
            <a:r>
              <a:rPr lang="fi-FI" sz="1400" dirty="0" smtClean="0">
                <a:solidFill>
                  <a:schemeClr val="tx1">
                    <a:lumMod val="75000"/>
                    <a:lumOff val="25000"/>
                  </a:schemeClr>
                </a:solidFill>
              </a:rPr>
              <a:t>ja </a:t>
            </a:r>
            <a:r>
              <a:rPr lang="fi-FI" sz="1400" dirty="0">
                <a:solidFill>
                  <a:schemeClr val="tx1">
                    <a:lumMod val="75000"/>
                    <a:lumOff val="25000"/>
                  </a:schemeClr>
                </a:solidFill>
              </a:rPr>
              <a:t>hankimme sujuvia palveluketjuja </a:t>
            </a:r>
            <a:r>
              <a:rPr lang="fi-FI" sz="1400" dirty="0" smtClean="0">
                <a:solidFill>
                  <a:schemeClr val="tx1">
                    <a:lumMod val="75000"/>
                    <a:lumOff val="25000"/>
                  </a:schemeClr>
                </a:solidFill>
              </a:rPr>
              <a:t>sekä </a:t>
            </a:r>
            <a:r>
              <a:rPr lang="fi-FI" sz="1400" dirty="0">
                <a:solidFill>
                  <a:schemeClr val="tx1">
                    <a:lumMod val="75000"/>
                    <a:lumOff val="25000"/>
                  </a:schemeClr>
                </a:solidFill>
              </a:rPr>
              <a:t>hyödynnämme yritysten asiantuntemuksen ratkaisujen kehittämisessä, pystymme hankinnoilla merkittävästi edistämään kaupunkistrategian </a:t>
            </a:r>
            <a:r>
              <a:rPr lang="fi-FI" sz="1400" dirty="0" smtClean="0">
                <a:solidFill>
                  <a:schemeClr val="tx1">
                    <a:lumMod val="75000"/>
                    <a:lumOff val="25000"/>
                  </a:schemeClr>
                </a:solidFill>
              </a:rPr>
              <a:t>mukaisten tavoitteiden saavuttamista.</a:t>
            </a:r>
            <a:endParaRPr lang="fi-FI" sz="1400" dirty="0">
              <a:solidFill>
                <a:schemeClr val="tx1">
                  <a:lumMod val="75000"/>
                  <a:lumOff val="25000"/>
                </a:schemeClr>
              </a:solidFill>
            </a:endParaRPr>
          </a:p>
        </p:txBody>
      </p:sp>
      <p:sp>
        <p:nvSpPr>
          <p:cNvPr id="2" name="Otsikko 1"/>
          <p:cNvSpPr>
            <a:spLocks noGrp="1"/>
          </p:cNvSpPr>
          <p:nvPr>
            <p:ph type="title"/>
          </p:nvPr>
        </p:nvSpPr>
        <p:spPr/>
        <p:txBody>
          <a:bodyPr/>
          <a:lstStyle/>
          <a:p>
            <a:r>
              <a:rPr lang="fi-FI" dirty="0" smtClean="0"/>
              <a:t>Strateginen tarpeiden arviointi</a:t>
            </a:r>
            <a:endParaRPr lang="fi-FI" dirty="0"/>
          </a:p>
        </p:txBody>
      </p:sp>
      <p:sp>
        <p:nvSpPr>
          <p:cNvPr id="5" name="Alatunnisteen paikkamerkki 4"/>
          <p:cNvSpPr>
            <a:spLocks noGrp="1"/>
          </p:cNvSpPr>
          <p:nvPr>
            <p:ph type="ftr" sz="quarter" idx="11"/>
          </p:nvPr>
        </p:nvSpPr>
        <p:spPr/>
        <p:txBody>
          <a:bodyPr/>
          <a:lstStyle/>
          <a:p>
            <a:r>
              <a:rPr lang="fi-FI" smtClean="0"/>
              <a:t>HANKINTOIHIN LIITTYVÄ STRATEGINEN SUUNNITTELU</a:t>
            </a:r>
            <a:endParaRPr lang="fi-FI" dirty="0"/>
          </a:p>
        </p:txBody>
      </p:sp>
      <p:sp>
        <p:nvSpPr>
          <p:cNvPr id="6" name="Suorakulmio 5">
            <a:hlinkClick r:id="rId3" action="ppaction://hlinksldjump"/>
          </p:cNvPr>
          <p:cNvSpPr/>
          <p:nvPr/>
        </p:nvSpPr>
        <p:spPr>
          <a:xfrm>
            <a:off x="10822305" y="6459787"/>
            <a:ext cx="1219200" cy="274458"/>
          </a:xfrm>
          <a:prstGeom prst="rect">
            <a:avLst/>
          </a:prstGeom>
          <a:solidFill>
            <a:srgbClr val="C03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
        <p:nvSpPr>
          <p:cNvPr id="9" name="Dian numeron paikkamerkki 8"/>
          <p:cNvSpPr>
            <a:spLocks noGrp="1"/>
          </p:cNvSpPr>
          <p:nvPr>
            <p:ph type="sldNum" sz="quarter" idx="12"/>
          </p:nvPr>
        </p:nvSpPr>
        <p:spPr/>
        <p:txBody>
          <a:bodyPr/>
          <a:lstStyle/>
          <a:p>
            <a:fld id="{0E9EC09B-81EE-4D0F-8E4F-0F6E96E51DDF}" type="slidenum">
              <a:rPr lang="fi-FI" smtClean="0"/>
              <a:t>18</a:t>
            </a:fld>
            <a:endParaRPr lang="fi-FI"/>
          </a:p>
        </p:txBody>
      </p:sp>
      <p:pic>
        <p:nvPicPr>
          <p:cNvPr id="10" name="Sisällön paikkamerkki 6"/>
          <p:cNvPicPr>
            <a:picLocks noChangeAspect="1"/>
          </p:cNvPicPr>
          <p:nvPr/>
        </p:nvPicPr>
        <p:blipFill rotWithShape="1">
          <a:blip r:embed="rId4">
            <a:extLst>
              <a:ext uri="{28A0092B-C50C-407E-A947-70E740481C1C}">
                <a14:useLocalDpi xmlns:a14="http://schemas.microsoft.com/office/drawing/2010/main" val="0"/>
              </a:ext>
            </a:extLst>
          </a:blip>
          <a:srcRect l="3572" t="2709" r="9614" b="4674"/>
          <a:stretch/>
        </p:blipFill>
        <p:spPr>
          <a:xfrm>
            <a:off x="6599588" y="1580591"/>
            <a:ext cx="5441917" cy="4719339"/>
          </a:xfrm>
          <a:prstGeom prst="rect">
            <a:avLst/>
          </a:prstGeom>
        </p:spPr>
      </p:pic>
      <p:sp>
        <p:nvSpPr>
          <p:cNvPr id="12" name="Tekstiruutu 11"/>
          <p:cNvSpPr txBox="1"/>
          <p:nvPr/>
        </p:nvSpPr>
        <p:spPr>
          <a:xfrm>
            <a:off x="6866683" y="5979749"/>
            <a:ext cx="4288997" cy="400110"/>
          </a:xfrm>
          <a:prstGeom prst="rect">
            <a:avLst/>
          </a:prstGeom>
          <a:noFill/>
        </p:spPr>
        <p:txBody>
          <a:bodyPr wrap="square" rtlCol="0">
            <a:spAutoFit/>
          </a:bodyPr>
          <a:lstStyle/>
          <a:p>
            <a:r>
              <a:rPr lang="fi-FI" sz="1000" dirty="0" smtClean="0">
                <a:solidFill>
                  <a:prstClr val="black"/>
                </a:solidFill>
              </a:rPr>
              <a:t>Huom. Tiedot perustuvat  Tampereen kaupungin tilinpäätökseen 2016; toimintakulut eivät sisällä investointeja</a:t>
            </a:r>
            <a:endParaRPr lang="fi-FI" sz="1000" dirty="0">
              <a:solidFill>
                <a:prstClr val="black"/>
              </a:solidFill>
            </a:endParaRPr>
          </a:p>
        </p:txBody>
      </p:sp>
    </p:spTree>
    <p:extLst>
      <p:ext uri="{BB962C8B-B14F-4D97-AF65-F5344CB8AC3E}">
        <p14:creationId xmlns:p14="http://schemas.microsoft.com/office/powerpoint/2010/main" val="16192334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697831" y="1428151"/>
            <a:ext cx="7006836" cy="549216"/>
          </a:xfrm>
        </p:spPr>
        <p:txBody>
          <a:bodyPr>
            <a:noAutofit/>
          </a:bodyPr>
          <a:lstStyle/>
          <a:p>
            <a:pPr marL="0" indent="0">
              <a:buNone/>
            </a:pPr>
            <a:r>
              <a:rPr lang="fi-FI" sz="1400" dirty="0" smtClean="0"/>
              <a:t>Kaupungin hankintatoiminnalle on määritelty seuraavia periaatteita vuoden 2018 talousarviossa:</a:t>
            </a:r>
          </a:p>
          <a:p>
            <a:pPr lvl="1"/>
            <a:endParaRPr lang="fi-FI" sz="1400" dirty="0" smtClean="0"/>
          </a:p>
          <a:p>
            <a:pPr marL="0" indent="0">
              <a:buNone/>
            </a:pPr>
            <a:endParaRPr lang="fi-FI" sz="1100" dirty="0"/>
          </a:p>
        </p:txBody>
      </p:sp>
      <p:sp>
        <p:nvSpPr>
          <p:cNvPr id="5" name="Alatunnisteen paikkamerkki 4"/>
          <p:cNvSpPr>
            <a:spLocks noGrp="1"/>
          </p:cNvSpPr>
          <p:nvPr>
            <p:ph type="ftr" sz="quarter" idx="11"/>
          </p:nvPr>
        </p:nvSpPr>
        <p:spPr/>
        <p:txBody>
          <a:bodyPr/>
          <a:lstStyle/>
          <a:p>
            <a:r>
              <a:rPr lang="fi-FI" smtClean="0"/>
              <a:t>HANKINTOIHIN LIITTYVÄ STRATEGINEN SUUNNITTELU</a:t>
            </a:r>
            <a:endParaRPr lang="fi-FI" dirty="0"/>
          </a:p>
        </p:txBody>
      </p:sp>
      <p:sp>
        <p:nvSpPr>
          <p:cNvPr id="7" name="Suorakulmio 6">
            <a:hlinkClick r:id="rId3" action="ppaction://hlinksldjump"/>
          </p:cNvPr>
          <p:cNvSpPr/>
          <p:nvPr/>
        </p:nvSpPr>
        <p:spPr>
          <a:xfrm>
            <a:off x="10822305" y="6459787"/>
            <a:ext cx="1219200" cy="274458"/>
          </a:xfrm>
          <a:prstGeom prst="rect">
            <a:avLst/>
          </a:prstGeom>
          <a:solidFill>
            <a:srgbClr val="C03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
        <p:nvSpPr>
          <p:cNvPr id="8" name="Otsikko 7"/>
          <p:cNvSpPr>
            <a:spLocks noGrp="1"/>
          </p:cNvSpPr>
          <p:nvPr>
            <p:ph type="title"/>
          </p:nvPr>
        </p:nvSpPr>
        <p:spPr/>
        <p:txBody>
          <a:bodyPr/>
          <a:lstStyle/>
          <a:p>
            <a:r>
              <a:rPr lang="fi-FI" dirty="0" smtClean="0"/>
              <a:t>Tavoitteiden määrittely</a:t>
            </a:r>
            <a:endParaRPr lang="fi-FI" dirty="0"/>
          </a:p>
        </p:txBody>
      </p:sp>
      <p:sp>
        <p:nvSpPr>
          <p:cNvPr id="4" name="Dian numeron paikkamerkki 3"/>
          <p:cNvSpPr>
            <a:spLocks noGrp="1"/>
          </p:cNvSpPr>
          <p:nvPr>
            <p:ph type="sldNum" sz="quarter" idx="12"/>
          </p:nvPr>
        </p:nvSpPr>
        <p:spPr/>
        <p:txBody>
          <a:bodyPr/>
          <a:lstStyle/>
          <a:p>
            <a:fld id="{0E9EC09B-81EE-4D0F-8E4F-0F6E96E51DDF}" type="slidenum">
              <a:rPr lang="fi-FI" smtClean="0"/>
              <a:t>19</a:t>
            </a:fld>
            <a:endParaRPr lang="fi-FI"/>
          </a:p>
        </p:txBody>
      </p:sp>
      <p:sp>
        <p:nvSpPr>
          <p:cNvPr id="9" name="Sisällön paikkamerkki 2"/>
          <p:cNvSpPr txBox="1">
            <a:spLocks/>
          </p:cNvSpPr>
          <p:nvPr/>
        </p:nvSpPr>
        <p:spPr>
          <a:xfrm>
            <a:off x="697832" y="1891710"/>
            <a:ext cx="6557209" cy="744037"/>
          </a:xfrm>
          <a:prstGeom prst="rect">
            <a:avLst/>
          </a:prstGeom>
          <a:noFill/>
          <a:ln w="9525" cap="flat" cmpd="sng" algn="ctr">
            <a:solidFill>
              <a:srgbClr val="D54B0B"/>
            </a:solidFill>
            <a:prstDash val="solid"/>
          </a:ln>
        </p:spPr>
        <p:style>
          <a:lnRef idx="2">
            <a:schemeClr val="accent6">
              <a:shade val="50000"/>
            </a:schemeClr>
          </a:lnRef>
          <a:fillRef idx="1">
            <a:schemeClr val="accent6"/>
          </a:fillRef>
          <a:effectRef idx="0">
            <a:schemeClr val="accent6"/>
          </a:effectRef>
          <a:fontRef idx="minor">
            <a:schemeClr val="lt1"/>
          </a:fontRef>
        </p:style>
        <p:txBody>
          <a:bodyPr vert="horz" lIns="0" tIns="45720" rIns="0" bIns="45720" rtlCol="0" anchor="ctr">
            <a:noAutofit/>
          </a:bodyPr>
          <a:lstStyle>
            <a:lvl1pPr marL="457211" indent="-457211"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lt1"/>
                </a:solidFill>
                <a:latin typeface="+mn-lt"/>
                <a:ea typeface="+mn-ea"/>
                <a:cs typeface="+mn-cs"/>
              </a:defRPr>
            </a:lvl1pPr>
            <a:lvl2pPr marL="544081"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2pPr>
            <a:lvl3pPr marL="726966"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3pPr>
            <a:lvl4pPr marL="909850"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4pPr>
            <a:lvl5pPr marL="1092735"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9pPr>
          </a:lstStyle>
          <a:p>
            <a:pPr marL="93663" lvl="0" indent="0">
              <a:buClr>
                <a:srgbClr val="900000"/>
              </a:buClr>
              <a:buNone/>
            </a:pPr>
            <a:r>
              <a:rPr lang="fi-FI" sz="1400" dirty="0">
                <a:solidFill>
                  <a:srgbClr val="000000">
                    <a:lumMod val="75000"/>
                    <a:lumOff val="25000"/>
                  </a:srgbClr>
                </a:solidFill>
              </a:rPr>
              <a:t>Tampereen kaupunki käyttää julkisia varoja tehokkaasti ja parantaa hankintojen </a:t>
            </a:r>
            <a:r>
              <a:rPr lang="fi-FI" sz="1400" dirty="0" smtClean="0">
                <a:solidFill>
                  <a:srgbClr val="000000">
                    <a:lumMod val="75000"/>
                    <a:lumOff val="25000"/>
                  </a:srgbClr>
                </a:solidFill>
              </a:rPr>
              <a:t>vaikuttavuutta. </a:t>
            </a:r>
          </a:p>
        </p:txBody>
      </p:sp>
      <p:sp>
        <p:nvSpPr>
          <p:cNvPr id="11" name="Sisällön paikkamerkki 2"/>
          <p:cNvSpPr txBox="1">
            <a:spLocks/>
          </p:cNvSpPr>
          <p:nvPr/>
        </p:nvSpPr>
        <p:spPr>
          <a:xfrm>
            <a:off x="697832" y="2736359"/>
            <a:ext cx="6557209" cy="757195"/>
          </a:xfrm>
          <a:prstGeom prst="rect">
            <a:avLst/>
          </a:prstGeom>
          <a:noFill/>
          <a:ln w="9525" cap="flat" cmpd="sng" algn="ctr">
            <a:solidFill>
              <a:srgbClr val="D54B0B"/>
            </a:solidFill>
            <a:prstDash val="solid"/>
          </a:ln>
        </p:spPr>
        <p:style>
          <a:lnRef idx="2">
            <a:schemeClr val="accent6">
              <a:shade val="50000"/>
            </a:schemeClr>
          </a:lnRef>
          <a:fillRef idx="1">
            <a:schemeClr val="accent6"/>
          </a:fillRef>
          <a:effectRef idx="0">
            <a:schemeClr val="accent6"/>
          </a:effectRef>
          <a:fontRef idx="minor">
            <a:schemeClr val="lt1"/>
          </a:fontRef>
        </p:style>
        <p:txBody>
          <a:bodyPr vert="horz" lIns="0" tIns="45720" rIns="0" bIns="45720" rtlCol="0" anchor="ctr">
            <a:noAutofit/>
          </a:bodyPr>
          <a:lstStyle>
            <a:lvl1pPr marL="457211" indent="-457211"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lt1"/>
                </a:solidFill>
                <a:latin typeface="+mn-lt"/>
                <a:ea typeface="+mn-ea"/>
                <a:cs typeface="+mn-cs"/>
              </a:defRPr>
            </a:lvl1pPr>
            <a:lvl2pPr marL="544081"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2pPr>
            <a:lvl3pPr marL="726966"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3pPr>
            <a:lvl4pPr marL="909850"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4pPr>
            <a:lvl5pPr marL="1092735"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9pPr>
          </a:lstStyle>
          <a:p>
            <a:pPr marL="93663" lvl="0" indent="0">
              <a:buClr>
                <a:srgbClr val="900000"/>
              </a:buClr>
              <a:buNone/>
            </a:pPr>
            <a:r>
              <a:rPr lang="fi-FI" sz="1400" dirty="0">
                <a:solidFill>
                  <a:srgbClr val="000000">
                    <a:lumMod val="75000"/>
                    <a:lumOff val="25000"/>
                  </a:srgbClr>
                </a:solidFill>
              </a:rPr>
              <a:t>Tampereen kaupunki edistää hankintatoiminnallaan innovaatioiden ja uuden liiketoiminnan syntymistä sekä vahvistaa alueen </a:t>
            </a:r>
            <a:r>
              <a:rPr lang="fi-FI" sz="1400" dirty="0" smtClean="0">
                <a:solidFill>
                  <a:srgbClr val="000000">
                    <a:lumMod val="75000"/>
                    <a:lumOff val="25000"/>
                  </a:srgbClr>
                </a:solidFill>
              </a:rPr>
              <a:t>elinvoimaa.</a:t>
            </a:r>
            <a:endParaRPr lang="fi-FI" sz="1400" dirty="0">
              <a:solidFill>
                <a:srgbClr val="000000">
                  <a:lumMod val="75000"/>
                  <a:lumOff val="25000"/>
                </a:srgbClr>
              </a:solidFill>
            </a:endParaRPr>
          </a:p>
        </p:txBody>
      </p:sp>
      <p:sp>
        <p:nvSpPr>
          <p:cNvPr id="12" name="Sisällön paikkamerkki 2"/>
          <p:cNvSpPr txBox="1">
            <a:spLocks/>
          </p:cNvSpPr>
          <p:nvPr/>
        </p:nvSpPr>
        <p:spPr>
          <a:xfrm>
            <a:off x="697832" y="3583744"/>
            <a:ext cx="6557209" cy="747053"/>
          </a:xfrm>
          <a:prstGeom prst="rect">
            <a:avLst/>
          </a:prstGeom>
          <a:noFill/>
          <a:ln w="9525" cap="flat" cmpd="sng" algn="ctr">
            <a:solidFill>
              <a:srgbClr val="D54B0B"/>
            </a:solidFill>
            <a:prstDash val="solid"/>
          </a:ln>
        </p:spPr>
        <p:style>
          <a:lnRef idx="2">
            <a:schemeClr val="accent6">
              <a:shade val="50000"/>
            </a:schemeClr>
          </a:lnRef>
          <a:fillRef idx="1">
            <a:schemeClr val="accent6"/>
          </a:fillRef>
          <a:effectRef idx="0">
            <a:schemeClr val="accent6"/>
          </a:effectRef>
          <a:fontRef idx="minor">
            <a:schemeClr val="lt1"/>
          </a:fontRef>
        </p:style>
        <p:txBody>
          <a:bodyPr vert="horz" lIns="0" tIns="45720" rIns="0" bIns="45720" rtlCol="0" anchor="ctr">
            <a:noAutofit/>
          </a:bodyPr>
          <a:lstStyle>
            <a:lvl1pPr marL="457211" indent="-457211"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lt1"/>
                </a:solidFill>
                <a:latin typeface="+mn-lt"/>
                <a:ea typeface="+mn-ea"/>
                <a:cs typeface="+mn-cs"/>
              </a:defRPr>
            </a:lvl1pPr>
            <a:lvl2pPr marL="544081"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2pPr>
            <a:lvl3pPr marL="726966"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3pPr>
            <a:lvl4pPr marL="909850"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4pPr>
            <a:lvl5pPr marL="1092735"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9pPr>
          </a:lstStyle>
          <a:p>
            <a:pPr marL="93663" lvl="0" indent="0">
              <a:buClr>
                <a:srgbClr val="900000"/>
              </a:buClr>
              <a:buNone/>
            </a:pPr>
            <a:r>
              <a:rPr lang="fi-FI" sz="1400" dirty="0">
                <a:solidFill>
                  <a:srgbClr val="000000">
                    <a:lumMod val="75000"/>
                    <a:lumOff val="25000"/>
                  </a:srgbClr>
                </a:solidFill>
              </a:rPr>
              <a:t>Tampereen kaupunki tekee hankintoja vastuullisesti ja kestävän kehityksen näkökulmat </a:t>
            </a:r>
            <a:r>
              <a:rPr lang="fi-FI" sz="1400" dirty="0" smtClean="0">
                <a:solidFill>
                  <a:srgbClr val="000000">
                    <a:lumMod val="75000"/>
                    <a:lumOff val="25000"/>
                  </a:srgbClr>
                </a:solidFill>
              </a:rPr>
              <a:t>huomioiden.</a:t>
            </a:r>
          </a:p>
        </p:txBody>
      </p:sp>
      <p:sp>
        <p:nvSpPr>
          <p:cNvPr id="13" name="Sisällön paikkamerkki 2"/>
          <p:cNvSpPr txBox="1">
            <a:spLocks/>
          </p:cNvSpPr>
          <p:nvPr/>
        </p:nvSpPr>
        <p:spPr>
          <a:xfrm>
            <a:off x="697831" y="5248345"/>
            <a:ext cx="6557211" cy="703722"/>
          </a:xfrm>
          <a:prstGeom prst="rect">
            <a:avLst/>
          </a:prstGeom>
          <a:noFill/>
          <a:ln w="9525" cap="flat" cmpd="sng" algn="ctr">
            <a:solidFill>
              <a:srgbClr val="D54B0B"/>
            </a:solidFill>
            <a:prstDash val="solid"/>
          </a:ln>
        </p:spPr>
        <p:style>
          <a:lnRef idx="2">
            <a:schemeClr val="accent6">
              <a:shade val="50000"/>
            </a:schemeClr>
          </a:lnRef>
          <a:fillRef idx="1">
            <a:schemeClr val="accent6"/>
          </a:fillRef>
          <a:effectRef idx="0">
            <a:schemeClr val="accent6"/>
          </a:effectRef>
          <a:fontRef idx="minor">
            <a:schemeClr val="lt1"/>
          </a:fontRef>
        </p:style>
        <p:txBody>
          <a:bodyPr vert="horz" lIns="0" tIns="45720" rIns="0" bIns="45720" rtlCol="0" anchor="ctr">
            <a:noAutofit/>
          </a:bodyPr>
          <a:lstStyle>
            <a:lvl1pPr marL="457211" indent="-457211"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lt1"/>
                </a:solidFill>
                <a:latin typeface="+mn-lt"/>
                <a:ea typeface="+mn-ea"/>
                <a:cs typeface="+mn-cs"/>
              </a:defRPr>
            </a:lvl1pPr>
            <a:lvl2pPr marL="544081"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2pPr>
            <a:lvl3pPr marL="726966"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3pPr>
            <a:lvl4pPr marL="909850"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4pPr>
            <a:lvl5pPr marL="1092735"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9pPr>
          </a:lstStyle>
          <a:p>
            <a:pPr marL="93663" indent="0">
              <a:buClr>
                <a:srgbClr val="900000"/>
              </a:buClr>
              <a:buNone/>
            </a:pPr>
            <a:r>
              <a:rPr lang="fi-FI" sz="1400" dirty="0">
                <a:solidFill>
                  <a:srgbClr val="000000">
                    <a:lumMod val="75000"/>
                    <a:lumOff val="25000"/>
                  </a:srgbClr>
                </a:solidFill>
              </a:rPr>
              <a:t>Tampereen kaupunki järjestää palvelut tehokkaasti ja vaikuttavasti. </a:t>
            </a:r>
          </a:p>
        </p:txBody>
      </p:sp>
      <p:sp>
        <p:nvSpPr>
          <p:cNvPr id="14" name="Sisällön paikkamerkki 2"/>
          <p:cNvSpPr txBox="1">
            <a:spLocks/>
          </p:cNvSpPr>
          <p:nvPr/>
        </p:nvSpPr>
        <p:spPr>
          <a:xfrm>
            <a:off x="7467867" y="1977367"/>
            <a:ext cx="4446360" cy="4289577"/>
          </a:xfrm>
          <a:prstGeom prst="rect">
            <a:avLst/>
          </a:prstGeom>
        </p:spPr>
        <p:txBody>
          <a:bodyPr vert="horz" lIns="0" tIns="45720" rIns="0" bIns="45720" rtlCol="0">
            <a:noAutofit/>
          </a:bodyPr>
          <a:lstStyle>
            <a:lvl1pPr marL="457211" indent="-457211"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tx1">
                    <a:lumMod val="75000"/>
                    <a:lumOff val="25000"/>
                  </a:schemeClr>
                </a:solidFill>
                <a:latin typeface="+mn-lt"/>
                <a:ea typeface="+mn-ea"/>
                <a:cs typeface="+mn-cs"/>
              </a:defRPr>
            </a:lvl1pPr>
            <a:lvl2pPr marL="544081"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2pPr>
            <a:lvl3pPr marL="726966"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3pPr>
            <a:lvl4pPr marL="909850"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4pPr>
            <a:lvl5pPr marL="1092735"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0" indent="0">
              <a:buNone/>
            </a:pPr>
            <a:r>
              <a:rPr lang="fi-FI" sz="1400" dirty="0" smtClean="0"/>
              <a:t>Hankintoja tehdään yksikön tavoitteiden ja tarpeiden mukaisesti soveltamalla </a:t>
            </a:r>
            <a:r>
              <a:rPr lang="fi-FI" sz="1400" dirty="0"/>
              <a:t>niihin </a:t>
            </a:r>
            <a:r>
              <a:rPr lang="fi-FI" sz="1400" dirty="0" smtClean="0"/>
              <a:t>kaupungin </a:t>
            </a:r>
            <a:r>
              <a:rPr lang="fi-FI" sz="1400" dirty="0"/>
              <a:t>hankintatoiminnan </a:t>
            </a:r>
            <a:r>
              <a:rPr lang="fi-FI" sz="1400" dirty="0" smtClean="0"/>
              <a:t>periaatteita. </a:t>
            </a:r>
          </a:p>
          <a:p>
            <a:pPr marL="0" indent="0">
              <a:buNone/>
            </a:pPr>
            <a:r>
              <a:rPr lang="fi-FI" sz="1400" dirty="0" smtClean="0"/>
              <a:t>Palvelu- </a:t>
            </a:r>
            <a:r>
              <a:rPr lang="fi-FI" sz="1400" dirty="0"/>
              <a:t>ja </a:t>
            </a:r>
            <a:r>
              <a:rPr lang="fi-FI" sz="1400" dirty="0" smtClean="0"/>
              <a:t>vuosisuunnitelmat ohjaavat yksiköiden toimintaa:  </a:t>
            </a:r>
          </a:p>
          <a:p>
            <a:pPr marL="180975" indent="-180975"/>
            <a:r>
              <a:rPr lang="fi-FI" sz="1200" dirty="0" smtClean="0"/>
              <a:t>Palvelusuunnitelmassa </a:t>
            </a:r>
            <a:r>
              <a:rPr lang="fi-FI" sz="1200" dirty="0"/>
              <a:t>määritellään </a:t>
            </a:r>
            <a:r>
              <a:rPr lang="fi-FI" sz="1200" dirty="0" smtClean="0"/>
              <a:t>strategiaan perustuvat toiminnan </a:t>
            </a:r>
            <a:r>
              <a:rPr lang="fi-FI" sz="1200" dirty="0"/>
              <a:t>pitkän </a:t>
            </a:r>
            <a:r>
              <a:rPr lang="fi-FI" sz="1200" dirty="0" smtClean="0"/>
              <a:t>aikavälin strategiset </a:t>
            </a:r>
            <a:r>
              <a:rPr lang="fi-FI" sz="1200" dirty="0"/>
              <a:t>tavoitteet sekä linjaukset koskien hankintoja ja toiminnan kehittämistä.</a:t>
            </a:r>
            <a:endParaRPr lang="fi-FI" sz="1200" dirty="0" smtClean="0"/>
          </a:p>
          <a:p>
            <a:pPr marL="180975" indent="-180975"/>
            <a:r>
              <a:rPr lang="fi-FI" sz="1200" dirty="0"/>
              <a:t>Vuosisuunnitelmassa tarkennetaan pitkän aikavälin tavoitteet </a:t>
            </a:r>
            <a:r>
              <a:rPr lang="fi-FI" sz="1200" dirty="0" smtClean="0"/>
              <a:t>ja linjaukset </a:t>
            </a:r>
            <a:r>
              <a:rPr lang="fi-FI" sz="1200" dirty="0"/>
              <a:t>vuosittaisiksi tavoitteiksi ja </a:t>
            </a:r>
            <a:r>
              <a:rPr lang="fi-FI" sz="1200" dirty="0" smtClean="0"/>
              <a:t>toimenpiteiksi.</a:t>
            </a:r>
            <a:endParaRPr lang="fi-FI" sz="1200" dirty="0"/>
          </a:p>
          <a:p>
            <a:pPr marL="180975" indent="-180975"/>
            <a:r>
              <a:rPr lang="fi-FI" sz="1200" dirty="0" smtClean="0"/>
              <a:t>Vuosisuunnitelmiin </a:t>
            </a:r>
            <a:r>
              <a:rPr lang="fi-FI" sz="1200" dirty="0"/>
              <a:t>sisältyy hankintasuunnitelmaosuus. Sen yhteydessä täsmennetään kahden seuraavan vuoden hankinnat. Lisäksi arvioidaan tarvetta toteuttaa hankintoja innovatiivisina hankintoina käyttämällä vaikutuspotentiaalin arvioinnin työkalua</a:t>
            </a:r>
            <a:r>
              <a:rPr lang="fi-FI" sz="1200" dirty="0" smtClean="0"/>
              <a:t>. </a:t>
            </a:r>
            <a:endParaRPr lang="fi-FI" sz="1200" dirty="0"/>
          </a:p>
        </p:txBody>
      </p:sp>
      <p:sp>
        <p:nvSpPr>
          <p:cNvPr id="15" name="Sisällön paikkamerkki 2">
            <a:hlinkClick r:id="" action="ppaction://customshow?id=17&amp;return=true"/>
          </p:cNvPr>
          <p:cNvSpPr txBox="1">
            <a:spLocks/>
          </p:cNvSpPr>
          <p:nvPr/>
        </p:nvSpPr>
        <p:spPr>
          <a:xfrm>
            <a:off x="7600575" y="5162396"/>
            <a:ext cx="3975834" cy="554595"/>
          </a:xfrm>
          <a:prstGeom prst="rect">
            <a:avLst/>
          </a:prstGeom>
          <a:noFill/>
          <a:ln w="38100" cap="flat" cmpd="sng" algn="ctr">
            <a:solidFill>
              <a:srgbClr val="D54B0B"/>
            </a:solidFill>
            <a:prstDash val="sysDot"/>
          </a:ln>
        </p:spPr>
        <p:style>
          <a:lnRef idx="2">
            <a:schemeClr val="accent6">
              <a:shade val="50000"/>
            </a:schemeClr>
          </a:lnRef>
          <a:fillRef idx="1">
            <a:schemeClr val="accent6"/>
          </a:fillRef>
          <a:effectRef idx="0">
            <a:schemeClr val="accent6"/>
          </a:effectRef>
          <a:fontRef idx="minor">
            <a:schemeClr val="lt1"/>
          </a:fontRef>
        </p:style>
        <p:txBody>
          <a:bodyPr vert="horz" lIns="0" tIns="45720" rIns="0" bIns="45720" rtlCol="0" anchor="ctr">
            <a:noAutofit/>
          </a:bodyPr>
          <a:lstStyle>
            <a:lvl1pPr marL="457211" indent="-457211"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lt1"/>
                </a:solidFill>
                <a:latin typeface="+mn-lt"/>
                <a:ea typeface="+mn-ea"/>
                <a:cs typeface="+mn-cs"/>
              </a:defRPr>
            </a:lvl1pPr>
            <a:lvl2pPr marL="544081"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2pPr>
            <a:lvl3pPr marL="726966"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3pPr>
            <a:lvl4pPr marL="909850"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4pPr>
            <a:lvl5pPr marL="1092735"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9pPr>
          </a:lstStyle>
          <a:p>
            <a:pPr marL="93663" indent="0">
              <a:buFont typeface="Arial" panose="020B0604020202020204" pitchFamily="34" charset="0"/>
              <a:buNone/>
            </a:pPr>
            <a:r>
              <a:rPr lang="fi-FI" sz="1400" dirty="0" smtClean="0">
                <a:solidFill>
                  <a:schemeClr val="tx1">
                    <a:lumMod val="75000"/>
                    <a:lumOff val="25000"/>
                  </a:schemeClr>
                </a:solidFill>
              </a:rPr>
              <a:t>Tarkastele vaikutuspotentiaalin arvioinnin työkalua</a:t>
            </a:r>
            <a:endParaRPr lang="fi-FI" sz="1400" dirty="0">
              <a:solidFill>
                <a:schemeClr val="tx1">
                  <a:lumMod val="75000"/>
                  <a:lumOff val="25000"/>
                </a:schemeClr>
              </a:solidFill>
            </a:endParaRPr>
          </a:p>
        </p:txBody>
      </p:sp>
      <p:pic>
        <p:nvPicPr>
          <p:cNvPr id="19" name="Kuva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00206">
            <a:off x="11507249" y="5432148"/>
            <a:ext cx="265938" cy="265938"/>
          </a:xfrm>
          <a:prstGeom prst="rect">
            <a:avLst/>
          </a:prstGeom>
          <a:noFill/>
        </p:spPr>
      </p:pic>
      <p:sp>
        <p:nvSpPr>
          <p:cNvPr id="16" name="Sisällön paikkamerkki 2"/>
          <p:cNvSpPr txBox="1">
            <a:spLocks/>
          </p:cNvSpPr>
          <p:nvPr/>
        </p:nvSpPr>
        <p:spPr>
          <a:xfrm>
            <a:off x="697832" y="4431409"/>
            <a:ext cx="6557209" cy="716324"/>
          </a:xfrm>
          <a:prstGeom prst="rect">
            <a:avLst/>
          </a:prstGeom>
          <a:noFill/>
          <a:ln w="9525" cap="flat" cmpd="sng" algn="ctr">
            <a:solidFill>
              <a:srgbClr val="D54B0B"/>
            </a:solidFill>
            <a:prstDash val="solid"/>
          </a:ln>
        </p:spPr>
        <p:style>
          <a:lnRef idx="2">
            <a:schemeClr val="accent6">
              <a:shade val="50000"/>
            </a:schemeClr>
          </a:lnRef>
          <a:fillRef idx="1">
            <a:schemeClr val="accent6"/>
          </a:fillRef>
          <a:effectRef idx="0">
            <a:schemeClr val="accent6"/>
          </a:effectRef>
          <a:fontRef idx="minor">
            <a:schemeClr val="lt1"/>
          </a:fontRef>
        </p:style>
        <p:txBody>
          <a:bodyPr vert="horz" lIns="0" tIns="45720" rIns="0" bIns="45720" rtlCol="0" anchor="ctr">
            <a:noAutofit/>
          </a:bodyPr>
          <a:lstStyle>
            <a:lvl1pPr marL="457211" indent="-457211"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lt1"/>
                </a:solidFill>
                <a:latin typeface="+mn-lt"/>
                <a:ea typeface="+mn-ea"/>
                <a:cs typeface="+mn-cs"/>
              </a:defRPr>
            </a:lvl1pPr>
            <a:lvl2pPr marL="544081"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2pPr>
            <a:lvl3pPr marL="726966"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3pPr>
            <a:lvl4pPr marL="909850"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4pPr>
            <a:lvl5pPr marL="1092735"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9pPr>
          </a:lstStyle>
          <a:p>
            <a:pPr marL="93663" lvl="0" indent="0">
              <a:buClr>
                <a:srgbClr val="900000"/>
              </a:buClr>
              <a:buNone/>
              <a:tabLst>
                <a:tab pos="0" algn="l"/>
              </a:tabLst>
            </a:pPr>
            <a:r>
              <a:rPr lang="fi-FI" sz="1400" dirty="0">
                <a:solidFill>
                  <a:srgbClr val="000000">
                    <a:lumMod val="75000"/>
                    <a:lumOff val="25000"/>
                  </a:srgbClr>
                </a:solidFill>
              </a:rPr>
              <a:t>Tampereen kaupunki parantaa hankintatoimen tuloksellisuutta panostamalla </a:t>
            </a:r>
            <a:r>
              <a:rPr lang="fi-FI" sz="1400" dirty="0" smtClean="0">
                <a:solidFill>
                  <a:srgbClr val="000000">
                    <a:lumMod val="75000"/>
                    <a:lumOff val="25000"/>
                  </a:srgbClr>
                </a:solidFill>
              </a:rPr>
              <a:t>osaamisen kehittämiseen</a:t>
            </a:r>
            <a:r>
              <a:rPr lang="fi-FI" sz="1400" dirty="0">
                <a:solidFill>
                  <a:srgbClr val="000000">
                    <a:lumMod val="75000"/>
                    <a:lumOff val="25000"/>
                  </a:srgbClr>
                </a:solidFill>
              </a:rPr>
              <a:t>. </a:t>
            </a:r>
          </a:p>
        </p:txBody>
      </p:sp>
    </p:spTree>
    <p:extLst>
      <p:ext uri="{BB962C8B-B14F-4D97-AF65-F5344CB8AC3E}">
        <p14:creationId xmlns:p14="http://schemas.microsoft.com/office/powerpoint/2010/main" val="17259815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Työkalupakin käyttöohje</a:t>
            </a:r>
            <a:endParaRPr lang="fi-FI" dirty="0"/>
          </a:p>
        </p:txBody>
      </p:sp>
      <p:sp>
        <p:nvSpPr>
          <p:cNvPr id="4" name="Sisällön paikkamerkki 3"/>
          <p:cNvSpPr txBox="1">
            <a:spLocks noGrp="1"/>
          </p:cNvSpPr>
          <p:nvPr>
            <p:ph idx="1"/>
          </p:nvPr>
        </p:nvSpPr>
        <p:spPr>
          <a:xfrm>
            <a:off x="1097280" y="1754602"/>
            <a:ext cx="10058400" cy="1033488"/>
          </a:xfrm>
          <a:prstGeom prst="rect">
            <a:avLst/>
          </a:prstGeom>
          <a:noFill/>
        </p:spPr>
        <p:txBody>
          <a:bodyPr wrap="square" rtlCol="0">
            <a:spAutoFit/>
          </a:bodyPr>
          <a:lstStyle/>
          <a:p>
            <a:r>
              <a:rPr lang="fi-FI" dirty="0" smtClean="0"/>
              <a:t>Työkalupakki </a:t>
            </a:r>
            <a:r>
              <a:rPr lang="fi-FI" dirty="0"/>
              <a:t>tarjoaa </a:t>
            </a:r>
            <a:r>
              <a:rPr lang="fi-FI" dirty="0" smtClean="0"/>
              <a:t>tietoja </a:t>
            </a:r>
            <a:r>
              <a:rPr lang="fi-FI" dirty="0"/>
              <a:t>ja </a:t>
            </a:r>
            <a:r>
              <a:rPr lang="fi-FI" dirty="0" smtClean="0"/>
              <a:t>työkaluja</a:t>
            </a:r>
            <a:r>
              <a:rPr lang="fi-FI" dirty="0" smtClean="0">
                <a:solidFill>
                  <a:srgbClr val="000000">
                    <a:lumMod val="75000"/>
                    <a:lumOff val="25000"/>
                  </a:srgbClr>
                </a:solidFill>
              </a:rPr>
              <a:t>, </a:t>
            </a:r>
            <a:r>
              <a:rPr lang="fi-FI" dirty="0">
                <a:solidFill>
                  <a:srgbClr val="000000">
                    <a:lumMod val="75000"/>
                    <a:lumOff val="25000"/>
                  </a:srgbClr>
                </a:solidFill>
              </a:rPr>
              <a:t>joita </a:t>
            </a:r>
            <a:r>
              <a:rPr lang="fi-FI" dirty="0" smtClean="0">
                <a:solidFill>
                  <a:srgbClr val="000000">
                    <a:lumMod val="75000"/>
                    <a:lumOff val="25000"/>
                  </a:srgbClr>
                </a:solidFill>
              </a:rPr>
              <a:t>hyödyntämällä voit toteuttaa hankintaprosessin innovatiivisia </a:t>
            </a:r>
            <a:r>
              <a:rPr lang="fi-FI" dirty="0">
                <a:solidFill>
                  <a:srgbClr val="000000">
                    <a:lumMod val="75000"/>
                    <a:lumOff val="25000"/>
                  </a:srgbClr>
                </a:solidFill>
              </a:rPr>
              <a:t>ratkaisuja edistäen</a:t>
            </a:r>
            <a:r>
              <a:rPr lang="fi-FI" dirty="0" smtClean="0">
                <a:solidFill>
                  <a:srgbClr val="000000">
                    <a:lumMod val="75000"/>
                    <a:lumOff val="25000"/>
                  </a:srgbClr>
                </a:solidFill>
              </a:rPr>
              <a:t>.</a:t>
            </a:r>
            <a:endParaRPr lang="fi-FI" dirty="0" smtClean="0"/>
          </a:p>
          <a:p>
            <a:r>
              <a:rPr lang="fi-FI" b="1" dirty="0" smtClean="0"/>
              <a:t>Avaa tiedosto esitystilaan ja hyödynnä klikattavia elementtejä. </a:t>
            </a:r>
            <a:endParaRPr lang="fi-FI" dirty="0" smtClean="0"/>
          </a:p>
          <a:p>
            <a:r>
              <a:rPr lang="fi-FI" dirty="0" smtClean="0"/>
              <a:t>Työkalupakissa esiintyy seuraavia symboleja:</a:t>
            </a:r>
          </a:p>
        </p:txBody>
      </p:sp>
      <p:sp>
        <p:nvSpPr>
          <p:cNvPr id="5" name="Alatunnisteen paikkamerkki 4"/>
          <p:cNvSpPr>
            <a:spLocks noGrp="1"/>
          </p:cNvSpPr>
          <p:nvPr>
            <p:ph type="ftr" sz="quarter" idx="11"/>
          </p:nvPr>
        </p:nvSpPr>
        <p:spPr/>
        <p:txBody>
          <a:bodyPr/>
          <a:lstStyle/>
          <a:p>
            <a:r>
              <a:rPr lang="fi-FI" dirty="0" smtClean="0"/>
              <a:t>käyttöohje</a:t>
            </a:r>
            <a:endParaRPr lang="fi-FI" dirty="0"/>
          </a:p>
        </p:txBody>
      </p:sp>
      <p:pic>
        <p:nvPicPr>
          <p:cNvPr id="6" name="Kuva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6651" y="3018978"/>
            <a:ext cx="1230935" cy="1210603"/>
          </a:xfrm>
          <a:prstGeom prst="rect">
            <a:avLst/>
          </a:prstGeom>
        </p:spPr>
      </p:pic>
      <p:sp>
        <p:nvSpPr>
          <p:cNvPr id="7" name="Tekstiruutu 6"/>
          <p:cNvSpPr txBox="1"/>
          <p:nvPr/>
        </p:nvSpPr>
        <p:spPr>
          <a:xfrm>
            <a:off x="6099597" y="3166105"/>
            <a:ext cx="1175981" cy="1200329"/>
          </a:xfrm>
          <a:prstGeom prst="rect">
            <a:avLst/>
          </a:prstGeom>
          <a:noFill/>
        </p:spPr>
        <p:txBody>
          <a:bodyPr wrap="square" rtlCol="0">
            <a:spAutoFit/>
          </a:bodyPr>
          <a:lstStyle/>
          <a:p>
            <a:r>
              <a:rPr lang="fi-FI" sz="1200" b="1" dirty="0" smtClean="0">
                <a:solidFill>
                  <a:schemeClr val="tx1">
                    <a:lumMod val="75000"/>
                    <a:lumOff val="25000"/>
                  </a:schemeClr>
                </a:solidFill>
              </a:rPr>
              <a:t>Apila</a:t>
            </a:r>
            <a:r>
              <a:rPr lang="fi-FI" sz="1200" dirty="0" smtClean="0">
                <a:solidFill>
                  <a:schemeClr val="tx1">
                    <a:lumMod val="75000"/>
                    <a:lumOff val="25000"/>
                  </a:schemeClr>
                </a:solidFill>
              </a:rPr>
              <a:t>:</a:t>
            </a:r>
            <a:br>
              <a:rPr lang="fi-FI" sz="1200" dirty="0" smtClean="0">
                <a:solidFill>
                  <a:schemeClr val="tx1">
                    <a:lumMod val="75000"/>
                    <a:lumOff val="25000"/>
                  </a:schemeClr>
                </a:solidFill>
              </a:rPr>
            </a:br>
            <a:r>
              <a:rPr lang="fi-FI" sz="1200" dirty="0" smtClean="0">
                <a:solidFill>
                  <a:schemeClr val="tx1">
                    <a:lumMod val="75000"/>
                    <a:lumOff val="25000"/>
                  </a:schemeClr>
                </a:solidFill>
              </a:rPr>
              <a:t>klikkaa ja lue</a:t>
            </a:r>
          </a:p>
          <a:p>
            <a:r>
              <a:rPr lang="fi-FI" sz="1200" dirty="0" smtClean="0">
                <a:solidFill>
                  <a:schemeClr val="tx1">
                    <a:lumMod val="75000"/>
                    <a:lumOff val="25000"/>
                  </a:schemeClr>
                </a:solidFill>
              </a:rPr>
              <a:t>esimerkki-hankinnoista saatuja kokemuksia</a:t>
            </a:r>
            <a:endParaRPr lang="fi-FI" sz="1200" dirty="0">
              <a:solidFill>
                <a:schemeClr val="tx1">
                  <a:lumMod val="75000"/>
                  <a:lumOff val="25000"/>
                </a:schemeClr>
              </a:solidFill>
            </a:endParaRPr>
          </a:p>
        </p:txBody>
      </p:sp>
      <p:sp>
        <p:nvSpPr>
          <p:cNvPr id="10" name="Tekstiruutu 9"/>
          <p:cNvSpPr txBox="1"/>
          <p:nvPr/>
        </p:nvSpPr>
        <p:spPr>
          <a:xfrm>
            <a:off x="3698848" y="3221402"/>
            <a:ext cx="1375865" cy="830997"/>
          </a:xfrm>
          <a:prstGeom prst="rect">
            <a:avLst/>
          </a:prstGeom>
          <a:noFill/>
        </p:spPr>
        <p:txBody>
          <a:bodyPr wrap="square" rtlCol="0">
            <a:spAutoFit/>
          </a:bodyPr>
          <a:lstStyle/>
          <a:p>
            <a:r>
              <a:rPr lang="fi-FI" sz="1200" b="1" dirty="0" smtClean="0">
                <a:solidFill>
                  <a:schemeClr val="tx1">
                    <a:lumMod val="75000"/>
                    <a:lumOff val="25000"/>
                  </a:schemeClr>
                </a:solidFill>
              </a:rPr>
              <a:t>Työkalu</a:t>
            </a:r>
            <a:r>
              <a:rPr lang="fi-FI" sz="1200" dirty="0" smtClean="0">
                <a:solidFill>
                  <a:schemeClr val="tx1">
                    <a:lumMod val="75000"/>
                    <a:lumOff val="25000"/>
                  </a:schemeClr>
                </a:solidFill>
              </a:rPr>
              <a:t>:</a:t>
            </a:r>
            <a:br>
              <a:rPr lang="fi-FI" sz="1200" dirty="0" smtClean="0">
                <a:solidFill>
                  <a:schemeClr val="tx1">
                    <a:lumMod val="75000"/>
                    <a:lumOff val="25000"/>
                  </a:schemeClr>
                </a:solidFill>
              </a:rPr>
            </a:br>
            <a:r>
              <a:rPr lang="fi-FI" sz="1200" dirty="0" smtClean="0">
                <a:solidFill>
                  <a:schemeClr val="tx1">
                    <a:lumMod val="75000"/>
                    <a:lumOff val="25000"/>
                  </a:schemeClr>
                </a:solidFill>
              </a:rPr>
              <a:t>tunnistat sivut, joilta löydät työkaluja</a:t>
            </a:r>
            <a:endParaRPr lang="fi-FI" sz="1200" dirty="0">
              <a:solidFill>
                <a:schemeClr val="tx1">
                  <a:lumMod val="75000"/>
                  <a:lumOff val="25000"/>
                </a:schemeClr>
              </a:solidFill>
            </a:endParaRPr>
          </a:p>
        </p:txBody>
      </p:sp>
      <p:pic>
        <p:nvPicPr>
          <p:cNvPr id="18" name="Kuva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794" y="2788090"/>
            <a:ext cx="1679137" cy="1578344"/>
          </a:xfrm>
          <a:prstGeom prst="rect">
            <a:avLst/>
          </a:prstGeom>
        </p:spPr>
      </p:pic>
      <p:pic>
        <p:nvPicPr>
          <p:cNvPr id="19" name="Kuva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8794" y="4237713"/>
            <a:ext cx="1643553" cy="1626321"/>
          </a:xfrm>
          <a:prstGeom prst="rect">
            <a:avLst/>
          </a:prstGeom>
        </p:spPr>
      </p:pic>
      <p:sp>
        <p:nvSpPr>
          <p:cNvPr id="20" name="Tekstiruutu 19"/>
          <p:cNvSpPr txBox="1"/>
          <p:nvPr/>
        </p:nvSpPr>
        <p:spPr>
          <a:xfrm>
            <a:off x="6071933" y="4547330"/>
            <a:ext cx="1823769" cy="1384995"/>
          </a:xfrm>
          <a:prstGeom prst="rect">
            <a:avLst/>
          </a:prstGeom>
          <a:noFill/>
        </p:spPr>
        <p:txBody>
          <a:bodyPr wrap="square" rtlCol="0">
            <a:spAutoFit/>
          </a:bodyPr>
          <a:lstStyle/>
          <a:p>
            <a:pPr>
              <a:buClr>
                <a:schemeClr val="tx2"/>
              </a:buClr>
            </a:pPr>
            <a:r>
              <a:rPr lang="fi-FI" sz="1200" b="1" dirty="0" smtClean="0">
                <a:solidFill>
                  <a:schemeClr val="tx1">
                    <a:lumMod val="75000"/>
                    <a:lumOff val="25000"/>
                  </a:schemeClr>
                </a:solidFill>
              </a:rPr>
              <a:t>Salkku:</a:t>
            </a:r>
          </a:p>
          <a:p>
            <a:pPr>
              <a:buClr>
                <a:schemeClr val="tx2"/>
              </a:buClr>
            </a:pPr>
            <a:r>
              <a:rPr lang="fi-FI" sz="1200" b="1" dirty="0" smtClean="0">
                <a:solidFill>
                  <a:schemeClr val="tx1">
                    <a:lumMod val="75000"/>
                    <a:lumOff val="25000"/>
                  </a:schemeClr>
                </a:solidFill>
              </a:rPr>
              <a:t>Hankintojen tietopankki </a:t>
            </a:r>
          </a:p>
          <a:p>
            <a:pPr>
              <a:buClr>
                <a:schemeClr val="tx2"/>
              </a:buClr>
            </a:pPr>
            <a:r>
              <a:rPr lang="fi-FI" sz="1200" dirty="0" smtClean="0">
                <a:solidFill>
                  <a:schemeClr val="tx1">
                    <a:lumMod val="75000"/>
                    <a:lumOff val="25000"/>
                  </a:schemeClr>
                </a:solidFill>
              </a:rPr>
              <a:t>(avautuu Taskusta)</a:t>
            </a:r>
          </a:p>
          <a:p>
            <a:pPr>
              <a:buClr>
                <a:schemeClr val="tx2"/>
              </a:buClr>
            </a:pPr>
            <a:r>
              <a:rPr lang="fi-FI" sz="1200" dirty="0" smtClean="0">
                <a:solidFill>
                  <a:schemeClr val="tx1">
                    <a:lumMod val="75000"/>
                    <a:lumOff val="25000"/>
                  </a:schemeClr>
                </a:solidFill>
              </a:rPr>
              <a:t>perehdy </a:t>
            </a:r>
            <a:r>
              <a:rPr lang="fi-FI" sz="1200" dirty="0">
                <a:solidFill>
                  <a:schemeClr val="tx1">
                    <a:lumMod val="75000"/>
                    <a:lumOff val="25000"/>
                  </a:schemeClr>
                </a:solidFill>
              </a:rPr>
              <a:t>Tampereen innovatiivisiin hankintoihin ja vertaile niitä </a:t>
            </a:r>
            <a:r>
              <a:rPr lang="fi-FI" sz="1200" dirty="0" smtClean="0">
                <a:solidFill>
                  <a:schemeClr val="tx1">
                    <a:lumMod val="75000"/>
                    <a:lumOff val="25000"/>
                  </a:schemeClr>
                </a:solidFill>
              </a:rPr>
              <a:t>keskenään</a:t>
            </a:r>
            <a:endParaRPr lang="fi-FI" sz="1200" dirty="0">
              <a:solidFill>
                <a:schemeClr val="tx1">
                  <a:lumMod val="75000"/>
                  <a:lumOff val="25000"/>
                </a:schemeClr>
              </a:solidFill>
            </a:endParaRPr>
          </a:p>
        </p:txBody>
      </p:sp>
      <p:sp>
        <p:nvSpPr>
          <p:cNvPr id="21" name="Tekstiruutu 20"/>
          <p:cNvSpPr txBox="1"/>
          <p:nvPr/>
        </p:nvSpPr>
        <p:spPr>
          <a:xfrm>
            <a:off x="3699871" y="4716616"/>
            <a:ext cx="1098506" cy="830997"/>
          </a:xfrm>
          <a:prstGeom prst="rect">
            <a:avLst/>
          </a:prstGeom>
          <a:noFill/>
        </p:spPr>
        <p:txBody>
          <a:bodyPr wrap="none" rtlCol="0">
            <a:spAutoFit/>
          </a:bodyPr>
          <a:lstStyle/>
          <a:p>
            <a:r>
              <a:rPr lang="fi-FI" sz="1200" b="1" dirty="0" smtClean="0">
                <a:solidFill>
                  <a:schemeClr val="tx1">
                    <a:lumMod val="75000"/>
                    <a:lumOff val="25000"/>
                  </a:schemeClr>
                </a:solidFill>
              </a:rPr>
              <a:t>Sulkakynä</a:t>
            </a:r>
            <a:r>
              <a:rPr lang="fi-FI" sz="1200" dirty="0" smtClean="0">
                <a:solidFill>
                  <a:schemeClr val="tx1">
                    <a:lumMod val="75000"/>
                    <a:lumOff val="25000"/>
                  </a:schemeClr>
                </a:solidFill>
              </a:rPr>
              <a:t>:</a:t>
            </a:r>
            <a:br>
              <a:rPr lang="fi-FI" sz="1200" dirty="0" smtClean="0">
                <a:solidFill>
                  <a:schemeClr val="tx1">
                    <a:lumMod val="75000"/>
                    <a:lumOff val="25000"/>
                  </a:schemeClr>
                </a:solidFill>
              </a:rPr>
            </a:br>
            <a:r>
              <a:rPr lang="fi-FI" sz="1200" dirty="0" smtClean="0">
                <a:solidFill>
                  <a:schemeClr val="tx1">
                    <a:lumMod val="75000"/>
                    <a:lumOff val="25000"/>
                  </a:schemeClr>
                </a:solidFill>
              </a:rPr>
              <a:t>klikkaa ja </a:t>
            </a:r>
            <a:br>
              <a:rPr lang="fi-FI" sz="1200" dirty="0" smtClean="0">
                <a:solidFill>
                  <a:schemeClr val="tx1">
                    <a:lumMod val="75000"/>
                    <a:lumOff val="25000"/>
                  </a:schemeClr>
                </a:solidFill>
              </a:rPr>
            </a:br>
            <a:r>
              <a:rPr lang="fi-FI" sz="1200" dirty="0" smtClean="0">
                <a:solidFill>
                  <a:schemeClr val="tx1">
                    <a:lumMod val="75000"/>
                    <a:lumOff val="25000"/>
                  </a:schemeClr>
                </a:solidFill>
              </a:rPr>
              <a:t>muotoile oma </a:t>
            </a:r>
            <a:br>
              <a:rPr lang="fi-FI" sz="1200" dirty="0" smtClean="0">
                <a:solidFill>
                  <a:schemeClr val="tx1">
                    <a:lumMod val="75000"/>
                    <a:lumOff val="25000"/>
                  </a:schemeClr>
                </a:solidFill>
              </a:rPr>
            </a:br>
            <a:r>
              <a:rPr lang="fi-FI" sz="1200" dirty="0" smtClean="0">
                <a:solidFill>
                  <a:schemeClr val="tx1">
                    <a:lumMod val="75000"/>
                    <a:lumOff val="25000"/>
                  </a:schemeClr>
                </a:solidFill>
              </a:rPr>
              <a:t>dokumenttisi</a:t>
            </a:r>
            <a:endParaRPr lang="fi-FI" sz="1200" dirty="0">
              <a:solidFill>
                <a:schemeClr val="tx1">
                  <a:lumMod val="75000"/>
                  <a:lumOff val="25000"/>
                </a:schemeClr>
              </a:solidFill>
            </a:endParaRPr>
          </a:p>
        </p:txBody>
      </p:sp>
      <p:sp>
        <p:nvSpPr>
          <p:cNvPr id="11" name="Dian numeron paikkamerkki 10"/>
          <p:cNvSpPr>
            <a:spLocks noGrp="1"/>
          </p:cNvSpPr>
          <p:nvPr>
            <p:ph type="sldNum" sz="quarter" idx="12"/>
          </p:nvPr>
        </p:nvSpPr>
        <p:spPr/>
        <p:txBody>
          <a:bodyPr/>
          <a:lstStyle/>
          <a:p>
            <a:fld id="{35702E44-7133-4039-AFB2-677BAF16ACB9}" type="slidenum">
              <a:rPr lang="fi-FI" smtClean="0"/>
              <a:t>2</a:t>
            </a:fld>
            <a:endParaRPr lang="fi-FI"/>
          </a:p>
        </p:txBody>
      </p:sp>
      <p:pic>
        <p:nvPicPr>
          <p:cNvPr id="25" name="Kuva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3809" y="3271883"/>
            <a:ext cx="335865" cy="335865"/>
          </a:xfrm>
          <a:prstGeom prst="rect">
            <a:avLst/>
          </a:prstGeom>
          <a:noFill/>
        </p:spPr>
      </p:pic>
      <p:sp>
        <p:nvSpPr>
          <p:cNvPr id="9" name="Suorakulmio 8"/>
          <p:cNvSpPr/>
          <p:nvPr/>
        </p:nvSpPr>
        <p:spPr>
          <a:xfrm>
            <a:off x="8275088" y="3221402"/>
            <a:ext cx="1482257" cy="461665"/>
          </a:xfrm>
          <a:prstGeom prst="rect">
            <a:avLst/>
          </a:prstGeom>
        </p:spPr>
        <p:txBody>
          <a:bodyPr wrap="square">
            <a:spAutoFit/>
          </a:bodyPr>
          <a:lstStyle/>
          <a:p>
            <a:r>
              <a:rPr lang="fi-FI" sz="1200" dirty="0" smtClean="0">
                <a:solidFill>
                  <a:schemeClr val="tx1">
                    <a:lumMod val="75000"/>
                    <a:lumOff val="25000"/>
                  </a:schemeClr>
                </a:solidFill>
              </a:rPr>
              <a:t>Kursorista tunnistat klikattavat elementit</a:t>
            </a:r>
            <a:endParaRPr lang="fi-FI" sz="1200" dirty="0">
              <a:solidFill>
                <a:schemeClr val="tx1">
                  <a:lumMod val="75000"/>
                  <a:lumOff val="25000"/>
                </a:schemeClr>
              </a:solidFill>
            </a:endParaRPr>
          </a:p>
        </p:txBody>
      </p:sp>
      <p:sp>
        <p:nvSpPr>
          <p:cNvPr id="12" name="Tekstiruutu 11"/>
          <p:cNvSpPr txBox="1"/>
          <p:nvPr/>
        </p:nvSpPr>
        <p:spPr>
          <a:xfrm>
            <a:off x="8065979" y="3962894"/>
            <a:ext cx="1635230" cy="950004"/>
          </a:xfrm>
          <a:prstGeom prst="rect">
            <a:avLst/>
          </a:prstGeom>
          <a:solidFill>
            <a:schemeClr val="bg1"/>
          </a:solid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fi-FI"/>
            </a:defPPr>
            <a:lvl1pPr marL="342908" lvl="0" indent="-342908" defTabSz="914423">
              <a:lnSpc>
                <a:spcPct val="90000"/>
              </a:lnSpc>
              <a:spcBef>
                <a:spcPts val="1200"/>
              </a:spcBef>
              <a:spcAft>
                <a:spcPts val="201"/>
              </a:spcAft>
              <a:buClr>
                <a:srgbClr val="63CADE"/>
              </a:buClr>
              <a:buSzPct val="100000"/>
              <a:buFont typeface="Arial" panose="020B0604020202020204" pitchFamily="34" charset="0"/>
              <a:buChar char="•"/>
              <a:defRPr sz="1200" b="0">
                <a:solidFill>
                  <a:srgbClr val="000000">
                    <a:lumMod val="75000"/>
                    <a:lumOff val="25000"/>
                  </a:srgb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indent="0" algn="ctr">
              <a:buNone/>
            </a:pPr>
            <a:r>
              <a:rPr lang="fi-FI" sz="1400" dirty="0"/>
              <a:t>Muista myös </a:t>
            </a:r>
            <a:r>
              <a:rPr lang="fi-FI" sz="1400" dirty="0" smtClean="0"/>
              <a:t>hakutoiminto </a:t>
            </a:r>
            <a:br>
              <a:rPr lang="fi-FI" sz="1400" dirty="0" smtClean="0"/>
            </a:br>
            <a:r>
              <a:rPr lang="fi-FI" sz="1400" dirty="0" err="1" smtClean="0"/>
              <a:t>ctrl+f</a:t>
            </a:r>
            <a:endParaRPr lang="fi-FI" sz="1400" dirty="0"/>
          </a:p>
        </p:txBody>
      </p:sp>
      <p:pic>
        <p:nvPicPr>
          <p:cNvPr id="39" name="Kuva 38">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07583" y="4333682"/>
            <a:ext cx="1556779" cy="1519873"/>
          </a:xfrm>
          <a:prstGeom prst="rect">
            <a:avLst/>
          </a:prstGeom>
        </p:spPr>
      </p:pic>
      <p:pic>
        <p:nvPicPr>
          <p:cNvPr id="35" name="Kuva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7709" y="5310594"/>
            <a:ext cx="326777" cy="326777"/>
          </a:xfrm>
          <a:prstGeom prst="rect">
            <a:avLst/>
          </a:prstGeom>
          <a:noFill/>
        </p:spPr>
      </p:pic>
      <p:sp>
        <p:nvSpPr>
          <p:cNvPr id="23" name="Tekstiruutu 22">
            <a:hlinkClick r:id="rId9"/>
          </p:cNvPr>
          <p:cNvSpPr txBox="1"/>
          <p:nvPr/>
        </p:nvSpPr>
        <p:spPr>
          <a:xfrm>
            <a:off x="8065979" y="5068589"/>
            <a:ext cx="1635230" cy="958048"/>
          </a:xfrm>
          <a:prstGeom prst="rect">
            <a:avLst/>
          </a:prstGeom>
          <a:solidFill>
            <a:schemeClr val="bg1"/>
          </a:solid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fi-FI"/>
            </a:defPPr>
            <a:lvl1pPr marL="342908" lvl="0" indent="-342908" defTabSz="914423">
              <a:lnSpc>
                <a:spcPct val="90000"/>
              </a:lnSpc>
              <a:spcBef>
                <a:spcPts val="1200"/>
              </a:spcBef>
              <a:spcAft>
                <a:spcPts val="201"/>
              </a:spcAft>
              <a:buClr>
                <a:srgbClr val="63CADE"/>
              </a:buClr>
              <a:buSzPct val="100000"/>
              <a:buFont typeface="Arial" panose="020B0604020202020204" pitchFamily="34" charset="0"/>
              <a:buChar char="•"/>
              <a:defRPr sz="1200" b="0">
                <a:solidFill>
                  <a:srgbClr val="000000">
                    <a:lumMod val="75000"/>
                    <a:lumOff val="25000"/>
                  </a:srgb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indent="0" algn="ctr" defTabSz="914400">
              <a:buClr>
                <a:schemeClr val="tx2"/>
              </a:buClr>
              <a:buNone/>
            </a:pPr>
            <a:r>
              <a:rPr lang="fi-FI" b="1" dirty="0" smtClean="0">
                <a:solidFill>
                  <a:schemeClr val="tx1">
                    <a:lumMod val="75000"/>
                    <a:lumOff val="25000"/>
                  </a:schemeClr>
                </a:solidFill>
              </a:rPr>
              <a:t>Tampereen hankintojen </a:t>
            </a:r>
            <a:br>
              <a:rPr lang="fi-FI" b="1" dirty="0" smtClean="0">
                <a:solidFill>
                  <a:schemeClr val="tx1">
                    <a:lumMod val="75000"/>
                    <a:lumOff val="25000"/>
                  </a:schemeClr>
                </a:solidFill>
              </a:rPr>
            </a:br>
            <a:r>
              <a:rPr lang="fi-FI" b="1" dirty="0" smtClean="0">
                <a:solidFill>
                  <a:schemeClr val="tx1">
                    <a:lumMod val="75000"/>
                    <a:lumOff val="25000"/>
                  </a:schemeClr>
                </a:solidFill>
              </a:rPr>
              <a:t>Case-pankki </a:t>
            </a:r>
            <a:br>
              <a:rPr lang="fi-FI" b="1" dirty="0" smtClean="0">
                <a:solidFill>
                  <a:schemeClr val="tx1">
                    <a:lumMod val="75000"/>
                    <a:lumOff val="25000"/>
                  </a:schemeClr>
                </a:solidFill>
              </a:rPr>
            </a:br>
            <a:r>
              <a:rPr lang="fi-FI" dirty="0" smtClean="0">
                <a:solidFill>
                  <a:schemeClr val="tx1">
                    <a:lumMod val="75000"/>
                    <a:lumOff val="25000"/>
                  </a:schemeClr>
                </a:solidFill>
              </a:rPr>
              <a:t>Tutustu</a:t>
            </a:r>
            <a:r>
              <a:rPr lang="fi-FI" b="1" dirty="0" smtClean="0">
                <a:solidFill>
                  <a:schemeClr val="tx1">
                    <a:lumMod val="75000"/>
                    <a:lumOff val="25000"/>
                  </a:schemeClr>
                </a:solidFill>
              </a:rPr>
              <a:t> </a:t>
            </a:r>
            <a:r>
              <a:rPr lang="fi-FI" dirty="0" smtClean="0">
                <a:solidFill>
                  <a:schemeClr val="tx1">
                    <a:lumMod val="75000"/>
                    <a:lumOff val="25000"/>
                  </a:schemeClr>
                </a:solidFill>
              </a:rPr>
              <a:t>hankintoihin</a:t>
            </a:r>
            <a:endParaRPr lang="fi-FI" dirty="0">
              <a:solidFill>
                <a:schemeClr val="tx1">
                  <a:lumMod val="75000"/>
                  <a:lumOff val="25000"/>
                </a:schemeClr>
              </a:solidFill>
            </a:endParaRPr>
          </a:p>
        </p:txBody>
      </p:sp>
      <p:pic>
        <p:nvPicPr>
          <p:cNvPr id="24" name="Kuva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82375" y="5637371"/>
            <a:ext cx="335865" cy="335865"/>
          </a:xfrm>
          <a:prstGeom prst="rect">
            <a:avLst/>
          </a:prstGeom>
          <a:noFill/>
        </p:spPr>
      </p:pic>
    </p:spTree>
    <p:extLst>
      <p:ext uri="{BB962C8B-B14F-4D97-AF65-F5344CB8AC3E}">
        <p14:creationId xmlns:p14="http://schemas.microsoft.com/office/powerpoint/2010/main" val="13836713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uorakulmio 33">
            <a:hlinkClick r:id="" action="ppaction://customshow?id=20&amp;return=true"/>
          </p:cNvPr>
          <p:cNvSpPr/>
          <p:nvPr/>
        </p:nvSpPr>
        <p:spPr>
          <a:xfrm>
            <a:off x="5814338" y="3094009"/>
            <a:ext cx="4481440" cy="1157740"/>
          </a:xfrm>
          <a:prstGeom prst="rect">
            <a:avLst/>
          </a:prstGeom>
          <a:noFill/>
          <a:ln w="9525">
            <a:solidFill>
              <a:srgbClr val="D54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400" b="1" dirty="0" smtClean="0">
                <a:solidFill>
                  <a:schemeClr val="tx1">
                    <a:lumMod val="75000"/>
                    <a:lumOff val="25000"/>
                  </a:schemeClr>
                </a:solidFill>
              </a:rPr>
              <a:t>Markkinoihin tutustuminen ja vuoropuhelut</a:t>
            </a:r>
          </a:p>
          <a:p>
            <a:endParaRPr lang="fi-FI" sz="1400" b="1" dirty="0" smtClean="0">
              <a:solidFill>
                <a:schemeClr val="tx1">
                  <a:lumMod val="75000"/>
                  <a:lumOff val="25000"/>
                </a:schemeClr>
              </a:solidFill>
            </a:endParaRPr>
          </a:p>
          <a:p>
            <a:r>
              <a:rPr lang="fi-FI" sz="1400" dirty="0" smtClean="0">
                <a:solidFill>
                  <a:schemeClr val="tx1">
                    <a:lumMod val="75000"/>
                    <a:lumOff val="25000"/>
                  </a:schemeClr>
                </a:solidFill>
              </a:rPr>
              <a:t>Markkinoihin tutustuminen esimerkiksi ennakoivissa markkinavuoropuheluissa luo perustaa </a:t>
            </a:r>
            <a:r>
              <a:rPr lang="fi-FI" sz="1400" dirty="0">
                <a:solidFill>
                  <a:schemeClr val="tx1">
                    <a:lumMod val="75000"/>
                    <a:lumOff val="25000"/>
                  </a:schemeClr>
                </a:solidFill>
              </a:rPr>
              <a:t>yhteistyön </a:t>
            </a:r>
            <a:r>
              <a:rPr lang="fi-FI" sz="1400" dirty="0" smtClean="0">
                <a:solidFill>
                  <a:schemeClr val="tx1">
                    <a:lumMod val="75000"/>
                    <a:lumOff val="25000"/>
                  </a:schemeClr>
                </a:solidFill>
              </a:rPr>
              <a:t>jatkamiselle </a:t>
            </a:r>
            <a:r>
              <a:rPr lang="fi-FI" sz="1400" dirty="0">
                <a:solidFill>
                  <a:schemeClr val="tx1">
                    <a:lumMod val="75000"/>
                    <a:lumOff val="25000"/>
                  </a:schemeClr>
                </a:solidFill>
              </a:rPr>
              <a:t>mahdolliseen hankintaan edettäessä.  </a:t>
            </a:r>
          </a:p>
        </p:txBody>
      </p:sp>
      <p:sp>
        <p:nvSpPr>
          <p:cNvPr id="33" name="Suorakulmio 32">
            <a:hlinkClick r:id="" action="ppaction://customshow?id=19&amp;return=true"/>
          </p:cNvPr>
          <p:cNvSpPr/>
          <p:nvPr/>
        </p:nvSpPr>
        <p:spPr>
          <a:xfrm>
            <a:off x="1194712" y="4423981"/>
            <a:ext cx="4481441" cy="1302385"/>
          </a:xfrm>
          <a:prstGeom prst="rect">
            <a:avLst/>
          </a:prstGeom>
          <a:noFill/>
          <a:ln w="9525">
            <a:solidFill>
              <a:srgbClr val="D54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i-FI" sz="1400" b="1" dirty="0" smtClean="0">
              <a:solidFill>
                <a:schemeClr val="tx1">
                  <a:lumMod val="75000"/>
                  <a:lumOff val="25000"/>
                </a:schemeClr>
              </a:solidFill>
            </a:endParaRPr>
          </a:p>
          <a:p>
            <a:r>
              <a:rPr lang="fi-FI" sz="1400" b="1" dirty="0" smtClean="0">
                <a:solidFill>
                  <a:schemeClr val="tx1">
                    <a:lumMod val="75000"/>
                    <a:lumOff val="25000"/>
                  </a:schemeClr>
                </a:solidFill>
              </a:rPr>
              <a:t>Yhteiskehittäminen, pilotoinnit ja kokeilut</a:t>
            </a:r>
            <a:r>
              <a:rPr lang="fi-FI" sz="1400" dirty="0" smtClean="0">
                <a:solidFill>
                  <a:schemeClr val="tx1">
                    <a:lumMod val="75000"/>
                    <a:lumOff val="25000"/>
                  </a:schemeClr>
                </a:solidFill>
              </a:rPr>
              <a:t/>
            </a:r>
            <a:br>
              <a:rPr lang="fi-FI" sz="1400" dirty="0" smtClean="0">
                <a:solidFill>
                  <a:schemeClr val="tx1">
                    <a:lumMod val="75000"/>
                    <a:lumOff val="25000"/>
                  </a:schemeClr>
                </a:solidFill>
              </a:rPr>
            </a:br>
            <a:r>
              <a:rPr lang="fi-FI" sz="1400" dirty="0" smtClean="0">
                <a:solidFill>
                  <a:schemeClr val="tx1">
                    <a:lumMod val="75000"/>
                    <a:lumOff val="25000"/>
                  </a:schemeClr>
                </a:solidFill>
              </a:rPr>
              <a:t>Yhteiskehittäminen </a:t>
            </a:r>
            <a:r>
              <a:rPr lang="fi-FI" sz="1400" dirty="0">
                <a:solidFill>
                  <a:schemeClr val="tx1">
                    <a:lumMod val="75000"/>
                    <a:lumOff val="25000"/>
                  </a:schemeClr>
                </a:solidFill>
              </a:rPr>
              <a:t>on </a:t>
            </a:r>
            <a:r>
              <a:rPr lang="fi-FI" sz="1400" dirty="0" smtClean="0">
                <a:solidFill>
                  <a:schemeClr val="tx1">
                    <a:lumMod val="75000"/>
                    <a:lumOff val="25000"/>
                  </a:schemeClr>
                </a:solidFill>
              </a:rPr>
              <a:t>antoisa </a:t>
            </a:r>
            <a:r>
              <a:rPr lang="fi-FI" sz="1400" dirty="0">
                <a:solidFill>
                  <a:schemeClr val="tx1">
                    <a:lumMod val="75000"/>
                    <a:lumOff val="25000"/>
                  </a:schemeClr>
                </a:solidFill>
              </a:rPr>
              <a:t>tapa tarpeiden </a:t>
            </a:r>
            <a:r>
              <a:rPr lang="fi-FI" sz="1400" dirty="0" smtClean="0">
                <a:solidFill>
                  <a:schemeClr val="tx1">
                    <a:lumMod val="75000"/>
                    <a:lumOff val="25000"/>
                  </a:schemeClr>
                </a:solidFill>
              </a:rPr>
              <a:t>kartoittamisessa, tavoitteiden määrittämisessä </a:t>
            </a:r>
            <a:r>
              <a:rPr lang="fi-FI" sz="1400" dirty="0">
                <a:solidFill>
                  <a:schemeClr val="tx1">
                    <a:lumMod val="75000"/>
                    <a:lumOff val="25000"/>
                  </a:schemeClr>
                </a:solidFill>
              </a:rPr>
              <a:t>ja palvelun </a:t>
            </a:r>
            <a:r>
              <a:rPr lang="fi-FI" sz="1400" dirty="0" smtClean="0">
                <a:solidFill>
                  <a:schemeClr val="tx1">
                    <a:lumMod val="75000"/>
                    <a:lumOff val="25000"/>
                  </a:schemeClr>
                </a:solidFill>
              </a:rPr>
              <a:t>kehittämisessä. Yhteiskehittäminen voi olla esimerkiksi pilotointia ja kokeiluja yhdessä yritysten kanssa.</a:t>
            </a:r>
          </a:p>
          <a:p>
            <a:endParaRPr lang="fi-FI" sz="1400" dirty="0">
              <a:solidFill>
                <a:schemeClr val="tx1">
                  <a:lumMod val="75000"/>
                  <a:lumOff val="25000"/>
                </a:schemeClr>
              </a:solidFill>
            </a:endParaRPr>
          </a:p>
        </p:txBody>
      </p:sp>
      <p:sp>
        <p:nvSpPr>
          <p:cNvPr id="2" name="Otsikko 1"/>
          <p:cNvSpPr>
            <a:spLocks noGrp="1"/>
          </p:cNvSpPr>
          <p:nvPr>
            <p:ph type="title"/>
          </p:nvPr>
        </p:nvSpPr>
        <p:spPr/>
        <p:txBody>
          <a:bodyPr/>
          <a:lstStyle/>
          <a:p>
            <a:r>
              <a:rPr lang="fi-FI" dirty="0" smtClean="0"/>
              <a:t>Palvelukokonaisuuden suunnittelu – </a:t>
            </a:r>
            <a:r>
              <a:rPr lang="fi-FI" sz="2000" dirty="0" smtClean="0"/>
              <a:t>yhteistyössä käyttäjien ja yritysten kanssa</a:t>
            </a:r>
            <a:endParaRPr lang="fi-FI" sz="2000" dirty="0"/>
          </a:p>
        </p:txBody>
      </p:sp>
      <p:sp>
        <p:nvSpPr>
          <p:cNvPr id="3" name="Sisällön paikkamerkki 2"/>
          <p:cNvSpPr>
            <a:spLocks noGrp="1"/>
          </p:cNvSpPr>
          <p:nvPr>
            <p:ph idx="1"/>
          </p:nvPr>
        </p:nvSpPr>
        <p:spPr>
          <a:xfrm>
            <a:off x="1194713" y="1374541"/>
            <a:ext cx="9101065" cy="1547236"/>
          </a:xfrm>
          <a:noFill/>
          <a:ln w="38100" cap="flat" cmpd="sng" algn="ctr">
            <a:solidFill>
              <a:srgbClr val="D54B0B"/>
            </a:solidFill>
            <a:prstDash val="sysDot"/>
          </a:ln>
        </p:spPr>
        <p:style>
          <a:lnRef idx="2">
            <a:schemeClr val="accent6">
              <a:shade val="50000"/>
            </a:schemeClr>
          </a:lnRef>
          <a:fillRef idx="1">
            <a:schemeClr val="accent6"/>
          </a:fillRef>
          <a:effectRef idx="0">
            <a:schemeClr val="accent6"/>
          </a:effectRef>
          <a:fontRef idx="minor">
            <a:schemeClr val="lt1"/>
          </a:fontRef>
        </p:style>
        <p:txBody>
          <a:bodyPr vert="horz" lIns="0" tIns="45720" rIns="0" bIns="45720" rtlCol="0" anchor="ctr">
            <a:normAutofit/>
          </a:bodyPr>
          <a:lstStyle/>
          <a:p>
            <a:pPr marL="93663" indent="0" defTabSz="914400">
              <a:buNone/>
            </a:pPr>
            <a:r>
              <a:rPr lang="fi-FI" sz="1300" b="1" dirty="0" smtClean="0">
                <a:solidFill>
                  <a:schemeClr val="tx1">
                    <a:lumMod val="75000"/>
                    <a:lumOff val="25000"/>
                  </a:schemeClr>
                </a:solidFill>
              </a:rPr>
              <a:t>Palvelukokonaisuuden suunnittelussa tavoitteena </a:t>
            </a:r>
            <a:r>
              <a:rPr lang="fi-FI" sz="1300" b="1" dirty="0">
                <a:solidFill>
                  <a:schemeClr val="tx1">
                    <a:lumMod val="75000"/>
                    <a:lumOff val="25000"/>
                  </a:schemeClr>
                </a:solidFill>
              </a:rPr>
              <a:t>on sujuvien ratkaisujen ja </a:t>
            </a:r>
            <a:r>
              <a:rPr lang="fi-FI" sz="1300" b="1" dirty="0" smtClean="0">
                <a:solidFill>
                  <a:schemeClr val="tx1">
                    <a:lumMod val="75000"/>
                    <a:lumOff val="25000"/>
                  </a:schemeClr>
                </a:solidFill>
              </a:rPr>
              <a:t>palvelukokonaisuuksien määrittely käyttäjän näkökulmasta.</a:t>
            </a:r>
          </a:p>
          <a:p>
            <a:pPr marL="93663" indent="0" defTabSz="914400">
              <a:buNone/>
            </a:pPr>
            <a:r>
              <a:rPr lang="fi-FI" sz="1300" dirty="0">
                <a:solidFill>
                  <a:schemeClr val="tx1">
                    <a:lumMod val="75000"/>
                    <a:lumOff val="25000"/>
                  </a:schemeClr>
                </a:solidFill>
              </a:rPr>
              <a:t>Palvelukokonaisuuden suunnittelun jälkeen voidaan tehdä päätöksiä mahdollisimman vaikuttavista palvelujen järjestämisen tavoista kuten oman tuotannon, hankintojen tai palvelusetelien yhdistelmistä. </a:t>
            </a:r>
            <a:r>
              <a:rPr lang="fi-FI" sz="1300" dirty="0" smtClean="0">
                <a:solidFill>
                  <a:schemeClr val="tx1">
                    <a:lumMod val="75000"/>
                    <a:lumOff val="25000"/>
                  </a:schemeClr>
                </a:solidFill>
              </a:rPr>
              <a:t>Yksiköiden </a:t>
            </a:r>
            <a:r>
              <a:rPr lang="fi-FI" sz="1300" dirty="0">
                <a:solidFill>
                  <a:schemeClr val="tx1">
                    <a:lumMod val="75000"/>
                    <a:lumOff val="25000"/>
                  </a:schemeClr>
                </a:solidFill>
              </a:rPr>
              <a:t>toisiinsa liittyvät tarpeet voivat toimia hankintaan edettäessä tavoitemäärittelyn tukena. Yhdistämällä hankintoja, eli toteuttamisen resursseja ja hankintatarpeita, voidaan huomioida kokonaistaloudellisuus koko kaupungin näkökulmasta</a:t>
            </a:r>
            <a:r>
              <a:rPr lang="fi-FI" sz="1300" dirty="0" smtClean="0">
                <a:solidFill>
                  <a:schemeClr val="tx1">
                    <a:lumMod val="75000"/>
                    <a:lumOff val="25000"/>
                  </a:schemeClr>
                </a:solidFill>
              </a:rPr>
              <a:t>.</a:t>
            </a:r>
            <a:endParaRPr lang="fi-FI" sz="1300" dirty="0">
              <a:solidFill>
                <a:schemeClr val="tx1">
                  <a:lumMod val="75000"/>
                  <a:lumOff val="25000"/>
                </a:schemeClr>
              </a:solidFill>
            </a:endParaRPr>
          </a:p>
        </p:txBody>
      </p:sp>
      <p:sp>
        <p:nvSpPr>
          <p:cNvPr id="5" name="Suorakulmio 4">
            <a:hlinkClick r:id="rId2" action="ppaction://hlinksldjump"/>
          </p:cNvPr>
          <p:cNvSpPr/>
          <p:nvPr/>
        </p:nvSpPr>
        <p:spPr>
          <a:xfrm>
            <a:off x="10822305" y="6459787"/>
            <a:ext cx="1219200" cy="274458"/>
          </a:xfrm>
          <a:prstGeom prst="rect">
            <a:avLst/>
          </a:prstGeom>
          <a:solidFill>
            <a:srgbClr val="C03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
        <p:nvSpPr>
          <p:cNvPr id="6" name="Alatunnisteen paikkamerkki 5"/>
          <p:cNvSpPr>
            <a:spLocks noGrp="1"/>
          </p:cNvSpPr>
          <p:nvPr>
            <p:ph type="ftr" sz="quarter" idx="11"/>
          </p:nvPr>
        </p:nvSpPr>
        <p:spPr/>
        <p:txBody>
          <a:bodyPr/>
          <a:lstStyle/>
          <a:p>
            <a:r>
              <a:rPr lang="fi-FI" smtClean="0"/>
              <a:t>HANKINTOIHIN LIITTYVÄ STRATEGINEN SUUNNITTELU</a:t>
            </a:r>
            <a:endParaRPr lang="fi-FI" dirty="0"/>
          </a:p>
        </p:txBody>
      </p:sp>
      <p:pic>
        <p:nvPicPr>
          <p:cNvPr id="7" name="Kuva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76926" y="2697058"/>
            <a:ext cx="1175640" cy="1107601"/>
          </a:xfrm>
          <a:prstGeom prst="rect">
            <a:avLst/>
          </a:prstGeom>
        </p:spPr>
      </p:pic>
      <p:pic>
        <p:nvPicPr>
          <p:cNvPr id="8" name="Kuva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72949" y="1595638"/>
            <a:ext cx="1179617" cy="1167459"/>
          </a:xfrm>
          <a:prstGeom prst="rect">
            <a:avLst/>
          </a:prstGeom>
        </p:spPr>
      </p:pic>
      <p:sp>
        <p:nvSpPr>
          <p:cNvPr id="9" name="Dian numeron paikkamerkki 8"/>
          <p:cNvSpPr>
            <a:spLocks noGrp="1"/>
          </p:cNvSpPr>
          <p:nvPr>
            <p:ph type="sldNum" sz="quarter" idx="12"/>
          </p:nvPr>
        </p:nvSpPr>
        <p:spPr/>
        <p:txBody>
          <a:bodyPr/>
          <a:lstStyle/>
          <a:p>
            <a:fld id="{0E9EC09B-81EE-4D0F-8E4F-0F6E96E51DDF}" type="slidenum">
              <a:rPr lang="fi-FI" smtClean="0"/>
              <a:t>20</a:t>
            </a:fld>
            <a:endParaRPr lang="fi-FI"/>
          </a:p>
        </p:txBody>
      </p:sp>
      <p:sp>
        <p:nvSpPr>
          <p:cNvPr id="32" name="Suorakulmio 31">
            <a:hlinkClick r:id="" action="ppaction://customshow?id=18&amp;return=true"/>
          </p:cNvPr>
          <p:cNvSpPr/>
          <p:nvPr/>
        </p:nvSpPr>
        <p:spPr>
          <a:xfrm>
            <a:off x="1194713" y="3094009"/>
            <a:ext cx="4481440" cy="1157740"/>
          </a:xfrm>
          <a:prstGeom prst="rect">
            <a:avLst/>
          </a:prstGeom>
          <a:noFill/>
          <a:ln w="9525">
            <a:solidFill>
              <a:srgbClr val="D54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400" b="1" dirty="0" smtClean="0">
                <a:solidFill>
                  <a:schemeClr val="tx1">
                    <a:lumMod val="75000"/>
                    <a:lumOff val="25000"/>
                  </a:schemeClr>
                </a:solidFill>
              </a:rPr>
              <a:t>Tarve- ja käyttäjälähtöisyys</a:t>
            </a:r>
            <a:endParaRPr lang="fi-FI" sz="1400" dirty="0" smtClean="0">
              <a:solidFill>
                <a:schemeClr val="tx1">
                  <a:lumMod val="75000"/>
                  <a:lumOff val="25000"/>
                </a:schemeClr>
              </a:solidFill>
            </a:endParaRPr>
          </a:p>
          <a:p>
            <a:endParaRPr lang="fi-FI" sz="1400" dirty="0" smtClean="0">
              <a:solidFill>
                <a:schemeClr val="tx1">
                  <a:lumMod val="75000"/>
                  <a:lumOff val="25000"/>
                </a:schemeClr>
              </a:solidFill>
            </a:endParaRPr>
          </a:p>
          <a:p>
            <a:r>
              <a:rPr lang="fi-FI" sz="1400" dirty="0" smtClean="0">
                <a:solidFill>
                  <a:schemeClr val="tx1">
                    <a:lumMod val="75000"/>
                    <a:lumOff val="25000"/>
                  </a:schemeClr>
                </a:solidFill>
              </a:rPr>
              <a:t>Tarpeen </a:t>
            </a:r>
            <a:r>
              <a:rPr lang="fi-FI" sz="1400" dirty="0">
                <a:solidFill>
                  <a:schemeClr val="tx1">
                    <a:lumMod val="75000"/>
                    <a:lumOff val="25000"/>
                  </a:schemeClr>
                </a:solidFill>
              </a:rPr>
              <a:t>käyttäjälähtöinen </a:t>
            </a:r>
            <a:r>
              <a:rPr lang="fi-FI" sz="1400" dirty="0" smtClean="0">
                <a:solidFill>
                  <a:schemeClr val="tx1">
                    <a:lumMod val="75000"/>
                    <a:lumOff val="25000"/>
                  </a:schemeClr>
                </a:solidFill>
              </a:rPr>
              <a:t>selvittäminen on palvelujen suunnittelun lähtökohta. Tällöin </a:t>
            </a:r>
            <a:r>
              <a:rPr lang="fi-FI" sz="1400" dirty="0">
                <a:solidFill>
                  <a:schemeClr val="tx1">
                    <a:lumMod val="75000"/>
                    <a:lumOff val="25000"/>
                  </a:schemeClr>
                </a:solidFill>
              </a:rPr>
              <a:t>voidaan hyödyntää esimerkiksi </a:t>
            </a:r>
            <a:r>
              <a:rPr lang="fi-FI" sz="1400" dirty="0" smtClean="0">
                <a:solidFill>
                  <a:schemeClr val="tx1">
                    <a:lumMod val="75000"/>
                    <a:lumOff val="25000"/>
                  </a:schemeClr>
                </a:solidFill>
              </a:rPr>
              <a:t>palvelumuotoilua.</a:t>
            </a:r>
            <a:endParaRPr lang="fi-FI" sz="1400" dirty="0">
              <a:solidFill>
                <a:schemeClr val="tx1">
                  <a:lumMod val="75000"/>
                  <a:lumOff val="25000"/>
                </a:schemeClr>
              </a:solidFill>
            </a:endParaRPr>
          </a:p>
        </p:txBody>
      </p:sp>
      <p:pic>
        <p:nvPicPr>
          <p:cNvPr id="43" name="Kuva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8220" y="4063546"/>
            <a:ext cx="335865" cy="335865"/>
          </a:xfrm>
          <a:prstGeom prst="rect">
            <a:avLst/>
          </a:prstGeom>
          <a:noFill/>
        </p:spPr>
      </p:pic>
      <p:pic>
        <p:nvPicPr>
          <p:cNvPr id="44" name="Kuva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8220" y="5390499"/>
            <a:ext cx="335865" cy="335865"/>
          </a:xfrm>
          <a:prstGeom prst="rect">
            <a:avLst/>
          </a:prstGeom>
          <a:noFill/>
        </p:spPr>
      </p:pic>
      <p:pic>
        <p:nvPicPr>
          <p:cNvPr id="45" name="Kuva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57592" y="4047300"/>
            <a:ext cx="335865" cy="335865"/>
          </a:xfrm>
          <a:prstGeom prst="rect">
            <a:avLst/>
          </a:prstGeom>
          <a:noFill/>
        </p:spPr>
      </p:pic>
      <p:grpSp>
        <p:nvGrpSpPr>
          <p:cNvPr id="12" name="Ryhmä 11"/>
          <p:cNvGrpSpPr/>
          <p:nvPr/>
        </p:nvGrpSpPr>
        <p:grpSpPr>
          <a:xfrm>
            <a:off x="5844085" y="4441563"/>
            <a:ext cx="4649372" cy="1329738"/>
            <a:chOff x="-89798" y="85770"/>
            <a:chExt cx="4649372" cy="1329738"/>
          </a:xfrm>
        </p:grpSpPr>
        <p:pic>
          <p:nvPicPr>
            <p:cNvPr id="4" name="Kuva 3">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798" y="85770"/>
              <a:ext cx="3154103" cy="1305396"/>
            </a:xfrm>
            <a:prstGeom prst="rect">
              <a:avLst/>
            </a:prstGeom>
          </p:spPr>
        </p:pic>
        <p:sp>
          <p:nvSpPr>
            <p:cNvPr id="11" name="Tekstiruutu 10"/>
            <p:cNvSpPr txBox="1"/>
            <p:nvPr/>
          </p:nvSpPr>
          <p:spPr>
            <a:xfrm>
              <a:off x="3076556" y="138235"/>
              <a:ext cx="1483018" cy="1277273"/>
            </a:xfrm>
            <a:prstGeom prst="rect">
              <a:avLst/>
            </a:prstGeom>
            <a:noFill/>
          </p:spPr>
          <p:txBody>
            <a:bodyPr wrap="square" rtlCol="0">
              <a:spAutoFit/>
            </a:bodyPr>
            <a:lstStyle/>
            <a:p>
              <a:r>
                <a:rPr lang="fi-FI" sz="1100" dirty="0" smtClean="0"/>
                <a:t>Kerro tarpeesta, kokeilusta tai hankinnasta &amp; kutsu kaupunkiyhteisön toimijat vuoropuheluun. </a:t>
              </a:r>
              <a:r>
                <a:rPr lang="fi-FI" sz="1100" dirty="0" smtClean="0">
                  <a:hlinkClick r:id="rId8"/>
                </a:rPr>
                <a:t>Sivuston käyttöohje</a:t>
              </a:r>
              <a:endParaRPr lang="fi-FI" sz="1100" dirty="0"/>
            </a:p>
          </p:txBody>
        </p:sp>
      </p:grpSp>
      <p:pic>
        <p:nvPicPr>
          <p:cNvPr id="22" name="Kuva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4574" y="5621178"/>
            <a:ext cx="335865" cy="335865"/>
          </a:xfrm>
          <a:prstGeom prst="rect">
            <a:avLst/>
          </a:prstGeom>
          <a:noFill/>
        </p:spPr>
      </p:pic>
    </p:spTree>
    <p:extLst>
      <p:ext uri="{BB962C8B-B14F-4D97-AF65-F5344CB8AC3E}">
        <p14:creationId xmlns:p14="http://schemas.microsoft.com/office/powerpoint/2010/main" val="17869080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 name="Sisällön paikkamerkki 2"/>
          <p:cNvSpPr txBox="1">
            <a:spLocks/>
          </p:cNvSpPr>
          <p:nvPr/>
        </p:nvSpPr>
        <p:spPr>
          <a:xfrm>
            <a:off x="860206" y="4566556"/>
            <a:ext cx="10012788" cy="1651048"/>
          </a:xfrm>
          <a:prstGeom prst="rect">
            <a:avLst/>
          </a:prstGeom>
          <a:noFill/>
          <a:ln w="38100" cap="flat" cmpd="sng" algn="ctr">
            <a:solidFill>
              <a:srgbClr val="D54B0B"/>
            </a:solidFill>
            <a:prstDash val="sysDot"/>
          </a:ln>
        </p:spPr>
        <p:style>
          <a:lnRef idx="2">
            <a:schemeClr val="accent6">
              <a:shade val="50000"/>
            </a:schemeClr>
          </a:lnRef>
          <a:fillRef idx="1">
            <a:schemeClr val="accent6"/>
          </a:fillRef>
          <a:effectRef idx="0">
            <a:schemeClr val="accent6"/>
          </a:effectRef>
          <a:fontRef idx="minor">
            <a:schemeClr val="lt1"/>
          </a:fontRef>
        </p:style>
        <p:txBody>
          <a:bodyPr vert="horz" lIns="0" tIns="45720" rIns="0" bIns="45720" rtlCol="0" anchor="ctr">
            <a:noAutofit/>
          </a:bodyPr>
          <a:lstStyle>
            <a:lvl1pPr marL="457211" indent="-457211"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lt1"/>
                </a:solidFill>
                <a:latin typeface="+mn-lt"/>
                <a:ea typeface="+mn-ea"/>
                <a:cs typeface="+mn-cs"/>
              </a:defRPr>
            </a:lvl1pPr>
            <a:lvl2pPr marL="544081"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2pPr>
            <a:lvl3pPr marL="726966"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3pPr>
            <a:lvl4pPr marL="909850"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4pPr>
            <a:lvl5pPr marL="1092735"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9pPr>
          </a:lstStyle>
          <a:p>
            <a:pPr marL="0" indent="0" algn="ctr" defTabSz="914400">
              <a:buFont typeface="Arial" panose="020B0604020202020204" pitchFamily="34" charset="0"/>
              <a:buNone/>
            </a:pPr>
            <a:endParaRPr lang="fi-FI" sz="1400" b="1" dirty="0">
              <a:solidFill>
                <a:schemeClr val="tx1"/>
              </a:solidFill>
            </a:endParaRPr>
          </a:p>
          <a:p>
            <a:pPr marL="0" indent="0" algn="ctr" defTabSz="914400">
              <a:buFont typeface="Arial" panose="020B0604020202020204" pitchFamily="34" charset="0"/>
              <a:buNone/>
            </a:pPr>
            <a:endParaRPr lang="fi-FI" sz="1400" b="1" dirty="0" smtClean="0">
              <a:solidFill>
                <a:schemeClr val="tx1"/>
              </a:solidFill>
            </a:endParaRPr>
          </a:p>
          <a:p>
            <a:pPr marL="0" indent="0" algn="ctr" defTabSz="914400">
              <a:buFont typeface="Arial" panose="020B0604020202020204" pitchFamily="34" charset="0"/>
              <a:buNone/>
            </a:pPr>
            <a:endParaRPr lang="fi-FI" sz="1400" b="1" dirty="0" smtClean="0">
              <a:solidFill>
                <a:schemeClr val="tx1"/>
              </a:solidFill>
            </a:endParaRPr>
          </a:p>
          <a:p>
            <a:pPr marL="363418" lvl="2"/>
            <a:r>
              <a:rPr lang="fi-FI" sz="1200" dirty="0">
                <a:solidFill>
                  <a:schemeClr val="tx1"/>
                </a:solidFill>
              </a:rPr>
              <a:t>Kehittämisen tavoitteena on sujuvien ratkaisujen ja palvelukokonaisuuksien määrittely käyttäjän näkökulmasta. </a:t>
            </a:r>
            <a:endParaRPr lang="fi-FI" sz="1200" dirty="0" smtClean="0">
              <a:solidFill>
                <a:schemeClr val="tx1"/>
              </a:solidFill>
            </a:endParaRPr>
          </a:p>
          <a:p>
            <a:pPr marL="546302" lvl="3"/>
            <a:r>
              <a:rPr lang="fi-FI" sz="1200" dirty="0" smtClean="0">
                <a:solidFill>
                  <a:schemeClr val="tx1"/>
                </a:solidFill>
              </a:rPr>
              <a:t>Palvelumuotoilu lisää </a:t>
            </a:r>
            <a:r>
              <a:rPr lang="fi-FI" sz="1200" dirty="0">
                <a:solidFill>
                  <a:schemeClr val="tx1"/>
                </a:solidFill>
              </a:rPr>
              <a:t>ymmärrystä asiakkaan tarpeista ja niihin mahdollisimman vaikuttavasti vastaavasta </a:t>
            </a:r>
            <a:r>
              <a:rPr lang="fi-FI" sz="1200" dirty="0" smtClean="0">
                <a:solidFill>
                  <a:schemeClr val="tx1"/>
                </a:solidFill>
              </a:rPr>
              <a:t>palvelusta.</a:t>
            </a:r>
            <a:endParaRPr lang="fi-FI" sz="1200" dirty="0">
              <a:solidFill>
                <a:schemeClr val="tx1"/>
              </a:solidFill>
            </a:endParaRPr>
          </a:p>
          <a:p>
            <a:pPr lvl="1"/>
            <a:r>
              <a:rPr lang="fi-FI" sz="1200" dirty="0">
                <a:solidFill>
                  <a:schemeClr val="tx1"/>
                </a:solidFill>
              </a:rPr>
              <a:t>Palvelujen lisäksi palvelumuotoilulla voidaan tukea esimerkiksi tilaratkaisuihin liittyvää kehittämistä.</a:t>
            </a:r>
          </a:p>
          <a:p>
            <a:pPr lvl="1"/>
            <a:r>
              <a:rPr lang="fi-FI" sz="1200" dirty="0">
                <a:solidFill>
                  <a:schemeClr val="tx1"/>
                </a:solidFill>
              </a:rPr>
              <a:t>Tampereella on puitesopimus palvelumuotoilun asiantuntijapalveluista, jota kaikki yksiköt voivat </a:t>
            </a:r>
            <a:r>
              <a:rPr lang="fi-FI" sz="1200" dirty="0" smtClean="0">
                <a:solidFill>
                  <a:schemeClr val="tx1"/>
                </a:solidFill>
              </a:rPr>
              <a:t>hyödyntää.</a:t>
            </a:r>
            <a:endParaRPr lang="fi-FI" sz="1200" dirty="0">
              <a:solidFill>
                <a:schemeClr val="tx1"/>
              </a:solidFill>
            </a:endParaRPr>
          </a:p>
          <a:p>
            <a:pPr marL="93663"/>
            <a:endParaRPr lang="fi-FI" sz="1200" dirty="0">
              <a:solidFill>
                <a:schemeClr val="tx1">
                  <a:lumMod val="75000"/>
                  <a:lumOff val="25000"/>
                </a:schemeClr>
              </a:solidFill>
            </a:endParaRPr>
          </a:p>
          <a:p>
            <a:pPr marL="84138" indent="0" defTabSz="914400">
              <a:buFont typeface="Arial" panose="020B0604020202020204" pitchFamily="34" charset="0"/>
              <a:buNone/>
            </a:pPr>
            <a:endParaRPr lang="fi-FI" sz="1200" b="1" dirty="0">
              <a:solidFill>
                <a:schemeClr val="tx1"/>
              </a:solidFill>
            </a:endParaRPr>
          </a:p>
        </p:txBody>
      </p:sp>
      <p:sp>
        <p:nvSpPr>
          <p:cNvPr id="2" name="Otsikko 1"/>
          <p:cNvSpPr>
            <a:spLocks noGrp="1"/>
          </p:cNvSpPr>
          <p:nvPr>
            <p:ph type="title"/>
          </p:nvPr>
        </p:nvSpPr>
        <p:spPr/>
        <p:txBody>
          <a:bodyPr/>
          <a:lstStyle/>
          <a:p>
            <a:r>
              <a:rPr lang="fi-FI" dirty="0" smtClean="0"/>
              <a:t>Tarve- ja käyttäjälähtöisyys</a:t>
            </a:r>
            <a:endParaRPr lang="fi-FI" dirty="0"/>
          </a:p>
        </p:txBody>
      </p:sp>
      <p:sp>
        <p:nvSpPr>
          <p:cNvPr id="3" name="Alatunnisteen paikkamerkki 2"/>
          <p:cNvSpPr>
            <a:spLocks noGrp="1"/>
          </p:cNvSpPr>
          <p:nvPr>
            <p:ph type="ftr" sz="quarter" idx="11"/>
          </p:nvPr>
        </p:nvSpPr>
        <p:spPr/>
        <p:txBody>
          <a:bodyPr/>
          <a:lstStyle/>
          <a:p>
            <a:r>
              <a:rPr lang="fi-FI" smtClean="0"/>
              <a:t>HANKINTOIHIN LIITTYVÄ STRATEGINEN SUUNNITTELU</a:t>
            </a:r>
            <a:endParaRPr lang="fi-FI" dirty="0"/>
          </a:p>
        </p:txBody>
      </p:sp>
      <p:sp>
        <p:nvSpPr>
          <p:cNvPr id="15" name="Suorakulmio 14">
            <a:hlinkClick r:id="rId2" action="ppaction://hlinksldjump"/>
          </p:cNvPr>
          <p:cNvSpPr/>
          <p:nvPr/>
        </p:nvSpPr>
        <p:spPr>
          <a:xfrm>
            <a:off x="10822305" y="6459787"/>
            <a:ext cx="1219200" cy="274458"/>
          </a:xfrm>
          <a:prstGeom prst="rect">
            <a:avLst/>
          </a:prstGeom>
          <a:solidFill>
            <a:srgbClr val="C03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
        <p:nvSpPr>
          <p:cNvPr id="16" name="Suorakulmio 15">
            <a:hlinkClick r:id="rId3" action="ppaction://hlinksldjump"/>
          </p:cNvPr>
          <p:cNvSpPr/>
          <p:nvPr/>
        </p:nvSpPr>
        <p:spPr>
          <a:xfrm>
            <a:off x="11155680" y="5849901"/>
            <a:ext cx="833120" cy="406400"/>
          </a:xfrm>
          <a:prstGeom prst="rect">
            <a:avLst/>
          </a:prstGeom>
          <a:solidFill>
            <a:srgbClr val="66B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800" dirty="0" smtClean="0"/>
              <a:t>PALAA MENETTELYN VALINTAAN</a:t>
            </a:r>
            <a:endParaRPr lang="fi-FI" sz="800" dirty="0"/>
          </a:p>
        </p:txBody>
      </p:sp>
      <p:sp>
        <p:nvSpPr>
          <p:cNvPr id="18" name="Dian numeron paikkamerkki 17"/>
          <p:cNvSpPr>
            <a:spLocks noGrp="1"/>
          </p:cNvSpPr>
          <p:nvPr>
            <p:ph type="sldNum" sz="quarter" idx="12"/>
          </p:nvPr>
        </p:nvSpPr>
        <p:spPr/>
        <p:txBody>
          <a:bodyPr/>
          <a:lstStyle/>
          <a:p>
            <a:fld id="{0E9EC09B-81EE-4D0F-8E4F-0F6E96E51DDF}" type="slidenum">
              <a:rPr lang="fi-FI" smtClean="0"/>
              <a:t>21</a:t>
            </a:fld>
            <a:endParaRPr lang="fi-FI" dirty="0"/>
          </a:p>
        </p:txBody>
      </p:sp>
      <p:sp>
        <p:nvSpPr>
          <p:cNvPr id="45" name="Sisällön paikkamerkki 2"/>
          <p:cNvSpPr txBox="1">
            <a:spLocks/>
          </p:cNvSpPr>
          <p:nvPr/>
        </p:nvSpPr>
        <p:spPr>
          <a:xfrm>
            <a:off x="1555619" y="3776072"/>
            <a:ext cx="4473706" cy="643027"/>
          </a:xfrm>
          <a:prstGeom prst="rect">
            <a:avLst/>
          </a:prstGeom>
        </p:spPr>
        <p:txBody>
          <a:bodyPr vert="horz" lIns="0" tIns="45720" rIns="0" bIns="45720" rtlCol="0">
            <a:normAutofit/>
          </a:bodyPr>
          <a:lstStyle>
            <a:lvl1pPr marL="457211" indent="-457211"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tx1">
                    <a:lumMod val="75000"/>
                    <a:lumOff val="25000"/>
                  </a:schemeClr>
                </a:solidFill>
                <a:latin typeface="+mn-lt"/>
                <a:ea typeface="+mn-ea"/>
                <a:cs typeface="+mn-cs"/>
              </a:defRPr>
            </a:lvl1pPr>
            <a:lvl2pPr marL="544081"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2pPr>
            <a:lvl3pPr marL="726966"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3pPr>
            <a:lvl4pPr marL="909850"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4pPr>
            <a:lvl5pPr marL="1092735"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0" indent="0">
              <a:buFont typeface="Arial" panose="020B0604020202020204" pitchFamily="34" charset="0"/>
              <a:buNone/>
            </a:pPr>
            <a:r>
              <a:rPr lang="fi-FI" sz="1400" dirty="0" smtClean="0"/>
              <a:t>Esimerkiksi sitoumukset </a:t>
            </a:r>
            <a:r>
              <a:rPr lang="fi-FI" sz="1400" dirty="0" err="1" smtClean="0"/>
              <a:t>hiilidioksipäästöjen</a:t>
            </a:r>
            <a:r>
              <a:rPr lang="fi-FI" sz="1400" dirty="0" smtClean="0"/>
              <a:t> vähentämiseksi tai tavoitteet kiertotalouden edistämiseksi.</a:t>
            </a:r>
            <a:endParaRPr lang="fi-FI" sz="1600" dirty="0"/>
          </a:p>
        </p:txBody>
      </p:sp>
      <p:sp>
        <p:nvSpPr>
          <p:cNvPr id="46" name="Ellipsi 45"/>
          <p:cNvSpPr/>
          <p:nvPr/>
        </p:nvSpPr>
        <p:spPr>
          <a:xfrm>
            <a:off x="809517" y="2184577"/>
            <a:ext cx="640934" cy="640934"/>
          </a:xfrm>
          <a:prstGeom prst="ellipse">
            <a:avLst/>
          </a:prstGeom>
          <a:solidFill>
            <a:srgbClr val="D54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dirty="0" smtClean="0"/>
              <a:t>1</a:t>
            </a:r>
            <a:endParaRPr lang="fi-FI" sz="2000" dirty="0"/>
          </a:p>
        </p:txBody>
      </p:sp>
      <p:sp>
        <p:nvSpPr>
          <p:cNvPr id="47" name="Ellipsi 46"/>
          <p:cNvSpPr/>
          <p:nvPr/>
        </p:nvSpPr>
        <p:spPr>
          <a:xfrm>
            <a:off x="809517" y="3237632"/>
            <a:ext cx="640934" cy="640934"/>
          </a:xfrm>
          <a:prstGeom prst="ellipse">
            <a:avLst/>
          </a:prstGeom>
          <a:solidFill>
            <a:srgbClr val="D54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dirty="0" smtClean="0"/>
              <a:t>2</a:t>
            </a:r>
            <a:endParaRPr lang="fi-FI" sz="2000" dirty="0"/>
          </a:p>
        </p:txBody>
      </p:sp>
      <p:sp>
        <p:nvSpPr>
          <p:cNvPr id="48" name="Tekstiruutu 47"/>
          <p:cNvSpPr txBox="1"/>
          <p:nvPr/>
        </p:nvSpPr>
        <p:spPr>
          <a:xfrm>
            <a:off x="1471653" y="2234802"/>
            <a:ext cx="3908966" cy="307777"/>
          </a:xfrm>
          <a:prstGeom prst="rect">
            <a:avLst/>
          </a:prstGeom>
          <a:noFill/>
        </p:spPr>
        <p:txBody>
          <a:bodyPr wrap="square" rtlCol="0">
            <a:spAutoFit/>
          </a:bodyPr>
          <a:lstStyle/>
          <a:p>
            <a:r>
              <a:rPr lang="fi-FI" sz="1400" dirty="0" smtClean="0">
                <a:solidFill>
                  <a:schemeClr val="tx1">
                    <a:lumMod val="75000"/>
                    <a:lumOff val="25000"/>
                  </a:schemeClr>
                </a:solidFill>
              </a:rPr>
              <a:t>Tarve uusille ratkaisuille toiminnan kehittämiseksi</a:t>
            </a:r>
            <a:endParaRPr lang="fi-FI" sz="1400" dirty="0">
              <a:solidFill>
                <a:schemeClr val="tx1">
                  <a:lumMod val="75000"/>
                  <a:lumOff val="25000"/>
                </a:schemeClr>
              </a:solidFill>
            </a:endParaRPr>
          </a:p>
        </p:txBody>
      </p:sp>
      <p:sp>
        <p:nvSpPr>
          <p:cNvPr id="49" name="Tekstiruutu 48"/>
          <p:cNvSpPr txBox="1"/>
          <p:nvPr/>
        </p:nvSpPr>
        <p:spPr>
          <a:xfrm>
            <a:off x="1462814" y="2498160"/>
            <a:ext cx="5414236" cy="738664"/>
          </a:xfrm>
          <a:prstGeom prst="rect">
            <a:avLst/>
          </a:prstGeom>
          <a:noFill/>
        </p:spPr>
        <p:txBody>
          <a:bodyPr wrap="square" rtlCol="0">
            <a:spAutoFit/>
          </a:bodyPr>
          <a:lstStyle/>
          <a:p>
            <a:r>
              <a:rPr lang="fi-FI" sz="1400" dirty="0">
                <a:solidFill>
                  <a:schemeClr val="tx1">
                    <a:lumMod val="75000"/>
                    <a:lumOff val="25000"/>
                  </a:schemeClr>
                </a:solidFill>
              </a:rPr>
              <a:t>… </a:t>
            </a:r>
            <a:r>
              <a:rPr lang="fi-FI" sz="1400" dirty="0" smtClean="0">
                <a:solidFill>
                  <a:schemeClr val="tx1">
                    <a:lumMod val="75000"/>
                    <a:lumOff val="25000"/>
                  </a:schemeClr>
                </a:solidFill>
              </a:rPr>
              <a:t>olisipa </a:t>
            </a:r>
            <a:r>
              <a:rPr lang="fi-FI" sz="1400" dirty="0">
                <a:solidFill>
                  <a:schemeClr val="tx1">
                    <a:lumMod val="75000"/>
                    <a:lumOff val="25000"/>
                  </a:schemeClr>
                </a:solidFill>
              </a:rPr>
              <a:t>meillä ratkaisu tähän ongelmaan! </a:t>
            </a:r>
          </a:p>
          <a:p>
            <a:r>
              <a:rPr lang="fi-FI" sz="1400" dirty="0">
                <a:solidFill>
                  <a:schemeClr val="tx1">
                    <a:lumMod val="75000"/>
                    <a:lumOff val="25000"/>
                  </a:schemeClr>
                </a:solidFill>
              </a:rPr>
              <a:t>… eikö tämän voisi tehdä jotenkin laadukkaammin ja tehokkaammin</a:t>
            </a:r>
            <a:r>
              <a:rPr lang="fi-FI" sz="1400" dirty="0" smtClean="0">
                <a:solidFill>
                  <a:schemeClr val="tx1">
                    <a:lumMod val="75000"/>
                    <a:lumOff val="25000"/>
                  </a:schemeClr>
                </a:solidFill>
              </a:rPr>
              <a:t>?</a:t>
            </a:r>
            <a:endParaRPr lang="fi-FI" sz="1400" dirty="0">
              <a:solidFill>
                <a:schemeClr val="tx1">
                  <a:lumMod val="75000"/>
                  <a:lumOff val="25000"/>
                </a:schemeClr>
              </a:solidFill>
            </a:endParaRPr>
          </a:p>
          <a:p>
            <a:r>
              <a:rPr lang="fi-FI" sz="1400" dirty="0">
                <a:solidFill>
                  <a:schemeClr val="tx1">
                    <a:lumMod val="75000"/>
                    <a:lumOff val="25000"/>
                  </a:schemeClr>
                </a:solidFill>
              </a:rPr>
              <a:t>… kukahan meille kehittäisi tähän toimivan ratkaisun</a:t>
            </a:r>
            <a:r>
              <a:rPr lang="fi-FI" sz="1400" dirty="0" smtClean="0">
                <a:solidFill>
                  <a:schemeClr val="tx1">
                    <a:lumMod val="75000"/>
                    <a:lumOff val="25000"/>
                  </a:schemeClr>
                </a:solidFill>
              </a:rPr>
              <a:t>?</a:t>
            </a:r>
            <a:endParaRPr lang="fi-FI" sz="1400" dirty="0">
              <a:solidFill>
                <a:schemeClr val="tx1">
                  <a:lumMod val="75000"/>
                  <a:lumOff val="25000"/>
                </a:schemeClr>
              </a:solidFill>
            </a:endParaRPr>
          </a:p>
        </p:txBody>
      </p:sp>
      <p:sp>
        <p:nvSpPr>
          <p:cNvPr id="50" name="Tekstiruutu 49"/>
          <p:cNvSpPr txBox="1"/>
          <p:nvPr/>
        </p:nvSpPr>
        <p:spPr>
          <a:xfrm>
            <a:off x="6877050" y="1511527"/>
            <a:ext cx="4664339" cy="1446550"/>
          </a:xfrm>
          <a:prstGeom prst="rect">
            <a:avLst/>
          </a:prstGeom>
          <a:noFill/>
        </p:spPr>
        <p:txBody>
          <a:bodyPr wrap="square" rtlCol="0">
            <a:spAutoFit/>
          </a:bodyPr>
          <a:lstStyle/>
          <a:p>
            <a:r>
              <a:rPr lang="fi-FI" sz="1600" b="1" dirty="0" smtClean="0">
                <a:solidFill>
                  <a:schemeClr val="tx1">
                    <a:lumMod val="75000"/>
                    <a:lumOff val="25000"/>
                  </a:schemeClr>
                </a:solidFill>
              </a:rPr>
              <a:t>APUKYSYMYKSIÄ</a:t>
            </a:r>
            <a:endParaRPr lang="fi-FI" sz="2000" dirty="0">
              <a:solidFill>
                <a:schemeClr val="tx1">
                  <a:lumMod val="75000"/>
                  <a:lumOff val="25000"/>
                </a:schemeClr>
              </a:solidFill>
            </a:endParaRPr>
          </a:p>
          <a:p>
            <a:pPr marL="171450" indent="-171450">
              <a:buFont typeface="Arial" panose="020B0604020202020204" pitchFamily="34" charset="0"/>
              <a:buChar char="•"/>
            </a:pPr>
            <a:r>
              <a:rPr lang="fi-FI" sz="1400" dirty="0">
                <a:solidFill>
                  <a:schemeClr val="tx1">
                    <a:lumMod val="75000"/>
                    <a:lumOff val="25000"/>
                  </a:schemeClr>
                </a:solidFill>
              </a:rPr>
              <a:t>Onko nykyisellä palvelulla tai tuotteella saatu aikaan parantunutta tehokkuutta ja haluttua vaikuttavuutta?</a:t>
            </a:r>
          </a:p>
          <a:p>
            <a:pPr marL="171450" indent="-171450">
              <a:buFont typeface="Arial" panose="020B0604020202020204" pitchFamily="34" charset="0"/>
              <a:buChar char="•"/>
            </a:pPr>
            <a:r>
              <a:rPr lang="fi-FI" sz="1400" dirty="0">
                <a:solidFill>
                  <a:schemeClr val="tx1">
                    <a:lumMod val="75000"/>
                    <a:lumOff val="25000"/>
                  </a:schemeClr>
                </a:solidFill>
              </a:rPr>
              <a:t>Onko sillä vastattu oikeisiin tarpeisiin? </a:t>
            </a:r>
          </a:p>
          <a:p>
            <a:pPr marL="171450" indent="-171450">
              <a:buFont typeface="Arial" panose="020B0604020202020204" pitchFamily="34" charset="0"/>
              <a:buChar char="•"/>
            </a:pPr>
            <a:r>
              <a:rPr lang="fi-FI" sz="1400" dirty="0">
                <a:solidFill>
                  <a:schemeClr val="tx1">
                    <a:lumMod val="75000"/>
                    <a:lumOff val="25000"/>
                  </a:schemeClr>
                </a:solidFill>
              </a:rPr>
              <a:t>Ovatko tavoitteet olleet oikeita?</a:t>
            </a:r>
          </a:p>
          <a:p>
            <a:pPr marL="171450" indent="-171450">
              <a:buFont typeface="Arial" panose="020B0604020202020204" pitchFamily="34" charset="0"/>
              <a:buChar char="•"/>
            </a:pPr>
            <a:r>
              <a:rPr lang="fi-FI" sz="1400" dirty="0">
                <a:solidFill>
                  <a:schemeClr val="tx1">
                    <a:lumMod val="75000"/>
                    <a:lumOff val="25000"/>
                  </a:schemeClr>
                </a:solidFill>
              </a:rPr>
              <a:t>Soveltuiko palvelu tarkoitukseensa? </a:t>
            </a:r>
          </a:p>
        </p:txBody>
      </p:sp>
      <p:sp>
        <p:nvSpPr>
          <p:cNvPr id="51" name="Tekstiruutu 50"/>
          <p:cNvSpPr txBox="1"/>
          <p:nvPr/>
        </p:nvSpPr>
        <p:spPr>
          <a:xfrm>
            <a:off x="6889413" y="2939073"/>
            <a:ext cx="4770086" cy="1446550"/>
          </a:xfrm>
          <a:prstGeom prst="rect">
            <a:avLst/>
          </a:prstGeom>
          <a:noFill/>
        </p:spPr>
        <p:txBody>
          <a:bodyPr wrap="square" rtlCol="0">
            <a:spAutoFit/>
          </a:bodyPr>
          <a:lstStyle/>
          <a:p>
            <a:r>
              <a:rPr lang="fi-FI" sz="1600" b="1" dirty="0">
                <a:solidFill>
                  <a:schemeClr val="tx1">
                    <a:lumMod val="75000"/>
                    <a:lumOff val="25000"/>
                  </a:schemeClr>
                </a:solidFill>
              </a:rPr>
              <a:t>MENETELMIÄ</a:t>
            </a:r>
            <a:endParaRPr lang="fi-FI" b="1" dirty="0">
              <a:solidFill>
                <a:schemeClr val="tx1">
                  <a:lumMod val="75000"/>
                  <a:lumOff val="25000"/>
                </a:schemeClr>
              </a:solidFill>
            </a:endParaRPr>
          </a:p>
          <a:p>
            <a:pPr marL="171450" indent="-171450">
              <a:buFont typeface="Arial" panose="020B0604020202020204" pitchFamily="34" charset="0"/>
              <a:buChar char="•"/>
            </a:pPr>
            <a:r>
              <a:rPr lang="fi-FI" sz="1400" dirty="0">
                <a:solidFill>
                  <a:schemeClr val="tx1">
                    <a:lumMod val="75000"/>
                    <a:lumOff val="25000"/>
                  </a:schemeClr>
                </a:solidFill>
              </a:rPr>
              <a:t>Yhteiskehittäminen</a:t>
            </a:r>
          </a:p>
          <a:p>
            <a:pPr marL="171450" indent="-171450">
              <a:buFont typeface="Arial" panose="020B0604020202020204" pitchFamily="34" charset="0"/>
              <a:buChar char="•"/>
            </a:pPr>
            <a:r>
              <a:rPr lang="fi-FI" sz="1400" dirty="0">
                <a:solidFill>
                  <a:schemeClr val="tx1">
                    <a:lumMod val="75000"/>
                    <a:lumOff val="25000"/>
                  </a:schemeClr>
                </a:solidFill>
              </a:rPr>
              <a:t>Data-analyysi toiminnan nykytilasta</a:t>
            </a:r>
          </a:p>
          <a:p>
            <a:pPr marL="171450" lvl="0" indent="-171450">
              <a:buFont typeface="Arial" panose="020B0604020202020204" pitchFamily="34" charset="0"/>
              <a:buChar char="•"/>
            </a:pPr>
            <a:r>
              <a:rPr lang="fi-FI" sz="1400" dirty="0">
                <a:solidFill>
                  <a:schemeClr val="tx1">
                    <a:lumMod val="75000"/>
                    <a:lumOff val="25000"/>
                  </a:schemeClr>
                </a:solidFill>
              </a:rPr>
              <a:t>Palvelutarveselvitykset </a:t>
            </a:r>
          </a:p>
          <a:p>
            <a:pPr marL="171450" lvl="0" indent="-171450">
              <a:buFont typeface="Arial" panose="020B0604020202020204" pitchFamily="34" charset="0"/>
              <a:buChar char="•"/>
            </a:pPr>
            <a:r>
              <a:rPr lang="fi-FI" sz="1400" dirty="0">
                <a:solidFill>
                  <a:schemeClr val="tx1">
                    <a:lumMod val="75000"/>
                    <a:lumOff val="25000"/>
                  </a:schemeClr>
                </a:solidFill>
              </a:rPr>
              <a:t>Asiakaspalautteet</a:t>
            </a:r>
          </a:p>
          <a:p>
            <a:pPr marL="171450" lvl="0" indent="-171450">
              <a:buFont typeface="Arial" panose="020B0604020202020204" pitchFamily="34" charset="0"/>
              <a:buChar char="•"/>
            </a:pPr>
            <a:r>
              <a:rPr lang="fi-FI" sz="1400" dirty="0">
                <a:solidFill>
                  <a:schemeClr val="tx1">
                    <a:lumMod val="75000"/>
                    <a:lumOff val="25000"/>
                  </a:schemeClr>
                </a:solidFill>
              </a:rPr>
              <a:t>Toimintaympäristön analyysi</a:t>
            </a:r>
          </a:p>
        </p:txBody>
      </p:sp>
      <p:sp>
        <p:nvSpPr>
          <p:cNvPr id="59" name="Ellipsi 58">
            <a:hlinkClick r:id="rId4"/>
          </p:cNvPr>
          <p:cNvSpPr/>
          <p:nvPr/>
        </p:nvSpPr>
        <p:spPr>
          <a:xfrm>
            <a:off x="9822928" y="4875459"/>
            <a:ext cx="941415" cy="941415"/>
          </a:xfrm>
          <a:prstGeom prst="ellipse">
            <a:avLst/>
          </a:prstGeom>
          <a:solidFill>
            <a:schemeClr val="bg1"/>
          </a:solidFill>
          <a:ln w="38100">
            <a:solidFill>
              <a:srgbClr val="D54B0B"/>
            </a:solidFill>
            <a:prstDash val="sysDot"/>
          </a:ln>
        </p:spPr>
        <p:style>
          <a:lnRef idx="2">
            <a:schemeClr val="accent6">
              <a:shade val="50000"/>
            </a:schemeClr>
          </a:lnRef>
          <a:fillRef idx="1">
            <a:schemeClr val="accent6"/>
          </a:fillRef>
          <a:effectRef idx="0">
            <a:schemeClr val="accent6"/>
          </a:effectRef>
          <a:fontRef idx="minor">
            <a:schemeClr val="lt1"/>
          </a:fontRef>
        </p:style>
        <p:txBody>
          <a:bodyPr vert="horz" lIns="0" tIns="45720" rIns="0" bIns="45720" rtlCol="0" anchor="ctr">
            <a:noAutofit/>
          </a:bodyPr>
          <a:lstStyle/>
          <a:p>
            <a:pPr algn="ctr">
              <a:lnSpc>
                <a:spcPct val="90000"/>
              </a:lnSpc>
              <a:spcBef>
                <a:spcPts val="1200"/>
              </a:spcBef>
              <a:spcAft>
                <a:spcPts val="201"/>
              </a:spcAft>
              <a:buClr>
                <a:schemeClr val="accent1"/>
              </a:buClr>
              <a:buSzPct val="100000"/>
              <a:buFont typeface="Arial" panose="020B0604020202020204" pitchFamily="34" charset="0"/>
              <a:buNone/>
            </a:pPr>
            <a:r>
              <a:rPr lang="fi-FI" sz="1100" dirty="0" smtClean="0">
                <a:solidFill>
                  <a:schemeClr val="tx1">
                    <a:lumMod val="75000"/>
                    <a:lumOff val="25000"/>
                  </a:schemeClr>
                </a:solidFill>
              </a:rPr>
              <a:t>työkalu-pakki</a:t>
            </a:r>
            <a:br>
              <a:rPr lang="fi-FI" sz="1100" dirty="0" smtClean="0">
                <a:solidFill>
                  <a:schemeClr val="tx1">
                    <a:lumMod val="75000"/>
                    <a:lumOff val="25000"/>
                  </a:schemeClr>
                </a:solidFill>
              </a:rPr>
            </a:br>
            <a:r>
              <a:rPr lang="fi-FI" sz="1100" dirty="0" smtClean="0">
                <a:solidFill>
                  <a:schemeClr val="tx1">
                    <a:lumMod val="75000"/>
                    <a:lumOff val="25000"/>
                  </a:schemeClr>
                </a:solidFill>
              </a:rPr>
              <a:t>(Espoo</a:t>
            </a:r>
            <a:r>
              <a:rPr lang="fi-FI" sz="1100" dirty="0">
                <a:solidFill>
                  <a:schemeClr val="tx1">
                    <a:lumMod val="75000"/>
                    <a:lumOff val="25000"/>
                  </a:schemeClr>
                </a:solidFill>
              </a:rPr>
              <a:t>)</a:t>
            </a:r>
          </a:p>
        </p:txBody>
      </p:sp>
      <p:sp>
        <p:nvSpPr>
          <p:cNvPr id="63" name="Ellipsi 62">
            <a:hlinkClick r:id="" action="ppaction://customshow?id=83&amp;return=true"/>
          </p:cNvPr>
          <p:cNvSpPr/>
          <p:nvPr/>
        </p:nvSpPr>
        <p:spPr>
          <a:xfrm>
            <a:off x="8812301" y="4990209"/>
            <a:ext cx="799853" cy="799853"/>
          </a:xfrm>
          <a:prstGeom prst="ellipse">
            <a:avLst/>
          </a:prstGeom>
          <a:solidFill>
            <a:srgbClr val="D54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Case</a:t>
            </a:r>
            <a:endParaRPr lang="fi-FI" sz="1200" dirty="0"/>
          </a:p>
        </p:txBody>
      </p:sp>
      <p:sp>
        <p:nvSpPr>
          <p:cNvPr id="64" name="Suorakulmio 63"/>
          <p:cNvSpPr/>
          <p:nvPr/>
        </p:nvSpPr>
        <p:spPr>
          <a:xfrm>
            <a:off x="876653" y="4645557"/>
            <a:ext cx="3479542" cy="338554"/>
          </a:xfrm>
          <a:prstGeom prst="rect">
            <a:avLst/>
          </a:prstGeom>
        </p:spPr>
        <p:txBody>
          <a:bodyPr wrap="none">
            <a:spAutoFit/>
          </a:bodyPr>
          <a:lstStyle/>
          <a:p>
            <a:r>
              <a:rPr lang="fi-FI" sz="1600" b="1" i="1" dirty="0" smtClean="0">
                <a:solidFill>
                  <a:schemeClr val="tx1">
                    <a:lumMod val="75000"/>
                    <a:lumOff val="25000"/>
                  </a:schemeClr>
                </a:solidFill>
              </a:rPr>
              <a:t>Palvelumuotoilu käyttäjälähtöisyytenä</a:t>
            </a:r>
            <a:endParaRPr lang="fi-FI" sz="1600" b="1" i="1" dirty="0">
              <a:solidFill>
                <a:schemeClr val="tx1">
                  <a:lumMod val="75000"/>
                  <a:lumOff val="25000"/>
                </a:schemeClr>
              </a:solidFill>
            </a:endParaRPr>
          </a:p>
        </p:txBody>
      </p:sp>
      <p:sp>
        <p:nvSpPr>
          <p:cNvPr id="67" name="Tekstiruutu 66"/>
          <p:cNvSpPr txBox="1"/>
          <p:nvPr/>
        </p:nvSpPr>
        <p:spPr>
          <a:xfrm>
            <a:off x="1471652" y="3407848"/>
            <a:ext cx="4814847" cy="307777"/>
          </a:xfrm>
          <a:prstGeom prst="rect">
            <a:avLst/>
          </a:prstGeom>
          <a:noFill/>
        </p:spPr>
        <p:txBody>
          <a:bodyPr wrap="square" rtlCol="0">
            <a:spAutoFit/>
          </a:bodyPr>
          <a:lstStyle/>
          <a:p>
            <a:r>
              <a:rPr lang="fi-FI" sz="1400" dirty="0" smtClean="0">
                <a:solidFill>
                  <a:schemeClr val="tx1">
                    <a:lumMod val="75000"/>
                    <a:lumOff val="25000"/>
                  </a:schemeClr>
                </a:solidFill>
              </a:rPr>
              <a:t>Poliittisista </a:t>
            </a:r>
            <a:r>
              <a:rPr lang="fi-FI" sz="1400" dirty="0">
                <a:solidFill>
                  <a:schemeClr val="tx1">
                    <a:lumMod val="75000"/>
                    <a:lumOff val="25000"/>
                  </a:schemeClr>
                </a:solidFill>
              </a:rPr>
              <a:t>linjauksista tai </a:t>
            </a:r>
            <a:r>
              <a:rPr lang="fi-FI" sz="1400" dirty="0" smtClean="0">
                <a:solidFill>
                  <a:schemeClr val="tx1">
                    <a:lumMod val="75000"/>
                    <a:lumOff val="25000"/>
                  </a:schemeClr>
                </a:solidFill>
              </a:rPr>
              <a:t>lainsäädännöstä nousevat tarpeet</a:t>
            </a:r>
            <a:endParaRPr lang="fi-FI" sz="1400" dirty="0">
              <a:solidFill>
                <a:schemeClr val="tx1">
                  <a:lumMod val="75000"/>
                  <a:lumOff val="25000"/>
                </a:schemeClr>
              </a:solidFill>
            </a:endParaRPr>
          </a:p>
        </p:txBody>
      </p:sp>
      <p:sp>
        <p:nvSpPr>
          <p:cNvPr id="68" name="Suorakulmio 67"/>
          <p:cNvSpPr/>
          <p:nvPr/>
        </p:nvSpPr>
        <p:spPr>
          <a:xfrm>
            <a:off x="725294" y="1369792"/>
            <a:ext cx="1660776" cy="369332"/>
          </a:xfrm>
          <a:prstGeom prst="rect">
            <a:avLst/>
          </a:prstGeom>
        </p:spPr>
        <p:txBody>
          <a:bodyPr wrap="none">
            <a:spAutoFit/>
          </a:bodyPr>
          <a:lstStyle/>
          <a:p>
            <a:r>
              <a:rPr lang="fi-FI" b="1" i="1" dirty="0" smtClean="0">
                <a:solidFill>
                  <a:schemeClr val="tx1">
                    <a:lumMod val="75000"/>
                    <a:lumOff val="25000"/>
                  </a:schemeClr>
                </a:solidFill>
              </a:rPr>
              <a:t>Tarvelähtöisyys</a:t>
            </a:r>
            <a:endParaRPr lang="fi-FI" b="1" i="1" dirty="0">
              <a:solidFill>
                <a:schemeClr val="tx1">
                  <a:lumMod val="75000"/>
                  <a:lumOff val="25000"/>
                </a:schemeClr>
              </a:solidFill>
            </a:endParaRPr>
          </a:p>
        </p:txBody>
      </p:sp>
      <p:sp>
        <p:nvSpPr>
          <p:cNvPr id="69" name="Sisällön paikkamerkki 2"/>
          <p:cNvSpPr txBox="1">
            <a:spLocks/>
          </p:cNvSpPr>
          <p:nvPr/>
        </p:nvSpPr>
        <p:spPr>
          <a:xfrm>
            <a:off x="876652" y="1850819"/>
            <a:ext cx="5047897" cy="443085"/>
          </a:xfrm>
          <a:prstGeom prst="rect">
            <a:avLst/>
          </a:prstGeom>
        </p:spPr>
        <p:txBody>
          <a:bodyPr vert="horz" lIns="0" tIns="45720" rIns="0" bIns="45720" rtlCol="0">
            <a:normAutofit/>
          </a:bodyPr>
          <a:lstStyle>
            <a:lvl1pPr marL="457211" indent="-457211"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tx1">
                    <a:lumMod val="75000"/>
                    <a:lumOff val="25000"/>
                  </a:schemeClr>
                </a:solidFill>
                <a:latin typeface="+mn-lt"/>
                <a:ea typeface="+mn-ea"/>
                <a:cs typeface="+mn-cs"/>
              </a:defRPr>
            </a:lvl1pPr>
            <a:lvl2pPr marL="544081"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2pPr>
            <a:lvl3pPr marL="726966"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3pPr>
            <a:lvl4pPr marL="909850"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4pPr>
            <a:lvl5pPr marL="1092735"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0" indent="0">
              <a:lnSpc>
                <a:spcPct val="70000"/>
              </a:lnSpc>
              <a:buNone/>
            </a:pPr>
            <a:r>
              <a:rPr lang="fi-FI" sz="1400" dirty="0" smtClean="0"/>
              <a:t>Tarve uusille ratkaisuille voi konkretisoitua esimerkiksi seuraavasti:</a:t>
            </a:r>
            <a:endParaRPr lang="fi-FI" sz="1400" dirty="0"/>
          </a:p>
        </p:txBody>
      </p:sp>
      <p:pic>
        <p:nvPicPr>
          <p:cNvPr id="70" name="Kuva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887" y="-114242"/>
            <a:ext cx="1370541" cy="1288271"/>
          </a:xfrm>
          <a:prstGeom prst="rect">
            <a:avLst/>
          </a:prstGeom>
        </p:spPr>
      </p:pic>
      <p:pic>
        <p:nvPicPr>
          <p:cNvPr id="58" name="Kuva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00206">
            <a:off x="10593703" y="5562598"/>
            <a:ext cx="265938" cy="265938"/>
          </a:xfrm>
          <a:prstGeom prst="rect">
            <a:avLst/>
          </a:prstGeom>
          <a:noFill/>
        </p:spPr>
      </p:pic>
      <p:pic>
        <p:nvPicPr>
          <p:cNvPr id="61" name="Kuva 6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00206">
            <a:off x="9432585" y="5510772"/>
            <a:ext cx="265938" cy="265938"/>
          </a:xfrm>
          <a:prstGeom prst="rect">
            <a:avLst/>
          </a:prstGeom>
          <a:noFill/>
        </p:spPr>
      </p:pic>
    </p:spTree>
    <p:extLst>
      <p:ext uri="{BB962C8B-B14F-4D97-AF65-F5344CB8AC3E}">
        <p14:creationId xmlns:p14="http://schemas.microsoft.com/office/powerpoint/2010/main" val="954508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 name="Sisällön paikkamerkki 2"/>
          <p:cNvSpPr txBox="1">
            <a:spLocks/>
          </p:cNvSpPr>
          <p:nvPr/>
        </p:nvSpPr>
        <p:spPr>
          <a:xfrm>
            <a:off x="4394068" y="2157779"/>
            <a:ext cx="3851067" cy="4078049"/>
          </a:xfrm>
          <a:prstGeom prst="rect">
            <a:avLst/>
          </a:prstGeom>
          <a:noFill/>
          <a:ln w="12700" cap="flat" cmpd="sng" algn="ctr">
            <a:solidFill>
              <a:srgbClr val="D54B0B"/>
            </a:solidFill>
            <a:prstDash val="dash"/>
          </a:ln>
        </p:spPr>
        <p:style>
          <a:lnRef idx="2">
            <a:schemeClr val="accent6">
              <a:shade val="50000"/>
            </a:schemeClr>
          </a:lnRef>
          <a:fillRef idx="1">
            <a:schemeClr val="accent6"/>
          </a:fillRef>
          <a:effectRef idx="0">
            <a:schemeClr val="accent6"/>
          </a:effectRef>
          <a:fontRef idx="minor">
            <a:schemeClr val="lt1"/>
          </a:fontRef>
        </p:style>
        <p:txBody>
          <a:bodyPr vert="horz" lIns="0" tIns="45720" rIns="0" bIns="45720" rtlCol="0" anchor="ctr">
            <a:noAutofit/>
          </a:bodyPr>
          <a:lstStyle>
            <a:lvl1pPr marL="457211" indent="-457211"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lt1"/>
                </a:solidFill>
                <a:latin typeface="+mn-lt"/>
                <a:ea typeface="+mn-ea"/>
                <a:cs typeface="+mn-cs"/>
              </a:defRPr>
            </a:lvl1pPr>
            <a:lvl2pPr marL="544081"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2pPr>
            <a:lvl3pPr marL="726966"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3pPr>
            <a:lvl4pPr marL="909850"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4pPr>
            <a:lvl5pPr marL="1092735"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9pPr>
          </a:lstStyle>
          <a:p>
            <a:pPr marL="87313" indent="0">
              <a:buNone/>
            </a:pPr>
            <a:r>
              <a:rPr lang="fi-FI" sz="1100" dirty="0">
                <a:solidFill>
                  <a:schemeClr val="tx1">
                    <a:lumMod val="75000"/>
                    <a:lumOff val="25000"/>
                  </a:schemeClr>
                </a:solidFill>
              </a:rPr>
              <a:t>Mahdolliset pilotoinnit ja kokeilut: pilotoinnin hankinta, oppien </a:t>
            </a:r>
            <a:r>
              <a:rPr lang="fi-FI" sz="1100" dirty="0" smtClean="0">
                <a:solidFill>
                  <a:schemeClr val="tx1">
                    <a:lumMod val="75000"/>
                    <a:lumOff val="25000"/>
                  </a:schemeClr>
                </a:solidFill>
              </a:rPr>
              <a:t>taltiointi, toiminnalliset </a:t>
            </a:r>
            <a:r>
              <a:rPr lang="fi-FI" sz="1100" dirty="0">
                <a:solidFill>
                  <a:schemeClr val="tx1">
                    <a:lumMod val="75000"/>
                    <a:lumOff val="25000"/>
                  </a:schemeClr>
                </a:solidFill>
              </a:rPr>
              <a:t>tai tulosperusteiset vaatimusmäärittelyt </a:t>
            </a:r>
          </a:p>
          <a:p>
            <a:pPr marL="85725" indent="0" defTabSz="914400">
              <a:buClr>
                <a:srgbClr val="900000"/>
              </a:buClr>
              <a:buNone/>
            </a:pPr>
            <a:r>
              <a:rPr lang="fi-FI" sz="1100" dirty="0" smtClean="0">
                <a:solidFill>
                  <a:schemeClr val="tx1">
                    <a:lumMod val="75000"/>
                    <a:lumOff val="25000"/>
                  </a:schemeClr>
                </a:solidFill>
              </a:rPr>
              <a:t>Pilotointien ja kokeilujen toteutustavat (huomioi myös *):</a:t>
            </a:r>
          </a:p>
          <a:p>
            <a:pPr marL="257175" indent="-171450" defTabSz="914400">
              <a:buClr>
                <a:srgbClr val="900000"/>
              </a:buClr>
            </a:pPr>
            <a:r>
              <a:rPr lang="fi-FI" sz="1100" dirty="0" smtClean="0">
                <a:solidFill>
                  <a:schemeClr val="tx1">
                    <a:lumMod val="75000"/>
                    <a:lumOff val="25000"/>
                  </a:schemeClr>
                </a:solidFill>
              </a:rPr>
              <a:t>kun kaupunki maksaa tuottajille: </a:t>
            </a:r>
            <a:br>
              <a:rPr lang="fi-FI" sz="1100" dirty="0" smtClean="0">
                <a:solidFill>
                  <a:schemeClr val="tx1">
                    <a:lumMod val="75000"/>
                    <a:lumOff val="25000"/>
                  </a:schemeClr>
                </a:solidFill>
              </a:rPr>
            </a:br>
            <a:r>
              <a:rPr lang="fi-FI" sz="1100" dirty="0" smtClean="0">
                <a:solidFill>
                  <a:schemeClr val="tx1">
                    <a:lumMod val="75000"/>
                    <a:lumOff val="25000"/>
                  </a:schemeClr>
                </a:solidFill>
              </a:rPr>
              <a:t>1) hankintalain kynnysarvojen alittuessa hankinta tehdään kaupungin pienhankintaohjeistuksen mukaisesti </a:t>
            </a:r>
            <a:br>
              <a:rPr lang="fi-FI" sz="1100" dirty="0" smtClean="0">
                <a:solidFill>
                  <a:schemeClr val="tx1">
                    <a:lumMod val="75000"/>
                    <a:lumOff val="25000"/>
                  </a:schemeClr>
                </a:solidFill>
              </a:rPr>
            </a:br>
            <a:r>
              <a:rPr lang="fi-FI" sz="1100" dirty="0" smtClean="0">
                <a:solidFill>
                  <a:schemeClr val="tx1">
                    <a:lumMod val="75000"/>
                    <a:lumOff val="25000"/>
                  </a:schemeClr>
                </a:solidFill>
              </a:rPr>
              <a:t>2) kynnysarvojen ylittyessä kilpailutus hankintalain mukaisesti </a:t>
            </a:r>
            <a:br>
              <a:rPr lang="fi-FI" sz="1100" dirty="0" smtClean="0">
                <a:solidFill>
                  <a:schemeClr val="tx1">
                    <a:lumMod val="75000"/>
                    <a:lumOff val="25000"/>
                  </a:schemeClr>
                </a:solidFill>
              </a:rPr>
            </a:br>
            <a:r>
              <a:rPr lang="fi-FI" sz="1100" dirty="0" smtClean="0">
                <a:solidFill>
                  <a:schemeClr val="tx1">
                    <a:lumMod val="75000"/>
                    <a:lumOff val="25000"/>
                  </a:schemeClr>
                </a:solidFill>
              </a:rPr>
              <a:t>3) tapauskohtaisesti kehitystyö voimassaolevien sopimusten puitteissa – varmistettava ettei kyse </a:t>
            </a:r>
            <a:r>
              <a:rPr lang="fi-FI" sz="1100" dirty="0" smtClean="0">
                <a:solidFill>
                  <a:schemeClr val="tx1">
                    <a:lumMod val="75000"/>
                    <a:lumOff val="25000"/>
                  </a:schemeClr>
                </a:solidFill>
                <a:hlinkClick r:id="" action="ppaction://customshow?id=75&amp;return=true"/>
              </a:rPr>
              <a:t>olennaisesta sopimusmuutoksesta </a:t>
            </a:r>
            <a:r>
              <a:rPr lang="fi-FI" sz="1100" dirty="0" smtClean="0">
                <a:solidFill>
                  <a:schemeClr val="tx1">
                    <a:lumMod val="75000"/>
                    <a:lumOff val="25000"/>
                  </a:schemeClr>
                </a:solidFill>
              </a:rPr>
              <a:t/>
            </a:r>
            <a:br>
              <a:rPr lang="fi-FI" sz="1100" dirty="0" smtClean="0">
                <a:solidFill>
                  <a:schemeClr val="tx1">
                    <a:lumMod val="75000"/>
                    <a:lumOff val="25000"/>
                  </a:schemeClr>
                </a:solidFill>
              </a:rPr>
            </a:br>
            <a:r>
              <a:rPr lang="fi-FI" sz="1100" dirty="0" smtClean="0">
                <a:solidFill>
                  <a:schemeClr val="tx1">
                    <a:lumMod val="75000"/>
                    <a:lumOff val="25000"/>
                  </a:schemeClr>
                </a:solidFill>
              </a:rPr>
              <a:t>4) tutkimus- ja kehitystoimintaa sisältävissä yhteistyöhankkeissa (esikaupallinen) </a:t>
            </a:r>
            <a:r>
              <a:rPr lang="fi-FI" sz="1100" dirty="0" err="1" smtClean="0">
                <a:solidFill>
                  <a:schemeClr val="tx1">
                    <a:lumMod val="75000"/>
                    <a:lumOff val="25000"/>
                  </a:schemeClr>
                </a:solidFill>
              </a:rPr>
              <a:t>t&amp;k-palvelun</a:t>
            </a:r>
            <a:r>
              <a:rPr lang="fi-FI" sz="1100" dirty="0" smtClean="0">
                <a:solidFill>
                  <a:schemeClr val="tx1">
                    <a:lumMod val="75000"/>
                    <a:lumOff val="25000"/>
                  </a:schemeClr>
                </a:solidFill>
              </a:rPr>
              <a:t> hankinta, joka ei hankintalain sääntelyn piirissä. </a:t>
            </a:r>
            <a:r>
              <a:rPr lang="fi-FI" sz="1100" dirty="0">
                <a:solidFill>
                  <a:schemeClr val="tx1">
                    <a:lumMod val="75000"/>
                    <a:lumOff val="25000"/>
                  </a:schemeClr>
                </a:solidFill>
              </a:rPr>
              <a:t/>
            </a:r>
            <a:br>
              <a:rPr lang="fi-FI" sz="1100" dirty="0">
                <a:solidFill>
                  <a:schemeClr val="tx1">
                    <a:lumMod val="75000"/>
                    <a:lumOff val="25000"/>
                  </a:schemeClr>
                </a:solidFill>
              </a:rPr>
            </a:br>
            <a:r>
              <a:rPr lang="fi-FI" sz="1100" dirty="0" smtClean="0">
                <a:solidFill>
                  <a:schemeClr val="tx1">
                    <a:lumMod val="75000"/>
                    <a:lumOff val="25000"/>
                  </a:schemeClr>
                </a:solidFill>
              </a:rPr>
              <a:t>5) innovaatiokumppanuus hankintamenettelynä.</a:t>
            </a:r>
          </a:p>
          <a:p>
            <a:pPr marL="257175" indent="-171450" defTabSz="914400">
              <a:buClr>
                <a:srgbClr val="900000"/>
              </a:buClr>
            </a:pPr>
            <a:r>
              <a:rPr lang="fi-FI" sz="1100" dirty="0" smtClean="0">
                <a:solidFill>
                  <a:schemeClr val="tx1">
                    <a:lumMod val="75000"/>
                    <a:lumOff val="25000"/>
                  </a:schemeClr>
                </a:solidFill>
              </a:rPr>
              <a:t>kun </a:t>
            </a:r>
            <a:r>
              <a:rPr lang="fi-FI" sz="1100" dirty="0">
                <a:solidFill>
                  <a:schemeClr val="tx1">
                    <a:lumMod val="75000"/>
                    <a:lumOff val="25000"/>
                  </a:schemeClr>
                </a:solidFill>
              </a:rPr>
              <a:t>raha ei liiku: Kaupungin on mahdollista tarjota kehitysalustaa markkinatoimijalle. Huomioi, vaikka toimijoiden välillä ei liikkuisi rahaa, voi yhteistyössä tosiasiallisesti olla kyse käyttöoikeussopimuksesta tai valtiontuesta</a:t>
            </a:r>
            <a:r>
              <a:rPr lang="fi-FI" sz="1100" dirty="0" smtClean="0">
                <a:solidFill>
                  <a:schemeClr val="tx1">
                    <a:lumMod val="75000"/>
                    <a:lumOff val="25000"/>
                  </a:schemeClr>
                </a:solidFill>
              </a:rPr>
              <a:t>.</a:t>
            </a:r>
          </a:p>
          <a:p>
            <a:pPr marL="257175" indent="-171450" defTabSz="914400">
              <a:buClr>
                <a:srgbClr val="900000"/>
              </a:buClr>
            </a:pPr>
            <a:endParaRPr lang="fi-FI" sz="1100" dirty="0">
              <a:solidFill>
                <a:srgbClr val="000000"/>
              </a:solidFill>
            </a:endParaRPr>
          </a:p>
          <a:p>
            <a:pPr marL="87313" indent="0" defTabSz="1018824">
              <a:spcAft>
                <a:spcPts val="200"/>
              </a:spcAft>
              <a:buNone/>
            </a:pPr>
            <a:endParaRPr lang="fi-FI" sz="1100" dirty="0">
              <a:solidFill>
                <a:srgbClr val="000000"/>
              </a:solidFill>
            </a:endParaRPr>
          </a:p>
        </p:txBody>
      </p:sp>
      <p:sp>
        <p:nvSpPr>
          <p:cNvPr id="69" name="Sisällön paikkamerkki 2"/>
          <p:cNvSpPr txBox="1">
            <a:spLocks/>
          </p:cNvSpPr>
          <p:nvPr/>
        </p:nvSpPr>
        <p:spPr>
          <a:xfrm>
            <a:off x="8433044" y="2157780"/>
            <a:ext cx="3555756" cy="2618604"/>
          </a:xfrm>
          <a:prstGeom prst="rect">
            <a:avLst/>
          </a:prstGeom>
          <a:noFill/>
          <a:ln w="12700" cap="flat" cmpd="sng" algn="ctr">
            <a:solidFill>
              <a:srgbClr val="D54B0B"/>
            </a:solidFill>
            <a:prstDash val="dash"/>
          </a:ln>
        </p:spPr>
        <p:style>
          <a:lnRef idx="2">
            <a:schemeClr val="accent6">
              <a:shade val="50000"/>
            </a:schemeClr>
          </a:lnRef>
          <a:fillRef idx="1">
            <a:schemeClr val="accent6"/>
          </a:fillRef>
          <a:effectRef idx="0">
            <a:schemeClr val="accent6"/>
          </a:effectRef>
          <a:fontRef idx="minor">
            <a:schemeClr val="lt1"/>
          </a:fontRef>
        </p:style>
        <p:txBody>
          <a:bodyPr vert="horz" lIns="0" tIns="45720" rIns="0" bIns="45720" rtlCol="0" anchor="ctr">
            <a:noAutofit/>
          </a:bodyPr>
          <a:lstStyle>
            <a:lvl1pPr marL="457211" indent="-457211"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lt1"/>
                </a:solidFill>
                <a:latin typeface="+mn-lt"/>
                <a:ea typeface="+mn-ea"/>
                <a:cs typeface="+mn-cs"/>
              </a:defRPr>
            </a:lvl1pPr>
            <a:lvl2pPr marL="544081"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2pPr>
            <a:lvl3pPr marL="726966"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3pPr>
            <a:lvl4pPr marL="909850"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4pPr>
            <a:lvl5pPr marL="1092735"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9pPr>
          </a:lstStyle>
          <a:p>
            <a:pPr marL="257175" indent="-171450" defTabSz="914400">
              <a:buClr>
                <a:srgbClr val="900000"/>
              </a:buClr>
            </a:pPr>
            <a:r>
              <a:rPr lang="fi-FI" sz="1100" dirty="0" smtClean="0">
                <a:solidFill>
                  <a:schemeClr val="tx1">
                    <a:lumMod val="75000"/>
                    <a:lumOff val="25000"/>
                  </a:schemeClr>
                </a:solidFill>
              </a:rPr>
              <a:t>Päätös siitä, kuinka </a:t>
            </a:r>
            <a:r>
              <a:rPr lang="fi-FI" sz="1100" dirty="0">
                <a:solidFill>
                  <a:schemeClr val="tx1">
                    <a:lumMod val="75000"/>
                    <a:lumOff val="25000"/>
                  </a:schemeClr>
                </a:solidFill>
              </a:rPr>
              <a:t>palvelukokonaisuus tulisi järjestää kaupungin ja kaupunkilaisten </a:t>
            </a:r>
            <a:r>
              <a:rPr lang="fi-FI" sz="1100" dirty="0" smtClean="0">
                <a:solidFill>
                  <a:schemeClr val="tx1">
                    <a:lumMod val="75000"/>
                    <a:lumOff val="25000"/>
                  </a:schemeClr>
                </a:solidFill>
              </a:rPr>
              <a:t>käyttöön</a:t>
            </a:r>
          </a:p>
          <a:p>
            <a:pPr marL="257175" indent="-171450" defTabSz="914400">
              <a:buClr>
                <a:srgbClr val="900000"/>
              </a:buClr>
            </a:pPr>
            <a:r>
              <a:rPr lang="fi-FI" sz="1100" dirty="0">
                <a:solidFill>
                  <a:schemeClr val="tx1">
                    <a:lumMod val="75000"/>
                    <a:lumOff val="25000"/>
                  </a:schemeClr>
                </a:solidFill>
              </a:rPr>
              <a:t>Kilpailutettaessa valmistelumateriaalin julkaiseminen* </a:t>
            </a:r>
            <a:br>
              <a:rPr lang="fi-FI" sz="1100" dirty="0">
                <a:solidFill>
                  <a:schemeClr val="tx1">
                    <a:lumMod val="75000"/>
                    <a:lumOff val="25000"/>
                  </a:schemeClr>
                </a:solidFill>
              </a:rPr>
            </a:br>
            <a:r>
              <a:rPr lang="fi-FI" sz="1100" dirty="0" smtClean="0">
                <a:solidFill>
                  <a:schemeClr val="tx1">
                    <a:lumMod val="75000"/>
                    <a:lumOff val="25000"/>
                  </a:schemeClr>
                </a:solidFill>
              </a:rPr>
              <a:t>&amp; </a:t>
            </a:r>
            <a:r>
              <a:rPr lang="fi-FI" sz="1100" dirty="0">
                <a:solidFill>
                  <a:schemeClr val="tx1">
                    <a:lumMod val="75000"/>
                    <a:lumOff val="25000"/>
                  </a:schemeClr>
                </a:solidFill>
              </a:rPr>
              <a:t>riittävä tarjousaika*</a:t>
            </a:r>
          </a:p>
          <a:p>
            <a:pPr marL="85725" indent="0" defTabSz="914400">
              <a:buClr>
                <a:srgbClr val="900000"/>
              </a:buClr>
              <a:buNone/>
            </a:pPr>
            <a:r>
              <a:rPr lang="fi-FI" sz="1100" dirty="0" smtClean="0">
                <a:solidFill>
                  <a:schemeClr val="tx1">
                    <a:lumMod val="75000"/>
                    <a:lumOff val="25000"/>
                  </a:schemeClr>
                </a:solidFill>
              </a:rPr>
              <a:t>Varsinaiseen </a:t>
            </a:r>
            <a:r>
              <a:rPr lang="fi-FI" sz="1100" dirty="0">
                <a:solidFill>
                  <a:schemeClr val="tx1">
                    <a:lumMod val="75000"/>
                    <a:lumOff val="25000"/>
                  </a:schemeClr>
                </a:solidFill>
              </a:rPr>
              <a:t>hankintaan siirrytään </a:t>
            </a:r>
            <a:r>
              <a:rPr lang="fi-FI" sz="1100" dirty="0" smtClean="0">
                <a:solidFill>
                  <a:schemeClr val="tx1">
                    <a:lumMod val="75000"/>
                    <a:lumOff val="25000"/>
                  </a:schemeClr>
                </a:solidFill>
              </a:rPr>
              <a:t>hankintailmoituksen </a:t>
            </a:r>
            <a:r>
              <a:rPr lang="fi-FI" sz="1100" dirty="0">
                <a:solidFill>
                  <a:schemeClr val="tx1">
                    <a:lumMod val="75000"/>
                    <a:lumOff val="25000"/>
                  </a:schemeClr>
                </a:solidFill>
              </a:rPr>
              <a:t>(osallistumispyyntö tai tarjouspyyntö) julkaisulla. On hyvä muistaa, että jos hankinnan valmistelussa tai määrittelyssä on tehty yhteistyötä jonkun tai joidenkin toimijoiden kanssa, tulee kaikki valmistelussa syntynyt tieto jakaa hankintailmoituksen julkistamisen yhteydessä siten, että se on tarjouskilpailuun halukkaiden osallistujien saatavissa. Materiaaleja on julkaistu esimerkiksi </a:t>
            </a:r>
            <a:r>
              <a:rPr lang="fi-FI" sz="1100" dirty="0" err="1">
                <a:solidFill>
                  <a:schemeClr val="tx1">
                    <a:lumMod val="75000"/>
                    <a:lumOff val="25000"/>
                  </a:schemeClr>
                </a:solidFill>
              </a:rPr>
              <a:t>Innokylän</a:t>
            </a:r>
            <a:r>
              <a:rPr lang="fi-FI" sz="1100" dirty="0">
                <a:solidFill>
                  <a:schemeClr val="tx1">
                    <a:lumMod val="75000"/>
                    <a:lumOff val="25000"/>
                  </a:schemeClr>
                </a:solidFill>
              </a:rPr>
              <a:t> hankintatyötiloja hyödyntäen</a:t>
            </a:r>
            <a:r>
              <a:rPr lang="fi-FI" sz="1100" dirty="0" smtClean="0">
                <a:solidFill>
                  <a:schemeClr val="tx1">
                    <a:lumMod val="75000"/>
                    <a:lumOff val="25000"/>
                  </a:schemeClr>
                </a:solidFill>
              </a:rPr>
              <a:t>.</a:t>
            </a:r>
            <a:endParaRPr lang="fi-FI" sz="1100" b="1" dirty="0">
              <a:solidFill>
                <a:schemeClr val="tx1">
                  <a:lumMod val="75000"/>
                  <a:lumOff val="25000"/>
                </a:schemeClr>
              </a:solidFill>
            </a:endParaRPr>
          </a:p>
        </p:txBody>
      </p:sp>
      <p:sp>
        <p:nvSpPr>
          <p:cNvPr id="52" name="Sisällön paikkamerkki 2"/>
          <p:cNvSpPr txBox="1">
            <a:spLocks/>
          </p:cNvSpPr>
          <p:nvPr/>
        </p:nvSpPr>
        <p:spPr>
          <a:xfrm>
            <a:off x="512460" y="2157780"/>
            <a:ext cx="3690546" cy="4078050"/>
          </a:xfrm>
          <a:prstGeom prst="rect">
            <a:avLst/>
          </a:prstGeom>
          <a:noFill/>
          <a:ln w="12700" cap="flat" cmpd="sng" algn="ctr">
            <a:solidFill>
              <a:srgbClr val="D54B0B"/>
            </a:solidFill>
            <a:prstDash val="dash"/>
          </a:ln>
        </p:spPr>
        <p:style>
          <a:lnRef idx="2">
            <a:schemeClr val="accent6">
              <a:shade val="50000"/>
            </a:schemeClr>
          </a:lnRef>
          <a:fillRef idx="1">
            <a:schemeClr val="accent6"/>
          </a:fillRef>
          <a:effectRef idx="0">
            <a:schemeClr val="accent6"/>
          </a:effectRef>
          <a:fontRef idx="minor">
            <a:schemeClr val="lt1"/>
          </a:fontRef>
        </p:style>
        <p:txBody>
          <a:bodyPr vert="horz" lIns="0" tIns="45720" rIns="0" bIns="45720" rtlCol="0" anchor="ctr">
            <a:noAutofit/>
          </a:bodyPr>
          <a:lstStyle>
            <a:lvl1pPr marL="457211" indent="-457211"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lt1"/>
                </a:solidFill>
                <a:latin typeface="+mn-lt"/>
                <a:ea typeface="+mn-ea"/>
                <a:cs typeface="+mn-cs"/>
              </a:defRPr>
            </a:lvl1pPr>
            <a:lvl2pPr marL="544081"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2pPr>
            <a:lvl3pPr marL="726966"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3pPr>
            <a:lvl4pPr marL="909850"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4pPr>
            <a:lvl5pPr marL="1092735"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9pPr>
          </a:lstStyle>
          <a:p>
            <a:pPr marL="87313" indent="0" defTabSz="1018824">
              <a:spcAft>
                <a:spcPts val="200"/>
              </a:spcAft>
              <a:buNone/>
            </a:pPr>
            <a:r>
              <a:rPr lang="fi-FI" sz="1100" dirty="0">
                <a:solidFill>
                  <a:schemeClr val="tx1">
                    <a:lumMod val="75000"/>
                    <a:lumOff val="25000"/>
                  </a:schemeClr>
                </a:solidFill>
              </a:rPr>
              <a:t>Kaupunki ja kaupunkiyhteisön toimijat kokoontuvat täsmentämään kehitysteeman tarpeita ja </a:t>
            </a:r>
            <a:r>
              <a:rPr lang="fi-FI" sz="1100" dirty="0" smtClean="0">
                <a:solidFill>
                  <a:schemeClr val="tx1">
                    <a:lumMod val="75000"/>
                    <a:lumOff val="25000"/>
                  </a:schemeClr>
                </a:solidFill>
              </a:rPr>
              <a:t>tavoitteita:</a:t>
            </a:r>
          </a:p>
          <a:p>
            <a:pPr marL="258763" indent="-171450" defTabSz="1018824">
              <a:spcAft>
                <a:spcPts val="200"/>
              </a:spcAft>
            </a:pPr>
            <a:r>
              <a:rPr lang="fi-FI" sz="1100" dirty="0">
                <a:solidFill>
                  <a:schemeClr val="tx1">
                    <a:lumMod val="75000"/>
                    <a:lumOff val="25000"/>
                  </a:schemeClr>
                </a:solidFill>
              </a:rPr>
              <a:t>Ongelman tai vision määrittely: </a:t>
            </a:r>
            <a:r>
              <a:rPr lang="en-US" sz="1100" dirty="0" err="1">
                <a:solidFill>
                  <a:schemeClr val="tx1">
                    <a:lumMod val="75000"/>
                    <a:lumOff val="25000"/>
                  </a:schemeClr>
                </a:solidFill>
              </a:rPr>
              <a:t>muutostarpeiden</a:t>
            </a:r>
            <a:r>
              <a:rPr lang="en-US" sz="1100" dirty="0">
                <a:solidFill>
                  <a:schemeClr val="tx1">
                    <a:lumMod val="75000"/>
                    <a:lumOff val="25000"/>
                  </a:schemeClr>
                </a:solidFill>
              </a:rPr>
              <a:t> ja </a:t>
            </a:r>
            <a:r>
              <a:rPr lang="en-US" sz="1100" dirty="0" err="1">
                <a:solidFill>
                  <a:schemeClr val="tx1">
                    <a:lumMod val="75000"/>
                    <a:lumOff val="25000"/>
                  </a:schemeClr>
                </a:solidFill>
              </a:rPr>
              <a:t>mahdollisuuksien</a:t>
            </a:r>
            <a:r>
              <a:rPr lang="en-US" sz="1100" dirty="0">
                <a:solidFill>
                  <a:schemeClr val="tx1">
                    <a:lumMod val="75000"/>
                    <a:lumOff val="25000"/>
                  </a:schemeClr>
                </a:solidFill>
              </a:rPr>
              <a:t> </a:t>
            </a:r>
            <a:r>
              <a:rPr lang="en-US" sz="1100" dirty="0" err="1">
                <a:solidFill>
                  <a:schemeClr val="tx1">
                    <a:lumMod val="75000"/>
                    <a:lumOff val="25000"/>
                  </a:schemeClr>
                </a:solidFill>
              </a:rPr>
              <a:t>tunnistaminen</a:t>
            </a:r>
            <a:r>
              <a:rPr lang="en-US" sz="1100" dirty="0">
                <a:solidFill>
                  <a:schemeClr val="tx1">
                    <a:lumMod val="75000"/>
                    <a:lumOff val="25000"/>
                  </a:schemeClr>
                </a:solidFill>
              </a:rPr>
              <a:t>, </a:t>
            </a:r>
            <a:r>
              <a:rPr lang="en-US" sz="1100" dirty="0" err="1">
                <a:solidFill>
                  <a:schemeClr val="tx1">
                    <a:lumMod val="75000"/>
                    <a:lumOff val="25000"/>
                  </a:schemeClr>
                </a:solidFill>
              </a:rPr>
              <a:t>käyttäjälähtöisyys</a:t>
            </a:r>
            <a:endParaRPr lang="en-US" sz="1100" dirty="0">
              <a:solidFill>
                <a:schemeClr val="tx1">
                  <a:lumMod val="75000"/>
                  <a:lumOff val="25000"/>
                </a:schemeClr>
              </a:solidFill>
            </a:endParaRPr>
          </a:p>
          <a:p>
            <a:pPr marL="258763" indent="-171450" defTabSz="1018824">
              <a:spcAft>
                <a:spcPts val="200"/>
              </a:spcAft>
            </a:pPr>
            <a:r>
              <a:rPr lang="fi-FI" sz="1100" dirty="0">
                <a:solidFill>
                  <a:schemeClr val="tx1">
                    <a:lumMod val="75000"/>
                    <a:lumOff val="25000"/>
                  </a:schemeClr>
                </a:solidFill>
              </a:rPr>
              <a:t>Ideointi ja ideoiden priorisointi:  ideoiden keräys erilaisten tapojen ja kanavien kautta, </a:t>
            </a:r>
            <a:r>
              <a:rPr lang="en-US" sz="1100" dirty="0" err="1">
                <a:solidFill>
                  <a:schemeClr val="tx1">
                    <a:lumMod val="75000"/>
                    <a:lumOff val="25000"/>
                  </a:schemeClr>
                </a:solidFill>
              </a:rPr>
              <a:t>ideoiden</a:t>
            </a:r>
            <a:r>
              <a:rPr lang="en-US" sz="1100" dirty="0">
                <a:solidFill>
                  <a:schemeClr val="tx1">
                    <a:lumMod val="75000"/>
                    <a:lumOff val="25000"/>
                  </a:schemeClr>
                </a:solidFill>
              </a:rPr>
              <a:t> </a:t>
            </a:r>
            <a:r>
              <a:rPr lang="en-US" sz="1100" dirty="0" err="1">
                <a:solidFill>
                  <a:schemeClr val="tx1">
                    <a:lumMod val="75000"/>
                    <a:lumOff val="25000"/>
                  </a:schemeClr>
                </a:solidFill>
              </a:rPr>
              <a:t>arviointi</a:t>
            </a:r>
            <a:r>
              <a:rPr lang="en-US" sz="1100" dirty="0">
                <a:solidFill>
                  <a:schemeClr val="tx1">
                    <a:lumMod val="75000"/>
                    <a:lumOff val="25000"/>
                  </a:schemeClr>
                </a:solidFill>
              </a:rPr>
              <a:t> ja </a:t>
            </a:r>
            <a:r>
              <a:rPr lang="en-US" sz="1100" dirty="0" err="1">
                <a:solidFill>
                  <a:schemeClr val="tx1">
                    <a:lumMod val="75000"/>
                    <a:lumOff val="25000"/>
                  </a:schemeClr>
                </a:solidFill>
              </a:rPr>
              <a:t>priorisointi</a:t>
            </a:r>
            <a:endParaRPr lang="en-US" sz="1100" dirty="0">
              <a:solidFill>
                <a:schemeClr val="tx1">
                  <a:lumMod val="75000"/>
                  <a:lumOff val="25000"/>
                </a:schemeClr>
              </a:solidFill>
            </a:endParaRPr>
          </a:p>
          <a:p>
            <a:pPr marL="87313" indent="0" defTabSz="1018824">
              <a:spcAft>
                <a:spcPts val="200"/>
              </a:spcAft>
              <a:buNone/>
            </a:pPr>
            <a:r>
              <a:rPr lang="fi-FI" sz="1100" dirty="0" smtClean="0">
                <a:solidFill>
                  <a:schemeClr val="tx1">
                    <a:lumMod val="75000"/>
                    <a:lumOff val="25000"/>
                  </a:schemeClr>
                </a:solidFill>
              </a:rPr>
              <a:t>Määrittelyprosessi toteutetaan avoimesti, minkä tueksi </a:t>
            </a:r>
            <a:r>
              <a:rPr lang="fi-FI" sz="1100" dirty="0" err="1" smtClean="0">
                <a:solidFill>
                  <a:schemeClr val="tx1">
                    <a:lumMod val="75000"/>
                    <a:lumOff val="25000"/>
                  </a:schemeClr>
                </a:solidFill>
              </a:rPr>
              <a:t>HILMA:ssa</a:t>
            </a:r>
            <a:r>
              <a:rPr lang="fi-FI" sz="1100" dirty="0" smtClean="0">
                <a:solidFill>
                  <a:schemeClr val="tx1">
                    <a:lumMod val="75000"/>
                    <a:lumOff val="25000"/>
                  </a:schemeClr>
                </a:solidFill>
              </a:rPr>
              <a:t> voidaan julkaista tietopyyntö*. Määrittely toteutetaan hankintalain näkökulmasta osana markkinakartoitusta.</a:t>
            </a:r>
            <a:br>
              <a:rPr lang="fi-FI" sz="1100" dirty="0" smtClean="0">
                <a:solidFill>
                  <a:schemeClr val="tx1">
                    <a:lumMod val="75000"/>
                    <a:lumOff val="25000"/>
                  </a:schemeClr>
                </a:solidFill>
              </a:rPr>
            </a:br>
            <a:endParaRPr lang="fi-FI" sz="1100" dirty="0" smtClean="0">
              <a:solidFill>
                <a:schemeClr val="tx1">
                  <a:lumMod val="75000"/>
                  <a:lumOff val="25000"/>
                </a:schemeClr>
              </a:solidFill>
            </a:endParaRPr>
          </a:p>
          <a:p>
            <a:pPr marL="87313" indent="0" defTabSz="1018824">
              <a:spcAft>
                <a:spcPts val="200"/>
              </a:spcAft>
              <a:buNone/>
            </a:pPr>
            <a:endParaRPr lang="fi-FI" sz="1100" dirty="0" smtClean="0">
              <a:solidFill>
                <a:srgbClr val="000000"/>
              </a:solidFill>
            </a:endParaRPr>
          </a:p>
          <a:p>
            <a:pPr marL="87313" indent="0" defTabSz="1018824">
              <a:spcAft>
                <a:spcPts val="200"/>
              </a:spcAft>
              <a:buNone/>
            </a:pPr>
            <a:endParaRPr lang="fi-FI" sz="1100" dirty="0">
              <a:solidFill>
                <a:srgbClr val="000000"/>
              </a:solidFill>
            </a:endParaRPr>
          </a:p>
          <a:p>
            <a:pPr marL="87313" indent="0" defTabSz="1018824">
              <a:spcAft>
                <a:spcPts val="200"/>
              </a:spcAft>
              <a:buNone/>
            </a:pPr>
            <a:endParaRPr lang="fi-FI" sz="1100" dirty="0" smtClean="0">
              <a:solidFill>
                <a:srgbClr val="000000"/>
              </a:solidFill>
            </a:endParaRPr>
          </a:p>
          <a:p>
            <a:pPr marL="87313" indent="0" defTabSz="1018824">
              <a:spcAft>
                <a:spcPts val="200"/>
              </a:spcAft>
              <a:buNone/>
            </a:pPr>
            <a:endParaRPr lang="fi-FI" sz="1100" dirty="0">
              <a:solidFill>
                <a:srgbClr val="000000"/>
              </a:solidFill>
            </a:endParaRPr>
          </a:p>
          <a:p>
            <a:pPr marL="87313" indent="0" defTabSz="1018824">
              <a:spcAft>
                <a:spcPts val="200"/>
              </a:spcAft>
              <a:buNone/>
            </a:pPr>
            <a:endParaRPr lang="fi-FI" sz="1100" dirty="0">
              <a:solidFill>
                <a:srgbClr val="000000"/>
              </a:solidFill>
            </a:endParaRPr>
          </a:p>
        </p:txBody>
      </p:sp>
      <p:sp>
        <p:nvSpPr>
          <p:cNvPr id="4" name="Suorakulmio 3"/>
          <p:cNvSpPr/>
          <p:nvPr/>
        </p:nvSpPr>
        <p:spPr>
          <a:xfrm>
            <a:off x="503036" y="1682323"/>
            <a:ext cx="11489287" cy="486893"/>
          </a:xfrm>
          <a:prstGeom prst="rect">
            <a:avLst/>
          </a:prstGeom>
          <a:solidFill>
            <a:srgbClr val="D54B0B"/>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defRPr/>
            </a:pPr>
            <a:endParaRPr lang="fi-FI" sz="1600" dirty="0" smtClean="0">
              <a:solidFill>
                <a:prstClr val="white"/>
              </a:solidFill>
            </a:endParaRPr>
          </a:p>
        </p:txBody>
      </p:sp>
      <p:sp>
        <p:nvSpPr>
          <p:cNvPr id="23" name="Lovettu nuolenkärki 22"/>
          <p:cNvSpPr/>
          <p:nvPr/>
        </p:nvSpPr>
        <p:spPr>
          <a:xfrm>
            <a:off x="4209329" y="1682320"/>
            <a:ext cx="329514" cy="48689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000000"/>
              </a:solidFill>
            </a:endParaRPr>
          </a:p>
        </p:txBody>
      </p:sp>
      <p:sp>
        <p:nvSpPr>
          <p:cNvPr id="28" name="Lovettu nuolenkärki 27"/>
          <p:cNvSpPr/>
          <p:nvPr/>
        </p:nvSpPr>
        <p:spPr>
          <a:xfrm>
            <a:off x="8239565" y="1683184"/>
            <a:ext cx="329514" cy="48689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000000"/>
              </a:solidFill>
            </a:endParaRPr>
          </a:p>
        </p:txBody>
      </p:sp>
      <p:sp>
        <p:nvSpPr>
          <p:cNvPr id="32" name="Alatunnisteen paikkamerkki 31"/>
          <p:cNvSpPr>
            <a:spLocks noGrp="1"/>
          </p:cNvSpPr>
          <p:nvPr>
            <p:ph type="ftr" sz="quarter" idx="11"/>
          </p:nvPr>
        </p:nvSpPr>
        <p:spPr/>
        <p:txBody>
          <a:bodyPr/>
          <a:lstStyle/>
          <a:p>
            <a:r>
              <a:rPr lang="fi-FI" dirty="0" smtClean="0"/>
              <a:t>HANKINTOIHIN LIITTYVÄ STRATEGINEN SUUNNITTELU</a:t>
            </a:r>
            <a:endParaRPr lang="fi-FI" dirty="0"/>
          </a:p>
        </p:txBody>
      </p:sp>
      <p:sp>
        <p:nvSpPr>
          <p:cNvPr id="33" name="Suorakulmio 32">
            <a:hlinkClick r:id="rId3" action="ppaction://hlinksldjump"/>
          </p:cNvPr>
          <p:cNvSpPr/>
          <p:nvPr/>
        </p:nvSpPr>
        <p:spPr>
          <a:xfrm>
            <a:off x="10822305" y="6459787"/>
            <a:ext cx="1219200" cy="274458"/>
          </a:xfrm>
          <a:prstGeom prst="rect">
            <a:avLst/>
          </a:prstGeom>
          <a:solidFill>
            <a:srgbClr val="C03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solidFill>
                  <a:prstClr val="white"/>
                </a:solidFill>
              </a:rPr>
              <a:t>PALAA ALKUUN</a:t>
            </a:r>
            <a:endParaRPr lang="fi-FI" sz="1200" dirty="0">
              <a:solidFill>
                <a:prstClr val="white"/>
              </a:solidFill>
            </a:endParaRPr>
          </a:p>
        </p:txBody>
      </p:sp>
      <p:sp>
        <p:nvSpPr>
          <p:cNvPr id="34" name="Suorakulmio 33">
            <a:hlinkClick r:id="rId4" action="ppaction://hlinksldjump"/>
          </p:cNvPr>
          <p:cNvSpPr/>
          <p:nvPr/>
        </p:nvSpPr>
        <p:spPr>
          <a:xfrm>
            <a:off x="11379280" y="5958973"/>
            <a:ext cx="609520" cy="297327"/>
          </a:xfrm>
          <a:prstGeom prst="rect">
            <a:avLst/>
          </a:prstGeom>
          <a:solidFill>
            <a:srgbClr val="66B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600" dirty="0" smtClean="0">
                <a:solidFill>
                  <a:prstClr val="white"/>
                </a:solidFill>
              </a:rPr>
              <a:t>PALAA MENETTELYN VALINTAAN</a:t>
            </a:r>
            <a:endParaRPr lang="fi-FI" sz="600" dirty="0">
              <a:solidFill>
                <a:prstClr val="white"/>
              </a:solidFill>
            </a:endParaRPr>
          </a:p>
        </p:txBody>
      </p:sp>
      <p:sp>
        <p:nvSpPr>
          <p:cNvPr id="36" name="Otsikko 1"/>
          <p:cNvSpPr txBox="1">
            <a:spLocks/>
          </p:cNvSpPr>
          <p:nvPr/>
        </p:nvSpPr>
        <p:spPr>
          <a:xfrm>
            <a:off x="1097280" y="522514"/>
            <a:ext cx="10058400" cy="627018"/>
          </a:xfrm>
          <a:prstGeom prst="rect">
            <a:avLst/>
          </a:prstGeom>
        </p:spPr>
        <p:txBody>
          <a:bodyPr vert="horz" lIns="91440" tIns="45720" rIns="91440" bIns="45720" rtlCol="0" anchor="b">
            <a:normAutofit/>
          </a:bodyPr>
          <a:lstStyle>
            <a:lvl1pPr algn="l" defTabSz="914423" rtl="0" eaLnBrk="1" latinLnBrk="0" hangingPunct="1">
              <a:lnSpc>
                <a:spcPct val="85000"/>
              </a:lnSpc>
              <a:spcBef>
                <a:spcPct val="0"/>
              </a:spcBef>
              <a:buNone/>
              <a:defRPr sz="2400" kern="1200" spc="-50" baseline="0">
                <a:solidFill>
                  <a:schemeClr val="tx1">
                    <a:lumMod val="75000"/>
                    <a:lumOff val="25000"/>
                  </a:schemeClr>
                </a:solidFill>
                <a:latin typeface="+mj-lt"/>
                <a:ea typeface="+mj-ea"/>
                <a:cs typeface="+mj-cs"/>
              </a:defRPr>
            </a:lvl1pPr>
          </a:lstStyle>
          <a:p>
            <a:r>
              <a:rPr lang="fi-FI" dirty="0" smtClean="0"/>
              <a:t>Yhteiskehittäminen  </a:t>
            </a:r>
            <a:endParaRPr lang="fi-FI" dirty="0"/>
          </a:p>
        </p:txBody>
      </p:sp>
      <p:sp>
        <p:nvSpPr>
          <p:cNvPr id="38" name="Tekstiruutu 37"/>
          <p:cNvSpPr txBox="1"/>
          <p:nvPr/>
        </p:nvSpPr>
        <p:spPr>
          <a:xfrm>
            <a:off x="1053820" y="1261282"/>
            <a:ext cx="5882444" cy="338554"/>
          </a:xfrm>
          <a:prstGeom prst="rect">
            <a:avLst/>
          </a:prstGeom>
          <a:noFill/>
        </p:spPr>
        <p:txBody>
          <a:bodyPr wrap="none" rtlCol="0">
            <a:spAutoFit/>
          </a:bodyPr>
          <a:lstStyle/>
          <a:p>
            <a:r>
              <a:rPr lang="fi-FI" sz="1600" b="1" i="1" dirty="0" smtClean="0">
                <a:solidFill>
                  <a:schemeClr val="tx1">
                    <a:lumMod val="75000"/>
                    <a:lumOff val="25000"/>
                  </a:schemeClr>
                </a:solidFill>
              </a:rPr>
              <a:t>Suosituksia ja reunaehtoja yhteiskehittämiselle ja yritysyhteistyölle</a:t>
            </a:r>
            <a:endParaRPr lang="fi-FI" sz="1600" b="1" i="1" dirty="0">
              <a:solidFill>
                <a:schemeClr val="tx1">
                  <a:lumMod val="75000"/>
                  <a:lumOff val="25000"/>
                </a:schemeClr>
              </a:solidFill>
            </a:endParaRPr>
          </a:p>
        </p:txBody>
      </p:sp>
      <p:sp>
        <p:nvSpPr>
          <p:cNvPr id="30" name="Dian numeron paikkamerkki 29"/>
          <p:cNvSpPr>
            <a:spLocks noGrp="1"/>
          </p:cNvSpPr>
          <p:nvPr>
            <p:ph type="sldNum" sz="quarter" idx="12"/>
          </p:nvPr>
        </p:nvSpPr>
        <p:spPr/>
        <p:txBody>
          <a:bodyPr/>
          <a:lstStyle/>
          <a:p>
            <a:fld id="{0E9EC09B-81EE-4D0F-8E4F-0F6E96E51DDF}" type="slidenum">
              <a:rPr lang="fi-FI" smtClean="0"/>
              <a:pPr/>
              <a:t>22</a:t>
            </a:fld>
            <a:endParaRPr lang="fi-FI"/>
          </a:p>
        </p:txBody>
      </p:sp>
      <p:grpSp>
        <p:nvGrpSpPr>
          <p:cNvPr id="2" name="Ryhmä 1"/>
          <p:cNvGrpSpPr/>
          <p:nvPr/>
        </p:nvGrpSpPr>
        <p:grpSpPr>
          <a:xfrm>
            <a:off x="2226471" y="4744868"/>
            <a:ext cx="884628" cy="935593"/>
            <a:chOff x="9220181" y="4014897"/>
            <a:chExt cx="1187993" cy="1256435"/>
          </a:xfrm>
        </p:grpSpPr>
        <p:sp>
          <p:nvSpPr>
            <p:cNvPr id="42" name="Ellipsi 41">
              <a:hlinkClick r:id="" action="ppaction://customshow?id=73&amp;return=true"/>
            </p:cNvPr>
            <p:cNvSpPr/>
            <p:nvPr/>
          </p:nvSpPr>
          <p:spPr>
            <a:xfrm>
              <a:off x="9220181" y="4014897"/>
              <a:ext cx="1187993" cy="1187993"/>
            </a:xfrm>
            <a:prstGeom prst="ellipse">
              <a:avLst/>
            </a:prstGeom>
            <a:solidFill>
              <a:srgbClr val="D54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solidFill>
                    <a:prstClr val="white"/>
                  </a:solidFill>
                </a:rPr>
                <a:t>Case-kuvaus</a:t>
              </a:r>
            </a:p>
            <a:p>
              <a:pPr algn="ctr"/>
              <a:r>
                <a:rPr lang="fi-FI" sz="1200" dirty="0" smtClean="0">
                  <a:solidFill>
                    <a:prstClr val="white"/>
                  </a:solidFill>
                </a:rPr>
                <a:t>1</a:t>
              </a:r>
              <a:endParaRPr lang="fi-FI" sz="1200" dirty="0">
                <a:solidFill>
                  <a:prstClr val="white"/>
                </a:solidFill>
              </a:endParaRPr>
            </a:p>
          </p:txBody>
        </p:sp>
        <p:pic>
          <p:nvPicPr>
            <p:cNvPr id="43" name="Kuva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00206">
              <a:off x="10014959" y="4936161"/>
              <a:ext cx="335171" cy="335171"/>
            </a:xfrm>
            <a:prstGeom prst="rect">
              <a:avLst/>
            </a:prstGeom>
            <a:noFill/>
          </p:spPr>
        </p:pic>
      </p:grpSp>
      <p:grpSp>
        <p:nvGrpSpPr>
          <p:cNvPr id="31" name="Ryhmä 30"/>
          <p:cNvGrpSpPr/>
          <p:nvPr/>
        </p:nvGrpSpPr>
        <p:grpSpPr>
          <a:xfrm>
            <a:off x="3153991" y="5164385"/>
            <a:ext cx="976537" cy="933017"/>
            <a:chOff x="10446953" y="4670296"/>
            <a:chExt cx="1311420" cy="1252976"/>
          </a:xfrm>
        </p:grpSpPr>
        <p:sp>
          <p:nvSpPr>
            <p:cNvPr id="44" name="Ellipsi 43">
              <a:hlinkClick r:id="" action="ppaction://customshow?id=74&amp;return=true"/>
            </p:cNvPr>
            <p:cNvSpPr/>
            <p:nvPr/>
          </p:nvSpPr>
          <p:spPr>
            <a:xfrm>
              <a:off x="10446953" y="4670296"/>
              <a:ext cx="1187993" cy="1187993"/>
            </a:xfrm>
            <a:prstGeom prst="ellipse">
              <a:avLst/>
            </a:prstGeom>
            <a:solidFill>
              <a:srgbClr val="D54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solidFill>
                    <a:prstClr val="white"/>
                  </a:solidFill>
                </a:rPr>
                <a:t>Case-kuvaus</a:t>
              </a:r>
            </a:p>
            <a:p>
              <a:pPr algn="ctr"/>
              <a:r>
                <a:rPr lang="fi-FI" sz="1200" dirty="0" smtClean="0">
                  <a:solidFill>
                    <a:prstClr val="white"/>
                  </a:solidFill>
                </a:rPr>
                <a:t>2</a:t>
              </a:r>
              <a:endParaRPr lang="fi-FI" sz="1200" dirty="0">
                <a:solidFill>
                  <a:prstClr val="white"/>
                </a:solidFill>
              </a:endParaRPr>
            </a:p>
          </p:txBody>
        </p:sp>
        <p:pic>
          <p:nvPicPr>
            <p:cNvPr id="45" name="Kuva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00206">
              <a:off x="11423202" y="5588101"/>
              <a:ext cx="335171" cy="335171"/>
            </a:xfrm>
            <a:prstGeom prst="rect">
              <a:avLst/>
            </a:prstGeom>
            <a:noFill/>
          </p:spPr>
        </p:pic>
      </p:grpSp>
      <p:pic>
        <p:nvPicPr>
          <p:cNvPr id="53" name="Kuva 5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887" y="-114242"/>
            <a:ext cx="1370541" cy="1288271"/>
          </a:xfrm>
          <a:prstGeom prst="rect">
            <a:avLst/>
          </a:prstGeom>
        </p:spPr>
      </p:pic>
      <p:sp>
        <p:nvSpPr>
          <p:cNvPr id="47" name="Suorakulmio 46"/>
          <p:cNvSpPr/>
          <p:nvPr/>
        </p:nvSpPr>
        <p:spPr>
          <a:xfrm>
            <a:off x="447509" y="1678979"/>
            <a:ext cx="3836166" cy="523220"/>
          </a:xfrm>
          <a:prstGeom prst="rect">
            <a:avLst/>
          </a:prstGeom>
        </p:spPr>
        <p:txBody>
          <a:bodyPr wrap="square">
            <a:spAutoFit/>
          </a:bodyPr>
          <a:lstStyle/>
          <a:p>
            <a:pPr marL="342900" indent="-342900">
              <a:buAutoNum type="arabicPeriod"/>
            </a:pPr>
            <a:r>
              <a:rPr lang="fi-FI" sz="1400" dirty="0" smtClean="0">
                <a:solidFill>
                  <a:prstClr val="white"/>
                </a:solidFill>
              </a:rPr>
              <a:t>Tarpeiden </a:t>
            </a:r>
            <a:r>
              <a:rPr lang="fi-FI" sz="1400" dirty="0">
                <a:solidFill>
                  <a:prstClr val="white"/>
                </a:solidFill>
              </a:rPr>
              <a:t>kartoitus &amp; </a:t>
            </a:r>
            <a:r>
              <a:rPr lang="fi-FI" sz="1400" dirty="0" smtClean="0">
                <a:solidFill>
                  <a:prstClr val="white"/>
                </a:solidFill>
              </a:rPr>
              <a:t>tavoitteiden määrittely ”</a:t>
            </a:r>
            <a:r>
              <a:rPr lang="fi-FI" sz="1400" dirty="0">
                <a:solidFill>
                  <a:prstClr val="white"/>
                </a:solidFill>
              </a:rPr>
              <a:t>Mitä ja Miksi?”</a:t>
            </a:r>
            <a:endParaRPr lang="fi-FI" sz="1400" dirty="0">
              <a:solidFill>
                <a:srgbClr val="000000"/>
              </a:solidFill>
            </a:endParaRPr>
          </a:p>
        </p:txBody>
      </p:sp>
      <p:sp>
        <p:nvSpPr>
          <p:cNvPr id="48" name="Suorakulmio 47"/>
          <p:cNvSpPr/>
          <p:nvPr/>
        </p:nvSpPr>
        <p:spPr>
          <a:xfrm>
            <a:off x="4669863" y="1677723"/>
            <a:ext cx="3487387" cy="523220"/>
          </a:xfrm>
          <a:prstGeom prst="rect">
            <a:avLst/>
          </a:prstGeom>
        </p:spPr>
        <p:txBody>
          <a:bodyPr wrap="square">
            <a:spAutoFit/>
          </a:bodyPr>
          <a:lstStyle/>
          <a:p>
            <a:r>
              <a:rPr lang="fi-FI" sz="1400" dirty="0" smtClean="0">
                <a:solidFill>
                  <a:prstClr val="white"/>
                </a:solidFill>
              </a:rPr>
              <a:t>2. Palvelujen &amp; ratkaisujen suunnittelu kokeillen ”</a:t>
            </a:r>
            <a:r>
              <a:rPr lang="fi-FI" sz="1400" dirty="0">
                <a:solidFill>
                  <a:prstClr val="white"/>
                </a:solidFill>
              </a:rPr>
              <a:t>Miten?” </a:t>
            </a:r>
            <a:endParaRPr lang="fi-FI" sz="1400" dirty="0">
              <a:solidFill>
                <a:srgbClr val="000000"/>
              </a:solidFill>
            </a:endParaRPr>
          </a:p>
        </p:txBody>
      </p:sp>
      <p:sp>
        <p:nvSpPr>
          <p:cNvPr id="49" name="Suorakulmio 48"/>
          <p:cNvSpPr/>
          <p:nvPr/>
        </p:nvSpPr>
        <p:spPr>
          <a:xfrm>
            <a:off x="8619387" y="1670215"/>
            <a:ext cx="2536293" cy="523220"/>
          </a:xfrm>
          <a:prstGeom prst="rect">
            <a:avLst/>
          </a:prstGeom>
        </p:spPr>
        <p:txBody>
          <a:bodyPr wrap="square">
            <a:spAutoFit/>
          </a:bodyPr>
          <a:lstStyle/>
          <a:p>
            <a:pPr>
              <a:defRPr/>
            </a:pPr>
            <a:r>
              <a:rPr lang="fi-FI" sz="1400" dirty="0" smtClean="0">
                <a:solidFill>
                  <a:prstClr val="white"/>
                </a:solidFill>
              </a:rPr>
              <a:t>3. Kaupungin päätös </a:t>
            </a:r>
            <a:br>
              <a:rPr lang="fi-FI" sz="1400" dirty="0" smtClean="0">
                <a:solidFill>
                  <a:prstClr val="white"/>
                </a:solidFill>
              </a:rPr>
            </a:br>
            <a:r>
              <a:rPr lang="fi-FI" sz="1400" dirty="0" smtClean="0">
                <a:solidFill>
                  <a:prstClr val="white"/>
                </a:solidFill>
              </a:rPr>
              <a:t>järjestämistavasta</a:t>
            </a:r>
            <a:endParaRPr lang="fi-FI" sz="1400" dirty="0">
              <a:solidFill>
                <a:prstClr val="white"/>
              </a:solidFill>
            </a:endParaRPr>
          </a:p>
        </p:txBody>
      </p:sp>
      <p:grpSp>
        <p:nvGrpSpPr>
          <p:cNvPr id="40" name="Ryhmä 39"/>
          <p:cNvGrpSpPr/>
          <p:nvPr/>
        </p:nvGrpSpPr>
        <p:grpSpPr>
          <a:xfrm>
            <a:off x="11528268" y="1687632"/>
            <a:ext cx="362560" cy="498075"/>
            <a:chOff x="5576406" y="1978068"/>
            <a:chExt cx="362560" cy="498075"/>
          </a:xfrm>
        </p:grpSpPr>
        <p:sp>
          <p:nvSpPr>
            <p:cNvPr id="46" name="Vuokaaviosymboli: Useita dokumentteja 45"/>
            <p:cNvSpPr/>
            <p:nvPr/>
          </p:nvSpPr>
          <p:spPr>
            <a:xfrm>
              <a:off x="5576406" y="1978068"/>
              <a:ext cx="362560" cy="275141"/>
            </a:xfrm>
            <a:prstGeom prst="flowChartMultidocument">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fi-FI" kern="0" dirty="0" smtClean="0">
                <a:solidFill>
                  <a:prstClr val="white"/>
                </a:solidFill>
                <a:latin typeface="Calibri Light"/>
              </a:endParaRPr>
            </a:p>
          </p:txBody>
        </p:sp>
        <p:pic>
          <p:nvPicPr>
            <p:cNvPr id="50" name="Picture 128" descr="tampere-sprite.png"/>
            <p:cNvPicPr>
              <a:picLocks noChangeAspect="1"/>
            </p:cNvPicPr>
            <p:nvPr/>
          </p:nvPicPr>
          <p:blipFill rotWithShape="1">
            <a:blip r:embed="rId7" cstate="print">
              <a:extLst>
                <a:ext uri="{28A0092B-C50C-407E-A947-70E740481C1C}">
                  <a14:useLocalDpi xmlns:a14="http://schemas.microsoft.com/office/drawing/2010/main" val="0"/>
                </a:ext>
              </a:extLst>
            </a:blip>
            <a:srcRect r="73840"/>
            <a:stretch/>
          </p:blipFill>
          <p:spPr>
            <a:xfrm>
              <a:off x="5597032" y="2131877"/>
              <a:ext cx="335611" cy="344266"/>
            </a:xfrm>
            <a:prstGeom prst="rect">
              <a:avLst/>
            </a:prstGeom>
          </p:spPr>
        </p:pic>
      </p:grpSp>
      <p:sp>
        <p:nvSpPr>
          <p:cNvPr id="51" name="Ellipsi 50">
            <a:hlinkClick r:id="" action="ppaction://customshow?id=21&amp;return=true"/>
          </p:cNvPr>
          <p:cNvSpPr/>
          <p:nvPr/>
        </p:nvSpPr>
        <p:spPr>
          <a:xfrm>
            <a:off x="7173794" y="5391823"/>
            <a:ext cx="963710" cy="953702"/>
          </a:xfrm>
          <a:prstGeom prst="ellipse">
            <a:avLst/>
          </a:prstGeom>
          <a:solidFill>
            <a:schemeClr val="bg1"/>
          </a:solidFill>
          <a:ln w="28575">
            <a:solidFill>
              <a:srgbClr val="D54B0B"/>
            </a:solidFill>
            <a:prstDash val="sysDot"/>
          </a:ln>
        </p:spPr>
        <p:style>
          <a:lnRef idx="2">
            <a:schemeClr val="accent6">
              <a:shade val="50000"/>
            </a:schemeClr>
          </a:lnRef>
          <a:fillRef idx="1">
            <a:schemeClr val="accent6"/>
          </a:fillRef>
          <a:effectRef idx="0">
            <a:schemeClr val="accent6"/>
          </a:effectRef>
          <a:fontRef idx="minor">
            <a:schemeClr val="lt1"/>
          </a:fontRef>
        </p:style>
        <p:txBody>
          <a:bodyPr vert="horz" lIns="0" tIns="45720" rIns="0" bIns="45720" rtlCol="0" anchor="ctr">
            <a:noAutofit/>
          </a:bodyPr>
          <a:lstStyle/>
          <a:p>
            <a:pPr algn="ctr">
              <a:lnSpc>
                <a:spcPct val="90000"/>
              </a:lnSpc>
              <a:spcBef>
                <a:spcPts val="1200"/>
              </a:spcBef>
              <a:spcAft>
                <a:spcPts val="201"/>
              </a:spcAft>
              <a:buClr>
                <a:srgbClr val="900000"/>
              </a:buClr>
              <a:buSzPct val="100000"/>
              <a:buFont typeface="Arial" panose="020B0604020202020204" pitchFamily="34" charset="0"/>
              <a:buNone/>
            </a:pPr>
            <a:r>
              <a:rPr lang="fi-FI" sz="900" dirty="0" smtClean="0">
                <a:solidFill>
                  <a:srgbClr val="000000">
                    <a:lumMod val="75000"/>
                    <a:lumOff val="25000"/>
                  </a:srgbClr>
                </a:solidFill>
              </a:rPr>
              <a:t>Pilotoinnit ja kokeilut</a:t>
            </a:r>
            <a:endParaRPr lang="fi-FI" sz="900" dirty="0">
              <a:solidFill>
                <a:srgbClr val="000000">
                  <a:lumMod val="75000"/>
                  <a:lumOff val="25000"/>
                </a:srgbClr>
              </a:solidFill>
            </a:endParaRPr>
          </a:p>
        </p:txBody>
      </p:sp>
      <p:sp>
        <p:nvSpPr>
          <p:cNvPr id="59" name="Lovettu nuolenkärki 58"/>
          <p:cNvSpPr/>
          <p:nvPr/>
        </p:nvSpPr>
        <p:spPr>
          <a:xfrm>
            <a:off x="11147909" y="1677723"/>
            <a:ext cx="329514" cy="50322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000000"/>
              </a:solidFill>
            </a:endParaRPr>
          </a:p>
        </p:txBody>
      </p:sp>
      <p:sp>
        <p:nvSpPr>
          <p:cNvPr id="8" name="Suorakulmio 7">
            <a:hlinkClick r:id="" action="ppaction://customshow?id=52&amp;return=true"/>
          </p:cNvPr>
          <p:cNvSpPr/>
          <p:nvPr/>
        </p:nvSpPr>
        <p:spPr>
          <a:xfrm>
            <a:off x="4678264" y="5545509"/>
            <a:ext cx="1970775" cy="646331"/>
          </a:xfrm>
          <a:prstGeom prst="rect">
            <a:avLst/>
          </a:prstGeom>
          <a:solidFill>
            <a:srgbClr val="D5DDEA"/>
          </a:solidFill>
        </p:spPr>
        <p:txBody>
          <a:bodyPr wrap="square">
            <a:spAutoFit/>
          </a:bodyPr>
          <a:lstStyle/>
          <a:p>
            <a:r>
              <a:rPr lang="fi-FI" sz="1200" dirty="0">
                <a:solidFill>
                  <a:srgbClr val="000000"/>
                </a:solidFill>
              </a:rPr>
              <a:t>LUE LISÄÄ: </a:t>
            </a:r>
            <a:endParaRPr lang="fi-FI" sz="1200" dirty="0" smtClean="0">
              <a:solidFill>
                <a:srgbClr val="000000"/>
              </a:solidFill>
            </a:endParaRPr>
          </a:p>
          <a:p>
            <a:r>
              <a:rPr lang="fi-FI" sz="1200" dirty="0" smtClean="0">
                <a:solidFill>
                  <a:srgbClr val="000000"/>
                </a:solidFill>
              </a:rPr>
              <a:t>Mitä </a:t>
            </a:r>
            <a:r>
              <a:rPr lang="fi-FI" sz="1200" dirty="0">
                <a:solidFill>
                  <a:srgbClr val="000000"/>
                </a:solidFill>
              </a:rPr>
              <a:t>ovat valtiontuki ja käyttöoikeussopimus?</a:t>
            </a:r>
            <a:endParaRPr lang="fi-FI" sz="1200" dirty="0"/>
          </a:p>
        </p:txBody>
      </p:sp>
      <p:grpSp>
        <p:nvGrpSpPr>
          <p:cNvPr id="9" name="Ryhmä 8"/>
          <p:cNvGrpSpPr/>
          <p:nvPr/>
        </p:nvGrpSpPr>
        <p:grpSpPr>
          <a:xfrm>
            <a:off x="8433044" y="4893816"/>
            <a:ext cx="3555756" cy="1410964"/>
            <a:chOff x="8395590" y="4893816"/>
            <a:chExt cx="3593671" cy="1410964"/>
          </a:xfrm>
        </p:grpSpPr>
        <p:sp>
          <p:nvSpPr>
            <p:cNvPr id="5" name="Suorakulmio 4"/>
            <p:cNvSpPr/>
            <p:nvPr/>
          </p:nvSpPr>
          <p:spPr>
            <a:xfrm>
              <a:off x="8395590" y="4893816"/>
              <a:ext cx="3593671" cy="1342013"/>
            </a:xfrm>
            <a:prstGeom prst="rect">
              <a:avLst/>
            </a:prstGeom>
            <a:noFill/>
            <a:ln w="12700" cap="flat" cmpd="sng" algn="ctr">
              <a:solidFill>
                <a:srgbClr val="D54B0B"/>
              </a:solidFill>
              <a:prstDash val="dash"/>
            </a:ln>
          </p:spPr>
          <p:style>
            <a:lnRef idx="2">
              <a:schemeClr val="accent6">
                <a:shade val="50000"/>
              </a:schemeClr>
            </a:lnRef>
            <a:fillRef idx="1">
              <a:schemeClr val="accent6"/>
            </a:fillRef>
            <a:effectRef idx="0">
              <a:schemeClr val="accent6"/>
            </a:effectRef>
            <a:fontRef idx="minor">
              <a:schemeClr val="lt1"/>
            </a:fontRef>
          </p:style>
          <p:txBody>
            <a:bodyPr vert="horz" lIns="0" tIns="45720" rIns="0" bIns="45720" rtlCol="0" anchor="ctr">
              <a:noAutofit/>
            </a:bodyPr>
            <a:lstStyle/>
            <a:p>
              <a:pPr marL="87313" algn="ctr" defTabSz="1018824">
                <a:lnSpc>
                  <a:spcPct val="90000"/>
                </a:lnSpc>
                <a:spcBef>
                  <a:spcPts val="1200"/>
                </a:spcBef>
                <a:spcAft>
                  <a:spcPts val="200"/>
                </a:spcAft>
                <a:buClr>
                  <a:schemeClr val="accent1"/>
                </a:buClr>
                <a:buSzPct val="100000"/>
                <a:buFont typeface="Arial" panose="020B0604020202020204" pitchFamily="34" charset="0"/>
                <a:buNone/>
              </a:pPr>
              <a:r>
                <a:rPr lang="fi-FI" sz="1100" b="1" dirty="0">
                  <a:solidFill>
                    <a:schemeClr val="tx1">
                      <a:lumMod val="75000"/>
                      <a:lumOff val="25000"/>
                    </a:schemeClr>
                  </a:solidFill>
                </a:rPr>
                <a:t>*HE 108/2016, 65§ ja 66§ tarkoittamat ehdokkaiden syrjimättömyyden </a:t>
              </a:r>
              <a:r>
                <a:rPr lang="fi-FI" sz="1100" b="1" dirty="0" smtClean="0">
                  <a:solidFill>
                    <a:schemeClr val="tx1">
                      <a:lumMod val="75000"/>
                      <a:lumOff val="25000"/>
                    </a:schemeClr>
                  </a:solidFill>
                </a:rPr>
                <a:t>varmistustoimenpiteet</a:t>
              </a:r>
            </a:p>
            <a:p>
              <a:pPr marL="87313" defTabSz="1018824">
                <a:lnSpc>
                  <a:spcPct val="90000"/>
                </a:lnSpc>
                <a:spcBef>
                  <a:spcPts val="1200"/>
                </a:spcBef>
                <a:spcAft>
                  <a:spcPts val="200"/>
                </a:spcAft>
                <a:buClr>
                  <a:schemeClr val="accent1"/>
                </a:buClr>
                <a:buSzPct val="100000"/>
                <a:buFont typeface="Arial" panose="020B0604020202020204" pitchFamily="34" charset="0"/>
                <a:buNone/>
              </a:pPr>
              <a:endParaRPr lang="fi-FI" sz="1100" dirty="0" smtClean="0">
                <a:solidFill>
                  <a:schemeClr val="tx1">
                    <a:lumMod val="75000"/>
                    <a:lumOff val="25000"/>
                  </a:schemeClr>
                </a:solidFill>
              </a:endParaRPr>
            </a:p>
            <a:p>
              <a:pPr marL="87313" algn="ctr" defTabSz="1018824">
                <a:lnSpc>
                  <a:spcPct val="90000"/>
                </a:lnSpc>
                <a:spcBef>
                  <a:spcPts val="1200"/>
                </a:spcBef>
                <a:spcAft>
                  <a:spcPts val="200"/>
                </a:spcAft>
                <a:buClr>
                  <a:schemeClr val="accent1"/>
                </a:buClr>
                <a:buSzPct val="100000"/>
                <a:buFont typeface="Arial" panose="020B0604020202020204" pitchFamily="34" charset="0"/>
                <a:buNone/>
              </a:pPr>
              <a:r>
                <a:rPr lang="fi-FI" sz="1100" b="1" dirty="0" smtClean="0">
                  <a:solidFill>
                    <a:schemeClr val="tx1">
                      <a:lumMod val="75000"/>
                      <a:lumOff val="25000"/>
                    </a:schemeClr>
                  </a:solidFill>
                </a:rPr>
                <a:t>Lue </a:t>
              </a:r>
              <a:r>
                <a:rPr lang="fi-FI" sz="1100" b="1" dirty="0">
                  <a:solidFill>
                    <a:schemeClr val="tx1">
                      <a:lumMod val="75000"/>
                      <a:lumOff val="25000"/>
                    </a:schemeClr>
                  </a:solidFill>
                </a:rPr>
                <a:t>lisää </a:t>
              </a:r>
              <a:r>
                <a:rPr lang="fi-FI" sz="1100" b="1" dirty="0" smtClean="0">
                  <a:solidFill>
                    <a:schemeClr val="tx1">
                      <a:lumMod val="75000"/>
                      <a:lumOff val="25000"/>
                    </a:schemeClr>
                  </a:solidFill>
                </a:rPr>
                <a:t>markkinayhteistyöstä</a:t>
              </a:r>
              <a:endParaRPr lang="fi-FI" sz="1100" b="1" dirty="0">
                <a:solidFill>
                  <a:schemeClr val="tx1">
                    <a:lumMod val="75000"/>
                    <a:lumOff val="25000"/>
                  </a:schemeClr>
                </a:solidFill>
              </a:endParaRPr>
            </a:p>
          </p:txBody>
        </p:sp>
        <p:graphicFrame>
          <p:nvGraphicFramePr>
            <p:cNvPr id="7" name="Objekti 6">
              <a:hlinkClick r:id="" action="ppaction://ole?verb=1"/>
            </p:cNvPr>
            <p:cNvGraphicFramePr>
              <a:graphicFrameLocks noChangeAspect="1"/>
            </p:cNvGraphicFramePr>
            <p:nvPr>
              <p:extLst>
                <p:ext uri="{D42A27DB-BD31-4B8C-83A1-F6EECF244321}">
                  <p14:modId xmlns:p14="http://schemas.microsoft.com/office/powerpoint/2010/main" val="6902226"/>
                </p:ext>
              </p:extLst>
            </p:nvPr>
          </p:nvGraphicFramePr>
          <p:xfrm>
            <a:off x="9886675" y="5354601"/>
            <a:ext cx="469224" cy="950179"/>
          </p:xfrm>
          <a:graphic>
            <a:graphicData uri="http://schemas.openxmlformats.org/presentationml/2006/ole">
              <mc:AlternateContent xmlns:mc="http://schemas.openxmlformats.org/markup-compatibility/2006">
                <mc:Choice xmlns:v="urn:schemas-microsoft-com:vml" Requires="v">
                  <p:oleObj spid="_x0000_s30851" name="Asiakirja" showAsIcon="1" r:id="rId9" imgW="380880" imgH="771480" progId="Word.Document.12">
                    <p:embed/>
                  </p:oleObj>
                </mc:Choice>
                <mc:Fallback>
                  <p:oleObj name="Asiakirja" showAsIcon="1" r:id="rId9" imgW="380880" imgH="771480" progId="Word.Document.12">
                    <p:embed/>
                    <p:pic>
                      <p:nvPicPr>
                        <p:cNvPr id="0" name=""/>
                        <p:cNvPicPr/>
                        <p:nvPr/>
                      </p:nvPicPr>
                      <p:blipFill>
                        <a:blip r:embed="rId10"/>
                        <a:stretch>
                          <a:fillRect/>
                        </a:stretch>
                      </p:blipFill>
                      <p:spPr>
                        <a:xfrm>
                          <a:off x="9886675" y="5354601"/>
                          <a:ext cx="469224" cy="950179"/>
                        </a:xfrm>
                        <a:prstGeom prst="rect">
                          <a:avLst/>
                        </a:prstGeom>
                      </p:spPr>
                    </p:pic>
                  </p:oleObj>
                </mc:Fallback>
              </mc:AlternateContent>
            </a:graphicData>
          </a:graphic>
        </p:graphicFrame>
        <p:pic>
          <p:nvPicPr>
            <p:cNvPr id="66" name="Kuva 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00206">
              <a:off x="10241062" y="5511591"/>
              <a:ext cx="249582" cy="249582"/>
            </a:xfrm>
            <a:prstGeom prst="rect">
              <a:avLst/>
            </a:prstGeom>
            <a:noFill/>
          </p:spPr>
        </p:pic>
      </p:grpSp>
      <p:pic>
        <p:nvPicPr>
          <p:cNvPr id="67" name="Kuva 6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00206">
            <a:off x="7990068" y="6017944"/>
            <a:ext cx="249582" cy="249582"/>
          </a:xfrm>
          <a:prstGeom prst="rect">
            <a:avLst/>
          </a:prstGeom>
          <a:noFill/>
        </p:spPr>
      </p:pic>
      <p:sp>
        <p:nvSpPr>
          <p:cNvPr id="63" name="Ellipsi 62"/>
          <p:cNvSpPr/>
          <p:nvPr/>
        </p:nvSpPr>
        <p:spPr>
          <a:xfrm>
            <a:off x="568470" y="4581033"/>
            <a:ext cx="1591371" cy="1574476"/>
          </a:xfrm>
          <a:prstGeom prst="ellipse">
            <a:avLst/>
          </a:prstGeom>
          <a:solidFill>
            <a:schemeClr val="bg1"/>
          </a:solidFill>
          <a:ln w="28575">
            <a:solidFill>
              <a:srgbClr val="D54B0B"/>
            </a:solidFill>
            <a:prstDash val="sysDot"/>
          </a:ln>
        </p:spPr>
        <p:style>
          <a:lnRef idx="2">
            <a:schemeClr val="accent6">
              <a:shade val="50000"/>
            </a:schemeClr>
          </a:lnRef>
          <a:fillRef idx="1">
            <a:schemeClr val="accent6"/>
          </a:fillRef>
          <a:effectRef idx="0">
            <a:schemeClr val="accent6"/>
          </a:effectRef>
          <a:fontRef idx="minor">
            <a:schemeClr val="lt1"/>
          </a:fontRef>
        </p:style>
        <p:txBody>
          <a:bodyPr vert="horz" lIns="0" tIns="45720" rIns="0" bIns="45720" rtlCol="0" anchor="ctr">
            <a:noAutofit/>
          </a:bodyPr>
          <a:lstStyle/>
          <a:p>
            <a:pPr algn="ctr">
              <a:lnSpc>
                <a:spcPct val="90000"/>
              </a:lnSpc>
              <a:spcBef>
                <a:spcPts val="1200"/>
              </a:spcBef>
              <a:spcAft>
                <a:spcPts val="201"/>
              </a:spcAft>
              <a:buClr>
                <a:srgbClr val="900000"/>
              </a:buClr>
              <a:buSzPct val="100000"/>
              <a:buFont typeface="Arial" panose="020B0604020202020204" pitchFamily="34" charset="0"/>
              <a:buNone/>
            </a:pPr>
            <a:endParaRPr lang="fi-FI" sz="1400" dirty="0">
              <a:solidFill>
                <a:srgbClr val="000000">
                  <a:lumMod val="75000"/>
                  <a:lumOff val="25000"/>
                </a:srgbClr>
              </a:solidFill>
            </a:endParaRPr>
          </a:p>
        </p:txBody>
      </p:sp>
      <p:sp>
        <p:nvSpPr>
          <p:cNvPr id="64" name="Suorakulmio 63"/>
          <p:cNvSpPr/>
          <p:nvPr/>
        </p:nvSpPr>
        <p:spPr>
          <a:xfrm>
            <a:off x="644989" y="4746117"/>
            <a:ext cx="1401725" cy="1323439"/>
          </a:xfrm>
          <a:prstGeom prst="rect">
            <a:avLst/>
          </a:prstGeom>
          <a:noFill/>
        </p:spPr>
        <p:txBody>
          <a:bodyPr wrap="square">
            <a:spAutoFit/>
          </a:bodyPr>
          <a:lstStyle/>
          <a:p>
            <a:pPr algn="ctr"/>
            <a:r>
              <a:rPr lang="fi-FI" sz="1000" dirty="0" smtClean="0">
                <a:solidFill>
                  <a:srgbClr val="000000">
                    <a:lumMod val="75000"/>
                    <a:lumOff val="25000"/>
                  </a:srgbClr>
                </a:solidFill>
              </a:rPr>
              <a:t>Työpajat</a:t>
            </a:r>
          </a:p>
          <a:p>
            <a:pPr algn="ctr"/>
            <a:r>
              <a:rPr lang="fi-FI" sz="1000" dirty="0">
                <a:solidFill>
                  <a:srgbClr val="000000">
                    <a:lumMod val="75000"/>
                    <a:lumOff val="25000"/>
                  </a:srgbClr>
                </a:solidFill>
              </a:rPr>
              <a:t>Palvelumuotoilu</a:t>
            </a:r>
          </a:p>
          <a:p>
            <a:pPr algn="ctr"/>
            <a:r>
              <a:rPr lang="fi-FI" sz="1000" dirty="0" smtClean="0">
                <a:solidFill>
                  <a:srgbClr val="000000">
                    <a:lumMod val="75000"/>
                    <a:lumOff val="25000"/>
                  </a:srgbClr>
                </a:solidFill>
              </a:rPr>
              <a:t>Tutkimushankkeet</a:t>
            </a:r>
            <a:endParaRPr lang="fi-FI" sz="1000" dirty="0">
              <a:solidFill>
                <a:srgbClr val="000000">
                  <a:lumMod val="75000"/>
                  <a:lumOff val="25000"/>
                </a:srgbClr>
              </a:solidFill>
            </a:endParaRPr>
          </a:p>
          <a:p>
            <a:pPr algn="ctr"/>
            <a:r>
              <a:rPr lang="fi-FI" sz="1000" dirty="0" smtClean="0">
                <a:solidFill>
                  <a:srgbClr val="000000">
                    <a:lumMod val="75000"/>
                    <a:lumOff val="25000"/>
                  </a:srgbClr>
                </a:solidFill>
              </a:rPr>
              <a:t>Markkinavuoropuhelut</a:t>
            </a:r>
            <a:endParaRPr lang="fi-FI" sz="1000" dirty="0">
              <a:solidFill>
                <a:srgbClr val="000000">
                  <a:lumMod val="75000"/>
                  <a:lumOff val="25000"/>
                </a:srgbClr>
              </a:solidFill>
            </a:endParaRPr>
          </a:p>
          <a:p>
            <a:pPr algn="ctr"/>
            <a:r>
              <a:rPr lang="fi-FI" sz="1000" dirty="0" smtClean="0">
                <a:solidFill>
                  <a:srgbClr val="000000">
                    <a:lumMod val="75000"/>
                    <a:lumOff val="25000"/>
                  </a:srgbClr>
                </a:solidFill>
              </a:rPr>
              <a:t>Ideakyselyt</a:t>
            </a:r>
            <a:endParaRPr lang="fi-FI" sz="1000" dirty="0">
              <a:solidFill>
                <a:srgbClr val="000000">
                  <a:lumMod val="75000"/>
                  <a:lumOff val="25000"/>
                </a:srgbClr>
              </a:solidFill>
            </a:endParaRPr>
          </a:p>
          <a:p>
            <a:pPr algn="ctr"/>
            <a:r>
              <a:rPr lang="fi-FI" sz="1000" dirty="0" err="1" smtClean="0">
                <a:solidFill>
                  <a:srgbClr val="000000">
                    <a:lumMod val="75000"/>
                    <a:lumOff val="25000"/>
                  </a:srgbClr>
                </a:solidFill>
              </a:rPr>
              <a:t>Hackathonit</a:t>
            </a:r>
            <a:endParaRPr lang="fi-FI" sz="1000" dirty="0">
              <a:solidFill>
                <a:srgbClr val="000000">
                  <a:lumMod val="75000"/>
                  <a:lumOff val="25000"/>
                </a:srgbClr>
              </a:solidFill>
            </a:endParaRPr>
          </a:p>
          <a:p>
            <a:pPr algn="ctr"/>
            <a:r>
              <a:rPr lang="fi-FI" sz="1000" dirty="0" smtClean="0">
                <a:solidFill>
                  <a:srgbClr val="000000">
                    <a:lumMod val="75000"/>
                    <a:lumOff val="25000"/>
                  </a:srgbClr>
                </a:solidFill>
              </a:rPr>
              <a:t>Ideakilpailut</a:t>
            </a:r>
          </a:p>
          <a:p>
            <a:pPr algn="ctr"/>
            <a:r>
              <a:rPr lang="fi-FI" sz="1000" dirty="0" smtClean="0">
                <a:solidFill>
                  <a:srgbClr val="000000">
                    <a:lumMod val="75000"/>
                    <a:lumOff val="25000"/>
                  </a:srgbClr>
                </a:solidFill>
              </a:rPr>
              <a:t>Kokeilut</a:t>
            </a:r>
          </a:p>
        </p:txBody>
      </p:sp>
      <p:sp>
        <p:nvSpPr>
          <p:cNvPr id="57" name="Tekstiruutu 56"/>
          <p:cNvSpPr txBox="1"/>
          <p:nvPr/>
        </p:nvSpPr>
        <p:spPr>
          <a:xfrm>
            <a:off x="503036" y="4311130"/>
            <a:ext cx="3520249" cy="276999"/>
          </a:xfrm>
          <a:prstGeom prst="rect">
            <a:avLst/>
          </a:prstGeom>
          <a:noFill/>
        </p:spPr>
        <p:txBody>
          <a:bodyPr wrap="square" rtlCol="0">
            <a:spAutoFit/>
          </a:bodyPr>
          <a:lstStyle/>
          <a:p>
            <a:r>
              <a:rPr lang="fi-FI" sz="1200" b="1" dirty="0" smtClean="0">
                <a:solidFill>
                  <a:schemeClr val="tx1">
                    <a:lumMod val="75000"/>
                    <a:lumOff val="25000"/>
                  </a:schemeClr>
                </a:solidFill>
              </a:rPr>
              <a:t>yhteiskehittämisen menetelmiä ja case-kuvauksia:</a:t>
            </a:r>
            <a:endParaRPr lang="fi-FI" sz="1200" b="1" dirty="0">
              <a:solidFill>
                <a:schemeClr val="tx1">
                  <a:lumMod val="75000"/>
                  <a:lumOff val="25000"/>
                </a:schemeClr>
              </a:solidFill>
            </a:endParaRPr>
          </a:p>
        </p:txBody>
      </p:sp>
      <p:pic>
        <p:nvPicPr>
          <p:cNvPr id="58" name="Kuva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00206">
            <a:off x="6565428" y="5944765"/>
            <a:ext cx="249582" cy="249582"/>
          </a:xfrm>
          <a:prstGeom prst="rect">
            <a:avLst/>
          </a:prstGeom>
          <a:noFill/>
        </p:spPr>
      </p:pic>
    </p:spTree>
    <p:extLst>
      <p:ext uri="{BB962C8B-B14F-4D97-AF65-F5344CB8AC3E}">
        <p14:creationId xmlns:p14="http://schemas.microsoft.com/office/powerpoint/2010/main" val="109953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Alatunnisteen paikkamerkki 6"/>
          <p:cNvSpPr>
            <a:spLocks noGrp="1"/>
          </p:cNvSpPr>
          <p:nvPr>
            <p:ph type="ftr" sz="quarter" idx="11"/>
          </p:nvPr>
        </p:nvSpPr>
        <p:spPr/>
        <p:txBody>
          <a:bodyPr/>
          <a:lstStyle/>
          <a:p>
            <a:r>
              <a:rPr lang="fi-FI" smtClean="0"/>
              <a:t>HANKINTOIHIN LIITTYVÄ STRATEGINEN SUUNNITTELU</a:t>
            </a:r>
            <a:endParaRPr lang="fi-FI" dirty="0"/>
          </a:p>
        </p:txBody>
      </p:sp>
      <p:sp>
        <p:nvSpPr>
          <p:cNvPr id="8" name="Dian numeron paikkamerkki 7"/>
          <p:cNvSpPr>
            <a:spLocks noGrp="1"/>
          </p:cNvSpPr>
          <p:nvPr>
            <p:ph type="sldNum" sz="quarter" idx="12"/>
          </p:nvPr>
        </p:nvSpPr>
        <p:spPr/>
        <p:txBody>
          <a:bodyPr/>
          <a:lstStyle/>
          <a:p>
            <a:fld id="{0E9EC09B-81EE-4D0F-8E4F-0F6E96E51DDF}" type="slidenum">
              <a:rPr lang="fi-FI" smtClean="0"/>
              <a:t>23</a:t>
            </a:fld>
            <a:endParaRPr lang="fi-FI"/>
          </a:p>
        </p:txBody>
      </p:sp>
      <p:sp>
        <p:nvSpPr>
          <p:cNvPr id="15" name="Otsikko 1"/>
          <p:cNvSpPr txBox="1">
            <a:spLocks/>
          </p:cNvSpPr>
          <p:nvPr/>
        </p:nvSpPr>
        <p:spPr>
          <a:xfrm>
            <a:off x="1097280" y="522514"/>
            <a:ext cx="10058400" cy="627018"/>
          </a:xfrm>
          <a:prstGeom prst="rect">
            <a:avLst/>
          </a:prstGeom>
        </p:spPr>
        <p:txBody>
          <a:bodyPr vert="horz" lIns="91440" tIns="45720" rIns="91440" bIns="45720" rtlCol="0" anchor="b">
            <a:normAutofit/>
          </a:bodyPr>
          <a:lstStyle>
            <a:lvl1pPr algn="l" defTabSz="914423" rtl="0" eaLnBrk="1" latinLnBrk="0" hangingPunct="1">
              <a:lnSpc>
                <a:spcPct val="85000"/>
              </a:lnSpc>
              <a:spcBef>
                <a:spcPct val="0"/>
              </a:spcBef>
              <a:buNone/>
              <a:defRPr sz="2400" kern="1200" spc="-50" baseline="0">
                <a:solidFill>
                  <a:schemeClr val="tx1">
                    <a:lumMod val="75000"/>
                    <a:lumOff val="25000"/>
                  </a:schemeClr>
                </a:solidFill>
                <a:latin typeface="+mj-lt"/>
                <a:ea typeface="+mj-ea"/>
                <a:cs typeface="+mj-cs"/>
              </a:defRPr>
            </a:lvl1pPr>
          </a:lstStyle>
          <a:p>
            <a:r>
              <a:rPr lang="fi-FI" dirty="0" smtClean="0">
                <a:solidFill>
                  <a:srgbClr val="000000">
                    <a:lumMod val="75000"/>
                    <a:lumOff val="25000"/>
                  </a:srgbClr>
                </a:solidFill>
              </a:rPr>
              <a:t>Käyttöoikeussopimukset ja valtiontuki</a:t>
            </a:r>
            <a:endParaRPr lang="fi-FI" dirty="0">
              <a:solidFill>
                <a:srgbClr val="000000">
                  <a:lumMod val="75000"/>
                  <a:lumOff val="25000"/>
                </a:srgbClr>
              </a:solidFill>
            </a:endParaRPr>
          </a:p>
        </p:txBody>
      </p:sp>
      <p:sp>
        <p:nvSpPr>
          <p:cNvPr id="11" name="Sisällön paikkamerkki 3"/>
          <p:cNvSpPr>
            <a:spLocks noGrp="1"/>
          </p:cNvSpPr>
          <p:nvPr>
            <p:ph sz="half" idx="2"/>
          </p:nvPr>
        </p:nvSpPr>
        <p:spPr>
          <a:xfrm>
            <a:off x="991432" y="1810785"/>
            <a:ext cx="5397336" cy="4317191"/>
          </a:xfrm>
        </p:spPr>
        <p:txBody>
          <a:bodyPr>
            <a:noAutofit/>
          </a:bodyPr>
          <a:lstStyle/>
          <a:p>
            <a:pPr marL="0" indent="0">
              <a:buNone/>
            </a:pPr>
            <a:r>
              <a:rPr lang="fi-FI" sz="1600" dirty="0" smtClean="0">
                <a:solidFill>
                  <a:srgbClr val="D54B0B"/>
                </a:solidFill>
              </a:rPr>
              <a:t>KÄYTTÖOIKEUSSOPIMUKSET</a:t>
            </a:r>
            <a:endParaRPr lang="fi-FI" sz="1600" dirty="0">
              <a:solidFill>
                <a:srgbClr val="D54B0B"/>
              </a:solidFill>
            </a:endParaRPr>
          </a:p>
          <a:p>
            <a:r>
              <a:rPr lang="fi-FI" sz="1200" b="1" dirty="0" smtClean="0"/>
              <a:t>Käyttöoikeussopimus voi tulla kyseeseen, kun kaupunki toimii alustana ja mahdollistajana. </a:t>
            </a:r>
            <a:r>
              <a:rPr lang="fi-FI" sz="1200" dirty="0" smtClean="0"/>
              <a:t>Silloin</a:t>
            </a:r>
            <a:r>
              <a:rPr lang="fi-FI" sz="1200" b="1" dirty="0" smtClean="0"/>
              <a:t> </a:t>
            </a:r>
            <a:r>
              <a:rPr lang="fi-FI" sz="1200" dirty="0" err="1" smtClean="0"/>
              <a:t>tietylle</a:t>
            </a:r>
            <a:r>
              <a:rPr lang="fi-FI" sz="1200" dirty="0" smtClean="0"/>
              <a:t> </a:t>
            </a:r>
            <a:r>
              <a:rPr lang="fi-FI" sz="1200" dirty="0"/>
              <a:t>yritykselle annetaan mahdollisuus hyödyntää kaupungin antamaa </a:t>
            </a:r>
            <a:r>
              <a:rPr lang="fi-FI" sz="1200" dirty="0" smtClean="0"/>
              <a:t>alustaa (kuten mainostila) ja saamaan siitä liiketaloudellista hyötyä. </a:t>
            </a:r>
          </a:p>
          <a:p>
            <a:r>
              <a:rPr lang="fi-FI" sz="1200" dirty="0" smtClean="0"/>
              <a:t>Käyttöoikeussopimus </a:t>
            </a:r>
            <a:r>
              <a:rPr lang="fi-FI" sz="1200" dirty="0"/>
              <a:t>on palvelua tai rakennusurakkaa koskeva sopimus, jossa palvelun tai rakennustyön </a:t>
            </a:r>
            <a:r>
              <a:rPr lang="fi-FI" sz="1200" i="1" dirty="0"/>
              <a:t>vastikkeena</a:t>
            </a:r>
            <a:r>
              <a:rPr lang="fi-FI" sz="1200" dirty="0"/>
              <a:t> on joko toteutettavan palvelujärjestelmän </a:t>
            </a:r>
            <a:r>
              <a:rPr lang="fi-FI" sz="1200" dirty="0" smtClean="0"/>
              <a:t>tai </a:t>
            </a:r>
            <a:r>
              <a:rPr lang="fi-FI" sz="1200" dirty="0"/>
              <a:t>rakennettavan kohteen käyttöoikeus taikka tällainen oikeus ja maksu yhdessä</a:t>
            </a:r>
            <a:r>
              <a:rPr lang="fi-FI" sz="1200" dirty="0" smtClean="0"/>
              <a:t>.</a:t>
            </a:r>
            <a:endParaRPr lang="fi-FI" sz="1200" dirty="0"/>
          </a:p>
          <a:p>
            <a:pPr>
              <a:spcAft>
                <a:spcPts val="500"/>
              </a:spcAft>
            </a:pPr>
            <a:r>
              <a:rPr lang="fi-FI" sz="1200" dirty="0" smtClean="0"/>
              <a:t>Käyttöoikeussopimuksissa hankintayksiköltä sopimuskumppanille siirtyy käyttöoikeuden ohella myös toiminnallinen ja </a:t>
            </a:r>
            <a:r>
              <a:rPr lang="fi-FI" sz="1200" dirty="0"/>
              <a:t>taloudellinen </a:t>
            </a:r>
            <a:r>
              <a:rPr lang="fi-FI" sz="1200" dirty="0" smtClean="0"/>
              <a:t>riski.</a:t>
            </a:r>
          </a:p>
          <a:p>
            <a:pPr marL="452639" lvl="3" indent="0">
              <a:buNone/>
            </a:pPr>
            <a:r>
              <a:rPr lang="fi-FI" sz="1050" i="1" dirty="0" smtClean="0"/>
              <a:t>Toiminnallinen riski</a:t>
            </a:r>
            <a:r>
              <a:rPr lang="fi-FI" sz="1050" dirty="0" smtClean="0"/>
              <a:t> </a:t>
            </a:r>
            <a:r>
              <a:rPr lang="fi-FI" sz="1050" dirty="0"/>
              <a:t>= </a:t>
            </a:r>
            <a:r>
              <a:rPr lang="fi-FI" sz="1050" dirty="0" smtClean="0"/>
              <a:t>Rakennusurakan </a:t>
            </a:r>
            <a:r>
              <a:rPr lang="fi-FI" sz="1050" dirty="0"/>
              <a:t>toteuttamiseen tai palvelujen tarjoamiseen ja hallinnoimiseen liittyvä </a:t>
            </a:r>
            <a:r>
              <a:rPr lang="fi-FI" sz="1050" dirty="0" smtClean="0"/>
              <a:t>riski</a:t>
            </a:r>
          </a:p>
          <a:p>
            <a:pPr marL="452639" lvl="3" indent="0">
              <a:buNone/>
            </a:pPr>
            <a:r>
              <a:rPr lang="fi-FI" sz="1050" i="1" dirty="0"/>
              <a:t>Taloudellinen riski </a:t>
            </a:r>
            <a:r>
              <a:rPr lang="fi-FI" sz="1050" dirty="0"/>
              <a:t>= </a:t>
            </a:r>
            <a:r>
              <a:rPr lang="fi-FI" sz="1050" dirty="0" smtClean="0"/>
              <a:t>Riski </a:t>
            </a:r>
            <a:r>
              <a:rPr lang="fi-FI" sz="1050" dirty="0"/>
              <a:t>siitä, ettei kaikkia urakoiden tai palvelujen toteuttamiseksi tehtyjä investointeja ja niistä aiheutuneita kustannuksia saada takaisin tavanomaisissa </a:t>
            </a:r>
            <a:r>
              <a:rPr lang="fi-FI" sz="1050" dirty="0" smtClean="0"/>
              <a:t>käyttöolosuhteissa. Osa tästä riskistä saattaa jäädä hankintayksikölle.</a:t>
            </a:r>
          </a:p>
          <a:p>
            <a:r>
              <a:rPr lang="fi-FI" sz="1200" dirty="0"/>
              <a:t>Käyttöoikeussopimus on yksi hankintasopimuksen muoto, ja se tulee kilpailuttaa joko Hilman kautta mikäli hankintalain kynnysarvo (500 000  €)  ylittyy tai pienhankintana kaupungin omien ohjeiden mukaisesti</a:t>
            </a:r>
            <a:r>
              <a:rPr lang="fi-FI" sz="1200" dirty="0" smtClean="0"/>
              <a:t>.</a:t>
            </a:r>
            <a:endParaRPr lang="fi-FI" sz="1200" b="1" dirty="0"/>
          </a:p>
        </p:txBody>
      </p:sp>
      <p:sp>
        <p:nvSpPr>
          <p:cNvPr id="12" name="Sisällön paikkamerkki 5"/>
          <p:cNvSpPr>
            <a:spLocks noGrp="1"/>
          </p:cNvSpPr>
          <p:nvPr>
            <p:ph sz="quarter" idx="4"/>
          </p:nvPr>
        </p:nvSpPr>
        <p:spPr>
          <a:xfrm>
            <a:off x="6521115" y="1857271"/>
            <a:ext cx="5221229" cy="4317191"/>
          </a:xfrm>
        </p:spPr>
        <p:txBody>
          <a:bodyPr>
            <a:noAutofit/>
          </a:bodyPr>
          <a:lstStyle/>
          <a:p>
            <a:pPr marL="0" indent="0">
              <a:buNone/>
            </a:pPr>
            <a:r>
              <a:rPr lang="fi-FI" sz="1600" dirty="0" smtClean="0">
                <a:solidFill>
                  <a:srgbClr val="D54B0B"/>
                </a:solidFill>
              </a:rPr>
              <a:t>VALTIONTUKISÄÄNTELY</a:t>
            </a:r>
            <a:endParaRPr lang="fi-FI" sz="1600" b="1" dirty="0" smtClean="0"/>
          </a:p>
          <a:p>
            <a:pPr>
              <a:lnSpc>
                <a:spcPct val="70000"/>
              </a:lnSpc>
            </a:pPr>
            <a:r>
              <a:rPr lang="fi-FI" sz="1200" dirty="0"/>
              <a:t>Kun tehdään yhteistyötä yrityksen kanssa on tärkeää tunnistaa </a:t>
            </a:r>
            <a:r>
              <a:rPr lang="fi-FI" sz="1200" dirty="0" smtClean="0"/>
              <a:t>ennalta, </a:t>
            </a:r>
            <a:r>
              <a:rPr lang="fi-FI" sz="1200" dirty="0"/>
              <a:t>voiko yhteistyössä olla kyse kaupungin myöntämästä valtiontuesta kyseiselle yritykselle</a:t>
            </a:r>
            <a:r>
              <a:rPr lang="fi-FI" sz="1200" dirty="0" smtClean="0"/>
              <a:t>.</a:t>
            </a:r>
            <a:endParaRPr lang="fi-FI" sz="1200" dirty="0"/>
          </a:p>
          <a:p>
            <a:pPr>
              <a:lnSpc>
                <a:spcPct val="70000"/>
              </a:lnSpc>
            </a:pPr>
            <a:r>
              <a:rPr lang="fi-FI" sz="1200" dirty="0"/>
              <a:t>Valtiontuen tunnusmerkkejä ovat </a:t>
            </a:r>
            <a:r>
              <a:rPr lang="fi-FI" sz="1200" dirty="0" smtClean="0"/>
              <a:t>mm.:</a:t>
            </a:r>
            <a:endParaRPr lang="fi-FI" sz="1200" dirty="0"/>
          </a:p>
          <a:p>
            <a:pPr marL="657216" lvl="6" indent="-457211">
              <a:lnSpc>
                <a:spcPct val="70000"/>
              </a:lnSpc>
              <a:spcBef>
                <a:spcPts val="1200"/>
              </a:spcBef>
              <a:spcAft>
                <a:spcPts val="201"/>
              </a:spcAft>
              <a:buSzPct val="100000"/>
              <a:buFont typeface="Arial" panose="020B0604020202020204" pitchFamily="34" charset="0"/>
              <a:buChar char="•"/>
            </a:pPr>
            <a:r>
              <a:rPr lang="fi-FI" sz="1200" dirty="0"/>
              <a:t>Julkisia varoja tai etua kanavoidaan julkisiin tai yksityisiin yrityksiin</a:t>
            </a:r>
          </a:p>
          <a:p>
            <a:pPr marL="657216" lvl="6" indent="-457211">
              <a:lnSpc>
                <a:spcPct val="70000"/>
              </a:lnSpc>
              <a:spcBef>
                <a:spcPts val="1200"/>
              </a:spcBef>
              <a:spcAft>
                <a:spcPts val="201"/>
              </a:spcAft>
              <a:buSzPct val="100000"/>
              <a:buFont typeface="Arial" panose="020B0604020202020204" pitchFamily="34" charset="0"/>
              <a:buChar char="•"/>
            </a:pPr>
            <a:r>
              <a:rPr lang="fi-FI" sz="1200" dirty="0"/>
              <a:t>Toimenpide tai etu kohdistuu vain </a:t>
            </a:r>
            <a:r>
              <a:rPr lang="fi-FI" sz="1200" dirty="0" err="1"/>
              <a:t>tiettyihin</a:t>
            </a:r>
            <a:r>
              <a:rPr lang="fi-FI" sz="1200" dirty="0"/>
              <a:t> yrityksiin tai toimialaan</a:t>
            </a:r>
          </a:p>
          <a:p>
            <a:pPr marL="657216" lvl="6" indent="-457211">
              <a:lnSpc>
                <a:spcPct val="70000"/>
              </a:lnSpc>
              <a:spcBef>
                <a:spcPts val="1200"/>
              </a:spcBef>
              <a:spcAft>
                <a:spcPts val="201"/>
              </a:spcAft>
              <a:buSzPct val="100000"/>
              <a:buFont typeface="Arial" panose="020B0604020202020204" pitchFamily="34" charset="0"/>
              <a:buChar char="•"/>
            </a:pPr>
            <a:r>
              <a:rPr lang="fi-FI" sz="1200" dirty="0"/>
              <a:t>Toimenpide vääristää tai uhkaa vääristää kilpailua</a:t>
            </a:r>
          </a:p>
          <a:p>
            <a:pPr>
              <a:lnSpc>
                <a:spcPct val="70000"/>
              </a:lnSpc>
            </a:pPr>
            <a:r>
              <a:rPr lang="fi-FI" sz="1200" dirty="0"/>
              <a:t>Esimerkiksi </a:t>
            </a:r>
            <a:r>
              <a:rPr lang="fi-FI" sz="1200" dirty="0" smtClean="0"/>
              <a:t>tilanne jossa kaupungin tiloja annetaan käyttöön ilmaiseksi tai alihintaan voi täyttää valtiontuen tunnusmerkit.</a:t>
            </a:r>
            <a:endParaRPr lang="fi-FI" sz="1200" dirty="0"/>
          </a:p>
          <a:p>
            <a:pPr>
              <a:lnSpc>
                <a:spcPct val="70000"/>
              </a:lnSpc>
            </a:pPr>
            <a:r>
              <a:rPr lang="fi-FI" sz="1200" dirty="0"/>
              <a:t>Valtiontuki voi tulla kyseeseen myös </a:t>
            </a:r>
            <a:r>
              <a:rPr lang="fi-FI" sz="1200" dirty="0" err="1"/>
              <a:t>t&amp;k-toiminnassa</a:t>
            </a:r>
            <a:r>
              <a:rPr lang="fi-FI" sz="1200" dirty="0"/>
              <a:t>, jossa kaupungin saama hyöty ja käytetty panostus eivät ole tasapainossa. </a:t>
            </a:r>
          </a:p>
          <a:p>
            <a:pPr>
              <a:lnSpc>
                <a:spcPct val="70000"/>
              </a:lnSpc>
            </a:pPr>
            <a:r>
              <a:rPr lang="fi-FI" sz="1200" dirty="0" smtClean="0"/>
              <a:t>Jos </a:t>
            </a:r>
            <a:r>
              <a:rPr lang="fi-FI" sz="1200" dirty="0"/>
              <a:t>tunnistat, että yhteistyö tulee olemaan luonteeltaan valtiontukea, selvitä siihen liittyvät menettelytavat (ennakkoilmoitusmenettely, de </a:t>
            </a:r>
            <a:r>
              <a:rPr lang="fi-FI" sz="1200" dirty="0" err="1"/>
              <a:t>minimis</a:t>
            </a:r>
            <a:r>
              <a:rPr lang="fi-FI" sz="1200" dirty="0"/>
              <a:t> vai joku muu) ennen yhteistyön aloittamista eli tuen </a:t>
            </a:r>
            <a:r>
              <a:rPr lang="fi-FI" sz="1200" dirty="0" smtClean="0"/>
              <a:t>myöntämistä.</a:t>
            </a:r>
          </a:p>
        </p:txBody>
      </p:sp>
      <p:sp>
        <p:nvSpPr>
          <p:cNvPr id="13" name="Tekstiruutu 12"/>
          <p:cNvSpPr txBox="1"/>
          <p:nvPr/>
        </p:nvSpPr>
        <p:spPr>
          <a:xfrm>
            <a:off x="991432" y="1275584"/>
            <a:ext cx="10750913" cy="480131"/>
          </a:xfrm>
          <a:prstGeom prst="rect">
            <a:avLst/>
          </a:prstGeom>
          <a:noFill/>
        </p:spPr>
        <p:txBody>
          <a:bodyPr wrap="square" rtlCol="0">
            <a:spAutoFit/>
          </a:bodyPr>
          <a:lstStyle/>
          <a:p>
            <a:pPr defTabSz="914423">
              <a:lnSpc>
                <a:spcPct val="90000"/>
              </a:lnSpc>
              <a:spcBef>
                <a:spcPts val="1200"/>
              </a:spcBef>
              <a:spcAft>
                <a:spcPts val="201"/>
              </a:spcAft>
              <a:buClr>
                <a:schemeClr val="accent1"/>
              </a:buClr>
              <a:buSzPct val="100000"/>
            </a:pPr>
            <a:r>
              <a:rPr lang="fi-FI" sz="1400" dirty="0" smtClean="0">
                <a:solidFill>
                  <a:schemeClr val="tx1">
                    <a:lumMod val="75000"/>
                    <a:lumOff val="25000"/>
                  </a:schemeClr>
                </a:solidFill>
              </a:rPr>
              <a:t>Vaikka kehittämisyhteistyössä kaupungin </a:t>
            </a:r>
            <a:r>
              <a:rPr lang="fi-FI" sz="1400" dirty="0">
                <a:solidFill>
                  <a:schemeClr val="tx1">
                    <a:lumMod val="75000"/>
                    <a:lumOff val="25000"/>
                  </a:schemeClr>
                </a:solidFill>
              </a:rPr>
              <a:t>ja yrityksen </a:t>
            </a:r>
            <a:r>
              <a:rPr lang="fi-FI" sz="1400" dirty="0" smtClean="0">
                <a:solidFill>
                  <a:schemeClr val="tx1">
                    <a:lumMod val="75000"/>
                    <a:lumOff val="25000"/>
                  </a:schemeClr>
                </a:solidFill>
              </a:rPr>
              <a:t>välillä ei liikkuisi raha, </a:t>
            </a:r>
            <a:r>
              <a:rPr lang="fi-FI" sz="1400" dirty="0">
                <a:solidFill>
                  <a:schemeClr val="tx1">
                    <a:lumMod val="75000"/>
                    <a:lumOff val="25000"/>
                  </a:schemeClr>
                </a:solidFill>
              </a:rPr>
              <a:t>voi </a:t>
            </a:r>
            <a:r>
              <a:rPr lang="fi-FI" sz="1400" dirty="0" smtClean="0">
                <a:solidFill>
                  <a:schemeClr val="tx1">
                    <a:lumMod val="75000"/>
                    <a:lumOff val="25000"/>
                  </a:schemeClr>
                </a:solidFill>
              </a:rPr>
              <a:t>siinä tosiasiallisesti olla kyse käyttöoikeussopimuksesta </a:t>
            </a:r>
            <a:br>
              <a:rPr lang="fi-FI" sz="1400" dirty="0" smtClean="0">
                <a:solidFill>
                  <a:schemeClr val="tx1">
                    <a:lumMod val="75000"/>
                    <a:lumOff val="25000"/>
                  </a:schemeClr>
                </a:solidFill>
              </a:rPr>
            </a:br>
            <a:r>
              <a:rPr lang="fi-FI" sz="1400" dirty="0" smtClean="0">
                <a:solidFill>
                  <a:schemeClr val="tx1">
                    <a:lumMod val="75000"/>
                    <a:lumOff val="25000"/>
                  </a:schemeClr>
                </a:solidFill>
              </a:rPr>
              <a:t>tai </a:t>
            </a:r>
            <a:r>
              <a:rPr lang="fi-FI" sz="1400" dirty="0">
                <a:solidFill>
                  <a:schemeClr val="tx1">
                    <a:lumMod val="75000"/>
                    <a:lumOff val="25000"/>
                  </a:schemeClr>
                </a:solidFill>
              </a:rPr>
              <a:t>valtiontuesta.</a:t>
            </a:r>
          </a:p>
        </p:txBody>
      </p:sp>
      <p:sp>
        <p:nvSpPr>
          <p:cNvPr id="9" name="Suorakulmio 8">
            <a:hlinkClick r:id="rId2" action="ppaction://hlinksldjump"/>
          </p:cNvPr>
          <p:cNvSpPr/>
          <p:nvPr/>
        </p:nvSpPr>
        <p:spPr>
          <a:xfrm>
            <a:off x="10822305" y="6459787"/>
            <a:ext cx="1219200" cy="274458"/>
          </a:xfrm>
          <a:prstGeom prst="rect">
            <a:avLst/>
          </a:prstGeom>
          <a:solidFill>
            <a:srgbClr val="C03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Tree>
    <p:extLst>
      <p:ext uri="{BB962C8B-B14F-4D97-AF65-F5344CB8AC3E}">
        <p14:creationId xmlns:p14="http://schemas.microsoft.com/office/powerpoint/2010/main" val="2330661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Pilotoinnit ja kokeilut</a:t>
            </a:r>
            <a:endParaRPr lang="fi-FI" dirty="0"/>
          </a:p>
        </p:txBody>
      </p:sp>
      <p:sp>
        <p:nvSpPr>
          <p:cNvPr id="3" name="Alatunnisteen paikkamerkki 2"/>
          <p:cNvSpPr>
            <a:spLocks noGrp="1"/>
          </p:cNvSpPr>
          <p:nvPr>
            <p:ph type="ftr" sz="quarter" idx="11"/>
          </p:nvPr>
        </p:nvSpPr>
        <p:spPr/>
        <p:txBody>
          <a:bodyPr/>
          <a:lstStyle/>
          <a:p>
            <a:r>
              <a:rPr lang="fi-FI" smtClean="0"/>
              <a:t>HANKINTOIHIN LIITTYVÄ STRATEGINEN SUUNNITTELU</a:t>
            </a:r>
            <a:endParaRPr lang="fi-FI" dirty="0"/>
          </a:p>
        </p:txBody>
      </p:sp>
      <p:sp>
        <p:nvSpPr>
          <p:cNvPr id="4" name="Dian numeron paikkamerkki 3"/>
          <p:cNvSpPr>
            <a:spLocks noGrp="1"/>
          </p:cNvSpPr>
          <p:nvPr>
            <p:ph type="sldNum" sz="quarter" idx="12"/>
          </p:nvPr>
        </p:nvSpPr>
        <p:spPr/>
        <p:txBody>
          <a:bodyPr/>
          <a:lstStyle/>
          <a:p>
            <a:fld id="{0E9EC09B-81EE-4D0F-8E4F-0F6E96E51DDF}" type="slidenum">
              <a:rPr lang="fi-FI" smtClean="0"/>
              <a:t>24</a:t>
            </a:fld>
            <a:endParaRPr lang="fi-FI"/>
          </a:p>
        </p:txBody>
      </p:sp>
      <p:sp>
        <p:nvSpPr>
          <p:cNvPr id="5" name="Sisällön paikkamerkki 2"/>
          <p:cNvSpPr txBox="1">
            <a:spLocks/>
          </p:cNvSpPr>
          <p:nvPr/>
        </p:nvSpPr>
        <p:spPr>
          <a:xfrm>
            <a:off x="1097280" y="2198109"/>
            <a:ext cx="9274387" cy="846518"/>
          </a:xfrm>
          <a:prstGeom prst="rect">
            <a:avLst/>
          </a:prstGeom>
          <a:noFill/>
          <a:ln w="12700" cap="flat" cmpd="sng" algn="ctr">
            <a:noFill/>
            <a:prstDash val="dash"/>
          </a:ln>
        </p:spPr>
        <p:style>
          <a:lnRef idx="2">
            <a:schemeClr val="accent6">
              <a:shade val="50000"/>
            </a:schemeClr>
          </a:lnRef>
          <a:fillRef idx="1">
            <a:schemeClr val="accent6"/>
          </a:fillRef>
          <a:effectRef idx="0">
            <a:schemeClr val="accent6"/>
          </a:effectRef>
          <a:fontRef idx="minor">
            <a:schemeClr val="lt1"/>
          </a:fontRef>
        </p:style>
        <p:txBody>
          <a:bodyPr vert="horz" lIns="0" tIns="45720" rIns="0" bIns="45720" rtlCol="0" anchor="ctr">
            <a:noAutofit/>
          </a:bodyPr>
          <a:lstStyle>
            <a:lvl1pPr marL="457211" indent="-457211"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lt1"/>
                </a:solidFill>
                <a:latin typeface="+mn-lt"/>
                <a:ea typeface="+mn-ea"/>
                <a:cs typeface="+mn-cs"/>
              </a:defRPr>
            </a:lvl1pPr>
            <a:lvl2pPr marL="544081"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2pPr>
            <a:lvl3pPr marL="726966"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3pPr>
            <a:lvl4pPr marL="909850"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4pPr>
            <a:lvl5pPr marL="1092735"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9pPr>
          </a:lstStyle>
          <a:p>
            <a:pPr marL="87313" indent="0">
              <a:buNone/>
            </a:pPr>
            <a:r>
              <a:rPr lang="fi-FI" sz="1400" dirty="0" smtClean="0">
                <a:solidFill>
                  <a:schemeClr val="tx1">
                    <a:lumMod val="75000"/>
                    <a:lumOff val="25000"/>
                  </a:schemeClr>
                </a:solidFill>
              </a:rPr>
              <a:t>Palveluja </a:t>
            </a:r>
            <a:r>
              <a:rPr lang="fi-FI" sz="1400" dirty="0">
                <a:solidFill>
                  <a:schemeClr val="tx1">
                    <a:lumMod val="75000"/>
                    <a:lumOff val="25000"/>
                  </a:schemeClr>
                </a:solidFill>
              </a:rPr>
              <a:t>ja ratkaisuja voidaan suunnitella kokeillen, jolloin </a:t>
            </a:r>
            <a:r>
              <a:rPr lang="fi-FI" sz="1400" dirty="0" smtClean="0">
                <a:solidFill>
                  <a:schemeClr val="tx1">
                    <a:lumMod val="75000"/>
                    <a:lumOff val="25000"/>
                  </a:schemeClr>
                </a:solidFill>
              </a:rPr>
              <a:t>saadaan </a:t>
            </a:r>
            <a:r>
              <a:rPr lang="fi-FI" sz="1400" dirty="0">
                <a:solidFill>
                  <a:schemeClr val="tx1">
                    <a:lumMod val="75000"/>
                    <a:lumOff val="25000"/>
                  </a:schemeClr>
                </a:solidFill>
              </a:rPr>
              <a:t>tietoja ratkaisujen </a:t>
            </a:r>
            <a:r>
              <a:rPr lang="fi-FI" sz="1400" dirty="0" smtClean="0">
                <a:solidFill>
                  <a:schemeClr val="tx1">
                    <a:lumMod val="75000"/>
                    <a:lumOff val="25000"/>
                  </a:schemeClr>
                </a:solidFill>
              </a:rPr>
              <a:t>toimivuudesta. Kokeilujen tuloksia </a:t>
            </a:r>
            <a:r>
              <a:rPr lang="fi-FI" sz="1400" dirty="0">
                <a:solidFill>
                  <a:schemeClr val="tx1">
                    <a:lumMod val="75000"/>
                    <a:lumOff val="25000"/>
                  </a:schemeClr>
                </a:solidFill>
              </a:rPr>
              <a:t>voidaan hyödyntää  hankintatarpeen ja hankinnan kohteen täsmentämisessä. Yrityksille tarjoutuu </a:t>
            </a:r>
            <a:r>
              <a:rPr lang="fi-FI" sz="1400" dirty="0" smtClean="0">
                <a:solidFill>
                  <a:schemeClr val="tx1">
                    <a:lumMod val="75000"/>
                    <a:lumOff val="25000"/>
                  </a:schemeClr>
                </a:solidFill>
              </a:rPr>
              <a:t>mahdollisuus </a:t>
            </a:r>
            <a:r>
              <a:rPr lang="fi-FI" sz="1400" dirty="0">
                <a:solidFill>
                  <a:schemeClr val="tx1">
                    <a:lumMod val="75000"/>
                    <a:lumOff val="25000"/>
                  </a:schemeClr>
                </a:solidFill>
              </a:rPr>
              <a:t>tuotekehitykseen ja referensseihin. Hyödynnetään erityisesti tavoiteltaessa uutta ratkaisua</a:t>
            </a:r>
            <a:r>
              <a:rPr lang="fi-FI" sz="1400" dirty="0" smtClean="0">
                <a:solidFill>
                  <a:schemeClr val="tx1">
                    <a:lumMod val="75000"/>
                    <a:lumOff val="25000"/>
                  </a:schemeClr>
                </a:solidFill>
              </a:rPr>
              <a:t>.</a:t>
            </a:r>
          </a:p>
          <a:p>
            <a:pPr marL="87313" indent="0">
              <a:buNone/>
            </a:pPr>
            <a:r>
              <a:rPr lang="fi-FI" sz="1400" dirty="0" smtClean="0">
                <a:solidFill>
                  <a:schemeClr val="tx1">
                    <a:lumMod val="75000"/>
                    <a:lumOff val="25000"/>
                  </a:schemeClr>
                </a:solidFill>
              </a:rPr>
              <a:t>Jos tunnistetaan tarve </a:t>
            </a:r>
            <a:r>
              <a:rPr lang="fi-FI" sz="1400" dirty="0" err="1" smtClean="0">
                <a:solidFill>
                  <a:schemeClr val="tx1">
                    <a:lumMod val="75000"/>
                    <a:lumOff val="25000"/>
                  </a:schemeClr>
                </a:solidFill>
              </a:rPr>
              <a:t>pilotoida</a:t>
            </a:r>
            <a:r>
              <a:rPr lang="fi-FI" sz="1400" dirty="0" smtClean="0">
                <a:solidFill>
                  <a:schemeClr val="tx1">
                    <a:lumMod val="75000"/>
                    <a:lumOff val="25000"/>
                  </a:schemeClr>
                </a:solidFill>
              </a:rPr>
              <a:t> tai kokeilla tulee pohdittavaksi </a:t>
            </a:r>
          </a:p>
          <a:p>
            <a:pPr marL="430213" indent="-342900">
              <a:buFont typeface="Arial" panose="020B0604020202020204" pitchFamily="34" charset="0"/>
              <a:buAutoNum type="arabicPeriod"/>
            </a:pPr>
            <a:r>
              <a:rPr lang="fi-FI" sz="1400" dirty="0" smtClean="0">
                <a:solidFill>
                  <a:schemeClr val="tx1">
                    <a:lumMod val="75000"/>
                    <a:lumOff val="25000"/>
                  </a:schemeClr>
                </a:solidFill>
              </a:rPr>
              <a:t>kokeilun toteutustapa (onko hankinta). Kokeilun toteutustavan määrittäviä tekijöitä voi </a:t>
            </a:r>
            <a:r>
              <a:rPr lang="fi-FI" sz="1400" dirty="0">
                <a:solidFill>
                  <a:schemeClr val="tx1">
                    <a:lumMod val="75000"/>
                    <a:lumOff val="25000"/>
                  </a:schemeClr>
                </a:solidFill>
              </a:rPr>
              <a:t>hahmotella esimerkiksi kokeilukortin avulla</a:t>
            </a:r>
            <a:r>
              <a:rPr lang="fi-FI" sz="1400" dirty="0" smtClean="0">
                <a:solidFill>
                  <a:schemeClr val="tx1">
                    <a:lumMod val="75000"/>
                    <a:lumOff val="25000"/>
                  </a:schemeClr>
                </a:solidFill>
              </a:rPr>
              <a:t>.</a:t>
            </a:r>
          </a:p>
          <a:p>
            <a:pPr marL="430213" indent="-342900">
              <a:buAutoNum type="arabicPeriod"/>
            </a:pPr>
            <a:r>
              <a:rPr lang="fi-FI" sz="1400" dirty="0" smtClean="0">
                <a:solidFill>
                  <a:schemeClr val="tx1">
                    <a:lumMod val="75000"/>
                    <a:lumOff val="25000"/>
                  </a:schemeClr>
                </a:solidFill>
              </a:rPr>
              <a:t>kokeilun kokemusten muuntaminen toiminnallisiksi tai tulosperusteisiksi vaatimusmäärittelyiksi. </a:t>
            </a:r>
            <a:br>
              <a:rPr lang="fi-FI" sz="1400" dirty="0" smtClean="0">
                <a:solidFill>
                  <a:schemeClr val="tx1">
                    <a:lumMod val="75000"/>
                    <a:lumOff val="25000"/>
                  </a:schemeClr>
                </a:solidFill>
              </a:rPr>
            </a:br>
            <a:r>
              <a:rPr lang="fi-FI" sz="1400" dirty="0" smtClean="0">
                <a:solidFill>
                  <a:schemeClr val="tx1">
                    <a:lumMod val="75000"/>
                    <a:lumOff val="25000"/>
                  </a:schemeClr>
                </a:solidFill>
              </a:rPr>
              <a:t>Näin ratkaisu on mahdollista kilpailuttaa ratkaisuriippumattomasti kokeilun jälkeen. </a:t>
            </a:r>
          </a:p>
        </p:txBody>
      </p:sp>
      <p:sp>
        <p:nvSpPr>
          <p:cNvPr id="7" name="Suorakulmio 6">
            <a:hlinkClick r:id="" action="ppaction://customshow?id=52&amp;return=true"/>
          </p:cNvPr>
          <p:cNvSpPr/>
          <p:nvPr/>
        </p:nvSpPr>
        <p:spPr>
          <a:xfrm>
            <a:off x="9612022" y="5412287"/>
            <a:ext cx="1970775" cy="646331"/>
          </a:xfrm>
          <a:prstGeom prst="rect">
            <a:avLst/>
          </a:prstGeom>
          <a:solidFill>
            <a:srgbClr val="D5DDEA"/>
          </a:solidFill>
        </p:spPr>
        <p:txBody>
          <a:bodyPr wrap="square">
            <a:spAutoFit/>
          </a:bodyPr>
          <a:lstStyle/>
          <a:p>
            <a:r>
              <a:rPr lang="fi-FI" sz="1200" dirty="0">
                <a:solidFill>
                  <a:srgbClr val="000000"/>
                </a:solidFill>
              </a:rPr>
              <a:t>LUE LISÄÄ: </a:t>
            </a:r>
            <a:endParaRPr lang="fi-FI" sz="1200" dirty="0" smtClean="0">
              <a:solidFill>
                <a:srgbClr val="000000"/>
              </a:solidFill>
            </a:endParaRPr>
          </a:p>
          <a:p>
            <a:r>
              <a:rPr lang="fi-FI" sz="1200" dirty="0" smtClean="0">
                <a:solidFill>
                  <a:srgbClr val="000000"/>
                </a:solidFill>
              </a:rPr>
              <a:t>Mitä </a:t>
            </a:r>
            <a:r>
              <a:rPr lang="fi-FI" sz="1200" dirty="0">
                <a:solidFill>
                  <a:srgbClr val="000000"/>
                </a:solidFill>
              </a:rPr>
              <a:t>ovat valtiontuki ja käyttöoikeussopimus?</a:t>
            </a:r>
            <a:endParaRPr lang="fi-FI" sz="1200" dirty="0"/>
          </a:p>
        </p:txBody>
      </p:sp>
      <p:sp>
        <p:nvSpPr>
          <p:cNvPr id="11" name="Suorakulmio 10"/>
          <p:cNvSpPr/>
          <p:nvPr/>
        </p:nvSpPr>
        <p:spPr>
          <a:xfrm>
            <a:off x="1097280" y="3859129"/>
            <a:ext cx="6681944" cy="2246769"/>
          </a:xfrm>
          <a:prstGeom prst="rect">
            <a:avLst/>
          </a:prstGeom>
        </p:spPr>
        <p:txBody>
          <a:bodyPr wrap="square">
            <a:spAutoFit/>
          </a:bodyPr>
          <a:lstStyle/>
          <a:p>
            <a:pPr marL="85725" lvl="0" algn="r">
              <a:buClr>
                <a:srgbClr val="900000"/>
              </a:buClr>
            </a:pPr>
            <a:r>
              <a:rPr lang="fi-FI" sz="1600" dirty="0">
                <a:solidFill>
                  <a:srgbClr val="000000">
                    <a:lumMod val="75000"/>
                    <a:lumOff val="25000"/>
                  </a:srgbClr>
                </a:solidFill>
              </a:rPr>
              <a:t>Pilotointien ja kokeilujen </a:t>
            </a:r>
            <a:r>
              <a:rPr lang="fi-FI" sz="1600" dirty="0" smtClean="0">
                <a:solidFill>
                  <a:srgbClr val="000000">
                    <a:lumMod val="75000"/>
                    <a:lumOff val="25000"/>
                  </a:srgbClr>
                </a:solidFill>
              </a:rPr>
              <a:t>toteutustavat</a:t>
            </a:r>
            <a:br>
              <a:rPr lang="fi-FI" sz="1600" dirty="0" smtClean="0">
                <a:solidFill>
                  <a:srgbClr val="000000">
                    <a:lumMod val="75000"/>
                    <a:lumOff val="25000"/>
                  </a:srgbClr>
                </a:solidFill>
              </a:rPr>
            </a:br>
            <a:endParaRPr lang="fi-FI" sz="1600" dirty="0" smtClean="0">
              <a:solidFill>
                <a:srgbClr val="000000">
                  <a:lumMod val="75000"/>
                  <a:lumOff val="25000"/>
                </a:srgbClr>
              </a:solidFill>
            </a:endParaRPr>
          </a:p>
          <a:p>
            <a:pPr marL="371475" lvl="0" indent="-285750">
              <a:buClr>
                <a:srgbClr val="900000"/>
              </a:buClr>
              <a:buFont typeface="Arial" panose="020B0604020202020204" pitchFamily="34" charset="0"/>
              <a:buChar char="•"/>
            </a:pPr>
            <a:r>
              <a:rPr lang="fi-FI" sz="1200" b="1" dirty="0" smtClean="0">
                <a:solidFill>
                  <a:srgbClr val="000000">
                    <a:lumMod val="75000"/>
                    <a:lumOff val="25000"/>
                  </a:srgbClr>
                </a:solidFill>
              </a:rPr>
              <a:t>Kun </a:t>
            </a:r>
            <a:r>
              <a:rPr lang="fi-FI" sz="1200" b="1" dirty="0">
                <a:solidFill>
                  <a:srgbClr val="000000">
                    <a:lumMod val="75000"/>
                    <a:lumOff val="25000"/>
                  </a:srgbClr>
                </a:solidFill>
              </a:rPr>
              <a:t>kaupunki maksaa tuottajille: </a:t>
            </a:r>
            <a:r>
              <a:rPr lang="fi-FI" sz="1200" dirty="0">
                <a:solidFill>
                  <a:srgbClr val="000000">
                    <a:lumMod val="75000"/>
                    <a:lumOff val="25000"/>
                  </a:srgbClr>
                </a:solidFill>
              </a:rPr>
              <a:t/>
            </a:r>
            <a:br>
              <a:rPr lang="fi-FI" sz="1200" dirty="0">
                <a:solidFill>
                  <a:srgbClr val="000000">
                    <a:lumMod val="75000"/>
                    <a:lumOff val="25000"/>
                  </a:srgbClr>
                </a:solidFill>
              </a:rPr>
            </a:br>
            <a:r>
              <a:rPr lang="fi-FI" sz="1200" dirty="0">
                <a:solidFill>
                  <a:srgbClr val="000000">
                    <a:lumMod val="75000"/>
                    <a:lumOff val="25000"/>
                  </a:srgbClr>
                </a:solidFill>
              </a:rPr>
              <a:t>1) hankintalain kynnysarvojen alittuessa hankinta tehdään kaupungin pienhankintaohjeistuksen mukaisesti </a:t>
            </a:r>
            <a:br>
              <a:rPr lang="fi-FI" sz="1200" dirty="0">
                <a:solidFill>
                  <a:srgbClr val="000000">
                    <a:lumMod val="75000"/>
                    <a:lumOff val="25000"/>
                  </a:srgbClr>
                </a:solidFill>
              </a:rPr>
            </a:br>
            <a:r>
              <a:rPr lang="fi-FI" sz="1200" dirty="0">
                <a:solidFill>
                  <a:srgbClr val="000000">
                    <a:lumMod val="75000"/>
                    <a:lumOff val="25000"/>
                  </a:srgbClr>
                </a:solidFill>
              </a:rPr>
              <a:t>2) kynnysarvojen ylittyessä kilpailutus hankintalain mukaisesti </a:t>
            </a:r>
            <a:br>
              <a:rPr lang="fi-FI" sz="1200" dirty="0">
                <a:solidFill>
                  <a:srgbClr val="000000">
                    <a:lumMod val="75000"/>
                    <a:lumOff val="25000"/>
                  </a:srgbClr>
                </a:solidFill>
              </a:rPr>
            </a:br>
            <a:r>
              <a:rPr lang="fi-FI" sz="1200" dirty="0">
                <a:solidFill>
                  <a:srgbClr val="000000">
                    <a:lumMod val="75000"/>
                    <a:lumOff val="25000"/>
                  </a:srgbClr>
                </a:solidFill>
              </a:rPr>
              <a:t>3) tapauskohtaisesti kehitystyö voimassaolevien sopimusten puitteissa – varmistettava ettei kyse olennaisesta sopimusmuutoksesta </a:t>
            </a:r>
            <a:br>
              <a:rPr lang="fi-FI" sz="1200" dirty="0">
                <a:solidFill>
                  <a:srgbClr val="000000">
                    <a:lumMod val="75000"/>
                    <a:lumOff val="25000"/>
                  </a:srgbClr>
                </a:solidFill>
              </a:rPr>
            </a:br>
            <a:r>
              <a:rPr lang="fi-FI" sz="1200" dirty="0">
                <a:solidFill>
                  <a:srgbClr val="000000">
                    <a:lumMod val="75000"/>
                    <a:lumOff val="25000"/>
                  </a:srgbClr>
                </a:solidFill>
              </a:rPr>
              <a:t>4) tutkimus- ja kehitystoimintaa sisältävissä yhteistyöhankkeissa (esikaupallinen) </a:t>
            </a:r>
            <a:r>
              <a:rPr lang="fi-FI" sz="1200" dirty="0" err="1">
                <a:solidFill>
                  <a:srgbClr val="000000">
                    <a:lumMod val="75000"/>
                    <a:lumOff val="25000"/>
                  </a:srgbClr>
                </a:solidFill>
              </a:rPr>
              <a:t>t&amp;k-palvelun</a:t>
            </a:r>
            <a:r>
              <a:rPr lang="fi-FI" sz="1200" dirty="0">
                <a:solidFill>
                  <a:srgbClr val="000000">
                    <a:lumMod val="75000"/>
                    <a:lumOff val="25000"/>
                  </a:srgbClr>
                </a:solidFill>
              </a:rPr>
              <a:t> hankinta, joka ei hankintalain sääntelyn piirissä. </a:t>
            </a:r>
            <a:br>
              <a:rPr lang="fi-FI" sz="1200" dirty="0">
                <a:solidFill>
                  <a:srgbClr val="000000">
                    <a:lumMod val="75000"/>
                    <a:lumOff val="25000"/>
                  </a:srgbClr>
                </a:solidFill>
              </a:rPr>
            </a:br>
            <a:r>
              <a:rPr lang="fi-FI" sz="1200" dirty="0">
                <a:solidFill>
                  <a:srgbClr val="000000">
                    <a:lumMod val="75000"/>
                    <a:lumOff val="25000"/>
                  </a:srgbClr>
                </a:solidFill>
              </a:rPr>
              <a:t>5) innovaatiokumppanuus hankintamenettelynä</a:t>
            </a:r>
            <a:r>
              <a:rPr lang="fi-FI" sz="1200" dirty="0" smtClean="0">
                <a:solidFill>
                  <a:srgbClr val="000000">
                    <a:lumMod val="75000"/>
                    <a:lumOff val="25000"/>
                  </a:srgbClr>
                </a:solidFill>
              </a:rPr>
              <a:t>.</a:t>
            </a:r>
            <a:endParaRPr lang="fi-FI" sz="1200" dirty="0">
              <a:solidFill>
                <a:srgbClr val="000000">
                  <a:lumMod val="75000"/>
                  <a:lumOff val="25000"/>
                </a:srgbClr>
              </a:solidFill>
            </a:endParaRPr>
          </a:p>
        </p:txBody>
      </p:sp>
      <p:sp>
        <p:nvSpPr>
          <p:cNvPr id="13" name="Suorakulmio 12"/>
          <p:cNvSpPr/>
          <p:nvPr/>
        </p:nvSpPr>
        <p:spPr>
          <a:xfrm>
            <a:off x="7469617" y="4396632"/>
            <a:ext cx="4260680" cy="1046440"/>
          </a:xfrm>
          <a:prstGeom prst="rect">
            <a:avLst/>
          </a:prstGeom>
        </p:spPr>
        <p:txBody>
          <a:bodyPr wrap="square">
            <a:spAutoFit/>
          </a:bodyPr>
          <a:lstStyle/>
          <a:p>
            <a:pPr marL="371475" lvl="0" indent="-285750">
              <a:buClr>
                <a:srgbClr val="900000"/>
              </a:buClr>
              <a:buFont typeface="Arial" panose="020B0604020202020204" pitchFamily="34" charset="0"/>
              <a:buChar char="•"/>
            </a:pPr>
            <a:r>
              <a:rPr lang="fi-FI" sz="1200" b="1" dirty="0">
                <a:solidFill>
                  <a:srgbClr val="000000">
                    <a:lumMod val="75000"/>
                    <a:lumOff val="25000"/>
                  </a:srgbClr>
                </a:solidFill>
              </a:rPr>
              <a:t>Kun raha ei liiku:</a:t>
            </a:r>
            <a:r>
              <a:rPr lang="fi-FI" sz="1400" dirty="0" smtClean="0">
                <a:solidFill>
                  <a:srgbClr val="000000">
                    <a:lumMod val="75000"/>
                    <a:lumOff val="25000"/>
                  </a:srgbClr>
                </a:solidFill>
              </a:rPr>
              <a:t/>
            </a:r>
            <a:br>
              <a:rPr lang="fi-FI" sz="1400" dirty="0" smtClean="0">
                <a:solidFill>
                  <a:srgbClr val="000000">
                    <a:lumMod val="75000"/>
                    <a:lumOff val="25000"/>
                  </a:srgbClr>
                </a:solidFill>
              </a:rPr>
            </a:br>
            <a:r>
              <a:rPr lang="fi-FI" sz="1200" dirty="0">
                <a:solidFill>
                  <a:srgbClr val="000000">
                    <a:lumMod val="75000"/>
                    <a:lumOff val="25000"/>
                  </a:srgbClr>
                </a:solidFill>
              </a:rPr>
              <a:t>Kaupungin on mahdollista tarjota kehitysalustaa markkinatoimijalle. Huomioi, vaikka toimijoiden välillä ei liikkuisi rahaa, voi yhteistyössä tosiasiallisesti olla kyse käyttöoikeussopimuksesta tai valtiontuesta.</a:t>
            </a:r>
          </a:p>
        </p:txBody>
      </p:sp>
      <p:graphicFrame>
        <p:nvGraphicFramePr>
          <p:cNvPr id="14" name="Objekti 13">
            <a:hlinkClick r:id="" action="ppaction://ole?verb=2"/>
          </p:cNvPr>
          <p:cNvGraphicFramePr>
            <a:graphicFrameLocks noChangeAspect="1"/>
          </p:cNvGraphicFramePr>
          <p:nvPr>
            <p:extLst>
              <p:ext uri="{D42A27DB-BD31-4B8C-83A1-F6EECF244321}">
                <p14:modId xmlns:p14="http://schemas.microsoft.com/office/powerpoint/2010/main" val="2083498954"/>
              </p:ext>
            </p:extLst>
          </p:nvPr>
        </p:nvGraphicFramePr>
        <p:xfrm>
          <a:off x="9676553" y="2492741"/>
          <a:ext cx="1841712" cy="1035685"/>
        </p:xfrm>
        <a:graphic>
          <a:graphicData uri="http://schemas.openxmlformats.org/presentationml/2006/ole">
            <mc:AlternateContent xmlns:mc="http://schemas.openxmlformats.org/markup-compatibility/2006">
              <mc:Choice xmlns:v="urn:schemas-microsoft-com:vml" Requires="v">
                <p:oleObj spid="_x0000_s31812" name="Esitys" r:id="rId4" imgW="5928534" imgH="3334450" progId="PowerPoint.Show.12">
                  <p:embed/>
                </p:oleObj>
              </mc:Choice>
              <mc:Fallback>
                <p:oleObj name="Esitys" r:id="rId4" imgW="5928534" imgH="3334450" progId="PowerPoint.Show.12">
                  <p:embed/>
                  <p:pic>
                    <p:nvPicPr>
                      <p:cNvPr id="0" name=""/>
                      <p:cNvPicPr/>
                      <p:nvPr/>
                    </p:nvPicPr>
                    <p:blipFill>
                      <a:blip r:embed="rId5"/>
                      <a:stretch>
                        <a:fillRect/>
                      </a:stretch>
                    </p:blipFill>
                    <p:spPr>
                      <a:xfrm>
                        <a:off x="9676553" y="2492741"/>
                        <a:ext cx="1841712" cy="1035685"/>
                      </a:xfrm>
                      <a:prstGeom prst="rect">
                        <a:avLst/>
                      </a:prstGeom>
                      <a:ln w="38100">
                        <a:solidFill>
                          <a:schemeClr val="bg2"/>
                        </a:solidFill>
                      </a:ln>
                    </p:spPr>
                  </p:pic>
                </p:oleObj>
              </mc:Fallback>
            </mc:AlternateContent>
          </a:graphicData>
        </a:graphic>
      </p:graphicFrame>
      <p:pic>
        <p:nvPicPr>
          <p:cNvPr id="15" name="Kuva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00206">
            <a:off x="11449828" y="3266398"/>
            <a:ext cx="265938" cy="265938"/>
          </a:xfrm>
          <a:prstGeom prst="rect">
            <a:avLst/>
          </a:prstGeom>
          <a:noFill/>
        </p:spPr>
      </p:pic>
      <p:pic>
        <p:nvPicPr>
          <p:cNvPr id="16" name="Kuva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00206">
            <a:off x="11385296" y="5815032"/>
            <a:ext cx="265938" cy="265938"/>
          </a:xfrm>
          <a:prstGeom prst="rect">
            <a:avLst/>
          </a:prstGeom>
          <a:noFill/>
        </p:spPr>
      </p:pic>
      <p:sp>
        <p:nvSpPr>
          <p:cNvPr id="18" name="Tekstiruutu 17"/>
          <p:cNvSpPr txBox="1"/>
          <p:nvPr/>
        </p:nvSpPr>
        <p:spPr>
          <a:xfrm>
            <a:off x="9734483" y="3582130"/>
            <a:ext cx="1636282" cy="276999"/>
          </a:xfrm>
          <a:prstGeom prst="rect">
            <a:avLst/>
          </a:prstGeom>
          <a:noFill/>
        </p:spPr>
        <p:txBody>
          <a:bodyPr wrap="square" rtlCol="0">
            <a:spAutoFit/>
          </a:bodyPr>
          <a:lstStyle/>
          <a:p>
            <a:r>
              <a:rPr lang="fi-FI" sz="1200" i="1" dirty="0" smtClean="0"/>
              <a:t>kokeilukortti</a:t>
            </a:r>
            <a:endParaRPr lang="fi-FI" sz="1200" i="1" dirty="0"/>
          </a:p>
        </p:txBody>
      </p:sp>
      <p:sp>
        <p:nvSpPr>
          <p:cNvPr id="19" name="Suorakulmio 18">
            <a:hlinkClick r:id="rId7" action="ppaction://hlinksldjump"/>
          </p:cNvPr>
          <p:cNvSpPr/>
          <p:nvPr/>
        </p:nvSpPr>
        <p:spPr>
          <a:xfrm>
            <a:off x="10822305" y="6459787"/>
            <a:ext cx="1219200" cy="274458"/>
          </a:xfrm>
          <a:prstGeom prst="rect">
            <a:avLst/>
          </a:prstGeom>
          <a:solidFill>
            <a:srgbClr val="C03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pic>
        <p:nvPicPr>
          <p:cNvPr id="17" name="Kuva 16">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624" y="-66382"/>
            <a:ext cx="1347733" cy="1266832"/>
          </a:xfrm>
          <a:prstGeom prst="rect">
            <a:avLst/>
          </a:prstGeom>
        </p:spPr>
      </p:pic>
    </p:spTree>
    <p:extLst>
      <p:ext uri="{BB962C8B-B14F-4D97-AF65-F5344CB8AC3E}">
        <p14:creationId xmlns:p14="http://schemas.microsoft.com/office/powerpoint/2010/main" val="3664715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Alatunnisteen paikkamerkki 2"/>
          <p:cNvSpPr>
            <a:spLocks noGrp="1"/>
          </p:cNvSpPr>
          <p:nvPr>
            <p:ph type="ftr" sz="quarter" idx="11"/>
          </p:nvPr>
        </p:nvSpPr>
        <p:spPr/>
        <p:txBody>
          <a:bodyPr/>
          <a:lstStyle/>
          <a:p>
            <a:r>
              <a:rPr lang="fi-FI" dirty="0" smtClean="0"/>
              <a:t>HANKINTOIHIN LIITTYVÄ STRATEGINEN SUUNNITTELU</a:t>
            </a:r>
            <a:endParaRPr lang="fi-FI" dirty="0"/>
          </a:p>
        </p:txBody>
      </p:sp>
      <p:sp>
        <p:nvSpPr>
          <p:cNvPr id="4" name="Dian numeron paikkamerkki 3"/>
          <p:cNvSpPr>
            <a:spLocks noGrp="1"/>
          </p:cNvSpPr>
          <p:nvPr>
            <p:ph type="sldNum" sz="quarter" idx="12"/>
          </p:nvPr>
        </p:nvSpPr>
        <p:spPr/>
        <p:txBody>
          <a:bodyPr/>
          <a:lstStyle/>
          <a:p>
            <a:fld id="{0E9EC09B-81EE-4D0F-8E4F-0F6E96E51DDF}" type="slidenum">
              <a:rPr lang="fi-FI" smtClean="0"/>
              <a:t>25</a:t>
            </a:fld>
            <a:endParaRPr lang="fi-FI"/>
          </a:p>
        </p:txBody>
      </p:sp>
      <p:grpSp>
        <p:nvGrpSpPr>
          <p:cNvPr id="21" name="Ryhmä 20"/>
          <p:cNvGrpSpPr/>
          <p:nvPr/>
        </p:nvGrpSpPr>
        <p:grpSpPr>
          <a:xfrm>
            <a:off x="10237573" y="2026698"/>
            <a:ext cx="1213811" cy="1177774"/>
            <a:chOff x="9604710" y="1541380"/>
            <a:chExt cx="1259674" cy="1222275"/>
          </a:xfrm>
        </p:grpSpPr>
        <p:sp>
          <p:nvSpPr>
            <p:cNvPr id="6" name="Ellipsi 5">
              <a:hlinkClick r:id="rId2" action="ppaction://hlinksldjump"/>
            </p:cNvPr>
            <p:cNvSpPr/>
            <p:nvPr/>
          </p:nvSpPr>
          <p:spPr>
            <a:xfrm>
              <a:off x="9604710" y="1541380"/>
              <a:ext cx="1187993" cy="1187993"/>
            </a:xfrm>
            <a:prstGeom prst="ellipse">
              <a:avLst/>
            </a:prstGeom>
            <a:solidFill>
              <a:schemeClr val="bg1"/>
            </a:solidFill>
            <a:ln w="38100">
              <a:solidFill>
                <a:srgbClr val="D54B0B"/>
              </a:solidFill>
              <a:prstDash val="sysDot"/>
            </a:ln>
          </p:spPr>
          <p:style>
            <a:lnRef idx="2">
              <a:schemeClr val="accent6">
                <a:shade val="50000"/>
              </a:schemeClr>
            </a:lnRef>
            <a:fillRef idx="1">
              <a:schemeClr val="accent6"/>
            </a:fillRef>
            <a:effectRef idx="0">
              <a:schemeClr val="accent6"/>
            </a:effectRef>
            <a:fontRef idx="minor">
              <a:schemeClr val="lt1"/>
            </a:fontRef>
          </p:style>
          <p:txBody>
            <a:bodyPr vert="horz" lIns="0" tIns="45720" rIns="0" bIns="45720" rtlCol="0" anchor="ctr">
              <a:noAutofit/>
            </a:bodyPr>
            <a:lstStyle/>
            <a:p>
              <a:pPr algn="ctr">
                <a:lnSpc>
                  <a:spcPct val="90000"/>
                </a:lnSpc>
                <a:spcBef>
                  <a:spcPts val="1200"/>
                </a:spcBef>
                <a:spcAft>
                  <a:spcPts val="201"/>
                </a:spcAft>
                <a:buClr>
                  <a:schemeClr val="accent1"/>
                </a:buClr>
                <a:buSzPct val="100000"/>
                <a:buFont typeface="Arial" panose="020B0604020202020204" pitchFamily="34" charset="0"/>
                <a:buNone/>
              </a:pPr>
              <a:r>
                <a:rPr lang="fi-FI" sz="1100" dirty="0" smtClean="0">
                  <a:solidFill>
                    <a:schemeClr val="tx1">
                      <a:lumMod val="75000"/>
                      <a:lumOff val="25000"/>
                    </a:schemeClr>
                  </a:solidFill>
                </a:rPr>
                <a:t>Esikaupallinen hankinta</a:t>
              </a:r>
              <a:endParaRPr lang="fi-FI" sz="1100" dirty="0">
                <a:solidFill>
                  <a:schemeClr val="tx1">
                    <a:lumMod val="75000"/>
                    <a:lumOff val="25000"/>
                  </a:schemeClr>
                </a:solidFill>
              </a:endParaRPr>
            </a:p>
          </p:txBody>
        </p:sp>
        <p:pic>
          <p:nvPicPr>
            <p:cNvPr id="8" name="Kuva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00206">
              <a:off x="10529213" y="2428484"/>
              <a:ext cx="335171" cy="335171"/>
            </a:xfrm>
            <a:prstGeom prst="rect">
              <a:avLst/>
            </a:prstGeom>
            <a:noFill/>
          </p:spPr>
        </p:pic>
      </p:grpSp>
      <p:grpSp>
        <p:nvGrpSpPr>
          <p:cNvPr id="23" name="Ryhmä 22"/>
          <p:cNvGrpSpPr/>
          <p:nvPr/>
        </p:nvGrpSpPr>
        <p:grpSpPr>
          <a:xfrm>
            <a:off x="10163411" y="3762674"/>
            <a:ext cx="1027029" cy="970547"/>
            <a:chOff x="9586397" y="4826990"/>
            <a:chExt cx="1277988" cy="1207703"/>
          </a:xfrm>
        </p:grpSpPr>
        <p:sp>
          <p:nvSpPr>
            <p:cNvPr id="7" name="Ellipsi 6">
              <a:hlinkClick r:id="rId4" action="ppaction://hlinksldjump"/>
            </p:cNvPr>
            <p:cNvSpPr/>
            <p:nvPr/>
          </p:nvSpPr>
          <p:spPr>
            <a:xfrm>
              <a:off x="9586397" y="4826990"/>
              <a:ext cx="1187993" cy="1187993"/>
            </a:xfrm>
            <a:prstGeom prst="ellipse">
              <a:avLst/>
            </a:prstGeom>
            <a:solidFill>
              <a:schemeClr val="bg1"/>
            </a:solidFill>
            <a:ln w="38100">
              <a:solidFill>
                <a:srgbClr val="D54B0B"/>
              </a:solidFill>
              <a:prstDash val="sysDot"/>
            </a:ln>
          </p:spPr>
          <p:style>
            <a:lnRef idx="2">
              <a:schemeClr val="accent6">
                <a:shade val="50000"/>
              </a:schemeClr>
            </a:lnRef>
            <a:fillRef idx="1">
              <a:schemeClr val="accent6"/>
            </a:fillRef>
            <a:effectRef idx="0">
              <a:schemeClr val="accent6"/>
            </a:effectRef>
            <a:fontRef idx="minor">
              <a:schemeClr val="lt1"/>
            </a:fontRef>
          </p:style>
          <p:txBody>
            <a:bodyPr vert="horz" lIns="0" tIns="45720" rIns="0" bIns="45720" rtlCol="0" anchor="ctr">
              <a:noAutofit/>
            </a:bodyPr>
            <a:lstStyle/>
            <a:p>
              <a:pPr algn="ctr">
                <a:lnSpc>
                  <a:spcPct val="90000"/>
                </a:lnSpc>
                <a:spcBef>
                  <a:spcPts val="1200"/>
                </a:spcBef>
                <a:spcAft>
                  <a:spcPts val="201"/>
                </a:spcAft>
                <a:buClr>
                  <a:schemeClr val="accent1"/>
                </a:buClr>
                <a:buSzPct val="100000"/>
                <a:buFont typeface="Arial" panose="020B0604020202020204" pitchFamily="34" charset="0"/>
                <a:buNone/>
              </a:pPr>
              <a:r>
                <a:rPr lang="fi-FI" sz="1100" dirty="0" smtClean="0">
                  <a:solidFill>
                    <a:schemeClr val="tx1">
                      <a:lumMod val="75000"/>
                      <a:lumOff val="25000"/>
                    </a:schemeClr>
                  </a:solidFill>
                </a:rPr>
                <a:t>Prototyypin hankinta</a:t>
              </a:r>
              <a:endParaRPr lang="fi-FI" sz="1100" dirty="0">
                <a:solidFill>
                  <a:schemeClr val="tx1">
                    <a:lumMod val="75000"/>
                    <a:lumOff val="25000"/>
                  </a:schemeClr>
                </a:solidFill>
              </a:endParaRPr>
            </a:p>
          </p:txBody>
        </p:sp>
        <p:pic>
          <p:nvPicPr>
            <p:cNvPr id="9" name="Kuva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00206">
              <a:off x="10529214" y="5699522"/>
              <a:ext cx="335171" cy="335171"/>
            </a:xfrm>
            <a:prstGeom prst="rect">
              <a:avLst/>
            </a:prstGeom>
            <a:noFill/>
          </p:spPr>
        </p:pic>
      </p:grpSp>
      <p:grpSp>
        <p:nvGrpSpPr>
          <p:cNvPr id="22" name="Ryhmä 21"/>
          <p:cNvGrpSpPr/>
          <p:nvPr/>
        </p:nvGrpSpPr>
        <p:grpSpPr>
          <a:xfrm>
            <a:off x="10237573" y="5287259"/>
            <a:ext cx="1012314" cy="981126"/>
            <a:chOff x="9604709" y="3595967"/>
            <a:chExt cx="1259676" cy="1220868"/>
          </a:xfrm>
        </p:grpSpPr>
        <p:sp>
          <p:nvSpPr>
            <p:cNvPr id="10" name="Ellipsi 9">
              <a:hlinkClick r:id="rId5" action="ppaction://hlinksldjump"/>
            </p:cNvPr>
            <p:cNvSpPr/>
            <p:nvPr/>
          </p:nvSpPr>
          <p:spPr>
            <a:xfrm>
              <a:off x="9604709" y="3595967"/>
              <a:ext cx="1187993" cy="1187993"/>
            </a:xfrm>
            <a:prstGeom prst="ellipse">
              <a:avLst/>
            </a:prstGeom>
            <a:solidFill>
              <a:schemeClr val="bg1"/>
            </a:solidFill>
            <a:ln w="38100">
              <a:solidFill>
                <a:srgbClr val="D54B0B"/>
              </a:solidFill>
              <a:prstDash val="sysDot"/>
            </a:ln>
          </p:spPr>
          <p:style>
            <a:lnRef idx="2">
              <a:schemeClr val="accent6">
                <a:shade val="50000"/>
              </a:schemeClr>
            </a:lnRef>
            <a:fillRef idx="1">
              <a:schemeClr val="accent6"/>
            </a:fillRef>
            <a:effectRef idx="0">
              <a:schemeClr val="accent6"/>
            </a:effectRef>
            <a:fontRef idx="minor">
              <a:schemeClr val="lt1"/>
            </a:fontRef>
          </p:style>
          <p:txBody>
            <a:bodyPr vert="horz" lIns="0" tIns="45720" rIns="0" bIns="45720" rtlCol="0" anchor="ctr">
              <a:noAutofit/>
            </a:bodyPr>
            <a:lstStyle/>
            <a:p>
              <a:pPr algn="ctr">
                <a:lnSpc>
                  <a:spcPct val="90000"/>
                </a:lnSpc>
                <a:spcBef>
                  <a:spcPts val="1200"/>
                </a:spcBef>
                <a:spcAft>
                  <a:spcPts val="201"/>
                </a:spcAft>
                <a:buClr>
                  <a:schemeClr val="accent1"/>
                </a:buClr>
                <a:buSzPct val="100000"/>
                <a:buFont typeface="Arial" panose="020B0604020202020204" pitchFamily="34" charset="0"/>
                <a:buNone/>
              </a:pPr>
              <a:r>
                <a:rPr lang="fi-FI" sz="1100" dirty="0" smtClean="0">
                  <a:solidFill>
                    <a:schemeClr val="tx1">
                      <a:lumMod val="75000"/>
                      <a:lumOff val="25000"/>
                    </a:schemeClr>
                  </a:solidFill>
                </a:rPr>
                <a:t>Tuote-testaus</a:t>
              </a:r>
              <a:endParaRPr lang="fi-FI" sz="1100" dirty="0">
                <a:solidFill>
                  <a:schemeClr val="tx1">
                    <a:lumMod val="75000"/>
                    <a:lumOff val="25000"/>
                  </a:schemeClr>
                </a:solidFill>
              </a:endParaRPr>
            </a:p>
          </p:txBody>
        </p:sp>
        <p:pic>
          <p:nvPicPr>
            <p:cNvPr id="11" name="Kuva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00206">
              <a:off x="10529214" y="4481663"/>
              <a:ext cx="335171" cy="335172"/>
            </a:xfrm>
            <a:prstGeom prst="rect">
              <a:avLst/>
            </a:prstGeom>
            <a:noFill/>
          </p:spPr>
        </p:pic>
      </p:grpSp>
      <p:sp>
        <p:nvSpPr>
          <p:cNvPr id="12" name="Suorakulmio 11">
            <a:hlinkClick r:id="rId6" action="ppaction://hlinksldjump"/>
          </p:cNvPr>
          <p:cNvSpPr/>
          <p:nvPr/>
        </p:nvSpPr>
        <p:spPr>
          <a:xfrm>
            <a:off x="10822305" y="6459787"/>
            <a:ext cx="1219200" cy="274458"/>
          </a:xfrm>
          <a:prstGeom prst="rect">
            <a:avLst/>
          </a:prstGeom>
          <a:solidFill>
            <a:srgbClr val="C03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
        <p:nvSpPr>
          <p:cNvPr id="15" name="Otsikko 1"/>
          <p:cNvSpPr txBox="1">
            <a:spLocks/>
          </p:cNvSpPr>
          <p:nvPr/>
        </p:nvSpPr>
        <p:spPr>
          <a:xfrm>
            <a:off x="1097280" y="522514"/>
            <a:ext cx="10058400" cy="627018"/>
          </a:xfrm>
          <a:prstGeom prst="rect">
            <a:avLst/>
          </a:prstGeom>
        </p:spPr>
        <p:txBody>
          <a:bodyPr vert="horz" lIns="91440" tIns="45720" rIns="91440" bIns="45720" rtlCol="0" anchor="b">
            <a:normAutofit/>
          </a:bodyPr>
          <a:lstStyle>
            <a:lvl1pPr algn="l" defTabSz="914423" rtl="0" eaLnBrk="1" latinLnBrk="0" hangingPunct="1">
              <a:lnSpc>
                <a:spcPct val="85000"/>
              </a:lnSpc>
              <a:spcBef>
                <a:spcPct val="0"/>
              </a:spcBef>
              <a:buNone/>
              <a:defRPr sz="2400" kern="1200" spc="-50" baseline="0">
                <a:solidFill>
                  <a:schemeClr val="tx1">
                    <a:lumMod val="75000"/>
                    <a:lumOff val="25000"/>
                  </a:schemeClr>
                </a:solidFill>
                <a:latin typeface="+mj-lt"/>
                <a:ea typeface="+mj-ea"/>
                <a:cs typeface="+mj-cs"/>
              </a:defRPr>
            </a:lvl1pPr>
          </a:lstStyle>
          <a:p>
            <a:r>
              <a:rPr lang="fi-FI" dirty="0" smtClean="0"/>
              <a:t>Pilotoinnit ja kokeilut yhteiskehittämisenä </a:t>
            </a:r>
            <a:endParaRPr lang="fi-FI" dirty="0"/>
          </a:p>
        </p:txBody>
      </p:sp>
      <p:sp>
        <p:nvSpPr>
          <p:cNvPr id="19" name="Suorakulmio 18"/>
          <p:cNvSpPr/>
          <p:nvPr/>
        </p:nvSpPr>
        <p:spPr>
          <a:xfrm>
            <a:off x="6469040" y="744222"/>
            <a:ext cx="4550234" cy="954107"/>
          </a:xfrm>
          <a:prstGeom prst="rect">
            <a:avLst/>
          </a:prstGeom>
        </p:spPr>
        <p:txBody>
          <a:bodyPr wrap="square">
            <a:spAutoFit/>
          </a:bodyPr>
          <a:lstStyle/>
          <a:p>
            <a:r>
              <a:rPr lang="fi-FI" sz="1400" i="1" dirty="0" smtClean="0">
                <a:solidFill>
                  <a:srgbClr val="D54B0B"/>
                </a:solidFill>
              </a:rPr>
              <a:t>Pilotoinnin toteutustapa riippuu koekäyttöön otettavien ratkaisujen kypsyysasteesta, kaupungin tavoitteista ja halusta osallistua pilotoinnin kustannuksiin</a:t>
            </a:r>
            <a:br>
              <a:rPr lang="fi-FI" sz="1400" i="1" dirty="0" smtClean="0">
                <a:solidFill>
                  <a:srgbClr val="D54B0B"/>
                </a:solidFill>
              </a:rPr>
            </a:br>
            <a:r>
              <a:rPr lang="fi-FI" sz="1400" i="1" dirty="0" smtClean="0">
                <a:solidFill>
                  <a:srgbClr val="D54B0B"/>
                </a:solidFill>
              </a:rPr>
              <a:t>(lähde: Ville Valovirta/VTT Oy).</a:t>
            </a:r>
          </a:p>
        </p:txBody>
      </p:sp>
      <p:pic>
        <p:nvPicPr>
          <p:cNvPr id="20" name="Kuva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887" y="-114242"/>
            <a:ext cx="1370541" cy="1288271"/>
          </a:xfrm>
          <a:prstGeom prst="rect">
            <a:avLst/>
          </a:prstGeom>
        </p:spPr>
      </p:pic>
      <p:grpSp>
        <p:nvGrpSpPr>
          <p:cNvPr id="24" name="Ryhmä 23"/>
          <p:cNvGrpSpPr/>
          <p:nvPr/>
        </p:nvGrpSpPr>
        <p:grpSpPr>
          <a:xfrm>
            <a:off x="11095907" y="4558350"/>
            <a:ext cx="1100707" cy="1038071"/>
            <a:chOff x="9604710" y="3374701"/>
            <a:chExt cx="1259675" cy="1187993"/>
          </a:xfrm>
        </p:grpSpPr>
        <p:sp>
          <p:nvSpPr>
            <p:cNvPr id="25" name="Ellipsi 24">
              <a:hlinkClick r:id="" action="ppaction://customshow?id=43&amp;return=true"/>
            </p:cNvPr>
            <p:cNvSpPr/>
            <p:nvPr/>
          </p:nvSpPr>
          <p:spPr>
            <a:xfrm>
              <a:off x="9604710" y="3374701"/>
              <a:ext cx="1187993" cy="1187993"/>
            </a:xfrm>
            <a:prstGeom prst="ellipse">
              <a:avLst/>
            </a:prstGeom>
            <a:solidFill>
              <a:schemeClr val="bg1"/>
            </a:solidFill>
            <a:ln w="38100">
              <a:solidFill>
                <a:srgbClr val="D54B0B"/>
              </a:solidFill>
              <a:prstDash val="sysDot"/>
            </a:ln>
          </p:spPr>
          <p:style>
            <a:lnRef idx="2">
              <a:schemeClr val="accent6">
                <a:shade val="50000"/>
              </a:schemeClr>
            </a:lnRef>
            <a:fillRef idx="1">
              <a:schemeClr val="accent6"/>
            </a:fillRef>
            <a:effectRef idx="0">
              <a:schemeClr val="accent6"/>
            </a:effectRef>
            <a:fontRef idx="minor">
              <a:schemeClr val="lt1"/>
            </a:fontRef>
          </p:style>
          <p:txBody>
            <a:bodyPr vert="horz" lIns="0" tIns="45720" rIns="0" bIns="45720" rtlCol="0" anchor="ctr">
              <a:noAutofit/>
            </a:bodyPr>
            <a:lstStyle/>
            <a:p>
              <a:pPr algn="ctr">
                <a:lnSpc>
                  <a:spcPct val="90000"/>
                </a:lnSpc>
                <a:spcBef>
                  <a:spcPts val="1200"/>
                </a:spcBef>
                <a:spcAft>
                  <a:spcPts val="201"/>
                </a:spcAft>
                <a:buClr>
                  <a:schemeClr val="accent1"/>
                </a:buClr>
                <a:buSzPct val="100000"/>
                <a:buFont typeface="Arial" panose="020B0604020202020204" pitchFamily="34" charset="0"/>
                <a:buNone/>
              </a:pPr>
              <a:r>
                <a:rPr lang="fi-FI" sz="1100" dirty="0" smtClean="0">
                  <a:solidFill>
                    <a:schemeClr val="tx1">
                      <a:lumMod val="75000"/>
                      <a:lumOff val="25000"/>
                    </a:schemeClr>
                  </a:solidFill>
                </a:rPr>
                <a:t>Suunnittelu-kilpailu</a:t>
              </a:r>
              <a:endParaRPr lang="fi-FI" sz="1100" dirty="0">
                <a:solidFill>
                  <a:schemeClr val="tx1">
                    <a:lumMod val="75000"/>
                    <a:lumOff val="25000"/>
                  </a:schemeClr>
                </a:solidFill>
              </a:endParaRPr>
            </a:p>
          </p:txBody>
        </p:sp>
        <p:pic>
          <p:nvPicPr>
            <p:cNvPr id="26" name="Kuva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00206">
              <a:off x="10529214" y="4209209"/>
              <a:ext cx="335171" cy="335171"/>
            </a:xfrm>
            <a:prstGeom prst="rect">
              <a:avLst/>
            </a:prstGeom>
            <a:noFill/>
          </p:spPr>
        </p:pic>
      </p:grpSp>
      <p:grpSp>
        <p:nvGrpSpPr>
          <p:cNvPr id="32" name="Ryhmä 31"/>
          <p:cNvGrpSpPr/>
          <p:nvPr/>
        </p:nvGrpSpPr>
        <p:grpSpPr>
          <a:xfrm>
            <a:off x="11055763" y="3137124"/>
            <a:ext cx="1041747" cy="1041748"/>
            <a:chOff x="9586397" y="4826990"/>
            <a:chExt cx="1296302" cy="1296302"/>
          </a:xfrm>
        </p:grpSpPr>
        <p:sp>
          <p:nvSpPr>
            <p:cNvPr id="33" name="Ellipsi 32">
              <a:hlinkClick r:id="rId8" action="ppaction://hlinksldjump"/>
            </p:cNvPr>
            <p:cNvSpPr/>
            <p:nvPr/>
          </p:nvSpPr>
          <p:spPr>
            <a:xfrm>
              <a:off x="9586397" y="4826990"/>
              <a:ext cx="1296302" cy="1296302"/>
            </a:xfrm>
            <a:prstGeom prst="ellipse">
              <a:avLst/>
            </a:prstGeom>
            <a:solidFill>
              <a:schemeClr val="bg1"/>
            </a:solidFill>
            <a:ln w="38100">
              <a:solidFill>
                <a:srgbClr val="D54B0B"/>
              </a:solidFill>
              <a:prstDash val="sysDot"/>
            </a:ln>
          </p:spPr>
          <p:style>
            <a:lnRef idx="2">
              <a:schemeClr val="accent6">
                <a:shade val="50000"/>
              </a:schemeClr>
            </a:lnRef>
            <a:fillRef idx="1">
              <a:schemeClr val="accent6"/>
            </a:fillRef>
            <a:effectRef idx="0">
              <a:schemeClr val="accent6"/>
            </a:effectRef>
            <a:fontRef idx="minor">
              <a:schemeClr val="lt1"/>
            </a:fontRef>
          </p:style>
          <p:txBody>
            <a:bodyPr vert="horz" lIns="0" tIns="45720" rIns="0" bIns="45720" rtlCol="0" anchor="ctr">
              <a:noAutofit/>
            </a:bodyPr>
            <a:lstStyle/>
            <a:p>
              <a:pPr algn="ctr">
                <a:lnSpc>
                  <a:spcPct val="90000"/>
                </a:lnSpc>
                <a:spcBef>
                  <a:spcPts val="1200"/>
                </a:spcBef>
                <a:spcAft>
                  <a:spcPts val="201"/>
                </a:spcAft>
                <a:buClr>
                  <a:schemeClr val="accent1"/>
                </a:buClr>
                <a:buSzPct val="100000"/>
                <a:buFont typeface="Arial" panose="020B0604020202020204" pitchFamily="34" charset="0"/>
                <a:buNone/>
              </a:pPr>
              <a:r>
                <a:rPr lang="fi-FI" sz="1100" dirty="0" smtClean="0">
                  <a:solidFill>
                    <a:schemeClr val="tx1">
                      <a:lumMod val="75000"/>
                      <a:lumOff val="25000"/>
                    </a:schemeClr>
                  </a:solidFill>
                </a:rPr>
                <a:t>Innovaatio-kumppanuus</a:t>
              </a:r>
              <a:endParaRPr lang="fi-FI" sz="1100" dirty="0">
                <a:solidFill>
                  <a:schemeClr val="tx1">
                    <a:lumMod val="75000"/>
                    <a:lumOff val="25000"/>
                  </a:schemeClr>
                </a:solidFill>
              </a:endParaRPr>
            </a:p>
          </p:txBody>
        </p:sp>
        <p:pic>
          <p:nvPicPr>
            <p:cNvPr id="34" name="Kuva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00206">
              <a:off x="10529214" y="5699522"/>
              <a:ext cx="335171" cy="335171"/>
            </a:xfrm>
            <a:prstGeom prst="rect">
              <a:avLst/>
            </a:prstGeom>
            <a:noFill/>
          </p:spPr>
        </p:pic>
      </p:grpSp>
      <p:sp>
        <p:nvSpPr>
          <p:cNvPr id="2" name="Tekstiruutu 1"/>
          <p:cNvSpPr txBox="1"/>
          <p:nvPr/>
        </p:nvSpPr>
        <p:spPr>
          <a:xfrm>
            <a:off x="1117397" y="1269388"/>
            <a:ext cx="2794098" cy="338554"/>
          </a:xfrm>
          <a:prstGeom prst="rect">
            <a:avLst/>
          </a:prstGeom>
          <a:noFill/>
        </p:spPr>
        <p:txBody>
          <a:bodyPr wrap="none" rtlCol="0">
            <a:spAutoFit/>
          </a:bodyPr>
          <a:lstStyle/>
          <a:p>
            <a:r>
              <a:rPr lang="fi-FI" sz="1600" b="1" i="1" dirty="0" smtClean="0">
                <a:solidFill>
                  <a:srgbClr val="000000">
                    <a:lumMod val="75000"/>
                    <a:lumOff val="25000"/>
                  </a:srgbClr>
                </a:solidFill>
              </a:rPr>
              <a:t>Esimerkkejä </a:t>
            </a:r>
            <a:r>
              <a:rPr lang="fi-FI" sz="1600" b="1" i="1" dirty="0">
                <a:solidFill>
                  <a:srgbClr val="000000">
                    <a:lumMod val="75000"/>
                    <a:lumOff val="25000"/>
                  </a:srgbClr>
                </a:solidFill>
              </a:rPr>
              <a:t>toteutusmalleista </a:t>
            </a:r>
          </a:p>
        </p:txBody>
      </p:sp>
      <p:sp>
        <p:nvSpPr>
          <p:cNvPr id="30" name="Suorakulmio 29"/>
          <p:cNvSpPr/>
          <p:nvPr/>
        </p:nvSpPr>
        <p:spPr>
          <a:xfrm>
            <a:off x="1097279" y="5349795"/>
            <a:ext cx="9563222" cy="954107"/>
          </a:xfrm>
          <a:prstGeom prst="rect">
            <a:avLst/>
          </a:prstGeom>
        </p:spPr>
        <p:txBody>
          <a:bodyPr wrap="square">
            <a:spAutoFit/>
          </a:bodyPr>
          <a:lstStyle/>
          <a:p>
            <a:r>
              <a:rPr lang="fi-FI" sz="1400" dirty="0">
                <a:solidFill>
                  <a:srgbClr val="D54B0B"/>
                </a:solidFill>
              </a:rPr>
              <a:t>TUOTETESTAUS </a:t>
            </a:r>
            <a:br>
              <a:rPr lang="fi-FI" sz="1400" dirty="0">
                <a:solidFill>
                  <a:srgbClr val="D54B0B"/>
                </a:solidFill>
              </a:rPr>
            </a:br>
            <a:r>
              <a:rPr lang="fi-FI" sz="1400" dirty="0">
                <a:solidFill>
                  <a:schemeClr val="tx1">
                    <a:lumMod val="75000"/>
                    <a:lumOff val="25000"/>
                  </a:schemeClr>
                </a:solidFill>
              </a:rPr>
              <a:t>Tuotetestaus mahdollistaa markkinoilla jo olemassa olevien ratkaisujen pilotoinnin ja käyttäjätarpeiden huomioimisen eri vaiheissa hankintaprosessia. Toimittaja saa palautteen ja pystyy muokkaamaan </a:t>
            </a:r>
            <a:r>
              <a:rPr lang="fi-FI" sz="1400" dirty="0" smtClean="0">
                <a:solidFill>
                  <a:schemeClr val="tx1">
                    <a:lumMod val="75000"/>
                    <a:lumOff val="25000"/>
                  </a:schemeClr>
                </a:solidFill>
              </a:rPr>
              <a:t>tuotettaan tai </a:t>
            </a:r>
            <a:r>
              <a:rPr lang="fi-FI" sz="1400" dirty="0">
                <a:solidFill>
                  <a:schemeClr val="tx1">
                    <a:lumMod val="75000"/>
                    <a:lumOff val="25000"/>
                  </a:schemeClr>
                </a:solidFill>
              </a:rPr>
              <a:t>palveluaan ennen varsinaista </a:t>
            </a:r>
            <a:r>
              <a:rPr lang="fi-FI" sz="1400" dirty="0" smtClean="0">
                <a:solidFill>
                  <a:schemeClr val="tx1">
                    <a:lumMod val="75000"/>
                    <a:lumOff val="25000"/>
                  </a:schemeClr>
                </a:solidFill>
              </a:rPr>
              <a:t>hankintasopimusvaihetta. </a:t>
            </a:r>
            <a:endParaRPr lang="fi-FI" sz="1400" dirty="0">
              <a:solidFill>
                <a:schemeClr val="tx1">
                  <a:lumMod val="75000"/>
                  <a:lumOff val="25000"/>
                </a:schemeClr>
              </a:solidFill>
            </a:endParaRPr>
          </a:p>
        </p:txBody>
      </p:sp>
      <p:sp>
        <p:nvSpPr>
          <p:cNvPr id="35" name="Suorakulmio 34"/>
          <p:cNvSpPr/>
          <p:nvPr/>
        </p:nvSpPr>
        <p:spPr>
          <a:xfrm>
            <a:off x="1097279" y="4566095"/>
            <a:ext cx="9572654" cy="738664"/>
          </a:xfrm>
          <a:prstGeom prst="rect">
            <a:avLst/>
          </a:prstGeom>
        </p:spPr>
        <p:txBody>
          <a:bodyPr wrap="square">
            <a:spAutoFit/>
          </a:bodyPr>
          <a:lstStyle/>
          <a:p>
            <a:pPr defTabSz="914423">
              <a:buClr>
                <a:schemeClr val="accent1"/>
              </a:buClr>
              <a:buSzPct val="100000"/>
            </a:pPr>
            <a:r>
              <a:rPr lang="fi-FI" sz="1400" dirty="0">
                <a:solidFill>
                  <a:srgbClr val="D54B0B"/>
                </a:solidFill>
              </a:rPr>
              <a:t>SUUNNITTELUKILPAILU</a:t>
            </a:r>
            <a:br>
              <a:rPr lang="fi-FI" sz="1400" dirty="0">
                <a:solidFill>
                  <a:srgbClr val="D54B0B"/>
                </a:solidFill>
              </a:rPr>
            </a:br>
            <a:r>
              <a:rPr lang="fi-FI" sz="1400" dirty="0">
                <a:solidFill>
                  <a:schemeClr val="tx1">
                    <a:lumMod val="75000"/>
                    <a:lumOff val="25000"/>
                  </a:schemeClr>
                </a:solidFill>
              </a:rPr>
              <a:t>Suun</a:t>
            </a:r>
            <a:r>
              <a:rPr lang="fi-FI" sz="1400" dirty="0" smtClean="0">
                <a:solidFill>
                  <a:schemeClr val="tx1">
                    <a:lumMod val="75000"/>
                    <a:lumOff val="25000"/>
                  </a:schemeClr>
                </a:solidFill>
              </a:rPr>
              <a:t>nittelukilpailussa </a:t>
            </a:r>
            <a:r>
              <a:rPr lang="fi-FI" sz="1400" dirty="0">
                <a:solidFill>
                  <a:schemeClr val="tx1">
                    <a:lumMod val="75000"/>
                    <a:lumOff val="25000"/>
                  </a:schemeClr>
                </a:solidFill>
              </a:rPr>
              <a:t>voidaan </a:t>
            </a:r>
            <a:r>
              <a:rPr lang="fi-FI" sz="1400" dirty="0" smtClean="0">
                <a:solidFill>
                  <a:schemeClr val="tx1">
                    <a:lumMod val="75000"/>
                    <a:lumOff val="25000"/>
                  </a:schemeClr>
                </a:solidFill>
              </a:rPr>
              <a:t>voittajien </a:t>
            </a:r>
            <a:r>
              <a:rPr lang="fi-FI" sz="1400" dirty="0">
                <a:solidFill>
                  <a:schemeClr val="tx1">
                    <a:lumMod val="75000"/>
                    <a:lumOff val="25000"/>
                  </a:schemeClr>
                </a:solidFill>
              </a:rPr>
              <a:t>kanssa keskustella suorahankinnasta </a:t>
            </a:r>
            <a:r>
              <a:rPr lang="fi-FI" sz="1400" dirty="0" smtClean="0">
                <a:solidFill>
                  <a:schemeClr val="tx1">
                    <a:lumMod val="75000"/>
                    <a:lumOff val="25000"/>
                  </a:schemeClr>
                </a:solidFill>
              </a:rPr>
              <a:t>tai etenemisestä t&amp;k-hankkeeseen </a:t>
            </a:r>
            <a:r>
              <a:rPr lang="fi-FI" sz="1400" dirty="0">
                <a:solidFill>
                  <a:schemeClr val="tx1">
                    <a:lumMod val="75000"/>
                    <a:lumOff val="25000"/>
                  </a:schemeClr>
                </a:solidFill>
              </a:rPr>
              <a:t>ja </a:t>
            </a:r>
            <a:r>
              <a:rPr lang="fi-FI" sz="1400" dirty="0" smtClean="0">
                <a:solidFill>
                  <a:schemeClr val="tx1">
                    <a:lumMod val="75000"/>
                    <a:lumOff val="25000"/>
                  </a:schemeClr>
                </a:solidFill>
              </a:rPr>
              <a:t>pilotointiin, mikäli </a:t>
            </a:r>
            <a:r>
              <a:rPr lang="fi-FI" sz="1400" dirty="0">
                <a:solidFill>
                  <a:schemeClr val="tx1">
                    <a:lumMod val="75000"/>
                    <a:lumOff val="25000"/>
                  </a:schemeClr>
                </a:solidFill>
              </a:rPr>
              <a:t>asiasta on ilmoitettu jo hankintailmoituksessa.</a:t>
            </a:r>
          </a:p>
        </p:txBody>
      </p:sp>
      <p:sp>
        <p:nvSpPr>
          <p:cNvPr id="36" name="Suorakulmio 35"/>
          <p:cNvSpPr/>
          <p:nvPr/>
        </p:nvSpPr>
        <p:spPr>
          <a:xfrm>
            <a:off x="1097280" y="1770635"/>
            <a:ext cx="9550668" cy="1169551"/>
          </a:xfrm>
          <a:prstGeom prst="rect">
            <a:avLst/>
          </a:prstGeom>
        </p:spPr>
        <p:txBody>
          <a:bodyPr wrap="square">
            <a:spAutoFit/>
          </a:bodyPr>
          <a:lstStyle/>
          <a:p>
            <a:r>
              <a:rPr lang="fi-FI" sz="1400" dirty="0" smtClean="0">
                <a:solidFill>
                  <a:srgbClr val="D54B0B"/>
                </a:solidFill>
              </a:rPr>
              <a:t>ESIKAUPALLINEN HANKINTA</a:t>
            </a:r>
            <a:br>
              <a:rPr lang="fi-FI" sz="1400" dirty="0" smtClean="0">
                <a:solidFill>
                  <a:srgbClr val="D54B0B"/>
                </a:solidFill>
              </a:rPr>
            </a:br>
            <a:r>
              <a:rPr lang="fi-FI" sz="1400" dirty="0">
                <a:solidFill>
                  <a:schemeClr val="tx1">
                    <a:lumMod val="75000"/>
                    <a:lumOff val="25000"/>
                  </a:schemeClr>
                </a:solidFill>
              </a:rPr>
              <a:t>T</a:t>
            </a:r>
            <a:r>
              <a:rPr lang="fi-FI" sz="1400" dirty="0" smtClean="0">
                <a:solidFill>
                  <a:schemeClr val="tx1">
                    <a:lumMod val="75000"/>
                    <a:lumOff val="25000"/>
                  </a:schemeClr>
                </a:solidFill>
              </a:rPr>
              <a:t>utkimus- </a:t>
            </a:r>
            <a:r>
              <a:rPr lang="fi-FI" sz="1400" dirty="0">
                <a:solidFill>
                  <a:schemeClr val="tx1">
                    <a:lumMod val="75000"/>
                    <a:lumOff val="25000"/>
                  </a:schemeClr>
                </a:solidFill>
              </a:rPr>
              <a:t>ja kehittämispalvelut jäävät hankintalain soveltamisalan ulkopuolelle </a:t>
            </a:r>
            <a:r>
              <a:rPr lang="fi-FI" sz="1400" dirty="0" smtClean="0">
                <a:solidFill>
                  <a:schemeClr val="tx1">
                    <a:lumMod val="75000"/>
                    <a:lumOff val="25000"/>
                  </a:schemeClr>
                </a:solidFill>
              </a:rPr>
              <a:t>paitsi </a:t>
            </a:r>
            <a:r>
              <a:rPr lang="fi-FI" sz="1400" dirty="0">
                <a:solidFill>
                  <a:schemeClr val="tx1">
                    <a:lumMod val="75000"/>
                    <a:lumOff val="25000"/>
                  </a:schemeClr>
                </a:solidFill>
              </a:rPr>
              <a:t>jos niistä saatava hyöty koituu yksinomaan hankintayksikölle sen toiminnassa käytettäväksi ja hankintayksikkö korvaa suoritetun palvelun kokonaan</a:t>
            </a:r>
            <a:r>
              <a:rPr lang="fi-FI" sz="1400" dirty="0" smtClean="0">
                <a:solidFill>
                  <a:schemeClr val="tx1">
                    <a:lumMod val="75000"/>
                    <a:lumOff val="25000"/>
                  </a:schemeClr>
                </a:solidFill>
              </a:rPr>
              <a:t>. </a:t>
            </a:r>
          </a:p>
          <a:p>
            <a:r>
              <a:rPr lang="fi-FI" sz="1400" dirty="0" smtClean="0">
                <a:solidFill>
                  <a:schemeClr val="tx1">
                    <a:lumMod val="75000"/>
                    <a:lumOff val="25000"/>
                  </a:schemeClr>
                </a:solidFill>
              </a:rPr>
              <a:t>Kun markkinoilla ei ole valmiita ratkaisuja, voidaan toteuttaa esikaupallinen </a:t>
            </a:r>
            <a:r>
              <a:rPr lang="fi-FI" sz="1400" dirty="0" err="1" smtClean="0">
                <a:solidFill>
                  <a:schemeClr val="tx1">
                    <a:lumMod val="75000"/>
                    <a:lumOff val="25000"/>
                  </a:schemeClr>
                </a:solidFill>
              </a:rPr>
              <a:t>t&amp;k-palvelun</a:t>
            </a:r>
            <a:r>
              <a:rPr lang="fi-FI" sz="1400" dirty="0" smtClean="0">
                <a:solidFill>
                  <a:schemeClr val="tx1">
                    <a:lumMod val="75000"/>
                    <a:lumOff val="25000"/>
                  </a:schemeClr>
                </a:solidFill>
              </a:rPr>
              <a:t> hankinta. </a:t>
            </a:r>
          </a:p>
          <a:p>
            <a:r>
              <a:rPr lang="fi-FI" sz="1400" dirty="0" smtClean="0">
                <a:solidFill>
                  <a:schemeClr val="tx1">
                    <a:lumMod val="75000"/>
                    <a:lumOff val="25000"/>
                  </a:schemeClr>
                </a:solidFill>
              </a:rPr>
              <a:t>Kehitetyn kaupallisen version hankinta toteutetaan eri prosessissa.</a:t>
            </a:r>
            <a:endParaRPr lang="fi-FI" sz="1400" dirty="0">
              <a:solidFill>
                <a:schemeClr val="tx1">
                  <a:lumMod val="75000"/>
                  <a:lumOff val="25000"/>
                </a:schemeClr>
              </a:solidFill>
            </a:endParaRPr>
          </a:p>
        </p:txBody>
      </p:sp>
      <p:sp>
        <p:nvSpPr>
          <p:cNvPr id="37" name="Suorakulmio 36"/>
          <p:cNvSpPr/>
          <p:nvPr/>
        </p:nvSpPr>
        <p:spPr>
          <a:xfrm>
            <a:off x="1097280" y="3822514"/>
            <a:ext cx="9433304" cy="738664"/>
          </a:xfrm>
          <a:prstGeom prst="rect">
            <a:avLst/>
          </a:prstGeom>
        </p:spPr>
        <p:txBody>
          <a:bodyPr wrap="square">
            <a:spAutoFit/>
          </a:bodyPr>
          <a:lstStyle/>
          <a:p>
            <a:r>
              <a:rPr lang="fi-FI" sz="1400" dirty="0">
                <a:solidFill>
                  <a:srgbClr val="D54B0B"/>
                </a:solidFill>
              </a:rPr>
              <a:t>PROTOTYYPIN </a:t>
            </a:r>
            <a:r>
              <a:rPr lang="fi-FI" sz="1400" dirty="0" smtClean="0">
                <a:solidFill>
                  <a:srgbClr val="D54B0B"/>
                </a:solidFill>
              </a:rPr>
              <a:t>HANKINTA</a:t>
            </a:r>
          </a:p>
          <a:p>
            <a:r>
              <a:rPr lang="fi-FI" sz="1400" dirty="0" smtClean="0">
                <a:solidFill>
                  <a:schemeClr val="tx1">
                    <a:lumMod val="75000"/>
                    <a:lumOff val="25000"/>
                  </a:schemeClr>
                </a:solidFill>
              </a:rPr>
              <a:t>Kun markkinoilla ei ole valmiita ratkaisuja, myös prototyypin hankinta on mahdollinen tapa kerätä ideoita ja kokeilla niiden toimivuutta käytännössä.</a:t>
            </a:r>
            <a:endParaRPr lang="fi-FI" sz="1400" dirty="0">
              <a:solidFill>
                <a:schemeClr val="tx1">
                  <a:lumMod val="75000"/>
                  <a:lumOff val="25000"/>
                </a:schemeClr>
              </a:solidFill>
            </a:endParaRPr>
          </a:p>
        </p:txBody>
      </p:sp>
      <p:sp>
        <p:nvSpPr>
          <p:cNvPr id="38" name="Suorakulmio 37"/>
          <p:cNvSpPr/>
          <p:nvPr/>
        </p:nvSpPr>
        <p:spPr>
          <a:xfrm>
            <a:off x="1093604" y="3012286"/>
            <a:ext cx="9921994" cy="738664"/>
          </a:xfrm>
          <a:prstGeom prst="rect">
            <a:avLst/>
          </a:prstGeom>
        </p:spPr>
        <p:txBody>
          <a:bodyPr wrap="square">
            <a:spAutoFit/>
          </a:bodyPr>
          <a:lstStyle/>
          <a:p>
            <a:r>
              <a:rPr lang="fi-FI" sz="1400" dirty="0" smtClean="0">
                <a:solidFill>
                  <a:srgbClr val="D54B0B"/>
                </a:solidFill>
              </a:rPr>
              <a:t>INNOVAATIOKUMPPANUUS</a:t>
            </a:r>
          </a:p>
          <a:p>
            <a:r>
              <a:rPr lang="fi-FI" sz="1400" dirty="0" smtClean="0">
                <a:solidFill>
                  <a:schemeClr val="tx1">
                    <a:lumMod val="75000"/>
                    <a:lumOff val="25000"/>
                  </a:schemeClr>
                </a:solidFill>
              </a:rPr>
              <a:t>Hankintalain uudistumisen myötä tutkimus-&amp;kehittämispalvelun ja pilotoinnin kytkeminen osaksi kaupallisen version hankintaa on mahdollista innovaatiokumppanuus-menettelyssä. Tällöin erillistä kilpailutusta pilotoinnin jälkeen ei enää tarvitse toteuttaa.</a:t>
            </a:r>
            <a:endParaRPr lang="fi-FI" sz="1400" dirty="0">
              <a:solidFill>
                <a:schemeClr val="tx1">
                  <a:lumMod val="75000"/>
                  <a:lumOff val="25000"/>
                </a:schemeClr>
              </a:solidFill>
            </a:endParaRPr>
          </a:p>
        </p:txBody>
      </p:sp>
    </p:spTree>
    <p:extLst>
      <p:ext uri="{BB962C8B-B14F-4D97-AF65-F5344CB8AC3E}">
        <p14:creationId xmlns:p14="http://schemas.microsoft.com/office/powerpoint/2010/main" val="2382840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a:xfrm>
            <a:off x="1097280" y="699937"/>
            <a:ext cx="10058400" cy="627018"/>
          </a:xfrm>
        </p:spPr>
        <p:txBody>
          <a:bodyPr>
            <a:normAutofit/>
          </a:bodyPr>
          <a:lstStyle/>
          <a:p>
            <a:r>
              <a:rPr lang="fi-FI" dirty="0"/>
              <a:t>Kehittäjäkumppanin osallistuminen kokeilun jälkeiseen </a:t>
            </a:r>
            <a:r>
              <a:rPr lang="fi-FI" dirty="0" smtClean="0"/>
              <a:t>hankintaan</a:t>
            </a:r>
            <a:endParaRPr lang="fi-FI" dirty="0"/>
          </a:p>
        </p:txBody>
      </p:sp>
      <p:sp>
        <p:nvSpPr>
          <p:cNvPr id="3" name="Sisällön paikkamerkki 2"/>
          <p:cNvSpPr>
            <a:spLocks noGrp="1"/>
          </p:cNvSpPr>
          <p:nvPr>
            <p:ph idx="1"/>
          </p:nvPr>
        </p:nvSpPr>
        <p:spPr/>
        <p:txBody>
          <a:bodyPr>
            <a:normAutofit/>
          </a:bodyPr>
          <a:lstStyle/>
          <a:p>
            <a:pPr marL="457200" indent="-457200">
              <a:buFont typeface="Arial" panose="020B0604020202020204" pitchFamily="34" charset="0"/>
              <a:buChar char="•"/>
            </a:pPr>
            <a:r>
              <a:rPr lang="fi-FI" dirty="0" smtClean="0"/>
              <a:t>Kokeilun </a:t>
            </a:r>
            <a:r>
              <a:rPr lang="fi-FI" dirty="0"/>
              <a:t>suunnittelussa ja toteutuksessa tulisi ennakoida mahdollista ratkaisun käyttöönoton tarvetta hyvissä ajoin. </a:t>
            </a:r>
            <a:endParaRPr lang="fi-FI" dirty="0" smtClean="0"/>
          </a:p>
          <a:p>
            <a:pPr marL="457200" indent="-457200">
              <a:buFont typeface="Arial" panose="020B0604020202020204" pitchFamily="34" charset="0"/>
              <a:buChar char="•"/>
            </a:pPr>
            <a:r>
              <a:rPr lang="fi-FI" dirty="0" smtClean="0"/>
              <a:t>Hankintayksikön </a:t>
            </a:r>
            <a:r>
              <a:rPr lang="fi-FI" dirty="0"/>
              <a:t>velvollisuus on varmistua siitä, ettei kokeilu vääristä kilpailua. </a:t>
            </a:r>
            <a:endParaRPr lang="fi-FI" dirty="0" smtClean="0"/>
          </a:p>
          <a:p>
            <a:pPr marL="457200" indent="-457200">
              <a:buFont typeface="Arial" panose="020B0604020202020204" pitchFamily="34" charset="0"/>
              <a:buChar char="•"/>
            </a:pPr>
            <a:r>
              <a:rPr lang="fi-FI" dirty="0" smtClean="0"/>
              <a:t>Tuottamalla </a:t>
            </a:r>
            <a:r>
              <a:rPr lang="fi-FI" dirty="0"/>
              <a:t>kokeilun opeista hankinnan kohteen toiminnallisia ja tulosperusteisia määrittelyjä, mahdollistuu avoin kilpailuttaminen julkisena hankintana kokeilun jälkeen</a:t>
            </a:r>
            <a:r>
              <a:rPr lang="fi-FI" dirty="0" smtClean="0"/>
              <a:t>.</a:t>
            </a:r>
          </a:p>
          <a:p>
            <a:pPr marL="1143000" lvl="1" indent="-457200"/>
            <a:r>
              <a:rPr lang="fi-FI" dirty="0" smtClean="0"/>
              <a:t>liittyen esim. käytettävyyteen, suorituskykyyn ja aikaansaatavaan tulokseen </a:t>
            </a:r>
          </a:p>
          <a:p>
            <a:pPr marL="457200" indent="-457200">
              <a:buFont typeface="Arial" panose="020B0604020202020204" pitchFamily="34" charset="0"/>
              <a:buChar char="•"/>
            </a:pPr>
            <a:r>
              <a:rPr lang="fi-FI" dirty="0" smtClean="0"/>
              <a:t>Nyrkkisääntönä </a:t>
            </a:r>
            <a:r>
              <a:rPr lang="fi-FI" dirty="0"/>
              <a:t>kokeiluissa, kuten muussakin julkisessa toiminnassa, on läpinäkyvyys perusteissa joilla kehittämisyhteistyöhön on lähdetty. </a:t>
            </a:r>
            <a:endParaRPr lang="fi-FI" dirty="0" smtClean="0"/>
          </a:p>
          <a:p>
            <a:pPr marL="457200" indent="-457200">
              <a:buFont typeface="Arial" panose="020B0604020202020204" pitchFamily="34" charset="0"/>
              <a:buChar char="•"/>
            </a:pPr>
            <a:r>
              <a:rPr lang="fi-FI" dirty="0" smtClean="0"/>
              <a:t>Kokeilun </a:t>
            </a:r>
            <a:r>
              <a:rPr lang="fi-FI" dirty="0"/>
              <a:t>tulosten julkistaminen ja riittävä tarjousaika kaupallisen version hankintavaiheessa myös turvaavat tarjoajien tasapuolisen kohtelun vaatimusta. Viime kädessä, jos tasapuolista kohtelusta ei voida muuten varmistua, voi johtaa ko. toimittajan poissulkemiseen kilpailusta.</a:t>
            </a:r>
          </a:p>
          <a:p>
            <a:endParaRPr lang="fi-FI" dirty="0"/>
          </a:p>
        </p:txBody>
      </p:sp>
      <p:sp>
        <p:nvSpPr>
          <p:cNvPr id="5" name="Alatunnisteen paikkamerkki 4"/>
          <p:cNvSpPr>
            <a:spLocks noGrp="1"/>
          </p:cNvSpPr>
          <p:nvPr>
            <p:ph type="ftr" sz="quarter" idx="11"/>
          </p:nvPr>
        </p:nvSpPr>
        <p:spPr/>
        <p:txBody>
          <a:bodyPr/>
          <a:lstStyle/>
          <a:p>
            <a:r>
              <a:rPr lang="fi-FI" dirty="0"/>
              <a:t>HANKINTOIHIN LIITTYVÄ STRATEGINEN SUUNNITTELU</a:t>
            </a:r>
          </a:p>
        </p:txBody>
      </p:sp>
      <p:sp>
        <p:nvSpPr>
          <p:cNvPr id="6" name="Dian numeron paikkamerkki 5"/>
          <p:cNvSpPr>
            <a:spLocks noGrp="1"/>
          </p:cNvSpPr>
          <p:nvPr>
            <p:ph type="sldNum" sz="quarter" idx="12"/>
          </p:nvPr>
        </p:nvSpPr>
        <p:spPr/>
        <p:txBody>
          <a:bodyPr/>
          <a:lstStyle/>
          <a:p>
            <a:fld id="{5361EA14-B5AF-4DD0-A232-43768E13A659}" type="slidenum">
              <a:rPr lang="fi-FI" smtClean="0"/>
              <a:t>26</a:t>
            </a:fld>
            <a:endParaRPr lang="fi-FI"/>
          </a:p>
        </p:txBody>
      </p:sp>
      <p:sp>
        <p:nvSpPr>
          <p:cNvPr id="7" name="Suorakulmio 6"/>
          <p:cNvSpPr/>
          <p:nvPr/>
        </p:nvSpPr>
        <p:spPr>
          <a:xfrm>
            <a:off x="4509630" y="4780089"/>
            <a:ext cx="3555756" cy="1342013"/>
          </a:xfrm>
          <a:prstGeom prst="rect">
            <a:avLst/>
          </a:prstGeom>
          <a:noFill/>
          <a:ln w="12700" cap="flat" cmpd="sng" algn="ctr">
            <a:solidFill>
              <a:srgbClr val="D54B0B"/>
            </a:solidFill>
            <a:prstDash val="dash"/>
          </a:ln>
        </p:spPr>
        <p:style>
          <a:lnRef idx="2">
            <a:schemeClr val="accent6">
              <a:shade val="50000"/>
            </a:schemeClr>
          </a:lnRef>
          <a:fillRef idx="1">
            <a:schemeClr val="accent6"/>
          </a:fillRef>
          <a:effectRef idx="0">
            <a:schemeClr val="accent6"/>
          </a:effectRef>
          <a:fontRef idx="minor">
            <a:schemeClr val="lt1"/>
          </a:fontRef>
        </p:style>
        <p:txBody>
          <a:bodyPr vert="horz" lIns="0" tIns="45720" rIns="0" bIns="45720" rtlCol="0" anchor="ctr">
            <a:noAutofit/>
          </a:bodyPr>
          <a:lstStyle/>
          <a:p>
            <a:pPr marL="87313" algn="ctr" defTabSz="1018824">
              <a:lnSpc>
                <a:spcPct val="90000"/>
              </a:lnSpc>
              <a:spcBef>
                <a:spcPts val="1200"/>
              </a:spcBef>
              <a:spcAft>
                <a:spcPts val="200"/>
              </a:spcAft>
              <a:buClr>
                <a:schemeClr val="accent1"/>
              </a:buClr>
              <a:buSzPct val="100000"/>
              <a:buFont typeface="Arial" panose="020B0604020202020204" pitchFamily="34" charset="0"/>
              <a:buNone/>
            </a:pPr>
            <a:r>
              <a:rPr lang="fi-FI" sz="1100" b="1" dirty="0">
                <a:solidFill>
                  <a:schemeClr val="tx1">
                    <a:lumMod val="75000"/>
                    <a:lumOff val="25000"/>
                  </a:schemeClr>
                </a:solidFill>
              </a:rPr>
              <a:t>*HE 108/2016, 65§ ja 66§ tarkoittamat ehdokkaiden syrjimättömyyden </a:t>
            </a:r>
            <a:r>
              <a:rPr lang="fi-FI" sz="1100" b="1" dirty="0" smtClean="0">
                <a:solidFill>
                  <a:schemeClr val="tx1">
                    <a:lumMod val="75000"/>
                    <a:lumOff val="25000"/>
                  </a:schemeClr>
                </a:solidFill>
              </a:rPr>
              <a:t>varmistustoimenpiteet</a:t>
            </a:r>
          </a:p>
          <a:p>
            <a:pPr marL="87313" defTabSz="1018824">
              <a:lnSpc>
                <a:spcPct val="90000"/>
              </a:lnSpc>
              <a:spcBef>
                <a:spcPts val="1200"/>
              </a:spcBef>
              <a:spcAft>
                <a:spcPts val="200"/>
              </a:spcAft>
              <a:buClr>
                <a:schemeClr val="accent1"/>
              </a:buClr>
              <a:buSzPct val="100000"/>
              <a:buFont typeface="Arial" panose="020B0604020202020204" pitchFamily="34" charset="0"/>
              <a:buNone/>
            </a:pPr>
            <a:endParaRPr lang="fi-FI" sz="1100" dirty="0" smtClean="0">
              <a:solidFill>
                <a:schemeClr val="tx1">
                  <a:lumMod val="75000"/>
                  <a:lumOff val="25000"/>
                </a:schemeClr>
              </a:solidFill>
            </a:endParaRPr>
          </a:p>
          <a:p>
            <a:pPr marL="87313" algn="ctr" defTabSz="1018824">
              <a:lnSpc>
                <a:spcPct val="90000"/>
              </a:lnSpc>
              <a:spcBef>
                <a:spcPts val="1200"/>
              </a:spcBef>
              <a:spcAft>
                <a:spcPts val="200"/>
              </a:spcAft>
              <a:buClr>
                <a:schemeClr val="accent1"/>
              </a:buClr>
              <a:buSzPct val="100000"/>
              <a:buFont typeface="Arial" panose="020B0604020202020204" pitchFamily="34" charset="0"/>
              <a:buNone/>
            </a:pPr>
            <a:r>
              <a:rPr lang="fi-FI" sz="1100" b="1" dirty="0" smtClean="0">
                <a:solidFill>
                  <a:schemeClr val="tx1">
                    <a:lumMod val="75000"/>
                    <a:lumOff val="25000"/>
                  </a:schemeClr>
                </a:solidFill>
              </a:rPr>
              <a:t>Lue </a:t>
            </a:r>
            <a:r>
              <a:rPr lang="fi-FI" sz="1100" b="1" dirty="0">
                <a:solidFill>
                  <a:schemeClr val="tx1">
                    <a:lumMod val="75000"/>
                    <a:lumOff val="25000"/>
                  </a:schemeClr>
                </a:solidFill>
              </a:rPr>
              <a:t>lisää </a:t>
            </a:r>
            <a:r>
              <a:rPr lang="fi-FI" sz="1100" b="1" dirty="0" smtClean="0">
                <a:solidFill>
                  <a:schemeClr val="tx1">
                    <a:lumMod val="75000"/>
                    <a:lumOff val="25000"/>
                  </a:schemeClr>
                </a:solidFill>
              </a:rPr>
              <a:t>markkinayhteistyöstä</a:t>
            </a:r>
            <a:endParaRPr lang="fi-FI" sz="1100" b="1" dirty="0">
              <a:solidFill>
                <a:schemeClr val="tx1">
                  <a:lumMod val="75000"/>
                  <a:lumOff val="25000"/>
                </a:schemeClr>
              </a:solidFill>
            </a:endParaRPr>
          </a:p>
        </p:txBody>
      </p:sp>
      <p:graphicFrame>
        <p:nvGraphicFramePr>
          <p:cNvPr id="8" name="Objekti 7">
            <a:hlinkClick r:id="" action="ppaction://ole?verb=1"/>
          </p:cNvPr>
          <p:cNvGraphicFramePr>
            <a:graphicFrameLocks noChangeAspect="1"/>
          </p:cNvGraphicFramePr>
          <p:nvPr>
            <p:extLst>
              <p:ext uri="{D42A27DB-BD31-4B8C-83A1-F6EECF244321}">
                <p14:modId xmlns:p14="http://schemas.microsoft.com/office/powerpoint/2010/main" val="1431792146"/>
              </p:ext>
            </p:extLst>
          </p:nvPr>
        </p:nvGraphicFramePr>
        <p:xfrm>
          <a:off x="5984983" y="5240874"/>
          <a:ext cx="464273" cy="950179"/>
        </p:xfrm>
        <a:graphic>
          <a:graphicData uri="http://schemas.openxmlformats.org/presentationml/2006/ole">
            <mc:AlternateContent xmlns:mc="http://schemas.openxmlformats.org/markup-compatibility/2006">
              <mc:Choice xmlns:v="urn:schemas-microsoft-com:vml" Requires="v">
                <p:oleObj spid="_x0000_s32833" name="Asiakirja" showAsIcon="1" r:id="rId4" imgW="380880" imgH="771480" progId="Word.Document.12">
                  <p:embed/>
                </p:oleObj>
              </mc:Choice>
              <mc:Fallback>
                <p:oleObj name="Asiakirja" showAsIcon="1" r:id="rId4" imgW="380880" imgH="771480" progId="Word.Document.12">
                  <p:embed/>
                  <p:pic>
                    <p:nvPicPr>
                      <p:cNvPr id="0" name=""/>
                      <p:cNvPicPr/>
                      <p:nvPr/>
                    </p:nvPicPr>
                    <p:blipFill>
                      <a:blip r:embed="rId5"/>
                      <a:stretch>
                        <a:fillRect/>
                      </a:stretch>
                    </p:blipFill>
                    <p:spPr>
                      <a:xfrm>
                        <a:off x="5984983" y="5240874"/>
                        <a:ext cx="464273" cy="950179"/>
                      </a:xfrm>
                      <a:prstGeom prst="rect">
                        <a:avLst/>
                      </a:prstGeom>
                    </p:spPr>
                  </p:pic>
                </p:oleObj>
              </mc:Fallback>
            </mc:AlternateContent>
          </a:graphicData>
        </a:graphic>
      </p:graphicFrame>
      <p:pic>
        <p:nvPicPr>
          <p:cNvPr id="9" name="Kuva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00206">
            <a:off x="6335631" y="5397864"/>
            <a:ext cx="246949" cy="249582"/>
          </a:xfrm>
          <a:prstGeom prst="rect">
            <a:avLst/>
          </a:prstGeom>
          <a:noFill/>
        </p:spPr>
      </p:pic>
      <p:sp>
        <p:nvSpPr>
          <p:cNvPr id="10" name="Suorakulmio 9">
            <a:hlinkClick r:id="rId7" action="ppaction://hlinksldjump"/>
          </p:cNvPr>
          <p:cNvSpPr/>
          <p:nvPr/>
        </p:nvSpPr>
        <p:spPr>
          <a:xfrm>
            <a:off x="10822305" y="6459787"/>
            <a:ext cx="1219200" cy="274458"/>
          </a:xfrm>
          <a:prstGeom prst="rect">
            <a:avLst/>
          </a:prstGeom>
          <a:solidFill>
            <a:srgbClr val="C03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pic>
        <p:nvPicPr>
          <p:cNvPr id="12" name="Kuva 11">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624" y="-66382"/>
            <a:ext cx="1347733" cy="1266832"/>
          </a:xfrm>
          <a:prstGeom prst="rect">
            <a:avLst/>
          </a:prstGeom>
        </p:spPr>
      </p:pic>
    </p:spTree>
    <p:extLst>
      <p:ext uri="{BB962C8B-B14F-4D97-AF65-F5344CB8AC3E}">
        <p14:creationId xmlns:p14="http://schemas.microsoft.com/office/powerpoint/2010/main" val="3285544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a:xfrm>
            <a:off x="1097280" y="658994"/>
            <a:ext cx="10058400" cy="627018"/>
          </a:xfrm>
        </p:spPr>
        <p:txBody>
          <a:bodyPr/>
          <a:lstStyle/>
          <a:p>
            <a:r>
              <a:rPr lang="fi-FI" dirty="0" smtClean="0"/>
              <a:t>Kokeiluista tehdään päätös ja sopimus</a:t>
            </a:r>
            <a:endParaRPr lang="fi-FI" dirty="0"/>
          </a:p>
        </p:txBody>
      </p:sp>
      <p:sp>
        <p:nvSpPr>
          <p:cNvPr id="3" name="Sisällön paikkamerkki 2"/>
          <p:cNvSpPr>
            <a:spLocks noGrp="1"/>
          </p:cNvSpPr>
          <p:nvPr>
            <p:ph idx="1"/>
          </p:nvPr>
        </p:nvSpPr>
        <p:spPr/>
        <p:txBody>
          <a:bodyPr>
            <a:noAutofit/>
          </a:bodyPr>
          <a:lstStyle/>
          <a:p>
            <a:pPr marL="457200" indent="-457200">
              <a:lnSpc>
                <a:spcPct val="100000"/>
              </a:lnSpc>
              <a:buFont typeface="Arial" panose="020B0604020202020204" pitchFamily="34" charset="0"/>
              <a:buChar char="•"/>
            </a:pPr>
            <a:r>
              <a:rPr lang="fi-FI" sz="1400" dirty="0" smtClean="0"/>
              <a:t>Kokeilusta tehdään </a:t>
            </a:r>
            <a:r>
              <a:rPr lang="fi-FI" sz="1400" b="1" dirty="0" smtClean="0"/>
              <a:t>hankintapäätös</a:t>
            </a:r>
            <a:r>
              <a:rPr lang="fi-FI" sz="1400" dirty="0" smtClean="0"/>
              <a:t>, jossa yksilöidään kokeilu, tärkeimmät ehdot, viittaus tehtävään sopimukseen ja perustellaan miksi kokeiluun lähdetään esimerkiksi juuri </a:t>
            </a:r>
            <a:r>
              <a:rPr lang="fi-FI" sz="1400" dirty="0" err="1" smtClean="0"/>
              <a:t>tietyn</a:t>
            </a:r>
            <a:r>
              <a:rPr lang="fi-FI" sz="1400" dirty="0" smtClean="0"/>
              <a:t> toimijan kanssa</a:t>
            </a:r>
          </a:p>
          <a:p>
            <a:pPr marL="1143000" lvl="1" indent="-457200">
              <a:lnSpc>
                <a:spcPct val="100000"/>
              </a:lnSpc>
            </a:pPr>
            <a:r>
              <a:rPr lang="fi-FI" sz="1200" dirty="0" smtClean="0"/>
              <a:t>Tarkemmat ohjeet hankintapäätöksen tekemiselle löytyy Tampereen kaupungin hankintaohjeesta </a:t>
            </a:r>
          </a:p>
          <a:p>
            <a:pPr marL="1143000" lvl="1" indent="-457200">
              <a:lnSpc>
                <a:spcPct val="100000"/>
              </a:lnSpc>
            </a:pPr>
            <a:r>
              <a:rPr lang="fi-FI" sz="1200" dirty="0" smtClean="0"/>
              <a:t>Päätös tehdään myös pienhankinnoista (tavara- ja palveluhankinnat alle 60 000 €) kaupungin hankintaohjeen mukaisesti</a:t>
            </a:r>
          </a:p>
          <a:p>
            <a:pPr marL="1143000" lvl="1" indent="-457200">
              <a:lnSpc>
                <a:spcPct val="100000"/>
              </a:lnSpc>
            </a:pPr>
            <a:r>
              <a:rPr lang="fi-FI" sz="1200" dirty="0" smtClean="0"/>
              <a:t>Kansallisen kynnysarvon ylittävissä pohditaan hankintamenettely hankintalain näkökulmasta. Suorahankinta hankintamenettelynä vaatii aina laissa olevan perusteen, joka tuodaan esiin ja perustellaan hankintapäätökseen</a:t>
            </a:r>
          </a:p>
          <a:p>
            <a:pPr marL="1143000" lvl="1" indent="-457200">
              <a:lnSpc>
                <a:spcPct val="100000"/>
              </a:lnSpc>
            </a:pPr>
            <a:r>
              <a:rPr lang="fi-FI" sz="1200" dirty="0"/>
              <a:t>M</a:t>
            </a:r>
            <a:r>
              <a:rPr lang="fi-FI" sz="1200" dirty="0" smtClean="0"/>
              <a:t>yös T&amp;K-hankkeista tehdään päätös </a:t>
            </a:r>
          </a:p>
          <a:p>
            <a:pPr marL="1143000" lvl="1" indent="-457200">
              <a:lnSpc>
                <a:spcPct val="100000"/>
              </a:lnSpc>
            </a:pPr>
            <a:r>
              <a:rPr lang="fi-FI" sz="1200" dirty="0"/>
              <a:t>H</a:t>
            </a:r>
            <a:r>
              <a:rPr lang="fi-FI" sz="1200" dirty="0" smtClean="0"/>
              <a:t>ankintapäätös tehdään myös tilanteissa, joissa raha ei liiku (mahdollisesti käyttöoikeussopimus)</a:t>
            </a:r>
            <a:endParaRPr lang="fi-FI" sz="1200" dirty="0"/>
          </a:p>
          <a:p>
            <a:pPr marL="1143000" lvl="1" indent="-457200">
              <a:lnSpc>
                <a:spcPct val="100000"/>
              </a:lnSpc>
              <a:buFont typeface="Wingdings" panose="05000000000000000000" pitchFamily="2" charset="2"/>
              <a:buChar char="Ø"/>
            </a:pPr>
            <a:r>
              <a:rPr lang="fi-FI" sz="1200" i="1" dirty="0" smtClean="0"/>
              <a:t>Päätökset ovat julkisia ja niissä on muutoksenhakumahdollisuus</a:t>
            </a:r>
          </a:p>
          <a:p>
            <a:pPr marL="457200" indent="-457200">
              <a:lnSpc>
                <a:spcPct val="100000"/>
              </a:lnSpc>
              <a:buFont typeface="Arial" panose="020B0604020202020204" pitchFamily="34" charset="0"/>
              <a:buChar char="•"/>
            </a:pPr>
            <a:r>
              <a:rPr lang="fi-FI" sz="1400" dirty="0" smtClean="0"/>
              <a:t>Kokeilusta tehdään </a:t>
            </a:r>
            <a:r>
              <a:rPr lang="fi-FI" sz="1400" b="1" dirty="0"/>
              <a:t>sopimus</a:t>
            </a:r>
            <a:r>
              <a:rPr lang="fi-FI" sz="1400" dirty="0"/>
              <a:t>, ja muun muassa immateriaalioikeuksia koskevat ehdot ovat kehittämistä sisältävissä kokeiluissa </a:t>
            </a:r>
            <a:r>
              <a:rPr lang="fi-FI" sz="1400" dirty="0" smtClean="0"/>
              <a:t>tärkeitä</a:t>
            </a:r>
          </a:p>
          <a:p>
            <a:pPr marL="1143000" lvl="1" indent="-457200">
              <a:lnSpc>
                <a:spcPct val="100000"/>
              </a:lnSpc>
            </a:pPr>
            <a:r>
              <a:rPr lang="fi-FI" sz="1200" dirty="0" smtClean="0"/>
              <a:t>huomioitavaa lisäksi mm. sopimuskausi, sopimuksen purkaminen, irtisanominen, mahdollinen hinta, osapuolten oikeudet, vastuut ja velvollisuudet, salassapitoasiat, vahingonkorvaus, vakuutukset, riitojen ratkaisu ym.</a:t>
            </a:r>
          </a:p>
          <a:p>
            <a:pPr marL="1143000" lvl="1" indent="-457200">
              <a:lnSpc>
                <a:spcPct val="100000"/>
              </a:lnSpc>
            </a:pPr>
            <a:r>
              <a:rPr lang="fi-FI" sz="1200" dirty="0"/>
              <a:t>Sopimus tulisi tehdä aina </a:t>
            </a:r>
            <a:r>
              <a:rPr lang="fi-FI" sz="1200" dirty="0" smtClean="0"/>
              <a:t>kun Tampereen kaupunki ostaa palvelua sen arvosta riippumatta</a:t>
            </a:r>
          </a:p>
          <a:p>
            <a:pPr marL="1143000" lvl="1" indent="-457200">
              <a:lnSpc>
                <a:spcPct val="100000"/>
              </a:lnSpc>
            </a:pPr>
            <a:r>
              <a:rPr lang="fi-FI" sz="1200" dirty="0" smtClean="0"/>
              <a:t>Tutustu </a:t>
            </a:r>
            <a:r>
              <a:rPr lang="fi-FI" sz="1200" dirty="0"/>
              <a:t>esimerkiksi Espoon vastikkeettomien kokeilujen sopimuspohjiin: </a:t>
            </a:r>
            <a:r>
              <a:rPr lang="fi-FI" sz="1200" u="sng" dirty="0">
                <a:hlinkClick r:id="rId2"/>
              </a:rPr>
              <a:t>http://webfronter.com/espoo/kykytori/</a:t>
            </a:r>
            <a:r>
              <a:rPr lang="fi-FI" sz="1200" u="sng" dirty="0"/>
              <a:t> </a:t>
            </a:r>
            <a:r>
              <a:rPr lang="fi-FI" sz="1200" dirty="0"/>
              <a:t>(ohjeet&gt;materiaalit). </a:t>
            </a:r>
            <a:endParaRPr lang="fi-FI" sz="1200" dirty="0" smtClean="0"/>
          </a:p>
          <a:p>
            <a:pPr marL="1143000" lvl="1" indent="-457200">
              <a:lnSpc>
                <a:spcPct val="100000"/>
              </a:lnSpc>
              <a:buFont typeface="Wingdings" panose="05000000000000000000" pitchFamily="2" charset="2"/>
              <a:buChar char="Ø"/>
            </a:pPr>
            <a:r>
              <a:rPr lang="fi-FI" sz="1200" i="1" dirty="0" smtClean="0"/>
              <a:t>Laadi mieluimmin aina itse sopimus tai ainakin tarkista tarkoin toimittajan laatima sopimuspohja, sieltä löytyy usein kaupungille epäedullisia ehtoja</a:t>
            </a:r>
          </a:p>
        </p:txBody>
      </p:sp>
      <p:sp>
        <p:nvSpPr>
          <p:cNvPr id="5" name="Alatunnisteen paikkamerkki 4"/>
          <p:cNvSpPr>
            <a:spLocks noGrp="1"/>
          </p:cNvSpPr>
          <p:nvPr>
            <p:ph type="ftr" sz="quarter" idx="11"/>
          </p:nvPr>
        </p:nvSpPr>
        <p:spPr/>
        <p:txBody>
          <a:bodyPr/>
          <a:lstStyle/>
          <a:p>
            <a:r>
              <a:rPr lang="fi-FI" dirty="0"/>
              <a:t>HANKINTOIHIN LIITTYVÄ STRATEGINEN SUUNNITTELU</a:t>
            </a:r>
          </a:p>
        </p:txBody>
      </p:sp>
      <p:sp>
        <p:nvSpPr>
          <p:cNvPr id="6" name="Dian numeron paikkamerkki 5"/>
          <p:cNvSpPr>
            <a:spLocks noGrp="1"/>
          </p:cNvSpPr>
          <p:nvPr>
            <p:ph type="sldNum" sz="quarter" idx="12"/>
          </p:nvPr>
        </p:nvSpPr>
        <p:spPr/>
        <p:txBody>
          <a:bodyPr/>
          <a:lstStyle/>
          <a:p>
            <a:fld id="{5361EA14-B5AF-4DD0-A232-43768E13A659}" type="slidenum">
              <a:rPr lang="fi-FI" smtClean="0">
                <a:solidFill>
                  <a:schemeClr val="bg1"/>
                </a:solidFill>
              </a:rPr>
              <a:pPr/>
              <a:t>27</a:t>
            </a:fld>
            <a:endParaRPr lang="fi-FI">
              <a:solidFill>
                <a:schemeClr val="bg1"/>
              </a:solidFill>
            </a:endParaRPr>
          </a:p>
        </p:txBody>
      </p:sp>
      <p:sp>
        <p:nvSpPr>
          <p:cNvPr id="7" name="Suorakulmio 6">
            <a:hlinkClick r:id="rId3" action="ppaction://hlinksldjump"/>
          </p:cNvPr>
          <p:cNvSpPr/>
          <p:nvPr/>
        </p:nvSpPr>
        <p:spPr>
          <a:xfrm>
            <a:off x="10822305" y="6459787"/>
            <a:ext cx="1219200" cy="274458"/>
          </a:xfrm>
          <a:prstGeom prst="rect">
            <a:avLst/>
          </a:prstGeom>
          <a:solidFill>
            <a:srgbClr val="C03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Tree>
    <p:extLst>
      <p:ext uri="{BB962C8B-B14F-4D97-AF65-F5344CB8AC3E}">
        <p14:creationId xmlns:p14="http://schemas.microsoft.com/office/powerpoint/2010/main" val="1130313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Otsikko 6"/>
          <p:cNvSpPr>
            <a:spLocks noGrp="1"/>
          </p:cNvSpPr>
          <p:nvPr>
            <p:ph type="title"/>
          </p:nvPr>
        </p:nvSpPr>
        <p:spPr/>
        <p:txBody>
          <a:bodyPr>
            <a:normAutofit/>
          </a:bodyPr>
          <a:lstStyle/>
          <a:p>
            <a:r>
              <a:rPr lang="fi-FI" dirty="0" smtClean="0"/>
              <a:t>Ennakoiva markkinavuoropuhelu</a:t>
            </a:r>
            <a:endParaRPr lang="fi-FI" dirty="0"/>
          </a:p>
        </p:txBody>
      </p:sp>
      <p:sp>
        <p:nvSpPr>
          <p:cNvPr id="3" name="Sisällön paikkamerkki 2"/>
          <p:cNvSpPr>
            <a:spLocks noGrp="1"/>
          </p:cNvSpPr>
          <p:nvPr>
            <p:ph idx="1"/>
          </p:nvPr>
        </p:nvSpPr>
        <p:spPr>
          <a:xfrm>
            <a:off x="878914" y="2639640"/>
            <a:ext cx="7508620" cy="3597749"/>
          </a:xfrm>
        </p:spPr>
        <p:txBody>
          <a:bodyPr>
            <a:noAutofit/>
          </a:bodyPr>
          <a:lstStyle/>
          <a:p>
            <a:pPr>
              <a:lnSpc>
                <a:spcPct val="100000"/>
              </a:lnSpc>
            </a:pPr>
            <a:r>
              <a:rPr lang="fi-FI" sz="1400" dirty="0"/>
              <a:t>Ideana on </a:t>
            </a:r>
            <a:r>
              <a:rPr lang="fi-FI" sz="1400" dirty="0" smtClean="0"/>
              <a:t>saada tietoa markkinatoimijoista ja viestiä </a:t>
            </a:r>
            <a:r>
              <a:rPr lang="fi-FI" sz="1400" dirty="0"/>
              <a:t>markkinatoimijoille kaupungin tarpeista, joihin ne voivat alkaa kehittämään ratkaisuja.</a:t>
            </a:r>
          </a:p>
          <a:p>
            <a:pPr>
              <a:lnSpc>
                <a:spcPct val="100000"/>
              </a:lnSpc>
            </a:pPr>
            <a:r>
              <a:rPr lang="fi-FI" sz="1400" dirty="0"/>
              <a:t>Vuoropuhelu on keskeinen menetelmä hankinnassa</a:t>
            </a:r>
          </a:p>
          <a:p>
            <a:pPr lvl="3">
              <a:lnSpc>
                <a:spcPct val="100000"/>
              </a:lnSpc>
            </a:pPr>
            <a:r>
              <a:rPr lang="fi-FI" sz="1400" dirty="0"/>
              <a:t>tarpeiden ja tavoitteiden viestintään ja täsmentämiseen</a:t>
            </a:r>
          </a:p>
          <a:p>
            <a:pPr lvl="3">
              <a:lnSpc>
                <a:spcPct val="100000"/>
              </a:lnSpc>
            </a:pPr>
            <a:r>
              <a:rPr lang="fi-FI" sz="1400" dirty="0"/>
              <a:t>markkinoihin tutustumiseen ja potentiaalisten tarjoajien kartoittamiseen, </a:t>
            </a:r>
          </a:p>
          <a:p>
            <a:pPr lvl="3">
              <a:lnSpc>
                <a:spcPct val="100000"/>
              </a:lnSpc>
            </a:pPr>
            <a:r>
              <a:rPr lang="fi-FI" sz="1400" dirty="0"/>
              <a:t>uusien ratkaisujen etsimiseen, </a:t>
            </a:r>
          </a:p>
          <a:p>
            <a:pPr lvl="3">
              <a:lnSpc>
                <a:spcPct val="100000"/>
              </a:lnSpc>
            </a:pPr>
            <a:r>
              <a:rPr lang="fi-FI" sz="1400" dirty="0"/>
              <a:t>yhteiskehittämiseen ja </a:t>
            </a:r>
          </a:p>
          <a:p>
            <a:pPr lvl="3">
              <a:lnSpc>
                <a:spcPct val="100000"/>
              </a:lnSpc>
            </a:pPr>
            <a:r>
              <a:rPr lang="fi-FI" sz="1400" dirty="0"/>
              <a:t>hankinnan sisällön määrittelyyn.</a:t>
            </a:r>
          </a:p>
          <a:p>
            <a:pPr>
              <a:lnSpc>
                <a:spcPct val="100000"/>
              </a:lnSpc>
            </a:pPr>
            <a:r>
              <a:rPr lang="fi-FI" sz="1200" dirty="0" smtClean="0"/>
              <a:t>Markkinakartoituksia voidaan toteuttaa</a:t>
            </a:r>
            <a:r>
              <a:rPr lang="fi-FI" sz="1200" dirty="0"/>
              <a:t>, kunhan ne eivät vääristä myöhempää kilpailua. Menettelyihin liittyvät läpinäkyvyyden ja syrjimättömyyden periaatteet pätevät myös </a:t>
            </a:r>
            <a:r>
              <a:rPr lang="fi-FI" sz="1200" dirty="0" smtClean="0"/>
              <a:t>vuoropuheluihin.</a:t>
            </a:r>
          </a:p>
          <a:p>
            <a:pPr lvl="3">
              <a:lnSpc>
                <a:spcPct val="100000"/>
              </a:lnSpc>
              <a:buFont typeface="Wingdings" panose="05000000000000000000" pitchFamily="2" charset="2"/>
              <a:buChar char="Ø"/>
            </a:pPr>
            <a:r>
              <a:rPr lang="fi-FI" sz="1200" dirty="0" smtClean="0"/>
              <a:t>Syrjimättömyyden ja läpinäkyvyyden näkökulmista hyvä käytäntö on mahdollisten </a:t>
            </a:r>
            <a:r>
              <a:rPr lang="fi-FI" sz="1200" b="1" dirty="0"/>
              <a:t>esitysmateriaalien </a:t>
            </a:r>
            <a:r>
              <a:rPr lang="fi-FI" sz="1200" b="1" dirty="0" smtClean="0"/>
              <a:t>jakaminen</a:t>
            </a:r>
            <a:r>
              <a:rPr lang="fi-FI" sz="1200" dirty="0" smtClean="0"/>
              <a:t> </a:t>
            </a:r>
            <a:r>
              <a:rPr lang="fi-FI" sz="1200" dirty="0"/>
              <a:t>niistä kiinnostuneille. Tässä voidaan hyödyntää </a:t>
            </a:r>
            <a:r>
              <a:rPr lang="fi-FI" sz="1200" dirty="0" smtClean="0"/>
              <a:t>esimerkiksi kaikille avointa </a:t>
            </a:r>
            <a:r>
              <a:rPr lang="fi-FI" sz="1200" b="1" dirty="0" err="1" smtClean="0"/>
              <a:t>Innokylän</a:t>
            </a:r>
            <a:r>
              <a:rPr lang="fi-FI" sz="1200" dirty="0" smtClean="0"/>
              <a:t> </a:t>
            </a:r>
            <a:r>
              <a:rPr lang="fi-FI" sz="1200" dirty="0"/>
              <a:t>innovatiivisten hankintojen työtilaa. </a:t>
            </a:r>
            <a:r>
              <a:rPr lang="fi-FI" sz="1200" dirty="0" smtClean="0"/>
              <a:t>Voit tutustua </a:t>
            </a:r>
            <a:r>
              <a:rPr lang="fi-FI" sz="1200" dirty="0" err="1" smtClean="0"/>
              <a:t>Innokylässä</a:t>
            </a:r>
            <a:r>
              <a:rPr lang="fi-FI" sz="1200" dirty="0" smtClean="0"/>
              <a:t> esimerkiksi siihen, miten Tesoman hyvinvointikeskuksen suunnittelussa hyödynnettiin </a:t>
            </a:r>
            <a:r>
              <a:rPr lang="fi-FI" sz="1200" dirty="0" err="1" smtClean="0"/>
              <a:t>Innokylän</a:t>
            </a:r>
            <a:r>
              <a:rPr lang="fi-FI" sz="1200" dirty="0" smtClean="0"/>
              <a:t> työtilaa. </a:t>
            </a:r>
            <a:endParaRPr lang="fi-FI" sz="1200" dirty="0"/>
          </a:p>
        </p:txBody>
      </p:sp>
      <p:sp>
        <p:nvSpPr>
          <p:cNvPr id="2" name="Alatunnisteen paikkamerkki 1"/>
          <p:cNvSpPr>
            <a:spLocks noGrp="1"/>
          </p:cNvSpPr>
          <p:nvPr>
            <p:ph type="ftr" sz="quarter" idx="11"/>
          </p:nvPr>
        </p:nvSpPr>
        <p:spPr/>
        <p:txBody>
          <a:bodyPr/>
          <a:lstStyle/>
          <a:p>
            <a:r>
              <a:rPr lang="fi-FI" smtClean="0"/>
              <a:t>HANKINTOIHIN LIITTYVÄ STRATEGINEN SUUNNITTELU</a:t>
            </a:r>
            <a:endParaRPr lang="fi-FI" dirty="0"/>
          </a:p>
        </p:txBody>
      </p:sp>
      <p:sp>
        <p:nvSpPr>
          <p:cNvPr id="11" name="Dian numeron paikkamerkki 10"/>
          <p:cNvSpPr>
            <a:spLocks noGrp="1"/>
          </p:cNvSpPr>
          <p:nvPr>
            <p:ph type="sldNum" sz="quarter" idx="12"/>
          </p:nvPr>
        </p:nvSpPr>
        <p:spPr/>
        <p:txBody>
          <a:bodyPr/>
          <a:lstStyle/>
          <a:p>
            <a:fld id="{0E9EC09B-81EE-4D0F-8E4F-0F6E96E51DDF}" type="slidenum">
              <a:rPr lang="fi-FI" smtClean="0"/>
              <a:t>28</a:t>
            </a:fld>
            <a:endParaRPr lang="fi-FI"/>
          </a:p>
        </p:txBody>
      </p:sp>
      <p:sp>
        <p:nvSpPr>
          <p:cNvPr id="9" name="Suorakulmio 8">
            <a:hlinkClick r:id="rId3" action="ppaction://hlinksldjump"/>
          </p:cNvPr>
          <p:cNvSpPr/>
          <p:nvPr/>
        </p:nvSpPr>
        <p:spPr>
          <a:xfrm>
            <a:off x="10822305" y="6459787"/>
            <a:ext cx="1219200" cy="274458"/>
          </a:xfrm>
          <a:prstGeom prst="rect">
            <a:avLst/>
          </a:prstGeom>
          <a:solidFill>
            <a:srgbClr val="C03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
        <p:nvSpPr>
          <p:cNvPr id="17" name="Tekstiruutu 16"/>
          <p:cNvSpPr txBox="1"/>
          <p:nvPr/>
        </p:nvSpPr>
        <p:spPr>
          <a:xfrm>
            <a:off x="892132" y="1341338"/>
            <a:ext cx="8095458" cy="1259967"/>
          </a:xfrm>
          <a:prstGeom prst="rect">
            <a:avLst/>
          </a:prstGeom>
          <a:solidFill>
            <a:schemeClr val="bg1"/>
          </a:solidFill>
          <a:ln w="38100">
            <a:solidFill>
              <a:srgbClr val="D54B0B"/>
            </a:solidFill>
            <a:prstDash val="sysDot"/>
          </a:ln>
        </p:spPr>
        <p:style>
          <a:lnRef idx="2">
            <a:schemeClr val="accent6">
              <a:shade val="50000"/>
            </a:schemeClr>
          </a:lnRef>
          <a:fillRef idx="1">
            <a:schemeClr val="accent6"/>
          </a:fillRef>
          <a:effectRef idx="0">
            <a:schemeClr val="accent6"/>
          </a:effectRef>
          <a:fontRef idx="minor">
            <a:schemeClr val="lt1"/>
          </a:fontRef>
        </p:style>
        <p:txBody>
          <a:bodyPr vert="horz" lIns="0" tIns="45720" rIns="0" bIns="45720" rtlCol="0" anchor="ctr">
            <a:noAutofit/>
          </a:bodyPr>
          <a:lstStyle>
            <a:lvl1pPr indent="0" algn="ctr">
              <a:lnSpc>
                <a:spcPct val="90000"/>
              </a:lnSpc>
              <a:spcBef>
                <a:spcPts val="1200"/>
              </a:spcBef>
              <a:spcAft>
                <a:spcPts val="201"/>
              </a:spcAft>
              <a:buClr>
                <a:schemeClr val="accent1"/>
              </a:buClr>
              <a:buSzPct val="100000"/>
              <a:buFont typeface="Arial" panose="020B0604020202020204" pitchFamily="34" charset="0"/>
              <a:buNone/>
              <a:defRPr sz="1300"/>
            </a:lvl1pPr>
            <a:lvl2pPr marL="544081" indent="-342908" defTabSz="914423">
              <a:lnSpc>
                <a:spcPct val="90000"/>
              </a:lnSpc>
              <a:spcBef>
                <a:spcPts val="201"/>
              </a:spcBef>
              <a:spcAft>
                <a:spcPts val="400"/>
              </a:spcAft>
              <a:buClr>
                <a:schemeClr val="accent1"/>
              </a:buClr>
              <a:buFont typeface="Arial" panose="020B0604020202020204" pitchFamily="34" charset="0"/>
              <a:buChar char="•"/>
              <a:defRPr sz="1401">
                <a:solidFill>
                  <a:schemeClr val="lt1"/>
                </a:solidFill>
              </a:defRPr>
            </a:lvl2pPr>
            <a:lvl3pPr marL="726966" indent="-342908" defTabSz="914423">
              <a:lnSpc>
                <a:spcPct val="90000"/>
              </a:lnSpc>
              <a:spcBef>
                <a:spcPts val="201"/>
              </a:spcBef>
              <a:spcAft>
                <a:spcPts val="400"/>
              </a:spcAft>
              <a:buClr>
                <a:schemeClr val="accent1"/>
              </a:buClr>
              <a:buFont typeface="Arial" panose="020B0604020202020204" pitchFamily="34" charset="0"/>
              <a:buChar char="•"/>
              <a:defRPr sz="1401">
                <a:solidFill>
                  <a:schemeClr val="lt1"/>
                </a:solidFill>
              </a:defRPr>
            </a:lvl3pPr>
            <a:lvl4pPr marL="909850" indent="-342908" defTabSz="914423">
              <a:lnSpc>
                <a:spcPct val="90000"/>
              </a:lnSpc>
              <a:spcBef>
                <a:spcPts val="201"/>
              </a:spcBef>
              <a:spcAft>
                <a:spcPts val="400"/>
              </a:spcAft>
              <a:buClr>
                <a:schemeClr val="accent1"/>
              </a:buClr>
              <a:buFont typeface="Arial" panose="020B0604020202020204" pitchFamily="34" charset="0"/>
              <a:buChar char="•"/>
              <a:defRPr sz="1401">
                <a:solidFill>
                  <a:schemeClr val="lt1"/>
                </a:solidFill>
              </a:defRPr>
            </a:lvl4pPr>
            <a:lvl5pPr marL="1092735" indent="-342908" defTabSz="914423">
              <a:lnSpc>
                <a:spcPct val="90000"/>
              </a:lnSpc>
              <a:spcBef>
                <a:spcPts val="201"/>
              </a:spcBef>
              <a:spcAft>
                <a:spcPts val="400"/>
              </a:spcAft>
              <a:buClr>
                <a:schemeClr val="accent1"/>
              </a:buClr>
              <a:buFont typeface="Arial" panose="020B0604020202020204" pitchFamily="34" charset="0"/>
              <a:buChar char="•"/>
              <a:defRPr sz="1401">
                <a:solidFill>
                  <a:schemeClr val="lt1"/>
                </a:solidFill>
              </a:defRPr>
            </a:lvl5pPr>
            <a:lvl6pPr marL="1100028" indent="-228606" defTabSz="914423">
              <a:lnSpc>
                <a:spcPct val="90000"/>
              </a:lnSpc>
              <a:spcBef>
                <a:spcPts val="201"/>
              </a:spcBef>
              <a:spcAft>
                <a:spcPts val="400"/>
              </a:spcAft>
              <a:buClr>
                <a:schemeClr val="accent1"/>
              </a:buClr>
              <a:buFont typeface="Calibri" pitchFamily="34" charset="0"/>
              <a:buChar char="◦"/>
              <a:defRPr sz="1401">
                <a:solidFill>
                  <a:schemeClr val="lt1"/>
                </a:solidFill>
              </a:defRPr>
            </a:lvl6pPr>
            <a:lvl7pPr marL="1300033" indent="-228606" defTabSz="914423">
              <a:lnSpc>
                <a:spcPct val="90000"/>
              </a:lnSpc>
              <a:spcBef>
                <a:spcPts val="201"/>
              </a:spcBef>
              <a:spcAft>
                <a:spcPts val="400"/>
              </a:spcAft>
              <a:buClr>
                <a:schemeClr val="accent1"/>
              </a:buClr>
              <a:buFont typeface="Calibri" pitchFamily="34" charset="0"/>
              <a:buChar char="◦"/>
              <a:defRPr sz="1401">
                <a:solidFill>
                  <a:schemeClr val="lt1"/>
                </a:solidFill>
              </a:defRPr>
            </a:lvl7pPr>
            <a:lvl8pPr marL="1500038" indent="-228606" defTabSz="914423">
              <a:lnSpc>
                <a:spcPct val="90000"/>
              </a:lnSpc>
              <a:spcBef>
                <a:spcPts val="201"/>
              </a:spcBef>
              <a:spcAft>
                <a:spcPts val="400"/>
              </a:spcAft>
              <a:buClr>
                <a:schemeClr val="accent1"/>
              </a:buClr>
              <a:buFont typeface="Calibri" pitchFamily="34" charset="0"/>
              <a:buChar char="◦"/>
              <a:defRPr sz="1401">
                <a:solidFill>
                  <a:schemeClr val="lt1"/>
                </a:solidFill>
              </a:defRPr>
            </a:lvl8pPr>
            <a:lvl9pPr marL="1700043" indent="-228606" defTabSz="914423">
              <a:lnSpc>
                <a:spcPct val="90000"/>
              </a:lnSpc>
              <a:spcBef>
                <a:spcPts val="201"/>
              </a:spcBef>
              <a:spcAft>
                <a:spcPts val="400"/>
              </a:spcAft>
              <a:buClr>
                <a:schemeClr val="accent1"/>
              </a:buClr>
              <a:buFont typeface="Calibri" pitchFamily="34" charset="0"/>
              <a:buChar char="◦"/>
              <a:defRPr sz="1401">
                <a:solidFill>
                  <a:schemeClr val="lt1"/>
                </a:solidFill>
              </a:defRPr>
            </a:lvl9pPr>
          </a:lstStyle>
          <a:p>
            <a:pPr marL="180975" algn="l"/>
            <a:r>
              <a:rPr lang="fi-FI" sz="1400" dirty="0">
                <a:solidFill>
                  <a:schemeClr val="tx1">
                    <a:lumMod val="75000"/>
                    <a:lumOff val="25000"/>
                  </a:schemeClr>
                </a:solidFill>
              </a:rPr>
              <a:t>Vuoropuhelu yritysten tai kolmannen sektorin toimijoiden kanssa on hankintojen onnistumisen kannalta lähes välttämätöntä</a:t>
            </a:r>
            <a:r>
              <a:rPr lang="fi-FI" sz="1400" dirty="0" smtClean="0">
                <a:solidFill>
                  <a:schemeClr val="tx1">
                    <a:lumMod val="75000"/>
                    <a:lumOff val="25000"/>
                  </a:schemeClr>
                </a:solidFill>
              </a:rPr>
              <a:t>. </a:t>
            </a:r>
            <a:br>
              <a:rPr lang="fi-FI" sz="1400" dirty="0" smtClean="0">
                <a:solidFill>
                  <a:schemeClr val="tx1">
                    <a:lumMod val="75000"/>
                    <a:lumOff val="25000"/>
                  </a:schemeClr>
                </a:solidFill>
              </a:rPr>
            </a:br>
            <a:r>
              <a:rPr lang="fi-FI" sz="1400" dirty="0" smtClean="0">
                <a:solidFill>
                  <a:schemeClr val="tx1">
                    <a:lumMod val="75000"/>
                    <a:lumOff val="25000"/>
                  </a:schemeClr>
                </a:solidFill>
              </a:rPr>
              <a:t>Se </a:t>
            </a:r>
            <a:r>
              <a:rPr lang="fi-FI" sz="1400" dirty="0">
                <a:solidFill>
                  <a:schemeClr val="tx1">
                    <a:lumMod val="75000"/>
                    <a:lumOff val="25000"/>
                  </a:schemeClr>
                </a:solidFill>
              </a:rPr>
              <a:t>on suositeltavaa aloittaa jo aikaisessa vaiheessa, kun tarkka hankinnan kohde ei ole vielä edes selvillä. </a:t>
            </a:r>
            <a:r>
              <a:rPr lang="fi-FI" sz="1400" dirty="0" smtClean="0">
                <a:solidFill>
                  <a:schemeClr val="tx1">
                    <a:lumMod val="75000"/>
                    <a:lumOff val="25000"/>
                  </a:schemeClr>
                </a:solidFill>
              </a:rPr>
              <a:t/>
            </a:r>
            <a:br>
              <a:rPr lang="fi-FI" sz="1400" dirty="0" smtClean="0">
                <a:solidFill>
                  <a:schemeClr val="tx1">
                    <a:lumMod val="75000"/>
                    <a:lumOff val="25000"/>
                  </a:schemeClr>
                </a:solidFill>
              </a:rPr>
            </a:br>
            <a:r>
              <a:rPr lang="fi-FI" sz="1400" dirty="0" smtClean="0">
                <a:solidFill>
                  <a:schemeClr val="tx1">
                    <a:lumMod val="75000"/>
                    <a:lumOff val="25000"/>
                  </a:schemeClr>
                </a:solidFill>
              </a:rPr>
              <a:t>Potentiaalisten </a:t>
            </a:r>
            <a:r>
              <a:rPr lang="fi-FI" sz="1400" dirty="0">
                <a:solidFill>
                  <a:schemeClr val="tx1">
                    <a:lumMod val="75000"/>
                    <a:lumOff val="25000"/>
                  </a:schemeClr>
                </a:solidFill>
              </a:rPr>
              <a:t>tarjoajien tapaaminen ja keskustelut antavat arvokasta tietoa ratkaisuista, joilla vastataan palvelutarpeisiin.</a:t>
            </a:r>
          </a:p>
        </p:txBody>
      </p:sp>
      <p:sp>
        <p:nvSpPr>
          <p:cNvPr id="20" name="Tekstiruutu 19"/>
          <p:cNvSpPr txBox="1"/>
          <p:nvPr/>
        </p:nvSpPr>
        <p:spPr>
          <a:xfrm>
            <a:off x="9252284" y="3390109"/>
            <a:ext cx="2789221" cy="904863"/>
          </a:xfrm>
          <a:prstGeom prst="rect">
            <a:avLst/>
          </a:prstGeom>
          <a:solidFill>
            <a:srgbClr val="D54B0B"/>
          </a:solidFill>
        </p:spPr>
        <p:txBody>
          <a:bodyPr wrap="square" rtlCol="0">
            <a:spAutoFit/>
          </a:bodyPr>
          <a:lstStyle>
            <a:defPPr>
              <a:defRPr lang="fi-FI"/>
            </a:defPPr>
            <a:lvl1pPr>
              <a:lnSpc>
                <a:spcPct val="120000"/>
              </a:lnSpc>
              <a:defRPr sz="1200">
                <a:solidFill>
                  <a:schemeClr val="bg1"/>
                </a:solidFill>
              </a:defRPr>
            </a:lvl1pPr>
          </a:lstStyle>
          <a:p>
            <a:pPr marL="265113"/>
            <a:r>
              <a:rPr lang="fi-FI" sz="1100" b="1" dirty="0" smtClean="0"/>
              <a:t>Hankintailta</a:t>
            </a:r>
            <a:r>
              <a:rPr lang="fi-FI" sz="1100" dirty="0" smtClean="0"/>
              <a:t> </a:t>
            </a:r>
            <a:r>
              <a:rPr lang="fi-FI" sz="1100" dirty="0"/>
              <a:t>on mahdollinen </a:t>
            </a:r>
            <a:r>
              <a:rPr lang="fi-FI" sz="1100" dirty="0" smtClean="0"/>
              <a:t>vuoropuhelufoorumi</a:t>
            </a:r>
            <a:r>
              <a:rPr lang="fi-FI" sz="1100" dirty="0"/>
              <a:t>. </a:t>
            </a:r>
            <a:r>
              <a:rPr lang="fi-FI" sz="1100" dirty="0" smtClean="0"/>
              <a:t>Se </a:t>
            </a:r>
            <a:r>
              <a:rPr lang="fi-FI" sz="1100" dirty="0"/>
              <a:t>tulisi järjestää </a:t>
            </a:r>
            <a:r>
              <a:rPr lang="fi-FI" sz="1100" dirty="0" smtClean="0"/>
              <a:t>aikaisessa vaiheessa, kun </a:t>
            </a:r>
            <a:r>
              <a:rPr lang="fi-FI" sz="1100" dirty="0"/>
              <a:t>alustavat hankintatarpeet on tunnistettu</a:t>
            </a:r>
            <a:r>
              <a:rPr lang="fi-FI" sz="1100" dirty="0" smtClean="0"/>
              <a:t>.</a:t>
            </a:r>
            <a:endParaRPr lang="fi-FI" sz="1100" dirty="0"/>
          </a:p>
        </p:txBody>
      </p:sp>
      <p:sp>
        <p:nvSpPr>
          <p:cNvPr id="5" name="Suorakulmio 4"/>
          <p:cNvSpPr/>
          <p:nvPr/>
        </p:nvSpPr>
        <p:spPr>
          <a:xfrm>
            <a:off x="3048000" y="2967335"/>
            <a:ext cx="6096000" cy="369332"/>
          </a:xfrm>
          <a:prstGeom prst="rect">
            <a:avLst/>
          </a:prstGeom>
        </p:spPr>
        <p:txBody>
          <a:bodyPr>
            <a:spAutoFit/>
          </a:bodyPr>
          <a:lstStyle/>
          <a:p>
            <a:pPr>
              <a:lnSpc>
                <a:spcPct val="100000"/>
              </a:lnSpc>
            </a:pPr>
            <a:endParaRPr lang="fi-FI" dirty="0"/>
          </a:p>
        </p:txBody>
      </p:sp>
      <p:sp>
        <p:nvSpPr>
          <p:cNvPr id="22" name="Tekstiruutu 21"/>
          <p:cNvSpPr txBox="1"/>
          <p:nvPr/>
        </p:nvSpPr>
        <p:spPr>
          <a:xfrm>
            <a:off x="9430604" y="4782140"/>
            <a:ext cx="2597254" cy="701731"/>
          </a:xfrm>
          <a:prstGeom prst="rect">
            <a:avLst/>
          </a:prstGeom>
          <a:solidFill>
            <a:srgbClr val="D54B0B"/>
          </a:solidFill>
        </p:spPr>
        <p:txBody>
          <a:bodyPr wrap="square" rtlCol="0">
            <a:spAutoFit/>
          </a:bodyPr>
          <a:lstStyle>
            <a:defPPr>
              <a:defRPr lang="fi-FI"/>
            </a:defPPr>
            <a:lvl1pPr>
              <a:lnSpc>
                <a:spcPct val="120000"/>
              </a:lnSpc>
              <a:defRPr sz="1050">
                <a:solidFill>
                  <a:schemeClr val="bg1"/>
                </a:solidFill>
              </a:defRPr>
            </a:lvl1pPr>
          </a:lstStyle>
          <a:p>
            <a:pPr marL="95250"/>
            <a:r>
              <a:rPr lang="fi-FI" sz="1100" dirty="0" smtClean="0"/>
              <a:t>Kaupungilla </a:t>
            </a:r>
            <a:r>
              <a:rPr lang="fi-FI" sz="1100" dirty="0"/>
              <a:t>on käytössä </a:t>
            </a:r>
            <a:r>
              <a:rPr lang="fi-FI" sz="1100" dirty="0" smtClean="0"/>
              <a:t/>
            </a:r>
            <a:br>
              <a:rPr lang="fi-FI" sz="1100" dirty="0" smtClean="0"/>
            </a:br>
            <a:r>
              <a:rPr lang="fi-FI" sz="1100" b="1" dirty="0" smtClean="0"/>
              <a:t>Kipinä-konsepti</a:t>
            </a:r>
            <a:r>
              <a:rPr lang="fi-FI" sz="1100" dirty="0" smtClean="0"/>
              <a:t> </a:t>
            </a:r>
            <a:r>
              <a:rPr lang="fi-FI" sz="1100" dirty="0"/>
              <a:t>yritysten </a:t>
            </a:r>
            <a:r>
              <a:rPr lang="fi-FI" sz="1100" dirty="0" err="1"/>
              <a:t>pitchauksille</a:t>
            </a:r>
            <a:r>
              <a:rPr lang="fi-FI" sz="1100" dirty="0"/>
              <a:t> </a:t>
            </a:r>
            <a:r>
              <a:rPr lang="fi-FI" sz="1100" dirty="0" smtClean="0"/>
              <a:t/>
            </a:r>
            <a:br>
              <a:rPr lang="fi-FI" sz="1100" dirty="0" smtClean="0"/>
            </a:br>
            <a:r>
              <a:rPr lang="fi-FI" sz="1100" dirty="0" smtClean="0"/>
              <a:t>uusista </a:t>
            </a:r>
            <a:r>
              <a:rPr lang="fi-FI" sz="1100" dirty="0"/>
              <a:t>ratkaisuistaan</a:t>
            </a:r>
            <a:r>
              <a:rPr lang="fi-FI" sz="1100" dirty="0" smtClean="0"/>
              <a:t>.</a:t>
            </a:r>
            <a:endParaRPr lang="fi-FI" sz="1100" dirty="0"/>
          </a:p>
        </p:txBody>
      </p:sp>
      <p:pic>
        <p:nvPicPr>
          <p:cNvPr id="23" name="Kuva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887" y="-114242"/>
            <a:ext cx="1370541" cy="1288271"/>
          </a:xfrm>
          <a:prstGeom prst="rect">
            <a:avLst/>
          </a:prstGeom>
        </p:spPr>
      </p:pic>
      <p:sp>
        <p:nvSpPr>
          <p:cNvPr id="25" name="Tekstiruutu 24"/>
          <p:cNvSpPr txBox="1"/>
          <p:nvPr/>
        </p:nvSpPr>
        <p:spPr>
          <a:xfrm>
            <a:off x="938596" y="4913313"/>
            <a:ext cx="317368" cy="646331"/>
          </a:xfrm>
          <a:prstGeom prst="rect">
            <a:avLst/>
          </a:prstGeom>
          <a:solidFill>
            <a:schemeClr val="bg1"/>
          </a:solidFill>
        </p:spPr>
        <p:txBody>
          <a:bodyPr wrap="square" rtlCol="0">
            <a:spAutoFit/>
          </a:bodyPr>
          <a:lstStyle/>
          <a:p>
            <a:r>
              <a:rPr lang="fi-FI" sz="3600" b="1" dirty="0" smtClean="0"/>
              <a:t>§</a:t>
            </a:r>
            <a:endParaRPr lang="fi-FI" sz="3600" b="1" dirty="0"/>
          </a:p>
        </p:txBody>
      </p:sp>
      <p:sp>
        <p:nvSpPr>
          <p:cNvPr id="24" name="Suorakulmio 23">
            <a:hlinkClick r:id="rId5" action="ppaction://hlinksldjump"/>
          </p:cNvPr>
          <p:cNvSpPr/>
          <p:nvPr/>
        </p:nvSpPr>
        <p:spPr>
          <a:xfrm>
            <a:off x="11155680" y="5849901"/>
            <a:ext cx="833120" cy="406400"/>
          </a:xfrm>
          <a:prstGeom prst="rect">
            <a:avLst/>
          </a:prstGeom>
          <a:solidFill>
            <a:srgbClr val="66B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800" dirty="0" smtClean="0"/>
              <a:t>PALAA MENETTELYN VALINTAAN</a:t>
            </a:r>
            <a:endParaRPr lang="fi-FI" sz="800" dirty="0"/>
          </a:p>
        </p:txBody>
      </p:sp>
      <p:sp>
        <p:nvSpPr>
          <p:cNvPr id="19" name="Ellipsi 18">
            <a:hlinkClick r:id="" action="ppaction://customshow?id=24&amp;return=true"/>
          </p:cNvPr>
          <p:cNvSpPr/>
          <p:nvPr/>
        </p:nvSpPr>
        <p:spPr>
          <a:xfrm>
            <a:off x="8387534" y="3251294"/>
            <a:ext cx="1187993" cy="1187993"/>
          </a:xfrm>
          <a:prstGeom prst="ellipse">
            <a:avLst/>
          </a:prstGeom>
          <a:solidFill>
            <a:schemeClr val="bg1"/>
          </a:solidFill>
          <a:ln w="38100">
            <a:solidFill>
              <a:srgbClr val="D54B0B"/>
            </a:solidFill>
            <a:prstDash val="sysDot"/>
          </a:ln>
        </p:spPr>
        <p:style>
          <a:lnRef idx="2">
            <a:schemeClr val="accent6">
              <a:shade val="50000"/>
            </a:schemeClr>
          </a:lnRef>
          <a:fillRef idx="1">
            <a:schemeClr val="accent6"/>
          </a:fillRef>
          <a:effectRef idx="0">
            <a:schemeClr val="accent6"/>
          </a:effectRef>
          <a:fontRef idx="minor">
            <a:schemeClr val="lt1"/>
          </a:fontRef>
        </p:style>
        <p:txBody>
          <a:bodyPr vert="horz" lIns="0" tIns="45720" rIns="0" bIns="45720" rtlCol="0" anchor="ctr">
            <a:noAutofit/>
          </a:bodyPr>
          <a:lstStyle/>
          <a:p>
            <a:pPr algn="ctr">
              <a:lnSpc>
                <a:spcPct val="90000"/>
              </a:lnSpc>
              <a:spcBef>
                <a:spcPts val="1200"/>
              </a:spcBef>
              <a:spcAft>
                <a:spcPts val="201"/>
              </a:spcAft>
              <a:buClr>
                <a:schemeClr val="accent1"/>
              </a:buClr>
              <a:buSzPct val="100000"/>
              <a:buFont typeface="Arial" panose="020B0604020202020204" pitchFamily="34" charset="0"/>
              <a:buNone/>
            </a:pPr>
            <a:r>
              <a:rPr lang="fi-FI" sz="1200" dirty="0" smtClean="0">
                <a:solidFill>
                  <a:schemeClr val="tx1">
                    <a:lumMod val="75000"/>
                    <a:lumOff val="25000"/>
                  </a:schemeClr>
                </a:solidFill>
              </a:rPr>
              <a:t>Katso esimerkki</a:t>
            </a:r>
            <a:endParaRPr lang="fi-FI" sz="1200" dirty="0">
              <a:solidFill>
                <a:schemeClr val="tx1">
                  <a:lumMod val="75000"/>
                  <a:lumOff val="25000"/>
                </a:schemeClr>
              </a:solidFill>
            </a:endParaRPr>
          </a:p>
        </p:txBody>
      </p:sp>
      <p:pic>
        <p:nvPicPr>
          <p:cNvPr id="21" name="Kuva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00206">
            <a:off x="9247715" y="4200434"/>
            <a:ext cx="335171" cy="335171"/>
          </a:xfrm>
          <a:prstGeom prst="rect">
            <a:avLst/>
          </a:prstGeom>
          <a:noFill/>
        </p:spPr>
      </p:pic>
      <p:sp>
        <p:nvSpPr>
          <p:cNvPr id="26" name="Ellipsi 25">
            <a:hlinkClick r:id="" action="ppaction://customshow?id=25&amp;return=true"/>
          </p:cNvPr>
          <p:cNvSpPr/>
          <p:nvPr/>
        </p:nvSpPr>
        <p:spPr>
          <a:xfrm>
            <a:off x="8387534" y="4584271"/>
            <a:ext cx="1187993" cy="1187993"/>
          </a:xfrm>
          <a:prstGeom prst="ellipse">
            <a:avLst/>
          </a:prstGeom>
          <a:solidFill>
            <a:schemeClr val="bg1"/>
          </a:solidFill>
          <a:ln w="38100">
            <a:solidFill>
              <a:srgbClr val="D54B0B"/>
            </a:solidFill>
            <a:prstDash val="sysDot"/>
          </a:ln>
        </p:spPr>
        <p:style>
          <a:lnRef idx="2">
            <a:schemeClr val="accent6">
              <a:shade val="50000"/>
            </a:schemeClr>
          </a:lnRef>
          <a:fillRef idx="1">
            <a:schemeClr val="accent6"/>
          </a:fillRef>
          <a:effectRef idx="0">
            <a:schemeClr val="accent6"/>
          </a:effectRef>
          <a:fontRef idx="minor">
            <a:schemeClr val="lt1"/>
          </a:fontRef>
        </p:style>
        <p:txBody>
          <a:bodyPr vert="horz" lIns="0" tIns="45720" rIns="0" bIns="45720" rtlCol="0" anchor="ctr">
            <a:noAutofit/>
          </a:bodyPr>
          <a:lstStyle/>
          <a:p>
            <a:pPr algn="ctr">
              <a:lnSpc>
                <a:spcPct val="90000"/>
              </a:lnSpc>
              <a:spcBef>
                <a:spcPts val="1200"/>
              </a:spcBef>
              <a:spcAft>
                <a:spcPts val="201"/>
              </a:spcAft>
              <a:buClr>
                <a:schemeClr val="accent1"/>
              </a:buClr>
              <a:buSzPct val="100000"/>
              <a:buFont typeface="Arial" panose="020B0604020202020204" pitchFamily="34" charset="0"/>
              <a:buNone/>
            </a:pPr>
            <a:r>
              <a:rPr lang="fi-FI" sz="1200" dirty="0" smtClean="0">
                <a:solidFill>
                  <a:schemeClr val="tx1">
                    <a:lumMod val="75000"/>
                    <a:lumOff val="25000"/>
                  </a:schemeClr>
                </a:solidFill>
              </a:rPr>
              <a:t>Lue lisää</a:t>
            </a:r>
            <a:endParaRPr lang="fi-FI" sz="1200" dirty="0">
              <a:solidFill>
                <a:schemeClr val="tx1">
                  <a:lumMod val="75000"/>
                  <a:lumOff val="25000"/>
                </a:schemeClr>
              </a:solidFill>
            </a:endParaRPr>
          </a:p>
        </p:txBody>
      </p:sp>
      <p:sp>
        <p:nvSpPr>
          <p:cNvPr id="27" name="Ellipsi 26">
            <a:hlinkClick r:id="" action="ppaction://customshow?id=22&amp;return=true"/>
          </p:cNvPr>
          <p:cNvSpPr/>
          <p:nvPr/>
        </p:nvSpPr>
        <p:spPr>
          <a:xfrm>
            <a:off x="8760199" y="836585"/>
            <a:ext cx="2270552" cy="2270552"/>
          </a:xfrm>
          <a:prstGeom prst="ellipse">
            <a:avLst/>
          </a:prstGeom>
          <a:solidFill>
            <a:schemeClr val="bg1"/>
          </a:solidFill>
          <a:ln w="38100">
            <a:solidFill>
              <a:srgbClr val="D54B0B"/>
            </a:solidFill>
            <a:prstDash val="sysDot"/>
          </a:ln>
        </p:spPr>
        <p:style>
          <a:lnRef idx="2">
            <a:schemeClr val="accent6">
              <a:shade val="50000"/>
            </a:schemeClr>
          </a:lnRef>
          <a:fillRef idx="1">
            <a:schemeClr val="accent6"/>
          </a:fillRef>
          <a:effectRef idx="0">
            <a:schemeClr val="accent6"/>
          </a:effectRef>
          <a:fontRef idx="minor">
            <a:schemeClr val="lt1"/>
          </a:fontRef>
        </p:style>
        <p:txBody>
          <a:bodyPr vert="horz" lIns="0" tIns="45720" rIns="0" bIns="45720" rtlCol="0" anchor="ctr">
            <a:noAutofit/>
          </a:bodyPr>
          <a:lstStyle/>
          <a:p>
            <a:pPr algn="ctr">
              <a:lnSpc>
                <a:spcPct val="90000"/>
              </a:lnSpc>
              <a:spcBef>
                <a:spcPts val="1200"/>
              </a:spcBef>
              <a:spcAft>
                <a:spcPts val="201"/>
              </a:spcAft>
              <a:buClr>
                <a:schemeClr val="accent1"/>
              </a:buClr>
              <a:buSzPct val="100000"/>
              <a:buFont typeface="Arial" panose="020B0604020202020204" pitchFamily="34" charset="0"/>
              <a:buNone/>
            </a:pPr>
            <a:r>
              <a:rPr lang="fi-FI" sz="1600" dirty="0" smtClean="0">
                <a:solidFill>
                  <a:schemeClr val="tx1">
                    <a:lumMod val="75000"/>
                    <a:lumOff val="25000"/>
                  </a:schemeClr>
                </a:solidFill>
              </a:rPr>
              <a:t>Järjestä markkina-vuoropuhelu!</a:t>
            </a:r>
            <a:endParaRPr lang="fi-FI" sz="1600" dirty="0">
              <a:solidFill>
                <a:schemeClr val="tx1">
                  <a:lumMod val="75000"/>
                  <a:lumOff val="25000"/>
                </a:schemeClr>
              </a:solidFill>
            </a:endParaRPr>
          </a:p>
        </p:txBody>
      </p:sp>
      <p:pic>
        <p:nvPicPr>
          <p:cNvPr id="28" name="Kuva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8203">
            <a:off x="10866410" y="2102533"/>
            <a:ext cx="352493" cy="352493"/>
          </a:xfrm>
          <a:prstGeom prst="rect">
            <a:avLst/>
          </a:prstGeom>
          <a:noFill/>
        </p:spPr>
      </p:pic>
      <p:pic>
        <p:nvPicPr>
          <p:cNvPr id="29" name="Kuva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00206">
            <a:off x="9241645" y="5559944"/>
            <a:ext cx="335171" cy="335171"/>
          </a:xfrm>
          <a:prstGeom prst="rect">
            <a:avLst/>
          </a:prstGeom>
          <a:noFill/>
        </p:spPr>
      </p:pic>
    </p:spTree>
    <p:extLst>
      <p:ext uri="{BB962C8B-B14F-4D97-AF65-F5344CB8AC3E}">
        <p14:creationId xmlns:p14="http://schemas.microsoft.com/office/powerpoint/2010/main" val="279154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kstiruutu 1"/>
          <p:cNvSpPr txBox="1"/>
          <p:nvPr/>
        </p:nvSpPr>
        <p:spPr>
          <a:xfrm>
            <a:off x="784772" y="2938195"/>
            <a:ext cx="3610333" cy="3647152"/>
          </a:xfrm>
          <a:prstGeom prst="rect">
            <a:avLst/>
          </a:prstGeom>
          <a:noFill/>
        </p:spPr>
        <p:txBody>
          <a:bodyPr wrap="square" rtlCol="0">
            <a:spAutoFit/>
          </a:bodyPr>
          <a:lstStyle/>
          <a:p>
            <a:pPr marL="171450" lvl="0" indent="-171450">
              <a:buFont typeface="Arial" panose="020B0604020202020204" pitchFamily="34" charset="0"/>
              <a:buChar char="•"/>
            </a:pPr>
            <a:r>
              <a:rPr lang="fi-FI" sz="1100" dirty="0" smtClean="0">
                <a:solidFill>
                  <a:schemeClr val="tx1">
                    <a:lumMod val="75000"/>
                    <a:lumOff val="25000"/>
                  </a:schemeClr>
                </a:solidFill>
                <a:latin typeface="+mj-lt"/>
              </a:rPr>
              <a:t>Tilaaja voi </a:t>
            </a:r>
            <a:r>
              <a:rPr lang="fi-FI" sz="1100" dirty="0">
                <a:solidFill>
                  <a:schemeClr val="tx1">
                    <a:lumMod val="75000"/>
                    <a:lumOff val="25000"/>
                  </a:schemeClr>
                </a:solidFill>
                <a:latin typeface="+mj-lt"/>
              </a:rPr>
              <a:t>esitellä</a:t>
            </a:r>
            <a:r>
              <a:rPr lang="fi-FI" sz="1100" b="1" dirty="0">
                <a:solidFill>
                  <a:schemeClr val="tx1">
                    <a:lumMod val="75000"/>
                    <a:lumOff val="25000"/>
                  </a:schemeClr>
                </a:solidFill>
                <a:latin typeface="+mj-lt"/>
              </a:rPr>
              <a:t> </a:t>
            </a:r>
            <a:r>
              <a:rPr lang="fi-FI" sz="1100" b="1" dirty="0" smtClean="0">
                <a:solidFill>
                  <a:schemeClr val="tx1">
                    <a:lumMod val="75000"/>
                    <a:lumOff val="25000"/>
                  </a:schemeClr>
                </a:solidFill>
                <a:latin typeface="+mj-lt"/>
              </a:rPr>
              <a:t>alustavia tarpeita </a:t>
            </a:r>
            <a:r>
              <a:rPr lang="fi-FI" sz="1100" b="1" dirty="0">
                <a:solidFill>
                  <a:schemeClr val="tx1">
                    <a:lumMod val="75000"/>
                    <a:lumOff val="25000"/>
                  </a:schemeClr>
                </a:solidFill>
                <a:latin typeface="+mj-lt"/>
              </a:rPr>
              <a:t>ja </a:t>
            </a:r>
            <a:r>
              <a:rPr lang="fi-FI" sz="1100" b="1" dirty="0" smtClean="0">
                <a:solidFill>
                  <a:schemeClr val="tx1">
                    <a:lumMod val="75000"/>
                    <a:lumOff val="25000"/>
                  </a:schemeClr>
                </a:solidFill>
                <a:latin typeface="+mj-lt"/>
              </a:rPr>
              <a:t>tavoitteita </a:t>
            </a:r>
            <a:r>
              <a:rPr lang="fi-FI" sz="1100" dirty="0" smtClean="0">
                <a:solidFill>
                  <a:schemeClr val="tx1">
                    <a:lumMod val="75000"/>
                    <a:lumOff val="25000"/>
                  </a:schemeClr>
                </a:solidFill>
                <a:latin typeface="+mj-lt"/>
              </a:rPr>
              <a:t>esimerkiksi palvelumuotoilussa tuotettujen asiakasprofiilien </a:t>
            </a:r>
            <a:r>
              <a:rPr lang="fi-FI" sz="1100" dirty="0">
                <a:solidFill>
                  <a:schemeClr val="tx1">
                    <a:lumMod val="75000"/>
                    <a:lumOff val="25000"/>
                  </a:schemeClr>
                </a:solidFill>
                <a:latin typeface="+mj-lt"/>
              </a:rPr>
              <a:t>tai </a:t>
            </a:r>
            <a:r>
              <a:rPr lang="fi-FI" sz="1100" dirty="0" smtClean="0">
                <a:solidFill>
                  <a:schemeClr val="tx1">
                    <a:lumMod val="75000"/>
                    <a:lumOff val="25000"/>
                  </a:schemeClr>
                </a:solidFill>
                <a:latin typeface="+mj-lt"/>
              </a:rPr>
              <a:t>segmentointien avulla. </a:t>
            </a:r>
          </a:p>
          <a:p>
            <a:pPr marL="171450" lvl="0" indent="-171450">
              <a:buFont typeface="Arial" panose="020B0604020202020204" pitchFamily="34" charset="0"/>
              <a:buChar char="•"/>
            </a:pPr>
            <a:endParaRPr lang="fi-FI" sz="1100" dirty="0" smtClean="0">
              <a:solidFill>
                <a:schemeClr val="tx1">
                  <a:lumMod val="75000"/>
                  <a:lumOff val="25000"/>
                </a:schemeClr>
              </a:solidFill>
              <a:latin typeface="+mj-lt"/>
            </a:endParaRPr>
          </a:p>
          <a:p>
            <a:pPr marL="171450" lvl="0" indent="-171450">
              <a:buFont typeface="Arial" panose="020B0604020202020204" pitchFamily="34" charset="0"/>
              <a:buChar char="•"/>
            </a:pPr>
            <a:r>
              <a:rPr lang="fi-FI" sz="1100" dirty="0" smtClean="0">
                <a:solidFill>
                  <a:schemeClr val="tx1">
                    <a:lumMod val="75000"/>
                    <a:lumOff val="25000"/>
                  </a:schemeClr>
                </a:solidFill>
                <a:latin typeface="+mj-lt"/>
              </a:rPr>
              <a:t>Tarkoituksena </a:t>
            </a:r>
            <a:r>
              <a:rPr lang="fi-FI" sz="1100" dirty="0">
                <a:solidFill>
                  <a:schemeClr val="tx1">
                    <a:lumMod val="75000"/>
                    <a:lumOff val="25000"/>
                  </a:schemeClr>
                </a:solidFill>
                <a:latin typeface="+mj-lt"/>
              </a:rPr>
              <a:t>on </a:t>
            </a:r>
            <a:r>
              <a:rPr lang="fi-FI" sz="1100" b="1" dirty="0">
                <a:solidFill>
                  <a:schemeClr val="tx1">
                    <a:lumMod val="75000"/>
                    <a:lumOff val="25000"/>
                  </a:schemeClr>
                </a:solidFill>
                <a:latin typeface="+mj-lt"/>
              </a:rPr>
              <a:t>kuulla tuottajien näkemyksiä palvelukokonaisuudesta ja ehdotuksia </a:t>
            </a:r>
            <a:r>
              <a:rPr lang="fi-FI" sz="1100" b="1" dirty="0" smtClean="0">
                <a:solidFill>
                  <a:schemeClr val="tx1">
                    <a:lumMod val="75000"/>
                    <a:lumOff val="25000"/>
                  </a:schemeClr>
                </a:solidFill>
                <a:latin typeface="+mj-lt"/>
              </a:rPr>
              <a:t>ratkaisuista, ja yhdessä kehittää kaupungin tarpeiden ja yritysten tarjonnan perusteella optimaalisia ratkaisuja. </a:t>
            </a:r>
          </a:p>
          <a:p>
            <a:pPr lvl="0"/>
            <a:endParaRPr lang="fi-FI" sz="1100" dirty="0" smtClean="0">
              <a:solidFill>
                <a:schemeClr val="tx1">
                  <a:lumMod val="75000"/>
                  <a:lumOff val="25000"/>
                </a:schemeClr>
              </a:solidFill>
              <a:latin typeface="+mj-lt"/>
            </a:endParaRPr>
          </a:p>
          <a:p>
            <a:pPr marL="171450" lvl="0" indent="-171450">
              <a:buFont typeface="Arial" panose="020B0604020202020204" pitchFamily="34" charset="0"/>
              <a:buChar char="•"/>
            </a:pPr>
            <a:r>
              <a:rPr lang="fi-FI" sz="1100" dirty="0" smtClean="0">
                <a:solidFill>
                  <a:schemeClr val="tx1">
                    <a:lumMod val="75000"/>
                    <a:lumOff val="25000"/>
                  </a:schemeClr>
                </a:solidFill>
                <a:latin typeface="+mj-lt"/>
              </a:rPr>
              <a:t>Suhteuta tarvittavien vuoropuhelujen ajankäyttö ja laajuus hankinnan monimutkaisuuden mukaisesti. </a:t>
            </a:r>
          </a:p>
          <a:p>
            <a:pPr marL="171450" lvl="0" indent="-171450">
              <a:buFont typeface="Arial" panose="020B0604020202020204" pitchFamily="34" charset="0"/>
              <a:buChar char="•"/>
            </a:pPr>
            <a:endParaRPr lang="fi-FI" sz="1100" dirty="0">
              <a:solidFill>
                <a:schemeClr val="tx1">
                  <a:lumMod val="75000"/>
                  <a:lumOff val="25000"/>
                </a:schemeClr>
              </a:solidFill>
              <a:latin typeface="+mj-lt"/>
            </a:endParaRPr>
          </a:p>
          <a:p>
            <a:pPr marL="171450" indent="-171450">
              <a:buFont typeface="Arial" panose="020B0604020202020204" pitchFamily="34" charset="0"/>
              <a:buChar char="•"/>
            </a:pPr>
            <a:r>
              <a:rPr lang="fi-FI" sz="1100" dirty="0">
                <a:solidFill>
                  <a:schemeClr val="tx1">
                    <a:lumMod val="75000"/>
                    <a:lumOff val="25000"/>
                  </a:schemeClr>
                </a:solidFill>
                <a:latin typeface="+mj-lt"/>
              </a:rPr>
              <a:t>Mieti </a:t>
            </a:r>
            <a:r>
              <a:rPr lang="fi-FI" sz="1100" b="1" dirty="0">
                <a:solidFill>
                  <a:schemeClr val="tx1">
                    <a:lumMod val="75000"/>
                    <a:lumOff val="25000"/>
                  </a:schemeClr>
                </a:solidFill>
                <a:latin typeface="+mj-lt"/>
              </a:rPr>
              <a:t>mitä kerrot yrityksille jatkosta</a:t>
            </a:r>
            <a:r>
              <a:rPr lang="fi-FI" sz="1100" dirty="0">
                <a:solidFill>
                  <a:schemeClr val="tx1">
                    <a:lumMod val="75000"/>
                    <a:lumOff val="25000"/>
                  </a:schemeClr>
                </a:solidFill>
                <a:latin typeface="+mj-lt"/>
              </a:rPr>
              <a:t>: mihin yhteistyö </a:t>
            </a:r>
            <a:r>
              <a:rPr lang="fi-FI" sz="1100" dirty="0" smtClean="0">
                <a:solidFill>
                  <a:schemeClr val="tx1">
                    <a:lumMod val="75000"/>
                    <a:lumOff val="25000"/>
                  </a:schemeClr>
                </a:solidFill>
                <a:latin typeface="+mj-lt"/>
              </a:rPr>
              <a:t>johtaa ja mitä </a:t>
            </a:r>
            <a:r>
              <a:rPr lang="fi-FI" sz="1100" dirty="0">
                <a:solidFill>
                  <a:schemeClr val="tx1">
                    <a:lumMod val="75000"/>
                    <a:lumOff val="25000"/>
                  </a:schemeClr>
                </a:solidFill>
                <a:latin typeface="+mj-lt"/>
              </a:rPr>
              <a:t>tapahtuu </a:t>
            </a:r>
            <a:r>
              <a:rPr lang="fi-FI" sz="1100" dirty="0" smtClean="0">
                <a:solidFill>
                  <a:schemeClr val="tx1">
                    <a:lumMod val="75000"/>
                    <a:lumOff val="25000"/>
                  </a:schemeClr>
                </a:solidFill>
                <a:latin typeface="+mj-lt"/>
              </a:rPr>
              <a:t>seuraavaksi</a:t>
            </a:r>
            <a:r>
              <a:rPr lang="fi-FI" sz="1100" dirty="0">
                <a:solidFill>
                  <a:schemeClr val="tx1">
                    <a:lumMod val="75000"/>
                    <a:lumOff val="25000"/>
                  </a:schemeClr>
                </a:solidFill>
                <a:latin typeface="+mj-lt"/>
              </a:rPr>
              <a:t>. </a:t>
            </a:r>
            <a:endParaRPr lang="fi-FI" sz="1100" dirty="0" smtClean="0">
              <a:solidFill>
                <a:schemeClr val="tx1">
                  <a:lumMod val="75000"/>
                  <a:lumOff val="25000"/>
                </a:schemeClr>
              </a:solidFill>
              <a:latin typeface="+mj-lt"/>
            </a:endParaRPr>
          </a:p>
          <a:p>
            <a:pPr marL="171450" indent="-171450">
              <a:buFont typeface="Arial" panose="020B0604020202020204" pitchFamily="34" charset="0"/>
              <a:buChar char="•"/>
            </a:pPr>
            <a:endParaRPr lang="fi-FI" sz="1100" dirty="0" smtClean="0">
              <a:solidFill>
                <a:schemeClr val="tx1">
                  <a:lumMod val="75000"/>
                  <a:lumOff val="25000"/>
                </a:schemeClr>
              </a:solidFill>
              <a:latin typeface="+mj-lt"/>
            </a:endParaRPr>
          </a:p>
          <a:p>
            <a:pPr marL="171450" indent="-171450">
              <a:buFont typeface="Arial" panose="020B0604020202020204" pitchFamily="34" charset="0"/>
              <a:buChar char="•"/>
            </a:pPr>
            <a:r>
              <a:rPr lang="fi-FI" sz="1100" dirty="0" smtClean="0">
                <a:solidFill>
                  <a:schemeClr val="tx1">
                    <a:lumMod val="75000"/>
                    <a:lumOff val="25000"/>
                  </a:schemeClr>
                </a:solidFill>
                <a:latin typeface="+mj-lt"/>
              </a:rPr>
              <a:t>Vuoropuhelun </a:t>
            </a:r>
            <a:r>
              <a:rPr lang="fi-FI" sz="1100" dirty="0">
                <a:solidFill>
                  <a:schemeClr val="tx1">
                    <a:lumMod val="75000"/>
                    <a:lumOff val="25000"/>
                  </a:schemeClr>
                </a:solidFill>
                <a:latin typeface="+mj-lt"/>
              </a:rPr>
              <a:t>avulla voidaan selkeyttää päätöstä siitä, miten ideoitu palvelu tai ratkaisu tulisi järjestää kaupungin käyttöön: mitä kaupunki tekee itse, miltä osin edetään kilpailuttamiseen tai muihin ulkoisten resurssien hyödyntämisen mahdollisuuksiin. </a:t>
            </a:r>
          </a:p>
          <a:p>
            <a:pPr marL="171450" lvl="0" indent="-171450">
              <a:buFont typeface="Arial" panose="020B0604020202020204" pitchFamily="34" charset="0"/>
              <a:buChar char="•"/>
            </a:pPr>
            <a:endParaRPr lang="fi-FI" sz="1100" dirty="0" smtClean="0">
              <a:solidFill>
                <a:schemeClr val="tx1">
                  <a:lumMod val="75000"/>
                  <a:lumOff val="25000"/>
                </a:schemeClr>
              </a:solidFill>
            </a:endParaRPr>
          </a:p>
        </p:txBody>
      </p:sp>
      <p:sp>
        <p:nvSpPr>
          <p:cNvPr id="5" name="Tekstiruutu 4"/>
          <p:cNvSpPr txBox="1"/>
          <p:nvPr/>
        </p:nvSpPr>
        <p:spPr>
          <a:xfrm>
            <a:off x="4343188" y="2938664"/>
            <a:ext cx="3365794" cy="3308598"/>
          </a:xfrm>
          <a:prstGeom prst="rect">
            <a:avLst/>
          </a:prstGeom>
          <a:noFill/>
        </p:spPr>
        <p:txBody>
          <a:bodyPr wrap="square" rtlCol="0">
            <a:spAutoFit/>
          </a:bodyPr>
          <a:lstStyle/>
          <a:p>
            <a:pPr marL="171450" indent="-171450">
              <a:buFont typeface="Arial" panose="020B0604020202020204" pitchFamily="34" charset="0"/>
              <a:buChar char="•"/>
            </a:pPr>
            <a:r>
              <a:rPr lang="fi-FI" sz="1100" dirty="0" smtClean="0">
                <a:solidFill>
                  <a:schemeClr val="tx1">
                    <a:lumMod val="75000"/>
                    <a:lumOff val="25000"/>
                  </a:schemeClr>
                </a:solidFill>
                <a:latin typeface="+mj-lt"/>
              </a:rPr>
              <a:t>Vuoropuhelun </a:t>
            </a:r>
            <a:r>
              <a:rPr lang="fi-FI" sz="1100" b="1" dirty="0" smtClean="0">
                <a:solidFill>
                  <a:schemeClr val="tx1">
                    <a:lumMod val="75000"/>
                    <a:lumOff val="25000"/>
                  </a:schemeClr>
                </a:solidFill>
                <a:latin typeface="+mj-lt"/>
              </a:rPr>
              <a:t>toteutustapoja on useita, </a:t>
            </a:r>
            <a:r>
              <a:rPr lang="fi-FI" sz="1100" dirty="0" smtClean="0">
                <a:solidFill>
                  <a:schemeClr val="tx1">
                    <a:lumMod val="75000"/>
                    <a:lumOff val="25000"/>
                  </a:schemeClr>
                </a:solidFill>
                <a:latin typeface="+mj-lt"/>
              </a:rPr>
              <a:t>valitse tarpeeseesi sopiva</a:t>
            </a:r>
            <a:r>
              <a:rPr lang="fi-FI" sz="1100" b="1" dirty="0" smtClean="0">
                <a:solidFill>
                  <a:schemeClr val="tx1">
                    <a:lumMod val="75000"/>
                    <a:lumOff val="25000"/>
                  </a:schemeClr>
                </a:solidFill>
                <a:latin typeface="+mj-lt"/>
              </a:rPr>
              <a:t>: </a:t>
            </a:r>
            <a:r>
              <a:rPr lang="fi-FI" sz="1100" dirty="0">
                <a:solidFill>
                  <a:schemeClr val="tx1">
                    <a:lumMod val="75000"/>
                    <a:lumOff val="25000"/>
                  </a:schemeClr>
                </a:solidFill>
                <a:latin typeface="+mj-lt"/>
              </a:rPr>
              <a:t>esim. </a:t>
            </a:r>
            <a:r>
              <a:rPr lang="fi-FI" sz="1100" dirty="0" smtClean="0">
                <a:solidFill>
                  <a:schemeClr val="tx1">
                    <a:lumMod val="75000"/>
                    <a:lumOff val="25000"/>
                  </a:schemeClr>
                </a:solidFill>
                <a:latin typeface="+mj-lt"/>
              </a:rPr>
              <a:t>avoimet foorumit, esittelytilaisuudet, hankintaillat, Kipinä-konsepti, työpajat</a:t>
            </a:r>
            <a:r>
              <a:rPr lang="fi-FI" sz="1100" dirty="0">
                <a:solidFill>
                  <a:schemeClr val="tx1">
                    <a:lumMod val="75000"/>
                    <a:lumOff val="25000"/>
                  </a:schemeClr>
                </a:solidFill>
                <a:latin typeface="+mj-lt"/>
              </a:rPr>
              <a:t>, </a:t>
            </a:r>
            <a:r>
              <a:rPr lang="fi-FI" sz="1100" dirty="0" smtClean="0">
                <a:solidFill>
                  <a:schemeClr val="tx1">
                    <a:lumMod val="75000"/>
                    <a:lumOff val="25000"/>
                  </a:schemeClr>
                </a:solidFill>
                <a:latin typeface="+mj-lt"/>
              </a:rPr>
              <a:t>kohdennetut (kahdenkeskiset) tapaamiset, etätapaamiset esim. Skypessä. </a:t>
            </a:r>
          </a:p>
          <a:p>
            <a:pPr marL="171450" indent="-171450">
              <a:buFont typeface="Arial" panose="020B0604020202020204" pitchFamily="34" charset="0"/>
              <a:buChar char="•"/>
            </a:pPr>
            <a:endParaRPr lang="fi-FI" sz="1100" dirty="0">
              <a:solidFill>
                <a:schemeClr val="tx1">
                  <a:lumMod val="75000"/>
                  <a:lumOff val="25000"/>
                </a:schemeClr>
              </a:solidFill>
              <a:latin typeface="+mj-lt"/>
            </a:endParaRPr>
          </a:p>
          <a:p>
            <a:pPr marL="171450" indent="-171450">
              <a:buFont typeface="Arial" panose="020B0604020202020204" pitchFamily="34" charset="0"/>
              <a:buChar char="•"/>
            </a:pPr>
            <a:r>
              <a:rPr lang="fi-FI" sz="1100" dirty="0" smtClean="0">
                <a:solidFill>
                  <a:schemeClr val="tx1">
                    <a:lumMod val="75000"/>
                    <a:lumOff val="25000"/>
                  </a:schemeClr>
                </a:solidFill>
                <a:latin typeface="+mj-lt"/>
              </a:rPr>
              <a:t>Suunnittele myös käytettävät </a:t>
            </a:r>
            <a:r>
              <a:rPr lang="fi-FI" sz="1100" b="1" dirty="0" smtClean="0">
                <a:solidFill>
                  <a:schemeClr val="tx1">
                    <a:lumMod val="75000"/>
                    <a:lumOff val="25000"/>
                  </a:schemeClr>
                </a:solidFill>
                <a:latin typeface="+mj-lt"/>
              </a:rPr>
              <a:t>menetelmät</a:t>
            </a:r>
            <a:r>
              <a:rPr lang="fi-FI" sz="1100" dirty="0" smtClean="0">
                <a:solidFill>
                  <a:schemeClr val="tx1">
                    <a:lumMod val="75000"/>
                    <a:lumOff val="25000"/>
                  </a:schemeClr>
                </a:solidFill>
                <a:latin typeface="+mj-lt"/>
              </a:rPr>
              <a:t> esimerkiksi pienryhmätyöt, viestiseinät, </a:t>
            </a:r>
            <a:r>
              <a:rPr lang="fi-FI" sz="1100" dirty="0" err="1">
                <a:solidFill>
                  <a:schemeClr val="tx1">
                    <a:lumMod val="75000"/>
                    <a:lumOff val="25000"/>
                  </a:schemeClr>
                </a:solidFill>
                <a:latin typeface="+mj-lt"/>
              </a:rPr>
              <a:t>pitchaus</a:t>
            </a:r>
            <a:r>
              <a:rPr lang="fi-FI" sz="1100" dirty="0">
                <a:solidFill>
                  <a:schemeClr val="tx1">
                    <a:lumMod val="75000"/>
                    <a:lumOff val="25000"/>
                  </a:schemeClr>
                </a:solidFill>
                <a:latin typeface="+mj-lt"/>
              </a:rPr>
              <a:t> jne. </a:t>
            </a:r>
            <a:endParaRPr lang="fi-FI" sz="1100" dirty="0" smtClean="0">
              <a:solidFill>
                <a:schemeClr val="tx1">
                  <a:lumMod val="75000"/>
                  <a:lumOff val="25000"/>
                </a:schemeClr>
              </a:solidFill>
              <a:latin typeface="+mj-lt"/>
            </a:endParaRPr>
          </a:p>
          <a:p>
            <a:pPr marL="171450" indent="-171450">
              <a:buFont typeface="Arial" panose="020B0604020202020204" pitchFamily="34" charset="0"/>
              <a:buChar char="•"/>
            </a:pPr>
            <a:endParaRPr lang="fi-FI" sz="1100" dirty="0">
              <a:solidFill>
                <a:schemeClr val="tx1">
                  <a:lumMod val="75000"/>
                  <a:lumOff val="25000"/>
                </a:schemeClr>
              </a:solidFill>
              <a:latin typeface="+mj-lt"/>
            </a:endParaRPr>
          </a:p>
          <a:p>
            <a:pPr marL="171450" indent="-171450">
              <a:buFont typeface="Arial" panose="020B0604020202020204" pitchFamily="34" charset="0"/>
              <a:buChar char="•"/>
            </a:pPr>
            <a:r>
              <a:rPr lang="fi-FI" sz="1100" dirty="0">
                <a:solidFill>
                  <a:schemeClr val="tx1">
                    <a:lumMod val="75000"/>
                    <a:lumOff val="25000"/>
                  </a:schemeClr>
                </a:solidFill>
                <a:latin typeface="+mj-lt"/>
              </a:rPr>
              <a:t>Pohdi </a:t>
            </a:r>
            <a:r>
              <a:rPr lang="fi-FI" sz="1100" b="1" dirty="0">
                <a:solidFill>
                  <a:schemeClr val="tx1">
                    <a:lumMod val="75000"/>
                    <a:lumOff val="25000"/>
                  </a:schemeClr>
                </a:solidFill>
                <a:latin typeface="+mj-lt"/>
              </a:rPr>
              <a:t>miten tavoitat kohdeyritykset parhaiten: </a:t>
            </a:r>
            <a:r>
              <a:rPr lang="fi-FI" sz="1100" dirty="0">
                <a:solidFill>
                  <a:schemeClr val="tx1">
                    <a:lumMod val="75000"/>
                    <a:lumOff val="25000"/>
                  </a:schemeClr>
                </a:solidFill>
                <a:latin typeface="+mj-lt"/>
              </a:rPr>
              <a:t>HILMA-kutsun </a:t>
            </a:r>
            <a:r>
              <a:rPr lang="fi-FI" sz="1100" dirty="0" smtClean="0">
                <a:solidFill>
                  <a:schemeClr val="tx1">
                    <a:lumMod val="75000"/>
                    <a:lumOff val="25000"/>
                  </a:schemeClr>
                </a:solidFill>
                <a:latin typeface="+mj-lt"/>
              </a:rPr>
              <a:t>lisäksi suosi  voit kutsua yrityksiä kohdennetusti ja esimerkiksi yrittäjäjärjestöjen kautta.</a:t>
            </a:r>
          </a:p>
          <a:p>
            <a:pPr marL="171450" indent="-171450">
              <a:buFont typeface="Arial" panose="020B0604020202020204" pitchFamily="34" charset="0"/>
              <a:buChar char="•"/>
            </a:pPr>
            <a:endParaRPr lang="fi-FI" sz="1100" dirty="0" smtClean="0">
              <a:solidFill>
                <a:schemeClr val="tx1">
                  <a:lumMod val="75000"/>
                  <a:lumOff val="25000"/>
                </a:schemeClr>
              </a:solidFill>
              <a:latin typeface="+mj-lt"/>
            </a:endParaRPr>
          </a:p>
          <a:p>
            <a:pPr marL="171450" indent="-171450">
              <a:buFont typeface="Arial" panose="020B0604020202020204" pitchFamily="34" charset="0"/>
              <a:buChar char="•"/>
            </a:pPr>
            <a:r>
              <a:rPr lang="fi-FI" sz="1100" dirty="0" smtClean="0">
                <a:solidFill>
                  <a:schemeClr val="tx1">
                    <a:lumMod val="75000"/>
                    <a:lumOff val="25000"/>
                  </a:schemeClr>
                </a:solidFill>
                <a:latin typeface="+mj-lt"/>
              </a:rPr>
              <a:t>Kutsu myös </a:t>
            </a:r>
            <a:r>
              <a:rPr lang="fi-FI" sz="1100" b="1" dirty="0" smtClean="0">
                <a:solidFill>
                  <a:schemeClr val="tx1">
                    <a:lumMod val="75000"/>
                    <a:lumOff val="25000"/>
                  </a:schemeClr>
                </a:solidFill>
                <a:latin typeface="+mj-lt"/>
              </a:rPr>
              <a:t>kaupungin sisäisiä yhteistyötahoja </a:t>
            </a:r>
            <a:r>
              <a:rPr lang="fi-FI" sz="1100" dirty="0" smtClean="0">
                <a:solidFill>
                  <a:schemeClr val="tx1">
                    <a:lumMod val="75000"/>
                    <a:lumOff val="25000"/>
                  </a:schemeClr>
                </a:solidFill>
                <a:latin typeface="+mj-lt"/>
              </a:rPr>
              <a:t>ja aihepiiristä kiinnostuneita mukaan. </a:t>
            </a:r>
          </a:p>
          <a:p>
            <a:pPr marL="171450" indent="-171450">
              <a:buFont typeface="Arial" panose="020B0604020202020204" pitchFamily="34" charset="0"/>
              <a:buChar char="•"/>
            </a:pPr>
            <a:endParaRPr lang="fi-FI" sz="1100" dirty="0" smtClean="0">
              <a:solidFill>
                <a:schemeClr val="tx1">
                  <a:lumMod val="75000"/>
                  <a:lumOff val="25000"/>
                </a:schemeClr>
              </a:solidFill>
              <a:latin typeface="+mj-lt"/>
            </a:endParaRPr>
          </a:p>
          <a:p>
            <a:pPr marL="171450" indent="-171450">
              <a:buFont typeface="Arial" panose="020B0604020202020204" pitchFamily="34" charset="0"/>
              <a:buChar char="•"/>
            </a:pPr>
            <a:r>
              <a:rPr lang="fi-FI" sz="1100" dirty="0" smtClean="0">
                <a:solidFill>
                  <a:schemeClr val="tx1">
                    <a:lumMod val="75000"/>
                    <a:lumOff val="25000"/>
                  </a:schemeClr>
                </a:solidFill>
                <a:latin typeface="+mj-lt"/>
              </a:rPr>
              <a:t>Pohdi kuka vetää tilaisuuden - tarvitsetteko ulkopuolisen </a:t>
            </a:r>
            <a:r>
              <a:rPr lang="fi-FI" sz="1100" b="1" dirty="0" err="1" smtClean="0">
                <a:solidFill>
                  <a:schemeClr val="tx1">
                    <a:lumMod val="75000"/>
                    <a:lumOff val="25000"/>
                  </a:schemeClr>
                </a:solidFill>
                <a:latin typeface="+mj-lt"/>
              </a:rPr>
              <a:t>fasilitaattorin</a:t>
            </a:r>
            <a:r>
              <a:rPr lang="fi-FI" sz="1100" dirty="0" smtClean="0">
                <a:solidFill>
                  <a:schemeClr val="tx1">
                    <a:lumMod val="75000"/>
                    <a:lumOff val="25000"/>
                  </a:schemeClr>
                </a:solidFill>
                <a:latin typeface="+mj-lt"/>
              </a:rPr>
              <a:t>?</a:t>
            </a:r>
            <a:endParaRPr lang="fi-FI" dirty="0">
              <a:solidFill>
                <a:schemeClr val="tx1">
                  <a:lumMod val="75000"/>
                  <a:lumOff val="25000"/>
                </a:schemeClr>
              </a:solidFill>
              <a:latin typeface="+mj-lt"/>
            </a:endParaRPr>
          </a:p>
        </p:txBody>
      </p:sp>
      <p:sp>
        <p:nvSpPr>
          <p:cNvPr id="15" name="Tekstiruutu 14"/>
          <p:cNvSpPr txBox="1"/>
          <p:nvPr/>
        </p:nvSpPr>
        <p:spPr>
          <a:xfrm>
            <a:off x="8066428" y="2950288"/>
            <a:ext cx="3581852" cy="769441"/>
          </a:xfrm>
          <a:prstGeom prst="rect">
            <a:avLst/>
          </a:prstGeom>
          <a:noFill/>
        </p:spPr>
        <p:txBody>
          <a:bodyPr wrap="square" rtlCol="0">
            <a:spAutoFit/>
          </a:bodyPr>
          <a:lstStyle/>
          <a:p>
            <a:pPr marL="171450" lvl="0" indent="-171450">
              <a:buFont typeface="Arial" panose="020B0604020202020204" pitchFamily="34" charset="0"/>
              <a:buChar char="•"/>
            </a:pPr>
            <a:r>
              <a:rPr lang="fi-FI" sz="1100" dirty="0" smtClean="0">
                <a:solidFill>
                  <a:schemeClr val="tx1">
                    <a:lumMod val="75000"/>
                    <a:lumOff val="25000"/>
                  </a:schemeClr>
                </a:solidFill>
                <a:latin typeface="+mj-lt"/>
              </a:rPr>
              <a:t>Dokumentoi jakamasi tieto </a:t>
            </a:r>
            <a:r>
              <a:rPr lang="fi-FI" sz="1100" dirty="0">
                <a:solidFill>
                  <a:schemeClr val="tx1">
                    <a:lumMod val="75000"/>
                    <a:lumOff val="25000"/>
                  </a:schemeClr>
                </a:solidFill>
                <a:latin typeface="+mj-lt"/>
              </a:rPr>
              <a:t>ja </a:t>
            </a:r>
            <a:r>
              <a:rPr lang="fi-FI" sz="1100" dirty="0" smtClean="0">
                <a:solidFill>
                  <a:schemeClr val="tx1">
                    <a:lumMod val="75000"/>
                    <a:lumOff val="25000"/>
                  </a:schemeClr>
                </a:solidFill>
                <a:latin typeface="+mj-lt"/>
              </a:rPr>
              <a:t>jaa materiaalit esim. </a:t>
            </a:r>
            <a:r>
              <a:rPr lang="fi-FI" sz="1100" dirty="0" err="1" smtClean="0">
                <a:solidFill>
                  <a:schemeClr val="tx1">
                    <a:lumMod val="75000"/>
                    <a:lumOff val="25000"/>
                  </a:schemeClr>
                </a:solidFill>
                <a:latin typeface="+mj-lt"/>
              </a:rPr>
              <a:t>Innokylässä</a:t>
            </a:r>
            <a:r>
              <a:rPr lang="fi-FI" sz="1100" dirty="0" smtClean="0">
                <a:solidFill>
                  <a:schemeClr val="tx1">
                    <a:lumMod val="75000"/>
                    <a:lumOff val="25000"/>
                  </a:schemeClr>
                </a:solidFill>
                <a:latin typeface="+mj-lt"/>
              </a:rPr>
              <a:t>. </a:t>
            </a:r>
          </a:p>
          <a:p>
            <a:pPr marL="171450" lvl="0" indent="-171450">
              <a:buFont typeface="Arial" panose="020B0604020202020204" pitchFamily="34" charset="0"/>
              <a:buChar char="•"/>
            </a:pPr>
            <a:r>
              <a:rPr lang="fi-FI" sz="1100" dirty="0" smtClean="0">
                <a:solidFill>
                  <a:schemeClr val="tx1">
                    <a:lumMod val="75000"/>
                    <a:lumOff val="25000"/>
                  </a:schemeClr>
                </a:solidFill>
                <a:latin typeface="+mj-lt"/>
              </a:rPr>
              <a:t>Anna </a:t>
            </a:r>
            <a:r>
              <a:rPr lang="fi-FI" sz="1100" dirty="0">
                <a:solidFill>
                  <a:schemeClr val="tx1">
                    <a:lumMod val="75000"/>
                    <a:lumOff val="25000"/>
                  </a:schemeClr>
                </a:solidFill>
                <a:latin typeface="+mj-lt"/>
              </a:rPr>
              <a:t>osallistujille </a:t>
            </a:r>
            <a:r>
              <a:rPr lang="fi-FI" sz="1100" dirty="0" smtClean="0">
                <a:solidFill>
                  <a:schemeClr val="tx1">
                    <a:lumMod val="75000"/>
                    <a:lumOff val="25000"/>
                  </a:schemeClr>
                </a:solidFill>
                <a:latin typeface="+mj-lt"/>
              </a:rPr>
              <a:t>mahdollisuus jälkikäteiseen ideointiin ja palautteenantoon (</a:t>
            </a:r>
            <a:r>
              <a:rPr lang="fi-FI" sz="1100" dirty="0" err="1">
                <a:solidFill>
                  <a:schemeClr val="tx1">
                    <a:lumMod val="75000"/>
                    <a:lumOff val="25000"/>
                  </a:schemeClr>
                </a:solidFill>
                <a:latin typeface="+mj-lt"/>
              </a:rPr>
              <a:t>k</a:t>
            </a:r>
            <a:r>
              <a:rPr lang="fi-FI" sz="1100" dirty="0" err="1" smtClean="0">
                <a:solidFill>
                  <a:schemeClr val="tx1">
                    <a:lumMod val="75000"/>
                    <a:lumOff val="25000"/>
                  </a:schemeClr>
                </a:solidFill>
                <a:latin typeface="+mj-lt"/>
              </a:rPr>
              <a:t>s.esimerkki</a:t>
            </a:r>
            <a:r>
              <a:rPr lang="fi-FI" sz="1100" dirty="0" smtClean="0">
                <a:solidFill>
                  <a:schemeClr val="tx1">
                    <a:lumMod val="75000"/>
                    <a:lumOff val="25000"/>
                  </a:schemeClr>
                </a:solidFill>
                <a:latin typeface="+mj-lt"/>
              </a:rPr>
              <a:t> tältä sivulta)</a:t>
            </a:r>
            <a:endParaRPr lang="fi-FI" dirty="0">
              <a:solidFill>
                <a:schemeClr val="tx1">
                  <a:lumMod val="75000"/>
                  <a:lumOff val="25000"/>
                </a:schemeClr>
              </a:solidFill>
              <a:latin typeface="+mj-lt"/>
            </a:endParaRPr>
          </a:p>
        </p:txBody>
      </p:sp>
      <p:sp>
        <p:nvSpPr>
          <p:cNvPr id="12" name="Alatunnisteen paikkamerkki 11"/>
          <p:cNvSpPr>
            <a:spLocks noGrp="1"/>
          </p:cNvSpPr>
          <p:nvPr>
            <p:ph type="ftr" sz="quarter" idx="11"/>
          </p:nvPr>
        </p:nvSpPr>
        <p:spPr/>
        <p:txBody>
          <a:bodyPr/>
          <a:lstStyle/>
          <a:p>
            <a:r>
              <a:rPr lang="fi-FI" dirty="0" smtClean="0"/>
              <a:t>HANKINTOIHIN LIITTYVÄ STRATEGINEN SUUNNITTELU</a:t>
            </a:r>
            <a:endParaRPr lang="fi-FI" dirty="0"/>
          </a:p>
        </p:txBody>
      </p:sp>
      <p:sp>
        <p:nvSpPr>
          <p:cNvPr id="9" name="Suorakulmio 8"/>
          <p:cNvSpPr/>
          <p:nvPr/>
        </p:nvSpPr>
        <p:spPr>
          <a:xfrm>
            <a:off x="7682668" y="1773023"/>
            <a:ext cx="3839414" cy="1168720"/>
          </a:xfrm>
          <a:prstGeom prst="rect">
            <a:avLst/>
          </a:prstGeom>
          <a:solidFill>
            <a:srgbClr val="C03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i-FI" sz="1200" dirty="0" smtClean="0"/>
          </a:p>
        </p:txBody>
      </p:sp>
      <p:sp>
        <p:nvSpPr>
          <p:cNvPr id="7" name="Viisikulmio 6"/>
          <p:cNvSpPr/>
          <p:nvPr/>
        </p:nvSpPr>
        <p:spPr>
          <a:xfrm>
            <a:off x="3837329" y="1773023"/>
            <a:ext cx="4229099" cy="1168720"/>
          </a:xfrm>
          <a:prstGeom prst="homePlate">
            <a:avLst>
              <a:gd name="adj" fmla="val 30921"/>
            </a:avLst>
          </a:prstGeom>
          <a:solidFill>
            <a:srgbClr val="D54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200" dirty="0" smtClean="0"/>
          </a:p>
          <a:p>
            <a:pPr algn="ctr"/>
            <a:endParaRPr lang="fi-FI" dirty="0"/>
          </a:p>
        </p:txBody>
      </p:sp>
      <p:sp>
        <p:nvSpPr>
          <p:cNvPr id="6" name="Viisikulmio 5"/>
          <p:cNvSpPr/>
          <p:nvPr/>
        </p:nvSpPr>
        <p:spPr>
          <a:xfrm>
            <a:off x="922234" y="1773024"/>
            <a:ext cx="3504880" cy="1168720"/>
          </a:xfrm>
          <a:prstGeom prst="homePlate">
            <a:avLst>
              <a:gd name="adj" fmla="val 34211"/>
            </a:avLst>
          </a:prstGeom>
          <a:solidFill>
            <a:srgbClr val="C03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8" name="Ellipsi 7"/>
          <p:cNvSpPr/>
          <p:nvPr/>
        </p:nvSpPr>
        <p:spPr>
          <a:xfrm>
            <a:off x="1036611" y="1835476"/>
            <a:ext cx="444821" cy="444821"/>
          </a:xfrm>
          <a:prstGeom prst="ellipse">
            <a:avLst/>
          </a:prstGeom>
          <a:solidFill>
            <a:srgbClr val="D54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dirty="0" smtClean="0"/>
              <a:t>1</a:t>
            </a:r>
            <a:endParaRPr lang="fi-FI" sz="2000" dirty="0"/>
          </a:p>
        </p:txBody>
      </p:sp>
      <p:sp>
        <p:nvSpPr>
          <p:cNvPr id="13" name="Ellipsi 12"/>
          <p:cNvSpPr/>
          <p:nvPr/>
        </p:nvSpPr>
        <p:spPr>
          <a:xfrm>
            <a:off x="4293266" y="1827172"/>
            <a:ext cx="461431" cy="461431"/>
          </a:xfrm>
          <a:prstGeom prst="ellipse">
            <a:avLst/>
          </a:prstGeom>
          <a:solidFill>
            <a:srgbClr val="C03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dirty="0"/>
              <a:t>2</a:t>
            </a:r>
          </a:p>
        </p:txBody>
      </p:sp>
      <p:sp>
        <p:nvSpPr>
          <p:cNvPr id="14" name="Ellipsi 13"/>
          <p:cNvSpPr/>
          <p:nvPr/>
        </p:nvSpPr>
        <p:spPr>
          <a:xfrm>
            <a:off x="8047035" y="1826655"/>
            <a:ext cx="428154" cy="428154"/>
          </a:xfrm>
          <a:prstGeom prst="ellipse">
            <a:avLst/>
          </a:prstGeom>
          <a:solidFill>
            <a:srgbClr val="D54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dirty="0" smtClean="0"/>
              <a:t>3</a:t>
            </a:r>
            <a:endParaRPr lang="fi-FI" sz="2000" dirty="0"/>
          </a:p>
        </p:txBody>
      </p:sp>
      <p:sp>
        <p:nvSpPr>
          <p:cNvPr id="18" name="Tekstiruutu 17"/>
          <p:cNvSpPr txBox="1"/>
          <p:nvPr/>
        </p:nvSpPr>
        <p:spPr>
          <a:xfrm>
            <a:off x="4731522" y="1890225"/>
            <a:ext cx="3168368" cy="1015663"/>
          </a:xfrm>
          <a:prstGeom prst="rect">
            <a:avLst/>
          </a:prstGeom>
          <a:noFill/>
        </p:spPr>
        <p:txBody>
          <a:bodyPr wrap="none" rtlCol="0">
            <a:spAutoFit/>
          </a:bodyPr>
          <a:lstStyle/>
          <a:p>
            <a:pPr marL="171450" indent="-171450">
              <a:buFont typeface="Arial" panose="020B0604020202020204" pitchFamily="34" charset="0"/>
              <a:buChar char="•"/>
            </a:pPr>
            <a:r>
              <a:rPr lang="fi-FI" sz="1200" b="1" dirty="0" smtClean="0">
                <a:solidFill>
                  <a:schemeClr val="bg1"/>
                </a:solidFill>
              </a:rPr>
              <a:t>Valitse </a:t>
            </a:r>
            <a:r>
              <a:rPr lang="fi-FI" sz="1200" dirty="0" smtClean="0">
                <a:solidFill>
                  <a:schemeClr val="bg1"/>
                </a:solidFill>
              </a:rPr>
              <a:t>vuoropuhelun </a:t>
            </a:r>
            <a:r>
              <a:rPr lang="fi-FI" sz="1200" dirty="0">
                <a:solidFill>
                  <a:schemeClr val="bg1"/>
                </a:solidFill>
              </a:rPr>
              <a:t>toteutustapa </a:t>
            </a:r>
            <a:r>
              <a:rPr lang="fi-FI" sz="1200" dirty="0" smtClean="0">
                <a:solidFill>
                  <a:schemeClr val="bg1"/>
                </a:solidFill>
              </a:rPr>
              <a:t>ja </a:t>
            </a:r>
            <a:br>
              <a:rPr lang="fi-FI" sz="1200" dirty="0" smtClean="0">
                <a:solidFill>
                  <a:schemeClr val="bg1"/>
                </a:solidFill>
              </a:rPr>
            </a:br>
            <a:r>
              <a:rPr lang="fi-FI" sz="1200" dirty="0" smtClean="0">
                <a:solidFill>
                  <a:schemeClr val="bg1"/>
                </a:solidFill>
              </a:rPr>
              <a:t>suunnittele </a:t>
            </a:r>
            <a:r>
              <a:rPr lang="fi-FI" sz="1200" dirty="0">
                <a:solidFill>
                  <a:schemeClr val="bg1"/>
                </a:solidFill>
              </a:rPr>
              <a:t>tilaisuus </a:t>
            </a:r>
            <a:endParaRPr lang="fi-FI" sz="1200" dirty="0" smtClean="0">
              <a:solidFill>
                <a:schemeClr val="bg1"/>
              </a:solidFill>
            </a:endParaRPr>
          </a:p>
          <a:p>
            <a:pPr marL="171450" indent="-171450">
              <a:buFont typeface="Arial" panose="020B0604020202020204" pitchFamily="34" charset="0"/>
              <a:buChar char="•"/>
            </a:pPr>
            <a:r>
              <a:rPr lang="fi-FI" sz="1200" b="1" dirty="0">
                <a:solidFill>
                  <a:schemeClr val="bg1"/>
                </a:solidFill>
              </a:rPr>
              <a:t>K</a:t>
            </a:r>
            <a:r>
              <a:rPr lang="fi-FI" sz="1200" b="1" dirty="0" smtClean="0">
                <a:solidFill>
                  <a:schemeClr val="bg1"/>
                </a:solidFill>
              </a:rPr>
              <a:t>utsu </a:t>
            </a:r>
            <a:r>
              <a:rPr lang="fi-FI" sz="1200" b="1" dirty="0" err="1" smtClean="0">
                <a:solidFill>
                  <a:schemeClr val="bg1"/>
                </a:solidFill>
              </a:rPr>
              <a:t>HILMA:ssa</a:t>
            </a:r>
            <a:r>
              <a:rPr lang="fi-FI" sz="1200" b="1" dirty="0" smtClean="0">
                <a:solidFill>
                  <a:schemeClr val="bg1"/>
                </a:solidFill>
              </a:rPr>
              <a:t>, projektit.smarttampere.fi </a:t>
            </a:r>
            <a:br>
              <a:rPr lang="fi-FI" sz="1200" b="1" dirty="0" smtClean="0">
                <a:solidFill>
                  <a:schemeClr val="bg1"/>
                </a:solidFill>
              </a:rPr>
            </a:br>
            <a:r>
              <a:rPr lang="fi-FI" sz="1200" b="1" dirty="0" smtClean="0">
                <a:solidFill>
                  <a:schemeClr val="bg1"/>
                </a:solidFill>
              </a:rPr>
              <a:t>-sivustolla tai kohdennetusti</a:t>
            </a:r>
            <a:endParaRPr lang="fi-FI" sz="1200" b="1" dirty="0">
              <a:solidFill>
                <a:schemeClr val="bg1"/>
              </a:solidFill>
            </a:endParaRPr>
          </a:p>
          <a:p>
            <a:pPr marL="171450" indent="-171450">
              <a:buFont typeface="Arial" panose="020B0604020202020204" pitchFamily="34" charset="0"/>
              <a:buChar char="•"/>
            </a:pPr>
            <a:r>
              <a:rPr lang="fi-FI" sz="1200" b="1" dirty="0" err="1">
                <a:solidFill>
                  <a:schemeClr val="bg1"/>
                </a:solidFill>
              </a:rPr>
              <a:t>K</a:t>
            </a:r>
            <a:r>
              <a:rPr lang="fi-FI" sz="1200" b="1" dirty="0" err="1" smtClean="0">
                <a:solidFill>
                  <a:schemeClr val="bg1"/>
                </a:solidFill>
              </a:rPr>
              <a:t>ontaktoi</a:t>
            </a:r>
            <a:r>
              <a:rPr lang="fi-FI" sz="1200" b="1" dirty="0" smtClean="0">
                <a:solidFill>
                  <a:schemeClr val="bg1"/>
                </a:solidFill>
              </a:rPr>
              <a:t> </a:t>
            </a:r>
            <a:r>
              <a:rPr lang="fi-FI" sz="1200" dirty="0">
                <a:solidFill>
                  <a:schemeClr val="bg1"/>
                </a:solidFill>
              </a:rPr>
              <a:t>tarvittavat </a:t>
            </a:r>
            <a:r>
              <a:rPr lang="fi-FI" sz="1200" dirty="0" smtClean="0">
                <a:solidFill>
                  <a:schemeClr val="bg1"/>
                </a:solidFill>
              </a:rPr>
              <a:t>osallistujat </a:t>
            </a:r>
            <a:r>
              <a:rPr lang="fi-FI" sz="1200" dirty="0">
                <a:solidFill>
                  <a:schemeClr val="bg1"/>
                </a:solidFill>
              </a:rPr>
              <a:t>ja </a:t>
            </a:r>
            <a:r>
              <a:rPr lang="fi-FI" sz="1200" dirty="0" smtClean="0">
                <a:solidFill>
                  <a:schemeClr val="bg1"/>
                </a:solidFill>
              </a:rPr>
              <a:t>vetäjät</a:t>
            </a:r>
            <a:endParaRPr lang="fi-FI" sz="1200" dirty="0">
              <a:solidFill>
                <a:schemeClr val="bg1"/>
              </a:solidFill>
            </a:endParaRPr>
          </a:p>
        </p:txBody>
      </p:sp>
      <p:sp>
        <p:nvSpPr>
          <p:cNvPr id="20" name="Tekstiruutu 19"/>
          <p:cNvSpPr txBox="1"/>
          <p:nvPr/>
        </p:nvSpPr>
        <p:spPr>
          <a:xfrm>
            <a:off x="1625765" y="1890485"/>
            <a:ext cx="2239587" cy="1107996"/>
          </a:xfrm>
          <a:prstGeom prst="rect">
            <a:avLst/>
          </a:prstGeom>
          <a:noFill/>
        </p:spPr>
        <p:txBody>
          <a:bodyPr wrap="none" rtlCol="0">
            <a:spAutoFit/>
          </a:bodyPr>
          <a:lstStyle/>
          <a:p>
            <a:r>
              <a:rPr lang="fi-FI" sz="1200" b="1" dirty="0">
                <a:solidFill>
                  <a:schemeClr val="bg1"/>
                </a:solidFill>
              </a:rPr>
              <a:t>Päätä </a:t>
            </a:r>
          </a:p>
          <a:p>
            <a:pPr marL="171450" indent="-171450">
              <a:buFont typeface="Arial" panose="020B0604020202020204" pitchFamily="34" charset="0"/>
              <a:buChar char="•"/>
            </a:pPr>
            <a:r>
              <a:rPr lang="fi-FI" sz="1200" dirty="0" smtClean="0">
                <a:solidFill>
                  <a:schemeClr val="bg1"/>
                </a:solidFill>
              </a:rPr>
              <a:t>mitä </a:t>
            </a:r>
            <a:r>
              <a:rPr lang="fi-FI" sz="1200" dirty="0">
                <a:solidFill>
                  <a:schemeClr val="bg1"/>
                </a:solidFill>
              </a:rPr>
              <a:t>tietoja </a:t>
            </a:r>
            <a:r>
              <a:rPr lang="fi-FI" sz="1200" dirty="0" smtClean="0">
                <a:solidFill>
                  <a:schemeClr val="bg1"/>
                </a:solidFill>
              </a:rPr>
              <a:t>tarvitset</a:t>
            </a:r>
          </a:p>
          <a:p>
            <a:pPr marL="171450" indent="-171450">
              <a:buFont typeface="Arial" panose="020B0604020202020204" pitchFamily="34" charset="0"/>
              <a:buChar char="•"/>
            </a:pPr>
            <a:r>
              <a:rPr lang="fi-FI" sz="1200" dirty="0" smtClean="0">
                <a:solidFill>
                  <a:schemeClr val="bg1"/>
                </a:solidFill>
              </a:rPr>
              <a:t>mitä asioita itse </a:t>
            </a:r>
            <a:r>
              <a:rPr lang="fi-FI" sz="1200" dirty="0">
                <a:solidFill>
                  <a:schemeClr val="bg1"/>
                </a:solidFill>
              </a:rPr>
              <a:t>jaat </a:t>
            </a:r>
            <a:r>
              <a:rPr lang="fi-FI" sz="1200" dirty="0" smtClean="0">
                <a:solidFill>
                  <a:schemeClr val="bg1"/>
                </a:solidFill>
              </a:rPr>
              <a:t>yrityksille</a:t>
            </a:r>
          </a:p>
          <a:p>
            <a:pPr marL="171450" indent="-171450">
              <a:buFont typeface="Arial" panose="020B0604020202020204" pitchFamily="34" charset="0"/>
              <a:buChar char="•"/>
            </a:pPr>
            <a:r>
              <a:rPr lang="fi-FI" sz="1200" dirty="0" smtClean="0">
                <a:solidFill>
                  <a:schemeClr val="bg1"/>
                </a:solidFill>
              </a:rPr>
              <a:t>mihin </a:t>
            </a:r>
            <a:r>
              <a:rPr lang="fi-FI" sz="1200" dirty="0">
                <a:solidFill>
                  <a:schemeClr val="bg1"/>
                </a:solidFill>
              </a:rPr>
              <a:t>toimijoihin fokusoidut</a:t>
            </a:r>
          </a:p>
          <a:p>
            <a:endParaRPr lang="fi-FI" dirty="0"/>
          </a:p>
        </p:txBody>
      </p:sp>
      <p:sp>
        <p:nvSpPr>
          <p:cNvPr id="24" name="Suorakulmio 23">
            <a:hlinkClick r:id="rId4" action="ppaction://hlinksldjump"/>
          </p:cNvPr>
          <p:cNvSpPr/>
          <p:nvPr/>
        </p:nvSpPr>
        <p:spPr>
          <a:xfrm>
            <a:off x="10822305" y="6459787"/>
            <a:ext cx="1219200" cy="274458"/>
          </a:xfrm>
          <a:prstGeom prst="rect">
            <a:avLst/>
          </a:prstGeom>
          <a:solidFill>
            <a:srgbClr val="C03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
        <p:nvSpPr>
          <p:cNvPr id="25" name="Otsikko 1"/>
          <p:cNvSpPr txBox="1">
            <a:spLocks/>
          </p:cNvSpPr>
          <p:nvPr/>
        </p:nvSpPr>
        <p:spPr>
          <a:xfrm>
            <a:off x="1097280" y="522514"/>
            <a:ext cx="10058400" cy="627018"/>
          </a:xfrm>
          <a:prstGeom prst="rect">
            <a:avLst/>
          </a:prstGeom>
        </p:spPr>
        <p:txBody>
          <a:bodyPr vert="horz" lIns="91440" tIns="45720" rIns="91440" bIns="45720" rtlCol="0" anchor="b">
            <a:normAutofit/>
          </a:bodyPr>
          <a:lstStyle>
            <a:lvl1pPr algn="l" defTabSz="914423" rtl="0" eaLnBrk="1" latinLnBrk="0" hangingPunct="1">
              <a:lnSpc>
                <a:spcPct val="85000"/>
              </a:lnSpc>
              <a:spcBef>
                <a:spcPct val="0"/>
              </a:spcBef>
              <a:buNone/>
              <a:defRPr sz="2400" kern="1200" spc="-50" baseline="0">
                <a:solidFill>
                  <a:schemeClr val="tx1">
                    <a:lumMod val="75000"/>
                    <a:lumOff val="25000"/>
                  </a:schemeClr>
                </a:solidFill>
                <a:latin typeface="+mj-lt"/>
                <a:ea typeface="+mj-ea"/>
                <a:cs typeface="+mj-cs"/>
              </a:defRPr>
            </a:lvl1pPr>
          </a:lstStyle>
          <a:p>
            <a:r>
              <a:rPr lang="fi-FI" b="1" i="1" dirty="0" smtClean="0"/>
              <a:t>Markkinavuoropuhelun järjestäminen</a:t>
            </a:r>
            <a:endParaRPr lang="fi-FI" dirty="0"/>
          </a:p>
        </p:txBody>
      </p:sp>
      <p:sp>
        <p:nvSpPr>
          <p:cNvPr id="22" name="Dian numeron paikkamerkki 21"/>
          <p:cNvSpPr>
            <a:spLocks noGrp="1"/>
          </p:cNvSpPr>
          <p:nvPr>
            <p:ph type="sldNum" sz="quarter" idx="12"/>
          </p:nvPr>
        </p:nvSpPr>
        <p:spPr/>
        <p:txBody>
          <a:bodyPr/>
          <a:lstStyle/>
          <a:p>
            <a:fld id="{0E9EC09B-81EE-4D0F-8E4F-0F6E96E51DDF}" type="slidenum">
              <a:rPr lang="fi-FI" smtClean="0"/>
              <a:t>29</a:t>
            </a:fld>
            <a:endParaRPr lang="fi-FI"/>
          </a:p>
        </p:txBody>
      </p:sp>
      <p:pic>
        <p:nvPicPr>
          <p:cNvPr id="30" name="Kuva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887" y="-114242"/>
            <a:ext cx="1370541" cy="1288271"/>
          </a:xfrm>
          <a:prstGeom prst="rect">
            <a:avLst/>
          </a:prstGeom>
        </p:spPr>
      </p:pic>
      <p:sp>
        <p:nvSpPr>
          <p:cNvPr id="39" name="Tekstiruutu 38"/>
          <p:cNvSpPr txBox="1"/>
          <p:nvPr/>
        </p:nvSpPr>
        <p:spPr>
          <a:xfrm>
            <a:off x="8531706" y="1873391"/>
            <a:ext cx="2849841" cy="1015663"/>
          </a:xfrm>
          <a:prstGeom prst="rect">
            <a:avLst/>
          </a:prstGeom>
          <a:noFill/>
        </p:spPr>
        <p:txBody>
          <a:bodyPr wrap="square" rtlCol="0">
            <a:spAutoFit/>
          </a:bodyPr>
          <a:lstStyle/>
          <a:p>
            <a:r>
              <a:rPr lang="fi-FI" sz="1200" b="1" dirty="0">
                <a:solidFill>
                  <a:schemeClr val="bg1"/>
                </a:solidFill>
              </a:rPr>
              <a:t>Toteuta </a:t>
            </a:r>
            <a:r>
              <a:rPr lang="fi-FI" sz="1200" dirty="0">
                <a:solidFill>
                  <a:schemeClr val="bg1"/>
                </a:solidFill>
              </a:rPr>
              <a:t>vuoropuhelu: </a:t>
            </a:r>
          </a:p>
          <a:p>
            <a:pPr marL="171450" indent="-171450">
              <a:buFont typeface="Arial" panose="020B0604020202020204" pitchFamily="34" charset="0"/>
              <a:buChar char="•"/>
            </a:pPr>
            <a:r>
              <a:rPr lang="fi-FI" sz="1200" b="1" dirty="0">
                <a:solidFill>
                  <a:schemeClr val="bg1"/>
                </a:solidFill>
              </a:rPr>
              <a:t>dokumentoi </a:t>
            </a:r>
            <a:r>
              <a:rPr lang="fi-FI" sz="1200" dirty="0">
                <a:solidFill>
                  <a:schemeClr val="bg1"/>
                </a:solidFill>
              </a:rPr>
              <a:t>tilaisuus</a:t>
            </a:r>
          </a:p>
          <a:p>
            <a:pPr marL="171450" indent="-171450">
              <a:buFont typeface="Arial" panose="020B0604020202020204" pitchFamily="34" charset="0"/>
              <a:buChar char="•"/>
            </a:pPr>
            <a:r>
              <a:rPr lang="fi-FI" sz="1200" dirty="0">
                <a:solidFill>
                  <a:schemeClr val="bg1"/>
                </a:solidFill>
              </a:rPr>
              <a:t>anna mahdollisuus jälkikäteiseen </a:t>
            </a:r>
            <a:br>
              <a:rPr lang="fi-FI" sz="1200" dirty="0">
                <a:solidFill>
                  <a:schemeClr val="bg1"/>
                </a:solidFill>
              </a:rPr>
            </a:br>
            <a:r>
              <a:rPr lang="fi-FI" sz="1200" b="1" dirty="0">
                <a:solidFill>
                  <a:schemeClr val="bg1"/>
                </a:solidFill>
              </a:rPr>
              <a:t>ideointiin ja palautteenantoon </a:t>
            </a:r>
            <a:r>
              <a:rPr lang="fi-FI" sz="1200" dirty="0">
                <a:solidFill>
                  <a:schemeClr val="bg1"/>
                </a:solidFill>
              </a:rPr>
              <a:t/>
            </a:r>
            <a:br>
              <a:rPr lang="fi-FI" sz="1200" dirty="0">
                <a:solidFill>
                  <a:schemeClr val="bg1"/>
                </a:solidFill>
              </a:rPr>
            </a:br>
            <a:r>
              <a:rPr lang="fi-FI" sz="1200" dirty="0">
                <a:solidFill>
                  <a:schemeClr val="bg1"/>
                </a:solidFill>
              </a:rPr>
              <a:t>esim. </a:t>
            </a:r>
            <a:r>
              <a:rPr lang="fi-FI" sz="1200" dirty="0" smtClean="0">
                <a:solidFill>
                  <a:schemeClr val="bg1"/>
                </a:solidFill>
              </a:rPr>
              <a:t>kyselyn </a:t>
            </a:r>
            <a:r>
              <a:rPr lang="fi-FI" sz="1200" dirty="0">
                <a:solidFill>
                  <a:schemeClr val="bg1"/>
                </a:solidFill>
              </a:rPr>
              <a:t>muodossa</a:t>
            </a:r>
          </a:p>
        </p:txBody>
      </p:sp>
      <p:grpSp>
        <p:nvGrpSpPr>
          <p:cNvPr id="4" name="Ryhmä 3"/>
          <p:cNvGrpSpPr/>
          <p:nvPr/>
        </p:nvGrpSpPr>
        <p:grpSpPr>
          <a:xfrm>
            <a:off x="7624883" y="3693813"/>
            <a:ext cx="4002985" cy="2446906"/>
            <a:chOff x="7504566" y="3693813"/>
            <a:chExt cx="4002985" cy="2446906"/>
          </a:xfrm>
        </p:grpSpPr>
        <p:sp>
          <p:nvSpPr>
            <p:cNvPr id="26" name="Suorakulmio 25"/>
            <p:cNvSpPr/>
            <p:nvPr/>
          </p:nvSpPr>
          <p:spPr>
            <a:xfrm>
              <a:off x="7667974" y="3764291"/>
              <a:ext cx="3763930" cy="2376428"/>
            </a:xfrm>
            <a:prstGeom prst="rect">
              <a:avLst/>
            </a:prstGeom>
            <a:solidFill>
              <a:schemeClr val="bg1"/>
            </a:solidFill>
            <a:ln w="38100">
              <a:solidFill>
                <a:srgbClr val="FBBA00"/>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23">
                <a:lnSpc>
                  <a:spcPct val="90000"/>
                </a:lnSpc>
                <a:spcBef>
                  <a:spcPts val="1200"/>
                </a:spcBef>
                <a:spcAft>
                  <a:spcPts val="201"/>
                </a:spcAft>
                <a:buClr>
                  <a:srgbClr val="63CADE"/>
                </a:buClr>
                <a:buSzPct val="100000"/>
              </a:pPr>
              <a:endParaRPr lang="fi-FI" sz="1400" b="1">
                <a:solidFill>
                  <a:srgbClr val="000000">
                    <a:lumMod val="75000"/>
                    <a:lumOff val="25000"/>
                  </a:srgbClr>
                </a:solidFill>
              </a:endParaRPr>
            </a:p>
          </p:txBody>
        </p:sp>
        <p:pic>
          <p:nvPicPr>
            <p:cNvPr id="16" name="Kuva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4566" y="3693813"/>
              <a:ext cx="1065696" cy="1054523"/>
            </a:xfrm>
            <a:prstGeom prst="rect">
              <a:avLst/>
            </a:prstGeom>
          </p:spPr>
        </p:pic>
        <p:graphicFrame>
          <p:nvGraphicFramePr>
            <p:cNvPr id="10" name="Objekti 9">
              <a:hlinkClick r:id="" action="ppaction://ole?verb=0"/>
            </p:cNvPr>
            <p:cNvGraphicFramePr>
              <a:graphicFrameLocks noChangeAspect="1"/>
            </p:cNvGraphicFramePr>
            <p:nvPr>
              <p:extLst>
                <p:ext uri="{D42A27DB-BD31-4B8C-83A1-F6EECF244321}">
                  <p14:modId xmlns:p14="http://schemas.microsoft.com/office/powerpoint/2010/main" val="3356560199"/>
                </p:ext>
              </p:extLst>
            </p:nvPr>
          </p:nvGraphicFramePr>
          <p:xfrm>
            <a:off x="7748531" y="5096464"/>
            <a:ext cx="914400" cy="771525"/>
          </p:xfrm>
          <a:graphic>
            <a:graphicData uri="http://schemas.openxmlformats.org/presentationml/2006/ole">
              <mc:AlternateContent xmlns:mc="http://schemas.openxmlformats.org/markup-compatibility/2006">
                <mc:Choice xmlns:v="urn:schemas-microsoft-com:vml" Requires="v">
                  <p:oleObj spid="_x0000_s34842" name="Acrobat Document" showAsIcon="1" r:id="rId7" imgW="914400" imgH="771480" progId="Acrobat.Document.11">
                    <p:embed/>
                  </p:oleObj>
                </mc:Choice>
                <mc:Fallback>
                  <p:oleObj name="Acrobat Document" showAsIcon="1" r:id="rId7" imgW="914400" imgH="771480" progId="Acrobat.Document.11">
                    <p:embed/>
                    <p:pic>
                      <p:nvPicPr>
                        <p:cNvPr id="0" name=""/>
                        <p:cNvPicPr/>
                        <p:nvPr/>
                      </p:nvPicPr>
                      <p:blipFill>
                        <a:blip r:embed="rId8"/>
                        <a:stretch>
                          <a:fillRect/>
                        </a:stretch>
                      </p:blipFill>
                      <p:spPr>
                        <a:xfrm>
                          <a:off x="7748531" y="5096464"/>
                          <a:ext cx="914400" cy="771525"/>
                        </a:xfrm>
                        <a:prstGeom prst="rect">
                          <a:avLst/>
                        </a:prstGeom>
                      </p:spPr>
                    </p:pic>
                  </p:oleObj>
                </mc:Fallback>
              </mc:AlternateContent>
            </a:graphicData>
          </a:graphic>
        </p:graphicFrame>
        <p:sp>
          <p:nvSpPr>
            <p:cNvPr id="29" name="Tekstiruutu 28"/>
            <p:cNvSpPr txBox="1"/>
            <p:nvPr/>
          </p:nvSpPr>
          <p:spPr>
            <a:xfrm>
              <a:off x="8444554" y="3775995"/>
              <a:ext cx="1175066" cy="461665"/>
            </a:xfrm>
            <a:prstGeom prst="rect">
              <a:avLst/>
            </a:prstGeom>
            <a:noFill/>
          </p:spPr>
          <p:txBody>
            <a:bodyPr wrap="none" rtlCol="0">
              <a:spAutoFit/>
            </a:bodyPr>
            <a:lstStyle/>
            <a:p>
              <a:pPr algn="ctr"/>
              <a:r>
                <a:rPr lang="fi-FI" sz="1200" b="1" dirty="0" smtClean="0">
                  <a:solidFill>
                    <a:schemeClr val="tx1">
                      <a:lumMod val="75000"/>
                      <a:lumOff val="25000"/>
                    </a:schemeClr>
                  </a:solidFill>
                </a:rPr>
                <a:t>Kirjoita kutsu</a:t>
              </a:r>
              <a:br>
                <a:rPr lang="fi-FI" sz="1200" b="1" dirty="0" smtClean="0">
                  <a:solidFill>
                    <a:schemeClr val="tx1">
                      <a:lumMod val="75000"/>
                      <a:lumOff val="25000"/>
                    </a:schemeClr>
                  </a:solidFill>
                </a:rPr>
              </a:br>
              <a:r>
                <a:rPr lang="fi-FI" sz="1200" b="1" dirty="0" smtClean="0">
                  <a:solidFill>
                    <a:schemeClr val="tx1">
                      <a:lumMod val="75000"/>
                      <a:lumOff val="25000"/>
                    </a:schemeClr>
                  </a:solidFill>
                </a:rPr>
                <a:t>vuoropuheluun</a:t>
              </a:r>
            </a:p>
          </p:txBody>
        </p:sp>
        <p:sp>
          <p:nvSpPr>
            <p:cNvPr id="33" name="Tekstiruutu 32">
              <a:hlinkClick r:id="rId9"/>
            </p:cNvPr>
            <p:cNvSpPr txBox="1"/>
            <p:nvPr/>
          </p:nvSpPr>
          <p:spPr>
            <a:xfrm>
              <a:off x="9849688" y="5175895"/>
              <a:ext cx="1514607" cy="626227"/>
            </a:xfrm>
            <a:prstGeom prst="rect">
              <a:avLst/>
            </a:prstGeom>
            <a:solidFill>
              <a:srgbClr val="D54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i-FI"/>
              </a:defPPr>
              <a:lvl1pPr algn="ctr">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i-FI" dirty="0"/>
                <a:t>Esimerkki</a:t>
              </a:r>
            </a:p>
            <a:p>
              <a:r>
                <a:rPr lang="fi-FI" dirty="0" smtClean="0"/>
                <a:t>palaute- ja ideointi-</a:t>
              </a:r>
              <a:endParaRPr lang="fi-FI" dirty="0"/>
            </a:p>
            <a:p>
              <a:r>
                <a:rPr lang="fi-FI" dirty="0"/>
                <a:t>lomakkeesta </a:t>
              </a:r>
            </a:p>
          </p:txBody>
        </p:sp>
        <p:pic>
          <p:nvPicPr>
            <p:cNvPr id="34" name="Kuva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200206">
              <a:off x="8216956" y="5621671"/>
              <a:ext cx="265938" cy="265938"/>
            </a:xfrm>
            <a:prstGeom prst="rect">
              <a:avLst/>
            </a:prstGeom>
            <a:noFill/>
          </p:spPr>
        </p:pic>
        <p:pic>
          <p:nvPicPr>
            <p:cNvPr id="35" name="Kuva 3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200206">
              <a:off x="9443574" y="5621671"/>
              <a:ext cx="265938" cy="265938"/>
            </a:xfrm>
            <a:prstGeom prst="rect">
              <a:avLst/>
            </a:prstGeom>
            <a:noFill/>
          </p:spPr>
        </p:pic>
        <p:pic>
          <p:nvPicPr>
            <p:cNvPr id="41" name="Kuva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200206">
              <a:off x="11241613" y="5448020"/>
              <a:ext cx="265938" cy="265938"/>
            </a:xfrm>
            <a:prstGeom prst="rect">
              <a:avLst/>
            </a:prstGeom>
            <a:noFill/>
          </p:spPr>
        </p:pic>
      </p:grpSp>
      <p:sp>
        <p:nvSpPr>
          <p:cNvPr id="40" name="Suorakulmio 39">
            <a:hlinkClick r:id="rId11" action="ppaction://hlinksldjump"/>
          </p:cNvPr>
          <p:cNvSpPr/>
          <p:nvPr/>
        </p:nvSpPr>
        <p:spPr>
          <a:xfrm>
            <a:off x="11155680" y="5849901"/>
            <a:ext cx="833120" cy="406400"/>
          </a:xfrm>
          <a:prstGeom prst="rect">
            <a:avLst/>
          </a:prstGeom>
          <a:solidFill>
            <a:srgbClr val="66B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800" dirty="0" smtClean="0"/>
              <a:t>PALAA MENETTELYN VALINTAAN</a:t>
            </a:r>
            <a:endParaRPr lang="fi-FI" sz="800" dirty="0"/>
          </a:p>
        </p:txBody>
      </p:sp>
      <p:sp>
        <p:nvSpPr>
          <p:cNvPr id="42" name="Ellipsi 41">
            <a:hlinkClick r:id="" action="ppaction://customshow?id=24&amp;return=true"/>
          </p:cNvPr>
          <p:cNvSpPr/>
          <p:nvPr/>
        </p:nvSpPr>
        <p:spPr>
          <a:xfrm>
            <a:off x="7788291" y="248170"/>
            <a:ext cx="1187993" cy="1187993"/>
          </a:xfrm>
          <a:prstGeom prst="ellipse">
            <a:avLst/>
          </a:prstGeom>
          <a:solidFill>
            <a:schemeClr val="bg1"/>
          </a:solidFill>
          <a:ln w="38100">
            <a:solidFill>
              <a:srgbClr val="D54B0B"/>
            </a:solidFill>
            <a:prstDash val="sysDot"/>
          </a:ln>
        </p:spPr>
        <p:style>
          <a:lnRef idx="2">
            <a:schemeClr val="accent6">
              <a:shade val="50000"/>
            </a:schemeClr>
          </a:lnRef>
          <a:fillRef idx="1">
            <a:schemeClr val="accent6"/>
          </a:fillRef>
          <a:effectRef idx="0">
            <a:schemeClr val="accent6"/>
          </a:effectRef>
          <a:fontRef idx="minor">
            <a:schemeClr val="lt1"/>
          </a:fontRef>
        </p:style>
        <p:txBody>
          <a:bodyPr vert="horz" lIns="0" tIns="45720" rIns="0" bIns="45720" rtlCol="0" anchor="ctr">
            <a:noAutofit/>
          </a:bodyPr>
          <a:lstStyle/>
          <a:p>
            <a:pPr algn="ctr">
              <a:lnSpc>
                <a:spcPct val="90000"/>
              </a:lnSpc>
              <a:spcBef>
                <a:spcPts val="1200"/>
              </a:spcBef>
              <a:spcAft>
                <a:spcPts val="201"/>
              </a:spcAft>
              <a:buClr>
                <a:schemeClr val="accent1"/>
              </a:buClr>
              <a:buSzPct val="100000"/>
              <a:buFont typeface="Arial" panose="020B0604020202020204" pitchFamily="34" charset="0"/>
              <a:buNone/>
            </a:pPr>
            <a:r>
              <a:rPr lang="fi-FI" sz="1200" dirty="0" smtClean="0">
                <a:solidFill>
                  <a:schemeClr val="tx1">
                    <a:lumMod val="75000"/>
                    <a:lumOff val="25000"/>
                  </a:schemeClr>
                </a:solidFill>
              </a:rPr>
              <a:t>Hankinta-</a:t>
            </a:r>
            <a:r>
              <a:rPr lang="fi-FI" sz="1200" dirty="0" err="1" smtClean="0">
                <a:solidFill>
                  <a:schemeClr val="tx1">
                    <a:lumMod val="75000"/>
                    <a:lumOff val="25000"/>
                  </a:schemeClr>
                </a:solidFill>
              </a:rPr>
              <a:t>suunnitelmi</a:t>
            </a:r>
            <a:r>
              <a:rPr lang="fi-FI" sz="1200" dirty="0" smtClean="0">
                <a:solidFill>
                  <a:schemeClr val="tx1">
                    <a:lumMod val="75000"/>
                    <a:lumOff val="25000"/>
                  </a:schemeClr>
                </a:solidFill>
              </a:rPr>
              <a:t>-en esittely</a:t>
            </a:r>
            <a:endParaRPr lang="fi-FI" sz="1200" dirty="0">
              <a:solidFill>
                <a:schemeClr val="tx1">
                  <a:lumMod val="75000"/>
                  <a:lumOff val="25000"/>
                </a:schemeClr>
              </a:solidFill>
            </a:endParaRPr>
          </a:p>
        </p:txBody>
      </p:sp>
      <p:pic>
        <p:nvPicPr>
          <p:cNvPr id="43" name="Kuva 4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200206">
            <a:off x="8648472" y="1197310"/>
            <a:ext cx="335171" cy="335171"/>
          </a:xfrm>
          <a:prstGeom prst="rect">
            <a:avLst/>
          </a:prstGeom>
          <a:noFill/>
        </p:spPr>
      </p:pic>
      <p:sp>
        <p:nvSpPr>
          <p:cNvPr id="44" name="Ellipsi 43">
            <a:hlinkClick r:id="" action="ppaction://customshow?id=25&amp;return=true"/>
          </p:cNvPr>
          <p:cNvSpPr/>
          <p:nvPr/>
        </p:nvSpPr>
        <p:spPr>
          <a:xfrm>
            <a:off x="9102865" y="243518"/>
            <a:ext cx="1187993" cy="1187993"/>
          </a:xfrm>
          <a:prstGeom prst="ellipse">
            <a:avLst/>
          </a:prstGeom>
          <a:solidFill>
            <a:schemeClr val="bg1"/>
          </a:solidFill>
          <a:ln w="38100">
            <a:solidFill>
              <a:srgbClr val="D54B0B"/>
            </a:solidFill>
            <a:prstDash val="sysDot"/>
          </a:ln>
        </p:spPr>
        <p:style>
          <a:lnRef idx="2">
            <a:schemeClr val="accent6">
              <a:shade val="50000"/>
            </a:schemeClr>
          </a:lnRef>
          <a:fillRef idx="1">
            <a:schemeClr val="accent6"/>
          </a:fillRef>
          <a:effectRef idx="0">
            <a:schemeClr val="accent6"/>
          </a:effectRef>
          <a:fontRef idx="minor">
            <a:schemeClr val="lt1"/>
          </a:fontRef>
        </p:style>
        <p:txBody>
          <a:bodyPr vert="horz" lIns="0" tIns="45720" rIns="0" bIns="45720" rtlCol="0" anchor="ctr">
            <a:noAutofit/>
          </a:bodyPr>
          <a:lstStyle/>
          <a:p>
            <a:pPr algn="ctr">
              <a:lnSpc>
                <a:spcPct val="90000"/>
              </a:lnSpc>
              <a:spcBef>
                <a:spcPts val="1200"/>
              </a:spcBef>
              <a:spcAft>
                <a:spcPts val="201"/>
              </a:spcAft>
              <a:buClr>
                <a:schemeClr val="accent1"/>
              </a:buClr>
              <a:buSzPct val="100000"/>
            </a:pPr>
            <a:r>
              <a:rPr lang="fi-FI" sz="1200" dirty="0">
                <a:solidFill>
                  <a:schemeClr val="tx1">
                    <a:lumMod val="75000"/>
                    <a:lumOff val="25000"/>
                  </a:schemeClr>
                </a:solidFill>
              </a:rPr>
              <a:t>Kipinä</a:t>
            </a:r>
            <a:br>
              <a:rPr lang="fi-FI" sz="1200" dirty="0">
                <a:solidFill>
                  <a:schemeClr val="tx1">
                    <a:lumMod val="75000"/>
                    <a:lumOff val="25000"/>
                  </a:schemeClr>
                </a:solidFill>
              </a:rPr>
            </a:br>
            <a:r>
              <a:rPr lang="fi-FI" sz="1200" dirty="0">
                <a:solidFill>
                  <a:schemeClr val="tx1">
                    <a:lumMod val="75000"/>
                    <a:lumOff val="25000"/>
                  </a:schemeClr>
                </a:solidFill>
              </a:rPr>
              <a:t>2016</a:t>
            </a:r>
          </a:p>
        </p:txBody>
      </p:sp>
      <p:pic>
        <p:nvPicPr>
          <p:cNvPr id="45" name="Kuva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200206">
            <a:off x="9956976" y="1219191"/>
            <a:ext cx="335171" cy="335171"/>
          </a:xfrm>
          <a:prstGeom prst="rect">
            <a:avLst/>
          </a:prstGeom>
          <a:noFill/>
        </p:spPr>
      </p:pic>
      <p:sp>
        <p:nvSpPr>
          <p:cNvPr id="46" name="Ellipsi 45">
            <a:hlinkClick r:id="" action="ppaction://customshow?id=23&amp;return=true"/>
          </p:cNvPr>
          <p:cNvSpPr/>
          <p:nvPr/>
        </p:nvSpPr>
        <p:spPr>
          <a:xfrm>
            <a:off x="6469721" y="243518"/>
            <a:ext cx="1187993" cy="1187993"/>
          </a:xfrm>
          <a:prstGeom prst="ellipse">
            <a:avLst/>
          </a:prstGeom>
          <a:solidFill>
            <a:schemeClr val="bg1"/>
          </a:solidFill>
          <a:ln w="38100">
            <a:solidFill>
              <a:srgbClr val="D54B0B"/>
            </a:solidFill>
            <a:prstDash val="sysDot"/>
          </a:ln>
        </p:spPr>
        <p:style>
          <a:lnRef idx="2">
            <a:schemeClr val="accent6">
              <a:shade val="50000"/>
            </a:schemeClr>
          </a:lnRef>
          <a:fillRef idx="1">
            <a:schemeClr val="accent6"/>
          </a:fillRef>
          <a:effectRef idx="0">
            <a:schemeClr val="accent6"/>
          </a:effectRef>
          <a:fontRef idx="minor">
            <a:schemeClr val="lt1"/>
          </a:fontRef>
        </p:style>
        <p:txBody>
          <a:bodyPr vert="horz" lIns="0" tIns="45720" rIns="0" bIns="45720" rtlCol="0" anchor="ctr">
            <a:noAutofit/>
          </a:bodyPr>
          <a:lstStyle/>
          <a:p>
            <a:pPr algn="ctr">
              <a:lnSpc>
                <a:spcPct val="90000"/>
              </a:lnSpc>
              <a:spcBef>
                <a:spcPts val="1200"/>
              </a:spcBef>
              <a:spcAft>
                <a:spcPts val="201"/>
              </a:spcAft>
              <a:buClr>
                <a:schemeClr val="accent1"/>
              </a:buClr>
              <a:buSzPct val="100000"/>
              <a:buFont typeface="Arial" panose="020B0604020202020204" pitchFamily="34" charset="0"/>
              <a:buNone/>
            </a:pPr>
            <a:r>
              <a:rPr lang="fi-FI" sz="1200" dirty="0">
                <a:solidFill>
                  <a:schemeClr val="tx1">
                    <a:lumMod val="75000"/>
                    <a:lumOff val="25000"/>
                  </a:schemeClr>
                </a:solidFill>
              </a:rPr>
              <a:t>Vaiheistetut vuoro-puhelut</a:t>
            </a:r>
          </a:p>
        </p:txBody>
      </p:sp>
      <p:pic>
        <p:nvPicPr>
          <p:cNvPr id="47" name="Kuva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200206">
            <a:off x="7300287" y="1212470"/>
            <a:ext cx="335171" cy="335171"/>
          </a:xfrm>
          <a:prstGeom prst="rect">
            <a:avLst/>
          </a:prstGeom>
          <a:noFill/>
        </p:spPr>
      </p:pic>
      <p:sp>
        <p:nvSpPr>
          <p:cNvPr id="3" name="Suorakulmio 2"/>
          <p:cNvSpPr/>
          <p:nvPr/>
        </p:nvSpPr>
        <p:spPr>
          <a:xfrm>
            <a:off x="5665822" y="1105904"/>
            <a:ext cx="914033" cy="307777"/>
          </a:xfrm>
          <a:prstGeom prst="rect">
            <a:avLst/>
          </a:prstGeom>
        </p:spPr>
        <p:txBody>
          <a:bodyPr wrap="none">
            <a:spAutoFit/>
          </a:bodyPr>
          <a:lstStyle/>
          <a:p>
            <a:r>
              <a:rPr lang="fi-FI" sz="1400" i="1" dirty="0" smtClean="0">
                <a:solidFill>
                  <a:schemeClr val="tx1">
                    <a:lumMod val="75000"/>
                    <a:lumOff val="25000"/>
                  </a:schemeClr>
                </a:solidFill>
              </a:rPr>
              <a:t>esimerkit:</a:t>
            </a:r>
            <a:endParaRPr lang="fi-FI" sz="1400" i="1" dirty="0">
              <a:solidFill>
                <a:schemeClr val="tx1">
                  <a:lumMod val="75000"/>
                  <a:lumOff val="25000"/>
                </a:schemeClr>
              </a:solidFill>
            </a:endParaRPr>
          </a:p>
        </p:txBody>
      </p:sp>
      <p:graphicFrame>
        <p:nvGraphicFramePr>
          <p:cNvPr id="48" name="Objekti 47">
            <a:hlinkClick r:id="" action="ppaction://ole?verb=1"/>
          </p:cNvPr>
          <p:cNvGraphicFramePr>
            <a:graphicFrameLocks noChangeAspect="1"/>
          </p:cNvGraphicFramePr>
          <p:nvPr>
            <p:extLst>
              <p:ext uri="{D42A27DB-BD31-4B8C-83A1-F6EECF244321}">
                <p14:modId xmlns:p14="http://schemas.microsoft.com/office/powerpoint/2010/main" val="836063214"/>
              </p:ext>
            </p:extLst>
          </p:nvPr>
        </p:nvGraphicFramePr>
        <p:xfrm>
          <a:off x="8393113" y="4183063"/>
          <a:ext cx="1473200" cy="1957387"/>
        </p:xfrm>
        <a:graphic>
          <a:graphicData uri="http://schemas.openxmlformats.org/presentationml/2006/ole">
            <mc:AlternateContent xmlns:mc="http://schemas.openxmlformats.org/markup-compatibility/2006">
              <mc:Choice xmlns:v="urn:schemas-microsoft-com:vml" Requires="v">
                <p:oleObj spid="_x0000_s34843" name="Asiakirja" r:id="rId13" imgW="7011720" imgH="10348920" progId="Word.Document.12">
                  <p:embed/>
                </p:oleObj>
              </mc:Choice>
              <mc:Fallback>
                <p:oleObj name="Asiakirja" r:id="rId13" imgW="7011720" imgH="10348920" progId="Word.Document.12">
                  <p:embed/>
                  <p:pic>
                    <p:nvPicPr>
                      <p:cNvPr id="0" name=""/>
                      <p:cNvPicPr/>
                      <p:nvPr/>
                    </p:nvPicPr>
                    <p:blipFill>
                      <a:blip r:embed="rId14"/>
                      <a:stretch>
                        <a:fillRect/>
                      </a:stretch>
                    </p:blipFill>
                    <p:spPr>
                      <a:xfrm>
                        <a:off x="8393113" y="4183063"/>
                        <a:ext cx="1473200" cy="1957387"/>
                      </a:xfrm>
                      <a:prstGeom prst="rect">
                        <a:avLst/>
                      </a:prstGeom>
                    </p:spPr>
                  </p:pic>
                </p:oleObj>
              </mc:Fallback>
            </mc:AlternateContent>
          </a:graphicData>
        </a:graphic>
      </p:graphicFrame>
      <p:grpSp>
        <p:nvGrpSpPr>
          <p:cNvPr id="49" name="Ryhmä 48"/>
          <p:cNvGrpSpPr/>
          <p:nvPr/>
        </p:nvGrpSpPr>
        <p:grpSpPr>
          <a:xfrm>
            <a:off x="9959136" y="3931462"/>
            <a:ext cx="1562945" cy="1153571"/>
            <a:chOff x="-159085" y="85770"/>
            <a:chExt cx="2432098" cy="1795071"/>
          </a:xfrm>
        </p:grpSpPr>
        <p:pic>
          <p:nvPicPr>
            <p:cNvPr id="50" name="Kuva 49">
              <a:hlinkClick r:id="rId15"/>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9798" y="85770"/>
              <a:ext cx="2206199" cy="913085"/>
            </a:xfrm>
            <a:prstGeom prst="rect">
              <a:avLst/>
            </a:prstGeom>
          </p:spPr>
        </p:pic>
        <p:sp>
          <p:nvSpPr>
            <p:cNvPr id="51" name="Tekstiruutu 50"/>
            <p:cNvSpPr txBox="1"/>
            <p:nvPr/>
          </p:nvSpPr>
          <p:spPr>
            <a:xfrm>
              <a:off x="-159085" y="946926"/>
              <a:ext cx="2432098" cy="933915"/>
            </a:xfrm>
            <a:prstGeom prst="rect">
              <a:avLst/>
            </a:prstGeom>
            <a:noFill/>
          </p:spPr>
          <p:txBody>
            <a:bodyPr wrap="square" rtlCol="0">
              <a:spAutoFit/>
            </a:bodyPr>
            <a:lstStyle/>
            <a:p>
              <a:r>
                <a:rPr lang="fi-FI" sz="1100" dirty="0" smtClean="0"/>
                <a:t>Ilmoita kehittämisestä ja kutsu vuoropuheluun</a:t>
              </a:r>
              <a:br>
                <a:rPr lang="fi-FI" sz="1100" dirty="0" smtClean="0"/>
              </a:br>
              <a:r>
                <a:rPr lang="fi-FI" sz="1100" dirty="0" smtClean="0">
                  <a:hlinkClick r:id="rId17"/>
                </a:rPr>
                <a:t>Sivuston käyttöohje</a:t>
              </a:r>
              <a:endParaRPr lang="fi-FI" sz="1100" dirty="0"/>
            </a:p>
          </p:txBody>
        </p:sp>
      </p:grpSp>
      <p:pic>
        <p:nvPicPr>
          <p:cNvPr id="53" name="Kuva 5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200206">
            <a:off x="11367811" y="4356847"/>
            <a:ext cx="265938" cy="265938"/>
          </a:xfrm>
          <a:prstGeom prst="rect">
            <a:avLst/>
          </a:prstGeom>
          <a:noFill/>
        </p:spPr>
      </p:pic>
    </p:spTree>
    <p:extLst>
      <p:ext uri="{BB962C8B-B14F-4D97-AF65-F5344CB8AC3E}">
        <p14:creationId xmlns:p14="http://schemas.microsoft.com/office/powerpoint/2010/main" val="1663077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llipsi 28">
            <a:hlinkClick r:id="" action="ppaction://customshow?id=39&amp;return=true"/>
          </p:cNvPr>
          <p:cNvSpPr/>
          <p:nvPr/>
        </p:nvSpPr>
        <p:spPr>
          <a:xfrm>
            <a:off x="9526098" y="3268009"/>
            <a:ext cx="1348219" cy="1348219"/>
          </a:xfrm>
          <a:prstGeom prst="ellipse">
            <a:avLst/>
          </a:prstGeom>
          <a:solidFill>
            <a:schemeClr val="bg1"/>
          </a:solidFill>
          <a:ln w="1905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23">
              <a:lnSpc>
                <a:spcPct val="90000"/>
              </a:lnSpc>
              <a:spcBef>
                <a:spcPts val="1200"/>
              </a:spcBef>
              <a:spcAft>
                <a:spcPts val="201"/>
              </a:spcAft>
              <a:buClr>
                <a:srgbClr val="63CADE"/>
              </a:buClr>
              <a:buSzPct val="100000"/>
            </a:pPr>
            <a:r>
              <a:rPr lang="fi-FI" sz="1300" dirty="0" err="1" smtClean="0">
                <a:solidFill>
                  <a:srgbClr val="000000">
                    <a:lumMod val="75000"/>
                    <a:lumOff val="25000"/>
                  </a:srgbClr>
                </a:solidFill>
              </a:rPr>
              <a:t>esikaupal</a:t>
            </a:r>
            <a:r>
              <a:rPr lang="fi-FI" sz="1300" dirty="0" smtClean="0">
                <a:solidFill>
                  <a:srgbClr val="000000">
                    <a:lumMod val="75000"/>
                    <a:lumOff val="25000"/>
                  </a:srgbClr>
                </a:solidFill>
              </a:rPr>
              <a:t>-linen t&amp;k-hankinta</a:t>
            </a:r>
            <a:endParaRPr lang="fi-FI" sz="1300" dirty="0">
              <a:solidFill>
                <a:srgbClr val="000000">
                  <a:lumMod val="75000"/>
                  <a:lumOff val="25000"/>
                </a:srgbClr>
              </a:solidFill>
            </a:endParaRPr>
          </a:p>
        </p:txBody>
      </p:sp>
      <p:pic>
        <p:nvPicPr>
          <p:cNvPr id="47" name="Kuva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7540" y="4257863"/>
            <a:ext cx="326777" cy="326777"/>
          </a:xfrm>
          <a:prstGeom prst="rect">
            <a:avLst/>
          </a:prstGeom>
          <a:noFill/>
        </p:spPr>
      </p:pic>
      <p:sp>
        <p:nvSpPr>
          <p:cNvPr id="51" name="Ellipsi 50">
            <a:hlinkClick r:id="" action="ppaction://customshow?id=21&amp;return=true"/>
          </p:cNvPr>
          <p:cNvSpPr/>
          <p:nvPr/>
        </p:nvSpPr>
        <p:spPr>
          <a:xfrm>
            <a:off x="9526098" y="1793580"/>
            <a:ext cx="1348219" cy="1348219"/>
          </a:xfrm>
          <a:prstGeom prst="ellipse">
            <a:avLst/>
          </a:prstGeom>
          <a:solidFill>
            <a:schemeClr val="bg1"/>
          </a:solidFill>
          <a:ln w="1905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23">
              <a:lnSpc>
                <a:spcPct val="90000"/>
              </a:lnSpc>
              <a:spcBef>
                <a:spcPts val="1200"/>
              </a:spcBef>
              <a:spcAft>
                <a:spcPts val="201"/>
              </a:spcAft>
              <a:buClr>
                <a:srgbClr val="63CADE"/>
              </a:buClr>
              <a:buSzPct val="100000"/>
            </a:pPr>
            <a:r>
              <a:rPr lang="fi-FI" sz="1300" dirty="0" smtClean="0">
                <a:solidFill>
                  <a:srgbClr val="000000">
                    <a:lumMod val="75000"/>
                    <a:lumOff val="25000"/>
                  </a:srgbClr>
                </a:solidFill>
              </a:rPr>
              <a:t>pilotoinnit ja kokeilut</a:t>
            </a:r>
            <a:endParaRPr lang="fi-FI" sz="1300" dirty="0">
              <a:solidFill>
                <a:srgbClr val="000000">
                  <a:lumMod val="75000"/>
                  <a:lumOff val="25000"/>
                </a:srgbClr>
              </a:solidFill>
            </a:endParaRPr>
          </a:p>
        </p:txBody>
      </p:sp>
      <p:pic>
        <p:nvPicPr>
          <p:cNvPr id="52" name="Kuva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3376" y="2902355"/>
            <a:ext cx="326777" cy="326777"/>
          </a:xfrm>
          <a:prstGeom prst="rect">
            <a:avLst/>
          </a:prstGeom>
          <a:noFill/>
        </p:spPr>
      </p:pic>
      <p:sp>
        <p:nvSpPr>
          <p:cNvPr id="49" name="Tekstiruutu 48"/>
          <p:cNvSpPr txBox="1"/>
          <p:nvPr/>
        </p:nvSpPr>
        <p:spPr>
          <a:xfrm>
            <a:off x="1097280" y="1950303"/>
            <a:ext cx="4814773" cy="3910082"/>
          </a:xfrm>
          <a:prstGeom prst="rect">
            <a:avLst/>
          </a:prstGeom>
          <a:no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fi-FI"/>
            </a:defPPr>
            <a:lvl1pPr>
              <a:defRPr sz="1200" b="1">
                <a:solidFill>
                  <a:schemeClr val="tx1">
                    <a:lumMod val="75000"/>
                    <a:lumOff val="2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defTabSz="914423">
              <a:lnSpc>
                <a:spcPct val="90000"/>
              </a:lnSpc>
              <a:spcBef>
                <a:spcPts val="1200"/>
              </a:spcBef>
              <a:spcAft>
                <a:spcPts val="201"/>
              </a:spcAft>
              <a:buClr>
                <a:srgbClr val="63CADE"/>
              </a:buClr>
              <a:buSzPct val="100000"/>
            </a:pPr>
            <a:r>
              <a:rPr lang="fi-FI" sz="1400" b="0" dirty="0" smtClean="0"/>
              <a:t>Innovatiiviset ja tulosperusteiset hankinnat	5-16</a:t>
            </a:r>
          </a:p>
          <a:p>
            <a:pPr lvl="0" defTabSz="914423">
              <a:lnSpc>
                <a:spcPct val="90000"/>
              </a:lnSpc>
              <a:spcBef>
                <a:spcPts val="1200"/>
              </a:spcBef>
              <a:spcAft>
                <a:spcPts val="201"/>
              </a:spcAft>
              <a:buClr>
                <a:srgbClr val="63CADE"/>
              </a:buClr>
              <a:buSzPct val="100000"/>
            </a:pPr>
            <a:r>
              <a:rPr lang="fi-FI" sz="1400" b="0" dirty="0" smtClean="0"/>
              <a:t>Hankintoihin liittyvä strateginen suunnittelu 	17-40</a:t>
            </a:r>
          </a:p>
          <a:p>
            <a:pPr lvl="0" defTabSz="914423">
              <a:lnSpc>
                <a:spcPct val="90000"/>
              </a:lnSpc>
              <a:spcBef>
                <a:spcPts val="1200"/>
              </a:spcBef>
              <a:spcAft>
                <a:spcPts val="201"/>
              </a:spcAft>
              <a:buClr>
                <a:srgbClr val="63CADE"/>
              </a:buClr>
              <a:buSzPct val="100000"/>
            </a:pPr>
            <a:r>
              <a:rPr lang="fi-FI" sz="1400" b="0" dirty="0" smtClean="0"/>
              <a:t>Hankinnan suunnittelu 			41-79</a:t>
            </a:r>
          </a:p>
          <a:p>
            <a:pPr lvl="0" defTabSz="914423">
              <a:lnSpc>
                <a:spcPct val="90000"/>
              </a:lnSpc>
              <a:spcBef>
                <a:spcPts val="1200"/>
              </a:spcBef>
              <a:spcAft>
                <a:spcPts val="201"/>
              </a:spcAft>
              <a:buClr>
                <a:srgbClr val="63CADE"/>
              </a:buClr>
              <a:buSzPct val="100000"/>
            </a:pPr>
            <a:r>
              <a:rPr lang="fi-FI" sz="1400" b="0" dirty="0" smtClean="0"/>
              <a:t>Hankinnan toteutus			80-83</a:t>
            </a:r>
          </a:p>
          <a:p>
            <a:pPr lvl="0" defTabSz="914423">
              <a:lnSpc>
                <a:spcPct val="90000"/>
              </a:lnSpc>
              <a:spcBef>
                <a:spcPts val="1200"/>
              </a:spcBef>
              <a:spcAft>
                <a:spcPts val="201"/>
              </a:spcAft>
              <a:buClr>
                <a:srgbClr val="63CADE"/>
              </a:buClr>
              <a:buSzPct val="100000"/>
            </a:pPr>
            <a:r>
              <a:rPr lang="fi-FI" sz="1400" b="0" dirty="0" smtClean="0"/>
              <a:t>Hankinnan käyttöönotto			84-86</a:t>
            </a:r>
          </a:p>
          <a:p>
            <a:pPr lvl="0" defTabSz="914423">
              <a:lnSpc>
                <a:spcPct val="90000"/>
              </a:lnSpc>
              <a:spcBef>
                <a:spcPts val="1200"/>
              </a:spcBef>
              <a:spcAft>
                <a:spcPts val="201"/>
              </a:spcAft>
              <a:buClr>
                <a:srgbClr val="63CADE"/>
              </a:buClr>
              <a:buSzPct val="100000"/>
            </a:pPr>
            <a:r>
              <a:rPr lang="fi-FI" sz="1400" b="0" dirty="0" smtClean="0"/>
              <a:t>Sopimuksen aikainen toiminta		87-91</a:t>
            </a:r>
          </a:p>
          <a:p>
            <a:pPr lvl="0" defTabSz="914423">
              <a:lnSpc>
                <a:spcPct val="90000"/>
              </a:lnSpc>
              <a:spcBef>
                <a:spcPts val="1200"/>
              </a:spcBef>
              <a:spcAft>
                <a:spcPts val="201"/>
              </a:spcAft>
              <a:buClr>
                <a:srgbClr val="63CADE"/>
              </a:buClr>
              <a:buSzPct val="100000"/>
            </a:pPr>
            <a:r>
              <a:rPr lang="fi-FI" sz="1400" b="0" dirty="0" smtClean="0"/>
              <a:t>Hankinnan arviointityökalu		92</a:t>
            </a:r>
          </a:p>
          <a:p>
            <a:pPr lvl="0" defTabSz="914423">
              <a:lnSpc>
                <a:spcPct val="90000"/>
              </a:lnSpc>
              <a:spcBef>
                <a:spcPts val="1200"/>
              </a:spcBef>
              <a:spcAft>
                <a:spcPts val="201"/>
              </a:spcAft>
              <a:buClr>
                <a:srgbClr val="63CADE"/>
              </a:buClr>
              <a:buSzPct val="100000"/>
            </a:pPr>
            <a:r>
              <a:rPr lang="fi-FI" sz="1400" b="0" dirty="0" smtClean="0"/>
              <a:t>Case-esittelyt			94-103</a:t>
            </a:r>
          </a:p>
          <a:p>
            <a:pPr lvl="0" defTabSz="914423">
              <a:lnSpc>
                <a:spcPct val="90000"/>
              </a:lnSpc>
              <a:spcBef>
                <a:spcPts val="1200"/>
              </a:spcBef>
              <a:spcAft>
                <a:spcPts val="201"/>
              </a:spcAft>
              <a:buClr>
                <a:srgbClr val="63CADE"/>
              </a:buClr>
              <a:buSzPct val="100000"/>
            </a:pPr>
            <a:r>
              <a:rPr lang="fi-FI" sz="1400" b="0" dirty="0" smtClean="0"/>
              <a:t>Työkalupakin linkit ja lähteet		104</a:t>
            </a:r>
          </a:p>
        </p:txBody>
      </p:sp>
      <p:sp>
        <p:nvSpPr>
          <p:cNvPr id="2" name="Otsikko 1"/>
          <p:cNvSpPr>
            <a:spLocks noGrp="1"/>
          </p:cNvSpPr>
          <p:nvPr>
            <p:ph type="title"/>
          </p:nvPr>
        </p:nvSpPr>
        <p:spPr>
          <a:xfrm>
            <a:off x="1097280" y="792685"/>
            <a:ext cx="4620238" cy="587829"/>
          </a:xfrm>
        </p:spPr>
        <p:txBody>
          <a:bodyPr/>
          <a:lstStyle/>
          <a:p>
            <a:r>
              <a:rPr lang="fi-FI" dirty="0" smtClean="0"/>
              <a:t>Sisältö ja pikalinkit</a:t>
            </a:r>
            <a:endParaRPr lang="fi-FI" dirty="0"/>
          </a:p>
        </p:txBody>
      </p:sp>
      <p:sp>
        <p:nvSpPr>
          <p:cNvPr id="6" name="Alatunnisteen paikkamerkki 5"/>
          <p:cNvSpPr>
            <a:spLocks noGrp="1"/>
          </p:cNvSpPr>
          <p:nvPr>
            <p:ph type="ftr" sz="quarter" idx="11"/>
          </p:nvPr>
        </p:nvSpPr>
        <p:spPr/>
        <p:txBody>
          <a:bodyPr/>
          <a:lstStyle/>
          <a:p>
            <a:r>
              <a:rPr lang="fi-FI" dirty="0" smtClean="0"/>
              <a:t>sisältö</a:t>
            </a:r>
            <a:endParaRPr lang="fi-FI" dirty="0"/>
          </a:p>
        </p:txBody>
      </p:sp>
      <p:sp>
        <p:nvSpPr>
          <p:cNvPr id="7" name="Dian numeron paikkamerkki 6"/>
          <p:cNvSpPr>
            <a:spLocks noGrp="1"/>
          </p:cNvSpPr>
          <p:nvPr>
            <p:ph type="sldNum" sz="quarter" idx="12"/>
          </p:nvPr>
        </p:nvSpPr>
        <p:spPr/>
        <p:txBody>
          <a:bodyPr/>
          <a:lstStyle/>
          <a:p>
            <a:fld id="{35702E44-7133-4039-AFB2-677BAF16ACB9}" type="slidenum">
              <a:rPr lang="fi-FI" smtClean="0"/>
              <a:t>3</a:t>
            </a:fld>
            <a:endParaRPr lang="fi-FI"/>
          </a:p>
        </p:txBody>
      </p:sp>
      <p:sp>
        <p:nvSpPr>
          <p:cNvPr id="25" name="Sisällön paikkamerkki 4"/>
          <p:cNvSpPr txBox="1">
            <a:spLocks/>
          </p:cNvSpPr>
          <p:nvPr/>
        </p:nvSpPr>
        <p:spPr>
          <a:xfrm>
            <a:off x="6588005" y="1519821"/>
            <a:ext cx="829562" cy="315900"/>
          </a:xfrm>
          <a:prstGeom prst="rect">
            <a:avLst/>
          </a:prstGeom>
        </p:spPr>
        <p:txBody>
          <a:bodyPr vert="horz" lIns="0" tIns="45720" rIns="0" bIns="45720" rtlCol="0">
            <a:normAutofit/>
          </a:bodyPr>
          <a:lstStyle>
            <a:lvl1pPr marL="342908" indent="-342908"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tx1">
                    <a:lumMod val="75000"/>
                    <a:lumOff val="25000"/>
                  </a:schemeClr>
                </a:solidFill>
                <a:latin typeface="+mn-lt"/>
                <a:ea typeface="+mn-ea"/>
                <a:cs typeface="+mn-cs"/>
              </a:defRPr>
            </a:lvl1pPr>
            <a:lvl2pPr marL="384058"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2pPr>
            <a:lvl3pPr marL="566942"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3pPr>
            <a:lvl4pPr marL="749827"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4pPr>
            <a:lvl5pPr marL="932711"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0" indent="0">
              <a:buNone/>
            </a:pPr>
            <a:r>
              <a:rPr lang="fi-FI" b="1" dirty="0" smtClean="0"/>
              <a:t>Pikalinkit</a:t>
            </a:r>
            <a:endParaRPr lang="fi-FI" sz="1400" i="1" dirty="0"/>
          </a:p>
        </p:txBody>
      </p:sp>
      <p:sp>
        <p:nvSpPr>
          <p:cNvPr id="27" name="Ellipsi 26">
            <a:hlinkClick r:id="" action="ppaction://customshow?id=64&amp;return=true"/>
          </p:cNvPr>
          <p:cNvSpPr/>
          <p:nvPr/>
        </p:nvSpPr>
        <p:spPr>
          <a:xfrm>
            <a:off x="6616549" y="1831199"/>
            <a:ext cx="1348219" cy="1348219"/>
          </a:xfrm>
          <a:prstGeom prst="ellipse">
            <a:avLst/>
          </a:prstGeom>
          <a:solidFill>
            <a:schemeClr val="bg1"/>
          </a:solidFill>
          <a:ln w="1905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23">
              <a:lnSpc>
                <a:spcPct val="90000"/>
              </a:lnSpc>
              <a:spcBef>
                <a:spcPts val="1200"/>
              </a:spcBef>
              <a:spcAft>
                <a:spcPts val="201"/>
              </a:spcAft>
              <a:buClr>
                <a:srgbClr val="63CADE"/>
              </a:buClr>
              <a:buSzPct val="100000"/>
            </a:pPr>
            <a:r>
              <a:rPr lang="fi-FI" sz="1300" dirty="0" smtClean="0">
                <a:solidFill>
                  <a:srgbClr val="000000">
                    <a:lumMod val="75000"/>
                    <a:lumOff val="25000"/>
                  </a:srgbClr>
                </a:solidFill>
              </a:rPr>
              <a:t>markkina-tuntemus</a:t>
            </a:r>
            <a:endParaRPr lang="fi-FI" sz="1300" dirty="0">
              <a:solidFill>
                <a:srgbClr val="000000">
                  <a:lumMod val="75000"/>
                  <a:lumOff val="25000"/>
                </a:srgbClr>
              </a:solidFill>
            </a:endParaRPr>
          </a:p>
        </p:txBody>
      </p:sp>
      <p:grpSp>
        <p:nvGrpSpPr>
          <p:cNvPr id="8" name="Ryhmä 7"/>
          <p:cNvGrpSpPr/>
          <p:nvPr/>
        </p:nvGrpSpPr>
        <p:grpSpPr>
          <a:xfrm>
            <a:off x="6616949" y="4680736"/>
            <a:ext cx="1348219" cy="1397843"/>
            <a:chOff x="10311627" y="4817751"/>
            <a:chExt cx="1348219" cy="1397843"/>
          </a:xfrm>
        </p:grpSpPr>
        <p:sp>
          <p:nvSpPr>
            <p:cNvPr id="43" name="Ellipsi 42">
              <a:hlinkClick r:id="" action="ppaction://customshow?id=33&amp;return=true"/>
            </p:cNvPr>
            <p:cNvSpPr/>
            <p:nvPr/>
          </p:nvSpPr>
          <p:spPr>
            <a:xfrm>
              <a:off x="10311627" y="4817751"/>
              <a:ext cx="1348219" cy="1348219"/>
            </a:xfrm>
            <a:prstGeom prst="ellipse">
              <a:avLst/>
            </a:prstGeom>
            <a:solidFill>
              <a:schemeClr val="bg1"/>
            </a:solidFill>
            <a:ln w="1905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23">
                <a:lnSpc>
                  <a:spcPct val="90000"/>
                </a:lnSpc>
                <a:spcBef>
                  <a:spcPts val="1200"/>
                </a:spcBef>
                <a:spcAft>
                  <a:spcPts val="201"/>
                </a:spcAft>
                <a:buClr>
                  <a:srgbClr val="63CADE"/>
                </a:buClr>
                <a:buSzPct val="100000"/>
              </a:pPr>
              <a:r>
                <a:rPr lang="fi-FI" sz="1300" dirty="0">
                  <a:solidFill>
                    <a:srgbClr val="000000">
                      <a:lumMod val="75000"/>
                      <a:lumOff val="25000"/>
                    </a:srgbClr>
                  </a:solidFill>
                </a:rPr>
                <a:t>hankinta-osaaminen</a:t>
              </a:r>
            </a:p>
          </p:txBody>
        </p:sp>
        <p:pic>
          <p:nvPicPr>
            <p:cNvPr id="42" name="Kuva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5084" y="5888817"/>
              <a:ext cx="326777" cy="326777"/>
            </a:xfrm>
            <a:prstGeom prst="rect">
              <a:avLst/>
            </a:prstGeom>
            <a:noFill/>
          </p:spPr>
        </p:pic>
      </p:grpSp>
      <p:sp>
        <p:nvSpPr>
          <p:cNvPr id="37" name="Ellipsi 36">
            <a:hlinkClick r:id="" action="ppaction://customshow?id=6&amp;return=true"/>
          </p:cNvPr>
          <p:cNvSpPr/>
          <p:nvPr/>
        </p:nvSpPr>
        <p:spPr>
          <a:xfrm>
            <a:off x="8029268" y="3226872"/>
            <a:ext cx="1383661" cy="1383661"/>
          </a:xfrm>
          <a:prstGeom prst="ellipse">
            <a:avLst/>
          </a:prstGeom>
          <a:solidFill>
            <a:schemeClr val="bg1"/>
          </a:solidFill>
          <a:ln w="1905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23">
              <a:lnSpc>
                <a:spcPct val="90000"/>
              </a:lnSpc>
              <a:spcBef>
                <a:spcPts val="1200"/>
              </a:spcBef>
              <a:spcAft>
                <a:spcPts val="201"/>
              </a:spcAft>
              <a:buClr>
                <a:srgbClr val="63CADE"/>
              </a:buClr>
              <a:buSzPct val="100000"/>
            </a:pPr>
            <a:r>
              <a:rPr lang="fi-FI" sz="1200" dirty="0" smtClean="0">
                <a:solidFill>
                  <a:srgbClr val="000000">
                    <a:lumMod val="75000"/>
                    <a:lumOff val="25000"/>
                  </a:srgbClr>
                </a:solidFill>
              </a:rPr>
              <a:t>tulos-</a:t>
            </a:r>
            <a:br>
              <a:rPr lang="fi-FI" sz="1200" dirty="0" smtClean="0">
                <a:solidFill>
                  <a:srgbClr val="000000">
                    <a:lumMod val="75000"/>
                    <a:lumOff val="25000"/>
                  </a:srgbClr>
                </a:solidFill>
              </a:rPr>
            </a:br>
            <a:r>
              <a:rPr lang="fi-FI" sz="1200" dirty="0" smtClean="0">
                <a:solidFill>
                  <a:srgbClr val="000000">
                    <a:lumMod val="75000"/>
                    <a:lumOff val="25000"/>
                  </a:srgbClr>
                </a:solidFill>
              </a:rPr>
              <a:t>perusteinen hankinta</a:t>
            </a:r>
            <a:endParaRPr lang="fi-FI" sz="1200" dirty="0">
              <a:solidFill>
                <a:srgbClr val="000000">
                  <a:lumMod val="75000"/>
                  <a:lumOff val="25000"/>
                </a:srgbClr>
              </a:solidFill>
            </a:endParaRPr>
          </a:p>
        </p:txBody>
      </p:sp>
      <p:pic>
        <p:nvPicPr>
          <p:cNvPr id="44" name="Kuva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9287" y="4300782"/>
            <a:ext cx="335367" cy="335367"/>
          </a:xfrm>
          <a:prstGeom prst="rect">
            <a:avLst/>
          </a:prstGeom>
          <a:noFill/>
        </p:spPr>
      </p:pic>
      <p:sp>
        <p:nvSpPr>
          <p:cNvPr id="31" name="Ellipsi 30">
            <a:hlinkClick r:id="" action="ppaction://customshow?id=5&amp;return=true"/>
          </p:cNvPr>
          <p:cNvSpPr/>
          <p:nvPr/>
        </p:nvSpPr>
        <p:spPr>
          <a:xfrm>
            <a:off x="6579665" y="3268009"/>
            <a:ext cx="1348219" cy="1348219"/>
          </a:xfrm>
          <a:prstGeom prst="ellipse">
            <a:avLst/>
          </a:prstGeom>
          <a:solidFill>
            <a:schemeClr val="bg1"/>
          </a:solidFill>
          <a:ln w="1905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23">
              <a:lnSpc>
                <a:spcPct val="90000"/>
              </a:lnSpc>
              <a:spcBef>
                <a:spcPts val="1200"/>
              </a:spcBef>
              <a:spcAft>
                <a:spcPts val="201"/>
              </a:spcAft>
              <a:buClr>
                <a:srgbClr val="63CADE"/>
              </a:buClr>
              <a:buSzPct val="100000"/>
            </a:pPr>
            <a:r>
              <a:rPr lang="fi-FI" sz="1300" dirty="0" smtClean="0">
                <a:solidFill>
                  <a:srgbClr val="000000">
                    <a:lumMod val="75000"/>
                    <a:lumOff val="25000"/>
                  </a:srgbClr>
                </a:solidFill>
              </a:rPr>
              <a:t>innova-tiivinen hankinta</a:t>
            </a:r>
            <a:endParaRPr lang="fi-FI" sz="1300" dirty="0">
              <a:solidFill>
                <a:srgbClr val="000000">
                  <a:lumMod val="75000"/>
                  <a:lumOff val="25000"/>
                </a:srgbClr>
              </a:solidFill>
            </a:endParaRPr>
          </a:p>
        </p:txBody>
      </p:sp>
      <p:pic>
        <p:nvPicPr>
          <p:cNvPr id="45" name="Kuva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2611" y="4257862"/>
            <a:ext cx="326777" cy="326777"/>
          </a:xfrm>
          <a:prstGeom prst="rect">
            <a:avLst/>
          </a:prstGeom>
          <a:noFill/>
        </p:spPr>
      </p:pic>
      <p:sp>
        <p:nvSpPr>
          <p:cNvPr id="41" name="Ellipsi 40">
            <a:hlinkClick r:id="" action="ppaction://customshow?id=15&amp;return=true"/>
          </p:cNvPr>
          <p:cNvSpPr/>
          <p:nvPr/>
        </p:nvSpPr>
        <p:spPr>
          <a:xfrm>
            <a:off x="8028257" y="1761749"/>
            <a:ext cx="1385682" cy="1385682"/>
          </a:xfrm>
          <a:prstGeom prst="ellipse">
            <a:avLst/>
          </a:prstGeom>
          <a:solidFill>
            <a:schemeClr val="bg1"/>
          </a:solidFill>
          <a:ln w="1905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23">
              <a:lnSpc>
                <a:spcPct val="90000"/>
              </a:lnSpc>
              <a:spcBef>
                <a:spcPts val="1200"/>
              </a:spcBef>
              <a:spcAft>
                <a:spcPts val="201"/>
              </a:spcAft>
              <a:buClr>
                <a:srgbClr val="63CADE"/>
              </a:buClr>
              <a:buSzPct val="100000"/>
            </a:pPr>
            <a:r>
              <a:rPr lang="fi-FI" sz="1300" dirty="0" smtClean="0">
                <a:solidFill>
                  <a:srgbClr val="000000">
                    <a:lumMod val="75000"/>
                    <a:lumOff val="25000"/>
                  </a:srgbClr>
                </a:solidFill>
              </a:rPr>
              <a:t>yhteiskehit-täminen</a:t>
            </a:r>
            <a:endParaRPr lang="fi-FI" sz="1300" dirty="0">
              <a:solidFill>
                <a:srgbClr val="000000">
                  <a:lumMod val="75000"/>
                  <a:lumOff val="25000"/>
                </a:srgbClr>
              </a:solidFill>
            </a:endParaRPr>
          </a:p>
        </p:txBody>
      </p:sp>
      <p:pic>
        <p:nvPicPr>
          <p:cNvPr id="46" name="Kuva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9211" y="2868887"/>
            <a:ext cx="310531" cy="310531"/>
          </a:xfrm>
          <a:prstGeom prst="rect">
            <a:avLst/>
          </a:prstGeom>
          <a:noFill/>
        </p:spPr>
      </p:pic>
      <p:sp>
        <p:nvSpPr>
          <p:cNvPr id="38" name="Ellipsi 37">
            <a:hlinkClick r:id="" action="ppaction://customshow?id=65&amp;return=true"/>
          </p:cNvPr>
          <p:cNvSpPr/>
          <p:nvPr/>
        </p:nvSpPr>
        <p:spPr>
          <a:xfrm>
            <a:off x="9526098" y="4680737"/>
            <a:ext cx="1348219" cy="1348219"/>
          </a:xfrm>
          <a:prstGeom prst="ellipse">
            <a:avLst/>
          </a:prstGeom>
          <a:solidFill>
            <a:schemeClr val="bg1"/>
          </a:solidFill>
          <a:ln w="1905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23">
              <a:lnSpc>
                <a:spcPct val="90000"/>
              </a:lnSpc>
              <a:spcBef>
                <a:spcPts val="1200"/>
              </a:spcBef>
              <a:spcAft>
                <a:spcPts val="201"/>
              </a:spcAft>
              <a:buClr>
                <a:srgbClr val="63CADE"/>
              </a:buClr>
              <a:buSzPct val="100000"/>
            </a:pPr>
            <a:r>
              <a:rPr lang="fi-FI" sz="1300" dirty="0" smtClean="0">
                <a:solidFill>
                  <a:srgbClr val="000000">
                    <a:lumMod val="75000"/>
                    <a:lumOff val="25000"/>
                  </a:srgbClr>
                </a:solidFill>
              </a:rPr>
              <a:t>hankinta-menettelyt</a:t>
            </a:r>
            <a:endParaRPr lang="fi-FI" sz="1300" dirty="0">
              <a:solidFill>
                <a:srgbClr val="000000">
                  <a:lumMod val="75000"/>
                  <a:lumOff val="25000"/>
                </a:srgbClr>
              </a:solidFill>
            </a:endParaRPr>
          </a:p>
        </p:txBody>
      </p:sp>
      <p:pic>
        <p:nvPicPr>
          <p:cNvPr id="48" name="Kuva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7540" y="5766688"/>
            <a:ext cx="326777" cy="326777"/>
          </a:xfrm>
          <a:prstGeom prst="rect">
            <a:avLst/>
          </a:prstGeom>
          <a:noFill/>
        </p:spPr>
      </p:pic>
      <p:sp>
        <p:nvSpPr>
          <p:cNvPr id="50" name="Tekstiruutu 49"/>
          <p:cNvSpPr txBox="1"/>
          <p:nvPr/>
        </p:nvSpPr>
        <p:spPr>
          <a:xfrm>
            <a:off x="5153025" y="594086"/>
            <a:ext cx="5990668" cy="784158"/>
          </a:xfrm>
          <a:prstGeom prst="rect">
            <a:avLst/>
          </a:prstGeom>
          <a:solidFill>
            <a:schemeClr val="bg1"/>
          </a:solid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fi-FI"/>
            </a:defPPr>
            <a:lvl1pPr>
              <a:defRPr sz="1200" b="1">
                <a:solidFill>
                  <a:schemeClr val="tx1">
                    <a:lumMod val="75000"/>
                    <a:lumOff val="2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defTabSz="914423">
              <a:lnSpc>
                <a:spcPct val="90000"/>
              </a:lnSpc>
              <a:spcBef>
                <a:spcPts val="1200"/>
              </a:spcBef>
              <a:spcAft>
                <a:spcPts val="201"/>
              </a:spcAft>
              <a:buClr>
                <a:srgbClr val="63CADE"/>
              </a:buClr>
              <a:buSzPct val="100000"/>
            </a:pPr>
            <a:r>
              <a:rPr lang="fi-FI" dirty="0" smtClean="0">
                <a:solidFill>
                  <a:srgbClr val="000000">
                    <a:lumMod val="75000"/>
                    <a:lumOff val="25000"/>
                  </a:srgbClr>
                </a:solidFill>
              </a:rPr>
              <a:t>Työkalupakki on tukenasi hankinnan varhaisesta suunnittelusta kilpailuttamiseen ja sopimuksen aikaiseen toimintaan saakka. </a:t>
            </a:r>
            <a:r>
              <a:rPr lang="fi-FI" b="0" dirty="0" smtClean="0">
                <a:solidFill>
                  <a:srgbClr val="000000">
                    <a:lumMod val="75000"/>
                    <a:lumOff val="25000"/>
                  </a:srgbClr>
                </a:solidFill>
              </a:rPr>
              <a:t>Löydät tietoja ja työkaluja, joita hyödyntämällä voit toteuttaa hankintaprosessin innovatiivisia ratkaisuja edistäen.   </a:t>
            </a:r>
            <a:endParaRPr lang="fi-FI" sz="2000" dirty="0"/>
          </a:p>
        </p:txBody>
      </p:sp>
      <p:pic>
        <p:nvPicPr>
          <p:cNvPr id="28" name="Kuva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8460" y="2902355"/>
            <a:ext cx="326777" cy="326777"/>
          </a:xfrm>
          <a:prstGeom prst="rect">
            <a:avLst/>
          </a:prstGeom>
          <a:noFill/>
        </p:spPr>
      </p:pic>
      <p:sp>
        <p:nvSpPr>
          <p:cNvPr id="55" name="Ellipsi 54">
            <a:hlinkClick r:id="" action="ppaction://customshow?id=80&amp;return=true"/>
          </p:cNvPr>
          <p:cNvSpPr/>
          <p:nvPr/>
        </p:nvSpPr>
        <p:spPr>
          <a:xfrm>
            <a:off x="8014121" y="4670407"/>
            <a:ext cx="1383661" cy="1383661"/>
          </a:xfrm>
          <a:prstGeom prst="ellipse">
            <a:avLst/>
          </a:prstGeom>
          <a:solidFill>
            <a:schemeClr val="bg1"/>
          </a:solidFill>
          <a:ln w="1905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23">
              <a:lnSpc>
                <a:spcPct val="90000"/>
              </a:lnSpc>
              <a:spcBef>
                <a:spcPts val="1200"/>
              </a:spcBef>
              <a:spcAft>
                <a:spcPts val="201"/>
              </a:spcAft>
              <a:buClr>
                <a:srgbClr val="63CADE"/>
              </a:buClr>
              <a:buSzPct val="100000"/>
            </a:pPr>
            <a:r>
              <a:rPr lang="fi-FI" sz="1250" dirty="0">
                <a:solidFill>
                  <a:srgbClr val="000000">
                    <a:lumMod val="75000"/>
                    <a:lumOff val="25000"/>
                  </a:srgbClr>
                </a:solidFill>
              </a:rPr>
              <a:t>yrityksen </a:t>
            </a:r>
            <a:r>
              <a:rPr lang="fi-FI" sz="1250" dirty="0" smtClean="0">
                <a:solidFill>
                  <a:srgbClr val="000000">
                    <a:lumMod val="75000"/>
                    <a:lumOff val="25000"/>
                  </a:srgbClr>
                </a:solidFill>
              </a:rPr>
              <a:t>näkökulman huomioi-</a:t>
            </a:r>
            <a:r>
              <a:rPr lang="fi-FI" sz="1250" dirty="0" err="1" smtClean="0">
                <a:solidFill>
                  <a:srgbClr val="000000">
                    <a:lumMod val="75000"/>
                    <a:lumOff val="25000"/>
                  </a:srgbClr>
                </a:solidFill>
              </a:rPr>
              <a:t>minen</a:t>
            </a:r>
            <a:endParaRPr lang="fi-FI" sz="1250" dirty="0">
              <a:solidFill>
                <a:srgbClr val="000000">
                  <a:lumMod val="75000"/>
                  <a:lumOff val="25000"/>
                </a:srgbClr>
              </a:solidFill>
            </a:endParaRPr>
          </a:p>
        </p:txBody>
      </p:sp>
      <p:pic>
        <p:nvPicPr>
          <p:cNvPr id="56" name="Kuva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2415" y="5767562"/>
            <a:ext cx="335367" cy="335367"/>
          </a:xfrm>
          <a:prstGeom prst="rect">
            <a:avLst/>
          </a:prstGeom>
          <a:noFill/>
        </p:spPr>
      </p:pic>
    </p:spTree>
    <p:extLst>
      <p:ext uri="{BB962C8B-B14F-4D97-AF65-F5344CB8AC3E}">
        <p14:creationId xmlns:p14="http://schemas.microsoft.com/office/powerpoint/2010/main" val="21309099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Viisikulmio 3"/>
          <p:cNvSpPr/>
          <p:nvPr/>
        </p:nvSpPr>
        <p:spPr>
          <a:xfrm>
            <a:off x="663882" y="3053362"/>
            <a:ext cx="2834321" cy="1504775"/>
          </a:xfrm>
          <a:prstGeom prst="homePlate">
            <a:avLst>
              <a:gd name="adj" fmla="val 43923"/>
            </a:avLst>
          </a:prstGeom>
          <a:solidFill>
            <a:srgbClr val="D54B0B"/>
          </a:solidFill>
          <a:ln w="28575">
            <a:solidFill>
              <a:srgbClr val="D54B0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b="1" dirty="0" smtClean="0">
                <a:solidFill>
                  <a:schemeClr val="bg1"/>
                </a:solidFill>
                <a:latin typeface="+mj-lt"/>
                <a:ea typeface="Calibri" panose="020F0502020204030204" pitchFamily="34" charset="0"/>
                <a:cs typeface="Arial" panose="020B0604020202020204" pitchFamily="34" charset="0"/>
              </a:rPr>
              <a:t>1. vuoropuhelu:  tiedotustilaisuus</a:t>
            </a:r>
          </a:p>
          <a:p>
            <a:pPr algn="ctr"/>
            <a:r>
              <a:rPr lang="fi-FI" sz="1400" b="1" dirty="0" smtClean="0">
                <a:solidFill>
                  <a:schemeClr val="bg1"/>
                </a:solidFill>
                <a:latin typeface="+mj-lt"/>
                <a:ea typeface="Calibri" panose="020F0502020204030204" pitchFamily="34" charset="0"/>
                <a:cs typeface="Arial" panose="020B0604020202020204" pitchFamily="34" charset="0"/>
              </a:rPr>
              <a:t>Esittely verkostofoorumilla </a:t>
            </a:r>
          </a:p>
          <a:p>
            <a:pPr algn="ctr"/>
            <a:r>
              <a:rPr lang="fi-FI" sz="1400" b="1" dirty="0" smtClean="0">
                <a:solidFill>
                  <a:schemeClr val="bg1"/>
                </a:solidFill>
                <a:latin typeface="+mj-lt"/>
                <a:ea typeface="Calibri" panose="020F0502020204030204" pitchFamily="34" charset="0"/>
                <a:cs typeface="Arial" panose="020B0604020202020204" pitchFamily="34" charset="0"/>
              </a:rPr>
              <a:t>”Mistä </a:t>
            </a:r>
            <a:r>
              <a:rPr lang="fi-FI" sz="1400" b="1" dirty="0">
                <a:solidFill>
                  <a:schemeClr val="bg1"/>
                </a:solidFill>
                <a:latin typeface="+mj-lt"/>
                <a:ea typeface="Calibri" panose="020F0502020204030204" pitchFamily="34" charset="0"/>
                <a:cs typeface="Arial" panose="020B0604020202020204" pitchFamily="34" charset="0"/>
              </a:rPr>
              <a:t>hankkeessa on kyse</a:t>
            </a:r>
            <a:r>
              <a:rPr lang="fi-FI" sz="1400" b="1" dirty="0" smtClean="0">
                <a:solidFill>
                  <a:schemeClr val="bg1"/>
                </a:solidFill>
                <a:latin typeface="+mj-lt"/>
                <a:ea typeface="Calibri" panose="020F0502020204030204" pitchFamily="34" charset="0"/>
                <a:cs typeface="Arial" panose="020B0604020202020204" pitchFamily="34" charset="0"/>
              </a:rPr>
              <a:t>?”</a:t>
            </a:r>
            <a:endParaRPr lang="fi-FI" sz="2400" b="1" dirty="0">
              <a:solidFill>
                <a:schemeClr val="bg1"/>
              </a:solidFill>
              <a:latin typeface="+mj-lt"/>
            </a:endParaRPr>
          </a:p>
        </p:txBody>
      </p:sp>
      <p:sp>
        <p:nvSpPr>
          <p:cNvPr id="5" name="Lovettu nuolenkärki 4"/>
          <p:cNvSpPr/>
          <p:nvPr/>
        </p:nvSpPr>
        <p:spPr>
          <a:xfrm>
            <a:off x="3192114" y="3041300"/>
            <a:ext cx="3352800" cy="1504774"/>
          </a:xfrm>
          <a:prstGeom prst="chevron">
            <a:avLst>
              <a:gd name="adj" fmla="val 40885"/>
            </a:avLst>
          </a:prstGeom>
          <a:solidFill>
            <a:srgbClr val="E06D41"/>
          </a:solidFill>
          <a:ln>
            <a:solidFill>
              <a:srgbClr val="E06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b="1" dirty="0" smtClean="0">
                <a:solidFill>
                  <a:schemeClr val="bg1"/>
                </a:solidFill>
                <a:latin typeface="+mj-lt"/>
                <a:ea typeface="Calibri" panose="020F0502020204030204" pitchFamily="34" charset="0"/>
                <a:cs typeface="Arial" panose="020B0604020202020204" pitchFamily="34" charset="0"/>
              </a:rPr>
              <a:t>2. vuoropuhelu:</a:t>
            </a:r>
          </a:p>
          <a:p>
            <a:pPr algn="ctr"/>
            <a:r>
              <a:rPr lang="fi-FI" sz="1600" b="1" dirty="0">
                <a:solidFill>
                  <a:schemeClr val="bg1"/>
                </a:solidFill>
                <a:latin typeface="+mj-lt"/>
                <a:ea typeface="Calibri" panose="020F0502020204030204" pitchFamily="34" charset="0"/>
                <a:cs typeface="Arial" panose="020B0604020202020204" pitchFamily="34" charset="0"/>
              </a:rPr>
              <a:t>k</a:t>
            </a:r>
            <a:r>
              <a:rPr lang="fi-FI" sz="1600" b="1" dirty="0" smtClean="0">
                <a:solidFill>
                  <a:schemeClr val="bg1"/>
                </a:solidFill>
                <a:latin typeface="+mj-lt"/>
                <a:ea typeface="Calibri" panose="020F0502020204030204" pitchFamily="34" charset="0"/>
                <a:cs typeface="Arial" panose="020B0604020202020204" pitchFamily="34" charset="0"/>
              </a:rPr>
              <a:t>iinnostuneiden </a:t>
            </a:r>
            <a:r>
              <a:rPr lang="fi-FI" sz="1600" b="1" dirty="0">
                <a:solidFill>
                  <a:schemeClr val="bg1"/>
                </a:solidFill>
                <a:latin typeface="+mj-lt"/>
                <a:ea typeface="Calibri" panose="020F0502020204030204" pitchFamily="34" charset="0"/>
                <a:cs typeface="Arial" panose="020B0604020202020204" pitchFamily="34" charset="0"/>
              </a:rPr>
              <a:t>yritysten kanssa kahdenkeskiset </a:t>
            </a:r>
            <a:r>
              <a:rPr lang="fi-FI" sz="1600" b="1" dirty="0" smtClean="0">
                <a:solidFill>
                  <a:schemeClr val="bg1"/>
                </a:solidFill>
                <a:latin typeface="+mj-lt"/>
                <a:ea typeface="Calibri" panose="020F0502020204030204" pitchFamily="34" charset="0"/>
                <a:cs typeface="Arial" panose="020B0604020202020204" pitchFamily="34" charset="0"/>
              </a:rPr>
              <a:t>keskustelut </a:t>
            </a:r>
            <a:endParaRPr lang="fi-FI" sz="2400" b="1" dirty="0">
              <a:solidFill>
                <a:schemeClr val="bg1"/>
              </a:solidFill>
              <a:latin typeface="+mj-lt"/>
            </a:endParaRPr>
          </a:p>
        </p:txBody>
      </p:sp>
      <p:sp>
        <p:nvSpPr>
          <p:cNvPr id="6" name="Lovettu nuolenkärki 5"/>
          <p:cNvSpPr/>
          <p:nvPr/>
        </p:nvSpPr>
        <p:spPr>
          <a:xfrm>
            <a:off x="6267164" y="3041301"/>
            <a:ext cx="2611660" cy="1504774"/>
          </a:xfrm>
          <a:prstGeom prst="chevron">
            <a:avLst>
              <a:gd name="adj" fmla="val 41493"/>
            </a:avLst>
          </a:prstGeom>
          <a:solidFill>
            <a:srgbClr val="D54B0B"/>
          </a:solidFill>
          <a:ln w="28575">
            <a:solidFill>
              <a:srgbClr val="D54B0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b="1" dirty="0">
                <a:solidFill>
                  <a:schemeClr val="bg1"/>
                </a:solidFill>
                <a:latin typeface="+mj-lt"/>
                <a:ea typeface="Calibri" panose="020F0502020204030204" pitchFamily="34" charset="0"/>
                <a:cs typeface="Arial" panose="020B0604020202020204" pitchFamily="34" charset="0"/>
              </a:rPr>
              <a:t>Yhteisen ymmärryksen </a:t>
            </a:r>
          </a:p>
          <a:p>
            <a:pPr algn="ctr"/>
            <a:r>
              <a:rPr lang="fi-FI" sz="1600" b="1" dirty="0">
                <a:solidFill>
                  <a:schemeClr val="bg1"/>
                </a:solidFill>
                <a:latin typeface="+mj-lt"/>
                <a:ea typeface="Calibri" panose="020F0502020204030204" pitchFamily="34" charset="0"/>
                <a:cs typeface="Arial" panose="020B0604020202020204" pitchFamily="34" charset="0"/>
              </a:rPr>
              <a:t>kasvu </a:t>
            </a:r>
          </a:p>
        </p:txBody>
      </p:sp>
      <p:sp>
        <p:nvSpPr>
          <p:cNvPr id="7" name="Lovettu nuolenkärki 6"/>
          <p:cNvSpPr/>
          <p:nvPr/>
        </p:nvSpPr>
        <p:spPr>
          <a:xfrm>
            <a:off x="8543367" y="3054485"/>
            <a:ext cx="2871387" cy="1499695"/>
          </a:xfrm>
          <a:prstGeom prst="chevron">
            <a:avLst>
              <a:gd name="adj" fmla="val 41464"/>
            </a:avLst>
          </a:prstGeom>
          <a:solidFill>
            <a:srgbClr val="E06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fi-FI" sz="1600" b="1" dirty="0" smtClean="0">
                <a:solidFill>
                  <a:schemeClr val="bg1"/>
                </a:solidFill>
                <a:latin typeface="+mj-lt"/>
                <a:ea typeface="Calibri" panose="020F0502020204030204" pitchFamily="34" charset="0"/>
                <a:cs typeface="Arial" panose="020B0604020202020204" pitchFamily="34" charset="0"/>
              </a:rPr>
              <a:t>Hankkeen </a:t>
            </a:r>
            <a:r>
              <a:rPr lang="fi-FI" sz="1600" b="1" dirty="0">
                <a:solidFill>
                  <a:schemeClr val="bg1"/>
                </a:solidFill>
                <a:latin typeface="+mj-lt"/>
                <a:ea typeface="Calibri" panose="020F0502020204030204" pitchFamily="34" charset="0"/>
                <a:cs typeface="Arial" panose="020B0604020202020204" pitchFamily="34" charset="0"/>
              </a:rPr>
              <a:t>jatkosuunnitelmat</a:t>
            </a:r>
          </a:p>
          <a:p>
            <a:pPr algn="ctr">
              <a:lnSpc>
                <a:spcPct val="115000"/>
              </a:lnSpc>
              <a:spcAft>
                <a:spcPts val="0"/>
              </a:spcAft>
            </a:pPr>
            <a:r>
              <a:rPr lang="fi-FI" sz="1200" b="1" dirty="0">
                <a:solidFill>
                  <a:schemeClr val="bg1"/>
                </a:solidFill>
                <a:latin typeface="+mj-lt"/>
                <a:ea typeface="Calibri" panose="020F0502020204030204" pitchFamily="34" charset="0"/>
                <a:cs typeface="Arial" panose="020B0604020202020204" pitchFamily="34" charset="0"/>
              </a:rPr>
              <a:t>(hankinnat, pilotoinnit, kaupungin toiminnan kehittäminen</a:t>
            </a:r>
            <a:r>
              <a:rPr lang="fi-FI" sz="1200" b="1" dirty="0" smtClean="0">
                <a:solidFill>
                  <a:schemeClr val="bg1"/>
                </a:solidFill>
                <a:latin typeface="+mj-lt"/>
                <a:ea typeface="Calibri" panose="020F0502020204030204" pitchFamily="34" charset="0"/>
                <a:cs typeface="Arial" panose="020B0604020202020204" pitchFamily="34" charset="0"/>
              </a:rPr>
              <a:t>)</a:t>
            </a:r>
            <a:endParaRPr lang="fi-FI" sz="2000" b="1" dirty="0">
              <a:solidFill>
                <a:schemeClr val="bg1"/>
              </a:solidFill>
              <a:latin typeface="+mj-lt"/>
            </a:endParaRPr>
          </a:p>
        </p:txBody>
      </p:sp>
      <p:sp>
        <p:nvSpPr>
          <p:cNvPr id="8" name="Suorakulmio 7"/>
          <p:cNvSpPr/>
          <p:nvPr/>
        </p:nvSpPr>
        <p:spPr>
          <a:xfrm>
            <a:off x="3335688" y="1454332"/>
            <a:ext cx="3221765" cy="1294360"/>
          </a:xfrm>
          <a:prstGeom prst="rect">
            <a:avLst/>
          </a:prstGeom>
          <a:solidFill>
            <a:schemeClr val="bg1"/>
          </a:solidFill>
          <a:ln w="285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15000"/>
              </a:lnSpc>
            </a:pPr>
            <a:r>
              <a:rPr lang="fi-FI" sz="1200" dirty="0" smtClean="0">
                <a:solidFill>
                  <a:schemeClr val="tx1">
                    <a:lumMod val="75000"/>
                    <a:lumOff val="25000"/>
                  </a:schemeClr>
                </a:solidFill>
                <a:latin typeface="+mj-lt"/>
                <a:ea typeface="Calibri" panose="020F0502020204030204" pitchFamily="34" charset="0"/>
                <a:cs typeface="Arial" panose="020B0604020202020204" pitchFamily="34" charset="0"/>
              </a:rPr>
              <a:t>TILAAJAN TIEDON TARVE</a:t>
            </a:r>
            <a:endParaRPr lang="fi-FI" sz="1200" dirty="0">
              <a:solidFill>
                <a:schemeClr val="tx1">
                  <a:lumMod val="75000"/>
                  <a:lumOff val="25000"/>
                </a:schemeClr>
              </a:solidFill>
              <a:latin typeface="+mj-lt"/>
              <a:ea typeface="Calibri" panose="020F0502020204030204" pitchFamily="34" charset="0"/>
              <a:cs typeface="Arial" panose="020B0604020202020204" pitchFamily="34" charset="0"/>
            </a:endParaRPr>
          </a:p>
          <a:p>
            <a:pPr marL="171450" lvl="1" indent="-171450">
              <a:lnSpc>
                <a:spcPct val="115000"/>
              </a:lnSpc>
              <a:buFont typeface="Arial" panose="020B0604020202020204" pitchFamily="34" charset="0"/>
              <a:buChar char="•"/>
            </a:pPr>
            <a:r>
              <a:rPr lang="fi-FI" sz="1200" dirty="0" smtClean="0">
                <a:solidFill>
                  <a:schemeClr val="tx1">
                    <a:lumMod val="75000"/>
                    <a:lumOff val="25000"/>
                  </a:schemeClr>
                </a:solidFill>
                <a:latin typeface="+mj-lt"/>
                <a:ea typeface="Calibri" panose="020F0502020204030204" pitchFamily="34" charset="0"/>
                <a:cs typeface="Arial" panose="020B0604020202020204" pitchFamily="34" charset="0"/>
              </a:rPr>
              <a:t>mitä </a:t>
            </a:r>
            <a:r>
              <a:rPr lang="fi-FI" sz="1200" dirty="0">
                <a:solidFill>
                  <a:schemeClr val="tx1">
                    <a:lumMod val="75000"/>
                    <a:lumOff val="25000"/>
                  </a:schemeClr>
                </a:solidFill>
                <a:latin typeface="+mj-lt"/>
                <a:ea typeface="Calibri" panose="020F0502020204030204" pitchFamily="34" charset="0"/>
                <a:cs typeface="Arial" panose="020B0604020202020204" pitchFamily="34" charset="0"/>
              </a:rPr>
              <a:t>toimenpiteitä hankkeen tavoitteiden saavuttaminen vaatii</a:t>
            </a:r>
            <a:r>
              <a:rPr lang="fi-FI" sz="1200" dirty="0" smtClean="0">
                <a:solidFill>
                  <a:schemeClr val="tx1">
                    <a:lumMod val="75000"/>
                    <a:lumOff val="25000"/>
                  </a:schemeClr>
                </a:solidFill>
                <a:latin typeface="+mj-lt"/>
                <a:ea typeface="Calibri" panose="020F0502020204030204" pitchFamily="34" charset="0"/>
                <a:cs typeface="Arial" panose="020B0604020202020204" pitchFamily="34" charset="0"/>
              </a:rPr>
              <a:t>?</a:t>
            </a:r>
          </a:p>
          <a:p>
            <a:pPr marL="171450" lvl="1" indent="-171450">
              <a:lnSpc>
                <a:spcPct val="115000"/>
              </a:lnSpc>
              <a:buFont typeface="Arial" panose="020B0604020202020204" pitchFamily="34" charset="0"/>
              <a:buChar char="•"/>
            </a:pPr>
            <a:r>
              <a:rPr lang="fi-FI" sz="1200" dirty="0" smtClean="0">
                <a:solidFill>
                  <a:schemeClr val="tx1">
                    <a:lumMod val="75000"/>
                    <a:lumOff val="25000"/>
                  </a:schemeClr>
                </a:solidFill>
                <a:latin typeface="+mj-lt"/>
                <a:ea typeface="Calibri" panose="020F0502020204030204" pitchFamily="34" charset="0"/>
                <a:cs typeface="Arial" panose="020B0604020202020204" pitchFamily="34" charset="0"/>
              </a:rPr>
              <a:t>miten </a:t>
            </a:r>
            <a:r>
              <a:rPr lang="fi-FI" sz="1200" dirty="0">
                <a:solidFill>
                  <a:schemeClr val="tx1">
                    <a:lumMod val="75000"/>
                    <a:lumOff val="25000"/>
                  </a:schemeClr>
                </a:solidFill>
                <a:latin typeface="+mj-lt"/>
                <a:ea typeface="Calibri" panose="020F0502020204030204" pitchFamily="34" charset="0"/>
                <a:cs typeface="Arial" panose="020B0604020202020204" pitchFamily="34" charset="0"/>
              </a:rPr>
              <a:t>yritykset haluaisivat tehdä yhteistyötä</a:t>
            </a:r>
            <a:r>
              <a:rPr lang="fi-FI" sz="1200" dirty="0" smtClean="0">
                <a:solidFill>
                  <a:schemeClr val="tx1">
                    <a:lumMod val="75000"/>
                    <a:lumOff val="25000"/>
                  </a:schemeClr>
                </a:solidFill>
                <a:latin typeface="+mj-lt"/>
                <a:ea typeface="Calibri" panose="020F0502020204030204" pitchFamily="34" charset="0"/>
                <a:cs typeface="Arial" panose="020B0604020202020204" pitchFamily="34" charset="0"/>
              </a:rPr>
              <a:t>?</a:t>
            </a:r>
            <a:endParaRPr lang="fi-FI" dirty="0">
              <a:solidFill>
                <a:schemeClr val="tx1">
                  <a:lumMod val="75000"/>
                  <a:lumOff val="25000"/>
                </a:schemeClr>
              </a:solidFill>
              <a:latin typeface="+mj-lt"/>
            </a:endParaRPr>
          </a:p>
        </p:txBody>
      </p:sp>
      <p:sp>
        <p:nvSpPr>
          <p:cNvPr id="9" name="Suorakulmio 8"/>
          <p:cNvSpPr/>
          <p:nvPr/>
        </p:nvSpPr>
        <p:spPr>
          <a:xfrm>
            <a:off x="3335688" y="4819889"/>
            <a:ext cx="3221765" cy="949970"/>
          </a:xfrm>
          <a:prstGeom prst="rect">
            <a:avLst/>
          </a:prstGeom>
          <a:solidFill>
            <a:schemeClr val="bg1"/>
          </a:solidFill>
          <a:ln w="285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solidFill>
                  <a:schemeClr val="tx1">
                    <a:lumMod val="75000"/>
                    <a:lumOff val="25000"/>
                  </a:schemeClr>
                </a:solidFill>
                <a:latin typeface="+mj-lt"/>
                <a:ea typeface="Calibri" panose="020F0502020204030204" pitchFamily="34" charset="0"/>
                <a:cs typeface="Arial" panose="020B0604020202020204" pitchFamily="34" charset="0"/>
              </a:rPr>
              <a:t>YRITYSESITTELY</a:t>
            </a:r>
          </a:p>
          <a:p>
            <a:pPr marL="171450" indent="-171450">
              <a:buFont typeface="Arial" panose="020B0604020202020204" pitchFamily="34" charset="0"/>
              <a:buChar char="•"/>
            </a:pPr>
            <a:r>
              <a:rPr lang="fi-FI" sz="1200" dirty="0" smtClean="0">
                <a:solidFill>
                  <a:schemeClr val="tx1">
                    <a:lumMod val="75000"/>
                    <a:lumOff val="25000"/>
                  </a:schemeClr>
                </a:solidFill>
                <a:latin typeface="+mj-lt"/>
                <a:ea typeface="Calibri" panose="020F0502020204030204" pitchFamily="34" charset="0"/>
                <a:cs typeface="Arial" panose="020B0604020202020204" pitchFamily="34" charset="0"/>
              </a:rPr>
              <a:t>Yrityksen tuotteet</a:t>
            </a:r>
            <a:r>
              <a:rPr lang="fi-FI" sz="1200" dirty="0">
                <a:solidFill>
                  <a:schemeClr val="tx1">
                    <a:lumMod val="75000"/>
                    <a:lumOff val="25000"/>
                  </a:schemeClr>
                </a:solidFill>
                <a:latin typeface="+mj-lt"/>
                <a:ea typeface="Calibri" panose="020F0502020204030204" pitchFamily="34" charset="0"/>
                <a:cs typeface="Arial" panose="020B0604020202020204" pitchFamily="34" charset="0"/>
              </a:rPr>
              <a:t>, palvelut, referenssit. </a:t>
            </a:r>
            <a:endParaRPr lang="fi-FI" sz="1200" dirty="0" smtClean="0">
              <a:solidFill>
                <a:schemeClr val="tx1">
                  <a:lumMod val="75000"/>
                  <a:lumOff val="25000"/>
                </a:schemeClr>
              </a:solidFill>
              <a:latin typeface="+mj-lt"/>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fi-FI" sz="1200" dirty="0" smtClean="0">
                <a:solidFill>
                  <a:schemeClr val="tx1">
                    <a:lumMod val="75000"/>
                    <a:lumOff val="25000"/>
                  </a:schemeClr>
                </a:solidFill>
                <a:latin typeface="+mj-lt"/>
                <a:ea typeface="Calibri" panose="020F0502020204030204" pitchFamily="34" charset="0"/>
                <a:cs typeface="Arial" panose="020B0604020202020204" pitchFamily="34" charset="0"/>
              </a:rPr>
              <a:t>Ehdotuksia </a:t>
            </a:r>
            <a:r>
              <a:rPr lang="fi-FI" sz="1200" dirty="0">
                <a:solidFill>
                  <a:schemeClr val="tx1">
                    <a:lumMod val="75000"/>
                    <a:lumOff val="25000"/>
                  </a:schemeClr>
                </a:solidFill>
                <a:latin typeface="+mj-lt"/>
                <a:ea typeface="Calibri" panose="020F0502020204030204" pitchFamily="34" charset="0"/>
                <a:cs typeface="Arial" panose="020B0604020202020204" pitchFamily="34" charset="0"/>
              </a:rPr>
              <a:t>kaupungin </a:t>
            </a:r>
            <a:r>
              <a:rPr lang="fi-FI" sz="1200" dirty="0" smtClean="0">
                <a:solidFill>
                  <a:schemeClr val="tx1">
                    <a:lumMod val="75000"/>
                    <a:lumOff val="25000"/>
                  </a:schemeClr>
                </a:solidFill>
                <a:latin typeface="+mj-lt"/>
                <a:ea typeface="Calibri" panose="020F0502020204030204" pitchFamily="34" charset="0"/>
                <a:cs typeface="Arial" panose="020B0604020202020204" pitchFamily="34" charset="0"/>
              </a:rPr>
              <a:t>toimenpiteiksi</a:t>
            </a:r>
            <a:endParaRPr lang="fi-FI" sz="1200" dirty="0">
              <a:solidFill>
                <a:schemeClr val="tx1">
                  <a:lumMod val="75000"/>
                  <a:lumOff val="25000"/>
                </a:schemeClr>
              </a:solidFill>
              <a:latin typeface="+mj-lt"/>
              <a:ea typeface="Calibri" panose="020F0502020204030204" pitchFamily="34" charset="0"/>
              <a:cs typeface="Arial" panose="020B0604020202020204" pitchFamily="34" charset="0"/>
            </a:endParaRPr>
          </a:p>
        </p:txBody>
      </p:sp>
      <p:sp>
        <p:nvSpPr>
          <p:cNvPr id="10" name="Alanuoli 9"/>
          <p:cNvSpPr/>
          <p:nvPr/>
        </p:nvSpPr>
        <p:spPr>
          <a:xfrm>
            <a:off x="4733667" y="2605037"/>
            <a:ext cx="427290" cy="476267"/>
          </a:xfrm>
          <a:prstGeom prst="downArrow">
            <a:avLst/>
          </a:prstGeom>
          <a:solidFill>
            <a:srgbClr val="FFB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1">
              <a:solidFill>
                <a:schemeClr val="tx1">
                  <a:lumMod val="75000"/>
                  <a:lumOff val="25000"/>
                </a:schemeClr>
              </a:solidFill>
              <a:latin typeface="+mj-lt"/>
            </a:endParaRPr>
          </a:p>
        </p:txBody>
      </p:sp>
      <p:sp>
        <p:nvSpPr>
          <p:cNvPr id="11" name="Alanuoli 10"/>
          <p:cNvSpPr/>
          <p:nvPr/>
        </p:nvSpPr>
        <p:spPr>
          <a:xfrm rot="10800000">
            <a:off x="4732925" y="4496398"/>
            <a:ext cx="427290" cy="476267"/>
          </a:xfrm>
          <a:prstGeom prst="downArrow">
            <a:avLst/>
          </a:prstGeom>
          <a:solidFill>
            <a:srgbClr val="FFB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1">
              <a:solidFill>
                <a:schemeClr val="bg1"/>
              </a:solidFill>
              <a:latin typeface="+mj-lt"/>
            </a:endParaRPr>
          </a:p>
        </p:txBody>
      </p:sp>
      <p:sp>
        <p:nvSpPr>
          <p:cNvPr id="3" name="Alatunnisteen paikkamerkki 2"/>
          <p:cNvSpPr>
            <a:spLocks noGrp="1"/>
          </p:cNvSpPr>
          <p:nvPr>
            <p:ph type="ftr" sz="quarter" idx="11"/>
          </p:nvPr>
        </p:nvSpPr>
        <p:spPr/>
        <p:txBody>
          <a:bodyPr/>
          <a:lstStyle/>
          <a:p>
            <a:r>
              <a:rPr lang="fi-FI" smtClean="0"/>
              <a:t>HANKINTOIHIN LIITTYVÄ STRATEGINEN SUUNNITTELU</a:t>
            </a:r>
            <a:endParaRPr lang="fi-FI" dirty="0"/>
          </a:p>
        </p:txBody>
      </p:sp>
      <p:sp>
        <p:nvSpPr>
          <p:cNvPr id="14" name="Suorakulmio 13">
            <a:hlinkClick r:id="rId2" action="ppaction://hlinksldjump"/>
          </p:cNvPr>
          <p:cNvSpPr/>
          <p:nvPr/>
        </p:nvSpPr>
        <p:spPr>
          <a:xfrm>
            <a:off x="10822305" y="6459787"/>
            <a:ext cx="1219200" cy="274458"/>
          </a:xfrm>
          <a:prstGeom prst="rect">
            <a:avLst/>
          </a:prstGeom>
          <a:solidFill>
            <a:srgbClr val="C03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
        <p:nvSpPr>
          <p:cNvPr id="18" name="Dian numeron paikkamerkki 17"/>
          <p:cNvSpPr>
            <a:spLocks noGrp="1"/>
          </p:cNvSpPr>
          <p:nvPr>
            <p:ph type="sldNum" sz="quarter" idx="12"/>
          </p:nvPr>
        </p:nvSpPr>
        <p:spPr/>
        <p:txBody>
          <a:bodyPr/>
          <a:lstStyle/>
          <a:p>
            <a:fld id="{0E9EC09B-81EE-4D0F-8E4F-0F6E96E51DDF}" type="slidenum">
              <a:rPr lang="fi-FI" smtClean="0"/>
              <a:t>30</a:t>
            </a:fld>
            <a:endParaRPr lang="fi-FI"/>
          </a:p>
        </p:txBody>
      </p:sp>
      <p:sp>
        <p:nvSpPr>
          <p:cNvPr id="20" name="Suorakulmio 19"/>
          <p:cNvSpPr/>
          <p:nvPr/>
        </p:nvSpPr>
        <p:spPr>
          <a:xfrm>
            <a:off x="928222" y="4819889"/>
            <a:ext cx="1790106" cy="961668"/>
          </a:xfrm>
          <a:prstGeom prst="rect">
            <a:avLst/>
          </a:prstGeom>
          <a:solidFill>
            <a:srgbClr val="FFB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solidFill>
                  <a:schemeClr val="tx1">
                    <a:lumMod val="75000"/>
                    <a:lumOff val="25000"/>
                  </a:schemeClr>
                </a:solidFill>
                <a:latin typeface="+mj-lt"/>
                <a:ea typeface="Calibri" panose="020F0502020204030204" pitchFamily="34" charset="0"/>
                <a:cs typeface="Arial" panose="020B0604020202020204" pitchFamily="34" charset="0"/>
              </a:rPr>
              <a:t>Pyydettiin halukkaita yrityksiä varaamaan aika kahdenkeskisiin keskusteluihin</a:t>
            </a:r>
          </a:p>
        </p:txBody>
      </p:sp>
      <p:sp>
        <p:nvSpPr>
          <p:cNvPr id="21" name="Alanuoli 20"/>
          <p:cNvSpPr/>
          <p:nvPr/>
        </p:nvSpPr>
        <p:spPr>
          <a:xfrm>
            <a:off x="1636327" y="4343622"/>
            <a:ext cx="278086" cy="476267"/>
          </a:xfrm>
          <a:prstGeom prst="downArrow">
            <a:avLst/>
          </a:prstGeom>
          <a:solidFill>
            <a:srgbClr val="FFB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1">
              <a:solidFill>
                <a:schemeClr val="bg1"/>
              </a:solidFill>
              <a:latin typeface="+mj-lt"/>
            </a:endParaRPr>
          </a:p>
        </p:txBody>
      </p:sp>
      <p:sp>
        <p:nvSpPr>
          <p:cNvPr id="22" name="Alanuoli 21"/>
          <p:cNvSpPr/>
          <p:nvPr/>
        </p:nvSpPr>
        <p:spPr>
          <a:xfrm rot="10800000">
            <a:off x="1890483" y="4354994"/>
            <a:ext cx="278086" cy="476267"/>
          </a:xfrm>
          <a:prstGeom prst="downArrow">
            <a:avLst/>
          </a:prstGeom>
          <a:solidFill>
            <a:srgbClr val="FFB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1">
              <a:solidFill>
                <a:schemeClr val="bg1"/>
              </a:solidFill>
              <a:latin typeface="+mj-lt"/>
            </a:endParaRPr>
          </a:p>
        </p:txBody>
      </p:sp>
      <p:sp>
        <p:nvSpPr>
          <p:cNvPr id="19" name="Suorakulmio 18">
            <a:hlinkClick r:id="rId3" action="ppaction://hlinksldjump"/>
          </p:cNvPr>
          <p:cNvSpPr/>
          <p:nvPr/>
        </p:nvSpPr>
        <p:spPr>
          <a:xfrm>
            <a:off x="11155680" y="5849901"/>
            <a:ext cx="833120" cy="406400"/>
          </a:xfrm>
          <a:prstGeom prst="rect">
            <a:avLst/>
          </a:prstGeom>
          <a:solidFill>
            <a:srgbClr val="66B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800" dirty="0" smtClean="0"/>
              <a:t>PALAA MENETTELYN VALINTAAN</a:t>
            </a:r>
            <a:endParaRPr lang="fi-FI" sz="800" dirty="0"/>
          </a:p>
        </p:txBody>
      </p:sp>
      <p:sp>
        <p:nvSpPr>
          <p:cNvPr id="25" name="Otsikko 1"/>
          <p:cNvSpPr>
            <a:spLocks noGrp="1"/>
          </p:cNvSpPr>
          <p:nvPr>
            <p:ph type="title"/>
          </p:nvPr>
        </p:nvSpPr>
        <p:spPr>
          <a:xfrm>
            <a:off x="1097280" y="522514"/>
            <a:ext cx="10058400" cy="627018"/>
          </a:xfrm>
        </p:spPr>
        <p:txBody>
          <a:bodyPr/>
          <a:lstStyle/>
          <a:p>
            <a:r>
              <a:rPr lang="fi-FI" dirty="0"/>
              <a:t>Esimerkki 1: ennakoivat markkinavuoropuhelut älyliikenteen kehittämiseksi</a:t>
            </a:r>
          </a:p>
        </p:txBody>
      </p:sp>
    </p:spTree>
    <p:extLst>
      <p:ext uri="{BB962C8B-B14F-4D97-AF65-F5344CB8AC3E}">
        <p14:creationId xmlns:p14="http://schemas.microsoft.com/office/powerpoint/2010/main" val="4114824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Esimerkki 2: </a:t>
            </a:r>
            <a:r>
              <a:rPr lang="fi-FI" b="1" dirty="0" smtClean="0"/>
              <a:t>Hankintailta</a:t>
            </a:r>
            <a:r>
              <a:rPr lang="fi-FI" dirty="0" smtClean="0"/>
              <a:t> – hankintasuunnitelmien esittelytilaisuus</a:t>
            </a:r>
            <a:endParaRPr lang="fi-FI" dirty="0"/>
          </a:p>
        </p:txBody>
      </p:sp>
      <p:sp>
        <p:nvSpPr>
          <p:cNvPr id="9" name="Sisällön paikkamerkki 8"/>
          <p:cNvSpPr>
            <a:spLocks noGrp="1"/>
          </p:cNvSpPr>
          <p:nvPr>
            <p:ph idx="1"/>
          </p:nvPr>
        </p:nvSpPr>
        <p:spPr>
          <a:xfrm>
            <a:off x="1097280" y="1518185"/>
            <a:ext cx="6108738" cy="4738115"/>
          </a:xfrm>
        </p:spPr>
        <p:txBody>
          <a:bodyPr>
            <a:noAutofit/>
          </a:bodyPr>
          <a:lstStyle/>
          <a:p>
            <a:pPr marL="0" indent="0">
              <a:buNone/>
            </a:pPr>
            <a:r>
              <a:rPr lang="fi-FI" dirty="0" smtClean="0"/>
              <a:t>Tampereen kaupungin Tilaajaryhmä järjesti 22.3.2016 hankintaillan, jonka tarkoituksena oli </a:t>
            </a:r>
          </a:p>
          <a:p>
            <a:pPr marL="441205" lvl="2" indent="-171450" defTabSz="914400">
              <a:lnSpc>
                <a:spcPct val="100000"/>
              </a:lnSpc>
            </a:pPr>
            <a:r>
              <a:rPr lang="fi-FI" sz="1200" dirty="0"/>
              <a:t>viestiä hyvinvointipalvelujen vuoden 2016 aikana käynnistyvistä hankinnoista </a:t>
            </a:r>
            <a:r>
              <a:rPr lang="fi-FI" sz="1200" dirty="0" smtClean="0"/>
              <a:t>markkinoille</a:t>
            </a:r>
          </a:p>
          <a:p>
            <a:pPr marL="441205" lvl="2" indent="-171450" defTabSz="914400">
              <a:lnSpc>
                <a:spcPct val="100000"/>
              </a:lnSpc>
            </a:pPr>
            <a:r>
              <a:rPr lang="fi-FI" sz="1200" dirty="0" smtClean="0"/>
              <a:t>saada yritysten näkökulmia käynnistyvien hankintojen valmistelulle </a:t>
            </a:r>
            <a:endParaRPr lang="fi-FI" sz="1200" dirty="0"/>
          </a:p>
          <a:p>
            <a:pPr marL="441205" lvl="2" indent="-171450" defTabSz="914400">
              <a:lnSpc>
                <a:spcPct val="100000"/>
              </a:lnSpc>
            </a:pPr>
            <a:r>
              <a:rPr lang="fi-FI" sz="1200" dirty="0" smtClean="0"/>
              <a:t>edesauttaa markkinoiden </a:t>
            </a:r>
            <a:r>
              <a:rPr lang="fi-FI" sz="1200" dirty="0"/>
              <a:t>mahdollisuuksia kehittää ja tarjota ratkaisujaan </a:t>
            </a:r>
            <a:r>
              <a:rPr lang="fi-FI" sz="1200" dirty="0" smtClean="0"/>
              <a:t>tulevissa hyvinvointipalvelujen hankinnoissa</a:t>
            </a:r>
            <a:endParaRPr lang="fi-FI" sz="1200" dirty="0"/>
          </a:p>
          <a:p>
            <a:pPr marL="441205" lvl="2" indent="-171450" defTabSz="914400">
              <a:lnSpc>
                <a:spcPct val="100000"/>
              </a:lnSpc>
            </a:pPr>
            <a:r>
              <a:rPr lang="fi-FI" sz="1200" dirty="0"/>
              <a:t>lisätä markkinoiden tietoisuutta kaupungin </a:t>
            </a:r>
            <a:r>
              <a:rPr lang="fi-FI" sz="1200" dirty="0" smtClean="0"/>
              <a:t>hankintojen kehittämistoiminnasta ja pyrkimyksestä kumppanuuksien rakentamiseen</a:t>
            </a:r>
            <a:endParaRPr lang="fi-FI" sz="1200" dirty="0"/>
          </a:p>
          <a:p>
            <a:pPr>
              <a:buFont typeface="Wingdings" panose="05000000000000000000" pitchFamily="2" charset="2"/>
              <a:buChar char="Ø"/>
            </a:pPr>
            <a:r>
              <a:rPr lang="fi-FI" dirty="0" smtClean="0"/>
              <a:t>Kutsut lähetettiin Pirkanmaan yrittäjien ja Hankinta-asiamiehen kautta</a:t>
            </a:r>
          </a:p>
          <a:p>
            <a:pPr>
              <a:buFont typeface="Wingdings" panose="05000000000000000000" pitchFamily="2" charset="2"/>
              <a:buChar char="Ø"/>
            </a:pPr>
            <a:r>
              <a:rPr lang="fi-FI" dirty="0" smtClean="0"/>
              <a:t>Ilmoittautuminen 21.3. mennessä e-lomakkeella</a:t>
            </a:r>
          </a:p>
          <a:p>
            <a:pPr>
              <a:buFont typeface="Wingdings" panose="05000000000000000000" pitchFamily="2" charset="2"/>
              <a:buChar char="Ø"/>
            </a:pPr>
            <a:r>
              <a:rPr lang="fi-FI" dirty="0" smtClean="0"/>
              <a:t>Ohjelma klo 17-18.30, jonka jälkeen mahdollisuus vapaamuotoisiin, tarkentaviin keskusteluihin hankkijoiden kanssa.  </a:t>
            </a:r>
            <a:endParaRPr lang="fi-FI" dirty="0"/>
          </a:p>
          <a:p>
            <a:pPr>
              <a:buFont typeface="Wingdings" panose="05000000000000000000" pitchFamily="2" charset="2"/>
              <a:buChar char="Ø"/>
            </a:pPr>
            <a:r>
              <a:rPr lang="fi-FI" dirty="0" smtClean="0"/>
              <a:t>Tilaisuus </a:t>
            </a:r>
            <a:r>
              <a:rPr lang="fi-FI" b="1" dirty="0" smtClean="0"/>
              <a:t>videoitiin</a:t>
            </a:r>
            <a:r>
              <a:rPr lang="fi-FI" dirty="0" smtClean="0"/>
              <a:t> ja näytettiin kaupungin nettisivujen kautta. </a:t>
            </a:r>
            <a:br>
              <a:rPr lang="fi-FI" dirty="0" smtClean="0"/>
            </a:br>
            <a:r>
              <a:rPr lang="fi-FI" dirty="0" smtClean="0"/>
              <a:t>Tallenne on katsottavissa myös jälkikäteen. </a:t>
            </a:r>
          </a:p>
          <a:p>
            <a:pPr>
              <a:buFont typeface="Wingdings" panose="05000000000000000000" pitchFamily="2" charset="2"/>
              <a:buChar char="Ø"/>
            </a:pPr>
            <a:r>
              <a:rPr lang="fi-FI" dirty="0" smtClean="0"/>
              <a:t>Osallistujille ja videon kautta tilaisuutta seuranneille tarjottiin mahdollisuus </a:t>
            </a:r>
            <a:r>
              <a:rPr lang="fi-FI" b="1" dirty="0" smtClean="0"/>
              <a:t>palautteenantoon ja jälkikäteiseen ideointiin </a:t>
            </a:r>
            <a:r>
              <a:rPr lang="fi-FI" dirty="0" smtClean="0"/>
              <a:t>e-lomakkeella.</a:t>
            </a:r>
          </a:p>
          <a:p>
            <a:pPr marL="0" indent="0">
              <a:buNone/>
            </a:pPr>
            <a:endParaRPr lang="fi-FI" dirty="0"/>
          </a:p>
        </p:txBody>
      </p:sp>
      <p:sp>
        <p:nvSpPr>
          <p:cNvPr id="3" name="Alatunnisteen paikkamerkki 2"/>
          <p:cNvSpPr>
            <a:spLocks noGrp="1"/>
          </p:cNvSpPr>
          <p:nvPr>
            <p:ph type="ftr" sz="quarter" idx="11"/>
          </p:nvPr>
        </p:nvSpPr>
        <p:spPr/>
        <p:txBody>
          <a:bodyPr/>
          <a:lstStyle/>
          <a:p>
            <a:r>
              <a:rPr lang="fi-FI" smtClean="0"/>
              <a:t>HANKINTOIHIN LIITTYVÄ STRATEGINEN SUUNNITTELU</a:t>
            </a:r>
            <a:endParaRPr lang="fi-FI" dirty="0"/>
          </a:p>
        </p:txBody>
      </p:sp>
      <p:sp>
        <p:nvSpPr>
          <p:cNvPr id="4" name="Dian numeron paikkamerkki 3"/>
          <p:cNvSpPr>
            <a:spLocks noGrp="1"/>
          </p:cNvSpPr>
          <p:nvPr>
            <p:ph type="sldNum" sz="quarter" idx="12"/>
          </p:nvPr>
        </p:nvSpPr>
        <p:spPr/>
        <p:txBody>
          <a:bodyPr/>
          <a:lstStyle/>
          <a:p>
            <a:fld id="{0E9EC09B-81EE-4D0F-8E4F-0F6E96E51DDF}" type="slidenum">
              <a:rPr lang="fi-FI" smtClean="0"/>
              <a:t>31</a:t>
            </a:fld>
            <a:endParaRPr lang="fi-FI"/>
          </a:p>
        </p:txBody>
      </p:sp>
      <p:sp>
        <p:nvSpPr>
          <p:cNvPr id="5" name="Suorakulmio 4">
            <a:hlinkClick r:id="rId3" action="ppaction://hlinksldjump"/>
          </p:cNvPr>
          <p:cNvSpPr/>
          <p:nvPr/>
        </p:nvSpPr>
        <p:spPr>
          <a:xfrm>
            <a:off x="11155680" y="5849901"/>
            <a:ext cx="833120" cy="406400"/>
          </a:xfrm>
          <a:prstGeom prst="rect">
            <a:avLst/>
          </a:prstGeom>
          <a:solidFill>
            <a:srgbClr val="66B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800" dirty="0" smtClean="0"/>
              <a:t>PALAA MENETTELYN VALINTAAN</a:t>
            </a:r>
            <a:endParaRPr lang="fi-FI" sz="800" dirty="0"/>
          </a:p>
        </p:txBody>
      </p:sp>
      <p:sp>
        <p:nvSpPr>
          <p:cNvPr id="6" name="Suorakulmio 5">
            <a:hlinkClick r:id="rId4" action="ppaction://hlinksldjump"/>
          </p:cNvPr>
          <p:cNvSpPr/>
          <p:nvPr/>
        </p:nvSpPr>
        <p:spPr>
          <a:xfrm>
            <a:off x="10822305" y="6459787"/>
            <a:ext cx="1219200" cy="274458"/>
          </a:xfrm>
          <a:prstGeom prst="rect">
            <a:avLst/>
          </a:prstGeom>
          <a:solidFill>
            <a:srgbClr val="C03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
        <p:nvSpPr>
          <p:cNvPr id="11" name="Sisällön paikkamerkki 2"/>
          <p:cNvSpPr txBox="1">
            <a:spLocks/>
          </p:cNvSpPr>
          <p:nvPr/>
        </p:nvSpPr>
        <p:spPr>
          <a:xfrm>
            <a:off x="7900380" y="1740225"/>
            <a:ext cx="3255300" cy="4516076"/>
          </a:xfrm>
          <a:prstGeom prst="rect">
            <a:avLst/>
          </a:prstGeom>
          <a:noFill/>
          <a:ln w="38100" cap="flat" cmpd="sng" algn="ctr">
            <a:solidFill>
              <a:srgbClr val="D54B0B"/>
            </a:solidFill>
            <a:prstDash val="sysDot"/>
          </a:ln>
        </p:spPr>
        <p:style>
          <a:lnRef idx="2">
            <a:schemeClr val="accent6">
              <a:shade val="50000"/>
            </a:schemeClr>
          </a:lnRef>
          <a:fillRef idx="1">
            <a:schemeClr val="accent6"/>
          </a:fillRef>
          <a:effectRef idx="0">
            <a:schemeClr val="accent6"/>
          </a:effectRef>
          <a:fontRef idx="minor">
            <a:schemeClr val="lt1"/>
          </a:fontRef>
        </p:style>
        <p:txBody>
          <a:bodyPr vert="horz" lIns="0" tIns="45720" rIns="0" bIns="45720" rtlCol="0" anchor="ctr">
            <a:noAutofit/>
          </a:bodyPr>
          <a:lstStyle>
            <a:lvl1pPr marL="457211" indent="-457211"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lt1"/>
                </a:solidFill>
                <a:latin typeface="+mn-lt"/>
                <a:ea typeface="+mn-ea"/>
                <a:cs typeface="+mn-cs"/>
              </a:defRPr>
            </a:lvl1pPr>
            <a:lvl2pPr marL="544081"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2pPr>
            <a:lvl3pPr marL="726966"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3pPr>
            <a:lvl4pPr marL="909850"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4pPr>
            <a:lvl5pPr marL="1092735"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9pPr>
          </a:lstStyle>
          <a:p>
            <a:pPr marL="0" indent="0" algn="ctr" defTabSz="914400">
              <a:buFont typeface="Arial" panose="020B0604020202020204" pitchFamily="34" charset="0"/>
              <a:buNone/>
            </a:pPr>
            <a:r>
              <a:rPr lang="fi-FI" sz="1400" b="1" dirty="0" smtClean="0">
                <a:solidFill>
                  <a:schemeClr val="tx1">
                    <a:lumMod val="75000"/>
                    <a:lumOff val="25000"/>
                  </a:schemeClr>
                </a:solidFill>
              </a:rPr>
              <a:t>Katso mallia tilaisuuden</a:t>
            </a:r>
            <a:br>
              <a:rPr lang="fi-FI" sz="1400" b="1" dirty="0" smtClean="0">
                <a:solidFill>
                  <a:schemeClr val="tx1">
                    <a:lumMod val="75000"/>
                    <a:lumOff val="25000"/>
                  </a:schemeClr>
                </a:solidFill>
              </a:rPr>
            </a:br>
            <a:r>
              <a:rPr lang="fi-FI" sz="1400" b="1" dirty="0" smtClean="0">
                <a:solidFill>
                  <a:schemeClr val="tx1">
                    <a:lumMod val="75000"/>
                    <a:lumOff val="25000"/>
                  </a:schemeClr>
                </a:solidFill>
              </a:rPr>
              <a:t>ohjelmasta, toteuttamisesta ja palautelomakkeesta</a:t>
            </a:r>
          </a:p>
          <a:p>
            <a:pPr marL="0" indent="0" algn="ctr" defTabSz="914400">
              <a:buFont typeface="Arial" panose="020B0604020202020204" pitchFamily="34" charset="0"/>
              <a:buNone/>
            </a:pPr>
            <a:endParaRPr lang="fi-FI" sz="1400" b="1" dirty="0">
              <a:solidFill>
                <a:schemeClr val="tx1"/>
              </a:solidFill>
            </a:endParaRPr>
          </a:p>
          <a:p>
            <a:pPr marL="0" indent="0" algn="ctr" defTabSz="914400">
              <a:buFont typeface="Arial" panose="020B0604020202020204" pitchFamily="34" charset="0"/>
              <a:buNone/>
            </a:pPr>
            <a:endParaRPr lang="fi-FI" sz="1400" b="1" dirty="0" smtClean="0">
              <a:solidFill>
                <a:schemeClr val="tx1"/>
              </a:solidFill>
            </a:endParaRPr>
          </a:p>
          <a:p>
            <a:pPr marL="0" indent="0" algn="ctr" defTabSz="914400">
              <a:buFont typeface="Arial" panose="020B0604020202020204" pitchFamily="34" charset="0"/>
              <a:buNone/>
            </a:pPr>
            <a:endParaRPr lang="fi-FI" sz="1400" b="1" dirty="0" smtClean="0">
              <a:solidFill>
                <a:schemeClr val="tx1"/>
              </a:solidFill>
            </a:endParaRPr>
          </a:p>
          <a:p>
            <a:pPr marL="84138" indent="0" defTabSz="914400">
              <a:buFont typeface="Arial" panose="020B0604020202020204" pitchFamily="34" charset="0"/>
              <a:buNone/>
            </a:pPr>
            <a:endParaRPr lang="fi-FI" sz="1200" b="1" dirty="0">
              <a:solidFill>
                <a:schemeClr val="tx1"/>
              </a:solidFill>
            </a:endParaRPr>
          </a:p>
          <a:p>
            <a:pPr marL="84138" indent="0" defTabSz="914400">
              <a:buFont typeface="Arial" panose="020B0604020202020204" pitchFamily="34" charset="0"/>
              <a:buNone/>
            </a:pPr>
            <a:endParaRPr lang="fi-FI" sz="1200" b="1" dirty="0" smtClean="0">
              <a:solidFill>
                <a:schemeClr val="tx1"/>
              </a:solidFill>
            </a:endParaRPr>
          </a:p>
          <a:p>
            <a:pPr marL="84138" indent="0" defTabSz="914400">
              <a:buFont typeface="Arial" panose="020B0604020202020204" pitchFamily="34" charset="0"/>
              <a:buNone/>
            </a:pPr>
            <a:endParaRPr lang="fi-FI" sz="1200" b="1" dirty="0">
              <a:solidFill>
                <a:schemeClr val="tx1"/>
              </a:solidFill>
            </a:endParaRPr>
          </a:p>
          <a:p>
            <a:pPr marL="84138" indent="0" defTabSz="914400">
              <a:buFont typeface="Arial" panose="020B0604020202020204" pitchFamily="34" charset="0"/>
              <a:buNone/>
            </a:pPr>
            <a:endParaRPr lang="fi-FI" sz="1200" b="1" dirty="0" smtClean="0">
              <a:solidFill>
                <a:schemeClr val="tx1"/>
              </a:solidFill>
            </a:endParaRPr>
          </a:p>
          <a:p>
            <a:pPr marL="84138" indent="0" defTabSz="914400">
              <a:buFont typeface="Arial" panose="020B0604020202020204" pitchFamily="34" charset="0"/>
              <a:buNone/>
            </a:pPr>
            <a:endParaRPr lang="fi-FI" sz="1200" b="1" dirty="0">
              <a:solidFill>
                <a:schemeClr val="tx1"/>
              </a:solidFill>
            </a:endParaRPr>
          </a:p>
          <a:p>
            <a:pPr marL="84138" indent="0" defTabSz="914400">
              <a:buFont typeface="Arial" panose="020B0604020202020204" pitchFamily="34" charset="0"/>
              <a:buNone/>
            </a:pPr>
            <a:endParaRPr lang="fi-FI" sz="1200" b="1" dirty="0" smtClean="0">
              <a:solidFill>
                <a:schemeClr val="tx1"/>
              </a:solidFill>
            </a:endParaRPr>
          </a:p>
          <a:p>
            <a:pPr marL="84138" indent="0" defTabSz="914400">
              <a:buFont typeface="Arial" panose="020B0604020202020204" pitchFamily="34" charset="0"/>
              <a:buNone/>
            </a:pPr>
            <a:endParaRPr lang="fi-FI" sz="1200" b="1" dirty="0">
              <a:solidFill>
                <a:schemeClr val="tx1"/>
              </a:solidFill>
            </a:endParaRPr>
          </a:p>
        </p:txBody>
      </p:sp>
      <p:graphicFrame>
        <p:nvGraphicFramePr>
          <p:cNvPr id="10" name="Objekti 9">
            <a:hlinkClick r:id="" action="ppaction://ole?verb=0"/>
          </p:cNvPr>
          <p:cNvGraphicFramePr>
            <a:graphicFrameLocks noChangeAspect="1"/>
          </p:cNvGraphicFramePr>
          <p:nvPr>
            <p:extLst>
              <p:ext uri="{D42A27DB-BD31-4B8C-83A1-F6EECF244321}">
                <p14:modId xmlns:p14="http://schemas.microsoft.com/office/powerpoint/2010/main" val="3781587446"/>
              </p:ext>
            </p:extLst>
          </p:nvPr>
        </p:nvGraphicFramePr>
        <p:xfrm>
          <a:off x="8798402" y="2596054"/>
          <a:ext cx="1522597" cy="1284691"/>
        </p:xfrm>
        <a:graphic>
          <a:graphicData uri="http://schemas.openxmlformats.org/presentationml/2006/ole">
            <mc:AlternateContent xmlns:mc="http://schemas.openxmlformats.org/markup-compatibility/2006">
              <mc:Choice xmlns:v="urn:schemas-microsoft-com:vml" Requires="v">
                <p:oleObj spid="_x0000_s19714" name="Acrobat Document" showAsIcon="1" r:id="rId5" imgW="914400" imgH="771480" progId="AcroExch.Document.DC">
                  <p:embed/>
                </p:oleObj>
              </mc:Choice>
              <mc:Fallback>
                <p:oleObj name="Acrobat Document" showAsIcon="1" r:id="rId5" imgW="914400" imgH="771480" progId="AcroExch.Document.DC">
                  <p:embed/>
                  <p:pic>
                    <p:nvPicPr>
                      <p:cNvPr id="0" name=""/>
                      <p:cNvPicPr/>
                      <p:nvPr/>
                    </p:nvPicPr>
                    <p:blipFill>
                      <a:blip r:embed="rId6"/>
                      <a:stretch>
                        <a:fillRect/>
                      </a:stretch>
                    </p:blipFill>
                    <p:spPr>
                      <a:xfrm>
                        <a:off x="8798402" y="2596054"/>
                        <a:ext cx="1522597" cy="1284691"/>
                      </a:xfrm>
                      <a:prstGeom prst="rect">
                        <a:avLst/>
                      </a:prstGeom>
                    </p:spPr>
                  </p:pic>
                </p:oleObj>
              </mc:Fallback>
            </mc:AlternateContent>
          </a:graphicData>
        </a:graphic>
      </p:graphicFrame>
      <p:sp>
        <p:nvSpPr>
          <p:cNvPr id="12" name="Tekstiruutu 11">
            <a:hlinkClick r:id="rId7"/>
          </p:cNvPr>
          <p:cNvSpPr txBox="1"/>
          <p:nvPr/>
        </p:nvSpPr>
        <p:spPr>
          <a:xfrm>
            <a:off x="8292877" y="5084676"/>
            <a:ext cx="2533649" cy="1070189"/>
          </a:xfrm>
          <a:prstGeom prst="rect">
            <a:avLst/>
          </a:prstGeom>
          <a:solidFill>
            <a:srgbClr val="D54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i-FI"/>
            </a:defPPr>
            <a:lvl1pPr algn="ctr">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fi-FI" sz="1400" dirty="0" smtClean="0"/>
          </a:p>
          <a:p>
            <a:r>
              <a:rPr lang="fi-FI" sz="1400" dirty="0" smtClean="0"/>
              <a:t>Palaute- ja ideointi-</a:t>
            </a:r>
            <a:endParaRPr lang="fi-FI" sz="1400" dirty="0"/>
          </a:p>
          <a:p>
            <a:r>
              <a:rPr lang="fi-FI" sz="1400" dirty="0" smtClean="0"/>
              <a:t>lomake </a:t>
            </a:r>
          </a:p>
          <a:p>
            <a:endParaRPr lang="fi-FI" sz="1400" dirty="0"/>
          </a:p>
        </p:txBody>
      </p:sp>
      <p:sp>
        <p:nvSpPr>
          <p:cNvPr id="13" name="Tekstiruutu 12">
            <a:hlinkClick r:id="rId8"/>
          </p:cNvPr>
          <p:cNvSpPr txBox="1"/>
          <p:nvPr/>
        </p:nvSpPr>
        <p:spPr>
          <a:xfrm>
            <a:off x="8292877" y="3799985"/>
            <a:ext cx="2533649" cy="1070189"/>
          </a:xfrm>
          <a:prstGeom prst="rect">
            <a:avLst/>
          </a:prstGeom>
          <a:solidFill>
            <a:srgbClr val="D54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i-FI"/>
            </a:defPPr>
            <a:lvl1pPr algn="ctr">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i-FI" sz="1400" dirty="0" smtClean="0"/>
              <a:t>Linkki videotallenteeseen</a:t>
            </a:r>
            <a:endParaRPr lang="fi-FI" sz="1400" dirty="0"/>
          </a:p>
        </p:txBody>
      </p:sp>
      <p:pic>
        <p:nvPicPr>
          <p:cNvPr id="14" name="Kuva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338203">
            <a:off x="10208372" y="3021773"/>
            <a:ext cx="352493" cy="352493"/>
          </a:xfrm>
          <a:prstGeom prst="rect">
            <a:avLst/>
          </a:prstGeom>
          <a:noFill/>
        </p:spPr>
      </p:pic>
      <p:pic>
        <p:nvPicPr>
          <p:cNvPr id="15" name="Kuva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338203">
            <a:off x="10694009" y="4197194"/>
            <a:ext cx="352493" cy="352493"/>
          </a:xfrm>
          <a:prstGeom prst="rect">
            <a:avLst/>
          </a:prstGeom>
          <a:noFill/>
        </p:spPr>
      </p:pic>
      <p:pic>
        <p:nvPicPr>
          <p:cNvPr id="16" name="Kuva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338203">
            <a:off x="10689824" y="5475127"/>
            <a:ext cx="352493" cy="352493"/>
          </a:xfrm>
          <a:prstGeom prst="rect">
            <a:avLst/>
          </a:prstGeom>
          <a:noFill/>
        </p:spPr>
      </p:pic>
      <p:pic>
        <p:nvPicPr>
          <p:cNvPr id="17" name="Kuva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3887" y="-114242"/>
            <a:ext cx="1370541" cy="1288271"/>
          </a:xfrm>
          <a:prstGeom prst="rect">
            <a:avLst/>
          </a:prstGeom>
        </p:spPr>
      </p:pic>
    </p:spTree>
    <p:extLst>
      <p:ext uri="{BB962C8B-B14F-4D97-AF65-F5344CB8AC3E}">
        <p14:creationId xmlns:p14="http://schemas.microsoft.com/office/powerpoint/2010/main" val="310124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Suorakulmio 16"/>
          <p:cNvSpPr/>
          <p:nvPr/>
        </p:nvSpPr>
        <p:spPr>
          <a:xfrm>
            <a:off x="9009351" y="4278363"/>
            <a:ext cx="2661279" cy="1977938"/>
          </a:xfrm>
          <a:prstGeom prst="rect">
            <a:avLst/>
          </a:prstGeom>
          <a:noFill/>
          <a:ln>
            <a:solidFill>
              <a:srgbClr val="E06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fi-FI" sz="1000" dirty="0" smtClean="0">
                <a:solidFill>
                  <a:schemeClr val="tx1">
                    <a:lumMod val="75000"/>
                    <a:lumOff val="25000"/>
                  </a:schemeClr>
                </a:solidFill>
                <a:ea typeface="Calibri" panose="020F0502020204030204" pitchFamily="34" charset="0"/>
              </a:rPr>
              <a:t>Kipinästä kerättiin palautetta osallistujilta </a:t>
            </a:r>
            <a:r>
              <a:rPr lang="fi-FI" sz="1000" dirty="0" err="1" smtClean="0">
                <a:solidFill>
                  <a:schemeClr val="tx1">
                    <a:lumMod val="75000"/>
                    <a:lumOff val="25000"/>
                  </a:schemeClr>
                </a:solidFill>
                <a:ea typeface="Calibri" panose="020F0502020204030204" pitchFamily="34" charset="0"/>
              </a:rPr>
              <a:t>zef</a:t>
            </a:r>
            <a:r>
              <a:rPr lang="fi-FI" sz="1000" dirty="0" smtClean="0">
                <a:solidFill>
                  <a:schemeClr val="tx1">
                    <a:lumMod val="75000"/>
                    <a:lumOff val="25000"/>
                  </a:schemeClr>
                </a:solidFill>
                <a:ea typeface="Calibri" panose="020F0502020204030204" pitchFamily="34" charset="0"/>
              </a:rPr>
              <a:t>-kyselynä. Toteutus sai hyvin paljon positiivista palautetta. </a:t>
            </a:r>
          </a:p>
          <a:p>
            <a:pPr marL="171450" indent="-171450">
              <a:buFont typeface="Arial" panose="020B0604020202020204" pitchFamily="34" charset="0"/>
              <a:buChar char="•"/>
            </a:pPr>
            <a:r>
              <a:rPr lang="fi-FI" sz="1000" dirty="0" smtClean="0">
                <a:solidFill>
                  <a:schemeClr val="tx1">
                    <a:lumMod val="75000"/>
                    <a:lumOff val="25000"/>
                  </a:schemeClr>
                </a:solidFill>
                <a:ea typeface="Calibri" panose="020F0502020204030204" pitchFamily="34" charset="0"/>
              </a:rPr>
              <a:t>Kaupungin henkilöstö sai ilmoittaa kiinnostuksena esitettyjen ratkaisujen pilotointiin. </a:t>
            </a:r>
          </a:p>
          <a:p>
            <a:pPr marL="171450" indent="-171450">
              <a:buFont typeface="Arial" panose="020B0604020202020204" pitchFamily="34" charset="0"/>
              <a:buChar char="•"/>
            </a:pPr>
            <a:r>
              <a:rPr lang="fi-FI" sz="1000" b="1" dirty="0" smtClean="0">
                <a:solidFill>
                  <a:schemeClr val="tx1">
                    <a:lumMod val="75000"/>
                    <a:lumOff val="25000"/>
                  </a:schemeClr>
                </a:solidFill>
                <a:ea typeface="Calibri" panose="020F0502020204030204" pitchFamily="34" charset="0"/>
              </a:rPr>
              <a:t>Pilotoinnista kiinnostuneet kaupungin edustajat kokoontuivat 13.6. </a:t>
            </a:r>
          </a:p>
          <a:p>
            <a:pPr marL="171450" indent="-171450">
              <a:buFont typeface="Arial" panose="020B0604020202020204" pitchFamily="34" charset="0"/>
              <a:buChar char="•"/>
            </a:pPr>
            <a:r>
              <a:rPr lang="fi-FI" sz="1000" b="1" dirty="0" smtClean="0">
                <a:solidFill>
                  <a:schemeClr val="tx1">
                    <a:lumMod val="75000"/>
                    <a:lumOff val="25000"/>
                  </a:schemeClr>
                </a:solidFill>
                <a:ea typeface="Calibri" panose="020F0502020204030204" pitchFamily="34" charset="0"/>
              </a:rPr>
              <a:t>Jatkokeskustelut</a:t>
            </a:r>
            <a:r>
              <a:rPr lang="fi-FI" sz="1000" dirty="0" smtClean="0">
                <a:solidFill>
                  <a:schemeClr val="tx1">
                    <a:lumMod val="75000"/>
                    <a:lumOff val="25000"/>
                  </a:schemeClr>
                </a:solidFill>
                <a:ea typeface="Calibri" panose="020F0502020204030204" pitchFamily="34" charset="0"/>
              </a:rPr>
              <a:t> yhteistyöstä/pilotoinnista käytiin </a:t>
            </a:r>
            <a:r>
              <a:rPr lang="fi-FI" sz="1000" b="1" dirty="0" smtClean="0">
                <a:solidFill>
                  <a:schemeClr val="tx1">
                    <a:lumMod val="75000"/>
                    <a:lumOff val="25000"/>
                  </a:schemeClr>
                </a:solidFill>
                <a:ea typeface="Calibri" panose="020F0502020204030204" pitchFamily="34" charset="0"/>
              </a:rPr>
              <a:t>viiden yrityksen kanssa</a:t>
            </a:r>
            <a:r>
              <a:rPr lang="fi-FI" sz="1000" dirty="0" smtClean="0">
                <a:solidFill>
                  <a:schemeClr val="tx1">
                    <a:lumMod val="75000"/>
                    <a:lumOff val="25000"/>
                  </a:schemeClr>
                </a:solidFill>
                <a:ea typeface="Calibri" panose="020F0502020204030204" pitchFamily="34" charset="0"/>
              </a:rPr>
              <a:t>. </a:t>
            </a:r>
          </a:p>
          <a:p>
            <a:endParaRPr lang="fi-FI" sz="1000" b="1" dirty="0" smtClean="0">
              <a:solidFill>
                <a:schemeClr val="tx1">
                  <a:lumMod val="75000"/>
                  <a:lumOff val="25000"/>
                </a:schemeClr>
              </a:solidFill>
              <a:ea typeface="Calibri" panose="020F0502020204030204" pitchFamily="34" charset="0"/>
            </a:endParaRPr>
          </a:p>
        </p:txBody>
      </p:sp>
      <p:sp>
        <p:nvSpPr>
          <p:cNvPr id="2" name="Otsikko 1"/>
          <p:cNvSpPr>
            <a:spLocks noGrp="1"/>
          </p:cNvSpPr>
          <p:nvPr>
            <p:ph type="title"/>
          </p:nvPr>
        </p:nvSpPr>
        <p:spPr/>
        <p:txBody>
          <a:bodyPr/>
          <a:lstStyle/>
          <a:p>
            <a:r>
              <a:rPr lang="fi-FI" dirty="0" smtClean="0"/>
              <a:t>Esimerkki 3: </a:t>
            </a:r>
            <a:r>
              <a:rPr lang="fi-FI" b="1" dirty="0" smtClean="0"/>
              <a:t>Kipinä</a:t>
            </a:r>
            <a:r>
              <a:rPr lang="fi-FI" dirty="0" smtClean="0"/>
              <a:t> – yritykset </a:t>
            </a:r>
            <a:r>
              <a:rPr lang="fi-FI" dirty="0" err="1" smtClean="0"/>
              <a:t>pitchaavat</a:t>
            </a:r>
            <a:r>
              <a:rPr lang="fi-FI" dirty="0" smtClean="0"/>
              <a:t> ideoitaan kaupungin edustajille </a:t>
            </a:r>
            <a:endParaRPr lang="fi-FI" dirty="0"/>
          </a:p>
        </p:txBody>
      </p:sp>
      <p:sp>
        <p:nvSpPr>
          <p:cNvPr id="8" name="Sisällön paikkamerkki 7"/>
          <p:cNvSpPr>
            <a:spLocks noGrp="1"/>
          </p:cNvSpPr>
          <p:nvPr>
            <p:ph idx="1"/>
          </p:nvPr>
        </p:nvSpPr>
        <p:spPr>
          <a:xfrm>
            <a:off x="1097280" y="1488036"/>
            <a:ext cx="8480818" cy="1634175"/>
          </a:xfrm>
        </p:spPr>
        <p:txBody>
          <a:bodyPr>
            <a:noAutofit/>
          </a:bodyPr>
          <a:lstStyle/>
          <a:p>
            <a:pPr marL="0" indent="0">
              <a:buNone/>
              <a:defRPr/>
            </a:pPr>
            <a:r>
              <a:rPr lang="fi-FI" sz="1200" dirty="0" smtClean="0"/>
              <a:t>Kipinä on tilaisuus, jossa yrityksille </a:t>
            </a:r>
            <a:r>
              <a:rPr lang="fi-FI" sz="1200" dirty="0"/>
              <a:t>tarjotaan mahdollisuus esitellä omat ratkaisunsa kaupungin palvelualueiden </a:t>
            </a:r>
            <a:r>
              <a:rPr lang="fi-FI" sz="1200" dirty="0" err="1"/>
              <a:t>digitalisaatioon</a:t>
            </a:r>
            <a:r>
              <a:rPr lang="fi-FI" sz="1200" dirty="0"/>
              <a:t> </a:t>
            </a:r>
            <a:r>
              <a:rPr lang="fi-FI" sz="1200" dirty="0" smtClean="0"/>
              <a:t>liittyen.</a:t>
            </a:r>
            <a:br>
              <a:rPr lang="fi-FI" sz="1200" dirty="0" smtClean="0"/>
            </a:br>
            <a:r>
              <a:rPr lang="fi-FI" sz="1200" b="1" dirty="0" smtClean="0"/>
              <a:t>Kipinän </a:t>
            </a:r>
            <a:r>
              <a:rPr lang="fi-FI" sz="1200" b="1" dirty="0"/>
              <a:t>tavoite</a:t>
            </a:r>
            <a:r>
              <a:rPr lang="fi-FI" sz="1200" dirty="0"/>
              <a:t>: </a:t>
            </a:r>
          </a:p>
          <a:p>
            <a:pPr marL="441205" lvl="2" indent="-171450" defTabSz="914400">
              <a:lnSpc>
                <a:spcPct val="100000"/>
              </a:lnSpc>
              <a:defRPr/>
            </a:pPr>
            <a:r>
              <a:rPr lang="fi-FI" altLang="fi-FI" sz="1050" b="1" dirty="0"/>
              <a:t>Viestiä</a:t>
            </a:r>
            <a:r>
              <a:rPr lang="fi-FI" altLang="fi-FI" sz="1050" dirty="0"/>
              <a:t> kaupungin ulkopuolelle (erit. yrityksille) </a:t>
            </a:r>
            <a:r>
              <a:rPr lang="fi-FI" altLang="fi-FI" sz="1050" b="1" dirty="0"/>
              <a:t>kaupungin </a:t>
            </a:r>
            <a:r>
              <a:rPr lang="fi-FI" altLang="fi-FI" sz="1050" b="1" dirty="0" smtClean="0"/>
              <a:t>tavoitteista</a:t>
            </a:r>
            <a:r>
              <a:rPr lang="fi-FI" altLang="fi-FI" sz="1050" dirty="0" smtClean="0"/>
              <a:t> kulloinkin Kipinän teemana olevien palvelujen kehittämisen osalta</a:t>
            </a:r>
            <a:endParaRPr lang="fi-FI" altLang="fi-FI" sz="1050" dirty="0"/>
          </a:p>
          <a:p>
            <a:pPr marL="441205" lvl="2" indent="-171450" defTabSz="914400">
              <a:lnSpc>
                <a:spcPct val="100000"/>
              </a:lnSpc>
              <a:defRPr/>
            </a:pPr>
            <a:r>
              <a:rPr lang="fi-FI" altLang="fi-FI" sz="1050" dirty="0"/>
              <a:t>Luoda </a:t>
            </a:r>
            <a:r>
              <a:rPr lang="fi-FI" altLang="fi-FI" sz="1050" dirty="0" smtClean="0"/>
              <a:t>paikka ja tilaisuus </a:t>
            </a:r>
            <a:r>
              <a:rPr lang="fi-FI" altLang="fi-FI" sz="1050" dirty="0"/>
              <a:t>kaupungin ja yritysten väliselle </a:t>
            </a:r>
            <a:r>
              <a:rPr lang="fi-FI" altLang="fi-FI" sz="1050" b="1" dirty="0"/>
              <a:t>vuorovaikutukselle</a:t>
            </a:r>
            <a:r>
              <a:rPr lang="fi-FI" altLang="fi-FI" sz="1050" dirty="0"/>
              <a:t> ennen varsinaisia </a:t>
            </a:r>
            <a:r>
              <a:rPr lang="fi-FI" altLang="fi-FI" sz="1050" dirty="0" smtClean="0"/>
              <a:t>hankintaprosesseja</a:t>
            </a:r>
            <a:endParaRPr lang="fi-FI" altLang="fi-FI" sz="1050" dirty="0"/>
          </a:p>
          <a:p>
            <a:pPr marL="441205" lvl="2" indent="-171450" defTabSz="914400">
              <a:lnSpc>
                <a:spcPct val="100000"/>
              </a:lnSpc>
              <a:defRPr/>
            </a:pPr>
            <a:r>
              <a:rPr lang="fi-FI" altLang="fi-FI" sz="1050" b="1" dirty="0" smtClean="0"/>
              <a:t>Lisätä markkinatuntemusta </a:t>
            </a:r>
            <a:r>
              <a:rPr lang="fi-FI" altLang="fi-FI" sz="1050" dirty="0"/>
              <a:t>m</a:t>
            </a:r>
            <a:r>
              <a:rPr lang="fi-FI" altLang="fi-FI" sz="1050" dirty="0" smtClean="0"/>
              <a:t>uodostamalla </a:t>
            </a:r>
            <a:r>
              <a:rPr lang="fi-FI" altLang="fi-FI" sz="1050" dirty="0"/>
              <a:t>kaupungin asiantuntijoille kuva </a:t>
            </a:r>
            <a:r>
              <a:rPr lang="fi-FI" altLang="fi-FI" sz="1050" dirty="0" smtClean="0"/>
              <a:t>siitä, </a:t>
            </a:r>
            <a:r>
              <a:rPr lang="fi-FI" altLang="fi-FI" sz="1050" dirty="0"/>
              <a:t>mitä </a:t>
            </a:r>
            <a:r>
              <a:rPr lang="fi-FI" altLang="fi-FI" sz="1050" dirty="0" smtClean="0"/>
              <a:t>ratkaisuja ja toimijoita markkinoilla on </a:t>
            </a:r>
            <a:br>
              <a:rPr lang="fi-FI" altLang="fi-FI" sz="1050" dirty="0" smtClean="0"/>
            </a:br>
            <a:r>
              <a:rPr lang="fi-FI" altLang="fi-FI" sz="1050" dirty="0" smtClean="0"/>
              <a:t>jo </a:t>
            </a:r>
            <a:r>
              <a:rPr lang="fi-FI" altLang="fi-FI" sz="1050" dirty="0"/>
              <a:t>olemassa </a:t>
            </a:r>
            <a:r>
              <a:rPr lang="fi-FI" altLang="fi-FI" sz="1050" dirty="0" smtClean="0"/>
              <a:t>ja </a:t>
            </a:r>
            <a:r>
              <a:rPr lang="fi-FI" altLang="fi-FI" sz="1050" dirty="0"/>
              <a:t>mitä lähitulevaisuudessa markkinoille on </a:t>
            </a:r>
            <a:r>
              <a:rPr lang="fi-FI" altLang="fi-FI" sz="1050" dirty="0" smtClean="0"/>
              <a:t>tulossa</a:t>
            </a:r>
            <a:endParaRPr lang="fi-FI" altLang="fi-FI" sz="1050" b="1" dirty="0"/>
          </a:p>
          <a:p>
            <a:pPr marL="441205" lvl="2" indent="-171450" defTabSz="914400">
              <a:lnSpc>
                <a:spcPct val="100000"/>
              </a:lnSpc>
              <a:defRPr/>
            </a:pPr>
            <a:r>
              <a:rPr lang="fi-FI" altLang="fi-FI" sz="1050" dirty="0"/>
              <a:t>Siirtyä hyväksi todetuissa ratkaisuissa </a:t>
            </a:r>
            <a:r>
              <a:rPr lang="fi-FI" altLang="fi-FI" sz="1050" b="1" dirty="0"/>
              <a:t>kokeiluihin, pilotointiin tai </a:t>
            </a:r>
            <a:r>
              <a:rPr lang="fi-FI" altLang="fi-FI" sz="1050" b="1" dirty="0" err="1" smtClean="0"/>
              <a:t>t&amp;k-kehittämiseen</a:t>
            </a:r>
            <a:r>
              <a:rPr lang="fi-FI" altLang="fi-FI" sz="1050" dirty="0" smtClean="0"/>
              <a:t>. Näin kaupunki voi toimia ensikäyttäjänä ja yritykset saavat </a:t>
            </a:r>
            <a:r>
              <a:rPr lang="fi-FI" altLang="fi-FI" sz="1050" b="1" dirty="0" smtClean="0"/>
              <a:t>referenssejä.</a:t>
            </a:r>
            <a:endParaRPr lang="fi-FI" altLang="fi-FI" sz="1050" b="1" dirty="0"/>
          </a:p>
        </p:txBody>
      </p:sp>
      <p:sp>
        <p:nvSpPr>
          <p:cNvPr id="3" name="Alatunnisteen paikkamerkki 2"/>
          <p:cNvSpPr>
            <a:spLocks noGrp="1"/>
          </p:cNvSpPr>
          <p:nvPr>
            <p:ph type="ftr" sz="quarter" idx="11"/>
          </p:nvPr>
        </p:nvSpPr>
        <p:spPr/>
        <p:txBody>
          <a:bodyPr/>
          <a:lstStyle/>
          <a:p>
            <a:r>
              <a:rPr lang="fi-FI" smtClean="0"/>
              <a:t>HANKINTOIHIN LIITTYVÄ STRATEGINEN SUUNNITTELU</a:t>
            </a:r>
            <a:endParaRPr lang="fi-FI" dirty="0"/>
          </a:p>
        </p:txBody>
      </p:sp>
      <p:sp>
        <p:nvSpPr>
          <p:cNvPr id="4" name="Dian numeron paikkamerkki 3"/>
          <p:cNvSpPr>
            <a:spLocks noGrp="1"/>
          </p:cNvSpPr>
          <p:nvPr>
            <p:ph type="sldNum" sz="quarter" idx="12"/>
          </p:nvPr>
        </p:nvSpPr>
        <p:spPr/>
        <p:txBody>
          <a:bodyPr/>
          <a:lstStyle/>
          <a:p>
            <a:fld id="{0E9EC09B-81EE-4D0F-8E4F-0F6E96E51DDF}" type="slidenum">
              <a:rPr lang="fi-FI" smtClean="0"/>
              <a:t>32</a:t>
            </a:fld>
            <a:endParaRPr lang="fi-FI"/>
          </a:p>
        </p:txBody>
      </p:sp>
      <p:sp>
        <p:nvSpPr>
          <p:cNvPr id="5" name="Suorakulmio 4">
            <a:hlinkClick r:id="rId3" action="ppaction://hlinksldjump"/>
          </p:cNvPr>
          <p:cNvSpPr/>
          <p:nvPr/>
        </p:nvSpPr>
        <p:spPr>
          <a:xfrm>
            <a:off x="11155680" y="5849901"/>
            <a:ext cx="833120" cy="406400"/>
          </a:xfrm>
          <a:prstGeom prst="rect">
            <a:avLst/>
          </a:prstGeom>
          <a:solidFill>
            <a:srgbClr val="66B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800" dirty="0" smtClean="0"/>
              <a:t>PALAA MENETTELYN VALINTAAN</a:t>
            </a:r>
            <a:endParaRPr lang="fi-FI" sz="800" dirty="0"/>
          </a:p>
        </p:txBody>
      </p:sp>
      <p:sp>
        <p:nvSpPr>
          <p:cNvPr id="6" name="Suorakulmio 5">
            <a:hlinkClick r:id="rId4" action="ppaction://hlinksldjump"/>
          </p:cNvPr>
          <p:cNvSpPr/>
          <p:nvPr/>
        </p:nvSpPr>
        <p:spPr>
          <a:xfrm>
            <a:off x="10822305" y="6459787"/>
            <a:ext cx="1219200" cy="274458"/>
          </a:xfrm>
          <a:prstGeom prst="rect">
            <a:avLst/>
          </a:prstGeom>
          <a:solidFill>
            <a:srgbClr val="C03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
        <p:nvSpPr>
          <p:cNvPr id="9" name="Suorakulmio 8"/>
          <p:cNvSpPr/>
          <p:nvPr/>
        </p:nvSpPr>
        <p:spPr>
          <a:xfrm>
            <a:off x="1097280" y="3353654"/>
            <a:ext cx="6215869" cy="338554"/>
          </a:xfrm>
          <a:prstGeom prst="rect">
            <a:avLst/>
          </a:prstGeom>
        </p:spPr>
        <p:txBody>
          <a:bodyPr wrap="none">
            <a:spAutoFit/>
          </a:bodyPr>
          <a:lstStyle/>
          <a:p>
            <a:r>
              <a:rPr lang="fi-FI" sz="1600" b="1" i="1" dirty="0">
                <a:solidFill>
                  <a:schemeClr val="tx1">
                    <a:lumMod val="75000"/>
                    <a:lumOff val="25000"/>
                  </a:schemeClr>
                </a:solidFill>
              </a:rPr>
              <a:t>C</a:t>
            </a:r>
            <a:r>
              <a:rPr lang="fi-FI" sz="1600" b="1" i="1" dirty="0" smtClean="0">
                <a:solidFill>
                  <a:schemeClr val="tx1">
                    <a:lumMod val="75000"/>
                    <a:lumOff val="25000"/>
                  </a:schemeClr>
                </a:solidFill>
              </a:rPr>
              <a:t>ase Kipinä 2016 – </a:t>
            </a:r>
            <a:r>
              <a:rPr lang="fi-FI" sz="1600" i="1" dirty="0" smtClean="0">
                <a:solidFill>
                  <a:schemeClr val="tx1">
                    <a:lumMod val="75000"/>
                    <a:lumOff val="25000"/>
                  </a:schemeClr>
                </a:solidFill>
              </a:rPr>
              <a:t>Innovaatioita hyvinvointipalveluiden digitalisointiin</a:t>
            </a:r>
          </a:p>
        </p:txBody>
      </p:sp>
      <p:sp>
        <p:nvSpPr>
          <p:cNvPr id="10" name="Suorakulmio 9"/>
          <p:cNvSpPr/>
          <p:nvPr/>
        </p:nvSpPr>
        <p:spPr>
          <a:xfrm>
            <a:off x="5582254" y="3740802"/>
            <a:ext cx="3370486" cy="515233"/>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b="1" dirty="0">
                <a:solidFill>
                  <a:schemeClr val="tx1">
                    <a:lumMod val="75000"/>
                    <a:lumOff val="25000"/>
                  </a:schemeClr>
                </a:solidFill>
                <a:latin typeface="+mj-lt"/>
                <a:ea typeface="Calibri" panose="020F0502020204030204" pitchFamily="34" charset="0"/>
                <a:cs typeface="Arial" panose="020B0604020202020204" pitchFamily="34" charset="0"/>
              </a:rPr>
              <a:t>Kipinä </a:t>
            </a:r>
            <a:r>
              <a:rPr lang="fi-FI" sz="1400" b="1" dirty="0" smtClean="0">
                <a:solidFill>
                  <a:schemeClr val="tx1">
                    <a:lumMod val="75000"/>
                    <a:lumOff val="25000"/>
                  </a:schemeClr>
                </a:solidFill>
                <a:latin typeface="+mj-lt"/>
                <a:ea typeface="Calibri" panose="020F0502020204030204" pitchFamily="34" charset="0"/>
                <a:cs typeface="Arial" panose="020B0604020202020204" pitchFamily="34" charset="0"/>
              </a:rPr>
              <a:t>21.4.2016</a:t>
            </a:r>
          </a:p>
          <a:p>
            <a:pPr algn="ctr"/>
            <a:r>
              <a:rPr lang="fi-FI" sz="900" dirty="0">
                <a:solidFill>
                  <a:srgbClr val="000000">
                    <a:lumMod val="75000"/>
                    <a:lumOff val="25000"/>
                  </a:srgbClr>
                </a:solidFill>
                <a:ea typeface="Calibri" panose="020F0502020204030204" pitchFamily="34" charset="0"/>
              </a:rPr>
              <a:t>Ilmoittautuminen viimeistään 13.4.2016 </a:t>
            </a:r>
            <a:r>
              <a:rPr lang="fi-FI" sz="900" dirty="0" err="1" smtClean="0">
                <a:solidFill>
                  <a:srgbClr val="000000">
                    <a:lumMod val="75000"/>
                    <a:lumOff val="25000"/>
                  </a:srgbClr>
                </a:solidFill>
                <a:ea typeface="Calibri" panose="020F0502020204030204" pitchFamily="34" charset="0"/>
              </a:rPr>
              <a:t>Eventbrite</a:t>
            </a:r>
            <a:r>
              <a:rPr lang="fi-FI" sz="900" dirty="0" smtClean="0">
                <a:solidFill>
                  <a:srgbClr val="000000">
                    <a:lumMod val="75000"/>
                    <a:lumOff val="25000"/>
                  </a:srgbClr>
                </a:solidFill>
                <a:ea typeface="Calibri" panose="020F0502020204030204" pitchFamily="34" charset="0"/>
              </a:rPr>
              <a:t>-sivustolla</a:t>
            </a:r>
            <a:endParaRPr lang="fi-FI" sz="1400" b="1" dirty="0">
              <a:solidFill>
                <a:schemeClr val="tx1">
                  <a:lumMod val="75000"/>
                  <a:lumOff val="25000"/>
                </a:schemeClr>
              </a:solidFill>
              <a:latin typeface="+mj-lt"/>
              <a:ea typeface="Calibri" panose="020F0502020204030204" pitchFamily="34" charset="0"/>
              <a:cs typeface="Arial" panose="020B0604020202020204" pitchFamily="34" charset="0"/>
            </a:endParaRPr>
          </a:p>
        </p:txBody>
      </p:sp>
      <p:sp>
        <p:nvSpPr>
          <p:cNvPr id="11" name="Suorakulmio 10"/>
          <p:cNvSpPr/>
          <p:nvPr/>
        </p:nvSpPr>
        <p:spPr>
          <a:xfrm>
            <a:off x="8973898" y="3739500"/>
            <a:ext cx="2696733" cy="516535"/>
          </a:xfrm>
          <a:prstGeom prst="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b="1" dirty="0" smtClean="0">
                <a:solidFill>
                  <a:schemeClr val="tx1">
                    <a:lumMod val="75000"/>
                    <a:lumOff val="25000"/>
                  </a:schemeClr>
                </a:solidFill>
                <a:latin typeface="+mj-lt"/>
                <a:ea typeface="Calibri" panose="020F0502020204030204" pitchFamily="34" charset="0"/>
                <a:cs typeface="Arial" panose="020B0604020202020204" pitchFamily="34" charset="0"/>
              </a:rPr>
              <a:t>Palaute </a:t>
            </a:r>
            <a:br>
              <a:rPr lang="fi-FI" sz="1400" b="1" dirty="0" smtClean="0">
                <a:solidFill>
                  <a:schemeClr val="tx1">
                    <a:lumMod val="75000"/>
                    <a:lumOff val="25000"/>
                  </a:schemeClr>
                </a:solidFill>
                <a:latin typeface="+mj-lt"/>
                <a:ea typeface="Calibri" panose="020F0502020204030204" pitchFamily="34" charset="0"/>
                <a:cs typeface="Arial" panose="020B0604020202020204" pitchFamily="34" charset="0"/>
              </a:rPr>
            </a:br>
            <a:r>
              <a:rPr lang="fi-FI" sz="1400" b="1" dirty="0" smtClean="0">
                <a:solidFill>
                  <a:schemeClr val="tx1">
                    <a:lumMod val="75000"/>
                    <a:lumOff val="25000"/>
                  </a:schemeClr>
                </a:solidFill>
                <a:latin typeface="+mj-lt"/>
                <a:ea typeface="Calibri" panose="020F0502020204030204" pitchFamily="34" charset="0"/>
                <a:cs typeface="Arial" panose="020B0604020202020204" pitchFamily="34" charset="0"/>
              </a:rPr>
              <a:t>ja jatkokeskustelut</a:t>
            </a:r>
            <a:endParaRPr lang="fi-FI" sz="1400" b="1" dirty="0">
              <a:solidFill>
                <a:schemeClr val="tx1">
                  <a:lumMod val="75000"/>
                  <a:lumOff val="25000"/>
                </a:schemeClr>
              </a:solidFill>
              <a:latin typeface="+mj-lt"/>
              <a:ea typeface="Calibri" panose="020F0502020204030204" pitchFamily="34" charset="0"/>
              <a:cs typeface="Arial" panose="020B0604020202020204" pitchFamily="34" charset="0"/>
            </a:endParaRPr>
          </a:p>
        </p:txBody>
      </p:sp>
      <p:sp>
        <p:nvSpPr>
          <p:cNvPr id="12" name="Suorakulmio 11"/>
          <p:cNvSpPr/>
          <p:nvPr/>
        </p:nvSpPr>
        <p:spPr>
          <a:xfrm>
            <a:off x="2353235" y="3739725"/>
            <a:ext cx="3173505" cy="516310"/>
          </a:xfrm>
          <a:prstGeom prst="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b="1" dirty="0" smtClean="0">
                <a:solidFill>
                  <a:schemeClr val="tx1">
                    <a:lumMod val="75000"/>
                    <a:lumOff val="25000"/>
                  </a:schemeClr>
                </a:solidFill>
                <a:latin typeface="+mj-lt"/>
                <a:ea typeface="Calibri" panose="020F0502020204030204" pitchFamily="34" charset="0"/>
                <a:cs typeface="Arial" panose="020B0604020202020204" pitchFamily="34" charset="0"/>
              </a:rPr>
              <a:t>Yritysten haku, </a:t>
            </a:r>
            <a:br>
              <a:rPr lang="fi-FI" sz="1400" b="1" dirty="0" smtClean="0">
                <a:solidFill>
                  <a:schemeClr val="tx1">
                    <a:lumMod val="75000"/>
                    <a:lumOff val="25000"/>
                  </a:schemeClr>
                </a:solidFill>
                <a:latin typeface="+mj-lt"/>
                <a:ea typeface="Calibri" panose="020F0502020204030204" pitchFamily="34" charset="0"/>
                <a:cs typeface="Arial" panose="020B0604020202020204" pitchFamily="34" charset="0"/>
              </a:rPr>
            </a:br>
            <a:r>
              <a:rPr lang="fi-FI" sz="1400" b="1" dirty="0" smtClean="0">
                <a:solidFill>
                  <a:schemeClr val="tx1">
                    <a:lumMod val="75000"/>
                    <a:lumOff val="25000"/>
                  </a:schemeClr>
                </a:solidFill>
                <a:latin typeface="+mj-lt"/>
                <a:ea typeface="Calibri" panose="020F0502020204030204" pitchFamily="34" charset="0"/>
                <a:cs typeface="Arial" panose="020B0604020202020204" pitchFamily="34" charset="0"/>
              </a:rPr>
              <a:t>valinta ja  julkaisu </a:t>
            </a:r>
            <a:endParaRPr lang="fi-FI" sz="1400" b="1" dirty="0">
              <a:solidFill>
                <a:schemeClr val="tx1">
                  <a:lumMod val="75000"/>
                  <a:lumOff val="25000"/>
                </a:schemeClr>
              </a:solidFill>
              <a:latin typeface="+mj-lt"/>
              <a:ea typeface="Calibri" panose="020F0502020204030204" pitchFamily="34" charset="0"/>
              <a:cs typeface="Arial" panose="020B0604020202020204" pitchFamily="34" charset="0"/>
            </a:endParaRPr>
          </a:p>
        </p:txBody>
      </p:sp>
      <p:sp>
        <p:nvSpPr>
          <p:cNvPr id="13" name="Lovettu nuolenkärki 12"/>
          <p:cNvSpPr/>
          <p:nvPr/>
        </p:nvSpPr>
        <p:spPr>
          <a:xfrm>
            <a:off x="5322142" y="3739280"/>
            <a:ext cx="466685" cy="522899"/>
          </a:xfrm>
          <a:prstGeom prst="chevron">
            <a:avLst>
              <a:gd name="adj" fmla="val 43494"/>
            </a:avLst>
          </a:prstGeom>
          <a:solidFill>
            <a:srgbClr val="D54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00" smtClean="0">
              <a:solidFill>
                <a:schemeClr val="tx1">
                  <a:lumMod val="75000"/>
                  <a:lumOff val="25000"/>
                </a:schemeClr>
              </a:solidFill>
            </a:endParaRPr>
          </a:p>
        </p:txBody>
      </p:sp>
      <p:sp>
        <p:nvSpPr>
          <p:cNvPr id="16" name="Suorakulmio 15"/>
          <p:cNvSpPr/>
          <p:nvPr/>
        </p:nvSpPr>
        <p:spPr>
          <a:xfrm>
            <a:off x="5592500" y="4337137"/>
            <a:ext cx="3353555" cy="1919164"/>
          </a:xfrm>
          <a:prstGeom prst="rect">
            <a:avLst/>
          </a:prstGeom>
          <a:noFill/>
          <a:ln w="38100">
            <a:solidFill>
              <a:srgbClr val="D54B0B"/>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171450" lvl="0" indent="-171450">
              <a:lnSpc>
                <a:spcPts val="1500"/>
              </a:lnSpc>
              <a:buFont typeface="Arial" panose="020B0604020202020204" pitchFamily="34" charset="0"/>
              <a:buChar char="•"/>
            </a:pPr>
            <a:r>
              <a:rPr lang="fi-FI" sz="900" dirty="0" smtClean="0">
                <a:solidFill>
                  <a:schemeClr val="tx1">
                    <a:lumMod val="75000"/>
                    <a:lumOff val="25000"/>
                  </a:schemeClr>
                </a:solidFill>
                <a:ea typeface="Calibri" panose="020F0502020204030204" pitchFamily="34" charset="0"/>
              </a:rPr>
              <a:t>Tilaisuus virastotalolla valtuustosalissa </a:t>
            </a:r>
            <a:r>
              <a:rPr lang="fi-FI" sz="900" b="1" dirty="0" smtClean="0">
                <a:solidFill>
                  <a:schemeClr val="tx1">
                    <a:lumMod val="75000"/>
                    <a:lumOff val="25000"/>
                  </a:schemeClr>
                </a:solidFill>
                <a:ea typeface="Calibri" panose="020F0502020204030204" pitchFamily="34" charset="0"/>
              </a:rPr>
              <a:t>klo 12-17</a:t>
            </a:r>
          </a:p>
          <a:p>
            <a:pPr marL="171450" lvl="0" indent="-171450">
              <a:lnSpc>
                <a:spcPts val="1500"/>
              </a:lnSpc>
              <a:buFont typeface="Arial" panose="020B0604020202020204" pitchFamily="34" charset="0"/>
              <a:buChar char="•"/>
            </a:pPr>
            <a:r>
              <a:rPr lang="fi-FI" sz="900" dirty="0" smtClean="0">
                <a:solidFill>
                  <a:schemeClr val="tx1">
                    <a:lumMod val="75000"/>
                    <a:lumOff val="25000"/>
                  </a:schemeClr>
                </a:solidFill>
                <a:ea typeface="Calibri" panose="020F0502020204030204" pitchFamily="34" charset="0"/>
              </a:rPr>
              <a:t>Ohjelmassa mm. paneelikeskustelu sekä huipentumana </a:t>
            </a:r>
            <a:r>
              <a:rPr lang="fi-FI" sz="900" dirty="0" err="1" smtClean="0">
                <a:solidFill>
                  <a:schemeClr val="tx1">
                    <a:lumMod val="75000"/>
                    <a:lumOff val="25000"/>
                  </a:schemeClr>
                </a:solidFill>
                <a:ea typeface="Calibri" panose="020F0502020204030204" pitchFamily="34" charset="0"/>
              </a:rPr>
              <a:t>pitchaukset</a:t>
            </a:r>
            <a:r>
              <a:rPr lang="fi-FI" sz="900" dirty="0" smtClean="0">
                <a:solidFill>
                  <a:schemeClr val="tx1">
                    <a:lumMod val="75000"/>
                    <a:lumOff val="25000"/>
                  </a:schemeClr>
                </a:solidFill>
                <a:ea typeface="Calibri" panose="020F0502020204030204" pitchFamily="34" charset="0"/>
              </a:rPr>
              <a:t>: </a:t>
            </a:r>
          </a:p>
          <a:p>
            <a:pPr marL="360363" indent="-171450">
              <a:lnSpc>
                <a:spcPts val="1500"/>
              </a:lnSpc>
              <a:buFont typeface="Wingdings" panose="05000000000000000000" pitchFamily="2" charset="2"/>
              <a:buChar char="Ø"/>
            </a:pPr>
            <a:r>
              <a:rPr lang="fi-FI" sz="900" b="1" dirty="0" smtClean="0">
                <a:solidFill>
                  <a:schemeClr val="tx1">
                    <a:lumMod val="75000"/>
                    <a:lumOff val="25000"/>
                  </a:schemeClr>
                </a:solidFill>
                <a:ea typeface="Calibri" panose="020F0502020204030204" pitchFamily="34" charset="0"/>
              </a:rPr>
              <a:t>15 pientä yritystä pitivät</a:t>
            </a:r>
            <a:r>
              <a:rPr lang="fi-FI" sz="900" dirty="0" smtClean="0">
                <a:solidFill>
                  <a:schemeClr val="tx1">
                    <a:lumMod val="75000"/>
                    <a:lumOff val="25000"/>
                  </a:schemeClr>
                </a:solidFill>
                <a:ea typeface="Calibri" panose="020F0502020204030204" pitchFamily="34" charset="0"/>
              </a:rPr>
              <a:t> </a:t>
            </a:r>
            <a:r>
              <a:rPr lang="fi-FI" sz="900" b="1" dirty="0" smtClean="0">
                <a:solidFill>
                  <a:schemeClr val="tx1">
                    <a:lumMod val="75000"/>
                    <a:lumOff val="25000"/>
                  </a:schemeClr>
                </a:solidFill>
                <a:ea typeface="Calibri" panose="020F0502020204030204" pitchFamily="34" charset="0"/>
              </a:rPr>
              <a:t>3 </a:t>
            </a:r>
            <a:r>
              <a:rPr lang="fi-FI" sz="900" b="1" dirty="0">
                <a:solidFill>
                  <a:schemeClr val="tx1">
                    <a:lumMod val="75000"/>
                    <a:lumOff val="25000"/>
                  </a:schemeClr>
                </a:solidFill>
                <a:ea typeface="Calibri" panose="020F0502020204030204" pitchFamily="34" charset="0"/>
              </a:rPr>
              <a:t>min </a:t>
            </a:r>
            <a:r>
              <a:rPr lang="fi-FI" sz="900" b="1" dirty="0" smtClean="0">
                <a:solidFill>
                  <a:schemeClr val="tx1">
                    <a:lumMod val="75000"/>
                    <a:lumOff val="25000"/>
                  </a:schemeClr>
                </a:solidFill>
                <a:ea typeface="Calibri" panose="020F0502020204030204" pitchFamily="34" charset="0"/>
              </a:rPr>
              <a:t>lyhyen esittelyn</a:t>
            </a:r>
            <a:r>
              <a:rPr lang="fi-FI" sz="900" b="1" dirty="0">
                <a:solidFill>
                  <a:schemeClr val="tx1">
                    <a:lumMod val="75000"/>
                    <a:lumOff val="25000"/>
                  </a:schemeClr>
                </a:solidFill>
                <a:ea typeface="Calibri" panose="020F0502020204030204" pitchFamily="34" charset="0"/>
              </a:rPr>
              <a:t> </a:t>
            </a:r>
            <a:r>
              <a:rPr lang="fi-FI" sz="900" b="1" dirty="0" smtClean="0">
                <a:solidFill>
                  <a:schemeClr val="tx1">
                    <a:lumMod val="75000"/>
                    <a:lumOff val="25000"/>
                  </a:schemeClr>
                </a:solidFill>
                <a:ea typeface="Calibri" panose="020F0502020204030204" pitchFamily="34" charset="0"/>
              </a:rPr>
              <a:t>omasta ratkaisustaan kaupungin hyvinvointipalveluiden </a:t>
            </a:r>
            <a:r>
              <a:rPr lang="fi-FI" sz="900" b="1" dirty="0" err="1">
                <a:solidFill>
                  <a:schemeClr val="tx1">
                    <a:lumMod val="75000"/>
                    <a:lumOff val="25000"/>
                  </a:schemeClr>
                </a:solidFill>
                <a:ea typeface="Calibri" panose="020F0502020204030204" pitchFamily="34" charset="0"/>
              </a:rPr>
              <a:t>digitalisaatioon</a:t>
            </a:r>
            <a:r>
              <a:rPr lang="fi-FI" sz="900" b="1" dirty="0">
                <a:solidFill>
                  <a:schemeClr val="tx1">
                    <a:lumMod val="75000"/>
                    <a:lumOff val="25000"/>
                  </a:schemeClr>
                </a:solidFill>
                <a:ea typeface="Calibri" panose="020F0502020204030204" pitchFamily="34" charset="0"/>
              </a:rPr>
              <a:t> liittyen </a:t>
            </a:r>
            <a:endParaRPr lang="fi-FI" sz="900" b="1" dirty="0" smtClean="0">
              <a:solidFill>
                <a:schemeClr val="tx1">
                  <a:lumMod val="75000"/>
                  <a:lumOff val="25000"/>
                </a:schemeClr>
              </a:solidFill>
              <a:ea typeface="Calibri" panose="020F0502020204030204" pitchFamily="34" charset="0"/>
            </a:endParaRPr>
          </a:p>
          <a:p>
            <a:pPr marL="171450" lvl="0" indent="-171450">
              <a:lnSpc>
                <a:spcPts val="1500"/>
              </a:lnSpc>
              <a:buFont typeface="Arial" panose="020B0604020202020204" pitchFamily="34" charset="0"/>
              <a:buChar char="•"/>
            </a:pPr>
            <a:r>
              <a:rPr lang="fi-FI" sz="900" dirty="0" smtClean="0">
                <a:solidFill>
                  <a:schemeClr val="tx1">
                    <a:lumMod val="75000"/>
                    <a:lumOff val="25000"/>
                  </a:schemeClr>
                </a:solidFill>
                <a:ea typeface="Calibri" panose="020F0502020204030204" pitchFamily="34" charset="0"/>
              </a:rPr>
              <a:t>Tilaisuuteen </a:t>
            </a:r>
            <a:r>
              <a:rPr lang="fi-FI" sz="900" dirty="0">
                <a:solidFill>
                  <a:schemeClr val="tx1">
                    <a:lumMod val="75000"/>
                    <a:lumOff val="25000"/>
                  </a:schemeClr>
                </a:solidFill>
                <a:ea typeface="Calibri" panose="020F0502020204030204" pitchFamily="34" charset="0"/>
              </a:rPr>
              <a:t>osallistui n. </a:t>
            </a:r>
            <a:r>
              <a:rPr lang="fi-FI" sz="900" b="1" dirty="0">
                <a:solidFill>
                  <a:schemeClr val="tx1">
                    <a:lumMod val="75000"/>
                    <a:lumOff val="25000"/>
                  </a:schemeClr>
                </a:solidFill>
                <a:ea typeface="Calibri" panose="020F0502020204030204" pitchFamily="34" charset="0"/>
              </a:rPr>
              <a:t>130 henkilöä</a:t>
            </a:r>
            <a:r>
              <a:rPr lang="fi-FI" sz="900" dirty="0">
                <a:solidFill>
                  <a:schemeClr val="tx1">
                    <a:lumMod val="75000"/>
                    <a:lumOff val="25000"/>
                  </a:schemeClr>
                </a:solidFill>
                <a:ea typeface="Calibri" panose="020F0502020204030204" pitchFamily="34" charset="0"/>
              </a:rPr>
              <a:t>, </a:t>
            </a:r>
            <a:r>
              <a:rPr lang="fi-FI" sz="900" dirty="0" smtClean="0">
                <a:solidFill>
                  <a:schemeClr val="tx1">
                    <a:lumMod val="75000"/>
                    <a:lumOff val="25000"/>
                  </a:schemeClr>
                </a:solidFill>
                <a:ea typeface="Calibri" panose="020F0502020204030204" pitchFamily="34" charset="0"/>
              </a:rPr>
              <a:t>joista 50 </a:t>
            </a:r>
            <a:r>
              <a:rPr lang="fi-FI" sz="900" dirty="0">
                <a:solidFill>
                  <a:schemeClr val="tx1">
                    <a:lumMod val="75000"/>
                    <a:lumOff val="25000"/>
                  </a:schemeClr>
                </a:solidFill>
                <a:ea typeface="Calibri" panose="020F0502020204030204" pitchFamily="34" charset="0"/>
              </a:rPr>
              <a:t>% edusti </a:t>
            </a:r>
            <a:r>
              <a:rPr lang="fi-FI" sz="900" dirty="0" smtClean="0">
                <a:solidFill>
                  <a:schemeClr val="tx1">
                    <a:lumMod val="75000"/>
                    <a:lumOff val="25000"/>
                  </a:schemeClr>
                </a:solidFill>
                <a:ea typeface="Calibri" panose="020F0502020204030204" pitchFamily="34" charset="0"/>
              </a:rPr>
              <a:t>kaupunkia, 30 </a:t>
            </a:r>
            <a:r>
              <a:rPr lang="fi-FI" sz="900" dirty="0">
                <a:solidFill>
                  <a:schemeClr val="tx1">
                    <a:lumMod val="75000"/>
                    <a:lumOff val="25000"/>
                  </a:schemeClr>
                </a:solidFill>
                <a:ea typeface="Calibri" panose="020F0502020204030204" pitchFamily="34" charset="0"/>
              </a:rPr>
              <a:t>% edusti </a:t>
            </a:r>
            <a:r>
              <a:rPr lang="fi-FI" sz="900" dirty="0" smtClean="0">
                <a:solidFill>
                  <a:schemeClr val="tx1">
                    <a:lumMod val="75000"/>
                    <a:lumOff val="25000"/>
                  </a:schemeClr>
                </a:solidFill>
                <a:ea typeface="Calibri" panose="020F0502020204030204" pitchFamily="34" charset="0"/>
              </a:rPr>
              <a:t>yritystä, loput </a:t>
            </a:r>
            <a:r>
              <a:rPr lang="fi-FI" sz="900" dirty="0">
                <a:solidFill>
                  <a:schemeClr val="tx1">
                    <a:lumMod val="75000"/>
                    <a:lumOff val="25000"/>
                  </a:schemeClr>
                </a:solidFill>
                <a:ea typeface="Calibri" panose="020F0502020204030204" pitchFamily="34" charset="0"/>
              </a:rPr>
              <a:t>mm. </a:t>
            </a:r>
            <a:r>
              <a:rPr lang="fi-FI" sz="900" dirty="0" smtClean="0">
                <a:solidFill>
                  <a:schemeClr val="tx1">
                    <a:lumMod val="75000"/>
                    <a:lumOff val="25000"/>
                  </a:schemeClr>
                </a:solidFill>
                <a:ea typeface="Calibri" panose="020F0502020204030204" pitchFamily="34" charset="0"/>
              </a:rPr>
              <a:t>TKI-organisaatioita</a:t>
            </a:r>
          </a:p>
          <a:p>
            <a:pPr marL="171450" indent="-171450">
              <a:lnSpc>
                <a:spcPts val="1500"/>
              </a:lnSpc>
              <a:buFont typeface="Arial" panose="020B0604020202020204" pitchFamily="34" charset="0"/>
              <a:buChar char="•"/>
            </a:pPr>
            <a:r>
              <a:rPr lang="fi-FI" sz="900" dirty="0" smtClean="0">
                <a:solidFill>
                  <a:schemeClr val="tx1">
                    <a:lumMod val="75000"/>
                    <a:lumOff val="25000"/>
                  </a:schemeClr>
                </a:solidFill>
                <a:ea typeface="Calibri" panose="020F0502020204030204" pitchFamily="34" charset="0"/>
              </a:rPr>
              <a:t>Yrityksille kerrottiin, että mahdollinen pilotointi tullaan toteuttamaan seuraavan 12 kuukauden aikana. </a:t>
            </a:r>
            <a:endParaRPr lang="fi-FI" sz="900" dirty="0">
              <a:solidFill>
                <a:schemeClr val="tx1">
                  <a:lumMod val="75000"/>
                  <a:lumOff val="25000"/>
                </a:schemeClr>
              </a:solidFill>
              <a:ea typeface="Calibri" panose="020F0502020204030204" pitchFamily="34" charset="0"/>
            </a:endParaRPr>
          </a:p>
        </p:txBody>
      </p:sp>
      <p:sp>
        <p:nvSpPr>
          <p:cNvPr id="18" name="Suorakulmio 17"/>
          <p:cNvSpPr/>
          <p:nvPr/>
        </p:nvSpPr>
        <p:spPr>
          <a:xfrm>
            <a:off x="2455928" y="4337137"/>
            <a:ext cx="3070813" cy="1919164"/>
          </a:xfrm>
          <a:prstGeom prst="rect">
            <a:avLst/>
          </a:prstGeom>
          <a:noFill/>
          <a:ln w="38100">
            <a:solidFill>
              <a:srgbClr val="D54B0B"/>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171450" lvl="0" indent="-171450">
              <a:lnSpc>
                <a:spcPct val="115000"/>
              </a:lnSpc>
              <a:spcAft>
                <a:spcPts val="0"/>
              </a:spcAft>
              <a:buFont typeface="Arial" panose="020B0604020202020204" pitchFamily="34" charset="0"/>
              <a:buChar char="•"/>
            </a:pPr>
            <a:endParaRPr lang="fi-FI" sz="1000" dirty="0">
              <a:solidFill>
                <a:schemeClr val="tx1">
                  <a:lumMod val="75000"/>
                  <a:lumOff val="25000"/>
                </a:schemeClr>
              </a:solidFill>
              <a:ea typeface="Calibri" panose="020F0502020204030204" pitchFamily="34" charset="0"/>
            </a:endParaRPr>
          </a:p>
          <a:p>
            <a:r>
              <a:rPr lang="fi-FI" sz="1000" b="1" dirty="0">
                <a:solidFill>
                  <a:schemeClr val="tx1">
                    <a:lumMod val="75000"/>
                    <a:lumOff val="25000"/>
                  </a:schemeClr>
                </a:solidFill>
                <a:ea typeface="Calibri" panose="020F0502020204030204" pitchFamily="34" charset="0"/>
              </a:rPr>
              <a:t>Yritysten </a:t>
            </a:r>
            <a:r>
              <a:rPr lang="fi-FI" sz="1000" b="1" dirty="0" smtClean="0">
                <a:solidFill>
                  <a:schemeClr val="tx1">
                    <a:lumMod val="75000"/>
                    <a:lumOff val="25000"/>
                  </a:schemeClr>
                </a:solidFill>
                <a:ea typeface="Calibri" panose="020F0502020204030204" pitchFamily="34" charset="0"/>
              </a:rPr>
              <a:t>haku: </a:t>
            </a:r>
            <a:endParaRPr lang="fi-FI" sz="1000" b="1" dirty="0">
              <a:solidFill>
                <a:schemeClr val="tx1">
                  <a:lumMod val="75000"/>
                  <a:lumOff val="25000"/>
                </a:schemeClr>
              </a:solidFill>
              <a:ea typeface="Calibri" panose="020F0502020204030204" pitchFamily="34" charset="0"/>
            </a:endParaRPr>
          </a:p>
          <a:p>
            <a:pPr marL="171450" indent="-171450">
              <a:buFontTx/>
              <a:buChar char="-"/>
            </a:pPr>
            <a:r>
              <a:rPr lang="fi-FI" sz="1000" b="1" dirty="0" err="1">
                <a:solidFill>
                  <a:schemeClr val="tx1">
                    <a:lumMod val="75000"/>
                    <a:lumOff val="25000"/>
                  </a:schemeClr>
                </a:solidFill>
                <a:ea typeface="Calibri" panose="020F0502020204030204" pitchFamily="34" charset="0"/>
              </a:rPr>
              <a:t>Start</a:t>
            </a:r>
            <a:r>
              <a:rPr lang="fi-FI" sz="1000" b="1" dirty="0">
                <a:solidFill>
                  <a:schemeClr val="tx1">
                    <a:lumMod val="75000"/>
                    <a:lumOff val="25000"/>
                  </a:schemeClr>
                </a:solidFill>
                <a:ea typeface="Calibri" panose="020F0502020204030204" pitchFamily="34" charset="0"/>
              </a:rPr>
              <a:t>-</a:t>
            </a:r>
            <a:r>
              <a:rPr lang="fi-FI" sz="1000" b="1" dirty="0" err="1">
                <a:solidFill>
                  <a:schemeClr val="tx1">
                    <a:lumMod val="75000"/>
                    <a:lumOff val="25000"/>
                  </a:schemeClr>
                </a:solidFill>
                <a:ea typeface="Calibri" panose="020F0502020204030204" pitchFamily="34" charset="0"/>
              </a:rPr>
              <a:t>up</a:t>
            </a:r>
            <a:r>
              <a:rPr lang="fi-FI" sz="1000" b="1" dirty="0">
                <a:solidFill>
                  <a:schemeClr val="tx1">
                    <a:lumMod val="75000"/>
                    <a:lumOff val="25000"/>
                  </a:schemeClr>
                </a:solidFill>
                <a:ea typeface="Calibri" panose="020F0502020204030204" pitchFamily="34" charset="0"/>
              </a:rPr>
              <a:t>-yritysten haravointi erilaisista hankekannoista </a:t>
            </a:r>
            <a:r>
              <a:rPr lang="fi-FI" sz="1000" dirty="0">
                <a:solidFill>
                  <a:schemeClr val="tx1">
                    <a:lumMod val="75000"/>
                    <a:lumOff val="25000"/>
                  </a:schemeClr>
                </a:solidFill>
                <a:ea typeface="Calibri" panose="020F0502020204030204" pitchFamily="34" charset="0"/>
              </a:rPr>
              <a:t>(HLM </a:t>
            </a:r>
            <a:r>
              <a:rPr lang="fi-FI" sz="1000" dirty="0" err="1">
                <a:solidFill>
                  <a:schemeClr val="tx1">
                    <a:lumMod val="75000"/>
                    <a:lumOff val="25000"/>
                  </a:schemeClr>
                </a:solidFill>
                <a:ea typeface="Calibri" panose="020F0502020204030204" pitchFamily="34" charset="0"/>
              </a:rPr>
              <a:t>Advisors</a:t>
            </a:r>
            <a:r>
              <a:rPr lang="fi-FI" sz="1000" dirty="0">
                <a:solidFill>
                  <a:schemeClr val="tx1">
                    <a:lumMod val="75000"/>
                    <a:lumOff val="25000"/>
                  </a:schemeClr>
                </a:solidFill>
                <a:ea typeface="Calibri" panose="020F0502020204030204" pitchFamily="34" charset="0"/>
              </a:rPr>
              <a:t> Oy)</a:t>
            </a:r>
          </a:p>
          <a:p>
            <a:pPr marL="171450" lvl="0" indent="-171450">
              <a:buFontTx/>
              <a:buChar char="-"/>
            </a:pPr>
            <a:r>
              <a:rPr lang="fi-FI" sz="1000" b="1" dirty="0">
                <a:solidFill>
                  <a:schemeClr val="tx1">
                    <a:lumMod val="75000"/>
                    <a:lumOff val="25000"/>
                  </a:schemeClr>
                </a:solidFill>
                <a:ea typeface="Calibri" panose="020F0502020204030204" pitchFamily="34" charset="0"/>
              </a:rPr>
              <a:t>Avoin </a:t>
            </a:r>
            <a:r>
              <a:rPr lang="fi-FI" sz="1000" b="1" dirty="0" err="1">
                <a:solidFill>
                  <a:schemeClr val="tx1">
                    <a:lumMod val="75000"/>
                    <a:lumOff val="25000"/>
                  </a:schemeClr>
                </a:solidFill>
                <a:ea typeface="Calibri" panose="020F0502020204030204" pitchFamily="34" charset="0"/>
              </a:rPr>
              <a:t>pitchaus</a:t>
            </a:r>
            <a:r>
              <a:rPr lang="fi-FI" sz="1000" b="1" dirty="0">
                <a:solidFill>
                  <a:schemeClr val="tx1">
                    <a:lumMod val="75000"/>
                    <a:lumOff val="25000"/>
                  </a:schemeClr>
                </a:solidFill>
                <a:ea typeface="Calibri" panose="020F0502020204030204" pitchFamily="34" charset="0"/>
              </a:rPr>
              <a:t>-haku; </a:t>
            </a:r>
            <a:r>
              <a:rPr lang="fi-FI" sz="1000" dirty="0">
                <a:solidFill>
                  <a:schemeClr val="tx1">
                    <a:lumMod val="75000"/>
                    <a:lumOff val="25000"/>
                  </a:schemeClr>
                </a:solidFill>
                <a:ea typeface="Calibri" panose="020F0502020204030204" pitchFamily="34" charset="0"/>
              </a:rPr>
              <a:t>hakukutsun levittäminen eri verkostoissa </a:t>
            </a:r>
            <a:endParaRPr lang="fi-FI" sz="1000" dirty="0" smtClean="0">
              <a:solidFill>
                <a:schemeClr val="tx1">
                  <a:lumMod val="75000"/>
                  <a:lumOff val="25000"/>
                </a:schemeClr>
              </a:solidFill>
              <a:ea typeface="Calibri" panose="020F0502020204030204" pitchFamily="34" charset="0"/>
            </a:endParaRPr>
          </a:p>
          <a:p>
            <a:pPr lvl="0"/>
            <a:r>
              <a:rPr lang="fi-FI" sz="1000" b="1" dirty="0" smtClean="0">
                <a:solidFill>
                  <a:schemeClr val="tx1">
                    <a:lumMod val="75000"/>
                    <a:lumOff val="25000"/>
                  </a:schemeClr>
                </a:solidFill>
                <a:ea typeface="Calibri" panose="020F0502020204030204" pitchFamily="34" charset="0"/>
              </a:rPr>
              <a:t>Yritysten valinta</a:t>
            </a:r>
            <a:r>
              <a:rPr lang="fi-FI" sz="1000" dirty="0" smtClean="0">
                <a:solidFill>
                  <a:schemeClr val="tx1">
                    <a:lumMod val="75000"/>
                    <a:lumOff val="25000"/>
                  </a:schemeClr>
                </a:solidFill>
                <a:ea typeface="Calibri" panose="020F0502020204030204" pitchFamily="34" charset="0"/>
              </a:rPr>
              <a:t>: Valinnan </a:t>
            </a:r>
            <a:r>
              <a:rPr lang="fi-FI" sz="1000" dirty="0" err="1">
                <a:solidFill>
                  <a:schemeClr val="tx1">
                    <a:lumMod val="75000"/>
                    <a:lumOff val="25000"/>
                  </a:schemeClr>
                </a:solidFill>
                <a:ea typeface="Calibri" panose="020F0502020204030204" pitchFamily="34" charset="0"/>
              </a:rPr>
              <a:t>pitchaavista</a:t>
            </a:r>
            <a:r>
              <a:rPr lang="fi-FI" sz="1000" dirty="0">
                <a:solidFill>
                  <a:schemeClr val="tx1">
                    <a:lumMod val="75000"/>
                    <a:lumOff val="25000"/>
                  </a:schemeClr>
                </a:solidFill>
                <a:ea typeface="Calibri" panose="020F0502020204030204" pitchFamily="34" charset="0"/>
              </a:rPr>
              <a:t> yrityksistä tekivät ydinprosesseista kootut </a:t>
            </a:r>
            <a:r>
              <a:rPr lang="fi-FI" sz="1000" dirty="0" smtClean="0">
                <a:solidFill>
                  <a:schemeClr val="tx1">
                    <a:lumMod val="75000"/>
                    <a:lumOff val="25000"/>
                  </a:schemeClr>
                </a:solidFill>
                <a:ea typeface="Calibri" panose="020F0502020204030204" pitchFamily="34" charset="0"/>
              </a:rPr>
              <a:t>raadit. Valittavana </a:t>
            </a:r>
            <a:r>
              <a:rPr lang="fi-FI" sz="1000" dirty="0">
                <a:solidFill>
                  <a:schemeClr val="tx1">
                    <a:lumMod val="75000"/>
                    <a:lumOff val="25000"/>
                  </a:schemeClr>
                </a:solidFill>
                <a:ea typeface="Calibri" panose="020F0502020204030204" pitchFamily="34" charset="0"/>
              </a:rPr>
              <a:t>22 </a:t>
            </a:r>
            <a:r>
              <a:rPr lang="fi-FI" sz="1000" dirty="0" err="1">
                <a:solidFill>
                  <a:schemeClr val="tx1">
                    <a:lumMod val="75000"/>
                    <a:lumOff val="25000"/>
                  </a:schemeClr>
                </a:solidFill>
                <a:ea typeface="Calibri" panose="020F0502020204030204" pitchFamily="34" charset="0"/>
              </a:rPr>
              <a:t>start-up</a:t>
            </a:r>
            <a:r>
              <a:rPr lang="fi-FI" sz="1000" dirty="0">
                <a:solidFill>
                  <a:schemeClr val="tx1">
                    <a:lumMod val="75000"/>
                    <a:lumOff val="25000"/>
                  </a:schemeClr>
                </a:solidFill>
                <a:ea typeface="Calibri" panose="020F0502020204030204" pitchFamily="34" charset="0"/>
              </a:rPr>
              <a:t> –yritystä, 18 avoimen haun </a:t>
            </a:r>
            <a:r>
              <a:rPr lang="fi-FI" sz="1000" dirty="0" smtClean="0">
                <a:solidFill>
                  <a:schemeClr val="tx1">
                    <a:lumMod val="75000"/>
                    <a:lumOff val="25000"/>
                  </a:schemeClr>
                </a:solidFill>
                <a:ea typeface="Calibri" panose="020F0502020204030204" pitchFamily="34" charset="0"/>
              </a:rPr>
              <a:t>yritystä.</a:t>
            </a:r>
          </a:p>
          <a:p>
            <a:pPr lvl="0">
              <a:lnSpc>
                <a:spcPct val="115000"/>
              </a:lnSpc>
              <a:spcAft>
                <a:spcPts val="0"/>
              </a:spcAft>
            </a:pPr>
            <a:r>
              <a:rPr lang="fi-FI" sz="1000" b="1" dirty="0" smtClean="0">
                <a:solidFill>
                  <a:schemeClr val="tx1">
                    <a:lumMod val="75000"/>
                    <a:lumOff val="25000"/>
                  </a:schemeClr>
                </a:solidFill>
                <a:ea typeface="Calibri" panose="020F0502020204030204" pitchFamily="34" charset="0"/>
              </a:rPr>
              <a:t>Yritysten julkaisu</a:t>
            </a:r>
            <a:r>
              <a:rPr lang="fi-FI" sz="1000" dirty="0" smtClean="0">
                <a:solidFill>
                  <a:schemeClr val="tx1">
                    <a:lumMod val="75000"/>
                    <a:lumOff val="25000"/>
                  </a:schemeClr>
                </a:solidFill>
                <a:ea typeface="Calibri" panose="020F0502020204030204" pitchFamily="34" charset="0"/>
              </a:rPr>
              <a:t>: Tilaisuudessa </a:t>
            </a:r>
            <a:r>
              <a:rPr lang="fi-FI" sz="1000" dirty="0" err="1" smtClean="0">
                <a:solidFill>
                  <a:schemeClr val="tx1">
                    <a:lumMod val="75000"/>
                    <a:lumOff val="25000"/>
                  </a:schemeClr>
                </a:solidFill>
                <a:ea typeface="Calibri" panose="020F0502020204030204" pitchFamily="34" charset="0"/>
              </a:rPr>
              <a:t>pitchaavista</a:t>
            </a:r>
            <a:r>
              <a:rPr lang="fi-FI" sz="1000" dirty="0" smtClean="0">
                <a:solidFill>
                  <a:schemeClr val="tx1">
                    <a:lumMod val="75000"/>
                    <a:lumOff val="25000"/>
                  </a:schemeClr>
                </a:solidFill>
                <a:ea typeface="Calibri" panose="020F0502020204030204" pitchFamily="34" charset="0"/>
              </a:rPr>
              <a:t> yrityksistä julkaistiin tiedot 11.4.2016 </a:t>
            </a:r>
            <a:r>
              <a:rPr lang="fi-FI" sz="1000" dirty="0" err="1" smtClean="0">
                <a:solidFill>
                  <a:schemeClr val="tx1">
                    <a:lumMod val="75000"/>
                    <a:lumOff val="25000"/>
                  </a:schemeClr>
                </a:solidFill>
                <a:ea typeface="Calibri" panose="020F0502020204030204" pitchFamily="34" charset="0"/>
              </a:rPr>
              <a:t>Eventbrite</a:t>
            </a:r>
            <a:r>
              <a:rPr lang="fi-FI" sz="1000" dirty="0" smtClean="0">
                <a:solidFill>
                  <a:schemeClr val="tx1">
                    <a:lumMod val="75000"/>
                    <a:lumOff val="25000"/>
                  </a:schemeClr>
                </a:solidFill>
                <a:ea typeface="Calibri" panose="020F0502020204030204" pitchFamily="34" charset="0"/>
              </a:rPr>
              <a:t>-sivustolla. </a:t>
            </a:r>
            <a:endParaRPr lang="fi-FI" sz="1000" dirty="0">
              <a:solidFill>
                <a:schemeClr val="tx1">
                  <a:lumMod val="75000"/>
                  <a:lumOff val="25000"/>
                </a:schemeClr>
              </a:solidFill>
              <a:ea typeface="Calibri" panose="020F0502020204030204" pitchFamily="34" charset="0"/>
            </a:endParaRPr>
          </a:p>
          <a:p>
            <a:pPr lvl="0">
              <a:lnSpc>
                <a:spcPct val="115000"/>
              </a:lnSpc>
              <a:spcAft>
                <a:spcPts val="0"/>
              </a:spcAft>
            </a:pPr>
            <a:r>
              <a:rPr lang="fi-FI" sz="1000" dirty="0" smtClean="0">
                <a:solidFill>
                  <a:schemeClr val="tx1">
                    <a:lumMod val="75000"/>
                    <a:lumOff val="25000"/>
                  </a:schemeClr>
                </a:solidFill>
                <a:ea typeface="Calibri" panose="020F0502020204030204" pitchFamily="34" charset="0"/>
              </a:rPr>
              <a:t> </a:t>
            </a:r>
          </a:p>
        </p:txBody>
      </p:sp>
      <p:sp>
        <p:nvSpPr>
          <p:cNvPr id="19" name="Suorakulmio 18"/>
          <p:cNvSpPr/>
          <p:nvPr/>
        </p:nvSpPr>
        <p:spPr>
          <a:xfrm>
            <a:off x="77212" y="3745426"/>
            <a:ext cx="2276024" cy="510609"/>
          </a:xfrm>
          <a:prstGeom prst="rect">
            <a:avLst/>
          </a:prstGeom>
          <a:solidFill>
            <a:srgbClr val="E06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b="1" dirty="0">
                <a:solidFill>
                  <a:schemeClr val="tx1">
                    <a:lumMod val="75000"/>
                    <a:lumOff val="25000"/>
                  </a:schemeClr>
                </a:solidFill>
                <a:latin typeface="+mj-lt"/>
                <a:ea typeface="Calibri" panose="020F0502020204030204" pitchFamily="34" charset="0"/>
                <a:cs typeface="Arial" panose="020B0604020202020204" pitchFamily="34" charset="0"/>
              </a:rPr>
              <a:t>Suunnitteluvaihe</a:t>
            </a:r>
          </a:p>
        </p:txBody>
      </p:sp>
      <p:sp>
        <p:nvSpPr>
          <p:cNvPr id="20" name="Suorakulmio 19"/>
          <p:cNvSpPr/>
          <p:nvPr/>
        </p:nvSpPr>
        <p:spPr>
          <a:xfrm>
            <a:off x="77211" y="4337136"/>
            <a:ext cx="2290603" cy="1919165"/>
          </a:xfrm>
          <a:prstGeom prst="rect">
            <a:avLst/>
          </a:prstGeom>
          <a:noFill/>
          <a:ln>
            <a:solidFill>
              <a:srgbClr val="E06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000" b="1" dirty="0" smtClean="0">
                <a:solidFill>
                  <a:schemeClr val="tx1">
                    <a:lumMod val="75000"/>
                    <a:lumOff val="25000"/>
                  </a:schemeClr>
                </a:solidFill>
                <a:ea typeface="Calibri" panose="020F0502020204030204" pitchFamily="34" charset="0"/>
              </a:rPr>
              <a:t>- Suunnittelutiimin järjestäytyminen</a:t>
            </a:r>
            <a:endParaRPr lang="fi-FI" sz="1000" b="1" dirty="0">
              <a:solidFill>
                <a:schemeClr val="tx1">
                  <a:lumMod val="75000"/>
                  <a:lumOff val="25000"/>
                </a:schemeClr>
              </a:solidFill>
              <a:ea typeface="Calibri" panose="020F0502020204030204" pitchFamily="34" charset="0"/>
            </a:endParaRPr>
          </a:p>
          <a:p>
            <a:r>
              <a:rPr lang="fi-FI" sz="1000" b="1" dirty="0" smtClean="0">
                <a:solidFill>
                  <a:schemeClr val="tx1">
                    <a:lumMod val="75000"/>
                    <a:lumOff val="25000"/>
                  </a:schemeClr>
                </a:solidFill>
                <a:ea typeface="Calibri" panose="020F0502020204030204" pitchFamily="34" charset="0"/>
              </a:rPr>
              <a:t>- Haasteiden määritys</a:t>
            </a:r>
          </a:p>
          <a:p>
            <a:pPr marL="171450" indent="-171450">
              <a:buFontTx/>
              <a:buChar char="-"/>
            </a:pPr>
            <a:r>
              <a:rPr lang="fi-FI" sz="1000" dirty="0" smtClean="0">
                <a:solidFill>
                  <a:schemeClr val="tx1">
                    <a:lumMod val="75000"/>
                    <a:lumOff val="25000"/>
                  </a:schemeClr>
                </a:solidFill>
                <a:ea typeface="Calibri" panose="020F0502020204030204" pitchFamily="34" charset="0"/>
              </a:rPr>
              <a:t>Kaupungin digistrategia, palvelujen kehittämisen tarpeet</a:t>
            </a:r>
          </a:p>
          <a:p>
            <a:r>
              <a:rPr lang="fi-FI" sz="1000" b="1" dirty="0" smtClean="0">
                <a:solidFill>
                  <a:schemeClr val="tx1">
                    <a:lumMod val="75000"/>
                    <a:lumOff val="25000"/>
                  </a:schemeClr>
                </a:solidFill>
                <a:ea typeface="Calibri" panose="020F0502020204030204" pitchFamily="34" charset="0"/>
              </a:rPr>
              <a:t>- Asiantuntija-avun kilpailutus </a:t>
            </a:r>
            <a:r>
              <a:rPr lang="fi-FI" sz="1000" b="1" dirty="0">
                <a:solidFill>
                  <a:schemeClr val="tx1">
                    <a:lumMod val="75000"/>
                    <a:lumOff val="25000"/>
                  </a:schemeClr>
                </a:solidFill>
                <a:ea typeface="Calibri" panose="020F0502020204030204" pitchFamily="34" charset="0"/>
              </a:rPr>
              <a:t/>
            </a:r>
            <a:br>
              <a:rPr lang="fi-FI" sz="1000" b="1" dirty="0">
                <a:solidFill>
                  <a:schemeClr val="tx1">
                    <a:lumMod val="75000"/>
                    <a:lumOff val="25000"/>
                  </a:schemeClr>
                </a:solidFill>
                <a:ea typeface="Calibri" panose="020F0502020204030204" pitchFamily="34" charset="0"/>
              </a:rPr>
            </a:br>
            <a:r>
              <a:rPr lang="fi-FI" sz="1000" dirty="0" smtClean="0">
                <a:solidFill>
                  <a:schemeClr val="tx1">
                    <a:lumMod val="75000"/>
                    <a:lumOff val="25000"/>
                  </a:schemeClr>
                </a:solidFill>
                <a:ea typeface="Calibri" panose="020F0502020204030204" pitchFamily="34" charset="0"/>
              </a:rPr>
              <a:t>(Harri Männistö)</a:t>
            </a:r>
          </a:p>
          <a:p>
            <a:endParaRPr lang="fi-FI" sz="1000" b="1" dirty="0">
              <a:solidFill>
                <a:schemeClr val="tx1">
                  <a:lumMod val="75000"/>
                  <a:lumOff val="25000"/>
                </a:schemeClr>
              </a:solidFill>
              <a:ea typeface="Calibri" panose="020F0502020204030204" pitchFamily="34" charset="0"/>
            </a:endParaRPr>
          </a:p>
          <a:p>
            <a:endParaRPr lang="fi-FI" sz="1000" b="1" dirty="0" smtClean="0">
              <a:solidFill>
                <a:schemeClr val="tx1">
                  <a:lumMod val="75000"/>
                  <a:lumOff val="25000"/>
                </a:schemeClr>
              </a:solidFill>
              <a:ea typeface="Calibri" panose="020F0502020204030204" pitchFamily="34" charset="0"/>
            </a:endParaRPr>
          </a:p>
          <a:p>
            <a:endParaRPr lang="fi-FI" sz="1000" b="1" dirty="0">
              <a:solidFill>
                <a:schemeClr val="tx1">
                  <a:lumMod val="75000"/>
                  <a:lumOff val="25000"/>
                </a:schemeClr>
              </a:solidFill>
              <a:ea typeface="Calibri" panose="020F0502020204030204" pitchFamily="34" charset="0"/>
            </a:endParaRPr>
          </a:p>
          <a:p>
            <a:endParaRPr lang="fi-FI" sz="1000" b="1" dirty="0" smtClean="0">
              <a:solidFill>
                <a:schemeClr val="tx1">
                  <a:lumMod val="75000"/>
                  <a:lumOff val="25000"/>
                </a:schemeClr>
              </a:solidFill>
              <a:ea typeface="Calibri" panose="020F0502020204030204" pitchFamily="34" charset="0"/>
            </a:endParaRPr>
          </a:p>
          <a:p>
            <a:endParaRPr lang="fi-FI" sz="1000" b="1" dirty="0" smtClean="0">
              <a:solidFill>
                <a:schemeClr val="tx1">
                  <a:lumMod val="75000"/>
                  <a:lumOff val="25000"/>
                </a:schemeClr>
              </a:solidFill>
              <a:ea typeface="Calibri" panose="020F0502020204030204" pitchFamily="34" charset="0"/>
            </a:endParaRPr>
          </a:p>
        </p:txBody>
      </p:sp>
      <p:sp>
        <p:nvSpPr>
          <p:cNvPr id="21" name="Lovettu nuolenkärki 20"/>
          <p:cNvSpPr/>
          <p:nvPr/>
        </p:nvSpPr>
        <p:spPr>
          <a:xfrm>
            <a:off x="2131258" y="3739353"/>
            <a:ext cx="466685" cy="516682"/>
          </a:xfrm>
          <a:prstGeom prst="chevron">
            <a:avLst>
              <a:gd name="adj" fmla="val 43494"/>
            </a:avLst>
          </a:prstGeom>
          <a:solidFill>
            <a:srgbClr val="D54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00" smtClean="0">
              <a:solidFill>
                <a:schemeClr val="tx1">
                  <a:lumMod val="75000"/>
                  <a:lumOff val="25000"/>
                </a:schemeClr>
              </a:solidFill>
            </a:endParaRPr>
          </a:p>
        </p:txBody>
      </p:sp>
      <p:sp>
        <p:nvSpPr>
          <p:cNvPr id="26" name="Lovettu nuolenkärki 25"/>
          <p:cNvSpPr/>
          <p:nvPr/>
        </p:nvSpPr>
        <p:spPr>
          <a:xfrm>
            <a:off x="8712712" y="3741846"/>
            <a:ext cx="466685" cy="520334"/>
          </a:xfrm>
          <a:prstGeom prst="chevron">
            <a:avLst>
              <a:gd name="adj" fmla="val 43494"/>
            </a:avLst>
          </a:prstGeom>
          <a:solidFill>
            <a:srgbClr val="D54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00" smtClean="0">
              <a:solidFill>
                <a:schemeClr val="tx1">
                  <a:lumMod val="75000"/>
                  <a:lumOff val="25000"/>
                </a:schemeClr>
              </a:solidFill>
            </a:endParaRPr>
          </a:p>
        </p:txBody>
      </p:sp>
      <p:grpSp>
        <p:nvGrpSpPr>
          <p:cNvPr id="23" name="Ryhmä 22"/>
          <p:cNvGrpSpPr/>
          <p:nvPr/>
        </p:nvGrpSpPr>
        <p:grpSpPr>
          <a:xfrm>
            <a:off x="9578098" y="2178103"/>
            <a:ext cx="1939475" cy="925188"/>
            <a:chOff x="7325713" y="2679125"/>
            <a:chExt cx="1939475" cy="955396"/>
          </a:xfrm>
        </p:grpSpPr>
        <p:sp>
          <p:nvSpPr>
            <p:cNvPr id="14" name="Tekstiruutu 13"/>
            <p:cNvSpPr txBox="1"/>
            <p:nvPr/>
          </p:nvSpPr>
          <p:spPr>
            <a:xfrm>
              <a:off x="7325713" y="2679125"/>
              <a:ext cx="1781913" cy="933068"/>
            </a:xfrm>
            <a:prstGeom prst="rect">
              <a:avLst/>
            </a:prstGeom>
            <a:solidFill>
              <a:schemeClr val="bg1"/>
            </a:solidFill>
            <a:ln w="38100">
              <a:solidFill>
                <a:srgbClr val="D54B0B"/>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fi-FI"/>
              </a:defPPr>
              <a:lvl1pPr lvl="0">
                <a:lnSpc>
                  <a:spcPct val="115000"/>
                </a:lnSpc>
                <a:spcAft>
                  <a:spcPts val="0"/>
                </a:spcAft>
                <a:defRPr sz="1100">
                  <a:solidFill>
                    <a:schemeClr val="tx1">
                      <a:lumMod val="75000"/>
                      <a:lumOff val="25000"/>
                    </a:schemeClr>
                  </a:solidFill>
                  <a:ea typeface="Calibri" panose="020F0502020204030204" pitchFamily="34" charset="0"/>
                </a:defRPr>
              </a:lvl1pPr>
            </a:lstStyle>
            <a:p>
              <a:endParaRPr lang="fi-FI" sz="1000" dirty="0"/>
            </a:p>
          </p:txBody>
        </p:sp>
        <p:graphicFrame>
          <p:nvGraphicFramePr>
            <p:cNvPr id="15" name="Objekti 14">
              <a:hlinkClick r:id="" action="ppaction://ole?verb=0"/>
            </p:cNvPr>
            <p:cNvGraphicFramePr>
              <a:graphicFrameLocks noChangeAspect="1"/>
            </p:cNvGraphicFramePr>
            <p:nvPr>
              <p:extLst>
                <p:ext uri="{D42A27DB-BD31-4B8C-83A1-F6EECF244321}">
                  <p14:modId xmlns:p14="http://schemas.microsoft.com/office/powerpoint/2010/main" val="2504844122"/>
                </p:ext>
              </p:extLst>
            </p:nvPr>
          </p:nvGraphicFramePr>
          <p:xfrm>
            <a:off x="7721322" y="2752478"/>
            <a:ext cx="1045384" cy="882043"/>
          </p:xfrm>
          <a:graphic>
            <a:graphicData uri="http://schemas.openxmlformats.org/presentationml/2006/ole">
              <mc:AlternateContent xmlns:mc="http://schemas.openxmlformats.org/markup-compatibility/2006">
                <mc:Choice xmlns:v="urn:schemas-microsoft-com:vml" Requires="v">
                  <p:oleObj spid="_x0000_s20711" name="Acrobat Document" showAsIcon="1" r:id="rId5" imgW="914400" imgH="771480" progId="AcroExch.Document.DC">
                    <p:embed/>
                  </p:oleObj>
                </mc:Choice>
                <mc:Fallback>
                  <p:oleObj name="Acrobat Document" showAsIcon="1" r:id="rId5" imgW="914400" imgH="771480" progId="AcroExch.Document.DC">
                    <p:embed/>
                    <p:pic>
                      <p:nvPicPr>
                        <p:cNvPr id="0" name=""/>
                        <p:cNvPicPr/>
                        <p:nvPr/>
                      </p:nvPicPr>
                      <p:blipFill>
                        <a:blip r:embed="rId6"/>
                        <a:stretch>
                          <a:fillRect/>
                        </a:stretch>
                      </p:blipFill>
                      <p:spPr>
                        <a:xfrm>
                          <a:off x="7721322" y="2752478"/>
                          <a:ext cx="1045384" cy="882043"/>
                        </a:xfrm>
                        <a:prstGeom prst="rect">
                          <a:avLst/>
                        </a:prstGeom>
                      </p:spPr>
                    </p:pic>
                  </p:oleObj>
                </mc:Fallback>
              </mc:AlternateContent>
            </a:graphicData>
          </a:graphic>
        </p:graphicFrame>
        <p:pic>
          <p:nvPicPr>
            <p:cNvPr id="27" name="Kuva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38203">
              <a:off x="8912695" y="3276838"/>
              <a:ext cx="352493" cy="352493"/>
            </a:xfrm>
            <a:prstGeom prst="rect">
              <a:avLst/>
            </a:prstGeom>
            <a:noFill/>
          </p:spPr>
        </p:pic>
      </p:grpSp>
      <p:pic>
        <p:nvPicPr>
          <p:cNvPr id="25" name="Kuva 24">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624" y="-66382"/>
            <a:ext cx="1347733" cy="1266832"/>
          </a:xfrm>
          <a:prstGeom prst="rect">
            <a:avLst/>
          </a:prstGeom>
        </p:spPr>
      </p:pic>
    </p:spTree>
    <p:extLst>
      <p:ext uri="{BB962C8B-B14F-4D97-AF65-F5344CB8AC3E}">
        <p14:creationId xmlns:p14="http://schemas.microsoft.com/office/powerpoint/2010/main" val="2901179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Ulkoisten hankintojen roolin täsmentäminen</a:t>
            </a:r>
            <a:endParaRPr lang="fi-FI" dirty="0"/>
          </a:p>
        </p:txBody>
      </p:sp>
      <p:sp>
        <p:nvSpPr>
          <p:cNvPr id="3" name="Sisällön paikkamerkki 2"/>
          <p:cNvSpPr>
            <a:spLocks noGrp="1"/>
          </p:cNvSpPr>
          <p:nvPr>
            <p:ph idx="1"/>
          </p:nvPr>
        </p:nvSpPr>
        <p:spPr>
          <a:xfrm>
            <a:off x="1419367" y="2937735"/>
            <a:ext cx="9048465" cy="2930801"/>
          </a:xfrm>
        </p:spPr>
        <p:txBody>
          <a:bodyPr>
            <a:normAutofit/>
          </a:bodyPr>
          <a:lstStyle/>
          <a:p>
            <a:pPr marL="0" indent="0">
              <a:buNone/>
            </a:pPr>
            <a:r>
              <a:rPr lang="fi-FI" sz="1400" b="1" dirty="0" smtClean="0"/>
              <a:t>Missä </a:t>
            </a:r>
            <a:r>
              <a:rPr lang="fi-FI" sz="1400" b="1" dirty="0"/>
              <a:t>määrin palvelua tuotetaan itse ja ostetaan ulkopuolelta? </a:t>
            </a:r>
            <a:endParaRPr lang="fi-FI" sz="1400" b="1" dirty="0" smtClean="0"/>
          </a:p>
          <a:p>
            <a:r>
              <a:rPr lang="fi-FI" sz="1400" dirty="0" smtClean="0"/>
              <a:t>Kun </a:t>
            </a:r>
            <a:r>
              <a:rPr lang="fi-FI" sz="1400" dirty="0"/>
              <a:t>halutaan hyödyntää ulkoisia resursseja, vaihtoehtoja ovat </a:t>
            </a:r>
          </a:p>
          <a:p>
            <a:pPr lvl="3"/>
            <a:r>
              <a:rPr lang="fi-FI" sz="1400" dirty="0"/>
              <a:t>kilpailuttaminen julkisena </a:t>
            </a:r>
            <a:r>
              <a:rPr lang="fi-FI" sz="1400" dirty="0" smtClean="0"/>
              <a:t>hankintana,</a:t>
            </a:r>
          </a:p>
          <a:p>
            <a:pPr lvl="3"/>
            <a:r>
              <a:rPr lang="fi-FI" sz="1400" dirty="0" smtClean="0"/>
              <a:t>esikaupallinen hankinta,</a:t>
            </a:r>
            <a:endParaRPr lang="fi-FI" sz="1400" dirty="0"/>
          </a:p>
          <a:p>
            <a:pPr lvl="3"/>
            <a:r>
              <a:rPr lang="fi-FI" sz="1400" dirty="0" smtClean="0"/>
              <a:t>palvelusetelit,</a:t>
            </a:r>
            <a:endParaRPr lang="fi-FI" sz="1400" dirty="0"/>
          </a:p>
          <a:p>
            <a:pPr lvl="3"/>
            <a:r>
              <a:rPr lang="fi-FI" sz="1400" dirty="0"/>
              <a:t>julkisten toimijoiden </a:t>
            </a:r>
            <a:r>
              <a:rPr lang="fi-FI" sz="1400" dirty="0" smtClean="0"/>
              <a:t>yhteistyömallit,</a:t>
            </a:r>
            <a:endParaRPr lang="fi-FI" sz="1400" dirty="0"/>
          </a:p>
          <a:p>
            <a:pPr lvl="3"/>
            <a:r>
              <a:rPr lang="fi-FI" sz="1400" dirty="0"/>
              <a:t>sopimuspohjainen kumppanuus yritysten kanssa yhteisyritys-, konsortio- ja </a:t>
            </a:r>
            <a:r>
              <a:rPr lang="fi-FI" sz="1400" dirty="0" smtClean="0"/>
              <a:t>allianssimalleilla,</a:t>
            </a:r>
            <a:endParaRPr lang="fi-FI" sz="1400" dirty="0"/>
          </a:p>
          <a:p>
            <a:pPr lvl="3"/>
            <a:r>
              <a:rPr lang="fi-FI" sz="1400" dirty="0"/>
              <a:t>yksityisrahoitus- ja </a:t>
            </a:r>
            <a:r>
              <a:rPr lang="fi-FI" sz="1400" dirty="0" smtClean="0"/>
              <a:t>elinkaarimallit,</a:t>
            </a:r>
            <a:endParaRPr lang="fi-FI" sz="1400" dirty="0"/>
          </a:p>
          <a:p>
            <a:pPr lvl="3"/>
            <a:r>
              <a:rPr lang="fi-FI" sz="1400" dirty="0" smtClean="0"/>
              <a:t>avustukset,</a:t>
            </a:r>
            <a:endParaRPr lang="fi-FI" sz="1400" dirty="0"/>
          </a:p>
          <a:p>
            <a:pPr lvl="3"/>
            <a:r>
              <a:rPr lang="fi-FI" sz="1400" dirty="0"/>
              <a:t>yhteistuottaminen kansalaisyhteiskunnan ja kunnan </a:t>
            </a:r>
            <a:r>
              <a:rPr lang="fi-FI" sz="1400" dirty="0" smtClean="0"/>
              <a:t>kumppanuuksissa.</a:t>
            </a:r>
          </a:p>
        </p:txBody>
      </p:sp>
      <p:sp>
        <p:nvSpPr>
          <p:cNvPr id="5" name="Suorakulmio 4">
            <a:hlinkClick r:id="rId3" action="ppaction://hlinksldjump"/>
          </p:cNvPr>
          <p:cNvSpPr/>
          <p:nvPr/>
        </p:nvSpPr>
        <p:spPr>
          <a:xfrm>
            <a:off x="10822305" y="6459787"/>
            <a:ext cx="1219200" cy="274458"/>
          </a:xfrm>
          <a:prstGeom prst="rect">
            <a:avLst/>
          </a:prstGeom>
          <a:solidFill>
            <a:srgbClr val="C03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
        <p:nvSpPr>
          <p:cNvPr id="7" name="Dian numeron paikkamerkki 6"/>
          <p:cNvSpPr>
            <a:spLocks noGrp="1"/>
          </p:cNvSpPr>
          <p:nvPr>
            <p:ph type="sldNum" sz="quarter" idx="12"/>
          </p:nvPr>
        </p:nvSpPr>
        <p:spPr/>
        <p:txBody>
          <a:bodyPr/>
          <a:lstStyle/>
          <a:p>
            <a:fld id="{0E9EC09B-81EE-4D0F-8E4F-0F6E96E51DDF}" type="slidenum">
              <a:rPr lang="fi-FI" smtClean="0"/>
              <a:t>33</a:t>
            </a:fld>
            <a:endParaRPr lang="fi-FI"/>
          </a:p>
        </p:txBody>
      </p:sp>
      <p:sp>
        <p:nvSpPr>
          <p:cNvPr id="10" name="Alatunnisteen paikkamerkki 11"/>
          <p:cNvSpPr>
            <a:spLocks noGrp="1"/>
          </p:cNvSpPr>
          <p:nvPr>
            <p:ph type="ftr" sz="quarter" idx="11"/>
          </p:nvPr>
        </p:nvSpPr>
        <p:spPr>
          <a:xfrm>
            <a:off x="3686184" y="6459787"/>
            <a:ext cx="4822804" cy="365125"/>
          </a:xfrm>
        </p:spPr>
        <p:txBody>
          <a:bodyPr/>
          <a:lstStyle/>
          <a:p>
            <a:r>
              <a:rPr lang="fi-FI" dirty="0" smtClean="0"/>
              <a:t>HANKINTOIHIN LIITTYVÄ STRATEGINEN SUUNNITTELU</a:t>
            </a:r>
            <a:endParaRPr lang="fi-FI" dirty="0"/>
          </a:p>
        </p:txBody>
      </p:sp>
      <p:sp>
        <p:nvSpPr>
          <p:cNvPr id="8" name="Suorakulmio 7"/>
          <p:cNvSpPr/>
          <p:nvPr/>
        </p:nvSpPr>
        <p:spPr>
          <a:xfrm>
            <a:off x="1097279" y="1419847"/>
            <a:ext cx="9370553" cy="1309705"/>
          </a:xfrm>
          <a:prstGeom prst="rect">
            <a:avLst/>
          </a:prstGeom>
          <a:noFill/>
          <a:ln w="38100">
            <a:solidFill>
              <a:srgbClr val="D54B0B"/>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nSpc>
                <a:spcPct val="115000"/>
              </a:lnSpc>
              <a:spcAft>
                <a:spcPts val="0"/>
              </a:spcAft>
            </a:pPr>
            <a:r>
              <a:rPr lang="fi-FI" sz="1400" dirty="0" smtClean="0">
                <a:solidFill>
                  <a:schemeClr val="tx1">
                    <a:lumMod val="75000"/>
                    <a:lumOff val="25000"/>
                  </a:schemeClr>
                </a:solidFill>
                <a:ea typeface="Calibri" panose="020F0502020204030204" pitchFamily="34" charset="0"/>
              </a:rPr>
              <a:t>Tarkoituksenmukaisen </a:t>
            </a:r>
            <a:r>
              <a:rPr lang="fi-FI" sz="1400" dirty="0">
                <a:solidFill>
                  <a:schemeClr val="tx1">
                    <a:lumMod val="75000"/>
                    <a:lumOff val="25000"/>
                  </a:schemeClr>
                </a:solidFill>
                <a:ea typeface="Calibri" panose="020F0502020204030204" pitchFamily="34" charset="0"/>
              </a:rPr>
              <a:t>palvelukokonaisuuden suunnittelun jälkeen tehdään päätökset siitä, miten </a:t>
            </a:r>
            <a:r>
              <a:rPr lang="fi-FI" sz="1400" dirty="0" smtClean="0">
                <a:solidFill>
                  <a:schemeClr val="tx1">
                    <a:lumMod val="75000"/>
                    <a:lumOff val="25000"/>
                  </a:schemeClr>
                </a:solidFill>
                <a:ea typeface="Calibri" panose="020F0502020204030204" pitchFamily="34" charset="0"/>
              </a:rPr>
              <a:t>palvelu tai ratkaisu järjestetään kaupungin ja kaupunkilaisten käyttöön. Palvelujen </a:t>
            </a:r>
            <a:r>
              <a:rPr lang="fi-FI" sz="1400" dirty="0">
                <a:solidFill>
                  <a:schemeClr val="tx1">
                    <a:lumMod val="75000"/>
                    <a:lumOff val="25000"/>
                  </a:schemeClr>
                </a:solidFill>
                <a:ea typeface="Calibri" panose="020F0502020204030204" pitchFamily="34" charset="0"/>
              </a:rPr>
              <a:t>järjestämisen osalta on tunnistettava kaikki olemassa olevat resurssit, joita voidaan hyödyntää </a:t>
            </a:r>
            <a:r>
              <a:rPr lang="fi-FI" sz="1400" dirty="0" smtClean="0">
                <a:solidFill>
                  <a:schemeClr val="tx1">
                    <a:lumMod val="75000"/>
                    <a:lumOff val="25000"/>
                  </a:schemeClr>
                </a:solidFill>
                <a:ea typeface="Calibri" panose="020F0502020204030204" pitchFamily="34" charset="0"/>
              </a:rPr>
              <a:t>palvelujen toteuttamisessa</a:t>
            </a:r>
            <a:r>
              <a:rPr lang="fi-FI" sz="1400" dirty="0">
                <a:solidFill>
                  <a:schemeClr val="tx1">
                    <a:lumMod val="75000"/>
                    <a:lumOff val="25000"/>
                  </a:schemeClr>
                </a:solidFill>
                <a:ea typeface="Calibri" panose="020F0502020204030204" pitchFamily="34" charset="0"/>
              </a:rPr>
              <a:t>. </a:t>
            </a:r>
          </a:p>
        </p:txBody>
      </p:sp>
    </p:spTree>
    <p:extLst>
      <p:ext uri="{BB962C8B-B14F-4D97-AF65-F5344CB8AC3E}">
        <p14:creationId xmlns:p14="http://schemas.microsoft.com/office/powerpoint/2010/main" val="31861358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1097280" y="1642533"/>
            <a:ext cx="10058400" cy="4348691"/>
          </a:xfrm>
        </p:spPr>
        <p:txBody>
          <a:bodyPr>
            <a:normAutofit lnSpcReduction="10000"/>
          </a:bodyPr>
          <a:lstStyle/>
          <a:p>
            <a:r>
              <a:rPr lang="fi-FI" dirty="0"/>
              <a:t>Yksikön hankintatoiminnan tulee pohjautua huolelliseen hankinnan kokonaisuuden suunnitteluun. </a:t>
            </a:r>
            <a:endParaRPr lang="fi-FI" dirty="0" smtClean="0"/>
          </a:p>
          <a:p>
            <a:r>
              <a:rPr lang="fi-FI" dirty="0" smtClean="0"/>
              <a:t>Hankintojen </a:t>
            </a:r>
            <a:r>
              <a:rPr lang="fi-FI" dirty="0"/>
              <a:t>kokonaissuunnittelun tarkoituksena on mm. pyrkiä ennakoimaan, millaisia hankintoja yksikön suunniteltu toiminta edellyttää ja priorisoida esitetyt hankintatarpeet siten, että ne </a:t>
            </a:r>
            <a:r>
              <a:rPr lang="fi-FI" dirty="0" smtClean="0"/>
              <a:t>parhaalla </a:t>
            </a:r>
            <a:r>
              <a:rPr lang="fi-FI" dirty="0"/>
              <a:t>mahdollisella tavalla tukevat yksikölle annettujen tehtävien ja tulostavoitteiden toteuttamista. </a:t>
            </a:r>
            <a:endParaRPr lang="fi-FI" dirty="0" smtClean="0"/>
          </a:p>
          <a:p>
            <a:endParaRPr lang="fi-FI" dirty="0"/>
          </a:p>
          <a:p>
            <a:endParaRPr lang="fi-FI" dirty="0"/>
          </a:p>
          <a:p>
            <a:pPr marL="0" indent="0">
              <a:buNone/>
            </a:pPr>
            <a:endParaRPr lang="fi-FI" dirty="0" smtClean="0"/>
          </a:p>
          <a:p>
            <a:r>
              <a:rPr lang="fi-FI" dirty="0" smtClean="0"/>
              <a:t>Hankintojen </a:t>
            </a:r>
            <a:r>
              <a:rPr lang="fi-FI" dirty="0"/>
              <a:t>suunnittelu auttaa myös hankintojen toteutuksen tarvittavien resurssien ja osaamisen kohdentamisessa, vastuiden määrittelyssä ja toimintatapojen valinnassa</a:t>
            </a:r>
            <a:r>
              <a:rPr lang="fi-FI" dirty="0" smtClean="0"/>
              <a:t>.</a:t>
            </a:r>
          </a:p>
          <a:p>
            <a:r>
              <a:rPr lang="fi-FI" dirty="0" smtClean="0"/>
              <a:t>Hankintojen </a:t>
            </a:r>
            <a:r>
              <a:rPr lang="fi-FI" dirty="0"/>
              <a:t>kokonaissuunnittelu on osa yksikön toiminnan ja talouden suunnittelua. Hankintojen suunnittelun laajuus ja yksityiskohtaisuus tulisi suhteuttaa ottaen huomioon hankintojen merkittävyys ydintoiminnalle ja hankintabudjetin osuus toiminnan menoissa</a:t>
            </a:r>
            <a:r>
              <a:rPr lang="fi-FI" dirty="0" smtClean="0"/>
              <a:t>.</a:t>
            </a:r>
          </a:p>
          <a:p>
            <a:pPr marL="0" indent="0">
              <a:lnSpc>
                <a:spcPct val="100000"/>
              </a:lnSpc>
              <a:buNone/>
            </a:pPr>
            <a:r>
              <a:rPr lang="fi-FI" sz="1400" b="1" dirty="0" smtClean="0"/>
              <a:t>Organisaation </a:t>
            </a:r>
            <a:r>
              <a:rPr lang="fi-FI" sz="1400" b="1" dirty="0"/>
              <a:t>hankintatoimen tilaa voidaan arvioida kehitystasoja tarkastelemalla</a:t>
            </a:r>
          </a:p>
          <a:p>
            <a:pPr marL="457200" indent="-457200">
              <a:lnSpc>
                <a:spcPct val="100000"/>
              </a:lnSpc>
            </a:pPr>
            <a:r>
              <a:rPr lang="fi-FI" sz="1400" dirty="0"/>
              <a:t>Hankintatoimen kehitysastetta kuvaa kuinka erillisenä tai integroituneena hankinnat toiminnan kannalta nähdään sekä kuinka strategisena, arvoa luovana, toimintona hankinnat ymmärretään</a:t>
            </a:r>
            <a:r>
              <a:rPr lang="fi-FI" sz="1400" dirty="0" smtClean="0"/>
              <a:t>. </a:t>
            </a:r>
          </a:p>
        </p:txBody>
      </p:sp>
      <p:sp>
        <p:nvSpPr>
          <p:cNvPr id="4" name="Alatunnisteen paikkamerkki 3"/>
          <p:cNvSpPr>
            <a:spLocks noGrp="1"/>
          </p:cNvSpPr>
          <p:nvPr>
            <p:ph type="ftr" sz="quarter" idx="11"/>
          </p:nvPr>
        </p:nvSpPr>
        <p:spPr/>
        <p:txBody>
          <a:bodyPr/>
          <a:lstStyle/>
          <a:p>
            <a:r>
              <a:rPr lang="fi-FI" smtClean="0"/>
              <a:t>HANKINTOIHIN LIITTYVÄ STRATEGINEN SUUNNITTELU</a:t>
            </a:r>
            <a:endParaRPr lang="fi-FI" dirty="0"/>
          </a:p>
        </p:txBody>
      </p:sp>
      <p:sp>
        <p:nvSpPr>
          <p:cNvPr id="5" name="Dian numeron paikkamerkki 4"/>
          <p:cNvSpPr>
            <a:spLocks noGrp="1"/>
          </p:cNvSpPr>
          <p:nvPr>
            <p:ph type="sldNum" sz="quarter" idx="12"/>
          </p:nvPr>
        </p:nvSpPr>
        <p:spPr/>
        <p:txBody>
          <a:bodyPr/>
          <a:lstStyle/>
          <a:p>
            <a:fld id="{0E9EC09B-81EE-4D0F-8E4F-0F6E96E51DDF}" type="slidenum">
              <a:rPr lang="fi-FI" smtClean="0"/>
              <a:t>34</a:t>
            </a:fld>
            <a:endParaRPr lang="fi-FI"/>
          </a:p>
        </p:txBody>
      </p:sp>
      <p:sp>
        <p:nvSpPr>
          <p:cNvPr id="6" name="Otsikko 1"/>
          <p:cNvSpPr>
            <a:spLocks noGrp="1"/>
          </p:cNvSpPr>
          <p:nvPr>
            <p:ph type="title"/>
          </p:nvPr>
        </p:nvSpPr>
        <p:spPr>
          <a:xfrm>
            <a:off x="1097280" y="522514"/>
            <a:ext cx="10058400" cy="627018"/>
          </a:xfrm>
        </p:spPr>
        <p:txBody>
          <a:bodyPr/>
          <a:lstStyle/>
          <a:p>
            <a:r>
              <a:rPr lang="fi-FI" dirty="0"/>
              <a:t>Hankintojen kokonaissuunnittelu</a:t>
            </a:r>
          </a:p>
        </p:txBody>
      </p:sp>
      <p:sp>
        <p:nvSpPr>
          <p:cNvPr id="7" name="Suorakulmio 6">
            <a:hlinkClick r:id="" action="ppaction://customshow?id=84&amp;return=true"/>
          </p:cNvPr>
          <p:cNvSpPr/>
          <p:nvPr/>
        </p:nvSpPr>
        <p:spPr>
          <a:xfrm>
            <a:off x="7304195" y="4948104"/>
            <a:ext cx="806952" cy="276999"/>
          </a:xfrm>
          <a:prstGeom prst="rect">
            <a:avLst/>
          </a:prstGeom>
          <a:solidFill>
            <a:srgbClr val="D5DDEA"/>
          </a:solidFill>
        </p:spPr>
        <p:txBody>
          <a:bodyPr wrap="none">
            <a:spAutoFit/>
          </a:bodyPr>
          <a:lstStyle/>
          <a:p>
            <a:r>
              <a:rPr lang="fi-FI" sz="1200" dirty="0">
                <a:solidFill>
                  <a:srgbClr val="000000"/>
                </a:solidFill>
              </a:rPr>
              <a:t>LUE </a:t>
            </a:r>
            <a:r>
              <a:rPr lang="fi-FI" sz="1200" dirty="0" smtClean="0">
                <a:solidFill>
                  <a:srgbClr val="000000"/>
                </a:solidFill>
              </a:rPr>
              <a:t>LISÄÄ</a:t>
            </a:r>
            <a:endParaRPr lang="fi-FI" sz="1200" dirty="0"/>
          </a:p>
        </p:txBody>
      </p:sp>
      <p:pic>
        <p:nvPicPr>
          <p:cNvPr id="8" name="Kuva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200206">
            <a:off x="8099653" y="5099754"/>
            <a:ext cx="265938" cy="265938"/>
          </a:xfrm>
          <a:prstGeom prst="rect">
            <a:avLst/>
          </a:prstGeom>
          <a:noFill/>
        </p:spPr>
      </p:pic>
      <p:sp>
        <p:nvSpPr>
          <p:cNvPr id="9" name="Suorakulmio 8"/>
          <p:cNvSpPr/>
          <p:nvPr/>
        </p:nvSpPr>
        <p:spPr>
          <a:xfrm>
            <a:off x="1683245" y="2605147"/>
            <a:ext cx="8341290" cy="974407"/>
          </a:xfrm>
          <a:prstGeom prst="rect">
            <a:avLst/>
          </a:prstGeom>
          <a:noFill/>
          <a:ln w="38100">
            <a:solidFill>
              <a:srgbClr val="D54B0B"/>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nSpc>
                <a:spcPct val="115000"/>
              </a:lnSpc>
              <a:spcAft>
                <a:spcPts val="0"/>
              </a:spcAft>
            </a:pPr>
            <a:r>
              <a:rPr lang="fi-FI" sz="1200" b="1" dirty="0" smtClean="0">
                <a:solidFill>
                  <a:schemeClr val="tx1">
                    <a:lumMod val="75000"/>
                    <a:lumOff val="25000"/>
                  </a:schemeClr>
                </a:solidFill>
                <a:ea typeface="Calibri" panose="020F0502020204030204" pitchFamily="34" charset="0"/>
              </a:rPr>
              <a:t>Lautakunnat hyväksyvät palvelu- ja vuosisuunnitelmien yhteydessä hankintasuunnitelmat kahdeksi seuraavaksi vuodeksi. </a:t>
            </a:r>
            <a:r>
              <a:rPr lang="fi-FI" sz="1200" dirty="0" smtClean="0">
                <a:solidFill>
                  <a:schemeClr val="tx1">
                    <a:lumMod val="75000"/>
                    <a:lumOff val="25000"/>
                  </a:schemeClr>
                </a:solidFill>
                <a:ea typeface="Calibri" panose="020F0502020204030204" pitchFamily="34" charset="0"/>
              </a:rPr>
              <a:t>Hankintasuunnitelmat osaltaan edistävät hankintojen suunnitelmallista toteuttamista ja johtamista sekä innovatiivisten hankintojen tunnistamista ja viestintää markkinoille.</a:t>
            </a:r>
            <a:endParaRPr lang="fi-FI" sz="1200" dirty="0">
              <a:solidFill>
                <a:schemeClr val="tx1">
                  <a:lumMod val="75000"/>
                  <a:lumOff val="25000"/>
                </a:schemeClr>
              </a:solidFill>
              <a:ea typeface="Calibri" panose="020F0502020204030204" pitchFamily="34" charset="0"/>
            </a:endParaRPr>
          </a:p>
        </p:txBody>
      </p:sp>
      <p:sp>
        <p:nvSpPr>
          <p:cNvPr id="11" name="Suorakulmio 10">
            <a:hlinkClick r:id="rId3" action="ppaction://hlinksldjump"/>
          </p:cNvPr>
          <p:cNvSpPr/>
          <p:nvPr/>
        </p:nvSpPr>
        <p:spPr>
          <a:xfrm>
            <a:off x="10822305" y="6459787"/>
            <a:ext cx="1219200" cy="274458"/>
          </a:xfrm>
          <a:prstGeom prst="rect">
            <a:avLst/>
          </a:prstGeom>
          <a:solidFill>
            <a:srgbClr val="C03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Tree>
    <p:extLst>
      <p:ext uri="{BB962C8B-B14F-4D97-AF65-F5344CB8AC3E}">
        <p14:creationId xmlns:p14="http://schemas.microsoft.com/office/powerpoint/2010/main" val="42706924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dirty="0" smtClean="0"/>
              <a:t>Hankintatoimen kehitystasot</a:t>
            </a:r>
            <a:endParaRPr lang="fi-FI" dirty="0"/>
          </a:p>
        </p:txBody>
      </p:sp>
      <p:sp>
        <p:nvSpPr>
          <p:cNvPr id="4" name="Alatunnisteen paikkamerkki 3"/>
          <p:cNvSpPr>
            <a:spLocks noGrp="1"/>
          </p:cNvSpPr>
          <p:nvPr>
            <p:ph type="ftr" sz="quarter" idx="11"/>
          </p:nvPr>
        </p:nvSpPr>
        <p:spPr/>
        <p:txBody>
          <a:bodyPr/>
          <a:lstStyle/>
          <a:p>
            <a:r>
              <a:rPr lang="fi-FI" smtClean="0"/>
              <a:t>HANKINTOIHIN LIITTYVÄ STRATEGINEN SUUNNITTELU</a:t>
            </a:r>
            <a:endParaRPr lang="fi-FI" dirty="0"/>
          </a:p>
        </p:txBody>
      </p:sp>
      <p:sp>
        <p:nvSpPr>
          <p:cNvPr id="5" name="Dian numeron paikkamerkki 4"/>
          <p:cNvSpPr>
            <a:spLocks noGrp="1"/>
          </p:cNvSpPr>
          <p:nvPr>
            <p:ph type="sldNum" sz="quarter" idx="12"/>
          </p:nvPr>
        </p:nvSpPr>
        <p:spPr/>
        <p:txBody>
          <a:bodyPr/>
          <a:lstStyle/>
          <a:p>
            <a:fld id="{0E9EC09B-81EE-4D0F-8E4F-0F6E96E51DDF}" type="slidenum">
              <a:rPr lang="fi-FI" smtClean="0"/>
              <a:t>35</a:t>
            </a:fld>
            <a:endParaRPr lang="fi-FI"/>
          </a:p>
        </p:txBody>
      </p:sp>
      <p:sp>
        <p:nvSpPr>
          <p:cNvPr id="6" name="Sisällön paikkamerkki 9"/>
          <p:cNvSpPr txBox="1">
            <a:spLocks/>
          </p:cNvSpPr>
          <p:nvPr/>
        </p:nvSpPr>
        <p:spPr>
          <a:xfrm>
            <a:off x="972747" y="897766"/>
            <a:ext cx="6839994" cy="1401054"/>
          </a:xfrm>
          <a:prstGeom prst="rect">
            <a:avLst/>
          </a:prstGeom>
        </p:spPr>
        <p:txBody>
          <a:bodyPr vert="horz" lIns="0" tIns="45720" rIns="0" bIns="45720" rtlCol="0">
            <a:noAutofit/>
          </a:bodyPr>
          <a:lstStyle>
            <a:lvl1pPr marL="457211" indent="-457211"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tx1">
                    <a:lumMod val="75000"/>
                    <a:lumOff val="25000"/>
                  </a:schemeClr>
                </a:solidFill>
                <a:latin typeface="+mn-lt"/>
                <a:ea typeface="+mn-ea"/>
                <a:cs typeface="+mn-cs"/>
              </a:defRPr>
            </a:lvl1pPr>
            <a:lvl2pPr marL="544081"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2pPr>
            <a:lvl3pPr marL="726966"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3pPr>
            <a:lvl4pPr marL="909850"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4pPr>
            <a:lvl5pPr marL="1092735"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0" indent="0">
              <a:lnSpc>
                <a:spcPct val="100000"/>
              </a:lnSpc>
              <a:buNone/>
            </a:pPr>
            <a:endParaRPr lang="fi-FI" sz="1400" dirty="0"/>
          </a:p>
          <a:p>
            <a:pPr marL="0" indent="0">
              <a:lnSpc>
                <a:spcPct val="100000"/>
              </a:lnSpc>
              <a:buNone/>
            </a:pPr>
            <a:r>
              <a:rPr lang="fi-FI" sz="1400" b="1" dirty="0" smtClean="0"/>
              <a:t>Organisaation hankintatoimen tilaa voidaan arvioida kehitystasoja tarkastelemalla</a:t>
            </a:r>
          </a:p>
          <a:p>
            <a:pPr marL="457200" indent="-457200">
              <a:lnSpc>
                <a:spcPct val="100000"/>
              </a:lnSpc>
            </a:pPr>
            <a:r>
              <a:rPr lang="fi-FI" sz="1400" dirty="0" smtClean="0"/>
              <a:t>Hankintatoimen kehitysastetta kuvaa kuinka erillisenä tai integroituneena hankinnat toiminnan kannalta nähdään sekä kuinka strategisena, arvoa luovana, toimintona hankinnat ymmärretään. </a:t>
            </a:r>
            <a:endParaRPr lang="fi-FI" sz="1400" dirty="0"/>
          </a:p>
        </p:txBody>
      </p:sp>
      <p:grpSp>
        <p:nvGrpSpPr>
          <p:cNvPr id="7" name="Ryhmä 6"/>
          <p:cNvGrpSpPr/>
          <p:nvPr/>
        </p:nvGrpSpPr>
        <p:grpSpPr>
          <a:xfrm>
            <a:off x="1307114" y="2337427"/>
            <a:ext cx="9209314" cy="2137235"/>
            <a:chOff x="1479176" y="2717149"/>
            <a:chExt cx="8068236" cy="2137235"/>
          </a:xfrm>
        </p:grpSpPr>
        <p:cxnSp>
          <p:nvCxnSpPr>
            <p:cNvPr id="8" name="Kulmayhdysviiva 7"/>
            <p:cNvCxnSpPr/>
            <p:nvPr/>
          </p:nvCxnSpPr>
          <p:spPr>
            <a:xfrm flipV="1">
              <a:off x="1479176" y="4383737"/>
              <a:ext cx="2689412" cy="470647"/>
            </a:xfrm>
            <a:prstGeom prst="bentConnector3">
              <a:avLst/>
            </a:prstGeom>
            <a:ln>
              <a:solidFill>
                <a:srgbClr val="D54B0B"/>
              </a:solidFill>
              <a:tailEnd type="triangle"/>
            </a:ln>
          </p:spPr>
          <p:style>
            <a:lnRef idx="2">
              <a:schemeClr val="accent3"/>
            </a:lnRef>
            <a:fillRef idx="1">
              <a:schemeClr val="lt1"/>
            </a:fillRef>
            <a:effectRef idx="0">
              <a:schemeClr val="accent3"/>
            </a:effectRef>
            <a:fontRef idx="minor">
              <a:schemeClr val="dk1"/>
            </a:fontRef>
          </p:style>
        </p:cxnSp>
        <p:cxnSp>
          <p:nvCxnSpPr>
            <p:cNvPr id="9" name="Kulmayhdysviiva 8"/>
            <p:cNvCxnSpPr/>
            <p:nvPr/>
          </p:nvCxnSpPr>
          <p:spPr>
            <a:xfrm flipV="1">
              <a:off x="4168588" y="3548325"/>
              <a:ext cx="2689412" cy="470647"/>
            </a:xfrm>
            <a:prstGeom prst="bentConnector3">
              <a:avLst/>
            </a:prstGeom>
            <a:ln>
              <a:solidFill>
                <a:srgbClr val="D54B0B"/>
              </a:solidFill>
              <a:tailEnd type="triangle"/>
            </a:ln>
          </p:spPr>
          <p:style>
            <a:lnRef idx="2">
              <a:schemeClr val="accent3"/>
            </a:lnRef>
            <a:fillRef idx="1">
              <a:schemeClr val="lt1"/>
            </a:fillRef>
            <a:effectRef idx="0">
              <a:schemeClr val="accent3"/>
            </a:effectRef>
            <a:fontRef idx="minor">
              <a:schemeClr val="dk1"/>
            </a:fontRef>
          </p:style>
        </p:cxnSp>
        <p:cxnSp>
          <p:nvCxnSpPr>
            <p:cNvPr id="10" name="Kulmayhdysviiva 9"/>
            <p:cNvCxnSpPr/>
            <p:nvPr/>
          </p:nvCxnSpPr>
          <p:spPr>
            <a:xfrm flipV="1">
              <a:off x="2823882" y="3966031"/>
              <a:ext cx="2689412" cy="470647"/>
            </a:xfrm>
            <a:prstGeom prst="bentConnector3">
              <a:avLst/>
            </a:prstGeom>
            <a:ln>
              <a:solidFill>
                <a:srgbClr val="D54B0B"/>
              </a:solidFill>
              <a:tailEnd type="triangle"/>
            </a:ln>
          </p:spPr>
          <p:style>
            <a:lnRef idx="2">
              <a:schemeClr val="accent3"/>
            </a:lnRef>
            <a:fillRef idx="1">
              <a:schemeClr val="lt1"/>
            </a:fillRef>
            <a:effectRef idx="0">
              <a:schemeClr val="accent3"/>
            </a:effectRef>
            <a:fontRef idx="minor">
              <a:schemeClr val="dk1"/>
            </a:fontRef>
          </p:style>
        </p:cxnSp>
        <p:cxnSp>
          <p:nvCxnSpPr>
            <p:cNvPr id="11" name="Kulmayhdysviiva 10"/>
            <p:cNvCxnSpPr/>
            <p:nvPr/>
          </p:nvCxnSpPr>
          <p:spPr>
            <a:xfrm flipV="1">
              <a:off x="6858000" y="2717149"/>
              <a:ext cx="2689412" cy="470647"/>
            </a:xfrm>
            <a:prstGeom prst="bentConnector3">
              <a:avLst/>
            </a:prstGeom>
            <a:ln>
              <a:solidFill>
                <a:srgbClr val="D54B0B"/>
              </a:solidFill>
              <a:tailEnd type="triangle"/>
            </a:ln>
          </p:spPr>
          <p:style>
            <a:lnRef idx="2">
              <a:schemeClr val="accent3"/>
            </a:lnRef>
            <a:fillRef idx="1">
              <a:schemeClr val="lt1"/>
            </a:fillRef>
            <a:effectRef idx="0">
              <a:schemeClr val="accent3"/>
            </a:effectRef>
            <a:fontRef idx="minor">
              <a:schemeClr val="dk1"/>
            </a:fontRef>
          </p:style>
        </p:cxnSp>
        <p:cxnSp>
          <p:nvCxnSpPr>
            <p:cNvPr id="12" name="Kulmayhdysviiva 11"/>
            <p:cNvCxnSpPr/>
            <p:nvPr/>
          </p:nvCxnSpPr>
          <p:spPr>
            <a:xfrm flipV="1">
              <a:off x="5513294" y="3132737"/>
              <a:ext cx="2689412" cy="470647"/>
            </a:xfrm>
            <a:prstGeom prst="bentConnector3">
              <a:avLst/>
            </a:prstGeom>
            <a:ln>
              <a:solidFill>
                <a:srgbClr val="D54B0B"/>
              </a:solidFill>
              <a:tailEnd type="triangle"/>
            </a:ln>
          </p:spPr>
          <p:style>
            <a:lnRef idx="2">
              <a:schemeClr val="accent3"/>
            </a:lnRef>
            <a:fillRef idx="1">
              <a:schemeClr val="lt1"/>
            </a:fillRef>
            <a:effectRef idx="0">
              <a:schemeClr val="accent3"/>
            </a:effectRef>
            <a:fontRef idx="minor">
              <a:schemeClr val="dk1"/>
            </a:fontRef>
          </p:style>
        </p:cxnSp>
      </p:grpSp>
      <p:sp>
        <p:nvSpPr>
          <p:cNvPr id="13" name="Tekstiruutu 12"/>
          <p:cNvSpPr txBox="1"/>
          <p:nvPr/>
        </p:nvSpPr>
        <p:spPr>
          <a:xfrm>
            <a:off x="1521072" y="3871348"/>
            <a:ext cx="1128001" cy="584775"/>
          </a:xfrm>
          <a:prstGeom prst="rect">
            <a:avLst/>
          </a:prstGeom>
          <a:noFill/>
        </p:spPr>
        <p:txBody>
          <a:bodyPr wrap="none" rtlCol="0">
            <a:spAutoFit/>
          </a:bodyPr>
          <a:lstStyle/>
          <a:p>
            <a:r>
              <a:rPr lang="fi-FI" sz="1600" b="1" dirty="0" smtClean="0"/>
              <a:t>reaktiivinen</a:t>
            </a:r>
          </a:p>
          <a:p>
            <a:r>
              <a:rPr lang="fi-FI" sz="1600" b="1" dirty="0" smtClean="0"/>
              <a:t>ostaminen</a:t>
            </a:r>
            <a:endParaRPr lang="fi-FI" sz="1600" b="1" dirty="0"/>
          </a:p>
        </p:txBody>
      </p:sp>
      <p:sp>
        <p:nvSpPr>
          <p:cNvPr id="14" name="Tekstiruutu 13"/>
          <p:cNvSpPr txBox="1"/>
          <p:nvPr/>
        </p:nvSpPr>
        <p:spPr>
          <a:xfrm>
            <a:off x="1358835" y="4502637"/>
            <a:ext cx="1475033" cy="1384995"/>
          </a:xfrm>
          <a:prstGeom prst="rect">
            <a:avLst/>
          </a:prstGeom>
          <a:noFill/>
        </p:spPr>
        <p:txBody>
          <a:bodyPr wrap="square" rtlCol="0">
            <a:spAutoFit/>
          </a:bodyPr>
          <a:lstStyle/>
          <a:p>
            <a:pPr marL="171450" indent="-171450">
              <a:buFont typeface="Arial" panose="020B0604020202020204" pitchFamily="34" charset="0"/>
              <a:buChar char="•"/>
            </a:pPr>
            <a:r>
              <a:rPr lang="fi-FI" sz="1200" dirty="0" smtClean="0"/>
              <a:t>hankinnasta selviytyminen</a:t>
            </a:r>
          </a:p>
          <a:p>
            <a:pPr marL="171450" indent="-171450">
              <a:buFont typeface="Arial" panose="020B0604020202020204" pitchFamily="34" charset="0"/>
              <a:buChar char="•"/>
            </a:pPr>
            <a:r>
              <a:rPr lang="fi-FI" sz="1200" dirty="0" smtClean="0"/>
              <a:t>tuotteen oikea-aikaisuus ja oikea määrä suhteessa tarpeeseen</a:t>
            </a:r>
          </a:p>
          <a:p>
            <a:endParaRPr lang="fi-FI" sz="1200" dirty="0"/>
          </a:p>
        </p:txBody>
      </p:sp>
      <p:cxnSp>
        <p:nvCxnSpPr>
          <p:cNvPr id="15" name="Suora nuoliyhdysviiva 14"/>
          <p:cNvCxnSpPr/>
          <p:nvPr/>
        </p:nvCxnSpPr>
        <p:spPr>
          <a:xfrm flipV="1">
            <a:off x="871935" y="1219046"/>
            <a:ext cx="0" cy="4517676"/>
          </a:xfrm>
          <a:prstGeom prst="straightConnector1">
            <a:avLst/>
          </a:prstGeom>
          <a:ln>
            <a:solidFill>
              <a:srgbClr val="D54B0B"/>
            </a:solidFill>
            <a:tailEnd type="triangle"/>
          </a:ln>
        </p:spPr>
        <p:style>
          <a:lnRef idx="2">
            <a:schemeClr val="accent3"/>
          </a:lnRef>
          <a:fillRef idx="1">
            <a:schemeClr val="lt1"/>
          </a:fillRef>
          <a:effectRef idx="0">
            <a:schemeClr val="accent3"/>
          </a:effectRef>
          <a:fontRef idx="minor">
            <a:schemeClr val="dk1"/>
          </a:fontRef>
        </p:style>
      </p:cxnSp>
      <p:cxnSp>
        <p:nvCxnSpPr>
          <p:cNvPr id="16" name="Suora nuoliyhdysviiva 15"/>
          <p:cNvCxnSpPr/>
          <p:nvPr/>
        </p:nvCxnSpPr>
        <p:spPr>
          <a:xfrm>
            <a:off x="871935" y="5730697"/>
            <a:ext cx="10187279" cy="0"/>
          </a:xfrm>
          <a:prstGeom prst="straightConnector1">
            <a:avLst/>
          </a:prstGeom>
          <a:ln>
            <a:solidFill>
              <a:srgbClr val="D54B0B"/>
            </a:solidFill>
            <a:tailEnd type="triangle"/>
          </a:ln>
        </p:spPr>
        <p:style>
          <a:lnRef idx="2">
            <a:schemeClr val="accent3"/>
          </a:lnRef>
          <a:fillRef idx="1">
            <a:schemeClr val="lt1"/>
          </a:fillRef>
          <a:effectRef idx="0">
            <a:schemeClr val="accent3"/>
          </a:effectRef>
          <a:fontRef idx="minor">
            <a:schemeClr val="dk1"/>
          </a:fontRef>
        </p:style>
      </p:cxnSp>
      <p:sp>
        <p:nvSpPr>
          <p:cNvPr id="17" name="Vuokaaviosymboli: Liitin 16"/>
          <p:cNvSpPr/>
          <p:nvPr/>
        </p:nvSpPr>
        <p:spPr>
          <a:xfrm>
            <a:off x="1105563" y="4017462"/>
            <a:ext cx="457200" cy="457200"/>
          </a:xfrm>
          <a:prstGeom prst="flowChartConnector">
            <a:avLst/>
          </a:prstGeom>
          <a:ln>
            <a:solidFill>
              <a:srgbClr val="D54B0B"/>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fi-FI" dirty="0" smtClean="0"/>
              <a:t>1</a:t>
            </a:r>
            <a:endParaRPr lang="fi-FI" dirty="0"/>
          </a:p>
        </p:txBody>
      </p:sp>
      <p:sp>
        <p:nvSpPr>
          <p:cNvPr id="18" name="Vuokaaviosymboli: Liitin 17"/>
          <p:cNvSpPr/>
          <p:nvPr/>
        </p:nvSpPr>
        <p:spPr>
          <a:xfrm>
            <a:off x="7219232" y="2283437"/>
            <a:ext cx="457200" cy="457200"/>
          </a:xfrm>
          <a:prstGeom prst="flowChartConnector">
            <a:avLst/>
          </a:prstGeom>
          <a:ln>
            <a:solidFill>
              <a:srgbClr val="D54B0B"/>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fi-FI" dirty="0" smtClean="0"/>
              <a:t>5</a:t>
            </a:r>
            <a:endParaRPr lang="fi-FI" dirty="0"/>
          </a:p>
        </p:txBody>
      </p:sp>
      <p:sp>
        <p:nvSpPr>
          <p:cNvPr id="19" name="Vuokaaviosymboli: Liitin 18"/>
          <p:cNvSpPr/>
          <p:nvPr/>
        </p:nvSpPr>
        <p:spPr>
          <a:xfrm>
            <a:off x="5677035" y="2703545"/>
            <a:ext cx="457200" cy="457200"/>
          </a:xfrm>
          <a:prstGeom prst="flowChartConnector">
            <a:avLst/>
          </a:prstGeom>
          <a:ln>
            <a:solidFill>
              <a:srgbClr val="D54B0B"/>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fi-FI" dirty="0" smtClean="0"/>
              <a:t>4</a:t>
            </a:r>
            <a:endParaRPr lang="fi-FI" dirty="0"/>
          </a:p>
        </p:txBody>
      </p:sp>
      <p:sp>
        <p:nvSpPr>
          <p:cNvPr id="20" name="Vuokaaviosymboli: Liitin 19"/>
          <p:cNvSpPr/>
          <p:nvPr/>
        </p:nvSpPr>
        <p:spPr>
          <a:xfrm>
            <a:off x="4148285" y="3122809"/>
            <a:ext cx="457200" cy="457200"/>
          </a:xfrm>
          <a:prstGeom prst="flowChartConnector">
            <a:avLst/>
          </a:prstGeom>
          <a:ln>
            <a:solidFill>
              <a:srgbClr val="D54B0B"/>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fi-FI" dirty="0" smtClean="0"/>
              <a:t>3</a:t>
            </a:r>
            <a:endParaRPr lang="fi-FI" dirty="0"/>
          </a:p>
        </p:txBody>
      </p:sp>
      <p:sp>
        <p:nvSpPr>
          <p:cNvPr id="21" name="Vuokaaviosymboli: Liitin 20"/>
          <p:cNvSpPr/>
          <p:nvPr/>
        </p:nvSpPr>
        <p:spPr>
          <a:xfrm>
            <a:off x="2626846" y="3544401"/>
            <a:ext cx="457200" cy="457200"/>
          </a:xfrm>
          <a:prstGeom prst="flowChartConnector">
            <a:avLst/>
          </a:prstGeom>
          <a:ln>
            <a:solidFill>
              <a:srgbClr val="D54B0B"/>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fi-FI" dirty="0" smtClean="0"/>
              <a:t>2</a:t>
            </a:r>
            <a:endParaRPr lang="fi-FI" dirty="0"/>
          </a:p>
        </p:txBody>
      </p:sp>
      <p:sp>
        <p:nvSpPr>
          <p:cNvPr id="22" name="Vuokaaviosymboli: Liitin 21"/>
          <p:cNvSpPr/>
          <p:nvPr/>
        </p:nvSpPr>
        <p:spPr>
          <a:xfrm>
            <a:off x="8761429" y="1874462"/>
            <a:ext cx="457200" cy="457200"/>
          </a:xfrm>
          <a:prstGeom prst="flowChartConnector">
            <a:avLst/>
          </a:prstGeom>
          <a:ln>
            <a:solidFill>
              <a:srgbClr val="D54B0B"/>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fi-FI" dirty="0" smtClean="0"/>
              <a:t>6</a:t>
            </a:r>
            <a:endParaRPr lang="fi-FI" dirty="0"/>
          </a:p>
        </p:txBody>
      </p:sp>
      <p:sp>
        <p:nvSpPr>
          <p:cNvPr id="23" name="Tekstiruutu 22"/>
          <p:cNvSpPr txBox="1"/>
          <p:nvPr/>
        </p:nvSpPr>
        <p:spPr>
          <a:xfrm rot="16200000">
            <a:off x="147117" y="1594751"/>
            <a:ext cx="1002775" cy="338554"/>
          </a:xfrm>
          <a:prstGeom prst="rect">
            <a:avLst/>
          </a:prstGeom>
          <a:noFill/>
        </p:spPr>
        <p:txBody>
          <a:bodyPr wrap="none" rtlCol="0">
            <a:spAutoFit/>
          </a:bodyPr>
          <a:lstStyle/>
          <a:p>
            <a:r>
              <a:rPr lang="fi-FI" sz="1600" dirty="0" smtClean="0"/>
              <a:t>integroitu</a:t>
            </a:r>
            <a:endParaRPr lang="fi-FI" sz="1600" dirty="0"/>
          </a:p>
        </p:txBody>
      </p:sp>
      <p:sp>
        <p:nvSpPr>
          <p:cNvPr id="24" name="Tekstiruutu 23"/>
          <p:cNvSpPr txBox="1"/>
          <p:nvPr/>
        </p:nvSpPr>
        <p:spPr>
          <a:xfrm rot="16200000">
            <a:off x="241999" y="5119276"/>
            <a:ext cx="862737" cy="338554"/>
          </a:xfrm>
          <a:prstGeom prst="rect">
            <a:avLst/>
          </a:prstGeom>
          <a:noFill/>
        </p:spPr>
        <p:txBody>
          <a:bodyPr wrap="none" rtlCol="0">
            <a:spAutoFit/>
          </a:bodyPr>
          <a:lstStyle/>
          <a:p>
            <a:r>
              <a:rPr lang="fi-FI" sz="1600" dirty="0" smtClean="0"/>
              <a:t>erillinen</a:t>
            </a:r>
            <a:endParaRPr lang="fi-FI" sz="1600" dirty="0"/>
          </a:p>
        </p:txBody>
      </p:sp>
      <p:sp>
        <p:nvSpPr>
          <p:cNvPr id="25" name="Tekstiruutu 24"/>
          <p:cNvSpPr txBox="1"/>
          <p:nvPr/>
        </p:nvSpPr>
        <p:spPr>
          <a:xfrm>
            <a:off x="833171" y="5701821"/>
            <a:ext cx="2183483" cy="584775"/>
          </a:xfrm>
          <a:prstGeom prst="rect">
            <a:avLst/>
          </a:prstGeom>
          <a:noFill/>
        </p:spPr>
        <p:txBody>
          <a:bodyPr wrap="none" rtlCol="0">
            <a:spAutoFit/>
          </a:bodyPr>
          <a:lstStyle/>
          <a:p>
            <a:r>
              <a:rPr lang="fi-FI" sz="1600" dirty="0" smtClean="0"/>
              <a:t>operatiivinen ote</a:t>
            </a:r>
          </a:p>
          <a:p>
            <a:r>
              <a:rPr lang="fi-FI" sz="1600" dirty="0" smtClean="0"/>
              <a:t>suppea vaikutusanalyysi</a:t>
            </a:r>
            <a:endParaRPr lang="fi-FI" sz="1600" dirty="0"/>
          </a:p>
        </p:txBody>
      </p:sp>
      <p:sp>
        <p:nvSpPr>
          <p:cNvPr id="26" name="Tekstiruutu 25"/>
          <p:cNvSpPr txBox="1"/>
          <p:nvPr/>
        </p:nvSpPr>
        <p:spPr>
          <a:xfrm>
            <a:off x="8379911" y="5741721"/>
            <a:ext cx="2567498" cy="584775"/>
          </a:xfrm>
          <a:prstGeom prst="rect">
            <a:avLst/>
          </a:prstGeom>
          <a:noFill/>
        </p:spPr>
        <p:txBody>
          <a:bodyPr wrap="none" rtlCol="0">
            <a:spAutoFit/>
          </a:bodyPr>
          <a:lstStyle/>
          <a:p>
            <a:r>
              <a:rPr lang="fi-FI" sz="1600" dirty="0" smtClean="0"/>
              <a:t>strateginen ote ja ennakointi</a:t>
            </a:r>
          </a:p>
          <a:p>
            <a:r>
              <a:rPr lang="fi-FI" sz="1600" dirty="0" smtClean="0"/>
              <a:t>laaja vaikutusanalyysi</a:t>
            </a:r>
          </a:p>
        </p:txBody>
      </p:sp>
      <p:sp>
        <p:nvSpPr>
          <p:cNvPr id="27" name="Tekstiruutu 26"/>
          <p:cNvSpPr txBox="1"/>
          <p:nvPr/>
        </p:nvSpPr>
        <p:spPr>
          <a:xfrm>
            <a:off x="3036564" y="3682825"/>
            <a:ext cx="1325171" cy="338554"/>
          </a:xfrm>
          <a:prstGeom prst="rect">
            <a:avLst/>
          </a:prstGeom>
          <a:noFill/>
        </p:spPr>
        <p:txBody>
          <a:bodyPr wrap="none" rtlCol="0">
            <a:spAutoFit/>
          </a:bodyPr>
          <a:lstStyle/>
          <a:p>
            <a:r>
              <a:rPr lang="fi-FI" sz="1600" b="1" dirty="0" smtClean="0"/>
              <a:t>lainmukaisuus</a:t>
            </a:r>
            <a:endParaRPr lang="fi-FI" sz="1600" b="1" dirty="0"/>
          </a:p>
        </p:txBody>
      </p:sp>
      <p:sp>
        <p:nvSpPr>
          <p:cNvPr id="28" name="Tekstiruutu 27"/>
          <p:cNvSpPr txBox="1"/>
          <p:nvPr/>
        </p:nvSpPr>
        <p:spPr>
          <a:xfrm>
            <a:off x="2863785" y="4086106"/>
            <a:ext cx="1625604" cy="1015663"/>
          </a:xfrm>
          <a:prstGeom prst="rect">
            <a:avLst/>
          </a:prstGeom>
          <a:noFill/>
        </p:spPr>
        <p:txBody>
          <a:bodyPr wrap="square" rtlCol="0">
            <a:spAutoFit/>
          </a:bodyPr>
          <a:lstStyle/>
          <a:p>
            <a:pPr marL="171450" indent="-171450">
              <a:buFont typeface="Arial" panose="020B0604020202020204" pitchFamily="34" charset="0"/>
              <a:buChar char="•"/>
            </a:pPr>
            <a:r>
              <a:rPr lang="fi-FI" sz="1200" dirty="0" smtClean="0"/>
              <a:t>hankintaprosessin lainmukaisuuden varmistaminen</a:t>
            </a:r>
          </a:p>
          <a:p>
            <a:pPr marL="171450" indent="-171450">
              <a:buFont typeface="Arial" panose="020B0604020202020204" pitchFamily="34" charset="0"/>
              <a:buChar char="•"/>
            </a:pPr>
            <a:r>
              <a:rPr lang="fi-FI" sz="1200" dirty="0" smtClean="0"/>
              <a:t>valitusten välttäminen </a:t>
            </a:r>
          </a:p>
        </p:txBody>
      </p:sp>
      <p:sp>
        <p:nvSpPr>
          <p:cNvPr id="29" name="Tekstiruutu 28"/>
          <p:cNvSpPr txBox="1"/>
          <p:nvPr/>
        </p:nvSpPr>
        <p:spPr>
          <a:xfrm>
            <a:off x="4550848" y="3300046"/>
            <a:ext cx="593239" cy="338554"/>
          </a:xfrm>
          <a:prstGeom prst="rect">
            <a:avLst/>
          </a:prstGeom>
          <a:noFill/>
        </p:spPr>
        <p:txBody>
          <a:bodyPr wrap="none" rtlCol="0">
            <a:spAutoFit/>
          </a:bodyPr>
          <a:lstStyle/>
          <a:p>
            <a:r>
              <a:rPr lang="fi-FI" sz="1600" b="1" dirty="0" smtClean="0"/>
              <a:t>hinta</a:t>
            </a:r>
            <a:endParaRPr lang="fi-FI" sz="1600" b="1" dirty="0"/>
          </a:p>
        </p:txBody>
      </p:sp>
      <p:sp>
        <p:nvSpPr>
          <p:cNvPr id="30" name="Tekstiruutu 29"/>
          <p:cNvSpPr txBox="1"/>
          <p:nvPr/>
        </p:nvSpPr>
        <p:spPr>
          <a:xfrm>
            <a:off x="6039387" y="2623587"/>
            <a:ext cx="1381532" cy="584775"/>
          </a:xfrm>
          <a:prstGeom prst="rect">
            <a:avLst/>
          </a:prstGeom>
          <a:noFill/>
        </p:spPr>
        <p:txBody>
          <a:bodyPr wrap="none" rtlCol="0">
            <a:spAutoFit/>
          </a:bodyPr>
          <a:lstStyle/>
          <a:p>
            <a:r>
              <a:rPr lang="fi-FI" sz="1600" b="1" dirty="0" smtClean="0"/>
              <a:t>tuotteen laatu </a:t>
            </a:r>
          </a:p>
          <a:p>
            <a:r>
              <a:rPr lang="fi-FI" sz="1600" b="1" dirty="0" smtClean="0"/>
              <a:t>&amp; vaikuttavuus</a:t>
            </a:r>
            <a:endParaRPr lang="fi-FI" sz="1600" b="1" dirty="0"/>
          </a:p>
        </p:txBody>
      </p:sp>
      <p:sp>
        <p:nvSpPr>
          <p:cNvPr id="31" name="Tekstiruutu 30"/>
          <p:cNvSpPr txBox="1"/>
          <p:nvPr/>
        </p:nvSpPr>
        <p:spPr>
          <a:xfrm>
            <a:off x="7629207" y="2195055"/>
            <a:ext cx="1190711" cy="584775"/>
          </a:xfrm>
          <a:prstGeom prst="rect">
            <a:avLst/>
          </a:prstGeom>
          <a:noFill/>
        </p:spPr>
        <p:txBody>
          <a:bodyPr wrap="none" rtlCol="0">
            <a:spAutoFit/>
          </a:bodyPr>
          <a:lstStyle/>
          <a:p>
            <a:r>
              <a:rPr lang="fi-FI" sz="1600" b="1" dirty="0" smtClean="0"/>
              <a:t>paikallinen</a:t>
            </a:r>
          </a:p>
          <a:p>
            <a:r>
              <a:rPr lang="fi-FI" sz="1600" b="1" dirty="0" smtClean="0"/>
              <a:t>vaikuttavuus</a:t>
            </a:r>
            <a:endParaRPr lang="fi-FI" sz="1600" b="1" dirty="0"/>
          </a:p>
        </p:txBody>
      </p:sp>
      <p:sp>
        <p:nvSpPr>
          <p:cNvPr id="32" name="Tekstiruutu 31"/>
          <p:cNvSpPr txBox="1"/>
          <p:nvPr/>
        </p:nvSpPr>
        <p:spPr>
          <a:xfrm>
            <a:off x="9160880" y="1753136"/>
            <a:ext cx="1596847" cy="584775"/>
          </a:xfrm>
          <a:prstGeom prst="rect">
            <a:avLst/>
          </a:prstGeom>
          <a:noFill/>
        </p:spPr>
        <p:txBody>
          <a:bodyPr wrap="none" rtlCol="0">
            <a:spAutoFit/>
          </a:bodyPr>
          <a:lstStyle/>
          <a:p>
            <a:r>
              <a:rPr lang="fi-FI" sz="1600" b="1" dirty="0" smtClean="0"/>
              <a:t>yhteiskunnallinen</a:t>
            </a:r>
          </a:p>
          <a:p>
            <a:r>
              <a:rPr lang="fi-FI" sz="1600" b="1" dirty="0" smtClean="0"/>
              <a:t>vaikuttavuus</a:t>
            </a:r>
            <a:endParaRPr lang="fi-FI" sz="1600" b="1" dirty="0"/>
          </a:p>
        </p:txBody>
      </p:sp>
      <p:sp>
        <p:nvSpPr>
          <p:cNvPr id="33" name="Tekstiruutu 32"/>
          <p:cNvSpPr txBox="1"/>
          <p:nvPr/>
        </p:nvSpPr>
        <p:spPr>
          <a:xfrm>
            <a:off x="4396433" y="3647108"/>
            <a:ext cx="1625604" cy="646331"/>
          </a:xfrm>
          <a:prstGeom prst="rect">
            <a:avLst/>
          </a:prstGeom>
          <a:noFill/>
        </p:spPr>
        <p:txBody>
          <a:bodyPr wrap="square" rtlCol="0">
            <a:spAutoFit/>
          </a:bodyPr>
          <a:lstStyle/>
          <a:p>
            <a:pPr marL="171450" indent="-171450">
              <a:buFont typeface="Arial" panose="020B0604020202020204" pitchFamily="34" charset="0"/>
              <a:buChar char="•"/>
            </a:pPr>
            <a:r>
              <a:rPr lang="fi-FI" sz="1200" dirty="0" smtClean="0"/>
              <a:t>julkisten varojen tehokas käyttö</a:t>
            </a:r>
          </a:p>
          <a:p>
            <a:endParaRPr lang="fi-FI" sz="1200" dirty="0"/>
          </a:p>
        </p:txBody>
      </p:sp>
      <p:sp>
        <p:nvSpPr>
          <p:cNvPr id="34" name="Tekstiruutu 33"/>
          <p:cNvSpPr txBox="1"/>
          <p:nvPr/>
        </p:nvSpPr>
        <p:spPr>
          <a:xfrm>
            <a:off x="5917351" y="3285255"/>
            <a:ext cx="1625604" cy="1015663"/>
          </a:xfrm>
          <a:prstGeom prst="rect">
            <a:avLst/>
          </a:prstGeom>
          <a:noFill/>
        </p:spPr>
        <p:txBody>
          <a:bodyPr wrap="square" rtlCol="0">
            <a:spAutoFit/>
          </a:bodyPr>
          <a:lstStyle/>
          <a:p>
            <a:pPr marL="171450" indent="-171450">
              <a:buFont typeface="Arial" panose="020B0604020202020204" pitchFamily="34" charset="0"/>
              <a:buChar char="•"/>
            </a:pPr>
            <a:r>
              <a:rPr lang="fi-FI" sz="1200" dirty="0" smtClean="0"/>
              <a:t>tuotteen tai palvelun arvon tuotannon näkökulmat</a:t>
            </a:r>
          </a:p>
          <a:p>
            <a:pPr marL="171450" indent="-171450">
              <a:buFont typeface="Arial" panose="020B0604020202020204" pitchFamily="34" charset="0"/>
              <a:buChar char="•"/>
            </a:pPr>
            <a:r>
              <a:rPr lang="fi-FI" sz="1200" dirty="0" smtClean="0"/>
              <a:t>”arvoa rahalle”</a:t>
            </a:r>
            <a:endParaRPr lang="fi-FI" sz="1200" dirty="0"/>
          </a:p>
        </p:txBody>
      </p:sp>
      <p:sp>
        <p:nvSpPr>
          <p:cNvPr id="35" name="Tekstiruutu 34"/>
          <p:cNvSpPr txBox="1"/>
          <p:nvPr/>
        </p:nvSpPr>
        <p:spPr>
          <a:xfrm>
            <a:off x="7427986" y="2813839"/>
            <a:ext cx="1764317" cy="2492990"/>
          </a:xfrm>
          <a:prstGeom prst="rect">
            <a:avLst/>
          </a:prstGeom>
          <a:noFill/>
        </p:spPr>
        <p:txBody>
          <a:bodyPr wrap="square" rtlCol="0">
            <a:spAutoFit/>
          </a:bodyPr>
          <a:lstStyle/>
          <a:p>
            <a:pPr marL="171450" indent="-171450">
              <a:buFont typeface="Arial" panose="020B0604020202020204" pitchFamily="34" charset="0"/>
              <a:buChar char="•"/>
            </a:pPr>
            <a:r>
              <a:rPr lang="fi-FI" sz="1200" dirty="0" smtClean="0"/>
              <a:t>kerrannaisvaikutusten tavoittelu:</a:t>
            </a:r>
            <a:endParaRPr lang="fi-FI" sz="1200" dirty="0"/>
          </a:p>
          <a:p>
            <a:pPr marL="174625"/>
            <a:r>
              <a:rPr lang="fi-FI" sz="1200" dirty="0" smtClean="0"/>
              <a:t>- </a:t>
            </a:r>
            <a:r>
              <a:rPr lang="fi-FI" sz="1200" dirty="0"/>
              <a:t>palvelujen </a:t>
            </a:r>
            <a:r>
              <a:rPr lang="fi-FI" sz="1200" dirty="0" smtClean="0"/>
              <a:t>käyttö</a:t>
            </a:r>
            <a:endParaRPr lang="fi-FI" sz="1200" dirty="0"/>
          </a:p>
          <a:p>
            <a:pPr marL="174625"/>
            <a:r>
              <a:rPr lang="fi-FI" sz="1200" dirty="0"/>
              <a:t>- </a:t>
            </a:r>
            <a:r>
              <a:rPr lang="fi-FI" sz="1200" dirty="0" smtClean="0"/>
              <a:t>kuntaorganisaatio</a:t>
            </a:r>
            <a:endParaRPr lang="fi-FI" sz="1200" dirty="0"/>
          </a:p>
          <a:p>
            <a:pPr marL="174625"/>
            <a:r>
              <a:rPr lang="fi-FI" sz="1200" dirty="0"/>
              <a:t>- </a:t>
            </a:r>
            <a:r>
              <a:rPr lang="fi-FI" sz="1200" dirty="0" smtClean="0"/>
              <a:t>paikallistalous </a:t>
            </a:r>
            <a:endParaRPr lang="fi-FI" sz="1200" dirty="0"/>
          </a:p>
          <a:p>
            <a:pPr marL="174625"/>
            <a:r>
              <a:rPr lang="fi-FI" sz="1200" dirty="0" smtClean="0"/>
              <a:t>- asukkaiden osallisuus</a:t>
            </a:r>
          </a:p>
          <a:p>
            <a:pPr marL="174625"/>
            <a:r>
              <a:rPr lang="fi-FI" sz="1200" dirty="0" smtClean="0"/>
              <a:t>- kumppanuudet</a:t>
            </a:r>
          </a:p>
          <a:p>
            <a:pPr marL="174625"/>
            <a:r>
              <a:rPr lang="fi-FI" sz="1200" dirty="0" smtClean="0"/>
              <a:t>- tulevat mahdollisuudet</a:t>
            </a:r>
            <a:endParaRPr lang="fi-FI" sz="1200" dirty="0"/>
          </a:p>
          <a:p>
            <a:pPr marL="171450" indent="-171450">
              <a:buFont typeface="Arial" panose="020B0604020202020204" pitchFamily="34" charset="0"/>
              <a:buChar char="•"/>
            </a:pPr>
            <a:r>
              <a:rPr lang="fi-FI" sz="1200" dirty="0"/>
              <a:t>hankinnat </a:t>
            </a:r>
            <a:r>
              <a:rPr lang="fi-FI" sz="1200" dirty="0" smtClean="0"/>
              <a:t>elinkeinostrategisena </a:t>
            </a:r>
            <a:r>
              <a:rPr lang="fi-FI" sz="1200" dirty="0"/>
              <a:t>ja </a:t>
            </a:r>
            <a:r>
              <a:rPr lang="fi-FI" sz="1200" dirty="0" smtClean="0"/>
              <a:t>innovatiivisuus-kysymyksenä</a:t>
            </a:r>
            <a:endParaRPr lang="fi-FI" sz="1200" dirty="0"/>
          </a:p>
        </p:txBody>
      </p:sp>
      <p:sp>
        <p:nvSpPr>
          <p:cNvPr id="36" name="Tekstiruutu 35"/>
          <p:cNvSpPr txBox="1"/>
          <p:nvPr/>
        </p:nvSpPr>
        <p:spPr>
          <a:xfrm>
            <a:off x="8961783" y="2415495"/>
            <a:ext cx="1849652" cy="1754326"/>
          </a:xfrm>
          <a:prstGeom prst="rect">
            <a:avLst/>
          </a:prstGeom>
          <a:noFill/>
        </p:spPr>
        <p:txBody>
          <a:bodyPr wrap="square" rtlCol="0">
            <a:spAutoFit/>
          </a:bodyPr>
          <a:lstStyle/>
          <a:p>
            <a:pPr marL="171450" lvl="0" indent="-171450">
              <a:buFont typeface="Arial" panose="020B0604020202020204" pitchFamily="34" charset="0"/>
              <a:buChar char="•"/>
            </a:pPr>
            <a:r>
              <a:rPr lang="fi-FI" sz="1200" dirty="0" smtClean="0">
                <a:solidFill>
                  <a:prstClr val="black"/>
                </a:solidFill>
              </a:rPr>
              <a:t>hankinnoilla keskeinen rooli julkisten </a:t>
            </a:r>
            <a:r>
              <a:rPr lang="fi-FI" sz="1200" dirty="0">
                <a:solidFill>
                  <a:prstClr val="black"/>
                </a:solidFill>
              </a:rPr>
              <a:t>politiikkojen </a:t>
            </a:r>
            <a:r>
              <a:rPr lang="fi-FI" sz="1200" dirty="0" smtClean="0">
                <a:solidFill>
                  <a:prstClr val="black"/>
                </a:solidFill>
              </a:rPr>
              <a:t>toteutumisessa</a:t>
            </a:r>
          </a:p>
          <a:p>
            <a:pPr marL="171450" lvl="0" indent="-171450">
              <a:buFont typeface="Arial" panose="020B0604020202020204" pitchFamily="34" charset="0"/>
              <a:buChar char="•"/>
            </a:pPr>
            <a:r>
              <a:rPr lang="fi-FI" sz="1200" dirty="0" smtClean="0"/>
              <a:t>hankinnoilla keskeinen vaikutus taloudellisiin ja sosiaalisiin muutoksiin yhteiskunnassa</a:t>
            </a:r>
          </a:p>
          <a:p>
            <a:endParaRPr lang="fi-FI" sz="1200" dirty="0"/>
          </a:p>
        </p:txBody>
      </p:sp>
      <p:cxnSp>
        <p:nvCxnSpPr>
          <p:cNvPr id="37" name="Suora nuoliyhdysviiva 36"/>
          <p:cNvCxnSpPr/>
          <p:nvPr/>
        </p:nvCxnSpPr>
        <p:spPr>
          <a:xfrm flipV="1">
            <a:off x="1453955" y="4424987"/>
            <a:ext cx="1386070" cy="7858"/>
          </a:xfrm>
          <a:prstGeom prst="straightConnector1">
            <a:avLst/>
          </a:prstGeom>
          <a:ln>
            <a:solidFill>
              <a:srgbClr val="D54B0B"/>
            </a:solidFill>
            <a:tailEnd type="triangle"/>
          </a:ln>
        </p:spPr>
        <p:style>
          <a:lnRef idx="1">
            <a:schemeClr val="accent3"/>
          </a:lnRef>
          <a:fillRef idx="0">
            <a:schemeClr val="accent3"/>
          </a:fillRef>
          <a:effectRef idx="0">
            <a:schemeClr val="accent3"/>
          </a:effectRef>
          <a:fontRef idx="minor">
            <a:schemeClr val="tx1"/>
          </a:fontRef>
        </p:style>
      </p:cxnSp>
      <p:sp>
        <p:nvSpPr>
          <p:cNvPr id="38" name="Suorakulmio 37">
            <a:hlinkClick r:id="rId2" action="ppaction://hlinksldjump"/>
          </p:cNvPr>
          <p:cNvSpPr/>
          <p:nvPr/>
        </p:nvSpPr>
        <p:spPr>
          <a:xfrm>
            <a:off x="10822305" y="6459787"/>
            <a:ext cx="1219200" cy="274458"/>
          </a:xfrm>
          <a:prstGeom prst="rect">
            <a:avLst/>
          </a:prstGeom>
          <a:solidFill>
            <a:srgbClr val="C03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pic>
        <p:nvPicPr>
          <p:cNvPr id="40" name="Kuva 39">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24" y="-66382"/>
            <a:ext cx="1347733" cy="1266832"/>
          </a:xfrm>
          <a:prstGeom prst="rect">
            <a:avLst/>
          </a:prstGeom>
        </p:spPr>
      </p:pic>
    </p:spTree>
    <p:extLst>
      <p:ext uri="{BB962C8B-B14F-4D97-AF65-F5344CB8AC3E}">
        <p14:creationId xmlns:p14="http://schemas.microsoft.com/office/powerpoint/2010/main" val="31222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Tuoteryhmäkohtaiset strategiat</a:t>
            </a:r>
            <a:endParaRPr lang="fi-FI" dirty="0"/>
          </a:p>
        </p:txBody>
      </p:sp>
      <p:sp>
        <p:nvSpPr>
          <p:cNvPr id="3" name="Sisällön paikkamerkki 2"/>
          <p:cNvSpPr>
            <a:spLocks noGrp="1"/>
          </p:cNvSpPr>
          <p:nvPr>
            <p:ph idx="1"/>
          </p:nvPr>
        </p:nvSpPr>
        <p:spPr>
          <a:xfrm>
            <a:off x="838777" y="1542246"/>
            <a:ext cx="10455756" cy="2536440"/>
          </a:xfrm>
        </p:spPr>
        <p:txBody>
          <a:bodyPr>
            <a:noAutofit/>
          </a:bodyPr>
          <a:lstStyle/>
          <a:p>
            <a:pPr marL="114303" indent="0">
              <a:buNone/>
            </a:pPr>
            <a:r>
              <a:rPr lang="fi-FI" sz="1400" b="1" dirty="0" smtClean="0"/>
              <a:t>Hankinnan strategisen </a:t>
            </a:r>
            <a:r>
              <a:rPr lang="fi-FI" sz="1400" b="1" dirty="0"/>
              <a:t>suunnittelun lähtökohtana </a:t>
            </a:r>
            <a:r>
              <a:rPr lang="fi-FI" sz="1400" b="1" dirty="0" smtClean="0"/>
              <a:t>on arvio siitä, missä määrin hankinnalla on sekä suoria että välillisiä vaikutuksia eri näkökulmista tarkasteltuna. </a:t>
            </a:r>
            <a:r>
              <a:rPr lang="fi-FI" sz="1400" dirty="0" smtClean="0"/>
              <a:t/>
            </a:r>
            <a:br>
              <a:rPr lang="fi-FI" sz="1400" dirty="0" smtClean="0"/>
            </a:br>
            <a:r>
              <a:rPr lang="fi-FI" sz="1200" dirty="0"/>
              <a:t/>
            </a:r>
            <a:br>
              <a:rPr lang="fi-FI" sz="1200" dirty="0"/>
            </a:br>
            <a:r>
              <a:rPr lang="fi-FI" sz="1200" dirty="0"/>
              <a:t>Näkökulmia ovat ainakin </a:t>
            </a:r>
          </a:p>
          <a:p>
            <a:pPr lvl="2"/>
            <a:r>
              <a:rPr lang="fi-FI" sz="1200" dirty="0" smtClean="0"/>
              <a:t>asiakasvaikuttavuus</a:t>
            </a:r>
            <a:endParaRPr lang="fi-FI" sz="1200" dirty="0"/>
          </a:p>
          <a:p>
            <a:pPr lvl="2"/>
            <a:r>
              <a:rPr lang="fi-FI" sz="1200" dirty="0" smtClean="0"/>
              <a:t>kokonaistaloudellisuus toteuttavan yksikön sekä koko kaupungin </a:t>
            </a:r>
            <a:r>
              <a:rPr lang="fi-FI" sz="1200" dirty="0"/>
              <a:t>näkökulmasta</a:t>
            </a:r>
          </a:p>
          <a:p>
            <a:pPr lvl="2"/>
            <a:r>
              <a:rPr lang="fi-FI" sz="1200" dirty="0"/>
              <a:t>palvelu- ja </a:t>
            </a:r>
            <a:r>
              <a:rPr lang="fi-FI" sz="1200" dirty="0" smtClean="0"/>
              <a:t>tuoteinnovaatioiden edistäminen</a:t>
            </a:r>
            <a:endParaRPr lang="fi-FI" sz="1200" dirty="0"/>
          </a:p>
          <a:p>
            <a:pPr lvl="2"/>
            <a:r>
              <a:rPr lang="fi-FI" sz="1200" dirty="0" smtClean="0"/>
              <a:t>paikallisuus ja elinkeinojen toimintaedellytykset</a:t>
            </a:r>
            <a:endParaRPr lang="fi-FI" sz="1200" dirty="0"/>
          </a:p>
          <a:p>
            <a:pPr lvl="2"/>
            <a:r>
              <a:rPr lang="fi-FI" sz="1200" dirty="0" smtClean="0"/>
              <a:t>markkinoiden kehittäminen.</a:t>
            </a:r>
          </a:p>
          <a:p>
            <a:pPr marL="114303" indent="0">
              <a:buNone/>
            </a:pPr>
            <a:r>
              <a:rPr lang="fi-FI" sz="1200" dirty="0" smtClean="0"/>
              <a:t>Ostoportfolio on tunnettu hankintojen kategorisoinnin työkalu, jolla voidaan </a:t>
            </a:r>
            <a:r>
              <a:rPr lang="fi-FI" sz="1200" dirty="0"/>
              <a:t>määrittää </a:t>
            </a:r>
            <a:r>
              <a:rPr lang="fi-FI" sz="1200" dirty="0" smtClean="0"/>
              <a:t>eri tyyppisiin hankintoihin </a:t>
            </a:r>
            <a:br>
              <a:rPr lang="fi-FI" sz="1200" dirty="0" smtClean="0"/>
            </a:br>
            <a:r>
              <a:rPr lang="fi-FI" sz="1200" dirty="0" smtClean="0"/>
              <a:t>soveltuvia lähestymistapoja. Samanlainen </a:t>
            </a:r>
            <a:r>
              <a:rPr lang="fi-FI" sz="1200" dirty="0"/>
              <a:t>ostoprosessi ja </a:t>
            </a:r>
            <a:r>
              <a:rPr lang="fi-FI" sz="1200" dirty="0" smtClean="0"/>
              <a:t>toimintamallit eivät </a:t>
            </a:r>
            <a:r>
              <a:rPr lang="fi-FI" sz="1200" dirty="0"/>
              <a:t>sovellu kaikkiin hankintoihin.</a:t>
            </a:r>
            <a:endParaRPr lang="fi-FI" sz="1200" dirty="0" smtClean="0"/>
          </a:p>
        </p:txBody>
      </p:sp>
      <p:sp>
        <p:nvSpPr>
          <p:cNvPr id="5" name="Suorakulmio 4">
            <a:hlinkClick r:id="rId3" action="ppaction://hlinksldjump"/>
          </p:cNvPr>
          <p:cNvSpPr/>
          <p:nvPr/>
        </p:nvSpPr>
        <p:spPr>
          <a:xfrm>
            <a:off x="10822305" y="6459787"/>
            <a:ext cx="1219200" cy="274458"/>
          </a:xfrm>
          <a:prstGeom prst="rect">
            <a:avLst/>
          </a:prstGeom>
          <a:solidFill>
            <a:srgbClr val="C03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
        <p:nvSpPr>
          <p:cNvPr id="6" name="Alatunnisteen paikkamerkki 5"/>
          <p:cNvSpPr>
            <a:spLocks noGrp="1"/>
          </p:cNvSpPr>
          <p:nvPr>
            <p:ph type="ftr" sz="quarter" idx="11"/>
          </p:nvPr>
        </p:nvSpPr>
        <p:spPr/>
        <p:txBody>
          <a:bodyPr/>
          <a:lstStyle/>
          <a:p>
            <a:r>
              <a:rPr lang="fi-FI" smtClean="0"/>
              <a:t>HANKINTOIHIN LIITTYVÄ STRATEGINEN SUUNNITTELU</a:t>
            </a:r>
            <a:endParaRPr lang="fi-FI" dirty="0"/>
          </a:p>
        </p:txBody>
      </p:sp>
      <p:sp>
        <p:nvSpPr>
          <p:cNvPr id="7" name="Dian numeron paikkamerkki 6"/>
          <p:cNvSpPr>
            <a:spLocks noGrp="1"/>
          </p:cNvSpPr>
          <p:nvPr>
            <p:ph type="sldNum" sz="quarter" idx="12"/>
          </p:nvPr>
        </p:nvSpPr>
        <p:spPr/>
        <p:txBody>
          <a:bodyPr/>
          <a:lstStyle/>
          <a:p>
            <a:fld id="{0E9EC09B-81EE-4D0F-8E4F-0F6E96E51DDF}" type="slidenum">
              <a:rPr lang="fi-FI" smtClean="0"/>
              <a:t>36</a:t>
            </a:fld>
            <a:endParaRPr lang="fi-FI"/>
          </a:p>
        </p:txBody>
      </p:sp>
      <p:sp>
        <p:nvSpPr>
          <p:cNvPr id="9" name="Tekstiruutu 8">
            <a:hlinkClick r:id="" action="ppaction://customshow?id=17&amp;return=true"/>
          </p:cNvPr>
          <p:cNvSpPr txBox="1"/>
          <p:nvPr/>
        </p:nvSpPr>
        <p:spPr>
          <a:xfrm>
            <a:off x="8325714" y="2181116"/>
            <a:ext cx="3426478" cy="961463"/>
          </a:xfrm>
          <a:prstGeom prst="rect">
            <a:avLst/>
          </a:prstGeom>
          <a:solidFill>
            <a:schemeClr val="bg1"/>
          </a:solidFill>
          <a:ln w="38100">
            <a:solidFill>
              <a:srgbClr val="D54B0B"/>
            </a:solidFill>
            <a:prstDash val="sysDot"/>
          </a:ln>
        </p:spPr>
        <p:style>
          <a:lnRef idx="2">
            <a:schemeClr val="accent6">
              <a:shade val="50000"/>
            </a:schemeClr>
          </a:lnRef>
          <a:fillRef idx="1">
            <a:schemeClr val="accent6"/>
          </a:fillRef>
          <a:effectRef idx="0">
            <a:schemeClr val="accent6"/>
          </a:effectRef>
          <a:fontRef idx="minor">
            <a:schemeClr val="lt1"/>
          </a:fontRef>
        </p:style>
        <p:txBody>
          <a:bodyPr vert="horz" lIns="0" tIns="45720" rIns="0" bIns="45720" rtlCol="0" anchor="ctr">
            <a:noAutofit/>
          </a:bodyPr>
          <a:lstStyle>
            <a:lvl1pPr marL="84138" indent="0">
              <a:lnSpc>
                <a:spcPct val="90000"/>
              </a:lnSpc>
              <a:spcBef>
                <a:spcPts val="1200"/>
              </a:spcBef>
              <a:spcAft>
                <a:spcPts val="201"/>
              </a:spcAft>
              <a:buClr>
                <a:schemeClr val="accent1"/>
              </a:buClr>
              <a:buSzPct val="100000"/>
              <a:buFont typeface="Arial" panose="020B0604020202020204" pitchFamily="34" charset="0"/>
              <a:buNone/>
              <a:defRPr sz="1200"/>
            </a:lvl1pPr>
            <a:lvl2pPr marL="544081" indent="-342908" defTabSz="914423">
              <a:lnSpc>
                <a:spcPct val="90000"/>
              </a:lnSpc>
              <a:spcBef>
                <a:spcPts val="201"/>
              </a:spcBef>
              <a:spcAft>
                <a:spcPts val="400"/>
              </a:spcAft>
              <a:buClr>
                <a:schemeClr val="accent1"/>
              </a:buClr>
              <a:buFont typeface="Arial" panose="020B0604020202020204" pitchFamily="34" charset="0"/>
              <a:buChar char="•"/>
              <a:defRPr sz="1401">
                <a:solidFill>
                  <a:schemeClr val="lt1"/>
                </a:solidFill>
              </a:defRPr>
            </a:lvl2pPr>
            <a:lvl3pPr marL="726966" indent="-342908" defTabSz="914423">
              <a:lnSpc>
                <a:spcPct val="90000"/>
              </a:lnSpc>
              <a:spcBef>
                <a:spcPts val="201"/>
              </a:spcBef>
              <a:spcAft>
                <a:spcPts val="400"/>
              </a:spcAft>
              <a:buClr>
                <a:schemeClr val="accent1"/>
              </a:buClr>
              <a:buFont typeface="Arial" panose="020B0604020202020204" pitchFamily="34" charset="0"/>
              <a:buChar char="•"/>
              <a:defRPr sz="1401">
                <a:solidFill>
                  <a:schemeClr val="lt1"/>
                </a:solidFill>
              </a:defRPr>
            </a:lvl3pPr>
            <a:lvl4pPr marL="909850" indent="-342908" defTabSz="914423">
              <a:lnSpc>
                <a:spcPct val="90000"/>
              </a:lnSpc>
              <a:spcBef>
                <a:spcPts val="201"/>
              </a:spcBef>
              <a:spcAft>
                <a:spcPts val="400"/>
              </a:spcAft>
              <a:buClr>
                <a:schemeClr val="accent1"/>
              </a:buClr>
              <a:buFont typeface="Arial" panose="020B0604020202020204" pitchFamily="34" charset="0"/>
              <a:buChar char="•"/>
              <a:defRPr sz="1401">
                <a:solidFill>
                  <a:schemeClr val="lt1"/>
                </a:solidFill>
              </a:defRPr>
            </a:lvl4pPr>
            <a:lvl5pPr marL="1092735" indent="-342908" defTabSz="914423">
              <a:lnSpc>
                <a:spcPct val="90000"/>
              </a:lnSpc>
              <a:spcBef>
                <a:spcPts val="201"/>
              </a:spcBef>
              <a:spcAft>
                <a:spcPts val="400"/>
              </a:spcAft>
              <a:buClr>
                <a:schemeClr val="accent1"/>
              </a:buClr>
              <a:buFont typeface="Arial" panose="020B0604020202020204" pitchFamily="34" charset="0"/>
              <a:buChar char="•"/>
              <a:defRPr sz="1401">
                <a:solidFill>
                  <a:schemeClr val="lt1"/>
                </a:solidFill>
              </a:defRPr>
            </a:lvl5pPr>
            <a:lvl6pPr marL="1100028" indent="-228606" defTabSz="914423">
              <a:lnSpc>
                <a:spcPct val="90000"/>
              </a:lnSpc>
              <a:spcBef>
                <a:spcPts val="201"/>
              </a:spcBef>
              <a:spcAft>
                <a:spcPts val="400"/>
              </a:spcAft>
              <a:buClr>
                <a:schemeClr val="accent1"/>
              </a:buClr>
              <a:buFont typeface="Calibri" pitchFamily="34" charset="0"/>
              <a:buChar char="◦"/>
              <a:defRPr sz="1401">
                <a:solidFill>
                  <a:schemeClr val="lt1"/>
                </a:solidFill>
              </a:defRPr>
            </a:lvl6pPr>
            <a:lvl7pPr marL="1300033" indent="-228606" defTabSz="914423">
              <a:lnSpc>
                <a:spcPct val="90000"/>
              </a:lnSpc>
              <a:spcBef>
                <a:spcPts val="201"/>
              </a:spcBef>
              <a:spcAft>
                <a:spcPts val="400"/>
              </a:spcAft>
              <a:buClr>
                <a:schemeClr val="accent1"/>
              </a:buClr>
              <a:buFont typeface="Calibri" pitchFamily="34" charset="0"/>
              <a:buChar char="◦"/>
              <a:defRPr sz="1401">
                <a:solidFill>
                  <a:schemeClr val="lt1"/>
                </a:solidFill>
              </a:defRPr>
            </a:lvl7pPr>
            <a:lvl8pPr marL="1500038" indent="-228606" defTabSz="914423">
              <a:lnSpc>
                <a:spcPct val="90000"/>
              </a:lnSpc>
              <a:spcBef>
                <a:spcPts val="201"/>
              </a:spcBef>
              <a:spcAft>
                <a:spcPts val="400"/>
              </a:spcAft>
              <a:buClr>
                <a:schemeClr val="accent1"/>
              </a:buClr>
              <a:buFont typeface="Calibri" pitchFamily="34" charset="0"/>
              <a:buChar char="◦"/>
              <a:defRPr sz="1401">
                <a:solidFill>
                  <a:schemeClr val="lt1"/>
                </a:solidFill>
              </a:defRPr>
            </a:lvl8pPr>
            <a:lvl9pPr marL="1700043" indent="-228606" defTabSz="914423">
              <a:lnSpc>
                <a:spcPct val="90000"/>
              </a:lnSpc>
              <a:spcBef>
                <a:spcPts val="201"/>
              </a:spcBef>
              <a:spcAft>
                <a:spcPts val="400"/>
              </a:spcAft>
              <a:buClr>
                <a:schemeClr val="accent1"/>
              </a:buClr>
              <a:buFont typeface="Calibri" pitchFamily="34" charset="0"/>
              <a:buChar char="◦"/>
              <a:defRPr sz="1401">
                <a:solidFill>
                  <a:schemeClr val="lt1"/>
                </a:solidFill>
              </a:defRPr>
            </a:lvl9pPr>
          </a:lstStyle>
          <a:p>
            <a:pPr algn="ctr"/>
            <a:r>
              <a:rPr lang="fi-FI" sz="1400" dirty="0" smtClean="0">
                <a:solidFill>
                  <a:schemeClr val="tx1">
                    <a:lumMod val="75000"/>
                    <a:lumOff val="25000"/>
                  </a:schemeClr>
                </a:solidFill>
                <a:latin typeface="+mj-lt"/>
              </a:rPr>
              <a:t>Hyödynnä </a:t>
            </a:r>
            <a:br>
              <a:rPr lang="fi-FI" sz="1400" dirty="0" smtClean="0">
                <a:solidFill>
                  <a:schemeClr val="tx1">
                    <a:lumMod val="75000"/>
                    <a:lumOff val="25000"/>
                  </a:schemeClr>
                </a:solidFill>
                <a:latin typeface="+mj-lt"/>
              </a:rPr>
            </a:br>
            <a:r>
              <a:rPr lang="fi-FI" sz="1400" dirty="0" smtClean="0">
                <a:solidFill>
                  <a:schemeClr val="tx1">
                    <a:lumMod val="75000"/>
                    <a:lumOff val="25000"/>
                  </a:schemeClr>
                </a:solidFill>
                <a:latin typeface="+mj-lt"/>
              </a:rPr>
              <a:t>hankinnan vaikutuspotentiaalin </a:t>
            </a:r>
            <a:r>
              <a:rPr lang="fi-FI" sz="1400" dirty="0">
                <a:solidFill>
                  <a:schemeClr val="tx1">
                    <a:lumMod val="75000"/>
                    <a:lumOff val="25000"/>
                  </a:schemeClr>
                </a:solidFill>
                <a:latin typeface="+mj-lt"/>
              </a:rPr>
              <a:t>arviointityökalua omassa </a:t>
            </a:r>
            <a:r>
              <a:rPr lang="fi-FI" sz="1400" dirty="0" smtClean="0">
                <a:solidFill>
                  <a:schemeClr val="tx1">
                    <a:lumMod val="75000"/>
                    <a:lumOff val="25000"/>
                  </a:schemeClr>
                </a:solidFill>
                <a:latin typeface="+mj-lt"/>
              </a:rPr>
              <a:t>hankinnassasi</a:t>
            </a:r>
            <a:endParaRPr lang="fi-FI" sz="1400" dirty="0">
              <a:solidFill>
                <a:schemeClr val="tx1">
                  <a:lumMod val="75000"/>
                  <a:lumOff val="25000"/>
                </a:schemeClr>
              </a:solidFill>
              <a:latin typeface="+mj-lt"/>
            </a:endParaRPr>
          </a:p>
        </p:txBody>
      </p:sp>
      <p:pic>
        <p:nvPicPr>
          <p:cNvPr id="12" name="Kuva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00206">
            <a:off x="11721991" y="2836628"/>
            <a:ext cx="382770" cy="382770"/>
          </a:xfrm>
          <a:prstGeom prst="rect">
            <a:avLst/>
          </a:prstGeom>
          <a:noFill/>
        </p:spPr>
      </p:pic>
      <p:sp>
        <p:nvSpPr>
          <p:cNvPr id="13" name="Sisällön paikkamerkki 2"/>
          <p:cNvSpPr txBox="1">
            <a:spLocks/>
          </p:cNvSpPr>
          <p:nvPr/>
        </p:nvSpPr>
        <p:spPr>
          <a:xfrm>
            <a:off x="838777" y="4388062"/>
            <a:ext cx="11202728" cy="1876259"/>
          </a:xfrm>
          <a:prstGeom prst="rect">
            <a:avLst/>
          </a:prstGeom>
        </p:spPr>
        <p:txBody>
          <a:bodyPr vert="horz" lIns="0" tIns="45720" rIns="0" bIns="45720" rtlCol="0">
            <a:normAutofit lnSpcReduction="10000"/>
          </a:bodyPr>
          <a:lstStyle>
            <a:lvl1pPr marL="457211" indent="-457211"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tx1">
                    <a:lumMod val="75000"/>
                    <a:lumOff val="25000"/>
                  </a:schemeClr>
                </a:solidFill>
                <a:latin typeface="+mn-lt"/>
                <a:ea typeface="+mn-ea"/>
                <a:cs typeface="+mn-cs"/>
              </a:defRPr>
            </a:lvl1pPr>
            <a:lvl2pPr marL="544081"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2pPr>
            <a:lvl3pPr marL="726966"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3pPr>
            <a:lvl4pPr marL="909850"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4pPr>
            <a:lvl5pPr marL="1092735"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0" indent="0">
              <a:buNone/>
            </a:pPr>
            <a:r>
              <a:rPr lang="fi-FI" b="1" dirty="0" smtClean="0"/>
              <a:t>Vaikutuspotentiaalin arvioinnin ja ostoportfolion avulla saadaan suuntaviivoja siihen, kuinka voimakkaasti hankintaan kannattaisi panostaa. </a:t>
            </a:r>
            <a:r>
              <a:rPr lang="fi-FI" dirty="0" smtClean="0"/>
              <a:t/>
            </a:r>
            <a:br>
              <a:rPr lang="fi-FI" dirty="0" smtClean="0"/>
            </a:br>
            <a:r>
              <a:rPr lang="fi-FI" dirty="0" smtClean="0"/>
              <a:t/>
            </a:r>
            <a:br>
              <a:rPr lang="fi-FI" dirty="0" smtClean="0"/>
            </a:br>
            <a:r>
              <a:rPr lang="fi-FI" dirty="0" smtClean="0"/>
              <a:t>Mitä merkittävämmästä hankinnasta on kyse, sitä enemmän tulisi kiinnittää huomiota</a:t>
            </a:r>
          </a:p>
          <a:p>
            <a:pPr lvl="2">
              <a:buFont typeface="+mj-lt"/>
              <a:buAutoNum type="arabicPeriod"/>
            </a:pPr>
            <a:r>
              <a:rPr lang="fi-FI" dirty="0" smtClean="0"/>
              <a:t>hankinnan resursointiin</a:t>
            </a:r>
          </a:p>
          <a:p>
            <a:pPr lvl="2">
              <a:buFont typeface="+mj-lt"/>
              <a:buAutoNum type="arabicPeriod"/>
            </a:pPr>
            <a:r>
              <a:rPr lang="fi-FI" dirty="0" smtClean="0"/>
              <a:t>hankintojen yhdistelemiseen yksiköiden kesken (hankintatarpeet, resurssit ja osaaminen)</a:t>
            </a:r>
          </a:p>
          <a:p>
            <a:pPr lvl="2">
              <a:buFont typeface="+mj-lt"/>
              <a:buAutoNum type="arabicPeriod"/>
            </a:pPr>
            <a:r>
              <a:rPr lang="fi-FI" dirty="0" smtClean="0"/>
              <a:t>moniammatillisen hankintatiimin koostamiseen</a:t>
            </a:r>
          </a:p>
          <a:p>
            <a:pPr lvl="2">
              <a:buFont typeface="+mj-lt"/>
              <a:buAutoNum type="arabicPeriod"/>
            </a:pPr>
            <a:r>
              <a:rPr lang="fi-FI" dirty="0" smtClean="0"/>
              <a:t>hankinnan aikataulutukseen </a:t>
            </a:r>
          </a:p>
          <a:p>
            <a:pPr lvl="2">
              <a:buFont typeface="+mj-lt"/>
              <a:buAutoNum type="arabicPeriod"/>
            </a:pPr>
            <a:r>
              <a:rPr lang="fi-FI" dirty="0" smtClean="0"/>
              <a:t>innovaatioiden ja kehittämisen mahdollistamiseen hankintaprosessissa sekä hankinnan kohteen määrittelyssä ja toteutustavan valinnassa. </a:t>
            </a:r>
            <a:endParaRPr lang="fi-FI" dirty="0"/>
          </a:p>
          <a:p>
            <a:pPr lvl="2"/>
            <a:endParaRPr lang="fi-FI" dirty="0" smtClean="0"/>
          </a:p>
        </p:txBody>
      </p:sp>
      <p:sp>
        <p:nvSpPr>
          <p:cNvPr id="14" name="Tekstiruutu 13">
            <a:hlinkClick r:id="" action="ppaction://customshow?id=58&amp;return=true"/>
          </p:cNvPr>
          <p:cNvSpPr txBox="1"/>
          <p:nvPr/>
        </p:nvSpPr>
        <p:spPr>
          <a:xfrm>
            <a:off x="8325714" y="3303511"/>
            <a:ext cx="3426478" cy="961463"/>
          </a:xfrm>
          <a:prstGeom prst="rect">
            <a:avLst/>
          </a:prstGeom>
          <a:solidFill>
            <a:schemeClr val="bg1"/>
          </a:solidFill>
          <a:ln w="38100">
            <a:solidFill>
              <a:srgbClr val="D54B0B"/>
            </a:solidFill>
            <a:prstDash val="sysDot"/>
          </a:ln>
        </p:spPr>
        <p:style>
          <a:lnRef idx="2">
            <a:schemeClr val="accent6">
              <a:shade val="50000"/>
            </a:schemeClr>
          </a:lnRef>
          <a:fillRef idx="1">
            <a:schemeClr val="accent6"/>
          </a:fillRef>
          <a:effectRef idx="0">
            <a:schemeClr val="accent6"/>
          </a:effectRef>
          <a:fontRef idx="minor">
            <a:schemeClr val="lt1"/>
          </a:fontRef>
        </p:style>
        <p:txBody>
          <a:bodyPr vert="horz" lIns="0" tIns="45720" rIns="0" bIns="45720" rtlCol="0" anchor="ctr">
            <a:noAutofit/>
          </a:bodyPr>
          <a:lstStyle>
            <a:lvl1pPr marL="84138" indent="0">
              <a:lnSpc>
                <a:spcPct val="90000"/>
              </a:lnSpc>
              <a:spcBef>
                <a:spcPts val="1200"/>
              </a:spcBef>
              <a:spcAft>
                <a:spcPts val="201"/>
              </a:spcAft>
              <a:buClr>
                <a:schemeClr val="accent1"/>
              </a:buClr>
              <a:buSzPct val="100000"/>
              <a:buFont typeface="Arial" panose="020B0604020202020204" pitchFamily="34" charset="0"/>
              <a:buNone/>
              <a:defRPr sz="1200"/>
            </a:lvl1pPr>
            <a:lvl2pPr marL="544081" indent="-342908" defTabSz="914423">
              <a:lnSpc>
                <a:spcPct val="90000"/>
              </a:lnSpc>
              <a:spcBef>
                <a:spcPts val="201"/>
              </a:spcBef>
              <a:spcAft>
                <a:spcPts val="400"/>
              </a:spcAft>
              <a:buClr>
                <a:schemeClr val="accent1"/>
              </a:buClr>
              <a:buFont typeface="Arial" panose="020B0604020202020204" pitchFamily="34" charset="0"/>
              <a:buChar char="•"/>
              <a:defRPr sz="1401">
                <a:solidFill>
                  <a:schemeClr val="lt1"/>
                </a:solidFill>
              </a:defRPr>
            </a:lvl2pPr>
            <a:lvl3pPr marL="726966" indent="-342908" defTabSz="914423">
              <a:lnSpc>
                <a:spcPct val="90000"/>
              </a:lnSpc>
              <a:spcBef>
                <a:spcPts val="201"/>
              </a:spcBef>
              <a:spcAft>
                <a:spcPts val="400"/>
              </a:spcAft>
              <a:buClr>
                <a:schemeClr val="accent1"/>
              </a:buClr>
              <a:buFont typeface="Arial" panose="020B0604020202020204" pitchFamily="34" charset="0"/>
              <a:buChar char="•"/>
              <a:defRPr sz="1401">
                <a:solidFill>
                  <a:schemeClr val="lt1"/>
                </a:solidFill>
              </a:defRPr>
            </a:lvl3pPr>
            <a:lvl4pPr marL="909850" indent="-342908" defTabSz="914423">
              <a:lnSpc>
                <a:spcPct val="90000"/>
              </a:lnSpc>
              <a:spcBef>
                <a:spcPts val="201"/>
              </a:spcBef>
              <a:spcAft>
                <a:spcPts val="400"/>
              </a:spcAft>
              <a:buClr>
                <a:schemeClr val="accent1"/>
              </a:buClr>
              <a:buFont typeface="Arial" panose="020B0604020202020204" pitchFamily="34" charset="0"/>
              <a:buChar char="•"/>
              <a:defRPr sz="1401">
                <a:solidFill>
                  <a:schemeClr val="lt1"/>
                </a:solidFill>
              </a:defRPr>
            </a:lvl4pPr>
            <a:lvl5pPr marL="1092735" indent="-342908" defTabSz="914423">
              <a:lnSpc>
                <a:spcPct val="90000"/>
              </a:lnSpc>
              <a:spcBef>
                <a:spcPts val="201"/>
              </a:spcBef>
              <a:spcAft>
                <a:spcPts val="400"/>
              </a:spcAft>
              <a:buClr>
                <a:schemeClr val="accent1"/>
              </a:buClr>
              <a:buFont typeface="Arial" panose="020B0604020202020204" pitchFamily="34" charset="0"/>
              <a:buChar char="•"/>
              <a:defRPr sz="1401">
                <a:solidFill>
                  <a:schemeClr val="lt1"/>
                </a:solidFill>
              </a:defRPr>
            </a:lvl5pPr>
            <a:lvl6pPr marL="1100028" indent="-228606" defTabSz="914423">
              <a:lnSpc>
                <a:spcPct val="90000"/>
              </a:lnSpc>
              <a:spcBef>
                <a:spcPts val="201"/>
              </a:spcBef>
              <a:spcAft>
                <a:spcPts val="400"/>
              </a:spcAft>
              <a:buClr>
                <a:schemeClr val="accent1"/>
              </a:buClr>
              <a:buFont typeface="Calibri" pitchFamily="34" charset="0"/>
              <a:buChar char="◦"/>
              <a:defRPr sz="1401">
                <a:solidFill>
                  <a:schemeClr val="lt1"/>
                </a:solidFill>
              </a:defRPr>
            </a:lvl6pPr>
            <a:lvl7pPr marL="1300033" indent="-228606" defTabSz="914423">
              <a:lnSpc>
                <a:spcPct val="90000"/>
              </a:lnSpc>
              <a:spcBef>
                <a:spcPts val="201"/>
              </a:spcBef>
              <a:spcAft>
                <a:spcPts val="400"/>
              </a:spcAft>
              <a:buClr>
                <a:schemeClr val="accent1"/>
              </a:buClr>
              <a:buFont typeface="Calibri" pitchFamily="34" charset="0"/>
              <a:buChar char="◦"/>
              <a:defRPr sz="1401">
                <a:solidFill>
                  <a:schemeClr val="lt1"/>
                </a:solidFill>
              </a:defRPr>
            </a:lvl7pPr>
            <a:lvl8pPr marL="1500038" indent="-228606" defTabSz="914423">
              <a:lnSpc>
                <a:spcPct val="90000"/>
              </a:lnSpc>
              <a:spcBef>
                <a:spcPts val="201"/>
              </a:spcBef>
              <a:spcAft>
                <a:spcPts val="400"/>
              </a:spcAft>
              <a:buClr>
                <a:schemeClr val="accent1"/>
              </a:buClr>
              <a:buFont typeface="Calibri" pitchFamily="34" charset="0"/>
              <a:buChar char="◦"/>
              <a:defRPr sz="1401">
                <a:solidFill>
                  <a:schemeClr val="lt1"/>
                </a:solidFill>
              </a:defRPr>
            </a:lvl8pPr>
            <a:lvl9pPr marL="1700043" indent="-228606" defTabSz="914423">
              <a:lnSpc>
                <a:spcPct val="90000"/>
              </a:lnSpc>
              <a:spcBef>
                <a:spcPts val="201"/>
              </a:spcBef>
              <a:spcAft>
                <a:spcPts val="400"/>
              </a:spcAft>
              <a:buClr>
                <a:schemeClr val="accent1"/>
              </a:buClr>
              <a:buFont typeface="Calibri" pitchFamily="34" charset="0"/>
              <a:buChar char="◦"/>
              <a:defRPr sz="1401">
                <a:solidFill>
                  <a:schemeClr val="lt1"/>
                </a:solidFill>
              </a:defRPr>
            </a:lvl9pPr>
          </a:lstStyle>
          <a:p>
            <a:pPr algn="ctr"/>
            <a:r>
              <a:rPr lang="fi-FI" sz="1400" dirty="0" smtClean="0">
                <a:solidFill>
                  <a:schemeClr val="tx1">
                    <a:lumMod val="75000"/>
                    <a:lumOff val="25000"/>
                  </a:schemeClr>
                </a:solidFill>
                <a:latin typeface="+mj-lt"/>
              </a:rPr>
              <a:t>Hyödynnä </a:t>
            </a:r>
            <a:br>
              <a:rPr lang="fi-FI" sz="1400" dirty="0" smtClean="0">
                <a:solidFill>
                  <a:schemeClr val="tx1">
                    <a:lumMod val="75000"/>
                    <a:lumOff val="25000"/>
                  </a:schemeClr>
                </a:solidFill>
                <a:latin typeface="+mj-lt"/>
              </a:rPr>
            </a:br>
            <a:r>
              <a:rPr lang="fi-FI" sz="1400" dirty="0" smtClean="0">
                <a:solidFill>
                  <a:schemeClr val="tx1">
                    <a:lumMod val="75000"/>
                    <a:lumOff val="25000"/>
                  </a:schemeClr>
                </a:solidFill>
                <a:latin typeface="+mj-lt"/>
              </a:rPr>
              <a:t>ostoportfoliota hankintojen kategorisoinnissa</a:t>
            </a:r>
            <a:endParaRPr lang="fi-FI" sz="1400" dirty="0">
              <a:solidFill>
                <a:schemeClr val="tx1">
                  <a:lumMod val="75000"/>
                  <a:lumOff val="25000"/>
                </a:schemeClr>
              </a:solidFill>
              <a:latin typeface="+mj-lt"/>
            </a:endParaRPr>
          </a:p>
        </p:txBody>
      </p:sp>
      <p:pic>
        <p:nvPicPr>
          <p:cNvPr id="17" name="Kuva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00206">
            <a:off x="11721991" y="3959023"/>
            <a:ext cx="382770" cy="382770"/>
          </a:xfrm>
          <a:prstGeom prst="rect">
            <a:avLst/>
          </a:prstGeom>
          <a:noFill/>
        </p:spPr>
      </p:pic>
      <p:pic>
        <p:nvPicPr>
          <p:cNvPr id="15" name="Kuva 14">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624" y="-66382"/>
            <a:ext cx="1347733" cy="1266832"/>
          </a:xfrm>
          <a:prstGeom prst="rect">
            <a:avLst/>
          </a:prstGeom>
        </p:spPr>
      </p:pic>
    </p:spTree>
    <p:extLst>
      <p:ext uri="{BB962C8B-B14F-4D97-AF65-F5344CB8AC3E}">
        <p14:creationId xmlns:p14="http://schemas.microsoft.com/office/powerpoint/2010/main" val="26849910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Kuva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6166" y="1550388"/>
            <a:ext cx="5052798" cy="4717756"/>
          </a:xfrm>
          <a:prstGeom prst="rect">
            <a:avLst/>
          </a:prstGeom>
        </p:spPr>
      </p:pic>
      <p:sp>
        <p:nvSpPr>
          <p:cNvPr id="2" name="Otsikko 1"/>
          <p:cNvSpPr>
            <a:spLocks noGrp="1"/>
          </p:cNvSpPr>
          <p:nvPr>
            <p:ph type="title"/>
          </p:nvPr>
        </p:nvSpPr>
        <p:spPr/>
        <p:txBody>
          <a:bodyPr/>
          <a:lstStyle/>
          <a:p>
            <a:r>
              <a:rPr lang="fi-FI" dirty="0"/>
              <a:t>Ostoportfolio eli </a:t>
            </a:r>
            <a:r>
              <a:rPr lang="fi-FI" dirty="0" err="1"/>
              <a:t>Kraljicin</a:t>
            </a:r>
            <a:r>
              <a:rPr lang="fi-FI" dirty="0"/>
              <a:t> matriisi</a:t>
            </a:r>
          </a:p>
        </p:txBody>
      </p:sp>
      <p:sp>
        <p:nvSpPr>
          <p:cNvPr id="3" name="Sisällön paikkamerkki 2"/>
          <p:cNvSpPr>
            <a:spLocks noGrp="1"/>
          </p:cNvSpPr>
          <p:nvPr>
            <p:ph idx="1"/>
          </p:nvPr>
        </p:nvSpPr>
        <p:spPr>
          <a:xfrm>
            <a:off x="1097280" y="1839863"/>
            <a:ext cx="5052508" cy="4389883"/>
          </a:xfrm>
        </p:spPr>
        <p:txBody>
          <a:bodyPr>
            <a:normAutofit/>
          </a:bodyPr>
          <a:lstStyle/>
          <a:p>
            <a:r>
              <a:rPr lang="fi-FI" dirty="0" smtClean="0"/>
              <a:t>Ostoportfolio on yksinkertainen</a:t>
            </a:r>
            <a:br>
              <a:rPr lang="fi-FI" dirty="0" smtClean="0"/>
            </a:br>
            <a:r>
              <a:rPr lang="fi-FI" dirty="0" smtClean="0"/>
              <a:t>työkalu hankintojen strategiseen </a:t>
            </a:r>
            <a:br>
              <a:rPr lang="fi-FI" dirty="0" smtClean="0"/>
            </a:br>
            <a:r>
              <a:rPr lang="fi-FI" dirty="0" smtClean="0"/>
              <a:t>ryhmittelyyn</a:t>
            </a:r>
          </a:p>
          <a:p>
            <a:r>
              <a:rPr lang="fi-FI" dirty="0" smtClean="0"/>
              <a:t>Tarkastelun kohteena ovat hankittavat </a:t>
            </a:r>
            <a:br>
              <a:rPr lang="fi-FI" dirty="0" smtClean="0"/>
            </a:br>
            <a:r>
              <a:rPr lang="fi-FI" dirty="0" smtClean="0"/>
              <a:t>tuote- ja palveluryhmät, eivät </a:t>
            </a:r>
            <a:br>
              <a:rPr lang="fi-FI" dirty="0" smtClean="0"/>
            </a:br>
            <a:r>
              <a:rPr lang="fi-FI" dirty="0" smtClean="0"/>
              <a:t>toimittajat</a:t>
            </a:r>
          </a:p>
          <a:p>
            <a:r>
              <a:rPr lang="fi-FI" dirty="0" smtClean="0"/>
              <a:t>Matriisissa on kaksi ulottuvuutta:</a:t>
            </a:r>
          </a:p>
          <a:p>
            <a:pPr marL="1242832" lvl="8" indent="0">
              <a:buNone/>
            </a:pPr>
            <a:r>
              <a:rPr lang="fi-FI" dirty="0"/>
              <a:t/>
            </a:r>
            <a:br>
              <a:rPr lang="fi-FI" dirty="0"/>
            </a:br>
            <a:r>
              <a:rPr lang="fi-FI" b="1" dirty="0" smtClean="0"/>
              <a:t>Hankittavan tuote- tai palveluryhmän tulosvaikutus</a:t>
            </a:r>
          </a:p>
          <a:p>
            <a:pPr marL="1242832" lvl="8" indent="0">
              <a:buNone/>
            </a:pPr>
            <a:r>
              <a:rPr lang="fi-FI" sz="1200" dirty="0"/>
              <a:t>T</a:t>
            </a:r>
            <a:r>
              <a:rPr lang="fi-FI" sz="1200" dirty="0" smtClean="0"/>
              <a:t>uote- tai palveluryhmän hankintojen euromääräinen vuosittainen arvo hankintojen kokonaisvolyymiin nähden</a:t>
            </a:r>
            <a:endParaRPr lang="fi-FI" sz="1200" dirty="0"/>
          </a:p>
          <a:p>
            <a:pPr marL="1242832" lvl="8" indent="0">
              <a:buNone/>
            </a:pPr>
            <a:endParaRPr lang="fi-FI" b="1" dirty="0" smtClean="0"/>
          </a:p>
          <a:p>
            <a:pPr marL="1242832" lvl="8" indent="0">
              <a:buNone/>
            </a:pPr>
            <a:r>
              <a:rPr lang="fi-FI" b="1" dirty="0" smtClean="0"/>
              <a:t>Toimittajamarkkinoiden hallittavuus</a:t>
            </a:r>
          </a:p>
          <a:p>
            <a:pPr marL="1242832" lvl="8" indent="0">
              <a:buNone/>
            </a:pPr>
            <a:r>
              <a:rPr lang="fi-FI" sz="1200" dirty="0" smtClean="0"/>
              <a:t>Toimittajamarkkinan hallinnan vaikeus ja siihen liittyvät riskit. Keskeistä toimittajavaihtoehtojen määrä ja markkinoiden kilpailun toimivuus.</a:t>
            </a:r>
          </a:p>
        </p:txBody>
      </p:sp>
      <p:sp>
        <p:nvSpPr>
          <p:cNvPr id="4" name="Alatunnisteen paikkamerkki 3"/>
          <p:cNvSpPr>
            <a:spLocks noGrp="1"/>
          </p:cNvSpPr>
          <p:nvPr>
            <p:ph type="ftr" sz="quarter" idx="11"/>
          </p:nvPr>
        </p:nvSpPr>
        <p:spPr/>
        <p:txBody>
          <a:bodyPr/>
          <a:lstStyle/>
          <a:p>
            <a:r>
              <a:rPr lang="fi-FI" smtClean="0"/>
              <a:t>HANKINTOIHIN LIITTYVÄ STRATEGINEN SUUNNITTELU</a:t>
            </a:r>
            <a:endParaRPr lang="fi-FI" dirty="0"/>
          </a:p>
        </p:txBody>
      </p:sp>
      <p:sp>
        <p:nvSpPr>
          <p:cNvPr id="5" name="Dian numeron paikkamerkki 4"/>
          <p:cNvSpPr>
            <a:spLocks noGrp="1"/>
          </p:cNvSpPr>
          <p:nvPr>
            <p:ph type="sldNum" sz="quarter" idx="12"/>
          </p:nvPr>
        </p:nvSpPr>
        <p:spPr/>
        <p:txBody>
          <a:bodyPr/>
          <a:lstStyle/>
          <a:p>
            <a:fld id="{0E9EC09B-81EE-4D0F-8E4F-0F6E96E51DDF}" type="slidenum">
              <a:rPr lang="fi-FI" smtClean="0"/>
              <a:pPr/>
              <a:t>37</a:t>
            </a:fld>
            <a:endParaRPr lang="fi-FI"/>
          </a:p>
        </p:txBody>
      </p:sp>
      <p:sp>
        <p:nvSpPr>
          <p:cNvPr id="7" name="Tekstiruutu 6"/>
          <p:cNvSpPr txBox="1"/>
          <p:nvPr/>
        </p:nvSpPr>
        <p:spPr>
          <a:xfrm>
            <a:off x="1097280" y="1211834"/>
            <a:ext cx="9302996" cy="338554"/>
          </a:xfrm>
          <a:prstGeom prst="rect">
            <a:avLst/>
          </a:prstGeom>
          <a:noFill/>
        </p:spPr>
        <p:txBody>
          <a:bodyPr wrap="none" rtlCol="0">
            <a:spAutoFit/>
          </a:bodyPr>
          <a:lstStyle/>
          <a:p>
            <a:r>
              <a:rPr lang="fi-FI" sz="1600" dirty="0"/>
              <a:t>Ostoportfolio eli </a:t>
            </a:r>
            <a:r>
              <a:rPr lang="fi-FI" sz="1600" dirty="0" err="1"/>
              <a:t>Kraljicin</a:t>
            </a:r>
            <a:r>
              <a:rPr lang="fi-FI" sz="1600" dirty="0"/>
              <a:t> </a:t>
            </a:r>
            <a:r>
              <a:rPr lang="fi-FI" sz="1600" dirty="0" smtClean="0"/>
              <a:t>matriisi on hankintastrategian </a:t>
            </a:r>
            <a:r>
              <a:rPr lang="fi-FI" sz="1600" dirty="0"/>
              <a:t>ja yksittäisten kategoriastrategioiden kehittämisen </a:t>
            </a:r>
            <a:r>
              <a:rPr lang="fi-FI" sz="1600" dirty="0" smtClean="0"/>
              <a:t>tuki</a:t>
            </a:r>
            <a:endParaRPr lang="fi-FI" sz="1600" dirty="0"/>
          </a:p>
        </p:txBody>
      </p:sp>
      <p:sp>
        <p:nvSpPr>
          <p:cNvPr id="19" name="Tekstiruutu 18"/>
          <p:cNvSpPr txBox="1"/>
          <p:nvPr/>
        </p:nvSpPr>
        <p:spPr>
          <a:xfrm>
            <a:off x="4565043" y="1839863"/>
            <a:ext cx="2402541" cy="1213783"/>
          </a:xfrm>
          <a:prstGeom prst="rect">
            <a:avLst/>
          </a:prstGeom>
          <a:solidFill>
            <a:sysClr val="window" lastClr="FFFFFF"/>
          </a:solidFill>
          <a:ln w="38100" cap="flat" cmpd="sng" algn="ctr">
            <a:solidFill>
              <a:srgbClr val="D54B0B"/>
            </a:solidFill>
            <a:prstDash val="sysDot"/>
          </a:ln>
          <a:effectLst/>
        </p:spPr>
        <p:txBody>
          <a:bodyPr vert="horz" lIns="0" tIns="45720" rIns="0" bIns="45720" rtlCol="0" anchor="ctr">
            <a:noAutofit/>
          </a:bodyPr>
          <a:lstStyle>
            <a:lvl1pPr indent="0" algn="ctr">
              <a:lnSpc>
                <a:spcPct val="90000"/>
              </a:lnSpc>
              <a:spcBef>
                <a:spcPts val="1200"/>
              </a:spcBef>
              <a:spcAft>
                <a:spcPts val="201"/>
              </a:spcAft>
              <a:buClr>
                <a:schemeClr val="accent1"/>
              </a:buClr>
              <a:buSzPct val="100000"/>
              <a:buFont typeface="Arial" panose="020B0604020202020204" pitchFamily="34" charset="0"/>
              <a:buNone/>
              <a:defRPr sz="1300"/>
            </a:lvl1pPr>
            <a:lvl2pPr marL="544081" indent="-342908" defTabSz="914423">
              <a:lnSpc>
                <a:spcPct val="90000"/>
              </a:lnSpc>
              <a:spcBef>
                <a:spcPts val="201"/>
              </a:spcBef>
              <a:spcAft>
                <a:spcPts val="400"/>
              </a:spcAft>
              <a:buClr>
                <a:schemeClr val="accent1"/>
              </a:buClr>
              <a:buFont typeface="Arial" panose="020B0604020202020204" pitchFamily="34" charset="0"/>
              <a:buChar char="•"/>
              <a:defRPr sz="1401">
                <a:solidFill>
                  <a:schemeClr val="lt1"/>
                </a:solidFill>
              </a:defRPr>
            </a:lvl2pPr>
            <a:lvl3pPr marL="726966" indent="-342908" defTabSz="914423">
              <a:lnSpc>
                <a:spcPct val="90000"/>
              </a:lnSpc>
              <a:spcBef>
                <a:spcPts val="201"/>
              </a:spcBef>
              <a:spcAft>
                <a:spcPts val="400"/>
              </a:spcAft>
              <a:buClr>
                <a:schemeClr val="accent1"/>
              </a:buClr>
              <a:buFont typeface="Arial" panose="020B0604020202020204" pitchFamily="34" charset="0"/>
              <a:buChar char="•"/>
              <a:defRPr sz="1401">
                <a:solidFill>
                  <a:schemeClr val="lt1"/>
                </a:solidFill>
              </a:defRPr>
            </a:lvl3pPr>
            <a:lvl4pPr marL="909850" indent="-342908" defTabSz="914423">
              <a:lnSpc>
                <a:spcPct val="90000"/>
              </a:lnSpc>
              <a:spcBef>
                <a:spcPts val="201"/>
              </a:spcBef>
              <a:spcAft>
                <a:spcPts val="400"/>
              </a:spcAft>
              <a:buClr>
                <a:schemeClr val="accent1"/>
              </a:buClr>
              <a:buFont typeface="Arial" panose="020B0604020202020204" pitchFamily="34" charset="0"/>
              <a:buChar char="•"/>
              <a:defRPr sz="1401">
                <a:solidFill>
                  <a:schemeClr val="lt1"/>
                </a:solidFill>
              </a:defRPr>
            </a:lvl4pPr>
            <a:lvl5pPr marL="1092735" indent="-342908" defTabSz="914423">
              <a:lnSpc>
                <a:spcPct val="90000"/>
              </a:lnSpc>
              <a:spcBef>
                <a:spcPts val="201"/>
              </a:spcBef>
              <a:spcAft>
                <a:spcPts val="400"/>
              </a:spcAft>
              <a:buClr>
                <a:schemeClr val="accent1"/>
              </a:buClr>
              <a:buFont typeface="Arial" panose="020B0604020202020204" pitchFamily="34" charset="0"/>
              <a:buChar char="•"/>
              <a:defRPr sz="1401">
                <a:solidFill>
                  <a:schemeClr val="lt1"/>
                </a:solidFill>
              </a:defRPr>
            </a:lvl5pPr>
            <a:lvl6pPr marL="1100028" indent="-228606" defTabSz="914423">
              <a:lnSpc>
                <a:spcPct val="90000"/>
              </a:lnSpc>
              <a:spcBef>
                <a:spcPts val="201"/>
              </a:spcBef>
              <a:spcAft>
                <a:spcPts val="400"/>
              </a:spcAft>
              <a:buClr>
                <a:schemeClr val="accent1"/>
              </a:buClr>
              <a:buFont typeface="Calibri" pitchFamily="34" charset="0"/>
              <a:buChar char="◦"/>
              <a:defRPr sz="1401">
                <a:solidFill>
                  <a:schemeClr val="lt1"/>
                </a:solidFill>
              </a:defRPr>
            </a:lvl6pPr>
            <a:lvl7pPr marL="1300033" indent="-228606" defTabSz="914423">
              <a:lnSpc>
                <a:spcPct val="90000"/>
              </a:lnSpc>
              <a:spcBef>
                <a:spcPts val="201"/>
              </a:spcBef>
              <a:spcAft>
                <a:spcPts val="400"/>
              </a:spcAft>
              <a:buClr>
                <a:schemeClr val="accent1"/>
              </a:buClr>
              <a:buFont typeface="Calibri" pitchFamily="34" charset="0"/>
              <a:buChar char="◦"/>
              <a:defRPr sz="1401">
                <a:solidFill>
                  <a:schemeClr val="lt1"/>
                </a:solidFill>
              </a:defRPr>
            </a:lvl7pPr>
            <a:lvl8pPr marL="1500038" indent="-228606" defTabSz="914423">
              <a:lnSpc>
                <a:spcPct val="90000"/>
              </a:lnSpc>
              <a:spcBef>
                <a:spcPts val="201"/>
              </a:spcBef>
              <a:spcAft>
                <a:spcPts val="400"/>
              </a:spcAft>
              <a:buClr>
                <a:schemeClr val="accent1"/>
              </a:buClr>
              <a:buFont typeface="Calibri" pitchFamily="34" charset="0"/>
              <a:buChar char="◦"/>
              <a:defRPr sz="1401">
                <a:solidFill>
                  <a:schemeClr val="lt1"/>
                </a:solidFill>
              </a:defRPr>
            </a:lvl8pPr>
            <a:lvl9pPr marL="1700043" indent="-228606" defTabSz="914423">
              <a:lnSpc>
                <a:spcPct val="90000"/>
              </a:lnSpc>
              <a:spcBef>
                <a:spcPts val="201"/>
              </a:spcBef>
              <a:spcAft>
                <a:spcPts val="400"/>
              </a:spcAft>
              <a:buClr>
                <a:schemeClr val="accent1"/>
              </a:buClr>
              <a:buFont typeface="Calibri" pitchFamily="34" charset="0"/>
              <a:buChar char="◦"/>
              <a:defRPr sz="1401">
                <a:solidFill>
                  <a:schemeClr val="lt1"/>
                </a:solidFill>
              </a:defRPr>
            </a:lvl9pPr>
          </a:lstStyle>
          <a:p>
            <a:pPr marL="180975" algn="l">
              <a:lnSpc>
                <a:spcPct val="100000"/>
              </a:lnSpc>
              <a:spcBef>
                <a:spcPts val="0"/>
              </a:spcBef>
              <a:spcAft>
                <a:spcPts val="500"/>
              </a:spcAft>
              <a:buClr>
                <a:srgbClr val="900000"/>
              </a:buClr>
            </a:pPr>
            <a:r>
              <a:rPr lang="fi-FI" sz="1200" kern="0" dirty="0">
                <a:solidFill>
                  <a:srgbClr val="000000">
                    <a:lumMod val="75000"/>
                    <a:lumOff val="25000"/>
                  </a:srgbClr>
                </a:solidFill>
              </a:rPr>
              <a:t>Tunnista mihin osioon tuote- tai palveluryhmä kuuluu. </a:t>
            </a:r>
            <a:r>
              <a:rPr lang="fi-FI" sz="1200" kern="0" dirty="0" smtClean="0">
                <a:solidFill>
                  <a:srgbClr val="000000">
                    <a:lumMod val="75000"/>
                    <a:lumOff val="25000"/>
                  </a:srgbClr>
                </a:solidFill>
              </a:rPr>
              <a:t>Käytä </a:t>
            </a:r>
            <a:r>
              <a:rPr lang="fi-FI" sz="1200" kern="0" dirty="0">
                <a:solidFill>
                  <a:srgbClr val="000000">
                    <a:lumMod val="75000"/>
                    <a:lumOff val="25000"/>
                  </a:srgbClr>
                </a:solidFill>
              </a:rPr>
              <a:t>kyseisen osion perusstrategiaa pohjana perusteellisemman tuote- ja palveluryhmäkohtaisen hankintastrategian laatimiselle.</a:t>
            </a:r>
          </a:p>
        </p:txBody>
      </p:sp>
      <p:sp>
        <p:nvSpPr>
          <p:cNvPr id="12" name="Ellipsi 11"/>
          <p:cNvSpPr/>
          <p:nvPr/>
        </p:nvSpPr>
        <p:spPr>
          <a:xfrm>
            <a:off x="1554583" y="3803783"/>
            <a:ext cx="640934" cy="640934"/>
          </a:xfrm>
          <a:prstGeom prst="ellipse">
            <a:avLst/>
          </a:prstGeom>
          <a:solidFill>
            <a:srgbClr val="D54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dirty="0" smtClean="0"/>
              <a:t>1</a:t>
            </a:r>
            <a:endParaRPr lang="fi-FI" sz="2000" dirty="0"/>
          </a:p>
        </p:txBody>
      </p:sp>
      <p:sp>
        <p:nvSpPr>
          <p:cNvPr id="13" name="Ellipsi 12"/>
          <p:cNvSpPr/>
          <p:nvPr/>
        </p:nvSpPr>
        <p:spPr>
          <a:xfrm>
            <a:off x="1554583" y="4856838"/>
            <a:ext cx="640934" cy="640934"/>
          </a:xfrm>
          <a:prstGeom prst="ellipse">
            <a:avLst/>
          </a:prstGeom>
          <a:solidFill>
            <a:srgbClr val="D54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dirty="0" smtClean="0"/>
              <a:t>2</a:t>
            </a:r>
            <a:endParaRPr lang="fi-FI" sz="2000" dirty="0"/>
          </a:p>
        </p:txBody>
      </p:sp>
      <p:sp>
        <p:nvSpPr>
          <p:cNvPr id="14" name="Suorakulmio 13">
            <a:hlinkClick r:id="rId3" action="ppaction://hlinksldjump"/>
          </p:cNvPr>
          <p:cNvSpPr/>
          <p:nvPr/>
        </p:nvSpPr>
        <p:spPr>
          <a:xfrm>
            <a:off x="10822305" y="6459787"/>
            <a:ext cx="1219200" cy="274458"/>
          </a:xfrm>
          <a:prstGeom prst="rect">
            <a:avLst/>
          </a:prstGeom>
          <a:solidFill>
            <a:srgbClr val="C03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pic>
        <p:nvPicPr>
          <p:cNvPr id="15" name="Kuva 14">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24" y="-66382"/>
            <a:ext cx="1347733" cy="1266832"/>
          </a:xfrm>
          <a:prstGeom prst="rect">
            <a:avLst/>
          </a:prstGeom>
        </p:spPr>
      </p:pic>
    </p:spTree>
    <p:extLst>
      <p:ext uri="{BB962C8B-B14F-4D97-AF65-F5344CB8AC3E}">
        <p14:creationId xmlns:p14="http://schemas.microsoft.com/office/powerpoint/2010/main" val="2366447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uorakulmio 4">
            <a:hlinkClick r:id="rId2" action="ppaction://hlinksldjump"/>
          </p:cNvPr>
          <p:cNvSpPr/>
          <p:nvPr/>
        </p:nvSpPr>
        <p:spPr>
          <a:xfrm>
            <a:off x="10822305" y="6459787"/>
            <a:ext cx="1219200" cy="274458"/>
          </a:xfrm>
          <a:prstGeom prst="rect">
            <a:avLst/>
          </a:prstGeom>
          <a:solidFill>
            <a:srgbClr val="C03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
        <p:nvSpPr>
          <p:cNvPr id="6" name="Alatunnisteen paikkamerkki 5"/>
          <p:cNvSpPr>
            <a:spLocks noGrp="1"/>
          </p:cNvSpPr>
          <p:nvPr>
            <p:ph type="ftr" sz="quarter" idx="11"/>
          </p:nvPr>
        </p:nvSpPr>
        <p:spPr/>
        <p:txBody>
          <a:bodyPr/>
          <a:lstStyle/>
          <a:p>
            <a:r>
              <a:rPr lang="fi-FI" smtClean="0"/>
              <a:t>HANKINTOIHIN LIITTYVÄ STRATEGINEN SUUNNITTELU</a:t>
            </a:r>
            <a:endParaRPr lang="fi-FI" dirty="0"/>
          </a:p>
        </p:txBody>
      </p:sp>
      <p:graphicFrame>
        <p:nvGraphicFramePr>
          <p:cNvPr id="9" name="Content Placeholder 6"/>
          <p:cNvGraphicFramePr>
            <a:graphicFrameLocks/>
          </p:cNvGraphicFramePr>
          <p:nvPr>
            <p:extLst>
              <p:ext uri="{D42A27DB-BD31-4B8C-83A1-F6EECF244321}">
                <p14:modId xmlns:p14="http://schemas.microsoft.com/office/powerpoint/2010/main" val="3914100118"/>
              </p:ext>
            </p:extLst>
          </p:nvPr>
        </p:nvGraphicFramePr>
        <p:xfrm>
          <a:off x="696036" y="1514899"/>
          <a:ext cx="10604309" cy="4634374"/>
        </p:xfrm>
        <a:graphic>
          <a:graphicData uri="http://schemas.openxmlformats.org/drawingml/2006/table">
            <a:tbl>
              <a:tblPr firstRow="1" bandRow="1">
                <a:tableStyleId>{9D7B26C5-4107-4FEC-AEDC-1716B250A1EF}</a:tableStyleId>
              </a:tblPr>
              <a:tblGrid>
                <a:gridCol w="5405424"/>
                <a:gridCol w="1747779"/>
                <a:gridCol w="1798759"/>
                <a:gridCol w="1652347"/>
              </a:tblGrid>
              <a:tr h="2866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sz="1600" dirty="0" smtClean="0"/>
                        <a:t>Hyötypotentiaali</a:t>
                      </a:r>
                      <a:r>
                        <a:rPr lang="fi-FI" sz="1600" baseline="0" dirty="0" smtClean="0"/>
                        <a:t> kaupungille</a:t>
                      </a:r>
                      <a:endParaRPr lang="fi-FI" sz="1600" b="1" dirty="0" smtClean="0"/>
                    </a:p>
                  </a:txBody>
                  <a:tcPr/>
                </a:tc>
                <a:tc>
                  <a:txBody>
                    <a:bodyPr/>
                    <a:lstStyle/>
                    <a:p>
                      <a:endParaRPr lang="fi-FI" sz="1600" dirty="0"/>
                    </a:p>
                  </a:txBody>
                  <a:tcPr/>
                </a:tc>
                <a:tc>
                  <a:txBody>
                    <a:bodyPr/>
                    <a:lstStyle/>
                    <a:p>
                      <a:endParaRPr lang="fi-FI" sz="1600" dirty="0"/>
                    </a:p>
                  </a:txBody>
                  <a:tcPr/>
                </a:tc>
                <a:tc>
                  <a:txBody>
                    <a:bodyPr/>
                    <a:lstStyle/>
                    <a:p>
                      <a:endParaRPr lang="fi-FI" sz="1600" dirty="0"/>
                    </a:p>
                  </a:txBody>
                  <a:tcPr/>
                </a:tc>
              </a:tr>
              <a:tr h="364330">
                <a:tc>
                  <a:txBody>
                    <a:bodyPr/>
                    <a:lstStyle/>
                    <a:p>
                      <a:r>
                        <a:rPr lang="fi-FI" sz="1400" dirty="0" smtClean="0"/>
                        <a:t>Hankinnan ennakoitu arvo/v</a:t>
                      </a:r>
                      <a:endParaRPr lang="fi-FI" sz="1400" dirty="0">
                        <a:solidFill>
                          <a:schemeClr val="tx1"/>
                        </a:solidFill>
                      </a:endParaRPr>
                    </a:p>
                  </a:txBody>
                  <a:tcPr/>
                </a:tc>
                <a:tc>
                  <a:txBody>
                    <a:bodyPr/>
                    <a:lstStyle/>
                    <a:p>
                      <a:r>
                        <a:rPr lang="fi-FI" sz="1400" dirty="0" smtClean="0"/>
                        <a:t>&lt;</a:t>
                      </a:r>
                      <a:r>
                        <a:rPr lang="fi-FI" sz="1400" baseline="0" dirty="0" smtClean="0"/>
                        <a:t> </a:t>
                      </a:r>
                      <a:r>
                        <a:rPr lang="fi-FI" sz="1400" dirty="0" smtClean="0"/>
                        <a:t>1 M€</a:t>
                      </a:r>
                      <a:endParaRPr lang="fi-FI" sz="1400" dirty="0">
                        <a:solidFill>
                          <a:schemeClr val="tx1"/>
                        </a:solidFill>
                      </a:endParaRPr>
                    </a:p>
                  </a:txBody>
                  <a:tcPr/>
                </a:tc>
                <a:tc>
                  <a:txBody>
                    <a:bodyPr/>
                    <a:lstStyle/>
                    <a:p>
                      <a:r>
                        <a:rPr lang="fi-FI" sz="1400" dirty="0" smtClean="0"/>
                        <a:t>1-5 M€</a:t>
                      </a:r>
                      <a:endParaRPr lang="fi-FI" sz="1400" dirty="0">
                        <a:solidFill>
                          <a:schemeClr val="tx1"/>
                        </a:solidFill>
                      </a:endParaRPr>
                    </a:p>
                  </a:txBody>
                  <a:tcPr/>
                </a:tc>
                <a:tc>
                  <a:txBody>
                    <a:bodyPr/>
                    <a:lstStyle/>
                    <a:p>
                      <a:pPr algn="l"/>
                      <a:r>
                        <a:rPr lang="fi-FI" sz="1400" dirty="0" smtClean="0"/>
                        <a:t>&gt; 5 M€</a:t>
                      </a:r>
                      <a:endParaRPr lang="fi-FI" sz="1400" dirty="0">
                        <a:solidFill>
                          <a:schemeClr val="tx1"/>
                        </a:solidFill>
                      </a:endParaRPr>
                    </a:p>
                  </a:txBody>
                  <a:tcPr/>
                </a:tc>
              </a:tr>
              <a:tr h="364330">
                <a:tc>
                  <a:txBody>
                    <a:bodyPr/>
                    <a:lstStyle/>
                    <a:p>
                      <a:r>
                        <a:rPr lang="fi-FI" sz="1400" dirty="0" smtClean="0"/>
                        <a:t>Tuottavuus- / säästöpotentiaali omalle yksikölle</a:t>
                      </a:r>
                      <a:endParaRPr lang="fi-FI" sz="1400" dirty="0">
                        <a:solidFill>
                          <a:schemeClr val="tx1"/>
                        </a:solidFill>
                      </a:endParaRPr>
                    </a:p>
                  </a:txBody>
                  <a:tcPr/>
                </a:tc>
                <a:tc>
                  <a:txBody>
                    <a:bodyPr/>
                    <a:lstStyle/>
                    <a:p>
                      <a:r>
                        <a:rPr lang="fi-FI" sz="1400" dirty="0" smtClean="0"/>
                        <a:t>Pieni</a:t>
                      </a:r>
                      <a:endParaRPr lang="fi-FI" sz="1400" dirty="0">
                        <a:solidFill>
                          <a:schemeClr val="tx1"/>
                        </a:solidFill>
                      </a:endParaRPr>
                    </a:p>
                  </a:txBody>
                  <a:tcPr/>
                </a:tc>
                <a:tc>
                  <a:txBody>
                    <a:bodyPr/>
                    <a:lstStyle/>
                    <a:p>
                      <a:r>
                        <a:rPr lang="fi-FI" sz="1400" dirty="0" smtClean="0"/>
                        <a:t>Kohtalainen</a:t>
                      </a:r>
                      <a:r>
                        <a:rPr lang="fi-FI" sz="1400" baseline="0" dirty="0" smtClean="0"/>
                        <a:t> </a:t>
                      </a:r>
                      <a:endParaRPr lang="fi-FI" sz="1400" dirty="0">
                        <a:solidFill>
                          <a:schemeClr val="tx1"/>
                        </a:solidFill>
                      </a:endParaRPr>
                    </a:p>
                  </a:txBody>
                  <a:tcPr/>
                </a:tc>
                <a:tc>
                  <a:txBody>
                    <a:bodyPr/>
                    <a:lstStyle/>
                    <a:p>
                      <a:r>
                        <a:rPr lang="fi-FI" sz="1400" dirty="0" smtClean="0"/>
                        <a:t>Suuri</a:t>
                      </a:r>
                      <a:r>
                        <a:rPr lang="fi-FI" sz="1400" baseline="0" dirty="0" smtClean="0"/>
                        <a:t> </a:t>
                      </a:r>
                      <a:endParaRPr lang="fi-FI" sz="1400" dirty="0">
                        <a:solidFill>
                          <a:schemeClr val="tx1"/>
                        </a:solidFill>
                      </a:endParaRPr>
                    </a:p>
                  </a:txBody>
                  <a:tcPr/>
                </a:tc>
              </a:tr>
              <a:tr h="364330">
                <a:tc>
                  <a:txBody>
                    <a:bodyPr/>
                    <a:lstStyle/>
                    <a:p>
                      <a:r>
                        <a:rPr lang="fi-FI" sz="1400" dirty="0" smtClean="0"/>
                        <a:t>Tuottavuus- / säästöpotentiaali kaupungille</a:t>
                      </a:r>
                      <a:endParaRPr lang="fi-FI" sz="1400" dirty="0">
                        <a:solidFill>
                          <a:schemeClr val="tx1"/>
                        </a:solidFill>
                      </a:endParaRPr>
                    </a:p>
                  </a:txBody>
                  <a:tcPr/>
                </a:tc>
                <a:tc>
                  <a:txBody>
                    <a:bodyPr/>
                    <a:lstStyle/>
                    <a:p>
                      <a:r>
                        <a:rPr lang="fi-FI" sz="1400" dirty="0" smtClean="0"/>
                        <a:t>Pieni</a:t>
                      </a:r>
                      <a:endParaRPr lang="fi-FI" sz="1400" dirty="0">
                        <a:solidFill>
                          <a:schemeClr val="tx1"/>
                        </a:solidFill>
                      </a:endParaRPr>
                    </a:p>
                  </a:txBody>
                  <a:tcPr/>
                </a:tc>
                <a:tc>
                  <a:txBody>
                    <a:bodyPr/>
                    <a:lstStyle/>
                    <a:p>
                      <a:r>
                        <a:rPr lang="fi-FI" sz="1400" dirty="0" smtClean="0"/>
                        <a:t>Kohtalainen</a:t>
                      </a:r>
                      <a:r>
                        <a:rPr lang="fi-FI" sz="1400" baseline="0" dirty="0" smtClean="0"/>
                        <a:t> </a:t>
                      </a:r>
                      <a:endParaRPr lang="fi-FI" sz="1400" dirty="0">
                        <a:solidFill>
                          <a:schemeClr val="tx1"/>
                        </a:solidFill>
                      </a:endParaRPr>
                    </a:p>
                  </a:txBody>
                  <a:tcPr/>
                </a:tc>
                <a:tc>
                  <a:txBody>
                    <a:bodyPr/>
                    <a:lstStyle/>
                    <a:p>
                      <a:r>
                        <a:rPr lang="fi-FI" sz="1400" dirty="0" smtClean="0"/>
                        <a:t>Suuri</a:t>
                      </a:r>
                      <a:r>
                        <a:rPr lang="fi-FI" sz="1400" baseline="0" dirty="0" smtClean="0"/>
                        <a:t> </a:t>
                      </a:r>
                      <a:endParaRPr lang="fi-FI" sz="1400" dirty="0">
                        <a:solidFill>
                          <a:schemeClr val="tx1"/>
                        </a:solidFill>
                      </a:endParaRPr>
                    </a:p>
                  </a:txBody>
                  <a:tcPr/>
                </a:tc>
              </a:tr>
              <a:tr h="364330">
                <a:tc>
                  <a:txBody>
                    <a:bodyPr/>
                    <a:lstStyle/>
                    <a:p>
                      <a:r>
                        <a:rPr lang="fi-FI" sz="1400" dirty="0" smtClean="0"/>
                        <a:t>Palvelun</a:t>
                      </a:r>
                      <a:r>
                        <a:rPr lang="fi-FI" sz="1400" baseline="0" dirty="0" smtClean="0"/>
                        <a:t> tai tavaran </a:t>
                      </a:r>
                      <a:r>
                        <a:rPr lang="fi-FI" sz="1400" dirty="0" smtClean="0"/>
                        <a:t>laadun</a:t>
                      </a:r>
                      <a:r>
                        <a:rPr lang="fi-FI" sz="1400" baseline="0" dirty="0" smtClean="0"/>
                        <a:t> parannus </a:t>
                      </a:r>
                      <a:endParaRPr lang="fi-FI" sz="1400" dirty="0">
                        <a:solidFill>
                          <a:schemeClr val="tx1"/>
                        </a:solidFill>
                      </a:endParaRPr>
                    </a:p>
                  </a:txBody>
                  <a:tcPr/>
                </a:tc>
                <a:tc>
                  <a:txBody>
                    <a:bodyPr/>
                    <a:lstStyle/>
                    <a:p>
                      <a:r>
                        <a:rPr lang="fi-FI" sz="1400" dirty="0" smtClean="0"/>
                        <a:t>Pieni</a:t>
                      </a:r>
                      <a:endParaRPr lang="fi-FI" sz="1400" dirty="0">
                        <a:solidFill>
                          <a:schemeClr val="tx1"/>
                        </a:solidFill>
                      </a:endParaRPr>
                    </a:p>
                  </a:txBody>
                  <a:tcPr/>
                </a:tc>
                <a:tc>
                  <a:txBody>
                    <a:bodyPr/>
                    <a:lstStyle/>
                    <a:p>
                      <a:r>
                        <a:rPr lang="fi-FI" sz="1400" dirty="0" smtClean="0"/>
                        <a:t>Kohtalainen</a:t>
                      </a:r>
                      <a:r>
                        <a:rPr lang="fi-FI" sz="1400" baseline="0" dirty="0" smtClean="0"/>
                        <a:t> </a:t>
                      </a:r>
                      <a:endParaRPr lang="fi-FI" sz="1400" dirty="0">
                        <a:solidFill>
                          <a:schemeClr val="tx1"/>
                        </a:solidFill>
                      </a:endParaRPr>
                    </a:p>
                  </a:txBody>
                  <a:tcPr/>
                </a:tc>
                <a:tc>
                  <a:txBody>
                    <a:bodyPr/>
                    <a:lstStyle/>
                    <a:p>
                      <a:r>
                        <a:rPr lang="fi-FI" sz="1400" dirty="0" smtClean="0"/>
                        <a:t>Suuri</a:t>
                      </a:r>
                      <a:r>
                        <a:rPr lang="fi-FI" sz="1400" baseline="0" dirty="0" smtClean="0"/>
                        <a:t> </a:t>
                      </a:r>
                      <a:endParaRPr lang="fi-FI" sz="1400" dirty="0">
                        <a:solidFill>
                          <a:schemeClr val="tx1"/>
                        </a:solidFill>
                      </a:endParaRPr>
                    </a:p>
                  </a:txBody>
                  <a:tcPr/>
                </a:tc>
              </a:tr>
              <a:tr h="364330">
                <a:tc>
                  <a:txBody>
                    <a:bodyPr/>
                    <a:lstStyle/>
                    <a:p>
                      <a:r>
                        <a:rPr lang="fi-FI" sz="1400" dirty="0" smtClean="0"/>
                        <a:t>Ympäristövaikutukset</a:t>
                      </a:r>
                      <a:endParaRPr lang="fi-FI" sz="1400" dirty="0">
                        <a:solidFill>
                          <a:schemeClr val="tx1"/>
                        </a:solidFill>
                      </a:endParaRPr>
                    </a:p>
                  </a:txBody>
                  <a:tcPr/>
                </a:tc>
                <a:tc>
                  <a:txBody>
                    <a:bodyPr/>
                    <a:lstStyle/>
                    <a:p>
                      <a:r>
                        <a:rPr lang="fi-FI" sz="1400" dirty="0" smtClean="0"/>
                        <a:t>Pieni</a:t>
                      </a:r>
                      <a:endParaRPr lang="fi-FI" sz="1400" dirty="0">
                        <a:solidFill>
                          <a:schemeClr val="tx1"/>
                        </a:solidFill>
                      </a:endParaRPr>
                    </a:p>
                  </a:txBody>
                  <a:tcPr/>
                </a:tc>
                <a:tc>
                  <a:txBody>
                    <a:bodyPr/>
                    <a:lstStyle/>
                    <a:p>
                      <a:r>
                        <a:rPr lang="fi-FI" sz="1400" dirty="0" smtClean="0"/>
                        <a:t>Kohtalainen</a:t>
                      </a:r>
                      <a:r>
                        <a:rPr lang="fi-FI" sz="1400" baseline="0" dirty="0" smtClean="0"/>
                        <a:t> </a:t>
                      </a:r>
                      <a:endParaRPr lang="fi-FI" sz="1400" dirty="0">
                        <a:solidFill>
                          <a:schemeClr val="tx1"/>
                        </a:solidFill>
                      </a:endParaRPr>
                    </a:p>
                  </a:txBody>
                  <a:tcPr/>
                </a:tc>
                <a:tc>
                  <a:txBody>
                    <a:bodyPr/>
                    <a:lstStyle/>
                    <a:p>
                      <a:r>
                        <a:rPr lang="fi-FI" sz="1400" dirty="0" smtClean="0"/>
                        <a:t>Suuri</a:t>
                      </a:r>
                      <a:r>
                        <a:rPr lang="fi-FI" sz="1400" baseline="0" dirty="0" smtClean="0"/>
                        <a:t> </a:t>
                      </a:r>
                      <a:endParaRPr lang="fi-FI" sz="1400" dirty="0">
                        <a:solidFill>
                          <a:schemeClr val="tx1"/>
                        </a:solidFill>
                      </a:endParaRPr>
                    </a:p>
                  </a:txBody>
                  <a:tcPr/>
                </a:tc>
              </a:tr>
              <a:tr h="364330">
                <a:tc>
                  <a:txBody>
                    <a:bodyPr/>
                    <a:lstStyle/>
                    <a:p>
                      <a:r>
                        <a:rPr lang="fi-FI" sz="1400" dirty="0" smtClean="0"/>
                        <a:t>Laajat</a:t>
                      </a:r>
                      <a:r>
                        <a:rPr lang="fi-FI" sz="1400" baseline="0" dirty="0" smtClean="0"/>
                        <a:t> sosiaaliset vaikutukset</a:t>
                      </a:r>
                      <a:endParaRPr lang="fi-FI" sz="1400" dirty="0">
                        <a:solidFill>
                          <a:schemeClr val="tx1"/>
                        </a:solidFill>
                      </a:endParaRPr>
                    </a:p>
                  </a:txBody>
                  <a:tcPr/>
                </a:tc>
                <a:tc>
                  <a:txBody>
                    <a:bodyPr/>
                    <a:lstStyle/>
                    <a:p>
                      <a:r>
                        <a:rPr lang="fi-FI" sz="1400" dirty="0" smtClean="0"/>
                        <a:t>Pieni</a:t>
                      </a:r>
                      <a:endParaRPr lang="fi-FI" sz="1400" dirty="0">
                        <a:solidFill>
                          <a:schemeClr val="tx1"/>
                        </a:solidFill>
                      </a:endParaRPr>
                    </a:p>
                  </a:txBody>
                  <a:tcPr/>
                </a:tc>
                <a:tc>
                  <a:txBody>
                    <a:bodyPr/>
                    <a:lstStyle/>
                    <a:p>
                      <a:r>
                        <a:rPr lang="fi-FI" sz="1400" dirty="0" smtClean="0"/>
                        <a:t>Kohtalainen</a:t>
                      </a:r>
                      <a:r>
                        <a:rPr lang="fi-FI" sz="1400" baseline="0" dirty="0" smtClean="0"/>
                        <a:t> </a:t>
                      </a:r>
                      <a:endParaRPr lang="fi-FI" sz="1400" dirty="0">
                        <a:solidFill>
                          <a:schemeClr val="tx1"/>
                        </a:solidFill>
                      </a:endParaRPr>
                    </a:p>
                  </a:txBody>
                  <a:tcPr/>
                </a:tc>
                <a:tc>
                  <a:txBody>
                    <a:bodyPr/>
                    <a:lstStyle/>
                    <a:p>
                      <a:r>
                        <a:rPr lang="fi-FI" sz="1400" dirty="0" smtClean="0"/>
                        <a:t>Suuri</a:t>
                      </a:r>
                      <a:r>
                        <a:rPr lang="fi-FI" sz="1400" baseline="0" dirty="0" smtClean="0"/>
                        <a:t> </a:t>
                      </a:r>
                      <a:endParaRPr lang="fi-FI" sz="1400" dirty="0">
                        <a:solidFill>
                          <a:schemeClr val="tx1"/>
                        </a:solidFill>
                      </a:endParaRPr>
                    </a:p>
                  </a:txBody>
                  <a:tcPr/>
                </a:tc>
              </a:tr>
              <a:tr h="364330">
                <a:tc>
                  <a:txBody>
                    <a:bodyPr/>
                    <a:lstStyle/>
                    <a:p>
                      <a:r>
                        <a:rPr lang="fi-FI" sz="1400" dirty="0" smtClean="0"/>
                        <a:t>Synergiamahdollisuudet</a:t>
                      </a:r>
                      <a:r>
                        <a:rPr lang="fi-FI" sz="1400" baseline="0" dirty="0" smtClean="0"/>
                        <a:t> kaupungin sisällä </a:t>
                      </a:r>
                      <a:endParaRPr lang="fi-FI" sz="1400" b="0" dirty="0">
                        <a:solidFill>
                          <a:schemeClr val="tx1"/>
                        </a:solidFill>
                      </a:endParaRPr>
                    </a:p>
                  </a:txBody>
                  <a:tcPr/>
                </a:tc>
                <a:tc>
                  <a:txBody>
                    <a:bodyPr/>
                    <a:lstStyle/>
                    <a:p>
                      <a:r>
                        <a:rPr lang="fi-FI" sz="1400" dirty="0" smtClean="0"/>
                        <a:t>Pieni</a:t>
                      </a:r>
                      <a:endParaRPr lang="fi-FI" sz="1400" dirty="0">
                        <a:solidFill>
                          <a:schemeClr val="tx1"/>
                        </a:solidFill>
                      </a:endParaRPr>
                    </a:p>
                  </a:txBody>
                  <a:tcPr/>
                </a:tc>
                <a:tc>
                  <a:txBody>
                    <a:bodyPr/>
                    <a:lstStyle/>
                    <a:p>
                      <a:r>
                        <a:rPr lang="fi-FI" sz="1400" dirty="0" smtClean="0"/>
                        <a:t>Kohtalainen</a:t>
                      </a:r>
                      <a:r>
                        <a:rPr lang="fi-FI" sz="1400" baseline="0" dirty="0" smtClean="0"/>
                        <a:t> </a:t>
                      </a:r>
                      <a:endParaRPr lang="fi-FI" sz="1400" dirty="0">
                        <a:solidFill>
                          <a:schemeClr val="tx1"/>
                        </a:solidFill>
                      </a:endParaRPr>
                    </a:p>
                  </a:txBody>
                  <a:tcPr/>
                </a:tc>
                <a:tc>
                  <a:txBody>
                    <a:bodyPr/>
                    <a:lstStyle/>
                    <a:p>
                      <a:r>
                        <a:rPr lang="fi-FI" sz="1400" dirty="0" smtClean="0"/>
                        <a:t>Suuri</a:t>
                      </a:r>
                      <a:r>
                        <a:rPr lang="fi-FI" sz="1400" baseline="0" dirty="0" smtClean="0"/>
                        <a:t> </a:t>
                      </a:r>
                      <a:endParaRPr lang="fi-FI" sz="1400" dirty="0">
                        <a:solidFill>
                          <a:schemeClr val="tx1"/>
                        </a:solidFill>
                      </a:endParaRPr>
                    </a:p>
                  </a:txBody>
                  <a:tcPr/>
                </a:tc>
              </a:tr>
              <a:tr h="400763">
                <a:tc>
                  <a:txBody>
                    <a:bodyPr/>
                    <a:lstStyle/>
                    <a:p>
                      <a:r>
                        <a:rPr lang="fi-FI" sz="1600" b="1" kern="1200" dirty="0" smtClean="0">
                          <a:solidFill>
                            <a:schemeClr val="tx1"/>
                          </a:solidFill>
                          <a:latin typeface="+mn-lt"/>
                          <a:ea typeface="+mn-ea"/>
                          <a:cs typeface="+mn-cs"/>
                        </a:rPr>
                        <a:t>Markkinat ja osaamiset  </a:t>
                      </a:r>
                      <a:endParaRPr lang="fi-FI" sz="1600" b="1" kern="1200" dirty="0">
                        <a:solidFill>
                          <a:schemeClr val="tx1"/>
                        </a:solidFill>
                        <a:latin typeface="+mn-lt"/>
                        <a:ea typeface="+mn-ea"/>
                        <a:cs typeface="+mn-cs"/>
                      </a:endParaRPr>
                    </a:p>
                  </a:txBody>
                  <a:tcPr/>
                </a:tc>
                <a:tc>
                  <a:txBody>
                    <a:bodyPr/>
                    <a:lstStyle/>
                    <a:p>
                      <a:endParaRPr lang="fi-FI" sz="1600" b="1" dirty="0">
                        <a:solidFill>
                          <a:schemeClr val="bg1"/>
                        </a:solidFill>
                      </a:endParaRPr>
                    </a:p>
                  </a:txBody>
                  <a:tcPr/>
                </a:tc>
                <a:tc>
                  <a:txBody>
                    <a:bodyPr/>
                    <a:lstStyle/>
                    <a:p>
                      <a:endParaRPr lang="fi-FI" sz="1600" b="1" dirty="0">
                        <a:solidFill>
                          <a:schemeClr val="bg1"/>
                        </a:solidFill>
                      </a:endParaRPr>
                    </a:p>
                  </a:txBody>
                  <a:tcPr/>
                </a:tc>
                <a:tc>
                  <a:txBody>
                    <a:bodyPr/>
                    <a:lstStyle/>
                    <a:p>
                      <a:endParaRPr lang="fi-FI" sz="1600" b="1" dirty="0">
                        <a:solidFill>
                          <a:schemeClr val="bg1"/>
                        </a:solidFill>
                      </a:endParaRPr>
                    </a:p>
                  </a:txBody>
                  <a:tcPr/>
                </a:tc>
              </a:tr>
              <a:tr h="6193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sz="1400" dirty="0" smtClean="0"/>
                        <a:t>Markkinoiden valmius vastata kaupungin tarpeeseen </a:t>
                      </a:r>
                      <a:r>
                        <a:rPr lang="fi-FI" sz="1400" baseline="0" dirty="0" smtClean="0"/>
                        <a:t> </a:t>
                      </a:r>
                      <a:endParaRPr lang="fi-FI"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sz="1400" dirty="0" smtClean="0"/>
                        <a:t>Löytyy valmiita</a:t>
                      </a:r>
                      <a:r>
                        <a:rPr lang="fi-FI" sz="1400" baseline="0" dirty="0" smtClean="0"/>
                        <a:t> ratkaisuja</a:t>
                      </a:r>
                    </a:p>
                  </a:txBody>
                  <a:tcPr/>
                </a:tc>
                <a:tc>
                  <a:txBody>
                    <a:bodyPr/>
                    <a:lstStyle/>
                    <a:p>
                      <a:r>
                        <a:rPr lang="fi-FI" sz="1400" dirty="0" smtClean="0"/>
                        <a:t>Puolivalmiita, vaatii kokeiluja</a:t>
                      </a:r>
                      <a:endParaRPr lang="fi-FI"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sz="1400" baseline="0" dirty="0" smtClean="0"/>
                        <a:t>Ei valmiita ratkaisuja</a:t>
                      </a:r>
                    </a:p>
                  </a:txBody>
                  <a:tcPr/>
                </a:tc>
              </a:tr>
              <a:tr h="364330">
                <a:tc>
                  <a:txBody>
                    <a:bodyPr/>
                    <a:lstStyle/>
                    <a:p>
                      <a:r>
                        <a:rPr lang="fi-FI" sz="1400" dirty="0" smtClean="0"/>
                        <a:t>Ratkaisun</a:t>
                      </a:r>
                      <a:r>
                        <a:rPr lang="fi-FI" sz="1400" baseline="0" dirty="0" smtClean="0"/>
                        <a:t> skaalautumispotentiaali markkinoilla</a:t>
                      </a:r>
                      <a:endParaRPr lang="fi-FI" sz="1400" dirty="0"/>
                    </a:p>
                  </a:txBody>
                  <a:tcPr/>
                </a:tc>
                <a:tc>
                  <a:txBody>
                    <a:bodyPr/>
                    <a:lstStyle/>
                    <a:p>
                      <a:r>
                        <a:rPr lang="fi-FI" sz="1400" dirty="0" smtClean="0"/>
                        <a:t>Pieni</a:t>
                      </a:r>
                      <a:endParaRPr lang="fi-FI" sz="1400" dirty="0"/>
                    </a:p>
                  </a:txBody>
                  <a:tcPr/>
                </a:tc>
                <a:tc>
                  <a:txBody>
                    <a:bodyPr/>
                    <a:lstStyle/>
                    <a:p>
                      <a:r>
                        <a:rPr lang="fi-FI" sz="1400" dirty="0" smtClean="0"/>
                        <a:t>Kohtalainen</a:t>
                      </a:r>
                      <a:endParaRPr lang="fi-FI" sz="1400" dirty="0"/>
                    </a:p>
                  </a:txBody>
                  <a:tcPr/>
                </a:tc>
                <a:tc>
                  <a:txBody>
                    <a:bodyPr/>
                    <a:lstStyle/>
                    <a:p>
                      <a:r>
                        <a:rPr lang="fi-FI" sz="1400" dirty="0" smtClean="0"/>
                        <a:t>Suuri </a:t>
                      </a:r>
                      <a:endParaRPr lang="fi-FI" sz="1400" dirty="0"/>
                    </a:p>
                  </a:txBody>
                  <a:tcPr/>
                </a:tc>
              </a:tr>
              <a:tr h="364330">
                <a:tc>
                  <a:txBody>
                    <a:bodyPr/>
                    <a:lstStyle/>
                    <a:p>
                      <a:r>
                        <a:rPr lang="fi-FI" sz="1400" dirty="0" smtClean="0"/>
                        <a:t>Paikallinen innovaatio- ja kasvupotentiaali </a:t>
                      </a:r>
                      <a:endParaRPr lang="fi-FI" sz="1400" dirty="0"/>
                    </a:p>
                  </a:txBody>
                  <a:tcPr/>
                </a:tc>
                <a:tc>
                  <a:txBody>
                    <a:bodyPr/>
                    <a:lstStyle/>
                    <a:p>
                      <a:r>
                        <a:rPr lang="fi-FI" sz="1400" dirty="0" smtClean="0"/>
                        <a:t>Vähäinen</a:t>
                      </a:r>
                      <a:endParaRPr lang="fi-FI" sz="1400" dirty="0"/>
                    </a:p>
                  </a:txBody>
                  <a:tcPr/>
                </a:tc>
                <a:tc>
                  <a:txBody>
                    <a:bodyPr/>
                    <a:lstStyle/>
                    <a:p>
                      <a:r>
                        <a:rPr lang="fi-FI" sz="1400" dirty="0" smtClean="0"/>
                        <a:t>Kohtalainen </a:t>
                      </a:r>
                      <a:endParaRPr lang="fi-FI" sz="1400" dirty="0"/>
                    </a:p>
                  </a:txBody>
                  <a:tcPr/>
                </a:tc>
                <a:tc>
                  <a:txBody>
                    <a:bodyPr/>
                    <a:lstStyle/>
                    <a:p>
                      <a:r>
                        <a:rPr lang="fi-FI" sz="1400" dirty="0" smtClean="0"/>
                        <a:t>Suuri </a:t>
                      </a:r>
                      <a:endParaRPr lang="fi-FI" sz="1400" dirty="0"/>
                    </a:p>
                  </a:txBody>
                  <a:tcPr/>
                </a:tc>
              </a:tr>
            </a:tbl>
          </a:graphicData>
        </a:graphic>
      </p:graphicFrame>
      <p:sp>
        <p:nvSpPr>
          <p:cNvPr id="7" name="Dian numeron paikkamerkki 6"/>
          <p:cNvSpPr>
            <a:spLocks noGrp="1"/>
          </p:cNvSpPr>
          <p:nvPr>
            <p:ph type="sldNum" sz="quarter" idx="12"/>
          </p:nvPr>
        </p:nvSpPr>
        <p:spPr/>
        <p:txBody>
          <a:bodyPr/>
          <a:lstStyle/>
          <a:p>
            <a:fld id="{0E9EC09B-81EE-4D0F-8E4F-0F6E96E51DDF}" type="slidenum">
              <a:rPr lang="fi-FI" smtClean="0"/>
              <a:t>38</a:t>
            </a:fld>
            <a:endParaRPr lang="fi-FI"/>
          </a:p>
        </p:txBody>
      </p:sp>
      <p:sp>
        <p:nvSpPr>
          <p:cNvPr id="8" name="Otsikko 1"/>
          <p:cNvSpPr txBox="1">
            <a:spLocks/>
          </p:cNvSpPr>
          <p:nvPr/>
        </p:nvSpPr>
        <p:spPr>
          <a:xfrm>
            <a:off x="1097280" y="53282"/>
            <a:ext cx="10058400" cy="627018"/>
          </a:xfrm>
          <a:prstGeom prst="rect">
            <a:avLst/>
          </a:prstGeom>
        </p:spPr>
        <p:txBody>
          <a:bodyPr vert="horz" lIns="91440" tIns="45720" rIns="91440" bIns="45720" rtlCol="0" anchor="b">
            <a:normAutofit/>
          </a:bodyPr>
          <a:lstStyle>
            <a:lvl1pPr marL="0" algn="l" defTabSz="914423" rtl="0" eaLnBrk="1" latinLnBrk="0" hangingPunct="1">
              <a:lnSpc>
                <a:spcPct val="85000"/>
              </a:lnSpc>
              <a:spcBef>
                <a:spcPct val="0"/>
              </a:spcBef>
              <a:buNone/>
              <a:defRPr sz="2400" kern="1200" spc="-50" baseline="0">
                <a:solidFill>
                  <a:schemeClr val="tx1">
                    <a:lumMod val="75000"/>
                    <a:lumOff val="25000"/>
                  </a:schemeClr>
                </a:solidFill>
                <a:latin typeface="+mj-lt"/>
                <a:ea typeface="+mj-ea"/>
                <a:cs typeface="+mj-cs"/>
              </a:defRPr>
            </a:lvl1pPr>
          </a:lstStyle>
          <a:p>
            <a:r>
              <a:rPr lang="fi-FI" b="1" i="1" dirty="0"/>
              <a:t>Hankintojen </a:t>
            </a:r>
            <a:r>
              <a:rPr lang="fi-FI" b="1" i="1" dirty="0" smtClean="0"/>
              <a:t>vaikutuspotentiaalin arviointi</a:t>
            </a:r>
            <a:r>
              <a:rPr lang="fi-FI" i="1" dirty="0" smtClean="0"/>
              <a:t>, sivu 1/2</a:t>
            </a:r>
            <a:endParaRPr lang="fi-FI" i="1" dirty="0"/>
          </a:p>
        </p:txBody>
      </p:sp>
      <p:sp>
        <p:nvSpPr>
          <p:cNvPr id="11" name="Sisällön paikkamerkki 2"/>
          <p:cNvSpPr>
            <a:spLocks noGrp="1"/>
          </p:cNvSpPr>
          <p:nvPr>
            <p:ph idx="1"/>
          </p:nvPr>
        </p:nvSpPr>
        <p:spPr>
          <a:xfrm>
            <a:off x="1135677" y="817303"/>
            <a:ext cx="9541249" cy="666626"/>
          </a:xfrm>
        </p:spPr>
        <p:txBody>
          <a:bodyPr>
            <a:noAutofit/>
          </a:bodyPr>
          <a:lstStyle/>
          <a:p>
            <a:pPr marL="0" indent="0">
              <a:buNone/>
            </a:pPr>
            <a:r>
              <a:rPr lang="fi-FI" sz="1200" dirty="0" smtClean="0"/>
              <a:t>Arvioi kehittämisen vaikuttavuutta taulukossa esitetyistä näkökulmista. Mikäli </a:t>
            </a:r>
            <a:r>
              <a:rPr lang="fi-FI" sz="1200" dirty="0"/>
              <a:t>markkinoilta ei oletettavasti löydy suoraan ratkaisuja tarpeeseen, on hankinta toteutettava innovatiivisena </a:t>
            </a:r>
            <a:r>
              <a:rPr lang="fi-FI" sz="1200" dirty="0" smtClean="0"/>
              <a:t>hankintana. Jos </a:t>
            </a:r>
            <a:r>
              <a:rPr lang="fi-FI" sz="1200" dirty="0"/>
              <a:t>hankinnalle on tunnistettavissa merkittäviä vaikutuksia taulukon teemoissa (esim. vastataan kaksi kertaa suuri tai kolme kertaa kohtalainen), hankinta tulee myös toteuttaa innovatiivisena hankintana.  </a:t>
            </a:r>
            <a:endParaRPr lang="fi-FI" sz="1400" dirty="0"/>
          </a:p>
        </p:txBody>
      </p:sp>
      <p:pic>
        <p:nvPicPr>
          <p:cNvPr id="13" name="Kuva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22" y="-144112"/>
            <a:ext cx="1418394" cy="1333252"/>
          </a:xfrm>
          <a:prstGeom prst="rect">
            <a:avLst/>
          </a:prstGeom>
        </p:spPr>
      </p:pic>
    </p:spTree>
    <p:extLst>
      <p:ext uri="{BB962C8B-B14F-4D97-AF65-F5344CB8AC3E}">
        <p14:creationId xmlns:p14="http://schemas.microsoft.com/office/powerpoint/2010/main" val="311789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uorakulmio 4">
            <a:hlinkClick r:id="rId2" action="ppaction://hlinksldjump"/>
          </p:cNvPr>
          <p:cNvSpPr/>
          <p:nvPr/>
        </p:nvSpPr>
        <p:spPr>
          <a:xfrm>
            <a:off x="10822305" y="6459787"/>
            <a:ext cx="1219200" cy="274458"/>
          </a:xfrm>
          <a:prstGeom prst="rect">
            <a:avLst/>
          </a:prstGeom>
          <a:solidFill>
            <a:srgbClr val="C03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
        <p:nvSpPr>
          <p:cNvPr id="6" name="Alatunnisteen paikkamerkki 5"/>
          <p:cNvSpPr>
            <a:spLocks noGrp="1"/>
          </p:cNvSpPr>
          <p:nvPr>
            <p:ph type="ftr" sz="quarter" idx="11"/>
          </p:nvPr>
        </p:nvSpPr>
        <p:spPr/>
        <p:txBody>
          <a:bodyPr/>
          <a:lstStyle/>
          <a:p>
            <a:r>
              <a:rPr lang="fi-FI" smtClean="0"/>
              <a:t>HANKINTOIHIN LIITTYVÄ STRATEGINEN SUUNNITTELU</a:t>
            </a:r>
            <a:endParaRPr lang="fi-FI" dirty="0"/>
          </a:p>
        </p:txBody>
      </p:sp>
      <p:sp>
        <p:nvSpPr>
          <p:cNvPr id="7" name="Dian numeron paikkamerkki 6"/>
          <p:cNvSpPr>
            <a:spLocks noGrp="1"/>
          </p:cNvSpPr>
          <p:nvPr>
            <p:ph type="sldNum" sz="quarter" idx="12"/>
          </p:nvPr>
        </p:nvSpPr>
        <p:spPr/>
        <p:txBody>
          <a:bodyPr/>
          <a:lstStyle/>
          <a:p>
            <a:fld id="{0E9EC09B-81EE-4D0F-8E4F-0F6E96E51DDF}" type="slidenum">
              <a:rPr lang="fi-FI" smtClean="0"/>
              <a:t>39</a:t>
            </a:fld>
            <a:endParaRPr lang="fi-FI"/>
          </a:p>
        </p:txBody>
      </p:sp>
      <p:graphicFrame>
        <p:nvGraphicFramePr>
          <p:cNvPr id="11" name="Content Placeholder 6"/>
          <p:cNvGraphicFramePr>
            <a:graphicFrameLocks noGrp="1"/>
          </p:cNvGraphicFramePr>
          <p:nvPr>
            <p:ph idx="1"/>
            <p:extLst>
              <p:ext uri="{D42A27DB-BD31-4B8C-83A1-F6EECF244321}">
                <p14:modId xmlns:p14="http://schemas.microsoft.com/office/powerpoint/2010/main" val="3310569076"/>
              </p:ext>
            </p:extLst>
          </p:nvPr>
        </p:nvGraphicFramePr>
        <p:xfrm>
          <a:off x="667716" y="1424386"/>
          <a:ext cx="10917527" cy="4839763"/>
        </p:xfrm>
        <a:graphic>
          <a:graphicData uri="http://schemas.openxmlformats.org/drawingml/2006/table">
            <a:tbl>
              <a:tblPr firstRow="1" bandRow="1">
                <a:tableStyleId>{9D7B26C5-4107-4FEC-AEDC-1716B250A1EF}</a:tableStyleId>
              </a:tblPr>
              <a:tblGrid>
                <a:gridCol w="2359903"/>
                <a:gridCol w="8557624"/>
              </a:tblGrid>
              <a:tr h="2640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sz="1200" dirty="0" smtClean="0"/>
                        <a:t>Hyötypotentiaali</a:t>
                      </a:r>
                      <a:r>
                        <a:rPr lang="fi-FI" sz="1200" baseline="0" dirty="0" smtClean="0"/>
                        <a:t> kaupungille</a:t>
                      </a:r>
                      <a:endParaRPr lang="fi-FI" sz="1200" b="1" dirty="0" smtClean="0"/>
                    </a:p>
                  </a:txBody>
                  <a:tcPr/>
                </a:tc>
                <a:tc>
                  <a:txBody>
                    <a:bodyPr/>
                    <a:lstStyle/>
                    <a:p>
                      <a:endParaRPr lang="fi-FI" sz="1200" dirty="0"/>
                    </a:p>
                  </a:txBody>
                  <a:tcPr/>
                </a:tc>
              </a:tr>
              <a:tr h="288303">
                <a:tc>
                  <a:txBody>
                    <a:bodyPr/>
                    <a:lstStyle/>
                    <a:p>
                      <a:r>
                        <a:rPr lang="fi-FI" sz="1100" dirty="0" smtClean="0"/>
                        <a:t>Hankinnan ennakoitu arvo/v</a:t>
                      </a:r>
                      <a:endParaRPr lang="fi-FI" sz="1100" dirty="0">
                        <a:solidFill>
                          <a:schemeClr val="tx1"/>
                        </a:solidFill>
                      </a:endParaRPr>
                    </a:p>
                  </a:txBody>
                  <a:tcPr/>
                </a:tc>
                <a:tc>
                  <a:txBody>
                    <a:bodyPr/>
                    <a:lstStyle/>
                    <a:p>
                      <a:pPr algn="l"/>
                      <a:r>
                        <a:rPr lang="fi-FI" sz="1100" dirty="0" smtClean="0"/>
                        <a:t>Arvioi hankinnan ennakoitu arvo vuositasolla. </a:t>
                      </a:r>
                      <a:endParaRPr lang="fi-FI" sz="1100" dirty="0">
                        <a:solidFill>
                          <a:schemeClr val="tx1"/>
                        </a:solidFill>
                      </a:endParaRPr>
                    </a:p>
                  </a:txBody>
                  <a:tcPr/>
                </a:tc>
              </a:tr>
              <a:tr h="415254">
                <a:tc>
                  <a:txBody>
                    <a:bodyPr/>
                    <a:lstStyle/>
                    <a:p>
                      <a:r>
                        <a:rPr lang="fi-FI" sz="1100" dirty="0" smtClean="0"/>
                        <a:t>Tuottavuus- / säästöpotentiaali omalle yksikölle</a:t>
                      </a:r>
                      <a:endParaRPr lang="fi-FI" sz="1100" dirty="0">
                        <a:solidFill>
                          <a:schemeClr val="tx1"/>
                        </a:solidFill>
                      </a:endParaRPr>
                    </a:p>
                  </a:txBody>
                  <a:tcPr/>
                </a:tc>
                <a:tc>
                  <a:txBody>
                    <a:bodyPr/>
                    <a:lstStyle/>
                    <a:p>
                      <a:r>
                        <a:rPr lang="fi-FI" sz="1100" dirty="0" smtClean="0"/>
                        <a:t>Arvioi potentiaalisia hyötyjä suhteessa käytössä oleviin ja </a:t>
                      </a:r>
                      <a:r>
                        <a:rPr lang="fi-FI" sz="1100" baseline="0" dirty="0" smtClean="0"/>
                        <a:t>markkinoilta löytyviin </a:t>
                      </a:r>
                      <a:r>
                        <a:rPr lang="fi-FI" sz="1100" dirty="0" smtClean="0"/>
                        <a:t>tavanomaisiin</a:t>
                      </a:r>
                      <a:r>
                        <a:rPr lang="fi-FI" sz="1100" baseline="0" dirty="0" smtClean="0"/>
                        <a:t> ratkaisuihin. Pyri ottamaan huomioon koko elinkaari. </a:t>
                      </a:r>
                      <a:endParaRPr lang="fi-FI" sz="1100" dirty="0">
                        <a:solidFill>
                          <a:schemeClr val="tx1"/>
                        </a:solidFill>
                      </a:endParaRPr>
                    </a:p>
                  </a:txBody>
                  <a:tcPr/>
                </a:tc>
              </a:tr>
              <a:tr h="415254">
                <a:tc>
                  <a:txBody>
                    <a:bodyPr/>
                    <a:lstStyle/>
                    <a:p>
                      <a:r>
                        <a:rPr lang="fi-FI" sz="1100" dirty="0" smtClean="0"/>
                        <a:t>Tuottavuus- / säästöpotentiaali kaupungille</a:t>
                      </a:r>
                      <a:endParaRPr lang="fi-FI" sz="1100" dirty="0">
                        <a:solidFill>
                          <a:schemeClr val="tx1"/>
                        </a:solidFill>
                      </a:endParaRPr>
                    </a:p>
                  </a:txBody>
                  <a:tcPr/>
                </a:tc>
                <a:tc>
                  <a:txBody>
                    <a:bodyPr/>
                    <a:lstStyle/>
                    <a:p>
                      <a:r>
                        <a:rPr lang="fi-FI" sz="1100" dirty="0" smtClean="0"/>
                        <a:t>Arvioi potentiaalisia hyötyjä koko kaupunkikonsernin</a:t>
                      </a:r>
                      <a:r>
                        <a:rPr lang="fi-FI" sz="1100" baseline="0" dirty="0" smtClean="0"/>
                        <a:t> piirissä </a:t>
                      </a:r>
                      <a:r>
                        <a:rPr lang="fi-FI" sz="1100" dirty="0" smtClean="0"/>
                        <a:t>yli toimialarajojen ja elinkaaren</a:t>
                      </a:r>
                      <a:r>
                        <a:rPr lang="fi-FI" sz="1100" baseline="0" dirty="0" smtClean="0"/>
                        <a:t>. Ratkaisusta koituvat positiiviset ja negatiiviset tuottavuus- ja säästövaikutukset yli toimialarajojen. </a:t>
                      </a:r>
                      <a:endParaRPr lang="fi-FI" sz="1100" dirty="0">
                        <a:solidFill>
                          <a:schemeClr val="tx1"/>
                        </a:solidFill>
                      </a:endParaRPr>
                    </a:p>
                  </a:txBody>
                  <a:tcPr/>
                </a:tc>
              </a:tr>
              <a:tr h="415254">
                <a:tc>
                  <a:txBody>
                    <a:bodyPr/>
                    <a:lstStyle/>
                    <a:p>
                      <a:r>
                        <a:rPr lang="fi-FI" sz="1100" dirty="0" smtClean="0"/>
                        <a:t>Palvelun</a:t>
                      </a:r>
                      <a:r>
                        <a:rPr lang="fi-FI" sz="1100" baseline="0" dirty="0" smtClean="0"/>
                        <a:t> tai tavaran </a:t>
                      </a:r>
                      <a:r>
                        <a:rPr lang="fi-FI" sz="1100" dirty="0" smtClean="0"/>
                        <a:t>laadun</a:t>
                      </a:r>
                      <a:r>
                        <a:rPr lang="fi-FI" sz="1100" baseline="0" dirty="0" smtClean="0"/>
                        <a:t> parannus </a:t>
                      </a:r>
                      <a:endParaRPr lang="fi-FI" sz="1100" dirty="0">
                        <a:solidFill>
                          <a:schemeClr val="tx1"/>
                        </a:solidFill>
                      </a:endParaRPr>
                    </a:p>
                  </a:txBody>
                  <a:tcPr/>
                </a:tc>
                <a:tc>
                  <a:txBody>
                    <a:bodyPr/>
                    <a:lstStyle/>
                    <a:p>
                      <a:r>
                        <a:rPr lang="fi-FI" sz="1100" dirty="0" smtClean="0"/>
                        <a:t>Arvioi palvelun</a:t>
                      </a:r>
                      <a:r>
                        <a:rPr lang="fi-FI" sz="1100" baseline="0" dirty="0" smtClean="0"/>
                        <a:t> tai tavaran </a:t>
                      </a:r>
                      <a:r>
                        <a:rPr lang="fi-FI" sz="1100" dirty="0" smtClean="0"/>
                        <a:t>laadun parannusta</a:t>
                      </a:r>
                      <a:r>
                        <a:rPr lang="fi-FI" sz="1100" baseline="0" dirty="0" smtClean="0"/>
                        <a:t> suhteessa vallitseviin ratkaisuihin ja käytäntöihin. esim. asiakasvaikuttavuus, saatavuus, saavutettavuus, joustavuus, käytettävyys.</a:t>
                      </a:r>
                      <a:endParaRPr lang="fi-FI" sz="1100" dirty="0">
                        <a:solidFill>
                          <a:schemeClr val="tx1"/>
                        </a:solidFill>
                      </a:endParaRPr>
                    </a:p>
                  </a:txBody>
                  <a:tcPr/>
                </a:tc>
              </a:tr>
              <a:tr h="252118">
                <a:tc>
                  <a:txBody>
                    <a:bodyPr/>
                    <a:lstStyle/>
                    <a:p>
                      <a:r>
                        <a:rPr lang="fi-FI" sz="1100" dirty="0" smtClean="0"/>
                        <a:t>Ympäristövaikutukset</a:t>
                      </a:r>
                      <a:endParaRPr lang="fi-FI" sz="1100" dirty="0">
                        <a:solidFill>
                          <a:schemeClr val="tx1"/>
                        </a:solidFill>
                      </a:endParaRPr>
                    </a:p>
                  </a:txBody>
                  <a:tcPr/>
                </a:tc>
                <a:tc>
                  <a:txBody>
                    <a:bodyPr/>
                    <a:lstStyle/>
                    <a:p>
                      <a:r>
                        <a:rPr lang="fi-FI" sz="1100" dirty="0" smtClean="0"/>
                        <a:t>Arvioi ratkaisun</a:t>
                      </a:r>
                      <a:r>
                        <a:rPr lang="fi-FI" sz="1100" baseline="0" dirty="0" smtClean="0"/>
                        <a:t> myönteiset ja kielteiset ympäristövaikutukset</a:t>
                      </a:r>
                      <a:endParaRPr lang="fi-FI" sz="1100" dirty="0">
                        <a:solidFill>
                          <a:schemeClr val="tx1"/>
                        </a:solidFill>
                      </a:endParaRPr>
                    </a:p>
                  </a:txBody>
                  <a:tcPr/>
                </a:tc>
              </a:tr>
              <a:tr h="421420">
                <a:tc>
                  <a:txBody>
                    <a:bodyPr/>
                    <a:lstStyle/>
                    <a:p>
                      <a:r>
                        <a:rPr lang="fi-FI" sz="1100" dirty="0" smtClean="0"/>
                        <a:t>Laajat</a:t>
                      </a:r>
                      <a:r>
                        <a:rPr lang="fi-FI" sz="1100" baseline="0" dirty="0" smtClean="0"/>
                        <a:t> sosiaaliset vaikutukset</a:t>
                      </a:r>
                      <a:endParaRPr lang="fi-FI" sz="1100" dirty="0">
                        <a:solidFill>
                          <a:schemeClr val="tx1"/>
                        </a:solidFill>
                      </a:endParaRPr>
                    </a:p>
                  </a:txBody>
                  <a:tcPr/>
                </a:tc>
                <a:tc>
                  <a:txBody>
                    <a:bodyPr/>
                    <a:lstStyle/>
                    <a:p>
                      <a:r>
                        <a:rPr lang="fi-FI" sz="1100" dirty="0" smtClean="0"/>
                        <a:t>Arvioi </a:t>
                      </a:r>
                      <a:r>
                        <a:rPr lang="fi-FI" sz="1100" baseline="0" dirty="0" smtClean="0"/>
                        <a:t>mahdolliset laajemmat yhteiskunnalliset vaikutukset (esim. työllisyys, tasa-arvo, turvallisuus).  </a:t>
                      </a:r>
                      <a:endParaRPr lang="fi-FI" sz="1100" dirty="0">
                        <a:solidFill>
                          <a:schemeClr val="tx1"/>
                        </a:solidFill>
                      </a:endParaRPr>
                    </a:p>
                  </a:txBody>
                  <a:tcPr/>
                </a:tc>
              </a:tr>
              <a:tr h="383141">
                <a:tc>
                  <a:txBody>
                    <a:bodyPr/>
                    <a:lstStyle/>
                    <a:p>
                      <a:r>
                        <a:rPr lang="fi-FI" sz="1100" dirty="0" smtClean="0"/>
                        <a:t>Synergiamahdollisuudet</a:t>
                      </a:r>
                      <a:r>
                        <a:rPr lang="fi-FI" sz="1100" baseline="0" dirty="0" smtClean="0"/>
                        <a:t> kaupungin sisällä </a:t>
                      </a:r>
                      <a:endParaRPr lang="fi-FI" sz="1100" b="0" dirty="0">
                        <a:solidFill>
                          <a:schemeClr val="tx1"/>
                        </a:solidFill>
                      </a:endParaRPr>
                    </a:p>
                  </a:txBody>
                  <a:tcPr/>
                </a:tc>
                <a:tc>
                  <a:txBody>
                    <a:bodyPr/>
                    <a:lstStyle/>
                    <a:p>
                      <a:r>
                        <a:rPr lang="fi-FI" sz="1100" dirty="0" smtClean="0"/>
                        <a:t>Arvioi mahdollisuudet yhteistyöhön hankinnan toteuttamisessa</a:t>
                      </a:r>
                      <a:r>
                        <a:rPr lang="fi-FI" sz="1100" baseline="0" dirty="0" smtClean="0"/>
                        <a:t> (tarpeet, työpanokset, budjetit)</a:t>
                      </a:r>
                      <a:r>
                        <a:rPr lang="fi-FI" sz="1100" dirty="0" smtClean="0"/>
                        <a:t> ja prosessien yhdenmukaistamiseen</a:t>
                      </a:r>
                      <a:r>
                        <a:rPr lang="fi-FI" sz="1100" baseline="0" dirty="0" smtClean="0"/>
                        <a:t> kaupunkikonsernin sisällä. </a:t>
                      </a:r>
                      <a:endParaRPr lang="fi-FI" sz="1100" dirty="0">
                        <a:solidFill>
                          <a:schemeClr val="tx1"/>
                        </a:solidFill>
                      </a:endParaRPr>
                    </a:p>
                  </a:txBody>
                  <a:tcPr/>
                </a:tc>
              </a:tr>
              <a:tr h="266949">
                <a:tc>
                  <a:txBody>
                    <a:bodyPr/>
                    <a:lstStyle/>
                    <a:p>
                      <a:r>
                        <a:rPr lang="fi-FI" sz="1200" b="1" kern="1200" dirty="0" smtClean="0">
                          <a:solidFill>
                            <a:schemeClr val="tx1"/>
                          </a:solidFill>
                          <a:latin typeface="+mn-lt"/>
                          <a:ea typeface="+mn-ea"/>
                          <a:cs typeface="+mn-cs"/>
                        </a:rPr>
                        <a:t>Markkinat ja osaamiset  </a:t>
                      </a:r>
                      <a:endParaRPr lang="fi-FI" sz="1200" b="1" kern="1200" dirty="0">
                        <a:solidFill>
                          <a:schemeClr val="tx1"/>
                        </a:solidFill>
                        <a:latin typeface="+mn-lt"/>
                        <a:ea typeface="+mn-ea"/>
                        <a:cs typeface="+mn-cs"/>
                      </a:endParaRPr>
                    </a:p>
                  </a:txBody>
                  <a:tcPr/>
                </a:tc>
                <a:tc>
                  <a:txBody>
                    <a:bodyPr/>
                    <a:lstStyle/>
                    <a:p>
                      <a:endParaRPr lang="fi-FI" sz="1200" b="1" dirty="0">
                        <a:solidFill>
                          <a:schemeClr val="bg1"/>
                        </a:solidFill>
                      </a:endParaRPr>
                    </a:p>
                  </a:txBody>
                  <a:tcPr/>
                </a:tc>
              </a:tr>
              <a:tr h="4152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sz="1100" dirty="0" smtClean="0"/>
                        <a:t>Markkinoiden valmius vastata kaupungin tarpeeseen </a:t>
                      </a:r>
                      <a:r>
                        <a:rPr lang="fi-FI" sz="1100" baseline="0" dirty="0" smtClean="0"/>
                        <a:t> </a:t>
                      </a:r>
                      <a:endParaRPr lang="fi-FI" sz="11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sz="1100" baseline="0" dirty="0" smtClean="0"/>
                        <a:t>Arvioi markkinoiden kehitysaste suhteessa tunnistettuun tarpeeseen oikean hankintamallin valitsemiseksi (esim. t&amp;k-hankinta, pilotointi, tuotantokäyttöön otettavan ratkaisun hankinta). </a:t>
                      </a:r>
                    </a:p>
                  </a:txBody>
                  <a:tcPr/>
                </a:tc>
              </a:tr>
              <a:tr h="578389">
                <a:tc>
                  <a:txBody>
                    <a:bodyPr/>
                    <a:lstStyle/>
                    <a:p>
                      <a:r>
                        <a:rPr lang="fi-FI" sz="1100" dirty="0" smtClean="0"/>
                        <a:t>Ratkaisun</a:t>
                      </a:r>
                      <a:r>
                        <a:rPr lang="fi-FI" sz="1100" baseline="0" dirty="0" smtClean="0"/>
                        <a:t> </a:t>
                      </a:r>
                      <a:r>
                        <a:rPr lang="fi-FI" sz="1100" baseline="0" dirty="0" err="1" smtClean="0"/>
                        <a:t>skaalautumispotentiaali</a:t>
                      </a:r>
                      <a:r>
                        <a:rPr lang="fi-FI" sz="1100" baseline="0" dirty="0" smtClean="0"/>
                        <a:t> markkinoilla</a:t>
                      </a:r>
                      <a:endParaRPr lang="fi-FI" sz="1100" dirty="0"/>
                    </a:p>
                  </a:txBody>
                  <a:tcPr/>
                </a:tc>
                <a:tc>
                  <a:txBody>
                    <a:bodyPr/>
                    <a:lstStyle/>
                    <a:p>
                      <a:r>
                        <a:rPr lang="fi-FI" sz="1100" dirty="0" smtClean="0"/>
                        <a:t>Arvioi,</a:t>
                      </a:r>
                      <a:r>
                        <a:rPr lang="fi-FI" sz="1100" baseline="0" dirty="0" smtClean="0"/>
                        <a:t> miten todennäköisesti hankittava ratkaisu voidaan ottaa käyttöön myös muissa kaupungeissa ja yksityisellä sektorilla. Tähän vaikuttavat mm. kehitystarpeen yleisyys (uniikki vai universaali/globaali) ja onko ratkaisu räätälöity täysin kaupungille vai onko siinä vakioituja tuotteenomaisia ominaisuuksia. Digitaalisissa ratkaisuissa vaikuttaa mm. rajapintojen avoimuus. </a:t>
                      </a:r>
                      <a:endParaRPr lang="fi-FI" sz="1100" dirty="0"/>
                    </a:p>
                  </a:txBody>
                  <a:tcPr/>
                </a:tc>
              </a:tr>
              <a:tr h="578389">
                <a:tc>
                  <a:txBody>
                    <a:bodyPr/>
                    <a:lstStyle/>
                    <a:p>
                      <a:r>
                        <a:rPr lang="fi-FI" sz="1100" dirty="0" smtClean="0"/>
                        <a:t>Paikallinen innovaatio- ja kasvupotentiaali </a:t>
                      </a:r>
                      <a:endParaRPr lang="fi-FI" sz="1100" dirty="0"/>
                    </a:p>
                  </a:txBody>
                  <a:tcPr/>
                </a:tc>
                <a:tc>
                  <a:txBody>
                    <a:bodyPr/>
                    <a:lstStyle/>
                    <a:p>
                      <a:r>
                        <a:rPr lang="fi-FI" sz="1100" dirty="0" smtClean="0"/>
                        <a:t>Arvioi, kuinka todennäköistä on, että paikallisilla toimijoilla</a:t>
                      </a:r>
                      <a:r>
                        <a:rPr lang="fi-FI" sz="1100" baseline="0" dirty="0" smtClean="0"/>
                        <a:t> on relevanttia osaamista ja ne pystyvät tarjoamaan innovatiivisia ratkaisuja kaupungin tunnistamaan kehityshaasteeseen. (Huomaa että julkisessa hankinnassa ei voida suosia paikallisia toimittajia, mutta innovatiivisia hankintoja voidaan käynnistää erityisesti sellaisiin kohteisiin, joissa tiedetään olevan paikallista innovaatio- ja kasvupotentiaalia.) </a:t>
                      </a:r>
                      <a:endParaRPr lang="fi-FI" sz="1100" dirty="0"/>
                    </a:p>
                  </a:txBody>
                  <a:tcPr/>
                </a:tc>
              </a:tr>
            </a:tbl>
          </a:graphicData>
        </a:graphic>
      </p:graphicFrame>
      <p:pic>
        <p:nvPicPr>
          <p:cNvPr id="12" name="Kuva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22" y="-144112"/>
            <a:ext cx="1418394" cy="1333252"/>
          </a:xfrm>
          <a:prstGeom prst="rect">
            <a:avLst/>
          </a:prstGeom>
        </p:spPr>
      </p:pic>
      <p:sp>
        <p:nvSpPr>
          <p:cNvPr id="10" name="Otsikko 1"/>
          <p:cNvSpPr txBox="1">
            <a:spLocks/>
          </p:cNvSpPr>
          <p:nvPr/>
        </p:nvSpPr>
        <p:spPr>
          <a:xfrm>
            <a:off x="1097280" y="53282"/>
            <a:ext cx="10058400" cy="627018"/>
          </a:xfrm>
          <a:prstGeom prst="rect">
            <a:avLst/>
          </a:prstGeom>
        </p:spPr>
        <p:txBody>
          <a:bodyPr vert="horz" lIns="91440" tIns="45720" rIns="91440" bIns="45720" rtlCol="0" anchor="b">
            <a:normAutofit/>
          </a:bodyPr>
          <a:lstStyle>
            <a:lvl1pPr marL="0" algn="l" defTabSz="914423" rtl="0" eaLnBrk="1" latinLnBrk="0" hangingPunct="1">
              <a:lnSpc>
                <a:spcPct val="85000"/>
              </a:lnSpc>
              <a:spcBef>
                <a:spcPct val="0"/>
              </a:spcBef>
              <a:buNone/>
              <a:defRPr sz="2400" kern="1200" spc="-50" baseline="0">
                <a:solidFill>
                  <a:schemeClr val="tx1">
                    <a:lumMod val="75000"/>
                    <a:lumOff val="25000"/>
                  </a:schemeClr>
                </a:solidFill>
                <a:latin typeface="+mj-lt"/>
                <a:ea typeface="+mj-ea"/>
                <a:cs typeface="+mj-cs"/>
              </a:defRPr>
            </a:lvl1pPr>
          </a:lstStyle>
          <a:p>
            <a:r>
              <a:rPr lang="fi-FI" b="1" i="1" dirty="0"/>
              <a:t>Hankintojen </a:t>
            </a:r>
            <a:r>
              <a:rPr lang="fi-FI" b="1" i="1" dirty="0" smtClean="0"/>
              <a:t>vaikutuspotentiaalin arviointi</a:t>
            </a:r>
            <a:r>
              <a:rPr lang="fi-FI" i="1" dirty="0" smtClean="0"/>
              <a:t>, sivu 2/2</a:t>
            </a:r>
            <a:endParaRPr lang="fi-FI" i="1" dirty="0"/>
          </a:p>
        </p:txBody>
      </p:sp>
      <p:sp>
        <p:nvSpPr>
          <p:cNvPr id="13" name="Sisällön paikkamerkki 2"/>
          <p:cNvSpPr txBox="1">
            <a:spLocks/>
          </p:cNvSpPr>
          <p:nvPr/>
        </p:nvSpPr>
        <p:spPr>
          <a:xfrm>
            <a:off x="1135677" y="817303"/>
            <a:ext cx="9541249" cy="666626"/>
          </a:xfrm>
          <a:prstGeom prst="rect">
            <a:avLst/>
          </a:prstGeom>
        </p:spPr>
        <p:txBody>
          <a:bodyPr vert="horz" lIns="0" tIns="45720" rIns="0" bIns="45720" rtlCol="0">
            <a:noAutofit/>
          </a:bodyPr>
          <a:lstStyle>
            <a:lvl1pPr marL="457211" indent="-457211"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tx1">
                    <a:lumMod val="75000"/>
                    <a:lumOff val="25000"/>
                  </a:schemeClr>
                </a:solidFill>
                <a:latin typeface="+mn-lt"/>
                <a:ea typeface="+mn-ea"/>
                <a:cs typeface="+mn-cs"/>
              </a:defRPr>
            </a:lvl1pPr>
            <a:lvl2pPr marL="544081"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2pPr>
            <a:lvl3pPr marL="726966"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3pPr>
            <a:lvl4pPr marL="909850"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4pPr>
            <a:lvl5pPr marL="1092735"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0" indent="0">
              <a:buNone/>
            </a:pPr>
            <a:r>
              <a:rPr lang="fi-FI" sz="1200" dirty="0"/>
              <a:t>Arvioi kehittämisen vaikuttavuutta taulukossa esitetyistä </a:t>
            </a:r>
            <a:r>
              <a:rPr lang="fi-FI" sz="1200" dirty="0" smtClean="0"/>
              <a:t>näkökulmista. Mikäli markkinoilta ei oletettavasti löydy suoraan ratkaisuja tarpeeseen, on hankinta toteutettava innovatiivisena hankintana. Jos hankinnalle on tunnistettavissa merkittäviä vaikutuksia taulukon teemoissa (esim. vastataan kaksi kertaa suuri tai kolme kertaa kohtalainen), hankinta tulee myös toteuttaa innovatiivisena hankintana.  </a:t>
            </a:r>
            <a:endParaRPr lang="fi-FI" sz="1400" dirty="0"/>
          </a:p>
        </p:txBody>
      </p:sp>
    </p:spTree>
    <p:extLst>
      <p:ext uri="{BB962C8B-B14F-4D97-AF65-F5344CB8AC3E}">
        <p14:creationId xmlns:p14="http://schemas.microsoft.com/office/powerpoint/2010/main" val="1817144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 11"/>
          <p:cNvPicPr>
            <a:picLocks noChangeAspect="1"/>
          </p:cNvPicPr>
          <p:nvPr/>
        </p:nvPicPr>
        <p:blipFill>
          <a:blip r:embed="rId3"/>
          <a:stretch>
            <a:fillRect/>
          </a:stretch>
        </p:blipFill>
        <p:spPr>
          <a:xfrm>
            <a:off x="1895399" y="0"/>
            <a:ext cx="9285120" cy="6269072"/>
          </a:xfrm>
          <a:prstGeom prst="rect">
            <a:avLst/>
          </a:prstGeom>
        </p:spPr>
      </p:pic>
      <p:sp>
        <p:nvSpPr>
          <p:cNvPr id="7" name="Dian numeron paikkamerkki 6"/>
          <p:cNvSpPr>
            <a:spLocks noGrp="1"/>
          </p:cNvSpPr>
          <p:nvPr>
            <p:ph type="sldNum" sz="quarter" idx="12"/>
          </p:nvPr>
        </p:nvSpPr>
        <p:spPr/>
        <p:txBody>
          <a:bodyPr/>
          <a:lstStyle/>
          <a:p>
            <a:fld id="{35702E44-7133-4039-AFB2-677BAF16ACB9}" type="slidenum">
              <a:rPr lang="fi-FI" smtClean="0"/>
              <a:pPr/>
              <a:t>4</a:t>
            </a:fld>
            <a:endParaRPr lang="fi-FI"/>
          </a:p>
        </p:txBody>
      </p:sp>
      <p:sp>
        <p:nvSpPr>
          <p:cNvPr id="3" name="Suorakulmio 2">
            <a:hlinkClick r:id="" action="ppaction://customshow?id=53&amp;return=true"/>
          </p:cNvPr>
          <p:cNvSpPr/>
          <p:nvPr/>
        </p:nvSpPr>
        <p:spPr>
          <a:xfrm>
            <a:off x="2699693" y="1243772"/>
            <a:ext cx="1608841" cy="785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4" name="Suorakulmio 3">
            <a:hlinkClick r:id="" action="ppaction://customshow?id=54&amp;return=true"/>
          </p:cNvPr>
          <p:cNvSpPr/>
          <p:nvPr/>
        </p:nvSpPr>
        <p:spPr>
          <a:xfrm>
            <a:off x="5718795" y="148936"/>
            <a:ext cx="1638300" cy="75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22" name="Suorakulmio 21">
            <a:hlinkClick r:id="" action="ppaction://customshow?id=55&amp;return=true"/>
          </p:cNvPr>
          <p:cNvSpPr/>
          <p:nvPr/>
        </p:nvSpPr>
        <p:spPr>
          <a:xfrm>
            <a:off x="8318060" y="116663"/>
            <a:ext cx="1516380" cy="7658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23" name="Suorakulmio 22">
            <a:hlinkClick r:id="" action="ppaction://customshow?id=56&amp;return=true"/>
          </p:cNvPr>
          <p:cNvSpPr/>
          <p:nvPr/>
        </p:nvSpPr>
        <p:spPr>
          <a:xfrm>
            <a:off x="7176542" y="5384984"/>
            <a:ext cx="1676400" cy="781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24" name="Suorakulmio 23">
            <a:hlinkClick r:id="" action="ppaction://customshow?id=57&amp;return=true"/>
          </p:cNvPr>
          <p:cNvSpPr/>
          <p:nvPr/>
        </p:nvSpPr>
        <p:spPr>
          <a:xfrm>
            <a:off x="4323242" y="5359856"/>
            <a:ext cx="1615440" cy="8153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26" name="Suorakulmio 25"/>
          <p:cNvSpPr/>
          <p:nvPr/>
        </p:nvSpPr>
        <p:spPr>
          <a:xfrm>
            <a:off x="9652869" y="4985244"/>
            <a:ext cx="1283677" cy="450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pic>
        <p:nvPicPr>
          <p:cNvPr id="30" name="Kuva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6406" y="752601"/>
            <a:ext cx="225230" cy="225230"/>
          </a:xfrm>
          <a:prstGeom prst="rect">
            <a:avLst/>
          </a:prstGeom>
          <a:noFill/>
        </p:spPr>
      </p:pic>
      <p:sp>
        <p:nvSpPr>
          <p:cNvPr id="40" name="Alatunnisteen paikkamerkki 5"/>
          <p:cNvSpPr>
            <a:spLocks noGrp="1"/>
          </p:cNvSpPr>
          <p:nvPr>
            <p:ph type="ftr" sz="quarter" idx="11"/>
          </p:nvPr>
        </p:nvSpPr>
        <p:spPr>
          <a:xfrm>
            <a:off x="3686184" y="6459787"/>
            <a:ext cx="4822804" cy="365125"/>
          </a:xfrm>
        </p:spPr>
        <p:txBody>
          <a:bodyPr/>
          <a:lstStyle/>
          <a:p>
            <a:r>
              <a:rPr lang="fi-FI" dirty="0" smtClean="0"/>
              <a:t>NAVIGOINTI</a:t>
            </a:r>
            <a:endParaRPr lang="fi-FI" dirty="0"/>
          </a:p>
        </p:txBody>
      </p:sp>
      <p:sp>
        <p:nvSpPr>
          <p:cNvPr id="41" name="Tekstiruutu 40"/>
          <p:cNvSpPr txBox="1"/>
          <p:nvPr/>
        </p:nvSpPr>
        <p:spPr>
          <a:xfrm>
            <a:off x="781050" y="4222598"/>
            <a:ext cx="2723063" cy="1552911"/>
          </a:xfrm>
          <a:prstGeom prst="rect">
            <a:avLst/>
          </a:prstGeom>
          <a:solidFill>
            <a:schemeClr val="bg1"/>
          </a:solid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fi-FI"/>
            </a:defPPr>
            <a:lvl1pPr>
              <a:defRPr sz="1200" b="1">
                <a:solidFill>
                  <a:schemeClr val="tx1">
                    <a:lumMod val="75000"/>
                    <a:lumOff val="2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i-FI" sz="1400" b="0" dirty="0" smtClean="0">
                <a:solidFill>
                  <a:srgbClr val="000000">
                    <a:lumMod val="75000"/>
                    <a:lumOff val="25000"/>
                  </a:srgbClr>
                </a:solidFill>
              </a:rPr>
              <a:t>Esitystilassa navigoi klikkaamalla kiinnostavaa prosessin vaihetta tai siirry nuolinäppäimillä eteenpäin</a:t>
            </a:r>
          </a:p>
        </p:txBody>
      </p:sp>
      <p:pic>
        <p:nvPicPr>
          <p:cNvPr id="21" name="Kuva 20"/>
          <p:cNvPicPr>
            <a:picLocks noChangeAspect="1"/>
          </p:cNvPicPr>
          <p:nvPr/>
        </p:nvPicPr>
        <p:blipFill>
          <a:blip r:embed="rId5"/>
          <a:stretch>
            <a:fillRect/>
          </a:stretch>
        </p:blipFill>
        <p:spPr>
          <a:xfrm>
            <a:off x="1895399" y="3060120"/>
            <a:ext cx="214259" cy="206258"/>
          </a:xfrm>
          <a:prstGeom prst="rect">
            <a:avLst/>
          </a:prstGeom>
        </p:spPr>
      </p:pic>
      <p:pic>
        <p:nvPicPr>
          <p:cNvPr id="25" name="Kuva 24"/>
          <p:cNvPicPr>
            <a:picLocks noChangeAspect="1"/>
          </p:cNvPicPr>
          <p:nvPr/>
        </p:nvPicPr>
        <p:blipFill>
          <a:blip r:embed="rId6"/>
          <a:stretch>
            <a:fillRect/>
          </a:stretch>
        </p:blipFill>
        <p:spPr>
          <a:xfrm>
            <a:off x="7334195" y="1520267"/>
            <a:ext cx="213540" cy="206866"/>
          </a:xfrm>
          <a:prstGeom prst="rect">
            <a:avLst/>
          </a:prstGeom>
        </p:spPr>
      </p:pic>
      <p:pic>
        <p:nvPicPr>
          <p:cNvPr id="29" name="Kuva 28"/>
          <p:cNvPicPr>
            <a:picLocks noChangeAspect="1"/>
          </p:cNvPicPr>
          <p:nvPr/>
        </p:nvPicPr>
        <p:blipFill>
          <a:blip r:embed="rId7"/>
          <a:stretch>
            <a:fillRect/>
          </a:stretch>
        </p:blipFill>
        <p:spPr>
          <a:xfrm>
            <a:off x="1701846" y="3070058"/>
            <a:ext cx="211087" cy="188153"/>
          </a:xfrm>
          <a:prstGeom prst="rect">
            <a:avLst/>
          </a:prstGeom>
        </p:spPr>
      </p:pic>
      <p:pic>
        <p:nvPicPr>
          <p:cNvPr id="32" name="Kuva 31"/>
          <p:cNvPicPr>
            <a:picLocks noChangeAspect="1"/>
          </p:cNvPicPr>
          <p:nvPr/>
        </p:nvPicPr>
        <p:blipFill>
          <a:blip r:embed="rId8"/>
          <a:stretch>
            <a:fillRect/>
          </a:stretch>
        </p:blipFill>
        <p:spPr>
          <a:xfrm>
            <a:off x="1896280" y="2747708"/>
            <a:ext cx="213378" cy="188992"/>
          </a:xfrm>
          <a:prstGeom prst="rect">
            <a:avLst/>
          </a:prstGeom>
        </p:spPr>
      </p:pic>
      <p:pic>
        <p:nvPicPr>
          <p:cNvPr id="45" name="Kuva 44"/>
          <p:cNvPicPr>
            <a:picLocks noChangeAspect="1"/>
          </p:cNvPicPr>
          <p:nvPr/>
        </p:nvPicPr>
        <p:blipFill>
          <a:blip r:embed="rId8"/>
          <a:stretch>
            <a:fillRect/>
          </a:stretch>
        </p:blipFill>
        <p:spPr>
          <a:xfrm>
            <a:off x="5103385" y="1488461"/>
            <a:ext cx="213378" cy="188992"/>
          </a:xfrm>
          <a:prstGeom prst="rect">
            <a:avLst/>
          </a:prstGeom>
        </p:spPr>
      </p:pic>
      <p:pic>
        <p:nvPicPr>
          <p:cNvPr id="46" name="Kuva 45"/>
          <p:cNvPicPr>
            <a:picLocks noChangeAspect="1"/>
          </p:cNvPicPr>
          <p:nvPr/>
        </p:nvPicPr>
        <p:blipFill>
          <a:blip r:embed="rId8"/>
          <a:stretch>
            <a:fillRect/>
          </a:stretch>
        </p:blipFill>
        <p:spPr>
          <a:xfrm>
            <a:off x="7069853" y="1871037"/>
            <a:ext cx="213378" cy="188992"/>
          </a:xfrm>
          <a:prstGeom prst="rect">
            <a:avLst/>
          </a:prstGeom>
        </p:spPr>
      </p:pic>
      <p:pic>
        <p:nvPicPr>
          <p:cNvPr id="47" name="Kuva 46"/>
          <p:cNvPicPr>
            <a:picLocks noChangeAspect="1"/>
          </p:cNvPicPr>
          <p:nvPr/>
        </p:nvPicPr>
        <p:blipFill>
          <a:blip r:embed="rId8"/>
          <a:stretch>
            <a:fillRect/>
          </a:stretch>
        </p:blipFill>
        <p:spPr>
          <a:xfrm>
            <a:off x="7547735" y="1538141"/>
            <a:ext cx="213378" cy="188992"/>
          </a:xfrm>
          <a:prstGeom prst="rect">
            <a:avLst/>
          </a:prstGeom>
        </p:spPr>
      </p:pic>
      <p:sp>
        <p:nvSpPr>
          <p:cNvPr id="34" name="Tekstiruutu 33"/>
          <p:cNvSpPr txBox="1"/>
          <p:nvPr/>
        </p:nvSpPr>
        <p:spPr>
          <a:xfrm>
            <a:off x="9620225" y="5513157"/>
            <a:ext cx="1348966" cy="371192"/>
          </a:xfrm>
          <a:prstGeom prst="rect">
            <a:avLst/>
          </a:prstGeom>
          <a:noFill/>
        </p:spPr>
        <p:txBody>
          <a:bodyPr wrap="square" rtlCol="0">
            <a:spAutoFit/>
          </a:bodyPr>
          <a:lstStyle/>
          <a:p>
            <a:endParaRPr lang="fi-FI" dirty="0">
              <a:solidFill>
                <a:srgbClr val="000000"/>
              </a:solidFill>
            </a:endParaRPr>
          </a:p>
        </p:txBody>
      </p:sp>
      <p:pic>
        <p:nvPicPr>
          <p:cNvPr id="49" name="Kuva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1372" y="697663"/>
            <a:ext cx="225230" cy="225230"/>
          </a:xfrm>
          <a:prstGeom prst="rect">
            <a:avLst/>
          </a:prstGeom>
          <a:noFill/>
        </p:spPr>
      </p:pic>
      <p:pic>
        <p:nvPicPr>
          <p:cNvPr id="50" name="Kuva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0216" y="6020891"/>
            <a:ext cx="225230" cy="225230"/>
          </a:xfrm>
          <a:prstGeom prst="rect">
            <a:avLst/>
          </a:prstGeom>
          <a:noFill/>
        </p:spPr>
      </p:pic>
      <p:pic>
        <p:nvPicPr>
          <p:cNvPr id="51" name="Kuva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1729" y="5996904"/>
            <a:ext cx="225230" cy="225230"/>
          </a:xfrm>
          <a:prstGeom prst="rect">
            <a:avLst/>
          </a:prstGeom>
          <a:noFill/>
        </p:spPr>
      </p:pic>
      <p:pic>
        <p:nvPicPr>
          <p:cNvPr id="52" name="Kuva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6519" y="1851375"/>
            <a:ext cx="225230" cy="225230"/>
          </a:xfrm>
          <a:prstGeom prst="rect">
            <a:avLst/>
          </a:prstGeom>
          <a:noFill/>
        </p:spPr>
      </p:pic>
    </p:spTree>
    <p:extLst>
      <p:ext uri="{BB962C8B-B14F-4D97-AF65-F5344CB8AC3E}">
        <p14:creationId xmlns:p14="http://schemas.microsoft.com/office/powerpoint/2010/main" val="37353800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Hankintojen kokonaisseuranta</a:t>
            </a:r>
            <a:endParaRPr lang="fi-FI" dirty="0"/>
          </a:p>
        </p:txBody>
      </p:sp>
      <p:sp>
        <p:nvSpPr>
          <p:cNvPr id="3" name="Sisällön paikkamerkki 2"/>
          <p:cNvSpPr>
            <a:spLocks noGrp="1"/>
          </p:cNvSpPr>
          <p:nvPr>
            <p:ph idx="1"/>
          </p:nvPr>
        </p:nvSpPr>
        <p:spPr>
          <a:xfrm>
            <a:off x="5664200" y="1845734"/>
            <a:ext cx="5491480" cy="4023360"/>
          </a:xfrm>
        </p:spPr>
        <p:txBody>
          <a:bodyPr>
            <a:normAutofit/>
          </a:bodyPr>
          <a:lstStyle/>
          <a:p>
            <a:r>
              <a:rPr lang="fi-FI" dirty="0"/>
              <a:t>Hankintatoimen kehittämisen näkökulmasta yksikön tulisi seurata myös hankintatoimen vuosittaista toteutumaa ja kehittymistä tunnuslukuja ja mittareita käyttäen. Keskeisiä tunnuslukutietoja voidaan kerätä mm. taloushallinnon tietojärjestelmästä ja yksikön sopimusrekisteristä. Yksikkö voi saada tietoja myös toimittajilta ja edellyttää puitesopimusten ja pitkäkestoisten palvelujen toimittajilta säännöllistä raportointia toteutumasta, palvelun laadusta, asiakastyytyväisyydestä ja hintakehityksestä.</a:t>
            </a:r>
          </a:p>
          <a:p>
            <a:r>
              <a:rPr lang="fi-FI" dirty="0" smtClean="0"/>
              <a:t>Myös </a:t>
            </a:r>
            <a:r>
              <a:rPr lang="fi-FI" dirty="0"/>
              <a:t>yksikön hankintojen jakaumaa euromäärittäin ja hankintaprosessin kustannuksia voidaan selvittää ja seurata</a:t>
            </a:r>
            <a:r>
              <a:rPr lang="fi-FI" dirty="0" smtClean="0"/>
              <a:t>.</a:t>
            </a:r>
          </a:p>
          <a:p>
            <a:r>
              <a:rPr lang="fi-FI" sz="1400" dirty="0"/>
              <a:t>ABC-analyysi kertoo mihin toimittajasuhteisiin ja </a:t>
            </a:r>
            <a:r>
              <a:rPr lang="fi-FI" sz="1400" dirty="0" smtClean="0"/>
              <a:t>-yhteistyöhön </a:t>
            </a:r>
            <a:r>
              <a:rPr lang="fi-FI" sz="1400" dirty="0"/>
              <a:t>on syytä kiinnittää erityistä </a:t>
            </a:r>
            <a:r>
              <a:rPr lang="fi-FI" sz="1400" dirty="0" smtClean="0"/>
              <a:t>huomiota-</a:t>
            </a:r>
            <a:endParaRPr lang="fi-FI" sz="1400" dirty="0"/>
          </a:p>
          <a:p>
            <a:pPr marL="0" indent="0">
              <a:buNone/>
            </a:pPr>
            <a:endParaRPr lang="fi-FI" dirty="0">
              <a:hlinkClick r:id="" action="ppaction://customshow?id=59&amp;return=true"/>
            </a:endParaRPr>
          </a:p>
          <a:p>
            <a:endParaRPr lang="fi-FI" dirty="0">
              <a:hlinkClick r:id="" action="ppaction://customshow?id=59&amp;return=true"/>
            </a:endParaRPr>
          </a:p>
          <a:p>
            <a:endParaRPr lang="fi-FI" sz="2000" dirty="0" smtClean="0"/>
          </a:p>
          <a:p>
            <a:endParaRPr lang="fi-FI" sz="2000" dirty="0" smtClean="0"/>
          </a:p>
          <a:p>
            <a:endParaRPr lang="fi-FI" sz="2000" dirty="0" smtClean="0"/>
          </a:p>
        </p:txBody>
      </p:sp>
      <p:sp>
        <p:nvSpPr>
          <p:cNvPr id="4" name="Alatunnisteen paikkamerkki 3"/>
          <p:cNvSpPr>
            <a:spLocks noGrp="1"/>
          </p:cNvSpPr>
          <p:nvPr>
            <p:ph type="ftr" sz="quarter" idx="11"/>
          </p:nvPr>
        </p:nvSpPr>
        <p:spPr/>
        <p:txBody>
          <a:bodyPr/>
          <a:lstStyle/>
          <a:p>
            <a:r>
              <a:rPr lang="fi-FI" smtClean="0"/>
              <a:t>HANKINTOIHIN LIITTYVÄ STRATEGINEN SUUNNITTELU</a:t>
            </a:r>
            <a:endParaRPr lang="fi-FI" dirty="0"/>
          </a:p>
        </p:txBody>
      </p:sp>
      <p:sp>
        <p:nvSpPr>
          <p:cNvPr id="5" name="Dian numeron paikkamerkki 4"/>
          <p:cNvSpPr>
            <a:spLocks noGrp="1"/>
          </p:cNvSpPr>
          <p:nvPr>
            <p:ph type="sldNum" sz="quarter" idx="12"/>
          </p:nvPr>
        </p:nvSpPr>
        <p:spPr/>
        <p:txBody>
          <a:bodyPr/>
          <a:lstStyle/>
          <a:p>
            <a:fld id="{0E9EC09B-81EE-4D0F-8E4F-0F6E96E51DDF}" type="slidenum">
              <a:rPr lang="fi-FI" smtClean="0"/>
              <a:pPr/>
              <a:t>40</a:t>
            </a:fld>
            <a:endParaRPr lang="fi-FI"/>
          </a:p>
        </p:txBody>
      </p:sp>
      <p:sp>
        <p:nvSpPr>
          <p:cNvPr id="8" name="Suorakulmio 7">
            <a:hlinkClick r:id="rId2"/>
          </p:cNvPr>
          <p:cNvSpPr/>
          <p:nvPr/>
        </p:nvSpPr>
        <p:spPr>
          <a:xfrm>
            <a:off x="6126480" y="4670360"/>
            <a:ext cx="4802721" cy="1112374"/>
          </a:xfrm>
          <a:prstGeom prst="rect">
            <a:avLst/>
          </a:prstGeom>
          <a:solidFill>
            <a:schemeClr val="bg1"/>
          </a:solidFill>
          <a:ln w="38100">
            <a:solidFill>
              <a:srgbClr val="D54B0B"/>
            </a:solidFill>
            <a:prstDash val="sysDot"/>
          </a:ln>
        </p:spPr>
        <p:style>
          <a:lnRef idx="2">
            <a:schemeClr val="accent6">
              <a:shade val="50000"/>
            </a:schemeClr>
          </a:lnRef>
          <a:fillRef idx="1">
            <a:schemeClr val="accent6"/>
          </a:fillRef>
          <a:effectRef idx="0">
            <a:schemeClr val="accent6"/>
          </a:effectRef>
          <a:fontRef idx="minor">
            <a:schemeClr val="lt1"/>
          </a:fontRef>
        </p:style>
        <p:txBody>
          <a:bodyPr vert="horz" lIns="0" tIns="45720" rIns="0" bIns="45720" rtlCol="0" anchor="ctr">
            <a:noAutofit/>
          </a:bodyPr>
          <a:lstStyle/>
          <a:p>
            <a:pPr marL="84138" algn="ctr">
              <a:lnSpc>
                <a:spcPct val="90000"/>
              </a:lnSpc>
              <a:spcBef>
                <a:spcPts val="1200"/>
              </a:spcBef>
              <a:spcAft>
                <a:spcPts val="201"/>
              </a:spcAft>
              <a:buClr>
                <a:schemeClr val="accent1"/>
              </a:buClr>
              <a:buSzPct val="100000"/>
              <a:buFont typeface="Arial" panose="020B0604020202020204" pitchFamily="34" charset="0"/>
              <a:buNone/>
            </a:pPr>
            <a:r>
              <a:rPr lang="fi-FI" sz="1400" dirty="0">
                <a:solidFill>
                  <a:schemeClr val="tx1">
                    <a:lumMod val="75000"/>
                    <a:lumOff val="25000"/>
                  </a:schemeClr>
                </a:solidFill>
                <a:latin typeface="+mj-lt"/>
              </a:rPr>
              <a:t>Katso </a:t>
            </a:r>
            <a:r>
              <a:rPr lang="fi-FI" sz="1400" dirty="0" smtClean="0">
                <a:solidFill>
                  <a:schemeClr val="tx1">
                    <a:lumMod val="75000"/>
                    <a:lumOff val="25000"/>
                  </a:schemeClr>
                </a:solidFill>
                <a:latin typeface="+mj-lt"/>
              </a:rPr>
              <a:t>ABC-analyysit vuosilta 2015 ja 2016, toimittajalistaukset sekä ohje analyysin tekemiseen Hankintaverkoston </a:t>
            </a:r>
            <a:r>
              <a:rPr lang="fi-FI" sz="1400" dirty="0">
                <a:solidFill>
                  <a:schemeClr val="tx1">
                    <a:lumMod val="75000"/>
                    <a:lumOff val="25000"/>
                  </a:schemeClr>
                </a:solidFill>
                <a:latin typeface="+mj-lt"/>
              </a:rPr>
              <a:t>Virta-työtilasta</a:t>
            </a:r>
          </a:p>
        </p:txBody>
      </p:sp>
      <p:pic>
        <p:nvPicPr>
          <p:cNvPr id="10" name="Kuva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00206">
            <a:off x="10751996" y="5591348"/>
            <a:ext cx="382770" cy="382770"/>
          </a:xfrm>
          <a:prstGeom prst="rect">
            <a:avLst/>
          </a:prstGeom>
          <a:noFill/>
        </p:spPr>
      </p:pic>
      <p:sp>
        <p:nvSpPr>
          <p:cNvPr id="11" name="Tekstiruutu 10"/>
          <p:cNvSpPr txBox="1"/>
          <p:nvPr/>
        </p:nvSpPr>
        <p:spPr>
          <a:xfrm>
            <a:off x="1117397" y="1269388"/>
            <a:ext cx="2356222" cy="338554"/>
          </a:xfrm>
          <a:prstGeom prst="rect">
            <a:avLst/>
          </a:prstGeom>
          <a:noFill/>
        </p:spPr>
        <p:txBody>
          <a:bodyPr wrap="none" rtlCol="0">
            <a:spAutoFit/>
          </a:bodyPr>
          <a:lstStyle/>
          <a:p>
            <a:r>
              <a:rPr lang="fi-FI" sz="1600" b="1" i="1" dirty="0" smtClean="0">
                <a:solidFill>
                  <a:srgbClr val="000000">
                    <a:lumMod val="75000"/>
                    <a:lumOff val="25000"/>
                  </a:srgbClr>
                </a:solidFill>
              </a:rPr>
              <a:t>Hankintatoimen valvonta</a:t>
            </a:r>
            <a:endParaRPr lang="fi-FI" sz="1600" b="1" i="1" dirty="0">
              <a:solidFill>
                <a:srgbClr val="000000">
                  <a:lumMod val="75000"/>
                  <a:lumOff val="25000"/>
                </a:srgbClr>
              </a:solidFill>
            </a:endParaRPr>
          </a:p>
        </p:txBody>
      </p:sp>
      <p:sp>
        <p:nvSpPr>
          <p:cNvPr id="12" name="Tekstiruutu 11"/>
          <p:cNvSpPr txBox="1"/>
          <p:nvPr/>
        </p:nvSpPr>
        <p:spPr>
          <a:xfrm>
            <a:off x="5901508" y="1269388"/>
            <a:ext cx="2633926" cy="338554"/>
          </a:xfrm>
          <a:prstGeom prst="rect">
            <a:avLst/>
          </a:prstGeom>
          <a:noFill/>
        </p:spPr>
        <p:txBody>
          <a:bodyPr wrap="none" rtlCol="0">
            <a:spAutoFit/>
          </a:bodyPr>
          <a:lstStyle/>
          <a:p>
            <a:r>
              <a:rPr lang="fi-FI" sz="1600" b="1" i="1" dirty="0">
                <a:solidFill>
                  <a:srgbClr val="000000">
                    <a:lumMod val="75000"/>
                    <a:lumOff val="25000"/>
                  </a:srgbClr>
                </a:solidFill>
              </a:rPr>
              <a:t>H</a:t>
            </a:r>
            <a:r>
              <a:rPr lang="fi-FI" sz="1600" b="1" i="1" dirty="0" smtClean="0">
                <a:solidFill>
                  <a:srgbClr val="000000">
                    <a:lumMod val="75000"/>
                    <a:lumOff val="25000"/>
                  </a:srgbClr>
                </a:solidFill>
              </a:rPr>
              <a:t>ankintatoimen tunnusluvut</a:t>
            </a:r>
            <a:endParaRPr lang="fi-FI" sz="1600" b="1" i="1" dirty="0">
              <a:solidFill>
                <a:srgbClr val="000000">
                  <a:lumMod val="75000"/>
                  <a:lumOff val="25000"/>
                </a:srgbClr>
              </a:solidFill>
            </a:endParaRPr>
          </a:p>
        </p:txBody>
      </p:sp>
      <p:sp>
        <p:nvSpPr>
          <p:cNvPr id="13" name="Suorakulmio 12"/>
          <p:cNvSpPr/>
          <p:nvPr/>
        </p:nvSpPr>
        <p:spPr>
          <a:xfrm>
            <a:off x="1097280" y="1948084"/>
            <a:ext cx="4168987" cy="4259499"/>
          </a:xfrm>
          <a:prstGeom prst="rect">
            <a:avLst/>
          </a:prstGeom>
        </p:spPr>
        <p:txBody>
          <a:bodyPr wrap="square">
            <a:spAutoFit/>
          </a:bodyPr>
          <a:lstStyle/>
          <a:p>
            <a:pPr lvl="0" defTabSz="914423">
              <a:lnSpc>
                <a:spcPct val="90000"/>
              </a:lnSpc>
              <a:spcBef>
                <a:spcPts val="1200"/>
              </a:spcBef>
              <a:spcAft>
                <a:spcPts val="201"/>
              </a:spcAft>
              <a:buClr>
                <a:schemeClr val="accent1"/>
              </a:buClr>
              <a:buSzPct val="100000"/>
            </a:pPr>
            <a:r>
              <a:rPr lang="fi-FI" sz="1401" dirty="0" smtClean="0">
                <a:solidFill>
                  <a:schemeClr val="tx1">
                    <a:lumMod val="75000"/>
                    <a:lumOff val="25000"/>
                  </a:schemeClr>
                </a:solidFill>
              </a:rPr>
              <a:t>Hankintatoimen tulee olla mukana </a:t>
            </a:r>
            <a:r>
              <a:rPr lang="fi-FI" sz="1401" dirty="0">
                <a:solidFill>
                  <a:schemeClr val="tx1">
                    <a:lumMod val="75000"/>
                    <a:lumOff val="25000"/>
                  </a:schemeClr>
                </a:solidFill>
              </a:rPr>
              <a:t>yksikön sisäisen valvonnan prosesseissa. Hankintojen valvonnassa tulisi kiinnittää huomiota mm. seuraaviin </a:t>
            </a:r>
            <a:r>
              <a:rPr lang="fi-FI" sz="1401" dirty="0" smtClean="0">
                <a:solidFill>
                  <a:schemeClr val="tx1">
                    <a:lumMod val="75000"/>
                    <a:lumOff val="25000"/>
                  </a:schemeClr>
                </a:solidFill>
              </a:rPr>
              <a:t>seikkoihin:</a:t>
            </a:r>
            <a:endParaRPr lang="fi-FI" sz="1401" dirty="0">
              <a:solidFill>
                <a:schemeClr val="tx1">
                  <a:lumMod val="75000"/>
                  <a:lumOff val="25000"/>
                </a:schemeClr>
              </a:solidFill>
            </a:endParaRPr>
          </a:p>
          <a:p>
            <a:pPr marL="457211" lvl="0" indent="-457211" defTabSz="914423">
              <a:lnSpc>
                <a:spcPct val="90000"/>
              </a:lnSpc>
              <a:spcBef>
                <a:spcPts val="1200"/>
              </a:spcBef>
              <a:spcAft>
                <a:spcPts val="201"/>
              </a:spcAft>
              <a:buClr>
                <a:schemeClr val="accent1"/>
              </a:buClr>
              <a:buSzPct val="100000"/>
              <a:buFont typeface="Arial" panose="020B0604020202020204" pitchFamily="34" charset="0"/>
              <a:buChar char="•"/>
            </a:pPr>
            <a:r>
              <a:rPr lang="fi-FI" sz="1401" dirty="0" smtClean="0">
                <a:solidFill>
                  <a:schemeClr val="tx1">
                    <a:lumMod val="75000"/>
                    <a:lumOff val="25000"/>
                  </a:schemeClr>
                </a:solidFill>
              </a:rPr>
              <a:t>Hankintatoimi </a:t>
            </a:r>
            <a:r>
              <a:rPr lang="fi-FI" sz="1401" dirty="0">
                <a:solidFill>
                  <a:schemeClr val="tx1">
                    <a:lumMod val="75000"/>
                    <a:lumOff val="25000"/>
                  </a:schemeClr>
                </a:solidFill>
              </a:rPr>
              <a:t>tukee yksikön tehtävien toteuttamista taloudellisesti ja tehokkaasti</a:t>
            </a:r>
          </a:p>
          <a:p>
            <a:pPr marL="457211" lvl="0" indent="-457211" defTabSz="914423">
              <a:lnSpc>
                <a:spcPct val="90000"/>
              </a:lnSpc>
              <a:spcBef>
                <a:spcPts val="1200"/>
              </a:spcBef>
              <a:spcAft>
                <a:spcPts val="201"/>
              </a:spcAft>
              <a:buClr>
                <a:schemeClr val="accent1"/>
              </a:buClr>
              <a:buSzPct val="100000"/>
              <a:buFont typeface="Arial" panose="020B0604020202020204" pitchFamily="34" charset="0"/>
              <a:buChar char="•"/>
            </a:pPr>
            <a:r>
              <a:rPr lang="fi-FI" sz="1401" dirty="0">
                <a:solidFill>
                  <a:schemeClr val="tx1">
                    <a:lumMod val="75000"/>
                    <a:lumOff val="25000"/>
                  </a:schemeClr>
                </a:solidFill>
              </a:rPr>
              <a:t>Hankinnat perustuvat hankintasuunnitelmiin</a:t>
            </a:r>
          </a:p>
          <a:p>
            <a:pPr marL="457211" lvl="0" indent="-457211" defTabSz="914423">
              <a:lnSpc>
                <a:spcPct val="90000"/>
              </a:lnSpc>
              <a:spcBef>
                <a:spcPts val="1200"/>
              </a:spcBef>
              <a:spcAft>
                <a:spcPts val="201"/>
              </a:spcAft>
              <a:buClr>
                <a:schemeClr val="accent1"/>
              </a:buClr>
              <a:buSzPct val="100000"/>
              <a:buFont typeface="Arial" panose="020B0604020202020204" pitchFamily="34" charset="0"/>
              <a:buChar char="•"/>
            </a:pPr>
            <a:r>
              <a:rPr lang="fi-FI" sz="1401" dirty="0">
                <a:solidFill>
                  <a:schemeClr val="tx1">
                    <a:lumMod val="75000"/>
                    <a:lumOff val="25000"/>
                  </a:schemeClr>
                </a:solidFill>
              </a:rPr>
              <a:t>Hankinnat kilpailutetaan hankintalainsäädännön ja hankintaohjeiden mukaisesti</a:t>
            </a:r>
          </a:p>
          <a:p>
            <a:pPr marL="457211" lvl="0" indent="-457211" defTabSz="914423">
              <a:lnSpc>
                <a:spcPct val="90000"/>
              </a:lnSpc>
              <a:spcBef>
                <a:spcPts val="1200"/>
              </a:spcBef>
              <a:spcAft>
                <a:spcPts val="201"/>
              </a:spcAft>
              <a:buClr>
                <a:schemeClr val="accent1"/>
              </a:buClr>
              <a:buSzPct val="100000"/>
              <a:buFont typeface="Arial" panose="020B0604020202020204" pitchFamily="34" charset="0"/>
              <a:buChar char="•"/>
            </a:pPr>
            <a:r>
              <a:rPr lang="fi-FI" sz="1401" dirty="0">
                <a:solidFill>
                  <a:schemeClr val="tx1">
                    <a:lumMod val="75000"/>
                    <a:lumOff val="25000"/>
                  </a:schemeClr>
                </a:solidFill>
              </a:rPr>
              <a:t>Hyväksymisvaltuuksia noudatetaan</a:t>
            </a:r>
          </a:p>
          <a:p>
            <a:pPr marL="457211" lvl="0" indent="-457211" defTabSz="914423">
              <a:lnSpc>
                <a:spcPct val="90000"/>
              </a:lnSpc>
              <a:spcBef>
                <a:spcPts val="1200"/>
              </a:spcBef>
              <a:spcAft>
                <a:spcPts val="201"/>
              </a:spcAft>
              <a:buClr>
                <a:schemeClr val="accent1"/>
              </a:buClr>
              <a:buSzPct val="100000"/>
              <a:buFont typeface="Arial" panose="020B0604020202020204" pitchFamily="34" charset="0"/>
              <a:buChar char="•"/>
            </a:pPr>
            <a:r>
              <a:rPr lang="fi-FI" sz="1401" dirty="0">
                <a:solidFill>
                  <a:schemeClr val="tx1">
                    <a:lumMod val="75000"/>
                    <a:lumOff val="25000"/>
                  </a:schemeClr>
                </a:solidFill>
              </a:rPr>
              <a:t>Tehdyistä sopimuksista pidetään ajantasaista luetteloa tarkoituksenmukaisesti ryhmiteltynä</a:t>
            </a:r>
          </a:p>
          <a:p>
            <a:pPr marL="457211" lvl="0" indent="-457211" defTabSz="914423">
              <a:lnSpc>
                <a:spcPct val="90000"/>
              </a:lnSpc>
              <a:spcBef>
                <a:spcPts val="1200"/>
              </a:spcBef>
              <a:spcAft>
                <a:spcPts val="201"/>
              </a:spcAft>
              <a:buClr>
                <a:schemeClr val="accent1"/>
              </a:buClr>
              <a:buSzPct val="100000"/>
              <a:buFont typeface="Arial" panose="020B0604020202020204" pitchFamily="34" charset="0"/>
              <a:buChar char="•"/>
            </a:pPr>
            <a:r>
              <a:rPr lang="fi-FI" sz="1401" dirty="0">
                <a:solidFill>
                  <a:schemeClr val="tx1">
                    <a:lumMod val="75000"/>
                    <a:lumOff val="25000"/>
                  </a:schemeClr>
                </a:solidFill>
              </a:rPr>
              <a:t>Tavaran ja palvelun vastaanotto sekä laskujen käsittely tehdään asianmukaisesti</a:t>
            </a:r>
          </a:p>
          <a:p>
            <a:pPr marL="457211" lvl="0" indent="-457211" defTabSz="914423">
              <a:lnSpc>
                <a:spcPct val="90000"/>
              </a:lnSpc>
              <a:spcBef>
                <a:spcPts val="1200"/>
              </a:spcBef>
              <a:spcAft>
                <a:spcPts val="201"/>
              </a:spcAft>
              <a:buClr>
                <a:schemeClr val="accent1"/>
              </a:buClr>
              <a:buSzPct val="100000"/>
              <a:buFont typeface="Arial" panose="020B0604020202020204" pitchFamily="34" charset="0"/>
              <a:buChar char="•"/>
            </a:pPr>
            <a:r>
              <a:rPr lang="fi-FI" sz="1401" dirty="0">
                <a:solidFill>
                  <a:schemeClr val="tx1">
                    <a:lumMod val="75000"/>
                    <a:lumOff val="25000"/>
                  </a:schemeClr>
                </a:solidFill>
              </a:rPr>
              <a:t>Hankintaprosessissa ei ole vaarallisia yhdistelmiä tai muita väärinkäytöksiä</a:t>
            </a:r>
          </a:p>
        </p:txBody>
      </p:sp>
      <p:pic>
        <p:nvPicPr>
          <p:cNvPr id="14" name="Kuva 1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24" y="-66382"/>
            <a:ext cx="1347733" cy="1266832"/>
          </a:xfrm>
          <a:prstGeom prst="rect">
            <a:avLst/>
          </a:prstGeom>
        </p:spPr>
      </p:pic>
      <p:sp>
        <p:nvSpPr>
          <p:cNvPr id="15" name="Suorakulmio 14">
            <a:hlinkClick r:id="rId6" action="ppaction://hlinksldjump"/>
          </p:cNvPr>
          <p:cNvSpPr/>
          <p:nvPr/>
        </p:nvSpPr>
        <p:spPr>
          <a:xfrm>
            <a:off x="10822305" y="6459787"/>
            <a:ext cx="1219200" cy="274458"/>
          </a:xfrm>
          <a:prstGeom prst="rect">
            <a:avLst/>
          </a:prstGeom>
          <a:solidFill>
            <a:srgbClr val="C03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Tree>
    <p:extLst>
      <p:ext uri="{BB962C8B-B14F-4D97-AF65-F5344CB8AC3E}">
        <p14:creationId xmlns:p14="http://schemas.microsoft.com/office/powerpoint/2010/main" val="37477266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Hankinnan suunnittelu</a:t>
            </a:r>
            <a:endParaRPr lang="fi-FI" dirty="0"/>
          </a:p>
        </p:txBody>
      </p:sp>
      <p:sp>
        <p:nvSpPr>
          <p:cNvPr id="5" name="Alatunnisteen paikkamerkki 4"/>
          <p:cNvSpPr>
            <a:spLocks noGrp="1"/>
          </p:cNvSpPr>
          <p:nvPr>
            <p:ph type="ftr" sz="quarter" idx="3"/>
          </p:nvPr>
        </p:nvSpPr>
        <p:spPr/>
        <p:txBody>
          <a:bodyPr/>
          <a:lstStyle/>
          <a:p>
            <a:r>
              <a:rPr lang="fi-FI" smtClean="0"/>
              <a:t>HANKINNAN SUUNNITTELU</a:t>
            </a:r>
            <a:endParaRPr lang="fi-FI" dirty="0"/>
          </a:p>
        </p:txBody>
      </p:sp>
      <p:sp>
        <p:nvSpPr>
          <p:cNvPr id="10" name="Sisällön paikkamerkki 9"/>
          <p:cNvSpPr>
            <a:spLocks noGrp="1"/>
          </p:cNvSpPr>
          <p:nvPr>
            <p:ph idx="4294967295"/>
          </p:nvPr>
        </p:nvSpPr>
        <p:spPr>
          <a:xfrm>
            <a:off x="6204731" y="2213954"/>
            <a:ext cx="5427492" cy="4022725"/>
          </a:xfrm>
        </p:spPr>
        <p:txBody>
          <a:bodyPr>
            <a:normAutofit/>
          </a:bodyPr>
          <a:lstStyle/>
          <a:p>
            <a:pPr marL="0" indent="0">
              <a:buNone/>
            </a:pPr>
            <a:r>
              <a:rPr lang="fi-FI" sz="1400" dirty="0"/>
              <a:t>Jotta myöhemmin hankintaprosessissa voidaan siirtyä varsinaiseen kilpailuttamiseen, on suunnitteluvaiheessa </a:t>
            </a:r>
            <a:r>
              <a:rPr lang="fi-FI" sz="1400" dirty="0" smtClean="0"/>
              <a:t>selvitettävä:</a:t>
            </a:r>
            <a:endParaRPr lang="fi-FI" sz="1400" dirty="0"/>
          </a:p>
          <a:p>
            <a:pPr marL="749827" lvl="1" indent="-457211"/>
            <a:r>
              <a:rPr lang="fi-FI" dirty="0" smtClean="0"/>
              <a:t>hankintaprojektin tausta ja tarve </a:t>
            </a:r>
          </a:p>
          <a:p>
            <a:pPr marL="749827" lvl="1" indent="-457211"/>
            <a:r>
              <a:rPr lang="fi-FI" dirty="0" smtClean="0"/>
              <a:t>hankinnan tavoitteet ja vaatimukset</a:t>
            </a:r>
          </a:p>
          <a:p>
            <a:pPr marL="749827" lvl="1" indent="-457211"/>
            <a:r>
              <a:rPr lang="fi-FI" dirty="0"/>
              <a:t>vaiheistus ja aikataulu</a:t>
            </a:r>
          </a:p>
          <a:p>
            <a:pPr marL="749827" lvl="1" indent="-457211"/>
            <a:r>
              <a:rPr lang="fi-FI" dirty="0" smtClean="0"/>
              <a:t>hankinnan </a:t>
            </a:r>
            <a:r>
              <a:rPr lang="fi-FI" dirty="0"/>
              <a:t>resursointi, organisointi ja hallinta </a:t>
            </a:r>
            <a:endParaRPr lang="fi-FI" dirty="0" smtClean="0"/>
          </a:p>
          <a:p>
            <a:pPr marL="749827" lvl="1" indent="-457211"/>
            <a:r>
              <a:rPr lang="fi-FI" dirty="0" smtClean="0"/>
              <a:t>kustannusarvio </a:t>
            </a:r>
            <a:r>
              <a:rPr lang="fi-FI" dirty="0"/>
              <a:t>sekä hyödyt ja </a:t>
            </a:r>
            <a:r>
              <a:rPr lang="fi-FI" dirty="0" smtClean="0"/>
              <a:t>kannattavuus</a:t>
            </a:r>
          </a:p>
          <a:p>
            <a:pPr marL="749827" lvl="1" indent="-457211"/>
            <a:r>
              <a:rPr lang="fi-FI" dirty="0" smtClean="0"/>
              <a:t>merkittävät </a:t>
            </a:r>
            <a:r>
              <a:rPr lang="fi-FI" dirty="0"/>
              <a:t>vaikutukset yhteiskuntaan ja </a:t>
            </a:r>
            <a:r>
              <a:rPr lang="fi-FI" dirty="0" smtClean="0"/>
              <a:t>ympäristöön</a:t>
            </a:r>
            <a:endParaRPr lang="fi-FI" dirty="0"/>
          </a:p>
          <a:p>
            <a:pPr marL="0" indent="0">
              <a:buNone/>
            </a:pPr>
            <a:r>
              <a:rPr lang="fi-FI" sz="1400" dirty="0" smtClean="0">
                <a:sym typeface="Wingdings" panose="05000000000000000000" pitchFamily="2" charset="2"/>
              </a:rPr>
              <a:t>Tarvittavien </a:t>
            </a:r>
            <a:r>
              <a:rPr lang="fi-FI" sz="1400" dirty="0">
                <a:sym typeface="Wingdings" panose="05000000000000000000" pitchFamily="2" charset="2"/>
              </a:rPr>
              <a:t>määrittelyjen tekemiseksi on käytävä toistuvia</a:t>
            </a:r>
            <a:r>
              <a:rPr lang="fi-FI" sz="1400" dirty="0"/>
              <a:t> </a:t>
            </a:r>
            <a:r>
              <a:rPr lang="fi-FI" sz="1400" b="1" dirty="0"/>
              <a:t>vuoropuheluja</a:t>
            </a:r>
            <a:r>
              <a:rPr lang="fi-FI" sz="1400" dirty="0"/>
              <a:t> markkinoiden, asiakkaiden ja kaupungin edustajien </a:t>
            </a:r>
            <a:r>
              <a:rPr lang="fi-FI" sz="1400" dirty="0" smtClean="0"/>
              <a:t>kanssa.</a:t>
            </a:r>
            <a:endParaRPr lang="fi-FI" sz="1400" dirty="0"/>
          </a:p>
          <a:p>
            <a:pPr marL="0" indent="0">
              <a:buNone/>
            </a:pPr>
            <a:r>
              <a:rPr lang="fi-FI" dirty="0" smtClean="0"/>
              <a:t>Hankinnan suunnittelu on eräänlainen </a:t>
            </a:r>
            <a:r>
              <a:rPr lang="fi-FI" b="1" dirty="0" smtClean="0"/>
              <a:t>tutkimus- ja oppimisprosessi, </a:t>
            </a:r>
            <a:r>
              <a:rPr lang="fi-FI" dirty="0" smtClean="0"/>
              <a:t>jossa on oltava valmis muuttamaan suuntaa ja määrittelyjä ymmärryksen kasvaessa. </a:t>
            </a:r>
            <a:r>
              <a:rPr lang="fi-FI" b="1" dirty="0" smtClean="0"/>
              <a:t>Hankinnan suunnittelussa rohkeus ja ennakkoluulottomuus ovat valttia. </a:t>
            </a:r>
            <a:r>
              <a:rPr lang="fi-FI" dirty="0" smtClean="0"/>
              <a:t>Tee prosessista hankinnan ja markkinoiden tarpeisiin sopiva. </a:t>
            </a:r>
          </a:p>
          <a:p>
            <a:pPr marL="0" indent="0">
              <a:buNone/>
              <a:tabLst>
                <a:tab pos="457200" algn="l"/>
              </a:tabLst>
            </a:pPr>
            <a:endParaRPr lang="fi-FI" dirty="0"/>
          </a:p>
          <a:p>
            <a:pPr lvl="1"/>
            <a:endParaRPr lang="fi-FI" dirty="0" smtClean="0"/>
          </a:p>
        </p:txBody>
      </p:sp>
      <p:sp>
        <p:nvSpPr>
          <p:cNvPr id="6" name="Suorakulmio 5">
            <a:hlinkClick r:id="rId3"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NAVIGOINTIIN</a:t>
            </a:r>
            <a:endParaRPr lang="fi-FI" sz="1200" dirty="0"/>
          </a:p>
        </p:txBody>
      </p:sp>
      <p:sp>
        <p:nvSpPr>
          <p:cNvPr id="7" name="Dian numeron paikkamerkki 6"/>
          <p:cNvSpPr>
            <a:spLocks noGrp="1"/>
          </p:cNvSpPr>
          <p:nvPr>
            <p:ph type="sldNum" sz="quarter" idx="4"/>
          </p:nvPr>
        </p:nvSpPr>
        <p:spPr/>
        <p:txBody>
          <a:bodyPr/>
          <a:lstStyle/>
          <a:p>
            <a:fld id="{0DC82243-5FBE-4E9B-9815-3B80B9FB2FBB}" type="slidenum">
              <a:rPr lang="fi-FI" smtClean="0"/>
              <a:t>41</a:t>
            </a:fld>
            <a:endParaRPr lang="fi-FI"/>
          </a:p>
        </p:txBody>
      </p:sp>
      <p:pic>
        <p:nvPicPr>
          <p:cNvPr id="8" name="Kuva 7"/>
          <p:cNvPicPr>
            <a:picLocks noChangeAspect="1"/>
          </p:cNvPicPr>
          <p:nvPr/>
        </p:nvPicPr>
        <p:blipFill rotWithShape="1">
          <a:blip r:embed="rId4" cstate="print">
            <a:extLst>
              <a:ext uri="{28A0092B-C50C-407E-A947-70E740481C1C}">
                <a14:useLocalDpi xmlns:a14="http://schemas.microsoft.com/office/drawing/2010/main" val="0"/>
              </a:ext>
            </a:extLst>
          </a:blip>
          <a:srcRect l="37889" t="3168" r="35126" b="54588"/>
          <a:stretch/>
        </p:blipFill>
        <p:spPr>
          <a:xfrm>
            <a:off x="958938" y="1823979"/>
            <a:ext cx="4219644" cy="4412700"/>
          </a:xfrm>
          <a:prstGeom prst="rect">
            <a:avLst/>
          </a:prstGeom>
        </p:spPr>
      </p:pic>
      <p:sp>
        <p:nvSpPr>
          <p:cNvPr id="11" name="Nuoli oikealle 10">
            <a:hlinkClick r:id="rId5" action="ppaction://hlinksldjump"/>
          </p:cNvPr>
          <p:cNvSpPr/>
          <p:nvPr/>
        </p:nvSpPr>
        <p:spPr>
          <a:xfrm>
            <a:off x="9366741" y="1052541"/>
            <a:ext cx="577138" cy="38769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1" i="1">
              <a:solidFill>
                <a:schemeClr val="bg1"/>
              </a:solidFill>
            </a:endParaRPr>
          </a:p>
        </p:txBody>
      </p:sp>
      <p:sp>
        <p:nvSpPr>
          <p:cNvPr id="13" name="Ellipsi 12">
            <a:hlinkClick r:id="" action="ppaction://customshow?id=63&amp;return=true"/>
          </p:cNvPr>
          <p:cNvSpPr/>
          <p:nvPr/>
        </p:nvSpPr>
        <p:spPr>
          <a:xfrm>
            <a:off x="2473982" y="4679834"/>
            <a:ext cx="193502" cy="193502"/>
          </a:xfrm>
          <a:prstGeom prst="ellipse">
            <a:avLst/>
          </a:prstGeom>
          <a:solidFill>
            <a:srgbClr val="0C90A2">
              <a:lumMod val="20000"/>
              <a:lumOff val="80000"/>
            </a:srgbClr>
          </a:solidFill>
          <a:ln w="15875" cap="flat" cmpd="sng" algn="ctr">
            <a:solidFill>
              <a:sysClr val="window" lastClr="FFFFFF">
                <a:lumMod val="65000"/>
              </a:sysClr>
            </a:solidFill>
            <a:prstDash val="solid"/>
          </a:ln>
          <a:effectLst/>
        </p:spPr>
        <p:txBody>
          <a:bodyPr rtlCol="0" anchor="ctr"/>
          <a:lstStyle/>
          <a:p>
            <a:pPr algn="ctr"/>
            <a:endParaRPr lang="fi-FI" kern="0">
              <a:solidFill>
                <a:srgbClr val="FF0000"/>
              </a:solidFill>
              <a:latin typeface="Calibri" panose="020F0502020204030204"/>
            </a:endParaRPr>
          </a:p>
        </p:txBody>
      </p:sp>
      <p:sp>
        <p:nvSpPr>
          <p:cNvPr id="14" name="Ellipsi 13">
            <a:hlinkClick r:id="" action="ppaction://customshow?id=64&amp;return=true"/>
          </p:cNvPr>
          <p:cNvSpPr/>
          <p:nvPr/>
        </p:nvSpPr>
        <p:spPr>
          <a:xfrm>
            <a:off x="2466854" y="4019230"/>
            <a:ext cx="181779" cy="181779"/>
          </a:xfrm>
          <a:prstGeom prst="ellipse">
            <a:avLst/>
          </a:prstGeom>
          <a:solidFill>
            <a:srgbClr val="0C90A2">
              <a:lumMod val="20000"/>
              <a:lumOff val="80000"/>
            </a:srgbClr>
          </a:solidFill>
          <a:ln w="15875" cap="flat" cmpd="sng" algn="ctr">
            <a:solidFill>
              <a:sysClr val="window" lastClr="FFFFFF">
                <a:lumMod val="65000"/>
              </a:sysClr>
            </a:solidFill>
            <a:prstDash val="solid"/>
          </a:ln>
          <a:effectLst/>
        </p:spPr>
        <p:txBody>
          <a:bodyPr rtlCol="0" anchor="ctr"/>
          <a:lstStyle/>
          <a:p>
            <a:pPr algn="ctr"/>
            <a:endParaRPr lang="fi-FI" kern="0">
              <a:solidFill>
                <a:srgbClr val="FF0000"/>
              </a:solidFill>
              <a:latin typeface="Calibri" panose="020F0502020204030204"/>
            </a:endParaRPr>
          </a:p>
        </p:txBody>
      </p:sp>
      <p:sp>
        <p:nvSpPr>
          <p:cNvPr id="15" name="Ellipsi 14">
            <a:hlinkClick r:id="" action="ppaction://customshow?id=65&amp;return=true"/>
          </p:cNvPr>
          <p:cNvSpPr/>
          <p:nvPr/>
        </p:nvSpPr>
        <p:spPr>
          <a:xfrm>
            <a:off x="2464939" y="3427683"/>
            <a:ext cx="180189" cy="180189"/>
          </a:xfrm>
          <a:prstGeom prst="ellipse">
            <a:avLst/>
          </a:prstGeom>
          <a:solidFill>
            <a:srgbClr val="0C90A2">
              <a:lumMod val="20000"/>
              <a:lumOff val="80000"/>
            </a:srgbClr>
          </a:solidFill>
          <a:ln w="15875" cap="flat" cmpd="sng" algn="ctr">
            <a:solidFill>
              <a:sysClr val="window" lastClr="FFFFFF">
                <a:lumMod val="65000"/>
              </a:sysClr>
            </a:solidFill>
            <a:prstDash val="solid"/>
          </a:ln>
          <a:effectLst/>
        </p:spPr>
        <p:txBody>
          <a:bodyPr rtlCol="0" anchor="ctr"/>
          <a:lstStyle/>
          <a:p>
            <a:pPr algn="ctr"/>
            <a:endParaRPr lang="fi-FI" kern="0">
              <a:solidFill>
                <a:srgbClr val="FF0000"/>
              </a:solidFill>
              <a:latin typeface="Calibri" panose="020F0502020204030204"/>
            </a:endParaRPr>
          </a:p>
        </p:txBody>
      </p:sp>
      <p:sp>
        <p:nvSpPr>
          <p:cNvPr id="16" name="Ellipsi 15">
            <a:hlinkClick r:id="" action="ppaction://customshow?id=66&amp;return=true"/>
          </p:cNvPr>
          <p:cNvSpPr/>
          <p:nvPr/>
        </p:nvSpPr>
        <p:spPr>
          <a:xfrm>
            <a:off x="3156492" y="3725142"/>
            <a:ext cx="187424" cy="187424"/>
          </a:xfrm>
          <a:prstGeom prst="ellipse">
            <a:avLst/>
          </a:prstGeom>
          <a:solidFill>
            <a:srgbClr val="0C90A2">
              <a:lumMod val="20000"/>
              <a:lumOff val="80000"/>
            </a:srgbClr>
          </a:solidFill>
          <a:ln w="15875" cap="flat" cmpd="sng" algn="ctr">
            <a:solidFill>
              <a:sysClr val="window" lastClr="FFFFFF">
                <a:lumMod val="65000"/>
              </a:sysClr>
            </a:solidFill>
            <a:prstDash val="solid"/>
          </a:ln>
          <a:effectLst/>
        </p:spPr>
        <p:txBody>
          <a:bodyPr rtlCol="0" anchor="ctr"/>
          <a:lstStyle/>
          <a:p>
            <a:pPr algn="ctr"/>
            <a:endParaRPr lang="fi-FI" kern="0">
              <a:solidFill>
                <a:srgbClr val="FF0000"/>
              </a:solidFill>
              <a:latin typeface="Calibri" panose="020F0502020204030204"/>
            </a:endParaRPr>
          </a:p>
        </p:txBody>
      </p:sp>
      <p:sp>
        <p:nvSpPr>
          <p:cNvPr id="21" name="Sisällön paikkamerkki 2"/>
          <p:cNvSpPr txBox="1">
            <a:spLocks/>
          </p:cNvSpPr>
          <p:nvPr/>
        </p:nvSpPr>
        <p:spPr>
          <a:xfrm>
            <a:off x="6754292" y="621895"/>
            <a:ext cx="3720389" cy="1032456"/>
          </a:xfrm>
          <a:prstGeom prst="rect">
            <a:avLst/>
          </a:prstGeom>
        </p:spPr>
        <p:txBody>
          <a:bodyPr vert="horz" lIns="0" tIns="45720" rIns="0" bIns="45720" rtlCol="0">
            <a:normAutofit/>
          </a:bodyPr>
          <a:lstStyle>
            <a:lvl1pPr marL="457211" indent="-457211"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tx1">
                    <a:lumMod val="75000"/>
                    <a:lumOff val="25000"/>
                  </a:schemeClr>
                </a:solidFill>
                <a:latin typeface="+mn-lt"/>
                <a:ea typeface="+mn-ea"/>
                <a:cs typeface="+mn-cs"/>
              </a:defRPr>
            </a:lvl1pPr>
            <a:lvl2pPr marL="544081"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2pPr>
            <a:lvl3pPr marL="726966"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3pPr>
            <a:lvl4pPr marL="909850"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4pPr>
            <a:lvl5pPr marL="1092735"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0" indent="0">
              <a:buNone/>
            </a:pPr>
            <a:r>
              <a:rPr lang="fi-FI" b="1" i="1" dirty="0" smtClean="0">
                <a:solidFill>
                  <a:schemeClr val="bg1"/>
                </a:solidFill>
              </a:rPr>
              <a:t>Klikkaa kiinnostavan osion pysäkkiä,</a:t>
            </a:r>
            <a:br>
              <a:rPr lang="fi-FI" b="1" i="1" dirty="0" smtClean="0">
                <a:solidFill>
                  <a:schemeClr val="bg1"/>
                </a:solidFill>
              </a:rPr>
            </a:br>
            <a:r>
              <a:rPr lang="fi-FI" b="1" i="1" dirty="0" smtClean="0">
                <a:solidFill>
                  <a:schemeClr val="bg1"/>
                </a:solidFill>
              </a:rPr>
              <a:t>etene nuolinäppäimin tai klikkaa nuolesta</a:t>
            </a:r>
            <a:br>
              <a:rPr lang="fi-FI" b="1" i="1" dirty="0" smtClean="0">
                <a:solidFill>
                  <a:schemeClr val="bg1"/>
                </a:solidFill>
              </a:rPr>
            </a:br>
            <a:r>
              <a:rPr lang="fi-FI" b="1" i="1" dirty="0" smtClean="0">
                <a:solidFill>
                  <a:schemeClr val="bg1"/>
                </a:solidFill>
              </a:rPr>
              <a:t>suoraan työkaluihin</a:t>
            </a:r>
            <a:endParaRPr lang="fi-FI" b="1" i="1" dirty="0">
              <a:solidFill>
                <a:schemeClr val="bg1"/>
              </a:solidFill>
            </a:endParaRPr>
          </a:p>
        </p:txBody>
      </p:sp>
      <p:grpSp>
        <p:nvGrpSpPr>
          <p:cNvPr id="22" name="Ryhmä 21"/>
          <p:cNvGrpSpPr/>
          <p:nvPr/>
        </p:nvGrpSpPr>
        <p:grpSpPr>
          <a:xfrm>
            <a:off x="9513625" y="599452"/>
            <a:ext cx="358122" cy="319503"/>
            <a:chOff x="10667257" y="456390"/>
            <a:chExt cx="358122" cy="319503"/>
          </a:xfrm>
        </p:grpSpPr>
        <p:sp>
          <p:nvSpPr>
            <p:cNvPr id="23" name="Ellipsi 22"/>
            <p:cNvSpPr/>
            <p:nvPr/>
          </p:nvSpPr>
          <p:spPr>
            <a:xfrm>
              <a:off x="10667257" y="456390"/>
              <a:ext cx="188546" cy="188546"/>
            </a:xfrm>
            <a:prstGeom prst="ellipse">
              <a:avLst/>
            </a:prstGeom>
            <a:solidFill>
              <a:srgbClr val="0C90A2">
                <a:lumMod val="20000"/>
                <a:lumOff val="80000"/>
              </a:srgbClr>
            </a:solidFill>
            <a:ln w="15875" cap="flat" cmpd="sng" algn="ctr">
              <a:solidFill>
                <a:sysClr val="window" lastClr="FFFFFF">
                  <a:lumMod val="65000"/>
                </a:sysClr>
              </a:solidFill>
              <a:prstDash val="solid"/>
            </a:ln>
            <a:effectLst/>
          </p:spPr>
          <p:txBody>
            <a:bodyPr rtlCol="0" anchor="ctr"/>
            <a:lstStyle/>
            <a:p>
              <a:pPr algn="ctr"/>
              <a:endParaRPr lang="fi-FI" kern="0">
                <a:solidFill>
                  <a:srgbClr val="FF0000"/>
                </a:solidFill>
                <a:latin typeface="Calibri" panose="020F0502020204030204"/>
              </a:endParaRPr>
            </a:p>
          </p:txBody>
        </p:sp>
        <p:pic>
          <p:nvPicPr>
            <p:cNvPr id="24" name="Kuva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00149" y="550663"/>
              <a:ext cx="225230" cy="225230"/>
            </a:xfrm>
            <a:prstGeom prst="rect">
              <a:avLst/>
            </a:prstGeom>
            <a:noFill/>
          </p:spPr>
        </p:pic>
      </p:grpSp>
      <p:sp>
        <p:nvSpPr>
          <p:cNvPr id="19" name="Ellipsi 18">
            <a:hlinkClick r:id="" action="ppaction://customshow?id=67&amp;return=true"/>
          </p:cNvPr>
          <p:cNvSpPr/>
          <p:nvPr/>
        </p:nvSpPr>
        <p:spPr>
          <a:xfrm>
            <a:off x="3156492" y="4451043"/>
            <a:ext cx="187424" cy="187424"/>
          </a:xfrm>
          <a:prstGeom prst="ellipse">
            <a:avLst/>
          </a:prstGeom>
          <a:solidFill>
            <a:srgbClr val="0C90A2">
              <a:lumMod val="20000"/>
              <a:lumOff val="80000"/>
            </a:srgbClr>
          </a:solidFill>
          <a:ln w="15875" cap="flat" cmpd="sng" algn="ctr">
            <a:solidFill>
              <a:sysClr val="window" lastClr="FFFFFF">
                <a:lumMod val="65000"/>
              </a:sysClr>
            </a:solidFill>
            <a:prstDash val="solid"/>
          </a:ln>
          <a:effectLst/>
        </p:spPr>
        <p:txBody>
          <a:bodyPr rtlCol="0" anchor="ctr"/>
          <a:lstStyle/>
          <a:p>
            <a:pPr algn="ctr"/>
            <a:endParaRPr lang="fi-FI" kern="0">
              <a:solidFill>
                <a:srgbClr val="FF0000"/>
              </a:solidFill>
              <a:latin typeface="Calibri" panose="020F0502020204030204"/>
            </a:endParaRPr>
          </a:p>
        </p:txBody>
      </p:sp>
    </p:spTree>
    <p:extLst>
      <p:ext uri="{BB962C8B-B14F-4D97-AF65-F5344CB8AC3E}">
        <p14:creationId xmlns:p14="http://schemas.microsoft.com/office/powerpoint/2010/main" val="9194669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isällön paikkamerkki 2"/>
          <p:cNvSpPr txBox="1">
            <a:spLocks/>
          </p:cNvSpPr>
          <p:nvPr/>
        </p:nvSpPr>
        <p:spPr>
          <a:xfrm>
            <a:off x="6334126" y="1905616"/>
            <a:ext cx="4941346" cy="4186065"/>
          </a:xfrm>
          <a:prstGeom prst="rect">
            <a:avLst/>
          </a:prstGeom>
          <a:noFill/>
          <a:ln w="38100" cap="flat" cmpd="sng" algn="ctr">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vert="horz" lIns="0" tIns="45720" rIns="0" bIns="45720" rtlCol="0" anchor="ctr">
            <a:normAutofit/>
          </a:bodyPr>
          <a:lstStyle>
            <a:lvl1pPr marL="342908" indent="-342908"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lt1"/>
                </a:solidFill>
                <a:latin typeface="+mn-lt"/>
                <a:ea typeface="+mn-ea"/>
                <a:cs typeface="+mn-cs"/>
              </a:defRPr>
            </a:lvl1pPr>
            <a:lvl2pPr marL="384058"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2pPr>
            <a:lvl3pPr marL="566942"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3pPr>
            <a:lvl4pPr marL="749827"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4pPr>
            <a:lvl5pPr marL="932711"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lt1"/>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lt1"/>
                </a:solidFill>
                <a:latin typeface="+mn-lt"/>
                <a:ea typeface="+mn-ea"/>
                <a:cs typeface="+mn-cs"/>
              </a:defRPr>
            </a:lvl9pPr>
          </a:lstStyle>
          <a:p>
            <a:pPr marL="266700" indent="-180975">
              <a:buClr>
                <a:srgbClr val="93D07C"/>
              </a:buClr>
              <a:buFont typeface="+mj-lt"/>
              <a:buAutoNum type="arabicPeriod"/>
            </a:pPr>
            <a:endParaRPr lang="fi-FI" dirty="0">
              <a:solidFill>
                <a:prstClr val="black">
                  <a:lumMod val="75000"/>
                  <a:lumOff val="25000"/>
                </a:prstClr>
              </a:solidFill>
            </a:endParaRPr>
          </a:p>
        </p:txBody>
      </p:sp>
      <p:sp>
        <p:nvSpPr>
          <p:cNvPr id="2" name="Otsikko 1"/>
          <p:cNvSpPr>
            <a:spLocks noGrp="1"/>
          </p:cNvSpPr>
          <p:nvPr>
            <p:ph type="title"/>
          </p:nvPr>
        </p:nvSpPr>
        <p:spPr/>
        <p:txBody>
          <a:bodyPr/>
          <a:lstStyle/>
          <a:p>
            <a:r>
              <a:rPr lang="fi-FI" dirty="0" smtClean="0"/>
              <a:t>Käynnistäminen ja tarpeen arviointi, sivu 1/2</a:t>
            </a:r>
            <a:endParaRPr lang="fi-FI" dirty="0"/>
          </a:p>
        </p:txBody>
      </p:sp>
      <p:sp>
        <p:nvSpPr>
          <p:cNvPr id="3" name="Sisällön paikkamerkki 2"/>
          <p:cNvSpPr>
            <a:spLocks noGrp="1"/>
          </p:cNvSpPr>
          <p:nvPr>
            <p:ph idx="1"/>
          </p:nvPr>
        </p:nvSpPr>
        <p:spPr>
          <a:xfrm>
            <a:off x="1097279" y="1905616"/>
            <a:ext cx="4939653" cy="4190384"/>
          </a:xfrm>
          <a:no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noAutofit/>
          </a:bodyPr>
          <a:lstStyle/>
          <a:p>
            <a:pPr marL="266700" indent="-180975">
              <a:buClr>
                <a:srgbClr val="93D07C"/>
              </a:buClr>
              <a:buFont typeface="+mj-lt"/>
              <a:buAutoNum type="arabicPeriod"/>
            </a:pPr>
            <a:r>
              <a:rPr lang="fi-FI" sz="1300" dirty="0">
                <a:solidFill>
                  <a:prstClr val="black">
                    <a:lumMod val="75000"/>
                    <a:lumOff val="25000"/>
                  </a:prstClr>
                </a:solidFill>
              </a:rPr>
              <a:t>Voit aloittaa tutustumalla kiinnostaviin hankintoihin. </a:t>
            </a:r>
            <a:r>
              <a:rPr lang="fi-FI" sz="1300" dirty="0" smtClean="0">
                <a:solidFill>
                  <a:prstClr val="black">
                    <a:lumMod val="75000"/>
                    <a:lumOff val="25000"/>
                  </a:prstClr>
                </a:solidFill>
              </a:rPr>
              <a:t>Hankinta-asiakirjat ja -sopimus </a:t>
            </a:r>
            <a:r>
              <a:rPr lang="fi-FI" sz="1300" dirty="0">
                <a:solidFill>
                  <a:prstClr val="black">
                    <a:lumMod val="75000"/>
                    <a:lumOff val="25000"/>
                  </a:prstClr>
                </a:solidFill>
              </a:rPr>
              <a:t>ovat </a:t>
            </a:r>
            <a:r>
              <a:rPr lang="fi-FI" sz="1300" dirty="0" smtClean="0">
                <a:solidFill>
                  <a:prstClr val="black">
                    <a:lumMod val="75000"/>
                    <a:lumOff val="25000"/>
                  </a:prstClr>
                </a:solidFill>
              </a:rPr>
              <a:t>lähtökohtaisesti julkisia, </a:t>
            </a:r>
            <a:r>
              <a:rPr lang="fi-FI" sz="1300" dirty="0">
                <a:solidFill>
                  <a:prstClr val="black">
                    <a:lumMod val="75000"/>
                    <a:lumOff val="25000"/>
                  </a:prstClr>
                </a:solidFill>
              </a:rPr>
              <a:t>joten voit pyytää niitä myös muilta hankintayksiköiltä. </a:t>
            </a:r>
            <a:r>
              <a:rPr lang="fi-FI" sz="1300" dirty="0" smtClean="0">
                <a:solidFill>
                  <a:prstClr val="black">
                    <a:lumMod val="75000"/>
                    <a:lumOff val="25000"/>
                  </a:prstClr>
                </a:solidFill>
                <a:hlinkClick r:id="rId3"/>
              </a:rPr>
              <a:t>Tasku-intranetistä</a:t>
            </a:r>
            <a:r>
              <a:rPr lang="fi-FI" sz="1300" dirty="0" smtClean="0">
                <a:solidFill>
                  <a:prstClr val="black">
                    <a:lumMod val="75000"/>
                    <a:lumOff val="25000"/>
                  </a:prstClr>
                </a:solidFill>
              </a:rPr>
              <a:t> löydät Tampereen hankintojen arviointeja ja tarjouspyyntöjä.</a:t>
            </a:r>
          </a:p>
          <a:p>
            <a:pPr marL="266700" indent="-180975">
              <a:buClr>
                <a:srgbClr val="93D07C"/>
              </a:buClr>
              <a:buFont typeface="+mj-lt"/>
              <a:buAutoNum type="arabicPeriod"/>
            </a:pPr>
            <a:r>
              <a:rPr lang="fi-FI" sz="1300" dirty="0" smtClean="0">
                <a:solidFill>
                  <a:prstClr val="black">
                    <a:lumMod val="75000"/>
                    <a:lumOff val="25000"/>
                  </a:prstClr>
                </a:solidFill>
              </a:rPr>
              <a:t>Kokoa </a:t>
            </a:r>
            <a:r>
              <a:rPr lang="fi-FI" sz="1300" dirty="0">
                <a:solidFill>
                  <a:prstClr val="black">
                    <a:lumMod val="75000"/>
                    <a:lumOff val="25000"/>
                  </a:prstClr>
                </a:solidFill>
              </a:rPr>
              <a:t>monipuolista asiantuntemusta edustava hankintatiimi.</a:t>
            </a:r>
          </a:p>
          <a:p>
            <a:pPr marL="266700" indent="-180975">
              <a:buClr>
                <a:srgbClr val="93D07C"/>
              </a:buClr>
              <a:buFont typeface="+mj-lt"/>
              <a:buAutoNum type="arabicPeriod"/>
            </a:pPr>
            <a:r>
              <a:rPr lang="fi-FI" sz="1300" dirty="0">
                <a:solidFill>
                  <a:prstClr val="black">
                    <a:lumMod val="75000"/>
                    <a:lumOff val="25000"/>
                  </a:prstClr>
                </a:solidFill>
              </a:rPr>
              <a:t>Arvioi työmäärä ja aikatauluta prosessi hyödyntäen </a:t>
            </a:r>
            <a:r>
              <a:rPr lang="fi-FI" sz="1300" dirty="0" err="1" smtClean="0">
                <a:solidFill>
                  <a:prstClr val="black">
                    <a:lumMod val="75000"/>
                    <a:lumOff val="25000"/>
                  </a:prstClr>
                </a:solidFill>
              </a:rPr>
              <a:t>excel</a:t>
            </a:r>
            <a:r>
              <a:rPr lang="fi-FI" sz="1300" dirty="0" smtClean="0">
                <a:solidFill>
                  <a:prstClr val="black">
                    <a:lumMod val="75000"/>
                    <a:lumOff val="25000"/>
                  </a:prstClr>
                </a:solidFill>
              </a:rPr>
              <a:t>-pohjaa</a:t>
            </a:r>
            <a:r>
              <a:rPr lang="fi-FI" sz="1300" dirty="0">
                <a:solidFill>
                  <a:prstClr val="black">
                    <a:lumMod val="75000"/>
                    <a:lumOff val="25000"/>
                  </a:prstClr>
                </a:solidFill>
              </a:rPr>
              <a:t>.</a:t>
            </a:r>
            <a:br>
              <a:rPr lang="fi-FI" sz="1300" dirty="0">
                <a:solidFill>
                  <a:prstClr val="black">
                    <a:lumMod val="75000"/>
                    <a:lumOff val="25000"/>
                  </a:prstClr>
                </a:solidFill>
              </a:rPr>
            </a:br>
            <a:r>
              <a:rPr lang="fi-FI" sz="1300" dirty="0" err="1">
                <a:solidFill>
                  <a:prstClr val="black">
                    <a:lumMod val="75000"/>
                    <a:lumOff val="25000"/>
                  </a:prstClr>
                </a:solidFill>
              </a:rPr>
              <a:t>Kalenteroi</a:t>
            </a:r>
            <a:r>
              <a:rPr lang="fi-FI" sz="1300" dirty="0">
                <a:solidFill>
                  <a:prstClr val="black">
                    <a:lumMod val="75000"/>
                    <a:lumOff val="25000"/>
                  </a:prstClr>
                </a:solidFill>
              </a:rPr>
              <a:t> tiimille säännölliset tapaamiset. </a:t>
            </a:r>
          </a:p>
          <a:p>
            <a:pPr marL="266700" indent="-180975">
              <a:buClr>
                <a:srgbClr val="93D07C"/>
              </a:buClr>
              <a:buFont typeface="+mj-lt"/>
              <a:buAutoNum type="arabicPeriod"/>
            </a:pPr>
            <a:r>
              <a:rPr lang="fi-FI" sz="1300" dirty="0">
                <a:solidFill>
                  <a:prstClr val="black">
                    <a:lumMod val="75000"/>
                    <a:lumOff val="25000"/>
                  </a:prstClr>
                </a:solidFill>
              </a:rPr>
              <a:t>Tee viimeistään nyt </a:t>
            </a:r>
            <a:r>
              <a:rPr lang="fi-FI" sz="1300" dirty="0">
                <a:solidFill>
                  <a:prstClr val="black">
                    <a:lumMod val="75000"/>
                    <a:lumOff val="25000"/>
                  </a:prstClr>
                </a:solidFill>
                <a:hlinkClick r:id="rId4"/>
              </a:rPr>
              <a:t>toimeksianto Tuomi Logistiikkaan</a:t>
            </a:r>
            <a:r>
              <a:rPr lang="fi-FI" sz="1300" dirty="0">
                <a:solidFill>
                  <a:prstClr val="black">
                    <a:lumMod val="75000"/>
                    <a:lumOff val="25000"/>
                  </a:prstClr>
                </a:solidFill>
              </a:rPr>
              <a:t>.</a:t>
            </a:r>
          </a:p>
          <a:p>
            <a:pPr marL="266700" indent="-180975">
              <a:buClr>
                <a:srgbClr val="93D07C"/>
              </a:buClr>
              <a:buFont typeface="+mj-lt"/>
              <a:buAutoNum type="arabicPeriod"/>
            </a:pPr>
            <a:r>
              <a:rPr lang="fi-FI" sz="1300" dirty="0">
                <a:solidFill>
                  <a:prstClr val="black">
                    <a:lumMod val="75000"/>
                    <a:lumOff val="25000"/>
                  </a:prstClr>
                </a:solidFill>
              </a:rPr>
              <a:t>Suunnittele ja toteuta hankinnan ulkoinen viestintä:</a:t>
            </a:r>
            <a:br>
              <a:rPr lang="fi-FI" sz="1300" dirty="0">
                <a:solidFill>
                  <a:prstClr val="black">
                    <a:lumMod val="75000"/>
                    <a:lumOff val="25000"/>
                  </a:prstClr>
                </a:solidFill>
              </a:rPr>
            </a:br>
            <a:r>
              <a:rPr lang="fi-FI" sz="1300" dirty="0">
                <a:solidFill>
                  <a:prstClr val="black">
                    <a:lumMod val="75000"/>
                    <a:lumOff val="25000"/>
                  </a:prstClr>
                </a:solidFill>
              </a:rPr>
              <a:t>Suosi virallisten kanavien lisäksi </a:t>
            </a:r>
            <a:r>
              <a:rPr lang="fi-FI" sz="1300" dirty="0">
                <a:solidFill>
                  <a:prstClr val="black">
                    <a:lumMod val="75000"/>
                    <a:lumOff val="25000"/>
                  </a:prstClr>
                </a:solidFill>
                <a:hlinkClick r:id="rId5"/>
              </a:rPr>
              <a:t>projektit.smarttampere.fi –sivustoa</a:t>
            </a:r>
            <a:r>
              <a:rPr lang="fi-FI" sz="1300" dirty="0">
                <a:solidFill>
                  <a:prstClr val="black">
                    <a:lumMod val="75000"/>
                    <a:lumOff val="25000"/>
                  </a:prstClr>
                </a:solidFill>
              </a:rPr>
              <a:t> markkinavuoropuheluista tai hankinnoista ilmoittamiseen.</a:t>
            </a:r>
          </a:p>
          <a:p>
            <a:pPr marL="266700" indent="-180975">
              <a:buClr>
                <a:srgbClr val="93D07C"/>
              </a:buClr>
              <a:buFont typeface="+mj-lt"/>
              <a:buAutoNum type="arabicPeriod"/>
            </a:pPr>
            <a:r>
              <a:rPr lang="fi-FI" sz="1300" dirty="0">
                <a:solidFill>
                  <a:prstClr val="black">
                    <a:lumMod val="75000"/>
                    <a:lumOff val="25000"/>
                  </a:prstClr>
                </a:solidFill>
              </a:rPr>
              <a:t>Myös sisäinen viestintä on muutostilanteissa </a:t>
            </a:r>
            <a:r>
              <a:rPr lang="fi-FI" sz="1300" dirty="0" smtClean="0">
                <a:solidFill>
                  <a:prstClr val="black">
                    <a:lumMod val="75000"/>
                    <a:lumOff val="25000"/>
                  </a:prstClr>
                </a:solidFill>
              </a:rPr>
              <a:t>tärkeää</a:t>
            </a:r>
            <a:r>
              <a:rPr lang="fi-FI" sz="1300" dirty="0">
                <a:solidFill>
                  <a:prstClr val="black">
                    <a:lumMod val="75000"/>
                    <a:lumOff val="25000"/>
                  </a:prstClr>
                </a:solidFill>
              </a:rPr>
              <a:t> </a:t>
            </a:r>
            <a:r>
              <a:rPr lang="fi-FI" sz="1300" dirty="0" smtClean="0">
                <a:solidFill>
                  <a:prstClr val="black">
                    <a:lumMod val="75000"/>
                    <a:lumOff val="25000"/>
                  </a:prstClr>
                </a:solidFill>
              </a:rPr>
              <a:t>- </a:t>
            </a:r>
            <a:r>
              <a:rPr lang="fi-FI" sz="1300" dirty="0">
                <a:solidFill>
                  <a:prstClr val="black">
                    <a:lumMod val="75000"/>
                    <a:lumOff val="25000"/>
                  </a:prstClr>
                </a:solidFill>
              </a:rPr>
              <a:t>kuinka kilpailutus vaikuttaa henkilöstöön ja </a:t>
            </a:r>
            <a:r>
              <a:rPr lang="fi-FI" sz="1300" dirty="0" smtClean="0">
                <a:solidFill>
                  <a:prstClr val="black">
                    <a:lumMod val="75000"/>
                    <a:lumOff val="25000"/>
                  </a:prstClr>
                </a:solidFill>
              </a:rPr>
              <a:t>palveluprosesseihin? </a:t>
            </a:r>
            <a:br>
              <a:rPr lang="fi-FI" sz="1300" dirty="0" smtClean="0">
                <a:solidFill>
                  <a:prstClr val="black">
                    <a:lumMod val="75000"/>
                    <a:lumOff val="25000"/>
                  </a:prstClr>
                </a:solidFill>
              </a:rPr>
            </a:br>
            <a:r>
              <a:rPr lang="fi-FI" sz="1300" dirty="0" smtClean="0">
                <a:solidFill>
                  <a:prstClr val="black">
                    <a:lumMod val="75000"/>
                    <a:lumOff val="25000"/>
                  </a:prstClr>
                </a:solidFill>
              </a:rPr>
              <a:t>Suunnittele </a:t>
            </a:r>
            <a:r>
              <a:rPr lang="fi-FI" sz="1300" dirty="0">
                <a:solidFill>
                  <a:prstClr val="black">
                    <a:lumMod val="75000"/>
                    <a:lumOff val="25000"/>
                  </a:prstClr>
                </a:solidFill>
              </a:rPr>
              <a:t>tarvittavat työpaja- ja tiedotustilaisuudet asioiden käsittelemiseksi</a:t>
            </a:r>
            <a:r>
              <a:rPr lang="fi-FI" sz="1300" dirty="0" smtClean="0">
                <a:solidFill>
                  <a:prstClr val="black">
                    <a:lumMod val="75000"/>
                    <a:lumOff val="25000"/>
                  </a:prstClr>
                </a:solidFill>
              </a:rPr>
              <a:t>.</a:t>
            </a:r>
            <a:endParaRPr lang="fi-FI" sz="1300" dirty="0">
              <a:solidFill>
                <a:prstClr val="black">
                  <a:lumMod val="75000"/>
                  <a:lumOff val="25000"/>
                </a:prstClr>
              </a:solidFill>
            </a:endParaRPr>
          </a:p>
        </p:txBody>
      </p:sp>
      <p:sp>
        <p:nvSpPr>
          <p:cNvPr id="5" name="Suorakulmio 4">
            <a:hlinkClick r:id="rId6"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
        <p:nvSpPr>
          <p:cNvPr id="6" name="Alatunnisteen paikkamerkki 5"/>
          <p:cNvSpPr>
            <a:spLocks noGrp="1"/>
          </p:cNvSpPr>
          <p:nvPr>
            <p:ph type="ftr" sz="quarter" idx="11"/>
          </p:nvPr>
        </p:nvSpPr>
        <p:spPr/>
        <p:txBody>
          <a:bodyPr/>
          <a:lstStyle/>
          <a:p>
            <a:r>
              <a:rPr lang="fi-FI" smtClean="0"/>
              <a:t>HANKINNAN SUUNNITTELU</a:t>
            </a:r>
            <a:endParaRPr lang="fi-FI" dirty="0"/>
          </a:p>
        </p:txBody>
      </p:sp>
      <p:sp>
        <p:nvSpPr>
          <p:cNvPr id="8" name="Tekstiruutu 7"/>
          <p:cNvSpPr txBox="1"/>
          <p:nvPr/>
        </p:nvSpPr>
        <p:spPr>
          <a:xfrm>
            <a:off x="1019175" y="1476402"/>
            <a:ext cx="1553759" cy="338554"/>
          </a:xfrm>
          <a:prstGeom prst="rect">
            <a:avLst/>
          </a:prstGeom>
          <a:noFill/>
        </p:spPr>
        <p:txBody>
          <a:bodyPr wrap="none" rtlCol="0">
            <a:spAutoFit/>
          </a:bodyPr>
          <a:lstStyle/>
          <a:p>
            <a:r>
              <a:rPr lang="fi-FI" sz="1600" b="1" i="1" dirty="0" smtClean="0"/>
              <a:t>Käynnistäminen</a:t>
            </a:r>
            <a:endParaRPr lang="fi-FI" sz="1600" b="1" i="1" dirty="0"/>
          </a:p>
        </p:txBody>
      </p:sp>
      <p:sp>
        <p:nvSpPr>
          <p:cNvPr id="18" name="Dian numeron paikkamerkki 17"/>
          <p:cNvSpPr>
            <a:spLocks noGrp="1"/>
          </p:cNvSpPr>
          <p:nvPr>
            <p:ph type="sldNum" sz="quarter" idx="12"/>
          </p:nvPr>
        </p:nvSpPr>
        <p:spPr/>
        <p:txBody>
          <a:bodyPr/>
          <a:lstStyle/>
          <a:p>
            <a:fld id="{CAA70CE6-33A0-41BE-ACCA-99E5A52BC5F9}" type="slidenum">
              <a:rPr lang="fi-FI" smtClean="0"/>
              <a:t>42</a:t>
            </a:fld>
            <a:endParaRPr lang="fi-FI"/>
          </a:p>
        </p:txBody>
      </p:sp>
      <p:sp>
        <p:nvSpPr>
          <p:cNvPr id="21" name="Tekstiruutu 20"/>
          <p:cNvSpPr txBox="1"/>
          <p:nvPr/>
        </p:nvSpPr>
        <p:spPr>
          <a:xfrm>
            <a:off x="8805645" y="5622266"/>
            <a:ext cx="1047171" cy="415498"/>
          </a:xfrm>
          <a:prstGeom prst="rect">
            <a:avLst/>
          </a:prstGeom>
          <a:noFill/>
        </p:spPr>
        <p:txBody>
          <a:bodyPr wrap="square" rtlCol="0">
            <a:spAutoFit/>
          </a:bodyPr>
          <a:lstStyle/>
          <a:p>
            <a:r>
              <a:rPr lang="fi-FI" sz="1050" b="1" dirty="0">
                <a:solidFill>
                  <a:schemeClr val="tx1">
                    <a:lumMod val="75000"/>
                    <a:lumOff val="25000"/>
                  </a:schemeClr>
                </a:solidFill>
              </a:rPr>
              <a:t>Hankintatiimin osaamiskartta</a:t>
            </a:r>
          </a:p>
        </p:txBody>
      </p:sp>
      <p:pic>
        <p:nvPicPr>
          <p:cNvPr id="43" name="Kuva 42">
            <a:hlinkClick r:id="" action="ppaction://customshow?id=33&amp;return=true"/>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53621" y="4424941"/>
            <a:ext cx="1418394" cy="1333252"/>
          </a:xfrm>
          <a:prstGeom prst="rect">
            <a:avLst/>
          </a:prstGeom>
        </p:spPr>
      </p:pic>
      <p:sp>
        <p:nvSpPr>
          <p:cNvPr id="45" name="Sisällön paikkamerkki 2"/>
          <p:cNvSpPr txBox="1">
            <a:spLocks/>
          </p:cNvSpPr>
          <p:nvPr/>
        </p:nvSpPr>
        <p:spPr>
          <a:xfrm>
            <a:off x="6432214" y="1997656"/>
            <a:ext cx="4381029" cy="3962877"/>
          </a:xfrm>
          <a:prstGeom prst="rect">
            <a:avLst/>
          </a:prstGeom>
        </p:spPr>
        <p:txBody>
          <a:bodyPr vert="horz" lIns="0" tIns="45720" rIns="0" bIns="45720" rtlCol="0">
            <a:noAutofit/>
          </a:bodyPr>
          <a:lstStyle>
            <a:lvl1pPr marL="342908" lvl="0" indent="-342908" defTabSz="914423">
              <a:lnSpc>
                <a:spcPct val="90000"/>
              </a:lnSpc>
              <a:spcBef>
                <a:spcPts val="1200"/>
              </a:spcBef>
              <a:spcAft>
                <a:spcPts val="201"/>
              </a:spcAft>
              <a:buClr>
                <a:schemeClr val="accent1"/>
              </a:buClr>
              <a:buSzPct val="100000"/>
              <a:buFont typeface="+mj-lt"/>
              <a:buAutoNum type="arabicPeriod"/>
              <a:defRPr sz="1401">
                <a:solidFill>
                  <a:schemeClr val="tx1">
                    <a:lumMod val="75000"/>
                    <a:lumOff val="25000"/>
                  </a:schemeClr>
                </a:solidFill>
              </a:defRPr>
            </a:lvl1pPr>
            <a:lvl2pPr marL="384058" indent="-182885" defTabSz="914423">
              <a:lnSpc>
                <a:spcPct val="90000"/>
              </a:lnSpc>
              <a:spcBef>
                <a:spcPts val="201"/>
              </a:spcBef>
              <a:spcAft>
                <a:spcPts val="400"/>
              </a:spcAft>
              <a:buClr>
                <a:schemeClr val="accent1"/>
              </a:buClr>
              <a:buFont typeface="Arial" panose="020B0604020202020204" pitchFamily="34" charset="0"/>
              <a:buChar char="•"/>
              <a:defRPr sz="1401">
                <a:solidFill>
                  <a:schemeClr val="tx1">
                    <a:lumMod val="75000"/>
                    <a:lumOff val="25000"/>
                  </a:schemeClr>
                </a:solidFill>
              </a:defRPr>
            </a:lvl2pPr>
            <a:lvl3pPr marL="566942" indent="-182885" defTabSz="914423">
              <a:lnSpc>
                <a:spcPct val="90000"/>
              </a:lnSpc>
              <a:spcBef>
                <a:spcPts val="201"/>
              </a:spcBef>
              <a:spcAft>
                <a:spcPts val="400"/>
              </a:spcAft>
              <a:buClr>
                <a:schemeClr val="accent1"/>
              </a:buClr>
              <a:buFont typeface="Arial" panose="020B0604020202020204" pitchFamily="34" charset="0"/>
              <a:buChar char="•"/>
              <a:defRPr sz="1401">
                <a:solidFill>
                  <a:schemeClr val="tx1">
                    <a:lumMod val="75000"/>
                    <a:lumOff val="25000"/>
                  </a:schemeClr>
                </a:solidFill>
              </a:defRPr>
            </a:lvl3pPr>
            <a:lvl4pPr marL="749827" indent="-182885" defTabSz="914423">
              <a:lnSpc>
                <a:spcPct val="90000"/>
              </a:lnSpc>
              <a:spcBef>
                <a:spcPts val="201"/>
              </a:spcBef>
              <a:spcAft>
                <a:spcPts val="400"/>
              </a:spcAft>
              <a:buClr>
                <a:schemeClr val="accent1"/>
              </a:buClr>
              <a:buFont typeface="Arial" panose="020B0604020202020204" pitchFamily="34" charset="0"/>
              <a:buChar char="•"/>
              <a:defRPr sz="1401">
                <a:solidFill>
                  <a:schemeClr val="tx1">
                    <a:lumMod val="75000"/>
                    <a:lumOff val="25000"/>
                  </a:schemeClr>
                </a:solidFill>
              </a:defRPr>
            </a:lvl4pPr>
            <a:lvl5pPr marL="932711" indent="-182885" defTabSz="914423">
              <a:lnSpc>
                <a:spcPct val="90000"/>
              </a:lnSpc>
              <a:spcBef>
                <a:spcPts val="201"/>
              </a:spcBef>
              <a:spcAft>
                <a:spcPts val="400"/>
              </a:spcAft>
              <a:buClr>
                <a:schemeClr val="accent1"/>
              </a:buClr>
              <a:buFont typeface="Arial" panose="020B0604020202020204" pitchFamily="34" charset="0"/>
              <a:buChar char="•"/>
              <a:defRPr sz="1401">
                <a:solidFill>
                  <a:schemeClr val="tx1">
                    <a:lumMod val="75000"/>
                    <a:lumOff val="25000"/>
                  </a:schemeClr>
                </a:solidFill>
              </a:defRPr>
            </a:lvl5pPr>
            <a:lvl6pPr marL="1100028" indent="-228606" defTabSz="914423">
              <a:lnSpc>
                <a:spcPct val="90000"/>
              </a:lnSpc>
              <a:spcBef>
                <a:spcPts val="201"/>
              </a:spcBef>
              <a:spcAft>
                <a:spcPts val="400"/>
              </a:spcAft>
              <a:buClr>
                <a:schemeClr val="accent1"/>
              </a:buClr>
              <a:buFont typeface="Calibri" pitchFamily="34" charset="0"/>
              <a:buChar char="◦"/>
              <a:defRPr sz="1401">
                <a:solidFill>
                  <a:schemeClr val="tx1">
                    <a:lumMod val="75000"/>
                    <a:lumOff val="25000"/>
                  </a:schemeClr>
                </a:solidFill>
              </a:defRPr>
            </a:lvl6pPr>
            <a:lvl7pPr marL="1300033" indent="-228606" defTabSz="914423">
              <a:lnSpc>
                <a:spcPct val="90000"/>
              </a:lnSpc>
              <a:spcBef>
                <a:spcPts val="201"/>
              </a:spcBef>
              <a:spcAft>
                <a:spcPts val="400"/>
              </a:spcAft>
              <a:buClr>
                <a:schemeClr val="accent1"/>
              </a:buClr>
              <a:buFont typeface="Calibri" pitchFamily="34" charset="0"/>
              <a:buChar char="◦"/>
              <a:defRPr sz="1401">
                <a:solidFill>
                  <a:schemeClr val="tx1">
                    <a:lumMod val="75000"/>
                    <a:lumOff val="25000"/>
                  </a:schemeClr>
                </a:solidFill>
              </a:defRPr>
            </a:lvl7pPr>
            <a:lvl8pPr marL="1500038" indent="-228606" defTabSz="914423">
              <a:lnSpc>
                <a:spcPct val="90000"/>
              </a:lnSpc>
              <a:spcBef>
                <a:spcPts val="201"/>
              </a:spcBef>
              <a:spcAft>
                <a:spcPts val="400"/>
              </a:spcAft>
              <a:buClr>
                <a:schemeClr val="accent1"/>
              </a:buClr>
              <a:buFont typeface="Calibri" pitchFamily="34" charset="0"/>
              <a:buChar char="◦"/>
              <a:defRPr sz="1401">
                <a:solidFill>
                  <a:schemeClr val="tx1">
                    <a:lumMod val="75000"/>
                    <a:lumOff val="25000"/>
                  </a:schemeClr>
                </a:solidFill>
              </a:defRPr>
            </a:lvl8pPr>
            <a:lvl9pPr marL="1700043" indent="-228606" defTabSz="914423">
              <a:lnSpc>
                <a:spcPct val="90000"/>
              </a:lnSpc>
              <a:spcBef>
                <a:spcPts val="201"/>
              </a:spcBef>
              <a:spcAft>
                <a:spcPts val="400"/>
              </a:spcAft>
              <a:buClr>
                <a:schemeClr val="accent1"/>
              </a:buClr>
              <a:buFont typeface="Calibri" pitchFamily="34" charset="0"/>
              <a:buChar char="◦"/>
              <a:defRPr sz="1401">
                <a:solidFill>
                  <a:schemeClr val="tx1">
                    <a:lumMod val="75000"/>
                    <a:lumOff val="25000"/>
                  </a:schemeClr>
                </a:solidFill>
              </a:defRPr>
            </a:lvl9pPr>
          </a:lstStyle>
          <a:p>
            <a:pPr marL="180975" indent="-180975">
              <a:buFont typeface="Arial" panose="020B0604020202020204" pitchFamily="34" charset="0"/>
              <a:buChar char="•"/>
            </a:pPr>
            <a:r>
              <a:rPr lang="fi-FI" sz="1300" dirty="0"/>
              <a:t>Hankinnat ovat yhä monimutkaisempia ja vaativat aiempaa enemmän osaamista sekä </a:t>
            </a:r>
            <a:r>
              <a:rPr lang="fi-FI" sz="1300" dirty="0" smtClean="0"/>
              <a:t>resursseja. Yhtenä </a:t>
            </a:r>
            <a:r>
              <a:rPr lang="fi-FI" sz="1300" dirty="0"/>
              <a:t>kehittämisen resurssina on hyvä tunnistaa yritykset tai kolmannen </a:t>
            </a:r>
            <a:r>
              <a:rPr lang="fi-FI" sz="1300" dirty="0" smtClean="0"/>
              <a:t>sektorin toimijat. </a:t>
            </a:r>
          </a:p>
          <a:p>
            <a:pPr marL="180975" indent="-180975">
              <a:buFont typeface="Arial" panose="020B0604020202020204" pitchFamily="34" charset="0"/>
              <a:buChar char="•"/>
            </a:pPr>
            <a:r>
              <a:rPr lang="fi-FI" sz="1300" dirty="0" smtClean="0"/>
              <a:t>Hankinnoissa tarvitaan monipuolista </a:t>
            </a:r>
            <a:r>
              <a:rPr lang="fi-FI" sz="1300" dirty="0"/>
              <a:t>asiantuntemusta kaupungin eri </a:t>
            </a:r>
            <a:r>
              <a:rPr lang="fi-FI" sz="1300" dirty="0" smtClean="0"/>
              <a:t>yksiköistä. Katso lisää hankintatiimin </a:t>
            </a:r>
            <a:r>
              <a:rPr lang="fi-FI" sz="1300" dirty="0"/>
              <a:t>osaamiskartasta. </a:t>
            </a:r>
          </a:p>
          <a:p>
            <a:pPr marL="180975" indent="-180975">
              <a:buFont typeface="Arial" panose="020B0604020202020204" pitchFamily="34" charset="0"/>
              <a:buChar char="•"/>
            </a:pPr>
            <a:r>
              <a:rPr lang="fi-FI" sz="1300" dirty="0"/>
              <a:t>Hankinnan käynnistyessä nimitetään vastuuhenkilöksi ”projektipäällikkö” </a:t>
            </a:r>
            <a:r>
              <a:rPr lang="fi-FI" sz="1300" dirty="0" smtClean="0"/>
              <a:t>johtamaan hankintaa ja varmistamaan </a:t>
            </a:r>
            <a:r>
              <a:rPr lang="fi-FI" sz="1300" dirty="0"/>
              <a:t>hankintaprosessin läpivienti. Vastuuhenkilö kokoaa tarvittavan tiimin ja aikatauluttaa ja organisoi </a:t>
            </a:r>
            <a:r>
              <a:rPr lang="fi-FI" sz="1300" dirty="0" smtClean="0"/>
              <a:t>prosessin. </a:t>
            </a:r>
            <a:endParaRPr lang="fi-FI" sz="1300" dirty="0"/>
          </a:p>
        </p:txBody>
      </p:sp>
      <p:sp>
        <p:nvSpPr>
          <p:cNvPr id="47" name="Tekstiruutu 46"/>
          <p:cNvSpPr txBox="1"/>
          <p:nvPr/>
        </p:nvSpPr>
        <p:spPr>
          <a:xfrm>
            <a:off x="6451591" y="1476402"/>
            <a:ext cx="1348895" cy="338554"/>
          </a:xfrm>
          <a:prstGeom prst="rect">
            <a:avLst/>
          </a:prstGeom>
          <a:noFill/>
        </p:spPr>
        <p:txBody>
          <a:bodyPr wrap="none" rtlCol="0">
            <a:spAutoFit/>
          </a:bodyPr>
          <a:lstStyle/>
          <a:p>
            <a:pPr algn="ctr"/>
            <a:r>
              <a:rPr lang="fi-FI" sz="1600" b="1" i="1" dirty="0"/>
              <a:t>Hankintatiimi</a:t>
            </a:r>
            <a:endParaRPr lang="fi-FI" sz="1200" b="1" dirty="0"/>
          </a:p>
        </p:txBody>
      </p:sp>
      <p:pic>
        <p:nvPicPr>
          <p:cNvPr id="48" name="Kuva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00206">
            <a:off x="9523544" y="5300943"/>
            <a:ext cx="328285" cy="328285"/>
          </a:xfrm>
          <a:prstGeom prst="rect">
            <a:avLst/>
          </a:prstGeom>
          <a:noFill/>
        </p:spPr>
      </p:pic>
      <p:grpSp>
        <p:nvGrpSpPr>
          <p:cNvPr id="7" name="Ryhmä 6"/>
          <p:cNvGrpSpPr/>
          <p:nvPr/>
        </p:nvGrpSpPr>
        <p:grpSpPr>
          <a:xfrm>
            <a:off x="6586080" y="4424941"/>
            <a:ext cx="1497772" cy="1613668"/>
            <a:chOff x="4562439" y="1736879"/>
            <a:chExt cx="1497772" cy="1613668"/>
          </a:xfrm>
        </p:grpSpPr>
        <p:pic>
          <p:nvPicPr>
            <p:cNvPr id="24" name="Kuva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62439" y="1736879"/>
              <a:ext cx="1418394" cy="1333252"/>
            </a:xfrm>
            <a:prstGeom prst="rect">
              <a:avLst/>
            </a:prstGeom>
          </p:spPr>
        </p:pic>
        <p:sp>
          <p:nvSpPr>
            <p:cNvPr id="44" name="Tekstiruutu 43"/>
            <p:cNvSpPr txBox="1"/>
            <p:nvPr/>
          </p:nvSpPr>
          <p:spPr>
            <a:xfrm>
              <a:off x="4805434" y="2935049"/>
              <a:ext cx="1254777" cy="415498"/>
            </a:xfrm>
            <a:prstGeom prst="rect">
              <a:avLst/>
            </a:prstGeom>
            <a:noFill/>
          </p:spPr>
          <p:txBody>
            <a:bodyPr wrap="square" rtlCol="0">
              <a:spAutoFit/>
            </a:bodyPr>
            <a:lstStyle/>
            <a:p>
              <a:r>
                <a:rPr lang="fi-FI" sz="1050" b="1" dirty="0" smtClean="0">
                  <a:solidFill>
                    <a:schemeClr val="tx1">
                      <a:lumMod val="75000"/>
                      <a:lumOff val="25000"/>
                    </a:schemeClr>
                  </a:solidFill>
                </a:rPr>
                <a:t>Hankinnan </a:t>
              </a:r>
              <a:br>
                <a:rPr lang="fi-FI" sz="1050" b="1" dirty="0" smtClean="0">
                  <a:solidFill>
                    <a:schemeClr val="tx1">
                      <a:lumMod val="75000"/>
                      <a:lumOff val="25000"/>
                    </a:schemeClr>
                  </a:solidFill>
                </a:rPr>
              </a:br>
              <a:r>
                <a:rPr lang="fi-FI" sz="1050" b="1" dirty="0" smtClean="0">
                  <a:solidFill>
                    <a:schemeClr val="tx1">
                      <a:lumMod val="75000"/>
                      <a:lumOff val="25000"/>
                    </a:schemeClr>
                  </a:solidFill>
                </a:rPr>
                <a:t>aikatauluttaminen</a:t>
              </a:r>
              <a:endParaRPr lang="fi-FI" sz="1050" b="1" dirty="0">
                <a:solidFill>
                  <a:schemeClr val="tx1">
                    <a:lumMod val="75000"/>
                    <a:lumOff val="25000"/>
                  </a:schemeClr>
                </a:solidFill>
              </a:endParaRPr>
            </a:p>
          </p:txBody>
        </p:sp>
      </p:grpSp>
      <p:pic>
        <p:nvPicPr>
          <p:cNvPr id="49" name="Kuva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00206">
            <a:off x="7543190" y="5333870"/>
            <a:ext cx="328285" cy="328285"/>
          </a:xfrm>
          <a:prstGeom prst="rect">
            <a:avLst/>
          </a:prstGeom>
          <a:noFill/>
        </p:spPr>
      </p:pic>
      <p:pic>
        <p:nvPicPr>
          <p:cNvPr id="27" name="Kuva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788" y="-99410"/>
            <a:ext cx="1349813" cy="1268787"/>
          </a:xfrm>
          <a:prstGeom prst="rect">
            <a:avLst/>
          </a:prstGeom>
        </p:spPr>
      </p:pic>
      <p:graphicFrame>
        <p:nvGraphicFramePr>
          <p:cNvPr id="4" name="Objekti 3">
            <a:hlinkClick r:id="" action="ppaction://ole?verb=1"/>
          </p:cNvPr>
          <p:cNvGraphicFramePr>
            <a:graphicFrameLocks noChangeAspect="1"/>
          </p:cNvGraphicFramePr>
          <p:nvPr>
            <p:extLst>
              <p:ext uri="{D42A27DB-BD31-4B8C-83A1-F6EECF244321}">
                <p14:modId xmlns:p14="http://schemas.microsoft.com/office/powerpoint/2010/main" val="1070424107"/>
              </p:ext>
            </p:extLst>
          </p:nvPr>
        </p:nvGraphicFramePr>
        <p:xfrm>
          <a:off x="6886086" y="4857718"/>
          <a:ext cx="914400" cy="771525"/>
        </p:xfrm>
        <a:graphic>
          <a:graphicData uri="http://schemas.openxmlformats.org/presentationml/2006/ole">
            <mc:AlternateContent xmlns:mc="http://schemas.openxmlformats.org/markup-compatibility/2006">
              <mc:Choice xmlns:v="urn:schemas-microsoft-com:vml" Requires="v">
                <p:oleObj spid="_x0000_s17738" name="Laskentataulukko" showAsIcon="1" r:id="rId11" imgW="914400" imgH="771480" progId="Excel.Sheet.12">
                  <p:embed/>
                </p:oleObj>
              </mc:Choice>
              <mc:Fallback>
                <p:oleObj name="Laskentataulukko" showAsIcon="1" r:id="rId11" imgW="914400" imgH="771480" progId="Excel.Sheet.12">
                  <p:embed/>
                  <p:pic>
                    <p:nvPicPr>
                      <p:cNvPr id="0" name=""/>
                      <p:cNvPicPr/>
                      <p:nvPr/>
                    </p:nvPicPr>
                    <p:blipFill>
                      <a:blip r:embed="rId12"/>
                      <a:stretch>
                        <a:fillRect/>
                      </a:stretch>
                    </p:blipFill>
                    <p:spPr>
                      <a:xfrm>
                        <a:off x="6886086" y="4857718"/>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42449110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 name="Vuokaaviosymboli: Vaihtoehtoinen käsittely 101"/>
          <p:cNvSpPr/>
          <p:nvPr/>
        </p:nvSpPr>
        <p:spPr>
          <a:xfrm rot="5400000">
            <a:off x="4843668" y="-2841359"/>
            <a:ext cx="2419317" cy="11064244"/>
          </a:xfrm>
          <a:prstGeom prst="flowChartAlternateProcess">
            <a:avLst/>
          </a:prstGeom>
          <a:ln/>
        </p:spPr>
        <p:style>
          <a:lnRef idx="3">
            <a:schemeClr val="lt1"/>
          </a:lnRef>
          <a:fillRef idx="1">
            <a:schemeClr val="accent3"/>
          </a:fillRef>
          <a:effectRef idx="1">
            <a:schemeClr val="accent3"/>
          </a:effectRef>
          <a:fontRef idx="minor">
            <a:schemeClr val="lt1"/>
          </a:fontRef>
        </p:style>
        <p:txBody>
          <a:bodyPr rtlCol="0" anchor="ctr"/>
          <a:lstStyle/>
          <a:p>
            <a:pPr algn="ctr"/>
            <a:endParaRPr lang="fi-FI" sz="1600">
              <a:solidFill>
                <a:schemeClr val="tx1">
                  <a:lumMod val="75000"/>
                  <a:lumOff val="25000"/>
                </a:schemeClr>
              </a:solidFill>
            </a:endParaRPr>
          </a:p>
        </p:txBody>
      </p:sp>
      <p:sp>
        <p:nvSpPr>
          <p:cNvPr id="103" name="Vuokaaviosymboli: Vaihtoehtoinen käsittely 102"/>
          <p:cNvSpPr/>
          <p:nvPr/>
        </p:nvSpPr>
        <p:spPr>
          <a:xfrm rot="5400000">
            <a:off x="4843670" y="-402321"/>
            <a:ext cx="2419317" cy="11064243"/>
          </a:xfrm>
          <a:prstGeom prst="flowChartAlternateProcess">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sz="1600">
              <a:solidFill>
                <a:schemeClr val="tx1">
                  <a:lumMod val="75000"/>
                  <a:lumOff val="25000"/>
                </a:schemeClr>
              </a:solidFill>
            </a:endParaRPr>
          </a:p>
        </p:txBody>
      </p:sp>
      <p:sp>
        <p:nvSpPr>
          <p:cNvPr id="2" name="Otsikko 1"/>
          <p:cNvSpPr>
            <a:spLocks noGrp="1"/>
          </p:cNvSpPr>
          <p:nvPr>
            <p:ph type="title"/>
          </p:nvPr>
        </p:nvSpPr>
        <p:spPr>
          <a:xfrm>
            <a:off x="1213257" y="106081"/>
            <a:ext cx="9762692" cy="613954"/>
          </a:xfrm>
        </p:spPr>
        <p:txBody>
          <a:bodyPr>
            <a:normAutofit/>
          </a:bodyPr>
          <a:lstStyle/>
          <a:p>
            <a:r>
              <a:rPr lang="fi-FI" b="1" i="1" dirty="0"/>
              <a:t>Hankintatiimin osaamiskartta</a:t>
            </a:r>
          </a:p>
        </p:txBody>
      </p:sp>
      <p:sp>
        <p:nvSpPr>
          <p:cNvPr id="4" name="Alatunnisteen paikkamerkki 3"/>
          <p:cNvSpPr>
            <a:spLocks noGrp="1"/>
          </p:cNvSpPr>
          <p:nvPr>
            <p:ph type="ftr" sz="quarter" idx="11"/>
          </p:nvPr>
        </p:nvSpPr>
        <p:spPr/>
        <p:txBody>
          <a:bodyPr/>
          <a:lstStyle/>
          <a:p>
            <a:r>
              <a:rPr lang="fi-FI" dirty="0" smtClean="0"/>
              <a:t>HANKINNAN SUUNNITTELU</a:t>
            </a:r>
            <a:endParaRPr lang="fi-FI" dirty="0"/>
          </a:p>
        </p:txBody>
      </p:sp>
      <p:sp>
        <p:nvSpPr>
          <p:cNvPr id="5" name="Dian numeron paikkamerkki 4"/>
          <p:cNvSpPr>
            <a:spLocks noGrp="1"/>
          </p:cNvSpPr>
          <p:nvPr>
            <p:ph type="sldNum" sz="quarter" idx="12"/>
          </p:nvPr>
        </p:nvSpPr>
        <p:spPr/>
        <p:txBody>
          <a:bodyPr/>
          <a:lstStyle/>
          <a:p>
            <a:fld id="{CAA70CE6-33A0-41BE-ACCA-99E5A52BC5F9}" type="slidenum">
              <a:rPr lang="fi-FI" smtClean="0"/>
              <a:t>43</a:t>
            </a:fld>
            <a:endParaRPr lang="fi-FI"/>
          </a:p>
        </p:txBody>
      </p:sp>
      <p:sp>
        <p:nvSpPr>
          <p:cNvPr id="54" name="Pyöristetty suorakulmio 53"/>
          <p:cNvSpPr/>
          <p:nvPr/>
        </p:nvSpPr>
        <p:spPr>
          <a:xfrm>
            <a:off x="8090191" y="4040959"/>
            <a:ext cx="3252217" cy="2301505"/>
          </a:xfrm>
          <a:prstGeom prst="roundRect">
            <a:avLst/>
          </a:prstGeom>
          <a:solidFill>
            <a:schemeClr val="accent1">
              <a:lumMod val="20000"/>
              <a:lumOff val="80000"/>
              <a:alpha val="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dirty="0" smtClean="0">
                <a:solidFill>
                  <a:schemeClr val="tx1">
                    <a:lumMod val="75000"/>
                    <a:lumOff val="25000"/>
                  </a:schemeClr>
                </a:solidFill>
              </a:rPr>
              <a:t>Kumppanuusosaaminen</a:t>
            </a:r>
          </a:p>
          <a:p>
            <a:pPr marL="285750" indent="-285750">
              <a:buFont typeface="Arial" panose="020B0604020202020204" pitchFamily="34" charset="0"/>
              <a:buChar char="•"/>
            </a:pPr>
            <a:r>
              <a:rPr lang="fi-FI" sz="1200" dirty="0" smtClean="0">
                <a:solidFill>
                  <a:schemeClr val="tx1">
                    <a:lumMod val="75000"/>
                    <a:lumOff val="25000"/>
                  </a:schemeClr>
                </a:solidFill>
              </a:rPr>
              <a:t>sidosryhmien </a:t>
            </a:r>
            <a:r>
              <a:rPr lang="fi-FI" sz="1200" dirty="0">
                <a:solidFill>
                  <a:schemeClr val="tx1">
                    <a:lumMod val="75000"/>
                    <a:lumOff val="25000"/>
                  </a:schemeClr>
                </a:solidFill>
              </a:rPr>
              <a:t>tunteminen</a:t>
            </a:r>
          </a:p>
          <a:p>
            <a:pPr marL="285750" indent="-285750">
              <a:buFont typeface="Arial" panose="020B0604020202020204" pitchFamily="34" charset="0"/>
              <a:buChar char="•"/>
            </a:pPr>
            <a:r>
              <a:rPr lang="fi-FI" sz="1200" dirty="0">
                <a:solidFill>
                  <a:schemeClr val="tx1">
                    <a:lumMod val="75000"/>
                    <a:lumOff val="25000"/>
                  </a:schemeClr>
                </a:solidFill>
              </a:rPr>
              <a:t>markkinoiden kehityssuuntien </a:t>
            </a:r>
            <a:r>
              <a:rPr lang="fi-FI" sz="1200" dirty="0" smtClean="0">
                <a:solidFill>
                  <a:schemeClr val="tx1">
                    <a:lumMod val="75000"/>
                    <a:lumOff val="25000"/>
                  </a:schemeClr>
                </a:solidFill>
              </a:rPr>
              <a:t>tuntemus</a:t>
            </a:r>
            <a:endParaRPr lang="fi-FI" sz="1200" dirty="0">
              <a:solidFill>
                <a:schemeClr val="tx1">
                  <a:lumMod val="75000"/>
                  <a:lumOff val="25000"/>
                </a:schemeClr>
              </a:solidFill>
            </a:endParaRPr>
          </a:p>
          <a:p>
            <a:pPr marL="285750" indent="-285750">
              <a:buFont typeface="Arial" panose="020B0604020202020204" pitchFamily="34" charset="0"/>
              <a:buChar char="•"/>
            </a:pPr>
            <a:r>
              <a:rPr lang="fi-FI" sz="1200" dirty="0" smtClean="0">
                <a:solidFill>
                  <a:schemeClr val="tx1">
                    <a:lumMod val="75000"/>
                    <a:lumOff val="25000"/>
                  </a:schemeClr>
                </a:solidFill>
              </a:rPr>
              <a:t>ennakoiva </a:t>
            </a:r>
            <a:r>
              <a:rPr lang="fi-FI" sz="1200" dirty="0">
                <a:solidFill>
                  <a:schemeClr val="tx1">
                    <a:lumMod val="75000"/>
                    <a:lumOff val="25000"/>
                  </a:schemeClr>
                </a:solidFill>
              </a:rPr>
              <a:t>viestintä </a:t>
            </a:r>
            <a:r>
              <a:rPr lang="fi-FI" sz="1200" dirty="0" smtClean="0">
                <a:solidFill>
                  <a:schemeClr val="tx1">
                    <a:lumMod val="75000"/>
                    <a:lumOff val="25000"/>
                  </a:schemeClr>
                </a:solidFill>
              </a:rPr>
              <a:t>hankintatarpeista</a:t>
            </a:r>
          </a:p>
          <a:p>
            <a:pPr marL="285750" indent="-285750">
              <a:buFont typeface="Arial" panose="020B0604020202020204" pitchFamily="34" charset="0"/>
              <a:buChar char="•"/>
            </a:pPr>
            <a:r>
              <a:rPr lang="fi-FI" sz="1200" dirty="0" smtClean="0">
                <a:solidFill>
                  <a:schemeClr val="tx1">
                    <a:lumMod val="75000"/>
                    <a:lumOff val="25000"/>
                  </a:schemeClr>
                </a:solidFill>
              </a:rPr>
              <a:t>kehitysmahdollisuuksien tunnistaminen esimerkiksi vaikutuspotentiaalin arviointi-työkalun avulla</a:t>
            </a:r>
            <a:endParaRPr lang="fi-FI" sz="1200" dirty="0">
              <a:solidFill>
                <a:schemeClr val="tx1">
                  <a:lumMod val="75000"/>
                  <a:lumOff val="25000"/>
                </a:schemeClr>
              </a:solidFill>
            </a:endParaRPr>
          </a:p>
        </p:txBody>
      </p:sp>
      <p:sp>
        <p:nvSpPr>
          <p:cNvPr id="55" name="Pyöristetty suorakulmio 54"/>
          <p:cNvSpPr/>
          <p:nvPr/>
        </p:nvSpPr>
        <p:spPr>
          <a:xfrm>
            <a:off x="4562932" y="4037954"/>
            <a:ext cx="3135076" cy="2301505"/>
          </a:xfrm>
          <a:prstGeom prst="roundRect">
            <a:avLst/>
          </a:prstGeom>
          <a:solidFill>
            <a:schemeClr val="accent1">
              <a:lumMod val="20000"/>
              <a:lumOff val="80000"/>
              <a:alpha val="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dirty="0" smtClean="0">
              <a:solidFill>
                <a:schemeClr val="tx1">
                  <a:lumMod val="75000"/>
                  <a:lumOff val="25000"/>
                </a:schemeClr>
              </a:solidFill>
            </a:endParaRPr>
          </a:p>
          <a:p>
            <a:pPr algn="ctr"/>
            <a:r>
              <a:rPr lang="fi-FI" sz="1400" dirty="0" smtClean="0">
                <a:solidFill>
                  <a:schemeClr val="tx1">
                    <a:lumMod val="75000"/>
                    <a:lumOff val="25000"/>
                  </a:schemeClr>
                </a:solidFill>
              </a:rPr>
              <a:t>Tiimityö</a:t>
            </a:r>
          </a:p>
          <a:p>
            <a:pPr marL="171450" indent="-171450">
              <a:buFont typeface="Arial" panose="020B0604020202020204" pitchFamily="34" charset="0"/>
              <a:buChar char="•"/>
            </a:pPr>
            <a:r>
              <a:rPr lang="fi-FI" sz="1200" dirty="0">
                <a:solidFill>
                  <a:schemeClr val="tx1">
                    <a:lumMod val="75000"/>
                    <a:lumOff val="25000"/>
                  </a:schemeClr>
                </a:solidFill>
              </a:rPr>
              <a:t>s</a:t>
            </a:r>
            <a:r>
              <a:rPr lang="fi-FI" sz="1200" dirty="0" smtClean="0">
                <a:solidFill>
                  <a:schemeClr val="tx1">
                    <a:lumMod val="75000"/>
                    <a:lumOff val="25000"/>
                  </a:schemeClr>
                </a:solidFill>
              </a:rPr>
              <a:t>itoutuminen tiimin toimintaan</a:t>
            </a:r>
            <a:endParaRPr lang="fi-FI" sz="1200" dirty="0">
              <a:solidFill>
                <a:schemeClr val="tx1">
                  <a:lumMod val="75000"/>
                  <a:lumOff val="25000"/>
                </a:schemeClr>
              </a:solidFill>
            </a:endParaRPr>
          </a:p>
          <a:p>
            <a:pPr marL="171450" indent="-171450">
              <a:buFont typeface="Arial" panose="020B0604020202020204" pitchFamily="34" charset="0"/>
              <a:buChar char="•"/>
            </a:pPr>
            <a:r>
              <a:rPr lang="fi-FI" sz="1200" dirty="0" smtClean="0">
                <a:solidFill>
                  <a:schemeClr val="tx1">
                    <a:lumMod val="75000"/>
                    <a:lumOff val="25000"/>
                  </a:schemeClr>
                </a:solidFill>
              </a:rPr>
              <a:t>tehtävien </a:t>
            </a:r>
            <a:r>
              <a:rPr lang="fi-FI" sz="1200" dirty="0">
                <a:solidFill>
                  <a:schemeClr val="tx1">
                    <a:lumMod val="75000"/>
                    <a:lumOff val="25000"/>
                  </a:schemeClr>
                </a:solidFill>
              </a:rPr>
              <a:t>priorisointi</a:t>
            </a:r>
          </a:p>
          <a:p>
            <a:pPr marL="171450" indent="-171450">
              <a:buFont typeface="Arial" panose="020B0604020202020204" pitchFamily="34" charset="0"/>
              <a:buChar char="•"/>
            </a:pPr>
            <a:r>
              <a:rPr lang="fi-FI" sz="1200" dirty="0" smtClean="0">
                <a:solidFill>
                  <a:schemeClr val="tx1">
                    <a:lumMod val="75000"/>
                    <a:lumOff val="25000"/>
                  </a:schemeClr>
                </a:solidFill>
              </a:rPr>
              <a:t>tiimidynamiikasta </a:t>
            </a:r>
            <a:r>
              <a:rPr lang="fi-FI" sz="1200" dirty="0">
                <a:solidFill>
                  <a:schemeClr val="tx1">
                    <a:lumMod val="75000"/>
                    <a:lumOff val="25000"/>
                  </a:schemeClr>
                </a:solidFill>
              </a:rPr>
              <a:t>huolehtiminen</a:t>
            </a:r>
          </a:p>
          <a:p>
            <a:pPr marL="171450" indent="-171450">
              <a:buFont typeface="Arial" panose="020B0604020202020204" pitchFamily="34" charset="0"/>
              <a:buChar char="•"/>
            </a:pPr>
            <a:r>
              <a:rPr lang="fi-FI" sz="1200" dirty="0" smtClean="0">
                <a:solidFill>
                  <a:schemeClr val="tx1">
                    <a:lumMod val="75000"/>
                    <a:lumOff val="25000"/>
                  </a:schemeClr>
                </a:solidFill>
              </a:rPr>
              <a:t>tehtävien </a:t>
            </a:r>
            <a:r>
              <a:rPr lang="fi-FI" sz="1200" dirty="0">
                <a:solidFill>
                  <a:schemeClr val="tx1">
                    <a:lumMod val="75000"/>
                    <a:lumOff val="25000"/>
                  </a:schemeClr>
                </a:solidFill>
              </a:rPr>
              <a:t>delegointi - avun tarjoaminen</a:t>
            </a:r>
          </a:p>
          <a:p>
            <a:pPr marL="171450" indent="-171450">
              <a:buFont typeface="Arial" panose="020B0604020202020204" pitchFamily="34" charset="0"/>
              <a:buChar char="•"/>
            </a:pPr>
            <a:r>
              <a:rPr lang="fi-FI" sz="1200" dirty="0" smtClean="0">
                <a:solidFill>
                  <a:schemeClr val="tx1">
                    <a:lumMod val="75000"/>
                    <a:lumOff val="25000"/>
                  </a:schemeClr>
                </a:solidFill>
              </a:rPr>
              <a:t>ryhmätyö- </a:t>
            </a:r>
            <a:r>
              <a:rPr lang="fi-FI" sz="1200" dirty="0">
                <a:solidFill>
                  <a:schemeClr val="tx1">
                    <a:lumMod val="75000"/>
                    <a:lumOff val="25000"/>
                  </a:schemeClr>
                </a:solidFill>
              </a:rPr>
              <a:t>ja ideointimenetelmien </a:t>
            </a:r>
            <a:r>
              <a:rPr lang="fi-FI" sz="1200" dirty="0" smtClean="0">
                <a:solidFill>
                  <a:schemeClr val="tx1">
                    <a:lumMod val="75000"/>
                    <a:lumOff val="25000"/>
                  </a:schemeClr>
                </a:solidFill>
              </a:rPr>
              <a:t>hyödyntäminen, sparraus</a:t>
            </a:r>
          </a:p>
          <a:p>
            <a:pPr marL="171450" indent="-171450">
              <a:buFont typeface="Arial" panose="020B0604020202020204" pitchFamily="34" charset="0"/>
              <a:buChar char="•"/>
            </a:pPr>
            <a:r>
              <a:rPr lang="fi-FI" sz="1200" dirty="0" smtClean="0">
                <a:solidFill>
                  <a:schemeClr val="tx1">
                    <a:lumMod val="75000"/>
                    <a:lumOff val="25000"/>
                  </a:schemeClr>
                </a:solidFill>
              </a:rPr>
              <a:t>valmistelumateriaalin </a:t>
            </a:r>
            <a:r>
              <a:rPr lang="fi-FI" sz="1200" dirty="0">
                <a:solidFill>
                  <a:schemeClr val="tx1">
                    <a:lumMod val="75000"/>
                    <a:lumOff val="25000"/>
                  </a:schemeClr>
                </a:solidFill>
              </a:rPr>
              <a:t>hallinta, esim. </a:t>
            </a:r>
            <a:r>
              <a:rPr lang="fi-FI" sz="1200" dirty="0" smtClean="0">
                <a:solidFill>
                  <a:schemeClr val="tx1">
                    <a:lumMod val="75000"/>
                    <a:lumOff val="25000"/>
                  </a:schemeClr>
                </a:solidFill>
              </a:rPr>
              <a:t>Virta-työtilassa</a:t>
            </a:r>
            <a:endParaRPr lang="fi-FI" sz="1200" dirty="0">
              <a:solidFill>
                <a:schemeClr val="tx1">
                  <a:lumMod val="75000"/>
                  <a:lumOff val="25000"/>
                </a:schemeClr>
              </a:solidFill>
            </a:endParaRPr>
          </a:p>
        </p:txBody>
      </p:sp>
      <p:sp>
        <p:nvSpPr>
          <p:cNvPr id="56" name="Pyöristetty suorakulmio 55"/>
          <p:cNvSpPr/>
          <p:nvPr/>
        </p:nvSpPr>
        <p:spPr>
          <a:xfrm>
            <a:off x="932883" y="750399"/>
            <a:ext cx="3338688" cy="3119659"/>
          </a:xfrm>
          <a:prstGeom prst="roundRect">
            <a:avLst/>
          </a:prstGeom>
          <a:solidFill>
            <a:schemeClr val="accent1">
              <a:lumMod val="20000"/>
              <a:lumOff val="80000"/>
              <a:alpha val="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b="1" dirty="0" smtClean="0">
              <a:solidFill>
                <a:schemeClr val="tx1">
                  <a:lumMod val="75000"/>
                  <a:lumOff val="25000"/>
                </a:schemeClr>
              </a:solidFill>
            </a:endParaRPr>
          </a:p>
          <a:p>
            <a:pPr algn="ctr"/>
            <a:r>
              <a:rPr lang="fi-FI" sz="1400" b="1" dirty="0" smtClean="0">
                <a:solidFill>
                  <a:schemeClr val="tx1">
                    <a:lumMod val="75000"/>
                    <a:lumOff val="25000"/>
                  </a:schemeClr>
                </a:solidFill>
              </a:rPr>
              <a:t>Vaikuttavuusosaaminen</a:t>
            </a:r>
          </a:p>
          <a:p>
            <a:pPr marL="285750" indent="-285750">
              <a:buFont typeface="Arial" panose="020B0604020202020204" pitchFamily="34" charset="0"/>
              <a:buChar char="•"/>
            </a:pPr>
            <a:r>
              <a:rPr lang="fi-FI" sz="1200" dirty="0" smtClean="0">
                <a:solidFill>
                  <a:schemeClr val="tx1">
                    <a:lumMod val="75000"/>
                    <a:lumOff val="25000"/>
                  </a:schemeClr>
                </a:solidFill>
              </a:rPr>
              <a:t>käyttäjälähtöinen tarpeen määrittäminen</a:t>
            </a:r>
          </a:p>
          <a:p>
            <a:pPr marL="285750" indent="-285750">
              <a:buFont typeface="Arial" panose="020B0604020202020204" pitchFamily="34" charset="0"/>
              <a:buChar char="•"/>
            </a:pPr>
            <a:r>
              <a:rPr lang="fi-FI" sz="1200" dirty="0">
                <a:solidFill>
                  <a:schemeClr val="tx1">
                    <a:lumMod val="75000"/>
                    <a:lumOff val="25000"/>
                  </a:schemeClr>
                </a:solidFill>
              </a:rPr>
              <a:t>asiakasymmärrys</a:t>
            </a:r>
          </a:p>
          <a:p>
            <a:pPr marL="285750" indent="-285750">
              <a:buFont typeface="Arial" panose="020B0604020202020204" pitchFamily="34" charset="0"/>
              <a:buChar char="•"/>
            </a:pPr>
            <a:r>
              <a:rPr lang="fi-FI" sz="1200" dirty="0">
                <a:solidFill>
                  <a:schemeClr val="tx1">
                    <a:lumMod val="75000"/>
                    <a:lumOff val="25000"/>
                  </a:schemeClr>
                </a:solidFill>
              </a:rPr>
              <a:t>data-analytiikka</a:t>
            </a:r>
          </a:p>
          <a:p>
            <a:pPr marL="285750" indent="-285750">
              <a:buFont typeface="Arial" panose="020B0604020202020204" pitchFamily="34" charset="0"/>
              <a:buChar char="•"/>
            </a:pPr>
            <a:r>
              <a:rPr lang="fi-FI" sz="1200" dirty="0">
                <a:solidFill>
                  <a:schemeClr val="tx1">
                    <a:lumMod val="75000"/>
                    <a:lumOff val="25000"/>
                  </a:schemeClr>
                </a:solidFill>
              </a:rPr>
              <a:t>t</a:t>
            </a:r>
            <a:r>
              <a:rPr lang="fi-FI" sz="1200" dirty="0" smtClean="0">
                <a:solidFill>
                  <a:schemeClr val="tx1">
                    <a:lumMod val="75000"/>
                    <a:lumOff val="25000"/>
                  </a:schemeClr>
                </a:solidFill>
              </a:rPr>
              <a:t>alousosaaminen</a:t>
            </a:r>
            <a:r>
              <a:rPr lang="fi-FI" sz="1200" dirty="0">
                <a:solidFill>
                  <a:schemeClr val="tx1">
                    <a:lumMod val="75000"/>
                    <a:lumOff val="25000"/>
                  </a:schemeClr>
                </a:solidFill>
              </a:rPr>
              <a:t>: esim. ROI, elinkaarilaskenta </a:t>
            </a:r>
          </a:p>
          <a:p>
            <a:pPr marL="285750" indent="-285750">
              <a:buFont typeface="Arial" panose="020B0604020202020204" pitchFamily="34" charset="0"/>
              <a:buChar char="•"/>
            </a:pPr>
            <a:r>
              <a:rPr lang="fi-FI" sz="1200" dirty="0" smtClean="0">
                <a:solidFill>
                  <a:schemeClr val="tx1">
                    <a:lumMod val="75000"/>
                    <a:lumOff val="25000"/>
                  </a:schemeClr>
                </a:solidFill>
              </a:rPr>
              <a:t>hankinnan tavoitteen </a:t>
            </a:r>
            <a:r>
              <a:rPr lang="fi-FI" sz="1200" dirty="0">
                <a:solidFill>
                  <a:schemeClr val="tx1">
                    <a:lumMod val="75000"/>
                    <a:lumOff val="25000"/>
                  </a:schemeClr>
                </a:solidFill>
              </a:rPr>
              <a:t>asettaminen</a:t>
            </a:r>
          </a:p>
          <a:p>
            <a:pPr marL="285750" indent="-285750">
              <a:buFont typeface="Arial" panose="020B0604020202020204" pitchFamily="34" charset="0"/>
              <a:buChar char="•"/>
            </a:pPr>
            <a:r>
              <a:rPr lang="fi-FI" sz="1200" dirty="0" smtClean="0">
                <a:solidFill>
                  <a:schemeClr val="tx1">
                    <a:lumMod val="75000"/>
                    <a:lumOff val="25000"/>
                  </a:schemeClr>
                </a:solidFill>
              </a:rPr>
              <a:t>tulostasojen määrittäminen</a:t>
            </a:r>
            <a:endParaRPr lang="fi-FI" sz="1400" dirty="0" smtClean="0">
              <a:solidFill>
                <a:schemeClr val="tx1">
                  <a:lumMod val="75000"/>
                  <a:lumOff val="25000"/>
                </a:schemeClr>
              </a:solidFill>
            </a:endParaRPr>
          </a:p>
        </p:txBody>
      </p:sp>
      <p:sp>
        <p:nvSpPr>
          <p:cNvPr id="58" name="Pyöristetty suorakulmio 57"/>
          <p:cNvSpPr/>
          <p:nvPr/>
        </p:nvSpPr>
        <p:spPr>
          <a:xfrm>
            <a:off x="4421786" y="750399"/>
            <a:ext cx="3417369" cy="3125186"/>
          </a:xfrm>
          <a:prstGeom prst="roundRect">
            <a:avLst/>
          </a:prstGeom>
          <a:solidFill>
            <a:schemeClr val="accent1">
              <a:lumMod val="20000"/>
              <a:lumOff val="80000"/>
              <a:alpha val="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b="1" dirty="0" smtClean="0">
              <a:solidFill>
                <a:schemeClr val="tx1">
                  <a:lumMod val="75000"/>
                  <a:lumOff val="25000"/>
                </a:schemeClr>
              </a:solidFill>
            </a:endParaRPr>
          </a:p>
          <a:p>
            <a:pPr algn="ctr"/>
            <a:r>
              <a:rPr lang="fi-FI" sz="1400" b="1" dirty="0" smtClean="0">
                <a:solidFill>
                  <a:schemeClr val="tx1">
                    <a:lumMod val="75000"/>
                    <a:lumOff val="25000"/>
                  </a:schemeClr>
                </a:solidFill>
              </a:rPr>
              <a:t>Prosessiosaaminen</a:t>
            </a:r>
          </a:p>
          <a:p>
            <a:pPr marL="285750" indent="-285750">
              <a:buFont typeface="Arial" panose="020B0604020202020204" pitchFamily="34" charset="0"/>
              <a:buChar char="•"/>
            </a:pPr>
            <a:r>
              <a:rPr lang="fi-FI" sz="1200" dirty="0" smtClean="0">
                <a:solidFill>
                  <a:schemeClr val="tx1">
                    <a:lumMod val="75000"/>
                    <a:lumOff val="25000"/>
                  </a:schemeClr>
                </a:solidFill>
              </a:rPr>
              <a:t>hankintamallien </a:t>
            </a:r>
            <a:r>
              <a:rPr lang="fi-FI" sz="1200" dirty="0">
                <a:solidFill>
                  <a:schemeClr val="tx1">
                    <a:lumMod val="75000"/>
                    <a:lumOff val="25000"/>
                  </a:schemeClr>
                </a:solidFill>
              </a:rPr>
              <a:t>ja -menetelmien soveltaminen</a:t>
            </a:r>
          </a:p>
          <a:p>
            <a:pPr marL="285750" indent="-285750">
              <a:buFont typeface="Arial" panose="020B0604020202020204" pitchFamily="34" charset="0"/>
              <a:buChar char="•"/>
            </a:pPr>
            <a:r>
              <a:rPr lang="fi-FI" sz="1200" dirty="0" smtClean="0">
                <a:solidFill>
                  <a:schemeClr val="tx1">
                    <a:lumMod val="75000"/>
                    <a:lumOff val="25000"/>
                  </a:schemeClr>
                </a:solidFill>
              </a:rPr>
              <a:t>ajankäytön </a:t>
            </a:r>
            <a:r>
              <a:rPr lang="fi-FI" sz="1200" dirty="0">
                <a:solidFill>
                  <a:schemeClr val="tx1">
                    <a:lumMod val="75000"/>
                    <a:lumOff val="25000"/>
                  </a:schemeClr>
                </a:solidFill>
              </a:rPr>
              <a:t>hallinta</a:t>
            </a:r>
          </a:p>
          <a:p>
            <a:pPr marL="285750" indent="-285750">
              <a:buFont typeface="Arial" panose="020B0604020202020204" pitchFamily="34" charset="0"/>
              <a:buChar char="•"/>
            </a:pPr>
            <a:r>
              <a:rPr lang="fi-FI" sz="1200" dirty="0" smtClean="0">
                <a:solidFill>
                  <a:schemeClr val="tx1">
                    <a:lumMod val="75000"/>
                    <a:lumOff val="25000"/>
                  </a:schemeClr>
                </a:solidFill>
              </a:rPr>
              <a:t>kilpailuttamisen </a:t>
            </a:r>
            <a:r>
              <a:rPr lang="fi-FI" sz="1200" dirty="0">
                <a:solidFill>
                  <a:schemeClr val="tx1">
                    <a:lumMod val="75000"/>
                    <a:lumOff val="25000"/>
                  </a:schemeClr>
                </a:solidFill>
              </a:rPr>
              <a:t>tekninen </a:t>
            </a:r>
            <a:r>
              <a:rPr lang="fi-FI" sz="1200" dirty="0" smtClean="0">
                <a:solidFill>
                  <a:schemeClr val="tx1">
                    <a:lumMod val="75000"/>
                    <a:lumOff val="25000"/>
                  </a:schemeClr>
                </a:solidFill>
              </a:rPr>
              <a:t>virheettömyys</a:t>
            </a:r>
          </a:p>
          <a:p>
            <a:pPr marL="285750" indent="-285750">
              <a:buFont typeface="Arial" panose="020B0604020202020204" pitchFamily="34" charset="0"/>
              <a:buChar char="•"/>
            </a:pPr>
            <a:r>
              <a:rPr lang="fi-FI" sz="1200" dirty="0" smtClean="0">
                <a:solidFill>
                  <a:schemeClr val="tx1">
                    <a:lumMod val="75000"/>
                    <a:lumOff val="25000"/>
                  </a:schemeClr>
                </a:solidFill>
              </a:rPr>
              <a:t>puitesopimukset </a:t>
            </a:r>
            <a:r>
              <a:rPr lang="fi-FI" sz="1200" dirty="0">
                <a:solidFill>
                  <a:schemeClr val="tx1">
                    <a:lumMod val="75000"/>
                    <a:lumOff val="25000"/>
                  </a:schemeClr>
                </a:solidFill>
              </a:rPr>
              <a:t>ja yhteishankinnat</a:t>
            </a:r>
          </a:p>
          <a:p>
            <a:pPr marL="285750" indent="-285750">
              <a:buFont typeface="Arial" panose="020B0604020202020204" pitchFamily="34" charset="0"/>
              <a:buChar char="•"/>
            </a:pPr>
            <a:r>
              <a:rPr lang="fi-FI" sz="1200" dirty="0" smtClean="0">
                <a:solidFill>
                  <a:schemeClr val="tx1">
                    <a:lumMod val="75000"/>
                    <a:lumOff val="25000"/>
                  </a:schemeClr>
                </a:solidFill>
              </a:rPr>
              <a:t>hankinta- </a:t>
            </a:r>
            <a:r>
              <a:rPr lang="fi-FI" sz="1200" dirty="0">
                <a:solidFill>
                  <a:schemeClr val="tx1">
                    <a:lumMod val="75000"/>
                    <a:lumOff val="25000"/>
                  </a:schemeClr>
                </a:solidFill>
              </a:rPr>
              <a:t>ja sopimusjuridinen osaaminen</a:t>
            </a:r>
          </a:p>
          <a:p>
            <a:pPr marL="285750" indent="-285750">
              <a:buFont typeface="Arial" panose="020B0604020202020204" pitchFamily="34" charset="0"/>
              <a:buChar char="•"/>
            </a:pPr>
            <a:r>
              <a:rPr lang="fi-FI" sz="1200" dirty="0">
                <a:solidFill>
                  <a:schemeClr val="tx1">
                    <a:lumMod val="75000"/>
                    <a:lumOff val="25000"/>
                  </a:schemeClr>
                </a:solidFill>
              </a:rPr>
              <a:t>n</a:t>
            </a:r>
            <a:r>
              <a:rPr lang="fi-FI" sz="1200" dirty="0" smtClean="0">
                <a:solidFill>
                  <a:schemeClr val="tx1">
                    <a:lumMod val="75000"/>
                    <a:lumOff val="25000"/>
                  </a:schemeClr>
                </a:solidFill>
              </a:rPr>
              <a:t>euvotteluosaaminen</a:t>
            </a:r>
            <a:endParaRPr lang="fi-FI" sz="1100" dirty="0">
              <a:solidFill>
                <a:schemeClr val="tx1">
                  <a:lumMod val="75000"/>
                  <a:lumOff val="25000"/>
                </a:schemeClr>
              </a:solidFill>
            </a:endParaRPr>
          </a:p>
        </p:txBody>
      </p:sp>
      <p:sp>
        <p:nvSpPr>
          <p:cNvPr id="63" name="Pyöristetty suorakulmio 62"/>
          <p:cNvSpPr/>
          <p:nvPr/>
        </p:nvSpPr>
        <p:spPr>
          <a:xfrm>
            <a:off x="1034689" y="4037954"/>
            <a:ext cx="3135076" cy="2301505"/>
          </a:xfrm>
          <a:prstGeom prst="roundRect">
            <a:avLst/>
          </a:prstGeom>
          <a:solidFill>
            <a:schemeClr val="accent1">
              <a:lumMod val="20000"/>
              <a:lumOff val="80000"/>
              <a:alpha val="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dirty="0" smtClean="0">
              <a:solidFill>
                <a:schemeClr val="tx1">
                  <a:lumMod val="75000"/>
                  <a:lumOff val="25000"/>
                </a:schemeClr>
              </a:solidFill>
            </a:endParaRPr>
          </a:p>
          <a:p>
            <a:pPr algn="ctr"/>
            <a:r>
              <a:rPr lang="fi-FI" sz="1400" dirty="0" smtClean="0">
                <a:solidFill>
                  <a:schemeClr val="tx1">
                    <a:lumMod val="75000"/>
                    <a:lumOff val="25000"/>
                  </a:schemeClr>
                </a:solidFill>
              </a:rPr>
              <a:t>Kontekstin ymmärtäminen</a:t>
            </a:r>
          </a:p>
          <a:p>
            <a:pPr marL="285750" indent="-285750">
              <a:buFont typeface="Arial" panose="020B0604020202020204" pitchFamily="34" charset="0"/>
              <a:buChar char="•"/>
            </a:pPr>
            <a:r>
              <a:rPr lang="fi-FI" sz="1200" dirty="0" smtClean="0">
                <a:solidFill>
                  <a:schemeClr val="tx1">
                    <a:lumMod val="75000"/>
                    <a:lumOff val="25000"/>
                  </a:schemeClr>
                </a:solidFill>
              </a:rPr>
              <a:t>vaikutuspotentiaalin </a:t>
            </a:r>
            <a:r>
              <a:rPr lang="fi-FI" sz="1200" dirty="0">
                <a:solidFill>
                  <a:schemeClr val="tx1">
                    <a:lumMod val="75000"/>
                    <a:lumOff val="25000"/>
                  </a:schemeClr>
                </a:solidFill>
              </a:rPr>
              <a:t>arviointi </a:t>
            </a:r>
            <a:endParaRPr lang="fi-FI" sz="1200" dirty="0" smtClean="0">
              <a:solidFill>
                <a:schemeClr val="tx1">
                  <a:lumMod val="75000"/>
                  <a:lumOff val="25000"/>
                </a:schemeClr>
              </a:solidFill>
            </a:endParaRPr>
          </a:p>
          <a:p>
            <a:pPr marL="285750" indent="-285750">
              <a:buFont typeface="Arial" panose="020B0604020202020204" pitchFamily="34" charset="0"/>
              <a:buChar char="•"/>
            </a:pPr>
            <a:r>
              <a:rPr lang="fi-FI" sz="1200" dirty="0" smtClean="0">
                <a:solidFill>
                  <a:schemeClr val="tx1">
                    <a:lumMod val="75000"/>
                    <a:lumOff val="25000"/>
                  </a:schemeClr>
                </a:solidFill>
              </a:rPr>
              <a:t>strategisten </a:t>
            </a:r>
            <a:r>
              <a:rPr lang="fi-FI" sz="1200" dirty="0">
                <a:solidFill>
                  <a:schemeClr val="tx1">
                    <a:lumMod val="75000"/>
                    <a:lumOff val="25000"/>
                  </a:schemeClr>
                </a:solidFill>
              </a:rPr>
              <a:t>hankintojen </a:t>
            </a:r>
            <a:r>
              <a:rPr lang="fi-FI" sz="1200" dirty="0" smtClean="0">
                <a:solidFill>
                  <a:schemeClr val="tx1">
                    <a:lumMod val="75000"/>
                    <a:lumOff val="25000"/>
                  </a:schemeClr>
                </a:solidFill>
              </a:rPr>
              <a:t>tunnistaminen</a:t>
            </a:r>
          </a:p>
          <a:p>
            <a:pPr marL="285750" indent="-285750">
              <a:buFont typeface="Arial" panose="020B0604020202020204" pitchFamily="34" charset="0"/>
              <a:buChar char="•"/>
            </a:pPr>
            <a:r>
              <a:rPr lang="fi-FI" sz="1200" dirty="0" smtClean="0">
                <a:solidFill>
                  <a:schemeClr val="tx1">
                    <a:lumMod val="75000"/>
                    <a:lumOff val="25000"/>
                  </a:schemeClr>
                </a:solidFill>
              </a:rPr>
              <a:t>palvelukokonaisuuden hahmottaminen </a:t>
            </a:r>
          </a:p>
          <a:p>
            <a:pPr marL="285750" indent="-285750">
              <a:buFont typeface="Arial" panose="020B0604020202020204" pitchFamily="34" charset="0"/>
              <a:buChar char="•"/>
            </a:pPr>
            <a:r>
              <a:rPr lang="fi-FI" sz="1200" dirty="0" smtClean="0">
                <a:solidFill>
                  <a:schemeClr val="tx1">
                    <a:lumMod val="75000"/>
                    <a:lumOff val="25000"/>
                  </a:schemeClr>
                </a:solidFill>
              </a:rPr>
              <a:t>kokonaistaloudellisuus </a:t>
            </a:r>
            <a:r>
              <a:rPr lang="fi-FI" sz="1200" dirty="0">
                <a:solidFill>
                  <a:schemeClr val="tx1">
                    <a:lumMod val="75000"/>
                    <a:lumOff val="25000"/>
                  </a:schemeClr>
                </a:solidFill>
              </a:rPr>
              <a:t>koko kaupungin </a:t>
            </a:r>
            <a:r>
              <a:rPr lang="fi-FI" sz="1200" dirty="0" smtClean="0">
                <a:solidFill>
                  <a:schemeClr val="tx1">
                    <a:lumMod val="75000"/>
                    <a:lumOff val="25000"/>
                  </a:schemeClr>
                </a:solidFill>
              </a:rPr>
              <a:t>näkökulmasta</a:t>
            </a:r>
          </a:p>
          <a:p>
            <a:pPr marL="285750" indent="-285750">
              <a:buFont typeface="Arial" panose="020B0604020202020204" pitchFamily="34" charset="0"/>
              <a:buChar char="•"/>
            </a:pPr>
            <a:r>
              <a:rPr lang="fi-FI" sz="1200" dirty="0" smtClean="0">
                <a:solidFill>
                  <a:schemeClr val="tx1">
                    <a:lumMod val="75000"/>
                    <a:lumOff val="25000"/>
                  </a:schemeClr>
                </a:solidFill>
              </a:rPr>
              <a:t>julkisen </a:t>
            </a:r>
            <a:r>
              <a:rPr lang="fi-FI" sz="1200" dirty="0">
                <a:solidFill>
                  <a:schemeClr val="tx1">
                    <a:lumMod val="75000"/>
                    <a:lumOff val="25000"/>
                  </a:schemeClr>
                </a:solidFill>
              </a:rPr>
              <a:t>politiikan tavoitteiden </a:t>
            </a:r>
            <a:r>
              <a:rPr lang="fi-FI" sz="1200" dirty="0" smtClean="0">
                <a:solidFill>
                  <a:schemeClr val="tx1">
                    <a:lumMod val="75000"/>
                    <a:lumOff val="25000"/>
                  </a:schemeClr>
                </a:solidFill>
              </a:rPr>
              <a:t>edistäminen</a:t>
            </a:r>
          </a:p>
          <a:p>
            <a:pPr marL="285750" indent="-285750">
              <a:buFont typeface="Arial" panose="020B0604020202020204" pitchFamily="34" charset="0"/>
              <a:buChar char="•"/>
            </a:pPr>
            <a:r>
              <a:rPr lang="fi-FI" sz="1200" dirty="0" smtClean="0">
                <a:solidFill>
                  <a:schemeClr val="tx1">
                    <a:lumMod val="75000"/>
                    <a:lumOff val="25000"/>
                  </a:schemeClr>
                </a:solidFill>
              </a:rPr>
              <a:t>markkinaymmärrys ja -tuntemus</a:t>
            </a:r>
            <a:endParaRPr lang="fi-FI" sz="1400" dirty="0">
              <a:solidFill>
                <a:schemeClr val="tx1">
                  <a:lumMod val="75000"/>
                  <a:lumOff val="25000"/>
                </a:schemeClr>
              </a:solidFill>
            </a:endParaRPr>
          </a:p>
        </p:txBody>
      </p:sp>
      <p:sp>
        <p:nvSpPr>
          <p:cNvPr id="73" name="Tekstiruutu 72"/>
          <p:cNvSpPr txBox="1"/>
          <p:nvPr/>
        </p:nvSpPr>
        <p:spPr>
          <a:xfrm>
            <a:off x="1424671" y="1004257"/>
            <a:ext cx="2772871" cy="461665"/>
          </a:xfrm>
          <a:prstGeom prst="rect">
            <a:avLst/>
          </a:prstGeom>
          <a:noFill/>
        </p:spPr>
        <p:txBody>
          <a:bodyPr wrap="square" rtlCol="0">
            <a:spAutoFit/>
          </a:bodyPr>
          <a:lstStyle/>
          <a:p>
            <a:r>
              <a:rPr lang="fi-FI" sz="1200" dirty="0">
                <a:solidFill>
                  <a:schemeClr val="tx1">
                    <a:lumMod val="75000"/>
                    <a:lumOff val="25000"/>
                  </a:schemeClr>
                </a:solidFill>
              </a:rPr>
              <a:t>V</a:t>
            </a:r>
            <a:r>
              <a:rPr lang="fi-FI" sz="1200" dirty="0" smtClean="0">
                <a:solidFill>
                  <a:schemeClr val="tx1">
                    <a:lumMod val="75000"/>
                    <a:lumOff val="25000"/>
                  </a:schemeClr>
                </a:solidFill>
              </a:rPr>
              <a:t>aikuttavuusperusteiset määrittelyt ja kaupalliset reunaehdot hankinnalle.</a:t>
            </a:r>
            <a:endParaRPr lang="fi-FI" sz="1200" dirty="0">
              <a:solidFill>
                <a:schemeClr val="tx1">
                  <a:lumMod val="75000"/>
                  <a:lumOff val="25000"/>
                </a:schemeClr>
              </a:solidFill>
            </a:endParaRPr>
          </a:p>
        </p:txBody>
      </p:sp>
      <p:sp>
        <p:nvSpPr>
          <p:cNvPr id="74" name="Tekstiruutu 73"/>
          <p:cNvSpPr txBox="1"/>
          <p:nvPr/>
        </p:nvSpPr>
        <p:spPr>
          <a:xfrm>
            <a:off x="4892461" y="887146"/>
            <a:ext cx="2974191" cy="646331"/>
          </a:xfrm>
          <a:prstGeom prst="rect">
            <a:avLst/>
          </a:prstGeom>
          <a:noFill/>
        </p:spPr>
        <p:txBody>
          <a:bodyPr wrap="square" rtlCol="0">
            <a:spAutoFit/>
          </a:bodyPr>
          <a:lstStyle/>
          <a:p>
            <a:r>
              <a:rPr lang="fi-FI" sz="1200" dirty="0">
                <a:solidFill>
                  <a:schemeClr val="tx1">
                    <a:lumMod val="75000"/>
                    <a:lumOff val="25000"/>
                  </a:schemeClr>
                </a:solidFill>
              </a:rPr>
              <a:t>H</a:t>
            </a:r>
            <a:r>
              <a:rPr lang="fi-FI" sz="1200" dirty="0" smtClean="0">
                <a:solidFill>
                  <a:schemeClr val="tx1">
                    <a:lumMod val="75000"/>
                    <a:lumOff val="25000"/>
                  </a:schemeClr>
                </a:solidFill>
              </a:rPr>
              <a:t>ankintaprosessi viedään läpi onnistuneesti ja saadaan valituksi kokonaistaloudellisesti edullisin tarjous.</a:t>
            </a:r>
          </a:p>
        </p:txBody>
      </p:sp>
      <p:sp>
        <p:nvSpPr>
          <p:cNvPr id="79" name="Vuokaaviosymboli: Liitin 78"/>
          <p:cNvSpPr/>
          <p:nvPr/>
        </p:nvSpPr>
        <p:spPr>
          <a:xfrm rot="16200000">
            <a:off x="948072" y="1020836"/>
            <a:ext cx="457200" cy="457200"/>
          </a:xfrm>
          <a:prstGeom prst="flowChartConnector">
            <a:avLst/>
          </a:prstGeom>
          <a:ln>
            <a:solidFill>
              <a:schemeClr val="accent6"/>
            </a:solidFill>
          </a:ln>
        </p:spPr>
        <p:style>
          <a:lnRef idx="2">
            <a:schemeClr val="accent1"/>
          </a:lnRef>
          <a:fillRef idx="1">
            <a:schemeClr val="lt1"/>
          </a:fillRef>
          <a:effectRef idx="0">
            <a:schemeClr val="accent1"/>
          </a:effectRef>
          <a:fontRef idx="minor">
            <a:schemeClr val="dk1"/>
          </a:fontRef>
        </p:style>
        <p:txBody>
          <a:bodyPr vert="vert" rtlCol="0" anchor="ctr"/>
          <a:lstStyle/>
          <a:p>
            <a:pPr algn="ctr"/>
            <a:r>
              <a:rPr lang="fi-FI" sz="1400" dirty="0">
                <a:solidFill>
                  <a:schemeClr val="accent2"/>
                </a:solidFill>
              </a:rPr>
              <a:t>1</a:t>
            </a:r>
          </a:p>
        </p:txBody>
      </p:sp>
      <p:sp>
        <p:nvSpPr>
          <p:cNvPr id="80" name="Vuokaaviosymboli: Liitin 79"/>
          <p:cNvSpPr/>
          <p:nvPr/>
        </p:nvSpPr>
        <p:spPr>
          <a:xfrm rot="16200000">
            <a:off x="4412391" y="1034548"/>
            <a:ext cx="457200" cy="457200"/>
          </a:xfrm>
          <a:prstGeom prst="flowChartConnector">
            <a:avLst/>
          </a:prstGeom>
          <a:ln>
            <a:solidFill>
              <a:schemeClr val="accent6"/>
            </a:solidFill>
          </a:ln>
        </p:spPr>
        <p:style>
          <a:lnRef idx="2">
            <a:schemeClr val="accent1"/>
          </a:lnRef>
          <a:fillRef idx="1">
            <a:schemeClr val="lt1"/>
          </a:fillRef>
          <a:effectRef idx="0">
            <a:schemeClr val="accent1"/>
          </a:effectRef>
          <a:fontRef idx="minor">
            <a:schemeClr val="dk1"/>
          </a:fontRef>
        </p:style>
        <p:txBody>
          <a:bodyPr vert="vert" rtlCol="0" anchor="ctr"/>
          <a:lstStyle/>
          <a:p>
            <a:pPr algn="ctr"/>
            <a:r>
              <a:rPr lang="fi-FI" sz="1400" dirty="0">
                <a:solidFill>
                  <a:schemeClr val="accent2"/>
                </a:solidFill>
              </a:rPr>
              <a:t>2</a:t>
            </a:r>
          </a:p>
        </p:txBody>
      </p:sp>
      <p:sp>
        <p:nvSpPr>
          <p:cNvPr id="81" name="Vuokaaviosymboli: Liitin 80"/>
          <p:cNvSpPr/>
          <p:nvPr/>
        </p:nvSpPr>
        <p:spPr>
          <a:xfrm rot="16200000">
            <a:off x="8022370" y="1008722"/>
            <a:ext cx="457200" cy="457200"/>
          </a:xfrm>
          <a:prstGeom prst="flowChartConnector">
            <a:avLst/>
          </a:prstGeom>
          <a:ln>
            <a:solidFill>
              <a:schemeClr val="accent6"/>
            </a:solidFill>
          </a:ln>
        </p:spPr>
        <p:style>
          <a:lnRef idx="2">
            <a:schemeClr val="accent1"/>
          </a:lnRef>
          <a:fillRef idx="1">
            <a:schemeClr val="lt1"/>
          </a:fillRef>
          <a:effectRef idx="0">
            <a:schemeClr val="accent1"/>
          </a:effectRef>
          <a:fontRef idx="minor">
            <a:schemeClr val="dk1"/>
          </a:fontRef>
        </p:style>
        <p:txBody>
          <a:bodyPr vert="vert" rtlCol="0" anchor="ctr"/>
          <a:lstStyle/>
          <a:p>
            <a:pPr algn="ctr"/>
            <a:r>
              <a:rPr lang="fi-FI" sz="1400" dirty="0">
                <a:solidFill>
                  <a:schemeClr val="accent2"/>
                </a:solidFill>
              </a:rPr>
              <a:t>3</a:t>
            </a:r>
          </a:p>
        </p:txBody>
      </p:sp>
      <p:sp>
        <p:nvSpPr>
          <p:cNvPr id="82" name="Pyöristetty suorakulmio 81"/>
          <p:cNvSpPr/>
          <p:nvPr/>
        </p:nvSpPr>
        <p:spPr>
          <a:xfrm>
            <a:off x="7997817" y="735217"/>
            <a:ext cx="3394525" cy="3079961"/>
          </a:xfrm>
          <a:prstGeom prst="roundRect">
            <a:avLst/>
          </a:prstGeom>
          <a:solidFill>
            <a:schemeClr val="accent1">
              <a:lumMod val="20000"/>
              <a:lumOff val="80000"/>
              <a:alpha val="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b="1" dirty="0" smtClean="0">
              <a:solidFill>
                <a:schemeClr val="tx1">
                  <a:lumMod val="75000"/>
                  <a:lumOff val="25000"/>
                </a:schemeClr>
              </a:solidFill>
            </a:endParaRPr>
          </a:p>
          <a:p>
            <a:pPr algn="ctr"/>
            <a:endParaRPr lang="fi-FI" sz="1400" b="1" dirty="0">
              <a:solidFill>
                <a:schemeClr val="tx1">
                  <a:lumMod val="75000"/>
                  <a:lumOff val="25000"/>
                </a:schemeClr>
              </a:solidFill>
            </a:endParaRPr>
          </a:p>
          <a:p>
            <a:pPr algn="ctr"/>
            <a:endParaRPr lang="fi-FI" sz="1400" b="1" dirty="0">
              <a:solidFill>
                <a:schemeClr val="tx1">
                  <a:lumMod val="75000"/>
                  <a:lumOff val="25000"/>
                </a:schemeClr>
              </a:solidFill>
            </a:endParaRPr>
          </a:p>
          <a:p>
            <a:pPr algn="ctr"/>
            <a:r>
              <a:rPr lang="fi-FI" sz="1400" b="1" dirty="0" smtClean="0">
                <a:solidFill>
                  <a:schemeClr val="tx1">
                    <a:lumMod val="75000"/>
                    <a:lumOff val="25000"/>
                  </a:schemeClr>
                </a:solidFill>
              </a:rPr>
              <a:t>Kehittäminen sopimuskaudella</a:t>
            </a:r>
            <a:endParaRPr lang="fi-FI" sz="1400" dirty="0" smtClean="0">
              <a:solidFill>
                <a:schemeClr val="tx1">
                  <a:lumMod val="75000"/>
                  <a:lumOff val="25000"/>
                </a:schemeClr>
              </a:solidFill>
            </a:endParaRPr>
          </a:p>
          <a:p>
            <a:pPr marL="171450" indent="-171450">
              <a:buFont typeface="Arial" panose="020B0604020202020204" pitchFamily="34" charset="0"/>
              <a:buChar char="•"/>
            </a:pPr>
            <a:r>
              <a:rPr lang="fi-FI" sz="1200" dirty="0" smtClean="0">
                <a:solidFill>
                  <a:schemeClr val="tx1">
                    <a:lumMod val="75000"/>
                    <a:lumOff val="25000"/>
                  </a:schemeClr>
                </a:solidFill>
              </a:rPr>
              <a:t>aktiivinen </a:t>
            </a:r>
            <a:r>
              <a:rPr lang="fi-FI" sz="1200" dirty="0">
                <a:solidFill>
                  <a:schemeClr val="tx1">
                    <a:lumMod val="75000"/>
                    <a:lumOff val="25000"/>
                  </a:schemeClr>
                </a:solidFill>
              </a:rPr>
              <a:t>sopimushallinta</a:t>
            </a:r>
          </a:p>
          <a:p>
            <a:pPr marL="171450" indent="-171450">
              <a:buFont typeface="Arial" panose="020B0604020202020204" pitchFamily="34" charset="0"/>
              <a:buChar char="•"/>
            </a:pPr>
            <a:r>
              <a:rPr lang="fi-FI" sz="1200" dirty="0" smtClean="0">
                <a:solidFill>
                  <a:schemeClr val="tx1">
                    <a:lumMod val="75000"/>
                    <a:lumOff val="25000"/>
                  </a:schemeClr>
                </a:solidFill>
              </a:rPr>
              <a:t>yhteinen </a:t>
            </a:r>
            <a:r>
              <a:rPr lang="fi-FI" sz="1200" dirty="0">
                <a:solidFill>
                  <a:schemeClr val="tx1">
                    <a:lumMod val="75000"/>
                    <a:lumOff val="25000"/>
                  </a:schemeClr>
                </a:solidFill>
              </a:rPr>
              <a:t>toiminnan </a:t>
            </a:r>
            <a:r>
              <a:rPr lang="fi-FI" sz="1200" dirty="0" smtClean="0">
                <a:solidFill>
                  <a:schemeClr val="tx1">
                    <a:lumMod val="75000"/>
                    <a:lumOff val="25000"/>
                  </a:schemeClr>
                </a:solidFill>
              </a:rPr>
              <a:t>arviointi ja kehittäminen</a:t>
            </a:r>
          </a:p>
          <a:p>
            <a:pPr marL="171450" indent="-171450">
              <a:buFont typeface="Arial" panose="020B0604020202020204" pitchFamily="34" charset="0"/>
              <a:buChar char="•"/>
            </a:pPr>
            <a:r>
              <a:rPr lang="fi-FI" sz="1200" dirty="0" smtClean="0">
                <a:solidFill>
                  <a:schemeClr val="tx1">
                    <a:lumMod val="75000"/>
                    <a:lumOff val="25000"/>
                  </a:schemeClr>
                </a:solidFill>
              </a:rPr>
              <a:t>yhteistyökäytänteiden luonti</a:t>
            </a:r>
          </a:p>
          <a:p>
            <a:pPr marL="171450" indent="-171450">
              <a:buFont typeface="Arial" panose="020B0604020202020204" pitchFamily="34" charset="0"/>
              <a:buChar char="•"/>
            </a:pPr>
            <a:r>
              <a:rPr lang="fi-FI" sz="1200" dirty="0">
                <a:solidFill>
                  <a:schemeClr val="tx1">
                    <a:lumMod val="75000"/>
                    <a:lumOff val="25000"/>
                  </a:schemeClr>
                </a:solidFill>
              </a:rPr>
              <a:t>t</a:t>
            </a:r>
            <a:r>
              <a:rPr lang="fi-FI" sz="1200" dirty="0" smtClean="0">
                <a:solidFill>
                  <a:schemeClr val="tx1">
                    <a:lumMod val="75000"/>
                    <a:lumOff val="25000"/>
                  </a:schemeClr>
                </a:solidFill>
              </a:rPr>
              <a:t>ulostasojen </a:t>
            </a:r>
            <a:r>
              <a:rPr lang="fi-FI" sz="1200" dirty="0">
                <a:solidFill>
                  <a:schemeClr val="tx1">
                    <a:lumMod val="75000"/>
                    <a:lumOff val="25000"/>
                  </a:schemeClr>
                </a:solidFill>
              </a:rPr>
              <a:t>ja sopimuskannusteiden </a:t>
            </a:r>
            <a:r>
              <a:rPr lang="fi-FI" sz="1200" dirty="0" smtClean="0">
                <a:solidFill>
                  <a:schemeClr val="tx1">
                    <a:lumMod val="75000"/>
                    <a:lumOff val="25000"/>
                  </a:schemeClr>
                </a:solidFill>
              </a:rPr>
              <a:t>seuranta</a:t>
            </a:r>
          </a:p>
          <a:p>
            <a:pPr marL="171450" indent="-171450">
              <a:buFont typeface="Arial" panose="020B0604020202020204" pitchFamily="34" charset="0"/>
              <a:buChar char="•"/>
            </a:pPr>
            <a:r>
              <a:rPr lang="fi-FI" sz="1200" dirty="0">
                <a:solidFill>
                  <a:schemeClr val="tx1">
                    <a:lumMod val="75000"/>
                    <a:lumOff val="25000"/>
                  </a:schemeClr>
                </a:solidFill>
              </a:rPr>
              <a:t>oman tuotannon ja ostopalvelun yhteensovittaminen ja yhteinen oppiminen</a:t>
            </a:r>
          </a:p>
          <a:p>
            <a:pPr algn="ctr"/>
            <a:endParaRPr lang="fi-FI" sz="1200" dirty="0">
              <a:solidFill>
                <a:schemeClr val="tx1">
                  <a:lumMod val="75000"/>
                  <a:lumOff val="25000"/>
                </a:schemeClr>
              </a:solidFill>
            </a:endParaRPr>
          </a:p>
        </p:txBody>
      </p:sp>
      <p:sp>
        <p:nvSpPr>
          <p:cNvPr id="83" name="Tekstiruutu 82"/>
          <p:cNvSpPr txBox="1"/>
          <p:nvPr/>
        </p:nvSpPr>
        <p:spPr>
          <a:xfrm>
            <a:off x="8479570" y="872000"/>
            <a:ext cx="2668617" cy="646331"/>
          </a:xfrm>
          <a:prstGeom prst="rect">
            <a:avLst/>
          </a:prstGeom>
          <a:noFill/>
        </p:spPr>
        <p:txBody>
          <a:bodyPr wrap="square" rtlCol="0">
            <a:spAutoFit/>
          </a:bodyPr>
          <a:lstStyle/>
          <a:p>
            <a:r>
              <a:rPr lang="fi-FI" sz="1200" dirty="0" smtClean="0">
                <a:solidFill>
                  <a:schemeClr val="tx1">
                    <a:lumMod val="75000"/>
                    <a:lumOff val="25000"/>
                  </a:schemeClr>
                </a:solidFill>
              </a:rPr>
              <a:t>Hankinnan kohde tuottaa haluttua vaikuttavuutta ja luodaan edellytyksiä tuleville mahdollisuuksille.</a:t>
            </a:r>
          </a:p>
        </p:txBody>
      </p:sp>
      <p:sp>
        <p:nvSpPr>
          <p:cNvPr id="85" name="Vuokaaviosymboli: Vaihtoehtoinen käsittely 84"/>
          <p:cNvSpPr/>
          <p:nvPr/>
        </p:nvSpPr>
        <p:spPr>
          <a:xfrm>
            <a:off x="35197" y="4739512"/>
            <a:ext cx="920097" cy="682265"/>
          </a:xfrm>
          <a:prstGeom prst="flowChartAlternateProcess">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fi-FI" sz="1200" dirty="0" smtClean="0">
                <a:solidFill>
                  <a:schemeClr val="tx1">
                    <a:lumMod val="75000"/>
                    <a:lumOff val="25000"/>
                  </a:schemeClr>
                </a:solidFill>
              </a:rPr>
              <a:t>Mahdollis-tavat </a:t>
            </a:r>
            <a:r>
              <a:rPr lang="fi-FI" sz="1200" dirty="0">
                <a:solidFill>
                  <a:schemeClr val="tx1">
                    <a:lumMod val="75000"/>
                    <a:lumOff val="25000"/>
                  </a:schemeClr>
                </a:solidFill>
              </a:rPr>
              <a:t>osaamiset</a:t>
            </a:r>
          </a:p>
        </p:txBody>
      </p:sp>
      <p:sp>
        <p:nvSpPr>
          <p:cNvPr id="86" name="Vuokaaviosymboli: Vaihtoehtoinen käsittely 85"/>
          <p:cNvSpPr/>
          <p:nvPr/>
        </p:nvSpPr>
        <p:spPr>
          <a:xfrm>
            <a:off x="15516" y="2349630"/>
            <a:ext cx="905882" cy="682265"/>
          </a:xfrm>
          <a:prstGeom prst="flowChartAlternateProcess">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fi-FI" sz="1200" dirty="0">
                <a:solidFill>
                  <a:schemeClr val="tx1">
                    <a:lumMod val="75000"/>
                    <a:lumOff val="25000"/>
                  </a:schemeClr>
                </a:solidFill>
              </a:rPr>
              <a:t>Kriittiset osaamiset</a:t>
            </a:r>
          </a:p>
        </p:txBody>
      </p:sp>
      <p:sp>
        <p:nvSpPr>
          <p:cNvPr id="101" name="Kuvaselitenuoli vasemmalle ja oikealle 100"/>
          <p:cNvSpPr/>
          <p:nvPr/>
        </p:nvSpPr>
        <p:spPr>
          <a:xfrm rot="16200000">
            <a:off x="5636922" y="-1160522"/>
            <a:ext cx="868973" cy="10307719"/>
          </a:xfrm>
          <a:prstGeom prst="leftRightArrowCallout">
            <a:avLst>
              <a:gd name="adj1" fmla="val 13308"/>
              <a:gd name="adj2" fmla="val 18377"/>
              <a:gd name="adj3" fmla="val 14593"/>
              <a:gd name="adj4" fmla="val 70819"/>
            </a:avLst>
          </a:prstGeom>
          <a:ln>
            <a:solidFill>
              <a:schemeClr val="accent6"/>
            </a:solidFill>
          </a:ln>
        </p:spPr>
        <p:style>
          <a:lnRef idx="2">
            <a:schemeClr val="accent1"/>
          </a:lnRef>
          <a:fillRef idx="1">
            <a:schemeClr val="lt1"/>
          </a:fillRef>
          <a:effectRef idx="0">
            <a:schemeClr val="accent1"/>
          </a:effectRef>
          <a:fontRef idx="minor">
            <a:schemeClr val="dk1"/>
          </a:fontRef>
        </p:style>
        <p:txBody>
          <a:bodyPr vert="vert" rtlCol="0" anchor="ctr"/>
          <a:lstStyle/>
          <a:p>
            <a:pPr algn="ctr"/>
            <a:r>
              <a:rPr lang="fi-FI" sz="1200" b="1" dirty="0" smtClean="0">
                <a:solidFill>
                  <a:schemeClr val="tx1">
                    <a:lumMod val="75000"/>
                    <a:lumOff val="25000"/>
                  </a:schemeClr>
                </a:solidFill>
              </a:rPr>
              <a:t>Johtaminen</a:t>
            </a:r>
          </a:p>
          <a:p>
            <a:pPr algn="ctr"/>
            <a:r>
              <a:rPr lang="fi-FI" sz="1200" dirty="0" smtClean="0">
                <a:solidFill>
                  <a:schemeClr val="tx1">
                    <a:lumMod val="75000"/>
                    <a:lumOff val="25000"/>
                  </a:schemeClr>
                </a:solidFill>
              </a:rPr>
              <a:t>(tiimin vetäjä/projektipäällikkö)</a:t>
            </a:r>
            <a:endParaRPr lang="fi-FI" sz="1100" dirty="0">
              <a:solidFill>
                <a:schemeClr val="tx1">
                  <a:lumMod val="75000"/>
                  <a:lumOff val="25000"/>
                </a:schemeClr>
              </a:solidFill>
            </a:endParaRPr>
          </a:p>
        </p:txBody>
      </p:sp>
      <p:sp>
        <p:nvSpPr>
          <p:cNvPr id="78" name="Kuvaselitenuoli vasemmalle ja oikealle 77"/>
          <p:cNvSpPr/>
          <p:nvPr/>
        </p:nvSpPr>
        <p:spPr>
          <a:xfrm rot="16200000">
            <a:off x="2117593" y="3481432"/>
            <a:ext cx="868973" cy="1023809"/>
          </a:xfrm>
          <a:prstGeom prst="leftRightArrowCallout">
            <a:avLst>
              <a:gd name="adj1" fmla="val 13308"/>
              <a:gd name="adj2" fmla="val 18377"/>
              <a:gd name="adj3" fmla="val 14593"/>
              <a:gd name="adj4" fmla="val 70819"/>
            </a:avLst>
          </a:prstGeom>
          <a:ln>
            <a:solidFill>
              <a:schemeClr val="accent6"/>
            </a:solidFill>
          </a:ln>
        </p:spPr>
        <p:style>
          <a:lnRef idx="2">
            <a:schemeClr val="accent1"/>
          </a:lnRef>
          <a:fillRef idx="1">
            <a:schemeClr val="lt1"/>
          </a:fillRef>
          <a:effectRef idx="0">
            <a:schemeClr val="accent1"/>
          </a:effectRef>
          <a:fontRef idx="minor">
            <a:schemeClr val="dk1"/>
          </a:fontRef>
        </p:style>
        <p:txBody>
          <a:bodyPr vert="vert" rtlCol="0" anchor="ctr"/>
          <a:lstStyle/>
          <a:p>
            <a:pPr algn="ctr"/>
            <a:r>
              <a:rPr lang="fi-FI" sz="1100" dirty="0" smtClean="0">
                <a:solidFill>
                  <a:schemeClr val="tx1">
                    <a:lumMod val="75000"/>
                    <a:lumOff val="25000"/>
                  </a:schemeClr>
                </a:solidFill>
              </a:rPr>
              <a:t>Synergian edistäminen</a:t>
            </a:r>
            <a:endParaRPr lang="fi-FI" sz="1100" dirty="0">
              <a:solidFill>
                <a:schemeClr val="tx1">
                  <a:lumMod val="75000"/>
                  <a:lumOff val="25000"/>
                </a:schemeClr>
              </a:solidFill>
            </a:endParaRPr>
          </a:p>
        </p:txBody>
      </p:sp>
      <p:sp>
        <p:nvSpPr>
          <p:cNvPr id="100" name="Kuvaselitenuoli vasemmalle ja oikealle 99"/>
          <p:cNvSpPr/>
          <p:nvPr/>
        </p:nvSpPr>
        <p:spPr>
          <a:xfrm rot="16200000">
            <a:off x="9430754" y="3481447"/>
            <a:ext cx="868973" cy="1023809"/>
          </a:xfrm>
          <a:prstGeom prst="leftRightArrowCallout">
            <a:avLst>
              <a:gd name="adj1" fmla="val 13308"/>
              <a:gd name="adj2" fmla="val 18377"/>
              <a:gd name="adj3" fmla="val 14593"/>
              <a:gd name="adj4" fmla="val 70819"/>
            </a:avLst>
          </a:prstGeom>
          <a:ln>
            <a:solidFill>
              <a:schemeClr val="accent6"/>
            </a:solidFill>
          </a:ln>
        </p:spPr>
        <p:style>
          <a:lnRef idx="2">
            <a:schemeClr val="accent1"/>
          </a:lnRef>
          <a:fillRef idx="1">
            <a:schemeClr val="lt1"/>
          </a:fillRef>
          <a:effectRef idx="0">
            <a:schemeClr val="accent1"/>
          </a:effectRef>
          <a:fontRef idx="minor">
            <a:schemeClr val="dk1"/>
          </a:fontRef>
        </p:style>
        <p:txBody>
          <a:bodyPr vert="vert" rtlCol="0" anchor="ctr"/>
          <a:lstStyle/>
          <a:p>
            <a:pPr algn="ctr"/>
            <a:r>
              <a:rPr lang="fi-FI" sz="1100" dirty="0" smtClean="0">
                <a:solidFill>
                  <a:schemeClr val="tx1">
                    <a:lumMod val="75000"/>
                    <a:lumOff val="25000"/>
                  </a:schemeClr>
                </a:solidFill>
              </a:rPr>
              <a:t>Verkostojen luominen</a:t>
            </a:r>
            <a:endParaRPr lang="fi-FI" sz="1100" dirty="0">
              <a:solidFill>
                <a:schemeClr val="tx1">
                  <a:lumMod val="75000"/>
                  <a:lumOff val="25000"/>
                </a:schemeClr>
              </a:solidFill>
            </a:endParaRPr>
          </a:p>
        </p:txBody>
      </p:sp>
      <p:sp>
        <p:nvSpPr>
          <p:cNvPr id="108" name="Suorakulmio 107">
            <a:hlinkClick r:id="rId3"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pic>
        <p:nvPicPr>
          <p:cNvPr id="27" name="Kuva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88" y="-99410"/>
            <a:ext cx="1349813" cy="1268787"/>
          </a:xfrm>
          <a:prstGeom prst="rect">
            <a:avLst/>
          </a:prstGeom>
        </p:spPr>
      </p:pic>
    </p:spTree>
    <p:extLst>
      <p:ext uri="{BB962C8B-B14F-4D97-AF65-F5344CB8AC3E}">
        <p14:creationId xmlns:p14="http://schemas.microsoft.com/office/powerpoint/2010/main" val="3878917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Käynnistäminen ja tarpeen arviointi, sivu 2/2</a:t>
            </a:r>
            <a:endParaRPr lang="fi-FI" dirty="0"/>
          </a:p>
        </p:txBody>
      </p:sp>
      <p:sp>
        <p:nvSpPr>
          <p:cNvPr id="3" name="Sisällön paikkamerkki 2"/>
          <p:cNvSpPr>
            <a:spLocks noGrp="1"/>
          </p:cNvSpPr>
          <p:nvPr>
            <p:ph idx="1"/>
          </p:nvPr>
        </p:nvSpPr>
        <p:spPr>
          <a:xfrm>
            <a:off x="1050759" y="2672647"/>
            <a:ext cx="4378236" cy="3118909"/>
          </a:xfrm>
        </p:spPr>
        <p:txBody>
          <a:bodyPr>
            <a:normAutofit/>
          </a:bodyPr>
          <a:lstStyle/>
          <a:p>
            <a:pPr marL="498600" indent="-339725">
              <a:lnSpc>
                <a:spcPct val="100000"/>
              </a:lnSpc>
              <a:buFont typeface="+mj-lt"/>
              <a:buAutoNum type="arabicPeriod"/>
            </a:pPr>
            <a:r>
              <a:rPr lang="fi-FI" sz="1100" dirty="0" smtClean="0"/>
              <a:t>Mikä osa palveluketjusta tai ratkaisujen kokonaisuudesta on </a:t>
            </a:r>
            <a:r>
              <a:rPr lang="fi-FI" sz="1100" b="1" dirty="0" smtClean="0"/>
              <a:t>hankinnan kohteena </a:t>
            </a:r>
            <a:r>
              <a:rPr lang="fi-FI" sz="1100" dirty="0" smtClean="0"/>
              <a:t>ja miten sen </a:t>
            </a:r>
            <a:r>
              <a:rPr lang="fi-FI" sz="1100" b="1" dirty="0" smtClean="0"/>
              <a:t>tavoite </a:t>
            </a:r>
            <a:r>
              <a:rPr lang="fi-FI" sz="1100" dirty="0" smtClean="0"/>
              <a:t>voidaan muotoilla?</a:t>
            </a:r>
          </a:p>
          <a:p>
            <a:pPr marL="498600" indent="-339725">
              <a:lnSpc>
                <a:spcPct val="100000"/>
              </a:lnSpc>
              <a:buFont typeface="+mj-lt"/>
              <a:buAutoNum type="arabicPeriod"/>
            </a:pPr>
            <a:r>
              <a:rPr lang="fi-FI" sz="1100" dirty="0"/>
              <a:t>M</a:t>
            </a:r>
            <a:r>
              <a:rPr lang="fi-FI" sz="1100" dirty="0" smtClean="0"/>
              <a:t>itä </a:t>
            </a:r>
            <a:r>
              <a:rPr lang="fi-FI" sz="1100" b="1" dirty="0" smtClean="0"/>
              <a:t>toimenpiteitä</a:t>
            </a:r>
            <a:r>
              <a:rPr lang="fi-FI" sz="1100" dirty="0" smtClean="0"/>
              <a:t> hankinnan kohteen ja tavoitteen täsmentäminen vaatii? </a:t>
            </a:r>
            <a:r>
              <a:rPr lang="fi-FI" sz="1100" dirty="0"/>
              <a:t/>
            </a:r>
            <a:br>
              <a:rPr lang="fi-FI" sz="1100" dirty="0"/>
            </a:br>
            <a:r>
              <a:rPr lang="fi-FI" sz="1100" dirty="0" smtClean="0"/>
              <a:t>esim. markkinavuoropuheluja, </a:t>
            </a:r>
            <a:r>
              <a:rPr lang="fi-FI" sz="1100" dirty="0" err="1" smtClean="0"/>
              <a:t>t&amp;k-palvelun</a:t>
            </a:r>
            <a:r>
              <a:rPr lang="fi-FI" sz="1100" dirty="0" smtClean="0"/>
              <a:t> ostoa ja pilotointia, </a:t>
            </a:r>
            <a:r>
              <a:rPr lang="fi-FI" sz="1100" dirty="0" err="1" smtClean="0"/>
              <a:t>benchmarkia</a:t>
            </a:r>
            <a:r>
              <a:rPr lang="fi-FI" sz="1100" dirty="0" smtClean="0"/>
              <a:t>, sparrausta, valmennusta?</a:t>
            </a:r>
            <a:endParaRPr lang="fi-FI" sz="1100" dirty="0"/>
          </a:p>
          <a:p>
            <a:pPr marL="498600" indent="-339725">
              <a:lnSpc>
                <a:spcPct val="100000"/>
              </a:lnSpc>
              <a:buFont typeface="+mj-lt"/>
              <a:buAutoNum type="arabicPeriod"/>
            </a:pPr>
            <a:r>
              <a:rPr lang="fi-FI" sz="1100" dirty="0" smtClean="0"/>
              <a:t>Voidaanko hankintaan tuoda </a:t>
            </a:r>
            <a:r>
              <a:rPr lang="fi-FI" sz="1100" b="1" dirty="0" smtClean="0"/>
              <a:t>kestävien</a:t>
            </a:r>
            <a:r>
              <a:rPr lang="fi-FI" sz="1100" dirty="0" smtClean="0"/>
              <a:t> ja </a:t>
            </a:r>
            <a:r>
              <a:rPr lang="fi-FI" sz="1100" b="1" dirty="0" smtClean="0"/>
              <a:t>vastuullisten</a:t>
            </a:r>
            <a:r>
              <a:rPr lang="fi-FI" sz="1100" dirty="0" smtClean="0"/>
              <a:t> hankintojen näkökulmaa?</a:t>
            </a:r>
          </a:p>
          <a:p>
            <a:pPr marL="444625" indent="-285750">
              <a:lnSpc>
                <a:spcPct val="100000"/>
              </a:lnSpc>
              <a:buFont typeface="Wingdings" panose="05000000000000000000" pitchFamily="2" charset="2"/>
              <a:buChar char="Ø"/>
            </a:pPr>
            <a:r>
              <a:rPr lang="fi-FI" sz="1100" dirty="0" smtClean="0"/>
              <a:t>Näkemyksiä voidaan kartoittaa esimerkiksi kaupungin työntekijöille kohdennetuin kyselyin</a:t>
            </a:r>
          </a:p>
        </p:txBody>
      </p:sp>
      <p:sp>
        <p:nvSpPr>
          <p:cNvPr id="4" name="Tekstiruutu 3"/>
          <p:cNvSpPr txBox="1"/>
          <p:nvPr/>
        </p:nvSpPr>
        <p:spPr>
          <a:xfrm>
            <a:off x="1097280" y="2233381"/>
            <a:ext cx="3394455" cy="338554"/>
          </a:xfrm>
          <a:prstGeom prst="rect">
            <a:avLst/>
          </a:prstGeom>
          <a:noFill/>
        </p:spPr>
        <p:txBody>
          <a:bodyPr wrap="none" rtlCol="0">
            <a:spAutoFit/>
          </a:bodyPr>
          <a:lstStyle/>
          <a:p>
            <a:r>
              <a:rPr lang="fi-FI" sz="1600" b="1" i="1" dirty="0" smtClean="0">
                <a:solidFill>
                  <a:schemeClr val="tx1">
                    <a:lumMod val="75000"/>
                    <a:lumOff val="25000"/>
                  </a:schemeClr>
                </a:solidFill>
              </a:rPr>
              <a:t>Tarpeen ja tavoitteen täsmentäminen</a:t>
            </a:r>
            <a:endParaRPr lang="fi-FI" sz="1600" b="1" i="1" dirty="0">
              <a:solidFill>
                <a:schemeClr val="tx1">
                  <a:lumMod val="75000"/>
                  <a:lumOff val="25000"/>
                </a:schemeClr>
              </a:solidFill>
            </a:endParaRPr>
          </a:p>
        </p:txBody>
      </p:sp>
      <p:sp>
        <p:nvSpPr>
          <p:cNvPr id="5" name="Ellipsi 4"/>
          <p:cNvSpPr/>
          <p:nvPr/>
        </p:nvSpPr>
        <p:spPr>
          <a:xfrm>
            <a:off x="10725920" y="1717847"/>
            <a:ext cx="1246471" cy="1246471"/>
          </a:xfrm>
          <a:prstGeom prst="ellipse">
            <a:avLst/>
          </a:prstGeom>
          <a:solidFill>
            <a:srgbClr val="61B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00" dirty="0" smtClean="0"/>
          </a:p>
          <a:p>
            <a:pPr algn="ctr"/>
            <a:endParaRPr lang="fi-FI" sz="1000" dirty="0"/>
          </a:p>
          <a:p>
            <a:pPr algn="ctr"/>
            <a:r>
              <a:rPr lang="fi-FI" sz="1000" dirty="0" smtClean="0"/>
              <a:t>Kestävät hankinnat – mitä, miten ja miksi</a:t>
            </a:r>
            <a:endParaRPr lang="fi-FI" sz="1000" dirty="0"/>
          </a:p>
        </p:txBody>
      </p:sp>
      <p:sp>
        <p:nvSpPr>
          <p:cNvPr id="6" name="Ellipsi 5">
            <a:hlinkClick r:id="rId4"/>
          </p:cNvPr>
          <p:cNvSpPr/>
          <p:nvPr/>
        </p:nvSpPr>
        <p:spPr>
          <a:xfrm>
            <a:off x="10752027" y="3046912"/>
            <a:ext cx="1246470" cy="1246470"/>
          </a:xfrm>
          <a:prstGeom prst="ellipse">
            <a:avLst/>
          </a:prstGeom>
          <a:solidFill>
            <a:srgbClr val="61B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050" dirty="0" smtClean="0"/>
              <a:t>Yhteiskunta-vastuusta (PTCS)</a:t>
            </a:r>
            <a:endParaRPr lang="fi-FI" sz="1050" dirty="0"/>
          </a:p>
        </p:txBody>
      </p:sp>
      <p:sp>
        <p:nvSpPr>
          <p:cNvPr id="9" name="Alatunnisteen paikkamerkki 8"/>
          <p:cNvSpPr>
            <a:spLocks noGrp="1"/>
          </p:cNvSpPr>
          <p:nvPr>
            <p:ph type="ftr" sz="quarter" idx="11"/>
          </p:nvPr>
        </p:nvSpPr>
        <p:spPr/>
        <p:txBody>
          <a:bodyPr/>
          <a:lstStyle/>
          <a:p>
            <a:r>
              <a:rPr lang="fi-FI" smtClean="0"/>
              <a:t>HANKINNAN SUUNNITTELU</a:t>
            </a:r>
            <a:endParaRPr lang="fi-FI" dirty="0"/>
          </a:p>
        </p:txBody>
      </p:sp>
      <p:sp>
        <p:nvSpPr>
          <p:cNvPr id="7" name="Tekstiruutu 6"/>
          <p:cNvSpPr txBox="1"/>
          <p:nvPr/>
        </p:nvSpPr>
        <p:spPr>
          <a:xfrm>
            <a:off x="6337412" y="2669152"/>
            <a:ext cx="4372190" cy="3272691"/>
          </a:xfrm>
          <a:prstGeom prst="rect">
            <a:avLst/>
          </a:prstGeom>
          <a:noFill/>
        </p:spPr>
        <p:txBody>
          <a:bodyPr wrap="square" rtlCol="0">
            <a:spAutoFit/>
          </a:bodyPr>
          <a:lstStyle/>
          <a:p>
            <a:pPr marL="342908" indent="-342908" defTabSz="914423">
              <a:spcBef>
                <a:spcPts val="1200"/>
              </a:spcBef>
              <a:spcAft>
                <a:spcPts val="201"/>
              </a:spcAft>
              <a:buClr>
                <a:schemeClr val="accent1"/>
              </a:buClr>
              <a:buSzPct val="100000"/>
              <a:buFont typeface="Arial" panose="020B0604020202020204" pitchFamily="34" charset="0"/>
              <a:buChar char="•"/>
            </a:pPr>
            <a:r>
              <a:rPr lang="fi-FI" sz="1100" dirty="0">
                <a:solidFill>
                  <a:schemeClr val="tx1">
                    <a:lumMod val="75000"/>
                    <a:lumOff val="25000"/>
                  </a:schemeClr>
                </a:solidFill>
              </a:rPr>
              <a:t>Lähtökohtana kestäville hankinnoille on tavaroiden ja palveluiden koko elinkaaren aikaisten merkittävimpien ympäristö- ja sosiaalisen vastuun näkökohtien tunnistaminen. Niitä koskien tarjouspyyntöön voidaan määritellä vähimmäisvaatimuksia, </a:t>
            </a:r>
            <a:r>
              <a:rPr lang="fi-FI" sz="1100" dirty="0" smtClean="0">
                <a:solidFill>
                  <a:schemeClr val="tx1">
                    <a:lumMod val="75000"/>
                    <a:lumOff val="25000"/>
                  </a:schemeClr>
                </a:solidFill>
              </a:rPr>
              <a:t>vertailuperusteita </a:t>
            </a:r>
            <a:r>
              <a:rPr lang="fi-FI" sz="1100" dirty="0">
                <a:solidFill>
                  <a:schemeClr val="tx1">
                    <a:lumMod val="75000"/>
                    <a:lumOff val="25000"/>
                  </a:schemeClr>
                </a:solidFill>
              </a:rPr>
              <a:t>tai </a:t>
            </a:r>
            <a:r>
              <a:rPr lang="fi-FI" sz="1100" dirty="0" smtClean="0">
                <a:solidFill>
                  <a:schemeClr val="tx1">
                    <a:lumMod val="75000"/>
                    <a:lumOff val="25000"/>
                  </a:schemeClr>
                </a:solidFill>
              </a:rPr>
              <a:t>sopimusehtoja. </a:t>
            </a:r>
            <a:endParaRPr lang="fi-FI" sz="1100" dirty="0">
              <a:solidFill>
                <a:schemeClr val="tx1">
                  <a:lumMod val="75000"/>
                  <a:lumOff val="25000"/>
                </a:schemeClr>
              </a:solidFill>
            </a:endParaRPr>
          </a:p>
          <a:p>
            <a:pPr marL="342908" indent="-342908" defTabSz="914423">
              <a:spcBef>
                <a:spcPts val="1200"/>
              </a:spcBef>
              <a:spcAft>
                <a:spcPts val="201"/>
              </a:spcAft>
              <a:buClr>
                <a:schemeClr val="accent1"/>
              </a:buClr>
              <a:buSzPct val="100000"/>
              <a:buFont typeface="Arial" panose="020B0604020202020204" pitchFamily="34" charset="0"/>
              <a:buChar char="•"/>
            </a:pPr>
            <a:r>
              <a:rPr lang="fi-FI" sz="1100" dirty="0">
                <a:solidFill>
                  <a:schemeClr val="tx1">
                    <a:lumMod val="75000"/>
                    <a:lumOff val="25000"/>
                  </a:schemeClr>
                </a:solidFill>
              </a:rPr>
              <a:t>Eri tuotteilla ja palveluilla voi olla hyvinkin erilaisia haasteita vastuullisuuden näkökulmasta. </a:t>
            </a:r>
            <a:r>
              <a:rPr lang="fi-FI" sz="1100" dirty="0" smtClean="0">
                <a:solidFill>
                  <a:schemeClr val="tx1">
                    <a:lumMod val="75000"/>
                    <a:lumOff val="25000"/>
                  </a:schemeClr>
                </a:solidFill>
                <a:hlinkClick r:id="rId5"/>
              </a:rPr>
              <a:t>EU:n Green </a:t>
            </a:r>
            <a:r>
              <a:rPr lang="fi-FI" sz="1100" dirty="0">
                <a:solidFill>
                  <a:schemeClr val="tx1">
                    <a:lumMod val="75000"/>
                    <a:lumOff val="25000"/>
                  </a:schemeClr>
                </a:solidFill>
                <a:hlinkClick r:id="rId5"/>
              </a:rPr>
              <a:t>Public </a:t>
            </a:r>
            <a:r>
              <a:rPr lang="fi-FI" sz="1100" dirty="0" err="1" smtClean="0">
                <a:solidFill>
                  <a:schemeClr val="tx1">
                    <a:lumMod val="75000"/>
                    <a:lumOff val="25000"/>
                  </a:schemeClr>
                </a:solidFill>
                <a:hlinkClick r:id="rId5"/>
              </a:rPr>
              <a:t>Procurement</a:t>
            </a:r>
            <a:r>
              <a:rPr lang="fi-FI" sz="1100" dirty="0" smtClean="0">
                <a:solidFill>
                  <a:schemeClr val="tx1">
                    <a:lumMod val="75000"/>
                    <a:lumOff val="25000"/>
                  </a:schemeClr>
                </a:solidFill>
                <a:hlinkClick r:id="rId5"/>
              </a:rPr>
              <a:t>-kriteerejä </a:t>
            </a:r>
            <a:r>
              <a:rPr lang="fi-FI" sz="1100" dirty="0">
                <a:solidFill>
                  <a:schemeClr val="tx1">
                    <a:lumMod val="75000"/>
                    <a:lumOff val="25000"/>
                  </a:schemeClr>
                </a:solidFill>
              </a:rPr>
              <a:t>on laadittu noin 20:lle tuote- ja palveluryhmälle. Suurin osa kriteereistä ja teknisistä taustaraporteista on saatavilla myös suomen kielellä</a:t>
            </a:r>
            <a:r>
              <a:rPr lang="fi-FI" sz="1100" dirty="0" smtClean="0">
                <a:solidFill>
                  <a:schemeClr val="tx1">
                    <a:lumMod val="75000"/>
                    <a:lumOff val="25000"/>
                  </a:schemeClr>
                </a:solidFill>
              </a:rPr>
              <a:t>.</a:t>
            </a:r>
          </a:p>
          <a:p>
            <a:pPr marL="342908" indent="-342908" defTabSz="914423">
              <a:spcBef>
                <a:spcPts val="1200"/>
              </a:spcBef>
              <a:spcAft>
                <a:spcPts val="201"/>
              </a:spcAft>
              <a:buClr>
                <a:schemeClr val="accent1"/>
              </a:buClr>
              <a:buSzPct val="100000"/>
              <a:buFont typeface="Arial" panose="020B0604020202020204" pitchFamily="34" charset="0"/>
              <a:buChar char="•"/>
            </a:pPr>
            <a:r>
              <a:rPr lang="fi-FI" sz="1100" dirty="0" err="1" smtClean="0">
                <a:solidFill>
                  <a:schemeClr val="tx1">
                    <a:lumMod val="75000"/>
                    <a:lumOff val="25000"/>
                  </a:schemeClr>
                </a:solidFill>
              </a:rPr>
              <a:t>Kriteeristöjä</a:t>
            </a:r>
            <a:r>
              <a:rPr lang="fi-FI" sz="1100" dirty="0" smtClean="0">
                <a:solidFill>
                  <a:schemeClr val="tx1">
                    <a:lumMod val="75000"/>
                    <a:lumOff val="25000"/>
                  </a:schemeClr>
                </a:solidFill>
              </a:rPr>
              <a:t> ja esimerkkejä löydät myös Motivan tietopankista</a:t>
            </a:r>
          </a:p>
          <a:p>
            <a:pPr marL="342908" indent="-342908" defTabSz="914423">
              <a:spcBef>
                <a:spcPts val="1200"/>
              </a:spcBef>
              <a:spcAft>
                <a:spcPts val="201"/>
              </a:spcAft>
              <a:buClr>
                <a:schemeClr val="accent1"/>
              </a:buClr>
              <a:buSzPct val="100000"/>
              <a:buFont typeface="Arial" panose="020B0604020202020204" pitchFamily="34" charset="0"/>
              <a:buChar char="•"/>
            </a:pPr>
            <a:r>
              <a:rPr lang="fi-FI" sz="1100" dirty="0" smtClean="0">
                <a:solidFill>
                  <a:schemeClr val="tx1">
                    <a:lumMod val="75000"/>
                    <a:lumOff val="25000"/>
                  </a:schemeClr>
                </a:solidFill>
              </a:rPr>
              <a:t>Kaupungilla on nimetty </a:t>
            </a:r>
            <a:r>
              <a:rPr lang="fi-FI" sz="1100" dirty="0" smtClean="0">
                <a:solidFill>
                  <a:schemeClr val="tx1">
                    <a:lumMod val="75000"/>
                    <a:lumOff val="25000"/>
                  </a:schemeClr>
                </a:solidFill>
                <a:hlinkClick r:id="rId6"/>
              </a:rPr>
              <a:t>ekotukihenkilöitä eri toimialoilta</a:t>
            </a:r>
            <a:r>
              <a:rPr lang="fi-FI" sz="1100" dirty="0" smtClean="0">
                <a:solidFill>
                  <a:schemeClr val="tx1">
                    <a:lumMod val="75000"/>
                    <a:lumOff val="25000"/>
                  </a:schemeClr>
                </a:solidFill>
              </a:rPr>
              <a:t>. </a:t>
            </a:r>
            <a:br>
              <a:rPr lang="fi-FI" sz="1100" dirty="0" smtClean="0">
                <a:solidFill>
                  <a:schemeClr val="tx1">
                    <a:lumMod val="75000"/>
                    <a:lumOff val="25000"/>
                  </a:schemeClr>
                </a:solidFill>
              </a:rPr>
            </a:br>
            <a:r>
              <a:rPr lang="fi-FI" sz="1100" dirty="0" smtClean="0">
                <a:solidFill>
                  <a:schemeClr val="tx1">
                    <a:lumMod val="75000"/>
                    <a:lumOff val="25000"/>
                  </a:schemeClr>
                </a:solidFill>
              </a:rPr>
              <a:t>Heidän näkemyksiään voi kartoittaa hankintaan liittyvien kestävän kehityksen näkökulmien huomioimiseksi. (</a:t>
            </a:r>
            <a:r>
              <a:rPr lang="fi-FI" sz="1100" dirty="0" err="1" smtClean="0">
                <a:solidFill>
                  <a:schemeClr val="tx1">
                    <a:lumMod val="75000"/>
                    <a:lumOff val="25000"/>
                  </a:schemeClr>
                </a:solidFill>
              </a:rPr>
              <a:t>ks.esimerkki</a:t>
            </a:r>
            <a:r>
              <a:rPr lang="fi-FI" sz="1100" dirty="0" smtClean="0">
                <a:solidFill>
                  <a:schemeClr val="tx1">
                    <a:lumMod val="75000"/>
                    <a:lumOff val="25000"/>
                  </a:schemeClr>
                </a:solidFill>
              </a:rPr>
              <a:t> tällä sivulla)</a:t>
            </a:r>
          </a:p>
          <a:p>
            <a:pPr marL="285750" indent="-285750">
              <a:buFont typeface="Arial" panose="020B0604020202020204" pitchFamily="34" charset="0"/>
              <a:buChar char="•"/>
            </a:pPr>
            <a:endParaRPr lang="fi-FI" sz="1600" dirty="0"/>
          </a:p>
        </p:txBody>
      </p:sp>
      <p:sp>
        <p:nvSpPr>
          <p:cNvPr id="11" name="Ellipsi 10">
            <a:hlinkClick r:id="rId7"/>
          </p:cNvPr>
          <p:cNvSpPr/>
          <p:nvPr/>
        </p:nvSpPr>
        <p:spPr>
          <a:xfrm>
            <a:off x="10747132" y="4375976"/>
            <a:ext cx="1246471" cy="1246471"/>
          </a:xfrm>
          <a:prstGeom prst="ellipse">
            <a:avLst/>
          </a:prstGeom>
          <a:solidFill>
            <a:srgbClr val="61B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050" dirty="0" smtClean="0"/>
              <a:t>Motivan tietopankki</a:t>
            </a:r>
            <a:endParaRPr lang="fi-FI" sz="1050" dirty="0"/>
          </a:p>
        </p:txBody>
      </p:sp>
      <p:sp>
        <p:nvSpPr>
          <p:cNvPr id="12" name="Dian numeron paikkamerkki 11"/>
          <p:cNvSpPr>
            <a:spLocks noGrp="1"/>
          </p:cNvSpPr>
          <p:nvPr>
            <p:ph type="sldNum" sz="quarter" idx="12"/>
          </p:nvPr>
        </p:nvSpPr>
        <p:spPr/>
        <p:txBody>
          <a:bodyPr/>
          <a:lstStyle/>
          <a:p>
            <a:fld id="{CAA70CE6-33A0-41BE-ACCA-99E5A52BC5F9}" type="slidenum">
              <a:rPr lang="fi-FI" smtClean="0"/>
              <a:t>44</a:t>
            </a:fld>
            <a:endParaRPr lang="fi-FI"/>
          </a:p>
        </p:txBody>
      </p:sp>
      <p:sp>
        <p:nvSpPr>
          <p:cNvPr id="16" name="Suorakulmio 15">
            <a:hlinkClick r:id="rId8"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pic>
        <p:nvPicPr>
          <p:cNvPr id="17" name="Kuva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00206">
            <a:off x="11689805" y="4044573"/>
            <a:ext cx="328285" cy="328285"/>
          </a:xfrm>
          <a:prstGeom prst="rect">
            <a:avLst/>
          </a:prstGeom>
          <a:noFill/>
        </p:spPr>
      </p:pic>
      <p:pic>
        <p:nvPicPr>
          <p:cNvPr id="19" name="Kuva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00206">
            <a:off x="11647381" y="5357807"/>
            <a:ext cx="328285" cy="328285"/>
          </a:xfrm>
          <a:prstGeom prst="rect">
            <a:avLst/>
          </a:prstGeom>
          <a:noFill/>
        </p:spPr>
      </p:pic>
      <p:pic>
        <p:nvPicPr>
          <p:cNvPr id="20" name="Kuva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00206">
            <a:off x="11635957" y="2715509"/>
            <a:ext cx="328285" cy="328285"/>
          </a:xfrm>
          <a:prstGeom prst="rect">
            <a:avLst/>
          </a:prstGeom>
          <a:noFill/>
        </p:spPr>
      </p:pic>
      <p:sp>
        <p:nvSpPr>
          <p:cNvPr id="23" name="Tekstiruutu 22"/>
          <p:cNvSpPr txBox="1"/>
          <p:nvPr/>
        </p:nvSpPr>
        <p:spPr>
          <a:xfrm>
            <a:off x="6337411" y="2237312"/>
            <a:ext cx="3067956" cy="338554"/>
          </a:xfrm>
          <a:prstGeom prst="rect">
            <a:avLst/>
          </a:prstGeom>
          <a:noFill/>
        </p:spPr>
        <p:txBody>
          <a:bodyPr wrap="none" rtlCol="0">
            <a:spAutoFit/>
          </a:bodyPr>
          <a:lstStyle/>
          <a:p>
            <a:r>
              <a:rPr lang="fi-FI" sz="1600" b="1" i="1" dirty="0" smtClean="0">
                <a:solidFill>
                  <a:schemeClr val="tx1">
                    <a:lumMod val="75000"/>
                    <a:lumOff val="25000"/>
                  </a:schemeClr>
                </a:solidFill>
              </a:rPr>
              <a:t>Vastuulliset ja kestävät hankinnat</a:t>
            </a:r>
            <a:endParaRPr lang="fi-FI" sz="1600" b="1" i="1" dirty="0">
              <a:solidFill>
                <a:schemeClr val="tx1">
                  <a:lumMod val="75000"/>
                  <a:lumOff val="25000"/>
                </a:schemeClr>
              </a:solidFill>
            </a:endParaRPr>
          </a:p>
        </p:txBody>
      </p:sp>
      <p:sp>
        <p:nvSpPr>
          <p:cNvPr id="22" name="Suorakulmio 21">
            <a:hlinkClick r:id="rId10"/>
          </p:cNvPr>
          <p:cNvSpPr/>
          <p:nvPr/>
        </p:nvSpPr>
        <p:spPr>
          <a:xfrm>
            <a:off x="1427655" y="5040177"/>
            <a:ext cx="4038870" cy="599383"/>
          </a:xfrm>
          <a:prstGeom prst="rect">
            <a:avLst/>
          </a:prstGeom>
          <a:no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fi-FI" sz="1200" dirty="0" smtClean="0">
                <a:solidFill>
                  <a:schemeClr val="tx1">
                    <a:lumMod val="75000"/>
                    <a:lumOff val="25000"/>
                  </a:schemeClr>
                </a:solidFill>
              </a:rPr>
              <a:t>Esimerkki:</a:t>
            </a:r>
            <a:r>
              <a:rPr lang="fi-FI" sz="1200" dirty="0">
                <a:solidFill>
                  <a:schemeClr val="tx1">
                    <a:lumMod val="75000"/>
                    <a:lumOff val="25000"/>
                  </a:schemeClr>
                </a:solidFill>
              </a:rPr>
              <a:t/>
            </a:r>
            <a:br>
              <a:rPr lang="fi-FI" sz="1200" dirty="0">
                <a:solidFill>
                  <a:schemeClr val="tx1">
                    <a:lumMod val="75000"/>
                    <a:lumOff val="25000"/>
                  </a:schemeClr>
                </a:solidFill>
              </a:rPr>
            </a:br>
            <a:r>
              <a:rPr lang="fi-FI" sz="1200" dirty="0">
                <a:solidFill>
                  <a:schemeClr val="tx1">
                    <a:lumMod val="75000"/>
                    <a:lumOff val="25000"/>
                  </a:schemeClr>
                </a:solidFill>
              </a:rPr>
              <a:t>Kysely kaupungin </a:t>
            </a:r>
            <a:r>
              <a:rPr lang="fi-FI" sz="1200" dirty="0" smtClean="0">
                <a:solidFill>
                  <a:schemeClr val="tx1">
                    <a:lumMod val="75000"/>
                    <a:lumOff val="25000"/>
                  </a:schemeClr>
                </a:solidFill>
              </a:rPr>
              <a:t>henkilöstölle hankinnan </a:t>
            </a:r>
            <a:r>
              <a:rPr lang="fi-FI" sz="1200" dirty="0">
                <a:solidFill>
                  <a:schemeClr val="tx1">
                    <a:lumMod val="75000"/>
                    <a:lumOff val="25000"/>
                  </a:schemeClr>
                </a:solidFill>
              </a:rPr>
              <a:t>suunnittelun tueksi.</a:t>
            </a:r>
          </a:p>
        </p:txBody>
      </p:sp>
      <p:sp>
        <p:nvSpPr>
          <p:cNvPr id="25" name="Suorakulmio 24"/>
          <p:cNvSpPr/>
          <p:nvPr/>
        </p:nvSpPr>
        <p:spPr>
          <a:xfrm>
            <a:off x="1207404" y="1491776"/>
            <a:ext cx="9029262" cy="563555"/>
          </a:xfrm>
          <a:prstGeom prst="rect">
            <a:avLst/>
          </a:prstGeom>
          <a:no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fi-FI" sz="1400" dirty="0">
                <a:solidFill>
                  <a:schemeClr val="tx1">
                    <a:lumMod val="75000"/>
                    <a:lumOff val="25000"/>
                  </a:schemeClr>
                </a:solidFill>
              </a:rPr>
              <a:t>Strategisessa vaiheessa muodostettu ymmärrys </a:t>
            </a:r>
            <a:r>
              <a:rPr lang="fi-FI" sz="1400" dirty="0" smtClean="0">
                <a:solidFill>
                  <a:schemeClr val="tx1">
                    <a:lumMod val="75000"/>
                    <a:lumOff val="25000"/>
                  </a:schemeClr>
                </a:solidFill>
              </a:rPr>
              <a:t>asiakastarpeesta, tavoiteltavista vaikutuksista </a:t>
            </a:r>
            <a:r>
              <a:rPr lang="fi-FI" sz="1400" dirty="0">
                <a:solidFill>
                  <a:schemeClr val="tx1">
                    <a:lumMod val="75000"/>
                    <a:lumOff val="25000"/>
                  </a:schemeClr>
                </a:solidFill>
              </a:rPr>
              <a:t>ja </a:t>
            </a:r>
            <a:r>
              <a:rPr lang="fi-FI" sz="1400" dirty="0" smtClean="0">
                <a:solidFill>
                  <a:schemeClr val="tx1">
                    <a:lumMod val="75000"/>
                    <a:lumOff val="25000"/>
                  </a:schemeClr>
                </a:solidFill>
              </a:rPr>
              <a:t>niihin vastaavasta </a:t>
            </a:r>
            <a:r>
              <a:rPr lang="fi-FI" sz="1400" dirty="0">
                <a:solidFill>
                  <a:schemeClr val="tx1">
                    <a:lumMod val="75000"/>
                    <a:lumOff val="25000"/>
                  </a:schemeClr>
                </a:solidFill>
              </a:rPr>
              <a:t>palvelu- tai ratkaisukokonaisuudesta on perusta yksittäisen hankinnan toteuttamiselle. </a:t>
            </a:r>
          </a:p>
        </p:txBody>
      </p:sp>
      <p:pic>
        <p:nvPicPr>
          <p:cNvPr id="26" name="Kuva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788" y="-99410"/>
            <a:ext cx="1349813" cy="1268787"/>
          </a:xfrm>
          <a:prstGeom prst="rect">
            <a:avLst/>
          </a:prstGeom>
        </p:spPr>
      </p:pic>
      <p:sp>
        <p:nvSpPr>
          <p:cNvPr id="33" name="Suorakulmio 32">
            <a:hlinkClick r:id="" action="ppaction://customshow?id=34&amp;return=true"/>
          </p:cNvPr>
          <p:cNvSpPr/>
          <p:nvPr/>
        </p:nvSpPr>
        <p:spPr>
          <a:xfrm>
            <a:off x="6756881" y="5787746"/>
            <a:ext cx="3833483" cy="420253"/>
          </a:xfrm>
          <a:prstGeom prst="rect">
            <a:avLst/>
          </a:prstGeom>
          <a:no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r>
              <a:rPr lang="fi-FI" sz="1200" b="1" dirty="0">
                <a:solidFill>
                  <a:schemeClr val="tx1">
                    <a:lumMod val="75000"/>
                    <a:lumOff val="25000"/>
                  </a:schemeClr>
                </a:solidFill>
              </a:rPr>
              <a:t>Kestävien hankintojen apukysymyksiä ja  yhteyshenkilöt</a:t>
            </a:r>
          </a:p>
        </p:txBody>
      </p:sp>
      <p:pic>
        <p:nvPicPr>
          <p:cNvPr id="34" name="Kuva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00206">
            <a:off x="10469519" y="5932587"/>
            <a:ext cx="328285" cy="328285"/>
          </a:xfrm>
          <a:prstGeom prst="rect">
            <a:avLst/>
          </a:prstGeom>
          <a:noFill/>
        </p:spPr>
      </p:pic>
      <p:graphicFrame>
        <p:nvGraphicFramePr>
          <p:cNvPr id="13" name="Objekti 12">
            <a:hlinkClick r:id="" action="ppaction://ole?verb=1"/>
          </p:cNvPr>
          <p:cNvGraphicFramePr>
            <a:graphicFrameLocks noChangeAspect="1"/>
          </p:cNvGraphicFramePr>
          <p:nvPr>
            <p:extLst>
              <p:ext uri="{D42A27DB-BD31-4B8C-83A1-F6EECF244321}">
                <p14:modId xmlns:p14="http://schemas.microsoft.com/office/powerpoint/2010/main" val="3496878300"/>
              </p:ext>
            </p:extLst>
          </p:nvPr>
        </p:nvGraphicFramePr>
        <p:xfrm>
          <a:off x="11110195" y="1789010"/>
          <a:ext cx="477687" cy="967316"/>
        </p:xfrm>
        <a:graphic>
          <a:graphicData uri="http://schemas.openxmlformats.org/presentationml/2006/ole">
            <mc:AlternateContent xmlns:mc="http://schemas.openxmlformats.org/markup-compatibility/2006">
              <mc:Choice xmlns:v="urn:schemas-microsoft-com:vml" Requires="v">
                <p:oleObj spid="_x0000_s29827" name="Asiakirja" showAsIcon="1" r:id="rId13" imgW="380880" imgH="771480" progId="Word.Document.12">
                  <p:embed/>
                </p:oleObj>
              </mc:Choice>
              <mc:Fallback>
                <p:oleObj name="Asiakirja" showAsIcon="1" r:id="rId13" imgW="380880" imgH="771480" progId="Word.Document.12">
                  <p:embed/>
                  <p:pic>
                    <p:nvPicPr>
                      <p:cNvPr id="0" name=""/>
                      <p:cNvPicPr/>
                      <p:nvPr/>
                    </p:nvPicPr>
                    <p:blipFill>
                      <a:blip r:embed="rId14"/>
                      <a:stretch>
                        <a:fillRect/>
                      </a:stretch>
                    </p:blipFill>
                    <p:spPr>
                      <a:xfrm>
                        <a:off x="11110195" y="1789010"/>
                        <a:ext cx="477687" cy="967316"/>
                      </a:xfrm>
                      <a:prstGeom prst="rect">
                        <a:avLst/>
                      </a:prstGeom>
                    </p:spPr>
                  </p:pic>
                </p:oleObj>
              </mc:Fallback>
            </mc:AlternateContent>
          </a:graphicData>
        </a:graphic>
      </p:graphicFrame>
      <p:pic>
        <p:nvPicPr>
          <p:cNvPr id="28" name="Kuva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00206">
            <a:off x="5375813" y="5435701"/>
            <a:ext cx="328285" cy="328285"/>
          </a:xfrm>
          <a:prstGeom prst="rect">
            <a:avLst/>
          </a:prstGeom>
          <a:noFill/>
        </p:spPr>
      </p:pic>
    </p:spTree>
    <p:extLst>
      <p:ext uri="{BB962C8B-B14F-4D97-AF65-F5344CB8AC3E}">
        <p14:creationId xmlns:p14="http://schemas.microsoft.com/office/powerpoint/2010/main" val="39763506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isällön paikkamerkki 1"/>
          <p:cNvSpPr>
            <a:spLocks noGrp="1"/>
          </p:cNvSpPr>
          <p:nvPr>
            <p:ph idx="1"/>
          </p:nvPr>
        </p:nvSpPr>
        <p:spPr>
          <a:xfrm>
            <a:off x="704572" y="1532493"/>
            <a:ext cx="5491512" cy="4914344"/>
          </a:xfrm>
        </p:spPr>
        <p:txBody>
          <a:bodyPr>
            <a:noAutofit/>
          </a:bodyPr>
          <a:lstStyle/>
          <a:p>
            <a:pPr marL="0" indent="0">
              <a:buNone/>
            </a:pPr>
            <a:r>
              <a:rPr lang="fi-FI" sz="1200" b="1" i="1" dirty="0"/>
              <a:t>Ympäristövaikutukset (tavarat)</a:t>
            </a:r>
          </a:p>
          <a:p>
            <a:r>
              <a:rPr lang="fi-FI" sz="1200" dirty="0"/>
              <a:t>Millaisia ympäristövaikutuksia tuotteen valmistukseen liittyy </a:t>
            </a:r>
            <a:r>
              <a:rPr lang="fi-FI" sz="1200" dirty="0" smtClean="0"/>
              <a:t>(</a:t>
            </a:r>
            <a:r>
              <a:rPr lang="fi-FI" sz="1200" dirty="0"/>
              <a:t>raaka-aine, kemikaalit, </a:t>
            </a:r>
            <a:r>
              <a:rPr lang="fi-FI" sz="1200" dirty="0" smtClean="0"/>
              <a:t>raskasmetallit, päästöt, materiaalitehokkuus </a:t>
            </a:r>
            <a:r>
              <a:rPr lang="fi-FI" sz="1200" dirty="0"/>
              <a:t>ym.)?</a:t>
            </a:r>
          </a:p>
          <a:p>
            <a:r>
              <a:rPr lang="fi-FI" sz="1200" dirty="0"/>
              <a:t>Millaisia ympäristövaikutuksia tuotteen </a:t>
            </a:r>
            <a:r>
              <a:rPr lang="fi-FI" sz="1200" dirty="0" smtClean="0"/>
              <a:t>kuljetukseen ja pakkaustapaan liittyy</a:t>
            </a:r>
            <a:r>
              <a:rPr lang="fi-FI" sz="1200" dirty="0"/>
              <a:t>?</a:t>
            </a:r>
          </a:p>
          <a:p>
            <a:r>
              <a:rPr lang="fi-FI" sz="1200" dirty="0"/>
              <a:t>Millaisia käytön aikaisia ympäristövaikutuksia </a:t>
            </a:r>
            <a:r>
              <a:rPr lang="fi-FI" sz="1200" dirty="0" smtClean="0"/>
              <a:t>tuotteella </a:t>
            </a:r>
            <a:r>
              <a:rPr lang="fi-FI" sz="1200" dirty="0"/>
              <a:t>on </a:t>
            </a:r>
            <a:r>
              <a:rPr lang="fi-FI" sz="1200" dirty="0" smtClean="0"/>
              <a:t/>
            </a:r>
            <a:br>
              <a:rPr lang="fi-FI" sz="1200" dirty="0" smtClean="0"/>
            </a:br>
            <a:r>
              <a:rPr lang="fi-FI" sz="1200" dirty="0" smtClean="0"/>
              <a:t>(</a:t>
            </a:r>
            <a:r>
              <a:rPr lang="fi-FI" sz="1200" dirty="0"/>
              <a:t>energia, päästöt, </a:t>
            </a:r>
            <a:r>
              <a:rPr lang="fi-FI" sz="1200" dirty="0" smtClean="0"/>
              <a:t>vesi, jätteet</a:t>
            </a:r>
            <a:r>
              <a:rPr lang="fi-FI" sz="1200" dirty="0"/>
              <a:t>, </a:t>
            </a:r>
            <a:r>
              <a:rPr lang="fi-FI" sz="1200" dirty="0" smtClean="0"/>
              <a:t>melu, huolto, takuu, </a:t>
            </a:r>
            <a:br>
              <a:rPr lang="fi-FI" sz="1200" dirty="0" smtClean="0"/>
            </a:br>
            <a:r>
              <a:rPr lang="fi-FI" sz="1200" dirty="0" smtClean="0"/>
              <a:t>käyttöikä </a:t>
            </a:r>
            <a:r>
              <a:rPr lang="fi-FI" sz="1200" dirty="0"/>
              <a:t>ym.)?</a:t>
            </a:r>
          </a:p>
          <a:p>
            <a:r>
              <a:rPr lang="fi-FI" sz="1200" dirty="0"/>
              <a:t>Miten tavaran </a:t>
            </a:r>
            <a:r>
              <a:rPr lang="fi-FI" sz="1200" dirty="0" smtClean="0"/>
              <a:t>ja pakkausten hävittäminen tai </a:t>
            </a:r>
            <a:br>
              <a:rPr lang="fi-FI" sz="1200" dirty="0" smtClean="0"/>
            </a:br>
            <a:r>
              <a:rPr lang="fi-FI" sz="1200" dirty="0" smtClean="0"/>
              <a:t>kierrätys tapahtuu</a:t>
            </a:r>
            <a:r>
              <a:rPr lang="fi-FI" sz="1200" dirty="0"/>
              <a:t>? </a:t>
            </a:r>
            <a:endParaRPr lang="fi-FI" sz="1200" dirty="0" smtClean="0"/>
          </a:p>
          <a:p>
            <a:r>
              <a:rPr lang="fi-FI" sz="1200" dirty="0"/>
              <a:t>Millä tavalla ympäristöasiat huomioidaan </a:t>
            </a:r>
            <a:r>
              <a:rPr lang="fi-FI" sz="1200" dirty="0" smtClean="0"/>
              <a:t>sopimusehdoissa</a:t>
            </a:r>
            <a:br>
              <a:rPr lang="fi-FI" sz="1200" dirty="0" smtClean="0"/>
            </a:br>
            <a:r>
              <a:rPr lang="fi-FI" sz="1200" dirty="0" smtClean="0"/>
              <a:t>ja </a:t>
            </a:r>
            <a:r>
              <a:rPr lang="fi-FI" sz="1200" dirty="0"/>
              <a:t>miten niiden täyttymistä seurataan </a:t>
            </a:r>
            <a:r>
              <a:rPr lang="fi-FI" sz="1200" dirty="0" smtClean="0"/>
              <a:t>sopimuskaudella? </a:t>
            </a:r>
            <a:endParaRPr lang="fi-FI" sz="1200" dirty="0"/>
          </a:p>
          <a:p>
            <a:r>
              <a:rPr lang="fi-FI" sz="1200" dirty="0" smtClean="0"/>
              <a:t>Millaisia </a:t>
            </a:r>
            <a:r>
              <a:rPr lang="fi-FI" sz="1200" dirty="0" err="1"/>
              <a:t>cleantech</a:t>
            </a:r>
            <a:r>
              <a:rPr lang="fi-FI" sz="1200" dirty="0"/>
              <a:t>-innovaatioita alalla on </a:t>
            </a:r>
            <a:r>
              <a:rPr lang="fi-FI" sz="1200" dirty="0" smtClean="0"/>
              <a:t>kehitteillä </a:t>
            </a:r>
            <a:r>
              <a:rPr lang="fi-FI" sz="1200" dirty="0"/>
              <a:t>ja </a:t>
            </a:r>
            <a:r>
              <a:rPr lang="fi-FI" sz="1200" dirty="0" smtClean="0"/>
              <a:t/>
            </a:r>
            <a:br>
              <a:rPr lang="fi-FI" sz="1200" dirty="0" smtClean="0"/>
            </a:br>
            <a:r>
              <a:rPr lang="fi-FI" sz="1200" dirty="0" smtClean="0"/>
              <a:t>onko </a:t>
            </a:r>
            <a:r>
              <a:rPr lang="fi-FI" sz="1200" dirty="0"/>
              <a:t>mahdollista tukea alan </a:t>
            </a:r>
            <a:r>
              <a:rPr lang="fi-FI" sz="1200" dirty="0" smtClean="0"/>
              <a:t>innovaatiokehitystä </a:t>
            </a:r>
            <a:br>
              <a:rPr lang="fi-FI" sz="1200" dirty="0" smtClean="0"/>
            </a:br>
            <a:r>
              <a:rPr lang="fi-FI" sz="1200" dirty="0" smtClean="0"/>
              <a:t>ympäristönäkökulmia tarkentamalla</a:t>
            </a:r>
            <a:r>
              <a:rPr lang="fi-FI" sz="1200" dirty="0"/>
              <a:t>? Lisätietoja esim</a:t>
            </a:r>
            <a:r>
              <a:rPr lang="fi-FI" sz="1200" dirty="0" smtClean="0"/>
              <a:t>.</a:t>
            </a:r>
            <a:br>
              <a:rPr lang="fi-FI" sz="1200" dirty="0" smtClean="0"/>
            </a:br>
            <a:r>
              <a:rPr lang="fi-FI" sz="1200" dirty="0" smtClean="0">
                <a:hlinkClick r:id="rId3"/>
              </a:rPr>
              <a:t>Suomen ympäristökeskuksen sivuilta Hankintamapista</a:t>
            </a:r>
            <a:r>
              <a:rPr lang="fi-FI" sz="1200" dirty="0" smtClean="0"/>
              <a:t> </a:t>
            </a:r>
          </a:p>
          <a:p>
            <a:r>
              <a:rPr lang="fi-FI" sz="1200" dirty="0" smtClean="0"/>
              <a:t>Halutaanko </a:t>
            </a:r>
            <a:r>
              <a:rPr lang="fi-FI" sz="1200" dirty="0"/>
              <a:t>hankinnassa testata </a:t>
            </a:r>
            <a:r>
              <a:rPr lang="fi-FI" sz="1200" dirty="0" smtClean="0"/>
              <a:t>elinkaarikustannuslaskentaa</a:t>
            </a:r>
            <a:r>
              <a:rPr lang="fi-FI" sz="1200" dirty="0"/>
              <a:t/>
            </a:r>
            <a:br>
              <a:rPr lang="fi-FI" sz="1200" dirty="0"/>
            </a:br>
            <a:r>
              <a:rPr lang="fi-FI" sz="1200" dirty="0" smtClean="0"/>
              <a:t>(eli </a:t>
            </a:r>
            <a:r>
              <a:rPr lang="fi-FI" sz="1200" dirty="0"/>
              <a:t>selvittää mitä hankittava tuote tulee organisaatiolle maksamaan, ei ainoastaan investointihetkellä, vaan myös käytön aikana ja käytöstä poistettaessa, esimerkiksi sähkö-, huolto- ja jätemaksuina)? </a:t>
            </a:r>
            <a:r>
              <a:rPr lang="fi-FI" sz="1200" dirty="0" smtClean="0"/>
              <a:t/>
            </a:r>
            <a:br>
              <a:rPr lang="fi-FI" sz="1200" dirty="0" smtClean="0"/>
            </a:br>
            <a:r>
              <a:rPr lang="fi-FI" sz="1200" dirty="0" smtClean="0"/>
              <a:t>Lisätietoja </a:t>
            </a:r>
            <a:r>
              <a:rPr lang="fi-FI" sz="1200" dirty="0" smtClean="0">
                <a:hlinkClick r:id="rId4"/>
              </a:rPr>
              <a:t>Motivan hankintapalvelun sivuilta</a:t>
            </a:r>
            <a:endParaRPr lang="fi-FI" sz="1400" dirty="0"/>
          </a:p>
        </p:txBody>
      </p:sp>
      <p:sp>
        <p:nvSpPr>
          <p:cNvPr id="4" name="Otsikko 1"/>
          <p:cNvSpPr txBox="1">
            <a:spLocks/>
          </p:cNvSpPr>
          <p:nvPr/>
        </p:nvSpPr>
        <p:spPr>
          <a:xfrm>
            <a:off x="1097280" y="704849"/>
            <a:ext cx="10058400" cy="527413"/>
          </a:xfrm>
          <a:prstGeom prst="rect">
            <a:avLst/>
          </a:prstGeom>
        </p:spPr>
        <p:txBody>
          <a:bodyPr vert="horz" lIns="91440" tIns="45720" rIns="91440" bIns="45720" rtlCol="0" anchor="b">
            <a:normAutofit/>
          </a:bodyPr>
          <a:lstStyle>
            <a:lvl1pPr marL="0" algn="l" defTabSz="914423" rtl="0" eaLnBrk="1" latinLnBrk="0" hangingPunct="1">
              <a:lnSpc>
                <a:spcPct val="85000"/>
              </a:lnSpc>
              <a:spcBef>
                <a:spcPct val="0"/>
              </a:spcBef>
              <a:buNone/>
              <a:defRPr sz="2400" kern="1200" spc="-50" baseline="0">
                <a:solidFill>
                  <a:schemeClr val="tx1">
                    <a:lumMod val="75000"/>
                    <a:lumOff val="25000"/>
                  </a:schemeClr>
                </a:solidFill>
                <a:latin typeface="+mj-lt"/>
                <a:ea typeface="+mj-ea"/>
                <a:cs typeface="+mj-cs"/>
              </a:defRPr>
            </a:lvl1pPr>
          </a:lstStyle>
          <a:p>
            <a:r>
              <a:rPr lang="fi-FI" b="1" i="1" dirty="0"/>
              <a:t>Kestävät hankinnat - </a:t>
            </a:r>
            <a:r>
              <a:rPr lang="fi-FI" b="1" i="1" dirty="0" smtClean="0"/>
              <a:t>apukysymyksiä</a:t>
            </a:r>
            <a:endParaRPr lang="fi-FI" b="1" i="1" dirty="0"/>
          </a:p>
        </p:txBody>
      </p:sp>
      <p:sp>
        <p:nvSpPr>
          <p:cNvPr id="6" name="Tekstiruutu 5"/>
          <p:cNvSpPr txBox="1"/>
          <p:nvPr/>
        </p:nvSpPr>
        <p:spPr>
          <a:xfrm>
            <a:off x="7315936" y="1484654"/>
            <a:ext cx="4876064" cy="2347309"/>
          </a:xfrm>
          <a:prstGeom prst="rect">
            <a:avLst/>
          </a:prstGeom>
          <a:noFill/>
        </p:spPr>
        <p:txBody>
          <a:bodyPr wrap="square" rtlCol="0">
            <a:spAutoFit/>
          </a:bodyPr>
          <a:lstStyle/>
          <a:p>
            <a:pPr>
              <a:lnSpc>
                <a:spcPct val="120000"/>
              </a:lnSpc>
            </a:pPr>
            <a:r>
              <a:rPr lang="fi-FI" sz="1200" b="1" i="1" dirty="0">
                <a:solidFill>
                  <a:schemeClr val="tx1">
                    <a:lumMod val="75000"/>
                    <a:lumOff val="25000"/>
                  </a:schemeClr>
                </a:solidFill>
              </a:rPr>
              <a:t>Ympäristövaikutukset (palvelut)</a:t>
            </a:r>
          </a:p>
          <a:p>
            <a:pPr marL="342908" indent="-342908" defTabSz="914423">
              <a:lnSpc>
                <a:spcPct val="120000"/>
              </a:lnSpc>
              <a:spcBef>
                <a:spcPts val="1200"/>
              </a:spcBef>
              <a:spcAft>
                <a:spcPts val="201"/>
              </a:spcAft>
              <a:buClr>
                <a:schemeClr val="accent1"/>
              </a:buClr>
              <a:buSzPct val="100000"/>
              <a:buFont typeface="Arial" panose="020B0604020202020204" pitchFamily="34" charset="0"/>
              <a:buChar char="•"/>
            </a:pPr>
            <a:r>
              <a:rPr lang="fi-FI" sz="1200" dirty="0">
                <a:solidFill>
                  <a:schemeClr val="tx1">
                    <a:lumMod val="75000"/>
                    <a:lumOff val="25000"/>
                  </a:schemeClr>
                </a:solidFill>
              </a:rPr>
              <a:t>Voidaanko palveluntarjoajalta edellyttää ympäristönhallintajärjestelmää, ympäristöohjelmaa ja/tai kyseisen palvelun ympäristösuunnitelmaa?</a:t>
            </a:r>
          </a:p>
          <a:p>
            <a:pPr marL="342908" indent="-342908" defTabSz="914423">
              <a:lnSpc>
                <a:spcPct val="120000"/>
              </a:lnSpc>
              <a:spcBef>
                <a:spcPts val="1200"/>
              </a:spcBef>
              <a:spcAft>
                <a:spcPts val="201"/>
              </a:spcAft>
              <a:buClr>
                <a:schemeClr val="accent1"/>
              </a:buClr>
              <a:buSzPct val="100000"/>
              <a:buFont typeface="Arial" panose="020B0604020202020204" pitchFamily="34" charset="0"/>
              <a:buChar char="•"/>
            </a:pPr>
            <a:r>
              <a:rPr lang="fi-FI" sz="1200" dirty="0">
                <a:solidFill>
                  <a:schemeClr val="tx1">
                    <a:lumMod val="75000"/>
                    <a:lumOff val="25000"/>
                  </a:schemeClr>
                </a:solidFill>
              </a:rPr>
              <a:t>Millaisia ympäristövaikutuksia palvelulla on koko elinkaarensa aikana (energia, veden käyttö, kemikaalit, jätteiden synty, työskentelytavat, kuljetukset ym.)?</a:t>
            </a:r>
          </a:p>
          <a:p>
            <a:endParaRPr lang="fi-FI" sz="2000" dirty="0"/>
          </a:p>
        </p:txBody>
      </p:sp>
      <p:sp>
        <p:nvSpPr>
          <p:cNvPr id="8" name="Tekstiruutu 7"/>
          <p:cNvSpPr txBox="1"/>
          <p:nvPr/>
        </p:nvSpPr>
        <p:spPr>
          <a:xfrm>
            <a:off x="7768419" y="3446016"/>
            <a:ext cx="4384694" cy="2821285"/>
          </a:xfrm>
          <a:prstGeom prst="rect">
            <a:avLst/>
          </a:prstGeom>
          <a:noFill/>
        </p:spPr>
        <p:txBody>
          <a:bodyPr wrap="square" rtlCol="0">
            <a:spAutoFit/>
          </a:bodyPr>
          <a:lstStyle/>
          <a:p>
            <a:pPr>
              <a:lnSpc>
                <a:spcPct val="120000"/>
              </a:lnSpc>
            </a:pPr>
            <a:r>
              <a:rPr lang="fi-FI" sz="1200" b="1" i="1" dirty="0" smtClean="0">
                <a:solidFill>
                  <a:schemeClr val="tx1">
                    <a:lumMod val="75000"/>
                    <a:lumOff val="25000"/>
                  </a:schemeClr>
                </a:solidFill>
              </a:rPr>
              <a:t>Sosiaaliset vaikutukset</a:t>
            </a:r>
          </a:p>
          <a:p>
            <a:pPr marL="342908" indent="-342908" defTabSz="914423">
              <a:lnSpc>
                <a:spcPct val="90000"/>
              </a:lnSpc>
              <a:spcBef>
                <a:spcPts val="1200"/>
              </a:spcBef>
              <a:spcAft>
                <a:spcPts val="201"/>
              </a:spcAft>
              <a:buClr>
                <a:schemeClr val="accent1"/>
              </a:buClr>
              <a:buSzPct val="100000"/>
              <a:buFont typeface="Arial" panose="020B0604020202020204" pitchFamily="34" charset="0"/>
              <a:buChar char="•"/>
            </a:pPr>
            <a:r>
              <a:rPr lang="fi-FI" sz="1200" dirty="0">
                <a:solidFill>
                  <a:schemeClr val="tx1">
                    <a:lumMod val="75000"/>
                    <a:lumOff val="25000"/>
                  </a:schemeClr>
                </a:solidFill>
              </a:rPr>
              <a:t>Voidaanko hankinnalla luoda työllisyysmahdollisuuksia esim. nuorille, maahanmuuttajille, pitkäaikaistyöttömille tai vammaisille?</a:t>
            </a:r>
          </a:p>
          <a:p>
            <a:pPr marL="342908" indent="-342908" defTabSz="914423">
              <a:lnSpc>
                <a:spcPct val="90000"/>
              </a:lnSpc>
              <a:spcBef>
                <a:spcPts val="1200"/>
              </a:spcBef>
              <a:spcAft>
                <a:spcPts val="201"/>
              </a:spcAft>
              <a:buClr>
                <a:schemeClr val="accent1"/>
              </a:buClr>
              <a:buSzPct val="100000"/>
              <a:buFont typeface="Arial" panose="020B0604020202020204" pitchFamily="34" charset="0"/>
              <a:buChar char="•"/>
            </a:pPr>
            <a:r>
              <a:rPr lang="fi-FI" sz="1200" dirty="0">
                <a:solidFill>
                  <a:schemeClr val="tx1">
                    <a:lumMod val="75000"/>
                    <a:lumOff val="25000"/>
                  </a:schemeClr>
                </a:solidFill>
              </a:rPr>
              <a:t>Onko palveluiden ja tavaroiden saavutettavuus ja esteetön käyttö huomioitu?</a:t>
            </a:r>
          </a:p>
          <a:p>
            <a:pPr marL="342908" indent="-342908" defTabSz="914423">
              <a:lnSpc>
                <a:spcPct val="90000"/>
              </a:lnSpc>
              <a:spcBef>
                <a:spcPts val="1200"/>
              </a:spcBef>
              <a:spcAft>
                <a:spcPts val="201"/>
              </a:spcAft>
              <a:buClr>
                <a:schemeClr val="accent1"/>
              </a:buClr>
              <a:buSzPct val="100000"/>
              <a:buFont typeface="Arial" panose="020B0604020202020204" pitchFamily="34" charset="0"/>
              <a:buChar char="•"/>
            </a:pPr>
            <a:r>
              <a:rPr lang="fi-FI" sz="1200" dirty="0">
                <a:solidFill>
                  <a:schemeClr val="tx1">
                    <a:lumMod val="75000"/>
                    <a:lumOff val="25000"/>
                  </a:schemeClr>
                </a:solidFill>
              </a:rPr>
              <a:t>Onko kyseessä ns. riskimaaosto ja onko kyseisellä alalla raportoitu huonoista työoloista (ILO-sopimusten noudattaminen, tuotantoketjun läpinäkyvyys, tuotannon eettisyys ml. lasten oikeudet jne.)? </a:t>
            </a:r>
            <a:br>
              <a:rPr lang="fi-FI" sz="1200" dirty="0">
                <a:solidFill>
                  <a:schemeClr val="tx1">
                    <a:lumMod val="75000"/>
                    <a:lumOff val="25000"/>
                  </a:schemeClr>
                </a:solidFill>
              </a:rPr>
            </a:br>
            <a:r>
              <a:rPr lang="fi-FI" sz="1200" dirty="0">
                <a:solidFill>
                  <a:schemeClr val="tx1">
                    <a:lumMod val="75000"/>
                    <a:lumOff val="25000"/>
                  </a:schemeClr>
                </a:solidFill>
              </a:rPr>
              <a:t>Jos kyseiseen tuoteryhmään kuuluu Reilu Kauppa -sertifioituja tuotteita, voidaan tarjoajilta edellyttää sertifikaatin mukaisia </a:t>
            </a:r>
            <a:r>
              <a:rPr lang="fi-FI" sz="1200" dirty="0" smtClean="0">
                <a:solidFill>
                  <a:schemeClr val="tx1">
                    <a:lumMod val="75000"/>
                    <a:lumOff val="25000"/>
                  </a:schemeClr>
                </a:solidFill>
              </a:rPr>
              <a:t>laatuvaatimuksia. Lisätietoja </a:t>
            </a:r>
            <a:r>
              <a:rPr lang="fi-FI" sz="1200" dirty="0">
                <a:solidFill>
                  <a:schemeClr val="tx1">
                    <a:lumMod val="75000"/>
                    <a:lumOff val="25000"/>
                  </a:schemeClr>
                </a:solidFill>
              </a:rPr>
              <a:t>ja työkaluja esim. </a:t>
            </a:r>
            <a:r>
              <a:rPr lang="fi-FI" sz="1200" dirty="0" err="1">
                <a:solidFill>
                  <a:schemeClr val="tx1">
                    <a:lumMod val="75000"/>
                    <a:lumOff val="25000"/>
                  </a:schemeClr>
                </a:solidFill>
                <a:hlinkClick r:id="rId5"/>
              </a:rPr>
              <a:t>Finnwatch</a:t>
            </a:r>
            <a:endParaRPr lang="fi-FI" sz="1200" dirty="0">
              <a:solidFill>
                <a:schemeClr val="tx1">
                  <a:lumMod val="75000"/>
                  <a:lumOff val="25000"/>
                </a:schemeClr>
              </a:solidFill>
            </a:endParaRPr>
          </a:p>
        </p:txBody>
      </p:sp>
      <p:sp>
        <p:nvSpPr>
          <p:cNvPr id="9" name="Alatunnisteen paikkamerkki 8"/>
          <p:cNvSpPr>
            <a:spLocks noGrp="1"/>
          </p:cNvSpPr>
          <p:nvPr>
            <p:ph type="ftr" sz="quarter" idx="11"/>
          </p:nvPr>
        </p:nvSpPr>
        <p:spPr/>
        <p:txBody>
          <a:bodyPr/>
          <a:lstStyle/>
          <a:p>
            <a:r>
              <a:rPr lang="fi-FI" smtClean="0"/>
              <a:t>HANKINNAN SUUNNITTELU</a:t>
            </a:r>
            <a:endParaRPr lang="fi-FI" dirty="0"/>
          </a:p>
        </p:txBody>
      </p:sp>
      <p:sp>
        <p:nvSpPr>
          <p:cNvPr id="15" name="Tekstiruutu 14"/>
          <p:cNvSpPr txBox="1"/>
          <p:nvPr/>
        </p:nvSpPr>
        <p:spPr>
          <a:xfrm>
            <a:off x="4762150" y="2801128"/>
            <a:ext cx="3070657" cy="276999"/>
          </a:xfrm>
          <a:prstGeom prst="rect">
            <a:avLst/>
          </a:prstGeom>
          <a:noFill/>
          <a:ln>
            <a:noFill/>
          </a:ln>
        </p:spPr>
        <p:txBody>
          <a:bodyPr wrap="square" rtlCol="0">
            <a:spAutoFit/>
          </a:bodyPr>
          <a:lstStyle/>
          <a:p>
            <a:endParaRPr lang="fi-FI" sz="1200" dirty="0">
              <a:solidFill>
                <a:schemeClr val="bg1"/>
              </a:solidFill>
            </a:endParaRPr>
          </a:p>
        </p:txBody>
      </p:sp>
      <p:sp>
        <p:nvSpPr>
          <p:cNvPr id="12" name="Dian numeron paikkamerkki 11"/>
          <p:cNvSpPr>
            <a:spLocks noGrp="1"/>
          </p:cNvSpPr>
          <p:nvPr>
            <p:ph type="sldNum" sz="quarter" idx="12"/>
          </p:nvPr>
        </p:nvSpPr>
        <p:spPr/>
        <p:txBody>
          <a:bodyPr/>
          <a:lstStyle/>
          <a:p>
            <a:fld id="{CAA70CE6-33A0-41BE-ACCA-99E5A52BC5F9}" type="slidenum">
              <a:rPr lang="fi-FI" smtClean="0"/>
              <a:t>45</a:t>
            </a:fld>
            <a:endParaRPr lang="fi-FI"/>
          </a:p>
        </p:txBody>
      </p:sp>
      <p:pic>
        <p:nvPicPr>
          <p:cNvPr id="21" name="Kuva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88" y="-99410"/>
            <a:ext cx="1349813" cy="1268787"/>
          </a:xfrm>
          <a:prstGeom prst="rect">
            <a:avLst/>
          </a:prstGeom>
        </p:spPr>
      </p:pic>
      <p:sp>
        <p:nvSpPr>
          <p:cNvPr id="22" name="Suorakulmio 21">
            <a:hlinkClick r:id="rId7"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
        <p:nvSpPr>
          <p:cNvPr id="3" name="Vuokaaviosymboli: Liitin 2"/>
          <p:cNvSpPr>
            <a:spLocks/>
          </p:cNvSpPr>
          <p:nvPr/>
        </p:nvSpPr>
        <p:spPr>
          <a:xfrm>
            <a:off x="4946468" y="2682240"/>
            <a:ext cx="2789417" cy="2791772"/>
          </a:xfrm>
          <a:prstGeom prst="flowChartConnector">
            <a:avLst/>
          </a:prstGeom>
          <a:solidFill>
            <a:schemeClr val="bg1"/>
          </a:solid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vert="horz" lIns="0" tIns="45720" rIns="0" bIns="45720" rtlCol="0" anchor="ctr">
            <a:noAutofit/>
          </a:bodyPr>
          <a:lstStyle/>
          <a:p>
            <a:pPr algn="ctr">
              <a:lnSpc>
                <a:spcPct val="90000"/>
              </a:lnSpc>
              <a:spcBef>
                <a:spcPts val="1200"/>
              </a:spcBef>
              <a:spcAft>
                <a:spcPts val="201"/>
              </a:spcAft>
              <a:buClr>
                <a:schemeClr val="accent1"/>
              </a:buClr>
              <a:buSzPct val="100000"/>
              <a:buFont typeface="Arial" panose="020B0604020202020204" pitchFamily="34" charset="0"/>
              <a:buNone/>
            </a:pPr>
            <a:endParaRPr lang="fi-FI" sz="1050" dirty="0">
              <a:solidFill>
                <a:schemeClr val="tx1">
                  <a:lumMod val="75000"/>
                  <a:lumOff val="25000"/>
                </a:schemeClr>
              </a:solidFill>
            </a:endParaRPr>
          </a:p>
        </p:txBody>
      </p:sp>
      <p:sp>
        <p:nvSpPr>
          <p:cNvPr id="5" name="Suorakulmio 4"/>
          <p:cNvSpPr/>
          <p:nvPr/>
        </p:nvSpPr>
        <p:spPr>
          <a:xfrm>
            <a:off x="4759637" y="2865165"/>
            <a:ext cx="2969816" cy="2181623"/>
          </a:xfrm>
          <a:prstGeom prst="rect">
            <a:avLst/>
          </a:prstGeom>
        </p:spPr>
        <p:txBody>
          <a:bodyPr wrap="square">
            <a:spAutoFit/>
          </a:bodyPr>
          <a:lstStyle/>
          <a:p>
            <a:pPr algn="ctr">
              <a:lnSpc>
                <a:spcPct val="90000"/>
              </a:lnSpc>
              <a:spcBef>
                <a:spcPts val="1200"/>
              </a:spcBef>
              <a:spcAft>
                <a:spcPts val="201"/>
              </a:spcAft>
              <a:buClr>
                <a:schemeClr val="accent1"/>
              </a:buClr>
              <a:buSzPct val="100000"/>
              <a:buFont typeface="Arial" panose="020B0604020202020204" pitchFamily="34" charset="0"/>
              <a:buNone/>
            </a:pPr>
            <a:r>
              <a:rPr lang="fi-FI" sz="1100" b="1" dirty="0">
                <a:solidFill>
                  <a:schemeClr val="tx1">
                    <a:lumMod val="75000"/>
                    <a:lumOff val="25000"/>
                  </a:schemeClr>
                </a:solidFill>
              </a:rPr>
              <a:t>Kysy lisää!</a:t>
            </a:r>
          </a:p>
          <a:p>
            <a:pPr algn="ctr">
              <a:lnSpc>
                <a:spcPct val="90000"/>
              </a:lnSpc>
              <a:spcBef>
                <a:spcPts val="1200"/>
              </a:spcBef>
              <a:spcAft>
                <a:spcPts val="201"/>
              </a:spcAft>
              <a:buClr>
                <a:schemeClr val="accent1"/>
              </a:buClr>
              <a:buSzPct val="100000"/>
              <a:buFont typeface="Arial" panose="020B0604020202020204" pitchFamily="34" charset="0"/>
              <a:buNone/>
            </a:pPr>
            <a:r>
              <a:rPr lang="fi-FI" sz="1100" dirty="0" smtClean="0">
                <a:solidFill>
                  <a:schemeClr val="tx1">
                    <a:lumMod val="75000"/>
                    <a:lumOff val="25000"/>
                  </a:schemeClr>
                </a:solidFill>
              </a:rPr>
              <a:t>Ekohankintaverkoston</a:t>
            </a:r>
            <a:br>
              <a:rPr lang="fi-FI" sz="1100" dirty="0" smtClean="0">
                <a:solidFill>
                  <a:schemeClr val="tx1">
                    <a:lumMod val="75000"/>
                    <a:lumOff val="25000"/>
                  </a:schemeClr>
                </a:solidFill>
              </a:rPr>
            </a:br>
            <a:r>
              <a:rPr lang="fi-FI" sz="1100" dirty="0" smtClean="0">
                <a:solidFill>
                  <a:schemeClr val="tx1">
                    <a:lumMod val="75000"/>
                    <a:lumOff val="25000"/>
                  </a:schemeClr>
                </a:solidFill>
              </a:rPr>
              <a:t> jäsenet Tampereella</a:t>
            </a:r>
            <a:endParaRPr lang="fi-FI" sz="1100" dirty="0">
              <a:solidFill>
                <a:schemeClr val="tx1">
                  <a:lumMod val="75000"/>
                  <a:lumOff val="25000"/>
                </a:schemeClr>
              </a:solidFill>
            </a:endParaRPr>
          </a:p>
          <a:p>
            <a:pPr algn="ctr">
              <a:lnSpc>
                <a:spcPct val="90000"/>
              </a:lnSpc>
              <a:spcBef>
                <a:spcPts val="1200"/>
              </a:spcBef>
              <a:spcAft>
                <a:spcPts val="201"/>
              </a:spcAft>
              <a:buClr>
                <a:schemeClr val="accent1"/>
              </a:buClr>
              <a:buSzPct val="100000"/>
            </a:pPr>
            <a:r>
              <a:rPr lang="fi-FI" sz="1100" dirty="0" smtClean="0">
                <a:solidFill>
                  <a:schemeClr val="tx1">
                    <a:lumMod val="75000"/>
                    <a:lumOff val="25000"/>
                  </a:schemeClr>
                </a:solidFill>
              </a:rPr>
              <a:t>Enni Leppälä, suunnittelija, </a:t>
            </a:r>
            <a:br>
              <a:rPr lang="fi-FI" sz="1100" dirty="0" smtClean="0">
                <a:solidFill>
                  <a:schemeClr val="tx1">
                    <a:lumMod val="75000"/>
                    <a:lumOff val="25000"/>
                  </a:schemeClr>
                </a:solidFill>
              </a:rPr>
            </a:br>
            <a:r>
              <a:rPr lang="fi-FI" sz="1100" dirty="0" smtClean="0">
                <a:solidFill>
                  <a:schemeClr val="tx1">
                    <a:lumMod val="75000"/>
                    <a:lumOff val="25000"/>
                  </a:schemeClr>
                </a:solidFill>
              </a:rPr>
              <a:t>Tampereen kaupunki, </a:t>
            </a:r>
            <a:r>
              <a:rPr lang="fi-FI" sz="1100" dirty="0">
                <a:solidFill>
                  <a:schemeClr val="tx1">
                    <a:lumMod val="75000"/>
                    <a:lumOff val="25000"/>
                  </a:schemeClr>
                </a:solidFill>
              </a:rPr>
              <a:t>p.040 800 </a:t>
            </a:r>
            <a:r>
              <a:rPr lang="fi-FI" sz="1100" dirty="0" smtClean="0">
                <a:solidFill>
                  <a:schemeClr val="tx1">
                    <a:lumMod val="75000"/>
                    <a:lumOff val="25000"/>
                  </a:schemeClr>
                </a:solidFill>
              </a:rPr>
              <a:t>7809</a:t>
            </a:r>
          </a:p>
          <a:p>
            <a:pPr algn="ctr">
              <a:lnSpc>
                <a:spcPct val="90000"/>
              </a:lnSpc>
              <a:spcBef>
                <a:spcPts val="1200"/>
              </a:spcBef>
              <a:spcAft>
                <a:spcPts val="201"/>
              </a:spcAft>
              <a:buClr>
                <a:schemeClr val="accent1"/>
              </a:buClr>
              <a:buSzPct val="100000"/>
            </a:pPr>
            <a:r>
              <a:rPr lang="fi-FI" sz="1100" dirty="0" smtClean="0">
                <a:solidFill>
                  <a:schemeClr val="tx1">
                    <a:lumMod val="75000"/>
                    <a:lumOff val="25000"/>
                  </a:schemeClr>
                </a:solidFill>
              </a:rPr>
              <a:t>Jussi </a:t>
            </a:r>
            <a:r>
              <a:rPr lang="fi-FI" sz="1100" dirty="0">
                <a:solidFill>
                  <a:schemeClr val="tx1">
                    <a:lumMod val="75000"/>
                    <a:lumOff val="25000"/>
                  </a:schemeClr>
                </a:solidFill>
              </a:rPr>
              <a:t>Tamminen, tuoteryhmävastaava, </a:t>
            </a:r>
            <a:br>
              <a:rPr lang="fi-FI" sz="1100" dirty="0">
                <a:solidFill>
                  <a:schemeClr val="tx1">
                    <a:lumMod val="75000"/>
                    <a:lumOff val="25000"/>
                  </a:schemeClr>
                </a:solidFill>
              </a:rPr>
            </a:br>
            <a:r>
              <a:rPr lang="fi-FI" sz="1100" dirty="0">
                <a:solidFill>
                  <a:schemeClr val="tx1">
                    <a:lumMod val="75000"/>
                    <a:lumOff val="25000"/>
                  </a:schemeClr>
                </a:solidFill>
              </a:rPr>
              <a:t>Tuomi Logistiikka, p. 040 773 9911</a:t>
            </a:r>
          </a:p>
          <a:p>
            <a:pPr algn="ctr">
              <a:lnSpc>
                <a:spcPct val="90000"/>
              </a:lnSpc>
              <a:spcBef>
                <a:spcPts val="1200"/>
              </a:spcBef>
              <a:spcAft>
                <a:spcPts val="201"/>
              </a:spcAft>
              <a:buClr>
                <a:schemeClr val="accent1"/>
              </a:buClr>
              <a:buSzPct val="100000"/>
              <a:buFont typeface="Arial" panose="020B0604020202020204" pitchFamily="34" charset="0"/>
              <a:buNone/>
            </a:pPr>
            <a:r>
              <a:rPr lang="fi-FI" sz="1100" dirty="0">
                <a:solidFill>
                  <a:schemeClr val="tx1">
                    <a:lumMod val="75000"/>
                    <a:lumOff val="25000"/>
                  </a:schemeClr>
                </a:solidFill>
              </a:rPr>
              <a:t>Nina Wihlman, tuoteryhmävastaava, </a:t>
            </a:r>
            <a:br>
              <a:rPr lang="fi-FI" sz="1100" dirty="0">
                <a:solidFill>
                  <a:schemeClr val="tx1">
                    <a:lumMod val="75000"/>
                    <a:lumOff val="25000"/>
                  </a:schemeClr>
                </a:solidFill>
              </a:rPr>
            </a:br>
            <a:r>
              <a:rPr lang="fi-FI" sz="1100" dirty="0">
                <a:solidFill>
                  <a:schemeClr val="tx1">
                    <a:lumMod val="75000"/>
                    <a:lumOff val="25000"/>
                  </a:schemeClr>
                </a:solidFill>
              </a:rPr>
              <a:t>Tuomi Logistiikka, p. 040 508 </a:t>
            </a:r>
            <a:r>
              <a:rPr lang="fi-FI" sz="1100" dirty="0" smtClean="0">
                <a:solidFill>
                  <a:schemeClr val="tx1">
                    <a:lumMod val="75000"/>
                    <a:lumOff val="25000"/>
                  </a:schemeClr>
                </a:solidFill>
              </a:rPr>
              <a:t>8504</a:t>
            </a:r>
            <a:endParaRPr lang="fi-FI" sz="1100" dirty="0">
              <a:solidFill>
                <a:schemeClr val="tx1">
                  <a:lumMod val="75000"/>
                  <a:lumOff val="25000"/>
                </a:schemeClr>
              </a:solidFill>
            </a:endParaRPr>
          </a:p>
        </p:txBody>
      </p:sp>
    </p:spTree>
    <p:extLst>
      <p:ext uri="{BB962C8B-B14F-4D97-AF65-F5344CB8AC3E}">
        <p14:creationId xmlns:p14="http://schemas.microsoft.com/office/powerpoint/2010/main" val="676257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Markkinoiden kartoittaminen ja vuoropuhelu</a:t>
            </a:r>
            <a:endParaRPr lang="fi-FI" dirty="0"/>
          </a:p>
        </p:txBody>
      </p:sp>
      <p:sp>
        <p:nvSpPr>
          <p:cNvPr id="3" name="Sisällön paikkamerkki 2"/>
          <p:cNvSpPr>
            <a:spLocks noGrp="1"/>
          </p:cNvSpPr>
          <p:nvPr>
            <p:ph idx="1"/>
          </p:nvPr>
        </p:nvSpPr>
        <p:spPr>
          <a:xfrm>
            <a:off x="998437" y="1786854"/>
            <a:ext cx="3977962" cy="4150595"/>
          </a:xfrm>
        </p:spPr>
        <p:txBody>
          <a:bodyPr>
            <a:noAutofit/>
          </a:bodyPr>
          <a:lstStyle/>
          <a:p>
            <a:pPr marL="0" indent="0">
              <a:buNone/>
            </a:pPr>
            <a:r>
              <a:rPr lang="fi-FI" sz="1200" b="1" dirty="0" smtClean="0"/>
              <a:t>Markkinoiden tunteminen on keskeinen edellytys julkisen hankinnan onnistumisessa.</a:t>
            </a:r>
          </a:p>
          <a:p>
            <a:r>
              <a:rPr lang="fi-FI" sz="1200" dirty="0"/>
              <a:t>Potentiaalisten tarjoajien asiantuntemusta hyödyntämällä voidaan paremmin määritellä mitä ja miten kannattaa ostaa</a:t>
            </a:r>
          </a:p>
          <a:p>
            <a:r>
              <a:rPr lang="fi-FI" sz="1200" dirty="0"/>
              <a:t>Tunnetaan potentiaaliset tarjoajat ja he tuntevat meidät, mikä kasvattaa luottamusta ja hyvää henkeä osapuolten </a:t>
            </a:r>
            <a:r>
              <a:rPr lang="fi-FI" sz="1200" dirty="0" smtClean="0"/>
              <a:t>välille</a:t>
            </a:r>
          </a:p>
          <a:p>
            <a:r>
              <a:rPr lang="fi-FI" sz="1200" dirty="0" smtClean="0"/>
              <a:t>Hankinta osataan rakentaa siten, että tarjoajilta saadaan laadukkaita ja tarpeeseen vastaavia tarjouksia</a:t>
            </a:r>
            <a:endParaRPr lang="fi-FI" sz="1200" dirty="0"/>
          </a:p>
          <a:p>
            <a:r>
              <a:rPr lang="fi-FI" sz="1200" dirty="0" smtClean="0"/>
              <a:t>Hankintaprosessi osataan suunnitella mahdollisimman paljon sekä tilaajaa että tarjoajia hyödyttäväksi</a:t>
            </a:r>
          </a:p>
          <a:p>
            <a:pPr lvl="1"/>
            <a:r>
              <a:rPr lang="fi-FI" sz="1200" dirty="0" smtClean="0"/>
              <a:t>markkinavuoropuhelujen teemat, toteutusmallit, määrä </a:t>
            </a:r>
            <a:br>
              <a:rPr lang="fi-FI" sz="1200" dirty="0" smtClean="0"/>
            </a:br>
            <a:r>
              <a:rPr lang="fi-FI" sz="1200" dirty="0" smtClean="0"/>
              <a:t>ja jaksotus </a:t>
            </a:r>
          </a:p>
          <a:p>
            <a:pPr lvl="1"/>
            <a:r>
              <a:rPr lang="fi-FI" sz="1200" dirty="0" smtClean="0"/>
              <a:t>tarkoituksenmukaisen hankintamenettelyn valinta</a:t>
            </a:r>
          </a:p>
          <a:p>
            <a:pPr lvl="1"/>
            <a:r>
              <a:rPr lang="fi-FI" sz="1200" dirty="0" smtClean="0"/>
              <a:t>hankinnan kohteen toteutustapa selkeytyy, esim. erilaiset kumppanuusmallit.</a:t>
            </a:r>
          </a:p>
        </p:txBody>
      </p:sp>
      <p:sp>
        <p:nvSpPr>
          <p:cNvPr id="4" name="Suorakulmio 3">
            <a:hlinkClick r:id="rId3" action="ppaction://hlinksldjump"/>
          </p:cNvPr>
          <p:cNvSpPr/>
          <p:nvPr/>
        </p:nvSpPr>
        <p:spPr>
          <a:xfrm>
            <a:off x="11155680" y="5800436"/>
            <a:ext cx="833120" cy="406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800" dirty="0" smtClean="0"/>
              <a:t>PALAA MENETTELYN VALINTAAN</a:t>
            </a:r>
            <a:endParaRPr lang="fi-FI" sz="800" dirty="0"/>
          </a:p>
        </p:txBody>
      </p:sp>
      <p:sp>
        <p:nvSpPr>
          <p:cNvPr id="9" name="Alatunnisteen paikkamerkki 8"/>
          <p:cNvSpPr>
            <a:spLocks noGrp="1"/>
          </p:cNvSpPr>
          <p:nvPr>
            <p:ph type="ftr" sz="quarter" idx="11"/>
          </p:nvPr>
        </p:nvSpPr>
        <p:spPr/>
        <p:txBody>
          <a:bodyPr/>
          <a:lstStyle/>
          <a:p>
            <a:r>
              <a:rPr lang="fi-FI" smtClean="0"/>
              <a:t>HANKINNAN SUUNNITTELU</a:t>
            </a:r>
            <a:endParaRPr lang="fi-FI" dirty="0"/>
          </a:p>
        </p:txBody>
      </p:sp>
      <p:sp>
        <p:nvSpPr>
          <p:cNvPr id="10" name="Dian numeron paikkamerkki 9"/>
          <p:cNvSpPr>
            <a:spLocks noGrp="1"/>
          </p:cNvSpPr>
          <p:nvPr>
            <p:ph type="sldNum" sz="quarter" idx="12"/>
          </p:nvPr>
        </p:nvSpPr>
        <p:spPr/>
        <p:txBody>
          <a:bodyPr/>
          <a:lstStyle/>
          <a:p>
            <a:fld id="{CAA70CE6-33A0-41BE-ACCA-99E5A52BC5F9}" type="slidenum">
              <a:rPr lang="fi-FI" smtClean="0"/>
              <a:t>46</a:t>
            </a:fld>
            <a:endParaRPr lang="fi-FI"/>
          </a:p>
        </p:txBody>
      </p:sp>
      <p:sp>
        <p:nvSpPr>
          <p:cNvPr id="12" name="Suorakulmio 11">
            <a:hlinkClick r:id="rId4"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
        <p:nvSpPr>
          <p:cNvPr id="5" name="Suorakulmio 4"/>
          <p:cNvSpPr/>
          <p:nvPr/>
        </p:nvSpPr>
        <p:spPr>
          <a:xfrm>
            <a:off x="6680134" y="1876308"/>
            <a:ext cx="4840313" cy="2310314"/>
          </a:xfrm>
          <a:prstGeom prst="rect">
            <a:avLst/>
          </a:prstGeom>
          <a:solidFill>
            <a:schemeClr val="bg1"/>
          </a:solidFill>
          <a:ln w="38100">
            <a:no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fi-FI" sz="1200" b="1" dirty="0" smtClean="0">
                <a:solidFill>
                  <a:schemeClr val="tx1">
                    <a:lumMod val="75000"/>
                    <a:lumOff val="25000"/>
                  </a:schemeClr>
                </a:solidFill>
              </a:rPr>
              <a:t>Markkinavuoropuhelu </a:t>
            </a:r>
            <a:r>
              <a:rPr lang="fi-FI" sz="1200" b="1" dirty="0">
                <a:solidFill>
                  <a:schemeClr val="tx1">
                    <a:lumMod val="75000"/>
                    <a:lumOff val="25000"/>
                  </a:schemeClr>
                </a:solidFill>
              </a:rPr>
              <a:t>on </a:t>
            </a:r>
            <a:r>
              <a:rPr lang="fi-FI" sz="1200" b="1" dirty="0" smtClean="0">
                <a:solidFill>
                  <a:schemeClr val="tx1">
                    <a:lumMod val="75000"/>
                    <a:lumOff val="25000"/>
                  </a:schemeClr>
                </a:solidFill>
              </a:rPr>
              <a:t>antoisa menetelmä </a:t>
            </a:r>
            <a:r>
              <a:rPr lang="fi-FI" sz="1200" b="1" dirty="0">
                <a:solidFill>
                  <a:schemeClr val="tx1">
                    <a:lumMod val="75000"/>
                    <a:lumOff val="25000"/>
                  </a:schemeClr>
                </a:solidFill>
              </a:rPr>
              <a:t>markkinatuntemuksen </a:t>
            </a:r>
            <a:r>
              <a:rPr lang="fi-FI" sz="1200" b="1" dirty="0" smtClean="0">
                <a:solidFill>
                  <a:schemeClr val="tx1">
                    <a:lumMod val="75000"/>
                    <a:lumOff val="25000"/>
                  </a:schemeClr>
                </a:solidFill>
              </a:rPr>
              <a:t>kasvattamiseen</a:t>
            </a:r>
            <a:r>
              <a:rPr lang="fi-FI" sz="1200" b="1" dirty="0">
                <a:solidFill>
                  <a:schemeClr val="tx1">
                    <a:lumMod val="75000"/>
                    <a:lumOff val="25000"/>
                  </a:schemeClr>
                </a:solidFill>
              </a:rPr>
              <a:t>.</a:t>
            </a:r>
          </a:p>
          <a:p>
            <a:pPr marL="342908" indent="-342908" defTabSz="914423">
              <a:lnSpc>
                <a:spcPct val="90000"/>
              </a:lnSpc>
              <a:spcBef>
                <a:spcPts val="1200"/>
              </a:spcBef>
              <a:spcAft>
                <a:spcPts val="201"/>
              </a:spcAft>
              <a:buClr>
                <a:schemeClr val="accent1"/>
              </a:buClr>
              <a:buSzPct val="100000"/>
              <a:buFont typeface="Arial" panose="020B0604020202020204" pitchFamily="34" charset="0"/>
              <a:buChar char="•"/>
            </a:pPr>
            <a:r>
              <a:rPr lang="fi-FI" sz="1200" dirty="0">
                <a:solidFill>
                  <a:schemeClr val="tx1">
                    <a:lumMod val="75000"/>
                    <a:lumOff val="25000"/>
                  </a:schemeClr>
                </a:solidFill>
              </a:rPr>
              <a:t>Kaupungin on olennaista kertoa yrityksille tarpeistaan, joihin voidaan saada joko valmiita ratkaisuja tai ehdotuksia siitä, mitä ratkaisuja kaupungin tarpeisiin olisi kehitettävissä.</a:t>
            </a:r>
          </a:p>
          <a:p>
            <a:pPr marL="342908" indent="-342908" defTabSz="914423">
              <a:lnSpc>
                <a:spcPct val="90000"/>
              </a:lnSpc>
              <a:spcBef>
                <a:spcPts val="1200"/>
              </a:spcBef>
              <a:spcAft>
                <a:spcPts val="201"/>
              </a:spcAft>
              <a:buClr>
                <a:schemeClr val="accent1"/>
              </a:buClr>
              <a:buSzPct val="100000"/>
              <a:buFont typeface="Arial" panose="020B0604020202020204" pitchFamily="34" charset="0"/>
              <a:buChar char="•"/>
            </a:pPr>
            <a:r>
              <a:rPr lang="fi-FI" sz="1200" dirty="0">
                <a:solidFill>
                  <a:schemeClr val="tx1">
                    <a:lumMod val="75000"/>
                    <a:lumOff val="25000"/>
                  </a:schemeClr>
                </a:solidFill>
              </a:rPr>
              <a:t>Mitä pidemmällä hankinnassa ollaan, vuoropuhelussa voidaan keskustella tulevan hankinnan rakentamisesta: miten hankinta kannattaisi koostaa, miten tilaajan kannattaa määritellä reunaehdot ja mikä menettely tulisi </a:t>
            </a:r>
            <a:r>
              <a:rPr lang="fi-FI" sz="1200" dirty="0" smtClean="0">
                <a:solidFill>
                  <a:schemeClr val="tx1">
                    <a:lumMod val="75000"/>
                    <a:lumOff val="25000"/>
                  </a:schemeClr>
                </a:solidFill>
              </a:rPr>
              <a:t>valita.</a:t>
            </a:r>
            <a:endParaRPr lang="fi-FI" sz="1200" dirty="0">
              <a:solidFill>
                <a:schemeClr val="tx1">
                  <a:lumMod val="75000"/>
                  <a:lumOff val="25000"/>
                </a:schemeClr>
              </a:solidFill>
            </a:endParaRPr>
          </a:p>
          <a:p>
            <a:pPr marL="342908" indent="-342908" defTabSz="914423">
              <a:lnSpc>
                <a:spcPct val="90000"/>
              </a:lnSpc>
              <a:spcBef>
                <a:spcPts val="1200"/>
              </a:spcBef>
              <a:spcAft>
                <a:spcPts val="201"/>
              </a:spcAft>
              <a:buClr>
                <a:schemeClr val="accent1"/>
              </a:buClr>
              <a:buSzPct val="100000"/>
              <a:buFont typeface="Arial" panose="020B0604020202020204" pitchFamily="34" charset="0"/>
              <a:buChar char="•"/>
            </a:pPr>
            <a:r>
              <a:rPr lang="fi-FI" sz="1200" dirty="0">
                <a:solidFill>
                  <a:schemeClr val="tx1">
                    <a:lumMod val="75000"/>
                    <a:lumOff val="25000"/>
                  </a:schemeClr>
                </a:solidFill>
              </a:rPr>
              <a:t>Markkinoita voidaan kartoittaa myös </a:t>
            </a:r>
            <a:r>
              <a:rPr lang="fi-FI" sz="1200" dirty="0" smtClean="0">
                <a:solidFill>
                  <a:schemeClr val="tx1">
                    <a:lumMod val="75000"/>
                    <a:lumOff val="25000"/>
                  </a:schemeClr>
                </a:solidFill>
              </a:rPr>
              <a:t>kirjallisin tietopyynnöin </a:t>
            </a:r>
            <a:r>
              <a:rPr lang="fi-FI" sz="1200" dirty="0">
                <a:solidFill>
                  <a:schemeClr val="tx1">
                    <a:lumMod val="75000"/>
                    <a:lumOff val="25000"/>
                  </a:schemeClr>
                </a:solidFill>
              </a:rPr>
              <a:t>ja teknisenä </a:t>
            </a:r>
            <a:r>
              <a:rPr lang="fi-FI" sz="1200" dirty="0" smtClean="0">
                <a:solidFill>
                  <a:schemeClr val="tx1">
                    <a:lumMod val="75000"/>
                    <a:lumOff val="25000"/>
                  </a:schemeClr>
                </a:solidFill>
              </a:rPr>
              <a:t>vuoropuheluna.</a:t>
            </a:r>
            <a:endParaRPr lang="fi-FI" sz="1200" dirty="0">
              <a:solidFill>
                <a:schemeClr val="tx1">
                  <a:lumMod val="75000"/>
                  <a:lumOff val="25000"/>
                </a:schemeClr>
              </a:solidFill>
            </a:endParaRPr>
          </a:p>
        </p:txBody>
      </p:sp>
      <p:grpSp>
        <p:nvGrpSpPr>
          <p:cNvPr id="18" name="Ryhmä 17"/>
          <p:cNvGrpSpPr/>
          <p:nvPr/>
        </p:nvGrpSpPr>
        <p:grpSpPr>
          <a:xfrm>
            <a:off x="5007082" y="2084238"/>
            <a:ext cx="1816389" cy="1642089"/>
            <a:chOff x="8083852" y="177111"/>
            <a:chExt cx="1816389" cy="1642089"/>
          </a:xfrm>
        </p:grpSpPr>
        <p:sp>
          <p:nvSpPr>
            <p:cNvPr id="19" name="Ellipsi 18">
              <a:hlinkClick r:id="" action="ppaction://customshow?id=35&amp;return=true"/>
            </p:cNvPr>
            <p:cNvSpPr/>
            <p:nvPr/>
          </p:nvSpPr>
          <p:spPr>
            <a:xfrm>
              <a:off x="8083852" y="177111"/>
              <a:ext cx="1642369" cy="1642089"/>
            </a:xfrm>
            <a:prstGeom prst="ellipse">
              <a:avLst/>
            </a:prstGeom>
            <a:solidFill>
              <a:schemeClr val="bg1"/>
            </a:solid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i-FI" sz="1400" dirty="0" smtClean="0">
                  <a:solidFill>
                    <a:schemeClr val="tx1">
                      <a:lumMod val="75000"/>
                      <a:lumOff val="25000"/>
                    </a:schemeClr>
                  </a:solidFill>
                </a:rPr>
                <a:t>Markkina-tuntemuksen tarkistuslista</a:t>
              </a:r>
              <a:endParaRPr lang="fi-FI" sz="1400" dirty="0">
                <a:solidFill>
                  <a:schemeClr val="tx1">
                    <a:lumMod val="75000"/>
                    <a:lumOff val="25000"/>
                  </a:schemeClr>
                </a:solidFill>
              </a:endParaRPr>
            </a:p>
          </p:txBody>
        </p:sp>
        <p:pic>
          <p:nvPicPr>
            <p:cNvPr id="20" name="Kuva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00206">
              <a:off x="9571956" y="1271400"/>
              <a:ext cx="328285" cy="328285"/>
            </a:xfrm>
            <a:prstGeom prst="rect">
              <a:avLst/>
            </a:prstGeom>
            <a:noFill/>
          </p:spPr>
        </p:pic>
      </p:grpSp>
      <p:grpSp>
        <p:nvGrpSpPr>
          <p:cNvPr id="21" name="Ryhmä 20"/>
          <p:cNvGrpSpPr/>
          <p:nvPr/>
        </p:nvGrpSpPr>
        <p:grpSpPr>
          <a:xfrm>
            <a:off x="7042055" y="4400826"/>
            <a:ext cx="4649372" cy="1329738"/>
            <a:chOff x="-89798" y="85770"/>
            <a:chExt cx="4649372" cy="1329738"/>
          </a:xfrm>
        </p:grpSpPr>
        <p:pic>
          <p:nvPicPr>
            <p:cNvPr id="22" name="Kuva 21">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798" y="85770"/>
              <a:ext cx="3154103" cy="1305396"/>
            </a:xfrm>
            <a:prstGeom prst="rect">
              <a:avLst/>
            </a:prstGeom>
          </p:spPr>
        </p:pic>
        <p:sp>
          <p:nvSpPr>
            <p:cNvPr id="23" name="Tekstiruutu 22"/>
            <p:cNvSpPr txBox="1"/>
            <p:nvPr/>
          </p:nvSpPr>
          <p:spPr>
            <a:xfrm>
              <a:off x="3076556" y="138235"/>
              <a:ext cx="1483018" cy="1277273"/>
            </a:xfrm>
            <a:prstGeom prst="rect">
              <a:avLst/>
            </a:prstGeom>
            <a:noFill/>
          </p:spPr>
          <p:txBody>
            <a:bodyPr wrap="square" rtlCol="0">
              <a:spAutoFit/>
            </a:bodyPr>
            <a:lstStyle/>
            <a:p>
              <a:r>
                <a:rPr lang="fi-FI" sz="1100" dirty="0" smtClean="0"/>
                <a:t>Kerro tarpeesta, kokeilusta tai hankinnasta &amp; kutsu kaupunkiyhteisön toimijat vuoropuheluun. </a:t>
              </a:r>
              <a:r>
                <a:rPr lang="fi-FI" sz="1100" dirty="0" smtClean="0">
                  <a:hlinkClick r:id="rId8"/>
                </a:rPr>
                <a:t>Sivuston käyttöohje</a:t>
              </a:r>
              <a:endParaRPr lang="fi-FI" sz="1100" dirty="0"/>
            </a:p>
          </p:txBody>
        </p:sp>
      </p:grpSp>
      <p:sp>
        <p:nvSpPr>
          <p:cNvPr id="25" name="Tekstiruutu 24"/>
          <p:cNvSpPr txBox="1"/>
          <p:nvPr/>
        </p:nvSpPr>
        <p:spPr>
          <a:xfrm>
            <a:off x="902547" y="1403097"/>
            <a:ext cx="1819216" cy="338554"/>
          </a:xfrm>
          <a:prstGeom prst="rect">
            <a:avLst/>
          </a:prstGeom>
          <a:noFill/>
        </p:spPr>
        <p:txBody>
          <a:bodyPr wrap="none" rtlCol="0">
            <a:spAutoFit/>
          </a:bodyPr>
          <a:lstStyle/>
          <a:p>
            <a:r>
              <a:rPr lang="fi-FI" sz="1600" b="1" i="1" dirty="0" smtClean="0">
                <a:solidFill>
                  <a:schemeClr val="tx1">
                    <a:lumMod val="75000"/>
                    <a:lumOff val="25000"/>
                  </a:schemeClr>
                </a:solidFill>
              </a:rPr>
              <a:t>Markkinatuntemus</a:t>
            </a:r>
            <a:endParaRPr lang="fi-FI" sz="1600" b="1" i="1" dirty="0">
              <a:solidFill>
                <a:schemeClr val="tx1">
                  <a:lumMod val="75000"/>
                  <a:lumOff val="25000"/>
                </a:schemeClr>
              </a:solidFill>
            </a:endParaRPr>
          </a:p>
        </p:txBody>
      </p:sp>
      <p:sp>
        <p:nvSpPr>
          <p:cNvPr id="26" name="Tekstiruutu 25"/>
          <p:cNvSpPr txBox="1"/>
          <p:nvPr/>
        </p:nvSpPr>
        <p:spPr>
          <a:xfrm>
            <a:off x="6528469" y="1448510"/>
            <a:ext cx="2090637" cy="338554"/>
          </a:xfrm>
          <a:prstGeom prst="rect">
            <a:avLst/>
          </a:prstGeom>
          <a:noFill/>
        </p:spPr>
        <p:txBody>
          <a:bodyPr wrap="none" rtlCol="0">
            <a:spAutoFit/>
          </a:bodyPr>
          <a:lstStyle/>
          <a:p>
            <a:r>
              <a:rPr lang="fi-FI" sz="1600" b="1" i="1" dirty="0" smtClean="0">
                <a:solidFill>
                  <a:schemeClr val="tx1">
                    <a:lumMod val="75000"/>
                    <a:lumOff val="25000"/>
                  </a:schemeClr>
                </a:solidFill>
              </a:rPr>
              <a:t>Markkinavuoropuhelu</a:t>
            </a:r>
            <a:endParaRPr lang="fi-FI" sz="1600" b="1" i="1" dirty="0">
              <a:solidFill>
                <a:schemeClr val="tx1">
                  <a:lumMod val="75000"/>
                  <a:lumOff val="25000"/>
                </a:schemeClr>
              </a:solidFill>
            </a:endParaRPr>
          </a:p>
        </p:txBody>
      </p:sp>
      <p:pic>
        <p:nvPicPr>
          <p:cNvPr id="27" name="Kuva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00206">
            <a:off x="9673982" y="5542079"/>
            <a:ext cx="328285" cy="328285"/>
          </a:xfrm>
          <a:prstGeom prst="rect">
            <a:avLst/>
          </a:prstGeom>
          <a:noFill/>
        </p:spPr>
      </p:pic>
      <p:grpSp>
        <p:nvGrpSpPr>
          <p:cNvPr id="7" name="Ryhmä 6"/>
          <p:cNvGrpSpPr/>
          <p:nvPr/>
        </p:nvGrpSpPr>
        <p:grpSpPr>
          <a:xfrm>
            <a:off x="5005457" y="3858380"/>
            <a:ext cx="1721919" cy="1643712"/>
            <a:chOff x="8163953" y="102836"/>
            <a:chExt cx="1807478" cy="1725385"/>
          </a:xfrm>
        </p:grpSpPr>
        <p:sp>
          <p:nvSpPr>
            <p:cNvPr id="6" name="Ellipsi 5">
              <a:hlinkClick r:id="" action="ppaction://customshow?id=20&amp;return=true"/>
            </p:cNvPr>
            <p:cNvSpPr/>
            <p:nvPr/>
          </p:nvSpPr>
          <p:spPr>
            <a:xfrm>
              <a:off x="8163953" y="102836"/>
              <a:ext cx="1725679" cy="1725385"/>
            </a:xfrm>
            <a:prstGeom prst="ellipse">
              <a:avLst/>
            </a:prstGeom>
            <a:solidFill>
              <a:schemeClr val="bg1"/>
            </a:solid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i-FI" sz="1400" dirty="0">
                  <a:solidFill>
                    <a:schemeClr val="tx1">
                      <a:lumMod val="75000"/>
                      <a:lumOff val="25000"/>
                    </a:schemeClr>
                  </a:solidFill>
                </a:rPr>
                <a:t>Lue lisää ja toteuta markkina-vuoropuhelu</a:t>
              </a:r>
            </a:p>
          </p:txBody>
        </p:sp>
        <p:pic>
          <p:nvPicPr>
            <p:cNvPr id="16" name="Kuva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00206">
              <a:off x="9643146" y="1298085"/>
              <a:ext cx="328285" cy="328285"/>
            </a:xfrm>
            <a:prstGeom prst="rect">
              <a:avLst/>
            </a:prstGeom>
            <a:noFill/>
          </p:spPr>
        </p:pic>
      </p:grpSp>
      <p:pic>
        <p:nvPicPr>
          <p:cNvPr id="24" name="Kuva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788" y="-99410"/>
            <a:ext cx="1349813" cy="1268787"/>
          </a:xfrm>
          <a:prstGeom prst="rect">
            <a:avLst/>
          </a:prstGeom>
        </p:spPr>
      </p:pic>
    </p:spTree>
    <p:extLst>
      <p:ext uri="{BB962C8B-B14F-4D97-AF65-F5344CB8AC3E}">
        <p14:creationId xmlns:p14="http://schemas.microsoft.com/office/powerpoint/2010/main" val="31095031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b="1" i="1" dirty="0" smtClean="0"/>
              <a:t>Markkinatuntemuksen tarkistuslista</a:t>
            </a:r>
            <a:endParaRPr lang="fi-FI" b="1" i="1" dirty="0"/>
          </a:p>
        </p:txBody>
      </p:sp>
      <p:sp>
        <p:nvSpPr>
          <p:cNvPr id="3" name="Sisällön paikkamerkki 2"/>
          <p:cNvSpPr>
            <a:spLocks noGrp="1"/>
          </p:cNvSpPr>
          <p:nvPr>
            <p:ph idx="1"/>
          </p:nvPr>
        </p:nvSpPr>
        <p:spPr>
          <a:xfrm>
            <a:off x="998437" y="2254121"/>
            <a:ext cx="4814333" cy="3753199"/>
          </a:xfrm>
        </p:spPr>
        <p:txBody>
          <a:bodyPr>
            <a:noAutofit/>
          </a:bodyPr>
          <a:lstStyle/>
          <a:p>
            <a:pPr marL="0" indent="0">
              <a:buNone/>
            </a:pPr>
            <a:r>
              <a:rPr lang="fi-FI" sz="1100" dirty="0"/>
              <a:t>Markkinoilla toimivien </a:t>
            </a:r>
            <a:r>
              <a:rPr lang="fi-FI" sz="1100" dirty="0" smtClean="0"/>
              <a:t>yritysten/yhteisöjen liiketoimintamallit: </a:t>
            </a:r>
          </a:p>
          <a:p>
            <a:pPr lvl="1"/>
            <a:r>
              <a:rPr lang="fi-FI" sz="1100" dirty="0" smtClean="0"/>
              <a:t>mihin toimijoiden toimintalogiikka perustuu ja miten tuotot muodostuvat? (vrt. pörssiyhtiö - yhdistys)</a:t>
            </a:r>
          </a:p>
          <a:p>
            <a:pPr marL="0" indent="0">
              <a:buNone/>
            </a:pPr>
            <a:r>
              <a:rPr lang="fi-FI" sz="1100" dirty="0" smtClean="0"/>
              <a:t>Markkinatasapaino ja kilpailu: </a:t>
            </a:r>
          </a:p>
          <a:p>
            <a:pPr lvl="1"/>
            <a:r>
              <a:rPr lang="fi-FI" sz="1100" dirty="0" smtClean="0"/>
              <a:t>onko markkinoilla yksi vai useampi toimija ja mahdollinen tarjoaja?</a:t>
            </a:r>
          </a:p>
          <a:p>
            <a:pPr marL="0" indent="0">
              <a:buNone/>
            </a:pPr>
            <a:r>
              <a:rPr lang="fi-FI" sz="1100" dirty="0" smtClean="0"/>
              <a:t>Markkinatoimijoiden koko ja toimintaympäristö: </a:t>
            </a:r>
          </a:p>
          <a:p>
            <a:pPr lvl="1"/>
            <a:r>
              <a:rPr lang="fi-FI" sz="1100" dirty="0" smtClean="0"/>
              <a:t>onko markkinoilla suuria, pieniä, globaaleja, kansallisia vai paikallisia toimijoita?</a:t>
            </a:r>
          </a:p>
          <a:p>
            <a:pPr marL="0" indent="0">
              <a:buNone/>
            </a:pPr>
            <a:r>
              <a:rPr lang="fi-FI" sz="1100" dirty="0" smtClean="0"/>
              <a:t>Kysynnän ja tarjonnan voimasuhde: </a:t>
            </a:r>
          </a:p>
          <a:p>
            <a:pPr lvl="1"/>
            <a:r>
              <a:rPr lang="fi-FI" sz="1100" dirty="0" smtClean="0"/>
              <a:t>onko kyseessä ostajan vai myyjän markkinat?</a:t>
            </a:r>
          </a:p>
          <a:p>
            <a:pPr marL="0" indent="0">
              <a:buNone/>
            </a:pPr>
            <a:r>
              <a:rPr lang="fi-FI" sz="1100" dirty="0" smtClean="0"/>
              <a:t>Markkinoiden dynamiikka ja uuden liiketoiminnan synty: </a:t>
            </a:r>
          </a:p>
          <a:p>
            <a:pPr lvl="1"/>
            <a:r>
              <a:rPr lang="fi-FI" sz="1100" dirty="0" smtClean="0"/>
              <a:t>onko markkinoilla perinteisiä toimijoita vai syntyykö jatkuvasti uutta tarjontaa? </a:t>
            </a:r>
          </a:p>
          <a:p>
            <a:pPr lvl="1"/>
            <a:r>
              <a:rPr lang="fi-FI" sz="1100" dirty="0" smtClean="0"/>
              <a:t>onko markkinoilla potentiaalia laajentua tai erikoistua  ja kuinka nopeasti, jos julkinen kysyntä kohdistuu uusiin ja vielä tuntemattomiin ratkaisuihin? </a:t>
            </a:r>
          </a:p>
          <a:p>
            <a:pPr marL="0" indent="0">
              <a:buNone/>
            </a:pPr>
            <a:endParaRPr lang="fi-FI" sz="1100" dirty="0" smtClean="0"/>
          </a:p>
          <a:p>
            <a:pPr marL="0" indent="0">
              <a:buNone/>
            </a:pPr>
            <a:endParaRPr lang="fi-FI" sz="1100" dirty="0"/>
          </a:p>
        </p:txBody>
      </p:sp>
      <p:sp>
        <p:nvSpPr>
          <p:cNvPr id="4" name="Suorakulmio 3">
            <a:hlinkClick r:id="rId3" action="ppaction://hlinksldjump"/>
          </p:cNvPr>
          <p:cNvSpPr/>
          <p:nvPr/>
        </p:nvSpPr>
        <p:spPr>
          <a:xfrm>
            <a:off x="11155680" y="5800436"/>
            <a:ext cx="833120" cy="406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800" dirty="0" smtClean="0"/>
              <a:t>PALAA MENETTELYN VALINTAAN</a:t>
            </a:r>
            <a:endParaRPr lang="fi-FI" sz="800" dirty="0"/>
          </a:p>
        </p:txBody>
      </p:sp>
      <p:sp>
        <p:nvSpPr>
          <p:cNvPr id="9" name="Alatunnisteen paikkamerkki 8"/>
          <p:cNvSpPr>
            <a:spLocks noGrp="1"/>
          </p:cNvSpPr>
          <p:nvPr>
            <p:ph type="ftr" sz="quarter" idx="11"/>
          </p:nvPr>
        </p:nvSpPr>
        <p:spPr/>
        <p:txBody>
          <a:bodyPr/>
          <a:lstStyle/>
          <a:p>
            <a:r>
              <a:rPr lang="fi-FI" dirty="0" smtClean="0"/>
              <a:t>HANKINNAN SUUNNITTELU</a:t>
            </a:r>
            <a:endParaRPr lang="fi-FI" dirty="0"/>
          </a:p>
        </p:txBody>
      </p:sp>
      <p:sp>
        <p:nvSpPr>
          <p:cNvPr id="10" name="Dian numeron paikkamerkki 9"/>
          <p:cNvSpPr>
            <a:spLocks noGrp="1"/>
          </p:cNvSpPr>
          <p:nvPr>
            <p:ph type="sldNum" sz="quarter" idx="12"/>
          </p:nvPr>
        </p:nvSpPr>
        <p:spPr/>
        <p:txBody>
          <a:bodyPr/>
          <a:lstStyle/>
          <a:p>
            <a:fld id="{CAA70CE6-33A0-41BE-ACCA-99E5A52BC5F9}" type="slidenum">
              <a:rPr lang="fi-FI" smtClean="0"/>
              <a:t>47</a:t>
            </a:fld>
            <a:endParaRPr lang="fi-FI"/>
          </a:p>
        </p:txBody>
      </p:sp>
      <p:sp>
        <p:nvSpPr>
          <p:cNvPr id="12" name="Suorakulmio 11">
            <a:hlinkClick r:id="rId4"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
        <p:nvSpPr>
          <p:cNvPr id="13" name="Vuokaaviosymboli: Liitin 12"/>
          <p:cNvSpPr/>
          <p:nvPr/>
        </p:nvSpPr>
        <p:spPr>
          <a:xfrm rot="16200000">
            <a:off x="541237" y="2147870"/>
            <a:ext cx="457200" cy="457200"/>
          </a:xfrm>
          <a:prstGeom prst="flowChartConnector">
            <a:avLst/>
          </a:prstGeom>
          <a:ln>
            <a:noFill/>
          </a:ln>
        </p:spPr>
        <p:style>
          <a:lnRef idx="3">
            <a:schemeClr val="lt1"/>
          </a:lnRef>
          <a:fillRef idx="1">
            <a:schemeClr val="accent2"/>
          </a:fillRef>
          <a:effectRef idx="1">
            <a:schemeClr val="accent2"/>
          </a:effectRef>
          <a:fontRef idx="minor">
            <a:schemeClr val="lt1"/>
          </a:fontRef>
        </p:style>
        <p:txBody>
          <a:bodyPr vert="vert" rtlCol="0" anchor="ctr"/>
          <a:lstStyle/>
          <a:p>
            <a:pPr algn="ctr"/>
            <a:r>
              <a:rPr lang="fi-FI" sz="1400" dirty="0">
                <a:ln w="0"/>
                <a:solidFill>
                  <a:schemeClr val="bg1"/>
                </a:solidFill>
                <a:effectLst>
                  <a:outerShdw blurRad="38100" dist="25400" dir="5400000" algn="ctr" rotWithShape="0">
                    <a:srgbClr val="6E747A">
                      <a:alpha val="43000"/>
                    </a:srgbClr>
                  </a:outerShdw>
                </a:effectLst>
              </a:rPr>
              <a:t>1</a:t>
            </a:r>
          </a:p>
        </p:txBody>
      </p:sp>
      <p:sp>
        <p:nvSpPr>
          <p:cNvPr id="14" name="Vuokaaviosymboli: Liitin 13"/>
          <p:cNvSpPr/>
          <p:nvPr/>
        </p:nvSpPr>
        <p:spPr>
          <a:xfrm rot="16200000">
            <a:off x="541237" y="2862514"/>
            <a:ext cx="457200" cy="457200"/>
          </a:xfrm>
          <a:prstGeom prst="flowChartConnector">
            <a:avLst/>
          </a:prstGeom>
          <a:ln>
            <a:noFill/>
          </a:ln>
        </p:spPr>
        <p:style>
          <a:lnRef idx="3">
            <a:schemeClr val="lt1"/>
          </a:lnRef>
          <a:fillRef idx="1">
            <a:schemeClr val="accent2"/>
          </a:fillRef>
          <a:effectRef idx="1">
            <a:schemeClr val="accent2"/>
          </a:effectRef>
          <a:fontRef idx="minor">
            <a:schemeClr val="lt1"/>
          </a:fontRef>
        </p:style>
        <p:txBody>
          <a:bodyPr vert="vert" rtlCol="0" anchor="ctr"/>
          <a:lstStyle/>
          <a:p>
            <a:pPr algn="ctr"/>
            <a:r>
              <a:rPr lang="fi-FI" sz="1400" dirty="0">
                <a:ln w="0"/>
                <a:solidFill>
                  <a:schemeClr val="bg1"/>
                </a:solidFill>
                <a:effectLst>
                  <a:outerShdw blurRad="38100" dist="25400" dir="5400000" algn="ctr" rotWithShape="0">
                    <a:srgbClr val="6E747A">
                      <a:alpha val="43000"/>
                    </a:srgbClr>
                  </a:outerShdw>
                </a:effectLst>
              </a:rPr>
              <a:t>2</a:t>
            </a:r>
          </a:p>
        </p:txBody>
      </p:sp>
      <p:sp>
        <p:nvSpPr>
          <p:cNvPr id="15" name="Vuokaaviosymboli: Liitin 14"/>
          <p:cNvSpPr/>
          <p:nvPr/>
        </p:nvSpPr>
        <p:spPr>
          <a:xfrm rot="16200000">
            <a:off x="541237" y="3414323"/>
            <a:ext cx="457200" cy="457200"/>
          </a:xfrm>
          <a:prstGeom prst="flowChartConnector">
            <a:avLst/>
          </a:prstGeom>
          <a:ln>
            <a:noFill/>
          </a:ln>
        </p:spPr>
        <p:style>
          <a:lnRef idx="3">
            <a:schemeClr val="lt1"/>
          </a:lnRef>
          <a:fillRef idx="1">
            <a:schemeClr val="accent2"/>
          </a:fillRef>
          <a:effectRef idx="1">
            <a:schemeClr val="accent2"/>
          </a:effectRef>
          <a:fontRef idx="minor">
            <a:schemeClr val="lt1"/>
          </a:fontRef>
        </p:style>
        <p:txBody>
          <a:bodyPr vert="vert" rtlCol="0" anchor="ctr"/>
          <a:lstStyle/>
          <a:p>
            <a:pPr algn="ctr"/>
            <a:r>
              <a:rPr lang="fi-FI" sz="1400" dirty="0" smtClean="0">
                <a:ln w="0"/>
                <a:solidFill>
                  <a:schemeClr val="bg1"/>
                </a:solidFill>
                <a:effectLst>
                  <a:outerShdw blurRad="38100" dist="25400" dir="5400000" algn="ctr" rotWithShape="0">
                    <a:srgbClr val="6E747A">
                      <a:alpha val="43000"/>
                    </a:srgbClr>
                  </a:outerShdw>
                </a:effectLst>
              </a:rPr>
              <a:t>3</a:t>
            </a:r>
            <a:endParaRPr lang="fi-FI" sz="1400" dirty="0">
              <a:ln w="0"/>
              <a:solidFill>
                <a:schemeClr val="bg1"/>
              </a:solidFill>
              <a:effectLst>
                <a:outerShdw blurRad="38100" dist="25400" dir="5400000" algn="ctr" rotWithShape="0">
                  <a:srgbClr val="6E747A">
                    <a:alpha val="43000"/>
                  </a:srgbClr>
                </a:outerShdw>
              </a:effectLst>
            </a:endParaRPr>
          </a:p>
        </p:txBody>
      </p:sp>
      <p:sp>
        <p:nvSpPr>
          <p:cNvPr id="5" name="Suorakulmio 4"/>
          <p:cNvSpPr/>
          <p:nvPr/>
        </p:nvSpPr>
        <p:spPr>
          <a:xfrm>
            <a:off x="1182340" y="1287519"/>
            <a:ext cx="9630904" cy="679728"/>
          </a:xfrm>
          <a:prstGeom prst="rect">
            <a:avLst/>
          </a:prstGeom>
          <a:no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fi-FI" sz="1400" b="1" dirty="0" smtClean="0">
                <a:solidFill>
                  <a:schemeClr val="tx1">
                    <a:lumMod val="75000"/>
                    <a:lumOff val="25000"/>
                  </a:schemeClr>
                </a:solidFill>
              </a:rPr>
              <a:t>Muodosta seuraavien apukysymysten avulla ymmärrys potentiaalisista tarjoajista ja markkinasta, johon hankinta kohdistuu. </a:t>
            </a:r>
            <a:endParaRPr lang="fi-FI" sz="1400" b="1" dirty="0">
              <a:solidFill>
                <a:schemeClr val="tx1">
                  <a:lumMod val="75000"/>
                  <a:lumOff val="25000"/>
                </a:schemeClr>
              </a:solidFill>
            </a:endParaRPr>
          </a:p>
          <a:p>
            <a:r>
              <a:rPr lang="fi-FI" sz="1100" dirty="0" smtClean="0">
                <a:solidFill>
                  <a:schemeClr val="tx1">
                    <a:lumMod val="75000"/>
                    <a:lumOff val="25000"/>
                  </a:schemeClr>
                </a:solidFill>
              </a:rPr>
              <a:t/>
            </a:r>
            <a:br>
              <a:rPr lang="fi-FI" sz="1100" dirty="0" smtClean="0">
                <a:solidFill>
                  <a:schemeClr val="tx1">
                    <a:lumMod val="75000"/>
                    <a:lumOff val="25000"/>
                  </a:schemeClr>
                </a:solidFill>
              </a:rPr>
            </a:br>
            <a:r>
              <a:rPr lang="fi-FI" sz="1100" dirty="0" smtClean="0">
                <a:solidFill>
                  <a:schemeClr val="tx1">
                    <a:lumMod val="75000"/>
                    <a:lumOff val="25000"/>
                  </a:schemeClr>
                </a:solidFill>
              </a:rPr>
              <a:t>Markkinatoimijoilla tarkoitetaan yrityksiä ja muita markkinoilla toimivia yhteisöjä.</a:t>
            </a:r>
            <a:endParaRPr lang="fi-FI" dirty="0">
              <a:solidFill>
                <a:schemeClr val="tx1">
                  <a:lumMod val="75000"/>
                  <a:lumOff val="25000"/>
                </a:schemeClr>
              </a:solidFill>
            </a:endParaRPr>
          </a:p>
        </p:txBody>
      </p:sp>
      <p:pic>
        <p:nvPicPr>
          <p:cNvPr id="17" name="Kuva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88" y="-99410"/>
            <a:ext cx="1349813" cy="1268787"/>
          </a:xfrm>
          <a:prstGeom prst="rect">
            <a:avLst/>
          </a:prstGeom>
        </p:spPr>
      </p:pic>
      <p:sp>
        <p:nvSpPr>
          <p:cNvPr id="18" name="Suorakulmio 17"/>
          <p:cNvSpPr/>
          <p:nvPr/>
        </p:nvSpPr>
        <p:spPr>
          <a:xfrm>
            <a:off x="-256275" y="6067608"/>
            <a:ext cx="5610831" cy="461665"/>
          </a:xfrm>
          <a:prstGeom prst="rect">
            <a:avLst/>
          </a:prstGeom>
        </p:spPr>
        <p:txBody>
          <a:bodyPr wrap="none">
            <a:spAutoFit/>
          </a:bodyPr>
          <a:lstStyle/>
          <a:p>
            <a:pPr marL="749827" lvl="1" indent="-457211"/>
            <a:r>
              <a:rPr lang="fi-FI" sz="1200" i="1" dirty="0" smtClean="0">
                <a:solidFill>
                  <a:schemeClr val="tx1">
                    <a:lumMod val="75000"/>
                    <a:lumOff val="25000"/>
                  </a:schemeClr>
                </a:solidFill>
              </a:rPr>
              <a:t>mukailtu lähteestä </a:t>
            </a:r>
            <a:r>
              <a:rPr lang="en-US" sz="1200" dirty="0">
                <a:solidFill>
                  <a:schemeClr val="tx1">
                    <a:lumMod val="75000"/>
                    <a:lumOff val="25000"/>
                  </a:schemeClr>
                </a:solidFill>
              </a:rPr>
              <a:t>Dutch public procurement expertise </a:t>
            </a:r>
            <a:r>
              <a:rPr lang="en-US" sz="1200" dirty="0" err="1">
                <a:solidFill>
                  <a:schemeClr val="tx1">
                    <a:lumMod val="75000"/>
                    <a:lumOff val="25000"/>
                  </a:schemeClr>
                </a:solidFill>
              </a:rPr>
              <a:t>centre</a:t>
            </a:r>
            <a:r>
              <a:rPr lang="en-US" sz="1200" dirty="0">
                <a:solidFill>
                  <a:schemeClr val="tx1">
                    <a:lumMod val="75000"/>
                    <a:lumOff val="25000"/>
                  </a:schemeClr>
                </a:solidFill>
              </a:rPr>
              <a:t>: </a:t>
            </a:r>
            <a:r>
              <a:rPr lang="en-US" sz="1200" dirty="0">
                <a:solidFill>
                  <a:schemeClr val="tx1">
                    <a:lumMod val="75000"/>
                    <a:lumOff val="25000"/>
                  </a:schemeClr>
                </a:solidFill>
                <a:hlinkClick r:id="rId6"/>
              </a:rPr>
              <a:t>Know the market </a:t>
            </a:r>
            <a:endParaRPr lang="en-US" sz="1200" dirty="0">
              <a:solidFill>
                <a:schemeClr val="tx1">
                  <a:lumMod val="75000"/>
                  <a:lumOff val="25000"/>
                </a:schemeClr>
              </a:solidFill>
            </a:endParaRPr>
          </a:p>
          <a:p>
            <a:pPr marL="749827" lvl="1" indent="-457211"/>
            <a:r>
              <a:rPr lang="fi-FI" sz="1200" i="1" dirty="0" smtClean="0">
                <a:solidFill>
                  <a:schemeClr val="tx1">
                    <a:lumMod val="75000"/>
                    <a:lumOff val="25000"/>
                  </a:schemeClr>
                </a:solidFill>
              </a:rPr>
              <a:t> </a:t>
            </a:r>
            <a:endParaRPr lang="fi-FI" sz="1200" i="1" dirty="0">
              <a:solidFill>
                <a:schemeClr val="tx1">
                  <a:lumMod val="75000"/>
                  <a:lumOff val="25000"/>
                </a:schemeClr>
              </a:solidFill>
            </a:endParaRPr>
          </a:p>
        </p:txBody>
      </p:sp>
      <p:sp>
        <p:nvSpPr>
          <p:cNvPr id="19" name="Vuokaaviosymboli: Liitin 18"/>
          <p:cNvSpPr/>
          <p:nvPr/>
        </p:nvSpPr>
        <p:spPr>
          <a:xfrm rot="16200000">
            <a:off x="541237" y="4098894"/>
            <a:ext cx="457200" cy="457200"/>
          </a:xfrm>
          <a:prstGeom prst="flowChartConnector">
            <a:avLst/>
          </a:prstGeom>
          <a:ln>
            <a:noFill/>
          </a:ln>
        </p:spPr>
        <p:style>
          <a:lnRef idx="3">
            <a:schemeClr val="lt1"/>
          </a:lnRef>
          <a:fillRef idx="1">
            <a:schemeClr val="accent2"/>
          </a:fillRef>
          <a:effectRef idx="1">
            <a:schemeClr val="accent2"/>
          </a:effectRef>
          <a:fontRef idx="minor">
            <a:schemeClr val="lt1"/>
          </a:fontRef>
        </p:style>
        <p:txBody>
          <a:bodyPr vert="vert" rtlCol="0" anchor="ctr"/>
          <a:lstStyle/>
          <a:p>
            <a:pPr algn="ctr"/>
            <a:r>
              <a:rPr lang="fi-FI" sz="1400" dirty="0" smtClean="0">
                <a:ln w="0"/>
                <a:solidFill>
                  <a:schemeClr val="bg1"/>
                </a:solidFill>
                <a:effectLst>
                  <a:outerShdw blurRad="38100" dist="25400" dir="5400000" algn="ctr" rotWithShape="0">
                    <a:srgbClr val="6E747A">
                      <a:alpha val="43000"/>
                    </a:srgbClr>
                  </a:outerShdw>
                </a:effectLst>
              </a:rPr>
              <a:t>4</a:t>
            </a:r>
            <a:endParaRPr lang="fi-FI" sz="1400" dirty="0">
              <a:ln w="0"/>
              <a:solidFill>
                <a:schemeClr val="bg1"/>
              </a:solidFill>
              <a:effectLst>
                <a:outerShdw blurRad="38100" dist="25400" dir="5400000" algn="ctr" rotWithShape="0">
                  <a:srgbClr val="6E747A">
                    <a:alpha val="43000"/>
                  </a:srgbClr>
                </a:outerShdw>
              </a:effectLst>
            </a:endParaRPr>
          </a:p>
        </p:txBody>
      </p:sp>
      <p:sp>
        <p:nvSpPr>
          <p:cNvPr id="20" name="Vuokaaviosymboli: Liitin 19"/>
          <p:cNvSpPr/>
          <p:nvPr/>
        </p:nvSpPr>
        <p:spPr>
          <a:xfrm rot="16200000">
            <a:off x="541237" y="4669180"/>
            <a:ext cx="457200" cy="457200"/>
          </a:xfrm>
          <a:prstGeom prst="flowChartConnector">
            <a:avLst/>
          </a:prstGeom>
          <a:ln>
            <a:noFill/>
          </a:ln>
        </p:spPr>
        <p:style>
          <a:lnRef idx="3">
            <a:schemeClr val="lt1"/>
          </a:lnRef>
          <a:fillRef idx="1">
            <a:schemeClr val="accent2"/>
          </a:fillRef>
          <a:effectRef idx="1">
            <a:schemeClr val="accent2"/>
          </a:effectRef>
          <a:fontRef idx="minor">
            <a:schemeClr val="lt1"/>
          </a:fontRef>
        </p:style>
        <p:txBody>
          <a:bodyPr vert="vert" rtlCol="0" anchor="ctr"/>
          <a:lstStyle/>
          <a:p>
            <a:pPr algn="ctr"/>
            <a:r>
              <a:rPr lang="fi-FI" sz="1400" dirty="0" smtClean="0">
                <a:ln w="0"/>
                <a:solidFill>
                  <a:schemeClr val="bg1"/>
                </a:solidFill>
                <a:effectLst>
                  <a:outerShdw blurRad="38100" dist="25400" dir="5400000" algn="ctr" rotWithShape="0">
                    <a:srgbClr val="6E747A">
                      <a:alpha val="43000"/>
                    </a:srgbClr>
                  </a:outerShdw>
                </a:effectLst>
              </a:rPr>
              <a:t>5</a:t>
            </a:r>
            <a:endParaRPr lang="fi-FI" sz="1400" dirty="0">
              <a:ln w="0"/>
              <a:solidFill>
                <a:schemeClr val="bg1"/>
              </a:solidFill>
              <a:effectLst>
                <a:outerShdw blurRad="38100" dist="25400" dir="5400000" algn="ctr" rotWithShape="0">
                  <a:srgbClr val="6E747A">
                    <a:alpha val="43000"/>
                  </a:srgbClr>
                </a:outerShdw>
              </a:effectLst>
            </a:endParaRPr>
          </a:p>
        </p:txBody>
      </p:sp>
      <p:sp>
        <p:nvSpPr>
          <p:cNvPr id="23" name="Sisällön paikkamerkki 2"/>
          <p:cNvSpPr txBox="1">
            <a:spLocks/>
          </p:cNvSpPr>
          <p:nvPr/>
        </p:nvSpPr>
        <p:spPr>
          <a:xfrm>
            <a:off x="6325474" y="2254122"/>
            <a:ext cx="5663326" cy="4164604"/>
          </a:xfrm>
          <a:prstGeom prst="rect">
            <a:avLst/>
          </a:prstGeom>
        </p:spPr>
        <p:txBody>
          <a:bodyPr vert="horz" lIns="0" tIns="45720" rIns="0" bIns="45720" rtlCol="0">
            <a:noAutofit/>
          </a:bodyPr>
          <a:lstStyle>
            <a:lvl1pPr marL="342908" indent="-342908"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tx1">
                    <a:lumMod val="75000"/>
                    <a:lumOff val="25000"/>
                  </a:schemeClr>
                </a:solidFill>
                <a:latin typeface="+mn-lt"/>
                <a:ea typeface="+mn-ea"/>
                <a:cs typeface="+mn-cs"/>
              </a:defRPr>
            </a:lvl1pPr>
            <a:lvl2pPr marL="384058"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2pPr>
            <a:lvl3pPr marL="566942"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3pPr>
            <a:lvl4pPr marL="749827"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4pPr>
            <a:lvl5pPr marL="932711"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0" indent="0">
              <a:buNone/>
            </a:pPr>
            <a:r>
              <a:rPr lang="fi-FI" sz="1100" dirty="0"/>
              <a:t>Tiedon liikkuvuus toimijoiden välillä: </a:t>
            </a:r>
          </a:p>
          <a:p>
            <a:pPr lvl="1"/>
            <a:r>
              <a:rPr lang="fi-FI" sz="1100" dirty="0"/>
              <a:t>kuinka nopeasti ideat ja toimintamallit leviävät ja </a:t>
            </a:r>
            <a:r>
              <a:rPr lang="fi-FI" sz="1100" dirty="0" smtClean="0"/>
              <a:t>kehittyvät (=markkinalle ominainen </a:t>
            </a:r>
            <a:r>
              <a:rPr lang="fi-FI" sz="1100" dirty="0"/>
              <a:t>kehittämisen </a:t>
            </a:r>
            <a:r>
              <a:rPr lang="fi-FI" sz="1100" dirty="0" smtClean="0"/>
              <a:t>sykli)</a:t>
            </a:r>
          </a:p>
          <a:p>
            <a:pPr marL="0" indent="0">
              <a:buFont typeface="Arial" panose="020B0604020202020204" pitchFamily="34" charset="0"/>
              <a:buNone/>
            </a:pPr>
            <a:r>
              <a:rPr lang="fi-FI" sz="1100" dirty="0" smtClean="0"/>
              <a:t>Markkinan riippuvuus julkisen sektorin asiakkuudesta:</a:t>
            </a:r>
          </a:p>
          <a:p>
            <a:pPr lvl="1"/>
            <a:r>
              <a:rPr lang="fi-FI" sz="1100" dirty="0" smtClean="0"/>
              <a:t>onko julkinen toimija muodostanut markkinan pääsääntöisen tulonlähteen (esim. </a:t>
            </a:r>
            <a:r>
              <a:rPr lang="fi-FI" sz="1100" dirty="0" err="1" smtClean="0"/>
              <a:t>tietyt</a:t>
            </a:r>
            <a:r>
              <a:rPr lang="fi-FI" sz="1100" dirty="0" smtClean="0"/>
              <a:t> tietojärjestelmätoimittajat) vai onko kyseessä </a:t>
            </a:r>
            <a:r>
              <a:rPr lang="fi-FI" sz="1100" dirty="0" err="1" smtClean="0"/>
              <a:t>geneerinen</a:t>
            </a:r>
            <a:r>
              <a:rPr lang="fi-FI" sz="1100" dirty="0" smtClean="0"/>
              <a:t> markkina?</a:t>
            </a:r>
          </a:p>
          <a:p>
            <a:pPr marL="0" indent="0">
              <a:buFont typeface="Arial" panose="020B0604020202020204" pitchFamily="34" charset="0"/>
              <a:buNone/>
            </a:pPr>
            <a:r>
              <a:rPr lang="fi-FI" sz="1100" dirty="0" smtClean="0"/>
              <a:t>Markkinan tottumus yhteistyöhön julkisen toimijan kanssa ja uusien tarjontatapojen osaaminen: </a:t>
            </a:r>
          </a:p>
          <a:p>
            <a:pPr lvl="1"/>
            <a:r>
              <a:rPr lang="fi-FI" sz="1100" dirty="0" smtClean="0"/>
              <a:t>missä määrin markkinatoimijoilla on tietämystä julkisista hankinnoista ja esikaupallisesta yhteiskehittämisestä sekä kykyä ja halukkuutta osallistua niihin?</a:t>
            </a:r>
          </a:p>
          <a:p>
            <a:pPr lvl="1"/>
            <a:r>
              <a:rPr lang="fi-FI" sz="1100" dirty="0" smtClean="0"/>
              <a:t>hallitsevatko toimijat tarjoamislogiikassaan vaadittavat muutokset esim. tilaajan siirtyessä tulosten hankintaan (mm. hinnoittelussa siirtymä suoritusten hinnoittelusta tuloksen ja vaikutuksen hinnoitteluun)</a:t>
            </a:r>
          </a:p>
          <a:p>
            <a:pPr marL="0" indent="0">
              <a:buFont typeface="Arial" panose="020B0604020202020204" pitchFamily="34" charset="0"/>
              <a:buNone/>
            </a:pPr>
            <a:r>
              <a:rPr lang="fi-FI" sz="1100" dirty="0" smtClean="0"/>
              <a:t>Markkinan kehityssuuntien yhteys riskeihin: </a:t>
            </a:r>
          </a:p>
          <a:p>
            <a:pPr lvl="1"/>
            <a:r>
              <a:rPr lang="fi-FI" sz="1100" dirty="0" smtClean="0"/>
              <a:t>onko havaittavissa tekijöitä, jotka voivat vaikuttaa markkinoiden toimitusvarmuuteen ja hinnoitteluun? (vrt. öljyn maailmanmarkkinatilanne)</a:t>
            </a:r>
          </a:p>
          <a:p>
            <a:pPr marL="0" indent="0">
              <a:buFont typeface="Arial" panose="020B0604020202020204" pitchFamily="34" charset="0"/>
              <a:buNone/>
            </a:pPr>
            <a:r>
              <a:rPr lang="fi-FI" sz="1100" dirty="0" smtClean="0"/>
              <a:t>Muut isot ostajat samoilla markkinoilla: </a:t>
            </a:r>
          </a:p>
          <a:p>
            <a:pPr lvl="1"/>
            <a:r>
              <a:rPr lang="fi-FI" sz="1100" dirty="0" smtClean="0"/>
              <a:t>onko hankintayksiköiden ostoyhteistyö mahdollista ja miten se vaikuttaisi </a:t>
            </a:r>
            <a:br>
              <a:rPr lang="fi-FI" sz="1100" dirty="0" smtClean="0"/>
            </a:br>
            <a:r>
              <a:rPr lang="fi-FI" sz="1100" dirty="0" smtClean="0"/>
              <a:t>esimerkiksi hintoihin ja yritysten tarjonta- ja kehittämishalukkuuteen?</a:t>
            </a:r>
          </a:p>
          <a:p>
            <a:pPr marL="0" indent="0">
              <a:buFont typeface="Arial" panose="020B0604020202020204" pitchFamily="34" charset="0"/>
              <a:buNone/>
            </a:pPr>
            <a:endParaRPr lang="fi-FI" sz="1100" dirty="0"/>
          </a:p>
        </p:txBody>
      </p:sp>
      <p:sp>
        <p:nvSpPr>
          <p:cNvPr id="27" name="Vuokaaviosymboli: Liitin 26"/>
          <p:cNvSpPr/>
          <p:nvPr/>
        </p:nvSpPr>
        <p:spPr>
          <a:xfrm rot="16200000">
            <a:off x="5868274" y="2147871"/>
            <a:ext cx="457200" cy="457200"/>
          </a:xfrm>
          <a:prstGeom prst="flowChartConnector">
            <a:avLst/>
          </a:prstGeom>
          <a:ln>
            <a:noFill/>
          </a:ln>
        </p:spPr>
        <p:style>
          <a:lnRef idx="3">
            <a:schemeClr val="lt1"/>
          </a:lnRef>
          <a:fillRef idx="1">
            <a:schemeClr val="accent2"/>
          </a:fillRef>
          <a:effectRef idx="1">
            <a:schemeClr val="accent2"/>
          </a:effectRef>
          <a:fontRef idx="minor">
            <a:schemeClr val="lt1"/>
          </a:fontRef>
        </p:style>
        <p:txBody>
          <a:bodyPr vert="vert" rtlCol="0" anchor="ctr"/>
          <a:lstStyle/>
          <a:p>
            <a:pPr algn="ctr"/>
            <a:r>
              <a:rPr lang="fi-FI" sz="1400" dirty="0" smtClean="0">
                <a:ln w="0"/>
                <a:solidFill>
                  <a:schemeClr val="bg1"/>
                </a:solidFill>
                <a:effectLst>
                  <a:outerShdw blurRad="38100" dist="25400" dir="5400000" algn="ctr" rotWithShape="0">
                    <a:srgbClr val="6E747A">
                      <a:alpha val="43000"/>
                    </a:srgbClr>
                  </a:outerShdw>
                </a:effectLst>
              </a:rPr>
              <a:t>6</a:t>
            </a:r>
            <a:endParaRPr lang="fi-FI" sz="1400" dirty="0">
              <a:ln w="0"/>
              <a:solidFill>
                <a:schemeClr val="bg1"/>
              </a:solidFill>
              <a:effectLst>
                <a:outerShdw blurRad="38100" dist="25400" dir="5400000" algn="ctr" rotWithShape="0">
                  <a:srgbClr val="6E747A">
                    <a:alpha val="43000"/>
                  </a:srgbClr>
                </a:outerShdw>
              </a:effectLst>
            </a:endParaRPr>
          </a:p>
        </p:txBody>
      </p:sp>
      <p:sp>
        <p:nvSpPr>
          <p:cNvPr id="28" name="Vuokaaviosymboli: Liitin 27"/>
          <p:cNvSpPr/>
          <p:nvPr/>
        </p:nvSpPr>
        <p:spPr>
          <a:xfrm rot="16200000">
            <a:off x="5868274" y="2798718"/>
            <a:ext cx="457200" cy="457200"/>
          </a:xfrm>
          <a:prstGeom prst="flowChartConnector">
            <a:avLst/>
          </a:prstGeom>
          <a:ln>
            <a:noFill/>
          </a:ln>
        </p:spPr>
        <p:style>
          <a:lnRef idx="3">
            <a:schemeClr val="lt1"/>
          </a:lnRef>
          <a:fillRef idx="1">
            <a:schemeClr val="accent2"/>
          </a:fillRef>
          <a:effectRef idx="1">
            <a:schemeClr val="accent2"/>
          </a:effectRef>
          <a:fontRef idx="minor">
            <a:schemeClr val="lt1"/>
          </a:fontRef>
        </p:style>
        <p:txBody>
          <a:bodyPr vert="vert" rtlCol="0" anchor="ctr"/>
          <a:lstStyle/>
          <a:p>
            <a:pPr algn="ctr"/>
            <a:r>
              <a:rPr lang="fi-FI" sz="1400" dirty="0" smtClean="0">
                <a:ln w="0"/>
                <a:solidFill>
                  <a:schemeClr val="bg1"/>
                </a:solidFill>
                <a:effectLst>
                  <a:outerShdw blurRad="38100" dist="25400" dir="5400000" algn="ctr" rotWithShape="0">
                    <a:srgbClr val="6E747A">
                      <a:alpha val="43000"/>
                    </a:srgbClr>
                  </a:outerShdw>
                </a:effectLst>
              </a:rPr>
              <a:t>7</a:t>
            </a:r>
            <a:endParaRPr lang="fi-FI" sz="1400" dirty="0">
              <a:ln w="0"/>
              <a:solidFill>
                <a:schemeClr val="bg1"/>
              </a:solidFill>
              <a:effectLst>
                <a:outerShdw blurRad="38100" dist="25400" dir="5400000" algn="ctr" rotWithShape="0">
                  <a:srgbClr val="6E747A">
                    <a:alpha val="43000"/>
                  </a:srgbClr>
                </a:outerShdw>
              </a:effectLst>
            </a:endParaRPr>
          </a:p>
        </p:txBody>
      </p:sp>
      <p:sp>
        <p:nvSpPr>
          <p:cNvPr id="29" name="Vuokaaviosymboli: Liitin 28"/>
          <p:cNvSpPr/>
          <p:nvPr/>
        </p:nvSpPr>
        <p:spPr>
          <a:xfrm rot="16200000">
            <a:off x="5868274" y="3596800"/>
            <a:ext cx="457200" cy="457200"/>
          </a:xfrm>
          <a:prstGeom prst="flowChartConnector">
            <a:avLst/>
          </a:prstGeom>
          <a:ln>
            <a:noFill/>
          </a:ln>
        </p:spPr>
        <p:style>
          <a:lnRef idx="3">
            <a:schemeClr val="lt1"/>
          </a:lnRef>
          <a:fillRef idx="1">
            <a:schemeClr val="accent2"/>
          </a:fillRef>
          <a:effectRef idx="1">
            <a:schemeClr val="accent2"/>
          </a:effectRef>
          <a:fontRef idx="minor">
            <a:schemeClr val="lt1"/>
          </a:fontRef>
        </p:style>
        <p:txBody>
          <a:bodyPr vert="vert" rtlCol="0" anchor="ctr"/>
          <a:lstStyle/>
          <a:p>
            <a:pPr algn="ctr"/>
            <a:r>
              <a:rPr lang="fi-FI" sz="1400" dirty="0" smtClean="0">
                <a:ln w="0"/>
                <a:solidFill>
                  <a:schemeClr val="bg1"/>
                </a:solidFill>
                <a:effectLst>
                  <a:outerShdw blurRad="38100" dist="25400" dir="5400000" algn="ctr" rotWithShape="0">
                    <a:srgbClr val="6E747A">
                      <a:alpha val="43000"/>
                    </a:srgbClr>
                  </a:outerShdw>
                </a:effectLst>
              </a:rPr>
              <a:t>8</a:t>
            </a:r>
            <a:endParaRPr lang="fi-FI" sz="1400" dirty="0">
              <a:ln w="0"/>
              <a:solidFill>
                <a:schemeClr val="bg1"/>
              </a:solidFill>
              <a:effectLst>
                <a:outerShdw blurRad="38100" dist="25400" dir="5400000" algn="ctr" rotWithShape="0">
                  <a:srgbClr val="6E747A">
                    <a:alpha val="43000"/>
                  </a:srgbClr>
                </a:outerShdw>
              </a:effectLst>
            </a:endParaRPr>
          </a:p>
        </p:txBody>
      </p:sp>
      <p:sp>
        <p:nvSpPr>
          <p:cNvPr id="30" name="Vuokaaviosymboli: Liitin 29"/>
          <p:cNvSpPr/>
          <p:nvPr/>
        </p:nvSpPr>
        <p:spPr>
          <a:xfrm rot="16200000">
            <a:off x="5868274" y="4759831"/>
            <a:ext cx="457200" cy="457200"/>
          </a:xfrm>
          <a:prstGeom prst="flowChartConnector">
            <a:avLst/>
          </a:prstGeom>
          <a:ln>
            <a:noFill/>
          </a:ln>
        </p:spPr>
        <p:style>
          <a:lnRef idx="3">
            <a:schemeClr val="lt1"/>
          </a:lnRef>
          <a:fillRef idx="1">
            <a:schemeClr val="accent2"/>
          </a:fillRef>
          <a:effectRef idx="1">
            <a:schemeClr val="accent2"/>
          </a:effectRef>
          <a:fontRef idx="minor">
            <a:schemeClr val="lt1"/>
          </a:fontRef>
        </p:style>
        <p:txBody>
          <a:bodyPr vert="vert" rtlCol="0" anchor="ctr"/>
          <a:lstStyle/>
          <a:p>
            <a:pPr algn="ctr"/>
            <a:r>
              <a:rPr lang="fi-FI" sz="1400" dirty="0" smtClean="0">
                <a:ln w="0"/>
                <a:solidFill>
                  <a:schemeClr val="bg1"/>
                </a:solidFill>
                <a:effectLst>
                  <a:outerShdw blurRad="38100" dist="25400" dir="5400000" algn="ctr" rotWithShape="0">
                    <a:srgbClr val="6E747A">
                      <a:alpha val="43000"/>
                    </a:srgbClr>
                  </a:outerShdw>
                </a:effectLst>
              </a:rPr>
              <a:t>9</a:t>
            </a:r>
            <a:endParaRPr lang="fi-FI" sz="1400" dirty="0">
              <a:ln w="0"/>
              <a:solidFill>
                <a:schemeClr val="bg1"/>
              </a:solidFill>
              <a:effectLst>
                <a:outerShdw blurRad="38100" dist="25400" dir="5400000" algn="ctr" rotWithShape="0">
                  <a:srgbClr val="6E747A">
                    <a:alpha val="43000"/>
                  </a:srgbClr>
                </a:outerShdw>
              </a:effectLst>
            </a:endParaRPr>
          </a:p>
        </p:txBody>
      </p:sp>
      <p:sp>
        <p:nvSpPr>
          <p:cNvPr id="31" name="Vuokaaviosymboli: Liitin 30"/>
          <p:cNvSpPr/>
          <p:nvPr/>
        </p:nvSpPr>
        <p:spPr>
          <a:xfrm rot="16200000">
            <a:off x="5868274" y="5478973"/>
            <a:ext cx="457200" cy="457200"/>
          </a:xfrm>
          <a:prstGeom prst="flowChartConnector">
            <a:avLst/>
          </a:prstGeom>
          <a:ln>
            <a:noFill/>
          </a:ln>
        </p:spPr>
        <p:style>
          <a:lnRef idx="3">
            <a:schemeClr val="lt1"/>
          </a:lnRef>
          <a:fillRef idx="1">
            <a:schemeClr val="accent2"/>
          </a:fillRef>
          <a:effectRef idx="1">
            <a:schemeClr val="accent2"/>
          </a:effectRef>
          <a:fontRef idx="minor">
            <a:schemeClr val="lt1"/>
          </a:fontRef>
        </p:style>
        <p:txBody>
          <a:bodyPr vert="vert" rtlCol="0" anchor="ctr"/>
          <a:lstStyle/>
          <a:p>
            <a:pPr algn="ctr"/>
            <a:r>
              <a:rPr lang="fi-FI" sz="1400" dirty="0" smtClean="0">
                <a:ln w="0"/>
                <a:solidFill>
                  <a:schemeClr val="bg1"/>
                </a:solidFill>
                <a:effectLst>
                  <a:outerShdw blurRad="38100" dist="25400" dir="5400000" algn="ctr" rotWithShape="0">
                    <a:srgbClr val="6E747A">
                      <a:alpha val="43000"/>
                    </a:srgbClr>
                  </a:outerShdw>
                </a:effectLst>
              </a:rPr>
              <a:t>10</a:t>
            </a:r>
            <a:endParaRPr lang="fi-FI" sz="1400" dirty="0">
              <a:ln w="0"/>
              <a:solidFill>
                <a:schemeClr val="bg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768816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kstiruutu 14">
            <a:hlinkClick r:id="" action="ppaction://customshow?id=38&amp;return=true"/>
          </p:cNvPr>
          <p:cNvSpPr txBox="1"/>
          <p:nvPr/>
        </p:nvSpPr>
        <p:spPr>
          <a:xfrm>
            <a:off x="888004" y="3774935"/>
            <a:ext cx="7028887" cy="1393361"/>
          </a:xfrm>
          <a:prstGeom prst="rect">
            <a:avLst/>
          </a:prstGeom>
          <a:solidFill>
            <a:schemeClr val="bg1"/>
          </a:solid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fi-FI"/>
            </a:defPPr>
            <a:lvl1pPr lvl="0">
              <a:defRPr sz="1200">
                <a:solidFill>
                  <a:prstClr val="black"/>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6"/>
            <a:r>
              <a:rPr lang="fi-FI" sz="1600" b="1" dirty="0" smtClean="0">
                <a:solidFill>
                  <a:prstClr val="black">
                    <a:lumMod val="75000"/>
                    <a:lumOff val="25000"/>
                  </a:prstClr>
                </a:solidFill>
              </a:rPr>
              <a:t>Kansalliset hankinnat, </a:t>
            </a:r>
            <a:r>
              <a:rPr lang="fi-FI" sz="1600" b="1" dirty="0" err="1" smtClean="0">
                <a:solidFill>
                  <a:prstClr val="black">
                    <a:lumMod val="75000"/>
                    <a:lumOff val="25000"/>
                  </a:prstClr>
                </a:solidFill>
              </a:rPr>
              <a:t>sote</a:t>
            </a:r>
            <a:r>
              <a:rPr lang="fi-FI" sz="1600" b="1" dirty="0" smtClean="0">
                <a:solidFill>
                  <a:prstClr val="black">
                    <a:lumMod val="75000"/>
                    <a:lumOff val="25000"/>
                  </a:prstClr>
                </a:solidFill>
              </a:rPr>
              <a:t>-hankinnat ja käyttöoikeussopimukset</a:t>
            </a:r>
          </a:p>
          <a:p>
            <a:pPr lvl="6"/>
            <a:r>
              <a:rPr lang="fi-FI" sz="1200" b="1" dirty="0" smtClean="0">
                <a:solidFill>
                  <a:prstClr val="black">
                    <a:lumMod val="75000"/>
                    <a:lumOff val="25000"/>
                  </a:prstClr>
                </a:solidFill>
              </a:rPr>
              <a:t>- vapaammat menettelyt </a:t>
            </a:r>
            <a:r>
              <a:rPr lang="fi-FI" sz="1200" b="1" dirty="0">
                <a:solidFill>
                  <a:prstClr val="black">
                    <a:lumMod val="75000"/>
                    <a:lumOff val="25000"/>
                  </a:prstClr>
                </a:solidFill>
              </a:rPr>
              <a:t>EU-hankintoihin </a:t>
            </a:r>
            <a:r>
              <a:rPr lang="fi-FI" sz="1200" b="1" dirty="0" smtClean="0">
                <a:solidFill>
                  <a:prstClr val="black">
                    <a:lumMod val="75000"/>
                    <a:lumOff val="25000"/>
                  </a:prstClr>
                </a:solidFill>
              </a:rPr>
              <a:t>verrattuna</a:t>
            </a:r>
            <a:br>
              <a:rPr lang="fi-FI" sz="1200" b="1" dirty="0" smtClean="0">
                <a:solidFill>
                  <a:prstClr val="black">
                    <a:lumMod val="75000"/>
                    <a:lumOff val="25000"/>
                  </a:prstClr>
                </a:solidFill>
              </a:rPr>
            </a:br>
            <a:r>
              <a:rPr lang="fi-FI" sz="1200" b="1" dirty="0" smtClean="0">
                <a:solidFill>
                  <a:prstClr val="black">
                    <a:lumMod val="75000"/>
                    <a:lumOff val="25000"/>
                  </a:prstClr>
                </a:solidFill>
              </a:rPr>
              <a:t>- huomattava potentiaali innovatiivisissa hankinnoissa </a:t>
            </a:r>
          </a:p>
          <a:p>
            <a:pPr lvl="6"/>
            <a:endParaRPr lang="fi-FI" b="1" dirty="0">
              <a:solidFill>
                <a:prstClr val="black">
                  <a:lumMod val="75000"/>
                  <a:lumOff val="25000"/>
                </a:prstClr>
              </a:solidFill>
            </a:endParaRPr>
          </a:p>
        </p:txBody>
      </p:sp>
      <p:sp>
        <p:nvSpPr>
          <p:cNvPr id="17" name="Tekstiruutu 16">
            <a:hlinkClick r:id="" action="ppaction://customshow?id=72&amp;return=true"/>
          </p:cNvPr>
          <p:cNvSpPr txBox="1"/>
          <p:nvPr/>
        </p:nvSpPr>
        <p:spPr>
          <a:xfrm>
            <a:off x="887078" y="5255369"/>
            <a:ext cx="7029811" cy="870355"/>
          </a:xfrm>
          <a:prstGeom prst="rect">
            <a:avLst/>
          </a:prstGeom>
          <a:solidFill>
            <a:schemeClr val="bg1"/>
          </a:solid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fi-FI"/>
            </a:defPPr>
            <a:lvl1pPr lvl="0">
              <a:defRPr sz="1200">
                <a:solidFill>
                  <a:prstClr val="black"/>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4"/>
            <a:r>
              <a:rPr lang="fi-FI" sz="2000" b="1" dirty="0" smtClean="0">
                <a:solidFill>
                  <a:prstClr val="black">
                    <a:lumMod val="75000"/>
                    <a:lumOff val="25000"/>
                  </a:prstClr>
                </a:solidFill>
              </a:rPr>
              <a:t>	</a:t>
            </a:r>
            <a:r>
              <a:rPr lang="fi-FI" sz="1600" b="1" dirty="0" smtClean="0">
                <a:solidFill>
                  <a:prstClr val="black">
                    <a:lumMod val="75000"/>
                    <a:lumOff val="25000"/>
                  </a:prstClr>
                </a:solidFill>
              </a:rPr>
              <a:t>Pienhankinnat</a:t>
            </a:r>
          </a:p>
          <a:p>
            <a:pPr lvl="4"/>
            <a:r>
              <a:rPr lang="fi-FI" sz="1400" b="1" dirty="0" smtClean="0">
                <a:solidFill>
                  <a:prstClr val="black">
                    <a:lumMod val="75000"/>
                    <a:lumOff val="25000"/>
                  </a:prstClr>
                </a:solidFill>
              </a:rPr>
              <a:t>	</a:t>
            </a:r>
            <a:r>
              <a:rPr lang="fi-FI" sz="1200" b="1" dirty="0">
                <a:solidFill>
                  <a:prstClr val="black">
                    <a:lumMod val="75000"/>
                    <a:lumOff val="25000"/>
                  </a:prstClr>
                </a:solidFill>
              </a:rPr>
              <a:t>- kaupungin </a:t>
            </a:r>
            <a:r>
              <a:rPr lang="fi-FI" sz="1200" b="1" dirty="0" smtClean="0">
                <a:solidFill>
                  <a:prstClr val="black">
                    <a:lumMod val="75000"/>
                    <a:lumOff val="25000"/>
                  </a:prstClr>
                </a:solidFill>
              </a:rPr>
              <a:t>oma ohjeistus, hankintaohje</a:t>
            </a:r>
          </a:p>
          <a:p>
            <a:pPr lvl="4"/>
            <a:endParaRPr lang="fi-FI" sz="1100" b="1" dirty="0">
              <a:solidFill>
                <a:prstClr val="black">
                  <a:lumMod val="75000"/>
                  <a:lumOff val="25000"/>
                </a:prstClr>
              </a:solidFill>
            </a:endParaRPr>
          </a:p>
        </p:txBody>
      </p:sp>
      <p:sp>
        <p:nvSpPr>
          <p:cNvPr id="2" name="Otsikko 1"/>
          <p:cNvSpPr>
            <a:spLocks noGrp="1"/>
          </p:cNvSpPr>
          <p:nvPr>
            <p:ph type="title"/>
          </p:nvPr>
        </p:nvSpPr>
        <p:spPr/>
        <p:txBody>
          <a:bodyPr/>
          <a:lstStyle/>
          <a:p>
            <a:r>
              <a:rPr lang="fi-FI" dirty="0" smtClean="0"/>
              <a:t>Hankintamenettelyn valinta: kynnysarvot</a:t>
            </a:r>
            <a:endParaRPr lang="fi-FI" dirty="0"/>
          </a:p>
        </p:txBody>
      </p:sp>
      <p:sp>
        <p:nvSpPr>
          <p:cNvPr id="4" name="Alatunnisteen paikkamerkki 3"/>
          <p:cNvSpPr>
            <a:spLocks noGrp="1"/>
          </p:cNvSpPr>
          <p:nvPr>
            <p:ph type="ftr" sz="quarter" idx="11"/>
          </p:nvPr>
        </p:nvSpPr>
        <p:spPr/>
        <p:txBody>
          <a:bodyPr/>
          <a:lstStyle/>
          <a:p>
            <a:r>
              <a:rPr lang="fi-FI" smtClean="0"/>
              <a:t>HANKINNAN SUUNNITTELU</a:t>
            </a:r>
            <a:endParaRPr lang="fi-FI" dirty="0"/>
          </a:p>
        </p:txBody>
      </p:sp>
      <p:sp>
        <p:nvSpPr>
          <p:cNvPr id="5" name="Dian numeron paikkamerkki 4"/>
          <p:cNvSpPr>
            <a:spLocks noGrp="1"/>
          </p:cNvSpPr>
          <p:nvPr>
            <p:ph type="sldNum" sz="quarter" idx="12"/>
          </p:nvPr>
        </p:nvSpPr>
        <p:spPr/>
        <p:txBody>
          <a:bodyPr/>
          <a:lstStyle/>
          <a:p>
            <a:fld id="{CAA70CE6-33A0-41BE-ACCA-99E5A52BC5F9}" type="slidenum">
              <a:rPr lang="fi-FI" smtClean="0"/>
              <a:pPr/>
              <a:t>48</a:t>
            </a:fld>
            <a:endParaRPr lang="fi-FI"/>
          </a:p>
        </p:txBody>
      </p:sp>
      <p:sp>
        <p:nvSpPr>
          <p:cNvPr id="12" name="Tekstiruutu 11"/>
          <p:cNvSpPr txBox="1"/>
          <p:nvPr/>
        </p:nvSpPr>
        <p:spPr>
          <a:xfrm>
            <a:off x="741509" y="1975493"/>
            <a:ext cx="3453983" cy="307777"/>
          </a:xfrm>
          <a:prstGeom prst="rect">
            <a:avLst/>
          </a:prstGeom>
          <a:noFill/>
        </p:spPr>
        <p:txBody>
          <a:bodyPr wrap="square" rtlCol="0">
            <a:spAutoFit/>
          </a:bodyPr>
          <a:lstStyle/>
          <a:p>
            <a:r>
              <a:rPr lang="fi-FI" sz="1400" dirty="0" smtClean="0">
                <a:solidFill>
                  <a:prstClr val="black"/>
                </a:solidFill>
              </a:rPr>
              <a:t>Kynnysarvot (hankinnan arvo, alv 0%)</a:t>
            </a:r>
            <a:endParaRPr lang="fi-FI" sz="1400" dirty="0">
              <a:solidFill>
                <a:prstClr val="black"/>
              </a:solidFill>
            </a:endParaRPr>
          </a:p>
        </p:txBody>
      </p:sp>
      <p:sp>
        <p:nvSpPr>
          <p:cNvPr id="13" name="Tekstiruutu 12">
            <a:hlinkClick r:id="" action="ppaction://customshow?id=36&amp;return=true"/>
          </p:cNvPr>
          <p:cNvSpPr txBox="1"/>
          <p:nvPr/>
        </p:nvSpPr>
        <p:spPr>
          <a:xfrm>
            <a:off x="8132309" y="2305712"/>
            <a:ext cx="3700837" cy="3575151"/>
          </a:xfrm>
          <a:prstGeom prst="flowChartConnector">
            <a:avLst/>
          </a:prstGeom>
          <a:solidFill>
            <a:schemeClr val="bg1"/>
          </a:solid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fi-FI"/>
            </a:defPPr>
            <a:lvl1pPr lvl="0">
              <a:defRPr sz="1200">
                <a:solidFill>
                  <a:prstClr val="black"/>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fi-FI" sz="1800" b="1" dirty="0" smtClean="0">
                <a:solidFill>
                  <a:prstClr val="black">
                    <a:lumMod val="75000"/>
                    <a:lumOff val="25000"/>
                  </a:prstClr>
                </a:solidFill>
              </a:rPr>
              <a:t>Hankinnan ennakoidun arvon määrittäminen</a:t>
            </a:r>
          </a:p>
          <a:p>
            <a:pPr algn="ctr"/>
            <a:endParaRPr lang="fi-FI" dirty="0" smtClean="0"/>
          </a:p>
          <a:p>
            <a:pPr algn="ctr"/>
            <a:r>
              <a:rPr lang="fi-FI" dirty="0" smtClean="0"/>
              <a:t>Hankinnan </a:t>
            </a:r>
            <a:r>
              <a:rPr lang="fi-FI" dirty="0"/>
              <a:t>ennakoidun arvon laskemisella pyritään selvittämään ja ennakoimaan käynnistyvän hankinnan suurin kokonaisarvo. </a:t>
            </a:r>
            <a:r>
              <a:rPr lang="fi-FI" dirty="0" smtClean="0"/>
              <a:t>Kokonaisarvo määrittää</a:t>
            </a:r>
            <a:r>
              <a:rPr lang="fi-FI" dirty="0"/>
              <a:t>, alittaako vai ylittääkö hankinnan arvo hankintalaissa säädetyt kynnys- ja raja-arvot, joiden mukaan määräytyvät hankintaan soveltuvat säädökset </a:t>
            </a:r>
            <a:r>
              <a:rPr lang="fi-FI" dirty="0" smtClean="0"/>
              <a:t>ja hankintamenettelyvaihtoehdot.</a:t>
            </a:r>
            <a:endParaRPr lang="fi-FI" sz="1800" b="1" dirty="0">
              <a:solidFill>
                <a:prstClr val="black">
                  <a:lumMod val="75000"/>
                  <a:lumOff val="25000"/>
                </a:prstClr>
              </a:solidFill>
            </a:endParaRPr>
          </a:p>
        </p:txBody>
      </p:sp>
      <p:sp>
        <p:nvSpPr>
          <p:cNvPr id="31" name="Sisällön paikkamerkki 2"/>
          <p:cNvSpPr txBox="1">
            <a:spLocks/>
          </p:cNvSpPr>
          <p:nvPr/>
        </p:nvSpPr>
        <p:spPr>
          <a:xfrm>
            <a:off x="896652" y="1442216"/>
            <a:ext cx="10058400" cy="604377"/>
          </a:xfrm>
          <a:prstGeom prst="rect">
            <a:avLst/>
          </a:prstGeom>
        </p:spPr>
        <p:txBody>
          <a:bodyPr vert="horz" lIns="0" tIns="45720" rIns="0" bIns="45720" rtlCol="0">
            <a:noAutofit/>
          </a:bodyPr>
          <a:lstStyle>
            <a:lvl1pPr marL="342908" indent="-342908"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tx1">
                    <a:lumMod val="75000"/>
                    <a:lumOff val="25000"/>
                  </a:schemeClr>
                </a:solidFill>
                <a:latin typeface="+mn-lt"/>
                <a:ea typeface="+mn-ea"/>
                <a:cs typeface="+mn-cs"/>
              </a:defRPr>
            </a:lvl1pPr>
            <a:lvl2pPr marL="384058"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2pPr>
            <a:lvl3pPr marL="566942"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3pPr>
            <a:lvl4pPr marL="749827"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4pPr>
            <a:lvl5pPr marL="932711"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0" indent="0">
              <a:buClr>
                <a:srgbClr val="93D07C"/>
              </a:buClr>
              <a:buNone/>
            </a:pPr>
            <a:r>
              <a:rPr lang="fi-FI" sz="1400" b="1" dirty="0">
                <a:solidFill>
                  <a:prstClr val="black">
                    <a:lumMod val="75000"/>
                    <a:lumOff val="25000"/>
                  </a:prstClr>
                </a:solidFill>
              </a:rPr>
              <a:t>Kaikki hankinnat, joiden ennakoitu arvo ylittää kansallisen </a:t>
            </a:r>
            <a:r>
              <a:rPr lang="fi-FI" sz="1400" b="1" dirty="0" smtClean="0">
                <a:solidFill>
                  <a:prstClr val="black">
                    <a:lumMod val="75000"/>
                    <a:lumOff val="25000"/>
                  </a:prstClr>
                </a:solidFill>
              </a:rPr>
              <a:t>kynnysarvon </a:t>
            </a:r>
            <a:r>
              <a:rPr lang="fi-FI" sz="1400" b="1" dirty="0">
                <a:solidFill>
                  <a:prstClr val="black">
                    <a:lumMod val="75000"/>
                    <a:lumOff val="25000"/>
                  </a:prstClr>
                </a:solidFill>
              </a:rPr>
              <a:t>on kilpailutettava hankintalain mukaisesti</a:t>
            </a:r>
            <a:r>
              <a:rPr lang="fi-FI" sz="1400" b="1" dirty="0" smtClean="0">
                <a:solidFill>
                  <a:prstClr val="black">
                    <a:lumMod val="75000"/>
                    <a:lumOff val="25000"/>
                  </a:prstClr>
                </a:solidFill>
              </a:rPr>
              <a:t>. </a:t>
            </a:r>
            <a:r>
              <a:rPr lang="fi-FI" sz="1400" b="1" dirty="0">
                <a:solidFill>
                  <a:prstClr val="black">
                    <a:lumMod val="75000"/>
                    <a:lumOff val="25000"/>
                  </a:prstClr>
                </a:solidFill>
              </a:rPr>
              <a:t/>
            </a:r>
            <a:br>
              <a:rPr lang="fi-FI" sz="1400" b="1" dirty="0">
                <a:solidFill>
                  <a:prstClr val="black">
                    <a:lumMod val="75000"/>
                    <a:lumOff val="25000"/>
                  </a:prstClr>
                </a:solidFill>
              </a:rPr>
            </a:br>
            <a:r>
              <a:rPr lang="fi-FI" sz="1400" b="1" dirty="0" smtClean="0">
                <a:solidFill>
                  <a:prstClr val="black">
                    <a:lumMod val="75000"/>
                    <a:lumOff val="25000"/>
                  </a:prstClr>
                </a:solidFill>
              </a:rPr>
              <a:t>Pienhankintoja koskevat toimintatavat on määritelty Tampereen kaupungin hankintaohjeessa.</a:t>
            </a:r>
            <a:r>
              <a:rPr lang="fi-FI" sz="1400" dirty="0" smtClean="0">
                <a:solidFill>
                  <a:prstClr val="black">
                    <a:lumMod val="75000"/>
                    <a:lumOff val="25000"/>
                  </a:prstClr>
                </a:solidFill>
              </a:rPr>
              <a:t> </a:t>
            </a:r>
            <a:endParaRPr lang="fi-FI" sz="1400" dirty="0">
              <a:solidFill>
                <a:prstClr val="black">
                  <a:lumMod val="75000"/>
                  <a:lumOff val="25000"/>
                </a:prstClr>
              </a:solidFill>
            </a:endParaRPr>
          </a:p>
        </p:txBody>
      </p:sp>
      <p:sp>
        <p:nvSpPr>
          <p:cNvPr id="38" name="Ylänuoli 37"/>
          <p:cNvSpPr/>
          <p:nvPr/>
        </p:nvSpPr>
        <p:spPr>
          <a:xfrm>
            <a:off x="635023" y="3774936"/>
            <a:ext cx="520463" cy="140494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prstClr val="white"/>
              </a:solidFill>
            </a:endParaRPr>
          </a:p>
          <a:p>
            <a:pPr algn="ctr"/>
            <a:endParaRPr lang="fi-FI" dirty="0" smtClean="0">
              <a:solidFill>
                <a:prstClr val="white"/>
              </a:solidFill>
            </a:endParaRPr>
          </a:p>
          <a:p>
            <a:pPr algn="ctr"/>
            <a:endParaRPr lang="fi-FI" dirty="0">
              <a:solidFill>
                <a:prstClr val="white"/>
              </a:solidFill>
            </a:endParaRPr>
          </a:p>
          <a:p>
            <a:pPr algn="ctr"/>
            <a:endParaRPr lang="fi-FI" dirty="0">
              <a:solidFill>
                <a:prstClr val="white"/>
              </a:solidFill>
            </a:endParaRPr>
          </a:p>
        </p:txBody>
      </p:sp>
      <p:sp>
        <p:nvSpPr>
          <p:cNvPr id="8" name="Tekstiruutu 7"/>
          <p:cNvSpPr txBox="1"/>
          <p:nvPr/>
        </p:nvSpPr>
        <p:spPr>
          <a:xfrm>
            <a:off x="973082" y="4034994"/>
            <a:ext cx="2948756" cy="1015663"/>
          </a:xfrm>
          <a:prstGeom prst="rect">
            <a:avLst/>
          </a:prstGeom>
          <a:noFill/>
        </p:spPr>
        <p:txBody>
          <a:bodyPr wrap="none" rtlCol="0">
            <a:spAutoFit/>
          </a:bodyPr>
          <a:lstStyle/>
          <a:p>
            <a:r>
              <a:rPr lang="fi-FI" sz="1200" dirty="0">
                <a:solidFill>
                  <a:prstClr val="black"/>
                </a:solidFill>
              </a:rPr>
              <a:t>500 </a:t>
            </a:r>
            <a:r>
              <a:rPr lang="fi-FI" sz="1200" dirty="0" smtClean="0">
                <a:solidFill>
                  <a:prstClr val="black"/>
                </a:solidFill>
              </a:rPr>
              <a:t>000 Käyttöoikeussopimukset</a:t>
            </a:r>
          </a:p>
          <a:p>
            <a:r>
              <a:rPr lang="fi-FI" sz="1200" dirty="0">
                <a:solidFill>
                  <a:prstClr val="black"/>
                </a:solidFill>
              </a:rPr>
              <a:t>400 000 </a:t>
            </a:r>
            <a:r>
              <a:rPr lang="fi-FI" sz="1200" dirty="0" err="1" smtClean="0">
                <a:solidFill>
                  <a:prstClr val="black"/>
                </a:solidFill>
              </a:rPr>
              <a:t>Sote</a:t>
            </a:r>
            <a:r>
              <a:rPr lang="fi-FI" sz="1200" dirty="0" smtClean="0">
                <a:solidFill>
                  <a:prstClr val="black"/>
                </a:solidFill>
              </a:rPr>
              <a:t>-hankinnat (liite E)</a:t>
            </a:r>
          </a:p>
          <a:p>
            <a:r>
              <a:rPr lang="fi-FI" sz="1200" dirty="0" smtClean="0">
                <a:solidFill>
                  <a:prstClr val="black"/>
                </a:solidFill>
              </a:rPr>
              <a:t>300 </a:t>
            </a:r>
            <a:r>
              <a:rPr lang="fi-FI" sz="1200" dirty="0">
                <a:solidFill>
                  <a:prstClr val="black"/>
                </a:solidFill>
              </a:rPr>
              <a:t>000 </a:t>
            </a:r>
            <a:r>
              <a:rPr lang="fi-FI" sz="1200" dirty="0" smtClean="0">
                <a:solidFill>
                  <a:prstClr val="black"/>
                </a:solidFill>
              </a:rPr>
              <a:t>Erityiset palvelut </a:t>
            </a:r>
            <a:r>
              <a:rPr lang="fi-FI" sz="1200" dirty="0">
                <a:solidFill>
                  <a:prstClr val="black"/>
                </a:solidFill>
              </a:rPr>
              <a:t>(liite </a:t>
            </a:r>
            <a:r>
              <a:rPr lang="fi-FI" sz="1200" dirty="0" smtClean="0">
                <a:solidFill>
                  <a:prstClr val="black"/>
                </a:solidFill>
              </a:rPr>
              <a:t>E)</a:t>
            </a:r>
            <a:endParaRPr lang="fi-FI" sz="1200" dirty="0">
              <a:solidFill>
                <a:prstClr val="black"/>
              </a:solidFill>
            </a:endParaRPr>
          </a:p>
          <a:p>
            <a:r>
              <a:rPr lang="fi-FI" sz="1200" dirty="0">
                <a:solidFill>
                  <a:prstClr val="black"/>
                </a:solidFill>
              </a:rPr>
              <a:t>150 000 </a:t>
            </a:r>
            <a:r>
              <a:rPr lang="fi-FI" sz="1200" dirty="0" smtClean="0">
                <a:solidFill>
                  <a:prstClr val="black"/>
                </a:solidFill>
              </a:rPr>
              <a:t>Rakennusurakat</a:t>
            </a:r>
          </a:p>
          <a:p>
            <a:r>
              <a:rPr lang="fi-FI" sz="1200" dirty="0">
                <a:solidFill>
                  <a:prstClr val="black"/>
                </a:solidFill>
              </a:rPr>
              <a:t>60 000 Tavarat, palvelut, </a:t>
            </a:r>
            <a:r>
              <a:rPr lang="fi-FI" sz="1200" dirty="0" smtClean="0">
                <a:solidFill>
                  <a:prstClr val="black"/>
                </a:solidFill>
              </a:rPr>
              <a:t>suunnittelukilpailut</a:t>
            </a:r>
            <a:endParaRPr lang="fi-FI" sz="1200" dirty="0">
              <a:solidFill>
                <a:prstClr val="black"/>
              </a:solidFill>
            </a:endParaRPr>
          </a:p>
        </p:txBody>
      </p:sp>
      <p:sp>
        <p:nvSpPr>
          <p:cNvPr id="41" name="Tekstiruutu 40">
            <a:hlinkClick r:id="" action="ppaction://customshow?id=37&amp;return=true"/>
          </p:cNvPr>
          <p:cNvSpPr txBox="1"/>
          <p:nvPr/>
        </p:nvSpPr>
        <p:spPr>
          <a:xfrm>
            <a:off x="887078" y="2219475"/>
            <a:ext cx="7028887" cy="1455905"/>
          </a:xfrm>
          <a:prstGeom prst="rect">
            <a:avLst/>
          </a:prstGeom>
          <a:solidFill>
            <a:schemeClr val="bg1"/>
          </a:solid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fi-FI"/>
            </a:defPPr>
            <a:lvl1pPr lvl="0">
              <a:defRPr sz="1200">
                <a:solidFill>
                  <a:prstClr val="black"/>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4"/>
            <a:r>
              <a:rPr lang="fi-FI" b="1" dirty="0" smtClean="0">
                <a:solidFill>
                  <a:prstClr val="black">
                    <a:lumMod val="75000"/>
                    <a:lumOff val="25000"/>
                  </a:prstClr>
                </a:solidFill>
              </a:rPr>
              <a:t>	</a:t>
            </a:r>
            <a:r>
              <a:rPr lang="fi-FI" sz="1600" b="1" dirty="0" smtClean="0">
                <a:solidFill>
                  <a:prstClr val="black">
                    <a:lumMod val="75000"/>
                    <a:lumOff val="25000"/>
                  </a:prstClr>
                </a:solidFill>
              </a:rPr>
              <a:t>EU-hankinnat</a:t>
            </a:r>
          </a:p>
          <a:p>
            <a:pPr lvl="4"/>
            <a:r>
              <a:rPr lang="fi-FI" sz="1400" b="1" dirty="0" smtClean="0">
                <a:solidFill>
                  <a:prstClr val="black">
                    <a:lumMod val="75000"/>
                    <a:lumOff val="25000"/>
                  </a:prstClr>
                </a:solidFill>
              </a:rPr>
              <a:t>	</a:t>
            </a:r>
            <a:r>
              <a:rPr lang="fi-FI" sz="1200" b="1" dirty="0" smtClean="0">
                <a:solidFill>
                  <a:prstClr val="black">
                    <a:lumMod val="75000"/>
                    <a:lumOff val="25000"/>
                  </a:prstClr>
                </a:solidFill>
              </a:rPr>
              <a:t>- hankintalain menettelysäännökset</a:t>
            </a:r>
          </a:p>
          <a:p>
            <a:pPr lvl="4"/>
            <a:endParaRPr lang="fi-FI" sz="1400" b="1" dirty="0" smtClean="0">
              <a:solidFill>
                <a:prstClr val="black">
                  <a:lumMod val="75000"/>
                  <a:lumOff val="25000"/>
                </a:prstClr>
              </a:solidFill>
            </a:endParaRPr>
          </a:p>
          <a:p>
            <a:pPr lvl="2"/>
            <a:endParaRPr lang="fi-FI" sz="2000" b="1" dirty="0">
              <a:solidFill>
                <a:prstClr val="black">
                  <a:lumMod val="75000"/>
                  <a:lumOff val="25000"/>
                </a:prstClr>
              </a:solidFill>
            </a:endParaRPr>
          </a:p>
        </p:txBody>
      </p:sp>
      <p:sp>
        <p:nvSpPr>
          <p:cNvPr id="42" name="Ylänuoli 41"/>
          <p:cNvSpPr/>
          <p:nvPr/>
        </p:nvSpPr>
        <p:spPr>
          <a:xfrm>
            <a:off x="634097" y="2219476"/>
            <a:ext cx="520463" cy="145590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prstClr val="white"/>
              </a:solidFill>
            </a:endParaRPr>
          </a:p>
          <a:p>
            <a:pPr algn="ctr"/>
            <a:endParaRPr lang="fi-FI" dirty="0" smtClean="0">
              <a:solidFill>
                <a:prstClr val="white"/>
              </a:solidFill>
            </a:endParaRPr>
          </a:p>
          <a:p>
            <a:pPr algn="ctr"/>
            <a:endParaRPr lang="fi-FI" dirty="0">
              <a:solidFill>
                <a:prstClr val="white"/>
              </a:solidFill>
            </a:endParaRPr>
          </a:p>
          <a:p>
            <a:pPr algn="ctr"/>
            <a:endParaRPr lang="fi-FI" dirty="0">
              <a:solidFill>
                <a:prstClr val="white"/>
              </a:solidFill>
            </a:endParaRPr>
          </a:p>
        </p:txBody>
      </p:sp>
      <p:sp>
        <p:nvSpPr>
          <p:cNvPr id="7" name="Tekstiruutu 6"/>
          <p:cNvSpPr txBox="1"/>
          <p:nvPr/>
        </p:nvSpPr>
        <p:spPr>
          <a:xfrm>
            <a:off x="973081" y="2447919"/>
            <a:ext cx="2425216" cy="1015663"/>
          </a:xfrm>
          <a:prstGeom prst="rect">
            <a:avLst/>
          </a:prstGeom>
          <a:noFill/>
        </p:spPr>
        <p:txBody>
          <a:bodyPr wrap="none" rtlCol="0">
            <a:spAutoFit/>
          </a:bodyPr>
          <a:lstStyle/>
          <a:p>
            <a:r>
              <a:rPr lang="fi-FI" sz="1200" dirty="0" smtClean="0">
                <a:solidFill>
                  <a:prstClr val="black"/>
                </a:solidFill>
              </a:rPr>
              <a:t>5 225 000 Rakennusurakat</a:t>
            </a:r>
          </a:p>
          <a:p>
            <a:endParaRPr lang="fi-FI" sz="1200" dirty="0">
              <a:solidFill>
                <a:prstClr val="black"/>
              </a:solidFill>
            </a:endParaRPr>
          </a:p>
          <a:p>
            <a:endParaRPr lang="fi-FI" sz="1200" dirty="0" smtClean="0">
              <a:solidFill>
                <a:prstClr val="black"/>
              </a:solidFill>
            </a:endParaRPr>
          </a:p>
          <a:p>
            <a:endParaRPr lang="fi-FI" sz="1200" dirty="0">
              <a:solidFill>
                <a:prstClr val="black"/>
              </a:solidFill>
            </a:endParaRPr>
          </a:p>
          <a:p>
            <a:r>
              <a:rPr lang="fi-FI" sz="1200" dirty="0" smtClean="0">
                <a:solidFill>
                  <a:prstClr val="black"/>
                </a:solidFill>
              </a:rPr>
              <a:t>209 000 Tavara- ja palveluhankinnat</a:t>
            </a:r>
            <a:endParaRPr lang="fi-FI" sz="1200" dirty="0">
              <a:solidFill>
                <a:prstClr val="black"/>
              </a:solidFill>
            </a:endParaRPr>
          </a:p>
        </p:txBody>
      </p:sp>
      <p:sp>
        <p:nvSpPr>
          <p:cNvPr id="43" name="Ylänuoli 42"/>
          <p:cNvSpPr/>
          <p:nvPr/>
        </p:nvSpPr>
        <p:spPr>
          <a:xfrm>
            <a:off x="634097" y="5245056"/>
            <a:ext cx="520463" cy="88066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prstClr val="white"/>
              </a:solidFill>
            </a:endParaRPr>
          </a:p>
          <a:p>
            <a:pPr algn="ctr"/>
            <a:endParaRPr lang="fi-FI" dirty="0" smtClean="0">
              <a:solidFill>
                <a:prstClr val="white"/>
              </a:solidFill>
            </a:endParaRPr>
          </a:p>
          <a:p>
            <a:pPr algn="ctr"/>
            <a:endParaRPr lang="fi-FI" dirty="0">
              <a:solidFill>
                <a:prstClr val="white"/>
              </a:solidFill>
            </a:endParaRPr>
          </a:p>
          <a:p>
            <a:pPr algn="ctr"/>
            <a:endParaRPr lang="fi-FI" dirty="0">
              <a:solidFill>
                <a:prstClr val="white"/>
              </a:solidFill>
            </a:endParaRPr>
          </a:p>
        </p:txBody>
      </p:sp>
      <p:sp>
        <p:nvSpPr>
          <p:cNvPr id="44" name="Tekstiruutu 43"/>
          <p:cNvSpPr txBox="1"/>
          <p:nvPr/>
        </p:nvSpPr>
        <p:spPr>
          <a:xfrm>
            <a:off x="973081" y="5584405"/>
            <a:ext cx="1936227" cy="461665"/>
          </a:xfrm>
          <a:prstGeom prst="rect">
            <a:avLst/>
          </a:prstGeom>
          <a:noFill/>
        </p:spPr>
        <p:txBody>
          <a:bodyPr wrap="square" rtlCol="0">
            <a:spAutoFit/>
          </a:bodyPr>
          <a:lstStyle/>
          <a:p>
            <a:r>
              <a:rPr lang="fi-FI" sz="1200" dirty="0" smtClean="0">
                <a:solidFill>
                  <a:prstClr val="black"/>
                </a:solidFill>
              </a:rPr>
              <a:t>&gt;15 000 € hankinnoista tehdään </a:t>
            </a:r>
            <a:r>
              <a:rPr lang="fi-FI" sz="1200" dirty="0" err="1" smtClean="0">
                <a:solidFill>
                  <a:prstClr val="black"/>
                </a:solidFill>
              </a:rPr>
              <a:t>vips</a:t>
            </a:r>
            <a:r>
              <a:rPr lang="fi-FI" sz="1200" dirty="0" smtClean="0">
                <a:solidFill>
                  <a:prstClr val="black"/>
                </a:solidFill>
              </a:rPr>
              <a:t>-päätös</a:t>
            </a:r>
            <a:endParaRPr lang="fi-FI" sz="1200" dirty="0">
              <a:solidFill>
                <a:prstClr val="black"/>
              </a:solidFill>
            </a:endParaRPr>
          </a:p>
        </p:txBody>
      </p:sp>
      <p:pic>
        <p:nvPicPr>
          <p:cNvPr id="18" name="Kuva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4271" y="5628040"/>
            <a:ext cx="326777" cy="326777"/>
          </a:xfrm>
          <a:prstGeom prst="rect">
            <a:avLst/>
          </a:prstGeom>
          <a:noFill/>
        </p:spPr>
      </p:pic>
      <p:pic>
        <p:nvPicPr>
          <p:cNvPr id="19" name="Kuva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8549" y="4440193"/>
            <a:ext cx="326777" cy="326777"/>
          </a:xfrm>
          <a:prstGeom prst="rect">
            <a:avLst/>
          </a:prstGeom>
          <a:noFill/>
        </p:spPr>
      </p:pic>
      <p:pic>
        <p:nvPicPr>
          <p:cNvPr id="20" name="Kuva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4272" y="2833685"/>
            <a:ext cx="326777" cy="326777"/>
          </a:xfrm>
          <a:prstGeom prst="rect">
            <a:avLst/>
          </a:prstGeom>
          <a:noFill/>
        </p:spPr>
      </p:pic>
      <p:pic>
        <p:nvPicPr>
          <p:cNvPr id="21" name="Kuva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20900" y="5041156"/>
            <a:ext cx="326777" cy="326777"/>
          </a:xfrm>
          <a:prstGeom prst="rect">
            <a:avLst/>
          </a:prstGeom>
          <a:noFill/>
        </p:spPr>
      </p:pic>
      <p:sp>
        <p:nvSpPr>
          <p:cNvPr id="23" name="Suorakulmio 22">
            <a:hlinkClick r:id="rId3"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Tree>
    <p:extLst>
      <p:ext uri="{BB962C8B-B14F-4D97-AF65-F5344CB8AC3E}">
        <p14:creationId xmlns:p14="http://schemas.microsoft.com/office/powerpoint/2010/main" val="9364225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Hankinnan ennakoidun arvon määrittäminen</a:t>
            </a:r>
            <a:endParaRPr lang="fi-FI" dirty="0"/>
          </a:p>
        </p:txBody>
      </p:sp>
      <p:sp>
        <p:nvSpPr>
          <p:cNvPr id="4" name="Alatunnisteen paikkamerkki 3"/>
          <p:cNvSpPr>
            <a:spLocks noGrp="1"/>
          </p:cNvSpPr>
          <p:nvPr>
            <p:ph type="ftr" sz="quarter" idx="11"/>
          </p:nvPr>
        </p:nvSpPr>
        <p:spPr/>
        <p:txBody>
          <a:bodyPr/>
          <a:lstStyle/>
          <a:p>
            <a:r>
              <a:rPr lang="fi-FI" smtClean="0"/>
              <a:t>HANKINNAN SUUNNITTELU</a:t>
            </a:r>
            <a:endParaRPr lang="fi-FI" dirty="0"/>
          </a:p>
        </p:txBody>
      </p:sp>
      <p:sp>
        <p:nvSpPr>
          <p:cNvPr id="5" name="Dian numeron paikkamerkki 4"/>
          <p:cNvSpPr>
            <a:spLocks noGrp="1"/>
          </p:cNvSpPr>
          <p:nvPr>
            <p:ph type="sldNum" sz="quarter" idx="12"/>
          </p:nvPr>
        </p:nvSpPr>
        <p:spPr/>
        <p:txBody>
          <a:bodyPr/>
          <a:lstStyle/>
          <a:p>
            <a:fld id="{CAA70CE6-33A0-41BE-ACCA-99E5A52BC5F9}" type="slidenum">
              <a:rPr lang="fi-FI" smtClean="0"/>
              <a:pPr/>
              <a:t>49</a:t>
            </a:fld>
            <a:endParaRPr lang="fi-FI"/>
          </a:p>
        </p:txBody>
      </p:sp>
      <p:graphicFrame>
        <p:nvGraphicFramePr>
          <p:cNvPr id="8" name="Taulukko 7"/>
          <p:cNvGraphicFramePr>
            <a:graphicFrameLocks noGrp="1"/>
          </p:cNvGraphicFramePr>
          <p:nvPr>
            <p:extLst>
              <p:ext uri="{D42A27DB-BD31-4B8C-83A1-F6EECF244321}">
                <p14:modId xmlns:p14="http://schemas.microsoft.com/office/powerpoint/2010/main" val="1703588682"/>
              </p:ext>
            </p:extLst>
          </p:nvPr>
        </p:nvGraphicFramePr>
        <p:xfrm>
          <a:off x="531197" y="3255855"/>
          <a:ext cx="11151466" cy="3041616"/>
        </p:xfrm>
        <a:graphic>
          <a:graphicData uri="http://schemas.openxmlformats.org/drawingml/2006/table">
            <a:tbl>
              <a:tblPr firstRow="1" bandRow="1">
                <a:tableStyleId>{5C22544A-7EE6-4342-B048-85BDC9FD1C3A}</a:tableStyleId>
              </a:tblPr>
              <a:tblGrid>
                <a:gridCol w="2908409"/>
                <a:gridCol w="8243057"/>
              </a:tblGrid>
              <a:tr h="343312">
                <a:tc>
                  <a:txBody>
                    <a:bodyPr/>
                    <a:lstStyle/>
                    <a:p>
                      <a:r>
                        <a:rPr lang="fi-FI" sz="1200" dirty="0" smtClean="0"/>
                        <a:t>Hankinnan</a:t>
                      </a:r>
                      <a:r>
                        <a:rPr lang="fi-FI" sz="1200" baseline="0" dirty="0" smtClean="0"/>
                        <a:t> kohde</a:t>
                      </a:r>
                      <a:endParaRPr lang="fi-FI" sz="1200" dirty="0"/>
                    </a:p>
                  </a:txBody>
                  <a:tcPr/>
                </a:tc>
                <a:tc>
                  <a:txBody>
                    <a:bodyPr/>
                    <a:lstStyle/>
                    <a:p>
                      <a:r>
                        <a:rPr lang="fi-FI" sz="1200" dirty="0" smtClean="0"/>
                        <a:t>Laskuohje</a:t>
                      </a:r>
                      <a:endParaRPr lang="fi-FI" sz="1200" dirty="0"/>
                    </a:p>
                  </a:txBody>
                  <a:tcPr/>
                </a:tc>
              </a:tr>
              <a:tr h="343312">
                <a:tc>
                  <a:txBody>
                    <a:bodyPr/>
                    <a:lstStyle/>
                    <a:p>
                      <a:r>
                        <a:rPr lang="fi-FI" sz="1200" b="0" i="0" u="none" strike="noStrike" kern="1200" baseline="0" dirty="0" smtClean="0">
                          <a:solidFill>
                            <a:schemeClr val="tx1">
                              <a:lumMod val="75000"/>
                              <a:lumOff val="25000"/>
                            </a:schemeClr>
                          </a:solidFill>
                          <a:latin typeface="+mn-lt"/>
                          <a:ea typeface="+mn-ea"/>
                          <a:cs typeface="+mn-cs"/>
                        </a:rPr>
                        <a:t>Yksittäinen tavara- tai palveluhankinta</a:t>
                      </a:r>
                    </a:p>
                  </a:txBody>
                  <a:tcPr/>
                </a:tc>
                <a:tc>
                  <a:txBody>
                    <a:bodyPr/>
                    <a:lstStyle/>
                    <a:p>
                      <a:r>
                        <a:rPr lang="fi-FI" sz="1200" b="0" i="0" u="none" strike="noStrike" kern="1200" baseline="0" dirty="0" smtClean="0">
                          <a:solidFill>
                            <a:schemeClr val="tx1">
                              <a:lumMod val="75000"/>
                              <a:lumOff val="25000"/>
                            </a:schemeClr>
                          </a:solidFill>
                          <a:latin typeface="+mn-lt"/>
                          <a:ea typeface="+mn-ea"/>
                          <a:cs typeface="+mn-cs"/>
                        </a:rPr>
                        <a:t>Suurin maksettava kokonaiskorvaus mukaan lukien mahdolliset vaihtoehdot sekä optio- ja pidennysehdot</a:t>
                      </a:r>
                      <a:endParaRPr lang="fi-FI" sz="1200" dirty="0">
                        <a:solidFill>
                          <a:schemeClr val="tx1">
                            <a:lumMod val="75000"/>
                            <a:lumOff val="25000"/>
                          </a:schemeClr>
                        </a:solidFill>
                      </a:endParaRPr>
                    </a:p>
                  </a:txBody>
                  <a:tcPr/>
                </a:tc>
              </a:tr>
              <a:tr h="423261">
                <a:tc>
                  <a:txBody>
                    <a:bodyPr/>
                    <a:lstStyle/>
                    <a:p>
                      <a:pPr marL="0" marR="0" lvl="0" indent="0" algn="l" defTabSz="914423" rtl="0" eaLnBrk="1" fontAlgn="auto" latinLnBrk="0" hangingPunct="1">
                        <a:lnSpc>
                          <a:spcPct val="100000"/>
                        </a:lnSpc>
                        <a:spcBef>
                          <a:spcPts val="0"/>
                        </a:spcBef>
                        <a:spcAft>
                          <a:spcPts val="0"/>
                        </a:spcAft>
                        <a:buClrTx/>
                        <a:buSzTx/>
                        <a:buFontTx/>
                        <a:buNone/>
                        <a:tabLst/>
                        <a:defRPr/>
                      </a:pPr>
                      <a:r>
                        <a:rPr lang="fi-FI" sz="1200" b="0" i="0" u="none" strike="noStrike" kern="1200" baseline="0" dirty="0" smtClean="0">
                          <a:solidFill>
                            <a:schemeClr val="tx1">
                              <a:lumMod val="75000"/>
                              <a:lumOff val="25000"/>
                            </a:schemeClr>
                          </a:solidFill>
                          <a:latin typeface="+mn-lt"/>
                          <a:ea typeface="+mn-ea"/>
                          <a:cs typeface="+mn-cs"/>
                        </a:rPr>
                        <a:t>Rakennusurakka</a:t>
                      </a:r>
                      <a:endParaRPr lang="fi-FI" sz="1200" dirty="0" smtClean="0">
                        <a:solidFill>
                          <a:schemeClr val="tx1">
                            <a:lumMod val="75000"/>
                            <a:lumOff val="25000"/>
                          </a:schemeClr>
                        </a:solidFill>
                      </a:endParaRPr>
                    </a:p>
                  </a:txBody>
                  <a:tcPr/>
                </a:tc>
                <a:tc>
                  <a:txBody>
                    <a:bodyPr/>
                    <a:lstStyle/>
                    <a:p>
                      <a:r>
                        <a:rPr lang="fi-FI" sz="1200" b="0" i="0" u="none" strike="noStrike" kern="1200" baseline="0" dirty="0" smtClean="0">
                          <a:solidFill>
                            <a:schemeClr val="tx1">
                              <a:lumMod val="75000"/>
                              <a:lumOff val="25000"/>
                            </a:schemeClr>
                          </a:solidFill>
                          <a:latin typeface="+mn-lt"/>
                          <a:ea typeface="+mn-ea"/>
                          <a:cs typeface="+mn-cs"/>
                        </a:rPr>
                        <a:t>Urakan arvo sekä sellaisten urakan toteuttamisessa tarpeellisten tavaroiden ennakoitu kokonaisarvo, jotka hankintayksikkö antaa urakoitsijan käyttöön</a:t>
                      </a:r>
                      <a:endParaRPr lang="fi-FI" sz="1200" dirty="0">
                        <a:solidFill>
                          <a:schemeClr val="tx1">
                            <a:lumMod val="75000"/>
                            <a:lumOff val="25000"/>
                          </a:schemeClr>
                        </a:solidFill>
                      </a:endParaRPr>
                    </a:p>
                  </a:txBody>
                  <a:tcPr/>
                </a:tc>
              </a:tr>
              <a:tr h="592565">
                <a:tc>
                  <a:txBody>
                    <a:bodyPr/>
                    <a:lstStyle/>
                    <a:p>
                      <a:r>
                        <a:rPr lang="fi-FI" sz="1200" b="0" i="0" u="none" strike="noStrike" kern="1200" baseline="0" dirty="0" smtClean="0">
                          <a:solidFill>
                            <a:schemeClr val="tx1">
                              <a:lumMod val="75000"/>
                              <a:lumOff val="25000"/>
                            </a:schemeClr>
                          </a:solidFill>
                          <a:latin typeface="+mn-lt"/>
                          <a:ea typeface="+mn-ea"/>
                          <a:cs typeface="+mn-cs"/>
                        </a:rPr>
                        <a:t>Tavarahankinta, jonka kohteena on leasing, vuokraus tai osamaksulla hankkiminen</a:t>
                      </a:r>
                      <a:endParaRPr lang="fi-FI" sz="1200" dirty="0">
                        <a:solidFill>
                          <a:schemeClr val="tx1">
                            <a:lumMod val="75000"/>
                            <a:lumOff val="25000"/>
                          </a:schemeClr>
                        </a:solidFill>
                      </a:endParaRPr>
                    </a:p>
                  </a:txBody>
                  <a:tcPr/>
                </a:tc>
                <a:tc>
                  <a:txBody>
                    <a:bodyPr/>
                    <a:lstStyle/>
                    <a:p>
                      <a:r>
                        <a:rPr lang="fi-FI" sz="1200" b="0" i="0" u="none" strike="noStrike" kern="1200" baseline="0" dirty="0" smtClean="0">
                          <a:solidFill>
                            <a:schemeClr val="tx1">
                              <a:lumMod val="75000"/>
                              <a:lumOff val="25000"/>
                            </a:schemeClr>
                          </a:solidFill>
                          <a:latin typeface="+mn-lt"/>
                          <a:ea typeface="+mn-ea"/>
                          <a:cs typeface="+mn-cs"/>
                        </a:rPr>
                        <a:t>• Määräaikaisen, enintään 12 kk voimassa olevan sopimuksen osalta ennakoitu voimassaolon aikainen kokonaiskorvaus ja yli 12 kk voimassa olevan sopimuksen osalta kokonaisarvo jäännösarvo mukaan lukien </a:t>
                      </a:r>
                    </a:p>
                    <a:p>
                      <a:r>
                        <a:rPr lang="fi-FI" sz="1200" b="0" i="0" u="none" strike="noStrike" kern="1200" baseline="0" dirty="0" smtClean="0">
                          <a:solidFill>
                            <a:schemeClr val="tx1">
                              <a:lumMod val="75000"/>
                              <a:lumOff val="25000"/>
                            </a:schemeClr>
                          </a:solidFill>
                          <a:latin typeface="+mn-lt"/>
                          <a:ea typeface="+mn-ea"/>
                          <a:cs typeface="+mn-cs"/>
                        </a:rPr>
                        <a:t>• Toistaiseksi voimassa olevan sopimuksen osalta ennakoitu kuukausiarvo kerrottuna 48:lla</a:t>
                      </a:r>
                      <a:endParaRPr lang="fi-FI" sz="1200" dirty="0">
                        <a:solidFill>
                          <a:schemeClr val="tx1">
                            <a:lumMod val="75000"/>
                            <a:lumOff val="25000"/>
                          </a:schemeClr>
                        </a:solidFill>
                      </a:endParaRPr>
                    </a:p>
                  </a:txBody>
                  <a:tcPr/>
                </a:tc>
              </a:tr>
              <a:tr h="423261">
                <a:tc>
                  <a:txBody>
                    <a:bodyPr/>
                    <a:lstStyle/>
                    <a:p>
                      <a:r>
                        <a:rPr lang="fi-FI" sz="1200" dirty="0" smtClean="0">
                          <a:solidFill>
                            <a:schemeClr val="tx1">
                              <a:lumMod val="75000"/>
                              <a:lumOff val="25000"/>
                            </a:schemeClr>
                          </a:solidFill>
                        </a:rPr>
                        <a:t>Säännöllisesti toistuvat tai määräajoin</a:t>
                      </a:r>
                    </a:p>
                    <a:p>
                      <a:r>
                        <a:rPr lang="fi-FI" sz="1200" dirty="0" smtClean="0">
                          <a:solidFill>
                            <a:schemeClr val="tx1">
                              <a:lumMod val="75000"/>
                              <a:lumOff val="25000"/>
                            </a:schemeClr>
                          </a:solidFill>
                        </a:rPr>
                        <a:t>uudistettavat tavara- tai palveluhankinnat</a:t>
                      </a:r>
                      <a:endParaRPr lang="fi-FI" sz="1200" dirty="0">
                        <a:solidFill>
                          <a:schemeClr val="tx1">
                            <a:lumMod val="75000"/>
                            <a:lumOff val="25000"/>
                          </a:schemeClr>
                        </a:solidFill>
                      </a:endParaRPr>
                    </a:p>
                  </a:txBody>
                  <a:tcPr/>
                </a:tc>
                <a:tc>
                  <a:txBody>
                    <a:bodyPr/>
                    <a:lstStyle/>
                    <a:p>
                      <a:r>
                        <a:rPr lang="fi-FI" sz="1200" dirty="0" smtClean="0">
                          <a:solidFill>
                            <a:schemeClr val="tx1">
                              <a:lumMod val="75000"/>
                              <a:lumOff val="25000"/>
                            </a:schemeClr>
                          </a:solidFill>
                        </a:rPr>
                        <a:t>Viimeksi kuluneen 12 kk:n aikana tehtyjen vastaavien hankintojen arvo tulevan kauden muutokset (mm. hinnanmuutokset ja tilausmäärän muutokset) huomioiden</a:t>
                      </a:r>
                      <a:endParaRPr lang="fi-FI" sz="1200" dirty="0">
                        <a:solidFill>
                          <a:schemeClr val="tx1">
                            <a:lumMod val="75000"/>
                            <a:lumOff val="25000"/>
                          </a:schemeClr>
                        </a:solidFill>
                      </a:endParaRPr>
                    </a:p>
                  </a:txBody>
                  <a:tcPr/>
                </a:tc>
              </a:tr>
              <a:tr h="423261">
                <a:tc>
                  <a:txBody>
                    <a:bodyPr/>
                    <a:lstStyle/>
                    <a:p>
                      <a:r>
                        <a:rPr lang="fi-FI" sz="1200" dirty="0" smtClean="0">
                          <a:solidFill>
                            <a:schemeClr val="tx1">
                              <a:lumMod val="75000"/>
                              <a:lumOff val="25000"/>
                            </a:schemeClr>
                          </a:solidFill>
                        </a:rPr>
                        <a:t>Palveluhankinta ilman kokonaishintaa</a:t>
                      </a:r>
                      <a:endParaRPr lang="fi-FI" sz="1200" dirty="0">
                        <a:solidFill>
                          <a:schemeClr val="tx1">
                            <a:lumMod val="75000"/>
                            <a:lumOff val="25000"/>
                          </a:schemeClr>
                        </a:solidFill>
                      </a:endParaRPr>
                    </a:p>
                  </a:txBody>
                  <a:tcPr/>
                </a:tc>
                <a:tc>
                  <a:txBody>
                    <a:bodyPr/>
                    <a:lstStyle/>
                    <a:p>
                      <a:r>
                        <a:rPr lang="fi-FI" sz="1200" dirty="0" smtClean="0">
                          <a:solidFill>
                            <a:schemeClr val="tx1">
                              <a:lumMod val="75000"/>
                              <a:lumOff val="25000"/>
                            </a:schemeClr>
                          </a:solidFill>
                        </a:rPr>
                        <a:t>• Määräaikaisen, enintään 48 kk voimassa olevan sopimuksen osalta kokonaisarvo</a:t>
                      </a:r>
                    </a:p>
                    <a:p>
                      <a:r>
                        <a:rPr lang="fi-FI" sz="1200" dirty="0" smtClean="0">
                          <a:solidFill>
                            <a:schemeClr val="tx1">
                              <a:lumMod val="75000"/>
                              <a:lumOff val="25000"/>
                            </a:schemeClr>
                          </a:solidFill>
                        </a:rPr>
                        <a:t>• Toistaiseksi voimassa olevien tai yli 48 kk voimassa olevan sopimuksen osalta kuukausiarvo kerrottuna 48:lla</a:t>
                      </a:r>
                      <a:endParaRPr lang="fi-FI" sz="1200" dirty="0">
                        <a:solidFill>
                          <a:schemeClr val="tx1">
                            <a:lumMod val="75000"/>
                            <a:lumOff val="25000"/>
                          </a:schemeClr>
                        </a:solidFill>
                      </a:endParaRPr>
                    </a:p>
                  </a:txBody>
                  <a:tcPr/>
                </a:tc>
              </a:tr>
              <a:tr h="343312">
                <a:tc>
                  <a:txBody>
                    <a:bodyPr/>
                    <a:lstStyle/>
                    <a:p>
                      <a:r>
                        <a:rPr lang="fi-FI" sz="1200" dirty="0" smtClean="0">
                          <a:solidFill>
                            <a:schemeClr val="tx1">
                              <a:lumMod val="75000"/>
                              <a:lumOff val="25000"/>
                            </a:schemeClr>
                          </a:solidFill>
                        </a:rPr>
                        <a:t>Puitejärjestely</a:t>
                      </a:r>
                      <a:endParaRPr lang="fi-FI" sz="1200" dirty="0">
                        <a:solidFill>
                          <a:schemeClr val="tx1">
                            <a:lumMod val="75000"/>
                            <a:lumOff val="25000"/>
                          </a:schemeClr>
                        </a:solidFill>
                      </a:endParaRPr>
                    </a:p>
                  </a:txBody>
                  <a:tcPr/>
                </a:tc>
                <a:tc>
                  <a:txBody>
                    <a:bodyPr/>
                    <a:lstStyle/>
                    <a:p>
                      <a:r>
                        <a:rPr lang="fi-FI" sz="1200" dirty="0" smtClean="0">
                          <a:solidFill>
                            <a:schemeClr val="tx1">
                              <a:lumMod val="75000"/>
                              <a:lumOff val="25000"/>
                            </a:schemeClr>
                          </a:solidFill>
                        </a:rPr>
                        <a:t>Puitejärjestelyn keston ajaksi suunniteltujen hankintojen kokonaisarvo</a:t>
                      </a:r>
                      <a:endParaRPr lang="fi-FI" sz="1200" dirty="0">
                        <a:solidFill>
                          <a:schemeClr val="tx1">
                            <a:lumMod val="75000"/>
                            <a:lumOff val="25000"/>
                          </a:schemeClr>
                        </a:solidFill>
                      </a:endParaRPr>
                    </a:p>
                  </a:txBody>
                  <a:tcPr/>
                </a:tc>
              </a:tr>
            </a:tbl>
          </a:graphicData>
        </a:graphic>
      </p:graphicFrame>
      <p:sp>
        <p:nvSpPr>
          <p:cNvPr id="3" name="Sisällön paikkamerkki 2"/>
          <p:cNvSpPr>
            <a:spLocks noGrp="1"/>
          </p:cNvSpPr>
          <p:nvPr>
            <p:ph idx="1"/>
          </p:nvPr>
        </p:nvSpPr>
        <p:spPr>
          <a:xfrm>
            <a:off x="535718" y="1539717"/>
            <a:ext cx="11146945" cy="1716138"/>
          </a:xfrm>
        </p:spPr>
        <p:txBody>
          <a:bodyPr>
            <a:noAutofit/>
          </a:bodyPr>
          <a:lstStyle/>
          <a:p>
            <a:r>
              <a:rPr lang="fi-FI" sz="1300" dirty="0"/>
              <a:t>Ennakoidut arvot lasketaan aina ilman arvonlisäveroa. Arvoon lasketaan mukaan optio- </a:t>
            </a:r>
            <a:r>
              <a:rPr lang="fi-FI" sz="1300" dirty="0" smtClean="0"/>
              <a:t>ja muut </a:t>
            </a:r>
            <a:r>
              <a:rPr lang="fi-FI" sz="1300" dirty="0"/>
              <a:t>sopimuksen pidennysehdot sekä eri vaihtoehtojen ennakoidut arvot. Jos </a:t>
            </a:r>
            <a:r>
              <a:rPr lang="fi-FI" sz="1300" dirty="0" smtClean="0"/>
              <a:t>hankinta toteutetaan </a:t>
            </a:r>
            <a:r>
              <a:rPr lang="fi-FI" sz="1300" dirty="0"/>
              <a:t>samanaikaisesti erillisinä osina, osien ennakoitu arvo on laskettava </a:t>
            </a:r>
            <a:r>
              <a:rPr lang="fi-FI" sz="1300" dirty="0" smtClean="0"/>
              <a:t>yhteen. Tällöin </a:t>
            </a:r>
            <a:r>
              <a:rPr lang="fi-FI" sz="1300" dirty="0"/>
              <a:t>kunkin osan hankinnassa noudatetaan yhteenlasketun arvon mukaista </a:t>
            </a:r>
            <a:r>
              <a:rPr lang="fi-FI" sz="1300" dirty="0" smtClean="0"/>
              <a:t>menettelyä. </a:t>
            </a:r>
          </a:p>
          <a:p>
            <a:r>
              <a:rPr lang="fi-FI" sz="1300" b="1" dirty="0" smtClean="0"/>
              <a:t>Ennakoidun </a:t>
            </a:r>
            <a:r>
              <a:rPr lang="fi-FI" sz="1300" b="1" dirty="0"/>
              <a:t>arvon on pädettävä silloin, kun hankintayksikkö toimittaa </a:t>
            </a:r>
            <a:r>
              <a:rPr lang="fi-FI" sz="1300" b="1" dirty="0" smtClean="0"/>
              <a:t>hankintailmoituksen julkaistavaksi </a:t>
            </a:r>
            <a:r>
              <a:rPr lang="fi-FI" sz="1300" b="1" dirty="0"/>
              <a:t>tai aloittaa muuten hankintamenettelyn</a:t>
            </a:r>
            <a:r>
              <a:rPr lang="fi-FI" sz="1300" b="1" dirty="0" smtClean="0"/>
              <a:t>.</a:t>
            </a:r>
          </a:p>
          <a:p>
            <a:r>
              <a:rPr lang="fi-FI" sz="1300" dirty="0"/>
              <a:t>Hankintaa ei saa pilkkoa eli jakaa eriin, osittaa tai laskea hankinnan arvoa </a:t>
            </a:r>
            <a:r>
              <a:rPr lang="fi-FI" sz="1300" dirty="0" smtClean="0"/>
              <a:t>poikkeuksellisin menetelmin </a:t>
            </a:r>
            <a:r>
              <a:rPr lang="fi-FI" sz="1300" dirty="0"/>
              <a:t>hankintalain säännösten välttämiseksi. H</a:t>
            </a:r>
            <a:r>
              <a:rPr lang="fi-FI" sz="1300" dirty="0" smtClean="0"/>
              <a:t>ankinnan </a:t>
            </a:r>
            <a:r>
              <a:rPr lang="fi-FI" sz="1300" dirty="0"/>
              <a:t>kokonaisuutta arvioitaessa huomioitavaksi tulevat koko </a:t>
            </a:r>
            <a:r>
              <a:rPr lang="fi-FI" sz="1300" dirty="0" smtClean="0"/>
              <a:t>organisaation (hankintayksikön</a:t>
            </a:r>
            <a:r>
              <a:rPr lang="fi-FI" sz="1300" dirty="0"/>
              <a:t>) </a:t>
            </a:r>
            <a:r>
              <a:rPr lang="fi-FI" sz="1300" dirty="0" err="1"/>
              <a:t>samantyyppiset</a:t>
            </a:r>
            <a:r>
              <a:rPr lang="fi-FI" sz="1300" dirty="0"/>
              <a:t> hankinnat, eivät pelkästään yhden </a:t>
            </a:r>
            <a:r>
              <a:rPr lang="fi-FI" sz="1300" dirty="0" smtClean="0"/>
              <a:t>hankkijan/yksikön </a:t>
            </a:r>
            <a:r>
              <a:rPr lang="fi-FI" sz="1300" dirty="0"/>
              <a:t>toteuttamat hankinnat</a:t>
            </a:r>
            <a:r>
              <a:rPr lang="fi-FI" sz="1300" dirty="0" smtClean="0"/>
              <a:t>.</a:t>
            </a:r>
            <a:endParaRPr lang="fi-FI" sz="1300" dirty="0"/>
          </a:p>
        </p:txBody>
      </p:sp>
      <p:sp>
        <p:nvSpPr>
          <p:cNvPr id="9" name="Suorakulmio 8">
            <a:hlinkClick r:id="rId2"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Tree>
    <p:extLst>
      <p:ext uri="{BB962C8B-B14F-4D97-AF65-F5344CB8AC3E}">
        <p14:creationId xmlns:p14="http://schemas.microsoft.com/office/powerpoint/2010/main" val="1699283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orakulmio 4">
            <a:hlinkClick r:id="" action="ppaction://customshow?id=5&amp;return=true"/>
          </p:cNvPr>
          <p:cNvSpPr/>
          <p:nvPr/>
        </p:nvSpPr>
        <p:spPr>
          <a:xfrm>
            <a:off x="6915630" y="2482251"/>
            <a:ext cx="3826108" cy="4913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t>INNOVATIIVINEN HANKINTA</a:t>
            </a:r>
            <a:endParaRPr lang="fi-FI" dirty="0"/>
          </a:p>
        </p:txBody>
      </p:sp>
      <p:sp>
        <p:nvSpPr>
          <p:cNvPr id="6" name="Suorakulmio 5">
            <a:hlinkClick r:id="" action="ppaction://customshow?id=6&amp;return=true"/>
          </p:cNvPr>
          <p:cNvSpPr/>
          <p:nvPr/>
        </p:nvSpPr>
        <p:spPr>
          <a:xfrm>
            <a:off x="6915630" y="4175595"/>
            <a:ext cx="3826108" cy="4913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t>TULOSPERUSTEINEN HANKINTA</a:t>
            </a:r>
            <a:endParaRPr lang="fi-FI" dirty="0"/>
          </a:p>
        </p:txBody>
      </p:sp>
      <p:sp>
        <p:nvSpPr>
          <p:cNvPr id="7" name="Tekstiruutu 6"/>
          <p:cNvSpPr txBox="1"/>
          <p:nvPr/>
        </p:nvSpPr>
        <p:spPr>
          <a:xfrm>
            <a:off x="6869205" y="3142321"/>
            <a:ext cx="4252383" cy="830997"/>
          </a:xfrm>
          <a:prstGeom prst="rect">
            <a:avLst/>
          </a:prstGeom>
          <a:noFill/>
        </p:spPr>
        <p:txBody>
          <a:bodyPr wrap="none" rtlCol="0">
            <a:spAutoFit/>
          </a:bodyPr>
          <a:lstStyle/>
          <a:p>
            <a:pPr marL="285750" indent="-285750">
              <a:buClr>
                <a:schemeClr val="tx2"/>
              </a:buClr>
              <a:buFont typeface="Arial" panose="020B0604020202020204" pitchFamily="34" charset="0"/>
              <a:buChar char="•"/>
            </a:pPr>
            <a:r>
              <a:rPr lang="fi-FI" sz="1600" dirty="0" smtClean="0">
                <a:solidFill>
                  <a:schemeClr val="tx1">
                    <a:lumMod val="75000"/>
                    <a:lumOff val="25000"/>
                  </a:schemeClr>
                </a:solidFill>
              </a:rPr>
              <a:t>Mitä innovatiivisilla hankinnoilla tavoitellaan?</a:t>
            </a:r>
          </a:p>
          <a:p>
            <a:pPr marL="285750" indent="-285750">
              <a:buClr>
                <a:schemeClr val="tx2"/>
              </a:buClr>
              <a:buFont typeface="Arial" panose="020B0604020202020204" pitchFamily="34" charset="0"/>
              <a:buChar char="•"/>
            </a:pPr>
            <a:r>
              <a:rPr lang="fi-FI" sz="1600" dirty="0" smtClean="0">
                <a:solidFill>
                  <a:schemeClr val="tx1">
                    <a:lumMod val="75000"/>
                    <a:lumOff val="25000"/>
                  </a:schemeClr>
                </a:solidFill>
              </a:rPr>
              <a:t>Mitkä ovat keskeisiä näkökulmia </a:t>
            </a:r>
            <a:r>
              <a:rPr lang="fi-FI" sz="1600" dirty="0">
                <a:solidFill>
                  <a:schemeClr val="tx1">
                    <a:lumMod val="75000"/>
                    <a:lumOff val="25000"/>
                  </a:schemeClr>
                </a:solidFill>
              </a:rPr>
              <a:t/>
            </a:r>
            <a:br>
              <a:rPr lang="fi-FI" sz="1600" dirty="0">
                <a:solidFill>
                  <a:schemeClr val="tx1">
                    <a:lumMod val="75000"/>
                    <a:lumOff val="25000"/>
                  </a:schemeClr>
                </a:solidFill>
              </a:rPr>
            </a:br>
            <a:r>
              <a:rPr lang="fi-FI" sz="1600" dirty="0" smtClean="0">
                <a:solidFill>
                  <a:schemeClr val="tx1">
                    <a:lumMod val="75000"/>
                    <a:lumOff val="25000"/>
                  </a:schemeClr>
                </a:solidFill>
              </a:rPr>
              <a:t>innovatiivisissa hankinnoissa? </a:t>
            </a:r>
            <a:endParaRPr lang="fi-FI" sz="1600" dirty="0">
              <a:solidFill>
                <a:schemeClr val="tx1">
                  <a:lumMod val="75000"/>
                  <a:lumOff val="25000"/>
                </a:schemeClr>
              </a:solidFill>
            </a:endParaRPr>
          </a:p>
        </p:txBody>
      </p:sp>
      <p:sp>
        <p:nvSpPr>
          <p:cNvPr id="8" name="Tekstiruutu 7"/>
          <p:cNvSpPr txBox="1"/>
          <p:nvPr/>
        </p:nvSpPr>
        <p:spPr>
          <a:xfrm>
            <a:off x="6869194" y="4844257"/>
            <a:ext cx="4396268" cy="584775"/>
          </a:xfrm>
          <a:prstGeom prst="rect">
            <a:avLst/>
          </a:prstGeom>
          <a:noFill/>
        </p:spPr>
        <p:txBody>
          <a:bodyPr wrap="none" rtlCol="0">
            <a:spAutoFit/>
          </a:bodyPr>
          <a:lstStyle/>
          <a:p>
            <a:pPr marL="285750" indent="-285750">
              <a:buClr>
                <a:schemeClr val="tx2"/>
              </a:buClr>
              <a:buFont typeface="Arial" panose="020B0604020202020204" pitchFamily="34" charset="0"/>
              <a:buChar char="•"/>
            </a:pPr>
            <a:r>
              <a:rPr lang="fi-FI" sz="1600" dirty="0" smtClean="0">
                <a:solidFill>
                  <a:schemeClr val="tx1">
                    <a:lumMod val="75000"/>
                    <a:lumOff val="25000"/>
                  </a:schemeClr>
                </a:solidFill>
              </a:rPr>
              <a:t>Tulosten ja vaikutusten ostaminen suoritusten</a:t>
            </a:r>
            <a:br>
              <a:rPr lang="fi-FI" sz="1600" dirty="0" smtClean="0">
                <a:solidFill>
                  <a:schemeClr val="tx1">
                    <a:lumMod val="75000"/>
                    <a:lumOff val="25000"/>
                  </a:schemeClr>
                </a:solidFill>
              </a:rPr>
            </a:br>
            <a:r>
              <a:rPr lang="fi-FI" sz="1600" dirty="0" smtClean="0">
                <a:solidFill>
                  <a:schemeClr val="tx1">
                    <a:lumMod val="75000"/>
                    <a:lumOff val="25000"/>
                  </a:schemeClr>
                </a:solidFill>
              </a:rPr>
              <a:t>sijaan mahdollistaa innovaatioiden synnyn </a:t>
            </a:r>
          </a:p>
        </p:txBody>
      </p:sp>
      <p:sp>
        <p:nvSpPr>
          <p:cNvPr id="11" name="Suorakulmio 10">
            <a:hlinkClick r:id="rId3" action="ppaction://hlinksldjump"/>
          </p:cNvPr>
          <p:cNvSpPr/>
          <p:nvPr/>
        </p:nvSpPr>
        <p:spPr>
          <a:xfrm>
            <a:off x="10617957" y="6457929"/>
            <a:ext cx="1405519" cy="3669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a:t>
            </a:r>
            <a:r>
              <a:rPr lang="fi-FI" sz="1200" dirty="0"/>
              <a:t> </a:t>
            </a:r>
            <a:r>
              <a:rPr lang="fi-FI" sz="1200" dirty="0" smtClean="0"/>
              <a:t>ALKUUN</a:t>
            </a:r>
            <a:endParaRPr lang="fi-FI" sz="1200" dirty="0"/>
          </a:p>
        </p:txBody>
      </p:sp>
      <p:pic>
        <p:nvPicPr>
          <p:cNvPr id="23" name="Kuva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7535" y="2760738"/>
            <a:ext cx="326777" cy="326777"/>
          </a:xfrm>
          <a:prstGeom prst="rect">
            <a:avLst/>
          </a:prstGeom>
          <a:noFill/>
        </p:spPr>
      </p:pic>
      <p:pic>
        <p:nvPicPr>
          <p:cNvPr id="24" name="Kuva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7535" y="4476759"/>
            <a:ext cx="326777" cy="326777"/>
          </a:xfrm>
          <a:prstGeom prst="rect">
            <a:avLst/>
          </a:prstGeom>
          <a:noFill/>
        </p:spPr>
      </p:pic>
      <p:sp>
        <p:nvSpPr>
          <p:cNvPr id="33" name="Tekstiruutu 32"/>
          <p:cNvSpPr txBox="1"/>
          <p:nvPr/>
        </p:nvSpPr>
        <p:spPr>
          <a:xfrm>
            <a:off x="944830" y="2102409"/>
            <a:ext cx="5102885" cy="1015919"/>
          </a:xfrm>
          <a:prstGeom prst="rect">
            <a:avLst/>
          </a:prstGeom>
          <a:noFill/>
        </p:spPr>
        <p:txBody>
          <a:bodyPr wrap="square" rtlCol="0">
            <a:spAutoFit/>
          </a:bodyPr>
          <a:lstStyle/>
          <a:p>
            <a:r>
              <a:rPr lang="fi-FI" sz="1400" dirty="0">
                <a:solidFill>
                  <a:schemeClr val="tx1">
                    <a:lumMod val="75000"/>
                    <a:lumOff val="25000"/>
                  </a:schemeClr>
                </a:solidFill>
              </a:rPr>
              <a:t>Tampereen kaupungin innovatiivisten hankintojen </a:t>
            </a:r>
            <a:r>
              <a:rPr lang="fi-FI" sz="1400" dirty="0" smtClean="0">
                <a:solidFill>
                  <a:schemeClr val="tx1">
                    <a:lumMod val="75000"/>
                    <a:lumOff val="25000"/>
                  </a:schemeClr>
                </a:solidFill>
              </a:rPr>
              <a:t>määritelmän mukaan innovatiivisuus </a:t>
            </a:r>
            <a:r>
              <a:rPr lang="fi-FI" sz="1400" dirty="0">
                <a:solidFill>
                  <a:schemeClr val="tx1">
                    <a:lumMod val="75000"/>
                    <a:lumOff val="25000"/>
                  </a:schemeClr>
                </a:solidFill>
              </a:rPr>
              <a:t>hankinnoissa voi ilmetä seuraavin tavoin:</a:t>
            </a:r>
          </a:p>
          <a:p>
            <a:endParaRPr lang="fi-FI" sz="1401" dirty="0">
              <a:solidFill>
                <a:schemeClr val="tx1">
                  <a:lumMod val="75000"/>
                  <a:lumOff val="25000"/>
                </a:schemeClr>
              </a:solidFill>
            </a:endParaRPr>
          </a:p>
          <a:p>
            <a:endParaRPr lang="fi-FI" sz="1801" dirty="0">
              <a:solidFill>
                <a:schemeClr val="tx1">
                  <a:lumMod val="75000"/>
                  <a:lumOff val="25000"/>
                </a:schemeClr>
              </a:solidFill>
            </a:endParaRPr>
          </a:p>
        </p:txBody>
      </p:sp>
      <p:sp>
        <p:nvSpPr>
          <p:cNvPr id="34" name="Tekstiruutu 33"/>
          <p:cNvSpPr txBox="1"/>
          <p:nvPr/>
        </p:nvSpPr>
        <p:spPr>
          <a:xfrm>
            <a:off x="1543723" y="2793241"/>
            <a:ext cx="4510703" cy="954492"/>
          </a:xfrm>
          <a:prstGeom prst="rect">
            <a:avLst/>
          </a:prstGeom>
          <a:noFill/>
        </p:spPr>
        <p:txBody>
          <a:bodyPr wrap="square" rtlCol="0">
            <a:spAutoFit/>
          </a:bodyPr>
          <a:lstStyle/>
          <a:p>
            <a:pPr lvl="0"/>
            <a:r>
              <a:rPr lang="fi-FI" sz="1401" b="1" dirty="0" smtClean="0">
                <a:solidFill>
                  <a:schemeClr val="tx1">
                    <a:lumMod val="75000"/>
                    <a:lumOff val="25000"/>
                  </a:schemeClr>
                </a:solidFill>
              </a:rPr>
              <a:t>Hankintaprosessi </a:t>
            </a:r>
            <a:r>
              <a:rPr lang="fi-FI" sz="1400" dirty="0" smtClean="0">
                <a:solidFill>
                  <a:schemeClr val="tx1">
                    <a:lumMod val="75000"/>
                    <a:lumOff val="25000"/>
                  </a:schemeClr>
                </a:solidFill>
              </a:rPr>
              <a:t>- </a:t>
            </a:r>
            <a:r>
              <a:rPr lang="fi-FI" sz="1400" dirty="0">
                <a:solidFill>
                  <a:schemeClr val="tx1">
                    <a:lumMod val="75000"/>
                    <a:lumOff val="25000"/>
                  </a:schemeClr>
                </a:solidFill>
              </a:rPr>
              <a:t>eli </a:t>
            </a:r>
            <a:r>
              <a:rPr lang="fi-FI" sz="1400" dirty="0" smtClean="0">
                <a:solidFill>
                  <a:schemeClr val="tx1">
                    <a:lumMod val="75000"/>
                    <a:lumOff val="25000"/>
                  </a:schemeClr>
                </a:solidFill>
              </a:rPr>
              <a:t>miten </a:t>
            </a:r>
            <a:r>
              <a:rPr lang="fi-FI" sz="1400" dirty="0">
                <a:solidFill>
                  <a:schemeClr val="tx1">
                    <a:lumMod val="75000"/>
                    <a:lumOff val="25000"/>
                  </a:schemeClr>
                </a:solidFill>
              </a:rPr>
              <a:t>hankimme</a:t>
            </a:r>
            <a:r>
              <a:rPr lang="fi-FI" sz="1400" dirty="0" smtClean="0">
                <a:solidFill>
                  <a:schemeClr val="tx1">
                    <a:lumMod val="75000"/>
                    <a:lumOff val="25000"/>
                  </a:schemeClr>
                </a:solidFill>
              </a:rPr>
              <a:t> </a:t>
            </a:r>
            <a:r>
              <a:rPr lang="fi-FI" sz="1400" dirty="0">
                <a:solidFill>
                  <a:schemeClr val="tx1">
                    <a:lumMod val="75000"/>
                    <a:lumOff val="25000"/>
                  </a:schemeClr>
                </a:solidFill>
              </a:rPr>
              <a:t>ja </a:t>
            </a:r>
            <a:r>
              <a:rPr lang="fi-FI" sz="1400" dirty="0" smtClean="0">
                <a:solidFill>
                  <a:schemeClr val="tx1">
                    <a:lumMod val="75000"/>
                    <a:lumOff val="25000"/>
                  </a:schemeClr>
                </a:solidFill>
              </a:rPr>
              <a:t>suunnittelemme </a:t>
            </a:r>
            <a:r>
              <a:rPr lang="fi-FI" sz="1400" dirty="0">
                <a:solidFill>
                  <a:schemeClr val="tx1">
                    <a:lumMod val="75000"/>
                    <a:lumOff val="25000"/>
                  </a:schemeClr>
                </a:solidFill>
              </a:rPr>
              <a:t>hankinnan </a:t>
            </a:r>
            <a:endParaRPr lang="fi-FI" sz="1401" b="1" dirty="0" smtClean="0">
              <a:solidFill>
                <a:schemeClr val="tx1">
                  <a:lumMod val="75000"/>
                  <a:lumOff val="25000"/>
                </a:schemeClr>
              </a:solidFill>
            </a:endParaRPr>
          </a:p>
          <a:p>
            <a:r>
              <a:rPr lang="fi-FI" sz="1401" dirty="0" smtClean="0">
                <a:solidFill>
                  <a:schemeClr val="tx1">
                    <a:lumMod val="75000"/>
                    <a:lumOff val="25000"/>
                  </a:schemeClr>
                </a:solidFill>
                <a:sym typeface="Wingdings" panose="05000000000000000000" pitchFamily="2" charset="2"/>
              </a:rPr>
              <a:t> </a:t>
            </a:r>
            <a:r>
              <a:rPr lang="fi-FI" sz="1400" dirty="0" smtClean="0">
                <a:solidFill>
                  <a:schemeClr val="tx1">
                    <a:lumMod val="75000"/>
                    <a:lumOff val="25000"/>
                  </a:schemeClr>
                </a:solidFill>
              </a:rPr>
              <a:t>hankinnalla </a:t>
            </a:r>
            <a:r>
              <a:rPr lang="fi-FI" sz="1400" dirty="0">
                <a:solidFill>
                  <a:schemeClr val="tx1">
                    <a:lumMod val="75000"/>
                    <a:lumOff val="25000"/>
                  </a:schemeClr>
                </a:solidFill>
              </a:rPr>
              <a:t>mahdollistetaan innovaatiot ja kehittäminen</a:t>
            </a:r>
          </a:p>
          <a:p>
            <a:pPr lvl="0"/>
            <a:endParaRPr lang="fi-FI" sz="1401" dirty="0">
              <a:solidFill>
                <a:schemeClr val="tx1">
                  <a:lumMod val="75000"/>
                  <a:lumOff val="25000"/>
                </a:schemeClr>
              </a:solidFill>
            </a:endParaRPr>
          </a:p>
        </p:txBody>
      </p:sp>
      <p:sp>
        <p:nvSpPr>
          <p:cNvPr id="35" name="Tekstiruutu 34"/>
          <p:cNvSpPr txBox="1"/>
          <p:nvPr/>
        </p:nvSpPr>
        <p:spPr>
          <a:xfrm>
            <a:off x="1565700" y="3822521"/>
            <a:ext cx="3837921" cy="738792"/>
          </a:xfrm>
          <a:prstGeom prst="rect">
            <a:avLst/>
          </a:prstGeom>
          <a:noFill/>
        </p:spPr>
        <p:txBody>
          <a:bodyPr wrap="square" rtlCol="0">
            <a:spAutoFit/>
          </a:bodyPr>
          <a:lstStyle/>
          <a:p>
            <a:pPr lvl="0"/>
            <a:r>
              <a:rPr lang="fi-FI" sz="1401" b="1" dirty="0">
                <a:solidFill>
                  <a:schemeClr val="tx1">
                    <a:lumMod val="75000"/>
                    <a:lumOff val="25000"/>
                  </a:schemeClr>
                </a:solidFill>
              </a:rPr>
              <a:t>Hankinnan </a:t>
            </a:r>
            <a:r>
              <a:rPr lang="fi-FI" sz="1401" b="1" dirty="0" smtClean="0">
                <a:solidFill>
                  <a:schemeClr val="tx1">
                    <a:lumMod val="75000"/>
                    <a:lumOff val="25000"/>
                  </a:schemeClr>
                </a:solidFill>
              </a:rPr>
              <a:t>kohde - </a:t>
            </a:r>
            <a:r>
              <a:rPr lang="fi-FI" sz="1400" dirty="0" smtClean="0">
                <a:solidFill>
                  <a:schemeClr val="tx1">
                    <a:lumMod val="75000"/>
                    <a:lumOff val="25000"/>
                  </a:schemeClr>
                </a:solidFill>
              </a:rPr>
              <a:t>eli </a:t>
            </a:r>
            <a:r>
              <a:rPr lang="fi-FI" sz="1400" dirty="0">
                <a:solidFill>
                  <a:schemeClr val="tx1">
                    <a:lumMod val="75000"/>
                    <a:lumOff val="25000"/>
                  </a:schemeClr>
                </a:solidFill>
              </a:rPr>
              <a:t>mitä hankimme </a:t>
            </a:r>
            <a:endParaRPr lang="fi-FI" sz="1400" dirty="0" smtClean="0">
              <a:solidFill>
                <a:schemeClr val="tx1">
                  <a:lumMod val="75000"/>
                  <a:lumOff val="25000"/>
                </a:schemeClr>
              </a:solidFill>
            </a:endParaRPr>
          </a:p>
          <a:p>
            <a:pPr lvl="0"/>
            <a:r>
              <a:rPr lang="fi-FI" sz="1400" dirty="0" smtClean="0">
                <a:solidFill>
                  <a:schemeClr val="tx1">
                    <a:lumMod val="75000"/>
                    <a:lumOff val="25000"/>
                  </a:schemeClr>
                </a:solidFill>
                <a:sym typeface="Wingdings" panose="05000000000000000000" pitchFamily="2" charset="2"/>
              </a:rPr>
              <a:t> </a:t>
            </a:r>
            <a:r>
              <a:rPr lang="fi-FI" sz="1400" dirty="0" smtClean="0">
                <a:solidFill>
                  <a:schemeClr val="tx1">
                    <a:lumMod val="75000"/>
                    <a:lumOff val="25000"/>
                  </a:schemeClr>
                </a:solidFill>
              </a:rPr>
              <a:t>hankinnalla </a:t>
            </a:r>
            <a:r>
              <a:rPr lang="fi-FI" sz="1400" dirty="0">
                <a:solidFill>
                  <a:schemeClr val="tx1">
                    <a:lumMod val="75000"/>
                    <a:lumOff val="25000"/>
                  </a:schemeClr>
                </a:solidFill>
              </a:rPr>
              <a:t>tähdätään innovaation syntyyn, käyttöönottoon tai </a:t>
            </a:r>
            <a:r>
              <a:rPr lang="fi-FI" sz="1400" dirty="0" smtClean="0">
                <a:solidFill>
                  <a:schemeClr val="tx1">
                    <a:lumMod val="75000"/>
                    <a:lumOff val="25000"/>
                  </a:schemeClr>
                </a:solidFill>
              </a:rPr>
              <a:t>leviämiseen</a:t>
            </a:r>
            <a:endParaRPr lang="fi-FI" sz="1801" dirty="0">
              <a:solidFill>
                <a:schemeClr val="tx1">
                  <a:lumMod val="75000"/>
                  <a:lumOff val="25000"/>
                </a:schemeClr>
              </a:solidFill>
            </a:endParaRPr>
          </a:p>
        </p:txBody>
      </p:sp>
      <p:sp>
        <p:nvSpPr>
          <p:cNvPr id="36" name="Tekstiruutu 35"/>
          <p:cNvSpPr txBox="1"/>
          <p:nvPr/>
        </p:nvSpPr>
        <p:spPr>
          <a:xfrm>
            <a:off x="1565700" y="4666439"/>
            <a:ext cx="3605349" cy="1015791"/>
          </a:xfrm>
          <a:prstGeom prst="rect">
            <a:avLst/>
          </a:prstGeom>
          <a:noFill/>
        </p:spPr>
        <p:txBody>
          <a:bodyPr wrap="square" rtlCol="0">
            <a:spAutoFit/>
          </a:bodyPr>
          <a:lstStyle/>
          <a:p>
            <a:pPr>
              <a:lnSpc>
                <a:spcPct val="100000"/>
              </a:lnSpc>
            </a:pPr>
            <a:r>
              <a:rPr lang="fi-FI" sz="1400" b="1" dirty="0">
                <a:solidFill>
                  <a:schemeClr val="tx1">
                    <a:lumMod val="75000"/>
                    <a:lumOff val="25000"/>
                  </a:schemeClr>
                </a:solidFill>
              </a:rPr>
              <a:t>Hankinnan kohteen toteutustapa </a:t>
            </a:r>
            <a:endParaRPr lang="fi-FI" sz="1400" dirty="0">
              <a:solidFill>
                <a:schemeClr val="tx1">
                  <a:lumMod val="75000"/>
                  <a:lumOff val="25000"/>
                </a:schemeClr>
              </a:solidFill>
            </a:endParaRPr>
          </a:p>
          <a:p>
            <a:pPr>
              <a:lnSpc>
                <a:spcPct val="100000"/>
              </a:lnSpc>
            </a:pPr>
            <a:r>
              <a:rPr lang="fi-FI" sz="1400" dirty="0" smtClean="0">
                <a:solidFill>
                  <a:schemeClr val="tx1">
                    <a:lumMod val="75000"/>
                    <a:lumOff val="25000"/>
                  </a:schemeClr>
                </a:solidFill>
                <a:sym typeface="Wingdings" panose="05000000000000000000" pitchFamily="2" charset="2"/>
              </a:rPr>
              <a:t> </a:t>
            </a:r>
            <a:r>
              <a:rPr lang="fi-FI" sz="1400" dirty="0" smtClean="0">
                <a:solidFill>
                  <a:schemeClr val="tx1">
                    <a:lumMod val="75000"/>
                    <a:lumOff val="25000"/>
                  </a:schemeClr>
                </a:solidFill>
              </a:rPr>
              <a:t>hankinnan </a:t>
            </a:r>
            <a:r>
              <a:rPr lang="fi-FI" sz="1400" dirty="0">
                <a:solidFill>
                  <a:schemeClr val="tx1">
                    <a:lumMod val="75000"/>
                    <a:lumOff val="25000"/>
                  </a:schemeClr>
                </a:solidFill>
              </a:rPr>
              <a:t>sopimus- tai toteutusmalli on innovatiivinen tai tukee innovaatioiden syntyä.</a:t>
            </a:r>
          </a:p>
          <a:p>
            <a:endParaRPr lang="fi-FI" sz="1801" dirty="0">
              <a:solidFill>
                <a:schemeClr val="tx1">
                  <a:lumMod val="75000"/>
                  <a:lumOff val="25000"/>
                </a:schemeClr>
              </a:solidFill>
            </a:endParaRPr>
          </a:p>
        </p:txBody>
      </p:sp>
      <p:sp>
        <p:nvSpPr>
          <p:cNvPr id="37" name="Ellipsi 36">
            <a:hlinkClick r:id="" action="ppaction://customshow?id=1&amp;return=true"/>
          </p:cNvPr>
          <p:cNvSpPr/>
          <p:nvPr/>
        </p:nvSpPr>
        <p:spPr>
          <a:xfrm>
            <a:off x="951541" y="2788465"/>
            <a:ext cx="518364" cy="51836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800" dirty="0"/>
              <a:t>1</a:t>
            </a:r>
          </a:p>
        </p:txBody>
      </p:sp>
      <p:sp>
        <p:nvSpPr>
          <p:cNvPr id="38" name="Ellipsi 37"/>
          <p:cNvSpPr/>
          <p:nvPr/>
        </p:nvSpPr>
        <p:spPr>
          <a:xfrm>
            <a:off x="930113" y="3758570"/>
            <a:ext cx="548361" cy="548361"/>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800" dirty="0"/>
              <a:t>2</a:t>
            </a:r>
          </a:p>
        </p:txBody>
      </p:sp>
      <p:sp>
        <p:nvSpPr>
          <p:cNvPr id="39" name="Ellipsi 38">
            <a:hlinkClick r:id="" action="ppaction://noaction"/>
          </p:cNvPr>
          <p:cNvSpPr/>
          <p:nvPr/>
        </p:nvSpPr>
        <p:spPr>
          <a:xfrm>
            <a:off x="936544" y="4654253"/>
            <a:ext cx="548361" cy="548361"/>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800" dirty="0"/>
              <a:t>3</a:t>
            </a:r>
          </a:p>
        </p:txBody>
      </p:sp>
      <p:pic>
        <p:nvPicPr>
          <p:cNvPr id="40" name="Kuva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5063" y="3196430"/>
            <a:ext cx="326777" cy="326777"/>
          </a:xfrm>
          <a:prstGeom prst="rect">
            <a:avLst/>
          </a:prstGeom>
          <a:noFill/>
        </p:spPr>
      </p:pic>
      <p:sp>
        <p:nvSpPr>
          <p:cNvPr id="21" name="Otsikko 1"/>
          <p:cNvSpPr txBox="1">
            <a:spLocks/>
          </p:cNvSpPr>
          <p:nvPr/>
        </p:nvSpPr>
        <p:spPr>
          <a:xfrm>
            <a:off x="1097280" y="792685"/>
            <a:ext cx="10058400" cy="587829"/>
          </a:xfrm>
          <a:prstGeom prst="rect">
            <a:avLst/>
          </a:prstGeom>
        </p:spPr>
        <p:txBody>
          <a:bodyPr vert="horz" lIns="91440" tIns="0" rIns="91440" bIns="0" rtlCol="0" anchor="b">
            <a:noAutofit/>
          </a:bodyPr>
          <a:lstStyle>
            <a:lvl1pPr algn="l" defTabSz="914423"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fi-FI" dirty="0" smtClean="0"/>
              <a:t>Innovatiiviset ja tulosperusteiset hankinnat</a:t>
            </a:r>
            <a:endParaRPr lang="fi-FI" dirty="0"/>
          </a:p>
        </p:txBody>
      </p:sp>
    </p:spTree>
    <p:extLst>
      <p:ext uri="{BB962C8B-B14F-4D97-AF65-F5344CB8AC3E}">
        <p14:creationId xmlns:p14="http://schemas.microsoft.com/office/powerpoint/2010/main" val="15748655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 name="Suorakulmio 22"/>
          <p:cNvSpPr/>
          <p:nvPr/>
        </p:nvSpPr>
        <p:spPr>
          <a:xfrm>
            <a:off x="1097279" y="1319300"/>
            <a:ext cx="8864867" cy="851872"/>
          </a:xfrm>
          <a:prstGeom prst="rect">
            <a:avLst/>
          </a:prstGeom>
          <a:solidFill>
            <a:schemeClr val="bg1"/>
          </a:solid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fi-FI" sz="1200" b="1" dirty="0" smtClean="0">
                <a:solidFill>
                  <a:schemeClr val="tx1">
                    <a:lumMod val="75000"/>
                    <a:lumOff val="25000"/>
                  </a:schemeClr>
                </a:solidFill>
              </a:rPr>
              <a:t>Tällä dialla kuvatut menettelyt </a:t>
            </a:r>
            <a:r>
              <a:rPr lang="fi-FI" sz="1200" b="1" dirty="0">
                <a:solidFill>
                  <a:schemeClr val="tx1">
                    <a:lumMod val="75000"/>
                    <a:lumOff val="25000"/>
                  </a:schemeClr>
                </a:solidFill>
              </a:rPr>
              <a:t>ovat </a:t>
            </a:r>
            <a:r>
              <a:rPr lang="fi-FI" sz="1200" b="1" dirty="0" smtClean="0">
                <a:solidFill>
                  <a:schemeClr val="tx1">
                    <a:lumMod val="75000"/>
                    <a:lumOff val="25000"/>
                  </a:schemeClr>
                </a:solidFill>
              </a:rPr>
              <a:t>EU-kynnysarvot ylittävien hankintojen hankintamenettelyjä.</a:t>
            </a:r>
          </a:p>
          <a:p>
            <a:r>
              <a:rPr lang="fi-FI" sz="1200" dirty="0" smtClean="0">
                <a:solidFill>
                  <a:schemeClr val="tx1">
                    <a:lumMod val="75000"/>
                    <a:lumOff val="25000"/>
                  </a:schemeClr>
                </a:solidFill>
              </a:rPr>
              <a:t>”Hankinnan </a:t>
            </a:r>
            <a:r>
              <a:rPr lang="fi-FI" sz="1200" dirty="0">
                <a:solidFill>
                  <a:schemeClr val="tx1">
                    <a:lumMod val="75000"/>
                    <a:lumOff val="25000"/>
                  </a:schemeClr>
                </a:solidFill>
              </a:rPr>
              <a:t>sisältö, </a:t>
            </a:r>
            <a:r>
              <a:rPr lang="fi-FI" sz="1200" dirty="0" smtClean="0">
                <a:solidFill>
                  <a:schemeClr val="tx1">
                    <a:lumMod val="75000"/>
                    <a:lumOff val="25000"/>
                  </a:schemeClr>
                </a:solidFill>
              </a:rPr>
              <a:t>luonne </a:t>
            </a:r>
            <a:r>
              <a:rPr lang="fi-FI" sz="1200" dirty="0">
                <a:solidFill>
                  <a:schemeClr val="tx1">
                    <a:lumMod val="75000"/>
                    <a:lumOff val="25000"/>
                  </a:schemeClr>
                </a:solidFill>
              </a:rPr>
              <a:t>ja laatu ratkaisevat, millaista kilpailuttamismenettelyä hankintayksikön on tarkoituksenmukaisinta käyttää hankinnan tekemisessä. </a:t>
            </a:r>
            <a:r>
              <a:rPr lang="fi-FI" sz="1200" dirty="0" smtClean="0">
                <a:solidFill>
                  <a:schemeClr val="tx1">
                    <a:lumMod val="75000"/>
                    <a:lumOff val="25000"/>
                  </a:schemeClr>
                </a:solidFill>
              </a:rPr>
              <a:t>(</a:t>
            </a:r>
            <a:r>
              <a:rPr lang="fi-FI" sz="1200" dirty="0">
                <a:solidFill>
                  <a:schemeClr val="tx1">
                    <a:lumMod val="75000"/>
                    <a:lumOff val="25000"/>
                  </a:schemeClr>
                </a:solidFill>
              </a:rPr>
              <a:t>Hankinnat.fi)</a:t>
            </a:r>
          </a:p>
        </p:txBody>
      </p:sp>
      <p:sp>
        <p:nvSpPr>
          <p:cNvPr id="2" name="Otsikko 1"/>
          <p:cNvSpPr>
            <a:spLocks noGrp="1"/>
          </p:cNvSpPr>
          <p:nvPr>
            <p:ph type="title"/>
          </p:nvPr>
        </p:nvSpPr>
        <p:spPr/>
        <p:txBody>
          <a:bodyPr/>
          <a:lstStyle/>
          <a:p>
            <a:r>
              <a:rPr lang="fi-FI" dirty="0" smtClean="0"/>
              <a:t>Hankintamenettelyn valinta: EU-hankinnat</a:t>
            </a:r>
            <a:endParaRPr lang="fi-FI" dirty="0"/>
          </a:p>
        </p:txBody>
      </p:sp>
      <p:sp>
        <p:nvSpPr>
          <p:cNvPr id="3" name="Sisällön paikkamerkki 2"/>
          <p:cNvSpPr>
            <a:spLocks noGrp="1"/>
          </p:cNvSpPr>
          <p:nvPr>
            <p:ph idx="1"/>
          </p:nvPr>
        </p:nvSpPr>
        <p:spPr>
          <a:xfrm>
            <a:off x="1041519" y="2545123"/>
            <a:ext cx="9818005" cy="3762523"/>
          </a:xfrm>
        </p:spPr>
        <p:txBody>
          <a:bodyPr>
            <a:noAutofit/>
          </a:bodyPr>
          <a:lstStyle/>
          <a:p>
            <a:r>
              <a:rPr lang="fi-FI" sz="1200" b="1" dirty="0" smtClean="0"/>
              <a:t>Avoin menettely: </a:t>
            </a:r>
            <a:r>
              <a:rPr lang="fi-FI" sz="1200" dirty="0"/>
              <a:t>Y</a:t>
            </a:r>
            <a:r>
              <a:rPr lang="fi-FI" sz="1200" dirty="0" smtClean="0"/>
              <a:t>ksivaiheinen menettely jossa kaikille avoin osallistuminen. HILMA-ilmoituksen jälkeen hankintayksiköllä on mahdollisuus lähettää tarjouspyyntöjä kohdennetusti potentiaalisille tarjoajille.</a:t>
            </a:r>
          </a:p>
          <a:p>
            <a:r>
              <a:rPr lang="fi-FI" sz="1200" b="1" dirty="0"/>
              <a:t>R</a:t>
            </a:r>
            <a:r>
              <a:rPr lang="fi-FI" sz="1200" b="1" dirty="0" smtClean="0"/>
              <a:t>ajoitettu menettely: </a:t>
            </a:r>
            <a:r>
              <a:rPr lang="fi-FI" sz="1200" dirty="0"/>
              <a:t>K</a:t>
            </a:r>
            <a:r>
              <a:rPr lang="fi-FI" sz="1200" dirty="0" smtClean="0"/>
              <a:t>aksivaiheinen menettely jossa osallistumishakemusten perusteella rajataan tarjoajien määrää hankintailmoituksessa ilmoitettuja perusteita soveltaen.</a:t>
            </a:r>
          </a:p>
          <a:p>
            <a:r>
              <a:rPr lang="fi-FI" sz="1200" b="1" dirty="0"/>
              <a:t>N</a:t>
            </a:r>
            <a:r>
              <a:rPr lang="fi-FI" sz="1200" b="1" dirty="0" smtClean="0"/>
              <a:t>euvottelumenettely: </a:t>
            </a:r>
            <a:r>
              <a:rPr lang="fi-FI" sz="1200" dirty="0"/>
              <a:t>K</a:t>
            </a:r>
            <a:r>
              <a:rPr lang="fi-FI" sz="1200" dirty="0" smtClean="0"/>
              <a:t>aksivaiheinen menettely, joka</a:t>
            </a:r>
            <a:r>
              <a:rPr lang="fi-FI" sz="1200" b="1" dirty="0"/>
              <a:t> </a:t>
            </a:r>
            <a:r>
              <a:rPr lang="fi-FI" sz="1200" dirty="0" smtClean="0"/>
              <a:t>tulee yhä useammin kyseeseen uusia ratkaisuja tavoiteltaessa. Sen käyttö on sallittu nimenomaisesti, kun markkinoilla ei ole valmiita ratkaisuja eikä hankinnan kohdetta voida määritellä täsmällisesti. Vaikka menettelynä se voi olla avointa menettelyä raskaampi, se yleensä koetaan antoisaksi ja panostamisen arvoiseksi, koska se usein tuottaa merkittävää hyötyä sopimuskaudelle. Toisaalta jos päätös neuvottelumenettelyn käytöstä tehdään riittävän ajoissa, myös etukäteisiin määrittelyihin kuluvaa työmäärää saadaan vähennettyä. </a:t>
            </a:r>
          </a:p>
          <a:p>
            <a:r>
              <a:rPr lang="fi-FI" sz="1200" b="1" dirty="0"/>
              <a:t>K</a:t>
            </a:r>
            <a:r>
              <a:rPr lang="fi-FI" sz="1200" b="1" dirty="0" smtClean="0"/>
              <a:t>ilpailullinen neuvottelumenettely: </a:t>
            </a:r>
            <a:r>
              <a:rPr lang="fi-FI" sz="1200" dirty="0"/>
              <a:t>K</a:t>
            </a:r>
            <a:r>
              <a:rPr lang="fi-FI" sz="1200" dirty="0" smtClean="0"/>
              <a:t>aksivaiheinen menettely, joka tulee kyseeseen kun tarpeiden ja tavoitteiden toteuttamiseksi tarvittavia keinoja ei tiedetä ennalta tai kun hankinnan </a:t>
            </a:r>
            <a:r>
              <a:rPr lang="fi-FI" sz="1200" dirty="0"/>
              <a:t>oikeudellisia, rahoituksellisia tai taloudellisia ehtoja </a:t>
            </a:r>
            <a:r>
              <a:rPr lang="fi-FI" sz="1200" dirty="0" smtClean="0"/>
              <a:t>ei voida määritellä ennalta. Tarkoituksena kartoittaa ja määritellä ne ratkaisuvaihtoehdot joilla tilaajan tarpeet </a:t>
            </a:r>
            <a:r>
              <a:rPr lang="fi-FI" sz="1200" dirty="0"/>
              <a:t>ylipäänsä </a:t>
            </a:r>
            <a:r>
              <a:rPr lang="fi-FI" sz="1200" dirty="0" smtClean="0"/>
              <a:t>voidaan täyttää, kun taas neuvottelumenettelyssä tarkoituksena on hankintasopimuksen ehdoista keskusteleminen ja lopullisten tarjousten saaminen.</a:t>
            </a:r>
          </a:p>
          <a:p>
            <a:r>
              <a:rPr lang="fi-FI" sz="1200" b="1" dirty="0"/>
              <a:t>S</a:t>
            </a:r>
            <a:r>
              <a:rPr lang="fi-FI" sz="1200" b="1" dirty="0" smtClean="0"/>
              <a:t>uunnittelukilpailu: </a:t>
            </a:r>
            <a:r>
              <a:rPr lang="fi-FI" sz="1200" dirty="0" smtClean="0"/>
              <a:t>Käyttökelpoinen kun halutaan hankkia suunnitelma, jonka tuomaristo arvioi. Voittajan tai voittajien kanssa voidaan tehdä suorahankintasopimus, mikäli asiasta on ilmoitettu jo hankintailmoituksessa, tai edetä esimerkiksi T&amp;K-hankkeeseen. </a:t>
            </a:r>
          </a:p>
          <a:p>
            <a:r>
              <a:rPr lang="fi-FI" sz="1200" b="1" dirty="0" smtClean="0"/>
              <a:t>Innovaatiokumppanuus: </a:t>
            </a:r>
            <a:r>
              <a:rPr lang="fi-FI" sz="1200" dirty="0" smtClean="0"/>
              <a:t>Voidaan valita, jos markkinoilla ei ole hankintayksikön tarpeita täyttäviä ratkaisuja, tai niihin tulisi tehdä olennaisia muutoksia. </a:t>
            </a:r>
          </a:p>
          <a:p>
            <a:r>
              <a:rPr lang="fi-FI" sz="1200" b="1" dirty="0"/>
              <a:t>Dynaaminen </a:t>
            </a:r>
            <a:r>
              <a:rPr lang="fi-FI" sz="1200" b="1" dirty="0" smtClean="0"/>
              <a:t>hankintajärjestelmä </a:t>
            </a:r>
            <a:r>
              <a:rPr lang="fi-FI" sz="1200" dirty="0"/>
              <a:t>on sähköinen hankintamenettely, joka on rajoitetun kestonsa ajan kaikille kelpoisuusehdot täyttäville tarjoajille </a:t>
            </a:r>
            <a:r>
              <a:rPr lang="fi-FI" sz="1200" dirty="0" smtClean="0"/>
              <a:t>avoin.</a:t>
            </a:r>
            <a:endParaRPr lang="fi-FI" sz="1200" dirty="0"/>
          </a:p>
          <a:p>
            <a:endParaRPr lang="fi-FI" sz="1200" dirty="0" smtClean="0"/>
          </a:p>
        </p:txBody>
      </p:sp>
      <p:sp>
        <p:nvSpPr>
          <p:cNvPr id="4" name="Alatunnisteen paikkamerkki 3"/>
          <p:cNvSpPr>
            <a:spLocks noGrp="1"/>
          </p:cNvSpPr>
          <p:nvPr>
            <p:ph type="ftr" sz="quarter" idx="11"/>
          </p:nvPr>
        </p:nvSpPr>
        <p:spPr/>
        <p:txBody>
          <a:bodyPr/>
          <a:lstStyle/>
          <a:p>
            <a:r>
              <a:rPr lang="fi-FI" smtClean="0"/>
              <a:t>HANKINNAN SUUNNITTELU</a:t>
            </a:r>
            <a:endParaRPr lang="fi-FI" dirty="0"/>
          </a:p>
        </p:txBody>
      </p:sp>
      <p:sp>
        <p:nvSpPr>
          <p:cNvPr id="5" name="Dian numeron paikkamerkki 4"/>
          <p:cNvSpPr>
            <a:spLocks noGrp="1"/>
          </p:cNvSpPr>
          <p:nvPr>
            <p:ph type="sldNum" sz="quarter" idx="12"/>
          </p:nvPr>
        </p:nvSpPr>
        <p:spPr/>
        <p:txBody>
          <a:bodyPr/>
          <a:lstStyle/>
          <a:p>
            <a:fld id="{CAA70CE6-33A0-41BE-ACCA-99E5A52BC5F9}" type="slidenum">
              <a:rPr lang="fi-FI" smtClean="0"/>
              <a:t>50</a:t>
            </a:fld>
            <a:endParaRPr lang="fi-FI"/>
          </a:p>
        </p:txBody>
      </p:sp>
      <p:sp>
        <p:nvSpPr>
          <p:cNvPr id="11" name="Suorakulmio 10">
            <a:hlinkClick r:id="rId3"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
        <p:nvSpPr>
          <p:cNvPr id="20" name="Ellipsi 19">
            <a:hlinkClick r:id="rId4"/>
          </p:cNvPr>
          <p:cNvSpPr/>
          <p:nvPr/>
        </p:nvSpPr>
        <p:spPr>
          <a:xfrm>
            <a:off x="9546915" y="1030579"/>
            <a:ext cx="1411301" cy="1411060"/>
          </a:xfrm>
          <a:prstGeom prst="ellipse">
            <a:avLst/>
          </a:prstGeom>
          <a:solidFill>
            <a:srgbClr val="61B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dirty="0" smtClean="0"/>
              <a:t>Hankinta-menettelyt</a:t>
            </a:r>
            <a:r>
              <a:rPr lang="fi-FI" sz="1100" dirty="0" smtClean="0"/>
              <a:t> (Hankinnat.fi)</a:t>
            </a:r>
            <a:endParaRPr lang="fi-FI" sz="1100" dirty="0"/>
          </a:p>
        </p:txBody>
      </p:sp>
      <p:pic>
        <p:nvPicPr>
          <p:cNvPr id="21" name="Kuva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00206">
            <a:off x="10707345" y="2061129"/>
            <a:ext cx="328285" cy="328285"/>
          </a:xfrm>
          <a:prstGeom prst="rect">
            <a:avLst/>
          </a:prstGeom>
          <a:noFill/>
        </p:spPr>
      </p:pic>
      <p:sp>
        <p:nvSpPr>
          <p:cNvPr id="27" name="Tekstiruutu 26"/>
          <p:cNvSpPr txBox="1"/>
          <p:nvPr/>
        </p:nvSpPr>
        <p:spPr>
          <a:xfrm>
            <a:off x="1094270" y="2264762"/>
            <a:ext cx="3180871" cy="307777"/>
          </a:xfrm>
          <a:prstGeom prst="rect">
            <a:avLst/>
          </a:prstGeom>
          <a:noFill/>
        </p:spPr>
        <p:txBody>
          <a:bodyPr wrap="none" rtlCol="0">
            <a:spAutoFit/>
          </a:bodyPr>
          <a:lstStyle/>
          <a:p>
            <a:r>
              <a:rPr lang="fi-FI" sz="1400" b="1" i="1" dirty="0">
                <a:solidFill>
                  <a:schemeClr val="tx1">
                    <a:lumMod val="75000"/>
                    <a:lumOff val="25000"/>
                  </a:schemeClr>
                </a:solidFill>
              </a:rPr>
              <a:t>Hankintamenettelyjä </a:t>
            </a:r>
            <a:r>
              <a:rPr lang="fi-FI" sz="1400" b="1" i="1" dirty="0" smtClean="0">
                <a:solidFill>
                  <a:schemeClr val="tx1">
                    <a:lumMod val="75000"/>
                    <a:lumOff val="25000"/>
                  </a:schemeClr>
                </a:solidFill>
              </a:rPr>
              <a:t>käyttötilanteineen</a:t>
            </a:r>
            <a:endParaRPr lang="fi-FI" sz="1400" b="1" i="1" dirty="0">
              <a:solidFill>
                <a:schemeClr val="tx1">
                  <a:lumMod val="75000"/>
                  <a:lumOff val="25000"/>
                </a:schemeClr>
              </a:solidFill>
            </a:endParaRPr>
          </a:p>
        </p:txBody>
      </p:sp>
      <p:sp>
        <p:nvSpPr>
          <p:cNvPr id="26" name="Suorakulmio 25">
            <a:hlinkClick r:id="" action="ppaction://customshow?id=41&amp;return=true"/>
          </p:cNvPr>
          <p:cNvSpPr/>
          <p:nvPr/>
        </p:nvSpPr>
        <p:spPr>
          <a:xfrm>
            <a:off x="10859524" y="3832621"/>
            <a:ext cx="806952" cy="276999"/>
          </a:xfrm>
          <a:prstGeom prst="rect">
            <a:avLst/>
          </a:prstGeom>
          <a:solidFill>
            <a:srgbClr val="D5DDEA"/>
          </a:solidFill>
        </p:spPr>
        <p:txBody>
          <a:bodyPr wrap="none">
            <a:spAutoFit/>
          </a:bodyPr>
          <a:lstStyle/>
          <a:p>
            <a:r>
              <a:rPr lang="fi-FI" sz="1200" dirty="0">
                <a:solidFill>
                  <a:srgbClr val="000000"/>
                </a:solidFill>
              </a:rPr>
              <a:t>LUE </a:t>
            </a:r>
            <a:r>
              <a:rPr lang="fi-FI" sz="1200" dirty="0" smtClean="0">
                <a:solidFill>
                  <a:srgbClr val="000000"/>
                </a:solidFill>
              </a:rPr>
              <a:t>LISÄÄ</a:t>
            </a:r>
            <a:endParaRPr lang="fi-FI" sz="1200" dirty="0"/>
          </a:p>
        </p:txBody>
      </p:sp>
      <p:sp>
        <p:nvSpPr>
          <p:cNvPr id="30" name="Suorakulmio 29">
            <a:hlinkClick r:id="" action="ppaction://customshow?id=42&amp;return=true"/>
          </p:cNvPr>
          <p:cNvSpPr/>
          <p:nvPr/>
        </p:nvSpPr>
        <p:spPr>
          <a:xfrm>
            <a:off x="10859524" y="4514373"/>
            <a:ext cx="806952" cy="276999"/>
          </a:xfrm>
          <a:prstGeom prst="rect">
            <a:avLst/>
          </a:prstGeom>
          <a:solidFill>
            <a:srgbClr val="D5DDEA"/>
          </a:solidFill>
        </p:spPr>
        <p:txBody>
          <a:bodyPr wrap="none">
            <a:spAutoFit/>
          </a:bodyPr>
          <a:lstStyle/>
          <a:p>
            <a:r>
              <a:rPr lang="fi-FI" sz="1200" dirty="0">
                <a:solidFill>
                  <a:srgbClr val="000000"/>
                </a:solidFill>
              </a:rPr>
              <a:t>LUE </a:t>
            </a:r>
            <a:r>
              <a:rPr lang="fi-FI" sz="1200" dirty="0" smtClean="0">
                <a:solidFill>
                  <a:srgbClr val="000000"/>
                </a:solidFill>
              </a:rPr>
              <a:t>LISÄÄ</a:t>
            </a:r>
            <a:endParaRPr lang="fi-FI" sz="1200" dirty="0"/>
          </a:p>
        </p:txBody>
      </p:sp>
      <p:sp>
        <p:nvSpPr>
          <p:cNvPr id="36" name="Suorakulmio 35">
            <a:hlinkClick r:id="" action="ppaction://customshow?id=43&amp;return=true"/>
          </p:cNvPr>
          <p:cNvSpPr/>
          <p:nvPr/>
        </p:nvSpPr>
        <p:spPr>
          <a:xfrm>
            <a:off x="10833499" y="5201664"/>
            <a:ext cx="806952" cy="276999"/>
          </a:xfrm>
          <a:prstGeom prst="rect">
            <a:avLst/>
          </a:prstGeom>
          <a:solidFill>
            <a:srgbClr val="D5DDEA"/>
          </a:solidFill>
        </p:spPr>
        <p:txBody>
          <a:bodyPr wrap="none">
            <a:spAutoFit/>
          </a:bodyPr>
          <a:lstStyle/>
          <a:p>
            <a:r>
              <a:rPr lang="fi-FI" sz="1200" dirty="0">
                <a:solidFill>
                  <a:srgbClr val="000000"/>
                </a:solidFill>
              </a:rPr>
              <a:t>LUE </a:t>
            </a:r>
            <a:r>
              <a:rPr lang="fi-FI" sz="1200" dirty="0" smtClean="0">
                <a:solidFill>
                  <a:srgbClr val="000000"/>
                </a:solidFill>
              </a:rPr>
              <a:t>LISÄÄ</a:t>
            </a:r>
            <a:endParaRPr lang="fi-FI" sz="1200" dirty="0"/>
          </a:p>
        </p:txBody>
      </p:sp>
      <p:sp>
        <p:nvSpPr>
          <p:cNvPr id="37" name="Suorakulmio 36">
            <a:hlinkClick r:id="" action="ppaction://customshow?id=40&amp;return=true"/>
          </p:cNvPr>
          <p:cNvSpPr/>
          <p:nvPr/>
        </p:nvSpPr>
        <p:spPr>
          <a:xfrm>
            <a:off x="10839421" y="5726593"/>
            <a:ext cx="806952" cy="276999"/>
          </a:xfrm>
          <a:prstGeom prst="rect">
            <a:avLst/>
          </a:prstGeom>
          <a:solidFill>
            <a:srgbClr val="D5DDEA"/>
          </a:solidFill>
        </p:spPr>
        <p:txBody>
          <a:bodyPr wrap="none">
            <a:spAutoFit/>
          </a:bodyPr>
          <a:lstStyle/>
          <a:p>
            <a:r>
              <a:rPr lang="fi-FI" sz="1200" dirty="0">
                <a:solidFill>
                  <a:srgbClr val="000000"/>
                </a:solidFill>
              </a:rPr>
              <a:t>LUE </a:t>
            </a:r>
            <a:r>
              <a:rPr lang="fi-FI" sz="1200" dirty="0" smtClean="0">
                <a:solidFill>
                  <a:srgbClr val="000000"/>
                </a:solidFill>
              </a:rPr>
              <a:t>LISÄÄ</a:t>
            </a:r>
            <a:endParaRPr lang="fi-FI" sz="1200" dirty="0"/>
          </a:p>
        </p:txBody>
      </p:sp>
      <p:pic>
        <p:nvPicPr>
          <p:cNvPr id="38" name="Kuva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00206">
            <a:off x="11628957" y="5258410"/>
            <a:ext cx="265938" cy="265938"/>
          </a:xfrm>
          <a:prstGeom prst="rect">
            <a:avLst/>
          </a:prstGeom>
          <a:noFill/>
        </p:spPr>
      </p:pic>
      <p:pic>
        <p:nvPicPr>
          <p:cNvPr id="39" name="Kuva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00206">
            <a:off x="11669044" y="4610513"/>
            <a:ext cx="265938" cy="265938"/>
          </a:xfrm>
          <a:prstGeom prst="rect">
            <a:avLst/>
          </a:prstGeom>
          <a:noFill/>
        </p:spPr>
      </p:pic>
      <p:pic>
        <p:nvPicPr>
          <p:cNvPr id="40" name="Kuva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00206">
            <a:off x="11654982" y="3975804"/>
            <a:ext cx="265938" cy="265938"/>
          </a:xfrm>
          <a:prstGeom prst="rect">
            <a:avLst/>
          </a:prstGeom>
          <a:noFill/>
        </p:spPr>
      </p:pic>
      <p:pic>
        <p:nvPicPr>
          <p:cNvPr id="41" name="Kuva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00206">
            <a:off x="11634538" y="5822732"/>
            <a:ext cx="265938" cy="265938"/>
          </a:xfrm>
          <a:prstGeom prst="rect">
            <a:avLst/>
          </a:prstGeom>
          <a:noFill/>
        </p:spPr>
      </p:pic>
    </p:spTree>
    <p:extLst>
      <p:ext uri="{BB962C8B-B14F-4D97-AF65-F5344CB8AC3E}">
        <p14:creationId xmlns:p14="http://schemas.microsoft.com/office/powerpoint/2010/main" val="3346714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a:xfrm>
            <a:off x="1097279" y="618309"/>
            <a:ext cx="10394135" cy="613954"/>
          </a:xfrm>
        </p:spPr>
        <p:txBody>
          <a:bodyPr>
            <a:noAutofit/>
          </a:bodyPr>
          <a:lstStyle/>
          <a:p>
            <a:r>
              <a:rPr lang="fi-FI" dirty="0" smtClean="0"/>
              <a:t>Kansalliset hankinnat, </a:t>
            </a:r>
            <a:r>
              <a:rPr lang="fi-FI" dirty="0" err="1" smtClean="0"/>
              <a:t>sote</a:t>
            </a:r>
            <a:r>
              <a:rPr lang="fi-FI" dirty="0" smtClean="0"/>
              <a:t>-hankinnat ja käyttöoikeussopimukset</a:t>
            </a:r>
            <a:endParaRPr lang="fi-FI" dirty="0"/>
          </a:p>
        </p:txBody>
      </p:sp>
      <p:sp>
        <p:nvSpPr>
          <p:cNvPr id="3" name="Sisällön paikkamerkki 2"/>
          <p:cNvSpPr>
            <a:spLocks noGrp="1"/>
          </p:cNvSpPr>
          <p:nvPr>
            <p:ph idx="1"/>
          </p:nvPr>
        </p:nvSpPr>
        <p:spPr>
          <a:xfrm>
            <a:off x="1097280" y="2670621"/>
            <a:ext cx="10058400" cy="2996232"/>
          </a:xfrm>
        </p:spPr>
        <p:txBody>
          <a:bodyPr>
            <a:normAutofit/>
          </a:bodyPr>
          <a:lstStyle/>
          <a:p>
            <a:pPr marL="0" indent="0">
              <a:buNone/>
            </a:pPr>
            <a:r>
              <a:rPr lang="fi-FI" sz="1400" dirty="0" smtClean="0"/>
              <a:t>Hankintamenettely voidaan kyseisissä hankinnoissa </a:t>
            </a:r>
            <a:r>
              <a:rPr lang="fi-FI" sz="1400" dirty="0"/>
              <a:t>toteuttaa </a:t>
            </a:r>
            <a:r>
              <a:rPr lang="fi-FI" sz="1400" dirty="0" smtClean="0"/>
              <a:t>esimerkiksi:</a:t>
            </a:r>
            <a:endParaRPr lang="fi-FI" sz="1400" dirty="0"/>
          </a:p>
          <a:p>
            <a:pPr marL="0" indent="0">
              <a:buNone/>
            </a:pPr>
            <a:r>
              <a:rPr lang="fi-FI" sz="1400" dirty="0"/>
              <a:t>K</a:t>
            </a:r>
            <a:r>
              <a:rPr lang="fi-FI" sz="1400" dirty="0" smtClean="0"/>
              <a:t>ertomalla </a:t>
            </a:r>
            <a:r>
              <a:rPr lang="fi-FI" sz="1400" dirty="0"/>
              <a:t>tarjouspyynnössä, että hankintamenettelynä käytetään vastaavaa hankintamenettelyä (esim. avoin tai neuvottelumenettely) kuin EU-kynnysarvot ylittävissä hankinnoissa. Silloin kaikki tehdään kuten EU-säännökset </a:t>
            </a:r>
            <a:r>
              <a:rPr lang="fi-FI" sz="1400" dirty="0" smtClean="0"/>
              <a:t>vaativat.</a:t>
            </a:r>
            <a:endParaRPr lang="fi-FI" sz="1400" dirty="0"/>
          </a:p>
          <a:p>
            <a:pPr marL="0" lvl="0" indent="0">
              <a:buNone/>
            </a:pPr>
            <a:r>
              <a:rPr lang="fi-FI" sz="1400" dirty="0"/>
              <a:t>K</a:t>
            </a:r>
            <a:r>
              <a:rPr lang="fi-FI" sz="1400" dirty="0" smtClean="0"/>
              <a:t>ertomalla </a:t>
            </a:r>
            <a:r>
              <a:rPr lang="fi-FI" sz="1400" dirty="0"/>
              <a:t>tarjouspyynnössä, että EU-puolen </a:t>
            </a:r>
            <a:r>
              <a:rPr lang="fi-FI" sz="1400" dirty="0" smtClean="0"/>
              <a:t>menettelyä (esim. </a:t>
            </a:r>
            <a:r>
              <a:rPr lang="fi-FI" sz="1400" dirty="0"/>
              <a:t>avointa tai neuvottelumenettelyä) sovelletaan pääpiirteittäin ja </a:t>
            </a:r>
            <a:r>
              <a:rPr lang="fi-FI" sz="1400" dirty="0" smtClean="0"/>
              <a:t>yksilöimällä, millä </a:t>
            </a:r>
            <a:r>
              <a:rPr lang="fi-FI" sz="1400" dirty="0"/>
              <a:t>tavalla </a:t>
            </a:r>
            <a:r>
              <a:rPr lang="fi-FI" sz="1400" dirty="0" smtClean="0"/>
              <a:t>kyseistä </a:t>
            </a:r>
            <a:r>
              <a:rPr lang="fi-FI" sz="1400" dirty="0"/>
              <a:t>menettelystä poiketaan </a:t>
            </a:r>
            <a:r>
              <a:rPr lang="fi-FI" sz="1400" dirty="0" smtClean="0"/>
              <a:t>sekä </a:t>
            </a:r>
            <a:r>
              <a:rPr lang="fi-FI" sz="1400" dirty="0"/>
              <a:t>kerrotaan mitä </a:t>
            </a:r>
            <a:r>
              <a:rPr lang="fi-FI" sz="1400" dirty="0" smtClean="0"/>
              <a:t>omat </a:t>
            </a:r>
            <a:r>
              <a:rPr lang="fi-FI" sz="1400" dirty="0"/>
              <a:t>ehdot </a:t>
            </a:r>
            <a:r>
              <a:rPr lang="fi-FI" sz="1400" dirty="0" smtClean="0"/>
              <a:t>ovat.</a:t>
            </a:r>
            <a:endParaRPr lang="fi-FI" sz="1400" dirty="0"/>
          </a:p>
          <a:p>
            <a:pPr marL="0" lvl="0" indent="0">
              <a:buNone/>
            </a:pPr>
            <a:r>
              <a:rPr lang="fi-FI" sz="1400" dirty="0"/>
              <a:t>E</a:t>
            </a:r>
            <a:r>
              <a:rPr lang="fi-FI" sz="1400" dirty="0" smtClean="0"/>
              <a:t>i </a:t>
            </a:r>
            <a:r>
              <a:rPr lang="fi-FI" sz="1400" dirty="0"/>
              <a:t>mitään viittausta EU-puolelle vaan kerrotaan kaikki hankinnan ehdot tarjouspyynnössä. </a:t>
            </a:r>
            <a:r>
              <a:rPr lang="fi-FI" sz="1400" dirty="0" smtClean="0"/>
              <a:t>Ehtoja ovat ainakin, missä </a:t>
            </a:r>
            <a:r>
              <a:rPr lang="fi-FI" sz="1400" dirty="0"/>
              <a:t>vaiheessa hankintaa koskevat asiakirjat annetaan </a:t>
            </a:r>
            <a:r>
              <a:rPr lang="fi-FI" sz="1400" dirty="0" smtClean="0"/>
              <a:t>(hankintailmoitus </a:t>
            </a:r>
            <a:r>
              <a:rPr lang="fi-FI" sz="1400" dirty="0"/>
              <a:t>vai </a:t>
            </a:r>
            <a:r>
              <a:rPr lang="fi-FI" sz="1400" dirty="0" smtClean="0"/>
              <a:t>tarjouspyyntö), </a:t>
            </a:r>
            <a:r>
              <a:rPr lang="fi-FI" sz="1400" dirty="0"/>
              <a:t>mitkä ovat soveltuvuusvaatimukset, sisältääkö menettely tarjoajien rajaamista tai </a:t>
            </a:r>
            <a:r>
              <a:rPr lang="fi-FI" sz="1400" dirty="0" smtClean="0"/>
              <a:t>neuvotteluja</a:t>
            </a:r>
            <a:r>
              <a:rPr lang="fi-FI" sz="1400" dirty="0"/>
              <a:t>, voiko osatarjouksen antaa ja kuinka monen kanssa tehdään </a:t>
            </a:r>
            <a:r>
              <a:rPr lang="fi-FI" sz="1400" dirty="0" smtClean="0"/>
              <a:t>sopimus. </a:t>
            </a:r>
          </a:p>
          <a:p>
            <a:pPr marL="0" lvl="0" indent="0">
              <a:buNone/>
            </a:pPr>
            <a:endParaRPr lang="fi-FI" sz="1400" dirty="0"/>
          </a:p>
          <a:p>
            <a:pPr marL="0" lvl="0" indent="0">
              <a:buNone/>
            </a:pPr>
            <a:r>
              <a:rPr lang="fi-FI" sz="1400" dirty="0" smtClean="0"/>
              <a:t>Menettelyssä </a:t>
            </a:r>
            <a:r>
              <a:rPr lang="fi-FI" sz="1400" dirty="0"/>
              <a:t>on huomioitava avoimuus, tarjoajien tasapuolinen ja syrjimätön kohtelu sekä suhteellisuus asetetuissa vaatimuksissa. </a:t>
            </a:r>
          </a:p>
        </p:txBody>
      </p:sp>
      <p:sp>
        <p:nvSpPr>
          <p:cNvPr id="4" name="Alatunnisteen paikkamerkki 3"/>
          <p:cNvSpPr>
            <a:spLocks noGrp="1"/>
          </p:cNvSpPr>
          <p:nvPr>
            <p:ph type="ftr" sz="quarter" idx="11"/>
          </p:nvPr>
        </p:nvSpPr>
        <p:spPr/>
        <p:txBody>
          <a:bodyPr/>
          <a:lstStyle/>
          <a:p>
            <a:r>
              <a:rPr lang="fi-FI" smtClean="0"/>
              <a:t>HANKINNAN SUUNNITTELU</a:t>
            </a:r>
            <a:endParaRPr lang="fi-FI" dirty="0"/>
          </a:p>
        </p:txBody>
      </p:sp>
      <p:sp>
        <p:nvSpPr>
          <p:cNvPr id="5" name="Dian numeron paikkamerkki 4"/>
          <p:cNvSpPr>
            <a:spLocks noGrp="1"/>
          </p:cNvSpPr>
          <p:nvPr>
            <p:ph type="sldNum" sz="quarter" idx="12"/>
          </p:nvPr>
        </p:nvSpPr>
        <p:spPr/>
        <p:txBody>
          <a:bodyPr/>
          <a:lstStyle/>
          <a:p>
            <a:fld id="{CAA70CE6-33A0-41BE-ACCA-99E5A52BC5F9}" type="slidenum">
              <a:rPr lang="fi-FI" smtClean="0"/>
              <a:pPr/>
              <a:t>51</a:t>
            </a:fld>
            <a:endParaRPr lang="fi-FI"/>
          </a:p>
        </p:txBody>
      </p:sp>
      <p:sp>
        <p:nvSpPr>
          <p:cNvPr id="6" name="Vuokaaviosymboli: Liitin 5"/>
          <p:cNvSpPr/>
          <p:nvPr/>
        </p:nvSpPr>
        <p:spPr>
          <a:xfrm rot="16200000">
            <a:off x="599739" y="3016018"/>
            <a:ext cx="457200" cy="457200"/>
          </a:xfrm>
          <a:prstGeom prst="flowChartConnector">
            <a:avLst/>
          </a:prstGeom>
          <a:ln>
            <a:noFill/>
          </a:ln>
        </p:spPr>
        <p:style>
          <a:lnRef idx="3">
            <a:schemeClr val="lt1"/>
          </a:lnRef>
          <a:fillRef idx="1">
            <a:schemeClr val="accent2"/>
          </a:fillRef>
          <a:effectRef idx="1">
            <a:schemeClr val="accent2"/>
          </a:effectRef>
          <a:fontRef idx="minor">
            <a:schemeClr val="lt1"/>
          </a:fontRef>
        </p:style>
        <p:txBody>
          <a:bodyPr vert="vert" rtlCol="0" anchor="ctr"/>
          <a:lstStyle/>
          <a:p>
            <a:pPr algn="ctr"/>
            <a:r>
              <a:rPr lang="fi-FI" sz="1400" dirty="0">
                <a:ln w="0"/>
                <a:solidFill>
                  <a:schemeClr val="bg1"/>
                </a:solidFill>
                <a:effectLst>
                  <a:outerShdw blurRad="38100" dist="25400" dir="5400000" algn="ctr" rotWithShape="0">
                    <a:srgbClr val="6E747A">
                      <a:alpha val="43000"/>
                    </a:srgbClr>
                  </a:outerShdw>
                </a:effectLst>
              </a:rPr>
              <a:t>1</a:t>
            </a:r>
          </a:p>
        </p:txBody>
      </p:sp>
      <p:sp>
        <p:nvSpPr>
          <p:cNvPr id="7" name="Vuokaaviosymboli: Liitin 6"/>
          <p:cNvSpPr/>
          <p:nvPr/>
        </p:nvSpPr>
        <p:spPr>
          <a:xfrm rot="16200000">
            <a:off x="599739" y="3646391"/>
            <a:ext cx="457200" cy="457200"/>
          </a:xfrm>
          <a:prstGeom prst="flowChartConnector">
            <a:avLst/>
          </a:prstGeom>
          <a:ln>
            <a:noFill/>
          </a:ln>
        </p:spPr>
        <p:style>
          <a:lnRef idx="3">
            <a:schemeClr val="lt1"/>
          </a:lnRef>
          <a:fillRef idx="1">
            <a:schemeClr val="accent2"/>
          </a:fillRef>
          <a:effectRef idx="1">
            <a:schemeClr val="accent2"/>
          </a:effectRef>
          <a:fontRef idx="minor">
            <a:schemeClr val="lt1"/>
          </a:fontRef>
        </p:style>
        <p:txBody>
          <a:bodyPr vert="vert" rtlCol="0" anchor="ctr"/>
          <a:lstStyle/>
          <a:p>
            <a:pPr algn="ctr"/>
            <a:r>
              <a:rPr lang="fi-FI" sz="1400" dirty="0">
                <a:ln w="0"/>
                <a:solidFill>
                  <a:schemeClr val="bg1"/>
                </a:solidFill>
                <a:effectLst>
                  <a:outerShdw blurRad="38100" dist="25400" dir="5400000" algn="ctr" rotWithShape="0">
                    <a:srgbClr val="6E747A">
                      <a:alpha val="43000"/>
                    </a:srgbClr>
                  </a:outerShdw>
                </a:effectLst>
              </a:rPr>
              <a:t>2</a:t>
            </a:r>
          </a:p>
        </p:txBody>
      </p:sp>
      <p:sp>
        <p:nvSpPr>
          <p:cNvPr id="8" name="Vuokaaviosymboli: Liitin 7"/>
          <p:cNvSpPr/>
          <p:nvPr/>
        </p:nvSpPr>
        <p:spPr>
          <a:xfrm rot="16200000">
            <a:off x="599739" y="4300272"/>
            <a:ext cx="457200" cy="457200"/>
          </a:xfrm>
          <a:prstGeom prst="flowChartConnector">
            <a:avLst/>
          </a:prstGeom>
          <a:ln>
            <a:noFill/>
          </a:ln>
        </p:spPr>
        <p:style>
          <a:lnRef idx="3">
            <a:schemeClr val="lt1"/>
          </a:lnRef>
          <a:fillRef idx="1">
            <a:schemeClr val="accent2"/>
          </a:fillRef>
          <a:effectRef idx="1">
            <a:schemeClr val="accent2"/>
          </a:effectRef>
          <a:fontRef idx="minor">
            <a:schemeClr val="lt1"/>
          </a:fontRef>
        </p:style>
        <p:txBody>
          <a:bodyPr vert="vert" rtlCol="0" anchor="ctr"/>
          <a:lstStyle/>
          <a:p>
            <a:pPr algn="ctr"/>
            <a:r>
              <a:rPr lang="fi-FI" sz="1400" dirty="0" smtClean="0">
                <a:ln w="0"/>
                <a:solidFill>
                  <a:schemeClr val="bg1"/>
                </a:solidFill>
                <a:effectLst>
                  <a:outerShdw blurRad="38100" dist="25400" dir="5400000" algn="ctr" rotWithShape="0">
                    <a:srgbClr val="6E747A">
                      <a:alpha val="43000"/>
                    </a:srgbClr>
                  </a:outerShdw>
                </a:effectLst>
              </a:rPr>
              <a:t>3</a:t>
            </a:r>
            <a:endParaRPr lang="fi-FI" sz="1400" dirty="0">
              <a:ln w="0"/>
              <a:solidFill>
                <a:schemeClr val="bg1"/>
              </a:solidFill>
              <a:effectLst>
                <a:outerShdw blurRad="38100" dist="25400" dir="5400000" algn="ctr" rotWithShape="0">
                  <a:srgbClr val="6E747A">
                    <a:alpha val="43000"/>
                  </a:srgbClr>
                </a:outerShdw>
              </a:effectLst>
            </a:endParaRPr>
          </a:p>
        </p:txBody>
      </p:sp>
      <p:sp>
        <p:nvSpPr>
          <p:cNvPr id="9" name="Suorakulmio 8"/>
          <p:cNvSpPr/>
          <p:nvPr/>
        </p:nvSpPr>
        <p:spPr>
          <a:xfrm>
            <a:off x="1097279" y="1399981"/>
            <a:ext cx="8864867" cy="1175103"/>
          </a:xfrm>
          <a:prstGeom prst="rect">
            <a:avLst/>
          </a:prstGeom>
          <a:solidFill>
            <a:schemeClr val="bg1"/>
          </a:solid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fi-FI" sz="1400" b="1" dirty="0">
                <a:solidFill>
                  <a:prstClr val="black"/>
                </a:solidFill>
              </a:rPr>
              <a:t>Hankintalaissa ei </a:t>
            </a:r>
            <a:r>
              <a:rPr lang="fi-FI" sz="1400" b="1" dirty="0" smtClean="0">
                <a:solidFill>
                  <a:prstClr val="black"/>
                </a:solidFill>
              </a:rPr>
              <a:t>määritetä </a:t>
            </a:r>
            <a:r>
              <a:rPr lang="fi-FI" sz="1400" b="1" dirty="0">
                <a:solidFill>
                  <a:prstClr val="black"/>
                </a:solidFill>
              </a:rPr>
              <a:t>kansallisia hankintamenettelyjä lainkaan. </a:t>
            </a:r>
            <a:r>
              <a:rPr lang="fi-FI" sz="1400" dirty="0">
                <a:solidFill>
                  <a:prstClr val="black"/>
                </a:solidFill>
              </a:rPr>
              <a:t>Siksi EU-kynnysarvon alittavissa kansallisissa hankinnoissa </a:t>
            </a:r>
            <a:r>
              <a:rPr lang="fi-FI" sz="1400" dirty="0" smtClean="0">
                <a:solidFill>
                  <a:prstClr val="black"/>
                </a:solidFill>
              </a:rPr>
              <a:t>sekä hankintalain </a:t>
            </a:r>
            <a:r>
              <a:rPr lang="fi-FI" sz="1400" dirty="0">
                <a:solidFill>
                  <a:prstClr val="black"/>
                </a:solidFill>
              </a:rPr>
              <a:t>liitteen E mukaisissa SOTE- ja erityisten palvelujen </a:t>
            </a:r>
            <a:r>
              <a:rPr lang="fi-FI" sz="1400" dirty="0" smtClean="0">
                <a:solidFill>
                  <a:prstClr val="black"/>
                </a:solidFill>
              </a:rPr>
              <a:t>hankinnoissa ja käyttöoikeussopimusten kilpailuttamisessa </a:t>
            </a:r>
            <a:r>
              <a:rPr lang="fi-FI" sz="1400" dirty="0">
                <a:solidFill>
                  <a:prstClr val="black"/>
                </a:solidFill>
              </a:rPr>
              <a:t>kaupunki </a:t>
            </a:r>
            <a:r>
              <a:rPr lang="fi-FI" sz="1400" dirty="0" smtClean="0">
                <a:solidFill>
                  <a:prstClr val="black"/>
                </a:solidFill>
              </a:rPr>
              <a:t>voi määritellä omia vapaampia hankintamenettelyjä. </a:t>
            </a:r>
            <a:br>
              <a:rPr lang="fi-FI" sz="1400" dirty="0" smtClean="0">
                <a:solidFill>
                  <a:prstClr val="black"/>
                </a:solidFill>
              </a:rPr>
            </a:br>
            <a:r>
              <a:rPr lang="fi-FI" sz="1400" b="1" dirty="0" smtClean="0">
                <a:solidFill>
                  <a:prstClr val="black"/>
                </a:solidFill>
              </a:rPr>
              <a:t>Tässä onkin huomattava mahdollisuus innovatiivisten hankintojen toteutuksissa. </a:t>
            </a:r>
            <a:endParaRPr lang="fi-FI" sz="1400" dirty="0">
              <a:solidFill>
                <a:prstClr val="black"/>
              </a:solidFill>
            </a:endParaRPr>
          </a:p>
        </p:txBody>
      </p:sp>
      <p:sp>
        <p:nvSpPr>
          <p:cNvPr id="11" name="Suorakulmio 10">
            <a:hlinkClick r:id="rId2"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Tree>
    <p:extLst>
      <p:ext uri="{BB962C8B-B14F-4D97-AF65-F5344CB8AC3E}">
        <p14:creationId xmlns:p14="http://schemas.microsoft.com/office/powerpoint/2010/main" val="1681143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Pienhankinnat</a:t>
            </a:r>
            <a:endParaRPr lang="fi-FI" dirty="0"/>
          </a:p>
        </p:txBody>
      </p:sp>
      <p:sp>
        <p:nvSpPr>
          <p:cNvPr id="3" name="Sisällön paikkamerkki 2"/>
          <p:cNvSpPr>
            <a:spLocks noGrp="1"/>
          </p:cNvSpPr>
          <p:nvPr>
            <p:ph idx="1"/>
          </p:nvPr>
        </p:nvSpPr>
        <p:spPr>
          <a:xfrm>
            <a:off x="1097280" y="1507067"/>
            <a:ext cx="5227320" cy="3585460"/>
          </a:xfrm>
        </p:spPr>
        <p:txBody>
          <a:bodyPr>
            <a:noAutofit/>
          </a:bodyPr>
          <a:lstStyle/>
          <a:p>
            <a:pPr marL="0" indent="0">
              <a:buNone/>
            </a:pPr>
            <a:r>
              <a:rPr lang="fi-FI" sz="1200" b="1" dirty="0"/>
              <a:t>Alle 15 000 euron hankinta, ei pakkoa </a:t>
            </a:r>
            <a:r>
              <a:rPr lang="fi-FI" sz="1200" b="1" dirty="0" smtClean="0"/>
              <a:t>kilpailuttaa</a:t>
            </a:r>
            <a:endParaRPr lang="fi-FI" sz="1200" dirty="0"/>
          </a:p>
          <a:p>
            <a:r>
              <a:rPr lang="fi-FI" sz="1200" dirty="0" smtClean="0"/>
              <a:t>Tampereen hankintaohje</a:t>
            </a:r>
            <a:r>
              <a:rPr lang="fi-FI" sz="1200" i="1" dirty="0"/>
              <a:t>: ”Pienhankinta on mahdollista tehdä </a:t>
            </a:r>
            <a:r>
              <a:rPr lang="fi-FI" sz="1200" b="1" i="1" dirty="0"/>
              <a:t>ilman kilpailuttamista,</a:t>
            </a:r>
            <a:r>
              <a:rPr lang="fi-FI" sz="1200" i="1" dirty="0"/>
              <a:t> mikäli hankinta on arvoltaan vähäinen tai kilpailuttaminen on muutoin epätarkoituksenmukaista. Hankinnan arvoa pidetään vähäisenä, mikäli sen </a:t>
            </a:r>
            <a:r>
              <a:rPr lang="fi-FI" sz="1200" b="1" i="1" dirty="0"/>
              <a:t>ennakoitu arvo alittaa 15.000 euroa</a:t>
            </a:r>
            <a:r>
              <a:rPr lang="fi-FI" sz="1200" i="1" dirty="0"/>
              <a:t> (alv 0 %). Tällöin hankinnasta ei myöskään tarvitse tehdä viranhaltijapäätöstä. Hankinta on kuitenkin dokumentoitava yksikön päättämällä, tarkoituksenmukaisella tavalla</a:t>
            </a:r>
            <a:r>
              <a:rPr lang="fi-FI" sz="1200" i="1" dirty="0" smtClean="0"/>
              <a:t>.”</a:t>
            </a:r>
            <a:endParaRPr lang="fi-FI" sz="1200" dirty="0"/>
          </a:p>
          <a:p>
            <a:r>
              <a:rPr lang="fi-FI" sz="1200" dirty="0"/>
              <a:t>Tarkoittaa että ei tarvitse pyytää tarjouksia useammalta jos ei erityisesti halua. Silti julkisten varojen fiksun käytön näkökulmasta on hyvä olla selvillä hintatasosta ja varmistua, että hintataso on kohdallaan hankinnan kohteeseen </a:t>
            </a:r>
            <a:r>
              <a:rPr lang="fi-FI" sz="1200" dirty="0" smtClean="0"/>
              <a:t>nähden. Kaupungin </a:t>
            </a:r>
            <a:r>
              <a:rPr lang="fi-FI" sz="1200" dirty="0"/>
              <a:t>ohjeistus ei </a:t>
            </a:r>
            <a:r>
              <a:rPr lang="fi-FI" sz="1200" dirty="0" smtClean="0"/>
              <a:t>kuitenkaan edellytä </a:t>
            </a:r>
            <a:r>
              <a:rPr lang="fi-FI" sz="1200" dirty="0"/>
              <a:t>kilpailuttamista </a:t>
            </a:r>
            <a:r>
              <a:rPr lang="fi-FI" sz="1200" dirty="0" smtClean="0"/>
              <a:t>alle </a:t>
            </a:r>
            <a:r>
              <a:rPr lang="fi-FI" sz="1200" dirty="0"/>
              <a:t>15 000 </a:t>
            </a:r>
            <a:r>
              <a:rPr lang="fi-FI" sz="1200" dirty="0" smtClean="0"/>
              <a:t>euron jäävien </a:t>
            </a:r>
            <a:r>
              <a:rPr lang="fi-FI" sz="1200" dirty="0"/>
              <a:t>hankintojen osalta. </a:t>
            </a:r>
            <a:endParaRPr lang="fi-FI" sz="1200" dirty="0" smtClean="0"/>
          </a:p>
          <a:p>
            <a:pPr lvl="0"/>
            <a:r>
              <a:rPr lang="fi-FI" sz="1200" dirty="0"/>
              <a:t>Projekteissa jotka saavat ulkopuolista rahoitusta on hyvä pyrkiä etukäteen selvittämään rahoittajan kanta hankinnan kilpailuttamatta </a:t>
            </a:r>
            <a:r>
              <a:rPr lang="fi-FI" sz="1200" dirty="0" smtClean="0"/>
              <a:t>jättämiseen. </a:t>
            </a:r>
            <a:r>
              <a:rPr lang="fi-FI" sz="1200" dirty="0"/>
              <a:t>Kilpailuttamista voidaan vaatia myös alle 15 000 euron hankinnoista.</a:t>
            </a:r>
          </a:p>
          <a:p>
            <a:pPr lvl="0"/>
            <a:r>
              <a:rPr lang="fi-FI" sz="1200" dirty="0"/>
              <a:t>Huomattava, että 9000 euron ylittävissä palveluhankinnoissa tulee tarkistaa toimittajan tilaajavastuuasiat.  </a:t>
            </a:r>
          </a:p>
        </p:txBody>
      </p:sp>
      <p:sp>
        <p:nvSpPr>
          <p:cNvPr id="4" name="Alatunnisteen paikkamerkki 3"/>
          <p:cNvSpPr>
            <a:spLocks noGrp="1"/>
          </p:cNvSpPr>
          <p:nvPr>
            <p:ph type="ftr" sz="quarter" idx="11"/>
          </p:nvPr>
        </p:nvSpPr>
        <p:spPr/>
        <p:txBody>
          <a:bodyPr/>
          <a:lstStyle/>
          <a:p>
            <a:r>
              <a:rPr lang="fi-FI" smtClean="0"/>
              <a:t>HANKINNAN SUUNNITTELU</a:t>
            </a:r>
            <a:endParaRPr lang="fi-FI" dirty="0"/>
          </a:p>
        </p:txBody>
      </p:sp>
      <p:sp>
        <p:nvSpPr>
          <p:cNvPr id="5" name="Dian numeron paikkamerkki 4"/>
          <p:cNvSpPr>
            <a:spLocks noGrp="1"/>
          </p:cNvSpPr>
          <p:nvPr>
            <p:ph type="sldNum" sz="quarter" idx="12"/>
          </p:nvPr>
        </p:nvSpPr>
        <p:spPr/>
        <p:txBody>
          <a:bodyPr/>
          <a:lstStyle/>
          <a:p>
            <a:fld id="{CAA70CE6-33A0-41BE-ACCA-99E5A52BC5F9}" type="slidenum">
              <a:rPr lang="fi-FI" smtClean="0"/>
              <a:t>52</a:t>
            </a:fld>
            <a:endParaRPr lang="fi-FI"/>
          </a:p>
        </p:txBody>
      </p:sp>
      <p:sp>
        <p:nvSpPr>
          <p:cNvPr id="6" name="Sisällön paikkamerkki 2"/>
          <p:cNvSpPr txBox="1">
            <a:spLocks/>
          </p:cNvSpPr>
          <p:nvPr/>
        </p:nvSpPr>
        <p:spPr>
          <a:xfrm>
            <a:off x="6431280" y="1501223"/>
            <a:ext cx="5227320" cy="4023360"/>
          </a:xfrm>
          <a:prstGeom prst="rect">
            <a:avLst/>
          </a:prstGeom>
        </p:spPr>
        <p:txBody>
          <a:bodyPr vert="horz" lIns="0" tIns="45720" rIns="0" bIns="45720" rtlCol="0">
            <a:normAutofit fontScale="92500" lnSpcReduction="10000"/>
          </a:bodyPr>
          <a:lstStyle>
            <a:lvl1pPr marL="342908" indent="-342908"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tx1">
                    <a:lumMod val="75000"/>
                    <a:lumOff val="25000"/>
                  </a:schemeClr>
                </a:solidFill>
                <a:latin typeface="+mn-lt"/>
                <a:ea typeface="+mn-ea"/>
                <a:cs typeface="+mn-cs"/>
              </a:defRPr>
            </a:lvl1pPr>
            <a:lvl2pPr marL="384058"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2pPr>
            <a:lvl3pPr marL="566942"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3pPr>
            <a:lvl4pPr marL="749827"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4pPr>
            <a:lvl5pPr marL="932711"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0" indent="0">
              <a:buNone/>
            </a:pPr>
            <a:r>
              <a:rPr lang="fi-FI" sz="1300" b="1" dirty="0"/>
              <a:t>Pienhankinta </a:t>
            </a:r>
            <a:r>
              <a:rPr lang="fi-FI" sz="1300" b="1" dirty="0" smtClean="0"/>
              <a:t>vähintään 15</a:t>
            </a:r>
            <a:r>
              <a:rPr lang="fi-FI" sz="1300" b="1" dirty="0"/>
              <a:t> 000 euroa, kevyt kilpailuttaminen</a:t>
            </a:r>
            <a:r>
              <a:rPr lang="fi-FI" sz="1300" dirty="0"/>
              <a:t> </a:t>
            </a:r>
            <a:r>
              <a:rPr lang="fi-FI" sz="1300" dirty="0" smtClean="0"/>
              <a:t>(</a:t>
            </a:r>
            <a:r>
              <a:rPr lang="fi-FI" sz="1300" dirty="0"/>
              <a:t>ellei erityisiä perusteita jättää kilpailuttamatta ks. hankintaohje kohta 5.3)</a:t>
            </a:r>
          </a:p>
          <a:p>
            <a:r>
              <a:rPr lang="fi-FI" sz="1300" dirty="0" smtClean="0"/>
              <a:t>Jos </a:t>
            </a:r>
            <a:r>
              <a:rPr lang="fi-FI" sz="1300" dirty="0"/>
              <a:t>hankinta </a:t>
            </a:r>
            <a:r>
              <a:rPr lang="fi-FI" sz="1300" dirty="0" smtClean="0"/>
              <a:t>on vähintään 15</a:t>
            </a:r>
            <a:r>
              <a:rPr lang="fi-FI" sz="1300" dirty="0"/>
              <a:t> 000 euroa (mutta alle kansallisten kynnysarvojen), on hankintaohjeessa kuvattu tapoja niiden toteuttamiseen. Kevyin mahdollinen kilpailuttamisen tapa on toteuttaa ”neuvottelumenettely</a:t>
            </a:r>
            <a:r>
              <a:rPr lang="fi-FI" sz="1300" dirty="0" smtClean="0"/>
              <a:t>”.</a:t>
            </a:r>
            <a:br>
              <a:rPr lang="fi-FI" sz="1300" dirty="0" smtClean="0"/>
            </a:br>
            <a:r>
              <a:rPr lang="fi-FI" sz="1300" dirty="0" smtClean="0"/>
              <a:t/>
            </a:r>
            <a:br>
              <a:rPr lang="fi-FI" sz="1300" dirty="0" smtClean="0"/>
            </a:br>
            <a:r>
              <a:rPr lang="fi-FI" sz="1300" i="1" dirty="0" smtClean="0"/>
              <a:t>”</a:t>
            </a:r>
            <a:r>
              <a:rPr lang="fi-FI" sz="1300" i="1" dirty="0"/>
              <a:t>Menettelyyn tulee ottaa mukaan vähintään kaksi ehdokasta. Neuvottelut voidaan toteuttaa esim. puhelimitse ja sähköpostin välityksellä. Mikäli kirjallista tarjouspyyntöä ei tehdä tai tarjouksia ei pyydetä kirjallisesti, neuvotteluista tehdään muistiinpanot, joihin perustuen hankintapäätös voidaan tehdä. Suositeltavaa kuitenkin on, että kevyessäkin neuvottelumenettelyssä käytetään kirjallista (vapaamuotoista) tarjouspyyntöä ja tarjoukset annetaan kirjallisina.”</a:t>
            </a:r>
            <a:endParaRPr lang="fi-FI" sz="1300" dirty="0"/>
          </a:p>
          <a:p>
            <a:r>
              <a:rPr lang="fi-FI" sz="1300" dirty="0" smtClean="0"/>
              <a:t>Tarkoittaa </a:t>
            </a:r>
            <a:r>
              <a:rPr lang="fi-FI" sz="1300" dirty="0"/>
              <a:t>siis kevyttä kilpailuttamista, ja esimerkiksi suullisesti tehdyn tarjouksen osalta on ylös kirjattava </a:t>
            </a:r>
          </a:p>
          <a:p>
            <a:pPr lvl="2"/>
            <a:r>
              <a:rPr lang="fi-FI" sz="1300" dirty="0"/>
              <a:t>Tarjoajayrityksen nimi ja Y-tunnus</a:t>
            </a:r>
          </a:p>
          <a:p>
            <a:pPr lvl="2"/>
            <a:r>
              <a:rPr lang="fi-FI" sz="1300" dirty="0"/>
              <a:t>Hankinnan kohde eli tarjottu tavara, palvelu tai rakennustyö, ja määrä sekä sopimuskausi</a:t>
            </a:r>
          </a:p>
          <a:p>
            <a:pPr lvl="2"/>
            <a:r>
              <a:rPr lang="fi-FI" sz="1300" dirty="0"/>
              <a:t>Hankinnan kokonaishinta kaikkine kuluineen ilman arvonlisäveroa (voidaan ilmoittaa myös sopimuksen vuosihintaa hyväksikäyttäen)</a:t>
            </a:r>
          </a:p>
          <a:p>
            <a:pPr lvl="2"/>
            <a:r>
              <a:rPr lang="fi-FI" sz="1300" dirty="0"/>
              <a:t>Muut keskeiset ehdot (aikataulu, toimitus- ja maksuehdot</a:t>
            </a:r>
            <a:r>
              <a:rPr lang="fi-FI" sz="1300" dirty="0" smtClean="0"/>
              <a:t>).</a:t>
            </a:r>
            <a:endParaRPr lang="fi-FI" sz="1300" dirty="0"/>
          </a:p>
        </p:txBody>
      </p:sp>
      <p:sp>
        <p:nvSpPr>
          <p:cNvPr id="7" name="Suorakulmio 6"/>
          <p:cNvSpPr/>
          <p:nvPr/>
        </p:nvSpPr>
        <p:spPr>
          <a:xfrm>
            <a:off x="1097280" y="5393267"/>
            <a:ext cx="10349653" cy="780150"/>
          </a:xfrm>
          <a:prstGeom prst="rect">
            <a:avLst/>
          </a:prstGeom>
          <a:solidFill>
            <a:schemeClr val="bg1"/>
          </a:solid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fi-FI" sz="1200" dirty="0">
                <a:solidFill>
                  <a:schemeClr val="tx1">
                    <a:lumMod val="75000"/>
                    <a:lumOff val="25000"/>
                  </a:schemeClr>
                </a:solidFill>
              </a:rPr>
              <a:t>Pienhankintojen riittävästä dokumentoinnista on huolehdittava. Ne hankinnat, joista tehdään hankintapäätös tulee dokumentoitua päätöksentekojärjestelmän kautta. Hankinnat joista ei tehdä hankintapäätöstä on dokumentoitava yksikön päättämällä, tarkoituksenmukaisella tavalla. Kaikki sopimukset arkistoidaan Donnaan (sopimus on tehtävä sopimus tehdään kaikista palveluhankinnoista ja tavarahankinnoista jotka sisältävät palvelua). Toimeksiantosopimusten laadinnasta </a:t>
            </a:r>
            <a:r>
              <a:rPr lang="fi-FI" sz="1200" dirty="0" smtClean="0">
                <a:solidFill>
                  <a:schemeClr val="tx1">
                    <a:lumMod val="75000"/>
                    <a:lumOff val="25000"/>
                  </a:schemeClr>
                </a:solidFill>
              </a:rPr>
              <a:t>kaupungilla on </a:t>
            </a:r>
            <a:r>
              <a:rPr lang="fi-FI" sz="1200" dirty="0">
                <a:solidFill>
                  <a:schemeClr val="tx1">
                    <a:lumMod val="75000"/>
                    <a:lumOff val="25000"/>
                  </a:schemeClr>
                </a:solidFill>
              </a:rPr>
              <a:t>täydentävä, erillinen </a:t>
            </a:r>
            <a:r>
              <a:rPr lang="fi-FI" sz="1200" dirty="0" smtClean="0">
                <a:solidFill>
                  <a:schemeClr val="tx1">
                    <a:lumMod val="75000"/>
                    <a:lumOff val="25000"/>
                  </a:schemeClr>
                </a:solidFill>
              </a:rPr>
              <a:t>ohjeistus</a:t>
            </a:r>
            <a:r>
              <a:rPr lang="fi-FI" sz="1200" dirty="0">
                <a:solidFill>
                  <a:schemeClr val="tx1">
                    <a:lumMod val="75000"/>
                    <a:lumOff val="25000"/>
                  </a:schemeClr>
                </a:solidFill>
              </a:rPr>
              <a:t>.</a:t>
            </a:r>
          </a:p>
        </p:txBody>
      </p:sp>
      <p:sp>
        <p:nvSpPr>
          <p:cNvPr id="8" name="Suorakulmio 7">
            <a:hlinkClick r:id="rId2"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Tree>
    <p:extLst>
      <p:ext uri="{BB962C8B-B14F-4D97-AF65-F5344CB8AC3E}">
        <p14:creationId xmlns:p14="http://schemas.microsoft.com/office/powerpoint/2010/main" val="581461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Kuva 14"/>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2347" y="2160565"/>
            <a:ext cx="6807510" cy="3922885"/>
          </a:xfrm>
          <a:prstGeom prst="rect">
            <a:avLst/>
          </a:prstGeom>
        </p:spPr>
      </p:pic>
      <p:sp>
        <p:nvSpPr>
          <p:cNvPr id="23" name="Suorakulmio 22"/>
          <p:cNvSpPr/>
          <p:nvPr/>
        </p:nvSpPr>
        <p:spPr>
          <a:xfrm>
            <a:off x="282347" y="2167604"/>
            <a:ext cx="6807510" cy="69983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400" dirty="0" smtClean="0"/>
              <a:t>Ovatko tarpeet selvillä?</a:t>
            </a:r>
            <a:endParaRPr lang="fi-FI" sz="1400" dirty="0"/>
          </a:p>
        </p:txBody>
      </p:sp>
      <p:sp>
        <p:nvSpPr>
          <p:cNvPr id="2" name="Otsikko 1"/>
          <p:cNvSpPr>
            <a:spLocks noGrp="1"/>
          </p:cNvSpPr>
          <p:nvPr>
            <p:ph type="title"/>
          </p:nvPr>
        </p:nvSpPr>
        <p:spPr/>
        <p:txBody>
          <a:bodyPr/>
          <a:lstStyle/>
          <a:p>
            <a:r>
              <a:rPr lang="fi-FI" dirty="0" smtClean="0"/>
              <a:t>Innovatiivisten hankintojen menettelytavat</a:t>
            </a:r>
            <a:endParaRPr lang="fi-FI" dirty="0"/>
          </a:p>
        </p:txBody>
      </p:sp>
      <p:sp>
        <p:nvSpPr>
          <p:cNvPr id="5" name="Ellipsi 4"/>
          <p:cNvSpPr/>
          <p:nvPr/>
        </p:nvSpPr>
        <p:spPr>
          <a:xfrm>
            <a:off x="5395013" y="2175636"/>
            <a:ext cx="681567" cy="681567"/>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smtClean="0">
                <a:solidFill>
                  <a:schemeClr val="bg1">
                    <a:lumMod val="50000"/>
                  </a:schemeClr>
                </a:solidFill>
              </a:rPr>
              <a:t>Kyllä</a:t>
            </a:r>
            <a:r>
              <a:rPr lang="fi-FI" sz="1400" dirty="0" smtClean="0"/>
              <a:t> </a:t>
            </a:r>
            <a:endParaRPr lang="fi-FI" sz="1400" dirty="0"/>
          </a:p>
        </p:txBody>
      </p:sp>
      <p:sp>
        <p:nvSpPr>
          <p:cNvPr id="6" name="Ellipsi 5">
            <a:hlinkClick r:id="rId4" action="ppaction://hlinksldjump"/>
          </p:cNvPr>
          <p:cNvSpPr/>
          <p:nvPr/>
        </p:nvSpPr>
        <p:spPr>
          <a:xfrm>
            <a:off x="6243670" y="2170728"/>
            <a:ext cx="681568" cy="68156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smtClean="0">
                <a:solidFill>
                  <a:schemeClr val="bg1">
                    <a:lumMod val="50000"/>
                  </a:schemeClr>
                </a:solidFill>
              </a:rPr>
              <a:t>Ei</a:t>
            </a:r>
            <a:r>
              <a:rPr lang="fi-FI" sz="1400" dirty="0" smtClean="0">
                <a:solidFill>
                  <a:schemeClr val="bg1">
                    <a:lumMod val="50000"/>
                  </a:schemeClr>
                </a:solidFill>
              </a:rPr>
              <a:t> </a:t>
            </a:r>
            <a:endParaRPr lang="fi-FI" sz="1400" dirty="0">
              <a:solidFill>
                <a:schemeClr val="bg1">
                  <a:lumMod val="50000"/>
                </a:schemeClr>
              </a:solidFill>
            </a:endParaRPr>
          </a:p>
        </p:txBody>
      </p:sp>
      <p:sp>
        <p:nvSpPr>
          <p:cNvPr id="7" name="Suorakulmio 6"/>
          <p:cNvSpPr/>
          <p:nvPr/>
        </p:nvSpPr>
        <p:spPr>
          <a:xfrm>
            <a:off x="282347" y="2947901"/>
            <a:ext cx="6807510" cy="71103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400" dirty="0" smtClean="0"/>
              <a:t>Tiedetäänkö markkinoista tarpeeksi, jotta vaatimukset </a:t>
            </a:r>
          </a:p>
          <a:p>
            <a:r>
              <a:rPr lang="fi-FI" sz="1400" dirty="0" smtClean="0"/>
              <a:t>hankittavalle ratkaisulle voidaan määritellä? </a:t>
            </a:r>
            <a:endParaRPr lang="fi-FI" sz="1400" dirty="0"/>
          </a:p>
        </p:txBody>
      </p:sp>
      <p:sp>
        <p:nvSpPr>
          <p:cNvPr id="8" name="Ellipsi 7"/>
          <p:cNvSpPr/>
          <p:nvPr/>
        </p:nvSpPr>
        <p:spPr>
          <a:xfrm>
            <a:off x="5395013" y="2958275"/>
            <a:ext cx="658303" cy="65830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smtClean="0">
                <a:solidFill>
                  <a:schemeClr val="bg1">
                    <a:lumMod val="50000"/>
                  </a:schemeClr>
                </a:solidFill>
              </a:rPr>
              <a:t>Kyllä</a:t>
            </a:r>
            <a:endParaRPr lang="fi-FI" sz="1100" dirty="0">
              <a:solidFill>
                <a:schemeClr val="bg1">
                  <a:lumMod val="50000"/>
                </a:schemeClr>
              </a:solidFill>
            </a:endParaRPr>
          </a:p>
        </p:txBody>
      </p:sp>
      <p:sp>
        <p:nvSpPr>
          <p:cNvPr id="9" name="Ellipsi 8">
            <a:hlinkClick r:id="rId5" action="ppaction://hlinksldjump"/>
          </p:cNvPr>
          <p:cNvSpPr/>
          <p:nvPr/>
        </p:nvSpPr>
        <p:spPr>
          <a:xfrm>
            <a:off x="6240750" y="2967964"/>
            <a:ext cx="661673" cy="66167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smtClean="0">
                <a:solidFill>
                  <a:schemeClr val="bg1">
                    <a:lumMod val="50000"/>
                  </a:schemeClr>
                </a:solidFill>
              </a:rPr>
              <a:t>Ei</a:t>
            </a:r>
            <a:endParaRPr lang="fi-FI" sz="1100" dirty="0">
              <a:solidFill>
                <a:schemeClr val="bg1">
                  <a:lumMod val="50000"/>
                </a:schemeClr>
              </a:solidFill>
            </a:endParaRPr>
          </a:p>
        </p:txBody>
      </p:sp>
      <p:sp>
        <p:nvSpPr>
          <p:cNvPr id="10" name="Suorakulmio 9"/>
          <p:cNvSpPr/>
          <p:nvPr/>
        </p:nvSpPr>
        <p:spPr>
          <a:xfrm>
            <a:off x="282347" y="3729730"/>
            <a:ext cx="6807510" cy="75432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400" dirty="0"/>
              <a:t>T</a:t>
            </a:r>
            <a:r>
              <a:rPr lang="fi-FI" sz="1400" dirty="0" smtClean="0"/>
              <a:t>arvitaanko tutkimus- ja kehitys (</a:t>
            </a:r>
            <a:r>
              <a:rPr lang="fi-FI" sz="1400" dirty="0" err="1" smtClean="0"/>
              <a:t>t&amp;k</a:t>
            </a:r>
            <a:r>
              <a:rPr lang="fi-FI" sz="1400" dirty="0" smtClean="0"/>
              <a:t>)-työtä ennen hankintaa?</a:t>
            </a:r>
            <a:endParaRPr lang="fi-FI" sz="1400" dirty="0"/>
          </a:p>
        </p:txBody>
      </p:sp>
      <p:sp>
        <p:nvSpPr>
          <p:cNvPr id="11" name="Ellipsi 10"/>
          <p:cNvSpPr/>
          <p:nvPr/>
        </p:nvSpPr>
        <p:spPr>
          <a:xfrm>
            <a:off x="5408378" y="3771131"/>
            <a:ext cx="658303" cy="65830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smtClean="0">
                <a:solidFill>
                  <a:schemeClr val="bg1">
                    <a:lumMod val="50000"/>
                  </a:schemeClr>
                </a:solidFill>
              </a:rPr>
              <a:t>Kyllä</a:t>
            </a:r>
            <a:endParaRPr lang="fi-FI" sz="1100" dirty="0">
              <a:solidFill>
                <a:schemeClr val="bg1">
                  <a:lumMod val="50000"/>
                </a:schemeClr>
              </a:solidFill>
            </a:endParaRPr>
          </a:p>
        </p:txBody>
      </p:sp>
      <p:sp>
        <p:nvSpPr>
          <p:cNvPr id="12" name="Ellipsi 11"/>
          <p:cNvSpPr/>
          <p:nvPr/>
        </p:nvSpPr>
        <p:spPr>
          <a:xfrm>
            <a:off x="6244120" y="3766460"/>
            <a:ext cx="658303" cy="65830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smtClean="0">
                <a:solidFill>
                  <a:schemeClr val="bg1">
                    <a:lumMod val="50000"/>
                  </a:schemeClr>
                </a:solidFill>
              </a:rPr>
              <a:t>Ei</a:t>
            </a:r>
            <a:endParaRPr lang="fi-FI" sz="1100" dirty="0">
              <a:solidFill>
                <a:schemeClr val="bg1">
                  <a:lumMod val="50000"/>
                </a:schemeClr>
              </a:solidFill>
            </a:endParaRPr>
          </a:p>
        </p:txBody>
      </p:sp>
      <p:sp>
        <p:nvSpPr>
          <p:cNvPr id="3" name="Suorakulmio 2"/>
          <p:cNvSpPr/>
          <p:nvPr/>
        </p:nvSpPr>
        <p:spPr>
          <a:xfrm>
            <a:off x="282347" y="4567656"/>
            <a:ext cx="6807510" cy="73754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400" dirty="0" smtClean="0"/>
              <a:t>Halutaanko </a:t>
            </a:r>
            <a:r>
              <a:rPr lang="fi-FI" sz="1400" dirty="0" err="1" smtClean="0"/>
              <a:t>t&amp;k:n</a:t>
            </a:r>
            <a:r>
              <a:rPr lang="fi-FI" sz="1400" dirty="0" smtClean="0"/>
              <a:t> tulos (tuote tai palvelu) </a:t>
            </a:r>
            <a:br>
              <a:rPr lang="fi-FI" sz="1400" dirty="0" smtClean="0"/>
            </a:br>
            <a:r>
              <a:rPr lang="fi-FI" sz="1400" dirty="0" smtClean="0"/>
              <a:t>hankkia osana samaa prosessia?</a:t>
            </a:r>
            <a:endParaRPr lang="fi-FI" sz="1400" dirty="0"/>
          </a:p>
        </p:txBody>
      </p:sp>
      <p:sp>
        <p:nvSpPr>
          <p:cNvPr id="17" name="Ellipsi 16">
            <a:hlinkClick r:id="rId6" action="ppaction://hlinksldjump"/>
          </p:cNvPr>
          <p:cNvSpPr/>
          <p:nvPr/>
        </p:nvSpPr>
        <p:spPr>
          <a:xfrm>
            <a:off x="5406644" y="4595042"/>
            <a:ext cx="658303" cy="65830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smtClean="0">
                <a:solidFill>
                  <a:schemeClr val="bg1">
                    <a:lumMod val="50000"/>
                  </a:schemeClr>
                </a:solidFill>
              </a:rPr>
              <a:t>Kyllä</a:t>
            </a:r>
            <a:endParaRPr lang="fi-FI" sz="1100" dirty="0">
              <a:solidFill>
                <a:schemeClr val="bg1">
                  <a:lumMod val="50000"/>
                </a:schemeClr>
              </a:solidFill>
            </a:endParaRPr>
          </a:p>
        </p:txBody>
      </p:sp>
      <p:sp>
        <p:nvSpPr>
          <p:cNvPr id="19" name="Ellipsi 18">
            <a:hlinkClick r:id="rId7" action="ppaction://hlinksldjump"/>
          </p:cNvPr>
          <p:cNvSpPr/>
          <p:nvPr/>
        </p:nvSpPr>
        <p:spPr>
          <a:xfrm>
            <a:off x="6244120" y="4607639"/>
            <a:ext cx="658303" cy="65830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smtClean="0">
                <a:solidFill>
                  <a:schemeClr val="bg1">
                    <a:lumMod val="50000"/>
                  </a:schemeClr>
                </a:solidFill>
              </a:rPr>
              <a:t>Ei</a:t>
            </a:r>
            <a:endParaRPr lang="fi-FI" sz="1100" dirty="0">
              <a:solidFill>
                <a:schemeClr val="bg1">
                  <a:lumMod val="50000"/>
                </a:schemeClr>
              </a:solidFill>
            </a:endParaRPr>
          </a:p>
        </p:txBody>
      </p:sp>
      <p:sp>
        <p:nvSpPr>
          <p:cNvPr id="22" name="Suorakulmio 21"/>
          <p:cNvSpPr/>
          <p:nvPr/>
        </p:nvSpPr>
        <p:spPr>
          <a:xfrm>
            <a:off x="282347" y="5381262"/>
            <a:ext cx="6807510" cy="71568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400" dirty="0" smtClean="0"/>
              <a:t>Voidaanko hankinnan kohde määritellä?</a:t>
            </a:r>
            <a:endParaRPr lang="fi-FI" sz="1400" dirty="0"/>
          </a:p>
        </p:txBody>
      </p:sp>
      <p:sp>
        <p:nvSpPr>
          <p:cNvPr id="24" name="Ellipsi 23">
            <a:hlinkClick r:id="rId8" action="ppaction://hlinksldjump"/>
          </p:cNvPr>
          <p:cNvSpPr/>
          <p:nvPr/>
        </p:nvSpPr>
        <p:spPr>
          <a:xfrm>
            <a:off x="5406644" y="5409952"/>
            <a:ext cx="658303" cy="65830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smtClean="0">
                <a:solidFill>
                  <a:schemeClr val="bg1">
                    <a:lumMod val="50000"/>
                  </a:schemeClr>
                </a:solidFill>
              </a:rPr>
              <a:t>Kyllä</a:t>
            </a:r>
            <a:endParaRPr lang="fi-FI" sz="1100" dirty="0">
              <a:solidFill>
                <a:schemeClr val="bg1">
                  <a:lumMod val="50000"/>
                </a:schemeClr>
              </a:solidFill>
            </a:endParaRPr>
          </a:p>
        </p:txBody>
      </p:sp>
      <p:sp>
        <p:nvSpPr>
          <p:cNvPr id="25" name="Ellipsi 24">
            <a:hlinkClick r:id="rId9" action="ppaction://hlinksldjump"/>
          </p:cNvPr>
          <p:cNvSpPr/>
          <p:nvPr/>
        </p:nvSpPr>
        <p:spPr>
          <a:xfrm>
            <a:off x="6244120" y="5410537"/>
            <a:ext cx="658303" cy="65830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smtClean="0">
                <a:solidFill>
                  <a:schemeClr val="bg1">
                    <a:lumMod val="50000"/>
                  </a:schemeClr>
                </a:solidFill>
              </a:rPr>
              <a:t>Ei</a:t>
            </a:r>
            <a:endParaRPr lang="fi-FI" sz="1100" dirty="0">
              <a:solidFill>
                <a:schemeClr val="bg1">
                  <a:lumMod val="50000"/>
                </a:schemeClr>
              </a:solidFill>
            </a:endParaRPr>
          </a:p>
        </p:txBody>
      </p:sp>
      <p:sp>
        <p:nvSpPr>
          <p:cNvPr id="4" name="Alatunnisteen paikkamerkki 3"/>
          <p:cNvSpPr>
            <a:spLocks noGrp="1"/>
          </p:cNvSpPr>
          <p:nvPr>
            <p:ph type="ftr" sz="quarter" idx="11"/>
          </p:nvPr>
        </p:nvSpPr>
        <p:spPr/>
        <p:txBody>
          <a:bodyPr/>
          <a:lstStyle/>
          <a:p>
            <a:r>
              <a:rPr lang="fi-FI" smtClean="0"/>
              <a:t>HANKINNAN SUUNNITTELU</a:t>
            </a:r>
            <a:endParaRPr lang="fi-FI" dirty="0"/>
          </a:p>
        </p:txBody>
      </p:sp>
      <p:sp>
        <p:nvSpPr>
          <p:cNvPr id="14" name="Dian numeron paikkamerkki 13"/>
          <p:cNvSpPr>
            <a:spLocks noGrp="1"/>
          </p:cNvSpPr>
          <p:nvPr>
            <p:ph type="sldNum" sz="quarter" idx="12"/>
          </p:nvPr>
        </p:nvSpPr>
        <p:spPr/>
        <p:txBody>
          <a:bodyPr/>
          <a:lstStyle/>
          <a:p>
            <a:fld id="{CAA70CE6-33A0-41BE-ACCA-99E5A52BC5F9}" type="slidenum">
              <a:rPr lang="fi-FI" smtClean="0"/>
              <a:t>53</a:t>
            </a:fld>
            <a:endParaRPr lang="fi-FI"/>
          </a:p>
        </p:txBody>
      </p:sp>
      <p:pic>
        <p:nvPicPr>
          <p:cNvPr id="26" name="Kuva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255" y="-98313"/>
            <a:ext cx="1362280" cy="1280506"/>
          </a:xfrm>
          <a:prstGeom prst="rect">
            <a:avLst/>
          </a:prstGeom>
        </p:spPr>
      </p:pic>
      <p:sp>
        <p:nvSpPr>
          <p:cNvPr id="27" name="Tekstiruutu 26"/>
          <p:cNvSpPr txBox="1"/>
          <p:nvPr/>
        </p:nvSpPr>
        <p:spPr>
          <a:xfrm>
            <a:off x="282347" y="1550821"/>
            <a:ext cx="6827252" cy="437043"/>
          </a:xfrm>
          <a:prstGeom prst="rect">
            <a:avLst/>
          </a:prstGeom>
          <a:noFill/>
        </p:spPr>
        <p:txBody>
          <a:bodyPr wrap="square" rtlCol="0">
            <a:spAutoFit/>
          </a:bodyPr>
          <a:lstStyle/>
          <a:p>
            <a:pPr defTabSz="914423">
              <a:lnSpc>
                <a:spcPct val="80000"/>
              </a:lnSpc>
              <a:spcBef>
                <a:spcPts val="1200"/>
              </a:spcBef>
              <a:spcAft>
                <a:spcPts val="201"/>
              </a:spcAft>
              <a:buClr>
                <a:schemeClr val="accent1"/>
              </a:buClr>
              <a:buSzPct val="100000"/>
            </a:pPr>
            <a:r>
              <a:rPr lang="fi-FI" sz="1400" dirty="0" smtClean="0">
                <a:solidFill>
                  <a:schemeClr val="tx1">
                    <a:lumMod val="75000"/>
                    <a:lumOff val="25000"/>
                  </a:schemeClr>
                </a:solidFill>
              </a:rPr>
              <a:t>Vastaamalla kysymyksiin voit kokeilla, mitä toimenpiteitä hankinnassasi tulisi seuraavaksi tehdä ja mikä innovaatioita edistävä hankintamenettely voisi sopia tarkoitukseesi.</a:t>
            </a:r>
            <a:endParaRPr lang="fi-FI" sz="1400" dirty="0">
              <a:solidFill>
                <a:schemeClr val="tx1">
                  <a:lumMod val="75000"/>
                  <a:lumOff val="25000"/>
                </a:schemeClr>
              </a:solidFill>
            </a:endParaRPr>
          </a:p>
        </p:txBody>
      </p:sp>
      <p:sp>
        <p:nvSpPr>
          <p:cNvPr id="29" name="Suorakulmio 28">
            <a:hlinkClick r:id="rId11"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pic>
        <p:nvPicPr>
          <p:cNvPr id="44" name="Kuva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200206">
            <a:off x="6721953" y="2726074"/>
            <a:ext cx="265938" cy="265938"/>
          </a:xfrm>
          <a:prstGeom prst="rect">
            <a:avLst/>
          </a:prstGeom>
          <a:noFill/>
        </p:spPr>
      </p:pic>
      <p:pic>
        <p:nvPicPr>
          <p:cNvPr id="45" name="Kuva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200206">
            <a:off x="5905945" y="2727507"/>
            <a:ext cx="265938" cy="265938"/>
          </a:xfrm>
          <a:prstGeom prst="rect">
            <a:avLst/>
          </a:prstGeom>
          <a:noFill/>
        </p:spPr>
      </p:pic>
      <p:sp>
        <p:nvSpPr>
          <p:cNvPr id="46" name="Suorakulmio 45">
            <a:hlinkClick r:id="rId13" action="ppaction://hlinksldjump"/>
          </p:cNvPr>
          <p:cNvSpPr/>
          <p:nvPr/>
        </p:nvSpPr>
        <p:spPr>
          <a:xfrm>
            <a:off x="9816511" y="713029"/>
            <a:ext cx="833120" cy="406400"/>
          </a:xfrm>
          <a:prstGeom prst="rect">
            <a:avLst/>
          </a:prstGeom>
          <a:solidFill>
            <a:srgbClr val="66B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800" dirty="0" smtClean="0"/>
              <a:t>PALAA MENETTELYN VALINTAAN</a:t>
            </a:r>
            <a:endParaRPr lang="fi-FI" sz="800" dirty="0"/>
          </a:p>
        </p:txBody>
      </p:sp>
      <p:sp>
        <p:nvSpPr>
          <p:cNvPr id="13" name="Tekstiruutu 12"/>
          <p:cNvSpPr txBox="1"/>
          <p:nvPr/>
        </p:nvSpPr>
        <p:spPr>
          <a:xfrm>
            <a:off x="8171279" y="685397"/>
            <a:ext cx="1799210" cy="461665"/>
          </a:xfrm>
          <a:prstGeom prst="rect">
            <a:avLst/>
          </a:prstGeom>
          <a:noFill/>
        </p:spPr>
        <p:txBody>
          <a:bodyPr wrap="none" rtlCol="0">
            <a:spAutoFit/>
          </a:bodyPr>
          <a:lstStyle/>
          <a:p>
            <a:r>
              <a:rPr lang="fi-FI" sz="1200" i="1" dirty="0" smtClean="0">
                <a:solidFill>
                  <a:schemeClr val="tx1">
                    <a:lumMod val="75000"/>
                    <a:lumOff val="25000"/>
                  </a:schemeClr>
                </a:solidFill>
              </a:rPr>
              <a:t>ohje</a:t>
            </a:r>
            <a:r>
              <a:rPr lang="fi-FI" sz="1200" dirty="0" smtClean="0">
                <a:solidFill>
                  <a:schemeClr val="tx1">
                    <a:lumMod val="75000"/>
                    <a:lumOff val="25000"/>
                  </a:schemeClr>
                </a:solidFill>
              </a:rPr>
              <a:t>: palaa takaisin</a:t>
            </a:r>
            <a:br>
              <a:rPr lang="fi-FI" sz="1200" dirty="0" smtClean="0">
                <a:solidFill>
                  <a:schemeClr val="tx1">
                    <a:lumMod val="75000"/>
                    <a:lumOff val="25000"/>
                  </a:schemeClr>
                </a:solidFill>
              </a:rPr>
            </a:br>
            <a:r>
              <a:rPr lang="fi-FI" sz="1200" dirty="0" smtClean="0">
                <a:solidFill>
                  <a:schemeClr val="tx1">
                    <a:lumMod val="75000"/>
                    <a:lumOff val="25000"/>
                  </a:schemeClr>
                </a:solidFill>
              </a:rPr>
              <a:t> tälle sivulle klikkaamalla </a:t>
            </a:r>
            <a:endParaRPr lang="fi-FI" sz="1200" dirty="0">
              <a:solidFill>
                <a:schemeClr val="tx1">
                  <a:lumMod val="75000"/>
                  <a:lumOff val="25000"/>
                </a:schemeClr>
              </a:solidFill>
            </a:endParaRPr>
          </a:p>
        </p:txBody>
      </p:sp>
      <p:sp>
        <p:nvSpPr>
          <p:cNvPr id="47" name="Tekstiruutu 46"/>
          <p:cNvSpPr txBox="1"/>
          <p:nvPr/>
        </p:nvSpPr>
        <p:spPr>
          <a:xfrm>
            <a:off x="132590" y="6096698"/>
            <a:ext cx="7107187" cy="276999"/>
          </a:xfrm>
          <a:prstGeom prst="rect">
            <a:avLst/>
          </a:prstGeom>
          <a:noFill/>
        </p:spPr>
        <p:txBody>
          <a:bodyPr wrap="square" rtlCol="0">
            <a:spAutoFit/>
          </a:bodyPr>
          <a:lstStyle/>
          <a:p>
            <a:r>
              <a:rPr lang="fi-FI" sz="1200" i="1" dirty="0" smtClean="0">
                <a:solidFill>
                  <a:schemeClr val="tx1">
                    <a:lumMod val="75000"/>
                    <a:lumOff val="25000"/>
                  </a:schemeClr>
                </a:solidFill>
              </a:rPr>
              <a:t>*mukailtu lähteestä </a:t>
            </a:r>
            <a:r>
              <a:rPr lang="fi-FI" sz="1200" dirty="0" err="1" smtClean="0">
                <a:solidFill>
                  <a:schemeClr val="tx1">
                    <a:lumMod val="75000"/>
                    <a:lumOff val="25000"/>
                  </a:schemeClr>
                </a:solidFill>
                <a:hlinkClick r:id="rId14"/>
              </a:rPr>
              <a:t>Guidance</a:t>
            </a:r>
            <a:r>
              <a:rPr lang="fi-FI" sz="1200" dirty="0" smtClean="0">
                <a:solidFill>
                  <a:schemeClr val="tx1">
                    <a:lumMod val="75000"/>
                    <a:lumOff val="25000"/>
                  </a:schemeClr>
                </a:solidFill>
                <a:hlinkClick r:id="rId14"/>
              </a:rPr>
              <a:t> </a:t>
            </a:r>
            <a:r>
              <a:rPr lang="fi-FI" sz="1200" dirty="0">
                <a:solidFill>
                  <a:schemeClr val="tx1">
                    <a:lumMod val="75000"/>
                    <a:lumOff val="25000"/>
                  </a:schemeClr>
                </a:solidFill>
                <a:hlinkClick r:id="rId14"/>
              </a:rPr>
              <a:t>for </a:t>
            </a:r>
            <a:r>
              <a:rPr lang="fi-FI" sz="1200" dirty="0" err="1">
                <a:solidFill>
                  <a:schemeClr val="tx1">
                    <a:lumMod val="75000"/>
                    <a:lumOff val="25000"/>
                  </a:schemeClr>
                </a:solidFill>
                <a:hlinkClick r:id="rId14"/>
              </a:rPr>
              <a:t>public</a:t>
            </a:r>
            <a:r>
              <a:rPr lang="fi-FI" sz="1200" dirty="0">
                <a:solidFill>
                  <a:schemeClr val="tx1">
                    <a:lumMod val="75000"/>
                    <a:lumOff val="25000"/>
                  </a:schemeClr>
                </a:solidFill>
                <a:hlinkClick r:id="rId14"/>
              </a:rPr>
              <a:t> </a:t>
            </a:r>
            <a:r>
              <a:rPr lang="fi-FI" sz="1200" dirty="0" err="1">
                <a:solidFill>
                  <a:schemeClr val="tx1">
                    <a:lumMod val="75000"/>
                    <a:lumOff val="25000"/>
                  </a:schemeClr>
                </a:solidFill>
                <a:hlinkClick r:id="rId14"/>
              </a:rPr>
              <a:t>authorities</a:t>
            </a:r>
            <a:r>
              <a:rPr lang="fi-FI" sz="1200" dirty="0">
                <a:solidFill>
                  <a:schemeClr val="tx1">
                    <a:lumMod val="75000"/>
                    <a:lumOff val="25000"/>
                  </a:schemeClr>
                </a:solidFill>
                <a:hlinkClick r:id="rId14"/>
              </a:rPr>
              <a:t> on </a:t>
            </a:r>
            <a:r>
              <a:rPr lang="fi-FI" sz="1200" dirty="0" smtClean="0">
                <a:solidFill>
                  <a:schemeClr val="tx1">
                    <a:lumMod val="75000"/>
                    <a:lumOff val="25000"/>
                  </a:schemeClr>
                </a:solidFill>
                <a:hlinkClick r:id="rId14"/>
              </a:rPr>
              <a:t>PPI</a:t>
            </a:r>
            <a:endParaRPr lang="fi-FI" sz="1200" dirty="0">
              <a:solidFill>
                <a:schemeClr val="tx1">
                  <a:lumMod val="75000"/>
                  <a:lumOff val="25000"/>
                </a:schemeClr>
              </a:solidFill>
            </a:endParaRPr>
          </a:p>
        </p:txBody>
      </p:sp>
      <p:sp>
        <p:nvSpPr>
          <p:cNvPr id="61" name="Sisällön paikkamerkki 2"/>
          <p:cNvSpPr txBox="1">
            <a:spLocks/>
          </p:cNvSpPr>
          <p:nvPr/>
        </p:nvSpPr>
        <p:spPr>
          <a:xfrm>
            <a:off x="7662286" y="1611402"/>
            <a:ext cx="4366994" cy="532622"/>
          </a:xfrm>
          <a:prstGeom prst="rect">
            <a:avLst/>
          </a:prstGeom>
        </p:spPr>
        <p:txBody>
          <a:bodyPr vert="horz" lIns="0" tIns="45720" rIns="0" bIns="45720" rtlCol="0">
            <a:noAutofit/>
          </a:bodyPr>
          <a:lstStyle>
            <a:lvl1pPr marL="342908" indent="-342908"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tx1">
                    <a:lumMod val="75000"/>
                    <a:lumOff val="25000"/>
                  </a:schemeClr>
                </a:solidFill>
                <a:latin typeface="+mn-lt"/>
                <a:ea typeface="+mn-ea"/>
                <a:cs typeface="+mn-cs"/>
              </a:defRPr>
            </a:lvl1pPr>
            <a:lvl2pPr marL="384058"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2pPr>
            <a:lvl3pPr marL="566942"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3pPr>
            <a:lvl4pPr marL="749827"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4pPr>
            <a:lvl5pPr marL="932711"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0" indent="0">
              <a:buNone/>
            </a:pPr>
            <a:r>
              <a:rPr lang="fi-FI" sz="1400" dirty="0" smtClean="0"/>
              <a:t>Alta voit tutustua innovaatioita </a:t>
            </a:r>
            <a:r>
              <a:rPr lang="fi-FI" sz="1400" dirty="0"/>
              <a:t>edistäviin </a:t>
            </a:r>
            <a:r>
              <a:rPr lang="fi-FI" sz="1400" dirty="0" smtClean="0"/>
              <a:t>hankintatapoihin</a:t>
            </a:r>
            <a:br>
              <a:rPr lang="fi-FI" sz="1400" dirty="0" smtClean="0"/>
            </a:br>
            <a:r>
              <a:rPr lang="fi-FI" sz="1400" dirty="0" smtClean="0"/>
              <a:t> </a:t>
            </a:r>
            <a:r>
              <a:rPr lang="fi-FI" sz="1400" dirty="0"/>
              <a:t>ja -menettelyihin </a:t>
            </a:r>
            <a:r>
              <a:rPr lang="fi-FI" sz="1400" dirty="0" smtClean="0"/>
              <a:t>sekä </a:t>
            </a:r>
            <a:r>
              <a:rPr lang="fi-FI" sz="1400" dirty="0"/>
              <a:t>niiden </a:t>
            </a:r>
            <a:r>
              <a:rPr lang="fi-FI" sz="1400" dirty="0" smtClean="0"/>
              <a:t>prosessikuvauksiin.</a:t>
            </a:r>
            <a:endParaRPr lang="fi-FI" sz="1400" dirty="0"/>
          </a:p>
        </p:txBody>
      </p:sp>
      <p:sp>
        <p:nvSpPr>
          <p:cNvPr id="62" name="Tekstiruutu 61">
            <a:hlinkClick r:id="" action="ppaction://customshow?id=41&amp;return=true"/>
          </p:cNvPr>
          <p:cNvSpPr txBox="1"/>
          <p:nvPr/>
        </p:nvSpPr>
        <p:spPr>
          <a:xfrm>
            <a:off x="7662284" y="4166354"/>
            <a:ext cx="3651457" cy="550748"/>
          </a:xfrm>
          <a:prstGeom prst="rect">
            <a:avLst/>
          </a:prstGeom>
          <a:solidFill>
            <a:schemeClr val="bg1"/>
          </a:solid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fi-FI"/>
            </a:defPPr>
            <a:lvl1pPr lvl="0">
              <a:defRPr sz="1200">
                <a:solidFill>
                  <a:prstClr val="black"/>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i-FI" sz="1400" b="1" dirty="0">
                <a:solidFill>
                  <a:schemeClr val="tx1">
                    <a:lumMod val="75000"/>
                    <a:lumOff val="25000"/>
                  </a:schemeClr>
                </a:solidFill>
              </a:rPr>
              <a:t>Neuvottelumenettely</a:t>
            </a:r>
          </a:p>
        </p:txBody>
      </p:sp>
      <p:sp>
        <p:nvSpPr>
          <p:cNvPr id="63" name="Tekstiruutu 62">
            <a:hlinkClick r:id="" action="ppaction://customshow?id=42&amp;return=true"/>
          </p:cNvPr>
          <p:cNvSpPr txBox="1"/>
          <p:nvPr/>
        </p:nvSpPr>
        <p:spPr>
          <a:xfrm>
            <a:off x="7662285" y="4855576"/>
            <a:ext cx="3638063" cy="550748"/>
          </a:xfrm>
          <a:prstGeom prst="rect">
            <a:avLst/>
          </a:prstGeom>
          <a:solidFill>
            <a:schemeClr val="bg1"/>
          </a:solid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fi-FI"/>
            </a:defPPr>
            <a:lvl1pPr lvl="0">
              <a:defRPr sz="1200">
                <a:solidFill>
                  <a:prstClr val="black"/>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i-FI" sz="1400" b="1" dirty="0">
                <a:solidFill>
                  <a:schemeClr val="tx1">
                    <a:lumMod val="75000"/>
                    <a:lumOff val="25000"/>
                  </a:schemeClr>
                </a:solidFill>
              </a:rPr>
              <a:t>Kilpailullinen neuvottelumenettely</a:t>
            </a:r>
          </a:p>
        </p:txBody>
      </p:sp>
      <p:sp>
        <p:nvSpPr>
          <p:cNvPr id="64" name="Tekstiruutu 63">
            <a:hlinkClick r:id="" action="ppaction://customshow?id=40&amp;return=true"/>
          </p:cNvPr>
          <p:cNvSpPr txBox="1"/>
          <p:nvPr/>
        </p:nvSpPr>
        <p:spPr>
          <a:xfrm>
            <a:off x="7665754" y="3486104"/>
            <a:ext cx="3637386" cy="550748"/>
          </a:xfrm>
          <a:prstGeom prst="rect">
            <a:avLst/>
          </a:prstGeom>
          <a:solidFill>
            <a:schemeClr val="bg1"/>
          </a:solid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fi-FI"/>
            </a:defPPr>
            <a:lvl1pPr lvl="0">
              <a:defRPr sz="1200">
                <a:solidFill>
                  <a:prstClr val="black"/>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i-FI" sz="1400" b="1" dirty="0">
                <a:solidFill>
                  <a:schemeClr val="tx1">
                    <a:lumMod val="75000"/>
                    <a:lumOff val="25000"/>
                  </a:schemeClr>
                </a:solidFill>
              </a:rPr>
              <a:t>Innovaatiokumppanuus</a:t>
            </a:r>
          </a:p>
        </p:txBody>
      </p:sp>
      <p:sp>
        <p:nvSpPr>
          <p:cNvPr id="65" name="Tekstiruutu 64">
            <a:hlinkClick r:id="" action="ppaction://customshow?id=39&amp;return=true"/>
          </p:cNvPr>
          <p:cNvSpPr txBox="1"/>
          <p:nvPr/>
        </p:nvSpPr>
        <p:spPr>
          <a:xfrm>
            <a:off x="7662283" y="2159722"/>
            <a:ext cx="3638063" cy="550748"/>
          </a:xfrm>
          <a:prstGeom prst="rect">
            <a:avLst/>
          </a:prstGeom>
          <a:solidFill>
            <a:schemeClr val="bg1"/>
          </a:solid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fi-FI"/>
            </a:defPPr>
            <a:lvl1pPr lvl="0">
              <a:defRPr sz="1200">
                <a:solidFill>
                  <a:prstClr val="black"/>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i-FI" sz="1400" b="1" dirty="0">
                <a:solidFill>
                  <a:schemeClr val="tx1">
                    <a:lumMod val="75000"/>
                    <a:lumOff val="25000"/>
                  </a:schemeClr>
                </a:solidFill>
              </a:rPr>
              <a:t>Esikaupallinen hankinta</a:t>
            </a:r>
          </a:p>
        </p:txBody>
      </p:sp>
      <p:sp>
        <p:nvSpPr>
          <p:cNvPr id="66" name="Tekstiruutu 65">
            <a:hlinkClick r:id="" action="ppaction://customshow?id=43&amp;return=true"/>
          </p:cNvPr>
          <p:cNvSpPr txBox="1"/>
          <p:nvPr/>
        </p:nvSpPr>
        <p:spPr>
          <a:xfrm>
            <a:off x="7662283" y="5512406"/>
            <a:ext cx="3638063" cy="550748"/>
          </a:xfrm>
          <a:prstGeom prst="rect">
            <a:avLst/>
          </a:prstGeom>
          <a:solidFill>
            <a:schemeClr val="bg1"/>
          </a:solid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fi-FI"/>
            </a:defPPr>
            <a:lvl1pPr lvl="0">
              <a:defRPr sz="1200">
                <a:solidFill>
                  <a:prstClr val="black"/>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i-FI" sz="1400" b="1" dirty="0">
                <a:solidFill>
                  <a:schemeClr val="tx1">
                    <a:lumMod val="75000"/>
                    <a:lumOff val="25000"/>
                  </a:schemeClr>
                </a:solidFill>
              </a:rPr>
              <a:t>Suunnittelukilpailu</a:t>
            </a:r>
          </a:p>
        </p:txBody>
      </p:sp>
      <p:sp>
        <p:nvSpPr>
          <p:cNvPr id="67" name="Tekstiruutu 66">
            <a:hlinkClick r:id="" action="ppaction://customshow?id=44&amp;return=true"/>
          </p:cNvPr>
          <p:cNvSpPr txBox="1"/>
          <p:nvPr/>
        </p:nvSpPr>
        <p:spPr>
          <a:xfrm>
            <a:off x="7662284" y="2809030"/>
            <a:ext cx="3638063" cy="550748"/>
          </a:xfrm>
          <a:prstGeom prst="rect">
            <a:avLst/>
          </a:prstGeom>
          <a:solidFill>
            <a:schemeClr val="bg1"/>
          </a:solid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fi-FI"/>
            </a:defPPr>
            <a:lvl1pPr lvl="0">
              <a:defRPr sz="1200">
                <a:solidFill>
                  <a:prstClr val="black"/>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i-FI" sz="1400" b="1" dirty="0">
                <a:solidFill>
                  <a:schemeClr val="tx1">
                    <a:lumMod val="75000"/>
                    <a:lumOff val="25000"/>
                  </a:schemeClr>
                </a:solidFill>
              </a:rPr>
              <a:t>Prototyypin hankinta</a:t>
            </a:r>
          </a:p>
        </p:txBody>
      </p:sp>
      <p:pic>
        <p:nvPicPr>
          <p:cNvPr id="68" name="Kuva 6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200206">
            <a:off x="11225273" y="2343682"/>
            <a:ext cx="265938" cy="265938"/>
          </a:xfrm>
          <a:prstGeom prst="rect">
            <a:avLst/>
          </a:prstGeom>
          <a:noFill/>
        </p:spPr>
      </p:pic>
      <p:pic>
        <p:nvPicPr>
          <p:cNvPr id="69" name="Kuva 6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200206">
            <a:off x="11225273" y="3002895"/>
            <a:ext cx="265938" cy="265938"/>
          </a:xfrm>
          <a:prstGeom prst="rect">
            <a:avLst/>
          </a:prstGeom>
          <a:noFill/>
        </p:spPr>
      </p:pic>
      <p:pic>
        <p:nvPicPr>
          <p:cNvPr id="70" name="Kuva 6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200206">
            <a:off x="11218708" y="3734485"/>
            <a:ext cx="265938" cy="265938"/>
          </a:xfrm>
          <a:prstGeom prst="rect">
            <a:avLst/>
          </a:prstGeom>
          <a:noFill/>
        </p:spPr>
      </p:pic>
      <p:pic>
        <p:nvPicPr>
          <p:cNvPr id="71" name="Kuva 7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200206">
            <a:off x="11218708" y="4369606"/>
            <a:ext cx="265938" cy="265938"/>
          </a:xfrm>
          <a:prstGeom prst="rect">
            <a:avLst/>
          </a:prstGeom>
          <a:noFill/>
        </p:spPr>
      </p:pic>
      <p:pic>
        <p:nvPicPr>
          <p:cNvPr id="72" name="Kuva 7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200206">
            <a:off x="11218707" y="5055989"/>
            <a:ext cx="265938" cy="265938"/>
          </a:xfrm>
          <a:prstGeom prst="rect">
            <a:avLst/>
          </a:prstGeom>
          <a:noFill/>
        </p:spPr>
      </p:pic>
      <p:pic>
        <p:nvPicPr>
          <p:cNvPr id="73" name="Kuva 7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200206">
            <a:off x="11225274" y="5675344"/>
            <a:ext cx="265938" cy="265938"/>
          </a:xfrm>
          <a:prstGeom prst="rect">
            <a:avLst/>
          </a:prstGeom>
          <a:noFill/>
        </p:spPr>
      </p:pic>
    </p:spTree>
    <p:extLst>
      <p:ext uri="{BB962C8B-B14F-4D97-AF65-F5344CB8AC3E}">
        <p14:creationId xmlns:p14="http://schemas.microsoft.com/office/powerpoint/2010/main" val="1181052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childTnLst>
        </p:cTn>
      </p:par>
    </p:tnLst>
    <p:bldLst>
      <p:bldP spid="7" grpId="0" animBg="1"/>
      <p:bldP spid="8" grpId="0" animBg="1"/>
      <p:bldP spid="9" grpId="0" animBg="1"/>
      <p:bldP spid="10" grpId="0" animBg="1"/>
      <p:bldP spid="11" grpId="0" animBg="1"/>
      <p:bldP spid="12" grpId="0" animBg="1"/>
      <p:bldP spid="3" grpId="0" animBg="1"/>
      <p:bldP spid="17" grpId="0" animBg="1"/>
      <p:bldP spid="19" grpId="0" animBg="1"/>
      <p:bldP spid="22" grpId="0" animBg="1"/>
      <p:bldP spid="24" grpId="0" animBg="1"/>
      <p:bldP spid="25"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llipsi 3">
            <a:hlinkClick r:id="" action="ppaction://customshow?id=45&amp;return=true"/>
          </p:cNvPr>
          <p:cNvSpPr/>
          <p:nvPr/>
        </p:nvSpPr>
        <p:spPr>
          <a:xfrm>
            <a:off x="9315423" y="1685232"/>
            <a:ext cx="1014733" cy="101473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b="1" dirty="0" smtClean="0"/>
              <a:t>Lue lisää </a:t>
            </a:r>
            <a:endParaRPr lang="fi-FI" sz="1400" b="1" dirty="0"/>
          </a:p>
        </p:txBody>
      </p:sp>
      <p:pic>
        <p:nvPicPr>
          <p:cNvPr id="8" name="Kuva 7" hidden="1"/>
          <p:cNvPicPr>
            <a:picLocks noChangeAspect="1"/>
          </p:cNvPicPr>
          <p:nvPr/>
        </p:nvPicPr>
        <p:blipFill>
          <a:blip r:embed="rId2"/>
          <a:stretch>
            <a:fillRect/>
          </a:stretch>
        </p:blipFill>
        <p:spPr>
          <a:xfrm>
            <a:off x="184732" y="2004817"/>
            <a:ext cx="6096851" cy="3429479"/>
          </a:xfrm>
          <a:prstGeom prst="rect">
            <a:avLst/>
          </a:prstGeom>
        </p:spPr>
      </p:pic>
      <p:sp>
        <p:nvSpPr>
          <p:cNvPr id="9" name="Sisällön paikkamerkki 2"/>
          <p:cNvSpPr>
            <a:spLocks noGrp="1"/>
          </p:cNvSpPr>
          <p:nvPr>
            <p:ph idx="1"/>
          </p:nvPr>
        </p:nvSpPr>
        <p:spPr>
          <a:xfrm>
            <a:off x="1208122" y="1343482"/>
            <a:ext cx="7728817" cy="1386445"/>
          </a:xfrm>
        </p:spPr>
        <p:txBody>
          <a:bodyPr>
            <a:normAutofit lnSpcReduction="10000"/>
          </a:bodyPr>
          <a:lstStyle/>
          <a:p>
            <a:r>
              <a:rPr lang="fi-FI" sz="1200" dirty="0"/>
              <a:t>Esikaupallisessa </a:t>
            </a:r>
            <a:r>
              <a:rPr lang="fi-FI" sz="1200" dirty="0" smtClean="0"/>
              <a:t>hankinnassa on kyse tutkimus- </a:t>
            </a:r>
            <a:r>
              <a:rPr lang="fi-FI" sz="1200" dirty="0"/>
              <a:t>ja kehityspalvelun </a:t>
            </a:r>
            <a:r>
              <a:rPr lang="fi-FI" sz="1200" dirty="0" smtClean="0"/>
              <a:t>ostamisesta, ja se </a:t>
            </a:r>
            <a:r>
              <a:rPr lang="fi-FI" sz="1200" dirty="0"/>
              <a:t>jää hankintalain soveltamisalan ulkopuolelle. Mallissa hyödyt ja riskit jaetaan tilaajan ja toimittajien kesken. </a:t>
            </a:r>
            <a:endParaRPr lang="fi-FI" sz="1200" dirty="0" smtClean="0"/>
          </a:p>
          <a:p>
            <a:r>
              <a:rPr lang="fi-FI" sz="1200" dirty="0" smtClean="0"/>
              <a:t>Esikaupallisessa hankinnassa markkinoiden </a:t>
            </a:r>
            <a:r>
              <a:rPr lang="fi-FI" sz="1200" dirty="0"/>
              <a:t>tuotteistamattomat ideat yhdistetään kaupungin tarpeisiin. Yritykset kilpailevat konsepteillaan, joista parhaat idea-aihiot saadaan </a:t>
            </a:r>
            <a:r>
              <a:rPr lang="fi-FI" sz="1200" dirty="0" smtClean="0"/>
              <a:t>pilotointiin.</a:t>
            </a:r>
          </a:p>
          <a:p>
            <a:r>
              <a:rPr lang="fi-FI" sz="1200" dirty="0" smtClean="0"/>
              <a:t>Esikaupallinen hankinta ei sovellu tilanteisiin, joissa hankintatarve on välitön. Seuraavassa esimerkissä </a:t>
            </a:r>
            <a:r>
              <a:rPr lang="fi-FI" sz="1200" dirty="0" err="1" smtClean="0"/>
              <a:t>t&amp;k-prosessin</a:t>
            </a:r>
            <a:r>
              <a:rPr lang="fi-FI" sz="1200" dirty="0" smtClean="0"/>
              <a:t> kesto on noin 2 vuotta.</a:t>
            </a:r>
            <a:endParaRPr lang="fi-FI" sz="1200" dirty="0"/>
          </a:p>
        </p:txBody>
      </p:sp>
      <p:sp>
        <p:nvSpPr>
          <p:cNvPr id="3" name="Alatunnisteen paikkamerkki 2"/>
          <p:cNvSpPr>
            <a:spLocks noGrp="1"/>
          </p:cNvSpPr>
          <p:nvPr>
            <p:ph type="ftr" sz="quarter" idx="11"/>
          </p:nvPr>
        </p:nvSpPr>
        <p:spPr/>
        <p:txBody>
          <a:bodyPr/>
          <a:lstStyle/>
          <a:p>
            <a:r>
              <a:rPr lang="fi-FI" smtClean="0"/>
              <a:t>HANKINNAN SUUNNITTELU</a:t>
            </a:r>
            <a:endParaRPr lang="fi-FI" dirty="0"/>
          </a:p>
        </p:txBody>
      </p:sp>
      <p:sp>
        <p:nvSpPr>
          <p:cNvPr id="12" name="Suorakulmio 11">
            <a:hlinkClick r:id="rId3" action="ppaction://hlinksldjump"/>
          </p:cNvPr>
          <p:cNvSpPr/>
          <p:nvPr/>
        </p:nvSpPr>
        <p:spPr>
          <a:xfrm>
            <a:off x="11155680" y="5746423"/>
            <a:ext cx="833120" cy="406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800" dirty="0" smtClean="0"/>
              <a:t>PALAA MENETTELYN VALINTAAN</a:t>
            </a:r>
            <a:endParaRPr lang="fi-FI" sz="800" dirty="0"/>
          </a:p>
        </p:txBody>
      </p:sp>
      <p:sp>
        <p:nvSpPr>
          <p:cNvPr id="14" name="Otsikko 1"/>
          <p:cNvSpPr txBox="1">
            <a:spLocks/>
          </p:cNvSpPr>
          <p:nvPr/>
        </p:nvSpPr>
        <p:spPr>
          <a:xfrm>
            <a:off x="1097280" y="618309"/>
            <a:ext cx="10058400" cy="613954"/>
          </a:xfrm>
          <a:prstGeom prst="rect">
            <a:avLst/>
          </a:prstGeom>
        </p:spPr>
        <p:txBody>
          <a:bodyPr vert="horz" lIns="91440" tIns="45720" rIns="91440" bIns="45720" rtlCol="0" anchor="b">
            <a:normAutofit/>
          </a:bodyPr>
          <a:lstStyle>
            <a:lvl1pPr marL="0" algn="l" defTabSz="914423" rtl="0" eaLnBrk="1" latinLnBrk="0" hangingPunct="1">
              <a:lnSpc>
                <a:spcPct val="85000"/>
              </a:lnSpc>
              <a:spcBef>
                <a:spcPct val="0"/>
              </a:spcBef>
              <a:buNone/>
              <a:defRPr sz="2400" kern="1200" spc="-50" baseline="0">
                <a:solidFill>
                  <a:schemeClr val="tx1">
                    <a:lumMod val="75000"/>
                    <a:lumOff val="25000"/>
                  </a:schemeClr>
                </a:solidFill>
                <a:latin typeface="+mj-lt"/>
                <a:ea typeface="+mj-ea"/>
                <a:cs typeface="+mj-cs"/>
              </a:defRPr>
            </a:lvl1pPr>
          </a:lstStyle>
          <a:p>
            <a:r>
              <a:rPr lang="fi-FI" dirty="0"/>
              <a:t>Esikaupallinen hankinta</a:t>
            </a:r>
          </a:p>
        </p:txBody>
      </p:sp>
      <p:sp>
        <p:nvSpPr>
          <p:cNvPr id="11" name="Dian numeron paikkamerkki 10"/>
          <p:cNvSpPr>
            <a:spLocks noGrp="1"/>
          </p:cNvSpPr>
          <p:nvPr>
            <p:ph type="sldNum" sz="quarter" idx="12"/>
          </p:nvPr>
        </p:nvSpPr>
        <p:spPr/>
        <p:txBody>
          <a:bodyPr/>
          <a:lstStyle/>
          <a:p>
            <a:fld id="{CAA70CE6-33A0-41BE-ACCA-99E5A52BC5F9}" type="slidenum">
              <a:rPr lang="fi-FI" smtClean="0"/>
              <a:t>54</a:t>
            </a:fld>
            <a:endParaRPr lang="fi-FI"/>
          </a:p>
        </p:txBody>
      </p:sp>
      <p:sp>
        <p:nvSpPr>
          <p:cNvPr id="16" name="Suorakulmio 15">
            <a:hlinkClick r:id="rId4"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pic>
        <p:nvPicPr>
          <p:cNvPr id="17" name="Kuva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00206">
            <a:off x="10074974" y="2416269"/>
            <a:ext cx="328285" cy="328285"/>
          </a:xfrm>
          <a:prstGeom prst="rect">
            <a:avLst/>
          </a:prstGeom>
          <a:noFill/>
        </p:spPr>
      </p:pic>
      <p:pic>
        <p:nvPicPr>
          <p:cNvPr id="18" name="Kuva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55" y="-98313"/>
            <a:ext cx="1362280" cy="1280506"/>
          </a:xfrm>
          <a:prstGeom prst="rect">
            <a:avLst/>
          </a:prstGeom>
        </p:spPr>
      </p:pic>
      <p:sp>
        <p:nvSpPr>
          <p:cNvPr id="21" name="Suorakulmio 20"/>
          <p:cNvSpPr/>
          <p:nvPr/>
        </p:nvSpPr>
        <p:spPr>
          <a:xfrm>
            <a:off x="9162861" y="1635883"/>
            <a:ext cx="2601510" cy="1150186"/>
          </a:xfrm>
          <a:prstGeom prst="rect">
            <a:avLst/>
          </a:prstGeom>
          <a:no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fi-FI" sz="1200" dirty="0">
              <a:solidFill>
                <a:prstClr val="black"/>
              </a:solidFill>
            </a:endParaRPr>
          </a:p>
        </p:txBody>
      </p:sp>
      <p:grpSp>
        <p:nvGrpSpPr>
          <p:cNvPr id="10" name="Ryhmä 9"/>
          <p:cNvGrpSpPr/>
          <p:nvPr/>
        </p:nvGrpSpPr>
        <p:grpSpPr>
          <a:xfrm>
            <a:off x="10326195" y="1645842"/>
            <a:ext cx="1787806" cy="1125795"/>
            <a:chOff x="12464476" y="1661184"/>
            <a:chExt cx="1787806" cy="1125795"/>
          </a:xfrm>
        </p:grpSpPr>
        <p:pic>
          <p:nvPicPr>
            <p:cNvPr id="7" name="Kuva 6">
              <a:hlinkClick r:id="" action="ppaction://customshow?id=46&amp;return=true"/>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64476" y="1661184"/>
              <a:ext cx="1144706" cy="1125795"/>
            </a:xfrm>
            <a:prstGeom prst="rect">
              <a:avLst/>
            </a:prstGeom>
          </p:spPr>
        </p:pic>
        <p:sp>
          <p:nvSpPr>
            <p:cNvPr id="6" name="Tekstiruutu 5"/>
            <p:cNvSpPr txBox="1"/>
            <p:nvPr/>
          </p:nvSpPr>
          <p:spPr>
            <a:xfrm rot="1125871">
              <a:off x="12889829" y="1713624"/>
              <a:ext cx="1362453" cy="261610"/>
            </a:xfrm>
            <a:prstGeom prst="rect">
              <a:avLst/>
            </a:prstGeom>
            <a:noFill/>
          </p:spPr>
          <p:txBody>
            <a:bodyPr wrap="square" rtlCol="0">
              <a:spAutoFit/>
            </a:bodyPr>
            <a:lstStyle/>
            <a:p>
              <a:pPr algn="ctr"/>
              <a:r>
                <a:rPr lang="fi-FI" sz="1100" dirty="0" smtClean="0">
                  <a:solidFill>
                    <a:schemeClr val="tx1">
                      <a:lumMod val="75000"/>
                      <a:lumOff val="25000"/>
                    </a:schemeClr>
                  </a:solidFill>
                </a:rPr>
                <a:t>Lue kokemuksia</a:t>
              </a:r>
              <a:endParaRPr lang="fi-FI" sz="1100" dirty="0">
                <a:solidFill>
                  <a:schemeClr val="tx1">
                    <a:lumMod val="75000"/>
                    <a:lumOff val="25000"/>
                  </a:schemeClr>
                </a:solidFill>
              </a:endParaRPr>
            </a:p>
          </p:txBody>
        </p:sp>
        <p:pic>
          <p:nvPicPr>
            <p:cNvPr id="22" name="Kuva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00206">
              <a:off x="13321103" y="2428222"/>
              <a:ext cx="328285" cy="328285"/>
            </a:xfrm>
            <a:prstGeom prst="rect">
              <a:avLst/>
            </a:prstGeom>
            <a:noFill/>
          </p:spPr>
        </p:pic>
      </p:grpSp>
      <p:sp>
        <p:nvSpPr>
          <p:cNvPr id="23" name="Suorakulmio 22"/>
          <p:cNvSpPr/>
          <p:nvPr/>
        </p:nvSpPr>
        <p:spPr>
          <a:xfrm>
            <a:off x="7565541" y="3572321"/>
            <a:ext cx="2011176" cy="260645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00" dirty="0">
              <a:solidFill>
                <a:schemeClr val="tx1">
                  <a:lumMod val="75000"/>
                  <a:lumOff val="25000"/>
                </a:schemeClr>
              </a:solidFill>
            </a:endParaRPr>
          </a:p>
        </p:txBody>
      </p:sp>
      <p:sp>
        <p:nvSpPr>
          <p:cNvPr id="24" name="Suorakulmio 23"/>
          <p:cNvSpPr/>
          <p:nvPr/>
        </p:nvSpPr>
        <p:spPr>
          <a:xfrm>
            <a:off x="5414584" y="3613149"/>
            <a:ext cx="1932090" cy="257991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00">
              <a:solidFill>
                <a:schemeClr val="tx1">
                  <a:lumMod val="75000"/>
                  <a:lumOff val="25000"/>
                </a:schemeClr>
              </a:solidFill>
            </a:endParaRPr>
          </a:p>
        </p:txBody>
      </p:sp>
      <p:sp>
        <p:nvSpPr>
          <p:cNvPr id="31" name="Tekstiruutu 30"/>
          <p:cNvSpPr txBox="1"/>
          <p:nvPr/>
        </p:nvSpPr>
        <p:spPr>
          <a:xfrm>
            <a:off x="316282" y="3154767"/>
            <a:ext cx="935897" cy="461665"/>
          </a:xfrm>
          <a:prstGeom prst="rect">
            <a:avLst/>
          </a:prstGeom>
          <a:noFill/>
        </p:spPr>
        <p:txBody>
          <a:bodyPr wrap="none" rtlCol="0">
            <a:spAutoFit/>
          </a:bodyPr>
          <a:lstStyle/>
          <a:p>
            <a:r>
              <a:rPr lang="fi-FI" sz="1200" b="1" dirty="0" smtClean="0">
                <a:solidFill>
                  <a:schemeClr val="tx1">
                    <a:lumMod val="75000"/>
                    <a:lumOff val="25000"/>
                  </a:schemeClr>
                </a:solidFill>
              </a:rPr>
              <a:t>Tampereen </a:t>
            </a:r>
          </a:p>
          <a:p>
            <a:r>
              <a:rPr lang="fi-FI" sz="1200" b="1" dirty="0" smtClean="0">
                <a:solidFill>
                  <a:schemeClr val="tx1">
                    <a:lumMod val="75000"/>
                    <a:lumOff val="25000"/>
                  </a:schemeClr>
                </a:solidFill>
              </a:rPr>
              <a:t>kaupunki</a:t>
            </a:r>
            <a:endParaRPr lang="fi-FI" sz="1200" b="1" dirty="0">
              <a:solidFill>
                <a:schemeClr val="tx1">
                  <a:lumMod val="75000"/>
                  <a:lumOff val="25000"/>
                </a:schemeClr>
              </a:solidFill>
            </a:endParaRPr>
          </a:p>
        </p:txBody>
      </p:sp>
      <p:sp>
        <p:nvSpPr>
          <p:cNvPr id="32" name="Viisikulmio 31"/>
          <p:cNvSpPr/>
          <p:nvPr/>
        </p:nvSpPr>
        <p:spPr>
          <a:xfrm>
            <a:off x="1553688" y="4839452"/>
            <a:ext cx="1470359" cy="182786"/>
          </a:xfrm>
          <a:prstGeom prst="homePlate">
            <a:avLst/>
          </a:prstGeom>
          <a:solidFill>
            <a:srgbClr val="62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smtClean="0">
                <a:solidFill>
                  <a:schemeClr val="tx1">
                    <a:lumMod val="75000"/>
                    <a:lumOff val="25000"/>
                  </a:schemeClr>
                </a:solidFill>
              </a:rPr>
              <a:t>Yritys A</a:t>
            </a:r>
            <a:endParaRPr lang="fi-FI" sz="1100" dirty="0">
              <a:solidFill>
                <a:schemeClr val="tx1">
                  <a:lumMod val="75000"/>
                  <a:lumOff val="25000"/>
                </a:schemeClr>
              </a:solidFill>
            </a:endParaRPr>
          </a:p>
        </p:txBody>
      </p:sp>
      <p:sp>
        <p:nvSpPr>
          <p:cNvPr id="33" name="Viisikulmio 32"/>
          <p:cNvSpPr/>
          <p:nvPr/>
        </p:nvSpPr>
        <p:spPr>
          <a:xfrm>
            <a:off x="1553694" y="5108262"/>
            <a:ext cx="1470359" cy="182786"/>
          </a:xfrm>
          <a:prstGeom prst="homePlate">
            <a:avLst/>
          </a:prstGeom>
          <a:solidFill>
            <a:srgbClr val="62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a:solidFill>
                  <a:schemeClr val="tx1">
                    <a:lumMod val="75000"/>
                    <a:lumOff val="25000"/>
                  </a:schemeClr>
                </a:solidFill>
              </a:rPr>
              <a:t>Yritys B</a:t>
            </a:r>
          </a:p>
        </p:txBody>
      </p:sp>
      <p:sp>
        <p:nvSpPr>
          <p:cNvPr id="34" name="Viisikulmio 33"/>
          <p:cNvSpPr/>
          <p:nvPr/>
        </p:nvSpPr>
        <p:spPr>
          <a:xfrm>
            <a:off x="1553692" y="5376735"/>
            <a:ext cx="1470359" cy="182786"/>
          </a:xfrm>
          <a:prstGeom prst="homePlate">
            <a:avLst/>
          </a:prstGeom>
          <a:solidFill>
            <a:srgbClr val="62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a:solidFill>
                  <a:schemeClr val="tx1">
                    <a:lumMod val="75000"/>
                    <a:lumOff val="25000"/>
                  </a:schemeClr>
                </a:solidFill>
              </a:rPr>
              <a:t>Yritys C</a:t>
            </a:r>
          </a:p>
        </p:txBody>
      </p:sp>
      <p:sp>
        <p:nvSpPr>
          <p:cNvPr id="35" name="Viisikulmio 34"/>
          <p:cNvSpPr/>
          <p:nvPr/>
        </p:nvSpPr>
        <p:spPr>
          <a:xfrm>
            <a:off x="1553688" y="5660913"/>
            <a:ext cx="1470359" cy="182786"/>
          </a:xfrm>
          <a:prstGeom prst="homePlate">
            <a:avLst/>
          </a:prstGeom>
          <a:solidFill>
            <a:srgbClr val="62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a:solidFill>
                  <a:schemeClr val="tx1">
                    <a:lumMod val="75000"/>
                    <a:lumOff val="25000"/>
                  </a:schemeClr>
                </a:solidFill>
              </a:rPr>
              <a:t>Yritys D</a:t>
            </a:r>
          </a:p>
        </p:txBody>
      </p:sp>
      <p:sp>
        <p:nvSpPr>
          <p:cNvPr id="36" name="Viisikulmio 35"/>
          <p:cNvSpPr/>
          <p:nvPr/>
        </p:nvSpPr>
        <p:spPr>
          <a:xfrm>
            <a:off x="1553688" y="5929723"/>
            <a:ext cx="1470359" cy="182786"/>
          </a:xfrm>
          <a:prstGeom prst="homePlate">
            <a:avLst/>
          </a:prstGeom>
          <a:solidFill>
            <a:srgbClr val="62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a:solidFill>
                  <a:schemeClr val="tx1">
                    <a:lumMod val="75000"/>
                    <a:lumOff val="25000"/>
                  </a:schemeClr>
                </a:solidFill>
              </a:rPr>
              <a:t>Yritys E</a:t>
            </a:r>
          </a:p>
        </p:txBody>
      </p:sp>
      <p:sp>
        <p:nvSpPr>
          <p:cNvPr id="37" name="Tekstiruutu 36"/>
          <p:cNvSpPr txBox="1"/>
          <p:nvPr/>
        </p:nvSpPr>
        <p:spPr>
          <a:xfrm>
            <a:off x="370494" y="5549494"/>
            <a:ext cx="737510" cy="276999"/>
          </a:xfrm>
          <a:prstGeom prst="rect">
            <a:avLst/>
          </a:prstGeom>
          <a:noFill/>
        </p:spPr>
        <p:txBody>
          <a:bodyPr wrap="none" rtlCol="0">
            <a:spAutoFit/>
          </a:bodyPr>
          <a:lstStyle/>
          <a:p>
            <a:r>
              <a:rPr lang="fi-FI" sz="1200" b="1" dirty="0" smtClean="0">
                <a:solidFill>
                  <a:schemeClr val="tx1">
                    <a:lumMod val="75000"/>
                    <a:lumOff val="25000"/>
                  </a:schemeClr>
                </a:solidFill>
              </a:rPr>
              <a:t>Yritykset</a:t>
            </a:r>
            <a:endParaRPr lang="fi-FI" sz="1200" b="1" dirty="0">
              <a:solidFill>
                <a:schemeClr val="tx1">
                  <a:lumMod val="75000"/>
                  <a:lumOff val="25000"/>
                </a:schemeClr>
              </a:solidFill>
            </a:endParaRPr>
          </a:p>
        </p:txBody>
      </p:sp>
      <p:sp>
        <p:nvSpPr>
          <p:cNvPr id="38" name="Lovettu nuolenkärki 37"/>
          <p:cNvSpPr/>
          <p:nvPr/>
        </p:nvSpPr>
        <p:spPr>
          <a:xfrm>
            <a:off x="3395068" y="4876167"/>
            <a:ext cx="1714243" cy="182786"/>
          </a:xfrm>
          <a:prstGeom prst="chevron">
            <a:avLst/>
          </a:prstGeom>
          <a:solidFill>
            <a:srgbClr val="61B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smtClean="0">
                <a:solidFill>
                  <a:schemeClr val="tx1">
                    <a:lumMod val="75000"/>
                    <a:lumOff val="25000"/>
                  </a:schemeClr>
                </a:solidFill>
              </a:rPr>
              <a:t>Konseptiaihio A</a:t>
            </a:r>
            <a:endParaRPr lang="fi-FI" sz="1100" dirty="0">
              <a:solidFill>
                <a:schemeClr val="tx1">
                  <a:lumMod val="75000"/>
                  <a:lumOff val="25000"/>
                </a:schemeClr>
              </a:solidFill>
            </a:endParaRPr>
          </a:p>
        </p:txBody>
      </p:sp>
      <p:sp>
        <p:nvSpPr>
          <p:cNvPr id="39" name="Lovettu nuolenkärki 38"/>
          <p:cNvSpPr/>
          <p:nvPr/>
        </p:nvSpPr>
        <p:spPr>
          <a:xfrm>
            <a:off x="3395067" y="5144977"/>
            <a:ext cx="1714244" cy="182786"/>
          </a:xfrm>
          <a:prstGeom prst="chevron">
            <a:avLst/>
          </a:prstGeom>
          <a:solidFill>
            <a:srgbClr val="61B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smtClean="0">
                <a:solidFill>
                  <a:schemeClr val="tx1">
                    <a:lumMod val="75000"/>
                    <a:lumOff val="25000"/>
                  </a:schemeClr>
                </a:solidFill>
              </a:rPr>
              <a:t>Konseptiaihio B</a:t>
            </a:r>
            <a:endParaRPr lang="fi-FI" sz="1100" dirty="0">
              <a:solidFill>
                <a:schemeClr val="tx1">
                  <a:lumMod val="75000"/>
                  <a:lumOff val="25000"/>
                </a:schemeClr>
              </a:solidFill>
            </a:endParaRPr>
          </a:p>
        </p:txBody>
      </p:sp>
      <p:sp>
        <p:nvSpPr>
          <p:cNvPr id="40" name="Lovettu nuolenkärki 39"/>
          <p:cNvSpPr/>
          <p:nvPr/>
        </p:nvSpPr>
        <p:spPr>
          <a:xfrm>
            <a:off x="3395066" y="5415106"/>
            <a:ext cx="1714245" cy="182786"/>
          </a:xfrm>
          <a:prstGeom prst="chevron">
            <a:avLst/>
          </a:prstGeom>
          <a:solidFill>
            <a:srgbClr val="61B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smtClean="0">
                <a:solidFill>
                  <a:schemeClr val="tx1">
                    <a:lumMod val="75000"/>
                    <a:lumOff val="25000"/>
                  </a:schemeClr>
                </a:solidFill>
              </a:rPr>
              <a:t>Konseptiaihio C</a:t>
            </a:r>
            <a:endParaRPr lang="fi-FI" sz="1100" dirty="0">
              <a:solidFill>
                <a:schemeClr val="tx1">
                  <a:lumMod val="75000"/>
                  <a:lumOff val="25000"/>
                </a:schemeClr>
              </a:solidFill>
            </a:endParaRPr>
          </a:p>
        </p:txBody>
      </p:sp>
      <p:sp>
        <p:nvSpPr>
          <p:cNvPr id="41" name="Lovettu nuolenkärki 40"/>
          <p:cNvSpPr/>
          <p:nvPr/>
        </p:nvSpPr>
        <p:spPr>
          <a:xfrm>
            <a:off x="3414256" y="5697628"/>
            <a:ext cx="1695055" cy="182786"/>
          </a:xfrm>
          <a:prstGeom prst="chevron">
            <a:avLst/>
          </a:prstGeom>
          <a:solidFill>
            <a:srgbClr val="61B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smtClean="0">
                <a:solidFill>
                  <a:schemeClr val="tx1">
                    <a:lumMod val="75000"/>
                    <a:lumOff val="25000"/>
                  </a:schemeClr>
                </a:solidFill>
              </a:rPr>
              <a:t>Konseptiaihio D</a:t>
            </a:r>
            <a:endParaRPr lang="fi-FI" sz="1100" dirty="0">
              <a:solidFill>
                <a:schemeClr val="tx1">
                  <a:lumMod val="75000"/>
                  <a:lumOff val="25000"/>
                </a:schemeClr>
              </a:solidFill>
            </a:endParaRPr>
          </a:p>
        </p:txBody>
      </p:sp>
      <p:sp>
        <p:nvSpPr>
          <p:cNvPr id="42" name="Lovettu nuolenkärki 41"/>
          <p:cNvSpPr/>
          <p:nvPr/>
        </p:nvSpPr>
        <p:spPr>
          <a:xfrm>
            <a:off x="3414256" y="5964108"/>
            <a:ext cx="1695055" cy="182786"/>
          </a:xfrm>
          <a:prstGeom prst="chevron">
            <a:avLst/>
          </a:prstGeom>
          <a:solidFill>
            <a:srgbClr val="61B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smtClean="0">
                <a:solidFill>
                  <a:schemeClr val="tx1">
                    <a:lumMod val="75000"/>
                    <a:lumOff val="25000"/>
                  </a:schemeClr>
                </a:solidFill>
              </a:rPr>
              <a:t>Konseptiaihio E</a:t>
            </a:r>
            <a:endParaRPr lang="fi-FI" sz="1100" dirty="0">
              <a:solidFill>
                <a:schemeClr val="tx1">
                  <a:lumMod val="75000"/>
                  <a:lumOff val="25000"/>
                </a:schemeClr>
              </a:solidFill>
            </a:endParaRPr>
          </a:p>
        </p:txBody>
      </p:sp>
      <p:sp>
        <p:nvSpPr>
          <p:cNvPr id="43" name="Lovettu nuolenkärki 42"/>
          <p:cNvSpPr/>
          <p:nvPr/>
        </p:nvSpPr>
        <p:spPr>
          <a:xfrm>
            <a:off x="5442007" y="4868550"/>
            <a:ext cx="1919305" cy="182786"/>
          </a:xfrm>
          <a:prstGeom prst="chevron">
            <a:avLst/>
          </a:prstGeom>
          <a:solidFill>
            <a:srgbClr val="61B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smtClean="0">
                <a:solidFill>
                  <a:schemeClr val="tx1">
                    <a:lumMod val="75000"/>
                    <a:lumOff val="25000"/>
                  </a:schemeClr>
                </a:solidFill>
              </a:rPr>
              <a:t>Konseptointi A</a:t>
            </a:r>
            <a:endParaRPr lang="fi-FI" sz="1100" dirty="0">
              <a:solidFill>
                <a:schemeClr val="tx1">
                  <a:lumMod val="75000"/>
                  <a:lumOff val="25000"/>
                </a:schemeClr>
              </a:solidFill>
            </a:endParaRPr>
          </a:p>
        </p:txBody>
      </p:sp>
      <p:sp>
        <p:nvSpPr>
          <p:cNvPr id="44" name="Lovettu nuolenkärki 43"/>
          <p:cNvSpPr/>
          <p:nvPr/>
        </p:nvSpPr>
        <p:spPr>
          <a:xfrm>
            <a:off x="5442008" y="5421875"/>
            <a:ext cx="1919304" cy="182786"/>
          </a:xfrm>
          <a:prstGeom prst="chevron">
            <a:avLst/>
          </a:prstGeom>
          <a:solidFill>
            <a:srgbClr val="61B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smtClean="0">
                <a:solidFill>
                  <a:schemeClr val="tx1">
                    <a:lumMod val="75000"/>
                    <a:lumOff val="25000"/>
                  </a:schemeClr>
                </a:solidFill>
              </a:rPr>
              <a:t>Konseptointi C</a:t>
            </a:r>
            <a:endParaRPr lang="fi-FI" sz="1100" dirty="0">
              <a:solidFill>
                <a:schemeClr val="tx1">
                  <a:lumMod val="75000"/>
                  <a:lumOff val="25000"/>
                </a:schemeClr>
              </a:solidFill>
            </a:endParaRPr>
          </a:p>
        </p:txBody>
      </p:sp>
      <p:sp>
        <p:nvSpPr>
          <p:cNvPr id="45" name="Lovettu nuolenkärki 44"/>
          <p:cNvSpPr/>
          <p:nvPr/>
        </p:nvSpPr>
        <p:spPr>
          <a:xfrm>
            <a:off x="5442008" y="5722404"/>
            <a:ext cx="1919304" cy="182786"/>
          </a:xfrm>
          <a:prstGeom prst="chevron">
            <a:avLst/>
          </a:prstGeom>
          <a:solidFill>
            <a:srgbClr val="61B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smtClean="0">
                <a:solidFill>
                  <a:schemeClr val="tx1">
                    <a:lumMod val="75000"/>
                    <a:lumOff val="25000"/>
                  </a:schemeClr>
                </a:solidFill>
              </a:rPr>
              <a:t>Konseptointi D</a:t>
            </a:r>
            <a:endParaRPr lang="fi-FI" sz="1100" dirty="0">
              <a:solidFill>
                <a:schemeClr val="tx1">
                  <a:lumMod val="75000"/>
                  <a:lumOff val="25000"/>
                </a:schemeClr>
              </a:solidFill>
            </a:endParaRPr>
          </a:p>
        </p:txBody>
      </p:sp>
      <p:sp>
        <p:nvSpPr>
          <p:cNvPr id="46" name="Lovettu nuolenkärki 45"/>
          <p:cNvSpPr/>
          <p:nvPr/>
        </p:nvSpPr>
        <p:spPr>
          <a:xfrm>
            <a:off x="7574125" y="4867581"/>
            <a:ext cx="2002592" cy="182786"/>
          </a:xfrm>
          <a:prstGeom prst="chevron">
            <a:avLst/>
          </a:prstGeom>
          <a:solidFill>
            <a:srgbClr val="61B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smtClean="0">
                <a:solidFill>
                  <a:schemeClr val="tx1">
                    <a:lumMod val="75000"/>
                    <a:lumOff val="25000"/>
                  </a:schemeClr>
                </a:solidFill>
              </a:rPr>
              <a:t>Pilotointi A</a:t>
            </a:r>
            <a:endParaRPr lang="fi-FI" sz="1100" dirty="0">
              <a:solidFill>
                <a:schemeClr val="tx1">
                  <a:lumMod val="75000"/>
                  <a:lumOff val="25000"/>
                </a:schemeClr>
              </a:solidFill>
            </a:endParaRPr>
          </a:p>
        </p:txBody>
      </p:sp>
      <p:sp>
        <p:nvSpPr>
          <p:cNvPr id="47" name="Lovettu nuolenkärki 46"/>
          <p:cNvSpPr/>
          <p:nvPr/>
        </p:nvSpPr>
        <p:spPr>
          <a:xfrm>
            <a:off x="7568448" y="5702385"/>
            <a:ext cx="2008269" cy="182786"/>
          </a:xfrm>
          <a:prstGeom prst="chevron">
            <a:avLst/>
          </a:prstGeom>
          <a:solidFill>
            <a:srgbClr val="61B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smtClean="0">
                <a:solidFill>
                  <a:schemeClr val="tx1">
                    <a:lumMod val="75000"/>
                    <a:lumOff val="25000"/>
                  </a:schemeClr>
                </a:solidFill>
              </a:rPr>
              <a:t>Pilotointi D</a:t>
            </a:r>
            <a:endParaRPr lang="fi-FI" sz="1100" dirty="0">
              <a:solidFill>
                <a:schemeClr val="tx1">
                  <a:lumMod val="75000"/>
                  <a:lumOff val="25000"/>
                </a:schemeClr>
              </a:solidFill>
            </a:endParaRPr>
          </a:p>
        </p:txBody>
      </p:sp>
      <p:sp>
        <p:nvSpPr>
          <p:cNvPr id="48" name="Nuoli oikealle 47"/>
          <p:cNvSpPr/>
          <p:nvPr/>
        </p:nvSpPr>
        <p:spPr>
          <a:xfrm rot="5400000">
            <a:off x="1478922" y="4038350"/>
            <a:ext cx="915946" cy="373375"/>
          </a:xfrm>
          <a:prstGeom prst="rightArrow">
            <a:avLst>
              <a:gd name="adj1" fmla="val 28740"/>
              <a:gd name="adj2" fmla="val 50000"/>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00">
              <a:solidFill>
                <a:schemeClr val="tx1">
                  <a:lumMod val="75000"/>
                  <a:lumOff val="25000"/>
                </a:schemeClr>
              </a:solidFill>
            </a:endParaRPr>
          </a:p>
        </p:txBody>
      </p:sp>
      <p:sp>
        <p:nvSpPr>
          <p:cNvPr id="49" name="Nuoli oikealle 48"/>
          <p:cNvSpPr/>
          <p:nvPr/>
        </p:nvSpPr>
        <p:spPr>
          <a:xfrm rot="16200000">
            <a:off x="2359649" y="4024311"/>
            <a:ext cx="915948" cy="373375"/>
          </a:xfrm>
          <a:prstGeom prst="rightArrow">
            <a:avLst>
              <a:gd name="adj1" fmla="val 28740"/>
              <a:gd name="adj2"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00">
              <a:solidFill>
                <a:schemeClr val="tx1">
                  <a:lumMod val="75000"/>
                  <a:lumOff val="25000"/>
                </a:schemeClr>
              </a:solidFill>
            </a:endParaRPr>
          </a:p>
        </p:txBody>
      </p:sp>
      <p:sp>
        <p:nvSpPr>
          <p:cNvPr id="50" name="Vastakkaisista kulmista pyöristetty suorakulmio 49"/>
          <p:cNvSpPr/>
          <p:nvPr/>
        </p:nvSpPr>
        <p:spPr>
          <a:xfrm>
            <a:off x="1479695" y="3624922"/>
            <a:ext cx="914400" cy="416792"/>
          </a:xfrm>
          <a:prstGeom prst="round2Diag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smtClean="0">
                <a:solidFill>
                  <a:schemeClr val="tx1">
                    <a:lumMod val="75000"/>
                    <a:lumOff val="25000"/>
                  </a:schemeClr>
                </a:solidFill>
              </a:rPr>
              <a:t>Tarpeet</a:t>
            </a:r>
            <a:endParaRPr lang="fi-FI" sz="1100" dirty="0">
              <a:solidFill>
                <a:schemeClr val="tx1">
                  <a:lumMod val="75000"/>
                  <a:lumOff val="25000"/>
                </a:schemeClr>
              </a:solidFill>
            </a:endParaRPr>
          </a:p>
        </p:txBody>
      </p:sp>
      <p:sp>
        <p:nvSpPr>
          <p:cNvPr id="51" name="Vastakkaisista kulmista pyöristetty suorakulmio 50"/>
          <p:cNvSpPr/>
          <p:nvPr/>
        </p:nvSpPr>
        <p:spPr>
          <a:xfrm>
            <a:off x="2360422" y="4266225"/>
            <a:ext cx="914400" cy="458643"/>
          </a:xfrm>
          <a:prstGeom prst="round2Diag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050" dirty="0" smtClean="0">
                <a:solidFill>
                  <a:schemeClr val="tx1">
                    <a:lumMod val="75000"/>
                    <a:lumOff val="25000"/>
                  </a:schemeClr>
                </a:solidFill>
              </a:rPr>
              <a:t>Tarjonta, osaamiset, teknologiat</a:t>
            </a:r>
            <a:endParaRPr lang="fi-FI" sz="1050" dirty="0">
              <a:solidFill>
                <a:schemeClr val="tx1">
                  <a:lumMod val="75000"/>
                  <a:lumOff val="25000"/>
                </a:schemeClr>
              </a:solidFill>
            </a:endParaRPr>
          </a:p>
        </p:txBody>
      </p:sp>
      <p:sp>
        <p:nvSpPr>
          <p:cNvPr id="52" name="Kyynel 51">
            <a:hlinkClick r:id="" action="ppaction://customshow?id=23&amp;return=true"/>
          </p:cNvPr>
          <p:cNvSpPr/>
          <p:nvPr/>
        </p:nvSpPr>
        <p:spPr>
          <a:xfrm>
            <a:off x="332028" y="4201433"/>
            <a:ext cx="1193536" cy="1075402"/>
          </a:xfrm>
          <a:prstGeom prst="teardrop">
            <a:avLst/>
          </a:prstGeom>
          <a:no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fi-FI" sz="1200" i="1" dirty="0" smtClean="0">
                <a:solidFill>
                  <a:schemeClr val="tx1">
                    <a:lumMod val="75000"/>
                    <a:lumOff val="25000"/>
                  </a:schemeClr>
                </a:solidFill>
              </a:rPr>
              <a:t>Markkina-vuoro-puhelut</a:t>
            </a:r>
          </a:p>
          <a:p>
            <a:r>
              <a:rPr lang="fi-FI" sz="1200" i="1" dirty="0" smtClean="0">
                <a:solidFill>
                  <a:schemeClr val="tx1">
                    <a:lumMod val="75000"/>
                    <a:lumOff val="25000"/>
                  </a:schemeClr>
                </a:solidFill>
              </a:rPr>
              <a:t>(</a:t>
            </a:r>
            <a:r>
              <a:rPr lang="fi-FI" sz="1200" i="1" dirty="0" err="1" smtClean="0">
                <a:solidFill>
                  <a:schemeClr val="tx1">
                    <a:lumMod val="75000"/>
                    <a:lumOff val="25000"/>
                  </a:schemeClr>
                </a:solidFill>
              </a:rPr>
              <a:t>ks.malli</a:t>
            </a:r>
            <a:r>
              <a:rPr lang="fi-FI" sz="1200" i="1" dirty="0" smtClean="0">
                <a:solidFill>
                  <a:schemeClr val="tx1">
                    <a:lumMod val="75000"/>
                    <a:lumOff val="25000"/>
                  </a:schemeClr>
                </a:solidFill>
              </a:rPr>
              <a:t>)</a:t>
            </a:r>
            <a:endParaRPr lang="fi-FI" sz="1200" i="1" dirty="0">
              <a:solidFill>
                <a:schemeClr val="tx1">
                  <a:lumMod val="75000"/>
                  <a:lumOff val="25000"/>
                </a:schemeClr>
              </a:solidFill>
            </a:endParaRPr>
          </a:p>
        </p:txBody>
      </p:sp>
      <p:sp>
        <p:nvSpPr>
          <p:cNvPr id="53" name="Nuoli oikealle 52"/>
          <p:cNvSpPr/>
          <p:nvPr/>
        </p:nvSpPr>
        <p:spPr>
          <a:xfrm rot="5400000">
            <a:off x="3350043" y="4058054"/>
            <a:ext cx="915948" cy="373375"/>
          </a:xfrm>
          <a:prstGeom prst="rightArrow">
            <a:avLst>
              <a:gd name="adj1" fmla="val 28740"/>
              <a:gd name="adj2" fmla="val 50000"/>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00">
              <a:solidFill>
                <a:schemeClr val="tx1">
                  <a:lumMod val="75000"/>
                  <a:lumOff val="25000"/>
                </a:schemeClr>
              </a:solidFill>
            </a:endParaRPr>
          </a:p>
        </p:txBody>
      </p:sp>
      <p:sp>
        <p:nvSpPr>
          <p:cNvPr id="54" name="Vastakkaisista kulmista pyöristetty suorakulmio 53"/>
          <p:cNvSpPr/>
          <p:nvPr/>
        </p:nvSpPr>
        <p:spPr>
          <a:xfrm>
            <a:off x="3350817" y="3665973"/>
            <a:ext cx="914400" cy="497066"/>
          </a:xfrm>
          <a:prstGeom prst="round2Diag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smtClean="0">
                <a:solidFill>
                  <a:schemeClr val="tx1">
                    <a:lumMod val="75000"/>
                    <a:lumOff val="25000"/>
                  </a:schemeClr>
                </a:solidFill>
              </a:rPr>
              <a:t>Tarjous-</a:t>
            </a:r>
          </a:p>
          <a:p>
            <a:pPr algn="ctr"/>
            <a:r>
              <a:rPr lang="fi-FI" sz="1100" dirty="0" smtClean="0">
                <a:solidFill>
                  <a:schemeClr val="tx1">
                    <a:lumMod val="75000"/>
                    <a:lumOff val="25000"/>
                  </a:schemeClr>
                </a:solidFill>
              </a:rPr>
              <a:t>pyyntö</a:t>
            </a:r>
          </a:p>
          <a:p>
            <a:pPr algn="ctr"/>
            <a:r>
              <a:rPr lang="fi-FI" sz="1100" dirty="0" smtClean="0">
                <a:solidFill>
                  <a:schemeClr val="tx1">
                    <a:lumMod val="75000"/>
                    <a:lumOff val="25000"/>
                  </a:schemeClr>
                </a:solidFill>
              </a:rPr>
              <a:t>29.6.2015</a:t>
            </a:r>
            <a:endParaRPr lang="fi-FI" sz="1100" dirty="0">
              <a:solidFill>
                <a:schemeClr val="tx1">
                  <a:lumMod val="75000"/>
                  <a:lumOff val="25000"/>
                </a:schemeClr>
              </a:solidFill>
            </a:endParaRPr>
          </a:p>
        </p:txBody>
      </p:sp>
      <p:sp>
        <p:nvSpPr>
          <p:cNvPr id="55" name="Nuoli oikealle 54"/>
          <p:cNvSpPr/>
          <p:nvPr/>
        </p:nvSpPr>
        <p:spPr>
          <a:xfrm rot="16200000">
            <a:off x="4264444" y="4002158"/>
            <a:ext cx="915948" cy="373375"/>
          </a:xfrm>
          <a:prstGeom prst="rightArrow">
            <a:avLst>
              <a:gd name="adj1" fmla="val 28740"/>
              <a:gd name="adj2"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00">
              <a:solidFill>
                <a:schemeClr val="tx1">
                  <a:lumMod val="75000"/>
                  <a:lumOff val="25000"/>
                </a:schemeClr>
              </a:solidFill>
            </a:endParaRPr>
          </a:p>
        </p:txBody>
      </p:sp>
      <p:sp>
        <p:nvSpPr>
          <p:cNvPr id="56" name="Vastakkaisista kulmista pyöristetty suorakulmio 55"/>
          <p:cNvSpPr/>
          <p:nvPr/>
        </p:nvSpPr>
        <p:spPr>
          <a:xfrm>
            <a:off x="4265217" y="4244918"/>
            <a:ext cx="914400" cy="458643"/>
          </a:xfrm>
          <a:prstGeom prst="round2Diag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smtClean="0">
                <a:solidFill>
                  <a:schemeClr val="tx1">
                    <a:lumMod val="75000"/>
                    <a:lumOff val="25000"/>
                  </a:schemeClr>
                </a:solidFill>
              </a:rPr>
              <a:t>Tarjoukset</a:t>
            </a:r>
            <a:endParaRPr lang="fi-FI" sz="1100" dirty="0">
              <a:solidFill>
                <a:schemeClr val="tx1">
                  <a:lumMod val="75000"/>
                  <a:lumOff val="25000"/>
                </a:schemeClr>
              </a:solidFill>
            </a:endParaRPr>
          </a:p>
        </p:txBody>
      </p:sp>
      <p:sp>
        <p:nvSpPr>
          <p:cNvPr id="57" name="Nuoli oikealle 56"/>
          <p:cNvSpPr/>
          <p:nvPr/>
        </p:nvSpPr>
        <p:spPr>
          <a:xfrm rot="5400000">
            <a:off x="5132105" y="4024692"/>
            <a:ext cx="915946" cy="373375"/>
          </a:xfrm>
          <a:prstGeom prst="rightArrow">
            <a:avLst>
              <a:gd name="adj1" fmla="val 28740"/>
              <a:gd name="adj2" fmla="val 50000"/>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00">
              <a:solidFill>
                <a:schemeClr val="tx1">
                  <a:lumMod val="75000"/>
                  <a:lumOff val="25000"/>
                </a:schemeClr>
              </a:solidFill>
            </a:endParaRPr>
          </a:p>
        </p:txBody>
      </p:sp>
      <p:sp>
        <p:nvSpPr>
          <p:cNvPr id="58" name="Vastakkaisista kulmista pyöristetty suorakulmio 57"/>
          <p:cNvSpPr/>
          <p:nvPr/>
        </p:nvSpPr>
        <p:spPr>
          <a:xfrm>
            <a:off x="5132878" y="3632610"/>
            <a:ext cx="914400" cy="497066"/>
          </a:xfrm>
          <a:prstGeom prst="round2Diag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smtClean="0">
                <a:solidFill>
                  <a:schemeClr val="tx1">
                    <a:lumMod val="75000"/>
                    <a:lumOff val="25000"/>
                  </a:schemeClr>
                </a:solidFill>
              </a:rPr>
              <a:t>T&amp;k –palvelun hankinta </a:t>
            </a:r>
            <a:endParaRPr lang="fi-FI" sz="1100" dirty="0">
              <a:solidFill>
                <a:schemeClr val="tx1">
                  <a:lumMod val="75000"/>
                  <a:lumOff val="25000"/>
                </a:schemeClr>
              </a:solidFill>
            </a:endParaRPr>
          </a:p>
        </p:txBody>
      </p:sp>
      <p:sp>
        <p:nvSpPr>
          <p:cNvPr id="59" name="Nuoli oikealle 58"/>
          <p:cNvSpPr/>
          <p:nvPr/>
        </p:nvSpPr>
        <p:spPr>
          <a:xfrm rot="16200000">
            <a:off x="6043831" y="3984448"/>
            <a:ext cx="915948" cy="373375"/>
          </a:xfrm>
          <a:prstGeom prst="rightArrow">
            <a:avLst>
              <a:gd name="adj1" fmla="val 28740"/>
              <a:gd name="adj2"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00">
              <a:solidFill>
                <a:schemeClr val="tx1">
                  <a:lumMod val="75000"/>
                  <a:lumOff val="25000"/>
                </a:schemeClr>
              </a:solidFill>
            </a:endParaRPr>
          </a:p>
        </p:txBody>
      </p:sp>
      <p:sp>
        <p:nvSpPr>
          <p:cNvPr id="60" name="Vastakkaisista kulmista pyöristetty suorakulmio 59"/>
          <p:cNvSpPr/>
          <p:nvPr/>
        </p:nvSpPr>
        <p:spPr>
          <a:xfrm>
            <a:off x="6044604" y="4227208"/>
            <a:ext cx="914400" cy="458643"/>
          </a:xfrm>
          <a:prstGeom prst="round2Diag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smtClean="0">
                <a:solidFill>
                  <a:schemeClr val="tx1">
                    <a:lumMod val="75000"/>
                    <a:lumOff val="25000"/>
                  </a:schemeClr>
                </a:solidFill>
              </a:rPr>
              <a:t>Konseptit</a:t>
            </a:r>
            <a:endParaRPr lang="fi-FI" sz="1100" dirty="0">
              <a:solidFill>
                <a:schemeClr val="tx1">
                  <a:lumMod val="75000"/>
                  <a:lumOff val="25000"/>
                </a:schemeClr>
              </a:solidFill>
            </a:endParaRPr>
          </a:p>
        </p:txBody>
      </p:sp>
      <p:sp>
        <p:nvSpPr>
          <p:cNvPr id="61" name="Nuoli oikealle 60"/>
          <p:cNvSpPr/>
          <p:nvPr/>
        </p:nvSpPr>
        <p:spPr>
          <a:xfrm rot="5400000">
            <a:off x="7302840" y="4014746"/>
            <a:ext cx="915946" cy="373375"/>
          </a:xfrm>
          <a:prstGeom prst="rightArrow">
            <a:avLst>
              <a:gd name="adj1" fmla="val 28740"/>
              <a:gd name="adj2" fmla="val 50000"/>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00">
              <a:solidFill>
                <a:schemeClr val="tx1">
                  <a:lumMod val="75000"/>
                  <a:lumOff val="25000"/>
                </a:schemeClr>
              </a:solidFill>
            </a:endParaRPr>
          </a:p>
        </p:txBody>
      </p:sp>
      <p:sp>
        <p:nvSpPr>
          <p:cNvPr id="62" name="Vastakkaisista kulmista pyöristetty suorakulmio 61"/>
          <p:cNvSpPr/>
          <p:nvPr/>
        </p:nvSpPr>
        <p:spPr>
          <a:xfrm>
            <a:off x="7303613" y="3622664"/>
            <a:ext cx="914400" cy="497066"/>
          </a:xfrm>
          <a:prstGeom prst="round2Diag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smtClean="0">
                <a:solidFill>
                  <a:schemeClr val="tx1">
                    <a:lumMod val="75000"/>
                    <a:lumOff val="25000"/>
                  </a:schemeClr>
                </a:solidFill>
              </a:rPr>
              <a:t>T&amp;k –palvelun hankinta</a:t>
            </a:r>
            <a:endParaRPr lang="fi-FI" sz="1100" dirty="0">
              <a:solidFill>
                <a:schemeClr val="tx1">
                  <a:lumMod val="75000"/>
                  <a:lumOff val="25000"/>
                </a:schemeClr>
              </a:solidFill>
            </a:endParaRPr>
          </a:p>
        </p:txBody>
      </p:sp>
      <p:sp>
        <p:nvSpPr>
          <p:cNvPr id="63" name="Nuoli oikealle 62"/>
          <p:cNvSpPr/>
          <p:nvPr/>
        </p:nvSpPr>
        <p:spPr>
          <a:xfrm rot="16200000">
            <a:off x="9262795" y="4005340"/>
            <a:ext cx="915948" cy="373375"/>
          </a:xfrm>
          <a:prstGeom prst="rightArrow">
            <a:avLst>
              <a:gd name="adj1" fmla="val 28740"/>
              <a:gd name="adj2"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00">
              <a:solidFill>
                <a:schemeClr val="tx1">
                  <a:lumMod val="75000"/>
                  <a:lumOff val="25000"/>
                </a:schemeClr>
              </a:solidFill>
            </a:endParaRPr>
          </a:p>
        </p:txBody>
      </p:sp>
      <p:sp>
        <p:nvSpPr>
          <p:cNvPr id="64" name="Nuoli oikealle 63"/>
          <p:cNvSpPr/>
          <p:nvPr/>
        </p:nvSpPr>
        <p:spPr>
          <a:xfrm rot="5400000">
            <a:off x="8114608" y="4001617"/>
            <a:ext cx="915946" cy="373375"/>
          </a:xfrm>
          <a:prstGeom prst="rightArrow">
            <a:avLst>
              <a:gd name="adj1" fmla="val 28740"/>
              <a:gd name="adj2" fmla="val 50000"/>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00">
              <a:solidFill>
                <a:schemeClr val="tx1">
                  <a:lumMod val="75000"/>
                  <a:lumOff val="25000"/>
                </a:schemeClr>
              </a:solidFill>
            </a:endParaRPr>
          </a:p>
        </p:txBody>
      </p:sp>
      <p:sp>
        <p:nvSpPr>
          <p:cNvPr id="65" name="Nuoli oikealle 64"/>
          <p:cNvSpPr/>
          <p:nvPr/>
        </p:nvSpPr>
        <p:spPr>
          <a:xfrm rot="16200000">
            <a:off x="8385121" y="4001714"/>
            <a:ext cx="915948" cy="373375"/>
          </a:xfrm>
          <a:prstGeom prst="rightArrow">
            <a:avLst>
              <a:gd name="adj1" fmla="val 28740"/>
              <a:gd name="adj2"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00">
              <a:solidFill>
                <a:schemeClr val="tx1">
                  <a:lumMod val="75000"/>
                  <a:lumOff val="25000"/>
                </a:schemeClr>
              </a:solidFill>
            </a:endParaRPr>
          </a:p>
        </p:txBody>
      </p:sp>
      <p:sp>
        <p:nvSpPr>
          <p:cNvPr id="66" name="Tekstiruutu 65"/>
          <p:cNvSpPr txBox="1"/>
          <p:nvPr/>
        </p:nvSpPr>
        <p:spPr>
          <a:xfrm>
            <a:off x="5462656" y="5916069"/>
            <a:ext cx="1554336" cy="276999"/>
          </a:xfrm>
          <a:prstGeom prst="rect">
            <a:avLst/>
          </a:prstGeom>
          <a:noFill/>
        </p:spPr>
        <p:txBody>
          <a:bodyPr wrap="none" rtlCol="0">
            <a:spAutoFit/>
          </a:bodyPr>
          <a:lstStyle/>
          <a:p>
            <a:r>
              <a:rPr lang="fi-FI" sz="1200" dirty="0" smtClean="0">
                <a:solidFill>
                  <a:schemeClr val="tx1">
                    <a:lumMod val="75000"/>
                    <a:lumOff val="25000"/>
                  </a:schemeClr>
                </a:solidFill>
              </a:rPr>
              <a:t>1. vaihe 60 000 euroa</a:t>
            </a:r>
            <a:endParaRPr lang="fi-FI" sz="1200" dirty="0">
              <a:solidFill>
                <a:schemeClr val="tx1">
                  <a:lumMod val="75000"/>
                  <a:lumOff val="25000"/>
                </a:schemeClr>
              </a:solidFill>
            </a:endParaRPr>
          </a:p>
        </p:txBody>
      </p:sp>
      <p:sp>
        <p:nvSpPr>
          <p:cNvPr id="67" name="Tekstiruutu 66"/>
          <p:cNvSpPr txBox="1"/>
          <p:nvPr/>
        </p:nvSpPr>
        <p:spPr>
          <a:xfrm>
            <a:off x="7619318" y="5916069"/>
            <a:ext cx="1632883" cy="276999"/>
          </a:xfrm>
          <a:prstGeom prst="rect">
            <a:avLst/>
          </a:prstGeom>
          <a:noFill/>
        </p:spPr>
        <p:txBody>
          <a:bodyPr wrap="none" rtlCol="0">
            <a:spAutoFit/>
          </a:bodyPr>
          <a:lstStyle/>
          <a:p>
            <a:r>
              <a:rPr lang="fi-FI" sz="1200" dirty="0">
                <a:solidFill>
                  <a:schemeClr val="tx1">
                    <a:lumMod val="75000"/>
                    <a:lumOff val="25000"/>
                  </a:schemeClr>
                </a:solidFill>
              </a:rPr>
              <a:t>2</a:t>
            </a:r>
            <a:r>
              <a:rPr lang="fi-FI" sz="1200" dirty="0" smtClean="0">
                <a:solidFill>
                  <a:schemeClr val="tx1">
                    <a:lumMod val="75000"/>
                    <a:lumOff val="25000"/>
                  </a:schemeClr>
                </a:solidFill>
              </a:rPr>
              <a:t>. vaihe 140 000 euroa</a:t>
            </a:r>
            <a:endParaRPr lang="fi-FI" sz="1200" dirty="0">
              <a:solidFill>
                <a:schemeClr val="tx1">
                  <a:lumMod val="75000"/>
                  <a:lumOff val="25000"/>
                </a:schemeClr>
              </a:solidFill>
            </a:endParaRPr>
          </a:p>
        </p:txBody>
      </p:sp>
      <p:sp>
        <p:nvSpPr>
          <p:cNvPr id="68" name="Tekstiruutu 67"/>
          <p:cNvSpPr txBox="1"/>
          <p:nvPr/>
        </p:nvSpPr>
        <p:spPr>
          <a:xfrm>
            <a:off x="1156085" y="2682072"/>
            <a:ext cx="6105923" cy="307777"/>
          </a:xfrm>
          <a:prstGeom prst="rect">
            <a:avLst/>
          </a:prstGeom>
          <a:noFill/>
        </p:spPr>
        <p:txBody>
          <a:bodyPr wrap="square" rtlCol="0">
            <a:spAutoFit/>
          </a:bodyPr>
          <a:lstStyle/>
          <a:p>
            <a:r>
              <a:rPr lang="fi-FI" sz="1400" b="1" i="1" dirty="0" smtClean="0">
                <a:solidFill>
                  <a:schemeClr val="tx1">
                    <a:lumMod val="75000"/>
                    <a:lumOff val="25000"/>
                  </a:schemeClr>
                </a:solidFill>
              </a:rPr>
              <a:t>Case Liikenteen reaaliaikaisen tilannekuvan esikaupallinen hankinta</a:t>
            </a:r>
            <a:endParaRPr lang="fi-FI" sz="1200" dirty="0">
              <a:solidFill>
                <a:schemeClr val="tx1">
                  <a:lumMod val="75000"/>
                  <a:lumOff val="25000"/>
                </a:schemeClr>
              </a:solidFill>
            </a:endParaRPr>
          </a:p>
        </p:txBody>
      </p:sp>
      <p:sp>
        <p:nvSpPr>
          <p:cNvPr id="69" name="Vastakkaisista kulmista pyöristetty suorakulmio 68"/>
          <p:cNvSpPr/>
          <p:nvPr/>
        </p:nvSpPr>
        <p:spPr>
          <a:xfrm>
            <a:off x="9247526" y="4191426"/>
            <a:ext cx="914400" cy="458643"/>
          </a:xfrm>
          <a:prstGeom prst="round2Diag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800" dirty="0" smtClean="0">
                <a:solidFill>
                  <a:schemeClr val="tx1">
                    <a:lumMod val="75000"/>
                    <a:lumOff val="25000"/>
                  </a:schemeClr>
                </a:solidFill>
              </a:rPr>
              <a:t>Mahdollisuus</a:t>
            </a:r>
          </a:p>
          <a:p>
            <a:pPr algn="ctr"/>
            <a:r>
              <a:rPr lang="fi-FI" sz="800" dirty="0">
                <a:solidFill>
                  <a:schemeClr val="tx1">
                    <a:lumMod val="75000"/>
                    <a:lumOff val="25000"/>
                  </a:schemeClr>
                </a:solidFill>
              </a:rPr>
              <a:t>j</a:t>
            </a:r>
            <a:r>
              <a:rPr lang="fi-FI" sz="800" dirty="0" smtClean="0">
                <a:solidFill>
                  <a:schemeClr val="tx1">
                    <a:lumMod val="75000"/>
                    <a:lumOff val="25000"/>
                  </a:schemeClr>
                </a:solidFill>
              </a:rPr>
              <a:t>ulkiseen hankintaan</a:t>
            </a:r>
            <a:endParaRPr lang="fi-FI" sz="800" dirty="0">
              <a:solidFill>
                <a:schemeClr val="tx1">
                  <a:lumMod val="75000"/>
                  <a:lumOff val="25000"/>
                </a:schemeClr>
              </a:solidFill>
            </a:endParaRPr>
          </a:p>
        </p:txBody>
      </p:sp>
      <p:sp>
        <p:nvSpPr>
          <p:cNvPr id="70" name="Suorakulmio 69"/>
          <p:cNvSpPr/>
          <p:nvPr/>
        </p:nvSpPr>
        <p:spPr>
          <a:xfrm>
            <a:off x="4170340" y="3046128"/>
            <a:ext cx="1838473" cy="57813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solidFill>
                  <a:schemeClr val="tx1">
                    <a:lumMod val="75000"/>
                    <a:lumOff val="25000"/>
                  </a:schemeClr>
                </a:solidFill>
                <a:cs typeface="Lucida Sans Unicode" panose="020B0602030504020204" pitchFamily="34" charset="0"/>
              </a:rPr>
              <a:t>Tarjousten arviointi </a:t>
            </a:r>
            <a:br>
              <a:rPr lang="fi-FI" sz="1200" dirty="0" smtClean="0">
                <a:solidFill>
                  <a:schemeClr val="tx1">
                    <a:lumMod val="75000"/>
                    <a:lumOff val="25000"/>
                  </a:schemeClr>
                </a:solidFill>
                <a:cs typeface="Lucida Sans Unicode" panose="020B0602030504020204" pitchFamily="34" charset="0"/>
              </a:rPr>
            </a:br>
            <a:r>
              <a:rPr lang="fi-FI" sz="1200" dirty="0" smtClean="0">
                <a:solidFill>
                  <a:schemeClr val="tx1">
                    <a:lumMod val="75000"/>
                    <a:lumOff val="25000"/>
                  </a:schemeClr>
                </a:solidFill>
                <a:cs typeface="Lucida Sans Unicode" panose="020B0602030504020204" pitchFamily="34" charset="0"/>
              </a:rPr>
              <a:t>ja hankintapäätös</a:t>
            </a:r>
            <a:endParaRPr lang="fi-FI" sz="1200" dirty="0">
              <a:solidFill>
                <a:schemeClr val="tx1">
                  <a:lumMod val="75000"/>
                  <a:lumOff val="25000"/>
                </a:schemeClr>
              </a:solidFill>
              <a:cs typeface="Lucida Sans Unicode" panose="020B0602030504020204" pitchFamily="34" charset="0"/>
            </a:endParaRPr>
          </a:p>
        </p:txBody>
      </p:sp>
      <p:sp>
        <p:nvSpPr>
          <p:cNvPr id="72" name="Suorakulmio 71"/>
          <p:cNvSpPr/>
          <p:nvPr/>
        </p:nvSpPr>
        <p:spPr>
          <a:xfrm>
            <a:off x="2669657" y="3048869"/>
            <a:ext cx="1510894" cy="572412"/>
          </a:xfrm>
          <a:prstGeom prst="rect">
            <a:avLst/>
          </a:prstGeom>
          <a:solidFill>
            <a:schemeClr val="accent1">
              <a:lumMod val="75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fi-FI" sz="1200" dirty="0" smtClean="0">
                <a:solidFill>
                  <a:schemeClr val="tx1">
                    <a:lumMod val="75000"/>
                    <a:lumOff val="25000"/>
                  </a:schemeClr>
                </a:solidFill>
                <a:cs typeface="Lucida Sans Unicode" panose="020B0602030504020204" pitchFamily="34" charset="0"/>
              </a:rPr>
              <a:t>T&amp;K-hankinnan </a:t>
            </a:r>
            <a:br>
              <a:rPr lang="fi-FI" sz="1200" dirty="0" smtClean="0">
                <a:solidFill>
                  <a:schemeClr val="tx1">
                    <a:lumMod val="75000"/>
                    <a:lumOff val="25000"/>
                  </a:schemeClr>
                </a:solidFill>
                <a:cs typeface="Lucida Sans Unicode" panose="020B0602030504020204" pitchFamily="34" charset="0"/>
              </a:rPr>
            </a:br>
            <a:r>
              <a:rPr lang="fi-FI" sz="1200" dirty="0" smtClean="0">
                <a:solidFill>
                  <a:schemeClr val="tx1">
                    <a:lumMod val="75000"/>
                    <a:lumOff val="25000"/>
                  </a:schemeClr>
                </a:solidFill>
                <a:cs typeface="Lucida Sans Unicode" panose="020B0602030504020204" pitchFamily="34" charset="0"/>
              </a:rPr>
              <a:t>1. vaihe</a:t>
            </a:r>
            <a:endParaRPr lang="fi-FI" sz="1200" dirty="0">
              <a:solidFill>
                <a:schemeClr val="tx1">
                  <a:lumMod val="75000"/>
                  <a:lumOff val="25000"/>
                </a:schemeClr>
              </a:solidFill>
              <a:cs typeface="Lucida Sans Unicode" panose="020B0602030504020204" pitchFamily="34" charset="0"/>
            </a:endParaRPr>
          </a:p>
        </p:txBody>
      </p:sp>
      <p:sp>
        <p:nvSpPr>
          <p:cNvPr id="71" name="Suorakulmio 70"/>
          <p:cNvSpPr/>
          <p:nvPr/>
        </p:nvSpPr>
        <p:spPr>
          <a:xfrm>
            <a:off x="5924877" y="3049349"/>
            <a:ext cx="1888634" cy="57387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solidFill>
                  <a:schemeClr val="tx1">
                    <a:lumMod val="75000"/>
                    <a:lumOff val="25000"/>
                  </a:schemeClr>
                </a:solidFill>
                <a:cs typeface="Lucida Sans Unicode" panose="020B0602030504020204" pitchFamily="34" charset="0"/>
              </a:rPr>
              <a:t>T</a:t>
            </a:r>
            <a:r>
              <a:rPr lang="fi-FI" sz="1200" dirty="0" smtClean="0">
                <a:solidFill>
                  <a:schemeClr val="tx1">
                    <a:lumMod val="75000"/>
                    <a:lumOff val="25000"/>
                  </a:schemeClr>
                </a:solidFill>
                <a:cs typeface="Lucida Sans Unicode" panose="020B0602030504020204" pitchFamily="34" charset="0"/>
              </a:rPr>
              <a:t>ulosten  arviointi, </a:t>
            </a:r>
            <a:br>
              <a:rPr lang="fi-FI" sz="1200" dirty="0" smtClean="0">
                <a:solidFill>
                  <a:schemeClr val="tx1">
                    <a:lumMod val="75000"/>
                    <a:lumOff val="25000"/>
                  </a:schemeClr>
                </a:solidFill>
                <a:cs typeface="Lucida Sans Unicode" panose="020B0602030504020204" pitchFamily="34" charset="0"/>
              </a:rPr>
            </a:br>
            <a:r>
              <a:rPr lang="fi-FI" sz="1200" dirty="0" smtClean="0">
                <a:solidFill>
                  <a:schemeClr val="tx1">
                    <a:lumMod val="75000"/>
                    <a:lumOff val="25000"/>
                  </a:schemeClr>
                </a:solidFill>
                <a:cs typeface="Lucida Sans Unicode" panose="020B0602030504020204" pitchFamily="34" charset="0"/>
              </a:rPr>
              <a:t>päätös 2</a:t>
            </a:r>
            <a:r>
              <a:rPr lang="fi-FI" sz="1200" dirty="0">
                <a:solidFill>
                  <a:schemeClr val="tx1">
                    <a:lumMod val="75000"/>
                    <a:lumOff val="25000"/>
                  </a:schemeClr>
                </a:solidFill>
                <a:cs typeface="Lucida Sans Unicode" panose="020B0602030504020204" pitchFamily="34" charset="0"/>
              </a:rPr>
              <a:t>. </a:t>
            </a:r>
            <a:r>
              <a:rPr lang="fi-FI" sz="1200" dirty="0" smtClean="0">
                <a:solidFill>
                  <a:schemeClr val="tx1">
                    <a:lumMod val="75000"/>
                    <a:lumOff val="25000"/>
                  </a:schemeClr>
                </a:solidFill>
                <a:cs typeface="Lucida Sans Unicode" panose="020B0602030504020204" pitchFamily="34" charset="0"/>
              </a:rPr>
              <a:t>vaiheesta</a:t>
            </a:r>
            <a:endParaRPr lang="fi-FI" sz="1200" dirty="0">
              <a:solidFill>
                <a:schemeClr val="tx1">
                  <a:lumMod val="75000"/>
                  <a:lumOff val="25000"/>
                </a:schemeClr>
              </a:solidFill>
              <a:cs typeface="Lucida Sans Unicode" panose="020B0602030504020204" pitchFamily="34" charset="0"/>
            </a:endParaRPr>
          </a:p>
        </p:txBody>
      </p:sp>
      <p:sp>
        <p:nvSpPr>
          <p:cNvPr id="73" name="Lovettu nuolenkärki 72"/>
          <p:cNvSpPr/>
          <p:nvPr/>
        </p:nvSpPr>
        <p:spPr>
          <a:xfrm>
            <a:off x="3908187" y="3046235"/>
            <a:ext cx="466685" cy="576985"/>
          </a:xfrm>
          <a:prstGeom prst="chevron">
            <a:avLst>
              <a:gd name="adj" fmla="val 4349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200" smtClean="0">
              <a:solidFill>
                <a:schemeClr val="tx1">
                  <a:lumMod val="75000"/>
                  <a:lumOff val="25000"/>
                </a:schemeClr>
              </a:solidFill>
            </a:endParaRPr>
          </a:p>
        </p:txBody>
      </p:sp>
      <p:sp>
        <p:nvSpPr>
          <p:cNvPr id="75" name="Suorakulmio 74"/>
          <p:cNvSpPr/>
          <p:nvPr/>
        </p:nvSpPr>
        <p:spPr>
          <a:xfrm>
            <a:off x="1446307" y="3048869"/>
            <a:ext cx="1223350" cy="57241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solidFill>
                  <a:schemeClr val="tx1">
                    <a:lumMod val="75000"/>
                    <a:lumOff val="25000"/>
                  </a:schemeClr>
                </a:solidFill>
                <a:cs typeface="Lucida Sans Unicode" panose="020B0602030504020204" pitchFamily="34" charset="0"/>
              </a:rPr>
              <a:t>Valmistelu</a:t>
            </a:r>
          </a:p>
          <a:p>
            <a:pPr algn="ctr"/>
            <a:r>
              <a:rPr lang="fi-FI" sz="1200" dirty="0" smtClean="0">
                <a:solidFill>
                  <a:schemeClr val="tx1">
                    <a:lumMod val="75000"/>
                    <a:lumOff val="25000"/>
                  </a:schemeClr>
                </a:solidFill>
                <a:cs typeface="Lucida Sans Unicode" panose="020B0602030504020204" pitchFamily="34" charset="0"/>
              </a:rPr>
              <a:t>syksy 2014-kevät 2015</a:t>
            </a:r>
            <a:endParaRPr lang="fi-FI" sz="1200" dirty="0">
              <a:solidFill>
                <a:schemeClr val="tx1">
                  <a:lumMod val="75000"/>
                  <a:lumOff val="25000"/>
                </a:schemeClr>
              </a:solidFill>
              <a:cs typeface="Lucida Sans Unicode" panose="020B0602030504020204" pitchFamily="34" charset="0"/>
            </a:endParaRPr>
          </a:p>
        </p:txBody>
      </p:sp>
      <p:sp>
        <p:nvSpPr>
          <p:cNvPr id="76" name="Lovettu nuolenkärki 75"/>
          <p:cNvSpPr/>
          <p:nvPr/>
        </p:nvSpPr>
        <p:spPr>
          <a:xfrm>
            <a:off x="2465125" y="3044837"/>
            <a:ext cx="466685" cy="576443"/>
          </a:xfrm>
          <a:prstGeom prst="chevron">
            <a:avLst>
              <a:gd name="adj" fmla="val 4349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200" smtClean="0">
              <a:solidFill>
                <a:schemeClr val="tx1">
                  <a:lumMod val="75000"/>
                  <a:lumOff val="25000"/>
                </a:schemeClr>
              </a:solidFill>
            </a:endParaRPr>
          </a:p>
        </p:txBody>
      </p:sp>
      <p:sp>
        <p:nvSpPr>
          <p:cNvPr id="77" name="Suorakulmio 76"/>
          <p:cNvSpPr/>
          <p:nvPr/>
        </p:nvSpPr>
        <p:spPr>
          <a:xfrm>
            <a:off x="7824507" y="3049349"/>
            <a:ext cx="1929740" cy="57387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smtClean="0">
                <a:solidFill>
                  <a:schemeClr val="tx1">
                    <a:lumMod val="75000"/>
                    <a:lumOff val="25000"/>
                  </a:schemeClr>
                </a:solidFill>
                <a:cs typeface="Lucida Sans Unicode" panose="020B0602030504020204" pitchFamily="34" charset="0"/>
              </a:rPr>
              <a:t>PILOTOINNIT</a:t>
            </a:r>
          </a:p>
          <a:p>
            <a:pPr algn="ctr"/>
            <a:r>
              <a:rPr lang="fi-FI" sz="1100" dirty="0" smtClean="0">
                <a:solidFill>
                  <a:schemeClr val="tx1">
                    <a:lumMod val="75000"/>
                    <a:lumOff val="25000"/>
                  </a:schemeClr>
                </a:solidFill>
                <a:cs typeface="Lucida Sans Unicode" panose="020B0602030504020204" pitchFamily="34" charset="0"/>
              </a:rPr>
              <a:t>kesä 2016 alkaen - </a:t>
            </a:r>
            <a:br>
              <a:rPr lang="fi-FI" sz="1100" dirty="0" smtClean="0">
                <a:solidFill>
                  <a:schemeClr val="tx1">
                    <a:lumMod val="75000"/>
                    <a:lumOff val="25000"/>
                  </a:schemeClr>
                </a:solidFill>
                <a:cs typeface="Lucida Sans Unicode" panose="020B0602030504020204" pitchFamily="34" charset="0"/>
              </a:rPr>
            </a:br>
            <a:r>
              <a:rPr lang="fi-FI" sz="1100" dirty="0" smtClean="0">
                <a:solidFill>
                  <a:schemeClr val="tx1">
                    <a:lumMod val="75000"/>
                    <a:lumOff val="25000"/>
                  </a:schemeClr>
                </a:solidFill>
                <a:cs typeface="Lucida Sans Unicode" panose="020B0602030504020204" pitchFamily="34" charset="0"/>
              </a:rPr>
              <a:t>n. vuoden ajan </a:t>
            </a:r>
            <a:endParaRPr lang="fi-FI" sz="1100" dirty="0">
              <a:solidFill>
                <a:schemeClr val="tx1">
                  <a:lumMod val="75000"/>
                  <a:lumOff val="25000"/>
                </a:schemeClr>
              </a:solidFill>
              <a:cs typeface="Lucida Sans Unicode" panose="020B0602030504020204" pitchFamily="34" charset="0"/>
            </a:endParaRPr>
          </a:p>
        </p:txBody>
      </p:sp>
      <p:sp>
        <p:nvSpPr>
          <p:cNvPr id="78" name="Suorakulmio 77"/>
          <p:cNvSpPr/>
          <p:nvPr/>
        </p:nvSpPr>
        <p:spPr>
          <a:xfrm>
            <a:off x="9667373" y="3045046"/>
            <a:ext cx="1554199" cy="578173"/>
          </a:xfrm>
          <a:prstGeom prst="rect">
            <a:avLst/>
          </a:prstGeom>
          <a:solidFill>
            <a:schemeClr val="accent1">
              <a:lumMod val="75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fi-FI" sz="1200" dirty="0">
                <a:solidFill>
                  <a:schemeClr val="tx1">
                    <a:lumMod val="75000"/>
                    <a:lumOff val="25000"/>
                  </a:schemeClr>
                </a:solidFill>
                <a:cs typeface="Lucida Sans Unicode" panose="020B0602030504020204" pitchFamily="34" charset="0"/>
              </a:rPr>
              <a:t>T</a:t>
            </a:r>
            <a:r>
              <a:rPr lang="fi-FI" sz="1200" dirty="0" smtClean="0">
                <a:solidFill>
                  <a:schemeClr val="tx1">
                    <a:lumMod val="75000"/>
                    <a:lumOff val="25000"/>
                  </a:schemeClr>
                </a:solidFill>
                <a:cs typeface="Lucida Sans Unicode" panose="020B0602030504020204" pitchFamily="34" charset="0"/>
              </a:rPr>
              <a:t>ulosten </a:t>
            </a:r>
            <a:br>
              <a:rPr lang="fi-FI" sz="1200" dirty="0" smtClean="0">
                <a:solidFill>
                  <a:schemeClr val="tx1">
                    <a:lumMod val="75000"/>
                    <a:lumOff val="25000"/>
                  </a:schemeClr>
                </a:solidFill>
                <a:cs typeface="Lucida Sans Unicode" panose="020B0602030504020204" pitchFamily="34" charset="0"/>
              </a:rPr>
            </a:br>
            <a:r>
              <a:rPr lang="fi-FI" sz="1200" dirty="0" smtClean="0">
                <a:solidFill>
                  <a:schemeClr val="tx1">
                    <a:lumMod val="75000"/>
                    <a:lumOff val="25000"/>
                  </a:schemeClr>
                </a:solidFill>
                <a:cs typeface="Lucida Sans Unicode" panose="020B0602030504020204" pitchFamily="34" charset="0"/>
              </a:rPr>
              <a:t>arviointi</a:t>
            </a:r>
            <a:endParaRPr lang="fi-FI" sz="1200" dirty="0">
              <a:solidFill>
                <a:schemeClr val="tx1">
                  <a:lumMod val="75000"/>
                  <a:lumOff val="25000"/>
                </a:schemeClr>
              </a:solidFill>
              <a:cs typeface="Lucida Sans Unicode" panose="020B0602030504020204" pitchFamily="34" charset="0"/>
            </a:endParaRPr>
          </a:p>
        </p:txBody>
      </p:sp>
      <p:sp>
        <p:nvSpPr>
          <p:cNvPr id="2" name="Suorakulmio 1"/>
          <p:cNvSpPr/>
          <p:nvPr/>
        </p:nvSpPr>
        <p:spPr>
          <a:xfrm>
            <a:off x="10096903" y="4034403"/>
            <a:ext cx="2107537" cy="1546577"/>
          </a:xfrm>
          <a:prstGeom prst="rect">
            <a:avLst/>
          </a:prstGeom>
        </p:spPr>
        <p:txBody>
          <a:bodyPr wrap="square">
            <a:spAutoFit/>
          </a:bodyPr>
          <a:lstStyle/>
          <a:p>
            <a:r>
              <a:rPr lang="fi-FI" sz="1050" dirty="0" smtClean="0">
                <a:solidFill>
                  <a:schemeClr val="tx1">
                    <a:lumMod val="75000"/>
                    <a:lumOff val="25000"/>
                  </a:schemeClr>
                </a:solidFill>
              </a:rPr>
              <a:t>Immateriaalioikeudet (IPR):</a:t>
            </a:r>
          </a:p>
          <a:p>
            <a:endParaRPr lang="fi-FI" sz="1050" b="1" dirty="0" smtClean="0">
              <a:solidFill>
                <a:schemeClr val="tx1">
                  <a:lumMod val="75000"/>
                  <a:lumOff val="25000"/>
                </a:schemeClr>
              </a:solidFill>
            </a:endParaRPr>
          </a:p>
          <a:p>
            <a:r>
              <a:rPr lang="fi-FI" sz="1050" b="1" dirty="0" smtClean="0">
                <a:solidFill>
                  <a:schemeClr val="tx1">
                    <a:lumMod val="75000"/>
                    <a:lumOff val="25000"/>
                  </a:schemeClr>
                </a:solidFill>
              </a:rPr>
              <a:t>Toimittaja saa täydet omistusoikeudet </a:t>
            </a:r>
            <a:r>
              <a:rPr lang="fi-FI" sz="1050" b="1" dirty="0">
                <a:solidFill>
                  <a:schemeClr val="tx1">
                    <a:lumMod val="75000"/>
                    <a:lumOff val="25000"/>
                  </a:schemeClr>
                </a:solidFill>
              </a:rPr>
              <a:t>kehitystyön tuloksiin </a:t>
            </a:r>
            <a:r>
              <a:rPr lang="fi-FI" sz="1050" dirty="0">
                <a:solidFill>
                  <a:schemeClr val="tx1">
                    <a:lumMod val="75000"/>
                    <a:lumOff val="25000"/>
                  </a:schemeClr>
                </a:solidFill>
              </a:rPr>
              <a:t>niiden kaupallista hyödyntämistä varten. </a:t>
            </a:r>
            <a:endParaRPr lang="fi-FI" sz="1050" dirty="0" smtClean="0">
              <a:solidFill>
                <a:schemeClr val="tx1">
                  <a:lumMod val="75000"/>
                  <a:lumOff val="25000"/>
                </a:schemeClr>
              </a:solidFill>
            </a:endParaRPr>
          </a:p>
          <a:p>
            <a:pPr marL="171450" indent="-171450">
              <a:buFont typeface="Arial" panose="020B0604020202020204" pitchFamily="34" charset="0"/>
              <a:buChar char="•"/>
            </a:pPr>
            <a:endParaRPr lang="fi-FI" sz="1050" dirty="0" smtClean="0">
              <a:solidFill>
                <a:schemeClr val="tx1">
                  <a:lumMod val="75000"/>
                  <a:lumOff val="25000"/>
                </a:schemeClr>
              </a:solidFill>
            </a:endParaRPr>
          </a:p>
          <a:p>
            <a:r>
              <a:rPr lang="fi-FI" sz="1050" b="1" dirty="0" smtClean="0">
                <a:solidFill>
                  <a:schemeClr val="tx1">
                    <a:lumMod val="75000"/>
                    <a:lumOff val="25000"/>
                  </a:schemeClr>
                </a:solidFill>
              </a:rPr>
              <a:t>Tilaaja saa rajoittamaton käyttöoikeuden </a:t>
            </a:r>
            <a:r>
              <a:rPr lang="fi-FI" sz="1050" dirty="0">
                <a:solidFill>
                  <a:schemeClr val="tx1">
                    <a:lumMod val="75000"/>
                    <a:lumOff val="25000"/>
                  </a:schemeClr>
                </a:solidFill>
              </a:rPr>
              <a:t>tuloksiin</a:t>
            </a:r>
          </a:p>
        </p:txBody>
      </p:sp>
      <p:sp>
        <p:nvSpPr>
          <p:cNvPr id="82" name="Suorakulmio 81">
            <a:hlinkClick r:id="rId8"/>
          </p:cNvPr>
          <p:cNvSpPr/>
          <p:nvPr/>
        </p:nvSpPr>
        <p:spPr>
          <a:xfrm>
            <a:off x="9172265" y="922066"/>
            <a:ext cx="1573413" cy="651292"/>
          </a:xfrm>
          <a:prstGeom prst="rect">
            <a:avLst/>
          </a:prstGeom>
          <a:no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i-FI" sz="1200" dirty="0" smtClean="0">
                <a:solidFill>
                  <a:schemeClr val="tx1">
                    <a:lumMod val="75000"/>
                    <a:lumOff val="25000"/>
                  </a:schemeClr>
                </a:solidFill>
              </a:rPr>
              <a:t>Hankinta-asiakirjat Taskun Case-pankissa</a:t>
            </a:r>
            <a:endParaRPr lang="fi-FI" sz="1200" dirty="0">
              <a:solidFill>
                <a:schemeClr val="tx1">
                  <a:lumMod val="75000"/>
                  <a:lumOff val="25000"/>
                </a:schemeClr>
              </a:solidFill>
            </a:endParaRPr>
          </a:p>
        </p:txBody>
      </p:sp>
      <p:pic>
        <p:nvPicPr>
          <p:cNvPr id="83" name="Kuva 8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00206">
            <a:off x="10673649" y="1352051"/>
            <a:ext cx="328285" cy="328285"/>
          </a:xfrm>
          <a:prstGeom prst="rect">
            <a:avLst/>
          </a:prstGeom>
          <a:noFill/>
        </p:spPr>
      </p:pic>
      <p:sp>
        <p:nvSpPr>
          <p:cNvPr id="84" name="Lovettu nuolenkärki 83"/>
          <p:cNvSpPr/>
          <p:nvPr/>
        </p:nvSpPr>
        <p:spPr>
          <a:xfrm>
            <a:off x="5712443" y="3046234"/>
            <a:ext cx="466685" cy="576985"/>
          </a:xfrm>
          <a:prstGeom prst="chevron">
            <a:avLst>
              <a:gd name="adj" fmla="val 4349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200" smtClean="0">
              <a:solidFill>
                <a:schemeClr val="tx1">
                  <a:lumMod val="75000"/>
                  <a:lumOff val="25000"/>
                </a:schemeClr>
              </a:solidFill>
            </a:endParaRPr>
          </a:p>
        </p:txBody>
      </p:sp>
      <p:sp>
        <p:nvSpPr>
          <p:cNvPr id="85" name="Lovettu nuolenkärki 84"/>
          <p:cNvSpPr/>
          <p:nvPr/>
        </p:nvSpPr>
        <p:spPr>
          <a:xfrm>
            <a:off x="9440835" y="3046466"/>
            <a:ext cx="466685" cy="576985"/>
          </a:xfrm>
          <a:prstGeom prst="chevron">
            <a:avLst>
              <a:gd name="adj" fmla="val 4349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200" smtClean="0">
              <a:solidFill>
                <a:schemeClr val="tx1">
                  <a:lumMod val="75000"/>
                  <a:lumOff val="25000"/>
                </a:schemeClr>
              </a:solidFill>
            </a:endParaRPr>
          </a:p>
        </p:txBody>
      </p:sp>
      <p:sp>
        <p:nvSpPr>
          <p:cNvPr id="86" name="Lovettu nuolenkärki 85"/>
          <p:cNvSpPr/>
          <p:nvPr/>
        </p:nvSpPr>
        <p:spPr>
          <a:xfrm>
            <a:off x="7597969" y="3050885"/>
            <a:ext cx="466685" cy="576985"/>
          </a:xfrm>
          <a:prstGeom prst="chevron">
            <a:avLst>
              <a:gd name="adj" fmla="val 4349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200" smtClean="0">
              <a:solidFill>
                <a:schemeClr val="tx1">
                  <a:lumMod val="75000"/>
                  <a:lumOff val="25000"/>
                </a:schemeClr>
              </a:solidFill>
            </a:endParaRPr>
          </a:p>
        </p:txBody>
      </p:sp>
      <p:pic>
        <p:nvPicPr>
          <p:cNvPr id="79" name="Kuva 7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00206">
            <a:off x="1224670" y="5024471"/>
            <a:ext cx="328285" cy="328285"/>
          </a:xfrm>
          <a:prstGeom prst="rect">
            <a:avLst/>
          </a:prstGeom>
          <a:noFill/>
        </p:spPr>
      </p:pic>
    </p:spTree>
    <p:extLst>
      <p:ext uri="{BB962C8B-B14F-4D97-AF65-F5344CB8AC3E}">
        <p14:creationId xmlns:p14="http://schemas.microsoft.com/office/powerpoint/2010/main" val="4150174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Suorakulmio 11"/>
          <p:cNvSpPr/>
          <p:nvPr/>
        </p:nvSpPr>
        <p:spPr>
          <a:xfrm>
            <a:off x="1187789" y="1273325"/>
            <a:ext cx="9843655" cy="2179560"/>
          </a:xfrm>
          <a:prstGeom prst="rect">
            <a:avLst/>
          </a:prstGeom>
          <a:no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r>
              <a:rPr lang="fi-FI" sz="1400" b="1" i="1" dirty="0">
                <a:solidFill>
                  <a:schemeClr val="tx1">
                    <a:lumMod val="75000"/>
                    <a:lumOff val="25000"/>
                  </a:schemeClr>
                </a:solidFill>
              </a:rPr>
              <a:t>Case Liikenteen reaaliaikaisen tilannekuvan esikaupallinen hankinta</a:t>
            </a:r>
            <a:r>
              <a:rPr lang="fi-FI" sz="1400" b="1" i="1" dirty="0" smtClean="0">
                <a:solidFill>
                  <a:schemeClr val="tx1">
                    <a:lumMod val="75000"/>
                    <a:lumOff val="25000"/>
                  </a:schemeClr>
                </a:solidFill>
              </a:rPr>
              <a:t>:</a:t>
            </a:r>
            <a:endParaRPr lang="fi-FI" sz="1600" dirty="0" smtClean="0">
              <a:solidFill>
                <a:schemeClr val="tx1">
                  <a:lumMod val="75000"/>
                  <a:lumOff val="25000"/>
                </a:schemeClr>
              </a:solidFill>
            </a:endParaRPr>
          </a:p>
          <a:p>
            <a:pPr lvl="0"/>
            <a:r>
              <a:rPr lang="fi-FI" sz="1400" i="1" dirty="0" smtClean="0">
                <a:solidFill>
                  <a:schemeClr val="accent2">
                    <a:lumMod val="75000"/>
                  </a:schemeClr>
                </a:solidFill>
                <a:ea typeface="Calibri" panose="020F0502020204030204" pitchFamily="34" charset="0"/>
              </a:rPr>
              <a:t>”Tekemisen </a:t>
            </a:r>
            <a:r>
              <a:rPr lang="fi-FI" sz="1400" i="1" dirty="0">
                <a:solidFill>
                  <a:schemeClr val="accent2">
                    <a:lumMod val="75000"/>
                  </a:schemeClr>
                </a:solidFill>
                <a:ea typeface="Calibri" panose="020F0502020204030204" pitchFamily="34" charset="0"/>
              </a:rPr>
              <a:t>mielekkyys on ollut </a:t>
            </a:r>
            <a:r>
              <a:rPr lang="fi-FI" sz="1400" i="1" dirty="0" smtClean="0">
                <a:solidFill>
                  <a:schemeClr val="accent2">
                    <a:lumMod val="75000"/>
                  </a:schemeClr>
                </a:solidFill>
                <a:ea typeface="Calibri" panose="020F0502020204030204" pitchFamily="34" charset="0"/>
              </a:rPr>
              <a:t>tässä hankinnassa aivan </a:t>
            </a:r>
            <a:r>
              <a:rPr lang="fi-FI" sz="1400" i="1" dirty="0">
                <a:solidFill>
                  <a:schemeClr val="accent2">
                    <a:lumMod val="75000"/>
                  </a:schemeClr>
                </a:solidFill>
                <a:ea typeface="Calibri" panose="020F0502020204030204" pitchFamily="34" charset="0"/>
              </a:rPr>
              <a:t>uudella tasolla. </a:t>
            </a:r>
            <a:r>
              <a:rPr lang="fi-FI" sz="1400" i="1" dirty="0" smtClean="0">
                <a:solidFill>
                  <a:schemeClr val="accent2">
                    <a:lumMod val="75000"/>
                  </a:schemeClr>
                </a:solidFill>
                <a:ea typeface="Calibri" panose="020F0502020204030204" pitchFamily="34" charset="0"/>
              </a:rPr>
              <a:t>Hankintaa </a:t>
            </a:r>
            <a:r>
              <a:rPr lang="fi-FI" sz="1400" i="1" dirty="0">
                <a:solidFill>
                  <a:schemeClr val="accent2">
                    <a:lumMod val="75000"/>
                  </a:schemeClr>
                </a:solidFill>
                <a:ea typeface="Calibri" panose="020F0502020204030204" pitchFamily="34" charset="0"/>
              </a:rPr>
              <a:t>ei tehty perinteisen jäykästi, millä oli monia positiivisia vaikutuksia. Yritykset aktivoituivat kehittämään</a:t>
            </a:r>
            <a:r>
              <a:rPr lang="fi-FI" sz="1400" i="1" dirty="0" smtClean="0">
                <a:solidFill>
                  <a:schemeClr val="accent2">
                    <a:lumMod val="75000"/>
                  </a:schemeClr>
                </a:solidFill>
                <a:ea typeface="Calibri" panose="020F0502020204030204" pitchFamily="34" charset="0"/>
              </a:rPr>
              <a:t>,  </a:t>
            </a:r>
            <a:r>
              <a:rPr lang="fi-FI" sz="1400" i="1" dirty="0">
                <a:solidFill>
                  <a:schemeClr val="accent2">
                    <a:lumMod val="75000"/>
                  </a:schemeClr>
                </a:solidFill>
                <a:ea typeface="Calibri" panose="020F0502020204030204" pitchFamily="34" charset="0"/>
              </a:rPr>
              <a:t>ja tarjousten määrä osoitti kiinnostuksen runsauden. Kaupunki sai paljon hyviä ideoita muidenkin toimintojen </a:t>
            </a:r>
            <a:r>
              <a:rPr lang="fi-FI" sz="1400" i="1" dirty="0" smtClean="0">
                <a:solidFill>
                  <a:schemeClr val="accent2">
                    <a:lumMod val="75000"/>
                  </a:schemeClr>
                </a:solidFill>
                <a:ea typeface="Calibri" panose="020F0502020204030204" pitchFamily="34" charset="0"/>
              </a:rPr>
              <a:t>ja </a:t>
            </a:r>
            <a:r>
              <a:rPr lang="fi-FI" sz="1400" i="1" dirty="0">
                <a:solidFill>
                  <a:schemeClr val="accent2">
                    <a:lumMod val="75000"/>
                  </a:schemeClr>
                </a:solidFill>
                <a:ea typeface="Calibri" panose="020F0502020204030204" pitchFamily="34" charset="0"/>
              </a:rPr>
              <a:t>palvelujen kehittämiseksi. Kaiken kaikkiaan tämä kokeilu oli onnistunut ja mielenkiintoinen</a:t>
            </a:r>
            <a:r>
              <a:rPr lang="fi-FI" sz="1400" i="1" dirty="0" smtClean="0">
                <a:solidFill>
                  <a:schemeClr val="accent2">
                    <a:lumMod val="75000"/>
                  </a:schemeClr>
                </a:solidFill>
                <a:ea typeface="Calibri" panose="020F0502020204030204" pitchFamily="34" charset="0"/>
              </a:rPr>
              <a:t>.”</a:t>
            </a:r>
            <a:br>
              <a:rPr lang="fi-FI" sz="1400" i="1" dirty="0" smtClean="0">
                <a:solidFill>
                  <a:schemeClr val="accent2">
                    <a:lumMod val="75000"/>
                  </a:schemeClr>
                </a:solidFill>
                <a:ea typeface="Calibri" panose="020F0502020204030204" pitchFamily="34" charset="0"/>
              </a:rPr>
            </a:br>
            <a:endParaRPr lang="fi-FI" sz="1400" i="1" dirty="0">
              <a:solidFill>
                <a:schemeClr val="accent2">
                  <a:lumMod val="75000"/>
                </a:schemeClr>
              </a:solidFill>
            </a:endParaRPr>
          </a:p>
          <a:p>
            <a:pPr lvl="0"/>
            <a:r>
              <a:rPr lang="fi-FI" sz="1400" dirty="0" smtClean="0">
                <a:solidFill>
                  <a:schemeClr val="tx1">
                    <a:lumMod val="75000"/>
                    <a:lumOff val="25000"/>
                  </a:schemeClr>
                </a:solidFill>
              </a:rPr>
              <a:t>Hankinnassa sovellettiin </a:t>
            </a:r>
            <a:r>
              <a:rPr lang="fi-FI" sz="1400" dirty="0">
                <a:solidFill>
                  <a:schemeClr val="tx1">
                    <a:lumMod val="75000"/>
                    <a:lumOff val="25000"/>
                  </a:schemeClr>
                </a:solidFill>
              </a:rPr>
              <a:t>esikaupallisen </a:t>
            </a:r>
            <a:r>
              <a:rPr lang="fi-FI" sz="1400" dirty="0" err="1">
                <a:solidFill>
                  <a:schemeClr val="tx1">
                    <a:lumMod val="75000"/>
                    <a:lumOff val="25000"/>
                  </a:schemeClr>
                </a:solidFill>
              </a:rPr>
              <a:t>t&amp;k-hankinnan</a:t>
            </a:r>
            <a:r>
              <a:rPr lang="fi-FI" sz="1400" dirty="0">
                <a:solidFill>
                  <a:schemeClr val="tx1">
                    <a:lumMod val="75000"/>
                    <a:lumOff val="25000"/>
                  </a:schemeClr>
                </a:solidFill>
              </a:rPr>
              <a:t> lähestymistapaa. Siinä </a:t>
            </a:r>
            <a:r>
              <a:rPr lang="fi-FI" sz="1400" dirty="0" smtClean="0">
                <a:solidFill>
                  <a:schemeClr val="tx1">
                    <a:lumMod val="75000"/>
                    <a:lumOff val="25000"/>
                  </a:schemeClr>
                </a:solidFill>
              </a:rPr>
              <a:t>ostettiin </a:t>
            </a:r>
            <a:r>
              <a:rPr lang="fi-FI" sz="1400" dirty="0">
                <a:solidFill>
                  <a:schemeClr val="tx1">
                    <a:lumMod val="75000"/>
                    <a:lumOff val="25000"/>
                  </a:schemeClr>
                </a:solidFill>
              </a:rPr>
              <a:t>tutkimus- ja kehityspalveluja, joiden kohteena </a:t>
            </a:r>
            <a:r>
              <a:rPr lang="fi-FI" sz="1400" dirty="0" smtClean="0">
                <a:solidFill>
                  <a:schemeClr val="tx1">
                    <a:lumMod val="75000"/>
                    <a:lumOff val="25000"/>
                  </a:schemeClr>
                </a:solidFill>
              </a:rPr>
              <a:t>oli </a:t>
            </a:r>
            <a:r>
              <a:rPr lang="fi-FI" sz="1400" dirty="0">
                <a:solidFill>
                  <a:schemeClr val="tx1">
                    <a:lumMod val="75000"/>
                    <a:lumOff val="25000"/>
                  </a:schemeClr>
                </a:solidFill>
              </a:rPr>
              <a:t>liikenteen tilannekuvaratkaisujen </a:t>
            </a:r>
            <a:r>
              <a:rPr lang="fi-FI" sz="1400" dirty="0" smtClean="0">
                <a:solidFill>
                  <a:schemeClr val="tx1">
                    <a:lumMod val="75000"/>
                    <a:lumOff val="25000"/>
                  </a:schemeClr>
                </a:solidFill>
              </a:rPr>
              <a:t>konseptointi, pilotointi ja </a:t>
            </a:r>
            <a:r>
              <a:rPr lang="fi-FI" sz="1400" dirty="0">
                <a:solidFill>
                  <a:schemeClr val="tx1">
                    <a:lumMod val="75000"/>
                    <a:lumOff val="25000"/>
                  </a:schemeClr>
                </a:solidFill>
              </a:rPr>
              <a:t>käyttäjätestaus. Hankinnan ulkopuolelle </a:t>
            </a:r>
            <a:r>
              <a:rPr lang="fi-FI" sz="1400" dirty="0" smtClean="0">
                <a:solidFill>
                  <a:schemeClr val="tx1">
                    <a:lumMod val="75000"/>
                    <a:lumOff val="25000"/>
                  </a:schemeClr>
                </a:solidFill>
              </a:rPr>
              <a:t>jäi </a:t>
            </a:r>
            <a:r>
              <a:rPr lang="fi-FI" sz="1400" dirty="0">
                <a:solidFill>
                  <a:schemeClr val="tx1">
                    <a:lumMod val="75000"/>
                    <a:lumOff val="25000"/>
                  </a:schemeClr>
                </a:solidFill>
              </a:rPr>
              <a:t>prosessin tuloksena olevien palveluiden kaupallinen toimitus, jonka osalta Tampereen kaupunki voi käynnistää erillisen hankintaprosessin myöhemmässä vaiheessa</a:t>
            </a:r>
            <a:r>
              <a:rPr lang="fi-FI" sz="1400" dirty="0" smtClean="0">
                <a:solidFill>
                  <a:schemeClr val="tx1">
                    <a:lumMod val="75000"/>
                    <a:lumOff val="25000"/>
                  </a:schemeClr>
                </a:solidFill>
              </a:rPr>
              <a:t>.</a:t>
            </a:r>
            <a:endParaRPr lang="fi-FI" sz="1400" dirty="0">
              <a:solidFill>
                <a:schemeClr val="tx1">
                  <a:lumMod val="75000"/>
                  <a:lumOff val="25000"/>
                </a:schemeClr>
              </a:solidFill>
            </a:endParaRPr>
          </a:p>
        </p:txBody>
      </p:sp>
      <p:sp>
        <p:nvSpPr>
          <p:cNvPr id="2" name="Suorakulmio 1"/>
          <p:cNvSpPr/>
          <p:nvPr/>
        </p:nvSpPr>
        <p:spPr>
          <a:xfrm>
            <a:off x="1028494" y="3620397"/>
            <a:ext cx="10195972" cy="2311402"/>
          </a:xfrm>
          <a:prstGeom prst="rect">
            <a:avLst/>
          </a:prstGeom>
        </p:spPr>
        <p:txBody>
          <a:bodyPr wrap="square">
            <a:spAutoFit/>
          </a:bodyPr>
          <a:lstStyle/>
          <a:p>
            <a:pPr marL="342908" indent="-342908" defTabSz="914423">
              <a:lnSpc>
                <a:spcPct val="80000"/>
              </a:lnSpc>
              <a:spcBef>
                <a:spcPts val="1200"/>
              </a:spcBef>
              <a:spcAft>
                <a:spcPts val="201"/>
              </a:spcAft>
              <a:buClr>
                <a:schemeClr val="accent1"/>
              </a:buClr>
              <a:buSzPct val="100000"/>
              <a:buFont typeface="Arial" panose="020B0604020202020204" pitchFamily="34" charset="0"/>
              <a:buChar char="•"/>
            </a:pPr>
            <a:r>
              <a:rPr lang="fi-FI" sz="1200" dirty="0">
                <a:solidFill>
                  <a:schemeClr val="tx1">
                    <a:lumMod val="75000"/>
                    <a:lumOff val="25000"/>
                  </a:schemeClr>
                </a:solidFill>
              </a:rPr>
              <a:t>Esikaupallinen hankinta on tutkimus- ja kehityspalvelun ostoa, joka hankintalain </a:t>
            </a:r>
            <a:r>
              <a:rPr lang="fi-FI" sz="1200" dirty="0" smtClean="0">
                <a:solidFill>
                  <a:schemeClr val="tx1">
                    <a:lumMod val="75000"/>
                    <a:lumOff val="25000"/>
                  </a:schemeClr>
                </a:solidFill>
              </a:rPr>
              <a:t>9§ </a:t>
            </a:r>
            <a:r>
              <a:rPr lang="fi-FI" sz="1200" dirty="0">
                <a:solidFill>
                  <a:schemeClr val="tx1">
                    <a:lumMod val="75000"/>
                    <a:lumOff val="25000"/>
                  </a:schemeClr>
                </a:solidFill>
              </a:rPr>
              <a:t>tulkinnan mukaisesti jää hankintalain soveltamisalan ulkopuolelle. Esikaupallisessa hankinnassa yritykset kilpailevat konsepteillaan, joista parhaat idea-aihiot saadaan pilotointiin. Hankintamalli jakaa uusien ratkaisujen kehittämisestä koituvia hyötyjä ja riskejä tilaajan ja yritysten kesken. </a:t>
            </a:r>
            <a:r>
              <a:rPr lang="fi-FI" sz="1200" b="1" dirty="0">
                <a:solidFill>
                  <a:schemeClr val="tx1">
                    <a:lumMod val="75000"/>
                    <a:lumOff val="25000"/>
                  </a:schemeClr>
                </a:solidFill>
              </a:rPr>
              <a:t>Pilotointien kautta tilaaja saa tietoa siitä, onko ratkaisu käyttökelpoinen hankittavaksi myöhemmin julkisena hankintana. </a:t>
            </a:r>
            <a:endParaRPr lang="fi-FI" sz="1400" b="1" dirty="0"/>
          </a:p>
          <a:p>
            <a:pPr marL="342908" indent="-342908" defTabSz="914423">
              <a:lnSpc>
                <a:spcPct val="80000"/>
              </a:lnSpc>
              <a:spcBef>
                <a:spcPts val="1200"/>
              </a:spcBef>
              <a:spcAft>
                <a:spcPts val="201"/>
              </a:spcAft>
              <a:buClr>
                <a:schemeClr val="accent1"/>
              </a:buClr>
              <a:buSzPct val="100000"/>
              <a:buFont typeface="Arial" panose="020B0604020202020204" pitchFamily="34" charset="0"/>
              <a:buChar char="•"/>
            </a:pPr>
            <a:r>
              <a:rPr lang="fi-FI" sz="1200" dirty="0">
                <a:solidFill>
                  <a:schemeClr val="tx1">
                    <a:lumMod val="75000"/>
                    <a:lumOff val="25000"/>
                  </a:schemeClr>
                </a:solidFill>
              </a:rPr>
              <a:t>Esikaupallisessa hankinnassa taustalla on tarve uusille ratkaisulle ja paremmille palveluille, mutta yritysten ideoimana ja toteuttamana. Kaupunki haastaa markkinoita kertomalla, mihin tarpeisiin uusia ratkaisuja tarvitaan. Tavoitteena on siten kartoittaa </a:t>
            </a:r>
            <a:r>
              <a:rPr lang="fi-FI" sz="1200" b="1" dirty="0">
                <a:solidFill>
                  <a:schemeClr val="tx1">
                    <a:lumMod val="75000"/>
                    <a:lumOff val="25000"/>
                  </a:schemeClr>
                </a:solidFill>
              </a:rPr>
              <a:t>markkinoiden orastavat, vielä tuotteistamattomat, ideat</a:t>
            </a:r>
            <a:r>
              <a:rPr lang="fi-FI" sz="1200" dirty="0">
                <a:solidFill>
                  <a:schemeClr val="tx1">
                    <a:lumMod val="75000"/>
                    <a:lumOff val="25000"/>
                  </a:schemeClr>
                </a:solidFill>
              </a:rPr>
              <a:t> ja yhdistää ne kaupungin tarpeisiin. Näin yrityksille syntyy mahdollisuus testata omia ratkaisujaan</a:t>
            </a:r>
            <a:r>
              <a:rPr lang="fi-FI" sz="1200" dirty="0" smtClean="0">
                <a:solidFill>
                  <a:schemeClr val="tx1">
                    <a:lumMod val="75000"/>
                    <a:lumOff val="25000"/>
                  </a:schemeClr>
                </a:solidFill>
              </a:rPr>
              <a:t>.</a:t>
            </a:r>
            <a:r>
              <a:rPr lang="fi-FI" sz="1400" dirty="0"/>
              <a:t> </a:t>
            </a:r>
          </a:p>
          <a:p>
            <a:pPr marL="342908" indent="-342908" defTabSz="914423">
              <a:lnSpc>
                <a:spcPct val="80000"/>
              </a:lnSpc>
              <a:spcBef>
                <a:spcPts val="1200"/>
              </a:spcBef>
              <a:spcAft>
                <a:spcPts val="201"/>
              </a:spcAft>
              <a:buClr>
                <a:schemeClr val="accent1"/>
              </a:buClr>
              <a:buSzPct val="100000"/>
              <a:buFont typeface="Arial" panose="020B0604020202020204" pitchFamily="34" charset="0"/>
              <a:buChar char="•"/>
            </a:pPr>
            <a:r>
              <a:rPr lang="fi-FI" sz="1200" dirty="0">
                <a:solidFill>
                  <a:schemeClr val="tx1">
                    <a:lumMod val="75000"/>
                    <a:lumOff val="25000"/>
                  </a:schemeClr>
                </a:solidFill>
              </a:rPr>
              <a:t>Toimittaja saa omistusoikeudet kehitystyön tuloksiin niiden kaupallista hyödyntämistä varten. Tampereen kaupunki saa niihin rajoittamattoman käyttöoikeuden. Koska IPR-oikeudet eivät jää tilaajalle, tarjoaja ei myöskään saa korvausta omistusoikeuden markkinahinnan ja käyttöoikeushinnan erosta, vaan kattaa sen osan kustannukset itse. Näin </a:t>
            </a:r>
            <a:r>
              <a:rPr lang="fi-FI" sz="1200" b="1" dirty="0">
                <a:solidFill>
                  <a:schemeClr val="tx1">
                    <a:lumMod val="75000"/>
                    <a:lumOff val="25000"/>
                  </a:schemeClr>
                </a:solidFill>
              </a:rPr>
              <a:t>hankintaa ei tulkita valtiontueksi</a:t>
            </a:r>
            <a:r>
              <a:rPr lang="fi-FI" sz="1200" dirty="0">
                <a:solidFill>
                  <a:schemeClr val="tx1">
                    <a:lumMod val="75000"/>
                    <a:lumOff val="25000"/>
                  </a:schemeClr>
                </a:solidFill>
              </a:rPr>
              <a:t>. Esikaupallinen hankinta voi parhaimmillaan johtaa yritysten </a:t>
            </a:r>
            <a:r>
              <a:rPr lang="fi-FI" sz="1200" b="1" dirty="0" err="1">
                <a:solidFill>
                  <a:schemeClr val="tx1">
                    <a:lumMod val="75000"/>
                    <a:lumOff val="25000"/>
                  </a:schemeClr>
                </a:solidFill>
              </a:rPr>
              <a:t>pilotoimien</a:t>
            </a:r>
            <a:r>
              <a:rPr lang="fi-FI" sz="1200" dirty="0">
                <a:solidFill>
                  <a:schemeClr val="tx1">
                    <a:lumMod val="75000"/>
                    <a:lumOff val="25000"/>
                  </a:schemeClr>
                </a:solidFill>
              </a:rPr>
              <a:t> </a:t>
            </a:r>
            <a:r>
              <a:rPr lang="fi-FI" sz="1200" b="1" dirty="0">
                <a:solidFill>
                  <a:schemeClr val="tx1">
                    <a:lumMod val="75000"/>
                    <a:lumOff val="25000"/>
                  </a:schemeClr>
                </a:solidFill>
              </a:rPr>
              <a:t>ideoiden</a:t>
            </a:r>
            <a:r>
              <a:rPr lang="fi-FI" sz="1200" dirty="0">
                <a:solidFill>
                  <a:schemeClr val="tx1">
                    <a:lumMod val="75000"/>
                    <a:lumOff val="25000"/>
                  </a:schemeClr>
                </a:solidFill>
              </a:rPr>
              <a:t> </a:t>
            </a:r>
            <a:r>
              <a:rPr lang="fi-FI" sz="1200" b="1" dirty="0">
                <a:solidFill>
                  <a:schemeClr val="tx1">
                    <a:lumMod val="75000"/>
                    <a:lumOff val="25000"/>
                  </a:schemeClr>
                </a:solidFill>
              </a:rPr>
              <a:t>kaupallistamiseen</a:t>
            </a:r>
            <a:r>
              <a:rPr lang="fi-FI" sz="1200" dirty="0">
                <a:solidFill>
                  <a:schemeClr val="tx1">
                    <a:lumMod val="75000"/>
                    <a:lumOff val="25000"/>
                  </a:schemeClr>
                </a:solidFill>
              </a:rPr>
              <a:t> esimerkiksi vientiä varten.</a:t>
            </a:r>
          </a:p>
          <a:p>
            <a:endParaRPr lang="fi-FI" sz="1200" b="1" dirty="0"/>
          </a:p>
        </p:txBody>
      </p:sp>
      <p:sp>
        <p:nvSpPr>
          <p:cNvPr id="8" name="Alatunnisteen paikkamerkki 7"/>
          <p:cNvSpPr>
            <a:spLocks noGrp="1"/>
          </p:cNvSpPr>
          <p:nvPr>
            <p:ph type="ftr" sz="quarter" idx="11"/>
          </p:nvPr>
        </p:nvSpPr>
        <p:spPr/>
        <p:txBody>
          <a:bodyPr/>
          <a:lstStyle/>
          <a:p>
            <a:r>
              <a:rPr lang="fi-FI" smtClean="0"/>
              <a:t>HANKINNAN SUUNNITTELU</a:t>
            </a:r>
            <a:endParaRPr lang="fi-FI" dirty="0"/>
          </a:p>
        </p:txBody>
      </p:sp>
      <p:sp>
        <p:nvSpPr>
          <p:cNvPr id="9" name="Suorakulmio 8">
            <a:hlinkClick r:id="rId2" action="ppaction://hlinksldjump"/>
          </p:cNvPr>
          <p:cNvSpPr/>
          <p:nvPr/>
        </p:nvSpPr>
        <p:spPr>
          <a:xfrm>
            <a:off x="11155680" y="5746423"/>
            <a:ext cx="833120" cy="406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800" dirty="0" smtClean="0"/>
              <a:t>PALAA MENETTELYN VALINTAAN</a:t>
            </a:r>
            <a:endParaRPr lang="fi-FI" sz="800" dirty="0"/>
          </a:p>
        </p:txBody>
      </p:sp>
      <p:sp>
        <p:nvSpPr>
          <p:cNvPr id="5" name="Dian numeron paikkamerkki 4"/>
          <p:cNvSpPr>
            <a:spLocks noGrp="1"/>
          </p:cNvSpPr>
          <p:nvPr>
            <p:ph type="sldNum" sz="quarter" idx="12"/>
          </p:nvPr>
        </p:nvSpPr>
        <p:spPr/>
        <p:txBody>
          <a:bodyPr/>
          <a:lstStyle/>
          <a:p>
            <a:fld id="{CAA70CE6-33A0-41BE-ACCA-99E5A52BC5F9}" type="slidenum">
              <a:rPr lang="fi-FI" smtClean="0"/>
              <a:t>55</a:t>
            </a:fld>
            <a:endParaRPr lang="fi-FI"/>
          </a:p>
        </p:txBody>
      </p:sp>
      <p:sp>
        <p:nvSpPr>
          <p:cNvPr id="4" name="Otsikko 3"/>
          <p:cNvSpPr>
            <a:spLocks noGrp="1"/>
          </p:cNvSpPr>
          <p:nvPr>
            <p:ph type="title"/>
          </p:nvPr>
        </p:nvSpPr>
        <p:spPr/>
        <p:txBody>
          <a:bodyPr/>
          <a:lstStyle/>
          <a:p>
            <a:r>
              <a:rPr lang="fi-FI" dirty="0"/>
              <a:t>Esikaupallinen</a:t>
            </a:r>
            <a:r>
              <a:rPr lang="fi-FI" b="1" i="1" dirty="0" smtClean="0"/>
              <a:t> </a:t>
            </a:r>
            <a:r>
              <a:rPr lang="fi-FI" dirty="0"/>
              <a:t>hankinta</a:t>
            </a:r>
          </a:p>
        </p:txBody>
      </p:sp>
      <p:sp>
        <p:nvSpPr>
          <p:cNvPr id="11" name="Suorakulmio 10">
            <a:hlinkClick r:id="rId3"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Tree>
    <p:extLst>
      <p:ext uri="{BB962C8B-B14F-4D97-AF65-F5344CB8AC3E}">
        <p14:creationId xmlns:p14="http://schemas.microsoft.com/office/powerpoint/2010/main" val="1290457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Ryhmä 3"/>
          <p:cNvGrpSpPr>
            <a:grpSpLocks/>
          </p:cNvGrpSpPr>
          <p:nvPr/>
        </p:nvGrpSpPr>
        <p:grpSpPr bwMode="auto">
          <a:xfrm>
            <a:off x="6142552" y="3968272"/>
            <a:ext cx="3565820" cy="2319137"/>
            <a:chOff x="3106651" y="2016225"/>
            <a:chExt cx="3158281" cy="2531025"/>
          </a:xfrm>
        </p:grpSpPr>
        <p:sp>
          <p:nvSpPr>
            <p:cNvPr id="4" name="Pyöristetty suorakulmio 3"/>
            <p:cNvSpPr/>
            <p:nvPr/>
          </p:nvSpPr>
          <p:spPr>
            <a:xfrm>
              <a:off x="3106651" y="2016225"/>
              <a:ext cx="3158281" cy="2475489"/>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Pyöristetty suorakulmio 4"/>
            <p:cNvSpPr/>
            <p:nvPr/>
          </p:nvSpPr>
          <p:spPr>
            <a:xfrm>
              <a:off x="3975599" y="2135235"/>
              <a:ext cx="2212949" cy="241201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53340" tIns="53340" rIns="53340" bIns="53340" spcCol="1270"/>
            <a:lstStyle/>
            <a:p>
              <a:pPr marL="114300" lvl="1" indent="-114300" defTabSz="622300" eaLnBrk="1" hangingPunct="1">
                <a:lnSpc>
                  <a:spcPct val="90000"/>
                </a:lnSpc>
                <a:spcAft>
                  <a:spcPct val="15000"/>
                </a:spcAft>
                <a:buFontTx/>
                <a:buChar char="••"/>
                <a:defRPr/>
              </a:pPr>
              <a:r>
                <a:rPr lang="fi-FI" sz="1050" dirty="0">
                  <a:solidFill>
                    <a:schemeClr val="tx1">
                      <a:lumMod val="75000"/>
                      <a:lumOff val="25000"/>
                    </a:schemeClr>
                  </a:solidFill>
                </a:rPr>
                <a:t>Olisi voinut hieman tarkentaa kuvausta raakadatalähteiden saamiseksi, jotta tarjoajat olisivat vielä paremmin tienneet, mitä kaupunki haluaa.</a:t>
              </a:r>
            </a:p>
            <a:p>
              <a:pPr marL="114300" lvl="1" indent="-114300" defTabSz="622300" eaLnBrk="1" hangingPunct="1">
                <a:lnSpc>
                  <a:spcPct val="90000"/>
                </a:lnSpc>
                <a:spcAft>
                  <a:spcPct val="15000"/>
                </a:spcAft>
                <a:buFontTx/>
                <a:buChar char="••"/>
                <a:defRPr/>
              </a:pPr>
              <a:r>
                <a:rPr lang="fi-FI" sz="1050" dirty="0">
                  <a:solidFill>
                    <a:schemeClr val="tx1">
                      <a:lumMod val="75000"/>
                      <a:lumOff val="25000"/>
                    </a:schemeClr>
                  </a:solidFill>
                </a:rPr>
                <a:t>Jälkeenpäin mietittiin, olisiko pitänyt määritellä kustannusten suuruusluokkaa per pilotti. Ei ehkä kuitenkaan, koska nyt hinta selvisi jo ennen pilottia ja kalliit voitiin jättää heti ensi vaiheessa pois.</a:t>
              </a:r>
            </a:p>
          </p:txBody>
        </p:sp>
      </p:grpSp>
      <p:grpSp>
        <p:nvGrpSpPr>
          <p:cNvPr id="6" name="Ryhmä 4"/>
          <p:cNvGrpSpPr>
            <a:grpSpLocks/>
          </p:cNvGrpSpPr>
          <p:nvPr/>
        </p:nvGrpSpPr>
        <p:grpSpPr bwMode="auto">
          <a:xfrm>
            <a:off x="2460844" y="3968272"/>
            <a:ext cx="3564233" cy="2268250"/>
            <a:chOff x="-169575" y="2016225"/>
            <a:chExt cx="3158924" cy="2475489"/>
          </a:xfrm>
        </p:grpSpPr>
        <p:sp>
          <p:nvSpPr>
            <p:cNvPr id="7" name="Pyöristetty suorakulmio 6"/>
            <p:cNvSpPr/>
            <p:nvPr/>
          </p:nvSpPr>
          <p:spPr>
            <a:xfrm>
              <a:off x="-169575" y="2016225"/>
              <a:ext cx="3158924" cy="2475489"/>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Pyöristetty suorakulmio 6"/>
            <p:cNvSpPr/>
            <p:nvPr/>
          </p:nvSpPr>
          <p:spPr>
            <a:xfrm>
              <a:off x="-107636" y="2068592"/>
              <a:ext cx="2351304" cy="242312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53340" tIns="53340" rIns="53340" bIns="53340" spcCol="1270"/>
            <a:lstStyle/>
            <a:p>
              <a:pPr marL="114300" lvl="1" indent="-114300" defTabSz="622300" eaLnBrk="1" hangingPunct="1">
                <a:lnSpc>
                  <a:spcPct val="90000"/>
                </a:lnSpc>
                <a:spcAft>
                  <a:spcPct val="15000"/>
                </a:spcAft>
                <a:buFontTx/>
                <a:buChar char="••"/>
                <a:defRPr/>
              </a:pPr>
              <a:r>
                <a:rPr lang="fi-FI" sz="1100" dirty="0">
                  <a:solidFill>
                    <a:schemeClr val="tx1">
                      <a:lumMod val="75000"/>
                      <a:lumOff val="25000"/>
                    </a:schemeClr>
                  </a:solidFill>
                </a:rPr>
                <a:t>Esikaupallisessa mallissa yritysten idea-aihiot saadaan pilotointiin. Tilaaja saa tärkeää tietoa siitä, onko data käyttökelpoista hankittavaksi. </a:t>
              </a:r>
            </a:p>
            <a:p>
              <a:pPr marL="114300" lvl="1" indent="-114300" defTabSz="622300" eaLnBrk="1" hangingPunct="1">
                <a:lnSpc>
                  <a:spcPct val="90000"/>
                </a:lnSpc>
                <a:spcAft>
                  <a:spcPct val="15000"/>
                </a:spcAft>
                <a:buFontTx/>
                <a:buChar char="••"/>
                <a:defRPr/>
              </a:pPr>
              <a:r>
                <a:rPr lang="fi-FI" sz="1100" dirty="0">
                  <a:solidFill>
                    <a:schemeClr val="tx1">
                      <a:lumMod val="75000"/>
                      <a:lumOff val="25000"/>
                    </a:schemeClr>
                  </a:solidFill>
                </a:rPr>
                <a:t>Prosessista tilaaja sai paljon hyviä </a:t>
              </a:r>
              <a:r>
                <a:rPr lang="fi-FI" sz="1100" b="1" dirty="0">
                  <a:solidFill>
                    <a:schemeClr val="tx1">
                      <a:lumMod val="75000"/>
                      <a:lumOff val="25000"/>
                    </a:schemeClr>
                  </a:solidFill>
                </a:rPr>
                <a:t>ideoita</a:t>
              </a:r>
              <a:r>
                <a:rPr lang="fi-FI" sz="1100" dirty="0">
                  <a:solidFill>
                    <a:schemeClr val="tx1">
                      <a:lumMod val="75000"/>
                      <a:lumOff val="25000"/>
                    </a:schemeClr>
                  </a:solidFill>
                </a:rPr>
                <a:t> toimintojen ja palvelujen kehittämiseksi ylipäänsä.</a:t>
              </a:r>
            </a:p>
            <a:p>
              <a:pPr marL="114300" lvl="1" indent="-114300" defTabSz="622300" eaLnBrk="1" hangingPunct="1">
                <a:lnSpc>
                  <a:spcPct val="90000"/>
                </a:lnSpc>
                <a:spcAft>
                  <a:spcPct val="15000"/>
                </a:spcAft>
                <a:buFontTx/>
                <a:buChar char="••"/>
                <a:defRPr/>
              </a:pPr>
              <a:r>
                <a:rPr lang="fi-FI" sz="1100" dirty="0">
                  <a:solidFill>
                    <a:schemeClr val="tx1">
                      <a:lumMod val="75000"/>
                      <a:lumOff val="25000"/>
                    </a:schemeClr>
                  </a:solidFill>
                </a:rPr>
                <a:t>Tämän tyyppinen toteutus </a:t>
              </a:r>
              <a:r>
                <a:rPr lang="fi-FI" sz="1100" b="1" dirty="0">
                  <a:solidFill>
                    <a:schemeClr val="tx1">
                      <a:lumMod val="75000"/>
                      <a:lumOff val="25000"/>
                    </a:schemeClr>
                  </a:solidFill>
                </a:rPr>
                <a:t>mielekäs</a:t>
              </a:r>
              <a:r>
                <a:rPr lang="fi-FI" sz="1100" dirty="0">
                  <a:solidFill>
                    <a:schemeClr val="tx1">
                      <a:lumMod val="75000"/>
                      <a:lumOff val="25000"/>
                    </a:schemeClr>
                  </a:solidFill>
                </a:rPr>
                <a:t> ja onnistunut hyvin. Myös yritykset </a:t>
              </a:r>
              <a:r>
                <a:rPr lang="fi-FI" sz="1100" b="1" dirty="0" smtClean="0">
                  <a:solidFill>
                    <a:schemeClr val="tx1">
                      <a:lumMod val="75000"/>
                      <a:lumOff val="25000"/>
                    </a:schemeClr>
                  </a:solidFill>
                </a:rPr>
                <a:t>aktivoituivat</a:t>
              </a:r>
              <a:r>
                <a:rPr lang="fi-FI" sz="1100" dirty="0">
                  <a:solidFill>
                    <a:schemeClr val="tx1">
                      <a:lumMod val="75000"/>
                      <a:lumOff val="25000"/>
                    </a:schemeClr>
                  </a:solidFill>
                </a:rPr>
                <a:t>, kun hankintaa ei tehty perinteisen jäykästi.</a:t>
              </a:r>
            </a:p>
            <a:p>
              <a:pPr marL="114300" lvl="1" indent="-114300" defTabSz="622300" eaLnBrk="1" hangingPunct="1">
                <a:lnSpc>
                  <a:spcPct val="90000"/>
                </a:lnSpc>
                <a:spcAft>
                  <a:spcPct val="15000"/>
                </a:spcAft>
                <a:buFontTx/>
                <a:buChar char="••"/>
                <a:defRPr/>
              </a:pPr>
              <a:r>
                <a:rPr lang="fi-FI" sz="1100" dirty="0">
                  <a:solidFill>
                    <a:schemeClr val="tx1">
                      <a:lumMod val="75000"/>
                      <a:lumOff val="25000"/>
                    </a:schemeClr>
                  </a:solidFill>
                </a:rPr>
                <a:t>Asiantuntija-apu projektin kannalta erittäin merkityksellistä. </a:t>
              </a:r>
            </a:p>
            <a:p>
              <a:pPr marL="114300" lvl="1" indent="-114300" defTabSz="622300" eaLnBrk="1" hangingPunct="1">
                <a:lnSpc>
                  <a:spcPct val="90000"/>
                </a:lnSpc>
                <a:spcAft>
                  <a:spcPct val="15000"/>
                </a:spcAft>
                <a:buFontTx/>
                <a:buChar char="••"/>
                <a:defRPr/>
              </a:pPr>
              <a:endParaRPr lang="fi-FI" sz="1100" dirty="0">
                <a:solidFill>
                  <a:schemeClr val="tx1">
                    <a:lumMod val="75000"/>
                    <a:lumOff val="25000"/>
                  </a:schemeClr>
                </a:solidFill>
              </a:endParaRPr>
            </a:p>
            <a:p>
              <a:pPr marL="114300" lvl="1" indent="-114300" defTabSz="622300" eaLnBrk="1" hangingPunct="1">
                <a:lnSpc>
                  <a:spcPct val="90000"/>
                </a:lnSpc>
                <a:spcAft>
                  <a:spcPct val="15000"/>
                </a:spcAft>
                <a:buFontTx/>
                <a:buChar char="••"/>
                <a:defRPr/>
              </a:pPr>
              <a:endParaRPr lang="fi-FI" sz="1100" dirty="0">
                <a:solidFill>
                  <a:schemeClr val="tx1">
                    <a:lumMod val="75000"/>
                    <a:lumOff val="25000"/>
                  </a:schemeClr>
                </a:solidFill>
              </a:endParaRPr>
            </a:p>
            <a:p>
              <a:pPr marL="114300" lvl="1" indent="-114300" defTabSz="622300" eaLnBrk="1" hangingPunct="1">
                <a:lnSpc>
                  <a:spcPct val="90000"/>
                </a:lnSpc>
                <a:spcAft>
                  <a:spcPct val="15000"/>
                </a:spcAft>
                <a:buFontTx/>
                <a:buChar char="••"/>
                <a:defRPr/>
              </a:pPr>
              <a:endParaRPr lang="fi-FI" sz="1200" dirty="0">
                <a:solidFill>
                  <a:schemeClr val="tx1">
                    <a:lumMod val="75000"/>
                    <a:lumOff val="25000"/>
                  </a:schemeClr>
                </a:solidFill>
              </a:endParaRPr>
            </a:p>
          </p:txBody>
        </p:sp>
      </p:grpSp>
      <p:grpSp>
        <p:nvGrpSpPr>
          <p:cNvPr id="9" name="Ryhmä 5"/>
          <p:cNvGrpSpPr>
            <a:grpSpLocks/>
          </p:cNvGrpSpPr>
          <p:nvPr/>
        </p:nvGrpSpPr>
        <p:grpSpPr bwMode="auto">
          <a:xfrm>
            <a:off x="6142552" y="1364772"/>
            <a:ext cx="3577448" cy="2501964"/>
            <a:chOff x="3106651" y="-587504"/>
            <a:chExt cx="3168847" cy="2502547"/>
          </a:xfrm>
        </p:grpSpPr>
        <p:sp>
          <p:nvSpPr>
            <p:cNvPr id="10" name="Pyöristetty suorakulmio 9"/>
            <p:cNvSpPr/>
            <p:nvPr/>
          </p:nvSpPr>
          <p:spPr>
            <a:xfrm>
              <a:off x="3106651" y="-587504"/>
              <a:ext cx="3158548" cy="2475489"/>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Pyöristetty suorakulmio 8"/>
            <p:cNvSpPr/>
            <p:nvPr/>
          </p:nvSpPr>
          <p:spPr>
            <a:xfrm>
              <a:off x="3908458" y="-569973"/>
              <a:ext cx="2367040" cy="248501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53340" tIns="53340" rIns="53340" bIns="53340" spcCol="1270"/>
            <a:lstStyle/>
            <a:p>
              <a:pPr marL="114300" lvl="1" indent="-114300" defTabSz="622300" eaLnBrk="1" hangingPunct="1">
                <a:lnSpc>
                  <a:spcPct val="90000"/>
                </a:lnSpc>
                <a:spcAft>
                  <a:spcPct val="15000"/>
                </a:spcAft>
                <a:buFontTx/>
                <a:buChar char="••"/>
                <a:defRPr/>
              </a:pPr>
              <a:r>
                <a:rPr lang="fi-FI" sz="1100" dirty="0" smtClean="0">
                  <a:solidFill>
                    <a:schemeClr val="tx1">
                      <a:lumMod val="75000"/>
                      <a:lumOff val="25000"/>
                    </a:schemeClr>
                  </a:solidFill>
                </a:rPr>
                <a:t>Tehtävänannon kuvauksessa mahdollisesti puutteita, sillä tarjouksien laajuudessa </a:t>
              </a:r>
              <a:r>
                <a:rPr lang="fi-FI" sz="1100" dirty="0">
                  <a:solidFill>
                    <a:schemeClr val="tx1">
                      <a:lumMod val="75000"/>
                      <a:lumOff val="25000"/>
                    </a:schemeClr>
                  </a:solidFill>
                </a:rPr>
                <a:t>oli </a:t>
              </a:r>
              <a:r>
                <a:rPr lang="fi-FI" sz="1100" dirty="0" smtClean="0">
                  <a:solidFill>
                    <a:schemeClr val="tx1">
                      <a:lumMod val="75000"/>
                      <a:lumOff val="25000"/>
                    </a:schemeClr>
                  </a:solidFill>
                </a:rPr>
                <a:t>vaihtelevuutta. Tarjousvaiheessa tilaajalle olisi riittänyt data-ratkaisujen kuvaus, mutta osa oli kehittänyt jo pidemmälle </a:t>
              </a:r>
              <a:r>
                <a:rPr lang="fi-FI" sz="1100" dirty="0">
                  <a:solidFill>
                    <a:schemeClr val="tx1">
                      <a:lumMod val="75000"/>
                      <a:lumOff val="25000"/>
                    </a:schemeClr>
                  </a:solidFill>
                </a:rPr>
                <a:t>vietyjä palveluratkaisuja datan päälle. </a:t>
              </a:r>
            </a:p>
            <a:p>
              <a:pPr marL="114300" lvl="1" indent="-114300" defTabSz="622300" eaLnBrk="1" hangingPunct="1">
                <a:lnSpc>
                  <a:spcPct val="90000"/>
                </a:lnSpc>
                <a:spcAft>
                  <a:spcPct val="15000"/>
                </a:spcAft>
                <a:buFontTx/>
                <a:buChar char="••"/>
                <a:defRPr/>
              </a:pPr>
              <a:r>
                <a:rPr lang="fi-FI" sz="1100" dirty="0">
                  <a:solidFill>
                    <a:schemeClr val="tx1">
                      <a:lumMod val="75000"/>
                      <a:lumOff val="25000"/>
                    </a:schemeClr>
                  </a:solidFill>
                </a:rPr>
                <a:t>IPR-kysymysten pohtiminen ja hinnoittelun määrittely. Päädyttiin pyytämään kaksi </a:t>
              </a:r>
              <a:r>
                <a:rPr lang="fi-FI" sz="1100" dirty="0" smtClean="0">
                  <a:solidFill>
                    <a:schemeClr val="tx1">
                      <a:lumMod val="75000"/>
                      <a:lumOff val="25000"/>
                    </a:schemeClr>
                  </a:solidFill>
                </a:rPr>
                <a:t>hintaa, mikä lopulta olikin onnistunut ratkaisu:</a:t>
              </a:r>
              <a:br>
                <a:rPr lang="fi-FI" sz="1100" dirty="0" smtClean="0">
                  <a:solidFill>
                    <a:schemeClr val="tx1">
                      <a:lumMod val="75000"/>
                      <a:lumOff val="25000"/>
                    </a:schemeClr>
                  </a:solidFill>
                </a:rPr>
              </a:br>
              <a:r>
                <a:rPr lang="fi-FI" sz="1100" dirty="0" smtClean="0">
                  <a:solidFill>
                    <a:schemeClr val="tx1">
                      <a:lumMod val="75000"/>
                      <a:lumOff val="25000"/>
                    </a:schemeClr>
                  </a:solidFill>
                </a:rPr>
                <a:t>1) </a:t>
              </a:r>
              <a:r>
                <a:rPr lang="fi-FI" sz="1100" dirty="0">
                  <a:solidFill>
                    <a:schemeClr val="tx1">
                      <a:lumMod val="75000"/>
                      <a:lumOff val="25000"/>
                    </a:schemeClr>
                  </a:solidFill>
                </a:rPr>
                <a:t>IRP-oikeus tulee tilaajalle	      </a:t>
              </a:r>
              <a:r>
                <a:rPr lang="fi-FI" sz="1100" dirty="0" smtClean="0">
                  <a:solidFill>
                    <a:schemeClr val="tx1">
                      <a:lumMod val="75000"/>
                      <a:lumOff val="25000"/>
                    </a:schemeClr>
                  </a:solidFill>
                </a:rPr>
                <a:t>             2) </a:t>
              </a:r>
              <a:r>
                <a:rPr lang="fi-FI" sz="1100" dirty="0">
                  <a:solidFill>
                    <a:schemeClr val="tx1">
                      <a:lumMod val="75000"/>
                      <a:lumOff val="25000"/>
                    </a:schemeClr>
                  </a:solidFill>
                </a:rPr>
                <a:t>tilaaja saa käytön, mutta </a:t>
              </a:r>
              <a:r>
                <a:rPr lang="fi-FI" sz="1100" dirty="0" smtClean="0">
                  <a:solidFill>
                    <a:schemeClr val="tx1">
                      <a:lumMod val="75000"/>
                      <a:lumOff val="25000"/>
                    </a:schemeClr>
                  </a:solidFill>
                </a:rPr>
                <a:t>IPR-jää</a:t>
              </a:r>
              <a:br>
                <a:rPr lang="fi-FI" sz="1100" dirty="0" smtClean="0">
                  <a:solidFill>
                    <a:schemeClr val="tx1">
                      <a:lumMod val="75000"/>
                      <a:lumOff val="25000"/>
                    </a:schemeClr>
                  </a:solidFill>
                </a:rPr>
              </a:br>
              <a:r>
                <a:rPr lang="fi-FI" sz="1100" dirty="0" smtClean="0">
                  <a:solidFill>
                    <a:schemeClr val="tx1">
                      <a:lumMod val="75000"/>
                      <a:lumOff val="25000"/>
                    </a:schemeClr>
                  </a:solidFill>
                </a:rPr>
                <a:t>yritykselle. </a:t>
              </a:r>
              <a:br>
                <a:rPr lang="fi-FI" sz="1100" dirty="0" smtClean="0">
                  <a:solidFill>
                    <a:schemeClr val="tx1">
                      <a:lumMod val="75000"/>
                      <a:lumOff val="25000"/>
                    </a:schemeClr>
                  </a:solidFill>
                </a:rPr>
              </a:br>
              <a:r>
                <a:rPr lang="fi-FI" sz="1100" dirty="0" smtClean="0">
                  <a:solidFill>
                    <a:schemeClr val="tx1">
                      <a:lumMod val="75000"/>
                      <a:lumOff val="25000"/>
                    </a:schemeClr>
                  </a:solidFill>
                  <a:sym typeface="Wingdings" panose="05000000000000000000" pitchFamily="2" charset="2"/>
                </a:rPr>
                <a:t></a:t>
              </a:r>
              <a:r>
                <a:rPr lang="fi-FI" sz="1100" dirty="0" smtClean="0">
                  <a:solidFill>
                    <a:schemeClr val="tx1">
                      <a:lumMod val="75000"/>
                      <a:lumOff val="25000"/>
                    </a:schemeClr>
                  </a:solidFill>
                </a:rPr>
                <a:t>Konseptit valittiin 2</a:t>
              </a:r>
              <a:r>
                <a:rPr lang="fi-FI" sz="1100" dirty="0">
                  <a:solidFill>
                    <a:schemeClr val="tx1">
                      <a:lumMod val="75000"/>
                      <a:lumOff val="25000"/>
                    </a:schemeClr>
                  </a:solidFill>
                </a:rPr>
                <a:t>. hinnan perusteella. </a:t>
              </a:r>
              <a:r>
                <a:rPr lang="fi-FI" sz="1000" b="1" dirty="0" smtClean="0">
                  <a:solidFill>
                    <a:schemeClr val="tx1">
                      <a:lumMod val="75000"/>
                      <a:lumOff val="25000"/>
                    </a:schemeClr>
                  </a:solidFill>
                </a:rPr>
                <a:t>Tilaajan </a:t>
              </a:r>
              <a:r>
                <a:rPr lang="fi-FI" sz="1000" b="1" dirty="0">
                  <a:solidFill>
                    <a:schemeClr val="tx1">
                      <a:lumMod val="75000"/>
                      <a:lumOff val="25000"/>
                    </a:schemeClr>
                  </a:solidFill>
                </a:rPr>
                <a:t>tarkoituksena oli näin selvittää, miten arvokkaana yritykset pitävät ideaansa. </a:t>
              </a:r>
            </a:p>
            <a:p>
              <a:pPr marL="114300" lvl="1" indent="-114300" defTabSz="622300" eaLnBrk="1" hangingPunct="1">
                <a:lnSpc>
                  <a:spcPct val="90000"/>
                </a:lnSpc>
                <a:spcAft>
                  <a:spcPct val="15000"/>
                </a:spcAft>
                <a:buFontTx/>
                <a:buChar char="••"/>
                <a:defRPr/>
              </a:pPr>
              <a:endParaRPr lang="fi-FI" sz="1200" dirty="0">
                <a:solidFill>
                  <a:schemeClr val="tx1">
                    <a:lumMod val="75000"/>
                    <a:lumOff val="25000"/>
                  </a:schemeClr>
                </a:solidFill>
              </a:endParaRPr>
            </a:p>
            <a:p>
              <a:pPr marL="114300" lvl="1" indent="-114300" defTabSz="622300" eaLnBrk="1" hangingPunct="1">
                <a:lnSpc>
                  <a:spcPct val="90000"/>
                </a:lnSpc>
                <a:spcAft>
                  <a:spcPct val="15000"/>
                </a:spcAft>
                <a:buFontTx/>
                <a:buChar char="••"/>
                <a:defRPr/>
              </a:pPr>
              <a:endParaRPr lang="fi-FI" sz="1200" dirty="0">
                <a:solidFill>
                  <a:schemeClr val="tx1">
                    <a:lumMod val="75000"/>
                    <a:lumOff val="25000"/>
                  </a:schemeClr>
                </a:solidFill>
              </a:endParaRPr>
            </a:p>
          </p:txBody>
        </p:sp>
      </p:grpSp>
      <p:grpSp>
        <p:nvGrpSpPr>
          <p:cNvPr id="12" name="Ryhmä 6"/>
          <p:cNvGrpSpPr>
            <a:grpSpLocks/>
          </p:cNvGrpSpPr>
          <p:nvPr/>
        </p:nvGrpSpPr>
        <p:grpSpPr bwMode="auto">
          <a:xfrm>
            <a:off x="2460844" y="1364772"/>
            <a:ext cx="3564233" cy="2527300"/>
            <a:chOff x="-169090" y="-587504"/>
            <a:chExt cx="3158439" cy="2527890"/>
          </a:xfrm>
        </p:grpSpPr>
        <p:sp>
          <p:nvSpPr>
            <p:cNvPr id="13" name="Pyöristetty suorakulmio 12"/>
            <p:cNvSpPr/>
            <p:nvPr/>
          </p:nvSpPr>
          <p:spPr>
            <a:xfrm>
              <a:off x="-169090" y="-587504"/>
              <a:ext cx="3158439" cy="2475491"/>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Pyöristetty suorakulmio 10"/>
            <p:cNvSpPr/>
            <p:nvPr/>
          </p:nvSpPr>
          <p:spPr>
            <a:xfrm>
              <a:off x="-107160" y="-533516"/>
              <a:ext cx="2196140" cy="247390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53340" tIns="53340" rIns="53340" bIns="53340" spcCol="1270"/>
            <a:lstStyle/>
            <a:p>
              <a:pPr marL="114300" lvl="1" indent="-114300" defTabSz="622300" eaLnBrk="1" hangingPunct="1">
                <a:lnSpc>
                  <a:spcPct val="90000"/>
                </a:lnSpc>
                <a:spcAft>
                  <a:spcPct val="15000"/>
                </a:spcAft>
                <a:buFontTx/>
                <a:buChar char="••"/>
                <a:defRPr/>
              </a:pPr>
              <a:r>
                <a:rPr lang="fi-FI" sz="1100" dirty="0">
                  <a:solidFill>
                    <a:schemeClr val="tx1">
                      <a:lumMod val="75000"/>
                      <a:lumOff val="25000"/>
                    </a:schemeClr>
                  </a:solidFill>
                </a:rPr>
                <a:t>Lähtökohtana </a:t>
              </a:r>
              <a:r>
                <a:rPr lang="fi-FI" sz="1100" b="1" dirty="0">
                  <a:solidFill>
                    <a:schemeClr val="tx1">
                      <a:lumMod val="75000"/>
                      <a:lumOff val="25000"/>
                    </a:schemeClr>
                  </a:solidFill>
                </a:rPr>
                <a:t>tarpeiden</a:t>
              </a:r>
              <a:r>
                <a:rPr lang="fi-FI" sz="1100" dirty="0">
                  <a:solidFill>
                    <a:schemeClr val="tx1">
                      <a:lumMod val="75000"/>
                      <a:lumOff val="25000"/>
                    </a:schemeClr>
                  </a:solidFill>
                </a:rPr>
                <a:t> kuvaus: </a:t>
              </a:r>
              <a:r>
                <a:rPr lang="fi-FI" sz="1100" dirty="0" smtClean="0">
                  <a:solidFill>
                    <a:schemeClr val="tx1">
                      <a:lumMod val="75000"/>
                      <a:lumOff val="25000"/>
                    </a:schemeClr>
                  </a:solidFill>
                </a:rPr>
                <a:t>kaupunki ilmaisi </a:t>
              </a:r>
              <a:r>
                <a:rPr lang="fi-FI" sz="1100" dirty="0">
                  <a:solidFill>
                    <a:schemeClr val="tx1">
                      <a:lumMod val="75000"/>
                      <a:lumOff val="25000"/>
                    </a:schemeClr>
                  </a:solidFill>
                </a:rPr>
                <a:t>mitä reaaliaikaisella liikennetiedolla tarkoitetaan, mitä tietoja tilaajalla nykyään on  ja mitä tietoja siltä puuttuu palvelujen kehittämiseksi.</a:t>
              </a:r>
            </a:p>
            <a:p>
              <a:pPr marL="114300" lvl="1" indent="-114300" defTabSz="622300" eaLnBrk="1" hangingPunct="1">
                <a:lnSpc>
                  <a:spcPct val="90000"/>
                </a:lnSpc>
                <a:spcAft>
                  <a:spcPct val="15000"/>
                </a:spcAft>
                <a:buFontTx/>
                <a:buChar char="••"/>
                <a:defRPr/>
              </a:pPr>
              <a:r>
                <a:rPr lang="fi-FI" sz="1100" dirty="0">
                  <a:solidFill>
                    <a:schemeClr val="tx1">
                      <a:lumMod val="75000"/>
                      <a:lumOff val="25000"/>
                    </a:schemeClr>
                  </a:solidFill>
                </a:rPr>
                <a:t>Markkinavuoropuheluilla erityinen merkitys: esiteltiin hankinnan idea ja selvennettiin tilaajan tavoitteet.</a:t>
              </a:r>
            </a:p>
            <a:p>
              <a:pPr marL="114300" lvl="1" indent="-114300" defTabSz="622300" eaLnBrk="1" hangingPunct="1">
                <a:lnSpc>
                  <a:spcPct val="90000"/>
                </a:lnSpc>
                <a:spcAft>
                  <a:spcPct val="15000"/>
                </a:spcAft>
                <a:buFontTx/>
                <a:buChar char="••"/>
                <a:defRPr/>
              </a:pPr>
              <a:r>
                <a:rPr lang="fi-FI" sz="1100" dirty="0">
                  <a:solidFill>
                    <a:schemeClr val="tx1">
                      <a:lumMod val="75000"/>
                      <a:lumOff val="25000"/>
                    </a:schemeClr>
                  </a:solidFill>
                </a:rPr>
                <a:t>Aito </a:t>
              </a:r>
              <a:r>
                <a:rPr lang="fi-FI" sz="1100" b="1" dirty="0">
                  <a:solidFill>
                    <a:schemeClr val="tx1">
                      <a:lumMod val="75000"/>
                      <a:lumOff val="25000"/>
                    </a:schemeClr>
                  </a:solidFill>
                </a:rPr>
                <a:t>kiinnostus</a:t>
              </a:r>
              <a:r>
                <a:rPr lang="fi-FI" sz="1100" dirty="0">
                  <a:solidFill>
                    <a:schemeClr val="tx1">
                      <a:lumMod val="75000"/>
                      <a:lumOff val="25000"/>
                    </a:schemeClr>
                  </a:solidFill>
                </a:rPr>
                <a:t> yrityksiltä. Hankinnasta onnistuttiin ilmoittamaan laajasti mm. ITS Finlandin verkostojen kautta. </a:t>
              </a:r>
            </a:p>
            <a:p>
              <a:pPr marL="114300" lvl="1" indent="-114300" defTabSz="622300" eaLnBrk="1" hangingPunct="1">
                <a:lnSpc>
                  <a:spcPct val="90000"/>
                </a:lnSpc>
                <a:spcAft>
                  <a:spcPct val="15000"/>
                </a:spcAft>
                <a:buFontTx/>
                <a:buChar char="••"/>
                <a:defRPr/>
              </a:pPr>
              <a:r>
                <a:rPr lang="fi-FI" sz="1100" dirty="0">
                  <a:solidFill>
                    <a:schemeClr val="tx1">
                      <a:lumMod val="75000"/>
                      <a:lumOff val="25000"/>
                    </a:schemeClr>
                  </a:solidFill>
                </a:rPr>
                <a:t>Muutama lisäkysymys, lähinnä IPR-hinnan antamisesta.</a:t>
              </a:r>
            </a:p>
            <a:p>
              <a:pPr marL="114300" lvl="1" indent="-114300" defTabSz="622300" eaLnBrk="1" hangingPunct="1">
                <a:lnSpc>
                  <a:spcPct val="90000"/>
                </a:lnSpc>
                <a:spcAft>
                  <a:spcPct val="15000"/>
                </a:spcAft>
                <a:buFontTx/>
                <a:buChar char="••"/>
                <a:defRPr/>
              </a:pPr>
              <a:endParaRPr lang="fi-FI" sz="1100" dirty="0">
                <a:solidFill>
                  <a:schemeClr val="tx1">
                    <a:lumMod val="75000"/>
                    <a:lumOff val="25000"/>
                  </a:schemeClr>
                </a:solidFill>
              </a:endParaRPr>
            </a:p>
            <a:p>
              <a:pPr marL="114300" lvl="1" indent="-114300" defTabSz="622300" eaLnBrk="1" hangingPunct="1">
                <a:lnSpc>
                  <a:spcPct val="90000"/>
                </a:lnSpc>
                <a:spcAft>
                  <a:spcPct val="15000"/>
                </a:spcAft>
                <a:buFontTx/>
                <a:buChar char="••"/>
                <a:defRPr/>
              </a:pPr>
              <a:endParaRPr lang="fi-FI" sz="1100" dirty="0">
                <a:solidFill>
                  <a:schemeClr val="tx1">
                    <a:lumMod val="75000"/>
                    <a:lumOff val="25000"/>
                  </a:schemeClr>
                </a:solidFill>
              </a:endParaRPr>
            </a:p>
          </p:txBody>
        </p:sp>
      </p:grpSp>
      <p:grpSp>
        <p:nvGrpSpPr>
          <p:cNvPr id="15" name="Ryhmä 7"/>
          <p:cNvGrpSpPr>
            <a:grpSpLocks/>
          </p:cNvGrpSpPr>
          <p:nvPr/>
        </p:nvGrpSpPr>
        <p:grpSpPr bwMode="auto">
          <a:xfrm>
            <a:off x="5005902" y="2815747"/>
            <a:ext cx="1035050" cy="1008063"/>
            <a:chOff x="1970106" y="864097"/>
            <a:chExt cx="1034870" cy="1007769"/>
          </a:xfrm>
        </p:grpSpPr>
        <p:sp>
          <p:nvSpPr>
            <p:cNvPr id="16" name="Sektori 15"/>
            <p:cNvSpPr/>
            <p:nvPr/>
          </p:nvSpPr>
          <p:spPr>
            <a:xfrm>
              <a:off x="1970106" y="864097"/>
              <a:ext cx="1034870" cy="1007769"/>
            </a:xfrm>
            <a:prstGeom prst="pieWedge">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7" name="Sektori 12"/>
            <p:cNvSpPr/>
            <p:nvPr/>
          </p:nvSpPr>
          <p:spPr>
            <a:xfrm>
              <a:off x="2105021" y="1159286"/>
              <a:ext cx="899955" cy="712580"/>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eaLnBrk="1" fontAlgn="auto" hangingPunct="1">
                <a:spcAft>
                  <a:spcPts val="0"/>
                </a:spcAft>
                <a:defRPr/>
              </a:pPr>
              <a:r>
                <a:rPr lang="fi-FI" sz="1100" dirty="0"/>
                <a:t>Onnistumiset</a:t>
              </a:r>
              <a:endParaRPr lang="fi-FI" sz="1000" dirty="0"/>
            </a:p>
          </p:txBody>
        </p:sp>
      </p:grpSp>
      <p:grpSp>
        <p:nvGrpSpPr>
          <p:cNvPr id="18" name="Ryhmä 8"/>
          <p:cNvGrpSpPr>
            <a:grpSpLocks/>
          </p:cNvGrpSpPr>
          <p:nvPr/>
        </p:nvGrpSpPr>
        <p:grpSpPr bwMode="auto">
          <a:xfrm>
            <a:off x="6131440" y="2815747"/>
            <a:ext cx="1035050" cy="1008063"/>
            <a:chOff x="3095476" y="864097"/>
            <a:chExt cx="1034869" cy="1007769"/>
          </a:xfrm>
        </p:grpSpPr>
        <p:sp>
          <p:nvSpPr>
            <p:cNvPr id="19" name="Sektori 18"/>
            <p:cNvSpPr/>
            <p:nvPr/>
          </p:nvSpPr>
          <p:spPr>
            <a:xfrm rot="5400000">
              <a:off x="3109026" y="850547"/>
              <a:ext cx="1007769" cy="1034869"/>
            </a:xfrm>
            <a:prstGeom prst="pieWedge">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0" name="Sektori 14"/>
            <p:cNvSpPr/>
            <p:nvPr/>
          </p:nvSpPr>
          <p:spPr>
            <a:xfrm>
              <a:off x="3095476" y="1159286"/>
              <a:ext cx="895193" cy="712580"/>
            </a:xfrm>
            <a:prstGeom prst="rect">
              <a:avLst/>
            </a:prstGeom>
          </p:spPr>
          <p:style>
            <a:lnRef idx="0">
              <a:scrgbClr r="0" g="0" b="0"/>
            </a:lnRef>
            <a:fillRef idx="0">
              <a:scrgbClr r="0" g="0" b="0"/>
            </a:fillRef>
            <a:effectRef idx="0">
              <a:scrgbClr r="0" g="0" b="0"/>
            </a:effectRef>
            <a:fontRef idx="minor">
              <a:schemeClr val="lt1"/>
            </a:fontRef>
          </p:style>
          <p:txBody>
            <a:bodyPr lIns="78232" tIns="78232" rIns="78232" bIns="78232" spcCol="1270" anchor="ctr"/>
            <a:lstStyle/>
            <a:p>
              <a:pPr algn="ctr" defTabSz="466725" eaLnBrk="1" hangingPunct="1">
                <a:lnSpc>
                  <a:spcPct val="90000"/>
                </a:lnSpc>
                <a:spcAft>
                  <a:spcPct val="35000"/>
                </a:spcAft>
                <a:defRPr/>
              </a:pPr>
              <a:r>
                <a:rPr lang="fi-FI" sz="1100" dirty="0" smtClean="0"/>
                <a:t>Vaikeudet</a:t>
              </a:r>
              <a:endParaRPr lang="fi-FI" sz="1100" dirty="0"/>
            </a:p>
          </p:txBody>
        </p:sp>
      </p:grpSp>
      <p:grpSp>
        <p:nvGrpSpPr>
          <p:cNvPr id="21" name="Ryhmä 9"/>
          <p:cNvGrpSpPr>
            <a:grpSpLocks/>
          </p:cNvGrpSpPr>
          <p:nvPr/>
        </p:nvGrpSpPr>
        <p:grpSpPr bwMode="auto">
          <a:xfrm>
            <a:off x="6131440" y="3968272"/>
            <a:ext cx="1035050" cy="1008063"/>
            <a:chOff x="3095476" y="2016231"/>
            <a:chExt cx="1034869" cy="1007770"/>
          </a:xfrm>
        </p:grpSpPr>
        <p:sp>
          <p:nvSpPr>
            <p:cNvPr id="22" name="Sektori 21"/>
            <p:cNvSpPr/>
            <p:nvPr/>
          </p:nvSpPr>
          <p:spPr>
            <a:xfrm rot="10800000">
              <a:off x="3095476" y="2016231"/>
              <a:ext cx="1034869" cy="1007770"/>
            </a:xfrm>
            <a:prstGeom prst="pieWedge">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3" name="Sektori 16"/>
            <p:cNvSpPr/>
            <p:nvPr/>
          </p:nvSpPr>
          <p:spPr>
            <a:xfrm>
              <a:off x="3095476" y="2016231"/>
              <a:ext cx="874559" cy="809390"/>
            </a:xfrm>
            <a:prstGeom prst="rect">
              <a:avLst/>
            </a:prstGeom>
          </p:spPr>
          <p:style>
            <a:lnRef idx="0">
              <a:scrgbClr r="0" g="0" b="0"/>
            </a:lnRef>
            <a:fillRef idx="0">
              <a:scrgbClr r="0" g="0" b="0"/>
            </a:fillRef>
            <a:effectRef idx="0">
              <a:scrgbClr r="0" g="0" b="0"/>
            </a:effectRef>
            <a:fontRef idx="minor">
              <a:schemeClr val="lt1"/>
            </a:fontRef>
          </p:style>
          <p:txBody>
            <a:bodyPr lIns="72000" tIns="72000" rIns="0" bIns="0" spcCol="1270" anchor="ctr"/>
            <a:lstStyle/>
            <a:p>
              <a:pPr algn="ctr" defTabSz="444500" eaLnBrk="1" hangingPunct="1">
                <a:lnSpc>
                  <a:spcPct val="90000"/>
                </a:lnSpc>
                <a:spcAft>
                  <a:spcPct val="35000"/>
                </a:spcAft>
                <a:defRPr/>
              </a:pPr>
              <a:r>
                <a:rPr lang="fi-FI" sz="1100" dirty="0"/>
                <a:t>Tekisin nyt toisin</a:t>
              </a:r>
            </a:p>
          </p:txBody>
        </p:sp>
      </p:grpSp>
      <p:grpSp>
        <p:nvGrpSpPr>
          <p:cNvPr id="24" name="Ryhmä 10"/>
          <p:cNvGrpSpPr>
            <a:grpSpLocks/>
          </p:cNvGrpSpPr>
          <p:nvPr/>
        </p:nvGrpSpPr>
        <p:grpSpPr bwMode="auto">
          <a:xfrm>
            <a:off x="5005902" y="3968272"/>
            <a:ext cx="1098550" cy="1008063"/>
            <a:chOff x="1970106" y="2016231"/>
            <a:chExt cx="1098743" cy="1007770"/>
          </a:xfrm>
        </p:grpSpPr>
        <p:sp>
          <p:nvSpPr>
            <p:cNvPr id="25" name="Sektori 24"/>
            <p:cNvSpPr/>
            <p:nvPr/>
          </p:nvSpPr>
          <p:spPr>
            <a:xfrm rot="16200000">
              <a:off x="1983836" y="2002501"/>
              <a:ext cx="1007770" cy="1035232"/>
            </a:xfrm>
            <a:prstGeom prst="pieWedge">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6" name="Sektori 18"/>
            <p:cNvSpPr/>
            <p:nvPr/>
          </p:nvSpPr>
          <p:spPr>
            <a:xfrm>
              <a:off x="2028854" y="2016231"/>
              <a:ext cx="1039995" cy="809390"/>
            </a:xfrm>
            <a:prstGeom prst="rect">
              <a:avLst/>
            </a:prstGeom>
          </p:spPr>
          <p:style>
            <a:lnRef idx="0">
              <a:scrgbClr r="0" g="0" b="0"/>
            </a:lnRef>
            <a:fillRef idx="0">
              <a:scrgbClr r="0" g="0" b="0"/>
            </a:fillRef>
            <a:effectRef idx="0">
              <a:scrgbClr r="0" g="0" b="0"/>
            </a:effectRef>
            <a:fontRef idx="minor">
              <a:schemeClr val="lt1"/>
            </a:fontRef>
          </p:style>
          <p:txBody>
            <a:bodyPr lIns="71120" tIns="71120" rIns="71120" bIns="71120" spcCol="1270" anchor="ctr"/>
            <a:lstStyle/>
            <a:p>
              <a:pPr algn="ctr" defTabSz="444500" eaLnBrk="1" hangingPunct="1">
                <a:lnSpc>
                  <a:spcPct val="90000"/>
                </a:lnSpc>
                <a:spcAft>
                  <a:spcPct val="35000"/>
                </a:spcAft>
                <a:defRPr/>
              </a:pPr>
              <a:r>
                <a:rPr lang="fi-FI" sz="1100" dirty="0"/>
                <a:t>Opittua ja muita vinkkejä</a:t>
              </a:r>
            </a:p>
          </p:txBody>
        </p:sp>
      </p:grpSp>
      <p:sp>
        <p:nvSpPr>
          <p:cNvPr id="27" name="Kehänuoli 26"/>
          <p:cNvSpPr/>
          <p:nvPr/>
        </p:nvSpPr>
        <p:spPr>
          <a:xfrm>
            <a:off x="5780602" y="3619022"/>
            <a:ext cx="608013" cy="527050"/>
          </a:xfrm>
          <a:prstGeom prst="circularArrow">
            <a:avLst/>
          </a:prstGeom>
        </p:spPr>
        <p:style>
          <a:lnRef idx="3">
            <a:schemeClr val="lt1">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dk1">
              <a:hueOff val="0"/>
              <a:satOff val="0"/>
              <a:lumOff val="0"/>
              <a:alphaOff val="0"/>
            </a:schemeClr>
          </a:fontRef>
        </p:style>
      </p:sp>
      <p:sp>
        <p:nvSpPr>
          <p:cNvPr id="28" name="Kehänuoli 27"/>
          <p:cNvSpPr/>
          <p:nvPr/>
        </p:nvSpPr>
        <p:spPr>
          <a:xfrm rot="10800000">
            <a:off x="5780602" y="3680935"/>
            <a:ext cx="608013" cy="528637"/>
          </a:xfrm>
          <a:prstGeom prst="circularArrow">
            <a:avLst/>
          </a:prstGeom>
        </p:spPr>
        <p:style>
          <a:lnRef idx="3">
            <a:schemeClr val="lt1">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dk1">
              <a:hueOff val="0"/>
              <a:satOff val="0"/>
              <a:lumOff val="0"/>
              <a:alphaOff val="0"/>
            </a:schemeClr>
          </a:fontRef>
        </p:style>
      </p:sp>
      <p:sp>
        <p:nvSpPr>
          <p:cNvPr id="31" name="Tekstiruutu 30"/>
          <p:cNvSpPr txBox="1"/>
          <p:nvPr/>
        </p:nvSpPr>
        <p:spPr>
          <a:xfrm>
            <a:off x="1097280" y="917061"/>
            <a:ext cx="8733545" cy="307777"/>
          </a:xfrm>
          <a:prstGeom prst="rect">
            <a:avLst/>
          </a:prstGeom>
          <a:noFill/>
        </p:spPr>
        <p:txBody>
          <a:bodyPr wrap="square" rtlCol="0">
            <a:spAutoFit/>
          </a:bodyPr>
          <a:lstStyle/>
          <a:p>
            <a:r>
              <a:rPr lang="fi-FI" sz="1400" b="1" i="1" dirty="0" smtClean="0">
                <a:solidFill>
                  <a:schemeClr val="tx1">
                    <a:lumMod val="75000"/>
                    <a:lumOff val="25000"/>
                  </a:schemeClr>
                </a:solidFill>
              </a:rPr>
              <a:t>Case Liikenteen reaaliaikaisen tilannekuvan hankinta</a:t>
            </a:r>
            <a:endParaRPr lang="fi-FI" sz="1400" b="1" i="1" dirty="0">
              <a:solidFill>
                <a:schemeClr val="tx1">
                  <a:lumMod val="75000"/>
                  <a:lumOff val="25000"/>
                </a:schemeClr>
              </a:solidFill>
            </a:endParaRPr>
          </a:p>
        </p:txBody>
      </p:sp>
      <p:sp>
        <p:nvSpPr>
          <p:cNvPr id="34" name="Alatunnisteen paikkamerkki 33"/>
          <p:cNvSpPr>
            <a:spLocks noGrp="1"/>
          </p:cNvSpPr>
          <p:nvPr>
            <p:ph type="ftr" sz="quarter" idx="11"/>
          </p:nvPr>
        </p:nvSpPr>
        <p:spPr/>
        <p:txBody>
          <a:bodyPr/>
          <a:lstStyle/>
          <a:p>
            <a:r>
              <a:rPr lang="fi-FI" smtClean="0"/>
              <a:t>HANKINNAN SUUNNITTELU</a:t>
            </a:r>
            <a:endParaRPr lang="fi-FI" dirty="0"/>
          </a:p>
        </p:txBody>
      </p:sp>
      <p:sp>
        <p:nvSpPr>
          <p:cNvPr id="35" name="Suorakulmio 34">
            <a:hlinkClick r:id="rId2" action="ppaction://hlinksldjump"/>
          </p:cNvPr>
          <p:cNvSpPr/>
          <p:nvPr/>
        </p:nvSpPr>
        <p:spPr>
          <a:xfrm>
            <a:off x="11155680" y="5746423"/>
            <a:ext cx="833120" cy="406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800" dirty="0" smtClean="0"/>
              <a:t>PALAA MENETTELYN VALINTAAN</a:t>
            </a:r>
            <a:endParaRPr lang="fi-FI" sz="800" dirty="0"/>
          </a:p>
        </p:txBody>
      </p:sp>
      <p:sp>
        <p:nvSpPr>
          <p:cNvPr id="38" name="Otsikko 1"/>
          <p:cNvSpPr txBox="1">
            <a:spLocks/>
          </p:cNvSpPr>
          <p:nvPr/>
        </p:nvSpPr>
        <p:spPr>
          <a:xfrm>
            <a:off x="1097280" y="618309"/>
            <a:ext cx="10058400" cy="613954"/>
          </a:xfrm>
          <a:prstGeom prst="rect">
            <a:avLst/>
          </a:prstGeom>
        </p:spPr>
        <p:txBody>
          <a:bodyPr/>
          <a:lstStyle>
            <a:lvl1pPr algn="l" defTabSz="914423" rtl="0" eaLnBrk="1" latinLnBrk="0" hangingPunct="1">
              <a:lnSpc>
                <a:spcPct val="85000"/>
              </a:lnSpc>
              <a:spcBef>
                <a:spcPct val="0"/>
              </a:spcBef>
              <a:buNone/>
              <a:defRPr sz="2400" kern="1200" spc="-50" baseline="0">
                <a:solidFill>
                  <a:schemeClr val="tx1">
                    <a:lumMod val="75000"/>
                    <a:lumOff val="25000"/>
                  </a:schemeClr>
                </a:solidFill>
                <a:latin typeface="+mj-lt"/>
                <a:ea typeface="+mj-ea"/>
                <a:cs typeface="+mj-cs"/>
              </a:defRPr>
            </a:lvl1pPr>
          </a:lstStyle>
          <a:p>
            <a:r>
              <a:rPr lang="fi-FI" dirty="0"/>
              <a:t>Kokemuksia esikaupallisen hankinnan toteuttamisesta</a:t>
            </a:r>
          </a:p>
        </p:txBody>
      </p:sp>
      <p:sp>
        <p:nvSpPr>
          <p:cNvPr id="29" name="Dian numeron paikkamerkki 28"/>
          <p:cNvSpPr>
            <a:spLocks noGrp="1"/>
          </p:cNvSpPr>
          <p:nvPr>
            <p:ph type="sldNum" sz="quarter" idx="12"/>
          </p:nvPr>
        </p:nvSpPr>
        <p:spPr/>
        <p:txBody>
          <a:bodyPr/>
          <a:lstStyle/>
          <a:p>
            <a:fld id="{CAA70CE6-33A0-41BE-ACCA-99E5A52BC5F9}" type="slidenum">
              <a:rPr lang="fi-FI" smtClean="0"/>
              <a:t>56</a:t>
            </a:fld>
            <a:endParaRPr lang="fi-FI"/>
          </a:p>
        </p:txBody>
      </p:sp>
      <p:sp>
        <p:nvSpPr>
          <p:cNvPr id="37" name="Suorakulmio 36">
            <a:hlinkClick r:id="rId3"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Tree>
    <p:extLst>
      <p:ext uri="{BB962C8B-B14F-4D97-AF65-F5344CB8AC3E}">
        <p14:creationId xmlns:p14="http://schemas.microsoft.com/office/powerpoint/2010/main" val="2954837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Prototyypin hankinta - </a:t>
            </a:r>
            <a:r>
              <a:rPr lang="fi-FI" dirty="0"/>
              <a:t>ketterään kehittämiseen tähtäävä </a:t>
            </a:r>
            <a:r>
              <a:rPr lang="fi-FI" dirty="0" smtClean="0"/>
              <a:t>hankintamalli</a:t>
            </a:r>
            <a:endParaRPr lang="fi-FI" dirty="0"/>
          </a:p>
        </p:txBody>
      </p:sp>
      <p:sp>
        <p:nvSpPr>
          <p:cNvPr id="3" name="Alatunnisteen paikkamerkki 2"/>
          <p:cNvSpPr>
            <a:spLocks noGrp="1"/>
          </p:cNvSpPr>
          <p:nvPr>
            <p:ph type="ftr" sz="quarter" idx="11"/>
          </p:nvPr>
        </p:nvSpPr>
        <p:spPr/>
        <p:txBody>
          <a:bodyPr/>
          <a:lstStyle/>
          <a:p>
            <a:r>
              <a:rPr lang="fi-FI" smtClean="0"/>
              <a:t>HANKINNAN SUUNNITTELU</a:t>
            </a:r>
            <a:endParaRPr lang="fi-FI" dirty="0"/>
          </a:p>
        </p:txBody>
      </p:sp>
      <p:sp>
        <p:nvSpPr>
          <p:cNvPr id="4" name="Dian numeron paikkamerkki 3"/>
          <p:cNvSpPr>
            <a:spLocks noGrp="1"/>
          </p:cNvSpPr>
          <p:nvPr>
            <p:ph type="sldNum" sz="quarter" idx="12"/>
          </p:nvPr>
        </p:nvSpPr>
        <p:spPr/>
        <p:txBody>
          <a:bodyPr/>
          <a:lstStyle/>
          <a:p>
            <a:fld id="{CAA70CE6-33A0-41BE-ACCA-99E5A52BC5F9}" type="slidenum">
              <a:rPr lang="fi-FI" smtClean="0"/>
              <a:t>57</a:t>
            </a:fld>
            <a:endParaRPr lang="fi-FI"/>
          </a:p>
        </p:txBody>
      </p:sp>
      <p:grpSp>
        <p:nvGrpSpPr>
          <p:cNvPr id="5" name="Ryhmä 4"/>
          <p:cNvGrpSpPr/>
          <p:nvPr/>
        </p:nvGrpSpPr>
        <p:grpSpPr>
          <a:xfrm>
            <a:off x="5343035" y="1721743"/>
            <a:ext cx="1425372" cy="1390762"/>
            <a:chOff x="5632729" y="1340515"/>
            <a:chExt cx="1425372" cy="1390762"/>
          </a:xfrm>
        </p:grpSpPr>
        <p:sp>
          <p:nvSpPr>
            <p:cNvPr id="8" name="Ellipsi 7"/>
            <p:cNvSpPr/>
            <p:nvPr/>
          </p:nvSpPr>
          <p:spPr>
            <a:xfrm>
              <a:off x="5632729" y="1340515"/>
              <a:ext cx="1425372" cy="1375780"/>
            </a:xfrm>
            <a:prstGeom prst="ellipse">
              <a:avLst/>
            </a:prstGeom>
            <a:solidFill>
              <a:srgbClr val="61B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100" dirty="0">
                <a:solidFill>
                  <a:schemeClr val="tx1">
                    <a:lumMod val="75000"/>
                    <a:lumOff val="25000"/>
                  </a:schemeClr>
                </a:solidFill>
              </a:endParaRPr>
            </a:p>
          </p:txBody>
        </p:sp>
        <p:pic>
          <p:nvPicPr>
            <p:cNvPr id="9" name="Kuva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00206">
              <a:off x="6707358" y="2402992"/>
              <a:ext cx="328285" cy="328285"/>
            </a:xfrm>
            <a:prstGeom prst="rect">
              <a:avLst/>
            </a:prstGeom>
            <a:noFill/>
          </p:spPr>
        </p:pic>
        <p:graphicFrame>
          <p:nvGraphicFramePr>
            <p:cNvPr id="12" name="Objekti 11">
              <a:hlinkClick r:id="" action="ppaction://ole?verb=0"/>
            </p:cNvPr>
            <p:cNvGraphicFramePr>
              <a:graphicFrameLocks noChangeAspect="1"/>
            </p:cNvGraphicFramePr>
            <p:nvPr>
              <p:extLst>
                <p:ext uri="{D42A27DB-BD31-4B8C-83A1-F6EECF244321}">
                  <p14:modId xmlns:p14="http://schemas.microsoft.com/office/powerpoint/2010/main" val="3005348874"/>
                </p:ext>
              </p:extLst>
            </p:nvPr>
          </p:nvGraphicFramePr>
          <p:xfrm>
            <a:off x="5880479" y="1643752"/>
            <a:ext cx="929872" cy="784579"/>
          </p:xfrm>
          <a:graphic>
            <a:graphicData uri="http://schemas.openxmlformats.org/presentationml/2006/ole">
              <mc:AlternateContent xmlns:mc="http://schemas.openxmlformats.org/markup-compatibility/2006">
                <mc:Choice xmlns:v="urn:schemas-microsoft-com:vml" Requires="v">
                  <p:oleObj spid="_x0000_s33825" name="Acrobat Document" showAsIcon="1" r:id="rId4" imgW="914400" imgH="771480" progId="AcroExch.Document.DC">
                    <p:embed/>
                  </p:oleObj>
                </mc:Choice>
                <mc:Fallback>
                  <p:oleObj name="Acrobat Document" showAsIcon="1" r:id="rId4" imgW="914400" imgH="771480" progId="AcroExch.Document.DC">
                    <p:embed/>
                    <p:pic>
                      <p:nvPicPr>
                        <p:cNvPr id="0" name=""/>
                        <p:cNvPicPr/>
                        <p:nvPr/>
                      </p:nvPicPr>
                      <p:blipFill>
                        <a:blip r:embed="rId5"/>
                        <a:stretch>
                          <a:fillRect/>
                        </a:stretch>
                      </p:blipFill>
                      <p:spPr>
                        <a:xfrm>
                          <a:off x="5880479" y="1643752"/>
                          <a:ext cx="929872" cy="784579"/>
                        </a:xfrm>
                        <a:prstGeom prst="rect">
                          <a:avLst/>
                        </a:prstGeom>
                      </p:spPr>
                    </p:pic>
                  </p:oleObj>
                </mc:Fallback>
              </mc:AlternateContent>
            </a:graphicData>
          </a:graphic>
        </p:graphicFrame>
      </p:grpSp>
      <p:sp>
        <p:nvSpPr>
          <p:cNvPr id="18" name="Suorakulmio 17">
            <a:hlinkClick r:id="rId6"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pic>
        <p:nvPicPr>
          <p:cNvPr id="19" name="Kuva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55" y="-98313"/>
            <a:ext cx="1362280" cy="1280506"/>
          </a:xfrm>
          <a:prstGeom prst="rect">
            <a:avLst/>
          </a:prstGeom>
        </p:spPr>
      </p:pic>
      <p:sp>
        <p:nvSpPr>
          <p:cNvPr id="21" name="Suorakulmio 20"/>
          <p:cNvSpPr/>
          <p:nvPr/>
        </p:nvSpPr>
        <p:spPr>
          <a:xfrm>
            <a:off x="975184" y="1597133"/>
            <a:ext cx="4427461" cy="830997"/>
          </a:xfrm>
          <a:prstGeom prst="rect">
            <a:avLst/>
          </a:prstGeom>
        </p:spPr>
        <p:txBody>
          <a:bodyPr wrap="square">
            <a:spAutoFit/>
          </a:bodyPr>
          <a:lstStyle/>
          <a:p>
            <a:r>
              <a:rPr lang="fi-FI" sz="1200" i="1" dirty="0" smtClean="0">
                <a:solidFill>
                  <a:schemeClr val="accent2">
                    <a:lumMod val="75000"/>
                  </a:schemeClr>
                </a:solidFill>
                <a:ea typeface="Calibri" panose="020F0502020204030204" pitchFamily="34" charset="0"/>
              </a:rPr>
              <a:t>”Odotamme </a:t>
            </a:r>
            <a:r>
              <a:rPr lang="fi-FI" sz="1200" i="1" dirty="0">
                <a:solidFill>
                  <a:schemeClr val="accent2">
                    <a:lumMod val="75000"/>
                  </a:schemeClr>
                </a:solidFill>
                <a:ea typeface="Calibri" panose="020F0502020204030204" pitchFamily="34" charset="0"/>
              </a:rPr>
              <a:t>innovatiivisia projektisuunnitelmia </a:t>
            </a:r>
            <a:r>
              <a:rPr lang="fi-FI" sz="1200" i="1" dirty="0" smtClean="0">
                <a:solidFill>
                  <a:schemeClr val="accent2">
                    <a:lumMod val="75000"/>
                  </a:schemeClr>
                </a:solidFill>
                <a:ea typeface="Calibri" panose="020F0502020204030204" pitchFamily="34" charset="0"/>
              </a:rPr>
              <a:t>avoimia </a:t>
            </a:r>
            <a:r>
              <a:rPr lang="fi-FI" sz="1200" i="1" dirty="0">
                <a:solidFill>
                  <a:schemeClr val="accent2">
                    <a:lumMod val="75000"/>
                  </a:schemeClr>
                </a:solidFill>
                <a:ea typeface="Calibri" panose="020F0502020204030204" pitchFamily="34" charset="0"/>
              </a:rPr>
              <a:t>ohjelmointirajapintoja </a:t>
            </a:r>
            <a:r>
              <a:rPr lang="fi-FI" sz="1200" i="1" dirty="0" smtClean="0">
                <a:solidFill>
                  <a:schemeClr val="accent2">
                    <a:lumMod val="75000"/>
                  </a:schemeClr>
                </a:solidFill>
                <a:ea typeface="Calibri" panose="020F0502020204030204" pitchFamily="34" charset="0"/>
              </a:rPr>
              <a:t>hyödyntävistä palveluprototyypeistä. </a:t>
            </a:r>
            <a:br>
              <a:rPr lang="fi-FI" sz="1200" i="1" dirty="0" smtClean="0">
                <a:solidFill>
                  <a:schemeClr val="accent2">
                    <a:lumMod val="75000"/>
                  </a:schemeClr>
                </a:solidFill>
                <a:ea typeface="Calibri" panose="020F0502020204030204" pitchFamily="34" charset="0"/>
              </a:rPr>
            </a:br>
            <a:r>
              <a:rPr lang="fi-FI" sz="1200" i="1" dirty="0" smtClean="0">
                <a:solidFill>
                  <a:schemeClr val="accent2">
                    <a:lumMod val="75000"/>
                  </a:schemeClr>
                </a:solidFill>
                <a:ea typeface="Calibri" panose="020F0502020204030204" pitchFamily="34" charset="0"/>
              </a:rPr>
              <a:t>Hankinnassa </a:t>
            </a:r>
            <a:r>
              <a:rPr lang="fi-FI" sz="1200" i="1" dirty="0">
                <a:solidFill>
                  <a:schemeClr val="accent2">
                    <a:lumMod val="75000"/>
                  </a:schemeClr>
                </a:solidFill>
                <a:ea typeface="Calibri" panose="020F0502020204030204" pitchFamily="34" charset="0"/>
              </a:rPr>
              <a:t>tullaan </a:t>
            </a:r>
            <a:r>
              <a:rPr lang="fi-FI" sz="1200" i="1" dirty="0" smtClean="0">
                <a:solidFill>
                  <a:schemeClr val="accent2">
                    <a:lumMod val="75000"/>
                  </a:schemeClr>
                </a:solidFill>
                <a:ea typeface="Calibri" panose="020F0502020204030204" pitchFamily="34" charset="0"/>
              </a:rPr>
              <a:t>painottamaan palveluidean </a:t>
            </a:r>
            <a:r>
              <a:rPr lang="fi-FI" sz="1200" i="1" dirty="0">
                <a:solidFill>
                  <a:schemeClr val="accent2">
                    <a:lumMod val="75000"/>
                  </a:schemeClr>
                </a:solidFill>
                <a:ea typeface="Calibri" panose="020F0502020204030204" pitchFamily="34" charset="0"/>
              </a:rPr>
              <a:t>innovatiivisuutta, liikeidean skaalautuvuutta ja </a:t>
            </a:r>
            <a:r>
              <a:rPr lang="fi-FI" sz="1200" i="1" dirty="0" smtClean="0">
                <a:solidFill>
                  <a:schemeClr val="accent2">
                    <a:lumMod val="75000"/>
                  </a:schemeClr>
                </a:solidFill>
                <a:ea typeface="Calibri" panose="020F0502020204030204" pitchFamily="34" charset="0"/>
              </a:rPr>
              <a:t>prototyypin toteutussuunnitelmaa</a:t>
            </a:r>
            <a:r>
              <a:rPr lang="fi-FI" sz="1200" i="1" dirty="0">
                <a:solidFill>
                  <a:schemeClr val="accent2">
                    <a:lumMod val="75000"/>
                  </a:schemeClr>
                </a:solidFill>
                <a:ea typeface="Calibri" panose="020F0502020204030204" pitchFamily="34" charset="0"/>
              </a:rPr>
              <a:t>.”</a:t>
            </a:r>
          </a:p>
        </p:txBody>
      </p:sp>
      <p:sp>
        <p:nvSpPr>
          <p:cNvPr id="22" name="Suorakulmio 21"/>
          <p:cNvSpPr/>
          <p:nvPr/>
        </p:nvSpPr>
        <p:spPr>
          <a:xfrm>
            <a:off x="840850" y="2574892"/>
            <a:ext cx="4690815" cy="977191"/>
          </a:xfrm>
          <a:prstGeom prst="rect">
            <a:avLst/>
          </a:prstGeom>
        </p:spPr>
        <p:txBody>
          <a:bodyPr wrap="square">
            <a:spAutoFit/>
          </a:bodyPr>
          <a:lstStyle/>
          <a:p>
            <a:pPr marL="166889" lvl="2" indent="-171450">
              <a:spcBef>
                <a:spcPts val="201"/>
              </a:spcBef>
              <a:spcAft>
                <a:spcPts val="400"/>
              </a:spcAft>
              <a:buClr>
                <a:schemeClr val="accent1"/>
              </a:buClr>
              <a:buSzPct val="100000"/>
              <a:buFont typeface="Arial" panose="020B0604020202020204" pitchFamily="34" charset="0"/>
              <a:buChar char="•"/>
            </a:pPr>
            <a:r>
              <a:rPr lang="fi-FI" sz="1050" dirty="0" smtClean="0">
                <a:solidFill>
                  <a:schemeClr val="tx1">
                    <a:lumMod val="75000"/>
                    <a:lumOff val="25000"/>
                  </a:schemeClr>
                </a:solidFill>
              </a:rPr>
              <a:t>Avoimen </a:t>
            </a:r>
            <a:r>
              <a:rPr lang="fi-FI" sz="1050" dirty="0">
                <a:solidFill>
                  <a:schemeClr val="tx1">
                    <a:lumMod val="75000"/>
                    <a:lumOff val="25000"/>
                  </a:schemeClr>
                </a:solidFill>
              </a:rPr>
              <a:t>datan hyödyntämistä koskeva tarjouskilpailu, jossa kilpailun jälkeen toteutusvaiheessa yritykset testaavat dataratkaisunsa prototyyppiä</a:t>
            </a:r>
          </a:p>
          <a:p>
            <a:pPr marL="166889" lvl="2" indent="-171450">
              <a:spcBef>
                <a:spcPts val="201"/>
              </a:spcBef>
              <a:spcAft>
                <a:spcPts val="400"/>
              </a:spcAft>
              <a:buClr>
                <a:schemeClr val="accent1"/>
              </a:buClr>
              <a:buSzPct val="100000"/>
              <a:buFont typeface="Arial" panose="020B0604020202020204" pitchFamily="34" charset="0"/>
              <a:buChar char="•"/>
            </a:pPr>
            <a:r>
              <a:rPr lang="fi-FI" sz="1050" dirty="0">
                <a:solidFill>
                  <a:schemeClr val="tx1">
                    <a:lumMod val="75000"/>
                    <a:lumOff val="25000"/>
                  </a:schemeClr>
                </a:solidFill>
              </a:rPr>
              <a:t>Tilaajalla oikeus olla valitsematta prototyyppivaiheeseen yhtään toimittajaa, mikäli konseptiehdotukset eivät ole riittävän laadukkaita. Tarjouspyyntö ei </a:t>
            </a:r>
            <a:r>
              <a:rPr lang="fi-FI" sz="1050" dirty="0" smtClean="0">
                <a:solidFill>
                  <a:schemeClr val="tx1">
                    <a:lumMod val="75000"/>
                    <a:lumOff val="25000"/>
                  </a:schemeClr>
                </a:solidFill>
              </a:rPr>
              <a:t>myöskään sido </a:t>
            </a:r>
            <a:r>
              <a:rPr lang="fi-FI" sz="1050" dirty="0">
                <a:solidFill>
                  <a:schemeClr val="tx1">
                    <a:lumMod val="75000"/>
                    <a:lumOff val="25000"/>
                  </a:schemeClr>
                </a:solidFill>
              </a:rPr>
              <a:t>kilpailuttajaa hankkimaan toteutuksia</a:t>
            </a:r>
            <a:r>
              <a:rPr lang="fi-FI" sz="1050" dirty="0" smtClean="0">
                <a:solidFill>
                  <a:schemeClr val="tx1">
                    <a:lumMod val="75000"/>
                    <a:lumOff val="25000"/>
                  </a:schemeClr>
                </a:solidFill>
              </a:rPr>
              <a:t>.</a:t>
            </a:r>
            <a:endParaRPr lang="fi-FI" sz="1050" dirty="0">
              <a:solidFill>
                <a:schemeClr val="tx1">
                  <a:lumMod val="75000"/>
                  <a:lumOff val="25000"/>
                </a:schemeClr>
              </a:solidFill>
            </a:endParaRPr>
          </a:p>
        </p:txBody>
      </p:sp>
      <p:sp>
        <p:nvSpPr>
          <p:cNvPr id="41" name="Suorakulmio 40"/>
          <p:cNvSpPr/>
          <p:nvPr/>
        </p:nvSpPr>
        <p:spPr>
          <a:xfrm>
            <a:off x="5138503" y="3750327"/>
            <a:ext cx="3370486" cy="52394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smtClean="0">
                <a:solidFill>
                  <a:schemeClr val="tx1">
                    <a:lumMod val="75000"/>
                    <a:lumOff val="25000"/>
                  </a:schemeClr>
                </a:solidFill>
                <a:cs typeface="Lucida Sans Unicode" panose="020B0602030504020204" pitchFamily="34" charset="0"/>
              </a:rPr>
              <a:t>Arviointi</a:t>
            </a:r>
            <a:endParaRPr lang="fi-FI" sz="1200" b="1" dirty="0">
              <a:solidFill>
                <a:schemeClr val="tx1">
                  <a:lumMod val="75000"/>
                  <a:lumOff val="25000"/>
                </a:schemeClr>
              </a:solidFill>
              <a:cs typeface="Lucida Sans Unicode" panose="020B0602030504020204" pitchFamily="34" charset="0"/>
            </a:endParaRPr>
          </a:p>
        </p:txBody>
      </p:sp>
      <p:sp>
        <p:nvSpPr>
          <p:cNvPr id="42" name="Suorakulmio 41"/>
          <p:cNvSpPr/>
          <p:nvPr/>
        </p:nvSpPr>
        <p:spPr>
          <a:xfrm>
            <a:off x="8502304" y="3753148"/>
            <a:ext cx="3627315" cy="52734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smtClean="0">
                <a:solidFill>
                  <a:schemeClr val="tx1">
                    <a:lumMod val="75000"/>
                    <a:lumOff val="25000"/>
                  </a:schemeClr>
                </a:solidFill>
                <a:cs typeface="Lucida Sans Unicode" panose="020B0602030504020204" pitchFamily="34" charset="0"/>
              </a:rPr>
              <a:t>Prototyypin testaus</a:t>
            </a:r>
          </a:p>
          <a:p>
            <a:pPr algn="ctr"/>
            <a:r>
              <a:rPr lang="fi-FI" sz="1200" dirty="0" smtClean="0">
                <a:solidFill>
                  <a:schemeClr val="tx1">
                    <a:lumMod val="75000"/>
                    <a:lumOff val="25000"/>
                  </a:schemeClr>
                </a:solidFill>
                <a:cs typeface="Lucida Sans Unicode" panose="020B0602030504020204" pitchFamily="34" charset="0"/>
              </a:rPr>
              <a:t>31.12.2016 mennessä</a:t>
            </a:r>
          </a:p>
        </p:txBody>
      </p:sp>
      <p:sp>
        <p:nvSpPr>
          <p:cNvPr id="43" name="Suorakulmio 42"/>
          <p:cNvSpPr/>
          <p:nvPr/>
        </p:nvSpPr>
        <p:spPr>
          <a:xfrm>
            <a:off x="2915928" y="3749250"/>
            <a:ext cx="2232820" cy="523976"/>
          </a:xfrm>
          <a:prstGeom prst="rect">
            <a:avLst/>
          </a:prstGeom>
          <a:solidFill>
            <a:schemeClr val="accent1">
              <a:lumMod val="75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fi-FI" sz="1200" b="1" dirty="0" smtClean="0">
                <a:solidFill>
                  <a:schemeClr val="tx1">
                    <a:lumMod val="75000"/>
                    <a:lumOff val="25000"/>
                  </a:schemeClr>
                </a:solidFill>
                <a:cs typeface="Lucida Sans Unicode" panose="020B0602030504020204" pitchFamily="34" charset="0"/>
              </a:rPr>
              <a:t>Tarjousaika</a:t>
            </a:r>
          </a:p>
          <a:p>
            <a:pPr algn="ctr"/>
            <a:r>
              <a:rPr lang="fi-FI" sz="1200" dirty="0" smtClean="0">
                <a:solidFill>
                  <a:schemeClr val="tx1">
                    <a:lumMod val="75000"/>
                    <a:lumOff val="25000"/>
                  </a:schemeClr>
                </a:solidFill>
                <a:cs typeface="Lucida Sans Unicode" panose="020B0602030504020204" pitchFamily="34" charset="0"/>
              </a:rPr>
              <a:t>1.7.-30.9.2016</a:t>
            </a:r>
            <a:endParaRPr lang="fi-FI" sz="1200" dirty="0">
              <a:solidFill>
                <a:schemeClr val="tx1">
                  <a:lumMod val="75000"/>
                  <a:lumOff val="25000"/>
                </a:schemeClr>
              </a:solidFill>
              <a:cs typeface="Lucida Sans Unicode" panose="020B0602030504020204" pitchFamily="34" charset="0"/>
            </a:endParaRPr>
          </a:p>
        </p:txBody>
      </p:sp>
      <p:sp>
        <p:nvSpPr>
          <p:cNvPr id="44" name="Lovettu nuolenkärki 43"/>
          <p:cNvSpPr/>
          <p:nvPr/>
        </p:nvSpPr>
        <p:spPr>
          <a:xfrm>
            <a:off x="4876350" y="3750326"/>
            <a:ext cx="466685" cy="522899"/>
          </a:xfrm>
          <a:prstGeom prst="chevron">
            <a:avLst>
              <a:gd name="adj" fmla="val 4349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mtClean="0">
              <a:solidFill>
                <a:schemeClr val="tx1">
                  <a:lumMod val="75000"/>
                  <a:lumOff val="25000"/>
                </a:schemeClr>
              </a:solidFill>
            </a:endParaRPr>
          </a:p>
        </p:txBody>
      </p:sp>
      <p:sp>
        <p:nvSpPr>
          <p:cNvPr id="45" name="Tekstiruutu 44"/>
          <p:cNvSpPr txBox="1"/>
          <p:nvPr/>
        </p:nvSpPr>
        <p:spPr>
          <a:xfrm>
            <a:off x="3024225" y="5135556"/>
            <a:ext cx="2016227" cy="1179519"/>
          </a:xfrm>
          <a:prstGeom prst="rect">
            <a:avLst/>
          </a:prstGeom>
          <a:no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fi-FI"/>
            </a:defPPr>
            <a:lvl1pPr lvl="0">
              <a:lnSpc>
                <a:spcPct val="115000"/>
              </a:lnSpc>
              <a:spcAft>
                <a:spcPts val="0"/>
              </a:spcAft>
              <a:defRPr sz="1100">
                <a:solidFill>
                  <a:schemeClr val="tx1">
                    <a:lumMod val="75000"/>
                    <a:lumOff val="25000"/>
                  </a:schemeClr>
                </a:solidFill>
                <a:ea typeface="Calibri" panose="020F0502020204030204" pitchFamily="34" charset="0"/>
              </a:defRPr>
            </a:lvl1pPr>
          </a:lstStyle>
          <a:p>
            <a:r>
              <a:rPr lang="fi-FI" sz="1000" dirty="0"/>
              <a:t>Tarjouspyyntö saatavilla </a:t>
            </a:r>
            <a:r>
              <a:rPr lang="fi-FI" sz="1000" dirty="0" smtClean="0"/>
              <a:t>databusiness.fi/</a:t>
            </a:r>
            <a:r>
              <a:rPr lang="fi-FI" sz="1000" dirty="0" err="1" smtClean="0"/>
              <a:t>makertech</a:t>
            </a:r>
            <a:r>
              <a:rPr lang="fi-FI" sz="1000" dirty="0" smtClean="0"/>
              <a:t>.</a:t>
            </a:r>
          </a:p>
          <a:p>
            <a:r>
              <a:rPr lang="fi-FI" sz="1000" dirty="0" smtClean="0"/>
              <a:t>Lisäkysymysten </a:t>
            </a:r>
            <a:r>
              <a:rPr lang="fi-FI" sz="1000" dirty="0"/>
              <a:t>esitys ajalla 4.7.- </a:t>
            </a:r>
            <a:r>
              <a:rPr lang="fi-FI" sz="1000" dirty="0" smtClean="0"/>
              <a:t>8.7. </a:t>
            </a:r>
            <a:r>
              <a:rPr lang="fi-FI" sz="1000" dirty="0"/>
              <a:t>ja 25.7.-</a:t>
            </a:r>
            <a:r>
              <a:rPr lang="fi-FI" sz="1000" dirty="0" smtClean="0"/>
              <a:t>30.8.2016 sähköpostitse</a:t>
            </a:r>
            <a:r>
              <a:rPr lang="fi-FI" sz="1000" dirty="0"/>
              <a:t>. Vastausten julkaisu samalla sivulla.</a:t>
            </a:r>
          </a:p>
        </p:txBody>
      </p:sp>
      <p:sp>
        <p:nvSpPr>
          <p:cNvPr id="46" name="Lovettu nuolenkärki 45"/>
          <p:cNvSpPr/>
          <p:nvPr/>
        </p:nvSpPr>
        <p:spPr>
          <a:xfrm>
            <a:off x="8255147" y="3751370"/>
            <a:ext cx="498013" cy="521856"/>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mtClean="0">
              <a:solidFill>
                <a:schemeClr val="tx1">
                  <a:lumMod val="75000"/>
                  <a:lumOff val="25000"/>
                </a:schemeClr>
              </a:solidFill>
            </a:endParaRPr>
          </a:p>
        </p:txBody>
      </p:sp>
      <p:sp>
        <p:nvSpPr>
          <p:cNvPr id="49" name="Suorakulmio 48"/>
          <p:cNvSpPr/>
          <p:nvPr/>
        </p:nvSpPr>
        <p:spPr>
          <a:xfrm>
            <a:off x="5148749" y="4337137"/>
            <a:ext cx="3353555" cy="1977938"/>
          </a:xfrm>
          <a:prstGeom prst="rect">
            <a:avLst/>
          </a:prstGeom>
          <a:no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nSpc>
                <a:spcPts val="1500"/>
              </a:lnSpc>
            </a:pPr>
            <a:r>
              <a:rPr lang="fi-FI" sz="1000" b="1" dirty="0" smtClean="0">
                <a:solidFill>
                  <a:schemeClr val="tx1">
                    <a:lumMod val="75000"/>
                    <a:lumOff val="25000"/>
                  </a:schemeClr>
                </a:solidFill>
                <a:ea typeface="Calibri" panose="020F0502020204030204" pitchFamily="34" charset="0"/>
              </a:rPr>
              <a:t>2 tarjousta, jotka pisteytettiin vertailukriteerien mukaan: </a:t>
            </a:r>
          </a:p>
          <a:p>
            <a:pPr lvl="0">
              <a:lnSpc>
                <a:spcPts val="1500"/>
              </a:lnSpc>
            </a:pPr>
            <a:r>
              <a:rPr lang="fi-FI" sz="1000" dirty="0" smtClean="0">
                <a:solidFill>
                  <a:schemeClr val="tx1">
                    <a:lumMod val="75000"/>
                    <a:lumOff val="25000"/>
                  </a:schemeClr>
                </a:solidFill>
                <a:ea typeface="Calibri" panose="020F0502020204030204" pitchFamily="34" charset="0"/>
              </a:rPr>
              <a:t>1</a:t>
            </a:r>
            <a:r>
              <a:rPr lang="fi-FI" sz="1000" dirty="0">
                <a:solidFill>
                  <a:schemeClr val="tx1">
                    <a:lumMod val="75000"/>
                    <a:lumOff val="25000"/>
                  </a:schemeClr>
                </a:solidFill>
                <a:ea typeface="Calibri" panose="020F0502020204030204" pitchFamily="34" charset="0"/>
              </a:rPr>
              <a:t>) </a:t>
            </a:r>
            <a:r>
              <a:rPr lang="fi-FI" sz="1000" b="1" dirty="0">
                <a:solidFill>
                  <a:schemeClr val="tx1">
                    <a:lumMod val="75000"/>
                    <a:lumOff val="25000"/>
                  </a:schemeClr>
                </a:solidFill>
                <a:ea typeface="Calibri" panose="020F0502020204030204" pitchFamily="34" charset="0"/>
              </a:rPr>
              <a:t>Tekninen</a:t>
            </a:r>
            <a:r>
              <a:rPr lang="fi-FI" sz="1000" dirty="0">
                <a:solidFill>
                  <a:schemeClr val="tx1">
                    <a:lumMod val="75000"/>
                    <a:lumOff val="25000"/>
                  </a:schemeClr>
                </a:solidFill>
                <a:ea typeface="Calibri" panose="020F0502020204030204" pitchFamily="34" charset="0"/>
              </a:rPr>
              <a:t> </a:t>
            </a:r>
            <a:r>
              <a:rPr lang="fi-FI" sz="1000" b="1" dirty="0" smtClean="0">
                <a:solidFill>
                  <a:schemeClr val="tx1">
                    <a:lumMod val="75000"/>
                    <a:lumOff val="25000"/>
                  </a:schemeClr>
                </a:solidFill>
                <a:ea typeface="Calibri" panose="020F0502020204030204" pitchFamily="34" charset="0"/>
              </a:rPr>
              <a:t>osio</a:t>
            </a:r>
            <a:r>
              <a:rPr lang="fi-FI" sz="1000" dirty="0" smtClean="0">
                <a:solidFill>
                  <a:schemeClr val="tx1">
                    <a:lumMod val="75000"/>
                    <a:lumOff val="25000"/>
                  </a:schemeClr>
                </a:solidFill>
                <a:ea typeface="Calibri" panose="020F0502020204030204" pitchFamily="34" charset="0"/>
              </a:rPr>
              <a:t> (</a:t>
            </a:r>
            <a:r>
              <a:rPr lang="fi-FI" sz="1000" dirty="0" err="1" smtClean="0">
                <a:solidFill>
                  <a:schemeClr val="tx1">
                    <a:lumMod val="75000"/>
                    <a:lumOff val="25000"/>
                  </a:schemeClr>
                </a:solidFill>
                <a:ea typeface="Calibri" panose="020F0502020204030204" pitchFamily="34" charset="0"/>
              </a:rPr>
              <a:t>max</a:t>
            </a:r>
            <a:r>
              <a:rPr lang="fi-FI" sz="1000" dirty="0" smtClean="0">
                <a:solidFill>
                  <a:schemeClr val="tx1">
                    <a:lumMod val="75000"/>
                    <a:lumOff val="25000"/>
                  </a:schemeClr>
                </a:solidFill>
                <a:ea typeface="Calibri" panose="020F0502020204030204" pitchFamily="34" charset="0"/>
              </a:rPr>
              <a:t> 6 p.): tekninen toteutustapa </a:t>
            </a:r>
            <a:r>
              <a:rPr lang="fi-FI" sz="1000" dirty="0">
                <a:solidFill>
                  <a:schemeClr val="tx1">
                    <a:lumMod val="75000"/>
                    <a:lumOff val="25000"/>
                  </a:schemeClr>
                </a:solidFill>
                <a:ea typeface="Calibri" panose="020F0502020204030204" pitchFamily="34" charset="0"/>
              </a:rPr>
              <a:t>ja toteutuksen laatu</a:t>
            </a:r>
          </a:p>
          <a:p>
            <a:pPr lvl="0">
              <a:lnSpc>
                <a:spcPts val="1500"/>
              </a:lnSpc>
            </a:pPr>
            <a:r>
              <a:rPr lang="fi-FI" sz="1000" dirty="0">
                <a:solidFill>
                  <a:schemeClr val="tx1">
                    <a:lumMod val="75000"/>
                    <a:lumOff val="25000"/>
                  </a:schemeClr>
                </a:solidFill>
                <a:ea typeface="Calibri" panose="020F0502020204030204" pitchFamily="34" charset="0"/>
              </a:rPr>
              <a:t>2) </a:t>
            </a:r>
            <a:r>
              <a:rPr lang="fi-FI" sz="1000" b="1" dirty="0">
                <a:solidFill>
                  <a:schemeClr val="tx1">
                    <a:lumMod val="75000"/>
                    <a:lumOff val="25000"/>
                  </a:schemeClr>
                </a:solidFill>
                <a:ea typeface="Calibri" panose="020F0502020204030204" pitchFamily="34" charset="0"/>
              </a:rPr>
              <a:t>Rahoitusosio</a:t>
            </a:r>
            <a:r>
              <a:rPr lang="fi-FI" sz="1000" dirty="0">
                <a:solidFill>
                  <a:schemeClr val="tx1">
                    <a:lumMod val="75000"/>
                    <a:lumOff val="25000"/>
                  </a:schemeClr>
                </a:solidFill>
                <a:ea typeface="Calibri" panose="020F0502020204030204" pitchFamily="34" charset="0"/>
              </a:rPr>
              <a:t>, (</a:t>
            </a:r>
            <a:r>
              <a:rPr lang="fi-FI" sz="1000" dirty="0" err="1">
                <a:solidFill>
                  <a:schemeClr val="tx1">
                    <a:lumMod val="75000"/>
                    <a:lumOff val="25000"/>
                  </a:schemeClr>
                </a:solidFill>
                <a:ea typeface="Calibri" panose="020F0502020204030204" pitchFamily="34" charset="0"/>
              </a:rPr>
              <a:t>max</a:t>
            </a:r>
            <a:r>
              <a:rPr lang="fi-FI" sz="1000" dirty="0">
                <a:solidFill>
                  <a:schemeClr val="tx1">
                    <a:lumMod val="75000"/>
                    <a:lumOff val="25000"/>
                  </a:schemeClr>
                </a:solidFill>
                <a:ea typeface="Calibri" panose="020F0502020204030204" pitchFamily="34" charset="0"/>
              </a:rPr>
              <a:t> 6 p</a:t>
            </a:r>
            <a:r>
              <a:rPr lang="fi-FI" sz="1000" dirty="0" smtClean="0">
                <a:solidFill>
                  <a:schemeClr val="tx1">
                    <a:lumMod val="75000"/>
                    <a:lumOff val="25000"/>
                  </a:schemeClr>
                </a:solidFill>
                <a:ea typeface="Calibri" panose="020F0502020204030204" pitchFamily="34" charset="0"/>
              </a:rPr>
              <a:t>.): idean kokonaisrahoitus </a:t>
            </a:r>
            <a:r>
              <a:rPr lang="fi-FI" sz="1000" dirty="0">
                <a:solidFill>
                  <a:schemeClr val="tx1">
                    <a:lumMod val="75000"/>
                    <a:lumOff val="25000"/>
                  </a:schemeClr>
                </a:solidFill>
                <a:ea typeface="Calibri" panose="020F0502020204030204" pitchFamily="34" charset="0"/>
              </a:rPr>
              <a:t>on </a:t>
            </a:r>
            <a:r>
              <a:rPr lang="fi-FI" sz="1000" dirty="0" smtClean="0">
                <a:solidFill>
                  <a:schemeClr val="tx1">
                    <a:lumMod val="75000"/>
                    <a:lumOff val="25000"/>
                  </a:schemeClr>
                </a:solidFill>
                <a:ea typeface="Calibri" panose="020F0502020204030204" pitchFamily="34" charset="0"/>
              </a:rPr>
              <a:t>kuvattu; ideaan kohdistuva mahdollinen muu kuin Tampereen kaupungin rahoitus</a:t>
            </a:r>
            <a:r>
              <a:rPr lang="fi-FI" sz="1000" dirty="0">
                <a:solidFill>
                  <a:schemeClr val="tx1">
                    <a:lumMod val="75000"/>
                    <a:lumOff val="25000"/>
                  </a:schemeClr>
                </a:solidFill>
                <a:ea typeface="Calibri" panose="020F0502020204030204" pitchFamily="34" charset="0"/>
              </a:rPr>
              <a:t>.</a:t>
            </a:r>
          </a:p>
          <a:p>
            <a:pPr lvl="0">
              <a:lnSpc>
                <a:spcPts val="1500"/>
              </a:lnSpc>
            </a:pPr>
            <a:r>
              <a:rPr lang="fi-FI" sz="1000" dirty="0">
                <a:solidFill>
                  <a:schemeClr val="tx1">
                    <a:lumMod val="75000"/>
                    <a:lumOff val="25000"/>
                  </a:schemeClr>
                </a:solidFill>
                <a:ea typeface="Calibri" panose="020F0502020204030204" pitchFamily="34" charset="0"/>
              </a:rPr>
              <a:t>3) </a:t>
            </a:r>
            <a:r>
              <a:rPr lang="fi-FI" sz="1000" b="1" dirty="0">
                <a:solidFill>
                  <a:schemeClr val="tx1">
                    <a:lumMod val="75000"/>
                    <a:lumOff val="25000"/>
                  </a:schemeClr>
                </a:solidFill>
                <a:ea typeface="Calibri" panose="020F0502020204030204" pitchFamily="34" charset="0"/>
              </a:rPr>
              <a:t>Kaupallinen</a:t>
            </a:r>
            <a:r>
              <a:rPr lang="fi-FI" sz="1000" dirty="0">
                <a:solidFill>
                  <a:schemeClr val="tx1">
                    <a:lumMod val="75000"/>
                    <a:lumOff val="25000"/>
                  </a:schemeClr>
                </a:solidFill>
                <a:ea typeface="Calibri" panose="020F0502020204030204" pitchFamily="34" charset="0"/>
              </a:rPr>
              <a:t> </a:t>
            </a:r>
            <a:r>
              <a:rPr lang="fi-FI" sz="1000" b="1" dirty="0">
                <a:solidFill>
                  <a:schemeClr val="tx1">
                    <a:lumMod val="75000"/>
                    <a:lumOff val="25000"/>
                  </a:schemeClr>
                </a:solidFill>
                <a:ea typeface="Calibri" panose="020F0502020204030204" pitchFamily="34" charset="0"/>
              </a:rPr>
              <a:t>osio</a:t>
            </a:r>
            <a:r>
              <a:rPr lang="fi-FI" sz="1000" dirty="0">
                <a:solidFill>
                  <a:schemeClr val="tx1">
                    <a:lumMod val="75000"/>
                    <a:lumOff val="25000"/>
                  </a:schemeClr>
                </a:solidFill>
                <a:ea typeface="Calibri" panose="020F0502020204030204" pitchFamily="34" charset="0"/>
              </a:rPr>
              <a:t>, (</a:t>
            </a:r>
            <a:r>
              <a:rPr lang="fi-FI" sz="1000" dirty="0" err="1">
                <a:solidFill>
                  <a:schemeClr val="tx1">
                    <a:lumMod val="75000"/>
                    <a:lumOff val="25000"/>
                  </a:schemeClr>
                </a:solidFill>
                <a:ea typeface="Calibri" panose="020F0502020204030204" pitchFamily="34" charset="0"/>
              </a:rPr>
              <a:t>max</a:t>
            </a:r>
            <a:r>
              <a:rPr lang="fi-FI" sz="1000" dirty="0">
                <a:solidFill>
                  <a:schemeClr val="tx1">
                    <a:lumMod val="75000"/>
                    <a:lumOff val="25000"/>
                  </a:schemeClr>
                </a:solidFill>
                <a:ea typeface="Calibri" panose="020F0502020204030204" pitchFamily="34" charset="0"/>
              </a:rPr>
              <a:t> </a:t>
            </a:r>
            <a:r>
              <a:rPr lang="fi-FI" sz="1000" dirty="0" smtClean="0">
                <a:solidFill>
                  <a:schemeClr val="tx1">
                    <a:lumMod val="75000"/>
                    <a:lumOff val="25000"/>
                  </a:schemeClr>
                </a:solidFill>
                <a:ea typeface="Calibri" panose="020F0502020204030204" pitchFamily="34" charset="0"/>
              </a:rPr>
              <a:t>12 </a:t>
            </a:r>
            <a:r>
              <a:rPr lang="fi-FI" sz="1000" dirty="0">
                <a:solidFill>
                  <a:schemeClr val="tx1">
                    <a:lumMod val="75000"/>
                    <a:lumOff val="25000"/>
                  </a:schemeClr>
                </a:solidFill>
                <a:ea typeface="Calibri" panose="020F0502020204030204" pitchFamily="34" charset="0"/>
              </a:rPr>
              <a:t>p</a:t>
            </a:r>
            <a:r>
              <a:rPr lang="fi-FI" sz="1000" dirty="0" smtClean="0">
                <a:solidFill>
                  <a:schemeClr val="tx1">
                    <a:lumMod val="75000"/>
                    <a:lumOff val="25000"/>
                  </a:schemeClr>
                </a:solidFill>
                <a:ea typeface="Calibri" panose="020F0502020204030204" pitchFamily="34" charset="0"/>
              </a:rPr>
              <a:t>.): liikeidea on </a:t>
            </a:r>
            <a:r>
              <a:rPr lang="fi-FI" sz="1000" dirty="0">
                <a:solidFill>
                  <a:schemeClr val="tx1">
                    <a:lumMod val="75000"/>
                    <a:lumOff val="25000"/>
                  </a:schemeClr>
                </a:solidFill>
                <a:ea typeface="Calibri" panose="020F0502020204030204" pitchFamily="34" charset="0"/>
              </a:rPr>
              <a:t>kuvattu selkeästi </a:t>
            </a:r>
            <a:r>
              <a:rPr lang="fi-FI" sz="1000" dirty="0" smtClean="0">
                <a:solidFill>
                  <a:schemeClr val="tx1">
                    <a:lumMod val="75000"/>
                    <a:lumOff val="25000"/>
                  </a:schemeClr>
                </a:solidFill>
                <a:ea typeface="Calibri" panose="020F0502020204030204" pitchFamily="34" charset="0"/>
              </a:rPr>
              <a:t>(liite2 mukaan</a:t>
            </a:r>
            <a:r>
              <a:rPr lang="fi-FI" sz="1000" dirty="0">
                <a:solidFill>
                  <a:schemeClr val="tx1">
                    <a:lumMod val="75000"/>
                    <a:lumOff val="25000"/>
                  </a:schemeClr>
                </a:solidFill>
                <a:ea typeface="Calibri" panose="020F0502020204030204" pitchFamily="34" charset="0"/>
              </a:rPr>
              <a:t>)</a:t>
            </a:r>
          </a:p>
          <a:p>
            <a:pPr lvl="0">
              <a:lnSpc>
                <a:spcPts val="1500"/>
              </a:lnSpc>
            </a:pPr>
            <a:r>
              <a:rPr lang="fi-FI" sz="1000" dirty="0">
                <a:solidFill>
                  <a:schemeClr val="tx1">
                    <a:lumMod val="75000"/>
                    <a:lumOff val="25000"/>
                  </a:schemeClr>
                </a:solidFill>
                <a:ea typeface="Calibri" panose="020F0502020204030204" pitchFamily="34" charset="0"/>
              </a:rPr>
              <a:t>4) </a:t>
            </a:r>
            <a:r>
              <a:rPr lang="fi-FI" sz="1000" b="1" dirty="0">
                <a:solidFill>
                  <a:schemeClr val="tx1">
                    <a:lumMod val="75000"/>
                    <a:lumOff val="25000"/>
                  </a:schemeClr>
                </a:solidFill>
                <a:ea typeface="Calibri" panose="020F0502020204030204" pitchFamily="34" charset="0"/>
              </a:rPr>
              <a:t>Organisaatio ja aikataulu</a:t>
            </a:r>
            <a:r>
              <a:rPr lang="fi-FI" sz="1000" dirty="0">
                <a:solidFill>
                  <a:schemeClr val="tx1">
                    <a:lumMod val="75000"/>
                    <a:lumOff val="25000"/>
                  </a:schemeClr>
                </a:solidFill>
                <a:ea typeface="Calibri" panose="020F0502020204030204" pitchFamily="34" charset="0"/>
              </a:rPr>
              <a:t>, (</a:t>
            </a:r>
            <a:r>
              <a:rPr lang="fi-FI" sz="1000" dirty="0" err="1">
                <a:solidFill>
                  <a:schemeClr val="tx1">
                    <a:lumMod val="75000"/>
                    <a:lumOff val="25000"/>
                  </a:schemeClr>
                </a:solidFill>
                <a:ea typeface="Calibri" panose="020F0502020204030204" pitchFamily="34" charset="0"/>
              </a:rPr>
              <a:t>max</a:t>
            </a:r>
            <a:r>
              <a:rPr lang="fi-FI" sz="1000" dirty="0">
                <a:solidFill>
                  <a:schemeClr val="tx1">
                    <a:lumMod val="75000"/>
                    <a:lumOff val="25000"/>
                  </a:schemeClr>
                </a:solidFill>
                <a:ea typeface="Calibri" panose="020F0502020204030204" pitchFamily="34" charset="0"/>
              </a:rPr>
              <a:t> 6 p</a:t>
            </a:r>
            <a:r>
              <a:rPr lang="fi-FI" sz="1000" dirty="0" smtClean="0">
                <a:solidFill>
                  <a:schemeClr val="tx1">
                    <a:lumMod val="75000"/>
                    <a:lumOff val="25000"/>
                  </a:schemeClr>
                </a:solidFill>
                <a:ea typeface="Calibri" panose="020F0502020204030204" pitchFamily="34" charset="0"/>
              </a:rPr>
              <a:t>.): aikataulu on toteutettavissa, toteutuksen osapuolet, tutkimusyhteistyö</a:t>
            </a:r>
            <a:endParaRPr lang="fi-FI" sz="1000" b="1" dirty="0">
              <a:solidFill>
                <a:schemeClr val="tx1">
                  <a:lumMod val="75000"/>
                  <a:lumOff val="25000"/>
                </a:schemeClr>
              </a:solidFill>
              <a:ea typeface="Calibri" panose="020F0502020204030204" pitchFamily="34" charset="0"/>
            </a:endParaRPr>
          </a:p>
        </p:txBody>
      </p:sp>
      <p:sp>
        <p:nvSpPr>
          <p:cNvPr id="57" name="Suorakulmio 56"/>
          <p:cNvSpPr/>
          <p:nvPr/>
        </p:nvSpPr>
        <p:spPr>
          <a:xfrm>
            <a:off x="8610600" y="4337137"/>
            <a:ext cx="3519019" cy="1977938"/>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000" b="1" dirty="0">
                <a:solidFill>
                  <a:schemeClr val="tx1">
                    <a:lumMod val="75000"/>
                    <a:lumOff val="25000"/>
                  </a:schemeClr>
                </a:solidFill>
                <a:ea typeface="Calibri" panose="020F0502020204030204" pitchFamily="34" charset="0"/>
              </a:rPr>
              <a:t>0 – 3 toimittajaa </a:t>
            </a:r>
            <a:r>
              <a:rPr lang="fi-FI" sz="1000" dirty="0" smtClean="0">
                <a:solidFill>
                  <a:schemeClr val="tx1">
                    <a:lumMod val="75000"/>
                    <a:lumOff val="25000"/>
                  </a:schemeClr>
                </a:solidFill>
                <a:ea typeface="Calibri" panose="020F0502020204030204" pitchFamily="34" charset="0"/>
              </a:rPr>
              <a:t>prototyyppivaiheeseen</a:t>
            </a:r>
          </a:p>
          <a:p>
            <a:r>
              <a:rPr lang="fi-FI" sz="1000" dirty="0" smtClean="0">
                <a:solidFill>
                  <a:schemeClr val="tx1">
                    <a:lumMod val="75000"/>
                    <a:lumOff val="25000"/>
                  </a:schemeClr>
                </a:solidFill>
                <a:ea typeface="Calibri" panose="020F0502020204030204" pitchFamily="34" charset="0"/>
              </a:rPr>
              <a:t>Tilaajan budjetti </a:t>
            </a:r>
            <a:r>
              <a:rPr lang="fi-FI" sz="1000" b="1" dirty="0">
                <a:solidFill>
                  <a:schemeClr val="tx1">
                    <a:lumMod val="75000"/>
                    <a:lumOff val="25000"/>
                  </a:schemeClr>
                </a:solidFill>
                <a:ea typeface="Calibri" panose="020F0502020204030204" pitchFamily="34" charset="0"/>
              </a:rPr>
              <a:t>18 000 </a:t>
            </a:r>
            <a:r>
              <a:rPr lang="fi-FI" sz="1000" b="1" dirty="0" smtClean="0">
                <a:solidFill>
                  <a:schemeClr val="tx1">
                    <a:lumMod val="75000"/>
                    <a:lumOff val="25000"/>
                  </a:schemeClr>
                </a:solidFill>
                <a:ea typeface="Calibri" panose="020F0502020204030204" pitchFamily="34" charset="0"/>
              </a:rPr>
              <a:t>euroa</a:t>
            </a:r>
          </a:p>
          <a:p>
            <a:endParaRPr lang="fi-FI" sz="1000" b="1" dirty="0" smtClean="0">
              <a:solidFill>
                <a:schemeClr val="tx1">
                  <a:lumMod val="75000"/>
                  <a:lumOff val="25000"/>
                </a:schemeClr>
              </a:solidFill>
              <a:ea typeface="Calibri" panose="020F0502020204030204" pitchFamily="34" charset="0"/>
            </a:endParaRPr>
          </a:p>
          <a:p>
            <a:r>
              <a:rPr lang="fi-FI" sz="1000" b="1" dirty="0" smtClean="0">
                <a:solidFill>
                  <a:schemeClr val="tx1">
                    <a:lumMod val="75000"/>
                    <a:lumOff val="25000"/>
                  </a:schemeClr>
                </a:solidFill>
                <a:ea typeface="Calibri" panose="020F0502020204030204" pitchFamily="34" charset="0"/>
              </a:rPr>
              <a:t>Toteutetaan prototyyppi, jolla testataan idean toimivuutta.</a:t>
            </a:r>
          </a:p>
          <a:p>
            <a:endParaRPr lang="fi-FI" sz="1000" dirty="0" smtClean="0">
              <a:solidFill>
                <a:schemeClr val="tx1">
                  <a:lumMod val="75000"/>
                  <a:lumOff val="25000"/>
                </a:schemeClr>
              </a:solidFill>
              <a:ea typeface="Calibri" panose="020F0502020204030204" pitchFamily="34" charset="0"/>
            </a:endParaRPr>
          </a:p>
          <a:p>
            <a:r>
              <a:rPr lang="fi-FI" sz="1000" b="1" dirty="0" smtClean="0">
                <a:solidFill>
                  <a:schemeClr val="tx1">
                    <a:lumMod val="75000"/>
                    <a:lumOff val="25000"/>
                  </a:schemeClr>
                </a:solidFill>
                <a:ea typeface="Calibri" panose="020F0502020204030204" pitchFamily="34" charset="0"/>
              </a:rPr>
              <a:t>IPR</a:t>
            </a:r>
            <a:r>
              <a:rPr lang="fi-FI" sz="1000" dirty="0" smtClean="0">
                <a:solidFill>
                  <a:schemeClr val="tx1">
                    <a:lumMod val="75000"/>
                    <a:lumOff val="25000"/>
                  </a:schemeClr>
                </a:solidFill>
                <a:ea typeface="Calibri" panose="020F0502020204030204" pitchFamily="34" charset="0"/>
              </a:rPr>
              <a:t>: Prototyyppivaiheeseen </a:t>
            </a:r>
            <a:r>
              <a:rPr lang="fi-FI" sz="1000" dirty="0">
                <a:solidFill>
                  <a:schemeClr val="tx1">
                    <a:lumMod val="75000"/>
                    <a:lumOff val="25000"/>
                  </a:schemeClr>
                </a:solidFill>
                <a:ea typeface="Calibri" panose="020F0502020204030204" pitchFamily="34" charset="0"/>
              </a:rPr>
              <a:t>valittujen palveluiden immateriaalioikeudet jäävät toimittajille</a:t>
            </a:r>
            <a:r>
              <a:rPr lang="fi-FI" sz="1000" dirty="0" smtClean="0">
                <a:solidFill>
                  <a:schemeClr val="tx1">
                    <a:lumMod val="75000"/>
                    <a:lumOff val="25000"/>
                  </a:schemeClr>
                </a:solidFill>
                <a:ea typeface="Calibri" panose="020F0502020204030204" pitchFamily="34" charset="0"/>
              </a:rPr>
              <a:t>.</a:t>
            </a:r>
          </a:p>
          <a:p>
            <a:r>
              <a:rPr lang="fi-FI" sz="1000" dirty="0" smtClean="0">
                <a:solidFill>
                  <a:schemeClr val="tx1">
                    <a:lumMod val="75000"/>
                    <a:lumOff val="25000"/>
                  </a:schemeClr>
                </a:solidFill>
                <a:ea typeface="Calibri" panose="020F0502020204030204" pitchFamily="34" charset="0"/>
              </a:rPr>
              <a:t>Tilaaja </a:t>
            </a:r>
            <a:r>
              <a:rPr lang="fi-FI" sz="1000" dirty="0">
                <a:solidFill>
                  <a:schemeClr val="tx1">
                    <a:lumMod val="75000"/>
                    <a:lumOff val="25000"/>
                  </a:schemeClr>
                </a:solidFill>
                <a:ea typeface="Calibri" panose="020F0502020204030204" pitchFamily="34" charset="0"/>
              </a:rPr>
              <a:t>saa rajoittamattomat käyttöoikeudet prototyyppivaiheen tuloksiin</a:t>
            </a:r>
            <a:r>
              <a:rPr lang="fi-FI" sz="1000" dirty="0" smtClean="0">
                <a:solidFill>
                  <a:schemeClr val="tx1">
                    <a:lumMod val="75000"/>
                    <a:lumOff val="25000"/>
                  </a:schemeClr>
                </a:solidFill>
                <a:ea typeface="Calibri" panose="020F0502020204030204" pitchFamily="34" charset="0"/>
              </a:rPr>
              <a:t>.</a:t>
            </a:r>
          </a:p>
          <a:p>
            <a:endParaRPr lang="fi-FI" sz="1000" dirty="0" smtClean="0">
              <a:solidFill>
                <a:schemeClr val="tx1">
                  <a:lumMod val="75000"/>
                  <a:lumOff val="25000"/>
                </a:schemeClr>
              </a:solidFill>
              <a:ea typeface="Calibri" panose="020F0502020204030204" pitchFamily="34" charset="0"/>
            </a:endParaRPr>
          </a:p>
          <a:p>
            <a:r>
              <a:rPr lang="fi-FI" sz="1000" b="1" dirty="0">
                <a:solidFill>
                  <a:schemeClr val="tx1">
                    <a:lumMod val="75000"/>
                    <a:lumOff val="25000"/>
                  </a:schemeClr>
                </a:solidFill>
              </a:rPr>
              <a:t>Kaupallistetun version hankinta ei sisälly prosessiin</a:t>
            </a:r>
            <a:r>
              <a:rPr lang="fi-FI" sz="1000" dirty="0">
                <a:solidFill>
                  <a:schemeClr val="tx1">
                    <a:lumMod val="75000"/>
                    <a:lumOff val="25000"/>
                  </a:schemeClr>
                </a:solidFill>
              </a:rPr>
              <a:t>, sen hankkimiseksi tulee järjestää erillinen </a:t>
            </a:r>
            <a:r>
              <a:rPr lang="fi-FI" sz="1000" dirty="0" smtClean="0">
                <a:solidFill>
                  <a:schemeClr val="tx1">
                    <a:lumMod val="75000"/>
                    <a:lumOff val="25000"/>
                  </a:schemeClr>
                </a:solidFill>
              </a:rPr>
              <a:t>kilpailutus.</a:t>
            </a:r>
            <a:endParaRPr lang="fi-FI" sz="1050" dirty="0">
              <a:solidFill>
                <a:schemeClr val="tx1">
                  <a:lumMod val="75000"/>
                  <a:lumOff val="25000"/>
                </a:schemeClr>
              </a:solidFill>
              <a:ea typeface="Calibri" panose="020F0502020204030204" pitchFamily="34" charset="0"/>
            </a:endParaRPr>
          </a:p>
        </p:txBody>
      </p:sp>
      <p:sp>
        <p:nvSpPr>
          <p:cNvPr id="6" name="Suorakulmio 5"/>
          <p:cNvSpPr/>
          <p:nvPr/>
        </p:nvSpPr>
        <p:spPr>
          <a:xfrm>
            <a:off x="975184" y="1296174"/>
            <a:ext cx="2076531" cy="338554"/>
          </a:xfrm>
          <a:prstGeom prst="rect">
            <a:avLst/>
          </a:prstGeom>
        </p:spPr>
        <p:txBody>
          <a:bodyPr wrap="none">
            <a:spAutoFit/>
          </a:bodyPr>
          <a:lstStyle/>
          <a:p>
            <a:r>
              <a:rPr lang="fi-FI" sz="1600" b="1" i="1" dirty="0">
                <a:solidFill>
                  <a:schemeClr val="tx1">
                    <a:lumMod val="75000"/>
                    <a:lumOff val="25000"/>
                  </a:schemeClr>
                </a:solidFill>
              </a:rPr>
              <a:t>C</a:t>
            </a:r>
            <a:r>
              <a:rPr lang="fi-FI" sz="1600" b="1" i="1" dirty="0" smtClean="0">
                <a:solidFill>
                  <a:schemeClr val="tx1">
                    <a:lumMod val="75000"/>
                    <a:lumOff val="25000"/>
                  </a:schemeClr>
                </a:solidFill>
              </a:rPr>
              <a:t>ase 6Aika Avoin data</a:t>
            </a:r>
            <a:endParaRPr lang="fi-FI" sz="1600" b="1" i="1" dirty="0">
              <a:solidFill>
                <a:schemeClr val="tx1">
                  <a:lumMod val="75000"/>
                  <a:lumOff val="25000"/>
                </a:schemeClr>
              </a:solidFill>
            </a:endParaRPr>
          </a:p>
        </p:txBody>
      </p:sp>
      <p:sp>
        <p:nvSpPr>
          <p:cNvPr id="31" name="Suorakulmio 30"/>
          <p:cNvSpPr/>
          <p:nvPr/>
        </p:nvSpPr>
        <p:spPr>
          <a:xfrm>
            <a:off x="3024225" y="4337137"/>
            <a:ext cx="2016228" cy="686085"/>
          </a:xfrm>
          <a:prstGeom prst="rect">
            <a:avLst/>
          </a:prstGeom>
          <a:no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nSpc>
                <a:spcPct val="115000"/>
              </a:lnSpc>
              <a:spcAft>
                <a:spcPts val="0"/>
              </a:spcAft>
            </a:pPr>
            <a:r>
              <a:rPr lang="fi-FI" sz="1000" b="1" dirty="0" smtClean="0">
                <a:solidFill>
                  <a:schemeClr val="tx1">
                    <a:lumMod val="75000"/>
                    <a:lumOff val="25000"/>
                  </a:schemeClr>
                </a:solidFill>
                <a:ea typeface="Calibri" panose="020F0502020204030204" pitchFamily="34" charset="0"/>
              </a:rPr>
              <a:t>Pyydettiin prototyypin tai idean kuvausta ja toteutussuunnitelmaa</a:t>
            </a:r>
          </a:p>
        </p:txBody>
      </p:sp>
      <p:sp>
        <p:nvSpPr>
          <p:cNvPr id="32" name="Suorakulmio 31"/>
          <p:cNvSpPr/>
          <p:nvPr/>
        </p:nvSpPr>
        <p:spPr>
          <a:xfrm>
            <a:off x="77211" y="3745426"/>
            <a:ext cx="2838717" cy="53524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smtClean="0">
                <a:solidFill>
                  <a:schemeClr val="tx1">
                    <a:lumMod val="75000"/>
                    <a:lumOff val="25000"/>
                  </a:schemeClr>
                </a:solidFill>
                <a:cs typeface="Lucida Sans Unicode" panose="020B0602030504020204" pitchFamily="34" charset="0"/>
              </a:rPr>
              <a:t>Suunnitteluvaihe</a:t>
            </a:r>
            <a:endParaRPr lang="fi-FI" sz="1200" dirty="0">
              <a:solidFill>
                <a:schemeClr val="tx1">
                  <a:lumMod val="75000"/>
                  <a:lumOff val="25000"/>
                </a:schemeClr>
              </a:solidFill>
              <a:cs typeface="Lucida Sans Unicode" panose="020B0602030504020204" pitchFamily="34" charset="0"/>
            </a:endParaRPr>
          </a:p>
        </p:txBody>
      </p:sp>
      <p:sp>
        <p:nvSpPr>
          <p:cNvPr id="33" name="Suorakulmio 32"/>
          <p:cNvSpPr/>
          <p:nvPr/>
        </p:nvSpPr>
        <p:spPr>
          <a:xfrm>
            <a:off x="193197" y="4337136"/>
            <a:ext cx="2722731" cy="1977939"/>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buFont typeface="+mj-lt"/>
              <a:buAutoNum type="arabicPeriod"/>
            </a:pPr>
            <a:r>
              <a:rPr lang="fi-FI" sz="1000" b="1" dirty="0" smtClean="0">
                <a:solidFill>
                  <a:schemeClr val="tx1">
                    <a:lumMod val="75000"/>
                    <a:lumOff val="25000"/>
                  </a:schemeClr>
                </a:solidFill>
                <a:ea typeface="Calibri" panose="020F0502020204030204" pitchFamily="34" charset="0"/>
              </a:rPr>
              <a:t>Haasteiden haku</a:t>
            </a:r>
            <a:r>
              <a:rPr lang="fi-FI" sz="1000" dirty="0" smtClean="0">
                <a:solidFill>
                  <a:schemeClr val="tx1">
                    <a:lumMod val="75000"/>
                    <a:lumOff val="25000"/>
                  </a:schemeClr>
                </a:solidFill>
                <a:ea typeface="Calibri" panose="020F0502020204030204" pitchFamily="34" charset="0"/>
              </a:rPr>
              <a:t> omasta organisaatiosta. Osoittautui, että saatiin haasteita, joihin avoimella datalla ei voida vastata.</a:t>
            </a:r>
          </a:p>
          <a:p>
            <a:pPr marL="228600" indent="-228600">
              <a:buFont typeface="+mj-lt"/>
              <a:buAutoNum type="arabicPeriod"/>
            </a:pPr>
            <a:r>
              <a:rPr lang="fi-FI" sz="1000" b="1" dirty="0" smtClean="0">
                <a:solidFill>
                  <a:schemeClr val="tx1">
                    <a:lumMod val="75000"/>
                    <a:lumOff val="25000"/>
                  </a:schemeClr>
                </a:solidFill>
                <a:ea typeface="Calibri" panose="020F0502020204030204" pitchFamily="34" charset="0"/>
              </a:rPr>
              <a:t>Palkintorahoituksen selvittäminen</a:t>
            </a:r>
            <a:r>
              <a:rPr lang="fi-FI" sz="1000" dirty="0" smtClean="0">
                <a:solidFill>
                  <a:schemeClr val="tx1">
                    <a:lumMod val="75000"/>
                    <a:lumOff val="25000"/>
                  </a:schemeClr>
                </a:solidFill>
                <a:ea typeface="Calibri" panose="020F0502020204030204" pitchFamily="34" charset="0"/>
              </a:rPr>
              <a:t>: ei käytettävissä EAKR-hankkeessa</a:t>
            </a:r>
          </a:p>
          <a:p>
            <a:pPr marL="228600" indent="-228600">
              <a:buFont typeface="+mj-lt"/>
              <a:buAutoNum type="arabicPeriod"/>
            </a:pPr>
            <a:r>
              <a:rPr lang="fi-FI" sz="1000" b="1" dirty="0" smtClean="0">
                <a:solidFill>
                  <a:schemeClr val="tx1">
                    <a:lumMod val="75000"/>
                    <a:lumOff val="25000"/>
                  </a:schemeClr>
                </a:solidFill>
                <a:ea typeface="Calibri" panose="020F0502020204030204" pitchFamily="34" charset="0"/>
              </a:rPr>
              <a:t>Päätös</a:t>
            </a:r>
            <a:r>
              <a:rPr lang="fi-FI" sz="1000" dirty="0" smtClean="0">
                <a:solidFill>
                  <a:schemeClr val="tx1">
                    <a:lumMod val="75000"/>
                    <a:lumOff val="25000"/>
                  </a:schemeClr>
                </a:solidFill>
                <a:ea typeface="Calibri" panose="020F0502020204030204" pitchFamily="34" charset="0"/>
              </a:rPr>
              <a:t> innovatiivisen hankinnan </a:t>
            </a:r>
            <a:r>
              <a:rPr lang="fi-FI" sz="1000" b="1" dirty="0" smtClean="0">
                <a:solidFill>
                  <a:schemeClr val="tx1">
                    <a:lumMod val="75000"/>
                    <a:lumOff val="25000"/>
                  </a:schemeClr>
                </a:solidFill>
                <a:ea typeface="Calibri" panose="020F0502020204030204" pitchFamily="34" charset="0"/>
              </a:rPr>
              <a:t>toteuttamisesta</a:t>
            </a:r>
            <a:r>
              <a:rPr lang="fi-FI" sz="1000" dirty="0" smtClean="0">
                <a:solidFill>
                  <a:schemeClr val="tx1">
                    <a:lumMod val="75000"/>
                    <a:lumOff val="25000"/>
                  </a:schemeClr>
                </a:solidFill>
                <a:ea typeface="Calibri" panose="020F0502020204030204" pitchFamily="34" charset="0"/>
              </a:rPr>
              <a:t>: tavoitteena hankkia prototyyppi.</a:t>
            </a:r>
          </a:p>
          <a:p>
            <a:pPr marL="228600" indent="-228600">
              <a:buFont typeface="+mj-lt"/>
              <a:buAutoNum type="arabicPeriod"/>
            </a:pPr>
            <a:r>
              <a:rPr lang="fi-FI" sz="1000" b="1" dirty="0">
                <a:solidFill>
                  <a:schemeClr val="tx1">
                    <a:lumMod val="75000"/>
                    <a:lumOff val="25000"/>
                  </a:schemeClr>
                </a:solidFill>
                <a:ea typeface="Calibri" panose="020F0502020204030204" pitchFamily="34" charset="0"/>
              </a:rPr>
              <a:t>Tarjouspyynnön </a:t>
            </a:r>
            <a:r>
              <a:rPr lang="fi-FI" sz="1000" b="1" dirty="0" err="1" smtClean="0">
                <a:solidFill>
                  <a:schemeClr val="tx1">
                    <a:lumMod val="75000"/>
                    <a:lumOff val="25000"/>
                  </a:schemeClr>
                </a:solidFill>
                <a:ea typeface="Calibri" panose="020F0502020204030204" pitchFamily="34" charset="0"/>
              </a:rPr>
              <a:t>benchmark</a:t>
            </a:r>
            <a:r>
              <a:rPr lang="fi-FI" sz="1000" dirty="0" smtClean="0">
                <a:solidFill>
                  <a:schemeClr val="tx1">
                    <a:lumMod val="75000"/>
                    <a:lumOff val="25000"/>
                  </a:schemeClr>
                </a:solidFill>
                <a:ea typeface="Calibri" panose="020F0502020204030204" pitchFamily="34" charset="0"/>
              </a:rPr>
              <a:t>, jonka kohteena </a:t>
            </a:r>
            <a:r>
              <a:rPr lang="fi-FI" sz="1000" dirty="0">
                <a:solidFill>
                  <a:schemeClr val="tx1">
                    <a:lumMod val="75000"/>
                    <a:lumOff val="25000"/>
                  </a:schemeClr>
                </a:solidFill>
                <a:ea typeface="Calibri" panose="020F0502020204030204" pitchFamily="34" charset="0"/>
              </a:rPr>
              <a:t>Liira-hanke</a:t>
            </a:r>
          </a:p>
          <a:p>
            <a:pPr marL="228600" indent="-228600">
              <a:buFont typeface="+mj-lt"/>
              <a:buAutoNum type="arabicPeriod"/>
            </a:pPr>
            <a:r>
              <a:rPr lang="fi-FI" sz="1000" b="1" dirty="0" smtClean="0">
                <a:solidFill>
                  <a:schemeClr val="tx1">
                    <a:lumMod val="75000"/>
                    <a:lumOff val="25000"/>
                  </a:schemeClr>
                </a:solidFill>
                <a:ea typeface="Calibri" panose="020F0502020204030204" pitchFamily="34" charset="0"/>
              </a:rPr>
              <a:t>Datakuvauksen kirjoitus ja prototyyppien kohteen määrittäminen</a:t>
            </a:r>
          </a:p>
        </p:txBody>
      </p:sp>
      <p:sp>
        <p:nvSpPr>
          <p:cNvPr id="36" name="Lovettu nuolenkärki 35"/>
          <p:cNvSpPr/>
          <p:nvPr/>
        </p:nvSpPr>
        <p:spPr>
          <a:xfrm>
            <a:off x="2711396" y="3748878"/>
            <a:ext cx="466685" cy="516682"/>
          </a:xfrm>
          <a:prstGeom prst="chevron">
            <a:avLst>
              <a:gd name="adj" fmla="val 4349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mtClean="0">
              <a:solidFill>
                <a:schemeClr val="tx1">
                  <a:lumMod val="75000"/>
                  <a:lumOff val="25000"/>
                </a:schemeClr>
              </a:solidFill>
            </a:endParaRPr>
          </a:p>
        </p:txBody>
      </p:sp>
      <p:sp>
        <p:nvSpPr>
          <p:cNvPr id="38" name="Suorakulmio 37"/>
          <p:cNvSpPr/>
          <p:nvPr/>
        </p:nvSpPr>
        <p:spPr>
          <a:xfrm>
            <a:off x="7196712" y="1564808"/>
            <a:ext cx="4728588" cy="2040805"/>
          </a:xfrm>
          <a:prstGeom prst="rect">
            <a:avLst/>
          </a:prstGeom>
          <a:no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nSpc>
                <a:spcPts val="1500"/>
              </a:lnSpc>
              <a:spcAft>
                <a:spcPts val="0"/>
              </a:spcAft>
            </a:pPr>
            <a:r>
              <a:rPr lang="fi-FI" sz="900" b="1" dirty="0">
                <a:solidFill>
                  <a:schemeClr val="tx1">
                    <a:lumMod val="75000"/>
                    <a:lumOff val="25000"/>
                  </a:schemeClr>
                </a:solidFill>
                <a:ea typeface="Calibri" panose="020F0502020204030204" pitchFamily="34" charset="0"/>
              </a:rPr>
              <a:t>O</a:t>
            </a:r>
            <a:r>
              <a:rPr lang="fi-FI" sz="900" b="1" dirty="0" smtClean="0">
                <a:solidFill>
                  <a:schemeClr val="tx1">
                    <a:lumMod val="75000"/>
                    <a:lumOff val="25000"/>
                  </a:schemeClr>
                </a:solidFill>
                <a:ea typeface="Calibri" panose="020F0502020204030204" pitchFamily="34" charset="0"/>
              </a:rPr>
              <a:t>PPI:</a:t>
            </a:r>
            <a:endParaRPr lang="fi-FI" sz="900" dirty="0" smtClean="0">
              <a:solidFill>
                <a:schemeClr val="tx1">
                  <a:lumMod val="75000"/>
                  <a:lumOff val="25000"/>
                </a:schemeClr>
              </a:solidFill>
            </a:endParaRPr>
          </a:p>
          <a:p>
            <a:pPr>
              <a:spcAft>
                <a:spcPts val="0"/>
              </a:spcAft>
            </a:pPr>
            <a:r>
              <a:rPr lang="fi-FI" sz="900" dirty="0" smtClean="0">
                <a:solidFill>
                  <a:schemeClr val="tx1">
                    <a:lumMod val="75000"/>
                    <a:lumOff val="25000"/>
                  </a:schemeClr>
                </a:solidFill>
                <a:ea typeface="Calibri" panose="020F0502020204030204" pitchFamily="34" charset="0"/>
              </a:rPr>
              <a:t>Prototyypin hankinnan onnistuminen edellyttää:</a:t>
            </a:r>
          </a:p>
          <a:p>
            <a:pPr marL="228600" indent="-228600">
              <a:lnSpc>
                <a:spcPts val="1500"/>
              </a:lnSpc>
              <a:spcAft>
                <a:spcPts val="0"/>
              </a:spcAft>
              <a:buFont typeface="+mj-lt"/>
              <a:buAutoNum type="arabicPeriod"/>
            </a:pPr>
            <a:r>
              <a:rPr lang="fi-FI" sz="900" b="1" dirty="0" smtClean="0">
                <a:solidFill>
                  <a:schemeClr val="tx1">
                    <a:lumMod val="75000"/>
                    <a:lumOff val="25000"/>
                  </a:schemeClr>
                </a:solidFill>
                <a:ea typeface="Calibri" panose="020F0502020204030204" pitchFamily="34" charset="0"/>
              </a:rPr>
              <a:t>markkinat on tunnettava – </a:t>
            </a:r>
            <a:r>
              <a:rPr lang="fi-FI" sz="900" dirty="0" smtClean="0">
                <a:solidFill>
                  <a:schemeClr val="tx1">
                    <a:lumMod val="75000"/>
                    <a:lumOff val="25000"/>
                  </a:schemeClr>
                </a:solidFill>
                <a:ea typeface="Calibri" panose="020F0502020204030204" pitchFamily="34" charset="0"/>
              </a:rPr>
              <a:t>mikä on kilpailun kohderyhmä?</a:t>
            </a:r>
          </a:p>
          <a:p>
            <a:pPr marL="228600" indent="-228600">
              <a:lnSpc>
                <a:spcPts val="1500"/>
              </a:lnSpc>
              <a:spcAft>
                <a:spcPts val="0"/>
              </a:spcAft>
              <a:buFont typeface="+mj-lt"/>
              <a:buAutoNum type="arabicPeriod"/>
            </a:pPr>
            <a:r>
              <a:rPr lang="fi-FI" sz="900" b="1" dirty="0" smtClean="0">
                <a:solidFill>
                  <a:schemeClr val="tx1">
                    <a:lumMod val="75000"/>
                    <a:lumOff val="25000"/>
                  </a:schemeClr>
                </a:solidFill>
                <a:ea typeface="Calibri" panose="020F0502020204030204" pitchFamily="34" charset="0"/>
              </a:rPr>
              <a:t>vuoropuheluja yritysten kanssa – </a:t>
            </a:r>
            <a:r>
              <a:rPr lang="fi-FI" sz="900" dirty="0" smtClean="0">
                <a:solidFill>
                  <a:schemeClr val="tx1">
                    <a:lumMod val="75000"/>
                    <a:lumOff val="25000"/>
                  </a:schemeClr>
                </a:solidFill>
                <a:ea typeface="Calibri" panose="020F0502020204030204" pitchFamily="34" charset="0"/>
              </a:rPr>
              <a:t>onko yrityksillä kiinnostusta, miten määritelmät tulisi tehdä? </a:t>
            </a:r>
          </a:p>
          <a:p>
            <a:pPr marL="228600" indent="-228600">
              <a:lnSpc>
                <a:spcPts val="1500"/>
              </a:lnSpc>
              <a:buFont typeface="+mj-lt"/>
              <a:buAutoNum type="arabicPeriod"/>
            </a:pPr>
            <a:r>
              <a:rPr lang="fi-FI" sz="900" b="1" dirty="0">
                <a:solidFill>
                  <a:schemeClr val="tx1">
                    <a:lumMod val="75000"/>
                    <a:lumOff val="25000"/>
                  </a:schemeClr>
                </a:solidFill>
                <a:ea typeface="Calibri" panose="020F0502020204030204" pitchFamily="34" charset="0"/>
              </a:rPr>
              <a:t>tarveperusteisen, tarpeeksi rajatun tehtävänannon – </a:t>
            </a:r>
            <a:r>
              <a:rPr lang="fi-FI" sz="900" dirty="0">
                <a:solidFill>
                  <a:schemeClr val="tx1">
                    <a:lumMod val="75000"/>
                    <a:lumOff val="25000"/>
                  </a:schemeClr>
                </a:solidFill>
                <a:ea typeface="Calibri" panose="020F0502020204030204" pitchFamily="34" charset="0"/>
              </a:rPr>
              <a:t>huomioitava yrityksiltä vaadittavan kehittämisresurssin suuruus suhteessa kilpailuun </a:t>
            </a:r>
            <a:r>
              <a:rPr lang="fi-FI" sz="900" dirty="0" smtClean="0">
                <a:solidFill>
                  <a:schemeClr val="tx1">
                    <a:lumMod val="75000"/>
                    <a:lumOff val="25000"/>
                  </a:schemeClr>
                </a:solidFill>
                <a:ea typeface="Calibri" panose="020F0502020204030204" pitchFamily="34" charset="0"/>
              </a:rPr>
              <a:t>osallistumisen taloudelliseen </a:t>
            </a:r>
            <a:r>
              <a:rPr lang="fi-FI" sz="900" dirty="0">
                <a:solidFill>
                  <a:schemeClr val="tx1">
                    <a:lumMod val="75000"/>
                    <a:lumOff val="25000"/>
                  </a:schemeClr>
                </a:solidFill>
                <a:ea typeface="Calibri" panose="020F0502020204030204" pitchFamily="34" charset="0"/>
              </a:rPr>
              <a:t>hyötyyn</a:t>
            </a:r>
          </a:p>
          <a:p>
            <a:pPr marL="228600" indent="-228600">
              <a:lnSpc>
                <a:spcPts val="1500"/>
              </a:lnSpc>
              <a:buFont typeface="+mj-lt"/>
              <a:buAutoNum type="arabicPeriod"/>
            </a:pPr>
            <a:r>
              <a:rPr lang="fi-FI" sz="900" b="1" dirty="0" smtClean="0">
                <a:solidFill>
                  <a:schemeClr val="tx1">
                    <a:lumMod val="75000"/>
                    <a:lumOff val="25000"/>
                  </a:schemeClr>
                </a:solidFill>
                <a:ea typeface="Calibri" panose="020F0502020204030204" pitchFamily="34" charset="0"/>
              </a:rPr>
              <a:t>kiinnostavaa </a:t>
            </a:r>
            <a:r>
              <a:rPr lang="fi-FI" sz="900" b="1" dirty="0">
                <a:solidFill>
                  <a:schemeClr val="tx1">
                    <a:lumMod val="75000"/>
                    <a:lumOff val="25000"/>
                  </a:schemeClr>
                </a:solidFill>
                <a:ea typeface="Calibri" panose="020F0502020204030204" pitchFamily="34" charset="0"/>
              </a:rPr>
              <a:t>viestintää </a:t>
            </a:r>
            <a:r>
              <a:rPr lang="fi-FI" sz="900" b="1" dirty="0" smtClean="0">
                <a:solidFill>
                  <a:schemeClr val="tx1">
                    <a:lumMod val="75000"/>
                    <a:lumOff val="25000"/>
                  </a:schemeClr>
                </a:solidFill>
                <a:ea typeface="Calibri" panose="020F0502020204030204" pitchFamily="34" charset="0"/>
              </a:rPr>
              <a:t>ja oikeita viestintäkanavia</a:t>
            </a:r>
          </a:p>
          <a:p>
            <a:pPr marL="228600" indent="-228600">
              <a:lnSpc>
                <a:spcPts val="1500"/>
              </a:lnSpc>
              <a:buFont typeface="+mj-lt"/>
              <a:buAutoNum type="arabicPeriod"/>
            </a:pPr>
            <a:r>
              <a:rPr lang="fi-FI" sz="900" b="1" dirty="0" smtClean="0">
                <a:solidFill>
                  <a:schemeClr val="tx1">
                    <a:lumMod val="75000"/>
                    <a:lumOff val="25000"/>
                  </a:schemeClr>
                </a:solidFill>
                <a:ea typeface="Calibri" panose="020F0502020204030204" pitchFamily="34" charset="0"/>
              </a:rPr>
              <a:t>taitoa kaupallisen version hankintaan </a:t>
            </a:r>
            <a:r>
              <a:rPr lang="fi-FI" sz="900" dirty="0" smtClean="0">
                <a:solidFill>
                  <a:schemeClr val="tx1">
                    <a:lumMod val="75000"/>
                    <a:lumOff val="25000"/>
                  </a:schemeClr>
                </a:solidFill>
                <a:ea typeface="Calibri" panose="020F0502020204030204" pitchFamily="34" charset="0"/>
              </a:rPr>
              <a:t>– yrityksen motivaatiota voi syödä se, että prototypoinnin jälkeen kilpailutus on kaikille avoin, ja siinä pärjääminen ei siksi ole taattu.</a:t>
            </a:r>
          </a:p>
        </p:txBody>
      </p:sp>
    </p:spTree>
    <p:extLst>
      <p:ext uri="{BB962C8B-B14F-4D97-AF65-F5344CB8AC3E}">
        <p14:creationId xmlns:p14="http://schemas.microsoft.com/office/powerpoint/2010/main" val="3948072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30" name="Suorakulmio 29"/>
          <p:cNvSpPr/>
          <p:nvPr/>
        </p:nvSpPr>
        <p:spPr>
          <a:xfrm>
            <a:off x="7868292" y="4209694"/>
            <a:ext cx="1777089" cy="205634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 name="Suorakulmio 30"/>
          <p:cNvSpPr/>
          <p:nvPr/>
        </p:nvSpPr>
        <p:spPr>
          <a:xfrm>
            <a:off x="9722410" y="4209693"/>
            <a:ext cx="1849830" cy="205634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2" name="Suorakulmio 31"/>
          <p:cNvSpPr/>
          <p:nvPr/>
        </p:nvSpPr>
        <p:spPr>
          <a:xfrm>
            <a:off x="4035565" y="4209695"/>
            <a:ext cx="1777089" cy="205634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3" name="Suorakulmio 32"/>
          <p:cNvSpPr/>
          <p:nvPr/>
        </p:nvSpPr>
        <p:spPr>
          <a:xfrm>
            <a:off x="5902201" y="4209694"/>
            <a:ext cx="1849830" cy="205634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 name="Otsikko 2"/>
          <p:cNvSpPr>
            <a:spLocks noGrp="1"/>
          </p:cNvSpPr>
          <p:nvPr>
            <p:ph type="title"/>
          </p:nvPr>
        </p:nvSpPr>
        <p:spPr>
          <a:xfrm>
            <a:off x="1097280" y="654885"/>
            <a:ext cx="10058400" cy="613954"/>
          </a:xfrm>
        </p:spPr>
        <p:txBody>
          <a:bodyPr/>
          <a:lstStyle/>
          <a:p>
            <a:r>
              <a:rPr lang="fi-FI" dirty="0" smtClean="0"/>
              <a:t>Innovaatiokumppanuus</a:t>
            </a:r>
            <a:endParaRPr lang="fi-FI" dirty="0"/>
          </a:p>
        </p:txBody>
      </p:sp>
      <p:sp>
        <p:nvSpPr>
          <p:cNvPr id="5" name="Alatunnisteen paikkamerkki 4"/>
          <p:cNvSpPr>
            <a:spLocks noGrp="1"/>
          </p:cNvSpPr>
          <p:nvPr>
            <p:ph type="ftr" sz="quarter" idx="11"/>
          </p:nvPr>
        </p:nvSpPr>
        <p:spPr/>
        <p:txBody>
          <a:bodyPr/>
          <a:lstStyle/>
          <a:p>
            <a:r>
              <a:rPr lang="fi-FI" smtClean="0"/>
              <a:t>HANKINNAN SUUNNITTELU</a:t>
            </a:r>
            <a:endParaRPr lang="fi-FI" dirty="0"/>
          </a:p>
        </p:txBody>
      </p:sp>
      <p:sp>
        <p:nvSpPr>
          <p:cNvPr id="4" name="Dian numeron paikkamerkki 3"/>
          <p:cNvSpPr>
            <a:spLocks noGrp="1"/>
          </p:cNvSpPr>
          <p:nvPr>
            <p:ph type="sldNum" sz="quarter" idx="12"/>
          </p:nvPr>
        </p:nvSpPr>
        <p:spPr/>
        <p:txBody>
          <a:bodyPr/>
          <a:lstStyle/>
          <a:p>
            <a:fld id="{CAA70CE6-33A0-41BE-ACCA-99E5A52BC5F9}" type="slidenum">
              <a:rPr lang="fi-FI" smtClean="0"/>
              <a:t>58</a:t>
            </a:fld>
            <a:endParaRPr lang="fi-FI"/>
          </a:p>
        </p:txBody>
      </p:sp>
      <p:sp>
        <p:nvSpPr>
          <p:cNvPr id="6" name="Suorakulmio 5">
            <a:hlinkClick r:id="rId3" action="ppaction://hlinksldjump"/>
          </p:cNvPr>
          <p:cNvSpPr/>
          <p:nvPr/>
        </p:nvSpPr>
        <p:spPr>
          <a:xfrm>
            <a:off x="11155680" y="5758040"/>
            <a:ext cx="833120" cy="406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800" dirty="0" smtClean="0"/>
              <a:t>PALAA MENETTELYN VALINTAAN</a:t>
            </a:r>
            <a:endParaRPr lang="fi-FI" sz="800" dirty="0"/>
          </a:p>
        </p:txBody>
      </p:sp>
      <p:sp>
        <p:nvSpPr>
          <p:cNvPr id="7" name="Tekstiruutu 6"/>
          <p:cNvSpPr txBox="1"/>
          <p:nvPr/>
        </p:nvSpPr>
        <p:spPr>
          <a:xfrm>
            <a:off x="5428631" y="1547410"/>
            <a:ext cx="5883509" cy="2051844"/>
          </a:xfrm>
          <a:prstGeom prst="rect">
            <a:avLst/>
          </a:prstGeom>
          <a:noFill/>
        </p:spPr>
        <p:txBody>
          <a:bodyPr wrap="square" rtlCol="0">
            <a:spAutoFit/>
          </a:bodyPr>
          <a:lstStyle/>
          <a:p>
            <a:pPr marL="285750" indent="-285750" defTabSz="914423">
              <a:lnSpc>
                <a:spcPct val="80000"/>
              </a:lnSpc>
              <a:spcBef>
                <a:spcPts val="1200"/>
              </a:spcBef>
              <a:spcAft>
                <a:spcPts val="201"/>
              </a:spcAft>
              <a:buClr>
                <a:schemeClr val="accent1"/>
              </a:buClr>
              <a:buSzPct val="100000"/>
              <a:buFont typeface="Arial" panose="020B0604020202020204" pitchFamily="34" charset="0"/>
              <a:buChar char="•"/>
            </a:pPr>
            <a:r>
              <a:rPr lang="fi-FI" sz="1300" dirty="0" smtClean="0">
                <a:solidFill>
                  <a:schemeClr val="tx1">
                    <a:lumMod val="75000"/>
                    <a:lumOff val="25000"/>
                  </a:schemeClr>
                </a:solidFill>
              </a:rPr>
              <a:t>Innovaatiokumppanuuden tarkoituksena </a:t>
            </a:r>
            <a:r>
              <a:rPr lang="fi-FI" sz="1300" dirty="0">
                <a:solidFill>
                  <a:schemeClr val="tx1">
                    <a:lumMod val="75000"/>
                    <a:lumOff val="25000"/>
                  </a:schemeClr>
                </a:solidFill>
              </a:rPr>
              <a:t>on edistää innovaatioiden syntymistä ja </a:t>
            </a:r>
            <a:r>
              <a:rPr lang="fi-FI" sz="1300" dirty="0" smtClean="0">
                <a:solidFill>
                  <a:schemeClr val="tx1">
                    <a:lumMod val="75000"/>
                    <a:lumOff val="25000"/>
                  </a:schemeClr>
                </a:solidFill>
              </a:rPr>
              <a:t>käyttöönottoa.</a:t>
            </a:r>
          </a:p>
          <a:p>
            <a:pPr marL="285750" indent="-285750" defTabSz="914423">
              <a:lnSpc>
                <a:spcPct val="80000"/>
              </a:lnSpc>
              <a:spcBef>
                <a:spcPts val="1200"/>
              </a:spcBef>
              <a:spcAft>
                <a:spcPts val="201"/>
              </a:spcAft>
              <a:buClr>
                <a:schemeClr val="accent1"/>
              </a:buClr>
              <a:buSzPct val="100000"/>
              <a:buFont typeface="Arial" panose="020B0604020202020204" pitchFamily="34" charset="0"/>
              <a:buChar char="•"/>
            </a:pPr>
            <a:r>
              <a:rPr lang="fi-FI" sz="1300" dirty="0" smtClean="0">
                <a:solidFill>
                  <a:schemeClr val="tx1">
                    <a:lumMod val="75000"/>
                    <a:lumOff val="25000"/>
                  </a:schemeClr>
                </a:solidFill>
              </a:rPr>
              <a:t>Innovaatiokumppanuudessa tutkimus- </a:t>
            </a:r>
            <a:r>
              <a:rPr lang="fi-FI" sz="1300" dirty="0">
                <a:solidFill>
                  <a:schemeClr val="tx1">
                    <a:lumMod val="75000"/>
                    <a:lumOff val="25000"/>
                  </a:schemeClr>
                </a:solidFill>
              </a:rPr>
              <a:t>ja </a:t>
            </a:r>
            <a:r>
              <a:rPr lang="fi-FI" sz="1300" dirty="0" smtClean="0">
                <a:solidFill>
                  <a:schemeClr val="tx1">
                    <a:lumMod val="75000"/>
                    <a:lumOff val="25000"/>
                  </a:schemeClr>
                </a:solidFill>
              </a:rPr>
              <a:t>kehittämispalvelun hankinta yhdistyy </a:t>
            </a:r>
            <a:r>
              <a:rPr lang="fi-FI" sz="1300" dirty="0" err="1" smtClean="0">
                <a:solidFill>
                  <a:schemeClr val="tx1">
                    <a:lumMod val="75000"/>
                    <a:lumOff val="25000"/>
                  </a:schemeClr>
                </a:solidFill>
              </a:rPr>
              <a:t>t&amp;k-vaiheessa</a:t>
            </a:r>
            <a:r>
              <a:rPr lang="fi-FI" sz="1300" dirty="0" smtClean="0">
                <a:solidFill>
                  <a:schemeClr val="tx1">
                    <a:lumMod val="75000"/>
                    <a:lumOff val="25000"/>
                  </a:schemeClr>
                </a:solidFill>
              </a:rPr>
              <a:t> kehitetyn ja </a:t>
            </a:r>
            <a:r>
              <a:rPr lang="fi-FI" sz="1300" dirty="0" err="1" smtClean="0">
                <a:solidFill>
                  <a:schemeClr val="tx1">
                    <a:lumMod val="75000"/>
                    <a:lumOff val="25000"/>
                  </a:schemeClr>
                </a:solidFill>
              </a:rPr>
              <a:t>pilotoidun</a:t>
            </a:r>
            <a:r>
              <a:rPr lang="fi-FI" sz="1300" dirty="0" smtClean="0">
                <a:solidFill>
                  <a:schemeClr val="tx1">
                    <a:lumMod val="75000"/>
                    <a:lumOff val="25000"/>
                  </a:schemeClr>
                </a:solidFill>
              </a:rPr>
              <a:t> ratkaisun hankintaan osana samaa menettelyä. Näin jälkimmäistä </a:t>
            </a:r>
            <a:r>
              <a:rPr lang="fi-FI" sz="1300" dirty="0">
                <a:solidFill>
                  <a:schemeClr val="tx1">
                    <a:lumMod val="75000"/>
                    <a:lumOff val="25000"/>
                  </a:schemeClr>
                </a:solidFill>
              </a:rPr>
              <a:t>vaihetta ei </a:t>
            </a:r>
            <a:r>
              <a:rPr lang="fi-FI" sz="1300" dirty="0" smtClean="0">
                <a:solidFill>
                  <a:schemeClr val="tx1">
                    <a:lumMod val="75000"/>
                    <a:lumOff val="25000"/>
                  </a:schemeClr>
                </a:solidFill>
              </a:rPr>
              <a:t>tarvitse </a:t>
            </a:r>
            <a:r>
              <a:rPr lang="fi-FI" sz="1300" dirty="0">
                <a:solidFill>
                  <a:schemeClr val="tx1">
                    <a:lumMod val="75000"/>
                    <a:lumOff val="25000"/>
                  </a:schemeClr>
                </a:solidFill>
              </a:rPr>
              <a:t>kilpailuttaa </a:t>
            </a:r>
            <a:r>
              <a:rPr lang="fi-FI" sz="1300" dirty="0" smtClean="0">
                <a:solidFill>
                  <a:schemeClr val="tx1">
                    <a:lumMod val="75000"/>
                    <a:lumOff val="25000"/>
                  </a:schemeClr>
                </a:solidFill>
              </a:rPr>
              <a:t>erikseen</a:t>
            </a:r>
            <a:r>
              <a:rPr lang="fi-FI" sz="1300" dirty="0">
                <a:solidFill>
                  <a:schemeClr val="tx1">
                    <a:lumMod val="75000"/>
                    <a:lumOff val="25000"/>
                  </a:schemeClr>
                </a:solidFill>
              </a:rPr>
              <a:t> </a:t>
            </a:r>
            <a:r>
              <a:rPr lang="fi-FI" sz="1300" dirty="0" smtClean="0">
                <a:solidFill>
                  <a:schemeClr val="tx1">
                    <a:lumMod val="75000"/>
                    <a:lumOff val="25000"/>
                  </a:schemeClr>
                </a:solidFill>
              </a:rPr>
              <a:t>(vrt. esikaupallinen t&amp;k-hankinta, jossa tuloksena syntynyttä käyttäjätestattua ratkaisua ei hankinta osana samaa prosessia).</a:t>
            </a:r>
          </a:p>
          <a:p>
            <a:pPr marL="285750" indent="-285750" defTabSz="914423">
              <a:lnSpc>
                <a:spcPct val="80000"/>
              </a:lnSpc>
              <a:spcBef>
                <a:spcPts val="1200"/>
              </a:spcBef>
              <a:spcAft>
                <a:spcPts val="201"/>
              </a:spcAft>
              <a:buClr>
                <a:schemeClr val="accent1"/>
              </a:buClr>
              <a:buSzPct val="100000"/>
              <a:buFont typeface="Arial" panose="020B0604020202020204" pitchFamily="34" charset="0"/>
              <a:buChar char="•"/>
            </a:pPr>
            <a:r>
              <a:rPr lang="fi-FI" sz="1300" dirty="0" smtClean="0">
                <a:solidFill>
                  <a:schemeClr val="tx1">
                    <a:lumMod val="75000"/>
                    <a:lumOff val="25000"/>
                  </a:schemeClr>
                </a:solidFill>
              </a:rPr>
              <a:t>Innovaatiokumppanuudessa valitaan neuvottelumenettelyllä kumppanit toteuttamaan vaiheistettua </a:t>
            </a:r>
            <a:r>
              <a:rPr lang="fi-FI" sz="1300" dirty="0" err="1" smtClean="0">
                <a:solidFill>
                  <a:schemeClr val="tx1">
                    <a:lumMod val="75000"/>
                    <a:lumOff val="25000"/>
                  </a:schemeClr>
                </a:solidFill>
              </a:rPr>
              <a:t>t&amp;k</a:t>
            </a:r>
            <a:r>
              <a:rPr lang="fi-FI" sz="1300" dirty="0" smtClean="0">
                <a:solidFill>
                  <a:schemeClr val="tx1">
                    <a:lumMod val="75000"/>
                    <a:lumOff val="25000"/>
                  </a:schemeClr>
                </a:solidFill>
              </a:rPr>
              <a:t>- ja hankintaprosessia seuraavasti: </a:t>
            </a:r>
            <a:r>
              <a:rPr lang="fi-FI" sz="1300" dirty="0">
                <a:solidFill>
                  <a:schemeClr val="tx1">
                    <a:lumMod val="75000"/>
                    <a:lumOff val="25000"/>
                  </a:schemeClr>
                </a:solidFill>
              </a:rPr>
              <a:t/>
            </a:r>
            <a:br>
              <a:rPr lang="fi-FI" sz="1300" dirty="0">
                <a:solidFill>
                  <a:schemeClr val="tx1">
                    <a:lumMod val="75000"/>
                    <a:lumOff val="25000"/>
                  </a:schemeClr>
                </a:solidFill>
              </a:rPr>
            </a:br>
            <a:r>
              <a:rPr lang="fi-FI" sz="1300" dirty="0" smtClean="0">
                <a:solidFill>
                  <a:schemeClr val="tx1">
                    <a:lumMod val="75000"/>
                    <a:lumOff val="25000"/>
                  </a:schemeClr>
                </a:solidFill>
              </a:rPr>
              <a:t>(</a:t>
            </a:r>
            <a:r>
              <a:rPr lang="fi-FI" sz="1300" i="1" dirty="0" smtClean="0">
                <a:solidFill>
                  <a:schemeClr val="tx1">
                    <a:lumMod val="75000"/>
                    <a:lumOff val="25000"/>
                  </a:schemeClr>
                </a:solidFill>
              </a:rPr>
              <a:t>Kuvion lähde Pyykkönen 2016, 17 mukaan </a:t>
            </a:r>
            <a:r>
              <a:rPr lang="fi-FI" sz="1300" i="1" dirty="0" err="1" smtClean="0">
                <a:solidFill>
                  <a:schemeClr val="tx1">
                    <a:lumMod val="75000"/>
                    <a:lumOff val="25000"/>
                  </a:schemeClr>
                </a:solidFill>
              </a:rPr>
              <a:t>Hansel</a:t>
            </a:r>
            <a:r>
              <a:rPr lang="fi-FI" sz="1300" dirty="0" smtClean="0">
                <a:solidFill>
                  <a:schemeClr val="tx1">
                    <a:lumMod val="75000"/>
                    <a:lumOff val="25000"/>
                  </a:schemeClr>
                </a:solidFill>
              </a:rPr>
              <a:t>)</a:t>
            </a:r>
          </a:p>
        </p:txBody>
      </p:sp>
      <p:sp>
        <p:nvSpPr>
          <p:cNvPr id="9" name="Suorakulmio 8">
            <a:hlinkClick r:id="rId4"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
        <p:nvSpPr>
          <p:cNvPr id="11" name="Lovettu nuolenkärki 4"/>
          <p:cNvSpPr/>
          <p:nvPr/>
        </p:nvSpPr>
        <p:spPr>
          <a:xfrm>
            <a:off x="1739805" y="3581786"/>
            <a:ext cx="1498261" cy="527626"/>
          </a:xfrm>
          <a:custGeom>
            <a:avLst/>
            <a:gdLst>
              <a:gd name="connsiteX0" fmla="*/ 0 w 2191407"/>
              <a:gd name="connsiteY0" fmla="*/ 0 h 1513489"/>
              <a:gd name="connsiteX1" fmla="*/ 1434663 w 2191407"/>
              <a:gd name="connsiteY1" fmla="*/ 0 h 1513489"/>
              <a:gd name="connsiteX2" fmla="*/ 2191407 w 2191407"/>
              <a:gd name="connsiteY2" fmla="*/ 756745 h 1513489"/>
              <a:gd name="connsiteX3" fmla="*/ 1434663 w 2191407"/>
              <a:gd name="connsiteY3" fmla="*/ 1513489 h 1513489"/>
              <a:gd name="connsiteX4" fmla="*/ 0 w 2191407"/>
              <a:gd name="connsiteY4" fmla="*/ 1513489 h 1513489"/>
              <a:gd name="connsiteX5" fmla="*/ 756745 w 2191407"/>
              <a:gd name="connsiteY5" fmla="*/ 756745 h 1513489"/>
              <a:gd name="connsiteX6" fmla="*/ 0 w 2191407"/>
              <a:gd name="connsiteY6" fmla="*/ 0 h 1513489"/>
              <a:gd name="connsiteX0" fmla="*/ 0 w 2191407"/>
              <a:gd name="connsiteY0" fmla="*/ 0 h 1513489"/>
              <a:gd name="connsiteX1" fmla="*/ 1434663 w 2191407"/>
              <a:gd name="connsiteY1" fmla="*/ 0 h 1513489"/>
              <a:gd name="connsiteX2" fmla="*/ 2191407 w 2191407"/>
              <a:gd name="connsiteY2" fmla="*/ 756745 h 1513489"/>
              <a:gd name="connsiteX3" fmla="*/ 1434663 w 2191407"/>
              <a:gd name="connsiteY3" fmla="*/ 1513489 h 1513489"/>
              <a:gd name="connsiteX4" fmla="*/ 0 w 2191407"/>
              <a:gd name="connsiteY4" fmla="*/ 1513489 h 1513489"/>
              <a:gd name="connsiteX5" fmla="*/ 315310 w 2191407"/>
              <a:gd name="connsiteY5" fmla="*/ 756745 h 1513489"/>
              <a:gd name="connsiteX6" fmla="*/ 0 w 2191407"/>
              <a:gd name="connsiteY6" fmla="*/ 0 h 1513489"/>
              <a:gd name="connsiteX0" fmla="*/ 0 w 1797269"/>
              <a:gd name="connsiteY0" fmla="*/ 0 h 1513489"/>
              <a:gd name="connsiteX1" fmla="*/ 1434663 w 1797269"/>
              <a:gd name="connsiteY1" fmla="*/ 0 h 1513489"/>
              <a:gd name="connsiteX2" fmla="*/ 1797269 w 1797269"/>
              <a:gd name="connsiteY2" fmla="*/ 772510 h 1513489"/>
              <a:gd name="connsiteX3" fmla="*/ 1434663 w 1797269"/>
              <a:gd name="connsiteY3" fmla="*/ 1513489 h 1513489"/>
              <a:gd name="connsiteX4" fmla="*/ 0 w 1797269"/>
              <a:gd name="connsiteY4" fmla="*/ 1513489 h 1513489"/>
              <a:gd name="connsiteX5" fmla="*/ 315310 w 1797269"/>
              <a:gd name="connsiteY5" fmla="*/ 756745 h 1513489"/>
              <a:gd name="connsiteX6" fmla="*/ 0 w 1797269"/>
              <a:gd name="connsiteY6" fmla="*/ 0 h 1513489"/>
              <a:gd name="connsiteX0" fmla="*/ 0 w 1797269"/>
              <a:gd name="connsiteY0" fmla="*/ 0 h 1513489"/>
              <a:gd name="connsiteX1" fmla="*/ 1434663 w 1797269"/>
              <a:gd name="connsiteY1" fmla="*/ 0 h 1513489"/>
              <a:gd name="connsiteX2" fmla="*/ 1797269 w 1797269"/>
              <a:gd name="connsiteY2" fmla="*/ 772510 h 1513489"/>
              <a:gd name="connsiteX3" fmla="*/ 1434663 w 1797269"/>
              <a:gd name="connsiteY3" fmla="*/ 1513489 h 1513489"/>
              <a:gd name="connsiteX4" fmla="*/ 0 w 1797269"/>
              <a:gd name="connsiteY4" fmla="*/ 1513489 h 1513489"/>
              <a:gd name="connsiteX5" fmla="*/ 346841 w 1797269"/>
              <a:gd name="connsiteY5" fmla="*/ 804042 h 1513489"/>
              <a:gd name="connsiteX6" fmla="*/ 0 w 1797269"/>
              <a:gd name="connsiteY6" fmla="*/ 0 h 1513489"/>
              <a:gd name="connsiteX0" fmla="*/ 0 w 1797269"/>
              <a:gd name="connsiteY0" fmla="*/ 0 h 1513489"/>
              <a:gd name="connsiteX1" fmla="*/ 1434663 w 1797269"/>
              <a:gd name="connsiteY1" fmla="*/ 0 h 1513489"/>
              <a:gd name="connsiteX2" fmla="*/ 1797269 w 1797269"/>
              <a:gd name="connsiteY2" fmla="*/ 772510 h 1513489"/>
              <a:gd name="connsiteX3" fmla="*/ 1434663 w 1797269"/>
              <a:gd name="connsiteY3" fmla="*/ 1513489 h 1513489"/>
              <a:gd name="connsiteX4" fmla="*/ 0 w 1797269"/>
              <a:gd name="connsiteY4" fmla="*/ 1513489 h 1513489"/>
              <a:gd name="connsiteX5" fmla="*/ 346841 w 1797269"/>
              <a:gd name="connsiteY5" fmla="*/ 756746 h 1513489"/>
              <a:gd name="connsiteX6" fmla="*/ 0 w 1797269"/>
              <a:gd name="connsiteY6" fmla="*/ 0 h 1513489"/>
              <a:gd name="connsiteX0" fmla="*/ 0 w 1813034"/>
              <a:gd name="connsiteY0" fmla="*/ 0 h 1513489"/>
              <a:gd name="connsiteX1" fmla="*/ 1434663 w 1813034"/>
              <a:gd name="connsiteY1" fmla="*/ 0 h 1513489"/>
              <a:gd name="connsiteX2" fmla="*/ 1813034 w 1813034"/>
              <a:gd name="connsiteY2" fmla="*/ 788275 h 1513489"/>
              <a:gd name="connsiteX3" fmla="*/ 1434663 w 1813034"/>
              <a:gd name="connsiteY3" fmla="*/ 1513489 h 1513489"/>
              <a:gd name="connsiteX4" fmla="*/ 0 w 1813034"/>
              <a:gd name="connsiteY4" fmla="*/ 1513489 h 1513489"/>
              <a:gd name="connsiteX5" fmla="*/ 346841 w 1813034"/>
              <a:gd name="connsiteY5" fmla="*/ 756746 h 1513489"/>
              <a:gd name="connsiteX6" fmla="*/ 0 w 1813034"/>
              <a:gd name="connsiteY6" fmla="*/ 0 h 1513489"/>
              <a:gd name="connsiteX0" fmla="*/ 0 w 1813034"/>
              <a:gd name="connsiteY0" fmla="*/ 0 h 1513489"/>
              <a:gd name="connsiteX1" fmla="*/ 1434663 w 1813034"/>
              <a:gd name="connsiteY1" fmla="*/ 0 h 1513489"/>
              <a:gd name="connsiteX2" fmla="*/ 1813034 w 1813034"/>
              <a:gd name="connsiteY2" fmla="*/ 788275 h 1513489"/>
              <a:gd name="connsiteX3" fmla="*/ 1434663 w 1813034"/>
              <a:gd name="connsiteY3" fmla="*/ 1513489 h 1513489"/>
              <a:gd name="connsiteX4" fmla="*/ 0 w 1813034"/>
              <a:gd name="connsiteY4" fmla="*/ 1513489 h 1513489"/>
              <a:gd name="connsiteX5" fmla="*/ 346841 w 1813034"/>
              <a:gd name="connsiteY5" fmla="*/ 819808 h 1513489"/>
              <a:gd name="connsiteX6" fmla="*/ 0 w 1813034"/>
              <a:gd name="connsiteY6" fmla="*/ 0 h 1513489"/>
              <a:gd name="connsiteX0" fmla="*/ 0 w 1828800"/>
              <a:gd name="connsiteY0" fmla="*/ 0 h 1513489"/>
              <a:gd name="connsiteX1" fmla="*/ 1434663 w 1828800"/>
              <a:gd name="connsiteY1" fmla="*/ 0 h 1513489"/>
              <a:gd name="connsiteX2" fmla="*/ 1828800 w 1828800"/>
              <a:gd name="connsiteY2" fmla="*/ 819806 h 1513489"/>
              <a:gd name="connsiteX3" fmla="*/ 1434663 w 1828800"/>
              <a:gd name="connsiteY3" fmla="*/ 1513489 h 1513489"/>
              <a:gd name="connsiteX4" fmla="*/ 0 w 1828800"/>
              <a:gd name="connsiteY4" fmla="*/ 1513489 h 1513489"/>
              <a:gd name="connsiteX5" fmla="*/ 346841 w 1828800"/>
              <a:gd name="connsiteY5" fmla="*/ 819808 h 1513489"/>
              <a:gd name="connsiteX6" fmla="*/ 0 w 1828800"/>
              <a:gd name="connsiteY6" fmla="*/ 0 h 1513489"/>
              <a:gd name="connsiteX0" fmla="*/ 0 w 1828800"/>
              <a:gd name="connsiteY0" fmla="*/ 0 h 1513489"/>
              <a:gd name="connsiteX1" fmla="*/ 1434663 w 1828800"/>
              <a:gd name="connsiteY1" fmla="*/ 0 h 1513489"/>
              <a:gd name="connsiteX2" fmla="*/ 1828800 w 1828800"/>
              <a:gd name="connsiteY2" fmla="*/ 819806 h 1513489"/>
              <a:gd name="connsiteX3" fmla="*/ 1434663 w 1828800"/>
              <a:gd name="connsiteY3" fmla="*/ 1513489 h 1513489"/>
              <a:gd name="connsiteX4" fmla="*/ 0 w 1828800"/>
              <a:gd name="connsiteY4" fmla="*/ 1513489 h 1513489"/>
              <a:gd name="connsiteX5" fmla="*/ 362606 w 1828800"/>
              <a:gd name="connsiteY5" fmla="*/ 804043 h 1513489"/>
              <a:gd name="connsiteX6" fmla="*/ 0 w 1828800"/>
              <a:gd name="connsiteY6" fmla="*/ 0 h 1513489"/>
              <a:gd name="connsiteX0" fmla="*/ 0 w 1828800"/>
              <a:gd name="connsiteY0" fmla="*/ 0 h 1513489"/>
              <a:gd name="connsiteX1" fmla="*/ 1434663 w 1828800"/>
              <a:gd name="connsiteY1" fmla="*/ 0 h 1513489"/>
              <a:gd name="connsiteX2" fmla="*/ 1828800 w 1828800"/>
              <a:gd name="connsiteY2" fmla="*/ 788275 h 1513489"/>
              <a:gd name="connsiteX3" fmla="*/ 1434663 w 1828800"/>
              <a:gd name="connsiteY3" fmla="*/ 1513489 h 1513489"/>
              <a:gd name="connsiteX4" fmla="*/ 0 w 1828800"/>
              <a:gd name="connsiteY4" fmla="*/ 1513489 h 1513489"/>
              <a:gd name="connsiteX5" fmla="*/ 362606 w 1828800"/>
              <a:gd name="connsiteY5" fmla="*/ 804043 h 1513489"/>
              <a:gd name="connsiteX6" fmla="*/ 0 w 1828800"/>
              <a:gd name="connsiteY6" fmla="*/ 0 h 1513489"/>
              <a:gd name="connsiteX0" fmla="*/ 0 w 1828800"/>
              <a:gd name="connsiteY0" fmla="*/ 0 h 1513489"/>
              <a:gd name="connsiteX1" fmla="*/ 1434663 w 1828800"/>
              <a:gd name="connsiteY1" fmla="*/ 0 h 1513489"/>
              <a:gd name="connsiteX2" fmla="*/ 1828800 w 1828800"/>
              <a:gd name="connsiteY2" fmla="*/ 788275 h 1513489"/>
              <a:gd name="connsiteX3" fmla="*/ 1434663 w 1828800"/>
              <a:gd name="connsiteY3" fmla="*/ 1513489 h 1513489"/>
              <a:gd name="connsiteX4" fmla="*/ 0 w 1828800"/>
              <a:gd name="connsiteY4" fmla="*/ 1513489 h 1513489"/>
              <a:gd name="connsiteX5" fmla="*/ 362606 w 1828800"/>
              <a:gd name="connsiteY5" fmla="*/ 804043 h 1513489"/>
              <a:gd name="connsiteX6" fmla="*/ 0 w 1828800"/>
              <a:gd name="connsiteY6" fmla="*/ 0 h 1513489"/>
              <a:gd name="connsiteX0" fmla="*/ 0 w 1828800"/>
              <a:gd name="connsiteY0" fmla="*/ 0 h 1513489"/>
              <a:gd name="connsiteX1" fmla="*/ 1434663 w 1828800"/>
              <a:gd name="connsiteY1" fmla="*/ 0 h 1513489"/>
              <a:gd name="connsiteX2" fmla="*/ 1828800 w 1828800"/>
              <a:gd name="connsiteY2" fmla="*/ 788275 h 1513489"/>
              <a:gd name="connsiteX3" fmla="*/ 1434663 w 1828800"/>
              <a:gd name="connsiteY3" fmla="*/ 1513489 h 1513489"/>
              <a:gd name="connsiteX4" fmla="*/ 0 w 1828800"/>
              <a:gd name="connsiteY4" fmla="*/ 1513489 h 1513489"/>
              <a:gd name="connsiteX5" fmla="*/ 362606 w 1828800"/>
              <a:gd name="connsiteY5" fmla="*/ 794518 h 1513489"/>
              <a:gd name="connsiteX6" fmla="*/ 0 w 1828800"/>
              <a:gd name="connsiteY6" fmla="*/ 0 h 151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1513489">
                <a:moveTo>
                  <a:pt x="0" y="0"/>
                </a:moveTo>
                <a:lnTo>
                  <a:pt x="1434663" y="0"/>
                </a:lnTo>
                <a:lnTo>
                  <a:pt x="1828800" y="788275"/>
                </a:lnTo>
                <a:lnTo>
                  <a:pt x="1434663" y="1513489"/>
                </a:lnTo>
                <a:lnTo>
                  <a:pt x="0" y="1513489"/>
                </a:lnTo>
                <a:lnTo>
                  <a:pt x="362606" y="794518"/>
                </a:lnTo>
                <a:lnTo>
                  <a:pt x="0"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smtClean="0">
                <a:solidFill>
                  <a:schemeClr val="bg1"/>
                </a:solidFill>
              </a:rPr>
              <a:t>Neuvottelu-</a:t>
            </a:r>
            <a:br>
              <a:rPr lang="fi-FI" sz="1200" b="1" dirty="0" smtClean="0">
                <a:solidFill>
                  <a:schemeClr val="bg1"/>
                </a:solidFill>
              </a:rPr>
            </a:br>
            <a:r>
              <a:rPr lang="fi-FI" sz="1200" b="1" dirty="0" smtClean="0">
                <a:solidFill>
                  <a:schemeClr val="bg1"/>
                </a:solidFill>
              </a:rPr>
              <a:t>menettely</a:t>
            </a:r>
            <a:endParaRPr lang="fi-FI" sz="1200" b="1" dirty="0">
              <a:solidFill>
                <a:schemeClr val="bg1"/>
              </a:solidFill>
            </a:endParaRPr>
          </a:p>
        </p:txBody>
      </p:sp>
      <p:sp>
        <p:nvSpPr>
          <p:cNvPr id="12" name="Viisikulmio 11"/>
          <p:cNvSpPr/>
          <p:nvPr/>
        </p:nvSpPr>
        <p:spPr>
          <a:xfrm>
            <a:off x="2451360" y="4735730"/>
            <a:ext cx="1470359" cy="372660"/>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smtClean="0">
                <a:solidFill>
                  <a:schemeClr val="bg1"/>
                </a:solidFill>
              </a:rPr>
              <a:t>Kumppani A</a:t>
            </a:r>
            <a:endParaRPr lang="fi-FI" sz="1200" b="1" dirty="0">
              <a:solidFill>
                <a:schemeClr val="bg1"/>
              </a:solidFill>
            </a:endParaRPr>
          </a:p>
        </p:txBody>
      </p:sp>
      <p:sp>
        <p:nvSpPr>
          <p:cNvPr id="13" name="Viisikulmio 12"/>
          <p:cNvSpPr/>
          <p:nvPr/>
        </p:nvSpPr>
        <p:spPr>
          <a:xfrm>
            <a:off x="2451366" y="5164960"/>
            <a:ext cx="1470359" cy="372660"/>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a:solidFill>
                  <a:schemeClr val="bg1"/>
                </a:solidFill>
              </a:rPr>
              <a:t>Kumppani </a:t>
            </a:r>
            <a:r>
              <a:rPr lang="fi-FI" sz="1200" b="1" dirty="0" smtClean="0"/>
              <a:t>B</a:t>
            </a:r>
            <a:endParaRPr lang="fi-FI" sz="1200" b="1" dirty="0"/>
          </a:p>
        </p:txBody>
      </p:sp>
      <p:sp>
        <p:nvSpPr>
          <p:cNvPr id="14" name="Viisikulmio 13"/>
          <p:cNvSpPr/>
          <p:nvPr/>
        </p:nvSpPr>
        <p:spPr>
          <a:xfrm>
            <a:off x="2451364" y="5593853"/>
            <a:ext cx="1470359" cy="372660"/>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a:solidFill>
                  <a:schemeClr val="bg1"/>
                </a:solidFill>
              </a:rPr>
              <a:t>Kumppani </a:t>
            </a:r>
            <a:r>
              <a:rPr lang="fi-FI" sz="1200" b="1" dirty="0" smtClean="0"/>
              <a:t>C</a:t>
            </a:r>
            <a:endParaRPr lang="fi-FI" sz="1200" b="1" dirty="0"/>
          </a:p>
        </p:txBody>
      </p:sp>
      <p:sp>
        <p:nvSpPr>
          <p:cNvPr id="15" name="Lovettu nuolenkärki 14"/>
          <p:cNvSpPr/>
          <p:nvPr/>
        </p:nvSpPr>
        <p:spPr>
          <a:xfrm>
            <a:off x="4073624" y="4715556"/>
            <a:ext cx="1714243" cy="372660"/>
          </a:xfrm>
          <a:prstGeom prst="chevron">
            <a:avLst/>
          </a:prstGeom>
          <a:solidFill>
            <a:srgbClr val="61B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smtClean="0">
                <a:solidFill>
                  <a:schemeClr val="bg1"/>
                </a:solidFill>
              </a:rPr>
              <a:t>Välitavoite ja maksu </a:t>
            </a:r>
            <a:endParaRPr lang="fi-FI" sz="1200" b="1" dirty="0">
              <a:solidFill>
                <a:schemeClr val="bg1"/>
              </a:solidFill>
            </a:endParaRPr>
          </a:p>
        </p:txBody>
      </p:sp>
      <p:sp>
        <p:nvSpPr>
          <p:cNvPr id="23" name="Vastakkaisista kulmista pyöristetty suorakulmio 22"/>
          <p:cNvSpPr/>
          <p:nvPr/>
        </p:nvSpPr>
        <p:spPr>
          <a:xfrm>
            <a:off x="3298547" y="3590737"/>
            <a:ext cx="914400" cy="527626"/>
          </a:xfrm>
          <a:prstGeom prst="round2Diag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smtClean="0"/>
              <a:t>Hankinta-päätös</a:t>
            </a:r>
            <a:endParaRPr lang="fi-FI" sz="1200" b="1" dirty="0"/>
          </a:p>
        </p:txBody>
      </p:sp>
      <p:sp>
        <p:nvSpPr>
          <p:cNvPr id="24" name="Tekstiruutu 23"/>
          <p:cNvSpPr txBox="1"/>
          <p:nvPr/>
        </p:nvSpPr>
        <p:spPr>
          <a:xfrm>
            <a:off x="4066576" y="4225336"/>
            <a:ext cx="1301575" cy="338554"/>
          </a:xfrm>
          <a:prstGeom prst="rect">
            <a:avLst/>
          </a:prstGeom>
          <a:noFill/>
        </p:spPr>
        <p:txBody>
          <a:bodyPr wrap="none" rtlCol="0">
            <a:spAutoFit/>
          </a:bodyPr>
          <a:lstStyle/>
          <a:p>
            <a:r>
              <a:rPr lang="fi-FI" sz="1600" b="1" dirty="0" smtClean="0">
                <a:solidFill>
                  <a:schemeClr val="tx1">
                    <a:lumMod val="75000"/>
                    <a:lumOff val="25000"/>
                  </a:schemeClr>
                </a:solidFill>
              </a:rPr>
              <a:t>1.vaihe: T&amp;K</a:t>
            </a:r>
            <a:endParaRPr lang="fi-FI" sz="1600" b="1" dirty="0">
              <a:solidFill>
                <a:schemeClr val="tx1">
                  <a:lumMod val="75000"/>
                  <a:lumOff val="25000"/>
                </a:schemeClr>
              </a:solidFill>
            </a:endParaRPr>
          </a:p>
        </p:txBody>
      </p:sp>
      <p:sp>
        <p:nvSpPr>
          <p:cNvPr id="25" name="Tekstiruutu 24"/>
          <p:cNvSpPr txBox="1"/>
          <p:nvPr/>
        </p:nvSpPr>
        <p:spPr>
          <a:xfrm>
            <a:off x="5926494" y="4225336"/>
            <a:ext cx="1846083" cy="338554"/>
          </a:xfrm>
          <a:prstGeom prst="rect">
            <a:avLst/>
          </a:prstGeom>
          <a:noFill/>
        </p:spPr>
        <p:txBody>
          <a:bodyPr wrap="none" rtlCol="0">
            <a:spAutoFit/>
          </a:bodyPr>
          <a:lstStyle/>
          <a:p>
            <a:r>
              <a:rPr lang="fi-FI" sz="1600" b="1" dirty="0">
                <a:solidFill>
                  <a:schemeClr val="tx1">
                    <a:lumMod val="75000"/>
                    <a:lumOff val="25000"/>
                  </a:schemeClr>
                </a:solidFill>
              </a:rPr>
              <a:t>2</a:t>
            </a:r>
            <a:r>
              <a:rPr lang="fi-FI" sz="1600" b="1" dirty="0" smtClean="0">
                <a:solidFill>
                  <a:schemeClr val="tx1">
                    <a:lumMod val="75000"/>
                    <a:lumOff val="25000"/>
                  </a:schemeClr>
                </a:solidFill>
              </a:rPr>
              <a:t>. vaihe: osto-tilaus</a:t>
            </a:r>
            <a:endParaRPr lang="fi-FI" sz="1600" b="1" dirty="0">
              <a:solidFill>
                <a:schemeClr val="tx1">
                  <a:lumMod val="75000"/>
                  <a:lumOff val="25000"/>
                </a:schemeClr>
              </a:solidFill>
            </a:endParaRPr>
          </a:p>
        </p:txBody>
      </p:sp>
      <p:sp>
        <p:nvSpPr>
          <p:cNvPr id="26" name="Vuokaaviosymboli: Liitin 25"/>
          <p:cNvSpPr/>
          <p:nvPr/>
        </p:nvSpPr>
        <p:spPr>
          <a:xfrm rot="16200000">
            <a:off x="131885" y="3608763"/>
            <a:ext cx="457200" cy="457200"/>
          </a:xfrm>
          <a:prstGeom prst="flowChartConnector">
            <a:avLst/>
          </a:prstGeom>
          <a:ln>
            <a:noFill/>
          </a:ln>
        </p:spPr>
        <p:style>
          <a:lnRef idx="3">
            <a:schemeClr val="lt1"/>
          </a:lnRef>
          <a:fillRef idx="1">
            <a:schemeClr val="accent2"/>
          </a:fillRef>
          <a:effectRef idx="1">
            <a:schemeClr val="accent2"/>
          </a:effectRef>
          <a:fontRef idx="minor">
            <a:schemeClr val="lt1"/>
          </a:fontRef>
        </p:style>
        <p:txBody>
          <a:bodyPr vert="vert" rtlCol="0" anchor="ctr"/>
          <a:lstStyle/>
          <a:p>
            <a:pPr algn="ctr"/>
            <a:r>
              <a:rPr lang="fi-FI" sz="1400" dirty="0">
                <a:ln w="0"/>
                <a:solidFill>
                  <a:schemeClr val="bg1"/>
                </a:solidFill>
                <a:effectLst>
                  <a:outerShdw blurRad="38100" dist="25400" dir="5400000" algn="ctr" rotWithShape="0">
                    <a:srgbClr val="6E747A">
                      <a:alpha val="43000"/>
                    </a:srgbClr>
                  </a:outerShdw>
                </a:effectLst>
              </a:rPr>
              <a:t>1</a:t>
            </a:r>
          </a:p>
        </p:txBody>
      </p:sp>
      <p:sp>
        <p:nvSpPr>
          <p:cNvPr id="27" name="Vuokaaviosymboli: Liitin 26"/>
          <p:cNvSpPr/>
          <p:nvPr/>
        </p:nvSpPr>
        <p:spPr>
          <a:xfrm rot="16200000">
            <a:off x="131885" y="5053200"/>
            <a:ext cx="457200" cy="457200"/>
          </a:xfrm>
          <a:prstGeom prst="flowChartConnector">
            <a:avLst/>
          </a:prstGeom>
          <a:ln>
            <a:noFill/>
          </a:ln>
        </p:spPr>
        <p:style>
          <a:lnRef idx="3">
            <a:schemeClr val="lt1"/>
          </a:lnRef>
          <a:fillRef idx="1">
            <a:schemeClr val="accent2"/>
          </a:fillRef>
          <a:effectRef idx="1">
            <a:schemeClr val="accent2"/>
          </a:effectRef>
          <a:fontRef idx="minor">
            <a:schemeClr val="lt1"/>
          </a:fontRef>
        </p:style>
        <p:txBody>
          <a:bodyPr vert="vert" rtlCol="0" anchor="ctr"/>
          <a:lstStyle/>
          <a:p>
            <a:pPr algn="ctr"/>
            <a:r>
              <a:rPr lang="fi-FI" sz="1400" dirty="0">
                <a:ln w="0"/>
                <a:solidFill>
                  <a:schemeClr val="bg1"/>
                </a:solidFill>
                <a:effectLst>
                  <a:outerShdw blurRad="38100" dist="25400" dir="5400000" algn="ctr" rotWithShape="0">
                    <a:srgbClr val="6E747A">
                      <a:alpha val="43000"/>
                    </a:srgbClr>
                  </a:outerShdw>
                </a:effectLst>
              </a:rPr>
              <a:t>2</a:t>
            </a:r>
          </a:p>
        </p:txBody>
      </p:sp>
      <p:sp>
        <p:nvSpPr>
          <p:cNvPr id="28" name="Lovettu nuolenkärki 4"/>
          <p:cNvSpPr/>
          <p:nvPr/>
        </p:nvSpPr>
        <p:spPr>
          <a:xfrm>
            <a:off x="589358" y="4831841"/>
            <a:ext cx="1681917" cy="975951"/>
          </a:xfrm>
          <a:custGeom>
            <a:avLst/>
            <a:gdLst>
              <a:gd name="connsiteX0" fmla="*/ 0 w 2191407"/>
              <a:gd name="connsiteY0" fmla="*/ 0 h 1513489"/>
              <a:gd name="connsiteX1" fmla="*/ 1434663 w 2191407"/>
              <a:gd name="connsiteY1" fmla="*/ 0 h 1513489"/>
              <a:gd name="connsiteX2" fmla="*/ 2191407 w 2191407"/>
              <a:gd name="connsiteY2" fmla="*/ 756745 h 1513489"/>
              <a:gd name="connsiteX3" fmla="*/ 1434663 w 2191407"/>
              <a:gd name="connsiteY3" fmla="*/ 1513489 h 1513489"/>
              <a:gd name="connsiteX4" fmla="*/ 0 w 2191407"/>
              <a:gd name="connsiteY4" fmla="*/ 1513489 h 1513489"/>
              <a:gd name="connsiteX5" fmla="*/ 756745 w 2191407"/>
              <a:gd name="connsiteY5" fmla="*/ 756745 h 1513489"/>
              <a:gd name="connsiteX6" fmla="*/ 0 w 2191407"/>
              <a:gd name="connsiteY6" fmla="*/ 0 h 1513489"/>
              <a:gd name="connsiteX0" fmla="*/ 0 w 2191407"/>
              <a:gd name="connsiteY0" fmla="*/ 0 h 1513489"/>
              <a:gd name="connsiteX1" fmla="*/ 1434663 w 2191407"/>
              <a:gd name="connsiteY1" fmla="*/ 0 h 1513489"/>
              <a:gd name="connsiteX2" fmla="*/ 2191407 w 2191407"/>
              <a:gd name="connsiteY2" fmla="*/ 756745 h 1513489"/>
              <a:gd name="connsiteX3" fmla="*/ 1434663 w 2191407"/>
              <a:gd name="connsiteY3" fmla="*/ 1513489 h 1513489"/>
              <a:gd name="connsiteX4" fmla="*/ 0 w 2191407"/>
              <a:gd name="connsiteY4" fmla="*/ 1513489 h 1513489"/>
              <a:gd name="connsiteX5" fmla="*/ 315310 w 2191407"/>
              <a:gd name="connsiteY5" fmla="*/ 756745 h 1513489"/>
              <a:gd name="connsiteX6" fmla="*/ 0 w 2191407"/>
              <a:gd name="connsiteY6" fmla="*/ 0 h 1513489"/>
              <a:gd name="connsiteX0" fmla="*/ 0 w 1797269"/>
              <a:gd name="connsiteY0" fmla="*/ 0 h 1513489"/>
              <a:gd name="connsiteX1" fmla="*/ 1434663 w 1797269"/>
              <a:gd name="connsiteY1" fmla="*/ 0 h 1513489"/>
              <a:gd name="connsiteX2" fmla="*/ 1797269 w 1797269"/>
              <a:gd name="connsiteY2" fmla="*/ 772510 h 1513489"/>
              <a:gd name="connsiteX3" fmla="*/ 1434663 w 1797269"/>
              <a:gd name="connsiteY3" fmla="*/ 1513489 h 1513489"/>
              <a:gd name="connsiteX4" fmla="*/ 0 w 1797269"/>
              <a:gd name="connsiteY4" fmla="*/ 1513489 h 1513489"/>
              <a:gd name="connsiteX5" fmla="*/ 315310 w 1797269"/>
              <a:gd name="connsiteY5" fmla="*/ 756745 h 1513489"/>
              <a:gd name="connsiteX6" fmla="*/ 0 w 1797269"/>
              <a:gd name="connsiteY6" fmla="*/ 0 h 1513489"/>
              <a:gd name="connsiteX0" fmla="*/ 0 w 1797269"/>
              <a:gd name="connsiteY0" fmla="*/ 0 h 1513489"/>
              <a:gd name="connsiteX1" fmla="*/ 1434663 w 1797269"/>
              <a:gd name="connsiteY1" fmla="*/ 0 h 1513489"/>
              <a:gd name="connsiteX2" fmla="*/ 1797269 w 1797269"/>
              <a:gd name="connsiteY2" fmla="*/ 772510 h 1513489"/>
              <a:gd name="connsiteX3" fmla="*/ 1434663 w 1797269"/>
              <a:gd name="connsiteY3" fmla="*/ 1513489 h 1513489"/>
              <a:gd name="connsiteX4" fmla="*/ 0 w 1797269"/>
              <a:gd name="connsiteY4" fmla="*/ 1513489 h 1513489"/>
              <a:gd name="connsiteX5" fmla="*/ 346841 w 1797269"/>
              <a:gd name="connsiteY5" fmla="*/ 804042 h 1513489"/>
              <a:gd name="connsiteX6" fmla="*/ 0 w 1797269"/>
              <a:gd name="connsiteY6" fmla="*/ 0 h 1513489"/>
              <a:gd name="connsiteX0" fmla="*/ 0 w 1797269"/>
              <a:gd name="connsiteY0" fmla="*/ 0 h 1513489"/>
              <a:gd name="connsiteX1" fmla="*/ 1434663 w 1797269"/>
              <a:gd name="connsiteY1" fmla="*/ 0 h 1513489"/>
              <a:gd name="connsiteX2" fmla="*/ 1797269 w 1797269"/>
              <a:gd name="connsiteY2" fmla="*/ 772510 h 1513489"/>
              <a:gd name="connsiteX3" fmla="*/ 1434663 w 1797269"/>
              <a:gd name="connsiteY3" fmla="*/ 1513489 h 1513489"/>
              <a:gd name="connsiteX4" fmla="*/ 0 w 1797269"/>
              <a:gd name="connsiteY4" fmla="*/ 1513489 h 1513489"/>
              <a:gd name="connsiteX5" fmla="*/ 346841 w 1797269"/>
              <a:gd name="connsiteY5" fmla="*/ 756746 h 1513489"/>
              <a:gd name="connsiteX6" fmla="*/ 0 w 1797269"/>
              <a:gd name="connsiteY6" fmla="*/ 0 h 1513489"/>
              <a:gd name="connsiteX0" fmla="*/ 0 w 1813034"/>
              <a:gd name="connsiteY0" fmla="*/ 0 h 1513489"/>
              <a:gd name="connsiteX1" fmla="*/ 1434663 w 1813034"/>
              <a:gd name="connsiteY1" fmla="*/ 0 h 1513489"/>
              <a:gd name="connsiteX2" fmla="*/ 1813034 w 1813034"/>
              <a:gd name="connsiteY2" fmla="*/ 788275 h 1513489"/>
              <a:gd name="connsiteX3" fmla="*/ 1434663 w 1813034"/>
              <a:gd name="connsiteY3" fmla="*/ 1513489 h 1513489"/>
              <a:gd name="connsiteX4" fmla="*/ 0 w 1813034"/>
              <a:gd name="connsiteY4" fmla="*/ 1513489 h 1513489"/>
              <a:gd name="connsiteX5" fmla="*/ 346841 w 1813034"/>
              <a:gd name="connsiteY5" fmla="*/ 756746 h 1513489"/>
              <a:gd name="connsiteX6" fmla="*/ 0 w 1813034"/>
              <a:gd name="connsiteY6" fmla="*/ 0 h 1513489"/>
              <a:gd name="connsiteX0" fmla="*/ 0 w 1813034"/>
              <a:gd name="connsiteY0" fmla="*/ 0 h 1513489"/>
              <a:gd name="connsiteX1" fmla="*/ 1434663 w 1813034"/>
              <a:gd name="connsiteY1" fmla="*/ 0 h 1513489"/>
              <a:gd name="connsiteX2" fmla="*/ 1813034 w 1813034"/>
              <a:gd name="connsiteY2" fmla="*/ 788275 h 1513489"/>
              <a:gd name="connsiteX3" fmla="*/ 1434663 w 1813034"/>
              <a:gd name="connsiteY3" fmla="*/ 1513489 h 1513489"/>
              <a:gd name="connsiteX4" fmla="*/ 0 w 1813034"/>
              <a:gd name="connsiteY4" fmla="*/ 1513489 h 1513489"/>
              <a:gd name="connsiteX5" fmla="*/ 346841 w 1813034"/>
              <a:gd name="connsiteY5" fmla="*/ 819808 h 1513489"/>
              <a:gd name="connsiteX6" fmla="*/ 0 w 1813034"/>
              <a:gd name="connsiteY6" fmla="*/ 0 h 1513489"/>
              <a:gd name="connsiteX0" fmla="*/ 0 w 1828800"/>
              <a:gd name="connsiteY0" fmla="*/ 0 h 1513489"/>
              <a:gd name="connsiteX1" fmla="*/ 1434663 w 1828800"/>
              <a:gd name="connsiteY1" fmla="*/ 0 h 1513489"/>
              <a:gd name="connsiteX2" fmla="*/ 1828800 w 1828800"/>
              <a:gd name="connsiteY2" fmla="*/ 819806 h 1513489"/>
              <a:gd name="connsiteX3" fmla="*/ 1434663 w 1828800"/>
              <a:gd name="connsiteY3" fmla="*/ 1513489 h 1513489"/>
              <a:gd name="connsiteX4" fmla="*/ 0 w 1828800"/>
              <a:gd name="connsiteY4" fmla="*/ 1513489 h 1513489"/>
              <a:gd name="connsiteX5" fmla="*/ 346841 w 1828800"/>
              <a:gd name="connsiteY5" fmla="*/ 819808 h 1513489"/>
              <a:gd name="connsiteX6" fmla="*/ 0 w 1828800"/>
              <a:gd name="connsiteY6" fmla="*/ 0 h 1513489"/>
              <a:gd name="connsiteX0" fmla="*/ 0 w 1828800"/>
              <a:gd name="connsiteY0" fmla="*/ 0 h 1513489"/>
              <a:gd name="connsiteX1" fmla="*/ 1434663 w 1828800"/>
              <a:gd name="connsiteY1" fmla="*/ 0 h 1513489"/>
              <a:gd name="connsiteX2" fmla="*/ 1828800 w 1828800"/>
              <a:gd name="connsiteY2" fmla="*/ 819806 h 1513489"/>
              <a:gd name="connsiteX3" fmla="*/ 1434663 w 1828800"/>
              <a:gd name="connsiteY3" fmla="*/ 1513489 h 1513489"/>
              <a:gd name="connsiteX4" fmla="*/ 0 w 1828800"/>
              <a:gd name="connsiteY4" fmla="*/ 1513489 h 1513489"/>
              <a:gd name="connsiteX5" fmla="*/ 362606 w 1828800"/>
              <a:gd name="connsiteY5" fmla="*/ 804043 h 1513489"/>
              <a:gd name="connsiteX6" fmla="*/ 0 w 1828800"/>
              <a:gd name="connsiteY6" fmla="*/ 0 h 1513489"/>
              <a:gd name="connsiteX0" fmla="*/ 0 w 1828800"/>
              <a:gd name="connsiteY0" fmla="*/ 0 h 1513489"/>
              <a:gd name="connsiteX1" fmla="*/ 1434663 w 1828800"/>
              <a:gd name="connsiteY1" fmla="*/ 0 h 1513489"/>
              <a:gd name="connsiteX2" fmla="*/ 1828800 w 1828800"/>
              <a:gd name="connsiteY2" fmla="*/ 788275 h 1513489"/>
              <a:gd name="connsiteX3" fmla="*/ 1434663 w 1828800"/>
              <a:gd name="connsiteY3" fmla="*/ 1513489 h 1513489"/>
              <a:gd name="connsiteX4" fmla="*/ 0 w 1828800"/>
              <a:gd name="connsiteY4" fmla="*/ 1513489 h 1513489"/>
              <a:gd name="connsiteX5" fmla="*/ 362606 w 1828800"/>
              <a:gd name="connsiteY5" fmla="*/ 804043 h 1513489"/>
              <a:gd name="connsiteX6" fmla="*/ 0 w 1828800"/>
              <a:gd name="connsiteY6" fmla="*/ 0 h 1513489"/>
              <a:gd name="connsiteX0" fmla="*/ 0 w 1828800"/>
              <a:gd name="connsiteY0" fmla="*/ 0 h 1513489"/>
              <a:gd name="connsiteX1" fmla="*/ 1434663 w 1828800"/>
              <a:gd name="connsiteY1" fmla="*/ 0 h 1513489"/>
              <a:gd name="connsiteX2" fmla="*/ 1828800 w 1828800"/>
              <a:gd name="connsiteY2" fmla="*/ 788275 h 1513489"/>
              <a:gd name="connsiteX3" fmla="*/ 1434663 w 1828800"/>
              <a:gd name="connsiteY3" fmla="*/ 1513489 h 1513489"/>
              <a:gd name="connsiteX4" fmla="*/ 0 w 1828800"/>
              <a:gd name="connsiteY4" fmla="*/ 1513489 h 1513489"/>
              <a:gd name="connsiteX5" fmla="*/ 362606 w 1828800"/>
              <a:gd name="connsiteY5" fmla="*/ 804043 h 1513489"/>
              <a:gd name="connsiteX6" fmla="*/ 0 w 1828800"/>
              <a:gd name="connsiteY6" fmla="*/ 0 h 1513489"/>
              <a:gd name="connsiteX0" fmla="*/ 0 w 1828800"/>
              <a:gd name="connsiteY0" fmla="*/ 0 h 1513489"/>
              <a:gd name="connsiteX1" fmla="*/ 1434663 w 1828800"/>
              <a:gd name="connsiteY1" fmla="*/ 0 h 1513489"/>
              <a:gd name="connsiteX2" fmla="*/ 1828800 w 1828800"/>
              <a:gd name="connsiteY2" fmla="*/ 788275 h 1513489"/>
              <a:gd name="connsiteX3" fmla="*/ 1434663 w 1828800"/>
              <a:gd name="connsiteY3" fmla="*/ 1513489 h 1513489"/>
              <a:gd name="connsiteX4" fmla="*/ 0 w 1828800"/>
              <a:gd name="connsiteY4" fmla="*/ 1513489 h 1513489"/>
              <a:gd name="connsiteX5" fmla="*/ 362606 w 1828800"/>
              <a:gd name="connsiteY5" fmla="*/ 794518 h 1513489"/>
              <a:gd name="connsiteX6" fmla="*/ 0 w 1828800"/>
              <a:gd name="connsiteY6" fmla="*/ 0 h 151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1513489">
                <a:moveTo>
                  <a:pt x="0" y="0"/>
                </a:moveTo>
                <a:lnTo>
                  <a:pt x="1434663" y="0"/>
                </a:lnTo>
                <a:lnTo>
                  <a:pt x="1828800" y="788275"/>
                </a:lnTo>
                <a:lnTo>
                  <a:pt x="1434663" y="1513489"/>
                </a:lnTo>
                <a:lnTo>
                  <a:pt x="0" y="1513489"/>
                </a:lnTo>
                <a:lnTo>
                  <a:pt x="362606" y="794518"/>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smtClean="0">
                <a:solidFill>
                  <a:schemeClr val="bg1"/>
                </a:solidFill>
              </a:rPr>
              <a:t>Sopimuskausi</a:t>
            </a:r>
            <a:endParaRPr lang="fi-FI" sz="1200" b="1" dirty="0">
              <a:solidFill>
                <a:schemeClr val="bg1"/>
              </a:solidFill>
            </a:endParaRPr>
          </a:p>
        </p:txBody>
      </p:sp>
      <p:sp>
        <p:nvSpPr>
          <p:cNvPr id="34" name="Tekstiruutu 33"/>
          <p:cNvSpPr txBox="1"/>
          <p:nvPr/>
        </p:nvSpPr>
        <p:spPr>
          <a:xfrm>
            <a:off x="7891682" y="4225336"/>
            <a:ext cx="1675972" cy="338554"/>
          </a:xfrm>
          <a:prstGeom prst="rect">
            <a:avLst/>
          </a:prstGeom>
          <a:noFill/>
        </p:spPr>
        <p:txBody>
          <a:bodyPr wrap="none" rtlCol="0">
            <a:spAutoFit/>
          </a:bodyPr>
          <a:lstStyle/>
          <a:p>
            <a:r>
              <a:rPr lang="fi-FI" sz="1600" b="1" dirty="0" smtClean="0">
                <a:solidFill>
                  <a:schemeClr val="tx1">
                    <a:lumMod val="75000"/>
                    <a:lumOff val="25000"/>
                  </a:schemeClr>
                </a:solidFill>
              </a:rPr>
              <a:t>3.vaihe: pilotointi</a:t>
            </a:r>
            <a:endParaRPr lang="fi-FI" sz="1600" b="1" dirty="0">
              <a:solidFill>
                <a:schemeClr val="tx1">
                  <a:lumMod val="75000"/>
                  <a:lumOff val="25000"/>
                </a:schemeClr>
              </a:solidFill>
            </a:endParaRPr>
          </a:p>
        </p:txBody>
      </p:sp>
      <p:sp>
        <p:nvSpPr>
          <p:cNvPr id="35" name="Tekstiruutu 34"/>
          <p:cNvSpPr txBox="1"/>
          <p:nvPr/>
        </p:nvSpPr>
        <p:spPr>
          <a:xfrm>
            <a:off x="9696190" y="4237428"/>
            <a:ext cx="1698991" cy="338554"/>
          </a:xfrm>
          <a:prstGeom prst="rect">
            <a:avLst/>
          </a:prstGeom>
          <a:noFill/>
        </p:spPr>
        <p:txBody>
          <a:bodyPr wrap="none" rtlCol="0">
            <a:spAutoFit/>
          </a:bodyPr>
          <a:lstStyle/>
          <a:p>
            <a:r>
              <a:rPr lang="fi-FI" sz="1600" b="1" dirty="0">
                <a:solidFill>
                  <a:schemeClr val="tx1">
                    <a:lumMod val="75000"/>
                    <a:lumOff val="25000"/>
                  </a:schemeClr>
                </a:solidFill>
              </a:rPr>
              <a:t>4</a:t>
            </a:r>
            <a:r>
              <a:rPr lang="fi-FI" sz="1600" b="1" dirty="0" smtClean="0">
                <a:solidFill>
                  <a:schemeClr val="tx1">
                    <a:lumMod val="75000"/>
                    <a:lumOff val="25000"/>
                  </a:schemeClr>
                </a:solidFill>
              </a:rPr>
              <a:t>. vaihe: hankinta</a:t>
            </a:r>
            <a:endParaRPr lang="fi-FI" sz="1600" b="1" dirty="0">
              <a:solidFill>
                <a:schemeClr val="tx1">
                  <a:lumMod val="75000"/>
                  <a:lumOff val="25000"/>
                </a:schemeClr>
              </a:solidFill>
            </a:endParaRPr>
          </a:p>
        </p:txBody>
      </p:sp>
      <p:sp>
        <p:nvSpPr>
          <p:cNvPr id="36" name="Lovettu nuolenkärki 35"/>
          <p:cNvSpPr/>
          <p:nvPr/>
        </p:nvSpPr>
        <p:spPr>
          <a:xfrm>
            <a:off x="4073624" y="5164960"/>
            <a:ext cx="1714243" cy="372660"/>
          </a:xfrm>
          <a:prstGeom prst="chevron">
            <a:avLst/>
          </a:prstGeom>
          <a:solidFill>
            <a:srgbClr val="61B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smtClean="0">
                <a:solidFill>
                  <a:schemeClr val="bg1"/>
                </a:solidFill>
              </a:rPr>
              <a:t>Välitavoite ja maksu </a:t>
            </a:r>
            <a:endParaRPr lang="fi-FI" sz="1200" b="1" dirty="0">
              <a:solidFill>
                <a:schemeClr val="bg1"/>
              </a:solidFill>
            </a:endParaRPr>
          </a:p>
        </p:txBody>
      </p:sp>
      <p:sp>
        <p:nvSpPr>
          <p:cNvPr id="37" name="Lovettu nuolenkärki 36"/>
          <p:cNvSpPr/>
          <p:nvPr/>
        </p:nvSpPr>
        <p:spPr>
          <a:xfrm>
            <a:off x="4077686" y="5593853"/>
            <a:ext cx="1714243" cy="372660"/>
          </a:xfrm>
          <a:prstGeom prst="chevron">
            <a:avLst/>
          </a:prstGeom>
          <a:solidFill>
            <a:srgbClr val="61B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smtClean="0">
                <a:solidFill>
                  <a:schemeClr val="bg1"/>
                </a:solidFill>
              </a:rPr>
              <a:t>Välitavoite ja maksu </a:t>
            </a:r>
            <a:endParaRPr lang="fi-FI" sz="1200" b="1" dirty="0">
              <a:solidFill>
                <a:schemeClr val="bg1"/>
              </a:solidFill>
            </a:endParaRPr>
          </a:p>
        </p:txBody>
      </p:sp>
      <p:sp>
        <p:nvSpPr>
          <p:cNvPr id="38" name="Lovettu nuolenkärki 37"/>
          <p:cNvSpPr/>
          <p:nvPr/>
        </p:nvSpPr>
        <p:spPr>
          <a:xfrm>
            <a:off x="5992413" y="4714769"/>
            <a:ext cx="1714243" cy="372660"/>
          </a:xfrm>
          <a:prstGeom prst="chevron">
            <a:avLst/>
          </a:prstGeom>
          <a:solidFill>
            <a:srgbClr val="61B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smtClean="0">
                <a:solidFill>
                  <a:schemeClr val="bg1"/>
                </a:solidFill>
              </a:rPr>
              <a:t>Välitavoite ja maksu </a:t>
            </a:r>
            <a:endParaRPr lang="fi-FI" sz="1200" b="1" dirty="0">
              <a:solidFill>
                <a:schemeClr val="bg1"/>
              </a:solidFill>
            </a:endParaRPr>
          </a:p>
        </p:txBody>
      </p:sp>
      <p:sp>
        <p:nvSpPr>
          <p:cNvPr id="39" name="Lovettu nuolenkärki 38"/>
          <p:cNvSpPr/>
          <p:nvPr/>
        </p:nvSpPr>
        <p:spPr>
          <a:xfrm>
            <a:off x="5992412" y="5164960"/>
            <a:ext cx="1714243" cy="372660"/>
          </a:xfrm>
          <a:prstGeom prst="chevron">
            <a:avLst/>
          </a:prstGeom>
          <a:solidFill>
            <a:srgbClr val="61B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smtClean="0">
                <a:solidFill>
                  <a:schemeClr val="bg1"/>
                </a:solidFill>
              </a:rPr>
              <a:t>Välitavoite ja maksu </a:t>
            </a:r>
            <a:endParaRPr lang="fi-FI" sz="1200" b="1" dirty="0">
              <a:solidFill>
                <a:schemeClr val="bg1"/>
              </a:solidFill>
            </a:endParaRPr>
          </a:p>
        </p:txBody>
      </p:sp>
      <p:sp>
        <p:nvSpPr>
          <p:cNvPr id="40" name="Lovettu nuolenkärki 39"/>
          <p:cNvSpPr/>
          <p:nvPr/>
        </p:nvSpPr>
        <p:spPr>
          <a:xfrm>
            <a:off x="7931138" y="4714769"/>
            <a:ext cx="1714243" cy="372660"/>
          </a:xfrm>
          <a:prstGeom prst="chevron">
            <a:avLst/>
          </a:prstGeom>
          <a:solidFill>
            <a:srgbClr val="61B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smtClean="0">
                <a:solidFill>
                  <a:schemeClr val="bg1"/>
                </a:solidFill>
              </a:rPr>
              <a:t>Välitavoite ja maksu </a:t>
            </a:r>
            <a:endParaRPr lang="fi-FI" sz="1200" b="1" dirty="0">
              <a:solidFill>
                <a:schemeClr val="bg1"/>
              </a:solidFill>
            </a:endParaRPr>
          </a:p>
        </p:txBody>
      </p:sp>
      <p:sp>
        <p:nvSpPr>
          <p:cNvPr id="41" name="Lovettu nuolenkärki 40"/>
          <p:cNvSpPr/>
          <p:nvPr/>
        </p:nvSpPr>
        <p:spPr>
          <a:xfrm>
            <a:off x="9790203" y="4714769"/>
            <a:ext cx="1714243" cy="372660"/>
          </a:xfrm>
          <a:prstGeom prst="chevron">
            <a:avLst/>
          </a:prstGeom>
          <a:solidFill>
            <a:srgbClr val="61B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smtClean="0">
                <a:solidFill>
                  <a:schemeClr val="bg1"/>
                </a:solidFill>
              </a:rPr>
              <a:t>Tuotanto</a:t>
            </a:r>
            <a:endParaRPr lang="fi-FI" sz="1200" b="1" dirty="0">
              <a:solidFill>
                <a:schemeClr val="bg1"/>
              </a:solidFill>
            </a:endParaRPr>
          </a:p>
        </p:txBody>
      </p:sp>
      <p:sp>
        <p:nvSpPr>
          <p:cNvPr id="44" name="Vastakkaisista kulmista pyöristetty suorakulmio 43"/>
          <p:cNvSpPr/>
          <p:nvPr/>
        </p:nvSpPr>
        <p:spPr>
          <a:xfrm>
            <a:off x="690228" y="3581786"/>
            <a:ext cx="914400" cy="527626"/>
          </a:xfrm>
          <a:prstGeom prst="round2Diag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smtClean="0"/>
              <a:t>Hankinta-ilmoitus</a:t>
            </a:r>
            <a:endParaRPr lang="fi-FI" sz="1200" b="1" dirty="0"/>
          </a:p>
        </p:txBody>
      </p:sp>
      <p:sp>
        <p:nvSpPr>
          <p:cNvPr id="2" name="Suorakulmio 1"/>
          <p:cNvSpPr/>
          <p:nvPr/>
        </p:nvSpPr>
        <p:spPr>
          <a:xfrm>
            <a:off x="1018576" y="1623599"/>
            <a:ext cx="4349575" cy="1475469"/>
          </a:xfrm>
          <a:prstGeom prst="rect">
            <a:avLst/>
          </a:prstGeom>
        </p:spPr>
        <p:txBody>
          <a:bodyPr wrap="square">
            <a:spAutoFit/>
          </a:bodyPr>
          <a:lstStyle/>
          <a:p>
            <a:pPr marL="0" lvl="7">
              <a:lnSpc>
                <a:spcPct val="80000"/>
              </a:lnSpc>
              <a:spcBef>
                <a:spcPts val="1200"/>
              </a:spcBef>
              <a:spcAft>
                <a:spcPts val="201"/>
              </a:spcAft>
              <a:buClr>
                <a:schemeClr val="accent1"/>
              </a:buClr>
              <a:buSzPct val="100000"/>
            </a:pPr>
            <a:r>
              <a:rPr lang="fi-FI" sz="1400" i="1" dirty="0">
                <a:solidFill>
                  <a:schemeClr val="accent2">
                    <a:lumMod val="75000"/>
                  </a:schemeClr>
                </a:solidFill>
                <a:ea typeface="Calibri" panose="020F0502020204030204" pitchFamily="34" charset="0"/>
              </a:rPr>
              <a:t>”Innovaatiokumppanuus sopii sellaisiin </a:t>
            </a:r>
            <a:r>
              <a:rPr lang="fi-FI" sz="1400" i="1" dirty="0" smtClean="0">
                <a:solidFill>
                  <a:schemeClr val="accent2">
                    <a:lumMod val="75000"/>
                  </a:schemeClr>
                </a:solidFill>
                <a:ea typeface="Calibri" panose="020F0502020204030204" pitchFamily="34" charset="0"/>
              </a:rPr>
              <a:t>kompleksisiin </a:t>
            </a:r>
            <a:r>
              <a:rPr lang="fi-FI" sz="1400" i="1" dirty="0">
                <a:solidFill>
                  <a:schemeClr val="accent2">
                    <a:lumMod val="75000"/>
                  </a:schemeClr>
                </a:solidFill>
                <a:ea typeface="Calibri" panose="020F0502020204030204" pitchFamily="34" charset="0"/>
              </a:rPr>
              <a:t>vaikuttavuusperusteisiin hankintoihin, jotka täyttävät innovatiivisen hankinnan kriteerit. </a:t>
            </a:r>
            <a:r>
              <a:rPr lang="fi-FI" sz="1400" i="1" dirty="0" smtClean="0">
                <a:solidFill>
                  <a:schemeClr val="accent2">
                    <a:lumMod val="75000"/>
                  </a:schemeClr>
                </a:solidFill>
                <a:ea typeface="Calibri" panose="020F0502020204030204" pitchFamily="34" charset="0"/>
              </a:rPr>
              <a:t>Käytännössä innovaatiokumppanuuteen </a:t>
            </a:r>
            <a:r>
              <a:rPr lang="fi-FI" sz="1400" i="1" dirty="0">
                <a:solidFill>
                  <a:schemeClr val="accent2">
                    <a:lumMod val="75000"/>
                  </a:schemeClr>
                </a:solidFill>
                <a:ea typeface="Calibri" panose="020F0502020204030204" pitchFamily="34" charset="0"/>
              </a:rPr>
              <a:t>sopivat sellaiset vaikuttavuusperusteiset hankinnat, joissa haaste edellyttää ainakin joltain osin </a:t>
            </a:r>
            <a:r>
              <a:rPr lang="fi-FI" sz="1400" i="1" dirty="0" err="1" smtClean="0">
                <a:solidFill>
                  <a:schemeClr val="accent2">
                    <a:lumMod val="75000"/>
                  </a:schemeClr>
                </a:solidFill>
                <a:ea typeface="Calibri" panose="020F0502020204030204" pitchFamily="34" charset="0"/>
              </a:rPr>
              <a:t>t&amp;k-vaihetta</a:t>
            </a:r>
            <a:r>
              <a:rPr lang="fi-FI" sz="1400" i="1" dirty="0" smtClean="0">
                <a:solidFill>
                  <a:schemeClr val="accent2">
                    <a:lumMod val="75000"/>
                  </a:schemeClr>
                </a:solidFill>
                <a:ea typeface="Calibri" panose="020F0502020204030204" pitchFamily="34" charset="0"/>
              </a:rPr>
              <a:t> </a:t>
            </a:r>
            <a:r>
              <a:rPr lang="fi-FI" sz="1400" i="1" dirty="0">
                <a:solidFill>
                  <a:schemeClr val="accent2">
                    <a:lumMod val="75000"/>
                  </a:schemeClr>
                </a:solidFill>
                <a:ea typeface="Calibri" panose="020F0502020204030204" pitchFamily="34" charset="0"/>
              </a:rPr>
              <a:t>ja pilotointia</a:t>
            </a:r>
            <a:r>
              <a:rPr lang="fi-FI" sz="1400" i="1" dirty="0" smtClean="0">
                <a:solidFill>
                  <a:schemeClr val="accent2">
                    <a:lumMod val="75000"/>
                  </a:schemeClr>
                </a:solidFill>
                <a:ea typeface="Calibri" panose="020F0502020204030204" pitchFamily="34" charset="0"/>
              </a:rPr>
              <a:t>.” </a:t>
            </a:r>
            <a:br>
              <a:rPr lang="fi-FI" sz="1400" i="1" dirty="0" smtClean="0">
                <a:solidFill>
                  <a:schemeClr val="accent2">
                    <a:lumMod val="75000"/>
                  </a:schemeClr>
                </a:solidFill>
                <a:ea typeface="Calibri" panose="020F0502020204030204" pitchFamily="34" charset="0"/>
              </a:rPr>
            </a:br>
            <a:r>
              <a:rPr lang="fi-FI" sz="1400" i="1" dirty="0" smtClean="0">
                <a:solidFill>
                  <a:schemeClr val="accent2">
                    <a:lumMod val="75000"/>
                  </a:schemeClr>
                </a:solidFill>
                <a:ea typeface="Calibri" panose="020F0502020204030204" pitchFamily="34" charset="0"/>
              </a:rPr>
              <a:t/>
            </a:r>
            <a:br>
              <a:rPr lang="fi-FI" sz="1400" i="1" dirty="0" smtClean="0">
                <a:solidFill>
                  <a:schemeClr val="accent2">
                    <a:lumMod val="75000"/>
                  </a:schemeClr>
                </a:solidFill>
                <a:ea typeface="Calibri" panose="020F0502020204030204" pitchFamily="34" charset="0"/>
              </a:rPr>
            </a:br>
            <a:r>
              <a:rPr lang="fi-FI" sz="1400" i="1" dirty="0" smtClean="0">
                <a:solidFill>
                  <a:schemeClr val="tx1">
                    <a:lumMod val="75000"/>
                    <a:lumOff val="25000"/>
                  </a:schemeClr>
                </a:solidFill>
              </a:rPr>
              <a:t>lähde:</a:t>
            </a:r>
            <a:r>
              <a:rPr lang="fi-FI" sz="1400" dirty="0" smtClean="0">
                <a:solidFill>
                  <a:schemeClr val="tx1">
                    <a:lumMod val="75000"/>
                    <a:lumOff val="25000"/>
                  </a:schemeClr>
                </a:solidFill>
              </a:rPr>
              <a:t> Pyykkönen </a:t>
            </a:r>
            <a:r>
              <a:rPr lang="fi-FI" sz="1400" dirty="0">
                <a:solidFill>
                  <a:schemeClr val="tx1">
                    <a:lumMod val="75000"/>
                    <a:lumOff val="25000"/>
                  </a:schemeClr>
                </a:solidFill>
              </a:rPr>
              <a:t>2016, 15</a:t>
            </a:r>
            <a:r>
              <a:rPr lang="fi-FI" sz="1400" dirty="0" smtClean="0">
                <a:solidFill>
                  <a:schemeClr val="tx1">
                    <a:lumMod val="75000"/>
                    <a:lumOff val="25000"/>
                  </a:schemeClr>
                </a:solidFill>
              </a:rPr>
              <a:t>.</a:t>
            </a:r>
            <a:endParaRPr lang="fi-FI" sz="1400" dirty="0">
              <a:solidFill>
                <a:schemeClr val="tx1">
                  <a:lumMod val="75000"/>
                  <a:lumOff val="25000"/>
                </a:schemeClr>
              </a:solidFill>
            </a:endParaRPr>
          </a:p>
        </p:txBody>
      </p:sp>
      <p:sp>
        <p:nvSpPr>
          <p:cNvPr id="10" name="Suorakulmio 9"/>
          <p:cNvSpPr/>
          <p:nvPr/>
        </p:nvSpPr>
        <p:spPr>
          <a:xfrm>
            <a:off x="165564" y="3220748"/>
            <a:ext cx="1378583" cy="307777"/>
          </a:xfrm>
          <a:prstGeom prst="rect">
            <a:avLst/>
          </a:prstGeom>
        </p:spPr>
        <p:txBody>
          <a:bodyPr wrap="none">
            <a:spAutoFit/>
          </a:bodyPr>
          <a:lstStyle/>
          <a:p>
            <a:r>
              <a:rPr lang="fi-FI" sz="1400" b="1" i="1" dirty="0" smtClean="0">
                <a:solidFill>
                  <a:schemeClr val="tx1">
                    <a:lumMod val="75000"/>
                    <a:lumOff val="25000"/>
                  </a:schemeClr>
                </a:solidFill>
              </a:rPr>
              <a:t>Kilpailutusvaihe</a:t>
            </a:r>
            <a:endParaRPr lang="fi-FI" sz="1400" dirty="0">
              <a:solidFill>
                <a:schemeClr val="tx1">
                  <a:lumMod val="75000"/>
                  <a:lumOff val="25000"/>
                </a:schemeClr>
              </a:solidFill>
            </a:endParaRPr>
          </a:p>
        </p:txBody>
      </p:sp>
      <p:sp>
        <p:nvSpPr>
          <p:cNvPr id="42" name="Suorakulmio 41"/>
          <p:cNvSpPr/>
          <p:nvPr/>
        </p:nvSpPr>
        <p:spPr>
          <a:xfrm>
            <a:off x="165564" y="4510902"/>
            <a:ext cx="1563633" cy="307777"/>
          </a:xfrm>
          <a:prstGeom prst="rect">
            <a:avLst/>
          </a:prstGeom>
        </p:spPr>
        <p:txBody>
          <a:bodyPr wrap="none">
            <a:spAutoFit/>
          </a:bodyPr>
          <a:lstStyle/>
          <a:p>
            <a:r>
              <a:rPr lang="fi-FI" sz="1400" b="1" i="1" dirty="0" smtClean="0">
                <a:solidFill>
                  <a:schemeClr val="tx1">
                    <a:lumMod val="75000"/>
                    <a:lumOff val="25000"/>
                  </a:schemeClr>
                </a:solidFill>
              </a:rPr>
              <a:t>Kumppanuusvaihe</a:t>
            </a:r>
            <a:endParaRPr lang="fi-FI" sz="1400" dirty="0">
              <a:solidFill>
                <a:schemeClr val="tx1">
                  <a:lumMod val="75000"/>
                  <a:lumOff val="25000"/>
                </a:schemeClr>
              </a:solidFill>
            </a:endParaRPr>
          </a:p>
        </p:txBody>
      </p:sp>
      <p:sp>
        <p:nvSpPr>
          <p:cNvPr id="43" name="Ellipsi 42">
            <a:hlinkClick r:id="rId5"/>
          </p:cNvPr>
          <p:cNvSpPr/>
          <p:nvPr/>
        </p:nvSpPr>
        <p:spPr>
          <a:xfrm>
            <a:off x="8366510" y="254106"/>
            <a:ext cx="1014733" cy="101473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800" b="1" dirty="0"/>
          </a:p>
        </p:txBody>
      </p:sp>
      <p:sp>
        <p:nvSpPr>
          <p:cNvPr id="17" name="Tekstiruutu 16">
            <a:hlinkClick r:id="rId5"/>
          </p:cNvPr>
          <p:cNvSpPr txBox="1"/>
          <p:nvPr/>
        </p:nvSpPr>
        <p:spPr>
          <a:xfrm>
            <a:off x="8313816" y="396765"/>
            <a:ext cx="1120120" cy="769441"/>
          </a:xfrm>
          <a:prstGeom prst="rect">
            <a:avLst/>
          </a:prstGeom>
          <a:noFill/>
        </p:spPr>
        <p:txBody>
          <a:bodyPr wrap="square" rtlCol="0">
            <a:spAutoFit/>
          </a:bodyPr>
          <a:lstStyle/>
          <a:p>
            <a:pPr algn="ctr"/>
            <a:r>
              <a:rPr lang="fi-FI" sz="1100" dirty="0" smtClean="0">
                <a:solidFill>
                  <a:schemeClr val="bg1"/>
                </a:solidFill>
              </a:rPr>
              <a:t>Innovaatio-</a:t>
            </a:r>
            <a:br>
              <a:rPr lang="fi-FI" sz="1100" dirty="0" smtClean="0">
                <a:solidFill>
                  <a:schemeClr val="bg1"/>
                </a:solidFill>
              </a:rPr>
            </a:br>
            <a:r>
              <a:rPr lang="fi-FI" sz="1100" dirty="0" smtClean="0">
                <a:solidFill>
                  <a:schemeClr val="bg1"/>
                </a:solidFill>
              </a:rPr>
              <a:t>kumppanuuden käsikirja</a:t>
            </a:r>
          </a:p>
          <a:p>
            <a:pPr algn="ctr"/>
            <a:r>
              <a:rPr lang="fi-FI" sz="1100" dirty="0" smtClean="0">
                <a:solidFill>
                  <a:schemeClr val="bg1"/>
                </a:solidFill>
              </a:rPr>
              <a:t>(</a:t>
            </a:r>
            <a:r>
              <a:rPr lang="fi-FI" sz="1100" dirty="0">
                <a:solidFill>
                  <a:schemeClr val="bg1"/>
                </a:solidFill>
              </a:rPr>
              <a:t>T</a:t>
            </a:r>
            <a:r>
              <a:rPr lang="fi-FI" sz="1100" dirty="0" smtClean="0">
                <a:solidFill>
                  <a:schemeClr val="bg1"/>
                </a:solidFill>
              </a:rPr>
              <a:t>ekes)</a:t>
            </a:r>
            <a:endParaRPr lang="fi-FI" sz="1100" dirty="0">
              <a:solidFill>
                <a:schemeClr val="bg1"/>
              </a:solidFill>
            </a:endParaRPr>
          </a:p>
        </p:txBody>
      </p:sp>
      <p:pic>
        <p:nvPicPr>
          <p:cNvPr id="45" name="Kuva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00206">
            <a:off x="9202598" y="962642"/>
            <a:ext cx="328285" cy="328285"/>
          </a:xfrm>
          <a:prstGeom prst="rect">
            <a:avLst/>
          </a:prstGeom>
          <a:noFill/>
        </p:spPr>
      </p:pic>
    </p:spTree>
    <p:extLst>
      <p:ext uri="{BB962C8B-B14F-4D97-AF65-F5344CB8AC3E}">
        <p14:creationId xmlns:p14="http://schemas.microsoft.com/office/powerpoint/2010/main" val="5477392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Alatunnisteen paikkamerkki 4"/>
          <p:cNvSpPr>
            <a:spLocks noGrp="1"/>
          </p:cNvSpPr>
          <p:nvPr>
            <p:ph type="ftr" sz="quarter" idx="11"/>
          </p:nvPr>
        </p:nvSpPr>
        <p:spPr/>
        <p:txBody>
          <a:bodyPr/>
          <a:lstStyle/>
          <a:p>
            <a:r>
              <a:rPr lang="fi-FI" smtClean="0"/>
              <a:t>HANKINNAN SUUNNITTELU</a:t>
            </a:r>
            <a:endParaRPr lang="fi-FI" dirty="0"/>
          </a:p>
        </p:txBody>
      </p:sp>
      <p:sp>
        <p:nvSpPr>
          <p:cNvPr id="6" name="Suorakulmio 5">
            <a:hlinkClick r:id="rId4" action="ppaction://hlinksldjump"/>
          </p:cNvPr>
          <p:cNvSpPr/>
          <p:nvPr/>
        </p:nvSpPr>
        <p:spPr>
          <a:xfrm>
            <a:off x="11155680" y="5758040"/>
            <a:ext cx="833120" cy="406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800" dirty="0" smtClean="0"/>
              <a:t>PALAA MENETTELYN VALINTAAN</a:t>
            </a:r>
            <a:endParaRPr lang="fi-FI" sz="800" dirty="0"/>
          </a:p>
        </p:txBody>
      </p:sp>
      <p:graphicFrame>
        <p:nvGraphicFramePr>
          <p:cNvPr id="7" name="Taulukko 6"/>
          <p:cNvGraphicFramePr>
            <a:graphicFrameLocks noGrp="1"/>
          </p:cNvGraphicFramePr>
          <p:nvPr>
            <p:extLst>
              <p:ext uri="{D42A27DB-BD31-4B8C-83A1-F6EECF244321}">
                <p14:modId xmlns:p14="http://schemas.microsoft.com/office/powerpoint/2010/main" val="2201204024"/>
              </p:ext>
            </p:extLst>
          </p:nvPr>
        </p:nvGraphicFramePr>
        <p:xfrm>
          <a:off x="414219" y="2397703"/>
          <a:ext cx="3555414" cy="3031167"/>
        </p:xfrm>
        <a:graphic>
          <a:graphicData uri="http://schemas.openxmlformats.org/drawingml/2006/table">
            <a:tbl>
              <a:tblPr firstRow="1" bandRow="1">
                <a:tableStyleId>{5C22544A-7EE6-4342-B048-85BDC9FD1C3A}</a:tableStyleId>
              </a:tblPr>
              <a:tblGrid>
                <a:gridCol w="1777707"/>
                <a:gridCol w="1777707"/>
              </a:tblGrid>
              <a:tr h="360463">
                <a:tc gridSpan="2">
                  <a:txBody>
                    <a:bodyPr/>
                    <a:lstStyle/>
                    <a:p>
                      <a:pPr algn="ctr"/>
                      <a:r>
                        <a:rPr lang="fi-FI" sz="1600" dirty="0" smtClean="0"/>
                        <a:t>1. Osallistumispyyntö</a:t>
                      </a:r>
                      <a:endParaRPr lang="fi-FI" sz="1600" dirty="0"/>
                    </a:p>
                  </a:txBody>
                  <a:tcPr/>
                </a:tc>
                <a:tc hMerge="1">
                  <a:txBody>
                    <a:bodyPr/>
                    <a:lstStyle/>
                    <a:p>
                      <a:endParaRPr lang="fi-FI"/>
                    </a:p>
                  </a:txBody>
                  <a:tcPr/>
                </a:tc>
              </a:tr>
              <a:tr h="2670704">
                <a:tc>
                  <a:txBody>
                    <a:bodyPr/>
                    <a:lstStyle/>
                    <a:p>
                      <a:pPr algn="l"/>
                      <a:r>
                        <a:rPr lang="fi-FI" sz="1200" b="1" dirty="0" smtClean="0"/>
                        <a:t>Osallistumispyynnön</a:t>
                      </a:r>
                      <a:r>
                        <a:rPr lang="fi-FI" sz="1200" b="1" baseline="0" dirty="0" smtClean="0"/>
                        <a:t> julkaisu. </a:t>
                      </a:r>
                    </a:p>
                    <a:p>
                      <a:pPr algn="l"/>
                      <a:r>
                        <a:rPr lang="fi-FI" sz="1200" b="1" baseline="0" dirty="0" smtClean="0"/>
                        <a:t/>
                      </a:r>
                      <a:br>
                        <a:rPr lang="fi-FI" sz="1200" b="1" baseline="0" dirty="0" smtClean="0"/>
                      </a:br>
                      <a:r>
                        <a:rPr lang="fi-FI" sz="1100" b="0" kern="1200" baseline="0" dirty="0" smtClean="0">
                          <a:solidFill>
                            <a:schemeClr val="dk1"/>
                          </a:solidFill>
                          <a:latin typeface="+mn-lt"/>
                          <a:ea typeface="+mn-ea"/>
                          <a:cs typeface="+mn-cs"/>
                        </a:rPr>
                        <a:t>Tilaaja julkaisee hankintailmoituksen ja alustavan tarjouspyynnön, sis</a:t>
                      </a:r>
                      <a:r>
                        <a:rPr lang="fi-FI" sz="1200" b="0" kern="1200" baseline="0" dirty="0" smtClean="0">
                          <a:solidFill>
                            <a:schemeClr val="dk1"/>
                          </a:solidFill>
                          <a:latin typeface="+mn-lt"/>
                          <a:ea typeface="+mn-ea"/>
                          <a:cs typeface="+mn-cs"/>
                        </a:rPr>
                        <a:t>ältäen</a:t>
                      </a:r>
                      <a:r>
                        <a:rPr lang="fi-FI" sz="1200" b="1" kern="1200" baseline="0" dirty="0" smtClean="0">
                          <a:solidFill>
                            <a:schemeClr val="dk1"/>
                          </a:solidFill>
                          <a:latin typeface="+mn-lt"/>
                          <a:ea typeface="+mn-ea"/>
                          <a:cs typeface="+mn-cs"/>
                        </a:rPr>
                        <a:t> </a:t>
                      </a:r>
                      <a:r>
                        <a:rPr lang="fi-FI" sz="1200" b="0" kern="1200" baseline="0" dirty="0" smtClean="0">
                          <a:solidFill>
                            <a:schemeClr val="dk1"/>
                          </a:solidFill>
                          <a:latin typeface="+mn-lt"/>
                          <a:ea typeface="+mn-ea"/>
                          <a:cs typeface="+mn-cs"/>
                        </a:rPr>
                        <a:t>alustava</a:t>
                      </a:r>
                      <a:r>
                        <a:rPr lang="fi-FI" sz="1200" b="1" kern="1200" baseline="0" dirty="0" smtClean="0">
                          <a:solidFill>
                            <a:schemeClr val="dk1"/>
                          </a:solidFill>
                          <a:latin typeface="+mn-lt"/>
                          <a:ea typeface="+mn-ea"/>
                          <a:cs typeface="+mn-cs"/>
                        </a:rPr>
                        <a:t> </a:t>
                      </a:r>
                      <a:r>
                        <a:rPr lang="fi-FI" sz="1100" b="0" dirty="0" smtClean="0"/>
                        <a:t>kuvaus hankinnan kohteesta ja</a:t>
                      </a:r>
                      <a:r>
                        <a:rPr lang="fi-FI" sz="1100" b="0" baseline="0" dirty="0" smtClean="0"/>
                        <a:t> tarpeista</a:t>
                      </a:r>
                      <a:r>
                        <a:rPr lang="fi-FI" sz="1100" b="0" dirty="0" smtClean="0"/>
                        <a:t>,</a:t>
                      </a:r>
                      <a:r>
                        <a:rPr lang="fi-FI" sz="1100" b="0" baseline="0" dirty="0" smtClean="0"/>
                        <a:t> vertailuperusteet (mahdollisuus täsmentää myöhemmin) ja tarjoajien soveltuvuusvaatimukset.</a:t>
                      </a:r>
                      <a:endParaRPr lang="fi-FI" sz="1100" b="0" dirty="0"/>
                    </a:p>
                  </a:txBody>
                  <a:tcPr/>
                </a:tc>
                <a:tc>
                  <a:txBody>
                    <a:bodyPr/>
                    <a:lstStyle/>
                    <a:p>
                      <a:pPr algn="l"/>
                      <a:r>
                        <a:rPr lang="fi-FI" sz="1200" b="1" dirty="0" smtClean="0"/>
                        <a:t>Tarjoajat jättävät osallistumishakemukset.</a:t>
                      </a:r>
                    </a:p>
                    <a:p>
                      <a:pPr algn="l"/>
                      <a:r>
                        <a:rPr lang="fi-FI" sz="1200" b="1" dirty="0" smtClean="0"/>
                        <a:t> </a:t>
                      </a:r>
                    </a:p>
                    <a:p>
                      <a:pPr algn="l"/>
                      <a:r>
                        <a:rPr lang="fi-FI" sz="1100" b="0" dirty="0" smtClean="0"/>
                        <a:t>Tilaaja arvioi</a:t>
                      </a:r>
                      <a:r>
                        <a:rPr lang="fi-FI" sz="1100" b="0" baseline="0" dirty="0" smtClean="0"/>
                        <a:t> hakemukset ja valitsee ehdokkaat neuvotteluihin (vähintään 3). </a:t>
                      </a:r>
                      <a:br>
                        <a:rPr lang="fi-FI" sz="1100" b="0" baseline="0" dirty="0" smtClean="0"/>
                      </a:br>
                      <a:r>
                        <a:rPr lang="fi-FI" sz="1100" b="0" baseline="0" dirty="0" smtClean="0"/>
                        <a:t>Tilaaja pyytää tarjoajia jättämään alustavat tarjoukset, joista seuraavassa vaiheessa neuvotellaan.</a:t>
                      </a:r>
                    </a:p>
                    <a:p>
                      <a:pPr algn="l"/>
                      <a:endParaRPr lang="fi-FI" sz="1100" b="0" baseline="0" dirty="0" smtClean="0"/>
                    </a:p>
                    <a:p>
                      <a:pPr algn="l"/>
                      <a:r>
                        <a:rPr lang="fi-FI" sz="1100" b="0" baseline="0" dirty="0" smtClean="0"/>
                        <a:t>Neuvottelukutsun lähetys.</a:t>
                      </a:r>
                    </a:p>
                  </a:txBody>
                  <a:tcPr/>
                </a:tc>
              </a:tr>
            </a:tbl>
          </a:graphicData>
        </a:graphic>
      </p:graphicFrame>
      <p:graphicFrame>
        <p:nvGraphicFramePr>
          <p:cNvPr id="10" name="Taulukko 9"/>
          <p:cNvGraphicFramePr>
            <a:graphicFrameLocks noGrp="1"/>
          </p:cNvGraphicFramePr>
          <p:nvPr>
            <p:extLst>
              <p:ext uri="{D42A27DB-BD31-4B8C-83A1-F6EECF244321}">
                <p14:modId xmlns:p14="http://schemas.microsoft.com/office/powerpoint/2010/main" val="252616863"/>
              </p:ext>
            </p:extLst>
          </p:nvPr>
        </p:nvGraphicFramePr>
        <p:xfrm>
          <a:off x="4000598" y="2397572"/>
          <a:ext cx="3983468" cy="3031299"/>
        </p:xfrm>
        <a:graphic>
          <a:graphicData uri="http://schemas.openxmlformats.org/drawingml/2006/table">
            <a:tbl>
              <a:tblPr firstRow="1" bandRow="1">
                <a:tableStyleId>{5C22544A-7EE6-4342-B048-85BDC9FD1C3A}</a:tableStyleId>
              </a:tblPr>
              <a:tblGrid>
                <a:gridCol w="1991734"/>
                <a:gridCol w="1991734"/>
              </a:tblGrid>
              <a:tr h="349059">
                <a:tc gridSpan="2">
                  <a:txBody>
                    <a:bodyPr/>
                    <a:lstStyle/>
                    <a:p>
                      <a:pPr algn="ctr"/>
                      <a:r>
                        <a:rPr lang="fi-FI" sz="1600" dirty="0" smtClean="0"/>
                        <a:t>2. Neuvotteluvaihe (yksi tai useampi kierros)</a:t>
                      </a:r>
                      <a:endParaRPr lang="fi-FI" sz="1600" dirty="0"/>
                    </a:p>
                  </a:txBody>
                  <a:tcPr/>
                </a:tc>
                <a:tc hMerge="1">
                  <a:txBody>
                    <a:bodyPr/>
                    <a:lstStyle/>
                    <a:p>
                      <a:endParaRPr lang="fi-FI"/>
                    </a:p>
                  </a:txBody>
                  <a:tcPr/>
                </a:tc>
              </a:tr>
              <a:tr h="2470472">
                <a:tc>
                  <a:txBody>
                    <a:bodyPr/>
                    <a:lstStyle/>
                    <a:p>
                      <a:pPr algn="l"/>
                      <a:r>
                        <a:rPr lang="fi-FI" sz="1200" b="1" baseline="0" dirty="0" smtClean="0"/>
                        <a:t>Neuvotteluissa tavoite tarkentaa tuotteen, palvelun tai urakan sisältö ja sopimuksen reunaehdot. </a:t>
                      </a:r>
                    </a:p>
                    <a:p>
                      <a:pPr algn="l"/>
                      <a:endParaRPr lang="fi-FI" sz="1200" b="1" baseline="0" dirty="0" smtClean="0"/>
                    </a:p>
                    <a:p>
                      <a:pPr algn="l"/>
                      <a:r>
                        <a:rPr lang="fi-FI" sz="1100" b="0" kern="1200" baseline="0" dirty="0" smtClean="0">
                          <a:solidFill>
                            <a:schemeClr val="dk1"/>
                          </a:solidFill>
                          <a:latin typeface="+mn-lt"/>
                          <a:ea typeface="+mn-ea"/>
                          <a:cs typeface="+mn-cs"/>
                        </a:rPr>
                        <a:t>Neuvottelujen perustana ovat alustavat tarjoukset, neuvotellaan tarjousten sisällön parantamisesta. </a:t>
                      </a:r>
                    </a:p>
                    <a:p>
                      <a:pPr algn="l"/>
                      <a:r>
                        <a:rPr lang="fi-FI" sz="1100" b="0" kern="1200" baseline="0" dirty="0" smtClean="0">
                          <a:solidFill>
                            <a:schemeClr val="dk1"/>
                          </a:solidFill>
                          <a:latin typeface="+mn-lt"/>
                          <a:ea typeface="+mn-ea"/>
                          <a:cs typeface="+mn-cs"/>
                        </a:rPr>
                        <a:t>Neuvottelut voivat koskea kaikkia sopimuksen toteuttamiseen liittyviä ehtoja (mutta ei pakollisiksi vähimmäisvaatimuksiksi ilmoitettuja seikkoja). </a:t>
                      </a:r>
                      <a:endParaRPr lang="fi-FI" sz="1100" b="0" kern="1200" baseline="0" dirty="0">
                        <a:solidFill>
                          <a:schemeClr val="dk1"/>
                        </a:solidFill>
                        <a:latin typeface="+mn-lt"/>
                        <a:ea typeface="+mn-ea"/>
                        <a:cs typeface="+mn-cs"/>
                      </a:endParaRPr>
                    </a:p>
                  </a:txBody>
                  <a:tcPr/>
                </a:tc>
                <a:tc>
                  <a:txBody>
                    <a:bodyPr/>
                    <a:lstStyle/>
                    <a:p>
                      <a:pPr algn="l"/>
                      <a:r>
                        <a:rPr lang="fi-FI" sz="1200" b="1" dirty="0" smtClean="0"/>
                        <a:t>Mahdollinen tarjoajien vähentäminen.</a:t>
                      </a:r>
                    </a:p>
                    <a:p>
                      <a:pPr marL="0" marR="0" indent="0" algn="l" defTabSz="914423" rtl="0" eaLnBrk="1" fontAlgn="auto" latinLnBrk="0" hangingPunct="1">
                        <a:lnSpc>
                          <a:spcPct val="100000"/>
                        </a:lnSpc>
                        <a:spcBef>
                          <a:spcPts val="0"/>
                        </a:spcBef>
                        <a:spcAft>
                          <a:spcPts val="0"/>
                        </a:spcAft>
                        <a:buClrTx/>
                        <a:buSzTx/>
                        <a:buFontTx/>
                        <a:buNone/>
                        <a:tabLst/>
                        <a:defRPr/>
                      </a:pPr>
                      <a:endParaRPr lang="fi-FI" sz="1100" dirty="0" smtClean="0"/>
                    </a:p>
                    <a:p>
                      <a:pPr marL="0" marR="0" indent="0" algn="l" defTabSz="914423" rtl="0" eaLnBrk="1" fontAlgn="auto" latinLnBrk="0" hangingPunct="1">
                        <a:lnSpc>
                          <a:spcPct val="100000"/>
                        </a:lnSpc>
                        <a:spcBef>
                          <a:spcPts val="0"/>
                        </a:spcBef>
                        <a:spcAft>
                          <a:spcPts val="0"/>
                        </a:spcAft>
                        <a:buClrTx/>
                        <a:buSzTx/>
                        <a:buFontTx/>
                        <a:buNone/>
                        <a:tabLst/>
                        <a:defRPr/>
                      </a:pPr>
                      <a:r>
                        <a:rPr lang="fi-FI" sz="1100" dirty="0" smtClean="0"/>
                        <a:t>Vähentämisen tulee perustua etukäteen</a:t>
                      </a:r>
                      <a:r>
                        <a:rPr lang="fi-FI" sz="1100" baseline="0" dirty="0" smtClean="0"/>
                        <a:t> ilmoitettuihin vertailuperusteisiin, ei tarjoajan soveltuvuutta koskeviin perusteisiin. </a:t>
                      </a:r>
                      <a:r>
                        <a:rPr lang="fi-FI" sz="1100" dirty="0" smtClean="0"/>
                        <a:t>Neuvottelujen vaiheittaisuudesta on tullut ilmoittaa jo osallistumispyyntövaiheessa.</a:t>
                      </a:r>
                    </a:p>
                  </a:txBody>
                  <a:tcPr/>
                </a:tc>
              </a:tr>
            </a:tbl>
          </a:graphicData>
        </a:graphic>
      </p:graphicFrame>
      <p:graphicFrame>
        <p:nvGraphicFramePr>
          <p:cNvPr id="11" name="Taulukko 10"/>
          <p:cNvGraphicFramePr>
            <a:graphicFrameLocks noGrp="1"/>
          </p:cNvGraphicFramePr>
          <p:nvPr>
            <p:extLst>
              <p:ext uri="{D42A27DB-BD31-4B8C-83A1-F6EECF244321}">
                <p14:modId xmlns:p14="http://schemas.microsoft.com/office/powerpoint/2010/main" val="212748917"/>
              </p:ext>
            </p:extLst>
          </p:nvPr>
        </p:nvGraphicFramePr>
        <p:xfrm>
          <a:off x="8015029" y="2394135"/>
          <a:ext cx="3973770" cy="1097280"/>
        </p:xfrm>
        <a:graphic>
          <a:graphicData uri="http://schemas.openxmlformats.org/drawingml/2006/table">
            <a:tbl>
              <a:tblPr firstRow="1" bandRow="1">
                <a:tableStyleId>{5C22544A-7EE6-4342-B048-85BDC9FD1C3A}</a:tableStyleId>
              </a:tblPr>
              <a:tblGrid>
                <a:gridCol w="1986885"/>
                <a:gridCol w="1986885"/>
              </a:tblGrid>
              <a:tr h="174427">
                <a:tc gridSpan="2">
                  <a:txBody>
                    <a:bodyPr/>
                    <a:lstStyle/>
                    <a:p>
                      <a:pPr marL="0" algn="l" defTabSz="914423" rtl="0" eaLnBrk="1" latinLnBrk="0" hangingPunct="1"/>
                      <a:r>
                        <a:rPr lang="fi-FI" sz="1600" b="1" kern="1200" dirty="0" smtClean="0">
                          <a:solidFill>
                            <a:schemeClr val="lt1"/>
                          </a:solidFill>
                          <a:latin typeface="+mn-lt"/>
                          <a:ea typeface="+mn-ea"/>
                          <a:cs typeface="+mn-cs"/>
                        </a:rPr>
                        <a:t>3. Lopulliset tarjoukset ja toimittajan valinta</a:t>
                      </a:r>
                      <a:endParaRPr lang="fi-FI" sz="1600" b="1" kern="1200" dirty="0">
                        <a:solidFill>
                          <a:schemeClr val="lt1"/>
                        </a:solidFill>
                        <a:latin typeface="+mn-lt"/>
                        <a:ea typeface="+mn-ea"/>
                        <a:cs typeface="+mn-cs"/>
                      </a:endParaRPr>
                    </a:p>
                  </a:txBody>
                  <a:tcPr/>
                </a:tc>
                <a:tc hMerge="1">
                  <a:txBody>
                    <a:bodyPr/>
                    <a:lstStyle/>
                    <a:p>
                      <a:endParaRPr lang="fi-FI"/>
                    </a:p>
                  </a:txBody>
                  <a:tcPr/>
                </a:tc>
              </a:tr>
              <a:tr h="370840">
                <a:tc>
                  <a:txBody>
                    <a:bodyPr/>
                    <a:lstStyle/>
                    <a:p>
                      <a:pPr marL="0" algn="l" defTabSz="914423" rtl="0" eaLnBrk="1" latinLnBrk="0" hangingPunct="1"/>
                      <a:r>
                        <a:rPr lang="fi-FI" sz="1100" kern="1200" baseline="0" dirty="0" smtClean="0">
                          <a:solidFill>
                            <a:schemeClr val="dk1"/>
                          </a:solidFill>
                          <a:latin typeface="+mn-lt"/>
                          <a:ea typeface="+mn-ea"/>
                          <a:cs typeface="+mn-cs"/>
                        </a:rPr>
                        <a:t>Neuvottelujen päättäminen.</a:t>
                      </a:r>
                    </a:p>
                    <a:p>
                      <a:pPr marL="0" algn="l" defTabSz="914423" rtl="0" eaLnBrk="1" latinLnBrk="0" hangingPunct="1"/>
                      <a:r>
                        <a:rPr lang="fi-FI" sz="1100" kern="1200" baseline="0" dirty="0" smtClean="0">
                          <a:solidFill>
                            <a:schemeClr val="dk1"/>
                          </a:solidFill>
                          <a:latin typeface="+mn-lt"/>
                          <a:ea typeface="+mn-ea"/>
                          <a:cs typeface="+mn-cs"/>
                        </a:rPr>
                        <a:t>Lopullisen tarjouspyynnön julkaisu.</a:t>
                      </a:r>
                    </a:p>
                    <a:p>
                      <a:pPr marL="0" algn="l" defTabSz="914423" rtl="0" eaLnBrk="1" latinLnBrk="0" hangingPunct="1"/>
                      <a:r>
                        <a:rPr lang="fi-FI" sz="1100" kern="1200" baseline="0" dirty="0" smtClean="0">
                          <a:solidFill>
                            <a:schemeClr val="dk1"/>
                          </a:solidFill>
                          <a:latin typeface="+mn-lt"/>
                          <a:ea typeface="+mn-ea"/>
                          <a:cs typeface="+mn-cs"/>
                        </a:rPr>
                        <a:t>Tarjousten jättäminen.</a:t>
                      </a:r>
                      <a:endParaRPr lang="fi-FI" sz="1100" kern="1200" baseline="0" dirty="0">
                        <a:solidFill>
                          <a:schemeClr val="dk1"/>
                        </a:solidFill>
                        <a:latin typeface="+mn-lt"/>
                        <a:ea typeface="+mn-ea"/>
                        <a:cs typeface="+mn-cs"/>
                      </a:endParaRPr>
                    </a:p>
                  </a:txBody>
                  <a:tcPr/>
                </a:tc>
                <a:tc>
                  <a:txBody>
                    <a:bodyPr/>
                    <a:lstStyle/>
                    <a:p>
                      <a:pPr algn="l"/>
                      <a:r>
                        <a:rPr lang="fi-FI" sz="1100" kern="1200" baseline="0" dirty="0" smtClean="0">
                          <a:solidFill>
                            <a:schemeClr val="dk1"/>
                          </a:solidFill>
                          <a:latin typeface="+mn-lt"/>
                          <a:ea typeface="+mn-ea"/>
                          <a:cs typeface="+mn-cs"/>
                        </a:rPr>
                        <a:t>Sopimus perustuen lopullisiin tarjouksiin, ei mahdollisuutta tinkiä.</a:t>
                      </a:r>
                      <a:endParaRPr lang="fi-FI" sz="1100" kern="1200" baseline="0" dirty="0">
                        <a:solidFill>
                          <a:schemeClr val="dk1"/>
                        </a:solidFill>
                        <a:latin typeface="+mn-lt"/>
                        <a:ea typeface="+mn-ea"/>
                        <a:cs typeface="+mn-cs"/>
                      </a:endParaRPr>
                    </a:p>
                  </a:txBody>
                  <a:tcPr/>
                </a:tc>
              </a:tr>
            </a:tbl>
          </a:graphicData>
        </a:graphic>
      </p:graphicFrame>
      <p:sp>
        <p:nvSpPr>
          <p:cNvPr id="17" name="Dian numeron paikkamerkki 16"/>
          <p:cNvSpPr>
            <a:spLocks noGrp="1"/>
          </p:cNvSpPr>
          <p:nvPr>
            <p:ph type="sldNum" sz="quarter" idx="12"/>
          </p:nvPr>
        </p:nvSpPr>
        <p:spPr/>
        <p:txBody>
          <a:bodyPr/>
          <a:lstStyle/>
          <a:p>
            <a:fld id="{CAA70CE6-33A0-41BE-ACCA-99E5A52BC5F9}" type="slidenum">
              <a:rPr lang="fi-FI" smtClean="0"/>
              <a:t>59</a:t>
            </a:fld>
            <a:endParaRPr lang="fi-FI"/>
          </a:p>
        </p:txBody>
      </p:sp>
      <p:sp>
        <p:nvSpPr>
          <p:cNvPr id="9" name="Otsikko 8"/>
          <p:cNvSpPr>
            <a:spLocks noGrp="1"/>
          </p:cNvSpPr>
          <p:nvPr>
            <p:ph type="title"/>
          </p:nvPr>
        </p:nvSpPr>
        <p:spPr/>
        <p:txBody>
          <a:bodyPr/>
          <a:lstStyle/>
          <a:p>
            <a:r>
              <a:rPr lang="fi-FI" dirty="0" smtClean="0"/>
              <a:t>Neuvottelumenettely</a:t>
            </a:r>
            <a:endParaRPr lang="fi-FI" dirty="0"/>
          </a:p>
        </p:txBody>
      </p:sp>
      <p:sp>
        <p:nvSpPr>
          <p:cNvPr id="19" name="Suorakulmio 18">
            <a:hlinkClick r:id="rId5"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pic>
        <p:nvPicPr>
          <p:cNvPr id="20" name="Kuva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55" y="-98313"/>
            <a:ext cx="1362280" cy="1280506"/>
          </a:xfrm>
          <a:prstGeom prst="rect">
            <a:avLst/>
          </a:prstGeom>
        </p:spPr>
      </p:pic>
      <p:sp>
        <p:nvSpPr>
          <p:cNvPr id="23" name="Ellipsi 22">
            <a:hlinkClick r:id="" action="ppaction://customshow?id=47&amp;return=true"/>
          </p:cNvPr>
          <p:cNvSpPr/>
          <p:nvPr/>
        </p:nvSpPr>
        <p:spPr>
          <a:xfrm>
            <a:off x="8125039" y="4875293"/>
            <a:ext cx="1224249" cy="1224042"/>
          </a:xfrm>
          <a:prstGeom prst="ellipse">
            <a:avLst/>
          </a:prstGeom>
          <a:solidFill>
            <a:schemeClr val="bg1"/>
          </a:solid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fi-FI" sz="1100" dirty="0" smtClean="0">
                <a:solidFill>
                  <a:schemeClr val="tx1">
                    <a:lumMod val="75000"/>
                    <a:lumOff val="25000"/>
                  </a:schemeClr>
                </a:solidFill>
              </a:rPr>
              <a:t>Esimerkkejä neuvottelu-</a:t>
            </a:r>
            <a:r>
              <a:rPr lang="fi-FI" sz="1100" dirty="0" err="1" smtClean="0">
                <a:solidFill>
                  <a:schemeClr val="tx1">
                    <a:lumMod val="75000"/>
                    <a:lumOff val="25000"/>
                  </a:schemeClr>
                </a:solidFill>
              </a:rPr>
              <a:t>jen</a:t>
            </a:r>
            <a:r>
              <a:rPr lang="fi-FI" sz="1100" dirty="0" smtClean="0">
                <a:solidFill>
                  <a:schemeClr val="tx1">
                    <a:lumMod val="75000"/>
                    <a:lumOff val="25000"/>
                  </a:schemeClr>
                </a:solidFill>
              </a:rPr>
              <a:t> sisällöistä</a:t>
            </a:r>
            <a:endParaRPr lang="fi-FI" sz="1100" dirty="0">
              <a:solidFill>
                <a:schemeClr val="tx1">
                  <a:lumMod val="75000"/>
                  <a:lumOff val="25000"/>
                </a:schemeClr>
              </a:solidFill>
            </a:endParaRPr>
          </a:p>
        </p:txBody>
      </p:sp>
      <p:sp>
        <p:nvSpPr>
          <p:cNvPr id="24" name="Ellipsi 23">
            <a:hlinkClick r:id="" action="ppaction://customshow?id=48&amp;return=true"/>
          </p:cNvPr>
          <p:cNvSpPr/>
          <p:nvPr/>
        </p:nvSpPr>
        <p:spPr>
          <a:xfrm>
            <a:off x="8119405" y="3702941"/>
            <a:ext cx="1229883" cy="1229673"/>
          </a:xfrm>
          <a:prstGeom prst="ellipse">
            <a:avLst/>
          </a:prstGeom>
          <a:solidFill>
            <a:schemeClr val="bg1"/>
          </a:solid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fi-FI" sz="1100" dirty="0">
                <a:solidFill>
                  <a:schemeClr val="tx1">
                    <a:lumMod val="75000"/>
                    <a:lumOff val="25000"/>
                  </a:schemeClr>
                </a:solidFill>
              </a:rPr>
              <a:t>Kehitystyö-pajat osana neuvottelu-menettelyä</a:t>
            </a:r>
          </a:p>
        </p:txBody>
      </p:sp>
      <p:grpSp>
        <p:nvGrpSpPr>
          <p:cNvPr id="36" name="Ryhmä 35"/>
          <p:cNvGrpSpPr/>
          <p:nvPr/>
        </p:nvGrpSpPr>
        <p:grpSpPr>
          <a:xfrm>
            <a:off x="11131541" y="4565300"/>
            <a:ext cx="962840" cy="861377"/>
            <a:chOff x="9231830" y="900696"/>
            <a:chExt cx="962840" cy="861377"/>
          </a:xfrm>
        </p:grpSpPr>
        <p:sp>
          <p:nvSpPr>
            <p:cNvPr id="21" name="Ellipsi 20">
              <a:hlinkClick r:id="" action="ppaction://customshow?id=86&amp;return=true"/>
            </p:cNvPr>
            <p:cNvSpPr/>
            <p:nvPr/>
          </p:nvSpPr>
          <p:spPr>
            <a:xfrm>
              <a:off x="9231830" y="900696"/>
              <a:ext cx="849957" cy="849812"/>
            </a:xfrm>
            <a:prstGeom prst="ellipse">
              <a:avLst/>
            </a:prstGeom>
            <a:solidFill>
              <a:srgbClr val="62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smtClean="0"/>
                <a:t>case-kuvaus 2</a:t>
              </a:r>
              <a:endParaRPr lang="fi-FI" sz="1100" dirty="0"/>
            </a:p>
          </p:txBody>
        </p:sp>
        <p:pic>
          <p:nvPicPr>
            <p:cNvPr id="28" name="Kuva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00206">
              <a:off x="9866385" y="1433788"/>
              <a:ext cx="328285" cy="328285"/>
            </a:xfrm>
            <a:prstGeom prst="rect">
              <a:avLst/>
            </a:prstGeom>
            <a:noFill/>
          </p:spPr>
        </p:pic>
      </p:grpSp>
      <p:grpSp>
        <p:nvGrpSpPr>
          <p:cNvPr id="16" name="Ryhmä 15"/>
          <p:cNvGrpSpPr/>
          <p:nvPr/>
        </p:nvGrpSpPr>
        <p:grpSpPr>
          <a:xfrm>
            <a:off x="11131541" y="3662981"/>
            <a:ext cx="907225" cy="866197"/>
            <a:chOff x="8164386" y="879924"/>
            <a:chExt cx="907225" cy="866197"/>
          </a:xfrm>
        </p:grpSpPr>
        <p:sp>
          <p:nvSpPr>
            <p:cNvPr id="22" name="Ellipsi 21">
              <a:hlinkClick r:id="" action="ppaction://customshow?id=85&amp;return=true"/>
            </p:cNvPr>
            <p:cNvSpPr/>
            <p:nvPr/>
          </p:nvSpPr>
          <p:spPr>
            <a:xfrm>
              <a:off x="8164386" y="879924"/>
              <a:ext cx="849627" cy="849482"/>
            </a:xfrm>
            <a:prstGeom prst="ellipse">
              <a:avLst/>
            </a:prstGeom>
            <a:solidFill>
              <a:srgbClr val="62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smtClean="0"/>
                <a:t>case-kuvaus 1</a:t>
              </a:r>
              <a:endParaRPr lang="fi-FI" sz="1100" dirty="0"/>
            </a:p>
          </p:txBody>
        </p:sp>
        <p:pic>
          <p:nvPicPr>
            <p:cNvPr id="29" name="Kuva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00206">
              <a:off x="8743326" y="1417836"/>
              <a:ext cx="328285" cy="328285"/>
            </a:xfrm>
            <a:prstGeom prst="rect">
              <a:avLst/>
            </a:prstGeom>
            <a:noFill/>
          </p:spPr>
        </p:pic>
      </p:grpSp>
      <p:sp>
        <p:nvSpPr>
          <p:cNvPr id="30" name="Tekstiruutu 29"/>
          <p:cNvSpPr txBox="1"/>
          <p:nvPr/>
        </p:nvSpPr>
        <p:spPr>
          <a:xfrm>
            <a:off x="916167" y="1330759"/>
            <a:ext cx="9951516" cy="862800"/>
          </a:xfrm>
          <a:prstGeom prst="rect">
            <a:avLst/>
          </a:prstGeom>
          <a:noFill/>
        </p:spPr>
        <p:txBody>
          <a:bodyPr wrap="square" rtlCol="0">
            <a:spAutoFit/>
          </a:bodyPr>
          <a:lstStyle/>
          <a:p>
            <a:pPr marL="285750" indent="-285750" defTabSz="914423">
              <a:lnSpc>
                <a:spcPct val="80000"/>
              </a:lnSpc>
              <a:spcBef>
                <a:spcPts val="1200"/>
              </a:spcBef>
              <a:spcAft>
                <a:spcPts val="201"/>
              </a:spcAft>
              <a:buClr>
                <a:schemeClr val="accent1"/>
              </a:buClr>
              <a:buSzPct val="100000"/>
              <a:buFont typeface="Arial" panose="020B0604020202020204" pitchFamily="34" charset="0"/>
              <a:buChar char="•"/>
            </a:pPr>
            <a:r>
              <a:rPr lang="fi-FI" sz="1200" dirty="0" smtClean="0">
                <a:solidFill>
                  <a:schemeClr val="tx1">
                    <a:lumMod val="75000"/>
                    <a:lumOff val="25000"/>
                  </a:schemeClr>
                </a:solidFill>
              </a:rPr>
              <a:t>Neuvottelumenettely on osoittautunut onnistumisen edellytykseksi useissa innovatiivisissa hankinnoissa. Menettelyn alussa hankinnan kohde voidaan määritellä yleispiirteisellä tasolla, ja se täsmentyy neuvottelujen myötä. Näin neuvotteluissa syntyvät innovatiiviset ratkaisut saadaan täsmennettyä lopulliseen tarjouspyyntöön. </a:t>
            </a:r>
          </a:p>
          <a:p>
            <a:pPr marL="285750" indent="-285750" defTabSz="914423">
              <a:lnSpc>
                <a:spcPct val="80000"/>
              </a:lnSpc>
              <a:spcBef>
                <a:spcPts val="1200"/>
              </a:spcBef>
              <a:spcAft>
                <a:spcPts val="201"/>
              </a:spcAft>
              <a:buClr>
                <a:schemeClr val="accent1"/>
              </a:buClr>
              <a:buSzPct val="100000"/>
              <a:buFont typeface="Arial" panose="020B0604020202020204" pitchFamily="34" charset="0"/>
              <a:buChar char="•"/>
            </a:pPr>
            <a:r>
              <a:rPr lang="fi-FI" sz="1200" dirty="0" smtClean="0">
                <a:solidFill>
                  <a:schemeClr val="tx1">
                    <a:lumMod val="75000"/>
                    <a:lumOff val="25000"/>
                  </a:schemeClr>
                </a:solidFill>
              </a:rPr>
              <a:t>Huomioitava on että neuvottelumenettelyn </a:t>
            </a:r>
            <a:r>
              <a:rPr lang="fi-FI" sz="1200" dirty="0" smtClean="0">
                <a:solidFill>
                  <a:schemeClr val="tx1">
                    <a:lumMod val="75000"/>
                    <a:lumOff val="25000"/>
                  </a:schemeClr>
                </a:solidFill>
                <a:hlinkClick r:id="rId8"/>
              </a:rPr>
              <a:t>käytön edellytykset </a:t>
            </a:r>
            <a:r>
              <a:rPr lang="fi-FI" sz="1200" dirty="0" smtClean="0">
                <a:solidFill>
                  <a:schemeClr val="tx1">
                    <a:lumMod val="75000"/>
                    <a:lumOff val="25000"/>
                  </a:schemeClr>
                </a:solidFill>
              </a:rPr>
              <a:t>täyttyvät; lisäksi prosessin kesto ja valmistautuminen neuvotteluihin.</a:t>
            </a:r>
          </a:p>
        </p:txBody>
      </p:sp>
      <p:grpSp>
        <p:nvGrpSpPr>
          <p:cNvPr id="3" name="Ryhmä 2"/>
          <p:cNvGrpSpPr/>
          <p:nvPr/>
        </p:nvGrpSpPr>
        <p:grpSpPr>
          <a:xfrm>
            <a:off x="9212992" y="3422746"/>
            <a:ext cx="2024131" cy="2719237"/>
            <a:chOff x="14209771" y="1616195"/>
            <a:chExt cx="2024131" cy="2719237"/>
          </a:xfrm>
        </p:grpSpPr>
        <p:sp>
          <p:nvSpPr>
            <p:cNvPr id="37" name="Tekstiruutu 36"/>
            <p:cNvSpPr txBox="1"/>
            <p:nvPr/>
          </p:nvSpPr>
          <p:spPr>
            <a:xfrm>
              <a:off x="14209771" y="1796530"/>
              <a:ext cx="1406619" cy="461665"/>
            </a:xfrm>
            <a:prstGeom prst="rect">
              <a:avLst/>
            </a:prstGeom>
            <a:noFill/>
          </p:spPr>
          <p:txBody>
            <a:bodyPr wrap="square" rtlCol="0">
              <a:spAutoFit/>
            </a:bodyPr>
            <a:lstStyle/>
            <a:p>
              <a:r>
                <a:rPr lang="fi-FI" sz="1200" dirty="0" smtClean="0"/>
                <a:t>Muotoile</a:t>
              </a:r>
              <a:br>
                <a:rPr lang="fi-FI" sz="1200" dirty="0" smtClean="0"/>
              </a:br>
              <a:r>
                <a:rPr lang="fi-FI" sz="1200" dirty="0" smtClean="0"/>
                <a:t>neuvottelukutsu </a:t>
              </a:r>
            </a:p>
          </p:txBody>
        </p:sp>
        <p:pic>
          <p:nvPicPr>
            <p:cNvPr id="38" name="Kuva 37">
              <a:hlinkClick r:id="rId9" action="ppaction://hlinkfile"/>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143498" y="1616195"/>
              <a:ext cx="1090404" cy="1078974"/>
            </a:xfrm>
            <a:prstGeom prst="rect">
              <a:avLst/>
            </a:prstGeom>
          </p:spPr>
        </p:pic>
        <p:pic>
          <p:nvPicPr>
            <p:cNvPr id="39" name="Kuva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00206">
              <a:off x="15495463" y="4031136"/>
              <a:ext cx="304294" cy="304296"/>
            </a:xfrm>
            <a:prstGeom prst="rect">
              <a:avLst/>
            </a:prstGeom>
            <a:noFill/>
          </p:spPr>
        </p:pic>
        <p:graphicFrame>
          <p:nvGraphicFramePr>
            <p:cNvPr id="40" name="Objekti 39">
              <a:hlinkClick r:id="" action="ppaction://ole?verb=1"/>
            </p:cNvPr>
            <p:cNvGraphicFramePr>
              <a:graphicFrameLocks noChangeAspect="1"/>
            </p:cNvGraphicFramePr>
            <p:nvPr>
              <p:extLst>
                <p:ext uri="{D42A27DB-BD31-4B8C-83A1-F6EECF244321}">
                  <p14:modId xmlns:p14="http://schemas.microsoft.com/office/powerpoint/2010/main" val="1899934331"/>
                </p:ext>
              </p:extLst>
            </p:nvPr>
          </p:nvGraphicFramePr>
          <p:xfrm>
            <a:off x="14297942" y="2229582"/>
            <a:ext cx="1392237" cy="1968500"/>
          </p:xfrm>
          <a:graphic>
            <a:graphicData uri="http://schemas.openxmlformats.org/presentationml/2006/ole">
              <mc:AlternateContent xmlns:mc="http://schemas.openxmlformats.org/markup-compatibility/2006">
                <mc:Choice xmlns:v="urn:schemas-microsoft-com:vml" Requires="v">
                  <p:oleObj spid="_x0000_s21725" name="Asiakirja" r:id="rId12" imgW="6114138" imgH="8633317" progId="Word.Document.12">
                    <p:embed/>
                  </p:oleObj>
                </mc:Choice>
                <mc:Fallback>
                  <p:oleObj name="Asiakirja" r:id="rId12" imgW="6114138" imgH="8633317" progId="Word.Document.12">
                    <p:embed/>
                    <p:pic>
                      <p:nvPicPr>
                        <p:cNvPr id="0" name=""/>
                        <p:cNvPicPr/>
                        <p:nvPr/>
                      </p:nvPicPr>
                      <p:blipFill>
                        <a:blip r:embed="rId13"/>
                        <a:stretch>
                          <a:fillRect/>
                        </a:stretch>
                      </p:blipFill>
                      <p:spPr>
                        <a:xfrm>
                          <a:off x="14297942" y="2229582"/>
                          <a:ext cx="1392237" cy="1968500"/>
                        </a:xfrm>
                        <a:prstGeom prst="rect">
                          <a:avLst/>
                        </a:prstGeom>
                      </p:spPr>
                    </p:pic>
                  </p:oleObj>
                </mc:Fallback>
              </mc:AlternateContent>
            </a:graphicData>
          </a:graphic>
        </p:graphicFrame>
      </p:grpSp>
      <p:pic>
        <p:nvPicPr>
          <p:cNvPr id="32" name="Kuva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00206">
            <a:off x="9149015" y="5837687"/>
            <a:ext cx="304294" cy="304296"/>
          </a:xfrm>
          <a:prstGeom prst="rect">
            <a:avLst/>
          </a:prstGeom>
          <a:noFill/>
        </p:spPr>
      </p:pic>
      <p:pic>
        <p:nvPicPr>
          <p:cNvPr id="33" name="Kuva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00206">
            <a:off x="9091517" y="4680393"/>
            <a:ext cx="304294" cy="304296"/>
          </a:xfrm>
          <a:prstGeom prst="rect">
            <a:avLst/>
          </a:prstGeom>
          <a:noFill/>
        </p:spPr>
      </p:pic>
    </p:spTree>
    <p:extLst>
      <p:ext uri="{BB962C8B-B14F-4D97-AF65-F5344CB8AC3E}">
        <p14:creationId xmlns:p14="http://schemas.microsoft.com/office/powerpoint/2010/main" val="2763846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 name="Tekstiruutu 51"/>
          <p:cNvSpPr txBox="1"/>
          <p:nvPr/>
        </p:nvSpPr>
        <p:spPr>
          <a:xfrm>
            <a:off x="9155087" y="130115"/>
            <a:ext cx="2827421" cy="1223412"/>
          </a:xfrm>
          <a:prstGeom prst="rect">
            <a:avLst/>
          </a:prstGeom>
          <a:noFill/>
          <a:ln>
            <a:solidFill>
              <a:schemeClr val="accent1"/>
            </a:solidFill>
          </a:ln>
        </p:spPr>
        <p:txBody>
          <a:bodyPr wrap="square" rtlCol="0">
            <a:spAutoFit/>
          </a:bodyPr>
          <a:lstStyle/>
          <a:p>
            <a:pPr marL="628650" lvl="1" indent="-171450">
              <a:buFont typeface="Arial" panose="020B0604020202020204" pitchFamily="34" charset="0"/>
              <a:buChar char="•"/>
            </a:pPr>
            <a:r>
              <a:rPr lang="fi-FI" sz="1050" dirty="0">
                <a:solidFill>
                  <a:schemeClr val="tx1">
                    <a:lumMod val="75000"/>
                    <a:lumOff val="25000"/>
                  </a:schemeClr>
                </a:solidFill>
              </a:rPr>
              <a:t>T</a:t>
            </a:r>
            <a:r>
              <a:rPr lang="fi-FI" sz="1050" dirty="0" smtClean="0">
                <a:solidFill>
                  <a:schemeClr val="tx1">
                    <a:lumMod val="75000"/>
                    <a:lumOff val="25000"/>
                  </a:schemeClr>
                </a:solidFill>
              </a:rPr>
              <a:t>arpeen määrittäminen s.5-6</a:t>
            </a:r>
          </a:p>
          <a:p>
            <a:pPr marL="628650" lvl="1" indent="-171450">
              <a:buFont typeface="Arial" panose="020B0604020202020204" pitchFamily="34" charset="0"/>
              <a:buChar char="•"/>
            </a:pPr>
            <a:r>
              <a:rPr lang="fi-FI" sz="1050" dirty="0" smtClean="0">
                <a:solidFill>
                  <a:schemeClr val="tx1">
                    <a:lumMod val="75000"/>
                    <a:lumOff val="25000"/>
                  </a:schemeClr>
                </a:solidFill>
              </a:rPr>
              <a:t>Huippuostan muistilista s.7</a:t>
            </a:r>
          </a:p>
          <a:p>
            <a:pPr marL="628650" lvl="1" indent="-171450">
              <a:buFont typeface="Arial" panose="020B0604020202020204" pitchFamily="34" charset="0"/>
              <a:buChar char="•"/>
            </a:pPr>
            <a:r>
              <a:rPr lang="fi-FI" sz="1050" dirty="0">
                <a:solidFill>
                  <a:schemeClr val="tx1">
                    <a:lumMod val="75000"/>
                    <a:lumOff val="25000"/>
                  </a:schemeClr>
                </a:solidFill>
              </a:rPr>
              <a:t>V</a:t>
            </a:r>
            <a:r>
              <a:rPr lang="fi-FI" sz="1050" dirty="0" smtClean="0">
                <a:solidFill>
                  <a:schemeClr val="tx1">
                    <a:lumMod val="75000"/>
                    <a:lumOff val="25000"/>
                  </a:schemeClr>
                </a:solidFill>
              </a:rPr>
              <a:t>uoropuhelut s.8-9</a:t>
            </a:r>
          </a:p>
          <a:p>
            <a:pPr marL="628650" lvl="1" indent="-171450">
              <a:buFont typeface="Arial" panose="020B0604020202020204" pitchFamily="34" charset="0"/>
              <a:buChar char="•"/>
            </a:pPr>
            <a:r>
              <a:rPr lang="fi-FI" sz="1050" dirty="0">
                <a:solidFill>
                  <a:schemeClr val="tx1">
                    <a:lumMod val="75000"/>
                    <a:lumOff val="25000"/>
                  </a:schemeClr>
                </a:solidFill>
              </a:rPr>
              <a:t>T</a:t>
            </a:r>
            <a:r>
              <a:rPr lang="fi-FI" sz="1050" dirty="0" smtClean="0">
                <a:solidFill>
                  <a:schemeClr val="tx1">
                    <a:lumMod val="75000"/>
                    <a:lumOff val="25000"/>
                  </a:schemeClr>
                </a:solidFill>
              </a:rPr>
              <a:t>oimittajasuhteen hallinta s.10-13</a:t>
            </a:r>
          </a:p>
          <a:p>
            <a:pPr marL="628650" lvl="1" indent="-171450">
              <a:buFont typeface="Arial" panose="020B0604020202020204" pitchFamily="34" charset="0"/>
              <a:buChar char="•"/>
            </a:pPr>
            <a:r>
              <a:rPr lang="fi-FI" sz="1050" dirty="0">
                <a:solidFill>
                  <a:schemeClr val="tx1">
                    <a:lumMod val="75000"/>
                    <a:lumOff val="25000"/>
                  </a:schemeClr>
                </a:solidFill>
              </a:rPr>
              <a:t>E</a:t>
            </a:r>
            <a:r>
              <a:rPr lang="fi-FI" sz="1050" dirty="0" smtClean="0">
                <a:solidFill>
                  <a:schemeClr val="tx1">
                    <a:lumMod val="75000"/>
                    <a:lumOff val="25000"/>
                  </a:schemeClr>
                </a:solidFill>
              </a:rPr>
              <a:t>simerkkejä mittareista s.13</a:t>
            </a:r>
          </a:p>
          <a:p>
            <a:pPr marL="628650" lvl="1" indent="-171450">
              <a:buFont typeface="Arial" panose="020B0604020202020204" pitchFamily="34" charset="0"/>
              <a:buChar char="•"/>
            </a:pPr>
            <a:r>
              <a:rPr lang="fi-FI" sz="1050" dirty="0">
                <a:solidFill>
                  <a:schemeClr val="tx1">
                    <a:lumMod val="75000"/>
                    <a:lumOff val="25000"/>
                  </a:schemeClr>
                </a:solidFill>
              </a:rPr>
              <a:t>Y</a:t>
            </a:r>
            <a:r>
              <a:rPr lang="fi-FI" sz="1050" dirty="0" smtClean="0">
                <a:solidFill>
                  <a:schemeClr val="tx1">
                    <a:lumMod val="75000"/>
                    <a:lumOff val="25000"/>
                  </a:schemeClr>
                </a:solidFill>
              </a:rPr>
              <a:t>ritysnäkökulma s.14-15</a:t>
            </a:r>
          </a:p>
          <a:p>
            <a:pPr marL="628650" lvl="1" indent="-171450">
              <a:buFont typeface="Arial" panose="020B0604020202020204" pitchFamily="34" charset="0"/>
              <a:buChar char="•"/>
            </a:pPr>
            <a:endParaRPr lang="fi-FI" sz="1050" dirty="0"/>
          </a:p>
        </p:txBody>
      </p:sp>
      <p:sp>
        <p:nvSpPr>
          <p:cNvPr id="51" name="Tekstiruutu 50"/>
          <p:cNvSpPr txBox="1"/>
          <p:nvPr/>
        </p:nvSpPr>
        <p:spPr>
          <a:xfrm>
            <a:off x="5177340" y="130115"/>
            <a:ext cx="2756485" cy="1223412"/>
          </a:xfrm>
          <a:prstGeom prst="rect">
            <a:avLst/>
          </a:prstGeom>
          <a:noFill/>
          <a:ln>
            <a:solidFill>
              <a:schemeClr val="accent1"/>
            </a:solidFill>
          </a:ln>
        </p:spPr>
        <p:txBody>
          <a:bodyPr wrap="square" rtlCol="0">
            <a:spAutoFit/>
          </a:bodyPr>
          <a:lstStyle/>
          <a:p>
            <a:pPr marL="285750" indent="-285750">
              <a:buFont typeface="Arial" panose="020B0604020202020204" pitchFamily="34" charset="0"/>
              <a:buChar char="•"/>
            </a:pPr>
            <a:r>
              <a:rPr lang="fi-FI" sz="1050" dirty="0">
                <a:solidFill>
                  <a:schemeClr val="tx1">
                    <a:lumMod val="75000"/>
                    <a:lumOff val="25000"/>
                  </a:schemeClr>
                </a:solidFill>
              </a:rPr>
              <a:t>V</a:t>
            </a:r>
            <a:r>
              <a:rPr lang="fi-FI" sz="1050" dirty="0" smtClean="0">
                <a:solidFill>
                  <a:schemeClr val="tx1">
                    <a:lumMod val="75000"/>
                    <a:lumOff val="25000"/>
                  </a:schemeClr>
                </a:solidFill>
              </a:rPr>
              <a:t>aikuttavuuden arviointi vammaispalveluissa s.28-31</a:t>
            </a:r>
          </a:p>
          <a:p>
            <a:pPr marL="285750" indent="-285750">
              <a:buFont typeface="Arial" panose="020B0604020202020204" pitchFamily="34" charset="0"/>
              <a:buChar char="•"/>
            </a:pPr>
            <a:r>
              <a:rPr lang="fi-FI" sz="1050" dirty="0">
                <a:solidFill>
                  <a:schemeClr val="tx1">
                    <a:lumMod val="75000"/>
                    <a:lumOff val="25000"/>
                  </a:schemeClr>
                </a:solidFill>
              </a:rPr>
              <a:t>E</a:t>
            </a:r>
            <a:r>
              <a:rPr lang="fi-FI" sz="1050" dirty="0" smtClean="0">
                <a:solidFill>
                  <a:schemeClr val="tx1">
                    <a:lumMod val="75000"/>
                    <a:lumOff val="25000"/>
                  </a:schemeClr>
                </a:solidFill>
              </a:rPr>
              <a:t>linkaarimallit </a:t>
            </a:r>
            <a:r>
              <a:rPr lang="fi-FI" sz="1050" dirty="0">
                <a:solidFill>
                  <a:schemeClr val="tx1">
                    <a:lumMod val="75000"/>
                    <a:lumOff val="25000"/>
                  </a:schemeClr>
                </a:solidFill>
              </a:rPr>
              <a:t>s.36-39</a:t>
            </a:r>
          </a:p>
          <a:p>
            <a:pPr marL="285750" indent="-285750">
              <a:buFont typeface="Arial" panose="020B0604020202020204" pitchFamily="34" charset="0"/>
              <a:buChar char="•"/>
            </a:pPr>
            <a:r>
              <a:rPr lang="fi-FI" sz="1050" dirty="0" err="1">
                <a:solidFill>
                  <a:schemeClr val="tx1">
                    <a:lumMod val="75000"/>
                    <a:lumOff val="25000"/>
                  </a:schemeClr>
                </a:solidFill>
              </a:rPr>
              <a:t>A</a:t>
            </a:r>
            <a:r>
              <a:rPr lang="fi-FI" sz="1050" dirty="0" err="1" smtClean="0">
                <a:solidFill>
                  <a:schemeClr val="tx1">
                    <a:lumMod val="75000"/>
                    <a:lumOff val="25000"/>
                  </a:schemeClr>
                </a:solidFill>
              </a:rPr>
              <a:t>rviointikriteeristö</a:t>
            </a:r>
            <a:r>
              <a:rPr lang="fi-FI" sz="1050" dirty="0" smtClean="0">
                <a:solidFill>
                  <a:schemeClr val="tx1">
                    <a:lumMod val="75000"/>
                    <a:lumOff val="25000"/>
                  </a:schemeClr>
                </a:solidFill>
              </a:rPr>
              <a:t> energia- ja kustannustehokkaalle </a:t>
            </a:r>
            <a:br>
              <a:rPr lang="fi-FI" sz="1050" dirty="0" smtClean="0">
                <a:solidFill>
                  <a:schemeClr val="tx1">
                    <a:lumMod val="75000"/>
                    <a:lumOff val="25000"/>
                  </a:schemeClr>
                </a:solidFill>
              </a:rPr>
            </a:br>
            <a:r>
              <a:rPr lang="fi-FI" sz="1050" dirty="0" smtClean="0">
                <a:solidFill>
                  <a:schemeClr val="tx1">
                    <a:lumMod val="75000"/>
                    <a:lumOff val="25000"/>
                  </a:schemeClr>
                </a:solidFill>
              </a:rPr>
              <a:t>rakentamiselle s.45-50</a:t>
            </a:r>
          </a:p>
          <a:p>
            <a:pPr marL="285750" indent="-285750">
              <a:buFont typeface="Arial" panose="020B0604020202020204" pitchFamily="34" charset="0"/>
              <a:buChar char="•"/>
            </a:pPr>
            <a:r>
              <a:rPr lang="fi-FI" sz="1050" dirty="0">
                <a:solidFill>
                  <a:schemeClr val="tx1">
                    <a:lumMod val="75000"/>
                    <a:lumOff val="25000"/>
                  </a:schemeClr>
                </a:solidFill>
              </a:rPr>
              <a:t>K</a:t>
            </a:r>
            <a:r>
              <a:rPr lang="fi-FI" sz="1050" dirty="0" smtClean="0">
                <a:solidFill>
                  <a:schemeClr val="tx1">
                    <a:lumMod val="75000"/>
                    <a:lumOff val="25000"/>
                  </a:schemeClr>
                </a:solidFill>
              </a:rPr>
              <a:t>äänteinen kilpailutus s.51-53</a:t>
            </a:r>
          </a:p>
        </p:txBody>
      </p:sp>
      <p:sp>
        <p:nvSpPr>
          <p:cNvPr id="2" name="Otsikko 1"/>
          <p:cNvSpPr>
            <a:spLocks noGrp="1"/>
          </p:cNvSpPr>
          <p:nvPr>
            <p:ph type="title"/>
          </p:nvPr>
        </p:nvSpPr>
        <p:spPr>
          <a:xfrm>
            <a:off x="1097280" y="792685"/>
            <a:ext cx="4080060" cy="587829"/>
          </a:xfrm>
        </p:spPr>
        <p:txBody>
          <a:bodyPr/>
          <a:lstStyle/>
          <a:p>
            <a:r>
              <a:rPr lang="fi-FI" dirty="0" smtClean="0"/>
              <a:t>Innovatiivinen hankinta</a:t>
            </a:r>
            <a:endParaRPr lang="fi-FI" dirty="0"/>
          </a:p>
        </p:txBody>
      </p:sp>
      <p:sp>
        <p:nvSpPr>
          <p:cNvPr id="22" name="Viisikulmio 21"/>
          <p:cNvSpPr/>
          <p:nvPr/>
        </p:nvSpPr>
        <p:spPr>
          <a:xfrm rot="5400000">
            <a:off x="10326880" y="4635939"/>
            <a:ext cx="1399065" cy="1331888"/>
          </a:xfrm>
          <a:prstGeom prst="homePlat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1" name="Viisikulmio 20"/>
          <p:cNvSpPr/>
          <p:nvPr/>
        </p:nvSpPr>
        <p:spPr>
          <a:xfrm rot="5400000">
            <a:off x="10358909" y="3939799"/>
            <a:ext cx="1335013" cy="1331888"/>
          </a:xfrm>
          <a:prstGeom prst="homePlate">
            <a:avLst>
              <a:gd name="adj" fmla="val 24342"/>
            </a:avLst>
          </a:prstGeom>
          <a:solidFill>
            <a:srgbClr val="2AA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0" name="Viisikulmio 19"/>
          <p:cNvSpPr/>
          <p:nvPr/>
        </p:nvSpPr>
        <p:spPr>
          <a:xfrm rot="5400000">
            <a:off x="10431724" y="3198695"/>
            <a:ext cx="1189387" cy="1331888"/>
          </a:xfrm>
          <a:prstGeom prst="homePlate">
            <a:avLst>
              <a:gd name="adj" fmla="val 2434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Tekstiruutu 12"/>
          <p:cNvSpPr txBox="1"/>
          <p:nvPr/>
        </p:nvSpPr>
        <p:spPr>
          <a:xfrm>
            <a:off x="7194883" y="2152130"/>
            <a:ext cx="4528457" cy="307905"/>
          </a:xfrm>
          <a:prstGeom prst="rect">
            <a:avLst/>
          </a:prstGeom>
          <a:noFill/>
        </p:spPr>
        <p:txBody>
          <a:bodyPr wrap="square" rtlCol="0">
            <a:spAutoFit/>
          </a:bodyPr>
          <a:lstStyle/>
          <a:p>
            <a:r>
              <a:rPr lang="fi-FI" sz="1401" b="1" dirty="0" smtClean="0">
                <a:solidFill>
                  <a:schemeClr val="tx1">
                    <a:lumMod val="75000"/>
                    <a:lumOff val="25000"/>
                  </a:schemeClr>
                </a:solidFill>
              </a:rPr>
              <a:t>Keskeiset näkökulmat:</a:t>
            </a:r>
            <a:endParaRPr lang="fi-FI" sz="1801" b="1" dirty="0">
              <a:solidFill>
                <a:schemeClr val="tx1">
                  <a:lumMod val="75000"/>
                  <a:lumOff val="25000"/>
                </a:schemeClr>
              </a:solidFill>
            </a:endParaRPr>
          </a:p>
        </p:txBody>
      </p:sp>
      <p:sp>
        <p:nvSpPr>
          <p:cNvPr id="14" name="Suorakulmio 13"/>
          <p:cNvSpPr/>
          <p:nvPr/>
        </p:nvSpPr>
        <p:spPr>
          <a:xfrm>
            <a:off x="7336633" y="2611114"/>
            <a:ext cx="2877268" cy="555477"/>
          </a:xfrm>
          <a:prstGeom prst="rect">
            <a:avLst/>
          </a:prstGeom>
          <a:solidFill>
            <a:srgbClr val="2AA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dirty="0" smtClean="0"/>
              <a:t>Käyttäjä- ja tarvelähtöisyys</a:t>
            </a:r>
            <a:endParaRPr lang="fi-FI" sz="1400" dirty="0"/>
          </a:p>
        </p:txBody>
      </p:sp>
      <p:sp>
        <p:nvSpPr>
          <p:cNvPr id="15" name="Suorakulmio 14"/>
          <p:cNvSpPr/>
          <p:nvPr/>
        </p:nvSpPr>
        <p:spPr>
          <a:xfrm>
            <a:off x="7336633" y="3281376"/>
            <a:ext cx="2877268" cy="555477"/>
          </a:xfrm>
          <a:prstGeom prst="rect">
            <a:avLst/>
          </a:prstGeom>
          <a:solidFill>
            <a:srgbClr val="2AA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dirty="0" smtClean="0"/>
              <a:t>Aktiivinen vuoropuhelu</a:t>
            </a:r>
            <a:endParaRPr lang="fi-FI" sz="1400" dirty="0"/>
          </a:p>
        </p:txBody>
      </p:sp>
      <p:sp>
        <p:nvSpPr>
          <p:cNvPr id="16" name="Suorakulmio 15"/>
          <p:cNvSpPr/>
          <p:nvPr/>
        </p:nvSpPr>
        <p:spPr>
          <a:xfrm>
            <a:off x="7336632" y="3968602"/>
            <a:ext cx="2877268" cy="555477"/>
          </a:xfrm>
          <a:prstGeom prst="rect">
            <a:avLst/>
          </a:prstGeom>
          <a:solidFill>
            <a:srgbClr val="2AA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dirty="0" smtClean="0"/>
              <a:t>Pilotointi ja esikaupallinen yhteiskehittäminen</a:t>
            </a:r>
            <a:endParaRPr lang="fi-FI" sz="1400" dirty="0"/>
          </a:p>
        </p:txBody>
      </p:sp>
      <p:sp>
        <p:nvSpPr>
          <p:cNvPr id="17" name="Suorakulmio 16"/>
          <p:cNvSpPr/>
          <p:nvPr/>
        </p:nvSpPr>
        <p:spPr>
          <a:xfrm>
            <a:off x="7336632" y="4651847"/>
            <a:ext cx="2877268" cy="555477"/>
          </a:xfrm>
          <a:prstGeom prst="rect">
            <a:avLst/>
          </a:prstGeom>
          <a:solidFill>
            <a:srgbClr val="2AA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dirty="0" err="1" smtClean="0"/>
              <a:t>Tulos-</a:t>
            </a:r>
            <a:r>
              <a:rPr lang="fi-FI" sz="1400" dirty="0" smtClean="0"/>
              <a:t> ja vaikuttavuusperusteisuus</a:t>
            </a:r>
            <a:endParaRPr lang="fi-FI" sz="1400" dirty="0"/>
          </a:p>
        </p:txBody>
      </p:sp>
      <p:sp>
        <p:nvSpPr>
          <p:cNvPr id="18" name="Suorakulmio 17"/>
          <p:cNvSpPr/>
          <p:nvPr/>
        </p:nvSpPr>
        <p:spPr>
          <a:xfrm>
            <a:off x="7336632" y="5327081"/>
            <a:ext cx="2877268" cy="555477"/>
          </a:xfrm>
          <a:prstGeom prst="rect">
            <a:avLst/>
          </a:prstGeom>
          <a:solidFill>
            <a:srgbClr val="2AA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dirty="0" smtClean="0"/>
              <a:t>Kokonaistaloudellisuus</a:t>
            </a:r>
            <a:endParaRPr lang="fi-FI" sz="1400" dirty="0"/>
          </a:p>
        </p:txBody>
      </p:sp>
      <p:sp>
        <p:nvSpPr>
          <p:cNvPr id="19" name="Viisikulmio 18"/>
          <p:cNvSpPr/>
          <p:nvPr/>
        </p:nvSpPr>
        <p:spPr>
          <a:xfrm rot="5400000">
            <a:off x="10526267" y="2435076"/>
            <a:ext cx="1000301" cy="1331888"/>
          </a:xfrm>
          <a:prstGeom prst="homePlate">
            <a:avLst>
              <a:gd name="adj" fmla="val 24342"/>
            </a:avLst>
          </a:prstGeom>
          <a:solidFill>
            <a:srgbClr val="2AA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 name="Tekstiruutu 22"/>
          <p:cNvSpPr txBox="1"/>
          <p:nvPr/>
        </p:nvSpPr>
        <p:spPr>
          <a:xfrm>
            <a:off x="10480680" y="2767880"/>
            <a:ext cx="1059906" cy="584775"/>
          </a:xfrm>
          <a:prstGeom prst="rect">
            <a:avLst/>
          </a:prstGeom>
          <a:noFill/>
        </p:spPr>
        <p:txBody>
          <a:bodyPr wrap="none" rtlCol="0">
            <a:spAutoFit/>
          </a:bodyPr>
          <a:lstStyle/>
          <a:p>
            <a:pPr algn="ctr"/>
            <a:r>
              <a:rPr lang="fi-FI" sz="1200" b="1" dirty="0" smtClean="0">
                <a:solidFill>
                  <a:schemeClr val="bg1"/>
                </a:solidFill>
              </a:rPr>
              <a:t>TARVE</a:t>
            </a:r>
          </a:p>
          <a:p>
            <a:pPr algn="ctr"/>
            <a:r>
              <a:rPr lang="fi-FI" sz="1000" b="1" dirty="0" smtClean="0">
                <a:solidFill>
                  <a:schemeClr val="bg1"/>
                </a:solidFill>
              </a:rPr>
              <a:t>MITÄ TULOKSIA </a:t>
            </a:r>
          </a:p>
          <a:p>
            <a:pPr algn="ctr"/>
            <a:r>
              <a:rPr lang="fi-FI" sz="1000" b="1" dirty="0" smtClean="0">
                <a:solidFill>
                  <a:schemeClr val="bg1"/>
                </a:solidFill>
              </a:rPr>
              <a:t>HALUTAAN</a:t>
            </a:r>
            <a:endParaRPr lang="fi-FI" sz="1000" b="1" dirty="0">
              <a:solidFill>
                <a:schemeClr val="bg1"/>
              </a:solidFill>
            </a:endParaRPr>
          </a:p>
        </p:txBody>
      </p:sp>
      <p:sp>
        <p:nvSpPr>
          <p:cNvPr id="24" name="Tekstiruutu 23"/>
          <p:cNvSpPr txBox="1"/>
          <p:nvPr/>
        </p:nvSpPr>
        <p:spPr>
          <a:xfrm>
            <a:off x="10565546" y="3601171"/>
            <a:ext cx="882742" cy="738664"/>
          </a:xfrm>
          <a:prstGeom prst="rect">
            <a:avLst/>
          </a:prstGeom>
          <a:noFill/>
        </p:spPr>
        <p:txBody>
          <a:bodyPr wrap="none" rtlCol="0">
            <a:spAutoFit/>
          </a:bodyPr>
          <a:lstStyle/>
          <a:p>
            <a:pPr algn="ctr"/>
            <a:r>
              <a:rPr lang="fi-FI" sz="1200" b="1" dirty="0" smtClean="0">
                <a:solidFill>
                  <a:schemeClr val="bg1"/>
                </a:solidFill>
              </a:rPr>
              <a:t>YHTEISTYÖ</a:t>
            </a:r>
          </a:p>
          <a:p>
            <a:pPr algn="ctr"/>
            <a:r>
              <a:rPr lang="fi-FI" sz="1000" b="1" dirty="0" smtClean="0">
                <a:solidFill>
                  <a:schemeClr val="bg1"/>
                </a:solidFill>
              </a:rPr>
              <a:t>MARKKINAT</a:t>
            </a:r>
          </a:p>
          <a:p>
            <a:pPr algn="ctr"/>
            <a:r>
              <a:rPr lang="fi-FI" sz="1000" b="1" dirty="0" smtClean="0">
                <a:solidFill>
                  <a:schemeClr val="bg1"/>
                </a:solidFill>
              </a:rPr>
              <a:t>YKSIKÖT</a:t>
            </a:r>
          </a:p>
          <a:p>
            <a:pPr algn="ctr"/>
            <a:r>
              <a:rPr lang="fi-FI" sz="1000" b="1" dirty="0" smtClean="0">
                <a:solidFill>
                  <a:schemeClr val="bg1"/>
                </a:solidFill>
              </a:rPr>
              <a:t>ASIAKAS</a:t>
            </a:r>
            <a:endParaRPr lang="fi-FI" sz="1000" b="1" dirty="0">
              <a:solidFill>
                <a:schemeClr val="bg1"/>
              </a:solidFill>
            </a:endParaRPr>
          </a:p>
        </p:txBody>
      </p:sp>
      <p:sp>
        <p:nvSpPr>
          <p:cNvPr id="25" name="Tekstiruutu 24"/>
          <p:cNvSpPr txBox="1"/>
          <p:nvPr/>
        </p:nvSpPr>
        <p:spPr>
          <a:xfrm>
            <a:off x="10533229" y="4549124"/>
            <a:ext cx="947375" cy="461665"/>
          </a:xfrm>
          <a:prstGeom prst="rect">
            <a:avLst/>
          </a:prstGeom>
          <a:noFill/>
        </p:spPr>
        <p:txBody>
          <a:bodyPr wrap="none" rtlCol="0">
            <a:spAutoFit/>
          </a:bodyPr>
          <a:lstStyle/>
          <a:p>
            <a:pPr algn="ctr"/>
            <a:r>
              <a:rPr lang="fi-FI" sz="1200" b="1" dirty="0" smtClean="0">
                <a:solidFill>
                  <a:schemeClr val="bg1"/>
                </a:solidFill>
              </a:rPr>
              <a:t>YHTEINEN</a:t>
            </a:r>
          </a:p>
          <a:p>
            <a:pPr algn="ctr"/>
            <a:r>
              <a:rPr lang="fi-FI" sz="1200" b="1" dirty="0" smtClean="0">
                <a:solidFill>
                  <a:schemeClr val="bg1"/>
                </a:solidFill>
              </a:rPr>
              <a:t>YMMÄRRYS</a:t>
            </a:r>
            <a:endParaRPr lang="fi-FI" sz="1200" b="1" dirty="0">
              <a:solidFill>
                <a:schemeClr val="bg1"/>
              </a:solidFill>
            </a:endParaRPr>
          </a:p>
        </p:txBody>
      </p:sp>
      <p:sp>
        <p:nvSpPr>
          <p:cNvPr id="26" name="Tekstiruutu 25"/>
          <p:cNvSpPr txBox="1"/>
          <p:nvPr/>
        </p:nvSpPr>
        <p:spPr>
          <a:xfrm>
            <a:off x="10426919" y="5355084"/>
            <a:ext cx="1198983" cy="646331"/>
          </a:xfrm>
          <a:prstGeom prst="rect">
            <a:avLst/>
          </a:prstGeom>
          <a:noFill/>
        </p:spPr>
        <p:txBody>
          <a:bodyPr wrap="none" rtlCol="0">
            <a:spAutoFit/>
          </a:bodyPr>
          <a:lstStyle/>
          <a:p>
            <a:pPr algn="ctr"/>
            <a:r>
              <a:rPr lang="fi-FI" sz="1200" b="1" dirty="0" smtClean="0">
                <a:solidFill>
                  <a:schemeClr val="bg1"/>
                </a:solidFill>
              </a:rPr>
              <a:t>KOKONAIS-</a:t>
            </a:r>
          </a:p>
          <a:p>
            <a:pPr algn="ctr"/>
            <a:r>
              <a:rPr lang="fi-FI" sz="1200" b="1" dirty="0" smtClean="0">
                <a:solidFill>
                  <a:schemeClr val="bg1"/>
                </a:solidFill>
              </a:rPr>
              <a:t>TALOUDELLISIA </a:t>
            </a:r>
          </a:p>
          <a:p>
            <a:pPr algn="ctr"/>
            <a:r>
              <a:rPr lang="fi-FI" sz="1200" b="1" dirty="0" smtClean="0">
                <a:solidFill>
                  <a:schemeClr val="bg1"/>
                </a:solidFill>
              </a:rPr>
              <a:t>HANKINTOJA</a:t>
            </a:r>
            <a:endParaRPr lang="fi-FI" sz="1200" b="1" dirty="0">
              <a:solidFill>
                <a:schemeClr val="bg1"/>
              </a:solidFill>
            </a:endParaRPr>
          </a:p>
        </p:txBody>
      </p:sp>
      <p:sp>
        <p:nvSpPr>
          <p:cNvPr id="27" name="Ellipsi 26">
            <a:hlinkClick r:id="rId2"/>
          </p:cNvPr>
          <p:cNvSpPr/>
          <p:nvPr/>
        </p:nvSpPr>
        <p:spPr>
          <a:xfrm>
            <a:off x="8508988" y="155960"/>
            <a:ext cx="1172355" cy="11723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HUIPPU-OSTAJAN TYÖKIRJA</a:t>
            </a:r>
          </a:p>
          <a:p>
            <a:pPr algn="ctr"/>
            <a:r>
              <a:rPr lang="fi-FI" sz="900" dirty="0"/>
              <a:t>Tekes</a:t>
            </a:r>
          </a:p>
        </p:txBody>
      </p:sp>
      <p:sp>
        <p:nvSpPr>
          <p:cNvPr id="50" name="Ellipsi 49">
            <a:hlinkClick r:id="rId3"/>
          </p:cNvPr>
          <p:cNvSpPr/>
          <p:nvPr/>
        </p:nvSpPr>
        <p:spPr>
          <a:xfrm>
            <a:off x="7336633" y="157429"/>
            <a:ext cx="1172355" cy="11723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smtClean="0"/>
              <a:t>CASEJA SUOMESTA </a:t>
            </a:r>
            <a:r>
              <a:rPr lang="fi-FI" sz="1200" dirty="0" smtClean="0"/>
              <a:t/>
            </a:r>
            <a:br>
              <a:rPr lang="fi-FI" sz="1200" dirty="0" smtClean="0"/>
            </a:br>
            <a:r>
              <a:rPr lang="fi-FI" sz="900" dirty="0" smtClean="0"/>
              <a:t>Uudenmaan liitto</a:t>
            </a:r>
            <a:endParaRPr lang="fi-FI" sz="1000" dirty="0"/>
          </a:p>
        </p:txBody>
      </p:sp>
      <p:sp>
        <p:nvSpPr>
          <p:cNvPr id="30" name="Alatunnisteen paikkamerkki 9"/>
          <p:cNvSpPr>
            <a:spLocks noGrp="1"/>
          </p:cNvSpPr>
          <p:nvPr>
            <p:ph type="ftr" sz="quarter" idx="11"/>
          </p:nvPr>
        </p:nvSpPr>
        <p:spPr>
          <a:xfrm>
            <a:off x="3686184" y="6459787"/>
            <a:ext cx="4822804" cy="365125"/>
          </a:xfrm>
        </p:spPr>
        <p:txBody>
          <a:bodyPr/>
          <a:lstStyle/>
          <a:p>
            <a:r>
              <a:rPr lang="fi-FI" smtClean="0"/>
              <a:t>INNOVATIIVINEN HANKINTA</a:t>
            </a:r>
            <a:endParaRPr lang="fi-FI" dirty="0"/>
          </a:p>
        </p:txBody>
      </p:sp>
      <p:sp>
        <p:nvSpPr>
          <p:cNvPr id="28" name="Dian numeron paikkamerkki 27"/>
          <p:cNvSpPr>
            <a:spLocks noGrp="1"/>
          </p:cNvSpPr>
          <p:nvPr>
            <p:ph type="sldNum" sz="quarter" idx="12"/>
          </p:nvPr>
        </p:nvSpPr>
        <p:spPr/>
        <p:txBody>
          <a:bodyPr/>
          <a:lstStyle/>
          <a:p>
            <a:fld id="{35702E44-7133-4039-AFB2-677BAF16ACB9}" type="slidenum">
              <a:rPr lang="fi-FI" smtClean="0"/>
              <a:t>6</a:t>
            </a:fld>
            <a:endParaRPr lang="fi-FI"/>
          </a:p>
        </p:txBody>
      </p:sp>
      <p:sp>
        <p:nvSpPr>
          <p:cNvPr id="34" name="Suorakulmio 33">
            <a:hlinkClick r:id="rId4" action="ppaction://hlinksldjump"/>
          </p:cNvPr>
          <p:cNvSpPr/>
          <p:nvPr/>
        </p:nvSpPr>
        <p:spPr>
          <a:xfrm>
            <a:off x="10617957" y="6457929"/>
            <a:ext cx="1405519" cy="3669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a:t>
            </a:r>
            <a:r>
              <a:rPr lang="fi-FI" sz="1200" dirty="0"/>
              <a:t> </a:t>
            </a:r>
            <a:r>
              <a:rPr lang="fi-FI" sz="1200" dirty="0" smtClean="0"/>
              <a:t>ALKUUN</a:t>
            </a:r>
            <a:endParaRPr lang="fi-FI" sz="1200" dirty="0"/>
          </a:p>
        </p:txBody>
      </p:sp>
      <p:pic>
        <p:nvPicPr>
          <p:cNvPr id="39" name="Kuva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1359" y="1129305"/>
            <a:ext cx="326777" cy="326777"/>
          </a:xfrm>
          <a:prstGeom prst="rect">
            <a:avLst/>
          </a:prstGeom>
          <a:noFill/>
        </p:spPr>
      </p:pic>
      <p:pic>
        <p:nvPicPr>
          <p:cNvPr id="40" name="Kuva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0097" y="1129305"/>
            <a:ext cx="326777" cy="326777"/>
          </a:xfrm>
          <a:prstGeom prst="rect">
            <a:avLst/>
          </a:prstGeom>
          <a:noFill/>
        </p:spPr>
      </p:pic>
      <p:sp>
        <p:nvSpPr>
          <p:cNvPr id="41" name="Sisällön paikkamerkki 3"/>
          <p:cNvSpPr txBox="1">
            <a:spLocks/>
          </p:cNvSpPr>
          <p:nvPr/>
        </p:nvSpPr>
        <p:spPr>
          <a:xfrm>
            <a:off x="825261" y="2254305"/>
            <a:ext cx="4335209" cy="459667"/>
          </a:xfrm>
          <a:prstGeom prst="rect">
            <a:avLst/>
          </a:prstGeom>
        </p:spPr>
        <p:txBody>
          <a:bodyPr/>
          <a:lstStyle>
            <a:lvl1pPr marL="342908" indent="-342908"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tx1">
                    <a:lumMod val="75000"/>
                    <a:lumOff val="25000"/>
                  </a:schemeClr>
                </a:solidFill>
                <a:latin typeface="+mn-lt"/>
                <a:ea typeface="+mn-ea"/>
                <a:cs typeface="+mn-cs"/>
              </a:defRPr>
            </a:lvl1pPr>
            <a:lvl2pPr marL="384058"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2pPr>
            <a:lvl3pPr marL="566942"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3pPr>
            <a:lvl4pPr marL="749827"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4pPr>
            <a:lvl5pPr marL="932711"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0" indent="0">
              <a:buFont typeface="Arial" panose="020B0604020202020204" pitchFamily="34" charset="0"/>
              <a:buNone/>
            </a:pPr>
            <a:r>
              <a:rPr lang="fi-FI" sz="1400" dirty="0" smtClean="0"/>
              <a:t>Innovatiivisen hankinnan päätavoitteena on tuottaa</a:t>
            </a:r>
          </a:p>
        </p:txBody>
      </p:sp>
      <p:pic>
        <p:nvPicPr>
          <p:cNvPr id="42" name="Kuva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7215" y="2556835"/>
            <a:ext cx="2619313" cy="2434931"/>
          </a:xfrm>
          <a:prstGeom prst="rect">
            <a:avLst/>
          </a:prstGeom>
        </p:spPr>
      </p:pic>
      <p:grpSp>
        <p:nvGrpSpPr>
          <p:cNvPr id="43" name="Ryhmä 42"/>
          <p:cNvGrpSpPr/>
          <p:nvPr/>
        </p:nvGrpSpPr>
        <p:grpSpPr>
          <a:xfrm>
            <a:off x="923593" y="2621298"/>
            <a:ext cx="3979124" cy="3200083"/>
            <a:chOff x="1503265" y="2442127"/>
            <a:chExt cx="3979124" cy="3200083"/>
          </a:xfrm>
        </p:grpSpPr>
        <p:sp>
          <p:nvSpPr>
            <p:cNvPr id="44" name="Ellipsi 43"/>
            <p:cNvSpPr/>
            <p:nvPr/>
          </p:nvSpPr>
          <p:spPr>
            <a:xfrm>
              <a:off x="1567683" y="2487686"/>
              <a:ext cx="518364" cy="51836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800" dirty="0"/>
                <a:t>1</a:t>
              </a:r>
            </a:p>
          </p:txBody>
        </p:sp>
        <p:sp>
          <p:nvSpPr>
            <p:cNvPr id="45" name="Ellipsi 44"/>
            <p:cNvSpPr/>
            <p:nvPr/>
          </p:nvSpPr>
          <p:spPr>
            <a:xfrm>
              <a:off x="1552684" y="3330453"/>
              <a:ext cx="548361" cy="548361"/>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800" dirty="0"/>
                <a:t>2</a:t>
              </a:r>
            </a:p>
          </p:txBody>
        </p:sp>
        <p:sp>
          <p:nvSpPr>
            <p:cNvPr id="46" name="Tekstiruutu 45"/>
            <p:cNvSpPr txBox="1"/>
            <p:nvPr/>
          </p:nvSpPr>
          <p:spPr>
            <a:xfrm>
              <a:off x="2181840" y="2442127"/>
              <a:ext cx="3300549" cy="1016176"/>
            </a:xfrm>
            <a:prstGeom prst="rect">
              <a:avLst/>
            </a:prstGeom>
            <a:noFill/>
          </p:spPr>
          <p:txBody>
            <a:bodyPr wrap="square" rtlCol="0">
              <a:spAutoFit/>
            </a:bodyPr>
            <a:lstStyle/>
            <a:p>
              <a:r>
                <a:rPr lang="fi-FI" sz="1400" dirty="0">
                  <a:solidFill>
                    <a:schemeClr val="tx1">
                      <a:lumMod val="75000"/>
                      <a:lumOff val="25000"/>
                    </a:schemeClr>
                  </a:solidFill>
                </a:rPr>
                <a:t>Ratkaisuja julkisten tehtävien ja palvelujen </a:t>
              </a:r>
              <a:r>
                <a:rPr lang="fi-FI" sz="1400" b="1" dirty="0">
                  <a:solidFill>
                    <a:schemeClr val="tx1">
                      <a:lumMod val="75000"/>
                      <a:lumOff val="25000"/>
                    </a:schemeClr>
                  </a:solidFill>
                </a:rPr>
                <a:t>tehokkaampaan ja vaikuttavampaan </a:t>
              </a:r>
              <a:r>
                <a:rPr lang="fi-FI" sz="1400" dirty="0">
                  <a:solidFill>
                    <a:schemeClr val="tx1">
                      <a:lumMod val="75000"/>
                      <a:lumOff val="25000"/>
                    </a:schemeClr>
                  </a:solidFill>
                </a:rPr>
                <a:t>toteuttamiseen </a:t>
              </a:r>
            </a:p>
            <a:p>
              <a:endParaRPr lang="fi-FI" sz="1801" dirty="0"/>
            </a:p>
          </p:txBody>
        </p:sp>
        <p:sp>
          <p:nvSpPr>
            <p:cNvPr id="47" name="Tekstiruutu 46"/>
            <p:cNvSpPr txBox="1"/>
            <p:nvPr/>
          </p:nvSpPr>
          <p:spPr>
            <a:xfrm>
              <a:off x="2181840" y="3330454"/>
              <a:ext cx="2599166" cy="739048"/>
            </a:xfrm>
            <a:prstGeom prst="rect">
              <a:avLst/>
            </a:prstGeom>
            <a:noFill/>
          </p:spPr>
          <p:txBody>
            <a:bodyPr wrap="square" rtlCol="0">
              <a:spAutoFit/>
            </a:bodyPr>
            <a:lstStyle/>
            <a:p>
              <a:pPr lvl="0"/>
              <a:r>
                <a:rPr lang="fi-FI" sz="1401" dirty="0">
                  <a:solidFill>
                    <a:schemeClr val="tx1">
                      <a:lumMod val="75000"/>
                      <a:lumOff val="25000"/>
                    </a:schemeClr>
                  </a:solidFill>
                </a:rPr>
                <a:t>Mahdollisuuksia yrityksille </a:t>
              </a:r>
              <a:r>
                <a:rPr lang="fi-FI" sz="1401" b="1" dirty="0">
                  <a:solidFill>
                    <a:schemeClr val="tx1">
                      <a:lumMod val="75000"/>
                      <a:lumOff val="25000"/>
                    </a:schemeClr>
                  </a:solidFill>
                </a:rPr>
                <a:t>uusien tuotteiden ja ratkaisujen </a:t>
              </a:r>
              <a:r>
                <a:rPr lang="fi-FI" sz="1401" b="1" dirty="0" smtClean="0">
                  <a:solidFill>
                    <a:schemeClr val="tx1">
                      <a:lumMod val="75000"/>
                      <a:lumOff val="25000"/>
                    </a:schemeClr>
                  </a:solidFill>
                </a:rPr>
                <a:t>kehittämiseen</a:t>
              </a:r>
              <a:endParaRPr lang="fi-FI" sz="1801" dirty="0">
                <a:solidFill>
                  <a:schemeClr val="tx1">
                    <a:lumMod val="75000"/>
                    <a:lumOff val="25000"/>
                  </a:schemeClr>
                </a:solidFill>
              </a:endParaRPr>
            </a:p>
          </p:txBody>
        </p:sp>
        <p:sp>
          <p:nvSpPr>
            <p:cNvPr id="48" name="Tekstiruutu 47"/>
            <p:cNvSpPr txBox="1"/>
            <p:nvPr/>
          </p:nvSpPr>
          <p:spPr>
            <a:xfrm>
              <a:off x="1503265" y="4195660"/>
              <a:ext cx="3979124" cy="1446550"/>
            </a:xfrm>
            <a:prstGeom prst="rect">
              <a:avLst/>
            </a:prstGeom>
            <a:noFill/>
          </p:spPr>
          <p:txBody>
            <a:bodyPr wrap="square" rtlCol="0">
              <a:spAutoFit/>
            </a:bodyPr>
            <a:lstStyle/>
            <a:p>
              <a:pPr lvl="0"/>
              <a:r>
                <a:rPr lang="fi-FI" sz="1400" dirty="0" smtClean="0">
                  <a:solidFill>
                    <a:schemeClr val="tx1">
                      <a:lumMod val="75000"/>
                      <a:lumOff val="25000"/>
                    </a:schemeClr>
                  </a:solidFill>
                </a:rPr>
                <a:t>Hankintoja </a:t>
              </a:r>
              <a:r>
                <a:rPr lang="fi-FI" sz="1400" dirty="0">
                  <a:solidFill>
                    <a:schemeClr val="tx1">
                      <a:lumMod val="75000"/>
                      <a:lumOff val="25000"/>
                    </a:schemeClr>
                  </a:solidFill>
                </a:rPr>
                <a:t>voidaan hyödyntää </a:t>
              </a:r>
              <a:endParaRPr lang="fi-FI" sz="1400" dirty="0" smtClean="0">
                <a:solidFill>
                  <a:schemeClr val="tx1">
                    <a:lumMod val="75000"/>
                    <a:lumOff val="25000"/>
                  </a:schemeClr>
                </a:solidFill>
              </a:endParaRPr>
            </a:p>
            <a:p>
              <a:pPr lvl="0"/>
              <a:endParaRPr lang="fi-FI" sz="1400" dirty="0" smtClean="0">
                <a:solidFill>
                  <a:schemeClr val="tx1">
                    <a:lumMod val="75000"/>
                    <a:lumOff val="25000"/>
                  </a:schemeClr>
                </a:solidFill>
              </a:endParaRPr>
            </a:p>
            <a:p>
              <a:pPr marL="285750" lvl="0" indent="-285750">
                <a:buFont typeface="Arial" panose="020B0604020202020204" pitchFamily="34" charset="0"/>
                <a:buChar char="•"/>
              </a:pPr>
              <a:r>
                <a:rPr lang="fi-FI" sz="1400" b="1" dirty="0" smtClean="0">
                  <a:solidFill>
                    <a:schemeClr val="tx1">
                      <a:lumMod val="75000"/>
                      <a:lumOff val="25000"/>
                    </a:schemeClr>
                  </a:solidFill>
                </a:rPr>
                <a:t>elinkeinopolitiikan välineenä</a:t>
              </a:r>
            </a:p>
            <a:p>
              <a:pPr marL="285750" lvl="0" indent="-285750">
                <a:buFont typeface="Arial" panose="020B0604020202020204" pitchFamily="34" charset="0"/>
                <a:buChar char="•"/>
              </a:pPr>
              <a:r>
                <a:rPr lang="fi-FI" sz="1400" b="1" dirty="0" smtClean="0">
                  <a:solidFill>
                    <a:schemeClr val="tx1">
                      <a:lumMod val="75000"/>
                      <a:lumOff val="25000"/>
                    </a:schemeClr>
                  </a:solidFill>
                </a:rPr>
                <a:t>alueen kilpailukyvyn edistäjänä</a:t>
              </a:r>
            </a:p>
            <a:p>
              <a:pPr marL="285750" lvl="0" indent="-285750">
                <a:buFont typeface="Arial" panose="020B0604020202020204" pitchFamily="34" charset="0"/>
                <a:buChar char="•"/>
              </a:pPr>
              <a:r>
                <a:rPr lang="fi-FI" sz="1400" b="1" dirty="0" smtClean="0">
                  <a:solidFill>
                    <a:schemeClr val="tx1">
                      <a:lumMod val="75000"/>
                      <a:lumOff val="25000"/>
                    </a:schemeClr>
                  </a:solidFill>
                </a:rPr>
                <a:t>ympäristösitoumusten toteuttamisessa </a:t>
              </a:r>
            </a:p>
            <a:p>
              <a:endParaRPr lang="fi-FI" dirty="0">
                <a:solidFill>
                  <a:schemeClr val="tx1">
                    <a:lumMod val="75000"/>
                    <a:lumOff val="25000"/>
                  </a:schemeClr>
                </a:solidFill>
              </a:endParaRPr>
            </a:p>
          </p:txBody>
        </p:sp>
      </p:grpSp>
      <p:sp>
        <p:nvSpPr>
          <p:cNvPr id="31" name="Suorakulmio 30"/>
          <p:cNvSpPr/>
          <p:nvPr/>
        </p:nvSpPr>
        <p:spPr>
          <a:xfrm>
            <a:off x="825261" y="1747553"/>
            <a:ext cx="7431613" cy="307777"/>
          </a:xfrm>
          <a:prstGeom prst="rect">
            <a:avLst/>
          </a:prstGeom>
        </p:spPr>
        <p:txBody>
          <a:bodyPr wrap="square">
            <a:spAutoFit/>
          </a:bodyPr>
          <a:lstStyle/>
          <a:p>
            <a:r>
              <a:rPr lang="fi-FI" sz="1400" b="1" i="1" dirty="0">
                <a:solidFill>
                  <a:schemeClr val="tx1">
                    <a:lumMod val="75000"/>
                    <a:lumOff val="25000"/>
                  </a:schemeClr>
                </a:solidFill>
              </a:rPr>
              <a:t>Innovaatiot syntyvät vuorovaikutuksessa </a:t>
            </a:r>
            <a:r>
              <a:rPr lang="fi-FI" sz="1400" b="1" i="1" dirty="0" smtClean="0">
                <a:solidFill>
                  <a:schemeClr val="tx1">
                    <a:lumMod val="75000"/>
                    <a:lumOff val="25000"/>
                  </a:schemeClr>
                </a:solidFill>
              </a:rPr>
              <a:t>asiakkaiden, käyttäjien</a:t>
            </a:r>
            <a:r>
              <a:rPr lang="fi-FI" sz="1400" b="1" i="1" dirty="0">
                <a:solidFill>
                  <a:schemeClr val="tx1">
                    <a:lumMod val="75000"/>
                    <a:lumOff val="25000"/>
                  </a:schemeClr>
                </a:solidFill>
              </a:rPr>
              <a:t>, yritysten ja kaupungin </a:t>
            </a:r>
            <a:r>
              <a:rPr lang="fi-FI" sz="1400" b="1" i="1" dirty="0" smtClean="0">
                <a:solidFill>
                  <a:schemeClr val="tx1">
                    <a:lumMod val="75000"/>
                    <a:lumOff val="25000"/>
                  </a:schemeClr>
                </a:solidFill>
              </a:rPr>
              <a:t>kesken. </a:t>
            </a:r>
            <a:endParaRPr lang="fi-FI" sz="1400" b="1" i="1" dirty="0">
              <a:solidFill>
                <a:schemeClr val="tx1">
                  <a:lumMod val="75000"/>
                  <a:lumOff val="25000"/>
                </a:schemeClr>
              </a:solidFill>
            </a:endParaRPr>
          </a:p>
        </p:txBody>
      </p:sp>
      <p:sp>
        <p:nvSpPr>
          <p:cNvPr id="53" name="Suorakulmio 52">
            <a:hlinkClick r:id="" action="ppaction://customshow?id=2&amp;return=true"/>
          </p:cNvPr>
          <p:cNvSpPr/>
          <p:nvPr/>
        </p:nvSpPr>
        <p:spPr>
          <a:xfrm>
            <a:off x="978277" y="5614890"/>
            <a:ext cx="3062826" cy="4913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t>Lue lisää hyödyistä</a:t>
            </a:r>
            <a:endParaRPr lang="fi-FI" dirty="0"/>
          </a:p>
        </p:txBody>
      </p:sp>
      <p:pic>
        <p:nvPicPr>
          <p:cNvPr id="38" name="Kuva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338203">
            <a:off x="3898085" y="5947088"/>
            <a:ext cx="352493" cy="352493"/>
          </a:xfrm>
          <a:prstGeom prst="rect">
            <a:avLst/>
          </a:prstGeom>
          <a:noFill/>
        </p:spPr>
      </p:pic>
    </p:spTree>
    <p:extLst>
      <p:ext uri="{BB962C8B-B14F-4D97-AF65-F5344CB8AC3E}">
        <p14:creationId xmlns:p14="http://schemas.microsoft.com/office/powerpoint/2010/main" val="3161613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Otsikko 1"/>
          <p:cNvSpPr txBox="1">
            <a:spLocks/>
          </p:cNvSpPr>
          <p:nvPr/>
        </p:nvSpPr>
        <p:spPr>
          <a:xfrm>
            <a:off x="983075" y="945928"/>
            <a:ext cx="10058400" cy="613954"/>
          </a:xfrm>
          <a:prstGeom prst="rect">
            <a:avLst/>
          </a:prstGeom>
        </p:spPr>
        <p:txBody>
          <a:bodyPr vert="horz" lIns="91440" tIns="45720" rIns="91440" bIns="45720" rtlCol="0" anchor="b">
            <a:normAutofit/>
          </a:bodyPr>
          <a:lstStyle>
            <a:lvl1pPr marL="0" algn="l" defTabSz="914423" rtl="0" eaLnBrk="1" latinLnBrk="0" hangingPunct="1">
              <a:lnSpc>
                <a:spcPct val="85000"/>
              </a:lnSpc>
              <a:spcBef>
                <a:spcPct val="0"/>
              </a:spcBef>
              <a:buNone/>
              <a:defRPr sz="2400" kern="1200" spc="-50" baseline="0">
                <a:solidFill>
                  <a:schemeClr val="tx1">
                    <a:lumMod val="75000"/>
                    <a:lumOff val="25000"/>
                  </a:schemeClr>
                </a:solidFill>
                <a:latin typeface="+mj-lt"/>
                <a:ea typeface="+mj-ea"/>
                <a:cs typeface="+mj-cs"/>
              </a:defRPr>
            </a:lvl1pPr>
          </a:lstStyle>
          <a:p>
            <a:endParaRPr lang="fi-FI" sz="1600" b="1" i="1" dirty="0">
              <a:latin typeface="+mn-lt"/>
            </a:endParaRPr>
          </a:p>
        </p:txBody>
      </p:sp>
      <p:sp>
        <p:nvSpPr>
          <p:cNvPr id="5" name="Tekstiruutu 4"/>
          <p:cNvSpPr txBox="1"/>
          <p:nvPr/>
        </p:nvSpPr>
        <p:spPr>
          <a:xfrm>
            <a:off x="6192455" y="1846241"/>
            <a:ext cx="5431883" cy="4031873"/>
          </a:xfrm>
          <a:prstGeom prst="rect">
            <a:avLst/>
          </a:prstGeom>
          <a:noFill/>
        </p:spPr>
        <p:txBody>
          <a:bodyPr wrap="square" rtlCol="0">
            <a:spAutoFit/>
          </a:bodyPr>
          <a:lstStyle/>
          <a:p>
            <a:pPr defTabSz="914423">
              <a:spcAft>
                <a:spcPts val="201"/>
              </a:spcAft>
              <a:buClr>
                <a:schemeClr val="accent1"/>
              </a:buClr>
              <a:buSzPct val="100000"/>
            </a:pPr>
            <a:r>
              <a:rPr lang="fi-FI" sz="1100" dirty="0" smtClean="0">
                <a:solidFill>
                  <a:schemeClr val="tx1">
                    <a:lumMod val="75000"/>
                    <a:lumOff val="25000"/>
                  </a:schemeClr>
                </a:solidFill>
              </a:rPr>
              <a:t>3 </a:t>
            </a:r>
            <a:r>
              <a:rPr lang="fi-FI" sz="1100" dirty="0">
                <a:solidFill>
                  <a:schemeClr val="tx1">
                    <a:lumMod val="75000"/>
                    <a:lumOff val="25000"/>
                  </a:schemeClr>
                </a:solidFill>
              </a:rPr>
              <a:t>kierrosta, 2 ehdokasta. </a:t>
            </a:r>
            <a:endParaRPr lang="fi-FI" sz="1100" dirty="0" smtClean="0">
              <a:solidFill>
                <a:schemeClr val="tx1">
                  <a:lumMod val="75000"/>
                  <a:lumOff val="25000"/>
                </a:schemeClr>
              </a:solidFill>
            </a:endParaRPr>
          </a:p>
          <a:p>
            <a:pPr defTabSz="914423">
              <a:spcAft>
                <a:spcPts val="201"/>
              </a:spcAft>
              <a:buClr>
                <a:schemeClr val="accent1"/>
              </a:buClr>
              <a:buSzPct val="100000"/>
            </a:pPr>
            <a:endParaRPr lang="fi-FI" sz="1100" dirty="0">
              <a:solidFill>
                <a:schemeClr val="tx1">
                  <a:lumMod val="75000"/>
                  <a:lumOff val="25000"/>
                </a:schemeClr>
              </a:solidFill>
            </a:endParaRPr>
          </a:p>
          <a:p>
            <a:pPr defTabSz="914423">
              <a:spcAft>
                <a:spcPts val="201"/>
              </a:spcAft>
              <a:buClr>
                <a:schemeClr val="accent1"/>
              </a:buClr>
              <a:buSzPct val="100000"/>
            </a:pPr>
            <a:r>
              <a:rPr lang="fi-FI" sz="1100" dirty="0" smtClean="0">
                <a:solidFill>
                  <a:schemeClr val="tx1">
                    <a:lumMod val="75000"/>
                    <a:lumOff val="25000"/>
                  </a:schemeClr>
                </a:solidFill>
              </a:rPr>
              <a:t>Neuvottelukierros 22.1.2015</a:t>
            </a:r>
            <a:endParaRPr lang="fi-FI" sz="1100" dirty="0">
              <a:solidFill>
                <a:schemeClr val="tx1">
                  <a:lumMod val="75000"/>
                  <a:lumOff val="25000"/>
                </a:schemeClr>
              </a:solidFill>
            </a:endParaRPr>
          </a:p>
          <a:p>
            <a:pPr marL="358775" indent="-358775" defTabSz="914423">
              <a:spcAft>
                <a:spcPts val="201"/>
              </a:spcAft>
              <a:buClr>
                <a:schemeClr val="accent1"/>
              </a:buClr>
              <a:buSzPct val="100000"/>
              <a:buFont typeface="Arial" panose="020B0604020202020204" pitchFamily="34" charset="0"/>
              <a:buChar char="•"/>
            </a:pPr>
            <a:r>
              <a:rPr lang="fi-FI" sz="1100" dirty="0">
                <a:solidFill>
                  <a:schemeClr val="tx1">
                    <a:lumMod val="75000"/>
                    <a:lumOff val="25000"/>
                  </a:schemeClr>
                </a:solidFill>
              </a:rPr>
              <a:t>Ehdokkaan/ehdokaskonsortion yritysesittely</a:t>
            </a:r>
          </a:p>
          <a:p>
            <a:pPr marL="358775" indent="-358775" defTabSz="914423">
              <a:spcAft>
                <a:spcPts val="201"/>
              </a:spcAft>
              <a:buClr>
                <a:schemeClr val="accent1"/>
              </a:buClr>
              <a:buSzPct val="100000"/>
              <a:buFont typeface="Arial" panose="020B0604020202020204" pitchFamily="34" charset="0"/>
              <a:buChar char="•"/>
            </a:pPr>
            <a:r>
              <a:rPr lang="fi-FI" sz="1100" dirty="0">
                <a:solidFill>
                  <a:schemeClr val="tx1">
                    <a:lumMod val="75000"/>
                    <a:lumOff val="25000"/>
                  </a:schemeClr>
                </a:solidFill>
              </a:rPr>
              <a:t>Suunniteltu hankintakokonaisuus ja sen tavoitteet</a:t>
            </a:r>
          </a:p>
          <a:p>
            <a:pPr marL="358775" indent="-358775" defTabSz="914423">
              <a:spcAft>
                <a:spcPts val="201"/>
              </a:spcAft>
              <a:buClr>
                <a:schemeClr val="accent1"/>
              </a:buClr>
              <a:buSzPct val="100000"/>
              <a:buFont typeface="Arial" panose="020B0604020202020204" pitchFamily="34" charset="0"/>
              <a:buChar char="•"/>
            </a:pPr>
            <a:r>
              <a:rPr lang="fi-FI" sz="1100" dirty="0">
                <a:solidFill>
                  <a:schemeClr val="tx1">
                    <a:lumMod val="75000"/>
                    <a:lumOff val="25000"/>
                  </a:schemeClr>
                </a:solidFill>
              </a:rPr>
              <a:t>Ehdokkaan näkemykset, innovaatiot ja parhaat ratkaisut hankintakokonaisuuden toteuttamisesta ja kehittämisestä (ml. ehdokkaan konseptikuvaus, alustava vaiheistus/aikataulutus) </a:t>
            </a:r>
            <a:br>
              <a:rPr lang="fi-FI" sz="1100" dirty="0">
                <a:solidFill>
                  <a:schemeClr val="tx1">
                    <a:lumMod val="75000"/>
                    <a:lumOff val="25000"/>
                  </a:schemeClr>
                </a:solidFill>
              </a:rPr>
            </a:br>
            <a:endParaRPr lang="fi-FI" sz="1100" dirty="0">
              <a:solidFill>
                <a:schemeClr val="tx1">
                  <a:lumMod val="75000"/>
                  <a:lumOff val="25000"/>
                </a:schemeClr>
              </a:solidFill>
            </a:endParaRPr>
          </a:p>
          <a:p>
            <a:pPr defTabSz="914423">
              <a:spcAft>
                <a:spcPts val="201"/>
              </a:spcAft>
              <a:buClr>
                <a:schemeClr val="accent1"/>
              </a:buClr>
              <a:buSzPct val="100000"/>
            </a:pPr>
            <a:r>
              <a:rPr lang="fi-FI" sz="1100" dirty="0" smtClean="0">
                <a:solidFill>
                  <a:schemeClr val="tx1">
                    <a:lumMod val="75000"/>
                    <a:lumOff val="25000"/>
                  </a:schemeClr>
                </a:solidFill>
              </a:rPr>
              <a:t>Neuvottelukierros 6.2.2015</a:t>
            </a:r>
            <a:r>
              <a:rPr lang="fi-FI" sz="1100" dirty="0">
                <a:solidFill>
                  <a:schemeClr val="tx1">
                    <a:lumMod val="75000"/>
                    <a:lumOff val="25000"/>
                  </a:schemeClr>
                </a:solidFill>
              </a:rPr>
              <a:t>; aiheet: </a:t>
            </a:r>
          </a:p>
          <a:p>
            <a:pPr marL="342908" indent="-342908" defTabSz="914423">
              <a:spcAft>
                <a:spcPts val="201"/>
              </a:spcAft>
              <a:buClr>
                <a:schemeClr val="accent1"/>
              </a:buClr>
              <a:buSzPct val="100000"/>
              <a:buFont typeface="Arial" panose="020B0604020202020204" pitchFamily="34" charset="0"/>
              <a:buChar char="•"/>
            </a:pPr>
            <a:r>
              <a:rPr lang="fi-FI" sz="1100" dirty="0">
                <a:solidFill>
                  <a:schemeClr val="tx1">
                    <a:lumMod val="75000"/>
                    <a:lumOff val="25000"/>
                  </a:schemeClr>
                </a:solidFill>
              </a:rPr>
              <a:t>Sopimuksen ja hankinnan optioiden esittely</a:t>
            </a:r>
          </a:p>
          <a:p>
            <a:pPr marL="342908" indent="-342908" defTabSz="914423">
              <a:spcAft>
                <a:spcPts val="201"/>
              </a:spcAft>
              <a:buClr>
                <a:schemeClr val="accent1"/>
              </a:buClr>
              <a:buSzPct val="100000"/>
              <a:buFont typeface="Arial" panose="020B0604020202020204" pitchFamily="34" charset="0"/>
              <a:buChar char="•"/>
            </a:pPr>
            <a:r>
              <a:rPr lang="fi-FI" sz="1100" dirty="0">
                <a:solidFill>
                  <a:schemeClr val="tx1">
                    <a:lumMod val="75000"/>
                    <a:lumOff val="25000"/>
                  </a:schemeClr>
                </a:solidFill>
              </a:rPr>
              <a:t>Palveluntuottajaverkosto ja ajatus käytettävistä alihankkijoista</a:t>
            </a:r>
          </a:p>
          <a:p>
            <a:pPr marL="342908" indent="-342908" defTabSz="914423">
              <a:spcAft>
                <a:spcPts val="201"/>
              </a:spcAft>
              <a:buClr>
                <a:schemeClr val="accent1"/>
              </a:buClr>
              <a:buSzPct val="100000"/>
              <a:buFont typeface="Arial" panose="020B0604020202020204" pitchFamily="34" charset="0"/>
              <a:buChar char="•"/>
            </a:pPr>
            <a:r>
              <a:rPr lang="fi-FI" sz="1100" dirty="0" smtClean="0">
                <a:solidFill>
                  <a:schemeClr val="tx1">
                    <a:lumMod val="75000"/>
                    <a:lumOff val="25000"/>
                  </a:schemeClr>
                </a:solidFill>
              </a:rPr>
              <a:t>Ehdokkaan näkemys Lähitoritoiminnasta, </a:t>
            </a:r>
            <a:r>
              <a:rPr lang="fi-FI" sz="1100" dirty="0">
                <a:solidFill>
                  <a:schemeClr val="tx1">
                    <a:lumMod val="75000"/>
                    <a:lumOff val="25000"/>
                  </a:schemeClr>
                </a:solidFill>
              </a:rPr>
              <a:t>kehittämistoiminnan ja hyvinvointiteknologialainaamon/vuokraamon toteuttamisesta</a:t>
            </a:r>
            <a:br>
              <a:rPr lang="fi-FI" sz="1100" dirty="0">
                <a:solidFill>
                  <a:schemeClr val="tx1">
                    <a:lumMod val="75000"/>
                    <a:lumOff val="25000"/>
                  </a:schemeClr>
                </a:solidFill>
              </a:rPr>
            </a:br>
            <a:endParaRPr lang="fi-FI" sz="1100" dirty="0">
              <a:solidFill>
                <a:schemeClr val="tx1">
                  <a:lumMod val="75000"/>
                  <a:lumOff val="25000"/>
                </a:schemeClr>
              </a:solidFill>
            </a:endParaRPr>
          </a:p>
          <a:p>
            <a:pPr defTabSz="914423">
              <a:spcAft>
                <a:spcPts val="201"/>
              </a:spcAft>
              <a:buClr>
                <a:schemeClr val="accent1"/>
              </a:buClr>
              <a:buSzPct val="100000"/>
            </a:pPr>
            <a:r>
              <a:rPr lang="fi-FI" sz="1100" dirty="0" smtClean="0">
                <a:solidFill>
                  <a:schemeClr val="tx1">
                    <a:lumMod val="75000"/>
                    <a:lumOff val="25000"/>
                  </a:schemeClr>
                </a:solidFill>
              </a:rPr>
              <a:t>Neuvottelukierros 19.2.2015 </a:t>
            </a:r>
            <a:r>
              <a:rPr lang="fi-FI" sz="1100" dirty="0">
                <a:solidFill>
                  <a:schemeClr val="tx1">
                    <a:lumMod val="75000"/>
                    <a:lumOff val="25000"/>
                  </a:schemeClr>
                </a:solidFill>
              </a:rPr>
              <a:t>jatkuu; aiheet</a:t>
            </a:r>
            <a:r>
              <a:rPr lang="fi-FI" sz="1100" dirty="0" smtClean="0">
                <a:solidFill>
                  <a:schemeClr val="tx1">
                    <a:lumMod val="75000"/>
                    <a:lumOff val="25000"/>
                  </a:schemeClr>
                </a:solidFill>
              </a:rPr>
              <a:t>:</a:t>
            </a:r>
            <a:endParaRPr lang="fi-FI" sz="1100" dirty="0">
              <a:solidFill>
                <a:schemeClr val="tx1">
                  <a:lumMod val="75000"/>
                  <a:lumOff val="25000"/>
                </a:schemeClr>
              </a:solidFill>
            </a:endParaRPr>
          </a:p>
          <a:p>
            <a:pPr marL="342908" indent="-342908" defTabSz="914423">
              <a:spcAft>
                <a:spcPts val="201"/>
              </a:spcAft>
              <a:buClr>
                <a:schemeClr val="accent1"/>
              </a:buClr>
              <a:buSzPct val="100000"/>
              <a:buFont typeface="Arial" panose="020B0604020202020204" pitchFamily="34" charset="0"/>
              <a:buChar char="•"/>
            </a:pPr>
            <a:r>
              <a:rPr lang="fi-FI" sz="1100" dirty="0">
                <a:solidFill>
                  <a:schemeClr val="tx1">
                    <a:lumMod val="75000"/>
                    <a:lumOff val="25000"/>
                  </a:schemeClr>
                </a:solidFill>
              </a:rPr>
              <a:t>Palvelun toteuttamispaikkaan liittyvät </a:t>
            </a:r>
            <a:r>
              <a:rPr lang="fi-FI" sz="1100" dirty="0" smtClean="0">
                <a:solidFill>
                  <a:schemeClr val="tx1">
                    <a:lumMod val="75000"/>
                    <a:lumOff val="25000"/>
                  </a:schemeClr>
                </a:solidFill>
              </a:rPr>
              <a:t>asiat</a:t>
            </a:r>
            <a:endParaRPr lang="fi-FI" sz="1100" dirty="0">
              <a:solidFill>
                <a:schemeClr val="tx1">
                  <a:lumMod val="75000"/>
                  <a:lumOff val="25000"/>
                </a:schemeClr>
              </a:solidFill>
            </a:endParaRPr>
          </a:p>
          <a:p>
            <a:pPr marL="342908" indent="-342908" defTabSz="914423">
              <a:spcAft>
                <a:spcPts val="201"/>
              </a:spcAft>
              <a:buClr>
                <a:schemeClr val="accent1"/>
              </a:buClr>
              <a:buSzPct val="100000"/>
              <a:buFont typeface="Arial" panose="020B0604020202020204" pitchFamily="34" charset="0"/>
              <a:buChar char="•"/>
            </a:pPr>
            <a:r>
              <a:rPr lang="fi-FI" sz="1100" dirty="0">
                <a:solidFill>
                  <a:schemeClr val="tx1">
                    <a:lumMod val="75000"/>
                    <a:lumOff val="25000"/>
                  </a:schemeClr>
                </a:solidFill>
              </a:rPr>
              <a:t>Tarjousten valinta- ja arviointikriteerit sekä niiden painoarvot</a:t>
            </a:r>
          </a:p>
          <a:p>
            <a:pPr marL="342908" indent="-342908" defTabSz="914423">
              <a:spcAft>
                <a:spcPts val="201"/>
              </a:spcAft>
              <a:buClr>
                <a:schemeClr val="accent1"/>
              </a:buClr>
              <a:buSzPct val="100000"/>
              <a:buFont typeface="Arial" panose="020B0604020202020204" pitchFamily="34" charset="0"/>
              <a:buChar char="•"/>
            </a:pPr>
            <a:r>
              <a:rPr lang="fi-FI" sz="1100" dirty="0">
                <a:solidFill>
                  <a:schemeClr val="tx1">
                    <a:lumMod val="75000"/>
                    <a:lumOff val="25000"/>
                  </a:schemeClr>
                </a:solidFill>
              </a:rPr>
              <a:t>Sopimuskannusteet ja –tasot</a:t>
            </a:r>
          </a:p>
          <a:p>
            <a:pPr marL="342908" indent="-342908" defTabSz="914423">
              <a:spcAft>
                <a:spcPts val="201"/>
              </a:spcAft>
              <a:buClr>
                <a:schemeClr val="accent1"/>
              </a:buClr>
              <a:buSzPct val="100000"/>
              <a:buFont typeface="Arial" panose="020B0604020202020204" pitchFamily="34" charset="0"/>
              <a:buChar char="•"/>
            </a:pPr>
            <a:r>
              <a:rPr lang="fi-FI" sz="1100" dirty="0">
                <a:solidFill>
                  <a:schemeClr val="tx1">
                    <a:lumMod val="75000"/>
                    <a:lumOff val="25000"/>
                  </a:schemeClr>
                </a:solidFill>
              </a:rPr>
              <a:t>Kehittämishankkeet</a:t>
            </a:r>
          </a:p>
          <a:p>
            <a:pPr marL="342908" indent="-342908" defTabSz="914423">
              <a:spcAft>
                <a:spcPts val="201"/>
              </a:spcAft>
              <a:buClr>
                <a:schemeClr val="accent1"/>
              </a:buClr>
              <a:buSzPct val="100000"/>
              <a:buFont typeface="Arial" panose="020B0604020202020204" pitchFamily="34" charset="0"/>
              <a:buChar char="•"/>
            </a:pPr>
            <a:r>
              <a:rPr lang="fi-FI" sz="1100" dirty="0">
                <a:solidFill>
                  <a:schemeClr val="tx1">
                    <a:lumMod val="75000"/>
                    <a:lumOff val="25000"/>
                  </a:schemeClr>
                </a:solidFill>
              </a:rPr>
              <a:t>Sopimusrakenne ja keskeiset puitesopimusehdot</a:t>
            </a:r>
          </a:p>
        </p:txBody>
      </p:sp>
      <p:sp>
        <p:nvSpPr>
          <p:cNvPr id="6" name="Tekstiruutu 5"/>
          <p:cNvSpPr txBox="1"/>
          <p:nvPr/>
        </p:nvSpPr>
        <p:spPr>
          <a:xfrm>
            <a:off x="1024019" y="1839165"/>
            <a:ext cx="5168436" cy="3308598"/>
          </a:xfrm>
          <a:prstGeom prst="rect">
            <a:avLst/>
          </a:prstGeom>
          <a:noFill/>
        </p:spPr>
        <p:txBody>
          <a:bodyPr wrap="square" rtlCol="0">
            <a:spAutoFit/>
          </a:bodyPr>
          <a:lstStyle/>
          <a:p>
            <a:pPr defTabSz="914423">
              <a:buClr>
                <a:schemeClr val="accent1"/>
              </a:buClr>
              <a:buSzPct val="100000"/>
            </a:pPr>
            <a:r>
              <a:rPr lang="fi-FI" sz="1100" dirty="0" smtClean="0">
                <a:solidFill>
                  <a:schemeClr val="tx1">
                    <a:lumMod val="75000"/>
                    <a:lumOff val="25000"/>
                  </a:schemeClr>
                </a:solidFill>
              </a:rPr>
              <a:t>Neuvottelukierros </a:t>
            </a:r>
            <a:r>
              <a:rPr lang="fi-FI" sz="1100" dirty="0">
                <a:solidFill>
                  <a:schemeClr val="tx1">
                    <a:lumMod val="75000"/>
                    <a:lumOff val="25000"/>
                  </a:schemeClr>
                </a:solidFill>
              </a:rPr>
              <a:t>24.1.2014: </a:t>
            </a:r>
            <a:br>
              <a:rPr lang="fi-FI" sz="1100" dirty="0">
                <a:solidFill>
                  <a:schemeClr val="tx1">
                    <a:lumMod val="75000"/>
                    <a:lumOff val="25000"/>
                  </a:schemeClr>
                </a:solidFill>
              </a:rPr>
            </a:br>
            <a:endParaRPr lang="fi-FI" sz="1100" dirty="0">
              <a:solidFill>
                <a:schemeClr val="tx1">
                  <a:lumMod val="75000"/>
                  <a:lumOff val="25000"/>
                </a:schemeClr>
              </a:solidFill>
            </a:endParaRPr>
          </a:p>
          <a:p>
            <a:pPr marL="342908" indent="-342908" defTabSz="914423">
              <a:buClr>
                <a:schemeClr val="accent1"/>
              </a:buClr>
              <a:buSzPct val="100000"/>
              <a:buFont typeface="Arial" panose="020B0604020202020204" pitchFamily="34" charset="0"/>
              <a:buChar char="•"/>
            </a:pPr>
            <a:r>
              <a:rPr lang="fi-FI" sz="1100" dirty="0">
                <a:solidFill>
                  <a:schemeClr val="tx1">
                    <a:lumMod val="75000"/>
                    <a:lumOff val="25000"/>
                  </a:schemeClr>
                </a:solidFill>
              </a:rPr>
              <a:t>Ehdokkaan/ehdokaskonsortion yritysesittely</a:t>
            </a:r>
          </a:p>
          <a:p>
            <a:pPr marL="342908" indent="-342908" defTabSz="914423">
              <a:buClr>
                <a:schemeClr val="accent1"/>
              </a:buClr>
              <a:buSzPct val="100000"/>
              <a:buFont typeface="Arial" panose="020B0604020202020204" pitchFamily="34" charset="0"/>
              <a:buChar char="•"/>
            </a:pPr>
            <a:r>
              <a:rPr lang="fi-FI" sz="1100" dirty="0">
                <a:solidFill>
                  <a:schemeClr val="tx1">
                    <a:lumMod val="75000"/>
                    <a:lumOff val="25000"/>
                  </a:schemeClr>
                </a:solidFill>
              </a:rPr>
              <a:t>S</a:t>
            </a:r>
            <a:r>
              <a:rPr lang="fi-FI" sz="1100" dirty="0" smtClean="0">
                <a:solidFill>
                  <a:schemeClr val="tx1">
                    <a:lumMod val="75000"/>
                    <a:lumOff val="25000"/>
                  </a:schemeClr>
                </a:solidFill>
              </a:rPr>
              <a:t>uunniteltu </a:t>
            </a:r>
            <a:r>
              <a:rPr lang="fi-FI" sz="1100" dirty="0">
                <a:solidFill>
                  <a:schemeClr val="tx1">
                    <a:lumMod val="75000"/>
                    <a:lumOff val="25000"/>
                  </a:schemeClr>
                </a:solidFill>
              </a:rPr>
              <a:t>hankintakokonaisuus ja sen tavoitteet</a:t>
            </a:r>
          </a:p>
          <a:p>
            <a:pPr marL="342908" indent="-342908" defTabSz="914423">
              <a:buClr>
                <a:schemeClr val="accent1"/>
              </a:buClr>
              <a:buSzPct val="100000"/>
              <a:buFont typeface="Arial" panose="020B0604020202020204" pitchFamily="34" charset="0"/>
              <a:buChar char="•"/>
            </a:pPr>
            <a:r>
              <a:rPr lang="fi-FI" sz="1100" dirty="0">
                <a:solidFill>
                  <a:schemeClr val="tx1">
                    <a:lumMod val="75000"/>
                    <a:lumOff val="25000"/>
                  </a:schemeClr>
                </a:solidFill>
              </a:rPr>
              <a:t>E</a:t>
            </a:r>
            <a:r>
              <a:rPr lang="fi-FI" sz="1100" dirty="0" smtClean="0">
                <a:solidFill>
                  <a:schemeClr val="tx1">
                    <a:lumMod val="75000"/>
                    <a:lumOff val="25000"/>
                  </a:schemeClr>
                </a:solidFill>
              </a:rPr>
              <a:t>hdokkaan </a:t>
            </a:r>
            <a:r>
              <a:rPr lang="fi-FI" sz="1100" dirty="0">
                <a:solidFill>
                  <a:schemeClr val="tx1">
                    <a:lumMod val="75000"/>
                    <a:lumOff val="25000"/>
                  </a:schemeClr>
                </a:solidFill>
              </a:rPr>
              <a:t>näkemykset, innovaatiot ja parhaat ratkaisut hankintakokonaisuuden toteutumisesta ja kehittämisestä</a:t>
            </a:r>
          </a:p>
          <a:p>
            <a:pPr marL="342908" indent="-342908" defTabSz="914423">
              <a:buClr>
                <a:schemeClr val="accent1"/>
              </a:buClr>
              <a:buSzPct val="100000"/>
              <a:buFont typeface="Arial" panose="020B0604020202020204" pitchFamily="34" charset="0"/>
              <a:buChar char="•"/>
            </a:pPr>
            <a:r>
              <a:rPr lang="fi-FI" sz="1100" dirty="0">
                <a:solidFill>
                  <a:schemeClr val="tx1">
                    <a:lumMod val="75000"/>
                    <a:lumOff val="25000"/>
                  </a:schemeClr>
                </a:solidFill>
              </a:rPr>
              <a:t>H</a:t>
            </a:r>
            <a:r>
              <a:rPr lang="fi-FI" sz="1100" dirty="0" smtClean="0">
                <a:solidFill>
                  <a:schemeClr val="tx1">
                    <a:lumMod val="75000"/>
                    <a:lumOff val="25000"/>
                  </a:schemeClr>
                </a:solidFill>
              </a:rPr>
              <a:t>ankinnan </a:t>
            </a:r>
            <a:r>
              <a:rPr lang="fi-FI" sz="1100" dirty="0">
                <a:solidFill>
                  <a:schemeClr val="tx1">
                    <a:lumMod val="75000"/>
                    <a:lumOff val="25000"/>
                  </a:schemeClr>
                </a:solidFill>
              </a:rPr>
              <a:t>tavoitteiden toteutumisen mittaaminen</a:t>
            </a:r>
            <a:br>
              <a:rPr lang="fi-FI" sz="1100" dirty="0">
                <a:solidFill>
                  <a:schemeClr val="tx1">
                    <a:lumMod val="75000"/>
                    <a:lumOff val="25000"/>
                  </a:schemeClr>
                </a:solidFill>
              </a:rPr>
            </a:br>
            <a:endParaRPr lang="fi-FI" sz="1100" dirty="0">
              <a:solidFill>
                <a:schemeClr val="tx1">
                  <a:lumMod val="75000"/>
                  <a:lumOff val="25000"/>
                </a:schemeClr>
              </a:solidFill>
            </a:endParaRPr>
          </a:p>
          <a:p>
            <a:pPr defTabSz="914423">
              <a:buClr>
                <a:schemeClr val="accent1"/>
              </a:buClr>
              <a:buSzPct val="100000"/>
            </a:pPr>
            <a:r>
              <a:rPr lang="fi-FI" sz="1100" dirty="0">
                <a:solidFill>
                  <a:schemeClr val="tx1">
                    <a:lumMod val="75000"/>
                    <a:lumOff val="25000"/>
                  </a:schemeClr>
                </a:solidFill>
              </a:rPr>
              <a:t>Neuvottelukierros 7.2.2014</a:t>
            </a:r>
            <a:br>
              <a:rPr lang="fi-FI" sz="1100" dirty="0">
                <a:solidFill>
                  <a:schemeClr val="tx1">
                    <a:lumMod val="75000"/>
                    <a:lumOff val="25000"/>
                  </a:schemeClr>
                </a:solidFill>
              </a:rPr>
            </a:br>
            <a:endParaRPr lang="fi-FI" sz="1100" dirty="0">
              <a:solidFill>
                <a:schemeClr val="tx1">
                  <a:lumMod val="75000"/>
                  <a:lumOff val="25000"/>
                </a:schemeClr>
              </a:solidFill>
            </a:endParaRPr>
          </a:p>
          <a:p>
            <a:pPr marL="342908" indent="-342908" defTabSz="914423">
              <a:buClr>
                <a:schemeClr val="accent1"/>
              </a:buClr>
              <a:buSzPct val="100000"/>
              <a:buFont typeface="Arial" panose="020B0604020202020204" pitchFamily="34" charset="0"/>
              <a:buChar char="•"/>
            </a:pPr>
            <a:r>
              <a:rPr lang="fi-FI" sz="1100" dirty="0">
                <a:solidFill>
                  <a:schemeClr val="tx1">
                    <a:lumMod val="75000"/>
                    <a:lumOff val="25000"/>
                  </a:schemeClr>
                </a:solidFill>
              </a:rPr>
              <a:t>Härmälän alueen toiminnoissa ja palveluissa hyödynnettävä teknologia</a:t>
            </a:r>
            <a:br>
              <a:rPr lang="fi-FI" sz="1100" dirty="0">
                <a:solidFill>
                  <a:schemeClr val="tx1">
                    <a:lumMod val="75000"/>
                    <a:lumOff val="25000"/>
                  </a:schemeClr>
                </a:solidFill>
              </a:rPr>
            </a:br>
            <a:endParaRPr lang="fi-FI" sz="1100" dirty="0">
              <a:solidFill>
                <a:schemeClr val="tx1">
                  <a:lumMod val="75000"/>
                  <a:lumOff val="25000"/>
                </a:schemeClr>
              </a:solidFill>
            </a:endParaRPr>
          </a:p>
          <a:p>
            <a:pPr defTabSz="914423">
              <a:buClr>
                <a:schemeClr val="accent1"/>
              </a:buClr>
              <a:buSzPct val="100000"/>
            </a:pPr>
            <a:r>
              <a:rPr lang="fi-FI" sz="1100" dirty="0">
                <a:solidFill>
                  <a:schemeClr val="tx1">
                    <a:lumMod val="75000"/>
                    <a:lumOff val="25000"/>
                  </a:schemeClr>
                </a:solidFill>
              </a:rPr>
              <a:t>Neuvottelukierros 13.2.2014</a:t>
            </a:r>
            <a:br>
              <a:rPr lang="fi-FI" sz="1100" dirty="0">
                <a:solidFill>
                  <a:schemeClr val="tx1">
                    <a:lumMod val="75000"/>
                    <a:lumOff val="25000"/>
                  </a:schemeClr>
                </a:solidFill>
              </a:rPr>
            </a:br>
            <a:endParaRPr lang="fi-FI" sz="1100" dirty="0">
              <a:solidFill>
                <a:schemeClr val="tx1">
                  <a:lumMod val="75000"/>
                  <a:lumOff val="25000"/>
                </a:schemeClr>
              </a:solidFill>
            </a:endParaRPr>
          </a:p>
          <a:p>
            <a:pPr marL="342908" indent="-342908" defTabSz="914423">
              <a:buClr>
                <a:schemeClr val="accent1"/>
              </a:buClr>
              <a:buSzPct val="100000"/>
              <a:buFont typeface="Arial" panose="020B0604020202020204" pitchFamily="34" charset="0"/>
              <a:buChar char="•"/>
            </a:pPr>
            <a:r>
              <a:rPr lang="fi-FI" sz="1100" dirty="0">
                <a:solidFill>
                  <a:schemeClr val="tx1">
                    <a:lumMod val="75000"/>
                    <a:lumOff val="25000"/>
                  </a:schemeClr>
                </a:solidFill>
              </a:rPr>
              <a:t>Tarjousten valinta- ja arviointikriteerit sekä niiden painoarvot</a:t>
            </a:r>
          </a:p>
          <a:p>
            <a:pPr marL="342908" indent="-342908" defTabSz="914423">
              <a:buClr>
                <a:schemeClr val="accent1"/>
              </a:buClr>
              <a:buSzPct val="100000"/>
              <a:buFont typeface="Arial" panose="020B0604020202020204" pitchFamily="34" charset="0"/>
              <a:buChar char="•"/>
            </a:pPr>
            <a:r>
              <a:rPr lang="fi-FI" sz="1100" dirty="0">
                <a:solidFill>
                  <a:schemeClr val="tx1">
                    <a:lumMod val="75000"/>
                    <a:lumOff val="25000"/>
                  </a:schemeClr>
                </a:solidFill>
              </a:rPr>
              <a:t>S</a:t>
            </a:r>
            <a:r>
              <a:rPr lang="fi-FI" sz="1100" dirty="0" smtClean="0">
                <a:solidFill>
                  <a:schemeClr val="tx1">
                    <a:lumMod val="75000"/>
                    <a:lumOff val="25000"/>
                  </a:schemeClr>
                </a:solidFill>
              </a:rPr>
              <a:t>opimuskausi </a:t>
            </a:r>
            <a:r>
              <a:rPr lang="fi-FI" sz="1100" dirty="0">
                <a:solidFill>
                  <a:schemeClr val="tx1">
                    <a:lumMod val="75000"/>
                    <a:lumOff val="25000"/>
                  </a:schemeClr>
                </a:solidFill>
              </a:rPr>
              <a:t>ja –kannusteet</a:t>
            </a:r>
          </a:p>
          <a:p>
            <a:pPr marL="342908" indent="-342908" defTabSz="914423">
              <a:buClr>
                <a:schemeClr val="accent1"/>
              </a:buClr>
              <a:buSzPct val="100000"/>
              <a:buFont typeface="Arial" panose="020B0604020202020204" pitchFamily="34" charset="0"/>
              <a:buChar char="•"/>
            </a:pPr>
            <a:r>
              <a:rPr lang="fi-FI" sz="1100" dirty="0">
                <a:solidFill>
                  <a:schemeClr val="tx1">
                    <a:lumMod val="75000"/>
                    <a:lumOff val="25000"/>
                  </a:schemeClr>
                </a:solidFill>
              </a:rPr>
              <a:t>Härmälän alueen palveluihin liittyvät kehittämishankkeet</a:t>
            </a:r>
          </a:p>
          <a:p>
            <a:pPr marL="342908" indent="-342908" defTabSz="914423">
              <a:buClr>
                <a:schemeClr val="accent1"/>
              </a:buClr>
              <a:buSzPct val="100000"/>
              <a:buFont typeface="Arial" panose="020B0604020202020204" pitchFamily="34" charset="0"/>
              <a:buChar char="•"/>
            </a:pPr>
            <a:r>
              <a:rPr lang="fi-FI" sz="1100" dirty="0">
                <a:solidFill>
                  <a:schemeClr val="tx1">
                    <a:lumMod val="75000"/>
                    <a:lumOff val="25000"/>
                  </a:schemeClr>
                </a:solidFill>
              </a:rPr>
              <a:t>sopimusrakenne ja keskeiset puitesopimusehdot</a:t>
            </a:r>
          </a:p>
          <a:p>
            <a:pPr marL="342908" indent="-342908" defTabSz="914423">
              <a:buClr>
                <a:schemeClr val="accent1"/>
              </a:buClr>
              <a:buSzPct val="100000"/>
              <a:buFont typeface="Arial" panose="020B0604020202020204" pitchFamily="34" charset="0"/>
              <a:buChar char="•"/>
            </a:pPr>
            <a:r>
              <a:rPr lang="fi-FI" sz="1100" dirty="0">
                <a:solidFill>
                  <a:schemeClr val="tx1">
                    <a:lumMod val="75000"/>
                    <a:lumOff val="25000"/>
                  </a:schemeClr>
                </a:solidFill>
              </a:rPr>
              <a:t>E</a:t>
            </a:r>
            <a:r>
              <a:rPr lang="fi-FI" sz="1100" dirty="0" smtClean="0">
                <a:solidFill>
                  <a:schemeClr val="tx1">
                    <a:lumMod val="75000"/>
                    <a:lumOff val="25000"/>
                  </a:schemeClr>
                </a:solidFill>
              </a:rPr>
              <a:t>siin </a:t>
            </a:r>
            <a:r>
              <a:rPr lang="fi-FI" sz="1100" dirty="0">
                <a:solidFill>
                  <a:schemeClr val="tx1">
                    <a:lumMod val="75000"/>
                    <a:lumOff val="25000"/>
                  </a:schemeClr>
                </a:solidFill>
              </a:rPr>
              <a:t>nousseet asiat neuvottelujen aikana.</a:t>
            </a:r>
          </a:p>
        </p:txBody>
      </p:sp>
      <p:sp>
        <p:nvSpPr>
          <p:cNvPr id="10" name="Alatunnisteen paikkamerkki 9"/>
          <p:cNvSpPr>
            <a:spLocks noGrp="1"/>
          </p:cNvSpPr>
          <p:nvPr>
            <p:ph type="ftr" sz="quarter" idx="11"/>
          </p:nvPr>
        </p:nvSpPr>
        <p:spPr/>
        <p:txBody>
          <a:bodyPr/>
          <a:lstStyle/>
          <a:p>
            <a:r>
              <a:rPr lang="fi-FI" smtClean="0"/>
              <a:t>HANKINNAN SUUNNITTELU</a:t>
            </a:r>
            <a:endParaRPr lang="fi-FI" dirty="0"/>
          </a:p>
        </p:txBody>
      </p:sp>
      <p:sp>
        <p:nvSpPr>
          <p:cNvPr id="11" name="Dian numeron paikkamerkki 10"/>
          <p:cNvSpPr>
            <a:spLocks noGrp="1"/>
          </p:cNvSpPr>
          <p:nvPr>
            <p:ph type="sldNum" sz="quarter" idx="12"/>
          </p:nvPr>
        </p:nvSpPr>
        <p:spPr/>
        <p:txBody>
          <a:bodyPr/>
          <a:lstStyle/>
          <a:p>
            <a:fld id="{CAA70CE6-33A0-41BE-ACCA-99E5A52BC5F9}" type="slidenum">
              <a:rPr lang="fi-FI" smtClean="0"/>
              <a:t>60</a:t>
            </a:fld>
            <a:endParaRPr lang="fi-FI"/>
          </a:p>
        </p:txBody>
      </p:sp>
      <p:sp>
        <p:nvSpPr>
          <p:cNvPr id="7" name="Otsikko 6"/>
          <p:cNvSpPr>
            <a:spLocks noGrp="1"/>
          </p:cNvSpPr>
          <p:nvPr>
            <p:ph type="title"/>
          </p:nvPr>
        </p:nvSpPr>
        <p:spPr/>
        <p:txBody>
          <a:bodyPr>
            <a:normAutofit fontScale="90000"/>
          </a:bodyPr>
          <a:lstStyle/>
          <a:p>
            <a:r>
              <a:rPr lang="fi-FI" dirty="0"/>
              <a:t>Neuvottelumenettely: esimerkkejä neuvottelujen </a:t>
            </a:r>
            <a:r>
              <a:rPr lang="fi-FI" dirty="0" smtClean="0"/>
              <a:t>sisällöistä</a:t>
            </a:r>
            <a:br>
              <a:rPr lang="fi-FI" dirty="0" smtClean="0"/>
            </a:br>
            <a:r>
              <a:rPr lang="fi-FI" i="1" dirty="0" smtClean="0"/>
              <a:t>huom. toteutettu vanhan hankintalain aikana</a:t>
            </a:r>
            <a:endParaRPr lang="fi-FI" i="1" dirty="0"/>
          </a:p>
        </p:txBody>
      </p:sp>
      <p:sp>
        <p:nvSpPr>
          <p:cNvPr id="13" name="Suorakulmio 12">
            <a:hlinkClick r:id="rId2"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
        <p:nvSpPr>
          <p:cNvPr id="15" name="Suorakulmio 14"/>
          <p:cNvSpPr/>
          <p:nvPr/>
        </p:nvSpPr>
        <p:spPr>
          <a:xfrm>
            <a:off x="1097280" y="1464861"/>
            <a:ext cx="4566541" cy="36611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23">
              <a:lnSpc>
                <a:spcPct val="90000"/>
              </a:lnSpc>
              <a:spcBef>
                <a:spcPts val="1200"/>
              </a:spcBef>
              <a:buClr>
                <a:schemeClr val="accent1"/>
              </a:buClr>
              <a:buSzPct val="100000"/>
            </a:pPr>
            <a:r>
              <a:rPr lang="fi-FI" sz="1600" b="1" i="1" dirty="0">
                <a:solidFill>
                  <a:schemeClr val="tx1">
                    <a:lumMod val="75000"/>
                    <a:lumOff val="25000"/>
                  </a:schemeClr>
                </a:solidFill>
              </a:rPr>
              <a:t>Härmälän alueen ikäihmisten </a:t>
            </a:r>
            <a:r>
              <a:rPr lang="fi-FI" sz="1600" b="1" i="1" dirty="0" smtClean="0">
                <a:solidFill>
                  <a:schemeClr val="tx1">
                    <a:lumMod val="75000"/>
                    <a:lumOff val="25000"/>
                  </a:schemeClr>
                </a:solidFill>
              </a:rPr>
              <a:t>palvelujen hankinta</a:t>
            </a:r>
            <a:endParaRPr lang="fi-FI" sz="1600" b="1" i="1" dirty="0">
              <a:solidFill>
                <a:schemeClr val="tx1">
                  <a:lumMod val="75000"/>
                  <a:lumOff val="25000"/>
                </a:schemeClr>
              </a:solidFill>
            </a:endParaRPr>
          </a:p>
        </p:txBody>
      </p:sp>
      <p:sp>
        <p:nvSpPr>
          <p:cNvPr id="16" name="Suorakulmio 15"/>
          <p:cNvSpPr/>
          <p:nvPr/>
        </p:nvSpPr>
        <p:spPr>
          <a:xfrm>
            <a:off x="6192455" y="1464862"/>
            <a:ext cx="4070661" cy="36611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23">
              <a:lnSpc>
                <a:spcPct val="90000"/>
              </a:lnSpc>
              <a:spcBef>
                <a:spcPts val="1200"/>
              </a:spcBef>
              <a:buClr>
                <a:schemeClr val="accent1"/>
              </a:buClr>
              <a:buSzPct val="100000"/>
            </a:pPr>
            <a:r>
              <a:rPr lang="fi-FI" sz="1600" b="1" i="1" dirty="0" smtClean="0">
                <a:solidFill>
                  <a:schemeClr val="tx1">
                    <a:lumMod val="75000"/>
                    <a:lumOff val="25000"/>
                  </a:schemeClr>
                </a:solidFill>
              </a:rPr>
              <a:t>Kotitori – palveluintegraattorin hankinta</a:t>
            </a:r>
            <a:endParaRPr lang="fi-FI" sz="1600" b="1" i="1" dirty="0">
              <a:solidFill>
                <a:schemeClr val="tx1">
                  <a:lumMod val="75000"/>
                  <a:lumOff val="25000"/>
                </a:schemeClr>
              </a:solidFill>
            </a:endParaRPr>
          </a:p>
        </p:txBody>
      </p:sp>
    </p:spTree>
    <p:extLst>
      <p:ext uri="{BB962C8B-B14F-4D97-AF65-F5344CB8AC3E}">
        <p14:creationId xmlns:p14="http://schemas.microsoft.com/office/powerpoint/2010/main" val="3767873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Kehitystyöpajat osana neuvottelumenettelyä</a:t>
            </a:r>
            <a:endParaRPr lang="fi-FI" dirty="0"/>
          </a:p>
        </p:txBody>
      </p:sp>
      <p:sp>
        <p:nvSpPr>
          <p:cNvPr id="3" name="Alatunnisteen paikkamerkki 2"/>
          <p:cNvSpPr>
            <a:spLocks noGrp="1"/>
          </p:cNvSpPr>
          <p:nvPr>
            <p:ph type="ftr" sz="quarter" idx="11"/>
          </p:nvPr>
        </p:nvSpPr>
        <p:spPr/>
        <p:txBody>
          <a:bodyPr/>
          <a:lstStyle/>
          <a:p>
            <a:r>
              <a:rPr lang="fi-FI" smtClean="0"/>
              <a:t>HANKINNAN SUUNNITTELU</a:t>
            </a:r>
            <a:endParaRPr lang="fi-FI" dirty="0"/>
          </a:p>
        </p:txBody>
      </p:sp>
      <p:sp>
        <p:nvSpPr>
          <p:cNvPr id="4" name="Dian numeron paikkamerkki 3"/>
          <p:cNvSpPr>
            <a:spLocks noGrp="1"/>
          </p:cNvSpPr>
          <p:nvPr>
            <p:ph type="sldNum" sz="quarter" idx="12"/>
          </p:nvPr>
        </p:nvSpPr>
        <p:spPr/>
        <p:txBody>
          <a:bodyPr/>
          <a:lstStyle/>
          <a:p>
            <a:fld id="{CAA70CE6-33A0-41BE-ACCA-99E5A52BC5F9}" type="slidenum">
              <a:rPr lang="fi-FI" smtClean="0"/>
              <a:t>61</a:t>
            </a:fld>
            <a:endParaRPr lang="fi-FI"/>
          </a:p>
        </p:txBody>
      </p:sp>
      <p:sp>
        <p:nvSpPr>
          <p:cNvPr id="5" name="Suorakulmio 4"/>
          <p:cNvSpPr/>
          <p:nvPr/>
        </p:nvSpPr>
        <p:spPr>
          <a:xfrm>
            <a:off x="1012677" y="1787856"/>
            <a:ext cx="7415705" cy="4139595"/>
          </a:xfrm>
          <a:prstGeom prst="rect">
            <a:avLst/>
          </a:prstGeom>
        </p:spPr>
        <p:txBody>
          <a:bodyPr wrap="square">
            <a:spAutoFit/>
          </a:bodyPr>
          <a:lstStyle/>
          <a:p>
            <a:r>
              <a:rPr lang="fi-FI" sz="1200" dirty="0">
                <a:solidFill>
                  <a:schemeClr val="tx1">
                    <a:lumMod val="75000"/>
                    <a:lumOff val="25000"/>
                  </a:schemeClr>
                </a:solidFill>
              </a:rPr>
              <a:t>Tesoman </a:t>
            </a:r>
            <a:r>
              <a:rPr lang="fi-FI" sz="1200" dirty="0" smtClean="0">
                <a:solidFill>
                  <a:schemeClr val="tx1">
                    <a:lumMod val="75000"/>
                    <a:lumOff val="25000"/>
                  </a:schemeClr>
                </a:solidFill>
              </a:rPr>
              <a:t>hyvinvointikeskuksen allianssikumppanin hankinnassa neuvottelumenettelyyn sisällytettiin kehitystyöpajat. </a:t>
            </a:r>
            <a:endParaRPr lang="fi-FI" sz="1200" dirty="0">
              <a:solidFill>
                <a:schemeClr val="tx1">
                  <a:lumMod val="75000"/>
                  <a:lumOff val="25000"/>
                </a:schemeClr>
              </a:solidFill>
            </a:endParaRPr>
          </a:p>
          <a:p>
            <a:endParaRPr lang="fi-FI" sz="1200" b="1" i="1" dirty="0" smtClean="0">
              <a:solidFill>
                <a:schemeClr val="tx1">
                  <a:lumMod val="75000"/>
                  <a:lumOff val="25000"/>
                </a:schemeClr>
              </a:solidFill>
            </a:endParaRPr>
          </a:p>
          <a:p>
            <a:r>
              <a:rPr lang="fi-FI" sz="1200" b="1" i="1" dirty="0" smtClean="0">
                <a:solidFill>
                  <a:schemeClr val="tx1">
                    <a:lumMod val="75000"/>
                    <a:lumOff val="25000"/>
                  </a:schemeClr>
                </a:solidFill>
              </a:rPr>
              <a:t>Tarkoitus ja hyödyt</a:t>
            </a:r>
          </a:p>
          <a:p>
            <a:pPr marL="342900" indent="-342900">
              <a:buFont typeface="+mj-lt"/>
              <a:buAutoNum type="arabicPeriod"/>
            </a:pPr>
            <a:r>
              <a:rPr lang="fi-FI" sz="1200" dirty="0" smtClean="0">
                <a:solidFill>
                  <a:schemeClr val="tx1">
                    <a:lumMod val="75000"/>
                    <a:lumOff val="25000"/>
                  </a:schemeClr>
                </a:solidFill>
              </a:rPr>
              <a:t>Kehitystyöpajan </a:t>
            </a:r>
            <a:r>
              <a:rPr lang="fi-FI" sz="1200" dirty="0">
                <a:solidFill>
                  <a:schemeClr val="tx1">
                    <a:lumMod val="75000"/>
                    <a:lumOff val="25000"/>
                  </a:schemeClr>
                </a:solidFill>
              </a:rPr>
              <a:t>tarkoituksena </a:t>
            </a:r>
            <a:r>
              <a:rPr lang="fi-FI" sz="1200" dirty="0" smtClean="0">
                <a:solidFill>
                  <a:schemeClr val="tx1">
                    <a:lumMod val="75000"/>
                    <a:lumOff val="25000"/>
                  </a:schemeClr>
                </a:solidFill>
              </a:rPr>
              <a:t>on:</a:t>
            </a:r>
            <a:endParaRPr lang="fi-FI" sz="1200" dirty="0">
              <a:solidFill>
                <a:schemeClr val="tx1">
                  <a:lumMod val="75000"/>
                  <a:lumOff val="25000"/>
                </a:schemeClr>
              </a:solidFill>
            </a:endParaRPr>
          </a:p>
          <a:p>
            <a:pPr marL="342908" indent="-342908" defTabSz="914423">
              <a:buClr>
                <a:schemeClr val="accent1"/>
              </a:buClr>
              <a:buSzPct val="100000"/>
              <a:buFont typeface="Arial" panose="020B0604020202020204" pitchFamily="34" charset="0"/>
              <a:buChar char="•"/>
            </a:pPr>
            <a:r>
              <a:rPr lang="fi-FI" sz="1100" dirty="0">
                <a:solidFill>
                  <a:schemeClr val="tx1">
                    <a:lumMod val="75000"/>
                    <a:lumOff val="25000"/>
                  </a:schemeClr>
                </a:solidFill>
              </a:rPr>
              <a:t>integroida tilaaja ja tarjoajat</a:t>
            </a:r>
          </a:p>
          <a:p>
            <a:pPr marL="342908" indent="-342908" defTabSz="914423">
              <a:buClr>
                <a:schemeClr val="accent1"/>
              </a:buClr>
              <a:buSzPct val="100000"/>
              <a:buFont typeface="Arial" panose="020B0604020202020204" pitchFamily="34" charset="0"/>
              <a:buChar char="•"/>
            </a:pPr>
            <a:r>
              <a:rPr lang="fi-FI" sz="1100" dirty="0">
                <a:solidFill>
                  <a:schemeClr val="tx1">
                    <a:lumMod val="75000"/>
                    <a:lumOff val="25000"/>
                  </a:schemeClr>
                </a:solidFill>
              </a:rPr>
              <a:t>työstää osapuolten kesken Tesoman hyvinvointikeskusta/palveluita ja tarjousten sisältöä</a:t>
            </a:r>
          </a:p>
          <a:p>
            <a:pPr marL="342908" indent="-342908" defTabSz="914423">
              <a:buClr>
                <a:schemeClr val="accent1"/>
              </a:buClr>
              <a:buSzPct val="100000"/>
              <a:buFont typeface="Arial" panose="020B0604020202020204" pitchFamily="34" charset="0"/>
              <a:buChar char="•"/>
            </a:pPr>
            <a:r>
              <a:rPr lang="fi-FI" sz="1100" dirty="0">
                <a:solidFill>
                  <a:schemeClr val="tx1">
                    <a:lumMod val="75000"/>
                    <a:lumOff val="25000"/>
                  </a:schemeClr>
                </a:solidFill>
              </a:rPr>
              <a:t>antaa tilaajan arviointiryhmälle valmiudet muodostaa kantansa tarjoajan kyvykkyydestä </a:t>
            </a:r>
            <a:br>
              <a:rPr lang="fi-FI" sz="1100" dirty="0">
                <a:solidFill>
                  <a:schemeClr val="tx1">
                    <a:lumMod val="75000"/>
                    <a:lumOff val="25000"/>
                  </a:schemeClr>
                </a:solidFill>
              </a:rPr>
            </a:br>
            <a:r>
              <a:rPr lang="fi-FI" sz="1100" dirty="0">
                <a:solidFill>
                  <a:schemeClr val="tx1">
                    <a:lumMod val="75000"/>
                    <a:lumOff val="25000"/>
                  </a:schemeClr>
                </a:solidFill>
              </a:rPr>
              <a:t>toimia allianssissa</a:t>
            </a:r>
          </a:p>
          <a:p>
            <a:pPr marL="342900" indent="-342900">
              <a:buFont typeface="+mj-lt"/>
              <a:buAutoNum type="arabicPeriod" startAt="2"/>
            </a:pPr>
            <a:r>
              <a:rPr lang="fi-FI" sz="1200" dirty="0">
                <a:solidFill>
                  <a:schemeClr val="tx1">
                    <a:lumMod val="75000"/>
                    <a:lumOff val="25000"/>
                  </a:schemeClr>
                </a:solidFill>
              </a:rPr>
              <a:t>Kehitystyöpajan tavoitteena on työskentelemällä </a:t>
            </a:r>
            <a:r>
              <a:rPr lang="fi-FI" sz="1200" dirty="0" smtClean="0">
                <a:solidFill>
                  <a:schemeClr val="tx1">
                    <a:lumMod val="75000"/>
                    <a:lumOff val="25000"/>
                  </a:schemeClr>
                </a:solidFill>
              </a:rPr>
              <a:t>yhdessä:</a:t>
            </a:r>
            <a:endParaRPr lang="fi-FI" sz="1200" dirty="0">
              <a:solidFill>
                <a:schemeClr val="tx1">
                  <a:lumMod val="75000"/>
                  <a:lumOff val="25000"/>
                </a:schemeClr>
              </a:solidFill>
            </a:endParaRPr>
          </a:p>
          <a:p>
            <a:pPr marL="342908" indent="-342908" defTabSz="914423">
              <a:buClr>
                <a:schemeClr val="accent1"/>
              </a:buClr>
              <a:buSzPct val="100000"/>
              <a:buFont typeface="Arial" panose="020B0604020202020204" pitchFamily="34" charset="0"/>
              <a:buChar char="•"/>
            </a:pPr>
            <a:r>
              <a:rPr lang="fi-FI" sz="1100" dirty="0">
                <a:solidFill>
                  <a:schemeClr val="tx1">
                    <a:lumMod val="75000"/>
                    <a:lumOff val="25000"/>
                  </a:schemeClr>
                </a:solidFill>
              </a:rPr>
              <a:t>tuottaa lisäarvoa molemmille osapuolille</a:t>
            </a:r>
          </a:p>
          <a:p>
            <a:pPr marL="342908" indent="-342908" defTabSz="914423">
              <a:buClr>
                <a:schemeClr val="accent1"/>
              </a:buClr>
              <a:buSzPct val="100000"/>
              <a:buFont typeface="Arial" panose="020B0604020202020204" pitchFamily="34" charset="0"/>
              <a:buChar char="•"/>
            </a:pPr>
            <a:r>
              <a:rPr lang="fi-FI" sz="1100" dirty="0">
                <a:solidFill>
                  <a:schemeClr val="tx1">
                    <a:lumMod val="75000"/>
                    <a:lumOff val="25000"/>
                  </a:schemeClr>
                </a:solidFill>
              </a:rPr>
              <a:t>mahdollistaa tarjousten parantaminen </a:t>
            </a:r>
          </a:p>
          <a:p>
            <a:pPr marL="342908" indent="-342908" defTabSz="914423">
              <a:buClr>
                <a:schemeClr val="accent1"/>
              </a:buClr>
              <a:buSzPct val="100000"/>
              <a:buFont typeface="Arial" panose="020B0604020202020204" pitchFamily="34" charset="0"/>
              <a:buChar char="•"/>
            </a:pPr>
            <a:r>
              <a:rPr lang="fi-FI" sz="1100" dirty="0">
                <a:solidFill>
                  <a:schemeClr val="tx1">
                    <a:lumMod val="75000"/>
                    <a:lumOff val="25000"/>
                  </a:schemeClr>
                </a:solidFill>
              </a:rPr>
              <a:t>luottamuksen rakentaminen</a:t>
            </a:r>
          </a:p>
          <a:p>
            <a:pPr marL="342908" indent="-342908" defTabSz="914423">
              <a:buClr>
                <a:schemeClr val="accent1"/>
              </a:buClr>
              <a:buSzPct val="100000"/>
              <a:buFont typeface="Arial" panose="020B0604020202020204" pitchFamily="34" charset="0"/>
              <a:buChar char="•"/>
            </a:pPr>
            <a:r>
              <a:rPr lang="fi-FI" sz="1100" dirty="0">
                <a:solidFill>
                  <a:schemeClr val="tx1">
                    <a:lumMod val="75000"/>
                    <a:lumOff val="25000"/>
                  </a:schemeClr>
                </a:solidFill>
              </a:rPr>
              <a:t>simuloida hyvinvointikeskuksen avainhenkilöiden toimintaa</a:t>
            </a:r>
          </a:p>
          <a:p>
            <a:endParaRPr lang="fi-FI" sz="1200" dirty="0" smtClean="0">
              <a:solidFill>
                <a:schemeClr val="tx1">
                  <a:lumMod val="75000"/>
                  <a:lumOff val="25000"/>
                </a:schemeClr>
              </a:solidFill>
            </a:endParaRPr>
          </a:p>
          <a:p>
            <a:r>
              <a:rPr lang="fi-FI" sz="1200" b="1" i="1" dirty="0">
                <a:solidFill>
                  <a:schemeClr val="tx1">
                    <a:lumMod val="75000"/>
                    <a:lumOff val="25000"/>
                  </a:schemeClr>
                </a:solidFill>
              </a:rPr>
              <a:t>O</a:t>
            </a:r>
            <a:r>
              <a:rPr lang="fi-FI" sz="1200" b="1" i="1" dirty="0" smtClean="0">
                <a:solidFill>
                  <a:schemeClr val="tx1">
                    <a:lumMod val="75000"/>
                    <a:lumOff val="25000"/>
                  </a:schemeClr>
                </a:solidFill>
              </a:rPr>
              <a:t>sallistujat</a:t>
            </a:r>
          </a:p>
          <a:p>
            <a:r>
              <a:rPr lang="fi-FI" sz="1200" dirty="0" smtClean="0">
                <a:solidFill>
                  <a:schemeClr val="tx1">
                    <a:lumMod val="75000"/>
                    <a:lumOff val="25000"/>
                  </a:schemeClr>
                </a:solidFill>
              </a:rPr>
              <a:t>Työpajoissa tarjoajayrityksestä n. 10 henkilöä ja </a:t>
            </a:r>
            <a:r>
              <a:rPr lang="fi-FI" sz="1200" dirty="0">
                <a:solidFill>
                  <a:schemeClr val="tx1">
                    <a:lumMod val="75000"/>
                    <a:lumOff val="25000"/>
                  </a:schemeClr>
                </a:solidFill>
              </a:rPr>
              <a:t>t</a:t>
            </a:r>
            <a:r>
              <a:rPr lang="fi-FI" sz="1200" dirty="0" smtClean="0">
                <a:solidFill>
                  <a:schemeClr val="tx1">
                    <a:lumMod val="75000"/>
                    <a:lumOff val="25000"/>
                  </a:schemeClr>
                </a:solidFill>
              </a:rPr>
              <a:t>ilaajalta n.15 henkilöä.</a:t>
            </a:r>
          </a:p>
          <a:p>
            <a:endParaRPr lang="fi-FI" sz="1200" dirty="0" smtClean="0">
              <a:solidFill>
                <a:schemeClr val="tx1">
                  <a:lumMod val="75000"/>
                  <a:lumOff val="25000"/>
                </a:schemeClr>
              </a:solidFill>
            </a:endParaRPr>
          </a:p>
          <a:p>
            <a:r>
              <a:rPr lang="fi-FI" sz="1200" b="1" i="1" dirty="0" smtClean="0">
                <a:solidFill>
                  <a:schemeClr val="tx1">
                    <a:lumMod val="75000"/>
                    <a:lumOff val="25000"/>
                  </a:schemeClr>
                </a:solidFill>
              </a:rPr>
              <a:t>Organisointi</a:t>
            </a:r>
          </a:p>
          <a:p>
            <a:pPr marL="342908" indent="-342908" defTabSz="914423">
              <a:buClr>
                <a:schemeClr val="accent1"/>
              </a:buClr>
              <a:buSzPct val="100000"/>
              <a:buFont typeface="Arial" panose="020B0604020202020204" pitchFamily="34" charset="0"/>
              <a:buChar char="•"/>
            </a:pPr>
            <a:r>
              <a:rPr lang="fi-FI" sz="1100" dirty="0">
                <a:solidFill>
                  <a:schemeClr val="tx1">
                    <a:lumMod val="75000"/>
                    <a:lumOff val="25000"/>
                  </a:schemeClr>
                </a:solidFill>
              </a:rPr>
              <a:t>Kehitystyöpajoissa tarjoajien tehtävänä oli organisoida ja johtaa osapuolet yhdessä työstämään kehitystyöpajan tehtävät kuin allianssiurakka olisi jo käynnissä.</a:t>
            </a:r>
            <a:endParaRPr lang="fi-FI" sz="1100" dirty="0">
              <a:solidFill>
                <a:schemeClr val="tx1">
                  <a:lumMod val="75000"/>
                  <a:lumOff val="25000"/>
                </a:schemeClr>
              </a:solidFill>
              <a:sym typeface="Wingdings" panose="05000000000000000000" pitchFamily="2" charset="2"/>
            </a:endParaRPr>
          </a:p>
          <a:p>
            <a:pPr marL="342908" indent="-342908" defTabSz="914423">
              <a:buClr>
                <a:schemeClr val="accent1"/>
              </a:buClr>
              <a:buSzPct val="100000"/>
              <a:buFont typeface="Wingdings" panose="05000000000000000000" pitchFamily="2" charset="2"/>
              <a:buChar char="Ø"/>
            </a:pPr>
            <a:r>
              <a:rPr lang="fi-FI" sz="1100" dirty="0">
                <a:solidFill>
                  <a:schemeClr val="tx1">
                    <a:lumMod val="75000"/>
                    <a:lumOff val="25000"/>
                  </a:schemeClr>
                </a:solidFill>
                <a:sym typeface="Wingdings" panose="05000000000000000000" pitchFamily="2" charset="2"/>
              </a:rPr>
              <a:t>Suoriutuminen pisteytettiin tilaajan arviointiryhmän toimesta kriteereillä: kyky johtaa, </a:t>
            </a:r>
            <a:br>
              <a:rPr lang="fi-FI" sz="1100" dirty="0">
                <a:solidFill>
                  <a:schemeClr val="tx1">
                    <a:lumMod val="75000"/>
                    <a:lumOff val="25000"/>
                  </a:schemeClr>
                </a:solidFill>
                <a:sym typeface="Wingdings" panose="05000000000000000000" pitchFamily="2" charset="2"/>
              </a:rPr>
            </a:br>
            <a:r>
              <a:rPr lang="fi-FI" sz="1100" dirty="0">
                <a:solidFill>
                  <a:schemeClr val="tx1">
                    <a:lumMod val="75000"/>
                    <a:lumOff val="25000"/>
                  </a:schemeClr>
                </a:solidFill>
                <a:sym typeface="Wingdings" panose="05000000000000000000" pitchFamily="2" charset="2"/>
              </a:rPr>
              <a:t>kyky tehdä päätöksiä, kyky innovaatioihin ja kehittämiseen (työpaja 1) sekä johtaminen ja tuloksentekokyky, </a:t>
            </a:r>
            <a:br>
              <a:rPr lang="fi-FI" sz="1100" dirty="0">
                <a:solidFill>
                  <a:schemeClr val="tx1">
                    <a:lumMod val="75000"/>
                    <a:lumOff val="25000"/>
                  </a:schemeClr>
                </a:solidFill>
                <a:sym typeface="Wingdings" panose="05000000000000000000" pitchFamily="2" charset="2"/>
              </a:rPr>
            </a:br>
            <a:r>
              <a:rPr lang="fi-FI" sz="1100" dirty="0">
                <a:solidFill>
                  <a:schemeClr val="tx1">
                    <a:lumMod val="75000"/>
                    <a:lumOff val="25000"/>
                  </a:schemeClr>
                </a:solidFill>
                <a:sym typeface="Wingdings" panose="05000000000000000000" pitchFamily="2" charset="2"/>
              </a:rPr>
              <a:t>ja kyky yhteistyöhön ja kehittämiseen (työpaja 2).</a:t>
            </a:r>
            <a:endParaRPr lang="fi-FI" sz="1100" dirty="0">
              <a:solidFill>
                <a:schemeClr val="tx1">
                  <a:lumMod val="75000"/>
                  <a:lumOff val="25000"/>
                </a:schemeClr>
              </a:solidFill>
            </a:endParaRPr>
          </a:p>
        </p:txBody>
      </p:sp>
      <p:sp>
        <p:nvSpPr>
          <p:cNvPr id="7" name="Suorakulmio 6">
            <a:hlinkClick r:id="rId2"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
        <p:nvSpPr>
          <p:cNvPr id="9" name="Suorakulmio 8"/>
          <p:cNvSpPr/>
          <p:nvPr/>
        </p:nvSpPr>
        <p:spPr>
          <a:xfrm>
            <a:off x="8083852" y="2110373"/>
            <a:ext cx="3339536" cy="3124200"/>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fi-FI" sz="1200" b="1" dirty="0">
                <a:solidFill>
                  <a:schemeClr val="tx1">
                    <a:lumMod val="50000"/>
                    <a:lumOff val="50000"/>
                  </a:schemeClr>
                </a:solidFill>
                <a:latin typeface="+mj-lt"/>
              </a:rPr>
              <a:t>Sopimusneuvottelut  16.5. ja 18.5.2016</a:t>
            </a:r>
            <a:r>
              <a:rPr lang="fi-FI" sz="1200" dirty="0">
                <a:solidFill>
                  <a:schemeClr val="tx1">
                    <a:lumMod val="50000"/>
                    <a:lumOff val="50000"/>
                  </a:schemeClr>
                </a:solidFill>
                <a:latin typeface="+mj-lt"/>
              </a:rPr>
              <a:t/>
            </a:r>
            <a:br>
              <a:rPr lang="fi-FI" sz="1200" dirty="0">
                <a:solidFill>
                  <a:schemeClr val="tx1">
                    <a:lumMod val="50000"/>
                    <a:lumOff val="50000"/>
                  </a:schemeClr>
                </a:solidFill>
                <a:latin typeface="+mj-lt"/>
              </a:rPr>
            </a:br>
            <a:r>
              <a:rPr lang="fi-FI" sz="1200" dirty="0">
                <a:solidFill>
                  <a:schemeClr val="tx1">
                    <a:lumMod val="50000"/>
                    <a:lumOff val="50000"/>
                  </a:schemeClr>
                </a:solidFill>
                <a:latin typeface="+mj-lt"/>
              </a:rPr>
              <a:t>3 tarjoajaa</a:t>
            </a:r>
          </a:p>
          <a:p>
            <a:pPr marL="171450" lvl="0" indent="-171450">
              <a:buFont typeface="Arial" panose="020B0604020202020204" pitchFamily="34" charset="0"/>
              <a:buChar char="•"/>
            </a:pPr>
            <a:r>
              <a:rPr lang="fi-FI" sz="1200" dirty="0">
                <a:solidFill>
                  <a:schemeClr val="tx1">
                    <a:lumMod val="50000"/>
                    <a:lumOff val="50000"/>
                  </a:schemeClr>
                </a:solidFill>
                <a:latin typeface="+mj-lt"/>
              </a:rPr>
              <a:t>sopimusasiakirjat, kaupallinen malli, korvattavat kustannukset</a:t>
            </a:r>
          </a:p>
          <a:p>
            <a:pPr lvl="0"/>
            <a:r>
              <a:rPr lang="fi-FI" sz="1200" dirty="0">
                <a:solidFill>
                  <a:schemeClr val="tx1">
                    <a:lumMod val="50000"/>
                    <a:lumOff val="50000"/>
                  </a:schemeClr>
                </a:solidFill>
                <a:latin typeface="+mj-lt"/>
              </a:rPr>
              <a:t>(</a:t>
            </a:r>
            <a:r>
              <a:rPr lang="fi-FI" sz="1200" dirty="0" smtClean="0">
                <a:solidFill>
                  <a:schemeClr val="tx1">
                    <a:lumMod val="50000"/>
                    <a:lumOff val="50000"/>
                  </a:schemeClr>
                </a:solidFill>
                <a:latin typeface="+mj-lt"/>
              </a:rPr>
              <a:t>suoriutumisen </a:t>
            </a:r>
            <a:r>
              <a:rPr lang="fi-FI" sz="1200" dirty="0">
                <a:solidFill>
                  <a:schemeClr val="tx1">
                    <a:lumMod val="50000"/>
                    <a:lumOff val="50000"/>
                  </a:schemeClr>
                </a:solidFill>
                <a:latin typeface="+mj-lt"/>
              </a:rPr>
              <a:t>perusteella mahdollisuus tarjoajien </a:t>
            </a:r>
            <a:r>
              <a:rPr lang="fi-FI" sz="1200" dirty="0" smtClean="0">
                <a:solidFill>
                  <a:schemeClr val="tx1">
                    <a:lumMod val="50000"/>
                    <a:lumOff val="50000"/>
                  </a:schemeClr>
                </a:solidFill>
                <a:latin typeface="+mj-lt"/>
              </a:rPr>
              <a:t>karsintaan)</a:t>
            </a:r>
            <a:endParaRPr lang="fi-FI" sz="1200" b="1" dirty="0" smtClean="0">
              <a:solidFill>
                <a:schemeClr val="tx1"/>
              </a:solidFill>
              <a:latin typeface="+mj-lt"/>
            </a:endParaRPr>
          </a:p>
          <a:p>
            <a:endParaRPr lang="fi-FI" sz="1200" b="1" dirty="0">
              <a:solidFill>
                <a:schemeClr val="tx1"/>
              </a:solidFill>
              <a:latin typeface="+mj-lt"/>
            </a:endParaRPr>
          </a:p>
          <a:p>
            <a:r>
              <a:rPr lang="fi-FI" sz="1200" b="1" dirty="0" smtClean="0">
                <a:solidFill>
                  <a:schemeClr val="tx1">
                    <a:lumMod val="75000"/>
                    <a:lumOff val="25000"/>
                  </a:schemeClr>
                </a:solidFill>
                <a:latin typeface="+mj-lt"/>
              </a:rPr>
              <a:t>Kehitystyöpajat 23.-24.5. </a:t>
            </a:r>
            <a:r>
              <a:rPr lang="fi-FI" sz="1200" dirty="0" smtClean="0">
                <a:solidFill>
                  <a:schemeClr val="tx1">
                    <a:lumMod val="75000"/>
                    <a:lumOff val="25000"/>
                  </a:schemeClr>
                </a:solidFill>
                <a:latin typeface="+mj-lt"/>
              </a:rPr>
              <a:t>2 tarjoajaa</a:t>
            </a:r>
            <a:endParaRPr lang="fi-FI" sz="1200" dirty="0">
              <a:solidFill>
                <a:schemeClr val="tx1">
                  <a:lumMod val="75000"/>
                  <a:lumOff val="25000"/>
                </a:schemeClr>
              </a:solidFill>
              <a:latin typeface="+mj-lt"/>
            </a:endParaRPr>
          </a:p>
          <a:p>
            <a:pPr marL="342908" indent="-342908" defTabSz="914423">
              <a:buClr>
                <a:schemeClr val="accent1"/>
              </a:buClr>
              <a:buSzPct val="100000"/>
              <a:buFont typeface="Arial" panose="020B0604020202020204" pitchFamily="34" charset="0"/>
              <a:buChar char="•"/>
            </a:pPr>
            <a:r>
              <a:rPr lang="fi-FI" sz="1100" dirty="0">
                <a:solidFill>
                  <a:schemeClr val="tx1">
                    <a:lumMod val="75000"/>
                    <a:lumOff val="25000"/>
                  </a:schemeClr>
                </a:solidFill>
              </a:rPr>
              <a:t>palvelut, toimintamalli, riskit ja mahdollisuudet, johtaminen</a:t>
            </a:r>
          </a:p>
          <a:p>
            <a:r>
              <a:rPr lang="fi-FI" sz="1200" b="1" dirty="0">
                <a:solidFill>
                  <a:schemeClr val="tx1">
                    <a:lumMod val="75000"/>
                    <a:lumOff val="25000"/>
                  </a:schemeClr>
                </a:solidFill>
                <a:latin typeface="+mj-lt"/>
              </a:rPr>
              <a:t>Kehitystyöpajat 6. ja 8.6.</a:t>
            </a:r>
          </a:p>
          <a:p>
            <a:pPr marL="342908" indent="-342908" defTabSz="914423">
              <a:buClr>
                <a:schemeClr val="accent1"/>
              </a:buClr>
              <a:buSzPct val="100000"/>
              <a:buFont typeface="Arial" panose="020B0604020202020204" pitchFamily="34" charset="0"/>
              <a:buChar char="•"/>
            </a:pPr>
            <a:r>
              <a:rPr lang="fi-FI" sz="1100" dirty="0">
                <a:solidFill>
                  <a:schemeClr val="tx1">
                    <a:lumMod val="75000"/>
                    <a:lumOff val="25000"/>
                  </a:schemeClr>
                </a:solidFill>
              </a:rPr>
              <a:t>ennakkotehtävänä tilasuunnitelma</a:t>
            </a:r>
          </a:p>
          <a:p>
            <a:pPr marL="342908" indent="-342908" defTabSz="914423">
              <a:buClr>
                <a:schemeClr val="accent1"/>
              </a:buClr>
              <a:buSzPct val="100000"/>
              <a:buFont typeface="Arial" panose="020B0604020202020204" pitchFamily="34" charset="0"/>
              <a:buChar char="•"/>
            </a:pPr>
            <a:r>
              <a:rPr lang="fi-FI" sz="1100" dirty="0">
                <a:solidFill>
                  <a:schemeClr val="tx1">
                    <a:lumMod val="75000"/>
                    <a:lumOff val="25000"/>
                  </a:schemeClr>
                </a:solidFill>
              </a:rPr>
              <a:t>allianssin johtoryhmätyöskentelyn simulointi</a:t>
            </a:r>
          </a:p>
          <a:p>
            <a:pPr marL="342908" indent="-342908" defTabSz="914423">
              <a:buClr>
                <a:schemeClr val="accent1"/>
              </a:buClr>
              <a:buSzPct val="100000"/>
              <a:buFont typeface="Arial" panose="020B0604020202020204" pitchFamily="34" charset="0"/>
              <a:buChar char="•"/>
            </a:pPr>
            <a:r>
              <a:rPr lang="fi-FI" sz="1100" dirty="0">
                <a:solidFill>
                  <a:schemeClr val="tx1">
                    <a:lumMod val="75000"/>
                    <a:lumOff val="25000"/>
                  </a:schemeClr>
                </a:solidFill>
              </a:rPr>
              <a:t>vaikuttavuus &amp; mittarit</a:t>
            </a:r>
          </a:p>
          <a:p>
            <a:pPr marL="342908" indent="-342908" defTabSz="914423">
              <a:buClr>
                <a:schemeClr val="accent1"/>
              </a:buClr>
              <a:buSzPct val="100000"/>
              <a:buFont typeface="Arial" panose="020B0604020202020204" pitchFamily="34" charset="0"/>
              <a:buChar char="•"/>
            </a:pPr>
            <a:r>
              <a:rPr lang="fi-FI" sz="1100" dirty="0">
                <a:solidFill>
                  <a:schemeClr val="tx1">
                    <a:lumMod val="75000"/>
                    <a:lumOff val="25000"/>
                  </a:schemeClr>
                </a:solidFill>
              </a:rPr>
              <a:t>yllätystehtävä</a:t>
            </a:r>
          </a:p>
        </p:txBody>
      </p:sp>
      <p:sp>
        <p:nvSpPr>
          <p:cNvPr id="11" name="Suorakulmio 10"/>
          <p:cNvSpPr/>
          <p:nvPr/>
        </p:nvSpPr>
        <p:spPr>
          <a:xfrm>
            <a:off x="7882435" y="3506051"/>
            <a:ext cx="3708250" cy="1906322"/>
          </a:xfrm>
          <a:prstGeom prst="rect">
            <a:avLst/>
          </a:prstGeom>
          <a:no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nSpc>
                <a:spcPct val="115000"/>
              </a:lnSpc>
              <a:spcAft>
                <a:spcPts val="0"/>
              </a:spcAft>
            </a:pPr>
            <a:endParaRPr lang="fi-FI" sz="1000" b="1" dirty="0" smtClean="0">
              <a:solidFill>
                <a:schemeClr val="tx1">
                  <a:lumMod val="75000"/>
                  <a:lumOff val="25000"/>
                </a:schemeClr>
              </a:solidFill>
              <a:ea typeface="Calibri" panose="020F0502020204030204" pitchFamily="34" charset="0"/>
            </a:endParaRPr>
          </a:p>
        </p:txBody>
      </p:sp>
      <p:sp>
        <p:nvSpPr>
          <p:cNvPr id="8" name="Suorakulmio 7"/>
          <p:cNvSpPr/>
          <p:nvPr/>
        </p:nvSpPr>
        <p:spPr>
          <a:xfrm>
            <a:off x="1008994" y="1491913"/>
            <a:ext cx="2981394" cy="338554"/>
          </a:xfrm>
          <a:prstGeom prst="rect">
            <a:avLst/>
          </a:prstGeom>
        </p:spPr>
        <p:txBody>
          <a:bodyPr wrap="none">
            <a:spAutoFit/>
          </a:bodyPr>
          <a:lstStyle/>
          <a:p>
            <a:r>
              <a:rPr lang="fi-FI" sz="1600" b="1" i="1" dirty="0">
                <a:solidFill>
                  <a:schemeClr val="tx1">
                    <a:lumMod val="75000"/>
                    <a:lumOff val="25000"/>
                  </a:schemeClr>
                </a:solidFill>
              </a:rPr>
              <a:t>Case Tesoman </a:t>
            </a:r>
            <a:r>
              <a:rPr lang="fi-FI" sz="1600" b="1" i="1" dirty="0" smtClean="0">
                <a:solidFill>
                  <a:schemeClr val="tx1">
                    <a:lumMod val="75000"/>
                    <a:lumOff val="25000"/>
                  </a:schemeClr>
                </a:solidFill>
              </a:rPr>
              <a:t>hyvinvointikeskus</a:t>
            </a:r>
            <a:endParaRPr lang="fi-FI" sz="1600" b="1" i="1" dirty="0">
              <a:solidFill>
                <a:schemeClr val="tx1">
                  <a:lumMod val="75000"/>
                  <a:lumOff val="25000"/>
                </a:schemeClr>
              </a:solidFill>
            </a:endParaRPr>
          </a:p>
        </p:txBody>
      </p:sp>
    </p:spTree>
    <p:extLst>
      <p:ext uri="{BB962C8B-B14F-4D97-AF65-F5344CB8AC3E}">
        <p14:creationId xmlns:p14="http://schemas.microsoft.com/office/powerpoint/2010/main" val="698984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Alatunnisteen paikkamerkki 5"/>
          <p:cNvSpPr>
            <a:spLocks noGrp="1"/>
          </p:cNvSpPr>
          <p:nvPr>
            <p:ph type="ftr" sz="quarter" idx="11"/>
          </p:nvPr>
        </p:nvSpPr>
        <p:spPr/>
        <p:txBody>
          <a:bodyPr/>
          <a:lstStyle/>
          <a:p>
            <a:r>
              <a:rPr lang="fi-FI" smtClean="0"/>
              <a:t>HANKINNAN SUUNNITTELU</a:t>
            </a:r>
            <a:endParaRPr lang="fi-FI" dirty="0"/>
          </a:p>
        </p:txBody>
      </p:sp>
      <p:sp>
        <p:nvSpPr>
          <p:cNvPr id="7" name="Suorakulmio 6">
            <a:hlinkClick r:id="rId3" action="ppaction://hlinksldjump"/>
          </p:cNvPr>
          <p:cNvSpPr/>
          <p:nvPr/>
        </p:nvSpPr>
        <p:spPr>
          <a:xfrm>
            <a:off x="11155679" y="5758041"/>
            <a:ext cx="833120" cy="406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800" dirty="0" smtClean="0"/>
              <a:t>PALAA MENETTELYN VALINTAAN</a:t>
            </a:r>
            <a:endParaRPr lang="fi-FI" sz="800" dirty="0"/>
          </a:p>
        </p:txBody>
      </p:sp>
      <p:sp>
        <p:nvSpPr>
          <p:cNvPr id="8" name="Dian numeron paikkamerkki 7"/>
          <p:cNvSpPr>
            <a:spLocks noGrp="1"/>
          </p:cNvSpPr>
          <p:nvPr>
            <p:ph type="sldNum" sz="quarter" idx="12"/>
          </p:nvPr>
        </p:nvSpPr>
        <p:spPr/>
        <p:txBody>
          <a:bodyPr/>
          <a:lstStyle/>
          <a:p>
            <a:fld id="{CAA70CE6-33A0-41BE-ACCA-99E5A52BC5F9}" type="slidenum">
              <a:rPr lang="fi-FI" smtClean="0"/>
              <a:t>62</a:t>
            </a:fld>
            <a:endParaRPr lang="fi-FI"/>
          </a:p>
        </p:txBody>
      </p:sp>
      <p:sp>
        <p:nvSpPr>
          <p:cNvPr id="18" name="Suorakulmio 17">
            <a:hlinkClick r:id="rId4"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
        <p:nvSpPr>
          <p:cNvPr id="16" name="Otsikko 8"/>
          <p:cNvSpPr txBox="1">
            <a:spLocks/>
          </p:cNvSpPr>
          <p:nvPr/>
        </p:nvSpPr>
        <p:spPr>
          <a:xfrm>
            <a:off x="1097280" y="618309"/>
            <a:ext cx="10058400" cy="613954"/>
          </a:xfrm>
          <a:prstGeom prst="rect">
            <a:avLst/>
          </a:prstGeom>
        </p:spPr>
        <p:txBody>
          <a:bodyPr vert="horz" lIns="91440" tIns="45720" rIns="91440" bIns="45720" rtlCol="0" anchor="b">
            <a:normAutofit/>
          </a:bodyPr>
          <a:lstStyle>
            <a:lvl1pPr algn="l" defTabSz="914423" rtl="0" eaLnBrk="1" latinLnBrk="0" hangingPunct="1">
              <a:lnSpc>
                <a:spcPct val="85000"/>
              </a:lnSpc>
              <a:spcBef>
                <a:spcPct val="0"/>
              </a:spcBef>
              <a:buNone/>
              <a:defRPr sz="2400" kern="1200" spc="-50" baseline="0">
                <a:solidFill>
                  <a:schemeClr val="tx1">
                    <a:lumMod val="75000"/>
                    <a:lumOff val="25000"/>
                  </a:schemeClr>
                </a:solidFill>
                <a:latin typeface="+mj-lt"/>
                <a:ea typeface="+mj-ea"/>
                <a:cs typeface="+mj-cs"/>
              </a:defRPr>
            </a:lvl1pPr>
          </a:lstStyle>
          <a:p>
            <a:r>
              <a:rPr lang="fi-FI" dirty="0"/>
              <a:t>Kilpailullinen neuvottelumenettely</a:t>
            </a:r>
          </a:p>
        </p:txBody>
      </p:sp>
      <p:pic>
        <p:nvPicPr>
          <p:cNvPr id="23" name="Kuva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55" y="-98313"/>
            <a:ext cx="1362280" cy="1280506"/>
          </a:xfrm>
          <a:prstGeom prst="rect">
            <a:avLst/>
          </a:prstGeom>
        </p:spPr>
      </p:pic>
      <p:sp>
        <p:nvSpPr>
          <p:cNvPr id="32" name="Tekstiruutu 31"/>
          <p:cNvSpPr txBox="1"/>
          <p:nvPr/>
        </p:nvSpPr>
        <p:spPr>
          <a:xfrm>
            <a:off x="916167" y="1330759"/>
            <a:ext cx="9951516" cy="1010533"/>
          </a:xfrm>
          <a:prstGeom prst="rect">
            <a:avLst/>
          </a:prstGeom>
          <a:noFill/>
        </p:spPr>
        <p:txBody>
          <a:bodyPr wrap="square" rtlCol="0">
            <a:spAutoFit/>
          </a:bodyPr>
          <a:lstStyle/>
          <a:p>
            <a:pPr marL="285750" indent="-285750" defTabSz="914423">
              <a:lnSpc>
                <a:spcPct val="80000"/>
              </a:lnSpc>
              <a:spcBef>
                <a:spcPts val="1200"/>
              </a:spcBef>
              <a:spcAft>
                <a:spcPts val="201"/>
              </a:spcAft>
              <a:buClr>
                <a:schemeClr val="accent1"/>
              </a:buClr>
              <a:buSzPct val="100000"/>
              <a:buFont typeface="Arial" panose="020B0604020202020204" pitchFamily="34" charset="0"/>
              <a:buChar char="•"/>
            </a:pPr>
            <a:r>
              <a:rPr lang="fi-FI" sz="1200" dirty="0" smtClean="0">
                <a:solidFill>
                  <a:schemeClr val="tx1">
                    <a:lumMod val="75000"/>
                    <a:lumOff val="25000"/>
                  </a:schemeClr>
                </a:solidFill>
              </a:rPr>
              <a:t>Kilpailullinen neuvottelumenettely on osoittautunut onnistumisen edellytykseksi useissa innovatiivisissa hankinnoissa. Menettelyn alussa hankinnan kohde voidaan määritellä yleispiirteisellä tasolla, ja se täsmentyy neuvottelujen myötä. Näin neuvotteluissa syntyvät innovatiiviset ratkaisut saadaan täsmennettyä lopulliseen tarjouspyyntöön. </a:t>
            </a:r>
          </a:p>
          <a:p>
            <a:pPr marL="285750" indent="-285750" defTabSz="914423">
              <a:lnSpc>
                <a:spcPct val="80000"/>
              </a:lnSpc>
              <a:spcBef>
                <a:spcPts val="1200"/>
              </a:spcBef>
              <a:spcAft>
                <a:spcPts val="201"/>
              </a:spcAft>
              <a:buClr>
                <a:schemeClr val="accent1"/>
              </a:buClr>
              <a:buSzPct val="100000"/>
              <a:buFont typeface="Arial" panose="020B0604020202020204" pitchFamily="34" charset="0"/>
              <a:buChar char="•"/>
            </a:pPr>
            <a:r>
              <a:rPr lang="fi-FI" sz="1200" dirty="0" smtClean="0">
                <a:solidFill>
                  <a:schemeClr val="tx1">
                    <a:lumMod val="75000"/>
                    <a:lumOff val="25000"/>
                  </a:schemeClr>
                </a:solidFill>
              </a:rPr>
              <a:t>Huomioitava on että neuvottelumenettelyn </a:t>
            </a:r>
            <a:r>
              <a:rPr lang="fi-FI" sz="1200" dirty="0" smtClean="0">
                <a:solidFill>
                  <a:schemeClr val="tx1">
                    <a:lumMod val="75000"/>
                    <a:lumOff val="25000"/>
                  </a:schemeClr>
                </a:solidFill>
                <a:hlinkClick r:id="rId6"/>
              </a:rPr>
              <a:t>käytön edellytykset </a:t>
            </a:r>
            <a:r>
              <a:rPr lang="fi-FI" sz="1200" dirty="0" smtClean="0">
                <a:solidFill>
                  <a:schemeClr val="tx1">
                    <a:lumMod val="75000"/>
                    <a:lumOff val="25000"/>
                  </a:schemeClr>
                </a:solidFill>
              </a:rPr>
              <a:t>täyttyvät; lisäksi prosessin kesto ja valmistautuminen neuvotteluihin. Pohdi onko tarjoajille hyvä maksaa palkkiota prosessiin osallistumisesta.</a:t>
            </a:r>
          </a:p>
        </p:txBody>
      </p:sp>
      <p:graphicFrame>
        <p:nvGraphicFramePr>
          <p:cNvPr id="33" name="Taulukko 32"/>
          <p:cNvGraphicFramePr>
            <a:graphicFrameLocks noGrp="1"/>
          </p:cNvGraphicFramePr>
          <p:nvPr>
            <p:extLst>
              <p:ext uri="{D42A27DB-BD31-4B8C-83A1-F6EECF244321}">
                <p14:modId xmlns:p14="http://schemas.microsoft.com/office/powerpoint/2010/main" val="590169671"/>
              </p:ext>
            </p:extLst>
          </p:nvPr>
        </p:nvGraphicFramePr>
        <p:xfrm>
          <a:off x="490619" y="2489858"/>
          <a:ext cx="3555414" cy="2715505"/>
        </p:xfrm>
        <a:graphic>
          <a:graphicData uri="http://schemas.openxmlformats.org/drawingml/2006/table">
            <a:tbl>
              <a:tblPr firstRow="1" bandRow="1">
                <a:tableStyleId>{5C22544A-7EE6-4342-B048-85BDC9FD1C3A}</a:tableStyleId>
              </a:tblPr>
              <a:tblGrid>
                <a:gridCol w="1777707"/>
                <a:gridCol w="1777707"/>
              </a:tblGrid>
              <a:tr h="327873">
                <a:tc gridSpan="2">
                  <a:txBody>
                    <a:bodyPr/>
                    <a:lstStyle/>
                    <a:p>
                      <a:pPr algn="ctr"/>
                      <a:r>
                        <a:rPr lang="fi-FI" sz="1600" dirty="0" smtClean="0"/>
                        <a:t>1. Osallistumispyyntö</a:t>
                      </a:r>
                      <a:endParaRPr lang="fi-FI" sz="1600" dirty="0"/>
                    </a:p>
                  </a:txBody>
                  <a:tcPr/>
                </a:tc>
                <a:tc hMerge="1">
                  <a:txBody>
                    <a:bodyPr/>
                    <a:lstStyle/>
                    <a:p>
                      <a:endParaRPr lang="fi-FI"/>
                    </a:p>
                  </a:txBody>
                  <a:tcPr/>
                </a:tc>
              </a:tr>
              <a:tr h="2380225">
                <a:tc>
                  <a:txBody>
                    <a:bodyPr/>
                    <a:lstStyle/>
                    <a:p>
                      <a:pPr algn="l"/>
                      <a:r>
                        <a:rPr lang="fi-FI" sz="1200" b="1" dirty="0" smtClean="0"/>
                        <a:t>Osallistumispyynnön</a:t>
                      </a:r>
                      <a:r>
                        <a:rPr lang="fi-FI" sz="1200" b="1" baseline="0" dirty="0" smtClean="0"/>
                        <a:t> julkaisu. </a:t>
                      </a:r>
                    </a:p>
                    <a:p>
                      <a:pPr algn="l"/>
                      <a:r>
                        <a:rPr lang="fi-FI" sz="1200" b="1" baseline="0" dirty="0" smtClean="0"/>
                        <a:t/>
                      </a:r>
                      <a:br>
                        <a:rPr lang="fi-FI" sz="1200" b="1" baseline="0" dirty="0" smtClean="0"/>
                      </a:br>
                      <a:r>
                        <a:rPr lang="fi-FI" sz="1100" b="0" kern="1200" baseline="0" dirty="0" smtClean="0">
                          <a:solidFill>
                            <a:schemeClr val="dk1"/>
                          </a:solidFill>
                          <a:latin typeface="+mn-lt"/>
                          <a:ea typeface="+mn-ea"/>
                          <a:cs typeface="+mn-cs"/>
                        </a:rPr>
                        <a:t>Tilaaja julkaisee hankintailmoituksen sis</a:t>
                      </a:r>
                      <a:r>
                        <a:rPr lang="fi-FI" sz="1200" b="0" kern="1200" baseline="0" dirty="0" smtClean="0">
                          <a:solidFill>
                            <a:schemeClr val="dk1"/>
                          </a:solidFill>
                          <a:latin typeface="+mn-lt"/>
                          <a:ea typeface="+mn-ea"/>
                          <a:cs typeface="+mn-cs"/>
                        </a:rPr>
                        <a:t>ältäen</a:t>
                      </a:r>
                      <a:r>
                        <a:rPr lang="fi-FI" sz="1200" b="1" kern="1200" baseline="0" dirty="0" smtClean="0">
                          <a:solidFill>
                            <a:schemeClr val="dk1"/>
                          </a:solidFill>
                          <a:latin typeface="+mn-lt"/>
                          <a:ea typeface="+mn-ea"/>
                          <a:cs typeface="+mn-cs"/>
                        </a:rPr>
                        <a:t> </a:t>
                      </a:r>
                      <a:r>
                        <a:rPr lang="fi-FI" sz="1200" b="0" kern="1200" baseline="0" dirty="0" smtClean="0">
                          <a:solidFill>
                            <a:schemeClr val="dk1"/>
                          </a:solidFill>
                          <a:latin typeface="+mn-lt"/>
                          <a:ea typeface="+mn-ea"/>
                          <a:cs typeface="+mn-cs"/>
                        </a:rPr>
                        <a:t>luonnehdinta h</a:t>
                      </a:r>
                      <a:r>
                        <a:rPr lang="fi-FI" sz="1100" b="0" dirty="0" smtClean="0"/>
                        <a:t>ankinnan kohteesta ja</a:t>
                      </a:r>
                      <a:r>
                        <a:rPr lang="fi-FI" sz="1100" b="0" baseline="0" dirty="0" smtClean="0"/>
                        <a:t> tarpeista ja vaatimuksista (</a:t>
                      </a:r>
                      <a:r>
                        <a:rPr lang="fi-FI" sz="1100" b="0" baseline="0" dirty="0" err="1" smtClean="0"/>
                        <a:t>ns.hankekuvaus</a:t>
                      </a:r>
                      <a:r>
                        <a:rPr lang="fi-FI" sz="1100" b="0" baseline="0" dirty="0" smtClean="0"/>
                        <a:t>)</a:t>
                      </a:r>
                      <a:r>
                        <a:rPr lang="fi-FI" sz="1100" b="0" dirty="0" smtClean="0"/>
                        <a:t>,</a:t>
                      </a:r>
                      <a:r>
                        <a:rPr lang="fi-FI" sz="1100" b="0" baseline="0" dirty="0" smtClean="0"/>
                        <a:t> vertailuperusteet (mahdollisuus täsmentää myöhemmin) ja aikataulun.</a:t>
                      </a:r>
                      <a:endParaRPr lang="fi-FI" sz="1100" b="0" dirty="0"/>
                    </a:p>
                  </a:txBody>
                  <a:tcPr/>
                </a:tc>
                <a:tc>
                  <a:txBody>
                    <a:bodyPr/>
                    <a:lstStyle/>
                    <a:p>
                      <a:pPr algn="l"/>
                      <a:r>
                        <a:rPr lang="fi-FI" sz="1200" b="1" dirty="0" smtClean="0"/>
                        <a:t>Tarjoajat jättävät osallistumishakemukset.</a:t>
                      </a:r>
                    </a:p>
                    <a:p>
                      <a:pPr algn="l"/>
                      <a:r>
                        <a:rPr lang="fi-FI" sz="1200" b="1" dirty="0" smtClean="0"/>
                        <a:t> </a:t>
                      </a:r>
                    </a:p>
                    <a:p>
                      <a:pPr algn="l"/>
                      <a:r>
                        <a:rPr lang="fi-FI" sz="1100" b="0" dirty="0" smtClean="0"/>
                        <a:t>Tilaaja arvioi</a:t>
                      </a:r>
                      <a:r>
                        <a:rPr lang="fi-FI" sz="1100" b="0" baseline="0" dirty="0" smtClean="0"/>
                        <a:t> hakemukset ja valitsee ehdokkaat neuvotteluihin (vähintään 3). </a:t>
                      </a:r>
                    </a:p>
                    <a:p>
                      <a:pPr algn="l"/>
                      <a:r>
                        <a:rPr lang="fi-FI" sz="1100" b="0" baseline="0" dirty="0" smtClean="0"/>
                        <a:t/>
                      </a:r>
                      <a:br>
                        <a:rPr lang="fi-FI" sz="1100" b="0" baseline="0" dirty="0" smtClean="0"/>
                      </a:br>
                      <a:r>
                        <a:rPr lang="fi-FI" sz="1100" b="0" baseline="0" dirty="0" smtClean="0"/>
                        <a:t>Neuvottelukutsun lähetys.</a:t>
                      </a:r>
                    </a:p>
                  </a:txBody>
                  <a:tcPr/>
                </a:tc>
              </a:tr>
            </a:tbl>
          </a:graphicData>
        </a:graphic>
      </p:graphicFrame>
      <p:graphicFrame>
        <p:nvGraphicFramePr>
          <p:cNvPr id="34" name="Taulukko 33"/>
          <p:cNvGraphicFramePr>
            <a:graphicFrameLocks noGrp="1"/>
          </p:cNvGraphicFramePr>
          <p:nvPr>
            <p:extLst>
              <p:ext uri="{D42A27DB-BD31-4B8C-83A1-F6EECF244321}">
                <p14:modId xmlns:p14="http://schemas.microsoft.com/office/powerpoint/2010/main" val="1144298283"/>
              </p:ext>
            </p:extLst>
          </p:nvPr>
        </p:nvGraphicFramePr>
        <p:xfrm>
          <a:off x="4076998" y="2489727"/>
          <a:ext cx="3983468" cy="2708228"/>
        </p:xfrm>
        <a:graphic>
          <a:graphicData uri="http://schemas.openxmlformats.org/drawingml/2006/table">
            <a:tbl>
              <a:tblPr firstRow="1" bandRow="1">
                <a:tableStyleId>{5C22544A-7EE6-4342-B048-85BDC9FD1C3A}</a:tableStyleId>
              </a:tblPr>
              <a:tblGrid>
                <a:gridCol w="1991734"/>
                <a:gridCol w="1991734"/>
              </a:tblGrid>
              <a:tr h="277379">
                <a:tc gridSpan="2">
                  <a:txBody>
                    <a:bodyPr/>
                    <a:lstStyle/>
                    <a:p>
                      <a:pPr algn="ctr"/>
                      <a:r>
                        <a:rPr lang="fi-FI" sz="1600" dirty="0" smtClean="0"/>
                        <a:t>2. Neuvotteluvaihe (yksi tai useampi kierros)</a:t>
                      </a:r>
                      <a:endParaRPr lang="fi-FI" sz="1600" dirty="0"/>
                    </a:p>
                  </a:txBody>
                  <a:tcPr/>
                </a:tc>
                <a:tc hMerge="1">
                  <a:txBody>
                    <a:bodyPr/>
                    <a:lstStyle/>
                    <a:p>
                      <a:endParaRPr lang="fi-FI"/>
                    </a:p>
                  </a:txBody>
                  <a:tcPr/>
                </a:tc>
              </a:tr>
              <a:tr h="2372948">
                <a:tc>
                  <a:txBody>
                    <a:bodyPr/>
                    <a:lstStyle/>
                    <a:p>
                      <a:pPr algn="l"/>
                      <a:r>
                        <a:rPr lang="fi-FI" sz="1200" b="1" baseline="0" dirty="0" smtClean="0"/>
                        <a:t>Neuvotteluissa tavoite kartoittaa ja määritellä keinot, joilla ilmoitetut tarpeet voidaan parhaiten täyttää.</a:t>
                      </a:r>
                    </a:p>
                    <a:p>
                      <a:pPr algn="l"/>
                      <a:endParaRPr lang="fi-FI" sz="1100" b="0" kern="1200" baseline="0" dirty="0" smtClean="0">
                        <a:solidFill>
                          <a:schemeClr val="dk1"/>
                        </a:solidFill>
                        <a:latin typeface="+mn-lt"/>
                        <a:ea typeface="+mn-ea"/>
                        <a:cs typeface="+mn-cs"/>
                      </a:endParaRPr>
                    </a:p>
                    <a:p>
                      <a:pPr algn="l"/>
                      <a:r>
                        <a:rPr lang="fi-FI" sz="1100" b="0" kern="1200" baseline="0" dirty="0" smtClean="0">
                          <a:solidFill>
                            <a:schemeClr val="dk1"/>
                          </a:solidFill>
                          <a:latin typeface="+mn-lt"/>
                          <a:ea typeface="+mn-ea"/>
                          <a:cs typeface="+mn-cs"/>
                        </a:rPr>
                        <a:t>Tarjoajat esittelevät ratkaisujaan. Mahdollisesti kirjallisia täsmennyksiä. Neuvottelut voivat koskea kaikkia hankinnan näkökohtia. </a:t>
                      </a:r>
                      <a:endParaRPr lang="fi-FI" sz="1100" b="0" kern="1200" baseline="0" dirty="0">
                        <a:solidFill>
                          <a:schemeClr val="dk1"/>
                        </a:solidFill>
                        <a:latin typeface="+mn-lt"/>
                        <a:ea typeface="+mn-ea"/>
                        <a:cs typeface="+mn-cs"/>
                      </a:endParaRPr>
                    </a:p>
                  </a:txBody>
                  <a:tcPr/>
                </a:tc>
                <a:tc>
                  <a:txBody>
                    <a:bodyPr/>
                    <a:lstStyle/>
                    <a:p>
                      <a:pPr algn="l"/>
                      <a:r>
                        <a:rPr lang="fi-FI" sz="1200" b="1" dirty="0" smtClean="0"/>
                        <a:t>Mahdollinen tarjoajien vähentäminen.</a:t>
                      </a:r>
                    </a:p>
                    <a:p>
                      <a:pPr marL="0" marR="0" indent="0" algn="l" defTabSz="914423" rtl="0" eaLnBrk="1" fontAlgn="auto" latinLnBrk="0" hangingPunct="1">
                        <a:lnSpc>
                          <a:spcPct val="100000"/>
                        </a:lnSpc>
                        <a:spcBef>
                          <a:spcPts val="0"/>
                        </a:spcBef>
                        <a:spcAft>
                          <a:spcPts val="0"/>
                        </a:spcAft>
                        <a:buClrTx/>
                        <a:buSzTx/>
                        <a:buFontTx/>
                        <a:buNone/>
                        <a:tabLst/>
                        <a:defRPr/>
                      </a:pPr>
                      <a:endParaRPr lang="fi-FI" sz="1100" dirty="0" smtClean="0"/>
                    </a:p>
                    <a:p>
                      <a:pPr marL="0" marR="0" indent="0" algn="l" defTabSz="914423" rtl="0" eaLnBrk="1" fontAlgn="auto" latinLnBrk="0" hangingPunct="1">
                        <a:lnSpc>
                          <a:spcPct val="100000"/>
                        </a:lnSpc>
                        <a:spcBef>
                          <a:spcPts val="0"/>
                        </a:spcBef>
                        <a:spcAft>
                          <a:spcPts val="0"/>
                        </a:spcAft>
                        <a:buClrTx/>
                        <a:buSzTx/>
                        <a:buFontTx/>
                        <a:buNone/>
                        <a:tabLst/>
                        <a:defRPr/>
                      </a:pPr>
                      <a:r>
                        <a:rPr lang="fi-FI" sz="1100" dirty="0" smtClean="0"/>
                        <a:t>Vähentämisen tulee perustua etukäteen</a:t>
                      </a:r>
                      <a:r>
                        <a:rPr lang="fi-FI" sz="1100" baseline="0" dirty="0" smtClean="0"/>
                        <a:t> ilmoitettuihin vertailuperusteisiin, ei tarjoajan soveltuvuutta koskeviin perusteisiin. </a:t>
                      </a:r>
                      <a:r>
                        <a:rPr lang="fi-FI" sz="1100" dirty="0" smtClean="0"/>
                        <a:t>Neuvottelujen vaiheittaisuudesta on tullut ilmoittaa jo osallistumispyyntövaiheessa.</a:t>
                      </a:r>
                    </a:p>
                  </a:txBody>
                  <a:tcPr/>
                </a:tc>
              </a:tr>
            </a:tbl>
          </a:graphicData>
        </a:graphic>
      </p:graphicFrame>
      <p:graphicFrame>
        <p:nvGraphicFramePr>
          <p:cNvPr id="35" name="Taulukko 34"/>
          <p:cNvGraphicFramePr>
            <a:graphicFrameLocks noGrp="1"/>
          </p:cNvGraphicFramePr>
          <p:nvPr>
            <p:extLst>
              <p:ext uri="{D42A27DB-BD31-4B8C-83A1-F6EECF244321}">
                <p14:modId xmlns:p14="http://schemas.microsoft.com/office/powerpoint/2010/main" val="1727737361"/>
              </p:ext>
            </p:extLst>
          </p:nvPr>
        </p:nvGraphicFramePr>
        <p:xfrm>
          <a:off x="8091429" y="2486289"/>
          <a:ext cx="3973770" cy="1432560"/>
        </p:xfrm>
        <a:graphic>
          <a:graphicData uri="http://schemas.openxmlformats.org/drawingml/2006/table">
            <a:tbl>
              <a:tblPr firstRow="1" bandRow="1">
                <a:tableStyleId>{5C22544A-7EE6-4342-B048-85BDC9FD1C3A}</a:tableStyleId>
              </a:tblPr>
              <a:tblGrid>
                <a:gridCol w="1986885"/>
                <a:gridCol w="1986885"/>
              </a:tblGrid>
              <a:tr h="174427">
                <a:tc gridSpan="2">
                  <a:txBody>
                    <a:bodyPr/>
                    <a:lstStyle/>
                    <a:p>
                      <a:pPr marL="0" algn="l" defTabSz="914423" rtl="0" eaLnBrk="1" latinLnBrk="0" hangingPunct="1"/>
                      <a:r>
                        <a:rPr lang="fi-FI" sz="1600" b="1" kern="1200" dirty="0" smtClean="0">
                          <a:solidFill>
                            <a:schemeClr val="lt1"/>
                          </a:solidFill>
                          <a:latin typeface="+mn-lt"/>
                          <a:ea typeface="+mn-ea"/>
                          <a:cs typeface="+mn-cs"/>
                        </a:rPr>
                        <a:t>3. Lopulliset tarjoukset ja toimittajan valinta</a:t>
                      </a:r>
                      <a:endParaRPr lang="fi-FI" sz="1600" b="1" kern="1200" dirty="0">
                        <a:solidFill>
                          <a:schemeClr val="lt1"/>
                        </a:solidFill>
                        <a:latin typeface="+mn-lt"/>
                        <a:ea typeface="+mn-ea"/>
                        <a:cs typeface="+mn-cs"/>
                      </a:endParaRPr>
                    </a:p>
                  </a:txBody>
                  <a:tcPr/>
                </a:tc>
                <a:tc hMerge="1">
                  <a:txBody>
                    <a:bodyPr/>
                    <a:lstStyle/>
                    <a:p>
                      <a:endParaRPr lang="fi-FI"/>
                    </a:p>
                  </a:txBody>
                  <a:tcPr/>
                </a:tc>
              </a:tr>
              <a:tr h="370840">
                <a:tc>
                  <a:txBody>
                    <a:bodyPr/>
                    <a:lstStyle/>
                    <a:p>
                      <a:pPr marL="0" algn="l" defTabSz="914423" rtl="0" eaLnBrk="1" latinLnBrk="0" hangingPunct="1"/>
                      <a:r>
                        <a:rPr lang="fi-FI" sz="1100" kern="1200" baseline="0" dirty="0" smtClean="0">
                          <a:solidFill>
                            <a:schemeClr val="dk1"/>
                          </a:solidFill>
                          <a:latin typeface="+mn-lt"/>
                          <a:ea typeface="+mn-ea"/>
                          <a:cs typeface="+mn-cs"/>
                        </a:rPr>
                        <a:t>Tilaajan päätös ratkaisumallista, neuvottelujen päättäminen ja  lopullisten tarjousten pyytäminen.</a:t>
                      </a:r>
                    </a:p>
                    <a:p>
                      <a:pPr marL="0" marR="0" lvl="0" indent="0" algn="l" defTabSz="914423" rtl="0" eaLnBrk="1" fontAlgn="auto" latinLnBrk="0" hangingPunct="1">
                        <a:lnSpc>
                          <a:spcPct val="100000"/>
                        </a:lnSpc>
                        <a:spcBef>
                          <a:spcPts val="0"/>
                        </a:spcBef>
                        <a:spcAft>
                          <a:spcPts val="0"/>
                        </a:spcAft>
                        <a:buClrTx/>
                        <a:buSzTx/>
                        <a:buFontTx/>
                        <a:buNone/>
                        <a:tabLst/>
                        <a:defRPr/>
                      </a:pPr>
                      <a:r>
                        <a:rPr lang="fi-FI" sz="1100" b="0" dirty="0" smtClean="0"/>
                        <a:t>Tarjousten hienosäätö tarvittaessa.</a:t>
                      </a:r>
                      <a:endParaRPr lang="fi-FI" sz="1100" b="0" kern="1200" baseline="0" dirty="0" smtClean="0">
                        <a:solidFill>
                          <a:schemeClr val="dk1"/>
                        </a:solidFill>
                        <a:latin typeface="+mn-lt"/>
                        <a:ea typeface="+mn-ea"/>
                        <a:cs typeface="+mn-cs"/>
                      </a:endParaRPr>
                    </a:p>
                  </a:txBody>
                  <a:tcPr/>
                </a:tc>
                <a:tc>
                  <a:txBody>
                    <a:bodyPr/>
                    <a:lstStyle/>
                    <a:p>
                      <a:pPr algn="l"/>
                      <a:r>
                        <a:rPr lang="fi-FI" sz="1100" kern="1200" baseline="0" dirty="0" smtClean="0">
                          <a:solidFill>
                            <a:schemeClr val="dk1"/>
                          </a:solidFill>
                          <a:latin typeface="+mn-lt"/>
                          <a:ea typeface="+mn-ea"/>
                          <a:cs typeface="+mn-cs"/>
                        </a:rPr>
                        <a:t>Tarjousvertailu. Sen jälkeenkin mahdollisuus rahoitussitoumusten ja sopimusehtojen neuvotteluun. </a:t>
                      </a:r>
                      <a:endParaRPr lang="fi-FI" sz="1100" kern="1200" baseline="0" dirty="0">
                        <a:solidFill>
                          <a:schemeClr val="dk1"/>
                        </a:solidFill>
                        <a:latin typeface="+mn-lt"/>
                        <a:ea typeface="+mn-ea"/>
                        <a:cs typeface="+mn-cs"/>
                      </a:endParaRPr>
                    </a:p>
                  </a:txBody>
                  <a:tcPr/>
                </a:tc>
              </a:tr>
            </a:tbl>
          </a:graphicData>
        </a:graphic>
      </p:graphicFrame>
      <p:grpSp>
        <p:nvGrpSpPr>
          <p:cNvPr id="5" name="Ryhmä 4"/>
          <p:cNvGrpSpPr/>
          <p:nvPr/>
        </p:nvGrpSpPr>
        <p:grpSpPr>
          <a:xfrm>
            <a:off x="9228495" y="3740932"/>
            <a:ext cx="2089716" cy="2705905"/>
            <a:chOff x="8723528" y="3583364"/>
            <a:chExt cx="2089716" cy="2705905"/>
          </a:xfrm>
        </p:grpSpPr>
        <p:sp>
          <p:nvSpPr>
            <p:cNvPr id="19" name="Tekstiruutu 18"/>
            <p:cNvSpPr txBox="1"/>
            <p:nvPr/>
          </p:nvSpPr>
          <p:spPr>
            <a:xfrm>
              <a:off x="8723528" y="3750367"/>
              <a:ext cx="1406619" cy="461665"/>
            </a:xfrm>
            <a:prstGeom prst="rect">
              <a:avLst/>
            </a:prstGeom>
            <a:noFill/>
          </p:spPr>
          <p:txBody>
            <a:bodyPr wrap="square" rtlCol="0">
              <a:spAutoFit/>
            </a:bodyPr>
            <a:lstStyle/>
            <a:p>
              <a:r>
                <a:rPr lang="fi-FI" sz="1200" dirty="0" smtClean="0"/>
                <a:t>Muotoile</a:t>
              </a:r>
              <a:br>
                <a:rPr lang="fi-FI" sz="1200" dirty="0" smtClean="0"/>
              </a:br>
              <a:r>
                <a:rPr lang="fi-FI" sz="1200" dirty="0" smtClean="0"/>
                <a:t>neuvottelukutsu </a:t>
              </a:r>
            </a:p>
          </p:txBody>
        </p:sp>
        <p:pic>
          <p:nvPicPr>
            <p:cNvPr id="20" name="Kuva 19">
              <a:hlinkClick r:id="rId7" action="ppaction://hlinkfile"/>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2840" y="3583364"/>
              <a:ext cx="1090404" cy="1078974"/>
            </a:xfrm>
            <a:prstGeom prst="rect">
              <a:avLst/>
            </a:prstGeom>
          </p:spPr>
        </p:pic>
        <p:pic>
          <p:nvPicPr>
            <p:cNvPr id="22" name="Kuva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00206">
              <a:off x="10009220" y="5984973"/>
              <a:ext cx="304294" cy="304296"/>
            </a:xfrm>
            <a:prstGeom prst="rect">
              <a:avLst/>
            </a:prstGeom>
            <a:noFill/>
          </p:spPr>
        </p:pic>
        <p:graphicFrame>
          <p:nvGraphicFramePr>
            <p:cNvPr id="28" name="Objekti 27">
              <a:hlinkClick r:id="" action="ppaction://ole?verb=1"/>
            </p:cNvPr>
            <p:cNvGraphicFramePr>
              <a:graphicFrameLocks noChangeAspect="1"/>
            </p:cNvGraphicFramePr>
            <p:nvPr>
              <p:extLst>
                <p:ext uri="{D42A27DB-BD31-4B8C-83A1-F6EECF244321}">
                  <p14:modId xmlns:p14="http://schemas.microsoft.com/office/powerpoint/2010/main" val="939523130"/>
                </p:ext>
              </p:extLst>
            </p:nvPr>
          </p:nvGraphicFramePr>
          <p:xfrm>
            <a:off x="8812421" y="4185186"/>
            <a:ext cx="1392238" cy="1965325"/>
          </p:xfrm>
          <a:graphic>
            <a:graphicData uri="http://schemas.openxmlformats.org/presentationml/2006/ole">
              <mc:AlternateContent xmlns:mc="http://schemas.openxmlformats.org/markup-compatibility/2006">
                <mc:Choice xmlns:v="urn:schemas-microsoft-com:vml" Requires="v">
                  <p:oleObj spid="_x0000_s22738" name="Asiakirja" r:id="rId11" imgW="6108120" imgH="8620200" progId="Word.Document.12">
                    <p:embed/>
                  </p:oleObj>
                </mc:Choice>
                <mc:Fallback>
                  <p:oleObj name="Asiakirja" r:id="rId11" imgW="6108120" imgH="8620200" progId="Word.Document.12">
                    <p:embed/>
                    <p:pic>
                      <p:nvPicPr>
                        <p:cNvPr id="0" name=""/>
                        <p:cNvPicPr/>
                        <p:nvPr/>
                      </p:nvPicPr>
                      <p:blipFill>
                        <a:blip r:embed="rId12"/>
                        <a:stretch>
                          <a:fillRect/>
                        </a:stretch>
                      </p:blipFill>
                      <p:spPr>
                        <a:xfrm>
                          <a:off x="8812421" y="4185186"/>
                          <a:ext cx="1392238" cy="1965325"/>
                        </a:xfrm>
                        <a:prstGeom prst="rect">
                          <a:avLst/>
                        </a:prstGeom>
                      </p:spPr>
                    </p:pic>
                  </p:oleObj>
                </mc:Fallback>
              </mc:AlternateContent>
            </a:graphicData>
          </a:graphic>
        </p:graphicFrame>
      </p:grpSp>
    </p:spTree>
    <p:extLst>
      <p:ext uri="{BB962C8B-B14F-4D97-AF65-F5344CB8AC3E}">
        <p14:creationId xmlns:p14="http://schemas.microsoft.com/office/powerpoint/2010/main" val="3717614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Suorakulmio 9"/>
          <p:cNvSpPr/>
          <p:nvPr/>
        </p:nvSpPr>
        <p:spPr>
          <a:xfrm>
            <a:off x="1145037" y="1377639"/>
            <a:ext cx="9504594" cy="1233307"/>
          </a:xfrm>
          <a:prstGeom prst="rect">
            <a:avLst/>
          </a:prstGeom>
          <a:no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r>
              <a:rPr lang="fi-FI" sz="1400" dirty="0" smtClean="0">
                <a:solidFill>
                  <a:schemeClr val="tx1">
                    <a:lumMod val="75000"/>
                    <a:lumOff val="25000"/>
                  </a:schemeClr>
                </a:solidFill>
              </a:rPr>
              <a:t>Suunnittelukilpailulla </a:t>
            </a:r>
            <a:r>
              <a:rPr lang="fi-FI" sz="1400" dirty="0">
                <a:solidFill>
                  <a:schemeClr val="tx1">
                    <a:lumMod val="75000"/>
                    <a:lumOff val="25000"/>
                  </a:schemeClr>
                </a:solidFill>
              </a:rPr>
              <a:t>tarkoitetaan menettelyä, jolla hankintayksikkö voi hankkia esimerkiksi kaavoitukseen, kaupunkisuunnitteluun, arkkitehtuuriin, tekniseen suunnitteluun tai tietojenkäsittelyyn suunnitelman, jonka tuomaristo valitsee kilpailulla. Tällaisessa kilpailussa voidaan antaa myös palkintoja. Suunnittelukilpailun menettelytapavelvoitteet turvaavat ehdotusten nimettömän ja tasapuolisen arvioinnin näissä hankinnoissa</a:t>
            </a:r>
            <a:r>
              <a:rPr lang="fi-FI" sz="1400" dirty="0" smtClean="0">
                <a:solidFill>
                  <a:schemeClr val="tx1">
                    <a:lumMod val="75000"/>
                    <a:lumOff val="25000"/>
                  </a:schemeClr>
                </a:solidFill>
              </a:rPr>
              <a:t>.</a:t>
            </a:r>
            <a:endParaRPr lang="fi-FI" sz="1400" dirty="0">
              <a:solidFill>
                <a:schemeClr val="tx1">
                  <a:lumMod val="75000"/>
                  <a:lumOff val="25000"/>
                </a:schemeClr>
              </a:solidFill>
            </a:endParaRPr>
          </a:p>
        </p:txBody>
      </p:sp>
      <p:sp>
        <p:nvSpPr>
          <p:cNvPr id="2" name="Otsikko 1"/>
          <p:cNvSpPr>
            <a:spLocks noGrp="1"/>
          </p:cNvSpPr>
          <p:nvPr>
            <p:ph type="title"/>
          </p:nvPr>
        </p:nvSpPr>
        <p:spPr/>
        <p:txBody>
          <a:bodyPr/>
          <a:lstStyle/>
          <a:p>
            <a:r>
              <a:rPr lang="fi-FI" dirty="0" smtClean="0"/>
              <a:t>Suunnittelukilpailu</a:t>
            </a:r>
            <a:endParaRPr lang="fi-FI" dirty="0"/>
          </a:p>
        </p:txBody>
      </p:sp>
      <p:sp>
        <p:nvSpPr>
          <p:cNvPr id="3" name="Alatunnisteen paikkamerkki 2"/>
          <p:cNvSpPr>
            <a:spLocks noGrp="1"/>
          </p:cNvSpPr>
          <p:nvPr>
            <p:ph type="ftr" sz="quarter" idx="11"/>
          </p:nvPr>
        </p:nvSpPr>
        <p:spPr/>
        <p:txBody>
          <a:bodyPr/>
          <a:lstStyle/>
          <a:p>
            <a:r>
              <a:rPr lang="fi-FI" smtClean="0"/>
              <a:t>HANKINNAN SUUNNITTELU</a:t>
            </a:r>
            <a:endParaRPr lang="fi-FI" dirty="0"/>
          </a:p>
        </p:txBody>
      </p:sp>
      <p:sp>
        <p:nvSpPr>
          <p:cNvPr id="4" name="Dian numeron paikkamerkki 3"/>
          <p:cNvSpPr>
            <a:spLocks noGrp="1"/>
          </p:cNvSpPr>
          <p:nvPr>
            <p:ph type="sldNum" sz="quarter" idx="12"/>
          </p:nvPr>
        </p:nvSpPr>
        <p:spPr/>
        <p:txBody>
          <a:bodyPr/>
          <a:lstStyle/>
          <a:p>
            <a:fld id="{CAA70CE6-33A0-41BE-ACCA-99E5A52BC5F9}" type="slidenum">
              <a:rPr lang="fi-FI" smtClean="0"/>
              <a:t>63</a:t>
            </a:fld>
            <a:endParaRPr lang="fi-FI"/>
          </a:p>
        </p:txBody>
      </p:sp>
      <p:sp>
        <p:nvSpPr>
          <p:cNvPr id="6" name="Suorakulmio 5">
            <a:hlinkClick r:id="rId3"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
        <p:nvSpPr>
          <p:cNvPr id="14" name="Ellipsi 13">
            <a:hlinkClick r:id="" action="ppaction://customshow?id=49&amp;return=true"/>
          </p:cNvPr>
          <p:cNvSpPr/>
          <p:nvPr/>
        </p:nvSpPr>
        <p:spPr>
          <a:xfrm>
            <a:off x="6907886" y="3953108"/>
            <a:ext cx="2064272" cy="2063919"/>
          </a:xfrm>
          <a:prstGeom prst="ellipse">
            <a:avLst/>
          </a:prstGeom>
          <a:solidFill>
            <a:srgbClr val="61B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dirty="0" smtClean="0"/>
              <a:t>Hyvinvointia digitaalisilla ratkaisuilla -ideakilpailu</a:t>
            </a:r>
            <a:endParaRPr lang="fi-FI" sz="1200" dirty="0"/>
          </a:p>
        </p:txBody>
      </p:sp>
      <p:pic>
        <p:nvPicPr>
          <p:cNvPr id="15" name="Kuva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00206">
            <a:off x="8750939" y="5310002"/>
            <a:ext cx="328285" cy="328285"/>
          </a:xfrm>
          <a:prstGeom prst="rect">
            <a:avLst/>
          </a:prstGeom>
          <a:noFill/>
        </p:spPr>
      </p:pic>
      <p:sp>
        <p:nvSpPr>
          <p:cNvPr id="18" name="Ellipsi 17">
            <a:hlinkClick r:id="" action="ppaction://customshow?id=50&amp;return=true"/>
          </p:cNvPr>
          <p:cNvSpPr/>
          <p:nvPr/>
        </p:nvSpPr>
        <p:spPr>
          <a:xfrm>
            <a:off x="9411950" y="3953108"/>
            <a:ext cx="2064272" cy="2063919"/>
          </a:xfrm>
          <a:prstGeom prst="ellipse">
            <a:avLst/>
          </a:prstGeom>
          <a:solidFill>
            <a:srgbClr val="61B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dirty="0" smtClean="0"/>
              <a:t>Hackathon osana suunnittelu-kilpailua (VNK)</a:t>
            </a:r>
            <a:endParaRPr lang="fi-FI" sz="1200" dirty="0"/>
          </a:p>
        </p:txBody>
      </p:sp>
      <p:pic>
        <p:nvPicPr>
          <p:cNvPr id="19" name="Kuva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00206">
            <a:off x="11299246" y="5310000"/>
            <a:ext cx="328285" cy="328285"/>
          </a:xfrm>
          <a:prstGeom prst="rect">
            <a:avLst/>
          </a:prstGeom>
          <a:noFill/>
        </p:spPr>
      </p:pic>
      <p:sp>
        <p:nvSpPr>
          <p:cNvPr id="20" name="Tekstiruutu 19"/>
          <p:cNvSpPr txBox="1"/>
          <p:nvPr/>
        </p:nvSpPr>
        <p:spPr>
          <a:xfrm>
            <a:off x="7154333" y="3224499"/>
            <a:ext cx="4801911" cy="523220"/>
          </a:xfrm>
          <a:prstGeom prst="rect">
            <a:avLst/>
          </a:prstGeom>
          <a:noFill/>
        </p:spPr>
        <p:txBody>
          <a:bodyPr wrap="square" rtlCol="0">
            <a:spAutoFit/>
          </a:bodyPr>
          <a:lstStyle/>
          <a:p>
            <a:r>
              <a:rPr lang="fi-FI" sz="1400" b="1" i="1" dirty="0" smtClean="0">
                <a:solidFill>
                  <a:schemeClr val="tx1">
                    <a:lumMod val="75000"/>
                    <a:lumOff val="25000"/>
                  </a:schemeClr>
                </a:solidFill>
              </a:rPr>
              <a:t>Tutustu suunnittelukilpailujen esimerkkitoteutuksiin </a:t>
            </a:r>
          </a:p>
          <a:p>
            <a:r>
              <a:rPr lang="fi-FI" sz="1400" b="1" i="1" dirty="0" smtClean="0">
                <a:solidFill>
                  <a:schemeClr val="tx1">
                    <a:lumMod val="75000"/>
                    <a:lumOff val="25000"/>
                  </a:schemeClr>
                </a:solidFill>
              </a:rPr>
              <a:t>ja ota mallia niiden asiakirjoista:</a:t>
            </a:r>
            <a:endParaRPr lang="fi-FI" sz="1400" b="1" i="1" dirty="0">
              <a:solidFill>
                <a:schemeClr val="tx1">
                  <a:lumMod val="75000"/>
                  <a:lumOff val="25000"/>
                </a:schemeClr>
              </a:solidFill>
            </a:endParaRPr>
          </a:p>
        </p:txBody>
      </p:sp>
      <p:sp>
        <p:nvSpPr>
          <p:cNvPr id="7" name="Tekstiruutu 6"/>
          <p:cNvSpPr txBox="1"/>
          <p:nvPr/>
        </p:nvSpPr>
        <p:spPr>
          <a:xfrm>
            <a:off x="1121815" y="3001206"/>
            <a:ext cx="5754781" cy="3108543"/>
          </a:xfrm>
          <a:prstGeom prst="rect">
            <a:avLst/>
          </a:prstGeom>
          <a:noFill/>
        </p:spPr>
        <p:txBody>
          <a:bodyPr wrap="square" rtlCol="0">
            <a:spAutoFit/>
          </a:bodyPr>
          <a:lstStyle/>
          <a:p>
            <a:pPr defTabSz="914423">
              <a:buClr>
                <a:schemeClr val="accent1"/>
              </a:buClr>
              <a:buSzPct val="100000"/>
            </a:pPr>
            <a:r>
              <a:rPr lang="fi-FI" sz="1400" dirty="0">
                <a:solidFill>
                  <a:schemeClr val="tx1">
                    <a:lumMod val="75000"/>
                    <a:lumOff val="25000"/>
                  </a:schemeClr>
                </a:solidFill>
              </a:rPr>
              <a:t>Ketterän hankinnan näkökulmasta huomioitavaa on, että suunnittelukilpailun voittajan kanssa voidaan tehdä </a:t>
            </a:r>
            <a:r>
              <a:rPr lang="fi-FI" sz="1400" dirty="0" smtClean="0">
                <a:solidFill>
                  <a:schemeClr val="tx1">
                    <a:lumMod val="75000"/>
                    <a:lumOff val="25000"/>
                  </a:schemeClr>
                </a:solidFill>
              </a:rPr>
              <a:t>suorahankintasopimus, mikäli </a:t>
            </a:r>
            <a:r>
              <a:rPr lang="fi-FI" sz="1400" dirty="0">
                <a:solidFill>
                  <a:schemeClr val="tx1">
                    <a:lumMod val="75000"/>
                    <a:lumOff val="25000"/>
                  </a:schemeClr>
                </a:solidFill>
              </a:rPr>
              <a:t>asiasta on ilmoitettu jo </a:t>
            </a:r>
            <a:r>
              <a:rPr lang="fi-FI" sz="1400" dirty="0" smtClean="0">
                <a:solidFill>
                  <a:schemeClr val="tx1">
                    <a:lumMod val="75000"/>
                    <a:lumOff val="25000"/>
                  </a:schemeClr>
                </a:solidFill>
              </a:rPr>
              <a:t>hankintailmoituksessa.</a:t>
            </a:r>
          </a:p>
          <a:p>
            <a:pPr defTabSz="914423">
              <a:buClr>
                <a:schemeClr val="accent1"/>
              </a:buClr>
              <a:buSzPct val="100000"/>
            </a:pPr>
            <a:endParaRPr lang="fi-FI" sz="1400" dirty="0" smtClean="0">
              <a:solidFill>
                <a:schemeClr val="tx1">
                  <a:lumMod val="75000"/>
                  <a:lumOff val="25000"/>
                </a:schemeClr>
              </a:solidFill>
            </a:endParaRPr>
          </a:p>
          <a:p>
            <a:pPr defTabSz="914423">
              <a:buClr>
                <a:schemeClr val="accent1"/>
              </a:buClr>
              <a:buSzPct val="100000"/>
            </a:pPr>
            <a:r>
              <a:rPr lang="fi-FI" sz="1400" b="1" dirty="0" smtClean="0">
                <a:solidFill>
                  <a:schemeClr val="tx1">
                    <a:lumMod val="75000"/>
                    <a:lumOff val="25000"/>
                  </a:schemeClr>
                </a:solidFill>
              </a:rPr>
              <a:t>Suunnittelukilpailusta viestiminen*: </a:t>
            </a:r>
          </a:p>
          <a:p>
            <a:r>
              <a:rPr lang="fi-FI" sz="1400" dirty="0" smtClean="0">
                <a:solidFill>
                  <a:schemeClr val="tx1">
                    <a:lumMod val="75000"/>
                    <a:lumOff val="25000"/>
                  </a:schemeClr>
                </a:solidFill>
              </a:rPr>
              <a:t>”Suunnittelukilpailu </a:t>
            </a:r>
            <a:r>
              <a:rPr lang="fi-FI" sz="1400" dirty="0">
                <a:solidFill>
                  <a:schemeClr val="tx1">
                    <a:lumMod val="75000"/>
                    <a:lumOff val="25000"/>
                  </a:schemeClr>
                </a:solidFill>
              </a:rPr>
              <a:t>aloitetaan julkaisemalla sitä koskeva hankintailmoitus sähköisesti </a:t>
            </a:r>
            <a:r>
              <a:rPr lang="fi-FI" sz="1400" dirty="0" err="1">
                <a:solidFill>
                  <a:schemeClr val="tx1">
                    <a:lumMod val="75000"/>
                    <a:lumOff val="25000"/>
                  </a:schemeClr>
                </a:solidFill>
              </a:rPr>
              <a:t>Simap</a:t>
            </a:r>
            <a:r>
              <a:rPr lang="fi-FI" sz="1400" dirty="0">
                <a:solidFill>
                  <a:schemeClr val="tx1">
                    <a:lumMod val="75000"/>
                    <a:lumOff val="25000"/>
                  </a:schemeClr>
                </a:solidFill>
              </a:rPr>
              <a:t>-ilmoituskanavalla (</a:t>
            </a:r>
            <a:r>
              <a:rPr lang="fi-FI" sz="1400" dirty="0" err="1">
                <a:solidFill>
                  <a:schemeClr val="tx1">
                    <a:lumMod val="75000"/>
                    <a:lumOff val="25000"/>
                  </a:schemeClr>
                </a:solidFill>
              </a:rPr>
              <a:t>eNotices</a:t>
            </a:r>
            <a:r>
              <a:rPr lang="fi-FI" sz="1400" dirty="0">
                <a:solidFill>
                  <a:schemeClr val="tx1">
                    <a:lumMod val="75000"/>
                    <a:lumOff val="25000"/>
                  </a:schemeClr>
                </a:solidFill>
              </a:rPr>
              <a:t>, osoitteessa http:// simap.europa.eu). </a:t>
            </a:r>
            <a:r>
              <a:rPr lang="fi-FI" sz="1400" dirty="0" smtClean="0">
                <a:solidFill>
                  <a:schemeClr val="tx1">
                    <a:lumMod val="75000"/>
                    <a:lumOff val="25000"/>
                  </a:schemeClr>
                </a:solidFill>
              </a:rPr>
              <a:t>Suunnittelukilpailua </a:t>
            </a:r>
            <a:r>
              <a:rPr lang="fi-FI" sz="1400" dirty="0">
                <a:solidFill>
                  <a:schemeClr val="tx1">
                    <a:lumMod val="75000"/>
                    <a:lumOff val="25000"/>
                  </a:schemeClr>
                </a:solidFill>
              </a:rPr>
              <a:t>koskevaa ilmoitusta ei toistaiseksi voi täyttää ja julkaista HILMA-palvelussa. Ilmoituksen yhteydessä on julkaistava kaikki suunnittelukilpailuun liittyvät asiakirjat esimerkiksi hankintayksikön </a:t>
            </a:r>
            <a:r>
              <a:rPr lang="fi-FI" sz="1400" dirty="0" smtClean="0">
                <a:solidFill>
                  <a:schemeClr val="tx1">
                    <a:lumMod val="75000"/>
                    <a:lumOff val="25000"/>
                  </a:schemeClr>
                </a:solidFill>
              </a:rPr>
              <a:t>internetsivuilla</a:t>
            </a:r>
            <a:r>
              <a:rPr lang="fi-FI" sz="1400" dirty="0">
                <a:solidFill>
                  <a:schemeClr val="tx1">
                    <a:lumMod val="75000"/>
                    <a:lumOff val="25000"/>
                  </a:schemeClr>
                </a:solidFill>
              </a:rPr>
              <a:t>. Suorahankintasopimuksesta tehdään erillinen ilmoitus HILMA-palvelussa</a:t>
            </a:r>
            <a:r>
              <a:rPr lang="fi-FI" sz="1400" dirty="0" smtClean="0">
                <a:solidFill>
                  <a:schemeClr val="tx1">
                    <a:lumMod val="75000"/>
                    <a:lumOff val="25000"/>
                  </a:schemeClr>
                </a:solidFill>
              </a:rPr>
              <a:t>.” </a:t>
            </a:r>
          </a:p>
          <a:p>
            <a:endParaRPr lang="fi-FI" sz="1400" dirty="0" smtClean="0">
              <a:solidFill>
                <a:schemeClr val="tx1">
                  <a:lumMod val="75000"/>
                  <a:lumOff val="25000"/>
                </a:schemeClr>
              </a:solidFill>
            </a:endParaRPr>
          </a:p>
          <a:p>
            <a:r>
              <a:rPr lang="fi-FI" sz="1400" dirty="0" smtClean="0">
                <a:solidFill>
                  <a:schemeClr val="tx1">
                    <a:lumMod val="75000"/>
                    <a:lumOff val="25000"/>
                  </a:schemeClr>
                </a:solidFill>
              </a:rPr>
              <a:t>*</a:t>
            </a:r>
            <a:r>
              <a:rPr lang="fi-FI" sz="1400" i="1" dirty="0" smtClean="0">
                <a:solidFill>
                  <a:schemeClr val="tx1">
                    <a:lumMod val="75000"/>
                    <a:lumOff val="25000"/>
                  </a:schemeClr>
                </a:solidFill>
              </a:rPr>
              <a:t>lähde</a:t>
            </a:r>
            <a:r>
              <a:rPr lang="fi-FI" sz="1400" dirty="0" smtClean="0">
                <a:solidFill>
                  <a:schemeClr val="tx1">
                    <a:lumMod val="75000"/>
                    <a:lumOff val="25000"/>
                  </a:schemeClr>
                </a:solidFill>
              </a:rPr>
              <a:t>: </a:t>
            </a:r>
            <a:r>
              <a:rPr lang="fi-FI" sz="1400" dirty="0" smtClean="0">
                <a:solidFill>
                  <a:schemeClr val="tx1">
                    <a:lumMod val="75000"/>
                    <a:lumOff val="25000"/>
                  </a:schemeClr>
                </a:solidFill>
                <a:hlinkClick r:id="rId5"/>
              </a:rPr>
              <a:t>Digital </a:t>
            </a:r>
            <a:r>
              <a:rPr lang="fi-FI" sz="1400" dirty="0" err="1">
                <a:solidFill>
                  <a:schemeClr val="tx1">
                    <a:lumMod val="75000"/>
                    <a:lumOff val="25000"/>
                  </a:schemeClr>
                </a:solidFill>
                <a:hlinkClick r:id="rId5"/>
              </a:rPr>
              <a:t>R</a:t>
            </a:r>
            <a:r>
              <a:rPr lang="fi-FI" sz="1400" dirty="0" err="1" smtClean="0">
                <a:solidFill>
                  <a:schemeClr val="tx1">
                    <a:lumMod val="75000"/>
                    <a:lumOff val="25000"/>
                  </a:schemeClr>
                </a:solidFill>
                <a:hlinkClick r:id="rId5"/>
              </a:rPr>
              <a:t>eboot</a:t>
            </a:r>
            <a:r>
              <a:rPr lang="fi-FI" sz="1400" dirty="0" smtClean="0">
                <a:solidFill>
                  <a:schemeClr val="tx1">
                    <a:lumMod val="75000"/>
                    <a:lumOff val="25000"/>
                  </a:schemeClr>
                </a:solidFill>
                <a:hlinkClick r:id="rId5"/>
              </a:rPr>
              <a:t> Finland</a:t>
            </a:r>
            <a:endParaRPr lang="fi-FI" sz="1400" dirty="0">
              <a:solidFill>
                <a:schemeClr val="tx1">
                  <a:lumMod val="75000"/>
                  <a:lumOff val="25000"/>
                </a:schemeClr>
              </a:solidFill>
            </a:endParaRPr>
          </a:p>
        </p:txBody>
      </p:sp>
    </p:spTree>
    <p:extLst>
      <p:ext uri="{BB962C8B-B14F-4D97-AF65-F5344CB8AC3E}">
        <p14:creationId xmlns:p14="http://schemas.microsoft.com/office/powerpoint/2010/main" val="4174305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Suorakulmio 17"/>
          <p:cNvSpPr/>
          <p:nvPr/>
        </p:nvSpPr>
        <p:spPr>
          <a:xfrm>
            <a:off x="7802079" y="2497541"/>
            <a:ext cx="1671768" cy="53524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smtClean="0">
                <a:solidFill>
                  <a:schemeClr val="tx1">
                    <a:lumMod val="75000"/>
                    <a:lumOff val="25000"/>
                  </a:schemeClr>
                </a:solidFill>
                <a:cs typeface="Lucida Sans Unicode" panose="020B0602030504020204" pitchFamily="34" charset="0"/>
              </a:rPr>
              <a:t>Arviointi 15.2.</a:t>
            </a:r>
          </a:p>
        </p:txBody>
      </p:sp>
      <p:sp>
        <p:nvSpPr>
          <p:cNvPr id="42" name="Suorakulmio 41"/>
          <p:cNvSpPr/>
          <p:nvPr/>
        </p:nvSpPr>
        <p:spPr>
          <a:xfrm>
            <a:off x="9311905" y="2502441"/>
            <a:ext cx="1337726" cy="52068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smtClean="0">
                <a:solidFill>
                  <a:schemeClr val="tx1">
                    <a:lumMod val="75000"/>
                    <a:lumOff val="25000"/>
                  </a:schemeClr>
                </a:solidFill>
                <a:cs typeface="Lucida Sans Unicode" panose="020B0602030504020204" pitchFamily="34" charset="0"/>
              </a:rPr>
              <a:t>Palkitsemis-</a:t>
            </a:r>
            <a:br>
              <a:rPr lang="fi-FI" sz="1200" b="1" dirty="0" smtClean="0">
                <a:solidFill>
                  <a:schemeClr val="tx1">
                    <a:lumMod val="75000"/>
                    <a:lumOff val="25000"/>
                  </a:schemeClr>
                </a:solidFill>
                <a:cs typeface="Lucida Sans Unicode" panose="020B0602030504020204" pitchFamily="34" charset="0"/>
              </a:rPr>
            </a:br>
            <a:r>
              <a:rPr lang="fi-FI" sz="1200" b="1" dirty="0" smtClean="0">
                <a:solidFill>
                  <a:schemeClr val="tx1">
                    <a:lumMod val="75000"/>
                    <a:lumOff val="25000"/>
                  </a:schemeClr>
                </a:solidFill>
                <a:cs typeface="Lucida Sans Unicode" panose="020B0602030504020204" pitchFamily="34" charset="0"/>
              </a:rPr>
              <a:t>tilaisuus </a:t>
            </a:r>
            <a:r>
              <a:rPr lang="fi-FI" sz="1200" b="1" dirty="0">
                <a:solidFill>
                  <a:schemeClr val="tx1">
                    <a:lumMod val="75000"/>
                    <a:lumOff val="25000"/>
                  </a:schemeClr>
                </a:solidFill>
                <a:cs typeface="Lucida Sans Unicode" panose="020B0602030504020204" pitchFamily="34" charset="0"/>
              </a:rPr>
              <a:t>21.3.</a:t>
            </a:r>
          </a:p>
        </p:txBody>
      </p:sp>
      <p:sp>
        <p:nvSpPr>
          <p:cNvPr id="2" name="Otsikko 1"/>
          <p:cNvSpPr>
            <a:spLocks noGrp="1"/>
          </p:cNvSpPr>
          <p:nvPr>
            <p:ph type="title"/>
          </p:nvPr>
        </p:nvSpPr>
        <p:spPr/>
        <p:txBody>
          <a:bodyPr/>
          <a:lstStyle/>
          <a:p>
            <a:r>
              <a:rPr lang="fi-FI" dirty="0" smtClean="0"/>
              <a:t>Hyvinvointia digitaalisilla ratkaisuilla! -ideakilpailu</a:t>
            </a:r>
            <a:endParaRPr lang="fi-FI" dirty="0"/>
          </a:p>
        </p:txBody>
      </p:sp>
      <p:sp>
        <p:nvSpPr>
          <p:cNvPr id="3" name="Alatunnisteen paikkamerkki 2"/>
          <p:cNvSpPr>
            <a:spLocks noGrp="1"/>
          </p:cNvSpPr>
          <p:nvPr>
            <p:ph type="ftr" sz="quarter" idx="11"/>
          </p:nvPr>
        </p:nvSpPr>
        <p:spPr/>
        <p:txBody>
          <a:bodyPr/>
          <a:lstStyle/>
          <a:p>
            <a:r>
              <a:rPr lang="fi-FI" smtClean="0"/>
              <a:t>HANKINNAN SUUNNITTELU</a:t>
            </a:r>
            <a:endParaRPr lang="fi-FI" dirty="0"/>
          </a:p>
        </p:txBody>
      </p:sp>
      <p:sp>
        <p:nvSpPr>
          <p:cNvPr id="4" name="Dian numeron paikkamerkki 3"/>
          <p:cNvSpPr>
            <a:spLocks noGrp="1"/>
          </p:cNvSpPr>
          <p:nvPr>
            <p:ph type="sldNum" sz="quarter" idx="12"/>
          </p:nvPr>
        </p:nvSpPr>
        <p:spPr/>
        <p:txBody>
          <a:bodyPr/>
          <a:lstStyle/>
          <a:p>
            <a:fld id="{CAA70CE6-33A0-41BE-ACCA-99E5A52BC5F9}" type="slidenum">
              <a:rPr lang="fi-FI" smtClean="0"/>
              <a:t>64</a:t>
            </a:fld>
            <a:endParaRPr lang="fi-FI"/>
          </a:p>
        </p:txBody>
      </p:sp>
      <p:sp>
        <p:nvSpPr>
          <p:cNvPr id="6" name="Suorakulmio 5">
            <a:hlinkClick r:id="rId3"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
        <p:nvSpPr>
          <p:cNvPr id="7" name="Sisällön paikkamerkki 2"/>
          <p:cNvSpPr txBox="1">
            <a:spLocks/>
          </p:cNvSpPr>
          <p:nvPr/>
        </p:nvSpPr>
        <p:spPr>
          <a:xfrm>
            <a:off x="895812" y="1480370"/>
            <a:ext cx="10943882" cy="1037836"/>
          </a:xfrm>
          <a:prstGeom prst="rect">
            <a:avLst/>
          </a:prstGeom>
        </p:spPr>
        <p:txBody>
          <a:bodyPr>
            <a:noAutofit/>
          </a:bodyPr>
          <a:lstStyle>
            <a:lvl1pPr marL="91442" indent="-91442"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tx1">
                    <a:lumMod val="75000"/>
                    <a:lumOff val="25000"/>
                  </a:schemeClr>
                </a:solidFill>
                <a:latin typeface="+mn-lt"/>
                <a:ea typeface="+mn-ea"/>
                <a:cs typeface="+mn-cs"/>
              </a:defRPr>
            </a:lvl1pPr>
            <a:lvl2pPr marL="384058"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2pPr>
            <a:lvl3pPr marL="566942"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3pPr>
            <a:lvl4pPr marL="749827"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4pPr>
            <a:lvl5pPr marL="932711"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266700" indent="-266700"/>
            <a:r>
              <a:rPr lang="fi-FI" sz="1200" b="1" dirty="0" smtClean="0"/>
              <a:t>Avoin ideakilpailu organisaatioille ja kaupunkilaisille 22.10.2015</a:t>
            </a:r>
            <a:r>
              <a:rPr lang="fi-FI" sz="1200" b="1" dirty="0" smtClean="0">
                <a:ea typeface="Calibri" panose="020F0502020204030204" pitchFamily="34" charset="0"/>
              </a:rPr>
              <a:t>–</a:t>
            </a:r>
            <a:r>
              <a:rPr lang="fi-FI" sz="1200" b="1" dirty="0" smtClean="0"/>
              <a:t>15.1.2016</a:t>
            </a:r>
            <a:r>
              <a:rPr lang="fi-FI" sz="1200" dirty="0" smtClean="0"/>
              <a:t>, joka kytkeytyi Tesoman hyvinvointikeskuksen kehittämiseen. </a:t>
            </a:r>
            <a:br>
              <a:rPr lang="fi-FI" sz="1200" dirty="0" smtClean="0"/>
            </a:br>
            <a:r>
              <a:rPr lang="fi-FI" sz="1200" dirty="0" smtClean="0"/>
              <a:t>Voittajaehdotuksista yksi siirtyi </a:t>
            </a:r>
            <a:r>
              <a:rPr lang="fi-FI" sz="1200" b="1" dirty="0" err="1" smtClean="0"/>
              <a:t>t&amp;k-hankkeeseen</a:t>
            </a:r>
            <a:r>
              <a:rPr lang="fi-FI" sz="1200" b="1" dirty="0" smtClean="0"/>
              <a:t> ja 3-4 kuukautta kestävään pilotointiin</a:t>
            </a:r>
            <a:r>
              <a:rPr lang="fi-FI" sz="1200" dirty="0" smtClean="0"/>
              <a:t> yhdessä kaupungin neuvoloiden kanssa. </a:t>
            </a:r>
          </a:p>
          <a:p>
            <a:pPr marL="266700" indent="-266700"/>
            <a:r>
              <a:rPr lang="fi-FI" sz="1200" b="1" dirty="0" smtClean="0"/>
              <a:t>Toteutus </a:t>
            </a:r>
            <a:r>
              <a:rPr lang="fi-FI" sz="1200" b="1" dirty="0"/>
              <a:t>suunnittelukilpailun mukaisin reunaehdoin</a:t>
            </a:r>
            <a:r>
              <a:rPr lang="fi-FI" sz="1200" b="1" dirty="0" smtClean="0"/>
              <a:t>. </a:t>
            </a:r>
            <a:r>
              <a:rPr lang="fi-FI" sz="1200" dirty="0" smtClean="0"/>
              <a:t>Ratkaisuille ei määritelty kustannuskattoa. </a:t>
            </a:r>
            <a:r>
              <a:rPr lang="fi-FI" sz="1200" dirty="0"/>
              <a:t>Arvostelussa huomio </a:t>
            </a:r>
            <a:r>
              <a:rPr lang="fi-FI" sz="1200" dirty="0" smtClean="0"/>
              <a:t>kiinnitettiin ratkaisun </a:t>
            </a:r>
            <a:r>
              <a:rPr lang="fi-FI" sz="1200" dirty="0"/>
              <a:t>vaikutuksiin ja sen tuomiin </a:t>
            </a:r>
            <a:r>
              <a:rPr lang="fi-FI" sz="1200" dirty="0" smtClean="0"/>
              <a:t>hyötyihin</a:t>
            </a:r>
            <a:r>
              <a:rPr lang="fi-FI" sz="1000" dirty="0"/>
              <a:t>.</a:t>
            </a:r>
            <a:endParaRPr lang="fi-FI" sz="1000" dirty="0" smtClean="0"/>
          </a:p>
        </p:txBody>
      </p:sp>
      <p:sp>
        <p:nvSpPr>
          <p:cNvPr id="8" name="Suorakulmio 7"/>
          <p:cNvSpPr/>
          <p:nvPr/>
        </p:nvSpPr>
        <p:spPr>
          <a:xfrm>
            <a:off x="6984960" y="617633"/>
            <a:ext cx="3892611" cy="830997"/>
          </a:xfrm>
          <a:prstGeom prst="rect">
            <a:avLst/>
          </a:prstGeom>
        </p:spPr>
        <p:txBody>
          <a:bodyPr wrap="square">
            <a:spAutoFit/>
          </a:bodyPr>
          <a:lstStyle/>
          <a:p>
            <a:r>
              <a:rPr lang="fi-FI" sz="1200" i="1" dirty="0" smtClean="0">
                <a:solidFill>
                  <a:schemeClr val="accent2">
                    <a:lumMod val="75000"/>
                  </a:schemeClr>
                </a:solidFill>
                <a:ea typeface="Calibri" panose="020F0502020204030204" pitchFamily="34" charset="0"/>
              </a:rPr>
              <a:t>”Tampereen </a:t>
            </a:r>
            <a:r>
              <a:rPr lang="fi-FI" sz="1200" i="1" dirty="0">
                <a:solidFill>
                  <a:schemeClr val="accent2">
                    <a:lumMod val="75000"/>
                  </a:schemeClr>
                </a:solidFill>
                <a:ea typeface="Calibri" panose="020F0502020204030204" pitchFamily="34" charset="0"/>
              </a:rPr>
              <a:t>kaupunki haastaa organisaatiot ja kaupunkilaiset kehittämään digitaalisia ratkaisuja, jotka motivoivat ja kannustavat kaupunkilaisia oman terveyden, hyvinvoinnin ja omahoidon </a:t>
            </a:r>
            <a:r>
              <a:rPr lang="fi-FI" sz="1200" i="1" dirty="0" smtClean="0">
                <a:solidFill>
                  <a:schemeClr val="accent2">
                    <a:lumMod val="75000"/>
                  </a:schemeClr>
                </a:solidFill>
                <a:ea typeface="Calibri" panose="020F0502020204030204" pitchFamily="34" charset="0"/>
              </a:rPr>
              <a:t>edistämiseen.”</a:t>
            </a:r>
            <a:endParaRPr lang="fi-FI" sz="1200" dirty="0">
              <a:solidFill>
                <a:schemeClr val="accent2">
                  <a:lumMod val="75000"/>
                </a:schemeClr>
              </a:solidFill>
            </a:endParaRPr>
          </a:p>
        </p:txBody>
      </p:sp>
      <p:grpSp>
        <p:nvGrpSpPr>
          <p:cNvPr id="16" name="Ryhmä 15"/>
          <p:cNvGrpSpPr/>
          <p:nvPr/>
        </p:nvGrpSpPr>
        <p:grpSpPr>
          <a:xfrm>
            <a:off x="154442" y="4347372"/>
            <a:ext cx="1404611" cy="1891601"/>
            <a:chOff x="7724534" y="541562"/>
            <a:chExt cx="1404611" cy="1891601"/>
          </a:xfrm>
        </p:grpSpPr>
        <p:sp>
          <p:nvSpPr>
            <p:cNvPr id="12" name="Ellipsi 11">
              <a:hlinkClick r:id="rId4" action="ppaction://hlinksldjump"/>
            </p:cNvPr>
            <p:cNvSpPr/>
            <p:nvPr/>
          </p:nvSpPr>
          <p:spPr>
            <a:xfrm>
              <a:off x="7724534" y="1051189"/>
              <a:ext cx="1379320" cy="1379084"/>
            </a:xfrm>
            <a:prstGeom prst="ellipse">
              <a:avLst/>
            </a:prstGeom>
            <a:solidFill>
              <a:srgbClr val="61B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100" dirty="0">
                <a:solidFill>
                  <a:schemeClr val="tx1">
                    <a:lumMod val="75000"/>
                    <a:lumOff val="25000"/>
                  </a:schemeClr>
                </a:solidFill>
              </a:endParaRPr>
            </a:p>
          </p:txBody>
        </p:sp>
        <p:pic>
          <p:nvPicPr>
            <p:cNvPr id="13" name="Kuva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00206">
              <a:off x="8800860" y="2104878"/>
              <a:ext cx="328285" cy="328285"/>
            </a:xfrm>
            <a:prstGeom prst="rect">
              <a:avLst/>
            </a:prstGeom>
            <a:noFill/>
          </p:spPr>
        </p:pic>
        <p:graphicFrame>
          <p:nvGraphicFramePr>
            <p:cNvPr id="14" name="Objekti 13">
              <a:hlinkClick r:id="" action="ppaction://ole?verb=1"/>
            </p:cNvPr>
            <p:cNvGraphicFramePr>
              <a:graphicFrameLocks noChangeAspect="1"/>
            </p:cNvGraphicFramePr>
            <p:nvPr>
              <p:extLst>
                <p:ext uri="{D42A27DB-BD31-4B8C-83A1-F6EECF244321}">
                  <p14:modId xmlns:p14="http://schemas.microsoft.com/office/powerpoint/2010/main" val="2434428687"/>
                </p:ext>
              </p:extLst>
            </p:nvPr>
          </p:nvGraphicFramePr>
          <p:xfrm>
            <a:off x="7847386" y="1379323"/>
            <a:ext cx="1156159" cy="975509"/>
          </p:xfrm>
          <a:graphic>
            <a:graphicData uri="http://schemas.openxmlformats.org/presentationml/2006/ole">
              <mc:AlternateContent xmlns:mc="http://schemas.openxmlformats.org/markup-compatibility/2006">
                <mc:Choice xmlns:v="urn:schemas-microsoft-com:vml" Requires="v">
                  <p:oleObj spid="_x0000_s18708" name="Asiakirja" showAsIcon="1" r:id="rId7" imgW="914400" imgH="771480" progId="Word.Document.12">
                    <p:embed/>
                  </p:oleObj>
                </mc:Choice>
                <mc:Fallback>
                  <p:oleObj name="Asiakirja" showAsIcon="1" r:id="rId7" imgW="914400" imgH="771480" progId="Word.Document.12">
                    <p:embed/>
                    <p:pic>
                      <p:nvPicPr>
                        <p:cNvPr id="0" name=""/>
                        <p:cNvPicPr/>
                        <p:nvPr/>
                      </p:nvPicPr>
                      <p:blipFill>
                        <a:blip r:embed="rId8"/>
                        <a:stretch>
                          <a:fillRect/>
                        </a:stretch>
                      </p:blipFill>
                      <p:spPr>
                        <a:xfrm>
                          <a:off x="7847386" y="1379323"/>
                          <a:ext cx="1156159" cy="975509"/>
                        </a:xfrm>
                        <a:prstGeom prst="rect">
                          <a:avLst/>
                        </a:prstGeom>
                      </p:spPr>
                    </p:pic>
                  </p:oleObj>
                </mc:Fallback>
              </mc:AlternateContent>
            </a:graphicData>
          </a:graphic>
        </p:graphicFrame>
        <p:sp>
          <p:nvSpPr>
            <p:cNvPr id="15" name="Tekstiruutu 14"/>
            <p:cNvSpPr txBox="1"/>
            <p:nvPr/>
          </p:nvSpPr>
          <p:spPr>
            <a:xfrm>
              <a:off x="7738256" y="541562"/>
              <a:ext cx="1324402" cy="461665"/>
            </a:xfrm>
            <a:prstGeom prst="rect">
              <a:avLst/>
            </a:prstGeom>
            <a:noFill/>
          </p:spPr>
          <p:txBody>
            <a:bodyPr wrap="none" rtlCol="0">
              <a:spAutoFit/>
            </a:bodyPr>
            <a:lstStyle/>
            <a:p>
              <a:pPr algn="ctr"/>
              <a:r>
                <a:rPr lang="fi-FI" sz="1200" dirty="0" smtClean="0">
                  <a:solidFill>
                    <a:schemeClr val="tx1">
                      <a:lumMod val="75000"/>
                      <a:lumOff val="25000"/>
                    </a:schemeClr>
                  </a:solidFill>
                </a:rPr>
                <a:t>ota mallia </a:t>
              </a:r>
              <a:br>
                <a:rPr lang="fi-FI" sz="1200" dirty="0" smtClean="0">
                  <a:solidFill>
                    <a:schemeClr val="tx1">
                      <a:lumMod val="75000"/>
                      <a:lumOff val="25000"/>
                    </a:schemeClr>
                  </a:solidFill>
                </a:rPr>
              </a:br>
              <a:r>
                <a:rPr lang="fi-FI" sz="1200" dirty="0" smtClean="0">
                  <a:solidFill>
                    <a:schemeClr val="tx1">
                      <a:lumMod val="75000"/>
                      <a:lumOff val="25000"/>
                    </a:schemeClr>
                  </a:solidFill>
                </a:rPr>
                <a:t>omaan kilpailuusi!</a:t>
              </a:r>
              <a:endParaRPr lang="fi-FI" sz="1200" dirty="0">
                <a:solidFill>
                  <a:schemeClr val="tx1">
                    <a:lumMod val="75000"/>
                    <a:lumOff val="25000"/>
                  </a:schemeClr>
                </a:solidFill>
              </a:endParaRPr>
            </a:p>
          </p:txBody>
        </p:sp>
      </p:grpSp>
      <p:pic>
        <p:nvPicPr>
          <p:cNvPr id="17" name="Kuva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255" y="-98313"/>
            <a:ext cx="1362280" cy="1280506"/>
          </a:xfrm>
          <a:prstGeom prst="rect">
            <a:avLst/>
          </a:prstGeom>
        </p:spPr>
      </p:pic>
      <p:sp>
        <p:nvSpPr>
          <p:cNvPr id="21" name="Suorakulmio 20"/>
          <p:cNvSpPr/>
          <p:nvPr/>
        </p:nvSpPr>
        <p:spPr>
          <a:xfrm>
            <a:off x="10462" y="2502813"/>
            <a:ext cx="2038754" cy="523939"/>
          </a:xfrm>
          <a:prstGeom prst="rect">
            <a:avLst/>
          </a:prstGeom>
          <a:solidFill>
            <a:schemeClr val="accent1">
              <a:lumMod val="75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fi-FI" sz="1200" b="1" dirty="0" smtClean="0">
                <a:solidFill>
                  <a:schemeClr val="tx1">
                    <a:lumMod val="75000"/>
                    <a:lumOff val="25000"/>
                  </a:schemeClr>
                </a:solidFill>
                <a:cs typeface="Lucida Sans Unicode" panose="020B0602030504020204" pitchFamily="34" charset="0"/>
              </a:rPr>
              <a:t>Hyvinvoinnin tulevaisuus seminaari 22.10.2015</a:t>
            </a:r>
            <a:endParaRPr lang="fi-FI" sz="1200" b="1" dirty="0">
              <a:solidFill>
                <a:schemeClr val="tx1">
                  <a:lumMod val="75000"/>
                  <a:lumOff val="25000"/>
                </a:schemeClr>
              </a:solidFill>
              <a:cs typeface="Lucida Sans Unicode" panose="020B0602030504020204" pitchFamily="34" charset="0"/>
            </a:endParaRPr>
          </a:p>
        </p:txBody>
      </p:sp>
      <p:sp>
        <p:nvSpPr>
          <p:cNvPr id="29" name="Suorakulmio 28"/>
          <p:cNvSpPr/>
          <p:nvPr/>
        </p:nvSpPr>
        <p:spPr>
          <a:xfrm>
            <a:off x="10580972" y="3069771"/>
            <a:ext cx="1544354" cy="3236314"/>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0"/>
              </a:spcAft>
            </a:pPr>
            <a:r>
              <a:rPr lang="fi-FI" sz="1000" b="1" dirty="0" smtClean="0">
                <a:solidFill>
                  <a:schemeClr val="tx1">
                    <a:lumMod val="75000"/>
                    <a:lumOff val="25000"/>
                  </a:schemeClr>
                </a:solidFill>
                <a:ea typeface="Calibri" panose="020F0502020204030204" pitchFamily="34" charset="0"/>
              </a:rPr>
              <a:t>Lupaus jatkosta:</a:t>
            </a:r>
          </a:p>
          <a:p>
            <a:pPr lvl="0">
              <a:lnSpc>
                <a:spcPct val="115000"/>
              </a:lnSpc>
              <a:spcAft>
                <a:spcPts val="0"/>
              </a:spcAft>
            </a:pPr>
            <a:r>
              <a:rPr lang="fi-FI" sz="1000" b="1" dirty="0" smtClean="0">
                <a:solidFill>
                  <a:schemeClr val="tx1">
                    <a:lumMod val="75000"/>
                    <a:lumOff val="25000"/>
                  </a:schemeClr>
                </a:solidFill>
                <a:ea typeface="Calibri" panose="020F0502020204030204" pitchFamily="34" charset="0"/>
              </a:rPr>
              <a:t>”Organisaatioluokassa </a:t>
            </a:r>
            <a:r>
              <a:rPr lang="fi-FI" sz="1000" dirty="0" smtClean="0">
                <a:solidFill>
                  <a:schemeClr val="tx1">
                    <a:lumMod val="75000"/>
                    <a:lumOff val="25000"/>
                  </a:schemeClr>
                </a:solidFill>
                <a:ea typeface="Calibri" panose="020F0502020204030204" pitchFamily="34" charset="0"/>
              </a:rPr>
              <a:t>sijoille 1.-3. </a:t>
            </a:r>
            <a:r>
              <a:rPr lang="fi-FI" sz="1000" dirty="0">
                <a:solidFill>
                  <a:schemeClr val="tx1">
                    <a:lumMod val="75000"/>
                    <a:lumOff val="25000"/>
                  </a:schemeClr>
                </a:solidFill>
                <a:ea typeface="Calibri" panose="020F0502020204030204" pitchFamily="34" charset="0"/>
              </a:rPr>
              <a:t>sijoittuneet ehdotukset voivat </a:t>
            </a:r>
            <a:r>
              <a:rPr lang="fi-FI" sz="1000" dirty="0" smtClean="0">
                <a:solidFill>
                  <a:schemeClr val="tx1">
                    <a:lumMod val="75000"/>
                    <a:lumOff val="25000"/>
                  </a:schemeClr>
                </a:solidFill>
                <a:ea typeface="Calibri" panose="020F0502020204030204" pitchFamily="34" charset="0"/>
              </a:rPr>
              <a:t>ratkaisun kypsyysasteesta </a:t>
            </a:r>
            <a:r>
              <a:rPr lang="fi-FI" sz="1000" dirty="0">
                <a:solidFill>
                  <a:schemeClr val="tx1">
                    <a:lumMod val="75000"/>
                    <a:lumOff val="25000"/>
                  </a:schemeClr>
                </a:solidFill>
                <a:ea typeface="Calibri" panose="020F0502020204030204" pitchFamily="34" charset="0"/>
              </a:rPr>
              <a:t>riippuen </a:t>
            </a:r>
            <a:r>
              <a:rPr lang="fi-FI" sz="1000" dirty="0" smtClean="0">
                <a:solidFill>
                  <a:schemeClr val="tx1">
                    <a:lumMod val="75000"/>
                    <a:lumOff val="25000"/>
                  </a:schemeClr>
                </a:solidFill>
                <a:ea typeface="Calibri" panose="020F0502020204030204" pitchFamily="34" charset="0"/>
              </a:rPr>
              <a:t>edetä </a:t>
            </a:r>
            <a:r>
              <a:rPr lang="fi-FI" sz="1000" b="1" dirty="0" smtClean="0">
                <a:solidFill>
                  <a:schemeClr val="tx1">
                    <a:lumMod val="75000"/>
                    <a:lumOff val="25000"/>
                  </a:schemeClr>
                </a:solidFill>
                <a:ea typeface="Calibri" panose="020F0502020204030204" pitchFamily="34" charset="0"/>
              </a:rPr>
              <a:t>suorahankintaan </a:t>
            </a:r>
            <a:r>
              <a:rPr lang="fi-FI" sz="1000" b="1" dirty="0">
                <a:solidFill>
                  <a:schemeClr val="tx1">
                    <a:lumMod val="75000"/>
                    <a:lumOff val="25000"/>
                  </a:schemeClr>
                </a:solidFill>
                <a:ea typeface="Calibri" panose="020F0502020204030204" pitchFamily="34" charset="0"/>
              </a:rPr>
              <a:t>tai </a:t>
            </a:r>
            <a:r>
              <a:rPr lang="fi-FI" sz="1000" b="1" dirty="0" smtClean="0">
                <a:solidFill>
                  <a:schemeClr val="tx1">
                    <a:lumMod val="75000"/>
                    <a:lumOff val="25000"/>
                  </a:schemeClr>
                </a:solidFill>
                <a:ea typeface="Calibri" panose="020F0502020204030204" pitchFamily="34" charset="0"/>
              </a:rPr>
              <a:t>t&amp;k </a:t>
            </a:r>
            <a:r>
              <a:rPr lang="fi-FI" sz="1000" b="1" dirty="0">
                <a:solidFill>
                  <a:schemeClr val="tx1">
                    <a:lumMod val="75000"/>
                    <a:lumOff val="25000"/>
                  </a:schemeClr>
                </a:solidFill>
                <a:ea typeface="Calibri" panose="020F0502020204030204" pitchFamily="34" charset="0"/>
              </a:rPr>
              <a:t>-hankkeeseen</a:t>
            </a:r>
            <a:r>
              <a:rPr lang="fi-FI" sz="1000" dirty="0" smtClean="0">
                <a:solidFill>
                  <a:schemeClr val="tx1">
                    <a:lumMod val="75000"/>
                    <a:lumOff val="25000"/>
                  </a:schemeClr>
                </a:solidFill>
                <a:ea typeface="Calibri" panose="020F0502020204030204" pitchFamily="34" charset="0"/>
              </a:rPr>
              <a:t>.”</a:t>
            </a:r>
          </a:p>
          <a:p>
            <a:pPr marL="171450" lvl="0" indent="-171450">
              <a:lnSpc>
                <a:spcPct val="115000"/>
              </a:lnSpc>
              <a:spcAft>
                <a:spcPts val="0"/>
              </a:spcAft>
              <a:buFont typeface="Wingdings" panose="05000000000000000000" pitchFamily="2" charset="2"/>
              <a:buChar char="Ø"/>
            </a:pPr>
            <a:r>
              <a:rPr lang="fi-FI" sz="1000" dirty="0" smtClean="0">
                <a:solidFill>
                  <a:schemeClr val="tx1">
                    <a:lumMod val="75000"/>
                    <a:lumOff val="25000"/>
                  </a:schemeClr>
                </a:solidFill>
                <a:ea typeface="Calibri" panose="020F0502020204030204" pitchFamily="34" charset="0"/>
              </a:rPr>
              <a:t>toukokuussa neuvottelut voittajien kanssa</a:t>
            </a:r>
          </a:p>
          <a:p>
            <a:pPr marL="171450" lvl="0" indent="-171450">
              <a:lnSpc>
                <a:spcPct val="115000"/>
              </a:lnSpc>
              <a:spcAft>
                <a:spcPts val="0"/>
              </a:spcAft>
              <a:buFont typeface="Wingdings" panose="05000000000000000000" pitchFamily="2" charset="2"/>
              <a:buChar char="Ø"/>
            </a:pPr>
            <a:r>
              <a:rPr lang="fi-FI" sz="1000" b="1" dirty="0" smtClean="0">
                <a:solidFill>
                  <a:schemeClr val="tx1">
                    <a:lumMod val="75000"/>
                    <a:lumOff val="25000"/>
                  </a:schemeClr>
                </a:solidFill>
                <a:ea typeface="Calibri" panose="020F0502020204030204" pitchFamily="34" charset="0"/>
                <a:sym typeface="Wingdings" panose="05000000000000000000" pitchFamily="2" charset="2"/>
              </a:rPr>
              <a:t>1 siirtyi t&amp;k-hankkee-seen </a:t>
            </a:r>
            <a:r>
              <a:rPr lang="fi-FI" sz="800" dirty="0" smtClean="0">
                <a:solidFill>
                  <a:schemeClr val="tx1">
                    <a:lumMod val="75000"/>
                    <a:lumOff val="25000"/>
                  </a:schemeClr>
                </a:solidFill>
                <a:ea typeface="Calibri" panose="020F0502020204030204" pitchFamily="34" charset="0"/>
                <a:sym typeface="Wingdings" panose="05000000000000000000" pitchFamily="2" charset="2"/>
              </a:rPr>
              <a:t>(Tunnetaitojen nettineuvola /</a:t>
            </a:r>
            <a:r>
              <a:rPr lang="fi-FI" sz="800" dirty="0" err="1" smtClean="0">
                <a:solidFill>
                  <a:schemeClr val="tx1">
                    <a:lumMod val="75000"/>
                    <a:lumOff val="25000"/>
                  </a:schemeClr>
                </a:solidFill>
                <a:ea typeface="Calibri" panose="020F0502020204030204" pitchFamily="34" charset="0"/>
                <a:sym typeface="Wingdings" panose="05000000000000000000" pitchFamily="2" charset="2"/>
              </a:rPr>
              <a:t>Headsted</a:t>
            </a:r>
            <a:r>
              <a:rPr lang="fi-FI" sz="800" dirty="0" smtClean="0">
                <a:solidFill>
                  <a:schemeClr val="tx1">
                    <a:lumMod val="75000"/>
                    <a:lumOff val="25000"/>
                  </a:schemeClr>
                </a:solidFill>
                <a:ea typeface="Calibri" panose="020F0502020204030204" pitchFamily="34" charset="0"/>
                <a:sym typeface="Wingdings" panose="05000000000000000000" pitchFamily="2" charset="2"/>
              </a:rPr>
              <a:t> Oy),</a:t>
            </a:r>
          </a:p>
          <a:p>
            <a:pPr marL="171450" lvl="0" indent="-171450">
              <a:lnSpc>
                <a:spcPct val="115000"/>
              </a:lnSpc>
              <a:spcAft>
                <a:spcPts val="0"/>
              </a:spcAft>
              <a:buFont typeface="Arial" panose="020B0604020202020204" pitchFamily="34" charset="0"/>
              <a:buChar char="•"/>
            </a:pPr>
            <a:r>
              <a:rPr lang="fi-FI" sz="800" dirty="0">
                <a:solidFill>
                  <a:schemeClr val="tx1">
                    <a:lumMod val="75000"/>
                    <a:lumOff val="25000"/>
                  </a:schemeClr>
                </a:solidFill>
                <a:ea typeface="Calibri" panose="020F0502020204030204" pitchFamily="34" charset="0"/>
                <a:sym typeface="Wingdings" panose="05000000000000000000" pitchFamily="2" charset="2"/>
              </a:rPr>
              <a:t>P</a:t>
            </a:r>
            <a:r>
              <a:rPr lang="fi-FI" sz="800" dirty="0" smtClean="0">
                <a:solidFill>
                  <a:schemeClr val="tx1">
                    <a:lumMod val="75000"/>
                    <a:lumOff val="25000"/>
                  </a:schemeClr>
                </a:solidFill>
                <a:ea typeface="Calibri" panose="020F0502020204030204" pitchFamily="34" charset="0"/>
                <a:sym typeface="Wingdings" panose="05000000000000000000" pitchFamily="2" charset="2"/>
              </a:rPr>
              <a:t>ilotointi 3-4kk ajan, 2-3:ssa Tampereen neuvolassa</a:t>
            </a:r>
          </a:p>
          <a:p>
            <a:pPr marL="171450" indent="-171450">
              <a:lnSpc>
                <a:spcPct val="115000"/>
              </a:lnSpc>
              <a:buFont typeface="Arial" panose="020B0604020202020204" pitchFamily="34" charset="0"/>
              <a:buChar char="•"/>
            </a:pPr>
            <a:r>
              <a:rPr lang="fi-FI" sz="800" dirty="0" smtClean="0">
                <a:solidFill>
                  <a:schemeClr val="tx1">
                    <a:lumMod val="75000"/>
                    <a:lumOff val="25000"/>
                  </a:schemeClr>
                </a:solidFill>
                <a:ea typeface="Calibri" panose="020F0502020204030204" pitchFamily="34" charset="0"/>
                <a:sym typeface="Wingdings" panose="05000000000000000000" pitchFamily="2" charset="2"/>
              </a:rPr>
              <a:t>Kustannukset kaupungille  21 000 </a:t>
            </a:r>
            <a:r>
              <a:rPr lang="fi-FI" sz="800" dirty="0" err="1" smtClean="0">
                <a:solidFill>
                  <a:schemeClr val="tx1">
                    <a:lumMod val="75000"/>
                    <a:lumOff val="25000"/>
                  </a:schemeClr>
                </a:solidFill>
                <a:ea typeface="Calibri" panose="020F0502020204030204" pitchFamily="34" charset="0"/>
                <a:sym typeface="Wingdings" panose="05000000000000000000" pitchFamily="2" charset="2"/>
              </a:rPr>
              <a:t>e+alv</a:t>
            </a:r>
            <a:r>
              <a:rPr lang="fi-FI" sz="800" dirty="0" smtClean="0">
                <a:solidFill>
                  <a:schemeClr val="tx1">
                    <a:lumMod val="75000"/>
                    <a:lumOff val="25000"/>
                  </a:schemeClr>
                </a:solidFill>
                <a:ea typeface="Calibri" panose="020F0502020204030204" pitchFamily="34" charset="0"/>
                <a:sym typeface="Wingdings" panose="05000000000000000000" pitchFamily="2" charset="2"/>
              </a:rPr>
              <a:t> ja kaupungin kehitysresurssia 60</a:t>
            </a:r>
            <a:r>
              <a:rPr lang="fi-FI" sz="800" dirty="0">
                <a:solidFill>
                  <a:schemeClr val="tx1">
                    <a:lumMod val="75000"/>
                    <a:lumOff val="25000"/>
                  </a:schemeClr>
                </a:solidFill>
                <a:ea typeface="Calibri" panose="020F0502020204030204" pitchFamily="34" charset="0"/>
              </a:rPr>
              <a:t>–</a:t>
            </a:r>
            <a:r>
              <a:rPr lang="fi-FI" sz="800" dirty="0" smtClean="0">
                <a:solidFill>
                  <a:schemeClr val="tx1">
                    <a:lumMod val="75000"/>
                    <a:lumOff val="25000"/>
                  </a:schemeClr>
                </a:solidFill>
                <a:ea typeface="Calibri" panose="020F0502020204030204" pitchFamily="34" charset="0"/>
                <a:sym typeface="Wingdings" panose="05000000000000000000" pitchFamily="2" charset="2"/>
              </a:rPr>
              <a:t>70h.  </a:t>
            </a:r>
            <a:endParaRPr lang="fi-FI" sz="800" dirty="0">
              <a:solidFill>
                <a:schemeClr val="tx1">
                  <a:lumMod val="75000"/>
                  <a:lumOff val="25000"/>
                </a:schemeClr>
              </a:solidFill>
              <a:ea typeface="Calibri" panose="020F0502020204030204" pitchFamily="34" charset="0"/>
            </a:endParaRPr>
          </a:p>
        </p:txBody>
      </p:sp>
      <p:sp>
        <p:nvSpPr>
          <p:cNvPr id="33" name="Tekstiruutu 32"/>
          <p:cNvSpPr txBox="1"/>
          <p:nvPr/>
        </p:nvSpPr>
        <p:spPr>
          <a:xfrm>
            <a:off x="58385" y="3032372"/>
            <a:ext cx="1508971" cy="702883"/>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i-FI"/>
            </a:defPPr>
            <a:lvl1pPr>
              <a:defRPr sz="1200">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i-FI" sz="1050" dirty="0">
                <a:solidFill>
                  <a:schemeClr val="tx1">
                    <a:lumMod val="75000"/>
                    <a:lumOff val="25000"/>
                  </a:schemeClr>
                </a:solidFill>
                <a:latin typeface="+mn-lt"/>
              </a:rPr>
              <a:t>-</a:t>
            </a:r>
            <a:r>
              <a:rPr lang="fi-FI" sz="1050" dirty="0" smtClean="0">
                <a:solidFill>
                  <a:schemeClr val="tx1">
                    <a:lumMod val="75000"/>
                    <a:lumOff val="25000"/>
                  </a:schemeClr>
                </a:solidFill>
                <a:latin typeface="+mn-lt"/>
              </a:rPr>
              <a:t>Ideaseminaari </a:t>
            </a:r>
          </a:p>
          <a:p>
            <a:r>
              <a:rPr lang="fi-FI" sz="1050" b="1" dirty="0" smtClean="0">
                <a:solidFill>
                  <a:schemeClr val="tx1">
                    <a:lumMod val="75000"/>
                    <a:lumOff val="25000"/>
                  </a:schemeClr>
                </a:solidFill>
                <a:latin typeface="+mn-lt"/>
              </a:rPr>
              <a:t>- kilpailun ja asiakirjojen julkistaminen</a:t>
            </a:r>
          </a:p>
        </p:txBody>
      </p:sp>
      <p:sp>
        <p:nvSpPr>
          <p:cNvPr id="34" name="Tekstiruutu 33"/>
          <p:cNvSpPr txBox="1"/>
          <p:nvPr/>
        </p:nvSpPr>
        <p:spPr>
          <a:xfrm>
            <a:off x="70708" y="3785215"/>
            <a:ext cx="1496648" cy="413772"/>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i-FI"/>
            </a:defPPr>
            <a:lvl1pPr>
              <a:defRPr sz="1200">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i-FI" sz="1000" dirty="0" smtClean="0">
                <a:solidFill>
                  <a:schemeClr val="tx1">
                    <a:lumMod val="75000"/>
                    <a:lumOff val="25000"/>
                  </a:schemeClr>
                </a:solidFill>
                <a:latin typeface="+mn-lt"/>
              </a:rPr>
              <a:t>Ennakkoilmoitus julkaistu HILMA:ssa 30.9.2015</a:t>
            </a:r>
            <a:endParaRPr lang="fi-FI" sz="1000" dirty="0">
              <a:solidFill>
                <a:schemeClr val="tx1">
                  <a:lumMod val="75000"/>
                  <a:lumOff val="25000"/>
                </a:schemeClr>
              </a:solidFill>
              <a:latin typeface="+mn-lt"/>
            </a:endParaRPr>
          </a:p>
        </p:txBody>
      </p:sp>
      <p:sp>
        <p:nvSpPr>
          <p:cNvPr id="43" name="Suorakulmio 42"/>
          <p:cNvSpPr/>
          <p:nvPr/>
        </p:nvSpPr>
        <p:spPr>
          <a:xfrm>
            <a:off x="10618699" y="2502812"/>
            <a:ext cx="1573301" cy="520310"/>
          </a:xfrm>
          <a:prstGeom prst="rect">
            <a:avLst/>
          </a:prstGeom>
          <a:solidFill>
            <a:schemeClr val="accent1">
              <a:lumMod val="75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fi-FI" sz="1200" b="1" dirty="0" smtClean="0">
                <a:solidFill>
                  <a:schemeClr val="tx1">
                    <a:lumMod val="75000"/>
                    <a:lumOff val="25000"/>
                  </a:schemeClr>
                </a:solidFill>
                <a:cs typeface="Lucida Sans Unicode" panose="020B0602030504020204" pitchFamily="34" charset="0"/>
              </a:rPr>
              <a:t>Jatko </a:t>
            </a:r>
            <a:br>
              <a:rPr lang="fi-FI" sz="1200" b="1" dirty="0" smtClean="0">
                <a:solidFill>
                  <a:schemeClr val="tx1">
                    <a:lumMod val="75000"/>
                    <a:lumOff val="25000"/>
                  </a:schemeClr>
                </a:solidFill>
                <a:cs typeface="Lucida Sans Unicode" panose="020B0602030504020204" pitchFamily="34" charset="0"/>
              </a:rPr>
            </a:br>
            <a:r>
              <a:rPr lang="fi-FI" sz="1200" b="1" dirty="0" smtClean="0">
                <a:solidFill>
                  <a:schemeClr val="tx1">
                    <a:lumMod val="75000"/>
                    <a:lumOff val="25000"/>
                  </a:schemeClr>
                </a:solidFill>
                <a:cs typeface="Lucida Sans Unicode" panose="020B0602030504020204" pitchFamily="34" charset="0"/>
              </a:rPr>
              <a:t>t&amp;k-hankkeena</a:t>
            </a:r>
          </a:p>
          <a:p>
            <a:pPr algn="ctr"/>
            <a:r>
              <a:rPr lang="fi-FI" sz="1000" dirty="0">
                <a:solidFill>
                  <a:schemeClr val="tx1">
                    <a:lumMod val="75000"/>
                    <a:lumOff val="25000"/>
                  </a:schemeClr>
                </a:solidFill>
              </a:rPr>
              <a:t>syksy </a:t>
            </a:r>
            <a:r>
              <a:rPr lang="fi-FI" sz="1000" dirty="0" smtClean="0">
                <a:solidFill>
                  <a:schemeClr val="tx1">
                    <a:lumMod val="75000"/>
                    <a:lumOff val="25000"/>
                  </a:schemeClr>
                </a:solidFill>
              </a:rPr>
              <a:t>2016</a:t>
            </a:r>
            <a:r>
              <a:rPr lang="fi-FI" sz="1000" dirty="0" smtClean="0">
                <a:solidFill>
                  <a:schemeClr val="tx1">
                    <a:lumMod val="75000"/>
                    <a:lumOff val="25000"/>
                  </a:schemeClr>
                </a:solidFill>
                <a:ea typeface="Calibri" panose="020F0502020204030204" pitchFamily="34" charset="0"/>
              </a:rPr>
              <a:t>–</a:t>
            </a:r>
            <a:r>
              <a:rPr lang="fi-FI" sz="1000" dirty="0" smtClean="0">
                <a:solidFill>
                  <a:schemeClr val="tx1">
                    <a:lumMod val="75000"/>
                    <a:lumOff val="25000"/>
                  </a:schemeClr>
                </a:solidFill>
              </a:rPr>
              <a:t>kevät </a:t>
            </a:r>
            <a:r>
              <a:rPr lang="fi-FI" sz="1000" dirty="0">
                <a:solidFill>
                  <a:schemeClr val="tx1">
                    <a:lumMod val="75000"/>
                    <a:lumOff val="25000"/>
                  </a:schemeClr>
                </a:solidFill>
              </a:rPr>
              <a:t>2017 </a:t>
            </a:r>
          </a:p>
        </p:txBody>
      </p:sp>
      <p:grpSp>
        <p:nvGrpSpPr>
          <p:cNvPr id="27" name="Ryhmä 26"/>
          <p:cNvGrpSpPr/>
          <p:nvPr/>
        </p:nvGrpSpPr>
        <p:grpSpPr>
          <a:xfrm>
            <a:off x="1696129" y="3047152"/>
            <a:ext cx="7132437" cy="3261631"/>
            <a:chOff x="2590172" y="3032782"/>
            <a:chExt cx="7132437" cy="3274742"/>
          </a:xfrm>
        </p:grpSpPr>
        <p:sp>
          <p:nvSpPr>
            <p:cNvPr id="35" name="Tekstiruutu 34"/>
            <p:cNvSpPr txBox="1"/>
            <p:nvPr/>
          </p:nvSpPr>
          <p:spPr>
            <a:xfrm>
              <a:off x="2590172" y="3032782"/>
              <a:ext cx="7132437" cy="3274742"/>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i-FI"/>
              </a:defPPr>
              <a:lvl1pPr>
                <a:defRPr sz="1200">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lnSpc>
                  <a:spcPct val="150000"/>
                </a:lnSpc>
              </a:pPr>
              <a:r>
                <a:rPr lang="fi-FI" sz="1050" i="1" dirty="0">
                  <a:solidFill>
                    <a:schemeClr val="tx1">
                      <a:lumMod val="75000"/>
                      <a:lumOff val="25000"/>
                    </a:schemeClr>
                  </a:solidFill>
                  <a:latin typeface="+mn-lt"/>
                </a:rPr>
                <a:t/>
              </a:r>
              <a:br>
                <a:rPr lang="fi-FI" sz="1050" i="1" dirty="0">
                  <a:solidFill>
                    <a:schemeClr val="tx1">
                      <a:lumMod val="75000"/>
                      <a:lumOff val="25000"/>
                    </a:schemeClr>
                  </a:solidFill>
                  <a:latin typeface="+mn-lt"/>
                </a:rPr>
              </a:br>
              <a:r>
                <a:rPr lang="fi-FI" sz="1100" i="1" dirty="0" smtClean="0">
                  <a:solidFill>
                    <a:schemeClr val="tx1">
                      <a:lumMod val="75000"/>
                      <a:lumOff val="25000"/>
                    </a:schemeClr>
                  </a:solidFill>
                  <a:latin typeface="+mn-lt"/>
                </a:rPr>
                <a:t>Kilpailuluokat, palkinnot ja arviointikriteerit</a:t>
              </a:r>
              <a:r>
                <a:rPr lang="fi-FI" sz="1100" dirty="0" smtClean="0">
                  <a:solidFill>
                    <a:schemeClr val="tx1">
                      <a:lumMod val="75000"/>
                      <a:lumOff val="25000"/>
                    </a:schemeClr>
                  </a:solidFill>
                  <a:latin typeface="+mn-lt"/>
                </a:rPr>
                <a:t>:</a:t>
              </a:r>
            </a:p>
            <a:p>
              <a:pPr algn="ctr"/>
              <a:endParaRPr lang="fi-FI" sz="1100" dirty="0" smtClean="0">
                <a:solidFill>
                  <a:schemeClr val="tx1">
                    <a:lumMod val="75000"/>
                    <a:lumOff val="25000"/>
                  </a:schemeClr>
                </a:solidFill>
                <a:latin typeface="+mn-lt"/>
              </a:endParaRPr>
            </a:p>
            <a:p>
              <a:pPr algn="ctr"/>
              <a:endParaRPr lang="fi-FI" sz="1100" dirty="0" smtClean="0">
                <a:solidFill>
                  <a:schemeClr val="tx1">
                    <a:lumMod val="75000"/>
                    <a:lumOff val="25000"/>
                  </a:schemeClr>
                </a:solidFill>
                <a:latin typeface="+mn-lt"/>
              </a:endParaRPr>
            </a:p>
            <a:p>
              <a:pPr algn="ctr"/>
              <a:endParaRPr lang="fi-FI" sz="1100" dirty="0" smtClean="0">
                <a:solidFill>
                  <a:schemeClr val="tx1">
                    <a:lumMod val="75000"/>
                    <a:lumOff val="25000"/>
                  </a:schemeClr>
                </a:solidFill>
                <a:latin typeface="+mn-lt"/>
              </a:endParaRPr>
            </a:p>
            <a:p>
              <a:endParaRPr lang="fi-FI" sz="1100" dirty="0" smtClean="0">
                <a:solidFill>
                  <a:schemeClr val="tx1">
                    <a:lumMod val="75000"/>
                    <a:lumOff val="25000"/>
                  </a:schemeClr>
                </a:solidFill>
                <a:latin typeface="+mn-lt"/>
              </a:endParaRPr>
            </a:p>
            <a:p>
              <a:endParaRPr lang="fi-FI" sz="1100" dirty="0" smtClean="0">
                <a:solidFill>
                  <a:schemeClr val="tx1">
                    <a:lumMod val="75000"/>
                    <a:lumOff val="25000"/>
                  </a:schemeClr>
                </a:solidFill>
                <a:latin typeface="+mn-lt"/>
              </a:endParaRPr>
            </a:p>
            <a:p>
              <a:endParaRPr lang="fi-FI" sz="1100" dirty="0" smtClean="0">
                <a:solidFill>
                  <a:schemeClr val="tx1">
                    <a:lumMod val="75000"/>
                    <a:lumOff val="25000"/>
                  </a:schemeClr>
                </a:solidFill>
                <a:latin typeface="+mn-lt"/>
              </a:endParaRPr>
            </a:p>
            <a:p>
              <a:endParaRPr lang="fi-FI" sz="1100" dirty="0" smtClean="0">
                <a:solidFill>
                  <a:schemeClr val="tx1">
                    <a:lumMod val="75000"/>
                    <a:lumOff val="25000"/>
                  </a:schemeClr>
                </a:solidFill>
                <a:latin typeface="+mn-lt"/>
              </a:endParaRPr>
            </a:p>
            <a:p>
              <a:endParaRPr lang="fi-FI" sz="1100" dirty="0" smtClean="0">
                <a:solidFill>
                  <a:schemeClr val="tx1">
                    <a:lumMod val="75000"/>
                    <a:lumOff val="25000"/>
                  </a:schemeClr>
                </a:solidFill>
                <a:latin typeface="+mn-lt"/>
              </a:endParaRPr>
            </a:p>
            <a:p>
              <a:endParaRPr lang="fi-FI" sz="1100" dirty="0" smtClean="0">
                <a:solidFill>
                  <a:schemeClr val="tx1">
                    <a:lumMod val="75000"/>
                    <a:lumOff val="25000"/>
                  </a:schemeClr>
                </a:solidFill>
                <a:latin typeface="+mn-lt"/>
              </a:endParaRPr>
            </a:p>
            <a:p>
              <a:endParaRPr lang="fi-FI" sz="1100" dirty="0" smtClean="0">
                <a:solidFill>
                  <a:schemeClr val="tx1">
                    <a:lumMod val="75000"/>
                    <a:lumOff val="25000"/>
                  </a:schemeClr>
                </a:solidFill>
                <a:latin typeface="+mn-lt"/>
              </a:endParaRPr>
            </a:p>
            <a:p>
              <a:endParaRPr lang="fi-FI" sz="1100" dirty="0" smtClean="0">
                <a:solidFill>
                  <a:schemeClr val="tx1">
                    <a:lumMod val="75000"/>
                    <a:lumOff val="25000"/>
                  </a:schemeClr>
                </a:solidFill>
                <a:latin typeface="+mn-lt"/>
              </a:endParaRPr>
            </a:p>
            <a:p>
              <a:endParaRPr lang="fi-FI" sz="1100" dirty="0" smtClean="0">
                <a:solidFill>
                  <a:schemeClr val="tx1">
                    <a:lumMod val="75000"/>
                    <a:lumOff val="25000"/>
                  </a:schemeClr>
                </a:solidFill>
                <a:latin typeface="+mn-lt"/>
              </a:endParaRPr>
            </a:p>
            <a:p>
              <a:endParaRPr lang="fi-FI" sz="1100" dirty="0" smtClean="0">
                <a:solidFill>
                  <a:schemeClr val="tx1">
                    <a:lumMod val="75000"/>
                    <a:lumOff val="25000"/>
                  </a:schemeClr>
                </a:solidFill>
                <a:latin typeface="+mn-lt"/>
              </a:endParaRPr>
            </a:p>
            <a:p>
              <a:endParaRPr lang="fi-FI" sz="1100" dirty="0" smtClean="0">
                <a:solidFill>
                  <a:schemeClr val="tx1">
                    <a:lumMod val="75000"/>
                    <a:lumOff val="25000"/>
                  </a:schemeClr>
                </a:solidFill>
                <a:latin typeface="+mn-lt"/>
              </a:endParaRPr>
            </a:p>
            <a:p>
              <a:endParaRPr lang="fi-FI" sz="1100" dirty="0" smtClean="0">
                <a:solidFill>
                  <a:schemeClr val="tx1">
                    <a:lumMod val="75000"/>
                    <a:lumOff val="25000"/>
                  </a:schemeClr>
                </a:solidFill>
                <a:latin typeface="+mn-lt"/>
              </a:endParaRPr>
            </a:p>
            <a:p>
              <a:endParaRPr lang="fi-FI" sz="1100" dirty="0" smtClean="0">
                <a:solidFill>
                  <a:schemeClr val="tx1">
                    <a:lumMod val="75000"/>
                    <a:lumOff val="25000"/>
                  </a:schemeClr>
                </a:solidFill>
                <a:latin typeface="+mn-lt"/>
              </a:endParaRPr>
            </a:p>
            <a:p>
              <a:endParaRPr lang="fi-FI" sz="1100" dirty="0" smtClean="0">
                <a:solidFill>
                  <a:schemeClr val="tx1">
                    <a:lumMod val="75000"/>
                    <a:lumOff val="25000"/>
                  </a:schemeClr>
                </a:solidFill>
                <a:latin typeface="+mn-lt"/>
              </a:endParaRPr>
            </a:p>
            <a:p>
              <a:endParaRPr lang="fi-FI" sz="1100" dirty="0" smtClean="0">
                <a:solidFill>
                  <a:schemeClr val="tx1">
                    <a:lumMod val="75000"/>
                    <a:lumOff val="25000"/>
                  </a:schemeClr>
                </a:solidFill>
                <a:latin typeface="+mn-lt"/>
              </a:endParaRPr>
            </a:p>
            <a:p>
              <a:endParaRPr lang="fi-FI" sz="1100" dirty="0" smtClean="0">
                <a:solidFill>
                  <a:schemeClr val="tx1">
                    <a:lumMod val="75000"/>
                    <a:lumOff val="25000"/>
                  </a:schemeClr>
                </a:solidFill>
                <a:latin typeface="+mn-lt"/>
              </a:endParaRPr>
            </a:p>
            <a:p>
              <a:endParaRPr lang="fi-FI" sz="1100" dirty="0">
                <a:solidFill>
                  <a:schemeClr val="tx1">
                    <a:lumMod val="75000"/>
                    <a:lumOff val="25000"/>
                  </a:schemeClr>
                </a:solidFill>
                <a:latin typeface="+mn-lt"/>
              </a:endParaRPr>
            </a:p>
          </p:txBody>
        </p:sp>
        <p:sp>
          <p:nvSpPr>
            <p:cNvPr id="9" name="Suorakulmio 8"/>
            <p:cNvSpPr/>
            <p:nvPr/>
          </p:nvSpPr>
          <p:spPr>
            <a:xfrm>
              <a:off x="2657352" y="3203012"/>
              <a:ext cx="2355652" cy="3103404"/>
            </a:xfrm>
            <a:prstGeom prst="rect">
              <a:avLst/>
            </a:prstGeom>
            <a:no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nSpc>
                  <a:spcPct val="115000"/>
                </a:lnSpc>
                <a:spcAft>
                  <a:spcPts val="0"/>
                </a:spcAft>
              </a:pPr>
              <a:r>
                <a:rPr lang="fi-FI" sz="1100" dirty="0" smtClean="0">
                  <a:solidFill>
                    <a:schemeClr val="tx1">
                      <a:lumMod val="75000"/>
                      <a:lumOff val="25000"/>
                    </a:schemeClr>
                  </a:solidFill>
                  <a:ea typeface="Calibri" panose="020F0502020204030204" pitchFamily="34" charset="0"/>
                </a:rPr>
                <a:t>1. Kehitteillä olevat ratkaisut </a:t>
              </a:r>
            </a:p>
            <a:p>
              <a:pPr lvl="0">
                <a:lnSpc>
                  <a:spcPct val="115000"/>
                </a:lnSpc>
                <a:spcAft>
                  <a:spcPts val="0"/>
                </a:spcAft>
              </a:pPr>
              <a:r>
                <a:rPr lang="fi-FI" sz="1100" dirty="0" smtClean="0">
                  <a:solidFill>
                    <a:schemeClr val="tx1">
                      <a:lumMod val="75000"/>
                      <a:lumOff val="25000"/>
                    </a:schemeClr>
                  </a:solidFill>
                  <a:ea typeface="Calibri" panose="020F0502020204030204" pitchFamily="34" charset="0"/>
                </a:rPr>
                <a:t>– </a:t>
              </a:r>
              <a:r>
                <a:rPr lang="fi-FI" sz="1100" b="1" dirty="0" smtClean="0">
                  <a:solidFill>
                    <a:schemeClr val="tx1">
                      <a:lumMod val="75000"/>
                      <a:lumOff val="25000"/>
                    </a:schemeClr>
                  </a:solidFill>
                  <a:ea typeface="Calibri" panose="020F0502020204030204" pitchFamily="34" charset="0"/>
                </a:rPr>
                <a:t>organisaatioluokka</a:t>
              </a:r>
            </a:p>
            <a:p>
              <a:pPr lvl="0">
                <a:lnSpc>
                  <a:spcPct val="115000"/>
                </a:lnSpc>
                <a:spcAft>
                  <a:spcPts val="0"/>
                </a:spcAft>
              </a:pPr>
              <a:r>
                <a:rPr lang="fi-FI" sz="1100" dirty="0" smtClean="0">
                  <a:solidFill>
                    <a:schemeClr val="tx1">
                      <a:lumMod val="75000"/>
                      <a:lumOff val="25000"/>
                    </a:schemeClr>
                  </a:solidFill>
                  <a:ea typeface="Calibri" panose="020F0502020204030204" pitchFamily="34" charset="0"/>
                </a:rPr>
                <a:t>(</a:t>
              </a:r>
              <a:r>
                <a:rPr lang="fi-FI" sz="1100" dirty="0" err="1" smtClean="0">
                  <a:solidFill>
                    <a:schemeClr val="tx1">
                      <a:lumMod val="75000"/>
                      <a:lumOff val="25000"/>
                    </a:schemeClr>
                  </a:solidFill>
                  <a:ea typeface="Calibri" panose="020F0502020204030204" pitchFamily="34" charset="0"/>
                </a:rPr>
                <a:t>max</a:t>
              </a:r>
              <a:r>
                <a:rPr lang="fi-FI" sz="1100" dirty="0" smtClean="0">
                  <a:solidFill>
                    <a:schemeClr val="tx1">
                      <a:lumMod val="75000"/>
                      <a:lumOff val="25000"/>
                    </a:schemeClr>
                  </a:solidFill>
                  <a:ea typeface="Calibri" panose="020F0502020204030204" pitchFamily="34" charset="0"/>
                </a:rPr>
                <a:t>. 6xA4-sivua)</a:t>
              </a:r>
            </a:p>
            <a:p>
              <a:pPr lvl="0">
                <a:lnSpc>
                  <a:spcPct val="115000"/>
                </a:lnSpc>
                <a:spcAft>
                  <a:spcPts val="0"/>
                </a:spcAft>
              </a:pPr>
              <a:r>
                <a:rPr lang="fi-FI" sz="1100" b="1" dirty="0" smtClean="0">
                  <a:solidFill>
                    <a:schemeClr val="tx1">
                      <a:lumMod val="75000"/>
                      <a:lumOff val="25000"/>
                    </a:schemeClr>
                  </a:solidFill>
                  <a:ea typeface="Calibri" panose="020F0502020204030204" pitchFamily="34" charset="0"/>
                </a:rPr>
                <a:t>Palkinnot: </a:t>
              </a:r>
            </a:p>
            <a:p>
              <a:pPr lvl="0">
                <a:lnSpc>
                  <a:spcPct val="115000"/>
                </a:lnSpc>
                <a:spcAft>
                  <a:spcPts val="0"/>
                </a:spcAft>
              </a:pPr>
              <a:endParaRPr lang="fi-FI" sz="1100" b="1" dirty="0" smtClean="0">
                <a:solidFill>
                  <a:schemeClr val="tx1">
                    <a:lumMod val="75000"/>
                    <a:lumOff val="25000"/>
                  </a:schemeClr>
                </a:solidFill>
                <a:ea typeface="Calibri" panose="020F0502020204030204" pitchFamily="34" charset="0"/>
              </a:endParaRPr>
            </a:p>
            <a:p>
              <a:pPr lvl="0">
                <a:lnSpc>
                  <a:spcPct val="115000"/>
                </a:lnSpc>
                <a:spcAft>
                  <a:spcPts val="0"/>
                </a:spcAft>
              </a:pPr>
              <a:endParaRPr lang="fi-FI" sz="1100" b="1" dirty="0">
                <a:solidFill>
                  <a:schemeClr val="tx1">
                    <a:lumMod val="75000"/>
                    <a:lumOff val="25000"/>
                  </a:schemeClr>
                </a:solidFill>
                <a:ea typeface="Calibri" panose="020F0502020204030204" pitchFamily="34" charset="0"/>
              </a:endParaRPr>
            </a:p>
            <a:p>
              <a:pPr lvl="0">
                <a:lnSpc>
                  <a:spcPct val="115000"/>
                </a:lnSpc>
                <a:spcAft>
                  <a:spcPts val="0"/>
                </a:spcAft>
              </a:pPr>
              <a:endParaRPr lang="fi-FI" sz="1100" b="1" dirty="0" smtClean="0">
                <a:solidFill>
                  <a:schemeClr val="tx1">
                    <a:lumMod val="75000"/>
                    <a:lumOff val="25000"/>
                  </a:schemeClr>
                </a:solidFill>
                <a:ea typeface="Calibri" panose="020F0502020204030204" pitchFamily="34" charset="0"/>
              </a:endParaRPr>
            </a:p>
            <a:p>
              <a:pPr lvl="0">
                <a:lnSpc>
                  <a:spcPts val="1500"/>
                </a:lnSpc>
              </a:pPr>
              <a:r>
                <a:rPr lang="fi-FI" sz="1100" b="1" dirty="0" smtClean="0">
                  <a:solidFill>
                    <a:schemeClr val="tx1">
                      <a:lumMod val="75000"/>
                      <a:lumOff val="25000"/>
                    </a:schemeClr>
                  </a:solidFill>
                  <a:ea typeface="Calibri" panose="020F0502020204030204" pitchFamily="34" charset="0"/>
                </a:rPr>
                <a:t>Pisteyttäminen vertailukriteerien mukaan: </a:t>
              </a:r>
              <a:r>
                <a:rPr lang="fi-FI" sz="1100" dirty="0" smtClean="0">
                  <a:solidFill>
                    <a:schemeClr val="tx1">
                      <a:lumMod val="75000"/>
                      <a:lumOff val="25000"/>
                    </a:schemeClr>
                  </a:solidFill>
                  <a:ea typeface="Calibri" panose="020F0502020204030204" pitchFamily="34" charset="0"/>
                </a:rPr>
                <a:t>kaupunkilaisten </a:t>
              </a:r>
              <a:r>
                <a:rPr lang="fi-FI" sz="1100" dirty="0">
                  <a:solidFill>
                    <a:schemeClr val="tx1">
                      <a:lumMod val="75000"/>
                      <a:lumOff val="25000"/>
                    </a:schemeClr>
                  </a:solidFill>
                  <a:ea typeface="Calibri" panose="020F0502020204030204" pitchFamily="34" charset="0"/>
                </a:rPr>
                <a:t>hyvinvoinnin ja omavastuun lisääntyminen, </a:t>
              </a:r>
              <a:r>
                <a:rPr lang="fi-FI" sz="1100" dirty="0" smtClean="0">
                  <a:solidFill>
                    <a:schemeClr val="tx1">
                      <a:lumMod val="75000"/>
                      <a:lumOff val="25000"/>
                    </a:schemeClr>
                  </a:solidFill>
                  <a:ea typeface="Calibri" panose="020F0502020204030204" pitchFamily="34" charset="0"/>
                </a:rPr>
                <a:t>ratkaisun </a:t>
              </a:r>
              <a:r>
                <a:rPr lang="fi-FI" sz="1100" dirty="0">
                  <a:solidFill>
                    <a:schemeClr val="tx1">
                      <a:lumMod val="75000"/>
                      <a:lumOff val="25000"/>
                    </a:schemeClr>
                  </a:solidFill>
                  <a:ea typeface="Calibri" panose="020F0502020204030204" pitchFamily="34" charset="0"/>
                </a:rPr>
                <a:t>käytettävyys, houkuttelevuus ja toteutuskelpoisuus, vaikutukset </a:t>
              </a:r>
              <a:r>
                <a:rPr lang="fi-FI" sz="1100" dirty="0" smtClean="0">
                  <a:solidFill>
                    <a:schemeClr val="tx1">
                      <a:lumMod val="75000"/>
                      <a:lumOff val="25000"/>
                    </a:schemeClr>
                  </a:solidFill>
                  <a:ea typeface="Calibri" panose="020F0502020204030204" pitchFamily="34" charset="0"/>
                </a:rPr>
                <a:t>palvelukustannuksiin ja yhteisöllisyyden lisääntyminen.</a:t>
              </a:r>
              <a:endParaRPr lang="fi-FI" sz="1100" dirty="0">
                <a:solidFill>
                  <a:schemeClr val="tx1">
                    <a:lumMod val="75000"/>
                    <a:lumOff val="25000"/>
                  </a:schemeClr>
                </a:solidFill>
                <a:ea typeface="Calibri" panose="020F0502020204030204" pitchFamily="34" charset="0"/>
              </a:endParaRPr>
            </a:p>
            <a:p>
              <a:pPr lvl="0">
                <a:lnSpc>
                  <a:spcPct val="115000"/>
                </a:lnSpc>
                <a:spcAft>
                  <a:spcPts val="0"/>
                </a:spcAft>
              </a:pPr>
              <a:endParaRPr lang="fi-FI" sz="1100" b="1" dirty="0" smtClean="0">
                <a:solidFill>
                  <a:schemeClr val="tx1">
                    <a:lumMod val="75000"/>
                    <a:lumOff val="25000"/>
                  </a:schemeClr>
                </a:solidFill>
                <a:ea typeface="Calibri" panose="020F0502020204030204" pitchFamily="34" charset="0"/>
              </a:endParaRPr>
            </a:p>
            <a:p>
              <a:pPr lvl="0">
                <a:lnSpc>
                  <a:spcPct val="115000"/>
                </a:lnSpc>
                <a:spcAft>
                  <a:spcPts val="0"/>
                </a:spcAft>
              </a:pPr>
              <a:endParaRPr lang="fi-FI" sz="1100" b="1" dirty="0">
                <a:solidFill>
                  <a:schemeClr val="tx1">
                    <a:lumMod val="75000"/>
                    <a:lumOff val="25000"/>
                  </a:schemeClr>
                </a:solidFill>
                <a:ea typeface="Calibri" panose="020F0502020204030204" pitchFamily="34" charset="0"/>
              </a:endParaRPr>
            </a:p>
          </p:txBody>
        </p:sp>
        <p:sp>
          <p:nvSpPr>
            <p:cNvPr id="10" name="Suorakulmio 9"/>
            <p:cNvSpPr/>
            <p:nvPr/>
          </p:nvSpPr>
          <p:spPr>
            <a:xfrm>
              <a:off x="5093631" y="3203012"/>
              <a:ext cx="2289190" cy="3101813"/>
            </a:xfrm>
            <a:prstGeom prst="rect">
              <a:avLst/>
            </a:prstGeom>
            <a:no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nSpc>
                  <a:spcPct val="115000"/>
                </a:lnSpc>
                <a:spcAft>
                  <a:spcPts val="0"/>
                </a:spcAft>
              </a:pPr>
              <a:r>
                <a:rPr lang="fi-FI" sz="1100" dirty="0" smtClean="0">
                  <a:solidFill>
                    <a:schemeClr val="tx1">
                      <a:lumMod val="75000"/>
                      <a:lumOff val="25000"/>
                    </a:schemeClr>
                  </a:solidFill>
                  <a:ea typeface="Calibri" panose="020F0502020204030204" pitchFamily="34" charset="0"/>
                </a:rPr>
                <a:t>2. Ideat </a:t>
              </a:r>
              <a:r>
                <a:rPr lang="fi-FI" sz="1100" dirty="0">
                  <a:solidFill>
                    <a:schemeClr val="tx1">
                      <a:lumMod val="75000"/>
                      <a:lumOff val="25000"/>
                    </a:schemeClr>
                  </a:solidFill>
                  <a:ea typeface="Calibri" panose="020F0502020204030204" pitchFamily="34" charset="0"/>
                </a:rPr>
                <a:t>ja ratkaisuaihiot </a:t>
              </a:r>
              <a:endParaRPr lang="fi-FI" sz="1100" dirty="0" smtClean="0">
                <a:solidFill>
                  <a:schemeClr val="tx1">
                    <a:lumMod val="75000"/>
                    <a:lumOff val="25000"/>
                  </a:schemeClr>
                </a:solidFill>
                <a:ea typeface="Calibri" panose="020F0502020204030204" pitchFamily="34" charset="0"/>
              </a:endParaRPr>
            </a:p>
            <a:p>
              <a:pPr lvl="0">
                <a:lnSpc>
                  <a:spcPct val="115000"/>
                </a:lnSpc>
                <a:spcAft>
                  <a:spcPts val="0"/>
                </a:spcAft>
              </a:pPr>
              <a:r>
                <a:rPr lang="fi-FI" sz="1100" dirty="0" smtClean="0">
                  <a:solidFill>
                    <a:schemeClr val="tx1">
                      <a:lumMod val="75000"/>
                      <a:lumOff val="25000"/>
                    </a:schemeClr>
                  </a:solidFill>
                  <a:ea typeface="Calibri" panose="020F0502020204030204" pitchFamily="34" charset="0"/>
                </a:rPr>
                <a:t>– </a:t>
              </a:r>
              <a:r>
                <a:rPr lang="fi-FI" sz="1100" b="1" dirty="0" smtClean="0">
                  <a:solidFill>
                    <a:schemeClr val="tx1">
                      <a:lumMod val="75000"/>
                      <a:lumOff val="25000"/>
                    </a:schemeClr>
                  </a:solidFill>
                  <a:ea typeface="Calibri" panose="020F0502020204030204" pitchFamily="34" charset="0"/>
                </a:rPr>
                <a:t>kaupunkilaisluokka</a:t>
              </a:r>
            </a:p>
            <a:p>
              <a:pPr lvl="0">
                <a:lnSpc>
                  <a:spcPct val="115000"/>
                </a:lnSpc>
                <a:spcAft>
                  <a:spcPts val="0"/>
                </a:spcAft>
              </a:pPr>
              <a:r>
                <a:rPr lang="fi-FI" sz="1100" dirty="0" smtClean="0">
                  <a:solidFill>
                    <a:schemeClr val="tx1">
                      <a:lumMod val="75000"/>
                      <a:lumOff val="25000"/>
                    </a:schemeClr>
                  </a:solidFill>
                  <a:effectLst/>
                  <a:ea typeface="Calibri" panose="020F0502020204030204" pitchFamily="34" charset="0"/>
                </a:rPr>
                <a:t>(1 A4-sivu)</a:t>
              </a:r>
              <a:endParaRPr lang="fi-FI" sz="1100" dirty="0">
                <a:solidFill>
                  <a:schemeClr val="tx1">
                    <a:lumMod val="75000"/>
                    <a:lumOff val="25000"/>
                  </a:schemeClr>
                </a:solidFill>
                <a:effectLst/>
                <a:ea typeface="Calibri" panose="020F0502020204030204" pitchFamily="34" charset="0"/>
              </a:endParaRPr>
            </a:p>
            <a:p>
              <a:pPr>
                <a:lnSpc>
                  <a:spcPct val="115000"/>
                </a:lnSpc>
              </a:pPr>
              <a:r>
                <a:rPr lang="fi-FI" sz="1100" b="1" dirty="0">
                  <a:solidFill>
                    <a:schemeClr val="tx1">
                      <a:lumMod val="75000"/>
                      <a:lumOff val="25000"/>
                    </a:schemeClr>
                  </a:solidFill>
                  <a:ea typeface="Calibri" panose="020F0502020204030204" pitchFamily="34" charset="0"/>
                </a:rPr>
                <a:t>Palkinnot: </a:t>
              </a:r>
            </a:p>
            <a:p>
              <a:pPr lvl="0">
                <a:lnSpc>
                  <a:spcPct val="115000"/>
                </a:lnSpc>
                <a:spcAft>
                  <a:spcPts val="0"/>
                </a:spcAft>
              </a:pPr>
              <a:endParaRPr lang="fi-FI" sz="1100" b="1" dirty="0" smtClean="0">
                <a:solidFill>
                  <a:schemeClr val="tx1">
                    <a:lumMod val="75000"/>
                    <a:lumOff val="25000"/>
                  </a:schemeClr>
                </a:solidFill>
                <a:ea typeface="Calibri" panose="020F0502020204030204" pitchFamily="34" charset="0"/>
              </a:endParaRPr>
            </a:p>
            <a:p>
              <a:pPr lvl="0">
                <a:lnSpc>
                  <a:spcPct val="115000"/>
                </a:lnSpc>
                <a:spcAft>
                  <a:spcPts val="0"/>
                </a:spcAft>
              </a:pPr>
              <a:endParaRPr lang="fi-FI" sz="1100" dirty="0">
                <a:solidFill>
                  <a:schemeClr val="tx1">
                    <a:lumMod val="75000"/>
                    <a:lumOff val="25000"/>
                  </a:schemeClr>
                </a:solidFill>
                <a:effectLst/>
                <a:ea typeface="Calibri" panose="020F0502020204030204" pitchFamily="34" charset="0"/>
              </a:endParaRPr>
            </a:p>
            <a:p>
              <a:pPr lvl="0">
                <a:lnSpc>
                  <a:spcPct val="115000"/>
                </a:lnSpc>
                <a:spcAft>
                  <a:spcPts val="0"/>
                </a:spcAft>
              </a:pPr>
              <a:endParaRPr lang="fi-FI" sz="1100" dirty="0" smtClean="0">
                <a:solidFill>
                  <a:schemeClr val="tx1">
                    <a:lumMod val="75000"/>
                    <a:lumOff val="25000"/>
                  </a:schemeClr>
                </a:solidFill>
                <a:ea typeface="Calibri" panose="020F0502020204030204" pitchFamily="34" charset="0"/>
              </a:endParaRPr>
            </a:p>
            <a:p>
              <a:pPr lvl="0">
                <a:lnSpc>
                  <a:spcPct val="115000"/>
                </a:lnSpc>
                <a:spcAft>
                  <a:spcPts val="0"/>
                </a:spcAft>
              </a:pPr>
              <a:r>
                <a:rPr lang="fi-FI" sz="1100" dirty="0" smtClean="0">
                  <a:solidFill>
                    <a:schemeClr val="tx1">
                      <a:lumMod val="75000"/>
                      <a:lumOff val="25000"/>
                    </a:schemeClr>
                  </a:solidFill>
                  <a:ea typeface="Calibri" panose="020F0502020204030204" pitchFamily="34" charset="0"/>
                </a:rPr>
                <a:t>Ei </a:t>
              </a:r>
              <a:r>
                <a:rPr lang="fi-FI" sz="1100" dirty="0">
                  <a:solidFill>
                    <a:schemeClr val="tx1">
                      <a:lumMod val="75000"/>
                      <a:lumOff val="25000"/>
                    </a:schemeClr>
                  </a:solidFill>
                  <a:ea typeface="Calibri" panose="020F0502020204030204" pitchFamily="34" charset="0"/>
                </a:rPr>
                <a:t>vertailla kriteerien mukaan. Arvioidaan ratkaisun vaikutuksia kuntalaisten hyvinvoinnin lisääntymiseen, yhteisöllisyyden voimistumiseen sekä ratkaisun uutuusarvoa ja innovatiivisuutta</a:t>
              </a:r>
              <a:r>
                <a:rPr lang="fi-FI" sz="1100" dirty="0" smtClean="0">
                  <a:solidFill>
                    <a:schemeClr val="tx1">
                      <a:lumMod val="75000"/>
                      <a:lumOff val="25000"/>
                    </a:schemeClr>
                  </a:solidFill>
                  <a:ea typeface="Calibri" panose="020F0502020204030204" pitchFamily="34" charset="0"/>
                </a:rPr>
                <a:t>.</a:t>
              </a:r>
            </a:p>
            <a:p>
              <a:pPr lvl="0">
                <a:lnSpc>
                  <a:spcPct val="115000"/>
                </a:lnSpc>
                <a:spcAft>
                  <a:spcPts val="0"/>
                </a:spcAft>
              </a:pPr>
              <a:r>
                <a:rPr lang="fi-FI" sz="1100" dirty="0" smtClean="0">
                  <a:solidFill>
                    <a:schemeClr val="tx1">
                      <a:lumMod val="75000"/>
                      <a:lumOff val="25000"/>
                    </a:schemeClr>
                  </a:solidFill>
                  <a:ea typeface="Calibri" panose="020F0502020204030204" pitchFamily="34" charset="0"/>
                </a:rPr>
                <a:t> </a:t>
              </a:r>
            </a:p>
            <a:p>
              <a:pPr lvl="0">
                <a:lnSpc>
                  <a:spcPct val="115000"/>
                </a:lnSpc>
                <a:spcAft>
                  <a:spcPts val="0"/>
                </a:spcAft>
              </a:pPr>
              <a:endParaRPr lang="fi-FI" sz="1100" dirty="0">
                <a:solidFill>
                  <a:schemeClr val="tx1">
                    <a:lumMod val="75000"/>
                    <a:lumOff val="25000"/>
                  </a:schemeClr>
                </a:solidFill>
                <a:effectLst/>
                <a:ea typeface="Calibri" panose="020F0502020204030204" pitchFamily="34" charset="0"/>
              </a:endParaRPr>
            </a:p>
            <a:p>
              <a:pPr lvl="0">
                <a:lnSpc>
                  <a:spcPct val="115000"/>
                </a:lnSpc>
                <a:spcAft>
                  <a:spcPts val="0"/>
                </a:spcAft>
              </a:pPr>
              <a:endParaRPr lang="fi-FI" sz="1100" b="1" dirty="0">
                <a:solidFill>
                  <a:schemeClr val="tx1">
                    <a:lumMod val="75000"/>
                    <a:lumOff val="25000"/>
                  </a:schemeClr>
                </a:solidFill>
                <a:effectLst/>
                <a:ea typeface="Calibri" panose="020F0502020204030204" pitchFamily="34" charset="0"/>
              </a:endParaRPr>
            </a:p>
          </p:txBody>
        </p:sp>
        <p:sp>
          <p:nvSpPr>
            <p:cNvPr id="11" name="Suorakulmio 10"/>
            <p:cNvSpPr/>
            <p:nvPr/>
          </p:nvSpPr>
          <p:spPr>
            <a:xfrm>
              <a:off x="7461552" y="3204191"/>
              <a:ext cx="2220716" cy="3101045"/>
            </a:xfrm>
            <a:prstGeom prst="rect">
              <a:avLst/>
            </a:prstGeom>
            <a:no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nSpc>
                  <a:spcPct val="115000"/>
                </a:lnSpc>
                <a:spcAft>
                  <a:spcPts val="0"/>
                </a:spcAft>
              </a:pPr>
              <a:r>
                <a:rPr lang="fi-FI" sz="1100" dirty="0">
                  <a:solidFill>
                    <a:schemeClr val="tx1">
                      <a:lumMod val="75000"/>
                      <a:lumOff val="25000"/>
                    </a:schemeClr>
                  </a:solidFill>
                  <a:ea typeface="Calibri" panose="020F0502020204030204" pitchFamily="34" charset="0"/>
                </a:rPr>
                <a:t>Valmiit </a:t>
              </a:r>
              <a:r>
                <a:rPr lang="fi-FI" sz="1100" dirty="0" smtClean="0">
                  <a:solidFill>
                    <a:schemeClr val="tx1">
                      <a:lumMod val="75000"/>
                      <a:lumOff val="25000"/>
                    </a:schemeClr>
                  </a:solidFill>
                  <a:ea typeface="Calibri" panose="020F0502020204030204" pitchFamily="34" charset="0"/>
                </a:rPr>
                <a:t>ratkaisut</a:t>
              </a:r>
              <a:br>
                <a:rPr lang="fi-FI" sz="1100" dirty="0" smtClean="0">
                  <a:solidFill>
                    <a:schemeClr val="tx1">
                      <a:lumMod val="75000"/>
                      <a:lumOff val="25000"/>
                    </a:schemeClr>
                  </a:solidFill>
                  <a:ea typeface="Calibri" panose="020F0502020204030204" pitchFamily="34" charset="0"/>
                </a:rPr>
              </a:br>
              <a:r>
                <a:rPr lang="fi-FI" sz="1100" dirty="0" smtClean="0">
                  <a:solidFill>
                    <a:schemeClr val="tx1">
                      <a:lumMod val="75000"/>
                      <a:lumOff val="25000"/>
                    </a:schemeClr>
                  </a:solidFill>
                  <a:ea typeface="Calibri" panose="020F0502020204030204" pitchFamily="34" charset="0"/>
                </a:rPr>
                <a:t>– </a:t>
              </a:r>
              <a:r>
                <a:rPr lang="fi-FI" sz="1100" b="1" dirty="0" smtClean="0">
                  <a:solidFill>
                    <a:schemeClr val="tx1">
                      <a:lumMod val="75000"/>
                      <a:lumOff val="25000"/>
                    </a:schemeClr>
                  </a:solidFill>
                  <a:ea typeface="Calibri" panose="020F0502020204030204" pitchFamily="34" charset="0"/>
                </a:rPr>
                <a:t>tietopyyntö</a:t>
              </a:r>
            </a:p>
            <a:p>
              <a:pPr lvl="0">
                <a:spcAft>
                  <a:spcPts val="0"/>
                </a:spcAft>
              </a:pPr>
              <a:r>
                <a:rPr lang="fi-FI" sz="1100" dirty="0" smtClean="0">
                  <a:solidFill>
                    <a:schemeClr val="tx1">
                      <a:lumMod val="75000"/>
                      <a:lumOff val="25000"/>
                    </a:schemeClr>
                  </a:solidFill>
                </a:rPr>
                <a:t>(1 A4-sivu, eivät </a:t>
              </a:r>
              <a:r>
                <a:rPr lang="fi-FI" sz="1100" dirty="0">
                  <a:solidFill>
                    <a:schemeClr val="tx1">
                      <a:lumMod val="75000"/>
                      <a:lumOff val="25000"/>
                    </a:schemeClr>
                  </a:solidFill>
                </a:rPr>
                <a:t>osallistu itse </a:t>
              </a:r>
              <a:r>
                <a:rPr lang="fi-FI" sz="1100" dirty="0" smtClean="0">
                  <a:solidFill>
                    <a:schemeClr val="tx1">
                      <a:lumMod val="75000"/>
                      <a:lumOff val="25000"/>
                    </a:schemeClr>
                  </a:solidFill>
                </a:rPr>
                <a:t>kilpailuun, eli ei pisteytetä/palkita)</a:t>
              </a:r>
            </a:p>
            <a:p>
              <a:pPr lvl="0">
                <a:spcAft>
                  <a:spcPts val="0"/>
                </a:spcAft>
              </a:pPr>
              <a:endParaRPr lang="fi-FI" sz="1100" dirty="0" smtClean="0">
                <a:solidFill>
                  <a:schemeClr val="tx1">
                    <a:lumMod val="75000"/>
                    <a:lumOff val="25000"/>
                  </a:schemeClr>
                </a:solidFill>
                <a:effectLst/>
                <a:ea typeface="Calibri" panose="020F0502020204030204" pitchFamily="34" charset="0"/>
              </a:endParaRPr>
            </a:p>
            <a:p>
              <a:pPr lvl="0">
                <a:spcAft>
                  <a:spcPts val="0"/>
                </a:spcAft>
              </a:pPr>
              <a:r>
                <a:rPr lang="fi-FI" sz="1100" dirty="0" smtClean="0">
                  <a:solidFill>
                    <a:schemeClr val="tx1">
                      <a:lumMod val="75000"/>
                      <a:lumOff val="25000"/>
                    </a:schemeClr>
                  </a:solidFill>
                  <a:ea typeface="Calibri" panose="020F0502020204030204" pitchFamily="34" charset="0"/>
                </a:rPr>
                <a:t>Kaupungin tarpeena kartoittaa markkinoilla jo olevia ratkaisuja. Tietopyynnön kautta valmiiden </a:t>
              </a:r>
              <a:r>
                <a:rPr lang="fi-FI" sz="1100" dirty="0">
                  <a:solidFill>
                    <a:schemeClr val="tx1">
                      <a:lumMod val="75000"/>
                      <a:lumOff val="25000"/>
                    </a:schemeClr>
                  </a:solidFill>
                  <a:ea typeface="Calibri" panose="020F0502020204030204" pitchFamily="34" charset="0"/>
                </a:rPr>
                <a:t>ratkaisujen on mahdollista </a:t>
              </a:r>
              <a:r>
                <a:rPr lang="fi-FI" sz="1100" dirty="0" smtClean="0">
                  <a:solidFill>
                    <a:schemeClr val="tx1">
                      <a:lumMod val="75000"/>
                      <a:lumOff val="25000"/>
                    </a:schemeClr>
                  </a:solidFill>
                  <a:ea typeface="Calibri" panose="020F0502020204030204" pitchFamily="34" charset="0"/>
                </a:rPr>
                <a:t>saada </a:t>
              </a:r>
              <a:r>
                <a:rPr lang="fi-FI" sz="1100" dirty="0">
                  <a:solidFill>
                    <a:schemeClr val="tx1">
                      <a:lumMod val="75000"/>
                      <a:lumOff val="25000"/>
                    </a:schemeClr>
                  </a:solidFill>
                  <a:ea typeface="Calibri" panose="020F0502020204030204" pitchFamily="34" charset="0"/>
                </a:rPr>
                <a:t>näkyvyyttä Tampereen kaupungin sisällä ja ne voivat mahdollisesti edetä normaaliin hankintalain mukaiseen menettelyyn. </a:t>
              </a:r>
              <a:endParaRPr lang="fi-FI" sz="1100" dirty="0" smtClean="0">
                <a:solidFill>
                  <a:schemeClr val="tx1">
                    <a:lumMod val="75000"/>
                    <a:lumOff val="25000"/>
                  </a:schemeClr>
                </a:solidFill>
                <a:effectLst/>
                <a:ea typeface="Calibri" panose="020F0502020204030204" pitchFamily="34" charset="0"/>
              </a:endParaRPr>
            </a:p>
            <a:p>
              <a:endParaRPr lang="fi-FI" sz="1100" dirty="0" smtClean="0">
                <a:solidFill>
                  <a:schemeClr val="tx1">
                    <a:lumMod val="75000"/>
                    <a:lumOff val="25000"/>
                  </a:schemeClr>
                </a:solidFill>
              </a:endParaRPr>
            </a:p>
            <a:p>
              <a:r>
                <a:rPr lang="fi-FI" sz="1100" dirty="0" smtClean="0">
                  <a:solidFill>
                    <a:schemeClr val="tx1">
                      <a:lumMod val="75000"/>
                      <a:lumOff val="25000"/>
                    </a:schemeClr>
                  </a:solidFill>
                </a:rPr>
                <a:t>Tieto valmiista ratkaisuista </a:t>
              </a:r>
              <a:r>
                <a:rPr lang="fi-FI" sz="1100" dirty="0">
                  <a:solidFill>
                    <a:schemeClr val="tx1">
                      <a:lumMod val="75000"/>
                      <a:lumOff val="25000"/>
                    </a:schemeClr>
                  </a:solidFill>
                </a:rPr>
                <a:t>toimitetaan sähköpostitse kaupungin </a:t>
              </a:r>
              <a:r>
                <a:rPr lang="fi-FI" sz="1100" dirty="0" smtClean="0">
                  <a:solidFill>
                    <a:schemeClr val="tx1">
                      <a:lumMod val="75000"/>
                      <a:lumOff val="25000"/>
                    </a:schemeClr>
                  </a:solidFill>
                </a:rPr>
                <a:t>kirjaamoon.</a:t>
              </a:r>
            </a:p>
            <a:p>
              <a:endParaRPr lang="fi-FI" sz="1100" dirty="0">
                <a:solidFill>
                  <a:schemeClr val="tx1">
                    <a:lumMod val="75000"/>
                    <a:lumOff val="25000"/>
                  </a:schemeClr>
                </a:solidFill>
                <a:effectLst/>
                <a:ea typeface="Calibri" panose="020F0502020204030204" pitchFamily="34" charset="0"/>
              </a:endParaRPr>
            </a:p>
          </p:txBody>
        </p:sp>
        <p:sp>
          <p:nvSpPr>
            <p:cNvPr id="19" name="Suorakulmio 18"/>
            <p:cNvSpPr/>
            <p:nvPr/>
          </p:nvSpPr>
          <p:spPr>
            <a:xfrm>
              <a:off x="2722210" y="5917138"/>
              <a:ext cx="2250396" cy="369488"/>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100" dirty="0">
                  <a:solidFill>
                    <a:schemeClr val="tx1">
                      <a:lumMod val="75000"/>
                      <a:lumOff val="25000"/>
                    </a:schemeClr>
                  </a:solidFill>
                </a:rPr>
                <a:t>K</a:t>
              </a:r>
              <a:r>
                <a:rPr lang="fi-FI" sz="1100" dirty="0" smtClean="0">
                  <a:solidFill>
                    <a:schemeClr val="tx1">
                      <a:lumMod val="75000"/>
                      <a:lumOff val="25000"/>
                    </a:schemeClr>
                  </a:solidFill>
                </a:rPr>
                <a:t>ysymykset 20.11.,vastaukset 4.12. tarjouspalvelu.fi kautta</a:t>
              </a:r>
              <a:endParaRPr lang="fi-FI" sz="1100" dirty="0">
                <a:solidFill>
                  <a:schemeClr val="tx1">
                    <a:lumMod val="75000"/>
                    <a:lumOff val="25000"/>
                  </a:schemeClr>
                </a:solidFill>
              </a:endParaRPr>
            </a:p>
          </p:txBody>
        </p:sp>
        <p:sp>
          <p:nvSpPr>
            <p:cNvPr id="45" name="Suorakulmio 44"/>
            <p:cNvSpPr/>
            <p:nvPr/>
          </p:nvSpPr>
          <p:spPr>
            <a:xfrm>
              <a:off x="5227369" y="5917138"/>
              <a:ext cx="2034427" cy="369488"/>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100" dirty="0" smtClean="0">
                  <a:solidFill>
                    <a:schemeClr val="tx1">
                      <a:lumMod val="75000"/>
                      <a:lumOff val="25000"/>
                    </a:schemeClr>
                  </a:solidFill>
                </a:rPr>
                <a:t>Tarkentavat kysymykset </a:t>
              </a:r>
              <a:r>
                <a:rPr lang="fi-FI" sz="1100" dirty="0">
                  <a:solidFill>
                    <a:schemeClr val="tx1">
                      <a:lumMod val="75000"/>
                      <a:lumOff val="25000"/>
                    </a:schemeClr>
                  </a:solidFill>
                </a:rPr>
                <a:t>omatesoma.fi kautta </a:t>
              </a:r>
            </a:p>
          </p:txBody>
        </p:sp>
        <p:sp>
          <p:nvSpPr>
            <p:cNvPr id="26" name="Tekstiruutu 25"/>
            <p:cNvSpPr txBox="1"/>
            <p:nvPr/>
          </p:nvSpPr>
          <p:spPr>
            <a:xfrm>
              <a:off x="2765116" y="3990928"/>
              <a:ext cx="936475" cy="600164"/>
            </a:xfrm>
            <a:prstGeom prst="rect">
              <a:avLst/>
            </a:prstGeom>
            <a:noFill/>
          </p:spPr>
          <p:txBody>
            <a:bodyPr wrap="none" rtlCol="0">
              <a:spAutoFit/>
            </a:bodyPr>
            <a:lstStyle/>
            <a:p>
              <a:pPr lvl="0"/>
              <a:r>
                <a:rPr lang="fi-FI" sz="1100" dirty="0">
                  <a:solidFill>
                    <a:schemeClr val="tx1">
                      <a:lumMod val="75000"/>
                      <a:lumOff val="25000"/>
                    </a:schemeClr>
                  </a:solidFill>
                </a:rPr>
                <a:t>1. sija 3000 €</a:t>
              </a:r>
            </a:p>
            <a:p>
              <a:pPr lvl="0"/>
              <a:r>
                <a:rPr lang="fi-FI" sz="1100" dirty="0">
                  <a:solidFill>
                    <a:schemeClr val="tx1">
                      <a:lumMod val="75000"/>
                      <a:lumOff val="25000"/>
                    </a:schemeClr>
                  </a:solidFill>
                </a:rPr>
                <a:t>2. sija 2000 €</a:t>
              </a:r>
            </a:p>
            <a:p>
              <a:pPr lvl="0"/>
              <a:r>
                <a:rPr lang="fi-FI" sz="1100" dirty="0">
                  <a:solidFill>
                    <a:schemeClr val="tx1">
                      <a:lumMod val="75000"/>
                      <a:lumOff val="25000"/>
                    </a:schemeClr>
                  </a:solidFill>
                </a:rPr>
                <a:t>3. sija 1000 </a:t>
              </a:r>
              <a:r>
                <a:rPr lang="fi-FI" sz="1100" dirty="0" smtClean="0">
                  <a:solidFill>
                    <a:schemeClr val="tx1">
                      <a:lumMod val="75000"/>
                      <a:lumOff val="25000"/>
                    </a:schemeClr>
                  </a:solidFill>
                </a:rPr>
                <a:t>€</a:t>
              </a:r>
              <a:endParaRPr lang="fi-FI" sz="1100" dirty="0">
                <a:solidFill>
                  <a:schemeClr val="tx1">
                    <a:lumMod val="75000"/>
                    <a:lumOff val="25000"/>
                  </a:schemeClr>
                </a:solidFill>
              </a:endParaRPr>
            </a:p>
          </p:txBody>
        </p:sp>
        <p:sp>
          <p:nvSpPr>
            <p:cNvPr id="40" name="Tekstiruutu 39"/>
            <p:cNvSpPr txBox="1"/>
            <p:nvPr/>
          </p:nvSpPr>
          <p:spPr>
            <a:xfrm>
              <a:off x="3610883" y="3987454"/>
              <a:ext cx="1606457" cy="600164"/>
            </a:xfrm>
            <a:prstGeom prst="rect">
              <a:avLst/>
            </a:prstGeom>
            <a:noFill/>
          </p:spPr>
          <p:txBody>
            <a:bodyPr wrap="square" rtlCol="0">
              <a:spAutoFit/>
            </a:bodyPr>
            <a:lstStyle/>
            <a:p>
              <a:pPr lvl="0"/>
              <a:r>
                <a:rPr lang="fi-FI" sz="1100" dirty="0" smtClean="0">
                  <a:solidFill>
                    <a:schemeClr val="tx1">
                      <a:lumMod val="75000"/>
                      <a:lumOff val="25000"/>
                    </a:schemeClr>
                  </a:solidFill>
                </a:rPr>
                <a:t>Kaikki sijat tulkittiin</a:t>
              </a:r>
              <a:br>
                <a:rPr lang="fi-FI" sz="1100" dirty="0" smtClean="0">
                  <a:solidFill>
                    <a:schemeClr val="tx1">
                      <a:lumMod val="75000"/>
                      <a:lumOff val="25000"/>
                    </a:schemeClr>
                  </a:solidFill>
                </a:rPr>
              </a:br>
              <a:r>
                <a:rPr lang="fi-FI" sz="1100" dirty="0" smtClean="0">
                  <a:solidFill>
                    <a:schemeClr val="tx1">
                      <a:lumMod val="75000"/>
                      <a:lumOff val="25000"/>
                    </a:schemeClr>
                  </a:solidFill>
                </a:rPr>
                <a:t>hankintalain mukaisiksi</a:t>
              </a:r>
              <a:br>
                <a:rPr lang="fi-FI" sz="1100" dirty="0" smtClean="0">
                  <a:solidFill>
                    <a:schemeClr val="tx1">
                      <a:lumMod val="75000"/>
                      <a:lumOff val="25000"/>
                    </a:schemeClr>
                  </a:solidFill>
                </a:rPr>
              </a:br>
              <a:r>
                <a:rPr lang="fi-FI" sz="1100" dirty="0" smtClean="0">
                  <a:solidFill>
                    <a:schemeClr val="tx1">
                      <a:lumMod val="75000"/>
                      <a:lumOff val="25000"/>
                    </a:schemeClr>
                  </a:solidFill>
                </a:rPr>
                <a:t>voittajiksi</a:t>
              </a:r>
              <a:endParaRPr lang="fi-FI" sz="1100" dirty="0">
                <a:solidFill>
                  <a:schemeClr val="tx1">
                    <a:lumMod val="75000"/>
                    <a:lumOff val="25000"/>
                  </a:schemeClr>
                </a:solidFill>
              </a:endParaRPr>
            </a:p>
          </p:txBody>
        </p:sp>
        <p:sp>
          <p:nvSpPr>
            <p:cNvPr id="41" name="Tekstiruutu 40"/>
            <p:cNvSpPr txBox="1"/>
            <p:nvPr/>
          </p:nvSpPr>
          <p:spPr>
            <a:xfrm>
              <a:off x="5120525" y="3976706"/>
              <a:ext cx="2018501" cy="600164"/>
            </a:xfrm>
            <a:prstGeom prst="rect">
              <a:avLst/>
            </a:prstGeom>
            <a:noFill/>
          </p:spPr>
          <p:txBody>
            <a:bodyPr wrap="none" rtlCol="0">
              <a:spAutoFit/>
            </a:bodyPr>
            <a:lstStyle/>
            <a:p>
              <a:pPr lvl="0"/>
              <a:r>
                <a:rPr lang="fi-FI" sz="1100" dirty="0">
                  <a:solidFill>
                    <a:schemeClr val="tx1">
                      <a:lumMod val="75000"/>
                      <a:lumOff val="25000"/>
                    </a:schemeClr>
                  </a:solidFill>
                </a:rPr>
                <a:t>1. sija </a:t>
              </a:r>
              <a:r>
                <a:rPr lang="fi-FI" sz="1100" dirty="0" smtClean="0">
                  <a:solidFill>
                    <a:schemeClr val="tx1">
                      <a:lumMod val="75000"/>
                      <a:lumOff val="25000"/>
                    </a:schemeClr>
                  </a:solidFill>
                </a:rPr>
                <a:t>300 € </a:t>
              </a:r>
              <a:r>
                <a:rPr lang="fi-FI" sz="1100" dirty="0">
                  <a:solidFill>
                    <a:schemeClr val="tx1">
                      <a:lumMod val="75000"/>
                      <a:lumOff val="25000"/>
                    </a:schemeClr>
                  </a:solidFill>
                </a:rPr>
                <a:t>TKL:n matkakorttiin</a:t>
              </a:r>
            </a:p>
            <a:p>
              <a:pPr lvl="0"/>
              <a:r>
                <a:rPr lang="fi-FI" sz="1100" dirty="0">
                  <a:solidFill>
                    <a:schemeClr val="tx1">
                      <a:lumMod val="75000"/>
                      <a:lumOff val="25000"/>
                    </a:schemeClr>
                  </a:solidFill>
                </a:rPr>
                <a:t>2. sija </a:t>
              </a:r>
              <a:r>
                <a:rPr lang="fi-FI" sz="1100" dirty="0" smtClean="0">
                  <a:solidFill>
                    <a:schemeClr val="tx1">
                      <a:lumMod val="75000"/>
                      <a:lumOff val="25000"/>
                    </a:schemeClr>
                  </a:solidFill>
                </a:rPr>
                <a:t>200 € </a:t>
              </a:r>
              <a:r>
                <a:rPr lang="fi-FI" sz="1100" dirty="0">
                  <a:solidFill>
                    <a:schemeClr val="tx1">
                      <a:lumMod val="75000"/>
                      <a:lumOff val="25000"/>
                    </a:schemeClr>
                  </a:solidFill>
                </a:rPr>
                <a:t>TKL:n matkakorttiin</a:t>
              </a:r>
            </a:p>
            <a:p>
              <a:pPr lvl="0"/>
              <a:r>
                <a:rPr lang="fi-FI" sz="1100" dirty="0">
                  <a:solidFill>
                    <a:schemeClr val="tx1">
                      <a:lumMod val="75000"/>
                      <a:lumOff val="25000"/>
                    </a:schemeClr>
                  </a:solidFill>
                </a:rPr>
                <a:t>3. sija </a:t>
              </a:r>
              <a:r>
                <a:rPr lang="fi-FI" sz="1100" dirty="0" smtClean="0">
                  <a:solidFill>
                    <a:schemeClr val="tx1">
                      <a:lumMod val="75000"/>
                      <a:lumOff val="25000"/>
                    </a:schemeClr>
                  </a:solidFill>
                </a:rPr>
                <a:t>100 € TKL:n matkakorttiin</a:t>
              </a:r>
              <a:endParaRPr lang="fi-FI" sz="1100" dirty="0">
                <a:solidFill>
                  <a:schemeClr val="tx1">
                    <a:lumMod val="75000"/>
                    <a:lumOff val="25000"/>
                  </a:schemeClr>
                </a:solidFill>
              </a:endParaRPr>
            </a:p>
          </p:txBody>
        </p:sp>
      </p:grpSp>
      <p:sp>
        <p:nvSpPr>
          <p:cNvPr id="36" name="Suorakulmio 35"/>
          <p:cNvSpPr/>
          <p:nvPr/>
        </p:nvSpPr>
        <p:spPr>
          <a:xfrm>
            <a:off x="8881905" y="3056478"/>
            <a:ext cx="1645727" cy="324960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0"/>
              </a:spcAft>
            </a:pPr>
            <a:r>
              <a:rPr lang="fi-FI" sz="1000" dirty="0" smtClean="0">
                <a:solidFill>
                  <a:schemeClr val="tx1">
                    <a:lumMod val="75000"/>
                    <a:lumOff val="25000"/>
                  </a:schemeClr>
                </a:solidFill>
                <a:ea typeface="Calibri" panose="020F0502020204030204" pitchFamily="34" charset="0"/>
              </a:rPr>
              <a:t>Tuomariston arviointipäivä 15.2.2016. Tuomaristossa 4 hlöä. </a:t>
            </a:r>
          </a:p>
          <a:p>
            <a:pPr lvl="0">
              <a:lnSpc>
                <a:spcPct val="115000"/>
              </a:lnSpc>
              <a:spcAft>
                <a:spcPts val="0"/>
              </a:spcAft>
            </a:pPr>
            <a:r>
              <a:rPr lang="fi-FI" sz="1000" b="1" dirty="0" smtClean="0">
                <a:solidFill>
                  <a:schemeClr val="tx1">
                    <a:lumMod val="75000"/>
                    <a:lumOff val="25000"/>
                  </a:schemeClr>
                </a:solidFill>
                <a:ea typeface="Calibri" panose="020F0502020204030204" pitchFamily="34" charset="0"/>
              </a:rPr>
              <a:t>Tampereen kaupunki</a:t>
            </a:r>
            <a:r>
              <a:rPr lang="fi-FI" sz="1000" dirty="0" smtClean="0">
                <a:solidFill>
                  <a:schemeClr val="tx1">
                    <a:lumMod val="75000"/>
                    <a:lumOff val="25000"/>
                  </a:schemeClr>
                </a:solidFill>
                <a:ea typeface="Calibri" panose="020F0502020204030204" pitchFamily="34" charset="0"/>
              </a:rPr>
              <a:t>: tietohallintojohtaja Jarkko Oksala, kehittämisjohtaja Kari Hakari</a:t>
            </a:r>
          </a:p>
          <a:p>
            <a:pPr lvl="0">
              <a:lnSpc>
                <a:spcPct val="115000"/>
              </a:lnSpc>
              <a:spcAft>
                <a:spcPts val="0"/>
              </a:spcAft>
            </a:pPr>
            <a:r>
              <a:rPr lang="fi-FI" sz="1000" b="1" dirty="0" smtClean="0">
                <a:solidFill>
                  <a:schemeClr val="tx1">
                    <a:lumMod val="75000"/>
                    <a:lumOff val="25000"/>
                  </a:schemeClr>
                </a:solidFill>
                <a:ea typeface="Calibri" panose="020F0502020204030204" pitchFamily="34" charset="0"/>
              </a:rPr>
              <a:t>VTT</a:t>
            </a:r>
            <a:r>
              <a:rPr lang="fi-FI" sz="1000" dirty="0" smtClean="0">
                <a:solidFill>
                  <a:schemeClr val="tx1">
                    <a:lumMod val="75000"/>
                    <a:lumOff val="25000"/>
                  </a:schemeClr>
                </a:solidFill>
                <a:ea typeface="Calibri" panose="020F0502020204030204" pitchFamily="34" charset="0"/>
              </a:rPr>
              <a:t>: tutkimusalueen päällikkö Eero Punkka</a:t>
            </a:r>
            <a:br>
              <a:rPr lang="fi-FI" sz="1000" dirty="0" smtClean="0">
                <a:solidFill>
                  <a:schemeClr val="tx1">
                    <a:lumMod val="75000"/>
                    <a:lumOff val="25000"/>
                  </a:schemeClr>
                </a:solidFill>
                <a:ea typeface="Calibri" panose="020F0502020204030204" pitchFamily="34" charset="0"/>
              </a:rPr>
            </a:br>
            <a:r>
              <a:rPr lang="fi-FI" sz="1000" b="1" dirty="0" smtClean="0">
                <a:solidFill>
                  <a:schemeClr val="tx1">
                    <a:lumMod val="75000"/>
                    <a:lumOff val="25000"/>
                  </a:schemeClr>
                </a:solidFill>
                <a:ea typeface="Calibri" panose="020F0502020204030204" pitchFamily="34" charset="0"/>
              </a:rPr>
              <a:t>Sitra</a:t>
            </a:r>
            <a:r>
              <a:rPr lang="fi-FI" sz="1000" dirty="0" smtClean="0">
                <a:solidFill>
                  <a:schemeClr val="tx1">
                    <a:lumMod val="75000"/>
                    <a:lumOff val="25000"/>
                  </a:schemeClr>
                </a:solidFill>
                <a:ea typeface="Calibri" panose="020F0502020204030204" pitchFamily="34" charset="0"/>
              </a:rPr>
              <a:t>: johtava asiantuntija Tuula Tiihonen</a:t>
            </a:r>
          </a:p>
          <a:p>
            <a:pPr lvl="0">
              <a:lnSpc>
                <a:spcPct val="115000"/>
              </a:lnSpc>
              <a:spcAft>
                <a:spcPts val="0"/>
              </a:spcAft>
            </a:pPr>
            <a:r>
              <a:rPr lang="fi-FI" sz="1000" dirty="0" smtClean="0">
                <a:solidFill>
                  <a:schemeClr val="tx1">
                    <a:lumMod val="75000"/>
                    <a:lumOff val="25000"/>
                  </a:schemeClr>
                </a:solidFill>
                <a:ea typeface="Calibri" panose="020F0502020204030204" pitchFamily="34" charset="0"/>
              </a:rPr>
              <a:t>- Sihteerinä Nina Mustikkamäki 6Aika AIA Tampereen kaupunki</a:t>
            </a:r>
          </a:p>
          <a:p>
            <a:pPr lvl="0">
              <a:lnSpc>
                <a:spcPct val="115000"/>
              </a:lnSpc>
              <a:spcAft>
                <a:spcPts val="0"/>
              </a:spcAft>
            </a:pPr>
            <a:endParaRPr lang="fi-FI" sz="1000" dirty="0" smtClean="0">
              <a:solidFill>
                <a:schemeClr val="tx1">
                  <a:lumMod val="75000"/>
                  <a:lumOff val="25000"/>
                </a:schemeClr>
              </a:solidFill>
              <a:ea typeface="Calibri" panose="020F0502020204030204" pitchFamily="34" charset="0"/>
            </a:endParaRPr>
          </a:p>
          <a:p>
            <a:pPr lvl="0">
              <a:lnSpc>
                <a:spcPct val="115000"/>
              </a:lnSpc>
              <a:spcAft>
                <a:spcPts val="0"/>
              </a:spcAft>
            </a:pPr>
            <a:r>
              <a:rPr lang="fi-FI" sz="1000" b="1" dirty="0" smtClean="0">
                <a:solidFill>
                  <a:schemeClr val="tx1">
                    <a:lumMod val="75000"/>
                    <a:lumOff val="25000"/>
                  </a:schemeClr>
                </a:solidFill>
                <a:ea typeface="Calibri" panose="020F0502020204030204" pitchFamily="34" charset="0"/>
              </a:rPr>
              <a:t>Palkitsemistilaisuus</a:t>
            </a:r>
            <a:r>
              <a:rPr lang="fi-FI" sz="1000" dirty="0" smtClean="0">
                <a:solidFill>
                  <a:schemeClr val="tx1">
                    <a:lumMod val="75000"/>
                    <a:lumOff val="25000"/>
                  </a:schemeClr>
                </a:solidFill>
                <a:ea typeface="Calibri" panose="020F0502020204030204" pitchFamily="34" charset="0"/>
              </a:rPr>
              <a:t>:</a:t>
            </a:r>
          </a:p>
          <a:p>
            <a:pPr lvl="0">
              <a:lnSpc>
                <a:spcPct val="115000"/>
              </a:lnSpc>
              <a:spcAft>
                <a:spcPts val="0"/>
              </a:spcAft>
            </a:pPr>
            <a:r>
              <a:rPr lang="fi-FI" sz="1000" dirty="0" smtClean="0">
                <a:solidFill>
                  <a:schemeClr val="tx1">
                    <a:lumMod val="75000"/>
                    <a:lumOff val="25000"/>
                  </a:schemeClr>
                </a:solidFill>
                <a:ea typeface="Calibri" panose="020F0502020204030204" pitchFamily="34" charset="0"/>
              </a:rPr>
              <a:t>- 1h tilaisuus valtuustosalissa</a:t>
            </a:r>
            <a:endParaRPr lang="fi-FI" sz="1100" b="1" dirty="0">
              <a:solidFill>
                <a:schemeClr val="tx1">
                  <a:lumMod val="75000"/>
                  <a:lumOff val="25000"/>
                </a:schemeClr>
              </a:solidFill>
              <a:ea typeface="Calibri" panose="020F0502020204030204" pitchFamily="34" charset="0"/>
            </a:endParaRPr>
          </a:p>
        </p:txBody>
      </p:sp>
      <p:sp>
        <p:nvSpPr>
          <p:cNvPr id="37" name="Suorakulmio 36"/>
          <p:cNvSpPr/>
          <p:nvPr/>
        </p:nvSpPr>
        <p:spPr>
          <a:xfrm>
            <a:off x="2016905" y="2502442"/>
            <a:ext cx="5928582" cy="52394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smtClean="0">
                <a:solidFill>
                  <a:schemeClr val="tx1">
                    <a:lumMod val="75000"/>
                    <a:lumOff val="25000"/>
                  </a:schemeClr>
                </a:solidFill>
                <a:cs typeface="Lucida Sans Unicode" panose="020B0602030504020204" pitchFamily="34" charset="0"/>
              </a:rPr>
              <a:t>  Kilpailuaika 22.10.2015</a:t>
            </a:r>
            <a:r>
              <a:rPr lang="fi-FI" sz="1200" b="1" dirty="0" smtClean="0">
                <a:solidFill>
                  <a:schemeClr val="tx1">
                    <a:lumMod val="75000"/>
                    <a:lumOff val="25000"/>
                  </a:schemeClr>
                </a:solidFill>
                <a:ea typeface="Calibri" panose="020F0502020204030204" pitchFamily="34" charset="0"/>
              </a:rPr>
              <a:t>–</a:t>
            </a:r>
            <a:r>
              <a:rPr lang="fi-FI" sz="1200" b="1" dirty="0" smtClean="0">
                <a:solidFill>
                  <a:schemeClr val="tx1">
                    <a:lumMod val="75000"/>
                    <a:lumOff val="25000"/>
                  </a:schemeClr>
                </a:solidFill>
                <a:cs typeface="Lucida Sans Unicode" panose="020B0602030504020204" pitchFamily="34" charset="0"/>
              </a:rPr>
              <a:t>15.1.2016</a:t>
            </a:r>
          </a:p>
          <a:p>
            <a:pPr algn="ctr"/>
            <a:r>
              <a:rPr lang="fi-FI" sz="1000" dirty="0" smtClean="0">
                <a:solidFill>
                  <a:schemeClr val="tx1">
                    <a:lumMod val="75000"/>
                    <a:lumOff val="25000"/>
                  </a:schemeClr>
                </a:solidFill>
              </a:rPr>
              <a:t>Hankintailmoitus julkaistu 23.10. Kilpailuasiakirjat saatavilla HILMA, tarjouspalvelu.fi ja omatesoma.fi</a:t>
            </a:r>
            <a:endParaRPr lang="fi-FI" sz="1000" dirty="0">
              <a:solidFill>
                <a:schemeClr val="tx1">
                  <a:lumMod val="75000"/>
                  <a:lumOff val="25000"/>
                </a:schemeClr>
              </a:solidFill>
            </a:endParaRPr>
          </a:p>
        </p:txBody>
      </p:sp>
      <p:sp>
        <p:nvSpPr>
          <p:cNvPr id="39" name="Suorakulmio 38"/>
          <p:cNvSpPr/>
          <p:nvPr/>
        </p:nvSpPr>
        <p:spPr>
          <a:xfrm>
            <a:off x="70707" y="4347372"/>
            <a:ext cx="1572083" cy="1958713"/>
          </a:xfrm>
          <a:prstGeom prst="rect">
            <a:avLst/>
          </a:prstGeom>
          <a:no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nSpc>
                <a:spcPct val="115000"/>
              </a:lnSpc>
              <a:spcAft>
                <a:spcPts val="0"/>
              </a:spcAft>
            </a:pPr>
            <a:endParaRPr lang="fi-FI" sz="1100" b="1" dirty="0">
              <a:solidFill>
                <a:schemeClr val="tx1">
                  <a:lumMod val="75000"/>
                  <a:lumOff val="25000"/>
                </a:schemeClr>
              </a:solidFill>
              <a:ea typeface="Calibri" panose="020F0502020204030204" pitchFamily="34" charset="0"/>
            </a:endParaRPr>
          </a:p>
        </p:txBody>
      </p:sp>
      <p:sp>
        <p:nvSpPr>
          <p:cNvPr id="24" name="Lovettu nuolenkärki 23"/>
          <p:cNvSpPr/>
          <p:nvPr/>
        </p:nvSpPr>
        <p:spPr>
          <a:xfrm>
            <a:off x="1797673" y="2502442"/>
            <a:ext cx="466685" cy="516682"/>
          </a:xfrm>
          <a:prstGeom prst="chevron">
            <a:avLst>
              <a:gd name="adj" fmla="val 4349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mtClean="0">
              <a:solidFill>
                <a:schemeClr val="tx1">
                  <a:lumMod val="75000"/>
                  <a:lumOff val="25000"/>
                </a:schemeClr>
              </a:solidFill>
            </a:endParaRPr>
          </a:p>
        </p:txBody>
      </p:sp>
      <p:sp>
        <p:nvSpPr>
          <p:cNvPr id="38" name="Lovettu nuolenkärki 37"/>
          <p:cNvSpPr/>
          <p:nvPr/>
        </p:nvSpPr>
        <p:spPr>
          <a:xfrm>
            <a:off x="7706345" y="2503485"/>
            <a:ext cx="498013" cy="521856"/>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mtClean="0">
              <a:solidFill>
                <a:schemeClr val="tx1">
                  <a:lumMod val="75000"/>
                  <a:lumOff val="25000"/>
                </a:schemeClr>
              </a:solidFill>
            </a:endParaRPr>
          </a:p>
        </p:txBody>
      </p:sp>
      <p:sp>
        <p:nvSpPr>
          <p:cNvPr id="46" name="Lovettu nuolenkärki 45"/>
          <p:cNvSpPr/>
          <p:nvPr/>
        </p:nvSpPr>
        <p:spPr>
          <a:xfrm>
            <a:off x="10410886" y="2499912"/>
            <a:ext cx="466685" cy="516682"/>
          </a:xfrm>
          <a:prstGeom prst="chevron">
            <a:avLst>
              <a:gd name="adj" fmla="val 4349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mtClean="0">
              <a:solidFill>
                <a:schemeClr val="tx1">
                  <a:lumMod val="75000"/>
                  <a:lumOff val="25000"/>
                </a:schemeClr>
              </a:solidFill>
            </a:endParaRPr>
          </a:p>
        </p:txBody>
      </p:sp>
      <p:sp>
        <p:nvSpPr>
          <p:cNvPr id="47" name="Lovettu nuolenkärki 46"/>
          <p:cNvSpPr/>
          <p:nvPr/>
        </p:nvSpPr>
        <p:spPr>
          <a:xfrm>
            <a:off x="9068135" y="2506441"/>
            <a:ext cx="466685" cy="516682"/>
          </a:xfrm>
          <a:prstGeom prst="chevron">
            <a:avLst>
              <a:gd name="adj" fmla="val 4349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mtClean="0">
              <a:solidFill>
                <a:schemeClr val="tx1">
                  <a:lumMod val="75000"/>
                  <a:lumOff val="25000"/>
                </a:schemeClr>
              </a:solidFill>
            </a:endParaRPr>
          </a:p>
        </p:txBody>
      </p:sp>
    </p:spTree>
    <p:extLst>
      <p:ext uri="{BB962C8B-B14F-4D97-AF65-F5344CB8AC3E}">
        <p14:creationId xmlns:p14="http://schemas.microsoft.com/office/powerpoint/2010/main" val="2261399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Hackathon osana suunnittelukilpailua</a:t>
            </a:r>
            <a:endParaRPr lang="fi-FI" dirty="0"/>
          </a:p>
        </p:txBody>
      </p:sp>
      <p:sp>
        <p:nvSpPr>
          <p:cNvPr id="3" name="Alatunnisteen paikkamerkki 2"/>
          <p:cNvSpPr>
            <a:spLocks noGrp="1"/>
          </p:cNvSpPr>
          <p:nvPr>
            <p:ph type="ftr" sz="quarter" idx="11"/>
          </p:nvPr>
        </p:nvSpPr>
        <p:spPr/>
        <p:txBody>
          <a:bodyPr/>
          <a:lstStyle/>
          <a:p>
            <a:r>
              <a:rPr lang="fi-FI" smtClean="0"/>
              <a:t>HANKINNAN SUUNNITTELU</a:t>
            </a:r>
            <a:endParaRPr lang="fi-FI" dirty="0"/>
          </a:p>
        </p:txBody>
      </p:sp>
      <p:sp>
        <p:nvSpPr>
          <p:cNvPr id="4" name="Dian numeron paikkamerkki 3"/>
          <p:cNvSpPr>
            <a:spLocks noGrp="1"/>
          </p:cNvSpPr>
          <p:nvPr>
            <p:ph type="sldNum" sz="quarter" idx="12"/>
          </p:nvPr>
        </p:nvSpPr>
        <p:spPr/>
        <p:txBody>
          <a:bodyPr/>
          <a:lstStyle/>
          <a:p>
            <a:fld id="{CAA70CE6-33A0-41BE-ACCA-99E5A52BC5F9}" type="slidenum">
              <a:rPr lang="fi-FI" smtClean="0"/>
              <a:t>65</a:t>
            </a:fld>
            <a:endParaRPr lang="fi-FI"/>
          </a:p>
        </p:txBody>
      </p:sp>
      <p:pic>
        <p:nvPicPr>
          <p:cNvPr id="5" name="Kuva 4"/>
          <p:cNvPicPr>
            <a:picLocks noChangeAspect="1"/>
          </p:cNvPicPr>
          <p:nvPr/>
        </p:nvPicPr>
        <p:blipFill rotWithShape="1">
          <a:blip r:embed="rId3"/>
          <a:srcRect l="36259" t="11497" r="24711" b="40255"/>
          <a:stretch/>
        </p:blipFill>
        <p:spPr>
          <a:xfrm>
            <a:off x="628641" y="1435073"/>
            <a:ext cx="6388667" cy="4638181"/>
          </a:xfrm>
          <a:prstGeom prst="rect">
            <a:avLst/>
          </a:prstGeom>
        </p:spPr>
      </p:pic>
      <p:sp>
        <p:nvSpPr>
          <p:cNvPr id="9" name="Suorakulmio 8">
            <a:hlinkClick r:id="rId4"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grpSp>
        <p:nvGrpSpPr>
          <p:cNvPr id="18" name="Ryhmä 17"/>
          <p:cNvGrpSpPr/>
          <p:nvPr/>
        </p:nvGrpSpPr>
        <p:grpSpPr>
          <a:xfrm>
            <a:off x="10628098" y="1549779"/>
            <a:ext cx="1538965" cy="1538702"/>
            <a:chOff x="7379719" y="732763"/>
            <a:chExt cx="1538965" cy="1538702"/>
          </a:xfrm>
        </p:grpSpPr>
        <p:sp>
          <p:nvSpPr>
            <p:cNvPr id="10" name="Ellipsi 9"/>
            <p:cNvSpPr/>
            <p:nvPr/>
          </p:nvSpPr>
          <p:spPr>
            <a:xfrm>
              <a:off x="7379719" y="732763"/>
              <a:ext cx="1538965" cy="1538702"/>
            </a:xfrm>
            <a:prstGeom prst="ellipse">
              <a:avLst/>
            </a:prstGeom>
            <a:solidFill>
              <a:srgbClr val="61B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100" dirty="0"/>
            </a:p>
          </p:txBody>
        </p:sp>
        <p:pic>
          <p:nvPicPr>
            <p:cNvPr id="11" name="Kuva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00206">
              <a:off x="8540149" y="1890955"/>
              <a:ext cx="328285" cy="328285"/>
            </a:xfrm>
            <a:prstGeom prst="rect">
              <a:avLst/>
            </a:prstGeom>
            <a:noFill/>
          </p:spPr>
        </p:pic>
        <p:graphicFrame>
          <p:nvGraphicFramePr>
            <p:cNvPr id="6" name="Objekti 5">
              <a:hlinkClick r:id="" action="ppaction://ole?verb=0"/>
            </p:cNvPr>
            <p:cNvGraphicFramePr>
              <a:graphicFrameLocks noChangeAspect="1"/>
            </p:cNvGraphicFramePr>
            <p:nvPr>
              <p:extLst>
                <p:ext uri="{D42A27DB-BD31-4B8C-83A1-F6EECF244321}">
                  <p14:modId xmlns:p14="http://schemas.microsoft.com/office/powerpoint/2010/main" val="2997264289"/>
                </p:ext>
              </p:extLst>
            </p:nvPr>
          </p:nvGraphicFramePr>
          <p:xfrm>
            <a:off x="7626945" y="1054275"/>
            <a:ext cx="1044512" cy="881307"/>
          </p:xfrm>
          <a:graphic>
            <a:graphicData uri="http://schemas.openxmlformats.org/presentationml/2006/ole">
              <mc:AlternateContent xmlns:mc="http://schemas.openxmlformats.org/markup-compatibility/2006">
                <mc:Choice xmlns:v="urn:schemas-microsoft-com:vml" Requires="v">
                  <p:oleObj spid="_x0000_s13683" name="Acrobat Document" showAsIcon="1" r:id="rId6" imgW="914400" imgH="771480" progId="AcroExch.Document.DC">
                    <p:embed/>
                  </p:oleObj>
                </mc:Choice>
                <mc:Fallback>
                  <p:oleObj name="Acrobat Document" showAsIcon="1" r:id="rId6" imgW="914400" imgH="771480" progId="AcroExch.Document.DC">
                    <p:embed/>
                    <p:pic>
                      <p:nvPicPr>
                        <p:cNvPr id="0" name=""/>
                        <p:cNvPicPr/>
                        <p:nvPr/>
                      </p:nvPicPr>
                      <p:blipFill>
                        <a:blip r:embed="rId7"/>
                        <a:stretch>
                          <a:fillRect/>
                        </a:stretch>
                      </p:blipFill>
                      <p:spPr>
                        <a:xfrm>
                          <a:off x="7626945" y="1054275"/>
                          <a:ext cx="1044512" cy="881307"/>
                        </a:xfrm>
                        <a:prstGeom prst="rect">
                          <a:avLst/>
                        </a:prstGeom>
                      </p:spPr>
                    </p:pic>
                  </p:oleObj>
                </mc:Fallback>
              </mc:AlternateContent>
            </a:graphicData>
          </a:graphic>
        </p:graphicFrame>
      </p:grpSp>
      <p:pic>
        <p:nvPicPr>
          <p:cNvPr id="12" name="Kuva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255" y="-98313"/>
            <a:ext cx="1362280" cy="1280506"/>
          </a:xfrm>
          <a:prstGeom prst="rect">
            <a:avLst/>
          </a:prstGeom>
        </p:spPr>
      </p:pic>
      <p:sp>
        <p:nvSpPr>
          <p:cNvPr id="13" name="Suorakulmio 12"/>
          <p:cNvSpPr/>
          <p:nvPr/>
        </p:nvSpPr>
        <p:spPr>
          <a:xfrm>
            <a:off x="7017308" y="2210111"/>
            <a:ext cx="5117442" cy="4154984"/>
          </a:xfrm>
          <a:prstGeom prst="rect">
            <a:avLst/>
          </a:prstGeom>
        </p:spPr>
        <p:txBody>
          <a:bodyPr wrap="square">
            <a:spAutoFit/>
          </a:bodyPr>
          <a:lstStyle/>
          <a:p>
            <a:r>
              <a:rPr lang="fi-FI" sz="1200" b="1" dirty="0" smtClean="0">
                <a:solidFill>
                  <a:schemeClr val="tx1">
                    <a:lumMod val="75000"/>
                    <a:lumOff val="25000"/>
                  </a:schemeClr>
                </a:solidFill>
              </a:rPr>
              <a:t>Alustava aikataulu</a:t>
            </a:r>
            <a:r>
              <a:rPr lang="fi-FI" sz="1200" dirty="0" smtClean="0">
                <a:solidFill>
                  <a:schemeClr val="tx1">
                    <a:lumMod val="75000"/>
                    <a:lumOff val="25000"/>
                  </a:schemeClr>
                </a:solidFill>
              </a:rPr>
              <a:t>:</a:t>
            </a:r>
          </a:p>
          <a:p>
            <a:pPr marL="342908" indent="-342908" defTabSz="914423">
              <a:buClr>
                <a:schemeClr val="accent1"/>
              </a:buClr>
              <a:buSzPct val="100000"/>
              <a:buFont typeface="Arial" panose="020B0604020202020204" pitchFamily="34" charset="0"/>
              <a:buChar char="•"/>
            </a:pPr>
            <a:r>
              <a:rPr lang="fi-FI" sz="1200" dirty="0">
                <a:solidFill>
                  <a:schemeClr val="tx1">
                    <a:lumMod val="75000"/>
                    <a:lumOff val="25000"/>
                  </a:schemeClr>
                </a:solidFill>
              </a:rPr>
              <a:t>Hakemusten jättöaika: 13.9.2016 - 4.10.2016</a:t>
            </a:r>
          </a:p>
          <a:p>
            <a:pPr marL="342908" indent="-342908" defTabSz="914423">
              <a:buClr>
                <a:schemeClr val="accent1"/>
              </a:buClr>
              <a:buSzPct val="100000"/>
              <a:buFont typeface="Arial" panose="020B0604020202020204" pitchFamily="34" charset="0"/>
              <a:buChar char="•"/>
            </a:pPr>
            <a:r>
              <a:rPr lang="fi-FI" sz="1200" dirty="0" err="1">
                <a:solidFill>
                  <a:schemeClr val="tx1">
                    <a:lumMod val="75000"/>
                    <a:lumOff val="25000"/>
                  </a:schemeClr>
                </a:solidFill>
              </a:rPr>
              <a:t>Hackathoniin</a:t>
            </a:r>
            <a:r>
              <a:rPr lang="fi-FI" sz="1200" dirty="0">
                <a:solidFill>
                  <a:schemeClr val="tx1">
                    <a:lumMod val="75000"/>
                    <a:lumOff val="25000"/>
                  </a:schemeClr>
                </a:solidFill>
              </a:rPr>
              <a:t> valittujen tiimien julkistus 5.10. </a:t>
            </a:r>
          </a:p>
          <a:p>
            <a:pPr marL="342908" indent="-342908" defTabSz="914423">
              <a:buClr>
                <a:schemeClr val="accent1"/>
              </a:buClr>
              <a:buSzPct val="100000"/>
              <a:buFont typeface="Arial" panose="020B0604020202020204" pitchFamily="34" charset="0"/>
              <a:buChar char="•"/>
            </a:pPr>
            <a:r>
              <a:rPr lang="fi-FI" sz="1200" dirty="0" err="1">
                <a:solidFill>
                  <a:schemeClr val="tx1">
                    <a:lumMod val="75000"/>
                    <a:lumOff val="25000"/>
                  </a:schemeClr>
                </a:solidFill>
              </a:rPr>
              <a:t>Kick</a:t>
            </a:r>
            <a:r>
              <a:rPr lang="fi-FI" sz="1200" dirty="0">
                <a:solidFill>
                  <a:schemeClr val="tx1">
                    <a:lumMod val="75000"/>
                    <a:lumOff val="25000"/>
                  </a:schemeClr>
                </a:solidFill>
              </a:rPr>
              <a:t>-</a:t>
            </a:r>
            <a:r>
              <a:rPr lang="fi-FI" sz="1200" dirty="0" err="1">
                <a:solidFill>
                  <a:schemeClr val="tx1">
                    <a:lumMod val="75000"/>
                    <a:lumOff val="25000"/>
                  </a:schemeClr>
                </a:solidFill>
              </a:rPr>
              <a:t>off</a:t>
            </a:r>
            <a:r>
              <a:rPr lang="fi-FI" sz="1200" dirty="0">
                <a:solidFill>
                  <a:schemeClr val="tx1">
                    <a:lumMod val="75000"/>
                    <a:lumOff val="25000"/>
                  </a:schemeClr>
                </a:solidFill>
              </a:rPr>
              <a:t>-tilaisuus valituille tiimeille 7.10. </a:t>
            </a:r>
          </a:p>
          <a:p>
            <a:pPr marL="342908" indent="-342908" defTabSz="914423">
              <a:buClr>
                <a:schemeClr val="accent1"/>
              </a:buClr>
              <a:buSzPct val="100000"/>
              <a:buFont typeface="Arial" panose="020B0604020202020204" pitchFamily="34" charset="0"/>
              <a:buChar char="•"/>
            </a:pPr>
            <a:r>
              <a:rPr lang="fi-FI" sz="1200" dirty="0">
                <a:solidFill>
                  <a:schemeClr val="tx1">
                    <a:lumMod val="75000"/>
                    <a:lumOff val="25000"/>
                  </a:schemeClr>
                </a:solidFill>
              </a:rPr>
              <a:t>Hackathon järjestetään 24.-25.10.</a:t>
            </a:r>
          </a:p>
          <a:p>
            <a:pPr marL="342908" indent="-342908" defTabSz="914423">
              <a:buClr>
                <a:schemeClr val="accent1"/>
              </a:buClr>
              <a:buSzPct val="100000"/>
              <a:buFont typeface="Arial" panose="020B0604020202020204" pitchFamily="34" charset="0"/>
              <a:buChar char="•"/>
            </a:pPr>
            <a:r>
              <a:rPr lang="fi-FI" sz="1200" dirty="0">
                <a:solidFill>
                  <a:schemeClr val="tx1">
                    <a:lumMod val="75000"/>
                    <a:lumOff val="25000"/>
                  </a:schemeClr>
                </a:solidFill>
              </a:rPr>
              <a:t>1-3 voittajan julkistus 28.10.</a:t>
            </a:r>
          </a:p>
          <a:p>
            <a:pPr marL="342908" indent="-342908" defTabSz="914423">
              <a:buClr>
                <a:schemeClr val="accent1"/>
              </a:buClr>
              <a:buSzPct val="100000"/>
              <a:buFont typeface="Arial" panose="020B0604020202020204" pitchFamily="34" charset="0"/>
              <a:buChar char="•"/>
            </a:pPr>
            <a:r>
              <a:rPr lang="fi-FI" sz="1200" dirty="0">
                <a:solidFill>
                  <a:schemeClr val="tx1">
                    <a:lumMod val="75000"/>
                    <a:lumOff val="25000"/>
                  </a:schemeClr>
                </a:solidFill>
              </a:rPr>
              <a:t>Neuvottelut voittajan/ien kanssa ja toteuttajan/ien valinta loka – marraskuu</a:t>
            </a:r>
          </a:p>
          <a:p>
            <a:pPr marL="342908" indent="-342908" defTabSz="914423">
              <a:buClr>
                <a:schemeClr val="accent1"/>
              </a:buClr>
              <a:buSzPct val="100000"/>
              <a:buFont typeface="Arial" panose="020B0604020202020204" pitchFamily="34" charset="0"/>
              <a:buChar char="•"/>
            </a:pPr>
            <a:r>
              <a:rPr lang="fi-FI" sz="1200" dirty="0">
                <a:solidFill>
                  <a:schemeClr val="tx1">
                    <a:lumMod val="75000"/>
                    <a:lumOff val="25000"/>
                  </a:schemeClr>
                </a:solidFill>
              </a:rPr>
              <a:t>Sopimus valitun toteuttajan kanssa 16. marraskuuta</a:t>
            </a:r>
          </a:p>
          <a:p>
            <a:pPr marL="342908" indent="-342908" defTabSz="914423">
              <a:buClr>
                <a:schemeClr val="accent1"/>
              </a:buClr>
              <a:buSzPct val="100000"/>
              <a:buFont typeface="Arial" panose="020B0604020202020204" pitchFamily="34" charset="0"/>
              <a:buChar char="•"/>
            </a:pPr>
            <a:r>
              <a:rPr lang="fi-FI" sz="1200" dirty="0">
                <a:solidFill>
                  <a:schemeClr val="tx1">
                    <a:lumMod val="75000"/>
                    <a:lumOff val="25000"/>
                  </a:schemeClr>
                </a:solidFill>
              </a:rPr>
              <a:t>Tavoitteena saada alusta pilottikäyttöön loppuvuoden 2016 aikana.</a:t>
            </a:r>
          </a:p>
          <a:p>
            <a:endParaRPr lang="fi-FI" sz="1200" dirty="0" smtClean="0">
              <a:solidFill>
                <a:schemeClr val="tx1">
                  <a:lumMod val="75000"/>
                  <a:lumOff val="25000"/>
                </a:schemeClr>
              </a:solidFill>
            </a:endParaRPr>
          </a:p>
          <a:p>
            <a:r>
              <a:rPr lang="fi-FI" sz="1200" b="1" dirty="0" smtClean="0">
                <a:solidFill>
                  <a:schemeClr val="tx1">
                    <a:lumMod val="75000"/>
                    <a:lumOff val="25000"/>
                  </a:schemeClr>
                </a:solidFill>
              </a:rPr>
              <a:t>Tuomaristo ja arviointi</a:t>
            </a:r>
            <a:r>
              <a:rPr lang="fi-FI" sz="1200" b="1" dirty="0">
                <a:solidFill>
                  <a:schemeClr val="tx1">
                    <a:lumMod val="75000"/>
                    <a:lumOff val="25000"/>
                  </a:schemeClr>
                </a:solidFill>
              </a:rPr>
              <a:t>:</a:t>
            </a:r>
          </a:p>
          <a:p>
            <a:r>
              <a:rPr lang="fi-FI" sz="1200" dirty="0" smtClean="0">
                <a:solidFill>
                  <a:schemeClr val="tx1">
                    <a:lumMod val="75000"/>
                    <a:lumOff val="25000"/>
                  </a:schemeClr>
                </a:solidFill>
              </a:rPr>
              <a:t>Nimetty arviointitiimit sekä </a:t>
            </a:r>
            <a:r>
              <a:rPr lang="fi-FI" sz="1200" dirty="0" err="1" smtClean="0">
                <a:solidFill>
                  <a:schemeClr val="tx1">
                    <a:lumMod val="75000"/>
                    <a:lumOff val="25000"/>
                  </a:schemeClr>
                </a:solidFill>
              </a:rPr>
              <a:t>hackathonille</a:t>
            </a:r>
            <a:r>
              <a:rPr lang="fi-FI" sz="1200" dirty="0" smtClean="0">
                <a:solidFill>
                  <a:schemeClr val="tx1">
                    <a:lumMod val="75000"/>
                    <a:lumOff val="25000"/>
                  </a:schemeClr>
                </a:solidFill>
              </a:rPr>
              <a:t> että suunnittelukilpailulle. </a:t>
            </a:r>
            <a:br>
              <a:rPr lang="fi-FI" sz="1200" dirty="0" smtClean="0">
                <a:solidFill>
                  <a:schemeClr val="tx1">
                    <a:lumMod val="75000"/>
                    <a:lumOff val="25000"/>
                  </a:schemeClr>
                </a:solidFill>
              </a:rPr>
            </a:br>
            <a:r>
              <a:rPr lang="fi-FI" sz="1200" dirty="0" smtClean="0">
                <a:solidFill>
                  <a:schemeClr val="tx1">
                    <a:lumMod val="75000"/>
                    <a:lumOff val="25000"/>
                  </a:schemeClr>
                </a:solidFill>
              </a:rPr>
              <a:t>Tiimit arvioivat </a:t>
            </a:r>
            <a:r>
              <a:rPr lang="fi-FI" sz="1200" dirty="0">
                <a:solidFill>
                  <a:schemeClr val="tx1">
                    <a:lumMod val="75000"/>
                    <a:lumOff val="25000"/>
                  </a:schemeClr>
                </a:solidFill>
              </a:rPr>
              <a:t>kilpailevat ehdotukset ja arvioiden pohjalta tehdään hankintapäätökset. </a:t>
            </a:r>
            <a:endParaRPr lang="fi-FI" sz="1200" dirty="0" smtClean="0">
              <a:solidFill>
                <a:schemeClr val="tx1">
                  <a:lumMod val="75000"/>
                  <a:lumOff val="25000"/>
                </a:schemeClr>
              </a:solidFill>
            </a:endParaRPr>
          </a:p>
          <a:p>
            <a:endParaRPr lang="fi-FI" sz="1200" dirty="0">
              <a:solidFill>
                <a:schemeClr val="tx1">
                  <a:lumMod val="75000"/>
                  <a:lumOff val="25000"/>
                </a:schemeClr>
              </a:solidFill>
            </a:endParaRPr>
          </a:p>
          <a:p>
            <a:r>
              <a:rPr lang="fi-FI" sz="1200" b="1" dirty="0" smtClean="0">
                <a:solidFill>
                  <a:schemeClr val="tx1">
                    <a:lumMod val="75000"/>
                    <a:lumOff val="25000"/>
                  </a:schemeClr>
                </a:solidFill>
              </a:rPr>
              <a:t>Palkitseminen:</a:t>
            </a:r>
          </a:p>
          <a:p>
            <a:r>
              <a:rPr lang="fi-FI" sz="1200" dirty="0" smtClean="0">
                <a:solidFill>
                  <a:schemeClr val="tx1">
                    <a:lumMod val="75000"/>
                    <a:lumOff val="25000"/>
                  </a:schemeClr>
                </a:solidFill>
              </a:rPr>
              <a:t>VNK </a:t>
            </a:r>
            <a:r>
              <a:rPr lang="fi-FI" sz="1200" dirty="0">
                <a:solidFill>
                  <a:schemeClr val="tx1">
                    <a:lumMod val="75000"/>
                    <a:lumOff val="25000"/>
                  </a:schemeClr>
                </a:solidFill>
              </a:rPr>
              <a:t>palkitsee osallistujat seuraavasti:</a:t>
            </a:r>
          </a:p>
          <a:p>
            <a:r>
              <a:rPr lang="fi-FI" sz="1200" b="1" dirty="0">
                <a:solidFill>
                  <a:schemeClr val="tx1">
                    <a:lumMod val="75000"/>
                    <a:lumOff val="25000"/>
                  </a:schemeClr>
                </a:solidFill>
              </a:rPr>
              <a:t>10 000 euroa </a:t>
            </a:r>
            <a:r>
              <a:rPr lang="fi-FI" sz="1200" dirty="0" err="1">
                <a:solidFill>
                  <a:schemeClr val="tx1">
                    <a:lumMod val="75000"/>
                    <a:lumOff val="25000"/>
                  </a:schemeClr>
                </a:solidFill>
              </a:rPr>
              <a:t>hackathonin</a:t>
            </a:r>
            <a:r>
              <a:rPr lang="fi-FI" sz="1200" dirty="0">
                <a:solidFill>
                  <a:schemeClr val="tx1">
                    <a:lumMod val="75000"/>
                    <a:lumOff val="25000"/>
                  </a:schemeClr>
                </a:solidFill>
              </a:rPr>
              <a:t> voittajatiimille</a:t>
            </a:r>
          </a:p>
          <a:p>
            <a:r>
              <a:rPr lang="fi-FI" sz="1200" b="1" dirty="0">
                <a:solidFill>
                  <a:schemeClr val="tx1">
                    <a:lumMod val="75000"/>
                    <a:lumOff val="25000"/>
                  </a:schemeClr>
                </a:solidFill>
              </a:rPr>
              <a:t>2 100 euroa </a:t>
            </a:r>
            <a:r>
              <a:rPr lang="fi-FI" sz="1200" dirty="0">
                <a:solidFill>
                  <a:schemeClr val="tx1">
                    <a:lumMod val="75000"/>
                    <a:lumOff val="25000"/>
                  </a:schemeClr>
                </a:solidFill>
              </a:rPr>
              <a:t>jokaiselle muulle </a:t>
            </a:r>
            <a:r>
              <a:rPr lang="fi-FI" sz="1200" dirty="0" err="1">
                <a:solidFill>
                  <a:schemeClr val="tx1">
                    <a:lumMod val="75000"/>
                    <a:lumOff val="25000"/>
                  </a:schemeClr>
                </a:solidFill>
              </a:rPr>
              <a:t>hackathoniin</a:t>
            </a:r>
            <a:r>
              <a:rPr lang="fi-FI" sz="1200" dirty="0">
                <a:solidFill>
                  <a:schemeClr val="tx1">
                    <a:lumMod val="75000"/>
                    <a:lumOff val="25000"/>
                  </a:schemeClr>
                </a:solidFill>
              </a:rPr>
              <a:t> valitulle ja kilpailutyön jättäneelle </a:t>
            </a:r>
            <a:r>
              <a:rPr lang="fi-FI" sz="1200" dirty="0" smtClean="0">
                <a:solidFill>
                  <a:schemeClr val="tx1">
                    <a:lumMod val="75000"/>
                    <a:lumOff val="25000"/>
                  </a:schemeClr>
                </a:solidFill>
              </a:rPr>
              <a:t>osallistujatiimille</a:t>
            </a:r>
          </a:p>
          <a:p>
            <a:pPr>
              <a:buFont typeface="Arial" panose="020B0604020202020204" pitchFamily="34" charset="0"/>
              <a:buChar char="•"/>
            </a:pPr>
            <a:endParaRPr lang="fi-FI" sz="1200" dirty="0">
              <a:solidFill>
                <a:schemeClr val="tx1">
                  <a:lumMod val="75000"/>
                  <a:lumOff val="25000"/>
                </a:schemeClr>
              </a:solidFill>
              <a:effectLst/>
            </a:endParaRPr>
          </a:p>
        </p:txBody>
      </p:sp>
      <p:sp>
        <p:nvSpPr>
          <p:cNvPr id="15" name="Suorakulmio 14"/>
          <p:cNvSpPr/>
          <p:nvPr/>
        </p:nvSpPr>
        <p:spPr>
          <a:xfrm>
            <a:off x="7017308" y="1346717"/>
            <a:ext cx="3643101" cy="830997"/>
          </a:xfrm>
          <a:prstGeom prst="rect">
            <a:avLst/>
          </a:prstGeom>
        </p:spPr>
        <p:txBody>
          <a:bodyPr wrap="square">
            <a:spAutoFit/>
          </a:bodyPr>
          <a:lstStyle/>
          <a:p>
            <a:r>
              <a:rPr lang="fi-FI" sz="1200" i="1" dirty="0" smtClean="0">
                <a:solidFill>
                  <a:schemeClr val="accent2">
                    <a:lumMod val="75000"/>
                  </a:schemeClr>
                </a:solidFill>
                <a:ea typeface="Calibri" panose="020F0502020204030204" pitchFamily="34" charset="0"/>
              </a:rPr>
              <a:t>”Suunnittelukilpailu </a:t>
            </a:r>
            <a:r>
              <a:rPr lang="fi-FI" sz="1200" i="1" dirty="0">
                <a:solidFill>
                  <a:schemeClr val="accent2">
                    <a:lumMod val="75000"/>
                  </a:schemeClr>
                </a:solidFill>
                <a:ea typeface="Calibri" panose="020F0502020204030204" pitchFamily="34" charset="0"/>
              </a:rPr>
              <a:t>on julkishallinnossa uusi tapa ratkoa ongelmia sekä ostaa digitaalisia innovaatioita. Suunnittelukilpailussa osallistujat esittävät ehdotuksensa, jolla ratkaisisivat esitetyt haasteet</a:t>
            </a:r>
            <a:r>
              <a:rPr lang="fi-FI" sz="1200" i="1" dirty="0" smtClean="0">
                <a:solidFill>
                  <a:schemeClr val="accent2">
                    <a:lumMod val="75000"/>
                  </a:schemeClr>
                </a:solidFill>
                <a:ea typeface="Calibri" panose="020F0502020204030204" pitchFamily="34" charset="0"/>
              </a:rPr>
              <a:t>.”</a:t>
            </a:r>
            <a:endParaRPr lang="fi-FI" sz="1200" i="1" dirty="0">
              <a:solidFill>
                <a:schemeClr val="accent2">
                  <a:lumMod val="75000"/>
                </a:schemeClr>
              </a:solidFill>
              <a:ea typeface="Calibri" panose="020F0502020204030204" pitchFamily="34" charset="0"/>
            </a:endParaRPr>
          </a:p>
        </p:txBody>
      </p:sp>
      <p:sp>
        <p:nvSpPr>
          <p:cNvPr id="16" name="Suorakulmio 15"/>
          <p:cNvSpPr/>
          <p:nvPr/>
        </p:nvSpPr>
        <p:spPr>
          <a:xfrm>
            <a:off x="9831231" y="5996478"/>
            <a:ext cx="2335832" cy="307777"/>
          </a:xfrm>
          <a:prstGeom prst="rect">
            <a:avLst/>
          </a:prstGeom>
        </p:spPr>
        <p:txBody>
          <a:bodyPr wrap="none">
            <a:spAutoFit/>
          </a:bodyPr>
          <a:lstStyle/>
          <a:p>
            <a:r>
              <a:rPr lang="fi-FI" sz="1400" i="1" dirty="0" smtClean="0">
                <a:solidFill>
                  <a:schemeClr val="tx1">
                    <a:lumMod val="75000"/>
                    <a:lumOff val="25000"/>
                  </a:schemeClr>
                </a:solidFill>
              </a:rPr>
              <a:t>Sivun lähde </a:t>
            </a:r>
            <a:r>
              <a:rPr lang="fi-FI" sz="1400" dirty="0" smtClean="0">
                <a:solidFill>
                  <a:schemeClr val="tx1">
                    <a:lumMod val="75000"/>
                    <a:lumOff val="25000"/>
                  </a:schemeClr>
                </a:solidFill>
                <a:hlinkClick r:id="rId9"/>
              </a:rPr>
              <a:t>Kokeilevasuomi.fi</a:t>
            </a:r>
            <a:endParaRPr lang="fi-FI" sz="1400" dirty="0">
              <a:solidFill>
                <a:schemeClr val="tx1">
                  <a:lumMod val="75000"/>
                  <a:lumOff val="25000"/>
                </a:schemeClr>
              </a:solidFill>
            </a:endParaRPr>
          </a:p>
        </p:txBody>
      </p:sp>
    </p:spTree>
    <p:extLst>
      <p:ext uri="{BB962C8B-B14F-4D97-AF65-F5344CB8AC3E}">
        <p14:creationId xmlns:p14="http://schemas.microsoft.com/office/powerpoint/2010/main" val="78541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Hankinnan toteutusmuodot</a:t>
            </a:r>
            <a:endParaRPr lang="fi-FI" dirty="0"/>
          </a:p>
        </p:txBody>
      </p:sp>
      <p:sp>
        <p:nvSpPr>
          <p:cNvPr id="5" name="Dian numeron paikkamerkki 4"/>
          <p:cNvSpPr>
            <a:spLocks noGrp="1"/>
          </p:cNvSpPr>
          <p:nvPr>
            <p:ph type="sldNum" sz="quarter" idx="12"/>
          </p:nvPr>
        </p:nvSpPr>
        <p:spPr/>
        <p:txBody>
          <a:bodyPr/>
          <a:lstStyle/>
          <a:p>
            <a:fld id="{35702E44-7133-4039-AFB2-677BAF16ACB9}" type="slidenum">
              <a:rPr lang="fi-FI" smtClean="0"/>
              <a:pPr/>
              <a:t>66</a:t>
            </a:fld>
            <a:endParaRPr lang="fi-FI"/>
          </a:p>
        </p:txBody>
      </p:sp>
      <p:sp>
        <p:nvSpPr>
          <p:cNvPr id="6" name="Alatunnisteen paikkamerkki 9"/>
          <p:cNvSpPr>
            <a:spLocks noGrp="1"/>
          </p:cNvSpPr>
          <p:nvPr>
            <p:ph type="ftr" sz="quarter" idx="11"/>
          </p:nvPr>
        </p:nvSpPr>
        <p:spPr>
          <a:xfrm>
            <a:off x="3686184" y="6459787"/>
            <a:ext cx="4822804" cy="365125"/>
          </a:xfrm>
        </p:spPr>
        <p:txBody>
          <a:bodyPr/>
          <a:lstStyle/>
          <a:p>
            <a:r>
              <a:rPr lang="fi-FI" dirty="0" smtClean="0"/>
              <a:t>HANKINNAN SUUNNITTELU</a:t>
            </a:r>
            <a:endParaRPr lang="fi-FI" dirty="0"/>
          </a:p>
        </p:txBody>
      </p:sp>
      <p:sp>
        <p:nvSpPr>
          <p:cNvPr id="9" name="Sisällön paikkamerkki 2"/>
          <p:cNvSpPr>
            <a:spLocks noGrp="1"/>
          </p:cNvSpPr>
          <p:nvPr>
            <p:ph idx="1"/>
          </p:nvPr>
        </p:nvSpPr>
        <p:spPr>
          <a:xfrm>
            <a:off x="1054946" y="1803884"/>
            <a:ext cx="6086242" cy="3056875"/>
          </a:xfrm>
        </p:spPr>
        <p:txBody>
          <a:bodyPr>
            <a:normAutofit/>
          </a:bodyPr>
          <a:lstStyle/>
          <a:p>
            <a:pPr marL="0" indent="0">
              <a:buNone/>
            </a:pPr>
            <a:r>
              <a:rPr lang="fi-FI" dirty="0" smtClean="0"/>
              <a:t>			- Sopimukset usean palveluntuottajan kanssa</a:t>
            </a:r>
          </a:p>
          <a:p>
            <a:pPr marL="201173" lvl="1" indent="0">
              <a:buNone/>
            </a:pPr>
            <a:endParaRPr lang="fi-FI" dirty="0"/>
          </a:p>
          <a:p>
            <a:pPr lvl="1"/>
            <a:r>
              <a:rPr lang="fi-FI" dirty="0" smtClean="0"/>
              <a:t>Puitejärjestely on yhden </a:t>
            </a:r>
            <a:r>
              <a:rPr lang="fi-FI" dirty="0"/>
              <a:t>tai usean toimittajan kanssa tehtävä sopimus, </a:t>
            </a:r>
            <a:r>
              <a:rPr lang="fi-FI" dirty="0" smtClean="0"/>
              <a:t>jossa sovitaan </a:t>
            </a:r>
            <a:r>
              <a:rPr lang="fi-FI" dirty="0"/>
              <a:t>joko </a:t>
            </a:r>
            <a:r>
              <a:rPr lang="fi-FI" dirty="0" smtClean="0"/>
              <a:t>kaikista hankintaan </a:t>
            </a:r>
            <a:r>
              <a:rPr lang="fi-FI" dirty="0"/>
              <a:t>sovellettavista </a:t>
            </a:r>
            <a:r>
              <a:rPr lang="fi-FI" dirty="0" smtClean="0"/>
              <a:t>ehdoista tai </a:t>
            </a:r>
            <a:r>
              <a:rPr lang="fi-FI" dirty="0"/>
              <a:t>osa ehdoista jätetään </a:t>
            </a:r>
            <a:r>
              <a:rPr lang="fi-FI" dirty="0" smtClean="0"/>
              <a:t>auki</a:t>
            </a:r>
          </a:p>
          <a:p>
            <a:pPr lvl="1"/>
            <a:r>
              <a:rPr lang="fi-FI" dirty="0"/>
              <a:t>Dynaaminen hankintajärjestelmä on </a:t>
            </a:r>
            <a:r>
              <a:rPr lang="fi-FI" dirty="0" smtClean="0"/>
              <a:t>sähköinen hankintamenettely, joka on </a:t>
            </a:r>
            <a:r>
              <a:rPr lang="fi-FI" dirty="0"/>
              <a:t>rajoitetun kestonsa ajan </a:t>
            </a:r>
            <a:r>
              <a:rPr lang="fi-FI" dirty="0" smtClean="0"/>
              <a:t>kaikille kelpoisuusehdot täyttäville tarjoajille </a:t>
            </a:r>
            <a:r>
              <a:rPr lang="fi-FI" dirty="0"/>
              <a:t>avoin </a:t>
            </a:r>
            <a:r>
              <a:rPr lang="fi-FI" dirty="0" smtClean="0"/>
              <a:t>järjestelmä. Tarjoaja voi ilmoittautua mukaan </a:t>
            </a:r>
            <a:r>
              <a:rPr lang="fi-FI" dirty="0"/>
              <a:t>missä vaiheessa </a:t>
            </a:r>
            <a:r>
              <a:rPr lang="fi-FI" dirty="0" smtClean="0"/>
              <a:t>tahansa tekemällä alustava tarjous.</a:t>
            </a:r>
          </a:p>
        </p:txBody>
      </p:sp>
      <p:sp>
        <p:nvSpPr>
          <p:cNvPr id="10" name="Suorakulmio 9">
            <a:hlinkClick r:id="" action="ppaction://customshow?id=3&amp;return=true"/>
          </p:cNvPr>
          <p:cNvSpPr/>
          <p:nvPr/>
        </p:nvSpPr>
        <p:spPr>
          <a:xfrm>
            <a:off x="7055449" y="4753407"/>
            <a:ext cx="1065200" cy="250761"/>
          </a:xfrm>
          <a:prstGeom prst="rect">
            <a:avLst/>
          </a:prstGeom>
          <a:solidFill>
            <a:srgbClr val="D5D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solidFill>
                  <a:srgbClr val="000000"/>
                </a:solidFill>
              </a:rPr>
              <a:t>Allianssi</a:t>
            </a:r>
          </a:p>
        </p:txBody>
      </p:sp>
      <p:sp>
        <p:nvSpPr>
          <p:cNvPr id="12" name="Suorakulmio 11">
            <a:hlinkClick r:id="" action="ppaction://customshow?id=4&amp;return=true"/>
          </p:cNvPr>
          <p:cNvSpPr/>
          <p:nvPr/>
        </p:nvSpPr>
        <p:spPr>
          <a:xfrm>
            <a:off x="7055449" y="5404303"/>
            <a:ext cx="1065200" cy="286981"/>
          </a:xfrm>
          <a:prstGeom prst="rect">
            <a:avLst/>
          </a:prstGeom>
          <a:solidFill>
            <a:srgbClr val="D5D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err="1">
                <a:solidFill>
                  <a:srgbClr val="000000"/>
                </a:solidFill>
              </a:rPr>
              <a:t>Integraattori</a:t>
            </a:r>
            <a:endParaRPr lang="fi-FI" sz="1200" dirty="0">
              <a:solidFill>
                <a:srgbClr val="000000"/>
              </a:solidFill>
            </a:endParaRPr>
          </a:p>
        </p:txBody>
      </p:sp>
      <p:sp>
        <p:nvSpPr>
          <p:cNvPr id="14" name="Suorakulmio 13"/>
          <p:cNvSpPr/>
          <p:nvPr/>
        </p:nvSpPr>
        <p:spPr>
          <a:xfrm>
            <a:off x="1178684" y="4380871"/>
            <a:ext cx="2507500" cy="33203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400" b="1" i="1" dirty="0" smtClean="0">
                <a:solidFill>
                  <a:prstClr val="black">
                    <a:lumMod val="75000"/>
                    <a:lumOff val="25000"/>
                  </a:prstClr>
                </a:solidFill>
              </a:rPr>
              <a:t>Hankehallinnoijamallit</a:t>
            </a:r>
            <a:endParaRPr lang="fi-FI" sz="1400" b="1" i="1" dirty="0">
              <a:solidFill>
                <a:prstClr val="black">
                  <a:lumMod val="75000"/>
                  <a:lumOff val="25000"/>
                </a:prstClr>
              </a:solidFill>
            </a:endParaRPr>
          </a:p>
        </p:txBody>
      </p:sp>
      <p:sp>
        <p:nvSpPr>
          <p:cNvPr id="15" name="Suorakulmio 14"/>
          <p:cNvSpPr/>
          <p:nvPr/>
        </p:nvSpPr>
        <p:spPr>
          <a:xfrm>
            <a:off x="1178684" y="1788290"/>
            <a:ext cx="2507500" cy="33203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400" b="1" i="1" dirty="0" smtClean="0">
                <a:solidFill>
                  <a:prstClr val="black">
                    <a:lumMod val="75000"/>
                    <a:lumOff val="25000"/>
                  </a:prstClr>
                </a:solidFill>
              </a:rPr>
              <a:t>Usean palveluntuottajan mallit</a:t>
            </a:r>
            <a:endParaRPr lang="fi-FI" sz="1400" b="1" i="1" dirty="0">
              <a:solidFill>
                <a:prstClr val="black">
                  <a:lumMod val="75000"/>
                  <a:lumOff val="25000"/>
                </a:prstClr>
              </a:solidFill>
            </a:endParaRPr>
          </a:p>
        </p:txBody>
      </p:sp>
      <p:sp>
        <p:nvSpPr>
          <p:cNvPr id="3" name="Tekstiruutu 2"/>
          <p:cNvSpPr txBox="1"/>
          <p:nvPr/>
        </p:nvSpPr>
        <p:spPr>
          <a:xfrm>
            <a:off x="6178136" y="484908"/>
            <a:ext cx="2230252" cy="307777"/>
          </a:xfrm>
          <a:prstGeom prst="rect">
            <a:avLst/>
          </a:prstGeom>
          <a:solidFill>
            <a:schemeClr val="tx2">
              <a:lumMod val="20000"/>
              <a:lumOff val="80000"/>
            </a:schemeClr>
          </a:solidFill>
        </p:spPr>
        <p:txBody>
          <a:bodyPr wrap="square" rtlCol="0">
            <a:spAutoFit/>
          </a:bodyPr>
          <a:lstStyle/>
          <a:p>
            <a:r>
              <a:rPr lang="fi-FI" sz="1400" dirty="0" smtClean="0">
                <a:solidFill>
                  <a:prstClr val="black">
                    <a:lumMod val="75000"/>
                    <a:lumOff val="25000"/>
                  </a:prstClr>
                </a:solidFill>
              </a:rPr>
              <a:t>Sivun lähde - lue lisää: </a:t>
            </a:r>
            <a:endParaRPr lang="fi-FI" sz="1400" dirty="0">
              <a:solidFill>
                <a:prstClr val="black">
                  <a:lumMod val="75000"/>
                  <a:lumOff val="25000"/>
                </a:prstClr>
              </a:solidFill>
            </a:endParaRPr>
          </a:p>
        </p:txBody>
      </p:sp>
      <p:sp>
        <p:nvSpPr>
          <p:cNvPr id="18" name="Tekstiruutu 17"/>
          <p:cNvSpPr txBox="1"/>
          <p:nvPr/>
        </p:nvSpPr>
        <p:spPr>
          <a:xfrm>
            <a:off x="8641351" y="411584"/>
            <a:ext cx="2171893" cy="738664"/>
          </a:xfrm>
          <a:prstGeom prst="rect">
            <a:avLst/>
          </a:prstGeom>
          <a:noFill/>
          <a:ln>
            <a:solidFill>
              <a:schemeClr val="accent1"/>
            </a:solidFill>
          </a:ln>
        </p:spPr>
        <p:txBody>
          <a:bodyPr wrap="square" rtlCol="0">
            <a:spAutoFit/>
          </a:bodyPr>
          <a:lstStyle/>
          <a:p>
            <a:pPr marL="628650" lvl="1" indent="-171450">
              <a:buFont typeface="Arial" panose="020B0604020202020204" pitchFamily="34" charset="0"/>
              <a:buChar char="•"/>
            </a:pPr>
            <a:r>
              <a:rPr lang="fi-FI" sz="1050" dirty="0" smtClean="0">
                <a:solidFill>
                  <a:prstClr val="black">
                    <a:lumMod val="75000"/>
                    <a:lumOff val="25000"/>
                  </a:prstClr>
                </a:solidFill>
              </a:rPr>
              <a:t>kilpailutuskonseptin valinta s.12-14</a:t>
            </a:r>
          </a:p>
          <a:p>
            <a:pPr marL="628650" lvl="1" indent="-171450">
              <a:buFont typeface="Arial" panose="020B0604020202020204" pitchFamily="34" charset="0"/>
              <a:buChar char="•"/>
            </a:pPr>
            <a:r>
              <a:rPr lang="fi-FI" sz="1050" dirty="0" smtClean="0">
                <a:solidFill>
                  <a:prstClr val="black">
                    <a:lumMod val="75000"/>
                    <a:lumOff val="25000"/>
                  </a:prstClr>
                </a:solidFill>
              </a:rPr>
              <a:t>dynaaminen hankintajärjestelmä s. 16</a:t>
            </a:r>
            <a:endParaRPr lang="fi-FI" sz="1050" dirty="0">
              <a:solidFill>
                <a:prstClr val="black">
                  <a:lumMod val="75000"/>
                  <a:lumOff val="25000"/>
                </a:prstClr>
              </a:solidFill>
            </a:endParaRPr>
          </a:p>
        </p:txBody>
      </p:sp>
      <p:sp>
        <p:nvSpPr>
          <p:cNvPr id="19" name="Ellipsi 18">
            <a:hlinkClick r:id="rId3"/>
          </p:cNvPr>
          <p:cNvSpPr/>
          <p:nvPr/>
        </p:nvSpPr>
        <p:spPr>
          <a:xfrm>
            <a:off x="7933725" y="126982"/>
            <a:ext cx="1172355" cy="11723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a:solidFill>
                  <a:prstClr val="white"/>
                </a:solidFill>
              </a:rPr>
              <a:t>Vaikutta-</a:t>
            </a:r>
            <a:r>
              <a:rPr lang="fi-FI" sz="1100" dirty="0" err="1">
                <a:solidFill>
                  <a:prstClr val="white"/>
                </a:solidFill>
              </a:rPr>
              <a:t>vuuden</a:t>
            </a:r>
            <a:r>
              <a:rPr lang="fi-FI" sz="1100" dirty="0">
                <a:solidFill>
                  <a:prstClr val="white"/>
                </a:solidFill>
              </a:rPr>
              <a:t> hankinnan käsikirja </a:t>
            </a:r>
            <a:r>
              <a:rPr lang="fi-FI" sz="1050" dirty="0">
                <a:solidFill>
                  <a:prstClr val="white"/>
                </a:solidFill>
              </a:rPr>
              <a:t>(</a:t>
            </a:r>
            <a:r>
              <a:rPr lang="fi-FI" sz="1050" dirty="0" smtClean="0">
                <a:solidFill>
                  <a:prstClr val="white"/>
                </a:solidFill>
              </a:rPr>
              <a:t>Sitra)</a:t>
            </a:r>
            <a:endParaRPr lang="fi-FI" sz="1050" dirty="0">
              <a:solidFill>
                <a:prstClr val="white"/>
              </a:solidFill>
            </a:endParaRPr>
          </a:p>
        </p:txBody>
      </p:sp>
      <p:pic>
        <p:nvPicPr>
          <p:cNvPr id="20" name="Kuva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1351" y="1155665"/>
            <a:ext cx="326777" cy="326777"/>
          </a:xfrm>
          <a:prstGeom prst="rect">
            <a:avLst/>
          </a:prstGeom>
          <a:noFill/>
        </p:spPr>
      </p:pic>
      <p:sp>
        <p:nvSpPr>
          <p:cNvPr id="21" name="Suorakulmio 20"/>
          <p:cNvSpPr/>
          <p:nvPr/>
        </p:nvSpPr>
        <p:spPr>
          <a:xfrm>
            <a:off x="8508988" y="1816441"/>
            <a:ext cx="3579380" cy="3874843"/>
          </a:xfrm>
          <a:prstGeom prst="rect">
            <a:avLst/>
          </a:prstGeom>
          <a:solidFill>
            <a:schemeClr val="tx2">
              <a:lumMod val="20000"/>
              <a:lumOff val="80000"/>
            </a:schemeClr>
          </a:solidFill>
        </p:spPr>
        <p:txBody>
          <a:bodyPr wrap="square">
            <a:spAutoFit/>
          </a:bodyPr>
          <a:lstStyle/>
          <a:p>
            <a:pPr>
              <a:lnSpc>
                <a:spcPct val="150000"/>
              </a:lnSpc>
            </a:pPr>
            <a:r>
              <a:rPr lang="fi-FI" sz="1100" dirty="0" smtClean="0">
                <a:solidFill>
                  <a:prstClr val="black">
                    <a:lumMod val="75000"/>
                    <a:lumOff val="25000"/>
                  </a:prstClr>
                </a:solidFill>
              </a:rPr>
              <a:t>”Valitse malliksi joko hankehallinnoijamalli tai palvelutuottajamalli analysoimalla oman organisaatiosi ja markkinoiden roolia. Ota huomioon vähintäänkin seuraavat asiat:</a:t>
            </a:r>
          </a:p>
          <a:p>
            <a:pPr>
              <a:lnSpc>
                <a:spcPct val="150000"/>
              </a:lnSpc>
            </a:pPr>
            <a:r>
              <a:rPr lang="fi-FI" sz="1100" dirty="0" smtClean="0">
                <a:solidFill>
                  <a:prstClr val="black">
                    <a:lumMod val="75000"/>
                    <a:lumOff val="25000"/>
                  </a:prstClr>
                </a:solidFill>
              </a:rPr>
              <a:t>1.  Löytyykö organisaatiostasi riittävästi  resursseja palvelutuottajamallin mukaiseen sopimuksenhallintaan?</a:t>
            </a:r>
          </a:p>
          <a:p>
            <a:pPr>
              <a:lnSpc>
                <a:spcPct val="150000"/>
              </a:lnSpc>
            </a:pPr>
            <a:r>
              <a:rPr lang="fi-FI" sz="1100" dirty="0" smtClean="0">
                <a:solidFill>
                  <a:prstClr val="black">
                    <a:lumMod val="75000"/>
                    <a:lumOff val="25000"/>
                  </a:prstClr>
                </a:solidFill>
              </a:rPr>
              <a:t>2. Onko vaikuttavuudesta maksaminen luontevampaa keskitetysti yhdelle vai hajauttamalla useammalle toimijalle?</a:t>
            </a:r>
          </a:p>
          <a:p>
            <a:pPr>
              <a:lnSpc>
                <a:spcPct val="150000"/>
              </a:lnSpc>
            </a:pPr>
            <a:r>
              <a:rPr lang="fi-FI" sz="1100" dirty="0" smtClean="0">
                <a:solidFill>
                  <a:prstClr val="black">
                    <a:lumMod val="75000"/>
                    <a:lumOff val="25000"/>
                  </a:prstClr>
                </a:solidFill>
              </a:rPr>
              <a:t>3. Onko organisaatiosi strategisena roolina johtaa palvelutuottajia tämän substanssialan osalta?</a:t>
            </a:r>
          </a:p>
          <a:p>
            <a:pPr>
              <a:lnSpc>
                <a:spcPct val="150000"/>
              </a:lnSpc>
            </a:pPr>
            <a:r>
              <a:rPr lang="fi-FI" sz="1100" dirty="0" smtClean="0">
                <a:solidFill>
                  <a:prstClr val="black">
                    <a:lumMod val="75000"/>
                    <a:lumOff val="25000"/>
                  </a:prstClr>
                </a:solidFill>
              </a:rPr>
              <a:t>4. Löytyykö markkinoilta sellaisia toimijoita, joille olisi luontevaa toimia </a:t>
            </a:r>
            <a:r>
              <a:rPr lang="fi-FI" sz="1100" dirty="0" err="1" smtClean="0">
                <a:solidFill>
                  <a:prstClr val="black">
                    <a:lumMod val="75000"/>
                    <a:lumOff val="25000"/>
                  </a:prstClr>
                </a:solidFill>
              </a:rPr>
              <a:t>integraattorin</a:t>
            </a:r>
            <a:r>
              <a:rPr lang="fi-FI" sz="1100" dirty="0" smtClean="0">
                <a:solidFill>
                  <a:prstClr val="black">
                    <a:lumMod val="75000"/>
                    <a:lumOff val="25000"/>
                  </a:prstClr>
                </a:solidFill>
              </a:rPr>
              <a:t> roolissa?</a:t>
            </a:r>
          </a:p>
          <a:p>
            <a:pPr>
              <a:lnSpc>
                <a:spcPct val="150000"/>
              </a:lnSpc>
            </a:pPr>
            <a:r>
              <a:rPr lang="fi-FI" sz="1100" dirty="0" smtClean="0">
                <a:solidFill>
                  <a:prstClr val="black">
                    <a:lumMod val="75000"/>
                    <a:lumOff val="25000"/>
                  </a:prstClr>
                </a:solidFill>
              </a:rPr>
              <a:t>5. Onko vaikuttavuuden hankintaan löydettävissä ulkopuolisia rahoittajia?” (</a:t>
            </a:r>
            <a:r>
              <a:rPr lang="fi-FI" sz="1100" i="1" dirty="0" smtClean="0">
                <a:solidFill>
                  <a:prstClr val="black">
                    <a:lumMod val="75000"/>
                    <a:lumOff val="25000"/>
                  </a:prstClr>
                </a:solidFill>
              </a:rPr>
              <a:t>Lähde</a:t>
            </a:r>
            <a:r>
              <a:rPr lang="fi-FI" sz="1100" dirty="0" smtClean="0">
                <a:solidFill>
                  <a:prstClr val="black">
                    <a:lumMod val="75000"/>
                    <a:lumOff val="25000"/>
                  </a:prstClr>
                </a:solidFill>
              </a:rPr>
              <a:t>: Pyykkönen 2016, 17.)</a:t>
            </a:r>
            <a:endParaRPr lang="fi-FI" sz="1100" dirty="0">
              <a:solidFill>
                <a:prstClr val="black">
                  <a:lumMod val="75000"/>
                  <a:lumOff val="25000"/>
                </a:prstClr>
              </a:solidFill>
            </a:endParaRPr>
          </a:p>
        </p:txBody>
      </p:sp>
      <p:sp>
        <p:nvSpPr>
          <p:cNvPr id="4" name="Suorakulmio 3"/>
          <p:cNvSpPr/>
          <p:nvPr/>
        </p:nvSpPr>
        <p:spPr>
          <a:xfrm>
            <a:off x="887502" y="4778439"/>
            <a:ext cx="6096000" cy="1079655"/>
          </a:xfrm>
          <a:prstGeom prst="rect">
            <a:avLst/>
          </a:prstGeom>
        </p:spPr>
        <p:txBody>
          <a:bodyPr>
            <a:spAutoFit/>
          </a:bodyPr>
          <a:lstStyle/>
          <a:p>
            <a:pPr marL="384058" lvl="1" indent="-182885" defTabSz="914423">
              <a:lnSpc>
                <a:spcPct val="90000"/>
              </a:lnSpc>
              <a:spcBef>
                <a:spcPts val="201"/>
              </a:spcBef>
              <a:spcAft>
                <a:spcPts val="400"/>
              </a:spcAft>
              <a:buClr>
                <a:srgbClr val="93D07C"/>
              </a:buClr>
              <a:buFont typeface="Arial" panose="020B0604020202020204" pitchFamily="34" charset="0"/>
              <a:buChar char="•"/>
            </a:pPr>
            <a:r>
              <a:rPr lang="fi-FI" sz="1401" dirty="0">
                <a:solidFill>
                  <a:prstClr val="black">
                    <a:lumMod val="75000"/>
                    <a:lumOff val="25000"/>
                  </a:prstClr>
                </a:solidFill>
              </a:rPr>
              <a:t>Yhteistoimintamallit: esim. allianssimalli</a:t>
            </a:r>
            <a:br>
              <a:rPr lang="fi-FI" sz="1401" dirty="0">
                <a:solidFill>
                  <a:prstClr val="black">
                    <a:lumMod val="75000"/>
                    <a:lumOff val="25000"/>
                  </a:prstClr>
                </a:solidFill>
              </a:rPr>
            </a:br>
            <a:endParaRPr lang="fi-FI" sz="1401" dirty="0" smtClean="0">
              <a:solidFill>
                <a:prstClr val="black">
                  <a:lumMod val="75000"/>
                  <a:lumOff val="25000"/>
                </a:prstClr>
              </a:solidFill>
            </a:endParaRPr>
          </a:p>
          <a:p>
            <a:pPr marL="384058" lvl="1" indent="-182885" defTabSz="914423">
              <a:lnSpc>
                <a:spcPct val="90000"/>
              </a:lnSpc>
              <a:spcBef>
                <a:spcPts val="201"/>
              </a:spcBef>
              <a:spcAft>
                <a:spcPts val="400"/>
              </a:spcAft>
              <a:buClr>
                <a:srgbClr val="93D07C"/>
              </a:buClr>
              <a:buFont typeface="Arial" panose="020B0604020202020204" pitchFamily="34" charset="0"/>
              <a:buChar char="•"/>
            </a:pPr>
            <a:r>
              <a:rPr lang="fi-FI" sz="1401" dirty="0" smtClean="0">
                <a:solidFill>
                  <a:prstClr val="black">
                    <a:lumMod val="75000"/>
                    <a:lumOff val="25000"/>
                  </a:prstClr>
                </a:solidFill>
              </a:rPr>
              <a:t>Kokonaispalvelumalli</a:t>
            </a:r>
            <a:r>
              <a:rPr lang="fi-FI" sz="1401" dirty="0">
                <a:solidFill>
                  <a:prstClr val="black">
                    <a:lumMod val="75000"/>
                    <a:lumOff val="25000"/>
                  </a:prstClr>
                </a:solidFill>
              </a:rPr>
              <a:t>: </a:t>
            </a:r>
            <a:r>
              <a:rPr lang="fi-FI" sz="1401" dirty="0" err="1">
                <a:solidFill>
                  <a:prstClr val="black">
                    <a:lumMod val="75000"/>
                    <a:lumOff val="25000"/>
                  </a:prstClr>
                </a:solidFill>
              </a:rPr>
              <a:t>integraattori</a:t>
            </a:r>
            <a:endParaRPr lang="fi-FI" sz="1401" dirty="0">
              <a:solidFill>
                <a:prstClr val="black">
                  <a:lumMod val="75000"/>
                  <a:lumOff val="25000"/>
                </a:prstClr>
              </a:solidFill>
            </a:endParaRPr>
          </a:p>
          <a:p>
            <a:pPr marL="201173" lvl="1"/>
            <a:endParaRPr lang="fi-FI" dirty="0">
              <a:solidFill>
                <a:prstClr val="black"/>
              </a:solidFill>
            </a:endParaRPr>
          </a:p>
        </p:txBody>
      </p:sp>
      <p:sp>
        <p:nvSpPr>
          <p:cNvPr id="16" name="Suorakulmio 15"/>
          <p:cNvSpPr/>
          <p:nvPr/>
        </p:nvSpPr>
        <p:spPr>
          <a:xfrm>
            <a:off x="3677582" y="4359716"/>
            <a:ext cx="3292889" cy="369332"/>
          </a:xfrm>
          <a:prstGeom prst="rect">
            <a:avLst/>
          </a:prstGeom>
        </p:spPr>
        <p:txBody>
          <a:bodyPr wrap="none">
            <a:spAutoFit/>
          </a:bodyPr>
          <a:lstStyle/>
          <a:p>
            <a:pPr marL="0" lvl="1">
              <a:spcBef>
                <a:spcPts val="1200"/>
              </a:spcBef>
              <a:spcAft>
                <a:spcPts val="201"/>
              </a:spcAft>
              <a:buSzPct val="100000"/>
            </a:pPr>
            <a:r>
              <a:rPr lang="fi-FI" sz="1401" dirty="0">
                <a:solidFill>
                  <a:prstClr val="black">
                    <a:lumMod val="75000"/>
                    <a:lumOff val="25000"/>
                  </a:prstClr>
                </a:solidFill>
              </a:rPr>
              <a:t>-</a:t>
            </a:r>
            <a:r>
              <a:rPr lang="fi-FI" dirty="0" smtClean="0">
                <a:solidFill>
                  <a:prstClr val="black"/>
                </a:solidFill>
              </a:rPr>
              <a:t> </a:t>
            </a:r>
            <a:r>
              <a:rPr lang="fi-FI" sz="1401" dirty="0">
                <a:solidFill>
                  <a:prstClr val="black">
                    <a:lumMod val="75000"/>
                    <a:lumOff val="25000"/>
                  </a:prstClr>
                </a:solidFill>
              </a:rPr>
              <a:t>Sopimus yhden palveluntuottajan kanssa</a:t>
            </a:r>
          </a:p>
        </p:txBody>
      </p:sp>
      <p:sp>
        <p:nvSpPr>
          <p:cNvPr id="24" name="Suorakulmio 23">
            <a:hlinkClick r:id="" action="ppaction://customshow?id=70&amp;return=true"/>
          </p:cNvPr>
          <p:cNvSpPr/>
          <p:nvPr/>
        </p:nvSpPr>
        <p:spPr>
          <a:xfrm>
            <a:off x="7055449" y="3250206"/>
            <a:ext cx="1070031" cy="276999"/>
          </a:xfrm>
          <a:prstGeom prst="rect">
            <a:avLst/>
          </a:prstGeom>
          <a:solidFill>
            <a:srgbClr val="D5DDEA"/>
          </a:solidFill>
        </p:spPr>
        <p:txBody>
          <a:bodyPr wrap="square">
            <a:spAutoFit/>
          </a:bodyPr>
          <a:lstStyle/>
          <a:p>
            <a:r>
              <a:rPr lang="fi-FI" sz="1200" dirty="0" smtClean="0">
                <a:solidFill>
                  <a:srgbClr val="000000"/>
                </a:solidFill>
              </a:rPr>
              <a:t>Dynaaminen </a:t>
            </a:r>
            <a:endParaRPr lang="fi-FI" sz="1200" dirty="0">
              <a:solidFill>
                <a:prstClr val="black"/>
              </a:solidFill>
            </a:endParaRPr>
          </a:p>
        </p:txBody>
      </p:sp>
      <p:pic>
        <p:nvPicPr>
          <p:cNvPr id="25" name="Kuva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00206">
            <a:off x="8047057" y="3373129"/>
            <a:ext cx="265938" cy="265938"/>
          </a:xfrm>
          <a:prstGeom prst="rect">
            <a:avLst/>
          </a:prstGeom>
          <a:noFill/>
        </p:spPr>
      </p:pic>
      <p:sp>
        <p:nvSpPr>
          <p:cNvPr id="26" name="Suorakulmio 25">
            <a:hlinkClick r:id="" action="ppaction://customshow?id=69&amp;return=true"/>
          </p:cNvPr>
          <p:cNvSpPr/>
          <p:nvPr/>
        </p:nvSpPr>
        <p:spPr>
          <a:xfrm>
            <a:off x="7055450" y="2549229"/>
            <a:ext cx="1070031" cy="276999"/>
          </a:xfrm>
          <a:prstGeom prst="rect">
            <a:avLst/>
          </a:prstGeom>
          <a:solidFill>
            <a:srgbClr val="D5DDEA"/>
          </a:solidFill>
        </p:spPr>
        <p:txBody>
          <a:bodyPr wrap="square">
            <a:spAutoFit/>
          </a:bodyPr>
          <a:lstStyle/>
          <a:p>
            <a:r>
              <a:rPr lang="fi-FI" sz="1200" dirty="0" smtClean="0">
                <a:solidFill>
                  <a:srgbClr val="000000"/>
                </a:solidFill>
              </a:rPr>
              <a:t>Puitejärjestely</a:t>
            </a:r>
            <a:endParaRPr lang="fi-FI" sz="1200" dirty="0">
              <a:solidFill>
                <a:prstClr val="black"/>
              </a:solidFill>
            </a:endParaRPr>
          </a:p>
        </p:txBody>
      </p:sp>
      <p:pic>
        <p:nvPicPr>
          <p:cNvPr id="27" name="Kuva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00206">
            <a:off x="8070833" y="2760189"/>
            <a:ext cx="265938" cy="265938"/>
          </a:xfrm>
          <a:prstGeom prst="rect">
            <a:avLst/>
          </a:prstGeom>
          <a:noFill/>
        </p:spPr>
      </p:pic>
      <p:pic>
        <p:nvPicPr>
          <p:cNvPr id="28" name="Kuva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00206">
            <a:off x="8049489" y="4878075"/>
            <a:ext cx="265938" cy="265938"/>
          </a:xfrm>
          <a:prstGeom prst="rect">
            <a:avLst/>
          </a:prstGeom>
          <a:noFill/>
        </p:spPr>
      </p:pic>
      <p:pic>
        <p:nvPicPr>
          <p:cNvPr id="29" name="Kuva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00206">
            <a:off x="8070833" y="5566378"/>
            <a:ext cx="265938" cy="265938"/>
          </a:xfrm>
          <a:prstGeom prst="rect">
            <a:avLst/>
          </a:prstGeom>
          <a:noFill/>
        </p:spPr>
      </p:pic>
      <p:sp>
        <p:nvSpPr>
          <p:cNvPr id="31" name="Suorakulmio 30">
            <a:hlinkClick r:id="rId5"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solidFill>
                  <a:prstClr val="white"/>
                </a:solidFill>
              </a:rPr>
              <a:t>PALAA ALKUUN</a:t>
            </a:r>
            <a:endParaRPr lang="fi-FI" sz="1200" dirty="0">
              <a:solidFill>
                <a:prstClr val="white"/>
              </a:solidFill>
            </a:endParaRPr>
          </a:p>
        </p:txBody>
      </p:sp>
    </p:spTree>
    <p:extLst>
      <p:ext uri="{BB962C8B-B14F-4D97-AF65-F5344CB8AC3E}">
        <p14:creationId xmlns:p14="http://schemas.microsoft.com/office/powerpoint/2010/main" val="217268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Puitejärjestely</a:t>
            </a:r>
            <a:endParaRPr lang="fi-FI" dirty="0"/>
          </a:p>
        </p:txBody>
      </p:sp>
      <p:sp>
        <p:nvSpPr>
          <p:cNvPr id="3" name="Sisällön paikkamerkki 2"/>
          <p:cNvSpPr>
            <a:spLocks noGrp="1"/>
          </p:cNvSpPr>
          <p:nvPr>
            <p:ph idx="1"/>
          </p:nvPr>
        </p:nvSpPr>
        <p:spPr/>
        <p:txBody>
          <a:bodyPr/>
          <a:lstStyle/>
          <a:p>
            <a:r>
              <a:rPr lang="fi-FI" dirty="0"/>
              <a:t>Puitejärjestely soveltuu erityisesti hankintoihin, joissa tuotteet ja hinnat kehittyvät nopeasti eikä hankintayksikön kannalta ole tarkoituksenmukaista sitoutua kiinteisiin hintoihin ja ehtoihin. Käyttöalana voivat olla esimerkiksi tietotekniikkahankinnat sekä palveluhankinnat, joissa </a:t>
            </a:r>
            <a:r>
              <a:rPr lang="fi-FI" b="1" dirty="0"/>
              <a:t>palvelun määrää ei ole tarkoituksenmukaista etukäteen vahvistaa</a:t>
            </a:r>
            <a:r>
              <a:rPr lang="fi-FI" dirty="0"/>
              <a:t>. Menettelyn käyttö mahdollistaa kestoltaan melko pitkien sopimusten käytön</a:t>
            </a:r>
            <a:r>
              <a:rPr lang="fi-FI" dirty="0" smtClean="0"/>
              <a:t>.</a:t>
            </a:r>
          </a:p>
          <a:p>
            <a:r>
              <a:rPr lang="fi-FI" dirty="0" smtClean="0"/>
              <a:t>Hankintayksikön </a:t>
            </a:r>
            <a:r>
              <a:rPr lang="fi-FI" dirty="0"/>
              <a:t>on valittava puitejärjestelyyn yksi tai useampi toimittaja. Toimittajien määrä on ilmoitettava ennalta hankintailmoituksessa, neuvottelukutsussa tai tarjouspyynnössä</a:t>
            </a:r>
            <a:r>
              <a:rPr lang="fi-FI" dirty="0" smtClean="0"/>
              <a:t>.</a:t>
            </a:r>
            <a:r>
              <a:rPr lang="fi-FI" dirty="0"/>
              <a:t> </a:t>
            </a:r>
            <a:r>
              <a:rPr lang="fi-FI" b="1" dirty="0"/>
              <a:t>Järjestelyyn ei ole siten mahdollista ottaa hankintamenettelyn aloittamisen jälkeen uusia </a:t>
            </a:r>
            <a:r>
              <a:rPr lang="fi-FI" b="1" dirty="0" smtClean="0"/>
              <a:t>osapuolia. </a:t>
            </a:r>
            <a:r>
              <a:rPr lang="fi-FI" dirty="0" smtClean="0"/>
              <a:t>Puitejärjestelyn </a:t>
            </a:r>
            <a:r>
              <a:rPr lang="fi-FI" dirty="0"/>
              <a:t>käyttäminen on perusteltava hankintapäätöksessä.</a:t>
            </a:r>
          </a:p>
          <a:p>
            <a:r>
              <a:rPr lang="fi-FI" dirty="0" smtClean="0"/>
              <a:t>Puitejärjestely </a:t>
            </a:r>
            <a:r>
              <a:rPr lang="fi-FI" dirty="0"/>
              <a:t>voi olla voimassa enintään neljä vuotta, mutta hankinnan kohteen sitä perustellusti edellyttäessä se voi olla pidempi. Puitejärjestelyn ehtoihin ei saa tehdä olennaisia muutoksia sopimuskaudella. </a:t>
            </a:r>
            <a:endParaRPr lang="fi-FI" dirty="0" smtClean="0"/>
          </a:p>
          <a:p>
            <a:endParaRPr lang="fi-FI" dirty="0"/>
          </a:p>
          <a:p>
            <a:endParaRPr lang="fi-FI" dirty="0"/>
          </a:p>
        </p:txBody>
      </p:sp>
      <p:sp>
        <p:nvSpPr>
          <p:cNvPr id="4" name="Alatunnisteen paikkamerkki 3"/>
          <p:cNvSpPr>
            <a:spLocks noGrp="1"/>
          </p:cNvSpPr>
          <p:nvPr>
            <p:ph type="ftr" sz="quarter" idx="11"/>
          </p:nvPr>
        </p:nvSpPr>
        <p:spPr/>
        <p:txBody>
          <a:bodyPr/>
          <a:lstStyle/>
          <a:p>
            <a:r>
              <a:rPr lang="fi-FI" smtClean="0"/>
              <a:t>HANKINNAN SUUNNITTELU</a:t>
            </a:r>
            <a:endParaRPr lang="fi-FI" dirty="0"/>
          </a:p>
        </p:txBody>
      </p:sp>
      <p:sp>
        <p:nvSpPr>
          <p:cNvPr id="5" name="Dian numeron paikkamerkki 4"/>
          <p:cNvSpPr>
            <a:spLocks noGrp="1"/>
          </p:cNvSpPr>
          <p:nvPr>
            <p:ph type="sldNum" sz="quarter" idx="12"/>
          </p:nvPr>
        </p:nvSpPr>
        <p:spPr/>
        <p:txBody>
          <a:bodyPr/>
          <a:lstStyle/>
          <a:p>
            <a:fld id="{CAA70CE6-33A0-41BE-ACCA-99E5A52BC5F9}" type="slidenum">
              <a:rPr lang="fi-FI" smtClean="0"/>
              <a:pPr/>
              <a:t>67</a:t>
            </a:fld>
            <a:endParaRPr lang="fi-FI"/>
          </a:p>
        </p:txBody>
      </p:sp>
      <p:sp>
        <p:nvSpPr>
          <p:cNvPr id="7" name="Suorakulmio 6">
            <a:hlinkClick r:id="rId2"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solidFill>
                  <a:prstClr val="white"/>
                </a:solidFill>
              </a:rPr>
              <a:t>PALAA ALKUUN</a:t>
            </a:r>
            <a:endParaRPr lang="fi-FI" sz="1200" dirty="0">
              <a:solidFill>
                <a:prstClr val="white"/>
              </a:solidFill>
            </a:endParaRPr>
          </a:p>
        </p:txBody>
      </p:sp>
      <p:sp>
        <p:nvSpPr>
          <p:cNvPr id="8" name="Tekstiruutu 7">
            <a:hlinkClick r:id="" action="ppaction://customshow?id=81&amp;return=true"/>
          </p:cNvPr>
          <p:cNvSpPr txBox="1"/>
          <p:nvPr/>
        </p:nvSpPr>
        <p:spPr>
          <a:xfrm>
            <a:off x="2698944" y="4614333"/>
            <a:ext cx="6224923" cy="1186180"/>
          </a:xfrm>
          <a:prstGeom prst="rect">
            <a:avLst/>
          </a:prstGeom>
          <a:solidFill>
            <a:schemeClr val="bg1"/>
          </a:solid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fi-FI"/>
            </a:defPPr>
            <a:lvl1pPr lvl="0">
              <a:defRPr sz="1200">
                <a:solidFill>
                  <a:prstClr val="black"/>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449263" lvl="4"/>
            <a:r>
              <a:rPr lang="fi-FI" dirty="0" smtClean="0">
                <a:solidFill>
                  <a:schemeClr val="tx1">
                    <a:lumMod val="75000"/>
                    <a:lumOff val="25000"/>
                  </a:schemeClr>
                </a:solidFill>
              </a:rPr>
              <a:t>Katso myös: </a:t>
            </a:r>
          </a:p>
          <a:p>
            <a:pPr marL="449263" lvl="4"/>
            <a:r>
              <a:rPr lang="fi-FI" dirty="0" smtClean="0">
                <a:solidFill>
                  <a:schemeClr val="tx1">
                    <a:lumMod val="75000"/>
                    <a:lumOff val="25000"/>
                  </a:schemeClr>
                </a:solidFill>
              </a:rPr>
              <a:t>Puitejärjestelyn </a:t>
            </a:r>
            <a:r>
              <a:rPr lang="fi-FI" dirty="0">
                <a:solidFill>
                  <a:schemeClr val="tx1">
                    <a:lumMod val="75000"/>
                    <a:lumOff val="25000"/>
                  </a:schemeClr>
                </a:solidFill>
              </a:rPr>
              <a:t>toimintavaihtoehdot (toimittajavalinta)</a:t>
            </a:r>
          </a:p>
        </p:txBody>
      </p:sp>
      <p:pic>
        <p:nvPicPr>
          <p:cNvPr id="9" name="Kuva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0478" y="5207423"/>
            <a:ext cx="326777" cy="326777"/>
          </a:xfrm>
          <a:prstGeom prst="rect">
            <a:avLst/>
          </a:prstGeom>
          <a:noFill/>
        </p:spPr>
      </p:pic>
    </p:spTree>
    <p:extLst>
      <p:ext uri="{BB962C8B-B14F-4D97-AF65-F5344CB8AC3E}">
        <p14:creationId xmlns:p14="http://schemas.microsoft.com/office/powerpoint/2010/main" val="3259890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 name="Sisällön paikkamerkki 6"/>
          <p:cNvGraphicFramePr>
            <a:graphicFrameLocks noGrp="1"/>
          </p:cNvGraphicFramePr>
          <p:nvPr>
            <p:ph idx="1"/>
            <p:extLst/>
          </p:nvPr>
        </p:nvGraphicFramePr>
        <p:xfrm>
          <a:off x="1098693" y="1537958"/>
          <a:ext cx="10058400" cy="3967480"/>
        </p:xfrm>
        <a:graphic>
          <a:graphicData uri="http://schemas.openxmlformats.org/drawingml/2006/table">
            <a:tbl>
              <a:tblPr firstRow="1" bandRow="1">
                <a:tableStyleId>{5C22544A-7EE6-4342-B048-85BDC9FD1C3A}</a:tableStyleId>
              </a:tblPr>
              <a:tblGrid>
                <a:gridCol w="2011680"/>
                <a:gridCol w="2011680"/>
                <a:gridCol w="2011680"/>
                <a:gridCol w="2011680"/>
                <a:gridCol w="2011680"/>
              </a:tblGrid>
              <a:tr h="370840">
                <a:tc>
                  <a:txBody>
                    <a:bodyPr/>
                    <a:lstStyle/>
                    <a:p>
                      <a:r>
                        <a:rPr lang="fi-FI" sz="1400" dirty="0" smtClean="0"/>
                        <a:t>A</a:t>
                      </a:r>
                      <a:endParaRPr lang="fi-FI" sz="1400" dirty="0"/>
                    </a:p>
                  </a:txBody>
                  <a:tcPr/>
                </a:tc>
                <a:tc>
                  <a:txBody>
                    <a:bodyPr/>
                    <a:lstStyle/>
                    <a:p>
                      <a:r>
                        <a:rPr lang="fi-FI" sz="1400" dirty="0" smtClean="0"/>
                        <a:t>B</a:t>
                      </a:r>
                      <a:endParaRPr lang="fi-FI" sz="1400" dirty="0"/>
                    </a:p>
                  </a:txBody>
                  <a:tcPr/>
                </a:tc>
                <a:tc>
                  <a:txBody>
                    <a:bodyPr/>
                    <a:lstStyle/>
                    <a:p>
                      <a:r>
                        <a:rPr lang="fi-FI" sz="1400" dirty="0" smtClean="0"/>
                        <a:t>C</a:t>
                      </a:r>
                      <a:endParaRPr lang="fi-FI" sz="1400" dirty="0"/>
                    </a:p>
                  </a:txBody>
                  <a:tcPr/>
                </a:tc>
                <a:tc>
                  <a:txBody>
                    <a:bodyPr/>
                    <a:lstStyle/>
                    <a:p>
                      <a:r>
                        <a:rPr lang="fi-FI" sz="1400" dirty="0" smtClean="0"/>
                        <a:t>D</a:t>
                      </a:r>
                      <a:endParaRPr lang="fi-FI" sz="1400" dirty="0"/>
                    </a:p>
                  </a:txBody>
                  <a:tcPr/>
                </a:tc>
                <a:tc>
                  <a:txBody>
                    <a:bodyPr/>
                    <a:lstStyle/>
                    <a:p>
                      <a:r>
                        <a:rPr lang="fi-FI" sz="1400" dirty="0" smtClean="0"/>
                        <a:t>E</a:t>
                      </a:r>
                      <a:endParaRPr lang="fi-FI" sz="1400" dirty="0"/>
                    </a:p>
                  </a:txBody>
                  <a:tcPr/>
                </a:tc>
              </a:tr>
              <a:tr h="370840">
                <a:tc>
                  <a:txBody>
                    <a:bodyPr/>
                    <a:lstStyle/>
                    <a:p>
                      <a:r>
                        <a:rPr lang="fi-FI" sz="1400" dirty="0" smtClean="0"/>
                        <a:t>Yksi toimittaja</a:t>
                      </a:r>
                    </a:p>
                    <a:p>
                      <a:endParaRPr lang="fi-FI" sz="1400" dirty="0" smtClean="0"/>
                    </a:p>
                    <a:p>
                      <a:r>
                        <a:rPr lang="fi-FI" sz="1400" dirty="0" smtClean="0"/>
                        <a:t>Ehdot</a:t>
                      </a:r>
                      <a:r>
                        <a:rPr lang="fi-FI" sz="1400" baseline="0" dirty="0" smtClean="0"/>
                        <a:t> sitovasti sovittu</a:t>
                      </a:r>
                      <a:endParaRPr lang="fi-FI" sz="1400" dirty="0"/>
                    </a:p>
                  </a:txBody>
                  <a:tcPr/>
                </a:tc>
                <a:tc>
                  <a:txBody>
                    <a:bodyPr/>
                    <a:lstStyle/>
                    <a:p>
                      <a:r>
                        <a:rPr lang="fi-FI" sz="1400" dirty="0" smtClean="0"/>
                        <a:t>Yksi toimittaja</a:t>
                      </a:r>
                    </a:p>
                    <a:p>
                      <a:endParaRPr lang="fi-FI" sz="1400" dirty="0" smtClean="0"/>
                    </a:p>
                    <a:p>
                      <a:r>
                        <a:rPr lang="fi-FI" sz="1400" dirty="0" smtClean="0"/>
                        <a:t>Osa ehdoista jätetty avoimiksi</a:t>
                      </a:r>
                      <a:endParaRPr lang="fi-FI" sz="1400" dirty="0"/>
                    </a:p>
                  </a:txBody>
                  <a:tcPr/>
                </a:tc>
                <a:tc>
                  <a:txBody>
                    <a:bodyPr/>
                    <a:lstStyle/>
                    <a:p>
                      <a:r>
                        <a:rPr lang="fi-FI" sz="1400" dirty="0" smtClean="0"/>
                        <a:t>Useampi</a:t>
                      </a:r>
                      <a:r>
                        <a:rPr lang="fi-FI" sz="1400" baseline="0" dirty="0" smtClean="0"/>
                        <a:t> toimittaja</a:t>
                      </a:r>
                    </a:p>
                    <a:p>
                      <a:endParaRPr lang="fi-FI" sz="1400" baseline="0" dirty="0" smtClean="0"/>
                    </a:p>
                    <a:p>
                      <a:r>
                        <a:rPr lang="fi-FI" sz="1400" baseline="0" dirty="0" smtClean="0"/>
                        <a:t>Ehdot sitovasti sovittu</a:t>
                      </a:r>
                      <a:endParaRPr lang="fi-FI" sz="1400" dirty="0"/>
                    </a:p>
                  </a:txBody>
                  <a:tcPr/>
                </a:tc>
                <a:tc>
                  <a:txBody>
                    <a:bodyPr/>
                    <a:lstStyle/>
                    <a:p>
                      <a:r>
                        <a:rPr lang="fi-FI" sz="1400" dirty="0" smtClean="0"/>
                        <a:t>Useampi toimittaja</a:t>
                      </a:r>
                    </a:p>
                    <a:p>
                      <a:endParaRPr lang="fi-FI" sz="1400" dirty="0" smtClean="0"/>
                    </a:p>
                    <a:p>
                      <a:r>
                        <a:rPr lang="fi-FI" sz="1400" dirty="0" smtClean="0"/>
                        <a:t>Osa ehdoista</a:t>
                      </a:r>
                      <a:r>
                        <a:rPr lang="fi-FI" sz="1400" baseline="0" dirty="0" smtClean="0"/>
                        <a:t> jätetty avoimiksi</a:t>
                      </a:r>
                      <a:endParaRPr lang="fi-FI" sz="1400" dirty="0"/>
                    </a:p>
                  </a:txBody>
                  <a:tcPr/>
                </a:tc>
                <a:tc>
                  <a:txBody>
                    <a:bodyPr/>
                    <a:lstStyle/>
                    <a:p>
                      <a:r>
                        <a:rPr lang="fi-FI" sz="1400" dirty="0" smtClean="0"/>
                        <a:t>Useampi</a:t>
                      </a:r>
                      <a:r>
                        <a:rPr lang="fi-FI" sz="1400" baseline="0" dirty="0" smtClean="0"/>
                        <a:t> toimittaja</a:t>
                      </a:r>
                    </a:p>
                    <a:p>
                      <a:endParaRPr lang="fi-FI" sz="1400" baseline="0" dirty="0" smtClean="0"/>
                    </a:p>
                    <a:p>
                      <a:r>
                        <a:rPr lang="fi-FI" sz="1400" baseline="0" dirty="0" smtClean="0"/>
                        <a:t>Osa ehdoista jätetty avoimiksi</a:t>
                      </a:r>
                      <a:endParaRPr lang="fi-FI" sz="1400" dirty="0"/>
                    </a:p>
                  </a:txBody>
                  <a:tcPr/>
                </a:tc>
              </a:tr>
              <a:tr h="370840">
                <a:tc>
                  <a:txBody>
                    <a:bodyPr/>
                    <a:lstStyle/>
                    <a:p>
                      <a:r>
                        <a:rPr lang="fi-FI" sz="1400" dirty="0" smtClean="0"/>
                        <a:t>Suorat tilaukset puitejärjestelyn ehtojen mukaisesti</a:t>
                      </a:r>
                      <a:endParaRPr lang="fi-FI" sz="1400" dirty="0"/>
                    </a:p>
                  </a:txBody>
                  <a:tcPr/>
                </a:tc>
                <a:tc>
                  <a:txBody>
                    <a:bodyPr/>
                    <a:lstStyle/>
                    <a:p>
                      <a:r>
                        <a:rPr lang="fi-FI" sz="1400" dirty="0" smtClean="0"/>
                        <a:t>Tarjouksen kirjallinen täydentäminen</a:t>
                      </a:r>
                    </a:p>
                    <a:p>
                      <a:endParaRPr lang="fi-FI" sz="1400" dirty="0" smtClean="0"/>
                    </a:p>
                    <a:p>
                      <a:r>
                        <a:rPr lang="fi-FI" sz="1400" dirty="0" smtClean="0"/>
                        <a:t>Tilaukset puitejärjestelyn ehtojen</a:t>
                      </a:r>
                      <a:r>
                        <a:rPr lang="fi-FI" sz="1400" baseline="0" dirty="0" smtClean="0"/>
                        <a:t> ja täydennyksen mukaisesti</a:t>
                      </a:r>
                      <a:endParaRPr lang="fi-FI" sz="1400" dirty="0"/>
                    </a:p>
                  </a:txBody>
                  <a:tcPr/>
                </a:tc>
                <a:tc>
                  <a:txBody>
                    <a:bodyPr/>
                    <a:lstStyle/>
                    <a:p>
                      <a:r>
                        <a:rPr lang="fi-FI" sz="1400" dirty="0" smtClean="0"/>
                        <a:t>Toimittajan valinta puitejärjestelyn</a:t>
                      </a:r>
                      <a:r>
                        <a:rPr lang="fi-FI" sz="1400" baseline="0" dirty="0" smtClean="0"/>
                        <a:t> ehtojen mukaisesti </a:t>
                      </a:r>
                    </a:p>
                    <a:p>
                      <a:r>
                        <a:rPr lang="fi-FI" sz="1400" baseline="0" dirty="0" smtClean="0"/>
                        <a:t>Esim. ranking</a:t>
                      </a:r>
                      <a:endParaRPr lang="fi-FI" sz="1400" dirty="0"/>
                    </a:p>
                  </a:txBody>
                  <a:tcPr/>
                </a:tc>
                <a:tc>
                  <a:txBody>
                    <a:bodyPr/>
                    <a:lstStyle/>
                    <a:p>
                      <a:r>
                        <a:rPr lang="fi-FI" sz="1400" kern="1200" baseline="0" dirty="0" smtClean="0">
                          <a:solidFill>
                            <a:schemeClr val="dk1"/>
                          </a:solidFill>
                          <a:latin typeface="+mn-lt"/>
                          <a:ea typeface="+mn-ea"/>
                          <a:cs typeface="+mn-cs"/>
                        </a:rPr>
                        <a:t>Toimittajavalinta kevennetyllä </a:t>
                      </a:r>
                      <a:r>
                        <a:rPr lang="fi-FI" sz="1400" kern="1200" baseline="0" dirty="0" err="1" smtClean="0">
                          <a:solidFill>
                            <a:schemeClr val="dk1"/>
                          </a:solidFill>
                          <a:latin typeface="+mn-lt"/>
                          <a:ea typeface="+mn-ea"/>
                          <a:cs typeface="+mn-cs"/>
                        </a:rPr>
                        <a:t>kil-pailutuksella</a:t>
                      </a:r>
                      <a:endParaRPr lang="fi-FI" sz="1400" kern="1200" baseline="0" dirty="0" smtClean="0">
                        <a:solidFill>
                          <a:schemeClr val="dk1"/>
                        </a:solidFill>
                        <a:latin typeface="+mn-lt"/>
                        <a:ea typeface="+mn-ea"/>
                        <a:cs typeface="+mn-cs"/>
                      </a:endParaRPr>
                    </a:p>
                    <a:p>
                      <a:pPr marL="285750" indent="-285750">
                        <a:buFontTx/>
                        <a:buChar char="-"/>
                      </a:pPr>
                      <a:r>
                        <a:rPr lang="fi-FI" sz="1400" kern="1200" baseline="0" dirty="0" smtClean="0">
                          <a:solidFill>
                            <a:schemeClr val="dk1"/>
                          </a:solidFill>
                          <a:latin typeface="+mn-lt"/>
                          <a:ea typeface="+mn-ea"/>
                          <a:cs typeface="+mn-cs"/>
                        </a:rPr>
                        <a:t>Kirjalliset tarjoukset</a:t>
                      </a:r>
                    </a:p>
                    <a:p>
                      <a:pPr marL="285750" indent="-285750">
                        <a:buFontTx/>
                        <a:buChar char="-"/>
                      </a:pPr>
                      <a:r>
                        <a:rPr lang="fi-FI" sz="1400" kern="1200" baseline="0" dirty="0" smtClean="0">
                          <a:solidFill>
                            <a:schemeClr val="dk1"/>
                          </a:solidFill>
                          <a:latin typeface="+mn-lt"/>
                          <a:ea typeface="+mn-ea"/>
                          <a:cs typeface="+mn-cs"/>
                        </a:rPr>
                        <a:t>Riittävä tarjousaika</a:t>
                      </a:r>
                    </a:p>
                    <a:p>
                      <a:pPr marL="342900" indent="-342900">
                        <a:buFontTx/>
                        <a:buChar char="-"/>
                      </a:pPr>
                      <a:r>
                        <a:rPr lang="fi-FI" sz="1400" kern="1200" baseline="0" dirty="0" smtClean="0">
                          <a:solidFill>
                            <a:schemeClr val="dk1"/>
                          </a:solidFill>
                          <a:latin typeface="+mn-lt"/>
                          <a:ea typeface="+mn-ea"/>
                          <a:cs typeface="+mn-cs"/>
                        </a:rPr>
                        <a:t>Tarjouksen valinta puitejärjestelyn tarjouspyynnössä ilmoitettuja kriteerejä käyttäen</a:t>
                      </a:r>
                    </a:p>
                    <a:p>
                      <a:pPr marL="342900" indent="-342900">
                        <a:buFontTx/>
                        <a:buChar char="-"/>
                      </a:pPr>
                      <a:r>
                        <a:rPr lang="fi-FI" sz="1400" kern="1200" baseline="0" dirty="0" smtClean="0">
                          <a:solidFill>
                            <a:schemeClr val="dk1"/>
                          </a:solidFill>
                          <a:latin typeface="+mn-lt"/>
                          <a:ea typeface="+mn-ea"/>
                          <a:cs typeface="+mn-cs"/>
                        </a:rPr>
                        <a:t>Päätös + tiedoksianto</a:t>
                      </a:r>
                      <a:endParaRPr lang="fi-FI" sz="1400" kern="1200" baseline="0" dirty="0">
                        <a:solidFill>
                          <a:schemeClr val="dk1"/>
                        </a:solidFill>
                        <a:latin typeface="+mn-lt"/>
                        <a:ea typeface="+mn-ea"/>
                        <a:cs typeface="+mn-cs"/>
                      </a:endParaRPr>
                    </a:p>
                  </a:txBody>
                  <a:tcPr/>
                </a:tc>
                <a:tc>
                  <a:txBody>
                    <a:bodyPr/>
                    <a:lstStyle/>
                    <a:p>
                      <a:r>
                        <a:rPr lang="fi-FI" sz="1400" kern="1200" baseline="0" dirty="0" smtClean="0">
                          <a:solidFill>
                            <a:schemeClr val="dk1"/>
                          </a:solidFill>
                          <a:latin typeface="+mn-lt"/>
                          <a:ea typeface="+mn-ea"/>
                          <a:cs typeface="+mn-cs"/>
                        </a:rPr>
                        <a:t>Toimittajavalinta: Kevennetty kilpailu ja </a:t>
                      </a:r>
                      <a:r>
                        <a:rPr lang="fi-FI" sz="1400" kern="1200" baseline="0" dirty="0" err="1" smtClean="0">
                          <a:solidFill>
                            <a:schemeClr val="dk1"/>
                          </a:solidFill>
                          <a:latin typeface="+mn-lt"/>
                          <a:ea typeface="+mn-ea"/>
                          <a:cs typeface="+mn-cs"/>
                        </a:rPr>
                        <a:t>tietyin</a:t>
                      </a:r>
                      <a:r>
                        <a:rPr lang="fi-FI" sz="1400" kern="1200" baseline="0" dirty="0" smtClean="0">
                          <a:solidFill>
                            <a:schemeClr val="dk1"/>
                          </a:solidFill>
                          <a:latin typeface="+mn-lt"/>
                          <a:ea typeface="+mn-ea"/>
                          <a:cs typeface="+mn-cs"/>
                        </a:rPr>
                        <a:t> ehdoin suoraan ehtojen mukaisesti </a:t>
                      </a:r>
                    </a:p>
                    <a:p>
                      <a:pPr marL="285750" indent="-285750">
                        <a:buFontTx/>
                        <a:buChar char="-"/>
                      </a:pPr>
                      <a:r>
                        <a:rPr lang="fi-FI" sz="1400" kern="1200" baseline="0" dirty="0" smtClean="0">
                          <a:solidFill>
                            <a:schemeClr val="dk1"/>
                          </a:solidFill>
                          <a:latin typeface="+mn-lt"/>
                          <a:ea typeface="+mn-ea"/>
                          <a:cs typeface="+mn-cs"/>
                        </a:rPr>
                        <a:t>Toimintatapa ja mekanismi ilmoitettava puitejärjestelyn tarjouspyynnössä</a:t>
                      </a:r>
                    </a:p>
                    <a:p>
                      <a:pPr marL="285750" indent="-285750">
                        <a:buFontTx/>
                        <a:buChar char="-"/>
                      </a:pPr>
                      <a:r>
                        <a:rPr lang="fi-FI" sz="1400" kern="1200" baseline="0" dirty="0" smtClean="0">
                          <a:solidFill>
                            <a:schemeClr val="dk1"/>
                          </a:solidFill>
                          <a:latin typeface="+mn-lt"/>
                          <a:ea typeface="+mn-ea"/>
                          <a:cs typeface="+mn-cs"/>
                        </a:rPr>
                        <a:t>Kevennetty kilpailutus, kuten D.</a:t>
                      </a:r>
                      <a:endParaRPr lang="fi-FI" sz="1400" kern="1200" baseline="0" dirty="0">
                        <a:solidFill>
                          <a:schemeClr val="dk1"/>
                        </a:solidFill>
                        <a:latin typeface="+mn-lt"/>
                        <a:ea typeface="+mn-ea"/>
                        <a:cs typeface="+mn-cs"/>
                      </a:endParaRPr>
                    </a:p>
                  </a:txBody>
                  <a:tcPr/>
                </a:tc>
              </a:tr>
            </a:tbl>
          </a:graphicData>
        </a:graphic>
      </p:graphicFrame>
      <p:sp>
        <p:nvSpPr>
          <p:cNvPr id="4" name="Alatunnisteen paikkamerkki 3"/>
          <p:cNvSpPr>
            <a:spLocks noGrp="1"/>
          </p:cNvSpPr>
          <p:nvPr>
            <p:ph type="ftr" sz="quarter" idx="11"/>
          </p:nvPr>
        </p:nvSpPr>
        <p:spPr/>
        <p:txBody>
          <a:bodyPr/>
          <a:lstStyle/>
          <a:p>
            <a:r>
              <a:rPr lang="fi-FI" dirty="0"/>
              <a:t>SOPIMUKSEN AIKAINEN TOIMINTA</a:t>
            </a:r>
          </a:p>
        </p:txBody>
      </p:sp>
      <p:sp>
        <p:nvSpPr>
          <p:cNvPr id="5" name="Dian numeron paikkamerkki 4"/>
          <p:cNvSpPr>
            <a:spLocks noGrp="1"/>
          </p:cNvSpPr>
          <p:nvPr>
            <p:ph type="sldNum" sz="quarter" idx="12"/>
          </p:nvPr>
        </p:nvSpPr>
        <p:spPr/>
        <p:txBody>
          <a:bodyPr/>
          <a:lstStyle/>
          <a:p>
            <a:fld id="{CAA70CE6-33A0-41BE-ACCA-99E5A52BC5F9}" type="slidenum">
              <a:rPr lang="fi-FI" smtClean="0"/>
              <a:pPr/>
              <a:t>68</a:t>
            </a:fld>
            <a:endParaRPr lang="fi-FI"/>
          </a:p>
        </p:txBody>
      </p:sp>
      <p:sp>
        <p:nvSpPr>
          <p:cNvPr id="9" name="Otsikko 1"/>
          <p:cNvSpPr txBox="1">
            <a:spLocks/>
          </p:cNvSpPr>
          <p:nvPr/>
        </p:nvSpPr>
        <p:spPr>
          <a:xfrm>
            <a:off x="1098693" y="502476"/>
            <a:ext cx="10058400" cy="596741"/>
          </a:xfrm>
          <a:prstGeom prst="rect">
            <a:avLst/>
          </a:prstGeom>
        </p:spPr>
        <p:txBody>
          <a:bodyPr vert="horz" lIns="91440" tIns="45720" rIns="91440" bIns="45720" rtlCol="0" anchor="b">
            <a:normAutofit/>
          </a:bodyPr>
          <a:lstStyle>
            <a:lvl1pPr algn="l" defTabSz="914423" rtl="0" eaLnBrk="1" latinLnBrk="0" hangingPunct="1">
              <a:lnSpc>
                <a:spcPct val="85000"/>
              </a:lnSpc>
              <a:spcBef>
                <a:spcPct val="0"/>
              </a:spcBef>
              <a:buNone/>
              <a:defRPr sz="1800" kern="1200" spc="-50" baseline="0">
                <a:solidFill>
                  <a:schemeClr val="tx1">
                    <a:lumMod val="75000"/>
                    <a:lumOff val="25000"/>
                  </a:schemeClr>
                </a:solidFill>
                <a:latin typeface="+mj-lt"/>
                <a:ea typeface="+mj-ea"/>
                <a:cs typeface="+mj-cs"/>
              </a:defRPr>
            </a:lvl1pPr>
          </a:lstStyle>
          <a:p>
            <a:r>
              <a:rPr lang="fi-FI" sz="2400" dirty="0" smtClean="0">
                <a:solidFill>
                  <a:prstClr val="black">
                    <a:lumMod val="75000"/>
                    <a:lumOff val="25000"/>
                  </a:prstClr>
                </a:solidFill>
              </a:rPr>
              <a:t>Puitejärjestelyn toimintavaihtoehdot (toimittajavalinta)</a:t>
            </a:r>
            <a:endParaRPr lang="fi-FI" sz="2400" dirty="0">
              <a:solidFill>
                <a:prstClr val="black">
                  <a:lumMod val="75000"/>
                  <a:lumOff val="25000"/>
                </a:prstClr>
              </a:solidFill>
            </a:endParaRPr>
          </a:p>
        </p:txBody>
      </p:sp>
      <p:sp>
        <p:nvSpPr>
          <p:cNvPr id="10" name="Suorakulmio 9">
            <a:hlinkClick r:id="rId2"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solidFill>
                  <a:prstClr val="white"/>
                </a:solidFill>
              </a:rPr>
              <a:t>PALAA ALKUUN</a:t>
            </a:r>
            <a:endParaRPr lang="fi-FI" sz="1200" dirty="0">
              <a:solidFill>
                <a:prstClr val="white"/>
              </a:solidFill>
            </a:endParaRPr>
          </a:p>
        </p:txBody>
      </p:sp>
      <p:sp>
        <p:nvSpPr>
          <p:cNvPr id="12" name="Suorakulmio 11"/>
          <p:cNvSpPr/>
          <p:nvPr/>
        </p:nvSpPr>
        <p:spPr>
          <a:xfrm>
            <a:off x="1136119" y="5533533"/>
            <a:ext cx="10302348" cy="757130"/>
          </a:xfrm>
          <a:prstGeom prst="rect">
            <a:avLst/>
          </a:prstGeom>
        </p:spPr>
        <p:txBody>
          <a:bodyPr wrap="square">
            <a:spAutoFit/>
          </a:bodyPr>
          <a:lstStyle/>
          <a:p>
            <a:pPr defTabSz="914423">
              <a:lnSpc>
                <a:spcPct val="90000"/>
              </a:lnSpc>
              <a:spcBef>
                <a:spcPts val="1200"/>
              </a:spcBef>
              <a:spcAft>
                <a:spcPts val="201"/>
              </a:spcAft>
              <a:buClr>
                <a:srgbClr val="93D07C"/>
              </a:buClr>
              <a:buSzPct val="100000"/>
              <a:defRPr/>
            </a:pPr>
            <a:r>
              <a:rPr lang="fi-FI" sz="1200" b="1" kern="0" dirty="0" smtClean="0">
                <a:solidFill>
                  <a:prstClr val="black">
                    <a:lumMod val="75000"/>
                    <a:lumOff val="25000"/>
                  </a:prstClr>
                </a:solidFill>
              </a:rPr>
              <a:t>E Kevennetty kilpailutus ja suora toimittajavalinta tai ranking.</a:t>
            </a:r>
            <a:r>
              <a:rPr lang="fi-FI" sz="1200" kern="0" dirty="0" smtClean="0">
                <a:solidFill>
                  <a:prstClr val="black">
                    <a:lumMod val="75000"/>
                    <a:lumOff val="25000"/>
                  </a:prstClr>
                </a:solidFill>
              </a:rPr>
              <a:t> Puitejärjestelyssä voidaan sopia, että osa hankinnoista, esim. </a:t>
            </a:r>
            <a:r>
              <a:rPr lang="fi-FI" sz="1200" kern="0" dirty="0" err="1" smtClean="0">
                <a:solidFill>
                  <a:prstClr val="black">
                    <a:lumMod val="75000"/>
                    <a:lumOff val="25000"/>
                  </a:prstClr>
                </a:solidFill>
              </a:rPr>
              <a:t>tietyn</a:t>
            </a:r>
            <a:r>
              <a:rPr lang="fi-FI" sz="1200" kern="0" dirty="0" smtClean="0">
                <a:solidFill>
                  <a:prstClr val="black">
                    <a:lumMod val="75000"/>
                    <a:lumOff val="25000"/>
                  </a:prstClr>
                </a:solidFill>
              </a:rPr>
              <a:t> arvon alittavat, voidaan tehdä ilman kevennettyä kilpailutusta.  Näissä hankinnoissa noudatetaan tarjouspyynnössä ilmoitettuja toimittajavalinnan ehtoja, kuten ranking-menettelyä. Tarjouspyynnössä on voitu ilmoittaa myös, että kansallisen kynnysarvon alittavat hankinnat tehdään suoraan joltain puitesopimustoimittajalta ja kansallisen kynnysarvon ylittävät hankinnat tehdään kevennetyn kilpailutuksen perusteella.</a:t>
            </a:r>
            <a:endParaRPr lang="fi-FI" sz="1200" kern="0" dirty="0">
              <a:solidFill>
                <a:prstClr val="black">
                  <a:lumMod val="75000"/>
                  <a:lumOff val="25000"/>
                </a:prstClr>
              </a:solidFill>
            </a:endParaRPr>
          </a:p>
        </p:txBody>
      </p:sp>
    </p:spTree>
    <p:extLst>
      <p:ext uri="{BB962C8B-B14F-4D97-AF65-F5344CB8AC3E}">
        <p14:creationId xmlns:p14="http://schemas.microsoft.com/office/powerpoint/2010/main" val="1449841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Dynaaminen hankintajärjestelmä</a:t>
            </a:r>
            <a:endParaRPr lang="fi-FI" dirty="0"/>
          </a:p>
        </p:txBody>
      </p:sp>
      <p:sp>
        <p:nvSpPr>
          <p:cNvPr id="3" name="Sisällön paikkamerkki 2"/>
          <p:cNvSpPr>
            <a:spLocks noGrp="1"/>
          </p:cNvSpPr>
          <p:nvPr>
            <p:ph idx="1"/>
          </p:nvPr>
        </p:nvSpPr>
        <p:spPr/>
        <p:txBody>
          <a:bodyPr>
            <a:normAutofit/>
          </a:bodyPr>
          <a:lstStyle/>
          <a:p>
            <a:r>
              <a:rPr lang="fi-FI" dirty="0"/>
              <a:t>Dynaaminen hankintajärjestelmä on sähköinen hankintamenettely, joka on rajoitetun kestonsa ajan kaikille kelpoisuusehdot täyttäville tarjoajille avoin järjestelmä. </a:t>
            </a:r>
            <a:r>
              <a:rPr lang="fi-FI" b="1" dirty="0"/>
              <a:t>Tarjoaja voi ilmoittautua mukaan missä vaiheessa tahansa tekemällä alustava tarjous</a:t>
            </a:r>
            <a:r>
              <a:rPr lang="fi-FI" b="1" dirty="0" smtClean="0"/>
              <a:t>.</a:t>
            </a:r>
          </a:p>
          <a:p>
            <a:endParaRPr lang="fi-FI" b="1" dirty="0"/>
          </a:p>
          <a:p>
            <a:r>
              <a:rPr lang="fi-FI" dirty="0"/>
              <a:t>Dynaamisessa hankintajärjestelmässä kaikki kiinnostuneet toimittajat voivat pyytää osallistua järjestelmään sen keston ajan. Hankintayksikön on hyväksyttävä kaikki hankinta-asiakirjoissa asetetut soveltuvuusvaatimukset täyttävät ehdokkaat järjestelmään. Järjestelmään pääsemiseksi kiinnostuneiden toimittajien tulisi näin ollen toimittaa hankintayksikölle </a:t>
            </a:r>
            <a:r>
              <a:rPr lang="fi-FI" b="1" dirty="0"/>
              <a:t>rajoitetun menettelyn mukaisesti </a:t>
            </a:r>
            <a:r>
              <a:rPr lang="fi-FI" dirty="0"/>
              <a:t>ainoastaan osallistumishakemus, jonka sisältöä arvioidaan asetettujen soveltuvuusvaatimusten näkökulmasta. Toisin kuin rajoitetussa menettelyssä, neuvottelumenettelyissä sekä innovaatiokumppanuudessa, järjestelmään hyväksyttävien ehdokkaiden määrää ei saisi rajoittaa dynaamisessa hankintajärjestelmässä missään vaiheessa</a:t>
            </a:r>
            <a:r>
              <a:rPr lang="fi-FI" dirty="0" smtClean="0"/>
              <a:t>.</a:t>
            </a:r>
          </a:p>
          <a:p>
            <a:endParaRPr lang="fi-FI" b="1" dirty="0"/>
          </a:p>
          <a:p>
            <a:r>
              <a:rPr lang="fi-FI" b="1" dirty="0"/>
              <a:t>Jokainen yksittäinen hankinta dynaamisen hankintajärjestelmän sisällä on kilpailutettava. </a:t>
            </a:r>
            <a:r>
              <a:rPr lang="fi-FI" dirty="0"/>
              <a:t>Tasapuolisen kohtelun ja avoimuuden takaamiseksi pyynnöt tulisi lähettää kaikille ehdokkaille samanaikaisesti. Tarjousten vastaanottamisen vähimmäismääräaika on vähintään 10 päivää siitä päivästä, jona hankinta-asiakirjat on asetettu saataville. Hankintayksikön on pyydettävä järjestelmään hyväksyttyjä ehdokkaita esittämään tarjous dynaamisessa hankintajärjestelmässä tehtävistä erillisistä hankinnoista. Pyynnön osalta hankintalaissa ei ole täsmällisiä vaatimuksia, mutta hankintayksikön on otettava huomioon hankintalainsäädännön yleiset periaatteet tasapuolisesta kohtelusta ja avoimuudesta sekä säännöt tarjouspyynnön ja muiden hankinta-asiakirjojen sisällöstä.</a:t>
            </a:r>
          </a:p>
          <a:p>
            <a:endParaRPr lang="fi-FI" b="1" dirty="0"/>
          </a:p>
          <a:p>
            <a:endParaRPr lang="fi-FI" dirty="0"/>
          </a:p>
        </p:txBody>
      </p:sp>
      <p:sp>
        <p:nvSpPr>
          <p:cNvPr id="4" name="Alatunnisteen paikkamerkki 3"/>
          <p:cNvSpPr>
            <a:spLocks noGrp="1"/>
          </p:cNvSpPr>
          <p:nvPr>
            <p:ph type="ftr" sz="quarter" idx="11"/>
          </p:nvPr>
        </p:nvSpPr>
        <p:spPr/>
        <p:txBody>
          <a:bodyPr/>
          <a:lstStyle/>
          <a:p>
            <a:r>
              <a:rPr lang="fi-FI" smtClean="0"/>
              <a:t>HANKINNAN SUUNNITTELU</a:t>
            </a:r>
            <a:endParaRPr lang="fi-FI" dirty="0"/>
          </a:p>
        </p:txBody>
      </p:sp>
      <p:sp>
        <p:nvSpPr>
          <p:cNvPr id="5" name="Dian numeron paikkamerkki 4"/>
          <p:cNvSpPr>
            <a:spLocks noGrp="1"/>
          </p:cNvSpPr>
          <p:nvPr>
            <p:ph type="sldNum" sz="quarter" idx="12"/>
          </p:nvPr>
        </p:nvSpPr>
        <p:spPr/>
        <p:txBody>
          <a:bodyPr/>
          <a:lstStyle/>
          <a:p>
            <a:fld id="{CAA70CE6-33A0-41BE-ACCA-99E5A52BC5F9}" type="slidenum">
              <a:rPr lang="fi-FI" smtClean="0"/>
              <a:pPr/>
              <a:t>69</a:t>
            </a:fld>
            <a:endParaRPr lang="fi-FI"/>
          </a:p>
        </p:txBody>
      </p:sp>
      <p:sp>
        <p:nvSpPr>
          <p:cNvPr id="7" name="Suorakulmio 6">
            <a:hlinkClick r:id="rId2"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solidFill>
                  <a:prstClr val="white"/>
                </a:solidFill>
              </a:rPr>
              <a:t>PALAA ALKUUN</a:t>
            </a:r>
            <a:endParaRPr lang="fi-FI" sz="1200" dirty="0">
              <a:solidFill>
                <a:prstClr val="white"/>
              </a:solidFill>
            </a:endParaRPr>
          </a:p>
        </p:txBody>
      </p:sp>
    </p:spTree>
    <p:extLst>
      <p:ext uri="{BB962C8B-B14F-4D97-AF65-F5344CB8AC3E}">
        <p14:creationId xmlns:p14="http://schemas.microsoft.com/office/powerpoint/2010/main" val="997324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 name="Kuva 35"/>
          <p:cNvPicPr>
            <a:picLocks noChangeAspect="1"/>
          </p:cNvPicPr>
          <p:nvPr/>
        </p:nvPicPr>
        <p:blipFill rotWithShape="1">
          <a:blip r:embed="rId3" cstate="print">
            <a:extLst>
              <a:ext uri="{28A0092B-C50C-407E-A947-70E740481C1C}">
                <a14:useLocalDpi xmlns:a14="http://schemas.microsoft.com/office/drawing/2010/main" val="0"/>
              </a:ext>
            </a:extLst>
          </a:blip>
          <a:srcRect t="3168" b="5215"/>
          <a:stretch/>
        </p:blipFill>
        <p:spPr>
          <a:xfrm>
            <a:off x="2832508" y="1841338"/>
            <a:ext cx="6240773" cy="3819370"/>
          </a:xfrm>
          <a:prstGeom prst="rect">
            <a:avLst/>
          </a:prstGeom>
        </p:spPr>
      </p:pic>
      <p:sp>
        <p:nvSpPr>
          <p:cNvPr id="2" name="Suorakulmio 1"/>
          <p:cNvSpPr/>
          <p:nvPr/>
        </p:nvSpPr>
        <p:spPr>
          <a:xfrm>
            <a:off x="7933725" y="4746308"/>
            <a:ext cx="2467575"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Suorakulmio 6"/>
          <p:cNvSpPr/>
          <p:nvPr/>
        </p:nvSpPr>
        <p:spPr>
          <a:xfrm>
            <a:off x="0" y="6387284"/>
            <a:ext cx="12192000" cy="470716"/>
          </a:xfrm>
          <a:prstGeom prst="rect">
            <a:avLst/>
          </a:prstGeom>
          <a:solidFill>
            <a:srgbClr val="11C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200" dirty="0"/>
          </a:p>
        </p:txBody>
      </p:sp>
      <p:sp>
        <p:nvSpPr>
          <p:cNvPr id="8" name="Suorakulmio 7"/>
          <p:cNvSpPr/>
          <p:nvPr/>
        </p:nvSpPr>
        <p:spPr>
          <a:xfrm>
            <a:off x="0" y="6327038"/>
            <a:ext cx="12192000" cy="64093"/>
          </a:xfrm>
          <a:prstGeom prst="rect">
            <a:avLst/>
          </a:prstGeom>
          <a:solidFill>
            <a:srgbClr val="63C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Suorakulmio 4"/>
          <p:cNvSpPr/>
          <p:nvPr/>
        </p:nvSpPr>
        <p:spPr>
          <a:xfrm>
            <a:off x="3566160" y="1519311"/>
            <a:ext cx="808892" cy="6330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 name="Pyöristetty suorakulmio 24"/>
          <p:cNvSpPr/>
          <p:nvPr/>
        </p:nvSpPr>
        <p:spPr>
          <a:xfrm>
            <a:off x="653417" y="1767551"/>
            <a:ext cx="2629807" cy="1809126"/>
          </a:xfrm>
          <a:prstGeom prst="roundRect">
            <a:avLst/>
          </a:prstGeom>
          <a:solidFill>
            <a:schemeClr val="bg1">
              <a:alpha val="93000"/>
            </a:schemeClr>
          </a:solidFill>
          <a:ln>
            <a:solidFill>
              <a:srgbClr val="11C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smtClean="0">
                <a:solidFill>
                  <a:schemeClr val="tx1">
                    <a:lumMod val="75000"/>
                    <a:lumOff val="25000"/>
                  </a:schemeClr>
                </a:solidFill>
              </a:rPr>
              <a:t>Palvelukokonaisuuksien </a:t>
            </a:r>
            <a:r>
              <a:rPr lang="fi-FI" sz="1100" dirty="0">
                <a:solidFill>
                  <a:schemeClr val="tx1">
                    <a:lumMod val="75000"/>
                    <a:lumOff val="25000"/>
                  </a:schemeClr>
                </a:solidFill>
              </a:rPr>
              <a:t>ja hankinnan </a:t>
            </a:r>
            <a:r>
              <a:rPr lang="fi-FI" sz="1100" b="1" dirty="0">
                <a:solidFill>
                  <a:schemeClr val="tx1">
                    <a:lumMod val="75000"/>
                    <a:lumOff val="25000"/>
                  </a:schemeClr>
                </a:solidFill>
              </a:rPr>
              <a:t>suunnittelu </a:t>
            </a:r>
            <a:r>
              <a:rPr lang="fi-FI" sz="1100" b="1" dirty="0" smtClean="0">
                <a:solidFill>
                  <a:schemeClr val="tx1">
                    <a:lumMod val="75000"/>
                    <a:lumOff val="25000"/>
                  </a:schemeClr>
                </a:solidFill>
              </a:rPr>
              <a:t>tarve- </a:t>
            </a:r>
            <a:r>
              <a:rPr lang="fi-FI" sz="1100" b="1" dirty="0">
                <a:solidFill>
                  <a:schemeClr val="tx1">
                    <a:lumMod val="75000"/>
                    <a:lumOff val="25000"/>
                  </a:schemeClr>
                </a:solidFill>
              </a:rPr>
              <a:t>ja </a:t>
            </a:r>
            <a:r>
              <a:rPr lang="fi-FI" sz="1100" b="1" dirty="0" smtClean="0">
                <a:solidFill>
                  <a:schemeClr val="tx1">
                    <a:lumMod val="75000"/>
                    <a:lumOff val="25000"/>
                  </a:schemeClr>
                </a:solidFill>
              </a:rPr>
              <a:t>käyttäjälähtöisesti:</a:t>
            </a:r>
            <a:endParaRPr lang="fi-FI" sz="1100" dirty="0" smtClean="0">
              <a:solidFill>
                <a:schemeClr val="tx1">
                  <a:lumMod val="75000"/>
                  <a:lumOff val="25000"/>
                </a:schemeClr>
              </a:solidFill>
            </a:endParaRPr>
          </a:p>
          <a:p>
            <a:pPr marL="171450" indent="-171450" algn="ctr">
              <a:buFont typeface="Arial" panose="020B0604020202020204" pitchFamily="34" charset="0"/>
              <a:buChar char="•"/>
            </a:pPr>
            <a:r>
              <a:rPr lang="fi-FI" sz="1100" dirty="0">
                <a:solidFill>
                  <a:schemeClr val="tx1">
                    <a:lumMod val="75000"/>
                    <a:lumOff val="25000"/>
                  </a:schemeClr>
                </a:solidFill>
              </a:rPr>
              <a:t>palvelumuotoilu</a:t>
            </a:r>
          </a:p>
          <a:p>
            <a:pPr marL="171450" indent="-171450" algn="ctr">
              <a:buFont typeface="Arial" panose="020B0604020202020204" pitchFamily="34" charset="0"/>
              <a:buChar char="•"/>
            </a:pPr>
            <a:r>
              <a:rPr lang="fi-FI" sz="1100" dirty="0" smtClean="0">
                <a:solidFill>
                  <a:schemeClr val="tx1">
                    <a:lumMod val="75000"/>
                    <a:lumOff val="25000"/>
                  </a:schemeClr>
                </a:solidFill>
              </a:rPr>
              <a:t>yhteiskehittäminen</a:t>
            </a:r>
          </a:p>
          <a:p>
            <a:pPr marL="171450" indent="-171450" algn="ctr">
              <a:buFont typeface="Arial" panose="020B0604020202020204" pitchFamily="34" charset="0"/>
              <a:buChar char="•"/>
            </a:pPr>
            <a:r>
              <a:rPr lang="fi-FI" sz="1100" dirty="0" smtClean="0">
                <a:solidFill>
                  <a:schemeClr val="tx1">
                    <a:lumMod val="75000"/>
                    <a:lumOff val="25000"/>
                  </a:schemeClr>
                </a:solidFill>
              </a:rPr>
              <a:t>markkinavuoropuhelut</a:t>
            </a:r>
          </a:p>
        </p:txBody>
      </p:sp>
      <p:sp>
        <p:nvSpPr>
          <p:cNvPr id="26" name="Pyöristetty suorakulmio 25"/>
          <p:cNvSpPr/>
          <p:nvPr/>
        </p:nvSpPr>
        <p:spPr>
          <a:xfrm>
            <a:off x="4781096" y="29647"/>
            <a:ext cx="2629807" cy="1809126"/>
          </a:xfrm>
          <a:prstGeom prst="roundRect">
            <a:avLst/>
          </a:prstGeom>
          <a:solidFill>
            <a:schemeClr val="bg1">
              <a:alpha val="93000"/>
            </a:schemeClr>
          </a:solidFill>
          <a:ln>
            <a:solidFill>
              <a:srgbClr val="11C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b="1" dirty="0" smtClean="0">
                <a:solidFill>
                  <a:schemeClr val="tx1">
                    <a:lumMod val="75000"/>
                    <a:lumOff val="25000"/>
                  </a:schemeClr>
                </a:solidFill>
              </a:rPr>
              <a:t>Hankinnan</a:t>
            </a:r>
            <a:r>
              <a:rPr lang="fi-FI" sz="1100" dirty="0" smtClean="0">
                <a:solidFill>
                  <a:schemeClr val="tx1">
                    <a:lumMod val="75000"/>
                    <a:lumOff val="25000"/>
                  </a:schemeClr>
                </a:solidFill>
              </a:rPr>
              <a:t> </a:t>
            </a:r>
            <a:r>
              <a:rPr lang="fi-FI" sz="1100" b="1" dirty="0" smtClean="0">
                <a:solidFill>
                  <a:schemeClr val="tx1">
                    <a:lumMod val="75000"/>
                    <a:lumOff val="25000"/>
                  </a:schemeClr>
                </a:solidFill>
              </a:rPr>
              <a:t>kohteen määrittely lopputuloksen </a:t>
            </a:r>
            <a:r>
              <a:rPr lang="fi-FI" sz="1100" b="1" dirty="0">
                <a:solidFill>
                  <a:schemeClr val="tx1">
                    <a:lumMod val="75000"/>
                    <a:lumOff val="25000"/>
                  </a:schemeClr>
                </a:solidFill>
              </a:rPr>
              <a:t>tai </a:t>
            </a:r>
            <a:r>
              <a:rPr lang="fi-FI" sz="1100" b="1" dirty="0" smtClean="0">
                <a:solidFill>
                  <a:schemeClr val="tx1">
                    <a:lumMod val="75000"/>
                    <a:lumOff val="25000"/>
                  </a:schemeClr>
                </a:solidFill>
              </a:rPr>
              <a:t>vaikutuksen kautta</a:t>
            </a:r>
            <a:endParaRPr lang="fi-FI" sz="1100" dirty="0">
              <a:solidFill>
                <a:schemeClr val="tx1">
                  <a:lumMod val="75000"/>
                  <a:lumOff val="25000"/>
                </a:schemeClr>
              </a:solidFill>
            </a:endParaRPr>
          </a:p>
          <a:p>
            <a:pPr marL="171450" indent="-171450" algn="ctr">
              <a:buFont typeface="Arial" panose="020B0604020202020204" pitchFamily="34" charset="0"/>
              <a:buChar char="•"/>
            </a:pPr>
            <a:r>
              <a:rPr lang="fi-FI" sz="1100" dirty="0" smtClean="0">
                <a:solidFill>
                  <a:schemeClr val="tx1">
                    <a:lumMod val="75000"/>
                    <a:lumOff val="25000"/>
                  </a:schemeClr>
                </a:solidFill>
              </a:rPr>
              <a:t>tuottajien mahdollisuus innovoida </a:t>
            </a:r>
            <a:r>
              <a:rPr lang="fi-FI" sz="1100" dirty="0">
                <a:solidFill>
                  <a:schemeClr val="tx1">
                    <a:lumMod val="75000"/>
                    <a:lumOff val="25000"/>
                  </a:schemeClr>
                </a:solidFill>
              </a:rPr>
              <a:t>omia </a:t>
            </a:r>
            <a:r>
              <a:rPr lang="fi-FI" sz="1100" dirty="0" smtClean="0">
                <a:solidFill>
                  <a:schemeClr val="tx1">
                    <a:lumMod val="75000"/>
                    <a:lumOff val="25000"/>
                  </a:schemeClr>
                </a:solidFill>
              </a:rPr>
              <a:t>ratkaisujaan ja tuottaa tuoreita ideoita</a:t>
            </a:r>
          </a:p>
          <a:p>
            <a:pPr marL="171450" indent="-171450" algn="ctr">
              <a:buFont typeface="Arial" panose="020B0604020202020204" pitchFamily="34" charset="0"/>
              <a:buChar char="•"/>
            </a:pPr>
            <a:endParaRPr lang="fi-FI" sz="1100" dirty="0" smtClean="0">
              <a:solidFill>
                <a:schemeClr val="tx1">
                  <a:lumMod val="75000"/>
                  <a:lumOff val="25000"/>
                </a:schemeClr>
              </a:solidFill>
            </a:endParaRPr>
          </a:p>
          <a:p>
            <a:pPr algn="ctr"/>
            <a:r>
              <a:rPr lang="fi-FI" sz="1100" b="1" dirty="0" smtClean="0">
                <a:solidFill>
                  <a:schemeClr val="tx1">
                    <a:lumMod val="75000"/>
                    <a:lumOff val="25000"/>
                  </a:schemeClr>
                </a:solidFill>
              </a:rPr>
              <a:t>Innovaatioiden edistäminen kokeiluin</a:t>
            </a:r>
            <a:r>
              <a:rPr lang="fi-FI" sz="1100" dirty="0" smtClean="0">
                <a:solidFill>
                  <a:schemeClr val="tx1">
                    <a:lumMod val="75000"/>
                    <a:lumOff val="25000"/>
                  </a:schemeClr>
                </a:solidFill>
              </a:rPr>
              <a:t>:</a:t>
            </a:r>
          </a:p>
          <a:p>
            <a:pPr marL="171450" indent="-171450" algn="ctr">
              <a:buFont typeface="Arial" panose="020B0604020202020204" pitchFamily="34" charset="0"/>
              <a:buChar char="•"/>
            </a:pPr>
            <a:r>
              <a:rPr lang="fi-FI" sz="1100" dirty="0" smtClean="0">
                <a:solidFill>
                  <a:schemeClr val="tx1">
                    <a:lumMod val="75000"/>
                    <a:lumOff val="25000"/>
                  </a:schemeClr>
                </a:solidFill>
              </a:rPr>
              <a:t>esikaupallinen hankinta, pilotoinnit, prototyypin hankinta</a:t>
            </a:r>
          </a:p>
        </p:txBody>
      </p:sp>
      <p:sp>
        <p:nvSpPr>
          <p:cNvPr id="27" name="Pyöristetty suorakulmio 26"/>
          <p:cNvSpPr/>
          <p:nvPr/>
        </p:nvSpPr>
        <p:spPr>
          <a:xfrm flipH="1">
            <a:off x="8772971" y="1651379"/>
            <a:ext cx="3181961" cy="2047164"/>
          </a:xfrm>
          <a:prstGeom prst="roundRect">
            <a:avLst/>
          </a:prstGeom>
          <a:solidFill>
            <a:schemeClr val="bg1">
              <a:alpha val="93000"/>
            </a:schemeClr>
          </a:solidFill>
          <a:ln>
            <a:solidFill>
              <a:srgbClr val="11C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b="1" dirty="0" smtClean="0">
                <a:solidFill>
                  <a:schemeClr val="tx1">
                    <a:lumMod val="75000"/>
                    <a:lumOff val="25000"/>
                  </a:schemeClr>
                </a:solidFill>
              </a:rPr>
              <a:t>Vuorovaikutus kilpailutusvaiheessa</a:t>
            </a:r>
            <a:r>
              <a:rPr lang="fi-FI" sz="1100" dirty="0" smtClean="0">
                <a:solidFill>
                  <a:schemeClr val="tx1">
                    <a:lumMod val="75000"/>
                    <a:lumOff val="25000"/>
                  </a:schemeClr>
                </a:solidFill>
              </a:rPr>
              <a:t>:</a:t>
            </a:r>
          </a:p>
          <a:p>
            <a:pPr marL="171450" indent="-171450" algn="ctr">
              <a:buFont typeface="Arial" panose="020B0604020202020204" pitchFamily="34" charset="0"/>
              <a:buChar char="•"/>
            </a:pPr>
            <a:r>
              <a:rPr lang="fi-FI" sz="1100" dirty="0" smtClean="0">
                <a:solidFill>
                  <a:schemeClr val="tx1">
                    <a:lumMod val="75000"/>
                    <a:lumOff val="25000"/>
                  </a:schemeClr>
                </a:solidFill>
              </a:rPr>
              <a:t>tarjouspyynnön osien kommentointi </a:t>
            </a:r>
          </a:p>
          <a:p>
            <a:pPr marL="171450" indent="-171450" algn="ctr">
              <a:buFont typeface="Arial" panose="020B0604020202020204" pitchFamily="34" charset="0"/>
              <a:buChar char="•"/>
            </a:pPr>
            <a:r>
              <a:rPr lang="fi-FI" sz="1100" dirty="0" smtClean="0">
                <a:solidFill>
                  <a:schemeClr val="tx1">
                    <a:lumMod val="75000"/>
                    <a:lumOff val="25000"/>
                  </a:schemeClr>
                </a:solidFill>
              </a:rPr>
              <a:t>kehitystyöpajat </a:t>
            </a:r>
            <a:r>
              <a:rPr lang="fi-FI" sz="1100" dirty="0">
                <a:solidFill>
                  <a:schemeClr val="tx1">
                    <a:lumMod val="75000"/>
                    <a:lumOff val="25000"/>
                  </a:schemeClr>
                </a:solidFill>
              </a:rPr>
              <a:t>osana </a:t>
            </a:r>
            <a:r>
              <a:rPr lang="fi-FI" sz="1100" dirty="0" smtClean="0">
                <a:solidFill>
                  <a:schemeClr val="tx1">
                    <a:lumMod val="75000"/>
                    <a:lumOff val="25000"/>
                  </a:schemeClr>
                </a:solidFill>
              </a:rPr>
              <a:t>neuvottelumenettelyä</a:t>
            </a:r>
          </a:p>
          <a:p>
            <a:pPr marL="171450" indent="-171450" algn="ctr">
              <a:buFont typeface="Arial" panose="020B0604020202020204" pitchFamily="34" charset="0"/>
              <a:buChar char="•"/>
            </a:pPr>
            <a:r>
              <a:rPr lang="fi-FI" sz="1100" dirty="0" smtClean="0">
                <a:solidFill>
                  <a:schemeClr val="tx1">
                    <a:lumMod val="75000"/>
                    <a:lumOff val="25000"/>
                  </a:schemeClr>
                </a:solidFill>
              </a:rPr>
              <a:t>käyttäjien osallistuminen </a:t>
            </a:r>
            <a:r>
              <a:rPr lang="fi-FI" sz="1100" b="1" dirty="0" smtClean="0">
                <a:solidFill>
                  <a:schemeClr val="tx1">
                    <a:lumMod val="75000"/>
                    <a:lumOff val="25000"/>
                  </a:schemeClr>
                </a:solidFill>
              </a:rPr>
              <a:t/>
            </a:r>
            <a:br>
              <a:rPr lang="fi-FI" sz="1100" b="1" dirty="0" smtClean="0">
                <a:solidFill>
                  <a:schemeClr val="tx1">
                    <a:lumMod val="75000"/>
                    <a:lumOff val="25000"/>
                  </a:schemeClr>
                </a:solidFill>
              </a:rPr>
            </a:br>
            <a:r>
              <a:rPr lang="fi-FI" sz="1100" dirty="0" smtClean="0">
                <a:solidFill>
                  <a:schemeClr val="tx1">
                    <a:lumMod val="75000"/>
                    <a:lumOff val="25000"/>
                  </a:schemeClr>
                </a:solidFill>
              </a:rPr>
              <a:t>tarjoajien arviointiin ja valintaan</a:t>
            </a:r>
          </a:p>
          <a:p>
            <a:pPr marL="171450" indent="-171450" algn="ctr">
              <a:buFont typeface="Arial" panose="020B0604020202020204" pitchFamily="34" charset="0"/>
              <a:buChar char="•"/>
            </a:pPr>
            <a:r>
              <a:rPr lang="fi-FI" sz="1100" dirty="0" smtClean="0">
                <a:solidFill>
                  <a:schemeClr val="tx1">
                    <a:lumMod val="75000"/>
                    <a:lumOff val="25000"/>
                  </a:schemeClr>
                </a:solidFill>
              </a:rPr>
              <a:t>tuotetestaus</a:t>
            </a:r>
            <a:endParaRPr lang="fi-FI" sz="1100" dirty="0">
              <a:solidFill>
                <a:schemeClr val="tx1">
                  <a:lumMod val="75000"/>
                  <a:lumOff val="25000"/>
                </a:schemeClr>
              </a:solidFill>
            </a:endParaRPr>
          </a:p>
          <a:p>
            <a:pPr algn="ctr"/>
            <a:endParaRPr lang="fi-FI" sz="1100" b="1" dirty="0">
              <a:solidFill>
                <a:schemeClr val="tx1">
                  <a:lumMod val="75000"/>
                  <a:lumOff val="25000"/>
                </a:schemeClr>
              </a:solidFill>
            </a:endParaRPr>
          </a:p>
          <a:p>
            <a:pPr algn="ctr"/>
            <a:r>
              <a:rPr lang="fi-FI" sz="1100" b="1" dirty="0" smtClean="0">
                <a:solidFill>
                  <a:schemeClr val="tx1">
                    <a:lumMod val="75000"/>
                    <a:lumOff val="25000"/>
                  </a:schemeClr>
                </a:solidFill>
              </a:rPr>
              <a:t>Innovaatioihin kannustavat hankintamenettelyt</a:t>
            </a:r>
          </a:p>
          <a:p>
            <a:pPr marL="171450" indent="-171450" algn="ctr">
              <a:buFont typeface="Arial" panose="020B0604020202020204" pitchFamily="34" charset="0"/>
              <a:buChar char="•"/>
            </a:pPr>
            <a:r>
              <a:rPr lang="fi-FI" sz="1100" dirty="0" smtClean="0">
                <a:solidFill>
                  <a:schemeClr val="tx1">
                    <a:lumMod val="75000"/>
                    <a:lumOff val="25000"/>
                  </a:schemeClr>
                </a:solidFill>
              </a:rPr>
              <a:t>mm. neuvottelumenettelyt ja suunnittelukilpailut, innovaatiokumppanuus </a:t>
            </a:r>
          </a:p>
        </p:txBody>
      </p:sp>
      <p:sp>
        <p:nvSpPr>
          <p:cNvPr id="28" name="Pyöristetty suorakulmio 27"/>
          <p:cNvSpPr/>
          <p:nvPr/>
        </p:nvSpPr>
        <p:spPr>
          <a:xfrm>
            <a:off x="1959529" y="4464721"/>
            <a:ext cx="2647389" cy="1809126"/>
          </a:xfrm>
          <a:prstGeom prst="roundRect">
            <a:avLst/>
          </a:prstGeom>
          <a:solidFill>
            <a:schemeClr val="bg1">
              <a:alpha val="93000"/>
            </a:schemeClr>
          </a:solidFill>
          <a:ln>
            <a:solidFill>
              <a:srgbClr val="11C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b="1" dirty="0" smtClean="0">
                <a:solidFill>
                  <a:schemeClr val="tx1">
                    <a:lumMod val="75000"/>
                    <a:lumOff val="25000"/>
                  </a:schemeClr>
                </a:solidFill>
              </a:rPr>
              <a:t>Tulosten ja vaikutusten ostaminen</a:t>
            </a:r>
            <a:r>
              <a:rPr lang="fi-FI" sz="1100" dirty="0" smtClean="0">
                <a:solidFill>
                  <a:schemeClr val="tx1">
                    <a:lumMod val="75000"/>
                    <a:lumOff val="25000"/>
                  </a:schemeClr>
                </a:solidFill>
              </a:rPr>
              <a:t> </a:t>
            </a:r>
            <a:br>
              <a:rPr lang="fi-FI" sz="1100" dirty="0" smtClean="0">
                <a:solidFill>
                  <a:schemeClr val="tx1">
                    <a:lumMod val="75000"/>
                    <a:lumOff val="25000"/>
                  </a:schemeClr>
                </a:solidFill>
              </a:rPr>
            </a:br>
            <a:endParaRPr lang="fi-FI" sz="1100" dirty="0" smtClean="0">
              <a:solidFill>
                <a:schemeClr val="tx1">
                  <a:lumMod val="75000"/>
                  <a:lumOff val="25000"/>
                </a:schemeClr>
              </a:solidFill>
            </a:endParaRPr>
          </a:p>
          <a:p>
            <a:pPr algn="ctr"/>
            <a:r>
              <a:rPr lang="fi-FI" sz="1100" dirty="0" smtClean="0">
                <a:solidFill>
                  <a:schemeClr val="tx1">
                    <a:lumMod val="75000"/>
                    <a:lumOff val="25000"/>
                  </a:schemeClr>
                </a:solidFill>
              </a:rPr>
              <a:t>Jatkuvaan </a:t>
            </a:r>
            <a:r>
              <a:rPr lang="fi-FI" sz="1100" b="1" dirty="0" smtClean="0">
                <a:solidFill>
                  <a:schemeClr val="tx1">
                    <a:lumMod val="75000"/>
                    <a:lumOff val="25000"/>
                  </a:schemeClr>
                </a:solidFill>
              </a:rPr>
              <a:t>kehittämiseen ja </a:t>
            </a:r>
            <a:r>
              <a:rPr lang="fi-FI" sz="1100" b="1" dirty="0">
                <a:solidFill>
                  <a:schemeClr val="tx1">
                    <a:lumMod val="75000"/>
                    <a:lumOff val="25000"/>
                  </a:schemeClr>
                </a:solidFill>
              </a:rPr>
              <a:t>tuloksiin pääsemiseen </a:t>
            </a:r>
            <a:r>
              <a:rPr lang="fi-FI" sz="1100" b="1" dirty="0" smtClean="0">
                <a:solidFill>
                  <a:schemeClr val="tx1">
                    <a:lumMod val="75000"/>
                    <a:lumOff val="25000"/>
                  </a:schemeClr>
                </a:solidFill>
              </a:rPr>
              <a:t>kannustaminen </a:t>
            </a:r>
            <a:r>
              <a:rPr lang="fi-FI" sz="1100" dirty="0" smtClean="0">
                <a:solidFill>
                  <a:schemeClr val="tx1">
                    <a:lumMod val="75000"/>
                    <a:lumOff val="25000"/>
                  </a:schemeClr>
                </a:solidFill>
              </a:rPr>
              <a:t>sekä</a:t>
            </a:r>
            <a:r>
              <a:rPr lang="fi-FI" sz="1100" b="1" dirty="0" smtClean="0">
                <a:solidFill>
                  <a:schemeClr val="tx1">
                    <a:lumMod val="75000"/>
                    <a:lumOff val="25000"/>
                  </a:schemeClr>
                </a:solidFill>
              </a:rPr>
              <a:t> riskien jakaminen: </a:t>
            </a:r>
          </a:p>
          <a:p>
            <a:pPr marL="171450" lvl="0" indent="-171450" algn="ctr">
              <a:buFont typeface="Arial" panose="020B0604020202020204" pitchFamily="34" charset="0"/>
              <a:buChar char="•"/>
            </a:pPr>
            <a:r>
              <a:rPr lang="fi-FI" sz="1100" dirty="0" smtClean="0">
                <a:solidFill>
                  <a:schemeClr val="tx1">
                    <a:lumMod val="75000"/>
                    <a:lumOff val="25000"/>
                  </a:schemeClr>
                </a:solidFill>
              </a:rPr>
              <a:t>sopimuskannusteet</a:t>
            </a:r>
            <a:endParaRPr lang="fi-FI" sz="1100" dirty="0">
              <a:solidFill>
                <a:schemeClr val="tx1">
                  <a:lumMod val="75000"/>
                  <a:lumOff val="25000"/>
                </a:schemeClr>
              </a:solidFill>
            </a:endParaRPr>
          </a:p>
          <a:p>
            <a:pPr marL="171450" indent="-171450" algn="ctr">
              <a:buFont typeface="Arial" panose="020B0604020202020204" pitchFamily="34" charset="0"/>
              <a:buChar char="•"/>
            </a:pPr>
            <a:r>
              <a:rPr lang="fi-FI" sz="1100" dirty="0">
                <a:solidFill>
                  <a:schemeClr val="tx1">
                    <a:lumMod val="75000"/>
                    <a:lumOff val="25000"/>
                  </a:schemeClr>
                </a:solidFill>
              </a:rPr>
              <a:t>k</a:t>
            </a:r>
            <a:r>
              <a:rPr lang="fi-FI" sz="1100" dirty="0" smtClean="0">
                <a:solidFill>
                  <a:schemeClr val="tx1">
                    <a:lumMod val="75000"/>
                    <a:lumOff val="25000"/>
                  </a:schemeClr>
                </a:solidFill>
              </a:rPr>
              <a:t>umppanuussopimukset</a:t>
            </a:r>
            <a:r>
              <a:rPr lang="fi-FI" sz="1100" dirty="0">
                <a:solidFill>
                  <a:schemeClr val="tx1">
                    <a:lumMod val="75000"/>
                    <a:lumOff val="25000"/>
                  </a:schemeClr>
                </a:solidFill>
              </a:rPr>
              <a:t/>
            </a:r>
            <a:br>
              <a:rPr lang="fi-FI" sz="1100" dirty="0">
                <a:solidFill>
                  <a:schemeClr val="tx1">
                    <a:lumMod val="75000"/>
                    <a:lumOff val="25000"/>
                  </a:schemeClr>
                </a:solidFill>
              </a:rPr>
            </a:br>
            <a:r>
              <a:rPr lang="fi-FI" sz="1100" dirty="0">
                <a:solidFill>
                  <a:schemeClr val="tx1">
                    <a:lumMod val="75000"/>
                    <a:lumOff val="25000"/>
                  </a:schemeClr>
                </a:solidFill>
              </a:rPr>
              <a:t> esim. allianssi ja elinkaarimallit</a:t>
            </a:r>
          </a:p>
          <a:p>
            <a:pPr marL="171450" indent="-171450" algn="ctr">
              <a:buFont typeface="Arial" panose="020B0604020202020204" pitchFamily="34" charset="0"/>
              <a:buChar char="•"/>
            </a:pPr>
            <a:r>
              <a:rPr lang="fi-FI" sz="1100" dirty="0">
                <a:solidFill>
                  <a:schemeClr val="tx1">
                    <a:lumMod val="75000"/>
                    <a:lumOff val="25000"/>
                  </a:schemeClr>
                </a:solidFill>
              </a:rPr>
              <a:t>s</a:t>
            </a:r>
            <a:r>
              <a:rPr lang="fi-FI" sz="1100" dirty="0" smtClean="0">
                <a:solidFill>
                  <a:schemeClr val="tx1">
                    <a:lumMod val="75000"/>
                    <a:lumOff val="25000"/>
                  </a:schemeClr>
                </a:solidFill>
              </a:rPr>
              <a:t>opimuksen </a:t>
            </a:r>
            <a:r>
              <a:rPr lang="fi-FI" sz="1100" dirty="0">
                <a:solidFill>
                  <a:schemeClr val="tx1">
                    <a:lumMod val="75000"/>
                    <a:lumOff val="25000"/>
                  </a:schemeClr>
                </a:solidFill>
              </a:rPr>
              <a:t>aktiivinen </a:t>
            </a:r>
            <a:r>
              <a:rPr lang="fi-FI" sz="1100" dirty="0" smtClean="0">
                <a:solidFill>
                  <a:schemeClr val="tx1">
                    <a:lumMod val="75000"/>
                    <a:lumOff val="25000"/>
                  </a:schemeClr>
                </a:solidFill>
              </a:rPr>
              <a:t>hallinta</a:t>
            </a:r>
          </a:p>
        </p:txBody>
      </p:sp>
      <p:sp>
        <p:nvSpPr>
          <p:cNvPr id="29" name="Pyöristetty suorakulmio 28"/>
          <p:cNvSpPr/>
          <p:nvPr/>
        </p:nvSpPr>
        <p:spPr>
          <a:xfrm flipH="1">
            <a:off x="7984826" y="4464721"/>
            <a:ext cx="2552899" cy="1804494"/>
          </a:xfrm>
          <a:prstGeom prst="roundRect">
            <a:avLst/>
          </a:prstGeom>
          <a:solidFill>
            <a:schemeClr val="bg1">
              <a:alpha val="93000"/>
            </a:schemeClr>
          </a:solidFill>
          <a:ln>
            <a:solidFill>
              <a:srgbClr val="11C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a:solidFill>
                  <a:schemeClr val="tx1">
                    <a:lumMod val="75000"/>
                    <a:lumOff val="25000"/>
                  </a:schemeClr>
                </a:solidFill>
              </a:rPr>
              <a:t>Hankinnan kohteen </a:t>
            </a:r>
            <a:r>
              <a:rPr lang="fi-FI" sz="1100" dirty="0" smtClean="0">
                <a:solidFill>
                  <a:schemeClr val="tx1">
                    <a:lumMod val="75000"/>
                    <a:lumOff val="25000"/>
                  </a:schemeClr>
                </a:solidFill>
              </a:rPr>
              <a:t/>
            </a:r>
            <a:br>
              <a:rPr lang="fi-FI" sz="1100" dirty="0" smtClean="0">
                <a:solidFill>
                  <a:schemeClr val="tx1">
                    <a:lumMod val="75000"/>
                    <a:lumOff val="25000"/>
                  </a:schemeClr>
                </a:solidFill>
              </a:rPr>
            </a:br>
            <a:r>
              <a:rPr lang="fi-FI" sz="1100" b="1" dirty="0" smtClean="0">
                <a:solidFill>
                  <a:schemeClr val="tx1">
                    <a:lumMod val="75000"/>
                    <a:lumOff val="25000"/>
                  </a:schemeClr>
                </a:solidFill>
              </a:rPr>
              <a:t>kehittäminen</a:t>
            </a:r>
            <a:r>
              <a:rPr lang="fi-FI" sz="1100" dirty="0" smtClean="0">
                <a:solidFill>
                  <a:schemeClr val="tx1">
                    <a:lumMod val="75000"/>
                    <a:lumOff val="25000"/>
                  </a:schemeClr>
                </a:solidFill>
              </a:rPr>
              <a:t> </a:t>
            </a:r>
            <a:r>
              <a:rPr lang="fi-FI" sz="1100" b="1" dirty="0">
                <a:solidFill>
                  <a:schemeClr val="tx1">
                    <a:lumMod val="75000"/>
                    <a:lumOff val="25000"/>
                  </a:schemeClr>
                </a:solidFill>
              </a:rPr>
              <a:t>yhdessä</a:t>
            </a:r>
            <a:r>
              <a:rPr lang="fi-FI" sz="1100" dirty="0">
                <a:solidFill>
                  <a:schemeClr val="tx1">
                    <a:lumMod val="75000"/>
                    <a:lumOff val="25000"/>
                  </a:schemeClr>
                </a:solidFill>
              </a:rPr>
              <a:t> valitun toimittajan </a:t>
            </a:r>
            <a:r>
              <a:rPr lang="fi-FI" sz="1100" dirty="0" smtClean="0">
                <a:solidFill>
                  <a:schemeClr val="tx1">
                    <a:lumMod val="75000"/>
                    <a:lumOff val="25000"/>
                  </a:schemeClr>
                </a:solidFill>
              </a:rPr>
              <a:t>kanssa </a:t>
            </a:r>
            <a:endParaRPr lang="fi-FI" sz="1100" dirty="0">
              <a:solidFill>
                <a:schemeClr val="tx1">
                  <a:lumMod val="75000"/>
                  <a:lumOff val="25000"/>
                </a:schemeClr>
              </a:solidFill>
            </a:endParaRPr>
          </a:p>
        </p:txBody>
      </p:sp>
      <p:sp>
        <p:nvSpPr>
          <p:cNvPr id="30" name="Ellipsi 29"/>
          <p:cNvSpPr/>
          <p:nvPr/>
        </p:nvSpPr>
        <p:spPr>
          <a:xfrm>
            <a:off x="321709" y="2326968"/>
            <a:ext cx="663417" cy="663417"/>
          </a:xfrm>
          <a:prstGeom prst="ellipse">
            <a:avLst/>
          </a:prstGeom>
          <a:solidFill>
            <a:srgbClr val="D54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t>1</a:t>
            </a:r>
            <a:endParaRPr lang="fi-FI" dirty="0"/>
          </a:p>
        </p:txBody>
      </p:sp>
      <p:sp>
        <p:nvSpPr>
          <p:cNvPr id="31" name="Ellipsi 30"/>
          <p:cNvSpPr/>
          <p:nvPr/>
        </p:nvSpPr>
        <p:spPr>
          <a:xfrm>
            <a:off x="4449387" y="602501"/>
            <a:ext cx="663417" cy="663417"/>
          </a:xfrm>
          <a:prstGeom prst="ellipse">
            <a:avLst/>
          </a:prstGeom>
          <a:solidFill>
            <a:srgbClr val="7BA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t>2</a:t>
            </a:r>
            <a:endParaRPr lang="fi-FI" dirty="0"/>
          </a:p>
        </p:txBody>
      </p:sp>
      <p:sp>
        <p:nvSpPr>
          <p:cNvPr id="32" name="Ellipsi 31"/>
          <p:cNvSpPr/>
          <p:nvPr/>
        </p:nvSpPr>
        <p:spPr>
          <a:xfrm>
            <a:off x="8441267" y="2326968"/>
            <a:ext cx="663417" cy="663417"/>
          </a:xfrm>
          <a:prstGeom prst="ellipse">
            <a:avLst/>
          </a:prstGeom>
          <a:solidFill>
            <a:srgbClr val="FBB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t>3</a:t>
            </a:r>
            <a:endParaRPr lang="fi-FI" dirty="0"/>
          </a:p>
        </p:txBody>
      </p:sp>
      <p:sp>
        <p:nvSpPr>
          <p:cNvPr id="33" name="Ellipsi 32"/>
          <p:cNvSpPr/>
          <p:nvPr/>
        </p:nvSpPr>
        <p:spPr>
          <a:xfrm>
            <a:off x="7640242" y="5038860"/>
            <a:ext cx="663417" cy="663417"/>
          </a:xfrm>
          <a:prstGeom prst="ellipse">
            <a:avLst/>
          </a:prstGeom>
          <a:solidFill>
            <a:srgbClr val="9B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t>4</a:t>
            </a:r>
            <a:endParaRPr lang="fi-FI" dirty="0"/>
          </a:p>
        </p:txBody>
      </p:sp>
      <p:sp>
        <p:nvSpPr>
          <p:cNvPr id="34" name="Ellipsi 33"/>
          <p:cNvSpPr/>
          <p:nvPr/>
        </p:nvSpPr>
        <p:spPr>
          <a:xfrm>
            <a:off x="1636611" y="5038860"/>
            <a:ext cx="663417" cy="663417"/>
          </a:xfrm>
          <a:prstGeom prst="ellipse">
            <a:avLst/>
          </a:prstGeom>
          <a:solidFill>
            <a:srgbClr val="1B6D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t>5</a:t>
            </a:r>
            <a:endParaRPr lang="fi-FI" dirty="0"/>
          </a:p>
        </p:txBody>
      </p:sp>
      <p:sp>
        <p:nvSpPr>
          <p:cNvPr id="39" name="Dian numeron paikkamerkki 8"/>
          <p:cNvSpPr txBox="1">
            <a:spLocks/>
          </p:cNvSpPr>
          <p:nvPr/>
        </p:nvSpPr>
        <p:spPr>
          <a:xfrm>
            <a:off x="0" y="6446837"/>
            <a:ext cx="1312025" cy="365125"/>
          </a:xfrm>
          <a:prstGeom prst="rect">
            <a:avLst/>
          </a:prstGeom>
        </p:spPr>
        <p:txBody>
          <a:bodyPr vert="horz" lIns="91440" tIns="45720" rIns="91440" bIns="45720" rtlCol="0" anchor="ctr"/>
          <a:lstStyle>
            <a:defPPr>
              <a:defRPr lang="fi-FI"/>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dirty="0" smtClean="0">
                <a:ln>
                  <a:noFill/>
                </a:ln>
                <a:solidFill>
                  <a:srgbClr val="FFFFFF"/>
                </a:solidFill>
                <a:effectLst/>
                <a:uLnTx/>
                <a:uFillTx/>
                <a:latin typeface="Calibri" panose="020F0502020204030204"/>
                <a:ea typeface="+mn-ea"/>
                <a:cs typeface="+mn-cs"/>
              </a:rPr>
              <a:t>7</a:t>
            </a:r>
            <a:endParaRPr kumimoji="0" lang="fi-FI"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8" name="Suorakulmio 37">
            <a:hlinkClick r:id="rId4" action="ppaction://hlinksldjump"/>
          </p:cNvPr>
          <p:cNvSpPr/>
          <p:nvPr/>
        </p:nvSpPr>
        <p:spPr>
          <a:xfrm>
            <a:off x="10617957" y="6457929"/>
            <a:ext cx="1405519" cy="3669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a:t>
            </a:r>
            <a:r>
              <a:rPr lang="fi-FI" sz="1200" dirty="0"/>
              <a:t> </a:t>
            </a:r>
            <a:r>
              <a:rPr lang="fi-FI" sz="1200" dirty="0" smtClean="0"/>
              <a:t>ALKUUN</a:t>
            </a:r>
            <a:endParaRPr lang="fi-FI" sz="1200" dirty="0"/>
          </a:p>
        </p:txBody>
      </p:sp>
      <p:sp>
        <p:nvSpPr>
          <p:cNvPr id="21" name="Tekstiruutu 20"/>
          <p:cNvSpPr txBox="1"/>
          <p:nvPr/>
        </p:nvSpPr>
        <p:spPr>
          <a:xfrm>
            <a:off x="32370" y="19363"/>
            <a:ext cx="4162926" cy="1135049"/>
          </a:xfrm>
          <a:prstGeom prst="rect">
            <a:avLst/>
          </a:prstGeom>
          <a:solidFill>
            <a:schemeClr val="bg1"/>
          </a:solid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fi-FI"/>
            </a:defPPr>
            <a:lvl1pPr>
              <a:defRPr sz="1200" b="1">
                <a:solidFill>
                  <a:schemeClr val="tx1">
                    <a:lumMod val="75000"/>
                    <a:lumOff val="2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fi-FI" sz="2000" dirty="0" smtClean="0"/>
          </a:p>
          <a:p>
            <a:pPr algn="ctr"/>
            <a:r>
              <a:rPr lang="fi-FI" sz="2000" dirty="0" smtClean="0"/>
              <a:t>Mitä </a:t>
            </a:r>
            <a:r>
              <a:rPr lang="fi-FI" sz="2000" dirty="0"/>
              <a:t>innovatiivinen hankinta </a:t>
            </a:r>
            <a:r>
              <a:rPr lang="fi-FI" sz="2000" dirty="0" smtClean="0"/>
              <a:t>on? </a:t>
            </a:r>
          </a:p>
          <a:p>
            <a:endParaRPr lang="fi-FI" sz="2000" dirty="0"/>
          </a:p>
        </p:txBody>
      </p:sp>
      <p:sp>
        <p:nvSpPr>
          <p:cNvPr id="22" name="Alatunnisteen paikkamerkki 9"/>
          <p:cNvSpPr>
            <a:spLocks noGrp="1"/>
          </p:cNvSpPr>
          <p:nvPr>
            <p:ph type="ftr" sz="quarter" idx="11"/>
          </p:nvPr>
        </p:nvSpPr>
        <p:spPr>
          <a:xfrm>
            <a:off x="3686184" y="6459787"/>
            <a:ext cx="4822804" cy="365125"/>
          </a:xfrm>
        </p:spPr>
        <p:txBody>
          <a:bodyPr/>
          <a:lstStyle/>
          <a:p>
            <a:r>
              <a:rPr lang="fi-FI" smtClean="0"/>
              <a:t>INNOVATIIVINEN HANKINTA</a:t>
            </a:r>
            <a:endParaRPr lang="fi-FI" dirty="0"/>
          </a:p>
        </p:txBody>
      </p:sp>
      <p:pic>
        <p:nvPicPr>
          <p:cNvPr id="23" name="Kuva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8666" y="6499928"/>
            <a:ext cx="2323691" cy="284841"/>
          </a:xfrm>
          <a:prstGeom prst="rect">
            <a:avLst/>
          </a:prstGeom>
        </p:spPr>
      </p:pic>
    </p:spTree>
    <p:extLst>
      <p:ext uri="{BB962C8B-B14F-4D97-AF65-F5344CB8AC3E}">
        <p14:creationId xmlns:p14="http://schemas.microsoft.com/office/powerpoint/2010/main" val="1261500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Suorakulmio 13"/>
          <p:cNvSpPr/>
          <p:nvPr/>
        </p:nvSpPr>
        <p:spPr>
          <a:xfrm>
            <a:off x="5734208" y="1809024"/>
            <a:ext cx="4038353" cy="33203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400" b="1" i="1" dirty="0">
                <a:solidFill>
                  <a:prstClr val="black">
                    <a:lumMod val="75000"/>
                    <a:lumOff val="25000"/>
                  </a:prstClr>
                </a:solidFill>
              </a:rPr>
              <a:t>Allianssin keskeiset elementit ovat:</a:t>
            </a:r>
          </a:p>
        </p:txBody>
      </p:sp>
      <p:sp>
        <p:nvSpPr>
          <p:cNvPr id="11" name="Suorakulmio 10"/>
          <p:cNvSpPr/>
          <p:nvPr/>
        </p:nvSpPr>
        <p:spPr>
          <a:xfrm>
            <a:off x="906348" y="1809024"/>
            <a:ext cx="4381684" cy="419635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2" name="Otsikko 1"/>
          <p:cNvSpPr>
            <a:spLocks noGrp="1"/>
          </p:cNvSpPr>
          <p:nvPr>
            <p:ph type="title"/>
          </p:nvPr>
        </p:nvSpPr>
        <p:spPr/>
        <p:txBody>
          <a:bodyPr/>
          <a:lstStyle/>
          <a:p>
            <a:r>
              <a:rPr lang="fi-FI" dirty="0" smtClean="0"/>
              <a:t>Toteutusmuotona allianssi</a:t>
            </a:r>
            <a:endParaRPr lang="fi-FI" dirty="0"/>
          </a:p>
        </p:txBody>
      </p:sp>
      <p:sp>
        <p:nvSpPr>
          <p:cNvPr id="3" name="Sisällön paikkamerkki 2"/>
          <p:cNvSpPr>
            <a:spLocks noGrp="1"/>
          </p:cNvSpPr>
          <p:nvPr>
            <p:ph idx="1"/>
          </p:nvPr>
        </p:nvSpPr>
        <p:spPr>
          <a:xfrm>
            <a:off x="5749295" y="2188807"/>
            <a:ext cx="4308620" cy="4102462"/>
          </a:xfrm>
        </p:spPr>
        <p:txBody>
          <a:bodyPr>
            <a:noAutofit/>
          </a:bodyPr>
          <a:lstStyle/>
          <a:p>
            <a:r>
              <a:rPr lang="fi-FI" sz="1000" b="1" dirty="0" smtClean="0"/>
              <a:t>Aikainen </a:t>
            </a:r>
            <a:r>
              <a:rPr lang="fi-FI" sz="1000" b="1" dirty="0"/>
              <a:t>integrointi</a:t>
            </a:r>
            <a:r>
              <a:rPr lang="fi-FI" sz="1000" dirty="0"/>
              <a:t>: hankkeen keskeisten toimijoiden valinta aikaisessa vaiheessa suunnittelemaan hanke ja sen toteutus yhdessä</a:t>
            </a:r>
          </a:p>
          <a:p>
            <a:r>
              <a:rPr lang="fi-FI" sz="1000" b="1" dirty="0" smtClean="0"/>
              <a:t>Yhteiset </a:t>
            </a:r>
            <a:r>
              <a:rPr lang="fi-FI" sz="1000" b="1" dirty="0"/>
              <a:t>tavoitteet</a:t>
            </a:r>
            <a:r>
              <a:rPr lang="fi-FI" sz="1000" dirty="0"/>
              <a:t>: tilaajan hankkeelle asettamat kaikille sopimusosapuolille yhteiset tavoitteet ja reunaehdot</a:t>
            </a:r>
          </a:p>
          <a:p>
            <a:r>
              <a:rPr lang="fi-FI" sz="1000" b="1" dirty="0" smtClean="0"/>
              <a:t>Yhteinen </a:t>
            </a:r>
            <a:r>
              <a:rPr lang="fi-FI" sz="1000" b="1" dirty="0"/>
              <a:t>organisaatio</a:t>
            </a:r>
            <a:r>
              <a:rPr lang="fi-FI" sz="1000" dirty="0"/>
              <a:t>: sopimusosapuolten yhteinen organisaatio, jossa noudatetaan yhteistä ja </a:t>
            </a:r>
            <a:r>
              <a:rPr lang="fi-FI" sz="1000" dirty="0" smtClean="0"/>
              <a:t>yksimielistä </a:t>
            </a:r>
            <a:r>
              <a:rPr lang="fi-FI" sz="1000" dirty="0"/>
              <a:t>päätöksentekoa</a:t>
            </a:r>
          </a:p>
          <a:p>
            <a:r>
              <a:rPr lang="fi-FI" sz="1000" b="1" dirty="0" smtClean="0"/>
              <a:t>Yhteinen </a:t>
            </a:r>
            <a:r>
              <a:rPr lang="fi-FI" sz="1000" b="1" dirty="0"/>
              <a:t>sopimus</a:t>
            </a:r>
            <a:r>
              <a:rPr lang="fi-FI" sz="1000" dirty="0"/>
              <a:t>: yksi yhteinen kaikkien osapuolten allekirjoittama sopimus, jossa sovitaan </a:t>
            </a:r>
            <a:r>
              <a:rPr lang="fi-FI" sz="1000" dirty="0" smtClean="0"/>
              <a:t>hankkeen </a:t>
            </a:r>
            <a:r>
              <a:rPr lang="fi-FI" sz="1000" dirty="0"/>
              <a:t>tavoitteista, toimintamallista ja kaupallisesta mallista</a:t>
            </a:r>
          </a:p>
          <a:p>
            <a:r>
              <a:rPr lang="fi-FI" sz="1000" b="1" dirty="0" smtClean="0"/>
              <a:t>Yhteinen </a:t>
            </a:r>
            <a:r>
              <a:rPr lang="fi-FI" sz="1000" b="1" dirty="0"/>
              <a:t>kaupallinen malli</a:t>
            </a:r>
            <a:r>
              <a:rPr lang="fi-FI" sz="1000" dirty="0"/>
              <a:t>: yhteinen korvattaviin kustannuksiin, palkkioon ja kannustinmalliin </a:t>
            </a:r>
            <a:r>
              <a:rPr lang="fi-FI" sz="1000" dirty="0" smtClean="0"/>
              <a:t>perustuva </a:t>
            </a:r>
            <a:r>
              <a:rPr lang="fi-FI" sz="1000" dirty="0"/>
              <a:t>ansaintalogiikka</a:t>
            </a:r>
          </a:p>
          <a:p>
            <a:r>
              <a:rPr lang="fi-FI" sz="1000" b="1" dirty="0" smtClean="0"/>
              <a:t>Riskien </a:t>
            </a:r>
            <a:r>
              <a:rPr lang="fi-FI" sz="1000" b="1" dirty="0"/>
              <a:t>ja hyötyjen jakaminen</a:t>
            </a:r>
            <a:r>
              <a:rPr lang="fi-FI" sz="1000" dirty="0"/>
              <a:t>: hankkeen toteutukseen liittyvien riskien ja hyötyjen jakaminen </a:t>
            </a:r>
            <a:r>
              <a:rPr lang="fi-FI" sz="1000" dirty="0" smtClean="0"/>
              <a:t>sopimusosapuolten </a:t>
            </a:r>
            <a:r>
              <a:rPr lang="fi-FI" sz="1000" dirty="0"/>
              <a:t>kesken kaupallisessa mallissa sovittujen periaatteiden mukaisesti</a:t>
            </a:r>
          </a:p>
          <a:p>
            <a:r>
              <a:rPr lang="fi-FI" sz="1000" b="1" dirty="0" smtClean="0"/>
              <a:t>Avoimet </a:t>
            </a:r>
            <a:r>
              <a:rPr lang="fi-FI" sz="1000" b="1" dirty="0"/>
              <a:t>kirjat</a:t>
            </a:r>
            <a:r>
              <a:rPr lang="fi-FI" sz="1000" dirty="0"/>
              <a:t>: open </a:t>
            </a:r>
            <a:r>
              <a:rPr lang="fi-FI" sz="1000" dirty="0" err="1"/>
              <a:t>book</a:t>
            </a:r>
            <a:r>
              <a:rPr lang="fi-FI" sz="1000" dirty="0"/>
              <a:t> -periaate, jossa sopimusosapuolet jakavat projektiin liittyvän kustannus-informaation projektin allianssiosapuolten kesken myös sellaisilta osin, jotka on tavallisesti pidetty salassa</a:t>
            </a:r>
          </a:p>
          <a:p>
            <a:pPr marL="0" indent="0">
              <a:buNone/>
            </a:pPr>
            <a:r>
              <a:rPr lang="fi-FI" sz="1000" dirty="0"/>
              <a:t>Allianssin toimintakulttuuriin kuuluvat </a:t>
            </a:r>
            <a:r>
              <a:rPr lang="fi-FI" sz="1000" dirty="0" smtClean="0"/>
              <a:t>lisäksi:</a:t>
            </a:r>
          </a:p>
          <a:p>
            <a:r>
              <a:rPr lang="fi-FI" sz="1000" b="1" dirty="0" smtClean="0"/>
              <a:t>Jatkuva parantaminen</a:t>
            </a:r>
            <a:r>
              <a:rPr lang="fi-FI" sz="1000" dirty="0" smtClean="0"/>
              <a:t> ja</a:t>
            </a:r>
            <a:r>
              <a:rPr lang="fi-FI" sz="1000" b="1" dirty="0" smtClean="0"/>
              <a:t> luottamuksen rakentaminen</a:t>
            </a:r>
            <a:endParaRPr lang="fi-FI" sz="1000" dirty="0"/>
          </a:p>
        </p:txBody>
      </p:sp>
      <p:sp>
        <p:nvSpPr>
          <p:cNvPr id="5" name="Dian numeron paikkamerkki 4"/>
          <p:cNvSpPr>
            <a:spLocks noGrp="1"/>
          </p:cNvSpPr>
          <p:nvPr>
            <p:ph type="sldNum" sz="quarter" idx="12"/>
          </p:nvPr>
        </p:nvSpPr>
        <p:spPr/>
        <p:txBody>
          <a:bodyPr/>
          <a:lstStyle/>
          <a:p>
            <a:fld id="{35702E44-7133-4039-AFB2-677BAF16ACB9}" type="slidenum">
              <a:rPr lang="fi-FI" smtClean="0"/>
              <a:pPr/>
              <a:t>70</a:t>
            </a:fld>
            <a:endParaRPr lang="fi-FI"/>
          </a:p>
        </p:txBody>
      </p:sp>
      <p:pic>
        <p:nvPicPr>
          <p:cNvPr id="6" name="Kuva 5">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9356" y="1651643"/>
            <a:ext cx="1212647" cy="1183899"/>
          </a:xfrm>
          <a:prstGeom prst="rect">
            <a:avLst/>
          </a:prstGeom>
        </p:spPr>
      </p:pic>
      <p:pic>
        <p:nvPicPr>
          <p:cNvPr id="7" name="Kuva 6">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7384" y="3677856"/>
            <a:ext cx="1008212" cy="991559"/>
          </a:xfrm>
          <a:prstGeom prst="rect">
            <a:avLst/>
          </a:prstGeom>
        </p:spPr>
      </p:pic>
      <p:sp>
        <p:nvSpPr>
          <p:cNvPr id="8" name="Tekstiruutu 7"/>
          <p:cNvSpPr txBox="1"/>
          <p:nvPr/>
        </p:nvSpPr>
        <p:spPr>
          <a:xfrm>
            <a:off x="10180639" y="2661238"/>
            <a:ext cx="1878815" cy="553998"/>
          </a:xfrm>
          <a:prstGeom prst="rect">
            <a:avLst/>
          </a:prstGeom>
          <a:noFill/>
        </p:spPr>
        <p:txBody>
          <a:bodyPr wrap="square" rtlCol="0">
            <a:spAutoFit/>
          </a:bodyPr>
          <a:lstStyle/>
          <a:p>
            <a:pPr algn="ctr"/>
            <a:r>
              <a:rPr lang="fi-FI" sz="1000" dirty="0" smtClean="0">
                <a:solidFill>
                  <a:prstClr val="black">
                    <a:lumMod val="75000"/>
                    <a:lumOff val="25000"/>
                  </a:prstClr>
                </a:solidFill>
              </a:rPr>
              <a:t>Tietopankissa</a:t>
            </a:r>
            <a:endParaRPr lang="fi-FI" sz="1000" dirty="0">
              <a:solidFill>
                <a:prstClr val="black">
                  <a:lumMod val="75000"/>
                  <a:lumOff val="25000"/>
                </a:prstClr>
              </a:solidFill>
            </a:endParaRPr>
          </a:p>
          <a:p>
            <a:pPr algn="ctr"/>
            <a:r>
              <a:rPr lang="fi-FI" sz="1000" dirty="0">
                <a:solidFill>
                  <a:prstClr val="black">
                    <a:lumMod val="75000"/>
                    <a:lumOff val="25000"/>
                  </a:prstClr>
                </a:solidFill>
              </a:rPr>
              <a:t>- Rantaväylän tunneli</a:t>
            </a:r>
          </a:p>
          <a:p>
            <a:pPr algn="ctr"/>
            <a:r>
              <a:rPr lang="fi-FI" sz="1000" dirty="0">
                <a:solidFill>
                  <a:prstClr val="black">
                    <a:lumMod val="75000"/>
                    <a:lumOff val="25000"/>
                  </a:prstClr>
                </a:solidFill>
              </a:rPr>
              <a:t>- </a:t>
            </a:r>
            <a:r>
              <a:rPr lang="fi-FI" sz="1000" dirty="0" err="1">
                <a:solidFill>
                  <a:prstClr val="black">
                    <a:lumMod val="75000"/>
                    <a:lumOff val="25000"/>
                  </a:prstClr>
                </a:solidFill>
              </a:rPr>
              <a:t>Tesoman</a:t>
            </a:r>
            <a:r>
              <a:rPr lang="fi-FI" sz="1000" dirty="0">
                <a:solidFill>
                  <a:prstClr val="black">
                    <a:lumMod val="75000"/>
                    <a:lumOff val="25000"/>
                  </a:prstClr>
                </a:solidFill>
              </a:rPr>
              <a:t> hyvinvointikeskus</a:t>
            </a:r>
          </a:p>
        </p:txBody>
      </p:sp>
      <p:sp>
        <p:nvSpPr>
          <p:cNvPr id="9" name="Tekstiruutu 8"/>
          <p:cNvSpPr txBox="1"/>
          <p:nvPr/>
        </p:nvSpPr>
        <p:spPr>
          <a:xfrm>
            <a:off x="10084731" y="4679996"/>
            <a:ext cx="2042834" cy="553998"/>
          </a:xfrm>
          <a:prstGeom prst="rect">
            <a:avLst/>
          </a:prstGeom>
          <a:noFill/>
        </p:spPr>
        <p:txBody>
          <a:bodyPr wrap="square" rtlCol="0">
            <a:spAutoFit/>
          </a:bodyPr>
          <a:lstStyle/>
          <a:p>
            <a:pPr algn="ctr"/>
            <a:r>
              <a:rPr lang="fi-FI" sz="1000" dirty="0" smtClean="0">
                <a:solidFill>
                  <a:prstClr val="black">
                    <a:lumMod val="75000"/>
                    <a:lumOff val="25000"/>
                  </a:prstClr>
                </a:solidFill>
              </a:rPr>
              <a:t>Case-pankista Rantatunneli- hankinnan kokemuksia ja tarjouspyyntöasiakirjoja</a:t>
            </a:r>
            <a:endParaRPr lang="fi-FI" sz="1000" dirty="0">
              <a:solidFill>
                <a:prstClr val="black">
                  <a:lumMod val="75000"/>
                  <a:lumOff val="25000"/>
                </a:prstClr>
              </a:solidFill>
            </a:endParaRPr>
          </a:p>
        </p:txBody>
      </p:sp>
      <p:sp>
        <p:nvSpPr>
          <p:cNvPr id="10" name="Tekstiruutu 9"/>
          <p:cNvSpPr txBox="1"/>
          <p:nvPr/>
        </p:nvSpPr>
        <p:spPr>
          <a:xfrm>
            <a:off x="1097280" y="1934991"/>
            <a:ext cx="4174959" cy="4154984"/>
          </a:xfrm>
          <a:prstGeom prst="rect">
            <a:avLst/>
          </a:prstGeom>
          <a:noFill/>
        </p:spPr>
        <p:txBody>
          <a:bodyPr wrap="square" rtlCol="0">
            <a:spAutoFit/>
          </a:bodyPr>
          <a:lstStyle/>
          <a:p>
            <a:r>
              <a:rPr lang="fi-FI" sz="1200" dirty="0">
                <a:solidFill>
                  <a:prstClr val="black">
                    <a:lumMod val="75000"/>
                    <a:lumOff val="25000"/>
                  </a:prstClr>
                </a:solidFill>
              </a:rPr>
              <a:t>Allianssimalli on integroitu toteutusmalli, jossa yhteistoiminta varmistetaan allianssisopimuksella ja kaupallisella mallilla. Allianssimallissa noudatetaan hankkeen parhaaksi -periaatetta, jonka mukaan ratkaisut ja päätökset tehdään aina optimoimalla koko hankkeen etua. Periaatteen tarkoitus on varmistaa sopimusosapuolten yhteinen hyötyjen jakaminen. </a:t>
            </a:r>
          </a:p>
          <a:p>
            <a:endParaRPr lang="fi-FI" sz="1200" dirty="0">
              <a:solidFill>
                <a:prstClr val="black">
                  <a:lumMod val="75000"/>
                  <a:lumOff val="25000"/>
                </a:prstClr>
              </a:solidFill>
            </a:endParaRPr>
          </a:p>
          <a:p>
            <a:r>
              <a:rPr lang="fi-FI" sz="1200" dirty="0" smtClean="0">
                <a:solidFill>
                  <a:prstClr val="black">
                    <a:lumMod val="75000"/>
                    <a:lumOff val="25000"/>
                  </a:prstClr>
                </a:solidFill>
              </a:rPr>
              <a:t>Allianssihanke </a:t>
            </a:r>
            <a:r>
              <a:rPr lang="fi-FI" sz="1200" dirty="0">
                <a:solidFill>
                  <a:prstClr val="black">
                    <a:lumMod val="75000"/>
                    <a:lumOff val="25000"/>
                  </a:prstClr>
                </a:solidFill>
              </a:rPr>
              <a:t>toteutetaan peräkkäisinä kehitys- ja toteutusvaiheina (KAS ja TAS). Kehitysvaiheessa </a:t>
            </a:r>
            <a:r>
              <a:rPr lang="fi-FI" sz="1200" dirty="0" smtClean="0">
                <a:solidFill>
                  <a:prstClr val="black">
                    <a:lumMod val="75000"/>
                    <a:lumOff val="25000"/>
                  </a:prstClr>
                </a:solidFill>
              </a:rPr>
              <a:t>sopimusosapuolet </a:t>
            </a:r>
            <a:r>
              <a:rPr lang="fi-FI" sz="1200" dirty="0">
                <a:solidFill>
                  <a:prstClr val="black">
                    <a:lumMod val="75000"/>
                    <a:lumOff val="25000"/>
                  </a:prstClr>
                </a:solidFill>
              </a:rPr>
              <a:t>suunnittelevat yhdessä hankkeen sisällön ja toteutuksen sekä määrittävät sen </a:t>
            </a:r>
            <a:r>
              <a:rPr lang="fi-FI" sz="1200" dirty="0" smtClean="0">
                <a:solidFill>
                  <a:prstClr val="black">
                    <a:lumMod val="75000"/>
                    <a:lumOff val="25000"/>
                  </a:prstClr>
                </a:solidFill>
              </a:rPr>
              <a:t>tavoitekustannuksen </a:t>
            </a:r>
            <a:r>
              <a:rPr lang="fi-FI" sz="1200" dirty="0">
                <a:solidFill>
                  <a:prstClr val="black">
                    <a:lumMod val="75000"/>
                    <a:lumOff val="25000"/>
                  </a:prstClr>
                </a:solidFill>
              </a:rPr>
              <a:t>ja tilaajan asettamien tavoitteiden mittarit. Kehitysvaiheen päätyttyä Tilaaja päättää </a:t>
            </a:r>
            <a:r>
              <a:rPr lang="fi-FI" sz="1200" dirty="0" smtClean="0">
                <a:solidFill>
                  <a:prstClr val="black">
                    <a:lumMod val="75000"/>
                    <a:lumOff val="25000"/>
                  </a:prstClr>
                </a:solidFill>
              </a:rPr>
              <a:t>erikseen siirtymisestä </a:t>
            </a:r>
            <a:r>
              <a:rPr lang="fi-FI" sz="1200" dirty="0">
                <a:solidFill>
                  <a:prstClr val="black">
                    <a:lumMod val="75000"/>
                    <a:lumOff val="25000"/>
                  </a:prstClr>
                </a:solidFill>
              </a:rPr>
              <a:t>toteutusvaiheeseen </a:t>
            </a:r>
            <a:r>
              <a:rPr lang="fi-FI" sz="1200" dirty="0" smtClean="0">
                <a:solidFill>
                  <a:prstClr val="black">
                    <a:lumMod val="75000"/>
                    <a:lumOff val="25000"/>
                  </a:prstClr>
                </a:solidFill>
              </a:rPr>
              <a:t>kehitysvaiheen </a:t>
            </a:r>
            <a:r>
              <a:rPr lang="fi-FI" sz="1200" dirty="0">
                <a:solidFill>
                  <a:prstClr val="black">
                    <a:lumMod val="75000"/>
                    <a:lumOff val="25000"/>
                  </a:prstClr>
                </a:solidFill>
              </a:rPr>
              <a:t>tuotosten perusteella. Kehitys- ja toteutusvaiheista tehdään molemmista omat sopimukset. Tilaaja maksaa muille allianssiosapuolille korvattavat kustannukset kaupallisen mallin periaatteiden mukaisesti</a:t>
            </a:r>
            <a:r>
              <a:rPr lang="fi-FI" sz="1200" dirty="0">
                <a:solidFill>
                  <a:prstClr val="black"/>
                </a:solidFill>
              </a:rPr>
              <a:t>. </a:t>
            </a:r>
          </a:p>
          <a:p>
            <a:endParaRPr lang="fi-FI" sz="1200" dirty="0" smtClean="0">
              <a:solidFill>
                <a:prstClr val="black"/>
              </a:solidFill>
            </a:endParaRPr>
          </a:p>
          <a:p>
            <a:endParaRPr lang="fi-FI" sz="1200" dirty="0">
              <a:solidFill>
                <a:prstClr val="black"/>
              </a:solidFill>
            </a:endParaRPr>
          </a:p>
          <a:p>
            <a:endParaRPr lang="fi-FI" sz="1200" dirty="0">
              <a:solidFill>
                <a:prstClr val="black"/>
              </a:solidFill>
            </a:endParaRPr>
          </a:p>
          <a:p>
            <a:endParaRPr lang="fi-FI" sz="1200" dirty="0">
              <a:solidFill>
                <a:prstClr val="black"/>
              </a:solidFill>
            </a:endParaRPr>
          </a:p>
        </p:txBody>
      </p:sp>
      <p:pic>
        <p:nvPicPr>
          <p:cNvPr id="19" name="Kuva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8203">
            <a:off x="11394174" y="2407570"/>
            <a:ext cx="352493" cy="352493"/>
          </a:xfrm>
          <a:prstGeom prst="rect">
            <a:avLst/>
          </a:prstGeom>
          <a:noFill/>
        </p:spPr>
      </p:pic>
      <p:pic>
        <p:nvPicPr>
          <p:cNvPr id="20" name="Kuva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8203">
            <a:off x="11396612" y="4356360"/>
            <a:ext cx="352493" cy="352493"/>
          </a:xfrm>
          <a:prstGeom prst="rect">
            <a:avLst/>
          </a:prstGeom>
          <a:noFill/>
        </p:spPr>
      </p:pic>
      <p:sp>
        <p:nvSpPr>
          <p:cNvPr id="21" name="Ellipsi 20">
            <a:hlinkClick r:id="" action="ppaction://customshow?id=82&amp;return=true"/>
          </p:cNvPr>
          <p:cNvSpPr/>
          <p:nvPr/>
        </p:nvSpPr>
        <p:spPr>
          <a:xfrm>
            <a:off x="8500411" y="289389"/>
            <a:ext cx="1469818" cy="1433701"/>
          </a:xfrm>
          <a:prstGeom prst="ellipse">
            <a:avLst/>
          </a:prstGeom>
          <a:solidFill>
            <a:schemeClr val="bg1"/>
          </a:solid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23">
              <a:lnSpc>
                <a:spcPct val="90000"/>
              </a:lnSpc>
              <a:spcBef>
                <a:spcPts val="1200"/>
              </a:spcBef>
              <a:spcAft>
                <a:spcPts val="201"/>
              </a:spcAft>
              <a:buClr>
                <a:srgbClr val="63CADE"/>
              </a:buClr>
              <a:buSzPct val="100000"/>
            </a:pPr>
            <a:r>
              <a:rPr lang="fi-FI" sz="1400" dirty="0">
                <a:solidFill>
                  <a:prstClr val="black">
                    <a:lumMod val="75000"/>
                    <a:lumOff val="25000"/>
                  </a:prstClr>
                </a:solidFill>
              </a:rPr>
              <a:t>Tesoman </a:t>
            </a:r>
            <a:r>
              <a:rPr lang="fi-FI" sz="1400" dirty="0" smtClean="0">
                <a:solidFill>
                  <a:prstClr val="black">
                    <a:lumMod val="75000"/>
                    <a:lumOff val="25000"/>
                  </a:prstClr>
                </a:solidFill>
              </a:rPr>
              <a:t>hyvinvointi-keskuksen allianssi-hankinta</a:t>
            </a:r>
            <a:endParaRPr lang="fi-FI" sz="1400" dirty="0">
              <a:solidFill>
                <a:prstClr val="black">
                  <a:lumMod val="75000"/>
                  <a:lumOff val="25000"/>
                </a:prstClr>
              </a:solidFill>
            </a:endParaRPr>
          </a:p>
        </p:txBody>
      </p:sp>
      <p:pic>
        <p:nvPicPr>
          <p:cNvPr id="23" name="Kuva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8203">
            <a:off x="9519534" y="1443633"/>
            <a:ext cx="352493" cy="352493"/>
          </a:xfrm>
          <a:prstGeom prst="rect">
            <a:avLst/>
          </a:prstGeom>
          <a:noFill/>
        </p:spPr>
      </p:pic>
      <p:sp>
        <p:nvSpPr>
          <p:cNvPr id="22" name="Alatunnisteen paikkamerkki 9"/>
          <p:cNvSpPr>
            <a:spLocks noGrp="1"/>
          </p:cNvSpPr>
          <p:nvPr>
            <p:ph type="ftr" sz="quarter" idx="11"/>
          </p:nvPr>
        </p:nvSpPr>
        <p:spPr>
          <a:xfrm>
            <a:off x="3686184" y="6459787"/>
            <a:ext cx="4822804" cy="365125"/>
          </a:xfrm>
        </p:spPr>
        <p:txBody>
          <a:bodyPr/>
          <a:lstStyle/>
          <a:p>
            <a:r>
              <a:rPr lang="fi-FI" dirty="0" smtClean="0"/>
              <a:t>HANKINNAN SUUNNITTELU</a:t>
            </a:r>
            <a:endParaRPr lang="fi-FI" dirty="0"/>
          </a:p>
        </p:txBody>
      </p:sp>
      <p:sp>
        <p:nvSpPr>
          <p:cNvPr id="25" name="Suorakulmio 24">
            <a:hlinkClick r:id="rId7"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solidFill>
                  <a:prstClr val="white"/>
                </a:solidFill>
              </a:rPr>
              <a:t>PALAA ALKUUN</a:t>
            </a:r>
            <a:endParaRPr lang="fi-FI" sz="1200" dirty="0">
              <a:solidFill>
                <a:prstClr val="white"/>
              </a:solidFill>
            </a:endParaRPr>
          </a:p>
        </p:txBody>
      </p:sp>
    </p:spTree>
    <p:extLst>
      <p:ext uri="{BB962C8B-B14F-4D97-AF65-F5344CB8AC3E}">
        <p14:creationId xmlns:p14="http://schemas.microsoft.com/office/powerpoint/2010/main" val="2675028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Toteutusmuotona </a:t>
            </a:r>
            <a:r>
              <a:rPr lang="fi-FI" dirty="0" err="1" smtClean="0"/>
              <a:t>integraattori</a:t>
            </a:r>
            <a:endParaRPr lang="fi-FI" dirty="0"/>
          </a:p>
        </p:txBody>
      </p:sp>
      <p:sp>
        <p:nvSpPr>
          <p:cNvPr id="5" name="Dian numeron paikkamerkki 4"/>
          <p:cNvSpPr>
            <a:spLocks noGrp="1"/>
          </p:cNvSpPr>
          <p:nvPr>
            <p:ph type="sldNum" sz="quarter" idx="12"/>
          </p:nvPr>
        </p:nvSpPr>
        <p:spPr/>
        <p:txBody>
          <a:bodyPr/>
          <a:lstStyle/>
          <a:p>
            <a:fld id="{35702E44-7133-4039-AFB2-677BAF16ACB9}" type="slidenum">
              <a:rPr lang="fi-FI" smtClean="0"/>
              <a:pPr/>
              <a:t>71</a:t>
            </a:fld>
            <a:endParaRPr lang="fi-FI"/>
          </a:p>
        </p:txBody>
      </p:sp>
      <p:pic>
        <p:nvPicPr>
          <p:cNvPr id="9" name="Kuva 8">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9356" y="1647631"/>
            <a:ext cx="1212647" cy="1183899"/>
          </a:xfrm>
          <a:prstGeom prst="rect">
            <a:avLst/>
          </a:prstGeom>
        </p:spPr>
      </p:pic>
      <p:pic>
        <p:nvPicPr>
          <p:cNvPr id="10" name="Kuva 9">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7384" y="3673844"/>
            <a:ext cx="1008212" cy="991559"/>
          </a:xfrm>
          <a:prstGeom prst="rect">
            <a:avLst/>
          </a:prstGeom>
        </p:spPr>
      </p:pic>
      <p:sp>
        <p:nvSpPr>
          <p:cNvPr id="11" name="Tekstiruutu 10"/>
          <p:cNvSpPr txBox="1"/>
          <p:nvPr/>
        </p:nvSpPr>
        <p:spPr>
          <a:xfrm>
            <a:off x="10180639" y="2657226"/>
            <a:ext cx="1878815" cy="707886"/>
          </a:xfrm>
          <a:prstGeom prst="rect">
            <a:avLst/>
          </a:prstGeom>
          <a:noFill/>
        </p:spPr>
        <p:txBody>
          <a:bodyPr wrap="square" rtlCol="0">
            <a:spAutoFit/>
          </a:bodyPr>
          <a:lstStyle/>
          <a:p>
            <a:pPr algn="ctr"/>
            <a:r>
              <a:rPr lang="fi-FI" sz="1000" dirty="0" smtClean="0">
                <a:solidFill>
                  <a:prstClr val="black">
                    <a:lumMod val="75000"/>
                    <a:lumOff val="25000"/>
                  </a:prstClr>
                </a:solidFill>
              </a:rPr>
              <a:t>Tietopankista löydät </a:t>
            </a:r>
            <a:br>
              <a:rPr lang="fi-FI" sz="1000" dirty="0" smtClean="0">
                <a:solidFill>
                  <a:prstClr val="black">
                    <a:lumMod val="75000"/>
                    <a:lumOff val="25000"/>
                  </a:prstClr>
                </a:solidFill>
              </a:rPr>
            </a:br>
            <a:r>
              <a:rPr lang="fi-FI" sz="1000" dirty="0" smtClean="0">
                <a:solidFill>
                  <a:prstClr val="black">
                    <a:lumMod val="75000"/>
                    <a:lumOff val="25000"/>
                  </a:prstClr>
                </a:solidFill>
              </a:rPr>
              <a:t>Tampereen Kotitori- palveluintegraattorin</a:t>
            </a:r>
            <a:br>
              <a:rPr lang="fi-FI" sz="1000" dirty="0" smtClean="0">
                <a:solidFill>
                  <a:prstClr val="black">
                    <a:lumMod val="75000"/>
                    <a:lumOff val="25000"/>
                  </a:prstClr>
                </a:solidFill>
              </a:rPr>
            </a:br>
            <a:r>
              <a:rPr lang="fi-FI" sz="1000" dirty="0" smtClean="0">
                <a:solidFill>
                  <a:prstClr val="black">
                    <a:lumMod val="75000"/>
                    <a:lumOff val="25000"/>
                  </a:prstClr>
                </a:solidFill>
              </a:rPr>
              <a:t>hankinnan</a:t>
            </a:r>
            <a:endParaRPr lang="fi-FI" sz="1000" dirty="0">
              <a:solidFill>
                <a:prstClr val="black">
                  <a:lumMod val="75000"/>
                  <a:lumOff val="25000"/>
                </a:prstClr>
              </a:solidFill>
            </a:endParaRPr>
          </a:p>
        </p:txBody>
      </p:sp>
      <p:sp>
        <p:nvSpPr>
          <p:cNvPr id="12" name="Tekstiruutu 11"/>
          <p:cNvSpPr txBox="1"/>
          <p:nvPr/>
        </p:nvSpPr>
        <p:spPr>
          <a:xfrm>
            <a:off x="10084731" y="4666459"/>
            <a:ext cx="2042834" cy="707886"/>
          </a:xfrm>
          <a:prstGeom prst="rect">
            <a:avLst/>
          </a:prstGeom>
          <a:noFill/>
        </p:spPr>
        <p:txBody>
          <a:bodyPr wrap="square" rtlCol="0">
            <a:spAutoFit/>
          </a:bodyPr>
          <a:lstStyle/>
          <a:p>
            <a:pPr algn="ctr"/>
            <a:r>
              <a:rPr lang="fi-FI" sz="1000" dirty="0" smtClean="0">
                <a:solidFill>
                  <a:prstClr val="black">
                    <a:lumMod val="75000"/>
                    <a:lumOff val="25000"/>
                  </a:prstClr>
                </a:solidFill>
              </a:rPr>
              <a:t>Case-pankista </a:t>
            </a:r>
            <a:br>
              <a:rPr lang="fi-FI" sz="1000" dirty="0" smtClean="0">
                <a:solidFill>
                  <a:prstClr val="black">
                    <a:lumMod val="75000"/>
                    <a:lumOff val="25000"/>
                  </a:prstClr>
                </a:solidFill>
              </a:rPr>
            </a:br>
            <a:r>
              <a:rPr lang="fi-FI" sz="1000" dirty="0" smtClean="0">
                <a:solidFill>
                  <a:prstClr val="black">
                    <a:lumMod val="75000"/>
                    <a:lumOff val="25000"/>
                  </a:prstClr>
                </a:solidFill>
              </a:rPr>
              <a:t>Kotitori-hankinnan</a:t>
            </a:r>
            <a:br>
              <a:rPr lang="fi-FI" sz="1000" dirty="0" smtClean="0">
                <a:solidFill>
                  <a:prstClr val="black">
                    <a:lumMod val="75000"/>
                    <a:lumOff val="25000"/>
                  </a:prstClr>
                </a:solidFill>
              </a:rPr>
            </a:br>
            <a:r>
              <a:rPr lang="fi-FI" sz="1000" dirty="0" smtClean="0">
                <a:solidFill>
                  <a:prstClr val="black">
                    <a:lumMod val="75000"/>
                    <a:lumOff val="25000"/>
                  </a:prstClr>
                </a:solidFill>
              </a:rPr>
              <a:t> kokemuksia ja tarjouspyyntöasiakirjoja</a:t>
            </a:r>
            <a:endParaRPr lang="fi-FI" sz="1000" dirty="0">
              <a:solidFill>
                <a:prstClr val="black">
                  <a:lumMod val="75000"/>
                  <a:lumOff val="25000"/>
                </a:prstClr>
              </a:solidFill>
            </a:endParaRPr>
          </a:p>
        </p:txBody>
      </p:sp>
      <p:sp>
        <p:nvSpPr>
          <p:cNvPr id="14" name="Suorakulmio 13"/>
          <p:cNvSpPr/>
          <p:nvPr/>
        </p:nvSpPr>
        <p:spPr>
          <a:xfrm>
            <a:off x="906347" y="1809024"/>
            <a:ext cx="4230061" cy="419635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15" name="Tekstiruutu 14"/>
          <p:cNvSpPr txBox="1"/>
          <p:nvPr/>
        </p:nvSpPr>
        <p:spPr>
          <a:xfrm>
            <a:off x="1097281" y="1934991"/>
            <a:ext cx="3881120" cy="4154984"/>
          </a:xfrm>
          <a:prstGeom prst="rect">
            <a:avLst/>
          </a:prstGeom>
          <a:noFill/>
        </p:spPr>
        <p:txBody>
          <a:bodyPr wrap="square" rtlCol="0">
            <a:spAutoFit/>
          </a:bodyPr>
          <a:lstStyle/>
          <a:p>
            <a:r>
              <a:rPr lang="fi-FI" sz="1200" dirty="0" err="1" smtClean="0">
                <a:solidFill>
                  <a:prstClr val="black">
                    <a:lumMod val="75000"/>
                    <a:lumOff val="25000"/>
                  </a:prstClr>
                </a:solidFill>
              </a:rPr>
              <a:t>Integraattori</a:t>
            </a:r>
            <a:r>
              <a:rPr lang="fi-FI" sz="1200" dirty="0" smtClean="0">
                <a:solidFill>
                  <a:prstClr val="black">
                    <a:lumMod val="75000"/>
                    <a:lumOff val="25000"/>
                  </a:prstClr>
                </a:solidFill>
              </a:rPr>
              <a:t>-muotoisessa toteutusmallissa kaupunki solmii sopimuksen vain yhden toimijan – </a:t>
            </a:r>
            <a:r>
              <a:rPr lang="fi-FI" sz="1200" dirty="0" err="1" smtClean="0">
                <a:solidFill>
                  <a:prstClr val="black">
                    <a:lumMod val="75000"/>
                    <a:lumOff val="25000"/>
                  </a:prstClr>
                </a:solidFill>
              </a:rPr>
              <a:t>integraattorin</a:t>
            </a:r>
            <a:r>
              <a:rPr lang="fi-FI" sz="1200" dirty="0">
                <a:solidFill>
                  <a:prstClr val="black">
                    <a:lumMod val="75000"/>
                    <a:lumOff val="25000"/>
                  </a:prstClr>
                </a:solidFill>
              </a:rPr>
              <a:t> – </a:t>
            </a:r>
            <a:r>
              <a:rPr lang="fi-FI" sz="1200" dirty="0" smtClean="0">
                <a:solidFill>
                  <a:prstClr val="black">
                    <a:lumMod val="75000"/>
                    <a:lumOff val="25000"/>
                  </a:prstClr>
                </a:solidFill>
              </a:rPr>
              <a:t>kanssa. </a:t>
            </a:r>
            <a:r>
              <a:rPr lang="fi-FI" sz="1200" dirty="0" err="1" smtClean="0">
                <a:solidFill>
                  <a:prstClr val="black">
                    <a:lumMod val="75000"/>
                    <a:lumOff val="25000"/>
                  </a:prstClr>
                </a:solidFill>
              </a:rPr>
              <a:t>Integraattori</a:t>
            </a:r>
            <a:r>
              <a:rPr lang="fi-FI" sz="1200" dirty="0" smtClean="0">
                <a:solidFill>
                  <a:prstClr val="black">
                    <a:lumMod val="75000"/>
                    <a:lumOff val="25000"/>
                  </a:prstClr>
                </a:solidFill>
              </a:rPr>
              <a:t> on koordinoija ja välittäjä. Se yhdistää asiakkaat ja heidän tarpeisiinsa vastaavat palveluntuottajat toisiinsa. </a:t>
            </a:r>
          </a:p>
          <a:p>
            <a:endParaRPr lang="fi-FI" sz="1200" dirty="0">
              <a:solidFill>
                <a:prstClr val="black">
                  <a:lumMod val="75000"/>
                  <a:lumOff val="25000"/>
                </a:prstClr>
              </a:solidFill>
            </a:endParaRPr>
          </a:p>
          <a:p>
            <a:pPr>
              <a:defRPr/>
            </a:pPr>
            <a:r>
              <a:rPr lang="fi-FI" sz="1200" dirty="0" smtClean="0">
                <a:solidFill>
                  <a:prstClr val="black">
                    <a:lumMod val="75000"/>
                    <a:lumOff val="25000"/>
                  </a:prstClr>
                </a:solidFill>
              </a:rPr>
              <a:t>Tampereella Kotitori on </a:t>
            </a:r>
            <a:r>
              <a:rPr lang="fi-FI" sz="1200" dirty="0" err="1" smtClean="0">
                <a:solidFill>
                  <a:prstClr val="black">
                    <a:lumMod val="75000"/>
                    <a:lumOff val="25000"/>
                  </a:prstClr>
                </a:solidFill>
              </a:rPr>
              <a:t>palveluintegraattorimallilla</a:t>
            </a:r>
            <a:r>
              <a:rPr lang="fi-FI" sz="1200" dirty="0" smtClean="0">
                <a:solidFill>
                  <a:prstClr val="black">
                    <a:lumMod val="75000"/>
                    <a:lumOff val="25000"/>
                  </a:prstClr>
                </a:solidFill>
              </a:rPr>
              <a:t> järjestetty ikäihmisten kotona asumista tukeva palvelukonsepti. </a:t>
            </a:r>
            <a:r>
              <a:rPr lang="fi-FI" sz="1200" dirty="0" err="1" smtClean="0">
                <a:solidFill>
                  <a:prstClr val="black">
                    <a:lumMod val="75000"/>
                    <a:lumOff val="25000"/>
                  </a:prstClr>
                </a:solidFill>
              </a:rPr>
              <a:t>Integraattori</a:t>
            </a:r>
            <a:r>
              <a:rPr lang="fi-FI" sz="1200" dirty="0" smtClean="0">
                <a:solidFill>
                  <a:prstClr val="black">
                    <a:lumMod val="75000"/>
                    <a:lumOff val="25000"/>
                  </a:prstClr>
                </a:solidFill>
              </a:rPr>
              <a:t> ei itse hoida varsinaista kotihoidon tai sen tukipalvelujen palvelutuotantoa, vaan se r</a:t>
            </a:r>
            <a:r>
              <a:rPr lang="fi-FI" altLang="fi-FI" sz="1200" dirty="0" smtClean="0">
                <a:solidFill>
                  <a:prstClr val="black">
                    <a:lumMod val="75000"/>
                    <a:lumOff val="25000"/>
                  </a:prstClr>
                </a:solidFill>
              </a:rPr>
              <a:t>akentaa </a:t>
            </a:r>
            <a:r>
              <a:rPr lang="fi-FI" altLang="fi-FI" sz="1200" dirty="0">
                <a:solidFill>
                  <a:prstClr val="black">
                    <a:lumMod val="75000"/>
                    <a:lumOff val="25000"/>
                  </a:prstClr>
                </a:solidFill>
              </a:rPr>
              <a:t>julkisista, yksityisistä ja kolmannen sektorin tuottajista koostuvan palveluntuottajaverkoston, koordinoi sen tekemää työtä, ja ohjaa sinne </a:t>
            </a:r>
            <a:r>
              <a:rPr lang="fi-FI" altLang="fi-FI" sz="1200" dirty="0" err="1">
                <a:solidFill>
                  <a:prstClr val="black">
                    <a:lumMod val="75000"/>
                    <a:lumOff val="25000"/>
                  </a:prstClr>
                </a:solidFill>
              </a:rPr>
              <a:t>asiakkuuksia</a:t>
            </a:r>
            <a:r>
              <a:rPr lang="fi-FI" altLang="fi-FI" sz="1200" dirty="0">
                <a:solidFill>
                  <a:prstClr val="black">
                    <a:lumMod val="75000"/>
                    <a:lumOff val="25000"/>
                  </a:prstClr>
                </a:solidFill>
              </a:rPr>
              <a:t>. </a:t>
            </a:r>
            <a:endParaRPr lang="fi-FI" altLang="fi-FI" sz="1200" dirty="0" smtClean="0">
              <a:solidFill>
                <a:prstClr val="black">
                  <a:lumMod val="75000"/>
                  <a:lumOff val="25000"/>
                </a:prstClr>
              </a:solidFill>
            </a:endParaRPr>
          </a:p>
          <a:p>
            <a:pPr>
              <a:defRPr/>
            </a:pPr>
            <a:endParaRPr lang="fi-FI" altLang="fi-FI" sz="1200" dirty="0">
              <a:solidFill>
                <a:prstClr val="black">
                  <a:lumMod val="75000"/>
                  <a:lumOff val="25000"/>
                </a:prstClr>
              </a:solidFill>
            </a:endParaRPr>
          </a:p>
          <a:p>
            <a:r>
              <a:rPr lang="fi-FI" altLang="fi-FI" sz="1200" dirty="0" smtClean="0">
                <a:solidFill>
                  <a:prstClr val="black">
                    <a:lumMod val="75000"/>
                    <a:lumOff val="25000"/>
                  </a:prstClr>
                </a:solidFill>
              </a:rPr>
              <a:t>Kotitori-</a:t>
            </a:r>
            <a:r>
              <a:rPr lang="fi-FI" altLang="fi-FI" sz="1200" dirty="0" err="1" smtClean="0">
                <a:solidFill>
                  <a:prstClr val="black">
                    <a:lumMod val="75000"/>
                    <a:lumOff val="25000"/>
                  </a:prstClr>
                </a:solidFill>
              </a:rPr>
              <a:t>integraattorin</a:t>
            </a:r>
            <a:r>
              <a:rPr lang="fi-FI" altLang="fi-FI" sz="1200" dirty="0" smtClean="0">
                <a:solidFill>
                  <a:prstClr val="black">
                    <a:lumMod val="75000"/>
                    <a:lumOff val="25000"/>
                  </a:prstClr>
                </a:solidFill>
              </a:rPr>
              <a:t> a</a:t>
            </a:r>
            <a:r>
              <a:rPr lang="fi-FI" sz="1200" dirty="0" smtClean="0">
                <a:solidFill>
                  <a:prstClr val="black">
                    <a:lumMod val="75000"/>
                    <a:lumOff val="25000"/>
                  </a:prstClr>
                </a:solidFill>
              </a:rPr>
              <a:t>vulla as</a:t>
            </a:r>
            <a:r>
              <a:rPr lang="fi-FI" altLang="fi-FI" sz="1200" dirty="0" smtClean="0">
                <a:solidFill>
                  <a:prstClr val="black">
                    <a:lumMod val="75000"/>
                    <a:lumOff val="25000"/>
                  </a:prstClr>
                </a:solidFill>
              </a:rPr>
              <a:t>iakkaat tietävät paremmin, mitä palveluita on saatavilla kotona asumisen tukemiseen. Se välittää </a:t>
            </a:r>
            <a:r>
              <a:rPr lang="fi-FI" altLang="fi-FI" sz="1200" dirty="0">
                <a:solidFill>
                  <a:prstClr val="black">
                    <a:lumMod val="75000"/>
                    <a:lumOff val="25000"/>
                  </a:prstClr>
                </a:solidFill>
              </a:rPr>
              <a:t>julkisen järjestämisvastuun alaisia palveluja asiakkaille joko julkisilta, yksityisiltä tai kolmannen sektorin palveluntuottajilta kaupungin tilaajaorganisaation asettamien kriteerien </a:t>
            </a:r>
            <a:r>
              <a:rPr lang="fi-FI" altLang="fi-FI" sz="1200" dirty="0" smtClean="0">
                <a:solidFill>
                  <a:prstClr val="black">
                    <a:lumMod val="75000"/>
                    <a:lumOff val="25000"/>
                  </a:prstClr>
                </a:solidFill>
              </a:rPr>
              <a:t>puitteissa. Lisäksi </a:t>
            </a:r>
            <a:r>
              <a:rPr lang="fi-FI" altLang="fi-FI" sz="1200" dirty="0" err="1" smtClean="0">
                <a:solidFill>
                  <a:prstClr val="black">
                    <a:lumMod val="75000"/>
                    <a:lumOff val="25000"/>
                  </a:prstClr>
                </a:solidFill>
              </a:rPr>
              <a:t>i</a:t>
            </a:r>
            <a:r>
              <a:rPr lang="fi-FI" sz="1200" dirty="0" err="1" smtClean="0">
                <a:solidFill>
                  <a:prstClr val="black">
                    <a:lumMod val="75000"/>
                    <a:lumOff val="25000"/>
                  </a:prstClr>
                </a:solidFill>
              </a:rPr>
              <a:t>ntegraattorilla</a:t>
            </a:r>
            <a:r>
              <a:rPr lang="fi-FI" sz="1200" dirty="0" smtClean="0">
                <a:solidFill>
                  <a:prstClr val="black">
                    <a:lumMod val="75000"/>
                    <a:lumOff val="25000"/>
                  </a:prstClr>
                </a:solidFill>
              </a:rPr>
              <a:t> on vastuuta toiminnan kehittämisestä yhdessä kaupungin ja tuottajaverkostonsa kanssa. </a:t>
            </a:r>
            <a:endParaRPr lang="fi-FI" sz="1200" dirty="0">
              <a:solidFill>
                <a:prstClr val="black">
                  <a:lumMod val="75000"/>
                  <a:lumOff val="25000"/>
                </a:prstClr>
              </a:solidFill>
            </a:endParaRPr>
          </a:p>
        </p:txBody>
      </p:sp>
      <p:pic>
        <p:nvPicPr>
          <p:cNvPr id="1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5138845" y="2158372"/>
            <a:ext cx="5074212" cy="38339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Lst>
        </p:spPr>
      </p:pic>
      <p:sp>
        <p:nvSpPr>
          <p:cNvPr id="17" name="Suorakulmio 16"/>
          <p:cNvSpPr/>
          <p:nvPr/>
        </p:nvSpPr>
        <p:spPr>
          <a:xfrm>
            <a:off x="5785007" y="1809024"/>
            <a:ext cx="4038353" cy="33203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400" b="1" i="1" dirty="0">
                <a:solidFill>
                  <a:prstClr val="black">
                    <a:lumMod val="75000"/>
                    <a:lumOff val="25000"/>
                  </a:prstClr>
                </a:solidFill>
              </a:rPr>
              <a:t>case: Kotitori-</a:t>
            </a:r>
            <a:r>
              <a:rPr lang="fi-FI" sz="1400" b="1" i="1" dirty="0" err="1">
                <a:solidFill>
                  <a:prstClr val="black">
                    <a:lumMod val="75000"/>
                    <a:lumOff val="25000"/>
                  </a:prstClr>
                </a:solidFill>
              </a:rPr>
              <a:t>palveluintegraattori</a:t>
            </a:r>
            <a:endParaRPr lang="fi-FI" sz="1400" b="1" i="1" dirty="0">
              <a:solidFill>
                <a:prstClr val="black">
                  <a:lumMod val="75000"/>
                  <a:lumOff val="25000"/>
                </a:prstClr>
              </a:solidFill>
            </a:endParaRPr>
          </a:p>
        </p:txBody>
      </p:sp>
      <p:pic>
        <p:nvPicPr>
          <p:cNvPr id="20" name="Kuva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38203">
            <a:off x="11394174" y="2403558"/>
            <a:ext cx="352493" cy="352493"/>
          </a:xfrm>
          <a:prstGeom prst="rect">
            <a:avLst/>
          </a:prstGeom>
          <a:noFill/>
        </p:spPr>
      </p:pic>
      <p:pic>
        <p:nvPicPr>
          <p:cNvPr id="21" name="Kuva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38203">
            <a:off x="11396612" y="4352348"/>
            <a:ext cx="352493" cy="352493"/>
          </a:xfrm>
          <a:prstGeom prst="rect">
            <a:avLst/>
          </a:prstGeom>
          <a:noFill/>
        </p:spPr>
      </p:pic>
      <p:sp>
        <p:nvSpPr>
          <p:cNvPr id="18" name="Alatunnisteen paikkamerkki 9"/>
          <p:cNvSpPr>
            <a:spLocks noGrp="1"/>
          </p:cNvSpPr>
          <p:nvPr>
            <p:ph type="ftr" sz="quarter" idx="11"/>
          </p:nvPr>
        </p:nvSpPr>
        <p:spPr>
          <a:xfrm>
            <a:off x="3686184" y="6459787"/>
            <a:ext cx="4822804" cy="365125"/>
          </a:xfrm>
        </p:spPr>
        <p:txBody>
          <a:bodyPr/>
          <a:lstStyle/>
          <a:p>
            <a:r>
              <a:rPr lang="fi-FI" dirty="0" smtClean="0"/>
              <a:t>HANKINNAN SUUNNITTELU</a:t>
            </a:r>
            <a:endParaRPr lang="fi-FI" dirty="0"/>
          </a:p>
        </p:txBody>
      </p:sp>
      <p:sp>
        <p:nvSpPr>
          <p:cNvPr id="22" name="Suorakulmio 21">
            <a:hlinkClick r:id="rId8"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solidFill>
                  <a:prstClr val="white"/>
                </a:solidFill>
              </a:rPr>
              <a:t>PALAA ALKUUN</a:t>
            </a:r>
            <a:endParaRPr lang="fi-FI" sz="1200" dirty="0">
              <a:solidFill>
                <a:prstClr val="white"/>
              </a:solidFill>
            </a:endParaRPr>
          </a:p>
        </p:txBody>
      </p:sp>
    </p:spTree>
    <p:extLst>
      <p:ext uri="{BB962C8B-B14F-4D97-AF65-F5344CB8AC3E}">
        <p14:creationId xmlns:p14="http://schemas.microsoft.com/office/powerpoint/2010/main" val="2031674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Hankinnan kohteen ja vertailuperusteiden määrittely, sivu 1/2</a:t>
            </a:r>
            <a:endParaRPr lang="fi-FI" dirty="0"/>
          </a:p>
        </p:txBody>
      </p:sp>
      <p:sp>
        <p:nvSpPr>
          <p:cNvPr id="3" name="Sisällön paikkamerkki 2"/>
          <p:cNvSpPr>
            <a:spLocks noGrp="1"/>
          </p:cNvSpPr>
          <p:nvPr>
            <p:ph idx="1"/>
          </p:nvPr>
        </p:nvSpPr>
        <p:spPr>
          <a:xfrm>
            <a:off x="1097279" y="1471952"/>
            <a:ext cx="9454415" cy="675825"/>
          </a:xfrm>
        </p:spPr>
        <p:txBody>
          <a:bodyPr>
            <a:normAutofit/>
          </a:bodyPr>
          <a:lstStyle/>
          <a:p>
            <a:pPr marL="0" indent="0">
              <a:buNone/>
            </a:pPr>
            <a:r>
              <a:rPr lang="fi-FI" dirty="0"/>
              <a:t>Hankinnan kohteen määrittelyssä tärkeää on jättää tarjoajille tilaa tarjota ratkaisua, joka vastaa tilaajan määrittelemiin tavoitteisiin ja reunaehtoihin. </a:t>
            </a:r>
            <a:endParaRPr lang="fi-FI" dirty="0" smtClean="0"/>
          </a:p>
        </p:txBody>
      </p:sp>
      <p:sp>
        <p:nvSpPr>
          <p:cNvPr id="6" name="Alatunnisteen paikkamerkki 5"/>
          <p:cNvSpPr>
            <a:spLocks noGrp="1"/>
          </p:cNvSpPr>
          <p:nvPr>
            <p:ph type="ftr" sz="quarter" idx="11"/>
          </p:nvPr>
        </p:nvSpPr>
        <p:spPr/>
        <p:txBody>
          <a:bodyPr/>
          <a:lstStyle/>
          <a:p>
            <a:r>
              <a:rPr lang="fi-FI" smtClean="0"/>
              <a:t>HANKINNAN SUUNNITTELU</a:t>
            </a:r>
            <a:endParaRPr lang="fi-FI" dirty="0"/>
          </a:p>
        </p:txBody>
      </p:sp>
      <p:sp>
        <p:nvSpPr>
          <p:cNvPr id="7" name="Suorakulmio 6">
            <a:hlinkClick r:id="rId3" action="ppaction://hlinksldjump"/>
          </p:cNvPr>
          <p:cNvSpPr/>
          <p:nvPr/>
        </p:nvSpPr>
        <p:spPr>
          <a:xfrm>
            <a:off x="11155679" y="5758041"/>
            <a:ext cx="833120" cy="406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800" dirty="0" smtClean="0"/>
              <a:t>PALAA MENETTELYN VALINTAAN</a:t>
            </a:r>
            <a:endParaRPr lang="fi-FI" sz="800" dirty="0"/>
          </a:p>
        </p:txBody>
      </p:sp>
      <p:sp>
        <p:nvSpPr>
          <p:cNvPr id="10" name="Dian numeron paikkamerkki 9"/>
          <p:cNvSpPr>
            <a:spLocks noGrp="1"/>
          </p:cNvSpPr>
          <p:nvPr>
            <p:ph type="sldNum" sz="quarter" idx="12"/>
          </p:nvPr>
        </p:nvSpPr>
        <p:spPr/>
        <p:txBody>
          <a:bodyPr/>
          <a:lstStyle/>
          <a:p>
            <a:fld id="{CAA70CE6-33A0-41BE-ACCA-99E5A52BC5F9}" type="slidenum">
              <a:rPr lang="fi-FI" smtClean="0"/>
              <a:t>72</a:t>
            </a:fld>
            <a:endParaRPr lang="fi-FI"/>
          </a:p>
        </p:txBody>
      </p:sp>
      <p:sp>
        <p:nvSpPr>
          <p:cNvPr id="11" name="Suorakulmio 10">
            <a:hlinkClick r:id="rId4"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
        <p:nvSpPr>
          <p:cNvPr id="12" name="Suorakulmio 11"/>
          <p:cNvSpPr/>
          <p:nvPr/>
        </p:nvSpPr>
        <p:spPr>
          <a:xfrm>
            <a:off x="1097280" y="2173786"/>
            <a:ext cx="4910116" cy="3285172"/>
          </a:xfrm>
          <a:prstGeom prst="rect">
            <a:avLst/>
          </a:prstGeom>
          <a:no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defTabSz="914423">
              <a:lnSpc>
                <a:spcPct val="90000"/>
              </a:lnSpc>
              <a:spcBef>
                <a:spcPts val="1200"/>
              </a:spcBef>
              <a:spcAft>
                <a:spcPts val="201"/>
              </a:spcAft>
              <a:buClr>
                <a:srgbClr val="93D07C"/>
              </a:buClr>
              <a:buSzPct val="100000"/>
            </a:pPr>
            <a:r>
              <a:rPr lang="fi-FI" sz="1401" dirty="0">
                <a:solidFill>
                  <a:prstClr val="black">
                    <a:lumMod val="75000"/>
                    <a:lumOff val="25000"/>
                  </a:prstClr>
                </a:solidFill>
              </a:rPr>
              <a:t>Kaikkien hankintojen lähtökohtana –</a:t>
            </a:r>
            <a:r>
              <a:rPr lang="fi-FI" sz="1401" b="1" dirty="0">
                <a:solidFill>
                  <a:prstClr val="black">
                    <a:lumMod val="75000"/>
                    <a:lumOff val="25000"/>
                  </a:prstClr>
                </a:solidFill>
              </a:rPr>
              <a:t>aina</a:t>
            </a:r>
            <a:r>
              <a:rPr lang="fi-FI" sz="1401" dirty="0">
                <a:solidFill>
                  <a:prstClr val="black">
                    <a:lumMod val="75000"/>
                    <a:lumOff val="25000"/>
                  </a:prstClr>
                </a:solidFill>
              </a:rPr>
              <a:t> –on jokin </a:t>
            </a:r>
            <a:r>
              <a:rPr lang="fi-FI" sz="1401" b="1" dirty="0">
                <a:solidFill>
                  <a:prstClr val="black">
                    <a:lumMod val="75000"/>
                    <a:lumOff val="25000"/>
                  </a:prstClr>
                </a:solidFill>
              </a:rPr>
              <a:t>tarve</a:t>
            </a:r>
            <a:r>
              <a:rPr lang="fi-FI" sz="1401" dirty="0">
                <a:solidFill>
                  <a:prstClr val="black">
                    <a:lumMod val="75000"/>
                    <a:lumOff val="25000"/>
                  </a:prstClr>
                </a:solidFill>
              </a:rPr>
              <a:t>, ei tuote tai palvelu.</a:t>
            </a:r>
          </a:p>
          <a:p>
            <a:pPr marL="749827" lvl="3" indent="-182885" defTabSz="914423">
              <a:lnSpc>
                <a:spcPct val="90000"/>
              </a:lnSpc>
              <a:spcBef>
                <a:spcPts val="201"/>
              </a:spcBef>
              <a:spcAft>
                <a:spcPts val="400"/>
              </a:spcAft>
              <a:buClr>
                <a:srgbClr val="93D07C"/>
              </a:buClr>
              <a:buFont typeface="Arial" panose="020B0604020202020204" pitchFamily="34" charset="0"/>
              <a:buChar char="•"/>
            </a:pPr>
            <a:r>
              <a:rPr lang="fi-FI" sz="1401" b="1" dirty="0">
                <a:solidFill>
                  <a:prstClr val="black">
                    <a:lumMod val="75000"/>
                    <a:lumOff val="25000"/>
                  </a:prstClr>
                </a:solidFill>
              </a:rPr>
              <a:t>emme tarvitse valaisimia vaan valoa</a:t>
            </a:r>
          </a:p>
          <a:p>
            <a:pPr marL="749827" lvl="3" indent="-182885" defTabSz="914423">
              <a:lnSpc>
                <a:spcPct val="90000"/>
              </a:lnSpc>
              <a:spcBef>
                <a:spcPts val="201"/>
              </a:spcBef>
              <a:spcAft>
                <a:spcPts val="400"/>
              </a:spcAft>
              <a:buClr>
                <a:srgbClr val="93D07C"/>
              </a:buClr>
              <a:buFont typeface="Arial" panose="020B0604020202020204" pitchFamily="34" charset="0"/>
              <a:buChar char="•"/>
            </a:pPr>
            <a:r>
              <a:rPr lang="fi-FI" sz="1401" b="1" dirty="0">
                <a:solidFill>
                  <a:prstClr val="black">
                    <a:lumMod val="75000"/>
                    <a:lumOff val="25000"/>
                  </a:prstClr>
                </a:solidFill>
              </a:rPr>
              <a:t>emme tarvitse autoja vaan liikkumista</a:t>
            </a:r>
          </a:p>
          <a:p>
            <a:pPr marL="749827" lvl="3" indent="-182885" defTabSz="914423">
              <a:lnSpc>
                <a:spcPct val="90000"/>
              </a:lnSpc>
              <a:spcBef>
                <a:spcPts val="201"/>
              </a:spcBef>
              <a:spcAft>
                <a:spcPts val="400"/>
              </a:spcAft>
              <a:buClr>
                <a:srgbClr val="93D07C"/>
              </a:buClr>
              <a:buFont typeface="Arial" panose="020B0604020202020204" pitchFamily="34" charset="0"/>
              <a:buChar char="•"/>
            </a:pPr>
            <a:r>
              <a:rPr lang="fi-FI" sz="1401" b="1" dirty="0">
                <a:solidFill>
                  <a:prstClr val="black">
                    <a:lumMod val="75000"/>
                    <a:lumOff val="25000"/>
                  </a:prstClr>
                </a:solidFill>
              </a:rPr>
              <a:t>emme tarvitse pesukoneita vaan puhtaita vaatteita</a:t>
            </a:r>
          </a:p>
          <a:p>
            <a:pPr marL="749827" lvl="3" indent="-182885" defTabSz="914423">
              <a:lnSpc>
                <a:spcPct val="90000"/>
              </a:lnSpc>
              <a:spcBef>
                <a:spcPts val="201"/>
              </a:spcBef>
              <a:spcAft>
                <a:spcPts val="400"/>
              </a:spcAft>
              <a:buClr>
                <a:srgbClr val="93D07C"/>
              </a:buClr>
              <a:buFont typeface="Arial" panose="020B0604020202020204" pitchFamily="34" charset="0"/>
              <a:buChar char="•"/>
            </a:pPr>
            <a:r>
              <a:rPr lang="fi-FI" sz="1401" b="1" dirty="0">
                <a:solidFill>
                  <a:prstClr val="black">
                    <a:lumMod val="75000"/>
                    <a:lumOff val="25000"/>
                  </a:prstClr>
                </a:solidFill>
              </a:rPr>
              <a:t>emme tarvitse koulutuspäiviä vaan oppimista. </a:t>
            </a:r>
            <a:endParaRPr lang="fi-FI" sz="1401" b="1" dirty="0" smtClean="0">
              <a:solidFill>
                <a:prstClr val="black">
                  <a:lumMod val="75000"/>
                  <a:lumOff val="25000"/>
                </a:prstClr>
              </a:solidFill>
            </a:endParaRPr>
          </a:p>
          <a:p>
            <a:pPr marL="566942" lvl="3" defTabSz="914423">
              <a:lnSpc>
                <a:spcPct val="90000"/>
              </a:lnSpc>
              <a:spcBef>
                <a:spcPts val="201"/>
              </a:spcBef>
              <a:spcAft>
                <a:spcPts val="400"/>
              </a:spcAft>
              <a:buClr>
                <a:srgbClr val="93D07C"/>
              </a:buClr>
            </a:pPr>
            <a:r>
              <a:rPr lang="fi-FI" sz="1401" dirty="0" smtClean="0">
                <a:solidFill>
                  <a:prstClr val="black">
                    <a:lumMod val="75000"/>
                    <a:lumOff val="25000"/>
                  </a:prstClr>
                </a:solidFill>
              </a:rPr>
              <a:t>(</a:t>
            </a:r>
            <a:r>
              <a:rPr lang="fi-FI" sz="1401" i="1" dirty="0" smtClean="0">
                <a:solidFill>
                  <a:prstClr val="black">
                    <a:lumMod val="75000"/>
                    <a:lumOff val="25000"/>
                  </a:prstClr>
                </a:solidFill>
              </a:rPr>
              <a:t>lähde: </a:t>
            </a:r>
            <a:r>
              <a:rPr lang="fi-FI" sz="1401" dirty="0" smtClean="0">
                <a:solidFill>
                  <a:prstClr val="black">
                    <a:lumMod val="75000"/>
                    <a:lumOff val="25000"/>
                  </a:prstClr>
                </a:solidFill>
              </a:rPr>
              <a:t>Turun yliopisto 2014)</a:t>
            </a:r>
            <a:endParaRPr lang="fi-FI" sz="1401" dirty="0">
              <a:solidFill>
                <a:prstClr val="black">
                  <a:lumMod val="75000"/>
                  <a:lumOff val="25000"/>
                </a:prstClr>
              </a:solidFill>
            </a:endParaRPr>
          </a:p>
          <a:p>
            <a:pPr marL="566942" lvl="3" defTabSz="914423">
              <a:lnSpc>
                <a:spcPct val="90000"/>
              </a:lnSpc>
              <a:spcBef>
                <a:spcPts val="201"/>
              </a:spcBef>
              <a:spcAft>
                <a:spcPts val="400"/>
              </a:spcAft>
              <a:buClr>
                <a:srgbClr val="93D07C"/>
              </a:buClr>
            </a:pPr>
            <a:endParaRPr lang="fi-FI" sz="1401" dirty="0" smtClean="0">
              <a:solidFill>
                <a:prstClr val="black">
                  <a:lumMod val="75000"/>
                  <a:lumOff val="25000"/>
                </a:prstClr>
              </a:solidFill>
            </a:endParaRPr>
          </a:p>
        </p:txBody>
      </p:sp>
      <p:sp>
        <p:nvSpPr>
          <p:cNvPr id="13" name="Suorakulmio 12"/>
          <p:cNvSpPr/>
          <p:nvPr/>
        </p:nvSpPr>
        <p:spPr>
          <a:xfrm>
            <a:off x="6255960" y="2178224"/>
            <a:ext cx="5046450" cy="3286178"/>
          </a:xfrm>
          <a:prstGeom prst="rect">
            <a:avLst/>
          </a:prstGeom>
          <a:no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defTabSz="914423">
              <a:lnSpc>
                <a:spcPct val="90000"/>
              </a:lnSpc>
              <a:spcBef>
                <a:spcPts val="1200"/>
              </a:spcBef>
              <a:spcAft>
                <a:spcPts val="201"/>
              </a:spcAft>
              <a:buClr>
                <a:srgbClr val="93D07C"/>
              </a:buClr>
              <a:buSzPct val="100000"/>
            </a:pPr>
            <a:r>
              <a:rPr lang="fi-FI" sz="1400" dirty="0">
                <a:solidFill>
                  <a:prstClr val="black">
                    <a:lumMod val="75000"/>
                    <a:lumOff val="25000"/>
                  </a:prstClr>
                </a:solidFill>
              </a:rPr>
              <a:t>Innovaatiomyönteisessä hankinnassa hankinnan kohteen määrittelyssä voidaan hyödyntää</a:t>
            </a:r>
          </a:p>
          <a:p>
            <a:pPr marL="749827" lvl="3" indent="-182885" defTabSz="914423">
              <a:lnSpc>
                <a:spcPct val="90000"/>
              </a:lnSpc>
              <a:spcBef>
                <a:spcPts val="201"/>
              </a:spcBef>
              <a:spcAft>
                <a:spcPts val="400"/>
              </a:spcAft>
              <a:buClr>
                <a:srgbClr val="93D07C"/>
              </a:buClr>
              <a:buFont typeface="Arial" panose="020B0604020202020204" pitchFamily="34" charset="0"/>
              <a:buChar char="•"/>
            </a:pPr>
            <a:r>
              <a:rPr lang="fi-FI" sz="1400" b="1" dirty="0">
                <a:solidFill>
                  <a:prstClr val="black">
                    <a:lumMod val="75000"/>
                    <a:lumOff val="25000"/>
                  </a:prstClr>
                </a:solidFill>
              </a:rPr>
              <a:t>tulosperusteisia määrittelyjä </a:t>
            </a:r>
            <a:r>
              <a:rPr lang="fi-FI" sz="1400" dirty="0">
                <a:solidFill>
                  <a:prstClr val="black">
                    <a:lumMod val="75000"/>
                    <a:lumOff val="25000"/>
                  </a:prstClr>
                </a:solidFill>
              </a:rPr>
              <a:t>= Hankinnan kohde kuvataan haluttujen lopputulosten kautta</a:t>
            </a:r>
          </a:p>
          <a:p>
            <a:pPr marL="749827" lvl="3" indent="-182885" defTabSz="914423">
              <a:lnSpc>
                <a:spcPct val="90000"/>
              </a:lnSpc>
              <a:spcBef>
                <a:spcPts val="201"/>
              </a:spcBef>
              <a:spcAft>
                <a:spcPts val="400"/>
              </a:spcAft>
              <a:buClr>
                <a:srgbClr val="93D07C"/>
              </a:buClr>
              <a:buFont typeface="Arial" panose="020B0604020202020204" pitchFamily="34" charset="0"/>
              <a:buChar char="•"/>
            </a:pPr>
            <a:r>
              <a:rPr lang="fi-FI" sz="1400" b="1" dirty="0">
                <a:solidFill>
                  <a:prstClr val="black">
                    <a:lumMod val="75000"/>
                    <a:lumOff val="25000"/>
                  </a:prstClr>
                </a:solidFill>
              </a:rPr>
              <a:t>toiminnallisia määrittelyjä </a:t>
            </a:r>
            <a:r>
              <a:rPr lang="fi-FI" sz="1400" dirty="0">
                <a:solidFill>
                  <a:prstClr val="black">
                    <a:lumMod val="75000"/>
                    <a:lumOff val="25000"/>
                  </a:prstClr>
                </a:solidFill>
              </a:rPr>
              <a:t>= Palvelulta tai tuotteelta vaadittavat ominaisuudet eli </a:t>
            </a:r>
            <a:r>
              <a:rPr lang="fi-FI" sz="1400" i="1" dirty="0">
                <a:solidFill>
                  <a:prstClr val="black">
                    <a:lumMod val="75000"/>
                    <a:lumOff val="25000"/>
                  </a:prstClr>
                </a:solidFill>
              </a:rPr>
              <a:t>mitä</a:t>
            </a:r>
            <a:r>
              <a:rPr lang="fi-FI" sz="1400" dirty="0">
                <a:solidFill>
                  <a:prstClr val="black">
                    <a:lumMod val="75000"/>
                    <a:lumOff val="25000"/>
                  </a:prstClr>
                </a:solidFill>
              </a:rPr>
              <a:t> sen tulee tehdä, ei kuitenkaan määritellä </a:t>
            </a:r>
            <a:r>
              <a:rPr lang="fi-FI" sz="1400" i="1" dirty="0">
                <a:solidFill>
                  <a:prstClr val="black">
                    <a:lumMod val="75000"/>
                    <a:lumOff val="25000"/>
                  </a:prstClr>
                </a:solidFill>
              </a:rPr>
              <a:t>miten</a:t>
            </a:r>
            <a:r>
              <a:rPr lang="fi-FI" sz="1400" dirty="0">
                <a:solidFill>
                  <a:prstClr val="black">
                    <a:lumMod val="75000"/>
                    <a:lumOff val="25000"/>
                  </a:prstClr>
                </a:solidFill>
              </a:rPr>
              <a:t> se tulee tehdä. Esimerkiksi ”ratkaisun tulee olla energiaomavarainen”.</a:t>
            </a:r>
          </a:p>
          <a:p>
            <a:pPr marL="749827" lvl="3" indent="-182885" defTabSz="914423">
              <a:lnSpc>
                <a:spcPct val="90000"/>
              </a:lnSpc>
              <a:spcBef>
                <a:spcPts val="201"/>
              </a:spcBef>
              <a:spcAft>
                <a:spcPts val="400"/>
              </a:spcAft>
              <a:buClr>
                <a:srgbClr val="93D07C"/>
              </a:buClr>
              <a:buFont typeface="Arial" panose="020B0604020202020204" pitchFamily="34" charset="0"/>
              <a:buChar char="•"/>
            </a:pPr>
            <a:r>
              <a:rPr lang="fi-FI" sz="1400" b="1" dirty="0">
                <a:solidFill>
                  <a:prstClr val="black">
                    <a:lumMod val="75000"/>
                    <a:lumOff val="25000"/>
                  </a:prstClr>
                </a:solidFill>
              </a:rPr>
              <a:t>suorituskykyyn perustuvia määrittelyjä </a:t>
            </a:r>
            <a:r>
              <a:rPr lang="fi-FI" sz="1400" dirty="0">
                <a:solidFill>
                  <a:prstClr val="black">
                    <a:lumMod val="75000"/>
                    <a:lumOff val="25000"/>
                  </a:prstClr>
                </a:solidFill>
              </a:rPr>
              <a:t>= Esimerkiksi ”ratkaisun täytyy tuottaa sähköä </a:t>
            </a:r>
            <a:r>
              <a:rPr lang="fi-FI" sz="1400" dirty="0" smtClean="0">
                <a:solidFill>
                  <a:prstClr val="black">
                    <a:lumMod val="75000"/>
                    <a:lumOff val="25000"/>
                  </a:prstClr>
                </a:solidFill>
              </a:rPr>
              <a:t>X kWh</a:t>
            </a:r>
            <a:r>
              <a:rPr lang="fi-FI" sz="1400" dirty="0">
                <a:solidFill>
                  <a:prstClr val="black">
                    <a:lumMod val="75000"/>
                    <a:lumOff val="25000"/>
                  </a:prstClr>
                </a:solidFill>
              </a:rPr>
              <a:t>”. </a:t>
            </a:r>
          </a:p>
          <a:p>
            <a:pPr marL="749827" lvl="3" indent="-182885" defTabSz="914423">
              <a:lnSpc>
                <a:spcPct val="90000"/>
              </a:lnSpc>
              <a:spcBef>
                <a:spcPts val="201"/>
              </a:spcBef>
              <a:spcAft>
                <a:spcPts val="400"/>
              </a:spcAft>
              <a:buClr>
                <a:srgbClr val="93D07C"/>
              </a:buClr>
              <a:buFont typeface="Arial" panose="020B0604020202020204" pitchFamily="34" charset="0"/>
              <a:buChar char="•"/>
            </a:pPr>
            <a:r>
              <a:rPr lang="fi-FI" sz="1400" b="1" dirty="0" err="1">
                <a:solidFill>
                  <a:prstClr val="black">
                    <a:lumMod val="75000"/>
                    <a:lumOff val="25000"/>
                  </a:prstClr>
                </a:solidFill>
              </a:rPr>
              <a:t>palvelullistamista</a:t>
            </a:r>
            <a:r>
              <a:rPr lang="fi-FI" sz="1400" b="1" dirty="0">
                <a:solidFill>
                  <a:prstClr val="black">
                    <a:lumMod val="75000"/>
                    <a:lumOff val="25000"/>
                  </a:prstClr>
                </a:solidFill>
              </a:rPr>
              <a:t> </a:t>
            </a:r>
            <a:r>
              <a:rPr lang="fi-FI" sz="1400" dirty="0">
                <a:solidFill>
                  <a:prstClr val="black">
                    <a:lumMod val="75000"/>
                    <a:lumOff val="25000"/>
                  </a:prstClr>
                </a:solidFill>
              </a:rPr>
              <a:t>= Muutetaan aiempi tuotteiden ostaminen palveluksi. </a:t>
            </a:r>
            <a:r>
              <a:rPr lang="fi-FI" sz="1400" dirty="0" smtClean="0">
                <a:solidFill>
                  <a:prstClr val="black">
                    <a:lumMod val="75000"/>
                    <a:lumOff val="25000"/>
                  </a:prstClr>
                </a:solidFill>
              </a:rPr>
              <a:t/>
            </a:r>
            <a:br>
              <a:rPr lang="fi-FI" sz="1400" dirty="0" smtClean="0">
                <a:solidFill>
                  <a:prstClr val="black">
                    <a:lumMod val="75000"/>
                    <a:lumOff val="25000"/>
                  </a:prstClr>
                </a:solidFill>
              </a:rPr>
            </a:br>
            <a:r>
              <a:rPr lang="fi-FI" sz="1400" dirty="0" smtClean="0">
                <a:solidFill>
                  <a:prstClr val="black">
                    <a:lumMod val="75000"/>
                    <a:lumOff val="25000"/>
                  </a:prstClr>
                </a:solidFill>
              </a:rPr>
              <a:t>(</a:t>
            </a:r>
            <a:r>
              <a:rPr lang="fi-FI" sz="1400" i="1" dirty="0">
                <a:solidFill>
                  <a:prstClr val="black">
                    <a:lumMod val="75000"/>
                    <a:lumOff val="25000"/>
                  </a:prstClr>
                </a:solidFill>
              </a:rPr>
              <a:t>lähde: </a:t>
            </a:r>
            <a:r>
              <a:rPr lang="fi-FI" sz="1400" dirty="0">
                <a:solidFill>
                  <a:prstClr val="black">
                    <a:lumMod val="75000"/>
                    <a:lumOff val="25000"/>
                  </a:prstClr>
                </a:solidFill>
              </a:rPr>
              <a:t>Ville Valovirta/VTT Oy</a:t>
            </a:r>
            <a:r>
              <a:rPr lang="fi-FI" sz="1400" i="1" dirty="0">
                <a:solidFill>
                  <a:prstClr val="black">
                    <a:lumMod val="75000"/>
                    <a:lumOff val="25000"/>
                  </a:prstClr>
                </a:solidFill>
              </a:rPr>
              <a:t>.</a:t>
            </a:r>
            <a:r>
              <a:rPr lang="fi-FI" sz="1400" dirty="0">
                <a:solidFill>
                  <a:prstClr val="black">
                    <a:lumMod val="75000"/>
                    <a:lumOff val="25000"/>
                  </a:prstClr>
                </a:solidFill>
              </a:rPr>
              <a:t>)</a:t>
            </a:r>
          </a:p>
        </p:txBody>
      </p:sp>
    </p:spTree>
    <p:extLst>
      <p:ext uri="{BB962C8B-B14F-4D97-AF65-F5344CB8AC3E}">
        <p14:creationId xmlns:p14="http://schemas.microsoft.com/office/powerpoint/2010/main" val="3459709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orakulmio 13"/>
          <p:cNvSpPr/>
          <p:nvPr/>
        </p:nvSpPr>
        <p:spPr>
          <a:xfrm>
            <a:off x="10363251" y="1982708"/>
            <a:ext cx="1499539" cy="1667690"/>
          </a:xfrm>
          <a:prstGeom prst="rect">
            <a:avLst/>
          </a:prstGeom>
          <a:solidFill>
            <a:schemeClr val="bg1"/>
          </a:solid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i-FI" sz="1400" dirty="0">
              <a:solidFill>
                <a:schemeClr val="tx1">
                  <a:lumMod val="75000"/>
                  <a:lumOff val="25000"/>
                </a:schemeClr>
              </a:solidFill>
            </a:endParaRPr>
          </a:p>
        </p:txBody>
      </p:sp>
      <p:sp>
        <p:nvSpPr>
          <p:cNvPr id="2" name="Otsikko 1"/>
          <p:cNvSpPr>
            <a:spLocks noGrp="1"/>
          </p:cNvSpPr>
          <p:nvPr>
            <p:ph type="title"/>
          </p:nvPr>
        </p:nvSpPr>
        <p:spPr/>
        <p:txBody>
          <a:bodyPr/>
          <a:lstStyle/>
          <a:p>
            <a:r>
              <a:rPr lang="fi-FI" dirty="0"/>
              <a:t>Hankinnan kohteen ja vertailuperusteiden </a:t>
            </a:r>
            <a:r>
              <a:rPr lang="fi-FI" dirty="0" smtClean="0"/>
              <a:t>määrittely, sivu 2/2</a:t>
            </a:r>
            <a:endParaRPr lang="fi-FI" dirty="0"/>
          </a:p>
        </p:txBody>
      </p:sp>
      <p:sp>
        <p:nvSpPr>
          <p:cNvPr id="3" name="Sisällön paikkamerkki 2"/>
          <p:cNvSpPr>
            <a:spLocks noGrp="1"/>
          </p:cNvSpPr>
          <p:nvPr>
            <p:ph idx="1"/>
          </p:nvPr>
        </p:nvSpPr>
        <p:spPr>
          <a:xfrm>
            <a:off x="1312283" y="1908081"/>
            <a:ext cx="4125084" cy="3793015"/>
          </a:xfrm>
        </p:spPr>
        <p:txBody>
          <a:bodyPr>
            <a:noAutofit/>
          </a:bodyPr>
          <a:lstStyle/>
          <a:p>
            <a:pPr marL="0" indent="0">
              <a:lnSpc>
                <a:spcPct val="110000"/>
              </a:lnSpc>
              <a:buNone/>
            </a:pPr>
            <a:r>
              <a:rPr lang="fi-FI" sz="1100" dirty="0" smtClean="0"/>
              <a:t>Pohdi </a:t>
            </a:r>
            <a:r>
              <a:rPr lang="fi-FI" sz="1100" b="1" dirty="0"/>
              <a:t>mitkä vaatimuksista ovat </a:t>
            </a:r>
            <a:r>
              <a:rPr lang="fi-FI" sz="1100" b="1" dirty="0" smtClean="0"/>
              <a:t>vähimmäisvaatimuksia </a:t>
            </a:r>
            <a:r>
              <a:rPr lang="fi-FI" sz="1100" dirty="0"/>
              <a:t>(mm. tarjoajien pätevyyttä koskevat vaatimukset </a:t>
            </a:r>
            <a:r>
              <a:rPr lang="fi-FI" sz="1100" dirty="0" smtClean="0"/>
              <a:t>ja ns. hankinnan kohteen tekninen eritelmä ja)</a:t>
            </a:r>
            <a:r>
              <a:rPr lang="fi-FI" sz="1100" b="1" dirty="0" smtClean="0"/>
              <a:t> </a:t>
            </a:r>
            <a:r>
              <a:rPr lang="fi-FI" sz="1100" b="1" dirty="0"/>
              <a:t>ja mitkä </a:t>
            </a:r>
            <a:r>
              <a:rPr lang="fi-FI" sz="1100" b="1" dirty="0" smtClean="0"/>
              <a:t>vertailuperusteita.  </a:t>
            </a:r>
          </a:p>
          <a:p>
            <a:pPr>
              <a:lnSpc>
                <a:spcPct val="110000"/>
              </a:lnSpc>
            </a:pPr>
            <a:r>
              <a:rPr lang="fi-FI" sz="1100" dirty="0" smtClean="0"/>
              <a:t>Vertailuperusteet liittyvät hankinnan kohteeseen, joten tarjoajien </a:t>
            </a:r>
            <a:r>
              <a:rPr lang="fi-FI" sz="1100" dirty="0"/>
              <a:t>ja ehdokkaiden soveltuvuusehdot tulee </a:t>
            </a:r>
            <a:r>
              <a:rPr lang="fi-FI" sz="1100" dirty="0" smtClean="0"/>
              <a:t>erottaa niistä. </a:t>
            </a:r>
            <a:r>
              <a:rPr lang="fi-FI" sz="1100" b="1" dirty="0" smtClean="0"/>
              <a:t/>
            </a:r>
            <a:br>
              <a:rPr lang="fi-FI" sz="1100" b="1" dirty="0" smtClean="0"/>
            </a:br>
            <a:endParaRPr lang="fi-FI" sz="1100" b="1" dirty="0" smtClean="0"/>
          </a:p>
          <a:p>
            <a:pPr marL="0" indent="0">
              <a:lnSpc>
                <a:spcPct val="110000"/>
              </a:lnSpc>
              <a:buNone/>
            </a:pPr>
            <a:r>
              <a:rPr lang="fi-FI" sz="1100" dirty="0" smtClean="0"/>
              <a:t>Hankinnan kohteen toiminnallisista ja tulosperusteisista vaatimuksista johdetaan vertailuperusteita. </a:t>
            </a:r>
          </a:p>
          <a:p>
            <a:pPr>
              <a:lnSpc>
                <a:spcPct val="110000"/>
              </a:lnSpc>
            </a:pPr>
            <a:r>
              <a:rPr lang="fi-FI" sz="1100" dirty="0" smtClean="0"/>
              <a:t>Pohdi, </a:t>
            </a:r>
            <a:r>
              <a:rPr lang="fi-FI" sz="1100" b="1" dirty="0" smtClean="0"/>
              <a:t>toimisivatko tulostavoitteille jo tunnistetut mittarit vertailuperusteina</a:t>
            </a:r>
            <a:r>
              <a:rPr lang="fi-FI" sz="1100" dirty="0" smtClean="0"/>
              <a:t>. </a:t>
            </a:r>
          </a:p>
          <a:p>
            <a:pPr>
              <a:lnSpc>
                <a:spcPct val="110000"/>
              </a:lnSpc>
            </a:pPr>
            <a:r>
              <a:rPr lang="fi-FI" sz="1100" dirty="0" smtClean="0"/>
              <a:t>Toimiva </a:t>
            </a:r>
            <a:r>
              <a:rPr lang="fi-FI" sz="1100" dirty="0"/>
              <a:t>ratkaisu voi löytyä, kun vertailukriteerit määritellään siten, että innovatiivisesta ratkaisusta saa enemmän pisteitä. Kriteerejä ei tulisi laatia ehdottomiksi, vaan ”ideaalitilanteen ratkaisuiksi”. Esimerkiksi kestävien materiaalien </a:t>
            </a:r>
            <a:r>
              <a:rPr lang="fi-FI" sz="1100" dirty="0" smtClean="0"/>
              <a:t>käyttö voisi </a:t>
            </a:r>
            <a:r>
              <a:rPr lang="fi-FI" sz="1100" dirty="0"/>
              <a:t>kartuttaa </a:t>
            </a:r>
            <a:r>
              <a:rPr lang="fi-FI" sz="1100" dirty="0" smtClean="0"/>
              <a:t>pisteitä.</a:t>
            </a:r>
          </a:p>
        </p:txBody>
      </p:sp>
      <p:sp>
        <p:nvSpPr>
          <p:cNvPr id="10" name="Alatunnisteen paikkamerkki 9"/>
          <p:cNvSpPr>
            <a:spLocks noGrp="1"/>
          </p:cNvSpPr>
          <p:nvPr>
            <p:ph type="ftr" sz="quarter" idx="11"/>
          </p:nvPr>
        </p:nvSpPr>
        <p:spPr/>
        <p:txBody>
          <a:bodyPr/>
          <a:lstStyle/>
          <a:p>
            <a:r>
              <a:rPr lang="fi-FI" smtClean="0"/>
              <a:t>HANKINNAN SUUNNITTELU</a:t>
            </a:r>
            <a:endParaRPr lang="fi-FI" dirty="0"/>
          </a:p>
        </p:txBody>
      </p:sp>
      <p:sp>
        <p:nvSpPr>
          <p:cNvPr id="13" name="Suorakulmio 12"/>
          <p:cNvSpPr/>
          <p:nvPr/>
        </p:nvSpPr>
        <p:spPr>
          <a:xfrm>
            <a:off x="1306939" y="5560716"/>
            <a:ext cx="8595050" cy="675019"/>
          </a:xfrm>
          <a:prstGeom prst="rect">
            <a:avLst/>
          </a:prstGeom>
          <a:solidFill>
            <a:schemeClr val="bg1"/>
          </a:solid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i-FI" sz="1200" dirty="0">
                <a:solidFill>
                  <a:schemeClr val="tx1">
                    <a:lumMod val="75000"/>
                    <a:lumOff val="25000"/>
                  </a:schemeClr>
                </a:solidFill>
              </a:rPr>
              <a:t>Innovatiivisissa hankinnoissa ratkaisut usein ovat uusia tai mukautettuja tilaajan tarpeisiin. </a:t>
            </a:r>
            <a:r>
              <a:rPr lang="fi-FI" sz="1200" b="1" dirty="0" smtClean="0">
                <a:solidFill>
                  <a:schemeClr val="tx1">
                    <a:lumMod val="75000"/>
                    <a:lumOff val="25000"/>
                  </a:schemeClr>
                </a:solidFill>
              </a:rPr>
              <a:t>Yrityksellä </a:t>
            </a:r>
            <a:r>
              <a:rPr lang="fi-FI" sz="1200" b="1" dirty="0">
                <a:solidFill>
                  <a:schemeClr val="tx1">
                    <a:lumMod val="75000"/>
                    <a:lumOff val="25000"/>
                  </a:schemeClr>
                </a:solidFill>
              </a:rPr>
              <a:t>ei välttämättä ole tuotteelle </a:t>
            </a:r>
            <a:r>
              <a:rPr lang="fi-FI" sz="1200" b="1" dirty="0" smtClean="0">
                <a:solidFill>
                  <a:schemeClr val="tx1">
                    <a:lumMod val="75000"/>
                    <a:lumOff val="25000"/>
                  </a:schemeClr>
                </a:solidFill>
              </a:rPr>
              <a:t>referenssejä </a:t>
            </a:r>
            <a:r>
              <a:rPr lang="fi-FI" sz="1200" b="1" dirty="0">
                <a:solidFill>
                  <a:schemeClr val="tx1">
                    <a:lumMod val="75000"/>
                    <a:lumOff val="25000"/>
                  </a:schemeClr>
                </a:solidFill>
              </a:rPr>
              <a:t>eikä suurta liikevaihtoa. </a:t>
            </a:r>
            <a:r>
              <a:rPr lang="fi-FI" sz="1200" dirty="0" smtClean="0">
                <a:solidFill>
                  <a:schemeClr val="tx1">
                    <a:lumMod val="75000"/>
                    <a:lumOff val="25000"/>
                  </a:schemeClr>
                </a:solidFill>
              </a:rPr>
              <a:t>Huomioi </a:t>
            </a:r>
            <a:r>
              <a:rPr lang="fi-FI" sz="1200" dirty="0">
                <a:solidFill>
                  <a:schemeClr val="tx1">
                    <a:lumMod val="75000"/>
                    <a:lumOff val="25000"/>
                  </a:schemeClr>
                </a:solidFill>
              </a:rPr>
              <a:t>tämä, jotta et sulje pieniä tai innovatiivisia yrityksiä pois </a:t>
            </a:r>
            <a:r>
              <a:rPr lang="fi-FI" sz="1200" dirty="0" smtClean="0">
                <a:solidFill>
                  <a:schemeClr val="tx1">
                    <a:lumMod val="75000"/>
                    <a:lumOff val="25000"/>
                  </a:schemeClr>
                </a:solidFill>
              </a:rPr>
              <a:t>pelistä. </a:t>
            </a:r>
          </a:p>
          <a:p>
            <a:pPr algn="ctr"/>
            <a:r>
              <a:rPr lang="fi-FI" sz="1200" dirty="0" smtClean="0">
                <a:solidFill>
                  <a:schemeClr val="tx1">
                    <a:lumMod val="75000"/>
                    <a:lumOff val="25000"/>
                  </a:schemeClr>
                </a:solidFill>
              </a:rPr>
              <a:t>Lue seuraavalta sivulta lisää yritysten näkökulman huomioimisesta hankinnoissa.</a:t>
            </a:r>
            <a:endParaRPr lang="fi-FI" sz="1200" dirty="0">
              <a:solidFill>
                <a:schemeClr val="tx1">
                  <a:lumMod val="75000"/>
                  <a:lumOff val="25000"/>
                </a:schemeClr>
              </a:solidFill>
            </a:endParaRPr>
          </a:p>
        </p:txBody>
      </p:sp>
      <p:sp>
        <p:nvSpPr>
          <p:cNvPr id="16" name="Tekstiruutu 15"/>
          <p:cNvSpPr txBox="1"/>
          <p:nvPr/>
        </p:nvSpPr>
        <p:spPr>
          <a:xfrm>
            <a:off x="10403083" y="2934685"/>
            <a:ext cx="1517702" cy="646331"/>
          </a:xfrm>
          <a:prstGeom prst="rect">
            <a:avLst/>
          </a:prstGeom>
          <a:noFill/>
        </p:spPr>
        <p:txBody>
          <a:bodyPr wrap="square" rtlCol="0">
            <a:spAutoFit/>
          </a:bodyPr>
          <a:lstStyle/>
          <a:p>
            <a:r>
              <a:rPr lang="fi-FI" sz="1200" dirty="0">
                <a:solidFill>
                  <a:schemeClr val="tx1">
                    <a:lumMod val="75000"/>
                    <a:lumOff val="25000"/>
                  </a:schemeClr>
                </a:solidFill>
              </a:rPr>
              <a:t>kokonaistaloudellisen edullisuuden vertailulaskelma</a:t>
            </a:r>
          </a:p>
        </p:txBody>
      </p:sp>
      <p:sp>
        <p:nvSpPr>
          <p:cNvPr id="18" name="Dian numeron paikkamerkki 17"/>
          <p:cNvSpPr>
            <a:spLocks noGrp="1"/>
          </p:cNvSpPr>
          <p:nvPr>
            <p:ph type="sldNum" sz="quarter" idx="12"/>
          </p:nvPr>
        </p:nvSpPr>
        <p:spPr/>
        <p:txBody>
          <a:bodyPr/>
          <a:lstStyle/>
          <a:p>
            <a:fld id="{CAA70CE6-33A0-41BE-ACCA-99E5A52BC5F9}" type="slidenum">
              <a:rPr lang="fi-FI" smtClean="0"/>
              <a:t>73</a:t>
            </a:fld>
            <a:endParaRPr lang="fi-FI"/>
          </a:p>
        </p:txBody>
      </p:sp>
      <p:sp>
        <p:nvSpPr>
          <p:cNvPr id="22" name="Sisällön paikkamerkki 2">
            <a:hlinkClick r:id="" action="ppaction://customshow?id=51&amp;return=true"/>
          </p:cNvPr>
          <p:cNvSpPr txBox="1">
            <a:spLocks/>
          </p:cNvSpPr>
          <p:nvPr/>
        </p:nvSpPr>
        <p:spPr>
          <a:xfrm>
            <a:off x="10331173" y="3993507"/>
            <a:ext cx="1589612" cy="1028616"/>
          </a:xfrm>
          <a:prstGeom prst="rect">
            <a:avLst/>
          </a:prstGeom>
          <a:solidFill>
            <a:schemeClr val="bg1"/>
          </a:solid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fi-FI"/>
            </a:defPPr>
            <a:lvl1pPr algn="ctr">
              <a:defRPr sz="1400">
                <a:solidFill>
                  <a:schemeClr val="tx1">
                    <a:lumMod val="75000"/>
                    <a:lumOff val="25000"/>
                  </a:schemeClr>
                </a:solidFill>
              </a:defRPr>
            </a:lvl1pPr>
          </a:lstStyle>
          <a:p>
            <a:r>
              <a:rPr lang="fi-FI" dirty="0"/>
              <a:t>Esimerkkejä innovatiivisten hankintojen vertailuperusteista</a:t>
            </a:r>
          </a:p>
        </p:txBody>
      </p:sp>
      <p:sp>
        <p:nvSpPr>
          <p:cNvPr id="23" name="Suorakulmio 22">
            <a:hlinkClick r:id="rId4"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pic>
        <p:nvPicPr>
          <p:cNvPr id="24" name="Kuva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55" y="-98313"/>
            <a:ext cx="1362280" cy="1280506"/>
          </a:xfrm>
          <a:prstGeom prst="rect">
            <a:avLst/>
          </a:prstGeom>
        </p:spPr>
      </p:pic>
      <p:pic>
        <p:nvPicPr>
          <p:cNvPr id="25" name="Kuva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00206">
            <a:off x="11710282" y="4868907"/>
            <a:ext cx="328285" cy="328285"/>
          </a:xfrm>
          <a:prstGeom prst="rect">
            <a:avLst/>
          </a:prstGeom>
          <a:noFill/>
        </p:spPr>
      </p:pic>
      <p:sp>
        <p:nvSpPr>
          <p:cNvPr id="29" name="Vuokaaviosymboli: Liitin 28"/>
          <p:cNvSpPr/>
          <p:nvPr/>
        </p:nvSpPr>
        <p:spPr>
          <a:xfrm rot="16200000">
            <a:off x="732969" y="1873378"/>
            <a:ext cx="457200" cy="457200"/>
          </a:xfrm>
          <a:prstGeom prst="flowChartConnector">
            <a:avLst/>
          </a:prstGeom>
          <a:ln>
            <a:noFill/>
          </a:ln>
        </p:spPr>
        <p:style>
          <a:lnRef idx="3">
            <a:schemeClr val="lt1"/>
          </a:lnRef>
          <a:fillRef idx="1">
            <a:schemeClr val="accent2"/>
          </a:fillRef>
          <a:effectRef idx="1">
            <a:schemeClr val="accent2"/>
          </a:effectRef>
          <a:fontRef idx="minor">
            <a:schemeClr val="lt1"/>
          </a:fontRef>
        </p:style>
        <p:txBody>
          <a:bodyPr vert="vert" rtlCol="0" anchor="ctr"/>
          <a:lstStyle/>
          <a:p>
            <a:pPr algn="ctr"/>
            <a:r>
              <a:rPr lang="fi-FI" sz="1400" dirty="0">
                <a:ln w="0"/>
                <a:solidFill>
                  <a:schemeClr val="bg1"/>
                </a:solidFill>
                <a:effectLst>
                  <a:outerShdw blurRad="38100" dist="25400" dir="5400000" algn="ctr" rotWithShape="0">
                    <a:srgbClr val="6E747A">
                      <a:alpha val="43000"/>
                    </a:srgbClr>
                  </a:outerShdw>
                </a:effectLst>
              </a:rPr>
              <a:t>1</a:t>
            </a:r>
          </a:p>
        </p:txBody>
      </p:sp>
      <p:sp>
        <p:nvSpPr>
          <p:cNvPr id="30" name="Vuokaaviosymboli: Liitin 29"/>
          <p:cNvSpPr/>
          <p:nvPr/>
        </p:nvSpPr>
        <p:spPr>
          <a:xfrm rot="16200000">
            <a:off x="732969" y="3391158"/>
            <a:ext cx="457200" cy="457200"/>
          </a:xfrm>
          <a:prstGeom prst="flowChartConnector">
            <a:avLst/>
          </a:prstGeom>
          <a:ln>
            <a:noFill/>
          </a:ln>
        </p:spPr>
        <p:style>
          <a:lnRef idx="3">
            <a:schemeClr val="lt1"/>
          </a:lnRef>
          <a:fillRef idx="1">
            <a:schemeClr val="accent2"/>
          </a:fillRef>
          <a:effectRef idx="1">
            <a:schemeClr val="accent2"/>
          </a:effectRef>
          <a:fontRef idx="minor">
            <a:schemeClr val="lt1"/>
          </a:fontRef>
        </p:style>
        <p:txBody>
          <a:bodyPr vert="vert" rtlCol="0" anchor="ctr"/>
          <a:lstStyle/>
          <a:p>
            <a:pPr algn="ctr"/>
            <a:r>
              <a:rPr lang="fi-FI" sz="1400" dirty="0">
                <a:ln w="0"/>
                <a:solidFill>
                  <a:schemeClr val="bg1"/>
                </a:solidFill>
                <a:effectLst>
                  <a:outerShdw blurRad="38100" dist="25400" dir="5400000" algn="ctr" rotWithShape="0">
                    <a:srgbClr val="6E747A">
                      <a:alpha val="43000"/>
                    </a:srgbClr>
                  </a:outerShdw>
                </a:effectLst>
              </a:rPr>
              <a:t>2</a:t>
            </a:r>
          </a:p>
        </p:txBody>
      </p:sp>
      <p:sp>
        <p:nvSpPr>
          <p:cNvPr id="26" name="Sisällön paikkamerkki 2"/>
          <p:cNvSpPr txBox="1">
            <a:spLocks/>
          </p:cNvSpPr>
          <p:nvPr/>
        </p:nvSpPr>
        <p:spPr>
          <a:xfrm>
            <a:off x="5794730" y="1918216"/>
            <a:ext cx="4366208" cy="3220669"/>
          </a:xfrm>
          <a:prstGeom prst="rect">
            <a:avLst/>
          </a:prstGeom>
        </p:spPr>
        <p:txBody>
          <a:bodyPr vert="horz" lIns="0" tIns="45720" rIns="0" bIns="45720" rtlCol="0">
            <a:noAutofit/>
          </a:bodyPr>
          <a:lstStyle>
            <a:lvl1pPr marL="342908" indent="-342908"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tx1">
                    <a:lumMod val="75000"/>
                    <a:lumOff val="25000"/>
                  </a:schemeClr>
                </a:solidFill>
                <a:latin typeface="+mn-lt"/>
                <a:ea typeface="+mn-ea"/>
                <a:cs typeface="+mn-cs"/>
              </a:defRPr>
            </a:lvl1pPr>
            <a:lvl2pPr marL="384058"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2pPr>
            <a:lvl3pPr marL="566942"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3pPr>
            <a:lvl4pPr marL="749827"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4pPr>
            <a:lvl5pPr marL="932711"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201173" lvl="1" indent="0">
              <a:lnSpc>
                <a:spcPct val="110000"/>
              </a:lnSpc>
              <a:buNone/>
            </a:pPr>
            <a:r>
              <a:rPr lang="fi-FI" sz="1100" dirty="0" smtClean="0"/>
              <a:t>Määritä hinnan ja laadun vertailukriteerien painotukset suhteessa toisiinsa: </a:t>
            </a:r>
            <a:br>
              <a:rPr lang="fi-FI" sz="1100" dirty="0" smtClean="0"/>
            </a:br>
            <a:r>
              <a:rPr lang="fi-FI" sz="1100" b="1" dirty="0" smtClean="0"/>
              <a:t>Mikä tilaajalle on tärkeää, mikä vähemmän tärkeää? </a:t>
            </a:r>
            <a:endParaRPr lang="fi-FI" sz="1100" dirty="0" smtClean="0"/>
          </a:p>
          <a:p>
            <a:pPr lvl="2">
              <a:lnSpc>
                <a:spcPct val="110000"/>
              </a:lnSpc>
            </a:pPr>
            <a:r>
              <a:rPr lang="fi-FI" sz="1100" dirty="0"/>
              <a:t>T</a:t>
            </a:r>
            <a:r>
              <a:rPr lang="fi-FI" sz="1100" dirty="0" smtClean="0"/>
              <a:t>ämän avuksi on hyvä tehdä muutamia </a:t>
            </a:r>
            <a:r>
              <a:rPr lang="fi-FI" sz="1100" b="1" dirty="0" smtClean="0"/>
              <a:t>kokonaistaloudellisen edullisuuden vertailulaskelmia</a:t>
            </a:r>
            <a:r>
              <a:rPr lang="fi-FI" sz="1100" dirty="0" smtClean="0"/>
              <a:t> mahdollisista skenaarioista, joita vertailuperusteiden erilaisista painotuksista voi seurata. Tavoitteena on selvittää, miten hankinta tulee koostaa, jotta paras tarjous voittaa tarjouskilpailun (eli on kokonaistaloudellisesti edullisin). Näin voidaan ennakoida, miten kalleimman/halvimman hinnan antanut tarjoaja pärjää laadun vertailuissa ja sijoittuu hankinnassa. </a:t>
            </a:r>
          </a:p>
          <a:p>
            <a:pPr lvl="2">
              <a:lnSpc>
                <a:spcPct val="110000"/>
              </a:lnSpc>
            </a:pPr>
            <a:endParaRPr lang="fi-FI" sz="1100" dirty="0" smtClean="0"/>
          </a:p>
          <a:p>
            <a:pPr marL="201173" lvl="1" indent="0">
              <a:lnSpc>
                <a:spcPct val="110000"/>
              </a:lnSpc>
              <a:buNone/>
            </a:pPr>
            <a:r>
              <a:rPr lang="fi-FI" sz="1100" dirty="0" smtClean="0"/>
              <a:t>Kriteerien </a:t>
            </a:r>
            <a:r>
              <a:rPr lang="fi-FI" sz="1100" b="1" dirty="0" smtClean="0"/>
              <a:t>kompensointi</a:t>
            </a:r>
            <a:r>
              <a:rPr lang="fi-FI" sz="1100" dirty="0" smtClean="0"/>
              <a:t> suhteessa toisiinsa</a:t>
            </a:r>
          </a:p>
          <a:p>
            <a:pPr lvl="2">
              <a:lnSpc>
                <a:spcPct val="110000"/>
              </a:lnSpc>
            </a:pPr>
            <a:r>
              <a:rPr lang="fi-FI" sz="1100" dirty="0" smtClean="0"/>
              <a:t>hyvitetäänkö jonkin kohdan huonoja pisteitä toisen kohdan korkeilla pisteillä?</a:t>
            </a:r>
            <a:endParaRPr lang="fi-FI" sz="1100" dirty="0"/>
          </a:p>
        </p:txBody>
      </p:sp>
      <p:sp>
        <p:nvSpPr>
          <p:cNvPr id="27" name="Vuokaaviosymboli: Liitin 26"/>
          <p:cNvSpPr/>
          <p:nvPr/>
        </p:nvSpPr>
        <p:spPr>
          <a:xfrm rot="16200000">
            <a:off x="5461629" y="1873378"/>
            <a:ext cx="457200" cy="457200"/>
          </a:xfrm>
          <a:prstGeom prst="flowChartConnector">
            <a:avLst/>
          </a:prstGeom>
          <a:ln>
            <a:noFill/>
          </a:ln>
        </p:spPr>
        <p:style>
          <a:lnRef idx="3">
            <a:schemeClr val="lt1"/>
          </a:lnRef>
          <a:fillRef idx="1">
            <a:schemeClr val="accent2"/>
          </a:fillRef>
          <a:effectRef idx="1">
            <a:schemeClr val="accent2"/>
          </a:effectRef>
          <a:fontRef idx="minor">
            <a:schemeClr val="lt1"/>
          </a:fontRef>
        </p:style>
        <p:txBody>
          <a:bodyPr vert="vert" rtlCol="0" anchor="ctr"/>
          <a:lstStyle/>
          <a:p>
            <a:pPr algn="ctr"/>
            <a:r>
              <a:rPr lang="fi-FI" sz="1400" dirty="0" smtClean="0">
                <a:ln w="0"/>
                <a:solidFill>
                  <a:schemeClr val="bg1"/>
                </a:solidFill>
                <a:effectLst>
                  <a:outerShdw blurRad="38100" dist="25400" dir="5400000" algn="ctr" rotWithShape="0">
                    <a:srgbClr val="6E747A">
                      <a:alpha val="43000"/>
                    </a:srgbClr>
                  </a:outerShdw>
                </a:effectLst>
              </a:rPr>
              <a:t>3</a:t>
            </a:r>
            <a:endParaRPr lang="fi-FI" sz="1400" dirty="0">
              <a:ln w="0"/>
              <a:solidFill>
                <a:schemeClr val="bg1"/>
              </a:solidFill>
              <a:effectLst>
                <a:outerShdw blurRad="38100" dist="25400" dir="5400000" algn="ctr" rotWithShape="0">
                  <a:srgbClr val="6E747A">
                    <a:alpha val="43000"/>
                  </a:srgbClr>
                </a:outerShdw>
              </a:effectLst>
            </a:endParaRPr>
          </a:p>
        </p:txBody>
      </p:sp>
      <p:sp>
        <p:nvSpPr>
          <p:cNvPr id="6" name="Suorakulmio 5"/>
          <p:cNvSpPr/>
          <p:nvPr/>
        </p:nvSpPr>
        <p:spPr>
          <a:xfrm>
            <a:off x="1190169" y="1351774"/>
            <a:ext cx="8955317" cy="461665"/>
          </a:xfrm>
          <a:prstGeom prst="rect">
            <a:avLst/>
          </a:prstGeom>
        </p:spPr>
        <p:txBody>
          <a:bodyPr wrap="square">
            <a:spAutoFit/>
          </a:bodyPr>
          <a:lstStyle/>
          <a:p>
            <a:r>
              <a:rPr lang="fi-FI" sz="1200" dirty="0">
                <a:solidFill>
                  <a:schemeClr val="tx1">
                    <a:lumMod val="75000"/>
                    <a:lumOff val="25000"/>
                  </a:schemeClr>
                </a:solidFill>
              </a:rPr>
              <a:t>Innovatiivisissa hankinnoissa käytetään esimerkiksi toiminnallisia ja tuloksiin perustuvia määrittelyjä tuotetta koskevien ominaisuuksien sijaan. Tarjousten arviointi saa silloin erityispiirteitä, joiden johdosta vertailuperusteiden huolellinen pohdinta on paikallaan. </a:t>
            </a:r>
            <a:endParaRPr lang="fi-FI" sz="1200" dirty="0" smtClean="0">
              <a:solidFill>
                <a:schemeClr val="tx1">
                  <a:lumMod val="75000"/>
                  <a:lumOff val="25000"/>
                </a:schemeClr>
              </a:solidFill>
            </a:endParaRPr>
          </a:p>
        </p:txBody>
      </p:sp>
      <p:sp>
        <p:nvSpPr>
          <p:cNvPr id="28" name="Vuokaaviosymboli: Liitin 27"/>
          <p:cNvSpPr/>
          <p:nvPr/>
        </p:nvSpPr>
        <p:spPr>
          <a:xfrm rot="16200000">
            <a:off x="5461629" y="4263385"/>
            <a:ext cx="457200" cy="457200"/>
          </a:xfrm>
          <a:prstGeom prst="flowChartConnector">
            <a:avLst/>
          </a:prstGeom>
          <a:ln>
            <a:noFill/>
          </a:ln>
        </p:spPr>
        <p:style>
          <a:lnRef idx="3">
            <a:schemeClr val="lt1"/>
          </a:lnRef>
          <a:fillRef idx="1">
            <a:schemeClr val="accent2"/>
          </a:fillRef>
          <a:effectRef idx="1">
            <a:schemeClr val="accent2"/>
          </a:effectRef>
          <a:fontRef idx="minor">
            <a:schemeClr val="lt1"/>
          </a:fontRef>
        </p:style>
        <p:txBody>
          <a:bodyPr vert="vert" rtlCol="0" anchor="ctr"/>
          <a:lstStyle/>
          <a:p>
            <a:pPr algn="ctr"/>
            <a:r>
              <a:rPr lang="fi-FI" sz="1400" dirty="0">
                <a:ln w="0"/>
                <a:solidFill>
                  <a:schemeClr val="bg1"/>
                </a:solidFill>
                <a:effectLst>
                  <a:outerShdw blurRad="38100" dist="25400" dir="5400000" algn="ctr" rotWithShape="0">
                    <a:srgbClr val="6E747A">
                      <a:alpha val="43000"/>
                    </a:srgbClr>
                  </a:outerShdw>
                </a:effectLst>
              </a:rPr>
              <a:t>4</a:t>
            </a:r>
          </a:p>
        </p:txBody>
      </p:sp>
      <p:pic>
        <p:nvPicPr>
          <p:cNvPr id="32" name="Kuva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00206">
            <a:off x="11574562" y="2331883"/>
            <a:ext cx="328285" cy="328285"/>
          </a:xfrm>
          <a:prstGeom prst="rect">
            <a:avLst/>
          </a:prstGeom>
          <a:noFill/>
        </p:spPr>
      </p:pic>
      <p:graphicFrame>
        <p:nvGraphicFramePr>
          <p:cNvPr id="5" name="Objekti 4">
            <a:hlinkClick r:id="" action="ppaction://ole?verb=1"/>
          </p:cNvPr>
          <p:cNvGraphicFramePr>
            <a:graphicFrameLocks noChangeAspect="1"/>
          </p:cNvGraphicFramePr>
          <p:nvPr>
            <p:extLst>
              <p:ext uri="{D42A27DB-BD31-4B8C-83A1-F6EECF244321}">
                <p14:modId xmlns:p14="http://schemas.microsoft.com/office/powerpoint/2010/main" val="1644975073"/>
              </p:ext>
            </p:extLst>
          </p:nvPr>
        </p:nvGraphicFramePr>
        <p:xfrm>
          <a:off x="10441556" y="2146413"/>
          <a:ext cx="1379622" cy="1164054"/>
        </p:xfrm>
        <a:graphic>
          <a:graphicData uri="http://schemas.openxmlformats.org/presentationml/2006/ole">
            <mc:AlternateContent xmlns:mc="http://schemas.openxmlformats.org/markup-compatibility/2006">
              <mc:Choice xmlns:v="urn:schemas-microsoft-com:vml" Requires="v">
                <p:oleObj spid="_x0000_s9136" name="Laskentataulukko" showAsIcon="1" r:id="rId8" imgW="914400" imgH="771480" progId="Excel.Sheet.8">
                  <p:embed/>
                </p:oleObj>
              </mc:Choice>
              <mc:Fallback>
                <p:oleObj name="Laskentataulukko" showAsIcon="1" r:id="rId8" imgW="914400" imgH="771480" progId="Excel.Sheet.8">
                  <p:embed/>
                  <p:pic>
                    <p:nvPicPr>
                      <p:cNvPr id="0" name=""/>
                      <p:cNvPicPr/>
                      <p:nvPr/>
                    </p:nvPicPr>
                    <p:blipFill>
                      <a:blip r:embed="rId9"/>
                      <a:stretch>
                        <a:fillRect/>
                      </a:stretch>
                    </p:blipFill>
                    <p:spPr>
                      <a:xfrm>
                        <a:off x="10441556" y="2146413"/>
                        <a:ext cx="1379622" cy="1164054"/>
                      </a:xfrm>
                      <a:prstGeom prst="rect">
                        <a:avLst/>
                      </a:prstGeom>
                    </p:spPr>
                  </p:pic>
                </p:oleObj>
              </mc:Fallback>
            </mc:AlternateContent>
          </a:graphicData>
        </a:graphic>
      </p:graphicFrame>
      <p:sp>
        <p:nvSpPr>
          <p:cNvPr id="34" name="Suorakulmio 33">
            <a:hlinkClick r:id="rId10" action="ppaction://hlinksldjump"/>
          </p:cNvPr>
          <p:cNvSpPr/>
          <p:nvPr/>
        </p:nvSpPr>
        <p:spPr>
          <a:xfrm>
            <a:off x="11155679" y="5758041"/>
            <a:ext cx="833120" cy="406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800" dirty="0" smtClean="0"/>
              <a:t>PALAA MENETTELYN VALINTAAN</a:t>
            </a:r>
            <a:endParaRPr lang="fi-FI" sz="800" dirty="0"/>
          </a:p>
        </p:txBody>
      </p:sp>
    </p:spTree>
    <p:extLst>
      <p:ext uri="{BB962C8B-B14F-4D97-AF65-F5344CB8AC3E}">
        <p14:creationId xmlns:p14="http://schemas.microsoft.com/office/powerpoint/2010/main" val="928174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3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atunnisteen paikkamerkki 3"/>
          <p:cNvSpPr>
            <a:spLocks noGrp="1"/>
          </p:cNvSpPr>
          <p:nvPr>
            <p:ph type="ftr" sz="quarter" idx="11"/>
          </p:nvPr>
        </p:nvSpPr>
        <p:spPr/>
        <p:txBody>
          <a:bodyPr/>
          <a:lstStyle/>
          <a:p>
            <a:r>
              <a:rPr lang="fi-FI" smtClean="0"/>
              <a:t>HANKINNAN SUUNNITTELU</a:t>
            </a:r>
            <a:endParaRPr lang="fi-FI" dirty="0"/>
          </a:p>
        </p:txBody>
      </p:sp>
      <p:sp>
        <p:nvSpPr>
          <p:cNvPr id="5" name="Dian numeron paikkamerkki 4"/>
          <p:cNvSpPr>
            <a:spLocks noGrp="1"/>
          </p:cNvSpPr>
          <p:nvPr>
            <p:ph type="sldNum" sz="quarter" idx="12"/>
          </p:nvPr>
        </p:nvSpPr>
        <p:spPr/>
        <p:txBody>
          <a:bodyPr/>
          <a:lstStyle/>
          <a:p>
            <a:fld id="{CAA70CE6-33A0-41BE-ACCA-99E5A52BC5F9}" type="slidenum">
              <a:rPr lang="fi-FI" smtClean="0"/>
              <a:t>74</a:t>
            </a:fld>
            <a:endParaRPr lang="fi-FI"/>
          </a:p>
        </p:txBody>
      </p:sp>
      <p:sp>
        <p:nvSpPr>
          <p:cNvPr id="6" name="Sisällön paikkamerkki 2"/>
          <p:cNvSpPr txBox="1">
            <a:spLocks/>
          </p:cNvSpPr>
          <p:nvPr/>
        </p:nvSpPr>
        <p:spPr>
          <a:xfrm>
            <a:off x="1001486" y="1742923"/>
            <a:ext cx="10058400" cy="4701139"/>
          </a:xfrm>
          <a:prstGeom prst="rect">
            <a:avLst/>
          </a:prstGeom>
        </p:spPr>
        <p:txBody>
          <a:bodyPr vert="horz" lIns="0" tIns="45720" rIns="0" bIns="45720" rtlCol="0">
            <a:noAutofit/>
          </a:bodyPr>
          <a:lstStyle>
            <a:lvl1pPr marL="457211" indent="-457211"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tx1">
                    <a:lumMod val="75000"/>
                    <a:lumOff val="25000"/>
                  </a:schemeClr>
                </a:solidFill>
                <a:latin typeface="+mn-lt"/>
                <a:ea typeface="+mn-ea"/>
                <a:cs typeface="+mn-cs"/>
              </a:defRPr>
            </a:lvl1pPr>
            <a:lvl2pPr marL="544081"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2pPr>
            <a:lvl3pPr marL="726966"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3pPr>
            <a:lvl4pPr marL="909850"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4pPr>
            <a:lvl5pPr marL="1092735"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0" indent="0">
              <a:buNone/>
            </a:pPr>
            <a:r>
              <a:rPr lang="fi-FI" dirty="0" smtClean="0"/>
              <a:t>Hankintalainsäädännön yhtenä tavoitteena on pienten ja keskisuurten yritysten markkinoillepääsyn parantaminen. Pk-yritykset on nähty mahdollisuutena työpaikkojen, kasvun ja innovaatioiden luomisessa. Hankinnoissa tehtäviä ratkaisuja on tarpeen pohtia yritysten näkökulmasta, jotta niille tarjoutuu parempia mahdollisuuksia osallistua hankintoihin.</a:t>
            </a:r>
            <a:br>
              <a:rPr lang="fi-FI" dirty="0" smtClean="0"/>
            </a:br>
            <a:r>
              <a:rPr lang="fi-FI" dirty="0" smtClean="0"/>
              <a:t/>
            </a:r>
            <a:br>
              <a:rPr lang="fi-FI" dirty="0" smtClean="0"/>
            </a:br>
            <a:r>
              <a:rPr lang="fi-FI" sz="1400" b="1" dirty="0" smtClean="0"/>
              <a:t>Miten voin huomioida pienten</a:t>
            </a:r>
            <a:r>
              <a:rPr lang="fi-FI" sz="1400" b="1" dirty="0"/>
              <a:t> </a:t>
            </a:r>
            <a:r>
              <a:rPr lang="fi-FI" sz="1400" b="1" dirty="0" smtClean="0"/>
              <a:t>ja paikallisten yritysten osallistumismahdollisuudet hankinnoissa?</a:t>
            </a:r>
            <a:br>
              <a:rPr lang="fi-FI" sz="1400" b="1" dirty="0" smtClean="0"/>
            </a:br>
            <a:r>
              <a:rPr lang="fi-FI" sz="1400" b="1" dirty="0" smtClean="0"/>
              <a:t/>
            </a:r>
            <a:br>
              <a:rPr lang="fi-FI" sz="1400" b="1" dirty="0" smtClean="0"/>
            </a:br>
            <a:endParaRPr lang="fi-FI" sz="1400" b="1" dirty="0" smtClean="0"/>
          </a:p>
          <a:p>
            <a:pPr marL="355600" indent="-355600">
              <a:buFont typeface="+mj-lt"/>
              <a:buAutoNum type="arabicPeriod"/>
            </a:pPr>
            <a:r>
              <a:rPr lang="fi-FI" sz="1400" b="1" dirty="0" smtClean="0"/>
              <a:t>Tapaa </a:t>
            </a:r>
            <a:r>
              <a:rPr lang="fi-FI" sz="1400" b="1" dirty="0"/>
              <a:t>yrityksiä</a:t>
            </a:r>
            <a:endParaRPr lang="fi-FI" sz="1400" dirty="0"/>
          </a:p>
          <a:p>
            <a:pPr marL="355600" indent="-355600">
              <a:buFont typeface="+mj-lt"/>
              <a:buAutoNum type="arabicPeriod"/>
            </a:pPr>
            <a:r>
              <a:rPr lang="fi-FI" sz="1400" b="1" dirty="0" smtClean="0"/>
              <a:t>Viesti ennakoiden ja selkokielellä</a:t>
            </a:r>
            <a:endParaRPr lang="fi-FI" sz="1400" dirty="0" smtClean="0"/>
          </a:p>
          <a:p>
            <a:pPr marL="355600" indent="-355600">
              <a:buFont typeface="+mj-lt"/>
              <a:buAutoNum type="arabicPeriod"/>
            </a:pPr>
            <a:r>
              <a:rPr lang="fi-FI" sz="1400" b="1" dirty="0" smtClean="0"/>
              <a:t>Suosi </a:t>
            </a:r>
            <a:r>
              <a:rPr lang="fi-FI" sz="1400" b="1" dirty="0" err="1" smtClean="0"/>
              <a:t>HILMA:n</a:t>
            </a:r>
            <a:r>
              <a:rPr lang="fi-FI" sz="1400" b="1" dirty="0" smtClean="0"/>
              <a:t> lisäksi myös suoria kontakteja</a:t>
            </a:r>
            <a:endParaRPr lang="fi-FI" sz="1400" dirty="0" smtClean="0"/>
          </a:p>
          <a:p>
            <a:pPr marL="355600" indent="-355600">
              <a:buFont typeface="+mj-lt"/>
              <a:buAutoNum type="arabicPeriod"/>
            </a:pPr>
            <a:r>
              <a:rPr lang="fi-FI" sz="1400" b="1" dirty="0"/>
              <a:t>Hankinnan jakaminen osiin </a:t>
            </a:r>
            <a:endParaRPr lang="fi-FI" sz="1400" b="1" dirty="0" smtClean="0"/>
          </a:p>
          <a:p>
            <a:pPr marL="355600" indent="-355600">
              <a:buFont typeface="+mj-lt"/>
              <a:buAutoNum type="arabicPeriod"/>
            </a:pPr>
            <a:r>
              <a:rPr lang="fi-FI" sz="1400" b="1" dirty="0" smtClean="0"/>
              <a:t>Laadi fiksut vaatimukset</a:t>
            </a:r>
            <a:r>
              <a:rPr lang="fi-FI" sz="1400" dirty="0" smtClean="0"/>
              <a:t> </a:t>
            </a:r>
          </a:p>
          <a:p>
            <a:pPr marL="355600" indent="-355600">
              <a:buFont typeface="+mj-lt"/>
              <a:buAutoNum type="arabicPeriod"/>
            </a:pPr>
            <a:r>
              <a:rPr lang="fi-FI" sz="1400" b="1" dirty="0" smtClean="0"/>
              <a:t>Kannusta ryhmittymänä tarjoamiseen</a:t>
            </a:r>
          </a:p>
          <a:p>
            <a:pPr marL="355600" indent="-355600">
              <a:buFont typeface="+mj-lt"/>
              <a:buAutoNum type="arabicPeriod"/>
            </a:pPr>
            <a:r>
              <a:rPr lang="fi-FI" sz="1400" b="1" dirty="0" smtClean="0"/>
              <a:t>Puitejärjestelyjen </a:t>
            </a:r>
            <a:r>
              <a:rPr lang="fi-FI" sz="1400" b="1" dirty="0"/>
              <a:t>sisäisten hankintojen </a:t>
            </a:r>
            <a:r>
              <a:rPr lang="fi-FI" sz="1400" b="1" dirty="0" smtClean="0"/>
              <a:t>kohdentaminen</a:t>
            </a:r>
            <a:endParaRPr lang="fi-FI" sz="1400" b="1" dirty="0"/>
          </a:p>
          <a:p>
            <a:pPr marL="355600" indent="-355600">
              <a:buFont typeface="+mj-lt"/>
              <a:buAutoNum type="arabicPeriod"/>
            </a:pPr>
            <a:endParaRPr lang="fi-FI" sz="1400" b="1" dirty="0" smtClean="0"/>
          </a:p>
        </p:txBody>
      </p:sp>
      <p:sp>
        <p:nvSpPr>
          <p:cNvPr id="8" name="Ellipsi 7"/>
          <p:cNvSpPr/>
          <p:nvPr/>
        </p:nvSpPr>
        <p:spPr>
          <a:xfrm>
            <a:off x="4882551" y="2959256"/>
            <a:ext cx="1380227" cy="1380227"/>
          </a:xfrm>
          <a:prstGeom prst="ellipse">
            <a:avLst/>
          </a:prstGeom>
          <a:solidFill>
            <a:srgbClr val="FFB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00" dirty="0"/>
          </a:p>
        </p:txBody>
      </p:sp>
      <p:sp>
        <p:nvSpPr>
          <p:cNvPr id="10" name="Sisällön paikkamerkki 2"/>
          <p:cNvSpPr txBox="1">
            <a:spLocks/>
          </p:cNvSpPr>
          <p:nvPr/>
        </p:nvSpPr>
        <p:spPr>
          <a:xfrm>
            <a:off x="6916511" y="3220938"/>
            <a:ext cx="4959965" cy="2373570"/>
          </a:xfrm>
          <a:prstGeom prst="rect">
            <a:avLst/>
          </a:prstGeom>
        </p:spPr>
        <p:txBody>
          <a:bodyPr vert="horz" lIns="0" tIns="45720" rIns="0" bIns="45720" rtlCol="0">
            <a:noAutofit/>
          </a:bodyPr>
          <a:lstStyle>
            <a:lvl1pPr marL="457211" indent="-457211"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tx1">
                    <a:lumMod val="75000"/>
                    <a:lumOff val="25000"/>
                  </a:schemeClr>
                </a:solidFill>
                <a:latin typeface="+mn-lt"/>
                <a:ea typeface="+mn-ea"/>
                <a:cs typeface="+mn-cs"/>
              </a:defRPr>
            </a:lvl1pPr>
            <a:lvl2pPr marL="544081"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2pPr>
            <a:lvl3pPr marL="726966"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3pPr>
            <a:lvl4pPr marL="909850"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4pPr>
            <a:lvl5pPr marL="1092735" indent="-342908"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342900" lvl="0" indent="-342900">
              <a:buFont typeface="+mj-lt"/>
              <a:buAutoNum type="arabicPeriod" startAt="8"/>
            </a:pPr>
            <a:r>
              <a:rPr lang="fi-FI" sz="1400" b="1" dirty="0"/>
              <a:t>Palvelun </a:t>
            </a:r>
            <a:r>
              <a:rPr lang="fi-FI" sz="1400" b="1" dirty="0" smtClean="0"/>
              <a:t>toteutustapa mahdollistaa pienten toimijoiden pääsyn tuottajiksi</a:t>
            </a:r>
            <a:endParaRPr lang="fi-FI" sz="1400" dirty="0" smtClean="0"/>
          </a:p>
          <a:p>
            <a:pPr marL="342900" lvl="0" indent="-342900">
              <a:buFont typeface="+mj-lt"/>
              <a:buAutoNum type="arabicPeriod" startAt="8"/>
            </a:pPr>
            <a:r>
              <a:rPr lang="fi-FI" sz="1400" b="1" dirty="0" smtClean="0"/>
              <a:t>Kohtuullinen </a:t>
            </a:r>
            <a:r>
              <a:rPr lang="fi-FI" sz="1400" b="1" dirty="0"/>
              <a:t>hankintamenettely</a:t>
            </a:r>
          </a:p>
          <a:p>
            <a:pPr marL="342900" indent="-342900">
              <a:buFont typeface="+mj-lt"/>
              <a:buAutoNum type="arabicPeriod" startAt="8"/>
            </a:pPr>
            <a:r>
              <a:rPr lang="fi-FI" sz="1400" b="1" dirty="0" smtClean="0"/>
              <a:t>Tarpeeksi pitkä tarjousaika</a:t>
            </a:r>
          </a:p>
          <a:p>
            <a:pPr marL="342900" indent="-342900">
              <a:buFont typeface="+mj-lt"/>
              <a:buAutoNum type="arabicPeriod" startAt="8"/>
            </a:pPr>
            <a:r>
              <a:rPr lang="fi-FI" sz="1400" b="1" dirty="0"/>
              <a:t> Luo yksiselitteinen </a:t>
            </a:r>
            <a:r>
              <a:rPr lang="fi-FI" sz="1400" b="1" dirty="0" smtClean="0"/>
              <a:t>tarjouspyyntö ja minimoi paperityö</a:t>
            </a:r>
          </a:p>
          <a:p>
            <a:pPr marL="342900" indent="-342900">
              <a:buFont typeface="+mj-lt"/>
              <a:buAutoNum type="arabicPeriod" startAt="8"/>
            </a:pPr>
            <a:r>
              <a:rPr lang="fi-FI" sz="1400" b="1" dirty="0" smtClean="0"/>
              <a:t>Tarjousklinikat</a:t>
            </a:r>
            <a:r>
              <a:rPr lang="fi-FI" sz="1400" dirty="0" smtClean="0"/>
              <a:t> </a:t>
            </a:r>
            <a:r>
              <a:rPr lang="fi-FI" sz="1400" b="1" dirty="0" smtClean="0"/>
              <a:t>ja tarjouspyynnön osien kommentointimahdollisuus</a:t>
            </a:r>
            <a:r>
              <a:rPr lang="fi-FI" sz="1400" dirty="0" smtClean="0"/>
              <a:t> </a:t>
            </a:r>
            <a:r>
              <a:rPr lang="fi-FI" sz="1400" b="1" dirty="0" smtClean="0"/>
              <a:t> </a:t>
            </a:r>
            <a:endParaRPr lang="fi-FI" sz="1400" dirty="0" smtClean="0"/>
          </a:p>
          <a:p>
            <a:pPr marL="342900" indent="-342900">
              <a:buFont typeface="+mj-lt"/>
              <a:buAutoNum type="arabicPeriod" startAt="8"/>
            </a:pPr>
            <a:r>
              <a:rPr lang="fi-FI" sz="1400" b="1" dirty="0" smtClean="0"/>
              <a:t> Pyydä palaute</a:t>
            </a:r>
            <a:endParaRPr lang="fi-FI" sz="1400" dirty="0"/>
          </a:p>
        </p:txBody>
      </p:sp>
      <p:pic>
        <p:nvPicPr>
          <p:cNvPr id="13" name="Kuva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00206">
            <a:off x="5902990" y="4078528"/>
            <a:ext cx="382770" cy="382770"/>
          </a:xfrm>
          <a:prstGeom prst="rect">
            <a:avLst/>
          </a:prstGeom>
          <a:noFill/>
        </p:spPr>
      </p:pic>
      <p:sp>
        <p:nvSpPr>
          <p:cNvPr id="16" name="Suorakulmio 15">
            <a:hlinkClick r:id="rId4"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pic>
        <p:nvPicPr>
          <p:cNvPr id="17" name="Kuva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55" y="-98313"/>
            <a:ext cx="1362280" cy="1280506"/>
          </a:xfrm>
          <a:prstGeom prst="rect">
            <a:avLst/>
          </a:prstGeom>
        </p:spPr>
      </p:pic>
      <p:sp>
        <p:nvSpPr>
          <p:cNvPr id="18" name="Otsikko 1"/>
          <p:cNvSpPr txBox="1">
            <a:spLocks/>
          </p:cNvSpPr>
          <p:nvPr/>
        </p:nvSpPr>
        <p:spPr>
          <a:xfrm>
            <a:off x="1097280" y="618309"/>
            <a:ext cx="10058400" cy="613954"/>
          </a:xfrm>
          <a:prstGeom prst="rect">
            <a:avLst/>
          </a:prstGeom>
        </p:spPr>
        <p:txBody>
          <a:bodyPr vert="horz" lIns="91440" tIns="45720" rIns="91440" bIns="45720" rtlCol="0" anchor="b">
            <a:normAutofit/>
          </a:bodyPr>
          <a:lstStyle>
            <a:lvl1pPr marL="0" algn="l" defTabSz="914423" rtl="0" eaLnBrk="1" latinLnBrk="0" hangingPunct="1">
              <a:lnSpc>
                <a:spcPct val="85000"/>
              </a:lnSpc>
              <a:spcBef>
                <a:spcPct val="0"/>
              </a:spcBef>
              <a:buNone/>
              <a:defRPr sz="2400" kern="1200" spc="-50" baseline="0">
                <a:solidFill>
                  <a:schemeClr val="tx1">
                    <a:lumMod val="75000"/>
                    <a:lumOff val="25000"/>
                  </a:schemeClr>
                </a:solidFill>
                <a:latin typeface="+mj-lt"/>
                <a:ea typeface="+mj-ea"/>
                <a:cs typeface="+mj-cs"/>
              </a:defRPr>
            </a:lvl1pPr>
          </a:lstStyle>
          <a:p>
            <a:r>
              <a:rPr lang="fi-FI" b="1" i="1" dirty="0"/>
              <a:t>Pienten ja paikallisten yritysten </a:t>
            </a:r>
            <a:r>
              <a:rPr lang="fi-FI" b="1" i="1" dirty="0" smtClean="0"/>
              <a:t>huomioiminen – hyvät käytännöt</a:t>
            </a:r>
            <a:endParaRPr lang="fi-FI" b="1" i="1" dirty="0"/>
          </a:p>
        </p:txBody>
      </p:sp>
      <p:graphicFrame>
        <p:nvGraphicFramePr>
          <p:cNvPr id="3" name="Objekti 2">
            <a:hlinkClick r:id="" action="ppaction://ole?verb=1"/>
          </p:cNvPr>
          <p:cNvGraphicFramePr>
            <a:graphicFrameLocks noChangeAspect="1"/>
          </p:cNvGraphicFramePr>
          <p:nvPr>
            <p:extLst>
              <p:ext uri="{D42A27DB-BD31-4B8C-83A1-F6EECF244321}">
                <p14:modId xmlns:p14="http://schemas.microsoft.com/office/powerpoint/2010/main" val="3728579707"/>
              </p:ext>
            </p:extLst>
          </p:nvPr>
        </p:nvGraphicFramePr>
        <p:xfrm>
          <a:off x="5014874" y="3152698"/>
          <a:ext cx="1244221" cy="1049811"/>
        </p:xfrm>
        <a:graphic>
          <a:graphicData uri="http://schemas.openxmlformats.org/presentationml/2006/ole">
            <mc:AlternateContent xmlns:mc="http://schemas.openxmlformats.org/markup-compatibility/2006">
              <mc:Choice xmlns:v="urn:schemas-microsoft-com:vml" Requires="v">
                <p:oleObj spid="_x0000_s24742" name="Asiakirja" showAsIcon="1" r:id="rId7" imgW="914400" imgH="771480" progId="Word.Document.12">
                  <p:embed/>
                </p:oleObj>
              </mc:Choice>
              <mc:Fallback>
                <p:oleObj name="Asiakirja" showAsIcon="1" r:id="rId7" imgW="914400" imgH="771480" progId="Word.Document.12">
                  <p:embed/>
                  <p:pic>
                    <p:nvPicPr>
                      <p:cNvPr id="0" name=""/>
                      <p:cNvPicPr/>
                      <p:nvPr/>
                    </p:nvPicPr>
                    <p:blipFill>
                      <a:blip r:embed="rId8"/>
                      <a:stretch>
                        <a:fillRect/>
                      </a:stretch>
                    </p:blipFill>
                    <p:spPr>
                      <a:xfrm>
                        <a:off x="5014874" y="3152698"/>
                        <a:ext cx="1244221" cy="1049811"/>
                      </a:xfrm>
                      <a:prstGeom prst="rect">
                        <a:avLst/>
                      </a:prstGeom>
                    </p:spPr>
                  </p:pic>
                </p:oleObj>
              </mc:Fallback>
            </mc:AlternateContent>
          </a:graphicData>
        </a:graphic>
      </p:graphicFrame>
    </p:spTree>
    <p:extLst>
      <p:ext uri="{BB962C8B-B14F-4D97-AF65-F5344CB8AC3E}">
        <p14:creationId xmlns:p14="http://schemas.microsoft.com/office/powerpoint/2010/main" val="96493911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971751" y="1867075"/>
            <a:ext cx="4123924" cy="4486275"/>
          </a:xfrm>
        </p:spPr>
        <p:txBody>
          <a:bodyPr>
            <a:normAutofit/>
          </a:bodyPr>
          <a:lstStyle/>
          <a:p>
            <a:pPr marL="0" indent="0">
              <a:spcBef>
                <a:spcPts val="0"/>
              </a:spcBef>
              <a:buNone/>
            </a:pPr>
            <a:r>
              <a:rPr lang="fi-FI" sz="1400" b="1" dirty="0"/>
              <a:t>I </a:t>
            </a:r>
            <a:r>
              <a:rPr lang="fi-FI" sz="1400" b="1" dirty="0" smtClean="0"/>
              <a:t>kokonaisuus:</a:t>
            </a:r>
          </a:p>
          <a:p>
            <a:pPr marL="285750" indent="-285750">
              <a:spcBef>
                <a:spcPts val="0"/>
              </a:spcBef>
              <a:buFont typeface="Arial" panose="020B0604020202020204" pitchFamily="34" charset="0"/>
              <a:buChar char="•"/>
            </a:pPr>
            <a:r>
              <a:rPr lang="fi-FI" sz="1400" dirty="0" smtClean="0"/>
              <a:t>Neuvonta- </a:t>
            </a:r>
            <a:r>
              <a:rPr lang="fi-FI" sz="1400" dirty="0"/>
              <a:t>ja ohjauspalvelun vastausprosentti (painoarvo 10%)</a:t>
            </a:r>
          </a:p>
          <a:p>
            <a:pPr marL="285750" indent="-285750">
              <a:spcBef>
                <a:spcPts val="0"/>
              </a:spcBef>
              <a:buFont typeface="Arial" panose="020B0604020202020204" pitchFamily="34" charset="0"/>
              <a:buChar char="•"/>
            </a:pPr>
            <a:r>
              <a:rPr lang="fi-FI" sz="1400" dirty="0" smtClean="0"/>
              <a:t>Asiakkaan </a:t>
            </a:r>
            <a:r>
              <a:rPr lang="fi-FI" sz="1400" dirty="0"/>
              <a:t>tyytyväisyys palveluun (painoarvo 20%)</a:t>
            </a:r>
          </a:p>
          <a:p>
            <a:pPr marL="285750" indent="-285750">
              <a:spcBef>
                <a:spcPts val="0"/>
              </a:spcBef>
              <a:buFont typeface="Arial" panose="020B0604020202020204" pitchFamily="34" charset="0"/>
              <a:buChar char="•"/>
            </a:pPr>
            <a:r>
              <a:rPr lang="fi-FI" sz="1400" dirty="0" smtClean="0"/>
              <a:t>Kotitorin </a:t>
            </a:r>
            <a:r>
              <a:rPr lang="fi-FI" sz="1400" dirty="0"/>
              <a:t>markkinointisuunnitelma (painoarvo 40%)</a:t>
            </a:r>
          </a:p>
          <a:p>
            <a:pPr marL="285750" indent="-285750">
              <a:spcBef>
                <a:spcPts val="0"/>
              </a:spcBef>
              <a:buFont typeface="Arial" panose="020B0604020202020204" pitchFamily="34" charset="0"/>
              <a:buChar char="•"/>
            </a:pPr>
            <a:r>
              <a:rPr lang="fi-FI" sz="1400" dirty="0" smtClean="0"/>
              <a:t>Sähköisten </a:t>
            </a:r>
            <a:r>
              <a:rPr lang="fi-FI" sz="1400" dirty="0"/>
              <a:t>yhteydenottojen määrä lisääntyy x% (painoarvo 10%)</a:t>
            </a:r>
          </a:p>
          <a:p>
            <a:pPr marL="285750" indent="-285750">
              <a:spcBef>
                <a:spcPts val="0"/>
              </a:spcBef>
              <a:buFont typeface="Arial" panose="020B0604020202020204" pitchFamily="34" charset="0"/>
              <a:buChar char="•"/>
            </a:pPr>
            <a:r>
              <a:rPr lang="fi-FI" sz="1400" dirty="0"/>
              <a:t>H</a:t>
            </a:r>
            <a:r>
              <a:rPr lang="fi-FI" sz="1400" dirty="0" smtClean="0"/>
              <a:t>yvinvointiteknologialainaamon</a:t>
            </a:r>
            <a:r>
              <a:rPr lang="fi-FI" sz="1400" dirty="0"/>
              <a:t>/-vuokraamon kehitys- ja toteutusvaiheen suunnitelma (painoarvo 20</a:t>
            </a:r>
            <a:r>
              <a:rPr lang="fi-FI" sz="1400" dirty="0" smtClean="0"/>
              <a:t>%)</a:t>
            </a:r>
          </a:p>
          <a:p>
            <a:pPr marL="0" indent="0">
              <a:spcBef>
                <a:spcPts val="0"/>
              </a:spcBef>
              <a:buNone/>
            </a:pPr>
            <a:r>
              <a:rPr lang="fi-FI" sz="1400" b="1" dirty="0" smtClean="0"/>
              <a:t>II </a:t>
            </a:r>
            <a:r>
              <a:rPr lang="fi-FI" sz="1400" b="1" dirty="0"/>
              <a:t>kokonaisuus: </a:t>
            </a:r>
            <a:endParaRPr lang="fi-FI" sz="1400" b="1" dirty="0" smtClean="0"/>
          </a:p>
          <a:p>
            <a:pPr marL="285750" indent="-285750">
              <a:spcBef>
                <a:spcPts val="0"/>
              </a:spcBef>
              <a:buFont typeface="Arial" panose="020B0604020202020204" pitchFamily="34" charset="0"/>
              <a:buChar char="•"/>
            </a:pPr>
            <a:r>
              <a:rPr lang="fi-FI" sz="1400" dirty="0" smtClean="0"/>
              <a:t>Asiakkaan </a:t>
            </a:r>
            <a:r>
              <a:rPr lang="fi-FI" sz="1400" dirty="0"/>
              <a:t>tyytyväisyys palveluun (painoarvo 60%)</a:t>
            </a:r>
          </a:p>
          <a:p>
            <a:pPr marL="285750" indent="-285750">
              <a:spcBef>
                <a:spcPts val="0"/>
              </a:spcBef>
              <a:buFont typeface="Arial" panose="020B0604020202020204" pitchFamily="34" charset="0"/>
              <a:buChar char="•"/>
            </a:pPr>
            <a:r>
              <a:rPr lang="fi-FI" sz="1400" dirty="0" smtClean="0"/>
              <a:t>Asiakkaiden </a:t>
            </a:r>
            <a:r>
              <a:rPr lang="fi-FI" sz="1400" dirty="0"/>
              <a:t>siirtymät raskaampiin palveluihin vähenevät x%:ia (painoarvo 40</a:t>
            </a:r>
            <a:r>
              <a:rPr lang="fi-FI" sz="1400" dirty="0" smtClean="0"/>
              <a:t>%)</a:t>
            </a:r>
            <a:endParaRPr lang="fi-FI" sz="1400" dirty="0"/>
          </a:p>
          <a:p>
            <a:pPr marL="0" indent="0">
              <a:spcBef>
                <a:spcPts val="0"/>
              </a:spcBef>
              <a:buNone/>
            </a:pPr>
            <a:r>
              <a:rPr lang="fi-FI" sz="1400" b="1" dirty="0"/>
              <a:t>III kokonaisuus: </a:t>
            </a:r>
            <a:endParaRPr lang="fi-FI" sz="1400" b="1" dirty="0" smtClean="0"/>
          </a:p>
          <a:p>
            <a:pPr marL="285750" indent="-285750">
              <a:spcBef>
                <a:spcPts val="0"/>
              </a:spcBef>
              <a:buFont typeface="Arial" panose="020B0604020202020204" pitchFamily="34" charset="0"/>
              <a:buChar char="•"/>
            </a:pPr>
            <a:r>
              <a:rPr lang="fi-FI" sz="1400" dirty="0" smtClean="0"/>
              <a:t>Sidosryhmien </a:t>
            </a:r>
            <a:r>
              <a:rPr lang="fi-FI" sz="1400" dirty="0"/>
              <a:t>(mukaan luettuna Lähitorit) tyytyväisyys kehittämistoimenpiteisiin, koordinointiin ja toteutuneisiin tavoitteisiin (painoarvo 100%)</a:t>
            </a:r>
          </a:p>
          <a:p>
            <a:endParaRPr lang="fi-FI" dirty="0"/>
          </a:p>
        </p:txBody>
      </p:sp>
      <p:sp>
        <p:nvSpPr>
          <p:cNvPr id="6" name="Sisällön paikkamerkki 2"/>
          <p:cNvSpPr txBox="1">
            <a:spLocks/>
          </p:cNvSpPr>
          <p:nvPr/>
        </p:nvSpPr>
        <p:spPr>
          <a:xfrm>
            <a:off x="5037204" y="2283442"/>
            <a:ext cx="6362566" cy="1794327"/>
          </a:xfrm>
          <a:prstGeom prst="rect">
            <a:avLst/>
          </a:prstGeom>
        </p:spPr>
        <p:txBody>
          <a:bodyPr vert="horz" lIns="0" tIns="45720" rIns="0" bIns="45720" rtlCol="0">
            <a:normAutofit lnSpcReduction="10000"/>
          </a:bodyPr>
          <a:lstStyle>
            <a:lvl1pPr marL="342908" indent="-342908"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tx1">
                    <a:lumMod val="75000"/>
                    <a:lumOff val="25000"/>
                  </a:schemeClr>
                </a:solidFill>
                <a:latin typeface="+mn-lt"/>
                <a:ea typeface="+mn-ea"/>
                <a:cs typeface="+mn-cs"/>
              </a:defRPr>
            </a:lvl1pPr>
            <a:lvl2pPr marL="384058"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2pPr>
            <a:lvl3pPr marL="566942"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3pPr>
            <a:lvl4pPr marL="749827"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4pPr>
            <a:lvl5pPr marL="932711"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800100" lvl="1" indent="-285750"/>
            <a:r>
              <a:rPr lang="fi-FI" sz="1400" dirty="0"/>
              <a:t>liikenteen reaaliaikaisen tilannekuvan toteutumista parantavat </a:t>
            </a:r>
            <a:r>
              <a:rPr lang="fi-FI" sz="1400" dirty="0" smtClean="0"/>
              <a:t>vaikutukset</a:t>
            </a:r>
            <a:endParaRPr lang="fi-FI" sz="1400" dirty="0"/>
          </a:p>
          <a:p>
            <a:pPr marL="800100" lvl="1" indent="-285750"/>
            <a:r>
              <a:rPr lang="fi-FI" sz="1400" dirty="0"/>
              <a:t>elinkaarikustannukset Tampereen kaupungille ja suunniteltu </a:t>
            </a:r>
            <a:r>
              <a:rPr lang="fi-FI" sz="1400" dirty="0" smtClean="0"/>
              <a:t>rahoitus</a:t>
            </a:r>
            <a:endParaRPr lang="fi-FI" sz="1400" dirty="0"/>
          </a:p>
          <a:p>
            <a:pPr marL="800100" lvl="1" indent="-285750"/>
            <a:r>
              <a:rPr lang="fi-FI" sz="1400" dirty="0" smtClean="0"/>
              <a:t>konseptin uutuusarvo</a:t>
            </a:r>
            <a:r>
              <a:rPr lang="fi-FI" sz="1400" dirty="0"/>
              <a:t>, toteutettavuus ja </a:t>
            </a:r>
            <a:r>
              <a:rPr lang="fi-FI" sz="1400" dirty="0" smtClean="0"/>
              <a:t>kypsyys</a:t>
            </a:r>
            <a:endParaRPr lang="fi-FI" sz="1400" dirty="0"/>
          </a:p>
          <a:p>
            <a:pPr marL="800100" lvl="1" indent="-285750"/>
            <a:r>
              <a:rPr lang="fi-FI" sz="1400" dirty="0"/>
              <a:t>suunniteltu elinkelpoisuus, liiketoimintamahdollisuudet ja </a:t>
            </a:r>
            <a:r>
              <a:rPr lang="fi-FI" sz="1400" dirty="0" smtClean="0"/>
              <a:t>markkinalähtöisyys</a:t>
            </a:r>
            <a:endParaRPr lang="fi-FI" sz="1400" dirty="0"/>
          </a:p>
          <a:p>
            <a:pPr marL="800100" lvl="1" indent="-285750"/>
            <a:r>
              <a:rPr lang="fi-FI" sz="1400" dirty="0"/>
              <a:t>sovellettavuus muille </a:t>
            </a:r>
            <a:r>
              <a:rPr lang="fi-FI" sz="1400" dirty="0" smtClean="0"/>
              <a:t>kaupunkiseuduille</a:t>
            </a:r>
            <a:endParaRPr lang="fi-FI" sz="1400" dirty="0"/>
          </a:p>
          <a:p>
            <a:pPr marL="800100" lvl="1" indent="-285750"/>
            <a:r>
              <a:rPr lang="fi-FI" sz="1400" dirty="0"/>
              <a:t>pilotointivaiheen </a:t>
            </a:r>
            <a:r>
              <a:rPr lang="fi-FI" sz="1400" dirty="0" smtClean="0"/>
              <a:t>projektisuunnitelma</a:t>
            </a:r>
            <a:endParaRPr lang="fi-FI" dirty="0"/>
          </a:p>
        </p:txBody>
      </p:sp>
      <p:sp>
        <p:nvSpPr>
          <p:cNvPr id="8" name="Tekstiruutu 7"/>
          <p:cNvSpPr txBox="1"/>
          <p:nvPr/>
        </p:nvSpPr>
        <p:spPr>
          <a:xfrm>
            <a:off x="5351732" y="1969861"/>
            <a:ext cx="3975263" cy="261610"/>
          </a:xfrm>
          <a:prstGeom prst="rect">
            <a:avLst/>
          </a:prstGeom>
          <a:noFill/>
        </p:spPr>
        <p:txBody>
          <a:bodyPr wrap="square" rtlCol="0">
            <a:spAutoFit/>
          </a:bodyPr>
          <a:lstStyle/>
          <a:p>
            <a:r>
              <a:rPr lang="fi-FI" sz="1100" b="1" dirty="0" err="1" smtClean="0">
                <a:solidFill>
                  <a:schemeClr val="tx1">
                    <a:lumMod val="75000"/>
                    <a:lumOff val="25000"/>
                  </a:schemeClr>
                </a:solidFill>
              </a:rPr>
              <a:t>huom</a:t>
            </a:r>
            <a:r>
              <a:rPr lang="fi-FI" sz="1100" b="1" dirty="0" smtClean="0">
                <a:solidFill>
                  <a:schemeClr val="tx1">
                    <a:lumMod val="75000"/>
                    <a:lumOff val="25000"/>
                  </a:schemeClr>
                </a:solidFill>
              </a:rPr>
              <a:t>! t&amp;k-hankinta, joka ei hankintalain alaista</a:t>
            </a:r>
            <a:endParaRPr lang="fi-FI" sz="1100" b="1" dirty="0">
              <a:solidFill>
                <a:schemeClr val="tx1">
                  <a:lumMod val="75000"/>
                  <a:lumOff val="25000"/>
                </a:schemeClr>
              </a:solidFill>
            </a:endParaRPr>
          </a:p>
        </p:txBody>
      </p:sp>
      <p:sp>
        <p:nvSpPr>
          <p:cNvPr id="9" name="Suorakulmio 8"/>
          <p:cNvSpPr/>
          <p:nvPr/>
        </p:nvSpPr>
        <p:spPr>
          <a:xfrm>
            <a:off x="4945952" y="4575410"/>
            <a:ext cx="6209728" cy="1680460"/>
          </a:xfrm>
          <a:prstGeom prst="rect">
            <a:avLst/>
          </a:prstGeom>
        </p:spPr>
        <p:txBody>
          <a:bodyPr wrap="square">
            <a:spAutoFit/>
          </a:bodyPr>
          <a:lstStyle/>
          <a:p>
            <a:pPr marL="800100" lvl="1" indent="-285750" defTabSz="914423">
              <a:lnSpc>
                <a:spcPct val="90000"/>
              </a:lnSpc>
              <a:spcBef>
                <a:spcPts val="201"/>
              </a:spcBef>
              <a:spcAft>
                <a:spcPts val="400"/>
              </a:spcAft>
              <a:buClr>
                <a:schemeClr val="accent1"/>
              </a:buClr>
              <a:buFont typeface="Arial" panose="020B0604020202020204" pitchFamily="34" charset="0"/>
              <a:buChar char="•"/>
            </a:pPr>
            <a:r>
              <a:rPr lang="fi-FI" sz="1400" dirty="0">
                <a:solidFill>
                  <a:schemeClr val="tx1">
                    <a:lumMod val="75000"/>
                    <a:lumOff val="25000"/>
                  </a:schemeClr>
                </a:solidFill>
              </a:rPr>
              <a:t>Hankkeen toteuttamissuunnitelma ja organisaatio</a:t>
            </a:r>
          </a:p>
          <a:p>
            <a:pPr marL="800100" lvl="1" indent="-285750" defTabSz="914423">
              <a:lnSpc>
                <a:spcPct val="90000"/>
              </a:lnSpc>
              <a:spcBef>
                <a:spcPts val="201"/>
              </a:spcBef>
              <a:spcAft>
                <a:spcPts val="400"/>
              </a:spcAft>
              <a:buClr>
                <a:schemeClr val="accent1"/>
              </a:buClr>
              <a:buFont typeface="Arial" panose="020B0604020202020204" pitchFamily="34" charset="0"/>
              <a:buChar char="•"/>
            </a:pPr>
            <a:r>
              <a:rPr lang="fi-FI" sz="1400" dirty="0">
                <a:solidFill>
                  <a:schemeClr val="tx1">
                    <a:lumMod val="75000"/>
                    <a:lumOff val="25000"/>
                  </a:schemeClr>
                </a:solidFill>
              </a:rPr>
              <a:t>Näytöt tuloksellisesta </a:t>
            </a:r>
            <a:r>
              <a:rPr lang="fi-FI" sz="1400" dirty="0" smtClean="0">
                <a:solidFill>
                  <a:schemeClr val="tx1">
                    <a:lumMod val="75000"/>
                    <a:lumOff val="25000"/>
                  </a:schemeClr>
                </a:solidFill>
              </a:rPr>
              <a:t>toiminnasta: 1) Näytöt tuloksellisesta toiminnasta avaintulosalueilla, 2)Virheistä oppiminen </a:t>
            </a:r>
            <a:endParaRPr lang="fi-FI" sz="1400" dirty="0">
              <a:solidFill>
                <a:schemeClr val="tx1">
                  <a:lumMod val="75000"/>
                  <a:lumOff val="25000"/>
                </a:schemeClr>
              </a:solidFill>
            </a:endParaRPr>
          </a:p>
          <a:p>
            <a:pPr marL="800100" lvl="1" indent="-285750" defTabSz="914423">
              <a:lnSpc>
                <a:spcPct val="90000"/>
              </a:lnSpc>
              <a:spcBef>
                <a:spcPts val="201"/>
              </a:spcBef>
              <a:spcAft>
                <a:spcPts val="400"/>
              </a:spcAft>
              <a:buClr>
                <a:schemeClr val="accent1"/>
              </a:buClr>
              <a:buFont typeface="Arial" panose="020B0604020202020204" pitchFamily="34" charset="0"/>
              <a:buChar char="•"/>
            </a:pPr>
            <a:r>
              <a:rPr lang="fi-FI" sz="1400" dirty="0">
                <a:solidFill>
                  <a:schemeClr val="tx1">
                    <a:lumMod val="75000"/>
                    <a:lumOff val="25000"/>
                  </a:schemeClr>
                </a:solidFill>
              </a:rPr>
              <a:t>Arvoa </a:t>
            </a:r>
            <a:r>
              <a:rPr lang="fi-FI" sz="1400" dirty="0" smtClean="0">
                <a:solidFill>
                  <a:schemeClr val="tx1">
                    <a:lumMod val="75000"/>
                    <a:lumOff val="25000"/>
                  </a:schemeClr>
                </a:solidFill>
              </a:rPr>
              <a:t>rahalle:  1) Hankkeen </a:t>
            </a:r>
            <a:r>
              <a:rPr lang="fi-FI" sz="1400" dirty="0">
                <a:solidFill>
                  <a:schemeClr val="tx1">
                    <a:lumMod val="75000"/>
                    <a:lumOff val="25000"/>
                  </a:schemeClr>
                </a:solidFill>
              </a:rPr>
              <a:t>tavoitekustannuksen </a:t>
            </a:r>
            <a:r>
              <a:rPr lang="fi-FI" sz="1400" dirty="0" smtClean="0">
                <a:solidFill>
                  <a:schemeClr val="tx1">
                    <a:lumMod val="75000"/>
                    <a:lumOff val="25000"/>
                  </a:schemeClr>
                </a:solidFill>
              </a:rPr>
              <a:t>asettaminen, 2)Tilaajan </a:t>
            </a:r>
            <a:r>
              <a:rPr lang="fi-FI" sz="1400" dirty="0">
                <a:solidFill>
                  <a:schemeClr val="tx1">
                    <a:lumMod val="75000"/>
                    <a:lumOff val="25000"/>
                  </a:schemeClr>
                </a:solidFill>
              </a:rPr>
              <a:t>kustannusarvion tarkastelu</a:t>
            </a:r>
          </a:p>
          <a:p>
            <a:pPr marL="800100" lvl="1" indent="-285750" defTabSz="914423">
              <a:lnSpc>
                <a:spcPct val="90000"/>
              </a:lnSpc>
              <a:spcBef>
                <a:spcPts val="201"/>
              </a:spcBef>
              <a:spcAft>
                <a:spcPts val="400"/>
              </a:spcAft>
              <a:buClr>
                <a:schemeClr val="accent1"/>
              </a:buClr>
              <a:buFont typeface="Arial" panose="020B0604020202020204" pitchFamily="34" charset="0"/>
              <a:buChar char="•"/>
            </a:pPr>
            <a:r>
              <a:rPr lang="fi-FI" sz="1400" dirty="0">
                <a:solidFill>
                  <a:schemeClr val="tx1">
                    <a:lumMod val="75000"/>
                    <a:lumOff val="25000"/>
                  </a:schemeClr>
                </a:solidFill>
              </a:rPr>
              <a:t>Allianssin johto- ja projektiryhmän johtamiskyky ja tarjoajan allianssikyvykkyys</a:t>
            </a:r>
          </a:p>
        </p:txBody>
      </p:sp>
      <p:sp>
        <p:nvSpPr>
          <p:cNvPr id="13" name="Alatunnisteen paikkamerkki 12"/>
          <p:cNvSpPr>
            <a:spLocks noGrp="1"/>
          </p:cNvSpPr>
          <p:nvPr>
            <p:ph type="ftr" sz="quarter" idx="11"/>
          </p:nvPr>
        </p:nvSpPr>
        <p:spPr/>
        <p:txBody>
          <a:bodyPr/>
          <a:lstStyle/>
          <a:p>
            <a:r>
              <a:rPr lang="fi-FI" smtClean="0"/>
              <a:t>HANKINNAN SUUNNITTELU</a:t>
            </a:r>
            <a:endParaRPr lang="fi-FI" dirty="0"/>
          </a:p>
        </p:txBody>
      </p:sp>
      <p:sp>
        <p:nvSpPr>
          <p:cNvPr id="11" name="Dian numeron paikkamerkki 10"/>
          <p:cNvSpPr>
            <a:spLocks noGrp="1"/>
          </p:cNvSpPr>
          <p:nvPr>
            <p:ph type="sldNum" sz="quarter" idx="12"/>
          </p:nvPr>
        </p:nvSpPr>
        <p:spPr/>
        <p:txBody>
          <a:bodyPr/>
          <a:lstStyle/>
          <a:p>
            <a:fld id="{CAA70CE6-33A0-41BE-ACCA-99E5A52BC5F9}" type="slidenum">
              <a:rPr lang="fi-FI" smtClean="0"/>
              <a:t>75</a:t>
            </a:fld>
            <a:endParaRPr lang="fi-FI"/>
          </a:p>
        </p:txBody>
      </p:sp>
      <p:sp>
        <p:nvSpPr>
          <p:cNvPr id="5" name="Otsikko 4"/>
          <p:cNvSpPr>
            <a:spLocks noGrp="1"/>
          </p:cNvSpPr>
          <p:nvPr>
            <p:ph type="title"/>
          </p:nvPr>
        </p:nvSpPr>
        <p:spPr/>
        <p:txBody>
          <a:bodyPr>
            <a:normAutofit fontScale="90000"/>
          </a:bodyPr>
          <a:lstStyle/>
          <a:p>
            <a:r>
              <a:rPr lang="fi-FI" dirty="0" smtClean="0"/>
              <a:t>Esimerkkejä vertailuperusteista, sivu ½</a:t>
            </a:r>
            <a:br>
              <a:rPr lang="fi-FI" dirty="0" smtClean="0"/>
            </a:br>
            <a:r>
              <a:rPr lang="fi-FI" i="1" dirty="0"/>
              <a:t>huom. toteutettu vanhan hankintalain aikana</a:t>
            </a:r>
            <a:endParaRPr lang="fi-FI" dirty="0"/>
          </a:p>
        </p:txBody>
      </p:sp>
      <p:sp>
        <p:nvSpPr>
          <p:cNvPr id="16" name="Suorakulmio 15">
            <a:hlinkClick r:id="rId2"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
        <p:nvSpPr>
          <p:cNvPr id="17" name="Suorakulmio 16"/>
          <p:cNvSpPr/>
          <p:nvPr/>
        </p:nvSpPr>
        <p:spPr>
          <a:xfrm>
            <a:off x="971751" y="1448991"/>
            <a:ext cx="3576186" cy="36611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23">
              <a:lnSpc>
                <a:spcPct val="90000"/>
              </a:lnSpc>
              <a:spcBef>
                <a:spcPts val="1200"/>
              </a:spcBef>
              <a:buClr>
                <a:schemeClr val="accent1"/>
              </a:buClr>
              <a:buSzPct val="100000"/>
            </a:pPr>
            <a:r>
              <a:rPr lang="fi-FI" sz="1600" b="1" i="1" dirty="0">
                <a:solidFill>
                  <a:schemeClr val="tx1">
                    <a:lumMod val="75000"/>
                    <a:lumOff val="25000"/>
                  </a:schemeClr>
                </a:solidFill>
              </a:rPr>
              <a:t>Kotitori</a:t>
            </a:r>
            <a:endParaRPr lang="fi-FI" sz="1400" b="1" i="1" dirty="0">
              <a:solidFill>
                <a:schemeClr val="tx1">
                  <a:lumMod val="75000"/>
                  <a:lumOff val="25000"/>
                </a:schemeClr>
              </a:solidFill>
            </a:endParaRPr>
          </a:p>
        </p:txBody>
      </p:sp>
      <p:sp>
        <p:nvSpPr>
          <p:cNvPr id="18" name="Suorakulmio 17"/>
          <p:cNvSpPr/>
          <p:nvPr/>
        </p:nvSpPr>
        <p:spPr>
          <a:xfrm>
            <a:off x="5451992" y="1450310"/>
            <a:ext cx="3529736" cy="36611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fi-FI" sz="1200" b="1" i="1" dirty="0">
                <a:solidFill>
                  <a:schemeClr val="tx1">
                    <a:lumMod val="75000"/>
                    <a:lumOff val="25000"/>
                  </a:schemeClr>
                </a:solidFill>
              </a:rPr>
              <a:t>Liikenteen reaaliaikaisen tilannekuvan esikaupallinen hankinta</a:t>
            </a:r>
          </a:p>
        </p:txBody>
      </p:sp>
      <p:sp>
        <p:nvSpPr>
          <p:cNvPr id="19" name="Suorakulmio 18"/>
          <p:cNvSpPr/>
          <p:nvPr/>
        </p:nvSpPr>
        <p:spPr>
          <a:xfrm>
            <a:off x="5451992" y="4190227"/>
            <a:ext cx="3529736" cy="36611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23">
              <a:lnSpc>
                <a:spcPct val="90000"/>
              </a:lnSpc>
              <a:spcBef>
                <a:spcPts val="1200"/>
              </a:spcBef>
              <a:buClr>
                <a:schemeClr val="accent1"/>
              </a:buClr>
              <a:buSzPct val="100000"/>
            </a:pPr>
            <a:r>
              <a:rPr lang="fi-FI" sz="1600" b="1" i="1" dirty="0" smtClean="0">
                <a:solidFill>
                  <a:schemeClr val="tx1">
                    <a:lumMod val="75000"/>
                    <a:lumOff val="25000"/>
                  </a:schemeClr>
                </a:solidFill>
              </a:rPr>
              <a:t>Rantatunneli</a:t>
            </a:r>
            <a:endParaRPr lang="fi-FI" sz="1400" b="1" i="1" dirty="0">
              <a:solidFill>
                <a:schemeClr val="tx1">
                  <a:lumMod val="75000"/>
                  <a:lumOff val="25000"/>
                </a:schemeClr>
              </a:solidFill>
            </a:endParaRPr>
          </a:p>
        </p:txBody>
      </p:sp>
      <p:sp>
        <p:nvSpPr>
          <p:cNvPr id="24" name="Suorakulmio 23">
            <a:hlinkClick r:id="rId3" action="ppaction://hlinksldjump"/>
          </p:cNvPr>
          <p:cNvSpPr/>
          <p:nvPr/>
        </p:nvSpPr>
        <p:spPr>
          <a:xfrm>
            <a:off x="11155679" y="5758041"/>
            <a:ext cx="833120" cy="406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800" dirty="0" smtClean="0"/>
              <a:t>PALAA MENETTELYN VALINTAAN</a:t>
            </a:r>
            <a:endParaRPr lang="fi-FI" sz="800" dirty="0"/>
          </a:p>
        </p:txBody>
      </p:sp>
      <p:grpSp>
        <p:nvGrpSpPr>
          <p:cNvPr id="20" name="Ryhmä 19"/>
          <p:cNvGrpSpPr/>
          <p:nvPr/>
        </p:nvGrpSpPr>
        <p:grpSpPr>
          <a:xfrm>
            <a:off x="8292070" y="43119"/>
            <a:ext cx="2786719" cy="1519873"/>
            <a:chOff x="8292070" y="43119"/>
            <a:chExt cx="2786719" cy="1519873"/>
          </a:xfrm>
        </p:grpSpPr>
        <p:pic>
          <p:nvPicPr>
            <p:cNvPr id="25" name="Kuva 24">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92070" y="43119"/>
              <a:ext cx="1556779" cy="1519873"/>
            </a:xfrm>
            <a:prstGeom prst="rect">
              <a:avLst/>
            </a:prstGeom>
          </p:spPr>
        </p:pic>
        <p:pic>
          <p:nvPicPr>
            <p:cNvPr id="26" name="Kuva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00206">
              <a:off x="9502628" y="840232"/>
              <a:ext cx="328285" cy="328285"/>
            </a:xfrm>
            <a:prstGeom prst="rect">
              <a:avLst/>
            </a:prstGeom>
            <a:noFill/>
          </p:spPr>
        </p:pic>
        <p:sp>
          <p:nvSpPr>
            <p:cNvPr id="27" name="Tekstiruutu 26"/>
            <p:cNvSpPr txBox="1"/>
            <p:nvPr/>
          </p:nvSpPr>
          <p:spPr>
            <a:xfrm>
              <a:off x="9561087" y="459173"/>
              <a:ext cx="1517702" cy="461665"/>
            </a:xfrm>
            <a:prstGeom prst="rect">
              <a:avLst/>
            </a:prstGeom>
            <a:noFill/>
          </p:spPr>
          <p:txBody>
            <a:bodyPr wrap="square" rtlCol="0">
              <a:spAutoFit/>
            </a:bodyPr>
            <a:lstStyle/>
            <a:p>
              <a:r>
                <a:rPr lang="fi-FI" sz="1200" dirty="0" smtClean="0">
                  <a:solidFill>
                    <a:schemeClr val="tx1">
                      <a:lumMod val="75000"/>
                      <a:lumOff val="25000"/>
                    </a:schemeClr>
                  </a:solidFill>
                </a:rPr>
                <a:t>Lisää esimerkkejä tietopankissa</a:t>
              </a:r>
              <a:endParaRPr lang="fi-FI" sz="1200" dirty="0">
                <a:solidFill>
                  <a:schemeClr val="tx1">
                    <a:lumMod val="75000"/>
                    <a:lumOff val="25000"/>
                  </a:schemeClr>
                </a:solidFill>
              </a:endParaRPr>
            </a:p>
          </p:txBody>
        </p:sp>
      </p:grpSp>
    </p:spTree>
    <p:extLst>
      <p:ext uri="{BB962C8B-B14F-4D97-AF65-F5344CB8AC3E}">
        <p14:creationId xmlns:p14="http://schemas.microsoft.com/office/powerpoint/2010/main" val="4083326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958401" y="1872842"/>
            <a:ext cx="4852852" cy="2398369"/>
          </a:xfrm>
        </p:spPr>
        <p:txBody>
          <a:bodyPr>
            <a:normAutofit/>
          </a:bodyPr>
          <a:lstStyle/>
          <a:p>
            <a:pPr marL="0" indent="0">
              <a:lnSpc>
                <a:spcPct val="110000"/>
              </a:lnSpc>
              <a:spcBef>
                <a:spcPts val="0"/>
              </a:spcBef>
              <a:buNone/>
            </a:pPr>
            <a:r>
              <a:rPr lang="fi-FI" sz="1200" b="1" dirty="0" smtClean="0"/>
              <a:t>I kokonaisuus: </a:t>
            </a:r>
          </a:p>
          <a:p>
            <a:pPr>
              <a:lnSpc>
                <a:spcPct val="110000"/>
              </a:lnSpc>
              <a:spcBef>
                <a:spcPts val="0"/>
              </a:spcBef>
            </a:pPr>
            <a:r>
              <a:rPr lang="fi-FI" sz="1200" dirty="0" smtClean="0"/>
              <a:t>Toiminnan </a:t>
            </a:r>
            <a:r>
              <a:rPr lang="fi-FI" sz="1200" dirty="0"/>
              <a:t>vaikuttavuuden </a:t>
            </a:r>
            <a:r>
              <a:rPr lang="fi-FI" sz="1200" dirty="0" err="1"/>
              <a:t>kehittämis</a:t>
            </a:r>
            <a:r>
              <a:rPr lang="fi-FI" sz="1200" dirty="0"/>
              <a:t>- ja toteuttamissuunnitelma (</a:t>
            </a:r>
            <a:r>
              <a:rPr lang="fi-FI" sz="1200" dirty="0" err="1"/>
              <a:t>max</a:t>
            </a:r>
            <a:r>
              <a:rPr lang="fi-FI" sz="1200" dirty="0"/>
              <a:t> 4xA4-sivua)</a:t>
            </a:r>
          </a:p>
          <a:p>
            <a:pPr>
              <a:lnSpc>
                <a:spcPct val="110000"/>
              </a:lnSpc>
              <a:spcBef>
                <a:spcPts val="0"/>
              </a:spcBef>
            </a:pPr>
            <a:r>
              <a:rPr lang="fi-FI" sz="1200" dirty="0" smtClean="0"/>
              <a:t>Avokysymys 1: </a:t>
            </a:r>
            <a:r>
              <a:rPr lang="fi-FI" sz="1200" dirty="0"/>
              <a:t>Mitä palveluja palveluntarjoaja järjestää itse maksaville asiakkaille ja miten palveluntarjoaja esittää lisäävänsä itse maksavien asiakkaiden osuutta?</a:t>
            </a:r>
          </a:p>
          <a:p>
            <a:pPr>
              <a:lnSpc>
                <a:spcPct val="110000"/>
              </a:lnSpc>
              <a:spcBef>
                <a:spcPts val="0"/>
              </a:spcBef>
            </a:pPr>
            <a:r>
              <a:rPr lang="fi-FI" sz="1200" dirty="0" smtClean="0"/>
              <a:t>Avokysymys 2: </a:t>
            </a:r>
            <a:r>
              <a:rPr lang="fi-FI" sz="1200" dirty="0"/>
              <a:t>Miten palveluntarjoaja lisää hyvinvointiteknologiaa kotona asuville asiakkaille? Esityksen tulee sisältää myös hyvinvointiteknologian käyttöönoton aikataulutus ja kumppanuus Tampereen kaupungin ja Härmälän alueen verkostojen kanssa</a:t>
            </a:r>
            <a:r>
              <a:rPr lang="fi-FI" sz="1200" dirty="0" smtClean="0"/>
              <a:t>.</a:t>
            </a:r>
          </a:p>
          <a:p>
            <a:pPr>
              <a:lnSpc>
                <a:spcPct val="110000"/>
              </a:lnSpc>
              <a:spcBef>
                <a:spcPts val="0"/>
              </a:spcBef>
            </a:pPr>
            <a:endParaRPr lang="fi-FI" sz="1200" dirty="0" smtClean="0"/>
          </a:p>
          <a:p>
            <a:endParaRPr lang="fi-FI" sz="1200" dirty="0"/>
          </a:p>
        </p:txBody>
      </p:sp>
      <p:sp>
        <p:nvSpPr>
          <p:cNvPr id="5" name="Sisällön paikkamerkki 2"/>
          <p:cNvSpPr txBox="1">
            <a:spLocks/>
          </p:cNvSpPr>
          <p:nvPr/>
        </p:nvSpPr>
        <p:spPr>
          <a:xfrm>
            <a:off x="958401" y="3999380"/>
            <a:ext cx="5308980" cy="2447457"/>
          </a:xfrm>
          <a:prstGeom prst="rect">
            <a:avLst/>
          </a:prstGeom>
        </p:spPr>
        <p:txBody>
          <a:bodyPr vert="horz" lIns="0" tIns="45720" rIns="0" bIns="45720" rtlCol="0">
            <a:normAutofit lnSpcReduction="10000"/>
          </a:bodyPr>
          <a:lstStyle>
            <a:lvl1pPr marL="342908" indent="-342908"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tx1">
                    <a:lumMod val="75000"/>
                    <a:lumOff val="25000"/>
                  </a:schemeClr>
                </a:solidFill>
                <a:latin typeface="+mn-lt"/>
                <a:ea typeface="+mn-ea"/>
                <a:cs typeface="+mn-cs"/>
              </a:defRPr>
            </a:lvl1pPr>
            <a:lvl2pPr marL="384058"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2pPr>
            <a:lvl3pPr marL="566942"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3pPr>
            <a:lvl4pPr marL="749827"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4pPr>
            <a:lvl5pPr marL="932711"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0" indent="0">
              <a:lnSpc>
                <a:spcPct val="120000"/>
              </a:lnSpc>
              <a:spcBef>
                <a:spcPts val="0"/>
              </a:spcBef>
              <a:buFont typeface="Arial" panose="020B0604020202020204" pitchFamily="34" charset="0"/>
              <a:buNone/>
            </a:pPr>
            <a:r>
              <a:rPr lang="fi-FI" sz="1200" b="1" dirty="0" smtClean="0"/>
              <a:t>III kokonaisuus: </a:t>
            </a:r>
          </a:p>
          <a:p>
            <a:pPr>
              <a:lnSpc>
                <a:spcPct val="120000"/>
              </a:lnSpc>
              <a:spcBef>
                <a:spcPts val="0"/>
              </a:spcBef>
            </a:pPr>
            <a:r>
              <a:rPr lang="fi-FI" sz="1200" dirty="0" smtClean="0"/>
              <a:t>Toiminnan vaikuttavuuden </a:t>
            </a:r>
            <a:r>
              <a:rPr lang="fi-FI" sz="1200" dirty="0" err="1" smtClean="0"/>
              <a:t>kehittämis</a:t>
            </a:r>
            <a:r>
              <a:rPr lang="fi-FI" sz="1200" dirty="0" smtClean="0"/>
              <a:t>- ja toteuttamissuunnitelma (</a:t>
            </a:r>
            <a:r>
              <a:rPr lang="fi-FI" sz="1200" dirty="0" err="1" smtClean="0"/>
              <a:t>max</a:t>
            </a:r>
            <a:r>
              <a:rPr lang="fi-FI" sz="1200" dirty="0" smtClean="0"/>
              <a:t> 4xA4-sivua)</a:t>
            </a:r>
          </a:p>
          <a:p>
            <a:pPr>
              <a:lnSpc>
                <a:spcPct val="120000"/>
              </a:lnSpc>
              <a:spcBef>
                <a:spcPts val="0"/>
              </a:spcBef>
            </a:pPr>
            <a:r>
              <a:rPr lang="fi-FI" sz="1200" dirty="0" smtClean="0"/>
              <a:t>Avokysymys 1: Miten palveluntarjoaja tuottaa asumispalveluissa (tehostettu palveluasuminen, palveluasuminen ja lyhytaikaishoitopaikka) laadukkaita ja turvallisia ikäihmisten toimintakykyä edistäviä palveluja sekä huolehtii kestävästä kehityksestä ja yhteiskuntavastuusta? Näkökulmana kotona asumisen tukeminen.</a:t>
            </a:r>
          </a:p>
          <a:p>
            <a:pPr>
              <a:lnSpc>
                <a:spcPct val="120000"/>
              </a:lnSpc>
              <a:spcBef>
                <a:spcPts val="0"/>
              </a:spcBef>
            </a:pPr>
            <a:r>
              <a:rPr lang="fi-FI" sz="1200" dirty="0" smtClean="0"/>
              <a:t>Avokysymys 2. Miten palveluntarjoaja huolehtii henkilöstön laadukkaasta johtamisesta, henkilöstöresursseista ja henkilöstön osaamistasosta? Näkökulmana kotona asumisen tukeminen.</a:t>
            </a:r>
          </a:p>
          <a:p>
            <a:pPr>
              <a:lnSpc>
                <a:spcPct val="120000"/>
              </a:lnSpc>
              <a:spcBef>
                <a:spcPts val="0"/>
              </a:spcBef>
            </a:pPr>
            <a:endParaRPr lang="fi-FI" sz="1200" dirty="0" smtClean="0"/>
          </a:p>
          <a:p>
            <a:endParaRPr lang="fi-FI" sz="1200" dirty="0"/>
          </a:p>
        </p:txBody>
      </p:sp>
      <p:sp>
        <p:nvSpPr>
          <p:cNvPr id="9" name="Alatunnisteen paikkamerkki 8"/>
          <p:cNvSpPr>
            <a:spLocks noGrp="1"/>
          </p:cNvSpPr>
          <p:nvPr>
            <p:ph type="ftr" sz="quarter" idx="11"/>
          </p:nvPr>
        </p:nvSpPr>
        <p:spPr/>
        <p:txBody>
          <a:bodyPr/>
          <a:lstStyle/>
          <a:p>
            <a:r>
              <a:rPr lang="fi-FI" smtClean="0"/>
              <a:t>HANKINNAN SUUNNITTELU</a:t>
            </a:r>
            <a:endParaRPr lang="fi-FI" dirty="0"/>
          </a:p>
        </p:txBody>
      </p:sp>
      <p:sp>
        <p:nvSpPr>
          <p:cNvPr id="11" name="Dian numeron paikkamerkki 10"/>
          <p:cNvSpPr>
            <a:spLocks noGrp="1"/>
          </p:cNvSpPr>
          <p:nvPr>
            <p:ph type="sldNum" sz="quarter" idx="12"/>
          </p:nvPr>
        </p:nvSpPr>
        <p:spPr/>
        <p:txBody>
          <a:bodyPr/>
          <a:lstStyle/>
          <a:p>
            <a:fld id="{CAA70CE6-33A0-41BE-ACCA-99E5A52BC5F9}" type="slidenum">
              <a:rPr lang="fi-FI" smtClean="0"/>
              <a:t>76</a:t>
            </a:fld>
            <a:endParaRPr lang="fi-FI"/>
          </a:p>
        </p:txBody>
      </p:sp>
      <p:sp>
        <p:nvSpPr>
          <p:cNvPr id="7" name="Otsikko 6"/>
          <p:cNvSpPr>
            <a:spLocks noGrp="1"/>
          </p:cNvSpPr>
          <p:nvPr>
            <p:ph type="title"/>
          </p:nvPr>
        </p:nvSpPr>
        <p:spPr/>
        <p:txBody>
          <a:bodyPr>
            <a:normAutofit fontScale="90000"/>
          </a:bodyPr>
          <a:lstStyle/>
          <a:p>
            <a:r>
              <a:rPr lang="fi-FI" dirty="0"/>
              <a:t>Esimerkkejä </a:t>
            </a:r>
            <a:r>
              <a:rPr lang="fi-FI" dirty="0" smtClean="0"/>
              <a:t>vertailuperusteista, sivu 2/2</a:t>
            </a:r>
            <a:br>
              <a:rPr lang="fi-FI" dirty="0" smtClean="0"/>
            </a:br>
            <a:r>
              <a:rPr lang="fi-FI" i="1" dirty="0"/>
              <a:t>huom. toteutettu vanhan hankintalain aikana</a:t>
            </a:r>
            <a:endParaRPr lang="fi-FI" dirty="0"/>
          </a:p>
        </p:txBody>
      </p:sp>
      <p:sp>
        <p:nvSpPr>
          <p:cNvPr id="13" name="Suorakulmio 12">
            <a:hlinkClick r:id="rId2"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
        <p:nvSpPr>
          <p:cNvPr id="15" name="Suorakulmio 14"/>
          <p:cNvSpPr/>
          <p:nvPr/>
        </p:nvSpPr>
        <p:spPr>
          <a:xfrm>
            <a:off x="958401" y="1467128"/>
            <a:ext cx="3716907" cy="36611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23">
              <a:lnSpc>
                <a:spcPct val="90000"/>
              </a:lnSpc>
              <a:spcBef>
                <a:spcPts val="1200"/>
              </a:spcBef>
              <a:buClr>
                <a:schemeClr val="accent1"/>
              </a:buClr>
              <a:buSzPct val="100000"/>
            </a:pPr>
            <a:r>
              <a:rPr lang="fi-FI" sz="1400" b="1" i="1" dirty="0">
                <a:solidFill>
                  <a:schemeClr val="tx1">
                    <a:lumMod val="75000"/>
                    <a:lumOff val="25000"/>
                  </a:schemeClr>
                </a:solidFill>
              </a:rPr>
              <a:t>Härmälän alueen ikäihmisten palvelut</a:t>
            </a:r>
          </a:p>
        </p:txBody>
      </p:sp>
      <p:sp>
        <p:nvSpPr>
          <p:cNvPr id="16" name="Sisällön paikkamerkki 2"/>
          <p:cNvSpPr txBox="1">
            <a:spLocks/>
          </p:cNvSpPr>
          <p:nvPr/>
        </p:nvSpPr>
        <p:spPr>
          <a:xfrm>
            <a:off x="6342953" y="2236780"/>
            <a:ext cx="5689491" cy="4032219"/>
          </a:xfrm>
          <a:prstGeom prst="rect">
            <a:avLst/>
          </a:prstGeom>
        </p:spPr>
        <p:txBody>
          <a:bodyPr vert="horz" lIns="0" tIns="45720" rIns="0" bIns="45720" rtlCol="0">
            <a:normAutofit lnSpcReduction="10000"/>
          </a:bodyPr>
          <a:lstStyle>
            <a:lvl1pPr marL="342908" indent="-342908"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tx1">
                    <a:lumMod val="75000"/>
                    <a:lumOff val="25000"/>
                  </a:schemeClr>
                </a:solidFill>
                <a:latin typeface="+mn-lt"/>
                <a:ea typeface="+mn-ea"/>
                <a:cs typeface="+mn-cs"/>
              </a:defRPr>
            </a:lvl1pPr>
            <a:lvl2pPr marL="384058"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2pPr>
            <a:lvl3pPr marL="566942"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3pPr>
            <a:lvl4pPr marL="749827"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4pPr>
            <a:lvl5pPr marL="932711"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0" indent="0">
              <a:spcBef>
                <a:spcPts val="0"/>
              </a:spcBef>
              <a:buFont typeface="Arial" panose="020B0604020202020204" pitchFamily="34" charset="0"/>
              <a:buNone/>
            </a:pPr>
            <a:r>
              <a:rPr lang="fi-FI" sz="1200" b="1" dirty="0" smtClean="0"/>
              <a:t>Heikin tarina vaihe 1 </a:t>
            </a:r>
          </a:p>
          <a:p>
            <a:pPr marL="285750" indent="-285750">
              <a:spcBef>
                <a:spcPts val="0"/>
              </a:spcBef>
            </a:pPr>
            <a:r>
              <a:rPr lang="fi-FI" sz="1200" dirty="0" smtClean="0"/>
              <a:t>Osallistamisen menetelmät ja niiden käyttö- lähitori/palvelukeskuspalvelun tunnettavuus</a:t>
            </a:r>
          </a:p>
          <a:p>
            <a:pPr marL="285750" indent="-285750">
              <a:spcBef>
                <a:spcPts val="0"/>
              </a:spcBef>
            </a:pPr>
            <a:r>
              <a:rPr lang="fi-FI" sz="1200" dirty="0" smtClean="0"/>
              <a:t>Palvelujen räätälöinti yksilöllisesti</a:t>
            </a:r>
          </a:p>
          <a:p>
            <a:pPr marL="285750" indent="-285750">
              <a:spcBef>
                <a:spcPts val="0"/>
              </a:spcBef>
            </a:pPr>
            <a:endParaRPr lang="fi-FI" sz="1200" dirty="0" smtClean="0"/>
          </a:p>
          <a:p>
            <a:pPr marL="0" indent="0">
              <a:spcBef>
                <a:spcPts val="0"/>
              </a:spcBef>
              <a:buFont typeface="Arial" panose="020B0604020202020204" pitchFamily="34" charset="0"/>
              <a:buNone/>
            </a:pPr>
            <a:r>
              <a:rPr lang="fi-FI" sz="1200" b="1" dirty="0" smtClean="0"/>
              <a:t>Heikin tarina vaihe 2</a:t>
            </a:r>
          </a:p>
          <a:p>
            <a:pPr marL="285750" indent="-285750">
              <a:spcBef>
                <a:spcPts val="0"/>
              </a:spcBef>
            </a:pPr>
            <a:r>
              <a:rPr lang="fi-FI" sz="1200" dirty="0" smtClean="0"/>
              <a:t>Toimintakyvyn ylläpitoon ja paranemiseen vaikuttavat asiat ja eri menetelmien käyttö</a:t>
            </a:r>
          </a:p>
          <a:p>
            <a:pPr marL="285750" indent="-285750">
              <a:spcBef>
                <a:spcPts val="0"/>
              </a:spcBef>
            </a:pPr>
            <a:r>
              <a:rPr lang="fi-FI" sz="1200" dirty="0" smtClean="0"/>
              <a:t>Digitaalisen tiedonkulun edistäminen Heikkiin liittyvien toimijoiden välillä</a:t>
            </a:r>
          </a:p>
          <a:p>
            <a:pPr marL="285750" indent="-285750">
              <a:spcBef>
                <a:spcPts val="0"/>
              </a:spcBef>
            </a:pPr>
            <a:endParaRPr lang="fi-FI" sz="1200" dirty="0" smtClean="0"/>
          </a:p>
          <a:p>
            <a:pPr marL="0" indent="0">
              <a:spcBef>
                <a:spcPts val="0"/>
              </a:spcBef>
              <a:buFont typeface="Arial" panose="020B0604020202020204" pitchFamily="34" charset="0"/>
              <a:buNone/>
            </a:pPr>
            <a:r>
              <a:rPr lang="fi-FI" sz="1200" b="1" dirty="0" smtClean="0"/>
              <a:t>Heikin tarina vaihe 3</a:t>
            </a:r>
          </a:p>
          <a:p>
            <a:pPr marL="285750" indent="-285750">
              <a:spcBef>
                <a:spcPts val="0"/>
              </a:spcBef>
            </a:pPr>
            <a:r>
              <a:rPr lang="fi-FI" sz="1200" dirty="0" smtClean="0"/>
              <a:t>Siirtymät siviilikodista palvelutalon kotihoitoon mahdollistetaan mahdollisimman vähäisellä hämmennyksellä sekä viihtyvyyttä ja turvallisuuden tunnetta lisäten</a:t>
            </a:r>
          </a:p>
          <a:p>
            <a:pPr marL="285750" indent="-285750">
              <a:spcBef>
                <a:spcPts val="0"/>
              </a:spcBef>
            </a:pPr>
            <a:r>
              <a:rPr lang="fi-FI" sz="1200" dirty="0" smtClean="0"/>
              <a:t>Toimenpiteet päivystys- ja sairaalajaksojen ennaltaehkäisemiseksi </a:t>
            </a:r>
          </a:p>
          <a:p>
            <a:pPr marL="285750" indent="-285750">
              <a:spcBef>
                <a:spcPts val="0"/>
              </a:spcBef>
            </a:pPr>
            <a:r>
              <a:rPr lang="fi-FI" sz="1200" dirty="0" smtClean="0"/>
              <a:t>Talon teknologiajärjestelmän monipuolinen hyödyntäminen Heikin elämänlaadun parantamiseksi</a:t>
            </a:r>
          </a:p>
          <a:p>
            <a:pPr marL="285750" indent="-285750">
              <a:spcBef>
                <a:spcPts val="0"/>
              </a:spcBef>
            </a:pPr>
            <a:endParaRPr lang="fi-FI" sz="1200" dirty="0" smtClean="0"/>
          </a:p>
          <a:p>
            <a:pPr marL="0" indent="0">
              <a:spcBef>
                <a:spcPts val="0"/>
              </a:spcBef>
              <a:buFont typeface="Arial" panose="020B0604020202020204" pitchFamily="34" charset="0"/>
              <a:buNone/>
            </a:pPr>
            <a:r>
              <a:rPr lang="fi-FI" sz="1200" b="1" dirty="0" smtClean="0"/>
              <a:t>Heikin tarina vaihe 4</a:t>
            </a:r>
          </a:p>
          <a:p>
            <a:pPr marL="285750" indent="-285750">
              <a:spcBef>
                <a:spcPts val="0"/>
              </a:spcBef>
            </a:pPr>
            <a:r>
              <a:rPr lang="fi-FI" sz="1200" dirty="0"/>
              <a:t>Elämänkaaren ja kiinnostuksen kohteiden huomioiminen Heikin hoidossa</a:t>
            </a:r>
          </a:p>
          <a:p>
            <a:pPr marL="285750" indent="-285750">
              <a:spcBef>
                <a:spcPts val="0"/>
              </a:spcBef>
            </a:pPr>
            <a:r>
              <a:rPr lang="fi-FI" sz="1200" dirty="0"/>
              <a:t>Eri menetelmien käyttö elämänlaadun parantamiseksi ja henkilöstön erityisosaamisen huomioinen</a:t>
            </a:r>
          </a:p>
          <a:p>
            <a:pPr marL="285750" indent="-285750">
              <a:spcBef>
                <a:spcPts val="0"/>
              </a:spcBef>
            </a:pPr>
            <a:r>
              <a:rPr lang="fi-FI" sz="1200" dirty="0"/>
              <a:t>Eri menetelmien käyttö fyysisessä aktivoinnissa ja toimintakyvyn</a:t>
            </a:r>
            <a:br>
              <a:rPr lang="fi-FI" sz="1200" dirty="0"/>
            </a:br>
            <a:r>
              <a:rPr lang="fi-FI" sz="1200" dirty="0"/>
              <a:t>ylläpitämisessä</a:t>
            </a:r>
          </a:p>
          <a:p>
            <a:endParaRPr lang="fi-FI" sz="1400" dirty="0"/>
          </a:p>
        </p:txBody>
      </p:sp>
      <p:sp>
        <p:nvSpPr>
          <p:cNvPr id="17" name="Tekstiruutu 16"/>
          <p:cNvSpPr txBox="1"/>
          <p:nvPr/>
        </p:nvSpPr>
        <p:spPr>
          <a:xfrm>
            <a:off x="6267381" y="1833241"/>
            <a:ext cx="5929572" cy="307777"/>
          </a:xfrm>
          <a:prstGeom prst="rect">
            <a:avLst/>
          </a:prstGeom>
          <a:noFill/>
        </p:spPr>
        <p:txBody>
          <a:bodyPr wrap="none" rtlCol="0">
            <a:spAutoFit/>
          </a:bodyPr>
          <a:lstStyle/>
          <a:p>
            <a:r>
              <a:rPr lang="fi-FI" sz="1400" dirty="0" smtClean="0">
                <a:solidFill>
                  <a:schemeClr val="tx1">
                    <a:lumMod val="75000"/>
                    <a:lumOff val="25000"/>
                  </a:schemeClr>
                </a:solidFill>
              </a:rPr>
              <a:t>Tarjoajan tuli kuvata toimintaa huomioiden Heikin tarpeet eri elämänvaiheissa.</a:t>
            </a:r>
            <a:endParaRPr lang="fi-FI" sz="1400" b="1" dirty="0">
              <a:solidFill>
                <a:schemeClr val="tx1">
                  <a:lumMod val="75000"/>
                  <a:lumOff val="25000"/>
                </a:schemeClr>
              </a:solidFill>
            </a:endParaRPr>
          </a:p>
        </p:txBody>
      </p:sp>
      <p:sp>
        <p:nvSpPr>
          <p:cNvPr id="18" name="Suorakulmio 17"/>
          <p:cNvSpPr/>
          <p:nvPr/>
        </p:nvSpPr>
        <p:spPr>
          <a:xfrm>
            <a:off x="6342953" y="1467128"/>
            <a:ext cx="3716907" cy="36611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23">
              <a:lnSpc>
                <a:spcPct val="90000"/>
              </a:lnSpc>
              <a:spcBef>
                <a:spcPts val="1200"/>
              </a:spcBef>
              <a:spcAft>
                <a:spcPts val="201"/>
              </a:spcAft>
              <a:buClr>
                <a:srgbClr val="93D07C"/>
              </a:buClr>
              <a:buSzPct val="100000"/>
            </a:pPr>
            <a:r>
              <a:rPr lang="fi-FI" sz="1400" b="1" i="1" dirty="0" smtClean="0">
                <a:solidFill>
                  <a:schemeClr val="tx1">
                    <a:lumMod val="75000"/>
                    <a:lumOff val="25000"/>
                  </a:schemeClr>
                </a:solidFill>
              </a:rPr>
              <a:t>4 talon kilpailutus (ikäihmisten palvelut)</a:t>
            </a:r>
            <a:endParaRPr lang="fi-FI" sz="1400" b="1" i="1" dirty="0">
              <a:solidFill>
                <a:schemeClr val="tx1">
                  <a:lumMod val="75000"/>
                  <a:lumOff val="25000"/>
                </a:schemeClr>
              </a:solidFill>
            </a:endParaRPr>
          </a:p>
        </p:txBody>
      </p:sp>
      <p:grpSp>
        <p:nvGrpSpPr>
          <p:cNvPr id="23" name="Ryhmä 22"/>
          <p:cNvGrpSpPr/>
          <p:nvPr/>
        </p:nvGrpSpPr>
        <p:grpSpPr>
          <a:xfrm>
            <a:off x="8292070" y="43119"/>
            <a:ext cx="2786719" cy="1519873"/>
            <a:chOff x="8292070" y="43119"/>
            <a:chExt cx="2786719" cy="1519873"/>
          </a:xfrm>
        </p:grpSpPr>
        <p:pic>
          <p:nvPicPr>
            <p:cNvPr id="24" name="Kuva 23">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2070" y="43119"/>
              <a:ext cx="1556779" cy="1519873"/>
            </a:xfrm>
            <a:prstGeom prst="rect">
              <a:avLst/>
            </a:prstGeom>
          </p:spPr>
        </p:pic>
        <p:pic>
          <p:nvPicPr>
            <p:cNvPr id="25" name="Kuva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00206">
              <a:off x="9502628" y="840232"/>
              <a:ext cx="328285" cy="328285"/>
            </a:xfrm>
            <a:prstGeom prst="rect">
              <a:avLst/>
            </a:prstGeom>
            <a:noFill/>
          </p:spPr>
        </p:pic>
        <p:sp>
          <p:nvSpPr>
            <p:cNvPr id="26" name="Tekstiruutu 25"/>
            <p:cNvSpPr txBox="1"/>
            <p:nvPr/>
          </p:nvSpPr>
          <p:spPr>
            <a:xfrm>
              <a:off x="9561087" y="459173"/>
              <a:ext cx="1517702" cy="461665"/>
            </a:xfrm>
            <a:prstGeom prst="rect">
              <a:avLst/>
            </a:prstGeom>
            <a:noFill/>
          </p:spPr>
          <p:txBody>
            <a:bodyPr wrap="square" rtlCol="0">
              <a:spAutoFit/>
            </a:bodyPr>
            <a:lstStyle/>
            <a:p>
              <a:r>
                <a:rPr lang="fi-FI" sz="1200" dirty="0" smtClean="0">
                  <a:solidFill>
                    <a:schemeClr val="tx1">
                      <a:lumMod val="75000"/>
                      <a:lumOff val="25000"/>
                    </a:schemeClr>
                  </a:solidFill>
                </a:rPr>
                <a:t>Lisää esimerkkejä tietopankissa</a:t>
              </a:r>
              <a:endParaRPr lang="fi-FI" sz="1200" dirty="0">
                <a:solidFill>
                  <a:schemeClr val="tx1">
                    <a:lumMod val="75000"/>
                    <a:lumOff val="25000"/>
                  </a:schemeClr>
                </a:solidFill>
              </a:endParaRPr>
            </a:p>
          </p:txBody>
        </p:sp>
      </p:grpSp>
      <p:sp>
        <p:nvSpPr>
          <p:cNvPr id="19" name="Suorakulmio 18">
            <a:hlinkClick r:id="rId6" action="ppaction://hlinksldjump"/>
          </p:cNvPr>
          <p:cNvSpPr/>
          <p:nvPr/>
        </p:nvSpPr>
        <p:spPr>
          <a:xfrm>
            <a:off x="11155679" y="5758041"/>
            <a:ext cx="833120" cy="406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800" dirty="0" smtClean="0"/>
              <a:t>PALAA MENETTELYN VALINTAAN</a:t>
            </a:r>
            <a:endParaRPr lang="fi-FI" sz="800" dirty="0"/>
          </a:p>
        </p:txBody>
      </p:sp>
    </p:spTree>
    <p:extLst>
      <p:ext uri="{BB962C8B-B14F-4D97-AF65-F5344CB8AC3E}">
        <p14:creationId xmlns:p14="http://schemas.microsoft.com/office/powerpoint/2010/main" val="123253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Kaupalliset ehdot</a:t>
            </a:r>
            <a:endParaRPr lang="fi-FI" dirty="0"/>
          </a:p>
        </p:txBody>
      </p:sp>
      <p:sp>
        <p:nvSpPr>
          <p:cNvPr id="3" name="Sisällön paikkamerkki 2"/>
          <p:cNvSpPr>
            <a:spLocks noGrp="1"/>
          </p:cNvSpPr>
          <p:nvPr>
            <p:ph idx="1"/>
          </p:nvPr>
        </p:nvSpPr>
        <p:spPr>
          <a:xfrm>
            <a:off x="1230865" y="2863540"/>
            <a:ext cx="7379736" cy="4023360"/>
          </a:xfrm>
        </p:spPr>
        <p:txBody>
          <a:bodyPr>
            <a:normAutofit/>
          </a:bodyPr>
          <a:lstStyle/>
          <a:p>
            <a:pPr marL="0" indent="0">
              <a:buNone/>
            </a:pPr>
            <a:r>
              <a:rPr lang="fi-FI" dirty="0" smtClean="0"/>
              <a:t>Innovatiivisissa hankinnoissa erityisesti immateriaalioikeuksia koskevat asiat on syytä selvittää. </a:t>
            </a:r>
          </a:p>
          <a:p>
            <a:pPr lvl="1"/>
            <a:r>
              <a:rPr lang="fi-FI" dirty="0" smtClean="0"/>
              <a:t>Immateriaalioikeuksilla tarkoitetaan aineettomia oikeuksia, eli lakisääteisiä </a:t>
            </a:r>
            <a:r>
              <a:rPr lang="fi-FI" dirty="0"/>
              <a:t>omistusoikeuksia aineettomiin luoviin </a:t>
            </a:r>
            <a:r>
              <a:rPr lang="fi-FI" dirty="0" smtClean="0"/>
              <a:t>ratkaisuihin kuten tekijänoikeudet, tuotemerkit ja patentit. </a:t>
            </a:r>
          </a:p>
          <a:p>
            <a:pPr lvl="1"/>
            <a:r>
              <a:rPr lang="fi-FI" dirty="0" smtClean="0"/>
              <a:t>Pääsääntöisesti kaupungille riittää käyttöoikeus tuotteeseen tai palveluun. Käyttöoikeuden laajuuteen tulee kiinnittää huomiota.  Omistusoikeus vaikuttaa hintaan, ja toisaalta kaupunki ei pysty saamaan hyötyä omistusoikeudesta liiketaloudellisessa mielessä. </a:t>
            </a:r>
          </a:p>
          <a:p>
            <a:pPr marL="0" indent="0">
              <a:buNone/>
            </a:pPr>
            <a:r>
              <a:rPr lang="fi-FI" dirty="0" smtClean="0"/>
              <a:t>Innovatiivisissa hankinnoissa myös hinnoittelurakenne ja veloitusperusteet sekä hintojen </a:t>
            </a:r>
            <a:br>
              <a:rPr lang="fi-FI" dirty="0" smtClean="0"/>
            </a:br>
            <a:r>
              <a:rPr lang="fi-FI" dirty="0" smtClean="0"/>
              <a:t>muuttaminen sopimuskauden aikana on tärkeää huomioida. </a:t>
            </a:r>
          </a:p>
          <a:p>
            <a:pPr lvl="1"/>
            <a:r>
              <a:rPr lang="fi-FI" dirty="0" smtClean="0"/>
              <a:t>Tulosperusteisissa hankinnoissa sovellettavat kannustinjärjestelmät vaativat perusteellisen </a:t>
            </a:r>
            <a:br>
              <a:rPr lang="fi-FI" dirty="0" smtClean="0"/>
            </a:br>
            <a:r>
              <a:rPr lang="fi-FI" dirty="0" smtClean="0"/>
              <a:t>hinnoitteluun ja veloitusperusteisiin liittyvän pohdinnan. Esimerkiksi: maksetaanko tuottajalle </a:t>
            </a:r>
            <a:br>
              <a:rPr lang="fi-FI" dirty="0" smtClean="0"/>
            </a:br>
            <a:r>
              <a:rPr lang="fi-FI" dirty="0" smtClean="0"/>
              <a:t>perushinta ja mahdollisia kannustepalkkioita vai pelkästään suoriutumisen perusteella? </a:t>
            </a:r>
          </a:p>
          <a:p>
            <a:pPr marL="160023" indent="0">
              <a:buNone/>
            </a:pPr>
            <a:r>
              <a:rPr lang="fi-FI" dirty="0" smtClean="0"/>
              <a:t>Hankintojen </a:t>
            </a:r>
            <a:r>
              <a:rPr lang="fi-FI" dirty="0"/>
              <a:t>kilpailuttamiseksi ja sopimusten laatimisen helpottamiseksi </a:t>
            </a:r>
            <a:r>
              <a:rPr lang="fi-FI" dirty="0" smtClean="0"/>
              <a:t>niiden yhteydessä </a:t>
            </a:r>
            <a:r>
              <a:rPr lang="fi-FI" dirty="0"/>
              <a:t>voidaan käyttää alan yleisiä sopimusehtoja, kuten julkisten </a:t>
            </a:r>
            <a:r>
              <a:rPr lang="fi-FI" dirty="0" smtClean="0"/>
              <a:t>hankintojen </a:t>
            </a:r>
            <a:r>
              <a:rPr lang="fi-FI" dirty="0"/>
              <a:t>yleisiä </a:t>
            </a:r>
            <a:r>
              <a:rPr lang="fi-FI" dirty="0" smtClean="0"/>
              <a:t>sopimusehtoja. </a:t>
            </a:r>
            <a:r>
              <a:rPr lang="fi-FI" dirty="0"/>
              <a:t>Yleiset ehdot on syytä käydä läpi </a:t>
            </a:r>
            <a:r>
              <a:rPr lang="fi-FI" dirty="0" smtClean="0"/>
              <a:t>ja </a:t>
            </a:r>
            <a:r>
              <a:rPr lang="fi-FI" dirty="0"/>
              <a:t>tarvittaessa yksilöidä tarjouspyynnössä tai tarjouspyyntöön liitettävässä </a:t>
            </a:r>
            <a:r>
              <a:rPr lang="fi-FI" dirty="0" smtClean="0"/>
              <a:t>sopimusluonnoksessa, miltä </a:t>
            </a:r>
            <a:r>
              <a:rPr lang="fi-FI" dirty="0"/>
              <a:t>osin hankinnassa poiketaan yleisistä sopimusehdoista.</a:t>
            </a:r>
          </a:p>
        </p:txBody>
      </p:sp>
      <p:sp>
        <p:nvSpPr>
          <p:cNvPr id="4" name="Alatunnisteen paikkamerkki 3"/>
          <p:cNvSpPr>
            <a:spLocks noGrp="1"/>
          </p:cNvSpPr>
          <p:nvPr>
            <p:ph type="ftr" sz="quarter" idx="11"/>
          </p:nvPr>
        </p:nvSpPr>
        <p:spPr/>
        <p:txBody>
          <a:bodyPr/>
          <a:lstStyle/>
          <a:p>
            <a:r>
              <a:rPr lang="fi-FI" smtClean="0"/>
              <a:t>HANKINNAN SUUNNITTELU</a:t>
            </a:r>
            <a:endParaRPr lang="fi-FI" dirty="0"/>
          </a:p>
        </p:txBody>
      </p:sp>
      <p:sp>
        <p:nvSpPr>
          <p:cNvPr id="5" name="Dian numeron paikkamerkki 4"/>
          <p:cNvSpPr>
            <a:spLocks noGrp="1"/>
          </p:cNvSpPr>
          <p:nvPr>
            <p:ph type="sldNum" sz="quarter" idx="12"/>
          </p:nvPr>
        </p:nvSpPr>
        <p:spPr/>
        <p:txBody>
          <a:bodyPr/>
          <a:lstStyle/>
          <a:p>
            <a:fld id="{CAA70CE6-33A0-41BE-ACCA-99E5A52BC5F9}" type="slidenum">
              <a:rPr lang="fi-FI" smtClean="0"/>
              <a:t>77</a:t>
            </a:fld>
            <a:endParaRPr lang="fi-FI"/>
          </a:p>
        </p:txBody>
      </p:sp>
      <p:sp>
        <p:nvSpPr>
          <p:cNvPr id="7" name="Suorakulmio 6">
            <a:hlinkClick r:id="rId2"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
        <p:nvSpPr>
          <p:cNvPr id="8" name="Sisällön paikkamerkki 2">
            <a:hlinkClick r:id="" action="ppaction://customshow?id=6&amp;return=true"/>
          </p:cNvPr>
          <p:cNvSpPr txBox="1">
            <a:spLocks/>
          </p:cNvSpPr>
          <p:nvPr/>
        </p:nvSpPr>
        <p:spPr>
          <a:xfrm>
            <a:off x="9025467" y="4410587"/>
            <a:ext cx="2719496" cy="1209457"/>
          </a:xfrm>
          <a:prstGeom prst="rect">
            <a:avLst/>
          </a:prstGeom>
          <a:solidFill>
            <a:schemeClr val="bg1"/>
          </a:solid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fi-FI"/>
            </a:defPPr>
            <a:lvl1pPr algn="ctr">
              <a:defRPr sz="1400">
                <a:solidFill>
                  <a:schemeClr val="tx1">
                    <a:lumMod val="75000"/>
                    <a:lumOff val="25000"/>
                  </a:schemeClr>
                </a:solidFill>
              </a:defRPr>
            </a:lvl1pPr>
          </a:lstStyle>
          <a:p>
            <a:r>
              <a:rPr lang="fi-FI" sz="1200" dirty="0" smtClean="0"/>
              <a:t>Esimerkkejä tulosperusteisen hankinnan sopimuskannusteista eli kaupallisista kannustinjärjestelmistä</a:t>
            </a:r>
            <a:endParaRPr lang="fi-FI" sz="1200" dirty="0"/>
          </a:p>
        </p:txBody>
      </p:sp>
      <p:sp>
        <p:nvSpPr>
          <p:cNvPr id="10" name="Sisällön paikkamerkki 2"/>
          <p:cNvSpPr txBox="1">
            <a:spLocks/>
          </p:cNvSpPr>
          <p:nvPr/>
        </p:nvSpPr>
        <p:spPr>
          <a:xfrm>
            <a:off x="1208345" y="1510191"/>
            <a:ext cx="9275150" cy="1075421"/>
          </a:xfrm>
          <a:prstGeom prst="rect">
            <a:avLst/>
          </a:prstGeom>
          <a:solidFill>
            <a:schemeClr val="bg1"/>
          </a:solid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fi-FI"/>
            </a:defPPr>
            <a:lvl1pPr algn="ctr">
              <a:defRPr sz="1400">
                <a:solidFill>
                  <a:schemeClr val="tx1">
                    <a:lumMod val="75000"/>
                    <a:lumOff val="25000"/>
                  </a:schemeClr>
                </a:solidFill>
              </a:defRPr>
            </a:lvl1pPr>
          </a:lstStyle>
          <a:p>
            <a:pPr algn="l"/>
            <a:r>
              <a:rPr lang="fi-FI" dirty="0"/>
              <a:t>Koska sopimuksen sisällöstä voi olla vaikea neuvotella enää hankintapäätöksen tekemisen jälkeen, tarjouspyyntöön on hyvä pyrkiä liittämään aina keskeisimmät hankintasopimukseen otettavat sopimusehdot tai vaihtoehtoisesti mahdollisimman täydellinen sopimusluonnos. Ehtoja ei voi sopimuksen tekovaiheessa enää olennaisilta osin muuttaa tarjouskilpailussa esitetyistä.</a:t>
            </a:r>
          </a:p>
        </p:txBody>
      </p:sp>
      <p:sp>
        <p:nvSpPr>
          <p:cNvPr id="11" name="Vuokaaviosymboli: Liitin 10"/>
          <p:cNvSpPr/>
          <p:nvPr/>
        </p:nvSpPr>
        <p:spPr>
          <a:xfrm rot="16200000">
            <a:off x="756730" y="2779312"/>
            <a:ext cx="457200" cy="457200"/>
          </a:xfrm>
          <a:prstGeom prst="flowChartConnector">
            <a:avLst/>
          </a:prstGeom>
          <a:ln>
            <a:noFill/>
          </a:ln>
        </p:spPr>
        <p:style>
          <a:lnRef idx="3">
            <a:schemeClr val="lt1"/>
          </a:lnRef>
          <a:fillRef idx="1">
            <a:schemeClr val="accent2"/>
          </a:fillRef>
          <a:effectRef idx="1">
            <a:schemeClr val="accent2"/>
          </a:effectRef>
          <a:fontRef idx="minor">
            <a:schemeClr val="lt1"/>
          </a:fontRef>
        </p:style>
        <p:txBody>
          <a:bodyPr vert="vert" rtlCol="0" anchor="ctr"/>
          <a:lstStyle/>
          <a:p>
            <a:pPr algn="ctr"/>
            <a:r>
              <a:rPr lang="fi-FI" sz="1600" dirty="0">
                <a:ln w="0"/>
                <a:solidFill>
                  <a:schemeClr val="bg1"/>
                </a:solidFill>
                <a:effectLst>
                  <a:outerShdw blurRad="38100" dist="25400" dir="5400000" algn="ctr" rotWithShape="0">
                    <a:srgbClr val="6E747A">
                      <a:alpha val="43000"/>
                    </a:srgbClr>
                  </a:outerShdw>
                </a:effectLst>
              </a:rPr>
              <a:t>1</a:t>
            </a:r>
          </a:p>
        </p:txBody>
      </p:sp>
      <p:sp>
        <p:nvSpPr>
          <p:cNvPr id="12" name="Vuokaaviosymboli: Liitin 11"/>
          <p:cNvSpPr/>
          <p:nvPr/>
        </p:nvSpPr>
        <p:spPr>
          <a:xfrm rot="16200000">
            <a:off x="751145" y="4326361"/>
            <a:ext cx="457200" cy="457200"/>
          </a:xfrm>
          <a:prstGeom prst="flowChartConnector">
            <a:avLst/>
          </a:prstGeom>
          <a:ln>
            <a:noFill/>
          </a:ln>
        </p:spPr>
        <p:style>
          <a:lnRef idx="3">
            <a:schemeClr val="lt1"/>
          </a:lnRef>
          <a:fillRef idx="1">
            <a:schemeClr val="accent2"/>
          </a:fillRef>
          <a:effectRef idx="1">
            <a:schemeClr val="accent2"/>
          </a:effectRef>
          <a:fontRef idx="minor">
            <a:schemeClr val="lt1"/>
          </a:fontRef>
        </p:style>
        <p:txBody>
          <a:bodyPr vert="vert" rtlCol="0" anchor="ctr"/>
          <a:lstStyle/>
          <a:p>
            <a:pPr algn="ctr"/>
            <a:r>
              <a:rPr lang="fi-FI" sz="1600" dirty="0">
                <a:ln w="0"/>
                <a:solidFill>
                  <a:schemeClr val="bg1"/>
                </a:solidFill>
                <a:effectLst>
                  <a:outerShdw blurRad="38100" dist="25400" dir="5400000" algn="ctr" rotWithShape="0">
                    <a:srgbClr val="6E747A">
                      <a:alpha val="43000"/>
                    </a:srgbClr>
                  </a:outerShdw>
                </a:effectLst>
              </a:rPr>
              <a:t>2</a:t>
            </a:r>
          </a:p>
        </p:txBody>
      </p:sp>
      <p:sp>
        <p:nvSpPr>
          <p:cNvPr id="13" name="Sisällön paikkamerkki 2">
            <a:hlinkClick r:id="" action="ppaction://customshow?id=71&amp;return=true"/>
          </p:cNvPr>
          <p:cNvSpPr txBox="1">
            <a:spLocks/>
          </p:cNvSpPr>
          <p:nvPr/>
        </p:nvSpPr>
        <p:spPr>
          <a:xfrm>
            <a:off x="9025467" y="2863539"/>
            <a:ext cx="2719496" cy="1269121"/>
          </a:xfrm>
          <a:prstGeom prst="rect">
            <a:avLst/>
          </a:prstGeom>
          <a:solidFill>
            <a:schemeClr val="bg1"/>
          </a:solid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fi-FI"/>
            </a:defPPr>
            <a:lvl1pPr algn="ctr">
              <a:defRPr sz="1400">
                <a:solidFill>
                  <a:schemeClr val="tx1">
                    <a:lumMod val="75000"/>
                    <a:lumOff val="25000"/>
                  </a:schemeClr>
                </a:solidFill>
              </a:defRPr>
            </a:lvl1pPr>
          </a:lstStyle>
          <a:p>
            <a:r>
              <a:rPr lang="fi-FI" b="1" dirty="0" smtClean="0"/>
              <a:t>Hankintasopimuksen muistilista</a:t>
            </a:r>
            <a:endParaRPr lang="fi-FI" b="1" dirty="0"/>
          </a:p>
        </p:txBody>
      </p:sp>
      <p:pic>
        <p:nvPicPr>
          <p:cNvPr id="15" name="Kuva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00206">
            <a:off x="11459832" y="5481772"/>
            <a:ext cx="328285" cy="328285"/>
          </a:xfrm>
          <a:prstGeom prst="rect">
            <a:avLst/>
          </a:prstGeom>
          <a:noFill/>
        </p:spPr>
      </p:pic>
      <p:pic>
        <p:nvPicPr>
          <p:cNvPr id="16" name="Kuva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00206">
            <a:off x="11459832" y="3925400"/>
            <a:ext cx="328285" cy="328285"/>
          </a:xfrm>
          <a:prstGeom prst="rect">
            <a:avLst/>
          </a:prstGeom>
          <a:noFill/>
        </p:spPr>
      </p:pic>
    </p:spTree>
    <p:extLst>
      <p:ext uri="{BB962C8B-B14F-4D97-AF65-F5344CB8AC3E}">
        <p14:creationId xmlns:p14="http://schemas.microsoft.com/office/powerpoint/2010/main" val="7930980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Hankintasopimuksen muistilista</a:t>
            </a:r>
            <a:endParaRPr lang="fi-FI" dirty="0"/>
          </a:p>
        </p:txBody>
      </p:sp>
      <p:sp>
        <p:nvSpPr>
          <p:cNvPr id="4" name="Alatunnisteen paikkamerkki 3"/>
          <p:cNvSpPr>
            <a:spLocks noGrp="1"/>
          </p:cNvSpPr>
          <p:nvPr>
            <p:ph type="ftr" sz="quarter" idx="11"/>
          </p:nvPr>
        </p:nvSpPr>
        <p:spPr/>
        <p:txBody>
          <a:bodyPr/>
          <a:lstStyle/>
          <a:p>
            <a:r>
              <a:rPr lang="fi-FI" smtClean="0"/>
              <a:t>HANKINNAN SUUNNITTELU</a:t>
            </a:r>
            <a:endParaRPr lang="fi-FI" dirty="0"/>
          </a:p>
        </p:txBody>
      </p:sp>
      <p:sp>
        <p:nvSpPr>
          <p:cNvPr id="5" name="Dian numeron paikkamerkki 4"/>
          <p:cNvSpPr>
            <a:spLocks noGrp="1"/>
          </p:cNvSpPr>
          <p:nvPr>
            <p:ph type="sldNum" sz="quarter" idx="12"/>
          </p:nvPr>
        </p:nvSpPr>
        <p:spPr/>
        <p:txBody>
          <a:bodyPr/>
          <a:lstStyle/>
          <a:p>
            <a:fld id="{CAA70CE6-33A0-41BE-ACCA-99E5A52BC5F9}" type="slidenum">
              <a:rPr lang="fi-FI" smtClean="0"/>
              <a:t>78</a:t>
            </a:fld>
            <a:endParaRPr lang="fi-FI"/>
          </a:p>
        </p:txBody>
      </p:sp>
      <p:graphicFrame>
        <p:nvGraphicFramePr>
          <p:cNvPr id="6" name="Taulukko 5"/>
          <p:cNvGraphicFramePr>
            <a:graphicFrameLocks noGrp="1"/>
          </p:cNvGraphicFramePr>
          <p:nvPr>
            <p:extLst>
              <p:ext uri="{D42A27DB-BD31-4B8C-83A1-F6EECF244321}">
                <p14:modId xmlns:p14="http://schemas.microsoft.com/office/powerpoint/2010/main" val="2290757410"/>
              </p:ext>
            </p:extLst>
          </p:nvPr>
        </p:nvGraphicFramePr>
        <p:xfrm>
          <a:off x="1209674" y="2466474"/>
          <a:ext cx="9401175" cy="3400926"/>
        </p:xfrm>
        <a:graphic>
          <a:graphicData uri="http://schemas.openxmlformats.org/drawingml/2006/table">
            <a:tbl>
              <a:tblPr firstRow="1" firstCol="1" bandRow="1">
                <a:effectLst>
                  <a:outerShdw blurRad="50800" dist="38100" dir="5400000" algn="t" rotWithShape="0">
                    <a:prstClr val="black">
                      <a:alpha val="40000"/>
                    </a:prstClr>
                  </a:outerShdw>
                </a:effectLst>
                <a:tableStyleId>{5C22544A-7EE6-4342-B048-85BDC9FD1C3A}</a:tableStyleId>
              </a:tblPr>
              <a:tblGrid>
                <a:gridCol w="1933353"/>
                <a:gridCol w="7467822"/>
              </a:tblGrid>
              <a:tr h="3400926">
                <a:tc>
                  <a:txBody>
                    <a:bodyPr/>
                    <a:lstStyle/>
                    <a:p>
                      <a:pPr algn="l">
                        <a:spcAft>
                          <a:spcPts val="0"/>
                        </a:spcAft>
                      </a:pPr>
                      <a:r>
                        <a:rPr lang="fi-FI" sz="1100" dirty="0">
                          <a:effectLst/>
                        </a:rPr>
                        <a:t>Esimerkkejä keskeisistä sopimusehdoista ja sopimukseen kirjattavista tiedoista</a:t>
                      </a:r>
                    </a:p>
                    <a:p>
                      <a:pPr algn="just">
                        <a:spcAft>
                          <a:spcPts val="0"/>
                        </a:spcAft>
                      </a:pPr>
                      <a:r>
                        <a:rPr lang="fi-FI" sz="1100" dirty="0">
                          <a:effectLst/>
                        </a:rPr>
                        <a:t> </a:t>
                      </a:r>
                      <a:endParaRPr lang="fi-FI" sz="1100" dirty="0">
                        <a:effectLst/>
                        <a:latin typeface="Calibri" panose="020F0502020204030204" pitchFamily="34" charset="0"/>
                        <a:ea typeface="Calibri" panose="020F0502020204030204" pitchFamily="34" charset="0"/>
                        <a:cs typeface="Calibri" panose="020F0502020204030204" pitchFamily="34" charset="0"/>
                      </a:endParaRPr>
                    </a:p>
                  </a:txBody>
                  <a:tcPr marL="65588" marR="65588" marT="0" marB="0"/>
                </a:tc>
                <a:tc>
                  <a:txBody>
                    <a:bodyPr/>
                    <a:lstStyle/>
                    <a:p>
                      <a:pPr marL="342900" lvl="0" indent="-342900" algn="just">
                        <a:spcAft>
                          <a:spcPts val="0"/>
                        </a:spcAft>
                        <a:buFont typeface="Symbol" panose="05050102010706020507" pitchFamily="18" charset="2"/>
                        <a:buChar char=""/>
                      </a:pPr>
                      <a:r>
                        <a:rPr lang="fi-FI" sz="1100" b="0" dirty="0">
                          <a:solidFill>
                            <a:schemeClr val="tx1">
                              <a:lumMod val="75000"/>
                              <a:lumOff val="25000"/>
                            </a:schemeClr>
                          </a:solidFill>
                          <a:effectLst/>
                        </a:rPr>
                        <a:t>Sopimuksen diaarinumero (mahdollinen muu numerointi)</a:t>
                      </a:r>
                    </a:p>
                    <a:p>
                      <a:pPr marL="342900" lvl="0" indent="-342900" algn="just">
                        <a:spcAft>
                          <a:spcPts val="0"/>
                        </a:spcAft>
                        <a:buFont typeface="Symbol" panose="05050102010706020507" pitchFamily="18" charset="2"/>
                        <a:buChar char=""/>
                      </a:pPr>
                      <a:r>
                        <a:rPr lang="fi-FI" sz="1100" b="0" dirty="0">
                          <a:solidFill>
                            <a:schemeClr val="tx1">
                              <a:lumMod val="75000"/>
                              <a:lumOff val="25000"/>
                            </a:schemeClr>
                          </a:solidFill>
                          <a:effectLst/>
                        </a:rPr>
                        <a:t>Sopijapuolten nimet, yhteystiedot ja y-tunnukset</a:t>
                      </a:r>
                    </a:p>
                    <a:p>
                      <a:pPr marL="342900" lvl="0" indent="-342900" algn="just">
                        <a:spcAft>
                          <a:spcPts val="0"/>
                        </a:spcAft>
                        <a:buFont typeface="Symbol" panose="05050102010706020507" pitchFamily="18" charset="2"/>
                        <a:buChar char=""/>
                      </a:pPr>
                      <a:r>
                        <a:rPr lang="fi-FI" sz="1100" b="0" dirty="0">
                          <a:solidFill>
                            <a:schemeClr val="tx1">
                              <a:lumMod val="75000"/>
                              <a:lumOff val="25000"/>
                            </a:schemeClr>
                          </a:solidFill>
                          <a:effectLst/>
                        </a:rPr>
                        <a:t>Hankinnan kohteen kuvaus ja vaatimukset (hankittavat tuotteet ja/tai palvelut, tuotekoodit ja määrät, tekniset vaatimukset ja palvelukuvaukset)</a:t>
                      </a:r>
                    </a:p>
                    <a:p>
                      <a:pPr marL="342900" lvl="0" indent="-342900" algn="just">
                        <a:spcAft>
                          <a:spcPts val="0"/>
                        </a:spcAft>
                        <a:buFont typeface="Symbol" panose="05050102010706020507" pitchFamily="18" charset="2"/>
                        <a:buChar char=""/>
                      </a:pPr>
                      <a:r>
                        <a:rPr lang="fi-FI" sz="1100" b="0" dirty="0">
                          <a:solidFill>
                            <a:schemeClr val="tx1">
                              <a:lumMod val="75000"/>
                              <a:lumOff val="25000"/>
                            </a:schemeClr>
                          </a:solidFill>
                          <a:effectLst/>
                        </a:rPr>
                        <a:t>Osapuolten vastuut ja velvoitteet</a:t>
                      </a:r>
                    </a:p>
                    <a:p>
                      <a:pPr marL="342900" lvl="0" indent="-342900" algn="just">
                        <a:spcAft>
                          <a:spcPts val="0"/>
                        </a:spcAft>
                        <a:buFont typeface="Symbol" panose="05050102010706020507" pitchFamily="18" charset="2"/>
                        <a:buChar char=""/>
                      </a:pPr>
                      <a:r>
                        <a:rPr lang="fi-FI" sz="1100" b="0" dirty="0">
                          <a:solidFill>
                            <a:schemeClr val="tx1">
                              <a:lumMod val="75000"/>
                              <a:lumOff val="25000"/>
                            </a:schemeClr>
                          </a:solidFill>
                          <a:effectLst/>
                        </a:rPr>
                        <a:t>Hinta- ja alv-tiedot (yksikköhinnat, kokonaishinnat, alennukset, alv %:t)</a:t>
                      </a:r>
                    </a:p>
                    <a:p>
                      <a:pPr marL="342900" lvl="0" indent="-342900" algn="just">
                        <a:spcAft>
                          <a:spcPts val="0"/>
                        </a:spcAft>
                        <a:buFont typeface="Symbol" panose="05050102010706020507" pitchFamily="18" charset="2"/>
                        <a:buChar char=""/>
                      </a:pPr>
                      <a:r>
                        <a:rPr lang="fi-FI" sz="1100" b="0" dirty="0">
                          <a:solidFill>
                            <a:schemeClr val="tx1">
                              <a:lumMod val="75000"/>
                              <a:lumOff val="25000"/>
                            </a:schemeClr>
                          </a:solidFill>
                          <a:effectLst/>
                        </a:rPr>
                        <a:t>Toimitusaika tai sopimuskausi</a:t>
                      </a:r>
                    </a:p>
                    <a:p>
                      <a:pPr marL="342900" lvl="0" indent="-342900" algn="just">
                        <a:spcAft>
                          <a:spcPts val="0"/>
                        </a:spcAft>
                        <a:buFont typeface="Symbol" panose="05050102010706020507" pitchFamily="18" charset="2"/>
                        <a:buChar char=""/>
                      </a:pPr>
                      <a:r>
                        <a:rPr lang="fi-FI" sz="1100" b="0" dirty="0">
                          <a:solidFill>
                            <a:schemeClr val="tx1">
                              <a:lumMod val="75000"/>
                              <a:lumOff val="25000"/>
                            </a:schemeClr>
                          </a:solidFill>
                          <a:effectLst/>
                        </a:rPr>
                        <a:t>Toimitusehto (yleensä TOP = toimitettuna perille, ao. paikkakunta), toimitusosoite ja muut toimitusta koskevat tiedot</a:t>
                      </a:r>
                    </a:p>
                    <a:p>
                      <a:pPr marL="342900" lvl="0" indent="-342900" algn="just">
                        <a:spcAft>
                          <a:spcPts val="0"/>
                        </a:spcAft>
                        <a:buFont typeface="Symbol" panose="05050102010706020507" pitchFamily="18" charset="2"/>
                        <a:buChar char=""/>
                      </a:pPr>
                      <a:r>
                        <a:rPr lang="fi-FI" sz="1100" b="0" dirty="0">
                          <a:solidFill>
                            <a:schemeClr val="tx1">
                              <a:lumMod val="75000"/>
                              <a:lumOff val="25000"/>
                            </a:schemeClr>
                          </a:solidFill>
                          <a:effectLst/>
                        </a:rPr>
                        <a:t>Maksuehto (pääsääntöisesti kaupungilla aina 21 pv netto)</a:t>
                      </a:r>
                    </a:p>
                    <a:p>
                      <a:pPr marL="342900" lvl="0" indent="-342900" algn="just">
                        <a:spcAft>
                          <a:spcPts val="0"/>
                        </a:spcAft>
                        <a:buFont typeface="Symbol" panose="05050102010706020507" pitchFamily="18" charset="2"/>
                        <a:buChar char=""/>
                      </a:pPr>
                      <a:r>
                        <a:rPr lang="fi-FI" sz="1100" b="0" dirty="0">
                          <a:solidFill>
                            <a:schemeClr val="tx1">
                              <a:lumMod val="75000"/>
                              <a:lumOff val="25000"/>
                            </a:schemeClr>
                          </a:solidFill>
                          <a:effectLst/>
                        </a:rPr>
                        <a:t>Laskutusta koskevat tiedot (ml. verkkolaskutusta sekä mahdollista sopimuskohdistusta tai tiliöintikoodia varten tarvittavat tiedot)</a:t>
                      </a:r>
                    </a:p>
                    <a:p>
                      <a:pPr marL="342900" lvl="0" indent="-342900" algn="just">
                        <a:spcAft>
                          <a:spcPts val="0"/>
                        </a:spcAft>
                        <a:buFont typeface="Symbol" panose="05050102010706020507" pitchFamily="18" charset="2"/>
                        <a:buChar char=""/>
                      </a:pPr>
                      <a:r>
                        <a:rPr lang="fi-FI" sz="1100" b="0" dirty="0">
                          <a:solidFill>
                            <a:schemeClr val="tx1">
                              <a:lumMod val="75000"/>
                              <a:lumOff val="25000"/>
                            </a:schemeClr>
                          </a:solidFill>
                          <a:effectLst/>
                        </a:rPr>
                        <a:t>Palveluhankinnassa laadun seuranta</a:t>
                      </a:r>
                    </a:p>
                    <a:p>
                      <a:pPr marL="342900" lvl="0" indent="-342900" algn="just">
                        <a:spcAft>
                          <a:spcPts val="0"/>
                        </a:spcAft>
                        <a:buFont typeface="Symbol" panose="05050102010706020507" pitchFamily="18" charset="2"/>
                        <a:buChar char=""/>
                      </a:pPr>
                      <a:r>
                        <a:rPr lang="fi-FI" sz="1100" b="0" dirty="0">
                          <a:solidFill>
                            <a:schemeClr val="tx1">
                              <a:lumMod val="75000"/>
                              <a:lumOff val="25000"/>
                            </a:schemeClr>
                          </a:solidFill>
                          <a:effectLst/>
                        </a:rPr>
                        <a:t>Seuraamukset toimittajan virheestä ja viivästyksestä</a:t>
                      </a:r>
                    </a:p>
                    <a:p>
                      <a:pPr marL="342900" lvl="0" indent="-342900" algn="just">
                        <a:spcAft>
                          <a:spcPts val="0"/>
                        </a:spcAft>
                        <a:buFont typeface="Symbol" panose="05050102010706020507" pitchFamily="18" charset="2"/>
                        <a:buChar char=""/>
                      </a:pPr>
                      <a:r>
                        <a:rPr lang="fi-FI" sz="1100" b="0" dirty="0">
                          <a:solidFill>
                            <a:schemeClr val="tx1">
                              <a:lumMod val="75000"/>
                              <a:lumOff val="25000"/>
                            </a:schemeClr>
                          </a:solidFill>
                          <a:effectLst/>
                        </a:rPr>
                        <a:t>Vahingonkorvaus</a:t>
                      </a:r>
                    </a:p>
                    <a:p>
                      <a:pPr marL="342900" lvl="0" indent="-342900" algn="just">
                        <a:spcAft>
                          <a:spcPts val="0"/>
                        </a:spcAft>
                        <a:buFont typeface="Symbol" panose="05050102010706020507" pitchFamily="18" charset="2"/>
                        <a:buChar char=""/>
                      </a:pPr>
                      <a:r>
                        <a:rPr lang="fi-FI" sz="1100" b="0" dirty="0">
                          <a:solidFill>
                            <a:schemeClr val="tx1">
                              <a:lumMod val="75000"/>
                              <a:lumOff val="25000"/>
                            </a:schemeClr>
                          </a:solidFill>
                          <a:effectLst/>
                        </a:rPr>
                        <a:t>Mahdolliset immateriaalioikeuksia koskevat ehdot</a:t>
                      </a:r>
                    </a:p>
                    <a:p>
                      <a:pPr marL="342900" lvl="0" indent="-342900" algn="just">
                        <a:spcAft>
                          <a:spcPts val="0"/>
                        </a:spcAft>
                        <a:buFont typeface="Symbol" panose="05050102010706020507" pitchFamily="18" charset="2"/>
                        <a:buChar char=""/>
                      </a:pPr>
                      <a:r>
                        <a:rPr lang="fi-FI" sz="1100" b="0" dirty="0">
                          <a:solidFill>
                            <a:schemeClr val="tx1">
                              <a:lumMod val="75000"/>
                              <a:lumOff val="25000"/>
                            </a:schemeClr>
                          </a:solidFill>
                          <a:effectLst/>
                        </a:rPr>
                        <a:t>Luottamuksellisuus, tietoturva, turvallisuus</a:t>
                      </a:r>
                    </a:p>
                    <a:p>
                      <a:pPr marL="342900" lvl="0" indent="-342900" algn="just">
                        <a:spcAft>
                          <a:spcPts val="0"/>
                        </a:spcAft>
                        <a:buFont typeface="Symbol" panose="05050102010706020507" pitchFamily="18" charset="2"/>
                        <a:buChar char=""/>
                      </a:pPr>
                      <a:r>
                        <a:rPr lang="fi-FI" sz="1100" b="0" dirty="0">
                          <a:solidFill>
                            <a:schemeClr val="tx1">
                              <a:lumMod val="75000"/>
                              <a:lumOff val="25000"/>
                            </a:schemeClr>
                          </a:solidFill>
                          <a:effectLst/>
                        </a:rPr>
                        <a:t>Sopimuksen purkaminen, irtisanominen, siirto, muuttaminen, erimielisyyksien ratkaiseminen, sovellettava laki, liitteet jne.</a:t>
                      </a:r>
                    </a:p>
                    <a:p>
                      <a:pPr marL="342900" lvl="0" indent="-342900" algn="just">
                        <a:spcAft>
                          <a:spcPts val="0"/>
                        </a:spcAft>
                        <a:buFont typeface="Symbol" panose="05050102010706020507" pitchFamily="18" charset="2"/>
                        <a:buChar char=""/>
                      </a:pPr>
                      <a:r>
                        <a:rPr lang="fi-FI" sz="1100" b="0" dirty="0">
                          <a:solidFill>
                            <a:schemeClr val="tx1">
                              <a:lumMod val="75000"/>
                              <a:lumOff val="25000"/>
                            </a:schemeClr>
                          </a:solidFill>
                          <a:effectLst/>
                        </a:rPr>
                        <a:t>Muut tarvittavat tiedot, kuten JYSE Tavarat 2014 tai JYSE Palvelut 2014 -ehdot, JIT 2015 yleiset ehdot ja soveltuvat erityisehdot tai YSE 1998 -ehdot</a:t>
                      </a:r>
                      <a:endParaRPr lang="fi-FI" sz="1100" b="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5588" marR="65588" marT="0" marB="0">
                    <a:solidFill>
                      <a:schemeClr val="bg1"/>
                    </a:solidFill>
                  </a:tcPr>
                </a:tc>
              </a:tr>
            </a:tbl>
          </a:graphicData>
        </a:graphic>
      </p:graphicFrame>
      <p:sp>
        <p:nvSpPr>
          <p:cNvPr id="3" name="Tekstiruutu 2"/>
          <p:cNvSpPr txBox="1"/>
          <p:nvPr/>
        </p:nvSpPr>
        <p:spPr>
          <a:xfrm>
            <a:off x="1209674" y="1440779"/>
            <a:ext cx="9946006" cy="735153"/>
          </a:xfrm>
          <a:prstGeom prst="rect">
            <a:avLst/>
          </a:prstGeom>
          <a:solidFill>
            <a:schemeClr val="bg1"/>
          </a:solid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fi-FI"/>
            </a:defPPr>
            <a:lvl1pPr>
              <a:defRPr sz="1400">
                <a:solidFill>
                  <a:schemeClr val="tx1">
                    <a:lumMod val="75000"/>
                    <a:lumOff val="2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i-FI" dirty="0"/>
              <a:t>Laadi sopimus aina mieluiten itse, huomioiden kaupungin etu sopimuskumppanina. Tarpeen mukaan pyydä apua kaupungin lakimiesyksiköstä. Hankintasopimusmalleja löydät Taskusta </a:t>
            </a:r>
            <a:r>
              <a:rPr lang="fi-FI" dirty="0" smtClean="0"/>
              <a:t>(Työn tueksi – Hankinnat – Hankinnan ohjeet ja lomakkeet) ja mallia muiden tekemistä sopimuksista Donna-arkistointijärjestelmästä</a:t>
            </a:r>
            <a:r>
              <a:rPr lang="fi-FI" dirty="0"/>
              <a:t>.</a:t>
            </a:r>
          </a:p>
        </p:txBody>
      </p:sp>
      <p:sp>
        <p:nvSpPr>
          <p:cNvPr id="7" name="Suorakulmio 6">
            <a:hlinkClick r:id="rId2"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Tree>
    <p:extLst>
      <p:ext uri="{BB962C8B-B14F-4D97-AF65-F5344CB8AC3E}">
        <p14:creationId xmlns:p14="http://schemas.microsoft.com/office/powerpoint/2010/main" val="2237600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Työkalut </a:t>
            </a:r>
            <a:r>
              <a:rPr lang="fi-FI" dirty="0" smtClean="0"/>
              <a:t>hankinnan suunnittelun tukena</a:t>
            </a:r>
            <a:endParaRPr lang="fi-FI" dirty="0"/>
          </a:p>
        </p:txBody>
      </p:sp>
      <p:sp>
        <p:nvSpPr>
          <p:cNvPr id="4" name="Alatunnisteen paikkamerkki 3"/>
          <p:cNvSpPr>
            <a:spLocks noGrp="1"/>
          </p:cNvSpPr>
          <p:nvPr>
            <p:ph type="ftr" sz="quarter" idx="11"/>
          </p:nvPr>
        </p:nvSpPr>
        <p:spPr/>
        <p:txBody>
          <a:bodyPr/>
          <a:lstStyle/>
          <a:p>
            <a:r>
              <a:rPr lang="fi-FI" smtClean="0"/>
              <a:t>HANKINNAN SUUNNITTELU</a:t>
            </a:r>
            <a:endParaRPr lang="fi-FI" dirty="0"/>
          </a:p>
        </p:txBody>
      </p:sp>
      <p:sp>
        <p:nvSpPr>
          <p:cNvPr id="5" name="Dian numeron paikkamerkki 4"/>
          <p:cNvSpPr>
            <a:spLocks noGrp="1"/>
          </p:cNvSpPr>
          <p:nvPr>
            <p:ph type="sldNum" sz="quarter" idx="12"/>
          </p:nvPr>
        </p:nvSpPr>
        <p:spPr/>
        <p:txBody>
          <a:bodyPr/>
          <a:lstStyle/>
          <a:p>
            <a:fld id="{CAA70CE6-33A0-41BE-ACCA-99E5A52BC5F9}" type="slidenum">
              <a:rPr lang="fi-FI" smtClean="0"/>
              <a:t>79</a:t>
            </a:fld>
            <a:endParaRPr lang="fi-FI"/>
          </a:p>
        </p:txBody>
      </p:sp>
      <p:sp>
        <p:nvSpPr>
          <p:cNvPr id="17" name="Suorakulmio 16">
            <a:hlinkClick r:id="rId2"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
        <p:nvSpPr>
          <p:cNvPr id="6" name="Tekstiruutu 5">
            <a:hlinkClick r:id="" action="ppaction://customshow?id=34&amp;return=true"/>
          </p:cNvPr>
          <p:cNvSpPr txBox="1"/>
          <p:nvPr/>
        </p:nvSpPr>
        <p:spPr>
          <a:xfrm>
            <a:off x="1178289" y="2684539"/>
            <a:ext cx="4436437" cy="359557"/>
          </a:xfrm>
          <a:prstGeom prst="rect">
            <a:avLst/>
          </a:prstGeom>
          <a:noFill/>
          <a:ln w="127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fi-FI"/>
            </a:defPPr>
            <a:lvl1pPr>
              <a:defRPr sz="1200">
                <a:solidFill>
                  <a:schemeClr val="tx1">
                    <a:lumMod val="75000"/>
                    <a:lumOff val="2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i-FI" sz="1400" dirty="0"/>
              <a:t>Kestävien hankintojen apukysymyksiä</a:t>
            </a:r>
          </a:p>
        </p:txBody>
      </p:sp>
      <p:sp>
        <p:nvSpPr>
          <p:cNvPr id="34" name="Tekstiruutu 33"/>
          <p:cNvSpPr txBox="1"/>
          <p:nvPr/>
        </p:nvSpPr>
        <p:spPr>
          <a:xfrm>
            <a:off x="2247924" y="4860904"/>
            <a:ext cx="2373572" cy="1169551"/>
          </a:xfrm>
          <a:prstGeom prst="rect">
            <a:avLst/>
          </a:prstGeom>
          <a:noFill/>
          <a:ln>
            <a:solidFill>
              <a:schemeClr val="accent1"/>
            </a:solidFill>
          </a:ln>
        </p:spPr>
        <p:txBody>
          <a:bodyPr wrap="square" rtlCol="0">
            <a:spAutoFit/>
          </a:bodyPr>
          <a:lstStyle/>
          <a:p>
            <a:pPr marL="628650" lvl="1" indent="-171450">
              <a:buFont typeface="Arial" panose="020B0604020202020204" pitchFamily="34" charset="0"/>
              <a:buChar char="•"/>
            </a:pPr>
            <a:r>
              <a:rPr lang="fi-FI" sz="1000" dirty="0"/>
              <a:t>T</a:t>
            </a:r>
            <a:r>
              <a:rPr lang="fi-FI" sz="1000" dirty="0" smtClean="0"/>
              <a:t>arpeen määrittäminen s.5-6</a:t>
            </a:r>
          </a:p>
          <a:p>
            <a:pPr marL="628650" lvl="1" indent="-171450">
              <a:buFont typeface="Arial" panose="020B0604020202020204" pitchFamily="34" charset="0"/>
              <a:buChar char="•"/>
            </a:pPr>
            <a:r>
              <a:rPr lang="fi-FI" sz="1000" dirty="0" smtClean="0"/>
              <a:t>Huippuostan muistilista s.7</a:t>
            </a:r>
          </a:p>
          <a:p>
            <a:pPr marL="628650" lvl="1" indent="-171450">
              <a:buFont typeface="Arial" panose="020B0604020202020204" pitchFamily="34" charset="0"/>
              <a:buChar char="•"/>
            </a:pPr>
            <a:r>
              <a:rPr lang="fi-FI" sz="1000" dirty="0" smtClean="0"/>
              <a:t>Vuoropuhelut s.8-9</a:t>
            </a:r>
          </a:p>
          <a:p>
            <a:pPr marL="628650" lvl="1" indent="-171450">
              <a:buFont typeface="Arial" panose="020B0604020202020204" pitchFamily="34" charset="0"/>
              <a:buChar char="•"/>
            </a:pPr>
            <a:r>
              <a:rPr lang="fi-FI" sz="1000" dirty="0"/>
              <a:t>T</a:t>
            </a:r>
            <a:r>
              <a:rPr lang="fi-FI" sz="1000" dirty="0" smtClean="0"/>
              <a:t>oimittajasuhteen hallinta s.10-13</a:t>
            </a:r>
          </a:p>
          <a:p>
            <a:pPr marL="628650" lvl="1" indent="-171450">
              <a:buFont typeface="Arial" panose="020B0604020202020204" pitchFamily="34" charset="0"/>
              <a:buChar char="•"/>
            </a:pPr>
            <a:r>
              <a:rPr lang="fi-FI" sz="1000" dirty="0"/>
              <a:t>E</a:t>
            </a:r>
            <a:r>
              <a:rPr lang="fi-FI" sz="1000" dirty="0" smtClean="0"/>
              <a:t>simerkkejä mittareista s.13</a:t>
            </a:r>
          </a:p>
          <a:p>
            <a:pPr marL="628650" lvl="1" indent="-171450">
              <a:buFont typeface="Arial" panose="020B0604020202020204" pitchFamily="34" charset="0"/>
              <a:buChar char="•"/>
            </a:pPr>
            <a:r>
              <a:rPr lang="fi-FI" sz="1000" dirty="0"/>
              <a:t>Y</a:t>
            </a:r>
            <a:r>
              <a:rPr lang="fi-FI" sz="1000" dirty="0" smtClean="0"/>
              <a:t>ritysnäkökulma s.14-15</a:t>
            </a:r>
            <a:endParaRPr lang="fi-FI" sz="1000" dirty="0"/>
          </a:p>
        </p:txBody>
      </p:sp>
      <p:sp>
        <p:nvSpPr>
          <p:cNvPr id="35" name="Ellipsi 34">
            <a:hlinkClick r:id="rId3"/>
          </p:cNvPr>
          <p:cNvSpPr/>
          <p:nvPr/>
        </p:nvSpPr>
        <p:spPr>
          <a:xfrm>
            <a:off x="1620802" y="4884102"/>
            <a:ext cx="1172355" cy="11723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HUIPPU-OSTAJAN TYÖKIRJA</a:t>
            </a:r>
          </a:p>
          <a:p>
            <a:pPr algn="ctr"/>
            <a:r>
              <a:rPr lang="fi-FI" sz="900" dirty="0"/>
              <a:t>Tekes</a:t>
            </a:r>
          </a:p>
        </p:txBody>
      </p:sp>
      <p:pic>
        <p:nvPicPr>
          <p:cNvPr id="27" name="Kuva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55" y="-98313"/>
            <a:ext cx="1362280" cy="1280506"/>
          </a:xfrm>
          <a:prstGeom prst="rect">
            <a:avLst/>
          </a:prstGeom>
        </p:spPr>
      </p:pic>
      <p:grpSp>
        <p:nvGrpSpPr>
          <p:cNvPr id="39" name="Ryhmä 38"/>
          <p:cNvGrpSpPr/>
          <p:nvPr/>
        </p:nvGrpSpPr>
        <p:grpSpPr>
          <a:xfrm>
            <a:off x="5146199" y="4695426"/>
            <a:ext cx="2810023" cy="1519873"/>
            <a:chOff x="8292070" y="43119"/>
            <a:chExt cx="2810023" cy="1519873"/>
          </a:xfrm>
        </p:grpSpPr>
        <p:pic>
          <p:nvPicPr>
            <p:cNvPr id="40" name="Kuva 39">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92070" y="43119"/>
              <a:ext cx="1556779" cy="1519873"/>
            </a:xfrm>
            <a:prstGeom prst="rect">
              <a:avLst/>
            </a:prstGeom>
          </p:spPr>
        </p:pic>
        <p:sp>
          <p:nvSpPr>
            <p:cNvPr id="42" name="Tekstiruutu 41"/>
            <p:cNvSpPr txBox="1"/>
            <p:nvPr/>
          </p:nvSpPr>
          <p:spPr>
            <a:xfrm>
              <a:off x="9526864" y="266709"/>
              <a:ext cx="1575229" cy="1015663"/>
            </a:xfrm>
            <a:prstGeom prst="rect">
              <a:avLst/>
            </a:prstGeom>
            <a:noFill/>
          </p:spPr>
          <p:txBody>
            <a:bodyPr wrap="square" rtlCol="0">
              <a:spAutoFit/>
            </a:bodyPr>
            <a:lstStyle/>
            <a:p>
              <a:r>
                <a:rPr lang="fi-FI" sz="1200" dirty="0" smtClean="0">
                  <a:solidFill>
                    <a:schemeClr val="tx1">
                      <a:lumMod val="75000"/>
                      <a:lumOff val="25000"/>
                    </a:schemeClr>
                  </a:solidFill>
                </a:rPr>
                <a:t>Tietopankista esimerkkejä:</a:t>
              </a:r>
            </a:p>
            <a:p>
              <a:pPr marL="171450" indent="-171450">
                <a:buFontTx/>
                <a:buChar char="-"/>
              </a:pPr>
              <a:r>
                <a:rPr lang="fi-FI" sz="1200" dirty="0" smtClean="0">
                  <a:solidFill>
                    <a:schemeClr val="tx1">
                      <a:lumMod val="75000"/>
                      <a:lumOff val="25000"/>
                    </a:schemeClr>
                  </a:solidFill>
                </a:rPr>
                <a:t>vertailuperusteet</a:t>
              </a:r>
            </a:p>
            <a:p>
              <a:pPr marL="171450" indent="-171450">
                <a:buFontTx/>
                <a:buChar char="-"/>
              </a:pPr>
              <a:r>
                <a:rPr lang="fi-FI" sz="1200" dirty="0" smtClean="0">
                  <a:solidFill>
                    <a:schemeClr val="tx1">
                      <a:lumMod val="75000"/>
                      <a:lumOff val="25000"/>
                    </a:schemeClr>
                  </a:solidFill>
                </a:rPr>
                <a:t>neuvottelujen sisällöt</a:t>
              </a:r>
            </a:p>
          </p:txBody>
        </p:sp>
      </p:grpSp>
      <p:sp>
        <p:nvSpPr>
          <p:cNvPr id="62" name="Tekstiruutu 61">
            <a:hlinkClick r:id="" action="ppaction://customshow?id=71&amp;return=true"/>
          </p:cNvPr>
          <p:cNvSpPr txBox="1"/>
          <p:nvPr/>
        </p:nvSpPr>
        <p:spPr>
          <a:xfrm>
            <a:off x="1175874" y="4172715"/>
            <a:ext cx="4436437" cy="351936"/>
          </a:xfrm>
          <a:prstGeom prst="rect">
            <a:avLst/>
          </a:prstGeom>
          <a:noFill/>
          <a:ln w="127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fi-FI"/>
            </a:defPPr>
            <a:lvl1pPr>
              <a:defRPr sz="1200">
                <a:solidFill>
                  <a:schemeClr val="tx1">
                    <a:lumMod val="75000"/>
                    <a:lumOff val="2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i-FI" sz="1400" dirty="0" smtClean="0"/>
              <a:t>Hankintasopimuksen muistilista</a:t>
            </a:r>
            <a:endParaRPr lang="fi-FI" sz="1400" dirty="0"/>
          </a:p>
        </p:txBody>
      </p:sp>
      <p:sp>
        <p:nvSpPr>
          <p:cNvPr id="63" name="Tekstiruutu 62">
            <a:hlinkClick r:id="" action="ppaction://customshow?id=76&amp;return=true"/>
          </p:cNvPr>
          <p:cNvSpPr txBox="1"/>
          <p:nvPr/>
        </p:nvSpPr>
        <p:spPr>
          <a:xfrm>
            <a:off x="1178289" y="1661595"/>
            <a:ext cx="4438021" cy="473113"/>
          </a:xfrm>
          <a:prstGeom prst="rect">
            <a:avLst/>
          </a:prstGeom>
          <a:noFill/>
          <a:ln w="127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fi-FI"/>
            </a:defPPr>
            <a:lvl1pPr>
              <a:defRPr sz="1200">
                <a:solidFill>
                  <a:schemeClr val="tx1">
                    <a:lumMod val="75000"/>
                    <a:lumOff val="2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i-FI" sz="1400" dirty="0"/>
              <a:t>Hankinnan aikatauluttaminen </a:t>
            </a:r>
            <a:r>
              <a:rPr lang="fi-FI" sz="1400" dirty="0" smtClean="0"/>
              <a:t>–</a:t>
            </a:r>
            <a:r>
              <a:rPr lang="fi-FI" sz="1400" dirty="0" err="1" smtClean="0"/>
              <a:t>excel</a:t>
            </a:r>
            <a:r>
              <a:rPr lang="fi-FI" sz="1400" dirty="0" smtClean="0"/>
              <a:t> </a:t>
            </a:r>
            <a:r>
              <a:rPr lang="fi-FI" sz="1400" dirty="0"/>
              <a:t>&amp; Hankintatiimin </a:t>
            </a:r>
            <a:r>
              <a:rPr lang="fi-FI" sz="1400" dirty="0" smtClean="0"/>
              <a:t>osaamiskartta</a:t>
            </a:r>
            <a:endParaRPr lang="fi-FI" sz="1400" dirty="0"/>
          </a:p>
        </p:txBody>
      </p:sp>
      <p:sp>
        <p:nvSpPr>
          <p:cNvPr id="71" name="Tekstiruutu 70">
            <a:hlinkClick r:id="" action="ppaction://customshow?id=77&amp;return=true"/>
          </p:cNvPr>
          <p:cNvSpPr txBox="1"/>
          <p:nvPr/>
        </p:nvSpPr>
        <p:spPr>
          <a:xfrm>
            <a:off x="1178289" y="2218646"/>
            <a:ext cx="4441172" cy="354039"/>
          </a:xfrm>
          <a:prstGeom prst="rect">
            <a:avLst/>
          </a:prstGeom>
          <a:noFill/>
          <a:ln w="127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fi-FI"/>
            </a:defPPr>
            <a:lvl1pPr>
              <a:defRPr sz="1200">
                <a:solidFill>
                  <a:schemeClr val="tx1">
                    <a:lumMod val="75000"/>
                    <a:lumOff val="2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i-FI" sz="1400" dirty="0"/>
              <a:t>Henkilöstökysely tarpeen täsmentämisen tukena</a:t>
            </a:r>
          </a:p>
        </p:txBody>
      </p:sp>
      <p:sp>
        <p:nvSpPr>
          <p:cNvPr id="115" name="Suorakulmio 114">
            <a:hlinkClick r:id="" action="ppaction://customshow?id=79&amp;return=true"/>
          </p:cNvPr>
          <p:cNvSpPr/>
          <p:nvPr/>
        </p:nvSpPr>
        <p:spPr>
          <a:xfrm>
            <a:off x="1178289" y="3684955"/>
            <a:ext cx="4434022" cy="346216"/>
          </a:xfrm>
          <a:prstGeom prst="rect">
            <a:avLst/>
          </a:prstGeom>
          <a:solidFill>
            <a:schemeClr val="bg1"/>
          </a:solidFill>
          <a:ln w="127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fi-FI" sz="1400" dirty="0" smtClean="0">
                <a:solidFill>
                  <a:schemeClr val="tx1">
                    <a:lumMod val="75000"/>
                    <a:lumOff val="25000"/>
                  </a:schemeClr>
                </a:solidFill>
              </a:rPr>
              <a:t>Kokonaistaloudellisen edullisuuden vertailulaskelma -</a:t>
            </a:r>
            <a:r>
              <a:rPr lang="fi-FI" sz="1400" dirty="0" err="1" smtClean="0">
                <a:solidFill>
                  <a:schemeClr val="tx1">
                    <a:lumMod val="75000"/>
                    <a:lumOff val="25000"/>
                  </a:schemeClr>
                </a:solidFill>
              </a:rPr>
              <a:t>excel</a:t>
            </a:r>
            <a:endParaRPr lang="fi-FI" sz="1400" dirty="0">
              <a:solidFill>
                <a:schemeClr val="tx1">
                  <a:lumMod val="75000"/>
                  <a:lumOff val="25000"/>
                </a:schemeClr>
              </a:solidFill>
            </a:endParaRPr>
          </a:p>
        </p:txBody>
      </p:sp>
      <p:pic>
        <p:nvPicPr>
          <p:cNvPr id="127" name="Kuva 126">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85166" y="4778115"/>
            <a:ext cx="1247643" cy="1227037"/>
          </a:xfrm>
          <a:prstGeom prst="rect">
            <a:avLst/>
          </a:prstGeom>
        </p:spPr>
      </p:pic>
      <p:sp>
        <p:nvSpPr>
          <p:cNvPr id="128" name="Tekstiruutu 127"/>
          <p:cNvSpPr txBox="1"/>
          <p:nvPr/>
        </p:nvSpPr>
        <p:spPr>
          <a:xfrm>
            <a:off x="9019492" y="4919323"/>
            <a:ext cx="1688143" cy="1015663"/>
          </a:xfrm>
          <a:prstGeom prst="rect">
            <a:avLst/>
          </a:prstGeom>
          <a:noFill/>
        </p:spPr>
        <p:txBody>
          <a:bodyPr wrap="square" rtlCol="0">
            <a:spAutoFit/>
          </a:bodyPr>
          <a:lstStyle/>
          <a:p>
            <a:r>
              <a:rPr lang="fi-FI" sz="1200" dirty="0">
                <a:solidFill>
                  <a:schemeClr val="tx1">
                    <a:lumMod val="75000"/>
                    <a:lumOff val="25000"/>
                  </a:schemeClr>
                </a:solidFill>
              </a:rPr>
              <a:t>Tutustu erilaisiin tarjouspyyntöihin ja hankintakokemuksiin</a:t>
            </a:r>
            <a:br>
              <a:rPr lang="fi-FI" sz="1200" dirty="0">
                <a:solidFill>
                  <a:schemeClr val="tx1">
                    <a:lumMod val="75000"/>
                    <a:lumOff val="25000"/>
                  </a:schemeClr>
                </a:solidFill>
              </a:rPr>
            </a:br>
            <a:r>
              <a:rPr lang="fi-FI" sz="1200" dirty="0" smtClean="0">
                <a:solidFill>
                  <a:schemeClr val="tx1">
                    <a:lumMod val="75000"/>
                    <a:lumOff val="25000"/>
                  </a:schemeClr>
                </a:solidFill>
              </a:rPr>
              <a:t>Taskussa Hankintojen Case-pankissa </a:t>
            </a:r>
            <a:endParaRPr lang="fi-FI" sz="1200" dirty="0">
              <a:solidFill>
                <a:schemeClr val="tx1">
                  <a:lumMod val="75000"/>
                  <a:lumOff val="25000"/>
                </a:schemeClr>
              </a:solidFill>
            </a:endParaRPr>
          </a:p>
        </p:txBody>
      </p:sp>
      <p:sp>
        <p:nvSpPr>
          <p:cNvPr id="130" name="Suorakulmio 129">
            <a:hlinkClick r:id="" action="ppaction://customshow?id=80&amp;return=true"/>
          </p:cNvPr>
          <p:cNvSpPr/>
          <p:nvPr/>
        </p:nvSpPr>
        <p:spPr>
          <a:xfrm>
            <a:off x="5953543" y="4138161"/>
            <a:ext cx="4441172" cy="406344"/>
          </a:xfrm>
          <a:prstGeom prst="rect">
            <a:avLst/>
          </a:prstGeom>
          <a:noFill/>
          <a:ln w="127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fi-FI" sz="1400" dirty="0" smtClean="0">
                <a:solidFill>
                  <a:schemeClr val="tx1">
                    <a:lumMod val="75000"/>
                    <a:lumOff val="25000"/>
                  </a:schemeClr>
                </a:solidFill>
              </a:rPr>
              <a:t>Pienten yritysten osallistumismahdollisuuksien huomioiminen</a:t>
            </a:r>
            <a:endParaRPr lang="fi-FI" sz="1400" dirty="0">
              <a:solidFill>
                <a:schemeClr val="tx1">
                  <a:lumMod val="75000"/>
                  <a:lumOff val="25000"/>
                </a:schemeClr>
              </a:solidFill>
            </a:endParaRPr>
          </a:p>
        </p:txBody>
      </p:sp>
      <p:pic>
        <p:nvPicPr>
          <p:cNvPr id="41" name="Kuva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00206">
            <a:off x="6720916" y="597498"/>
            <a:ext cx="328285" cy="328285"/>
          </a:xfrm>
          <a:prstGeom prst="rect">
            <a:avLst/>
          </a:prstGeom>
          <a:noFill/>
        </p:spPr>
      </p:pic>
      <p:sp>
        <p:nvSpPr>
          <p:cNvPr id="43" name="Tekstiruutu 42"/>
          <p:cNvSpPr txBox="1"/>
          <p:nvPr/>
        </p:nvSpPr>
        <p:spPr>
          <a:xfrm>
            <a:off x="6317441" y="868719"/>
            <a:ext cx="1606915" cy="307777"/>
          </a:xfrm>
          <a:prstGeom prst="rect">
            <a:avLst/>
          </a:prstGeom>
          <a:noFill/>
        </p:spPr>
        <p:txBody>
          <a:bodyPr wrap="none" rtlCol="0">
            <a:spAutoFit/>
          </a:bodyPr>
          <a:lstStyle/>
          <a:p>
            <a:r>
              <a:rPr lang="fi-FI" sz="1400" dirty="0" smtClean="0">
                <a:solidFill>
                  <a:schemeClr val="tx1">
                    <a:lumMod val="75000"/>
                    <a:lumOff val="25000"/>
                  </a:schemeClr>
                </a:solidFill>
              </a:rPr>
              <a:t>klikkaa elementtejä</a:t>
            </a:r>
            <a:endParaRPr lang="fi-FI" sz="1400" dirty="0">
              <a:solidFill>
                <a:schemeClr val="tx1">
                  <a:lumMod val="75000"/>
                  <a:lumOff val="25000"/>
                </a:schemeClr>
              </a:solidFill>
            </a:endParaRPr>
          </a:p>
        </p:txBody>
      </p:sp>
      <p:grpSp>
        <p:nvGrpSpPr>
          <p:cNvPr id="44" name="Ryhmä 43"/>
          <p:cNvGrpSpPr/>
          <p:nvPr/>
        </p:nvGrpSpPr>
        <p:grpSpPr>
          <a:xfrm>
            <a:off x="5953543" y="1691228"/>
            <a:ext cx="4649372" cy="1329738"/>
            <a:chOff x="-89798" y="85770"/>
            <a:chExt cx="4649372" cy="1329738"/>
          </a:xfrm>
        </p:grpSpPr>
        <p:pic>
          <p:nvPicPr>
            <p:cNvPr id="45" name="Kuva 44">
              <a:hlinkClick r:id="rId10"/>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798" y="85770"/>
              <a:ext cx="3154103" cy="1305396"/>
            </a:xfrm>
            <a:prstGeom prst="rect">
              <a:avLst/>
            </a:prstGeom>
          </p:spPr>
        </p:pic>
        <p:sp>
          <p:nvSpPr>
            <p:cNvPr id="46" name="Tekstiruutu 45"/>
            <p:cNvSpPr txBox="1"/>
            <p:nvPr/>
          </p:nvSpPr>
          <p:spPr>
            <a:xfrm>
              <a:off x="3076556" y="138235"/>
              <a:ext cx="1483018" cy="1277273"/>
            </a:xfrm>
            <a:prstGeom prst="rect">
              <a:avLst/>
            </a:prstGeom>
            <a:noFill/>
          </p:spPr>
          <p:txBody>
            <a:bodyPr wrap="square" rtlCol="0">
              <a:spAutoFit/>
            </a:bodyPr>
            <a:lstStyle/>
            <a:p>
              <a:r>
                <a:rPr lang="fi-FI" sz="1100" dirty="0" smtClean="0"/>
                <a:t>Kerro tarpeesta, kokeilusta tai hankinnasta &amp; kutsu kaupunkiyhteisön toimijat vuoropuheluun. </a:t>
              </a:r>
              <a:r>
                <a:rPr lang="fi-FI" sz="1100" dirty="0" smtClean="0">
                  <a:hlinkClick r:id="rId12"/>
                </a:rPr>
                <a:t>Sivuston käyttöohje</a:t>
              </a:r>
              <a:endParaRPr lang="fi-FI" sz="1100" dirty="0"/>
            </a:p>
          </p:txBody>
        </p:sp>
      </p:grpSp>
      <p:sp>
        <p:nvSpPr>
          <p:cNvPr id="48" name="Tekstiruutu 47">
            <a:hlinkClick r:id="" action="ppaction://customshow?id=35&amp;return=true"/>
          </p:cNvPr>
          <p:cNvSpPr txBox="1"/>
          <p:nvPr/>
        </p:nvSpPr>
        <p:spPr>
          <a:xfrm>
            <a:off x="5953543" y="3142368"/>
            <a:ext cx="4437138" cy="347603"/>
          </a:xfrm>
          <a:prstGeom prst="rect">
            <a:avLst/>
          </a:prstGeom>
          <a:noFill/>
          <a:ln w="127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fi-FI"/>
            </a:defPPr>
            <a:lvl1pPr>
              <a:defRPr sz="1200">
                <a:solidFill>
                  <a:schemeClr val="tx1">
                    <a:lumMod val="75000"/>
                    <a:lumOff val="2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i-FI" sz="1400" dirty="0" smtClean="0"/>
              <a:t>Markkinatuntemuksen tarkistuslista</a:t>
            </a:r>
            <a:endParaRPr lang="fi-FI" sz="1400" dirty="0"/>
          </a:p>
        </p:txBody>
      </p:sp>
      <p:sp>
        <p:nvSpPr>
          <p:cNvPr id="50" name="Tekstiruutu 49">
            <a:hlinkClick r:id="" action="ppaction://customshow?id=22&amp;return=true"/>
          </p:cNvPr>
          <p:cNvSpPr txBox="1"/>
          <p:nvPr/>
        </p:nvSpPr>
        <p:spPr>
          <a:xfrm>
            <a:off x="5953543" y="3606681"/>
            <a:ext cx="4437138" cy="347603"/>
          </a:xfrm>
          <a:prstGeom prst="rect">
            <a:avLst/>
          </a:prstGeom>
          <a:noFill/>
          <a:ln w="127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fi-FI"/>
            </a:defPPr>
            <a:lvl1pPr>
              <a:defRPr sz="1200">
                <a:solidFill>
                  <a:schemeClr val="tx1">
                    <a:lumMod val="75000"/>
                    <a:lumOff val="2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i-FI" sz="1400" dirty="0" smtClean="0"/>
              <a:t>Markkinavuoropuhelun järjestäminen</a:t>
            </a:r>
            <a:endParaRPr lang="fi-FI" sz="1400" dirty="0"/>
          </a:p>
        </p:txBody>
      </p:sp>
      <p:sp>
        <p:nvSpPr>
          <p:cNvPr id="52" name="Tekstiruutu 51">
            <a:hlinkClick r:id="" action="ppaction://customshow?id=78&amp;return=true"/>
          </p:cNvPr>
          <p:cNvSpPr txBox="1"/>
          <p:nvPr/>
        </p:nvSpPr>
        <p:spPr>
          <a:xfrm>
            <a:off x="1175173" y="3186731"/>
            <a:ext cx="4437138" cy="347603"/>
          </a:xfrm>
          <a:prstGeom prst="rect">
            <a:avLst/>
          </a:prstGeom>
          <a:noFill/>
          <a:ln w="127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fi-FI"/>
            </a:defPPr>
            <a:lvl1pPr>
              <a:defRPr sz="1200">
                <a:solidFill>
                  <a:schemeClr val="tx1">
                    <a:lumMod val="75000"/>
                    <a:lumOff val="2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i-FI" sz="1400" dirty="0"/>
              <a:t>Innovatiivisen hankintamenettelyn valinta-työkalu</a:t>
            </a:r>
          </a:p>
        </p:txBody>
      </p:sp>
    </p:spTree>
    <p:extLst>
      <p:ext uri="{BB962C8B-B14F-4D97-AF65-F5344CB8AC3E}">
        <p14:creationId xmlns:p14="http://schemas.microsoft.com/office/powerpoint/2010/main" val="30608915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Suorakulmio 12"/>
          <p:cNvSpPr/>
          <p:nvPr/>
        </p:nvSpPr>
        <p:spPr>
          <a:xfrm>
            <a:off x="2190225" y="4941935"/>
            <a:ext cx="9200683" cy="109494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Suorakulmio 10"/>
          <p:cNvSpPr/>
          <p:nvPr/>
        </p:nvSpPr>
        <p:spPr>
          <a:xfrm>
            <a:off x="6655578" y="2748636"/>
            <a:ext cx="4735330" cy="209810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uorakulmio 9"/>
          <p:cNvSpPr/>
          <p:nvPr/>
        </p:nvSpPr>
        <p:spPr>
          <a:xfrm>
            <a:off x="2190225" y="2760147"/>
            <a:ext cx="4381684" cy="208659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lumMod val="75000"/>
                  <a:lumOff val="25000"/>
                </a:schemeClr>
              </a:solidFill>
            </a:endParaRPr>
          </a:p>
        </p:txBody>
      </p:sp>
      <p:sp>
        <p:nvSpPr>
          <p:cNvPr id="2" name="Otsikko 1"/>
          <p:cNvSpPr>
            <a:spLocks noGrp="1"/>
          </p:cNvSpPr>
          <p:nvPr>
            <p:ph type="title"/>
          </p:nvPr>
        </p:nvSpPr>
        <p:spPr/>
        <p:txBody>
          <a:bodyPr/>
          <a:lstStyle/>
          <a:p>
            <a:r>
              <a:rPr lang="fi-FI" dirty="0" smtClean="0"/>
              <a:t>Miksi innovatiivisia hankintoja? </a:t>
            </a:r>
            <a:endParaRPr lang="fi-FI" dirty="0">
              <a:solidFill>
                <a:srgbClr val="FF0000"/>
              </a:solidFill>
            </a:endParaRPr>
          </a:p>
        </p:txBody>
      </p:sp>
      <p:sp>
        <p:nvSpPr>
          <p:cNvPr id="3" name="Tekstin paikkamerkki 2"/>
          <p:cNvSpPr>
            <a:spLocks noGrp="1"/>
          </p:cNvSpPr>
          <p:nvPr>
            <p:ph type="body" idx="1"/>
          </p:nvPr>
        </p:nvSpPr>
        <p:spPr>
          <a:xfrm>
            <a:off x="2299076" y="2686431"/>
            <a:ext cx="4355457" cy="675568"/>
          </a:xfrm>
        </p:spPr>
        <p:txBody>
          <a:bodyPr/>
          <a:lstStyle/>
          <a:p>
            <a:r>
              <a:rPr lang="fi-FI" sz="1800" dirty="0" smtClean="0">
                <a:solidFill>
                  <a:schemeClr val="accent2">
                    <a:lumMod val="75000"/>
                  </a:schemeClr>
                </a:solidFill>
              </a:rPr>
              <a:t>hyödyt tilaajalle</a:t>
            </a:r>
            <a:r>
              <a:rPr lang="fi-FI" dirty="0" smtClean="0"/>
              <a:t>	</a:t>
            </a:r>
            <a:endParaRPr lang="fi-FI" dirty="0"/>
          </a:p>
        </p:txBody>
      </p:sp>
      <p:sp>
        <p:nvSpPr>
          <p:cNvPr id="4" name="Sisällön paikkamerkki 3"/>
          <p:cNvSpPr>
            <a:spLocks noGrp="1"/>
          </p:cNvSpPr>
          <p:nvPr>
            <p:ph sz="half" idx="2"/>
          </p:nvPr>
        </p:nvSpPr>
        <p:spPr>
          <a:xfrm>
            <a:off x="2376193" y="3161392"/>
            <a:ext cx="4049538" cy="1621622"/>
          </a:xfrm>
        </p:spPr>
        <p:txBody>
          <a:bodyPr>
            <a:normAutofit/>
          </a:bodyPr>
          <a:lstStyle/>
          <a:p>
            <a:pPr lvl="0">
              <a:spcBef>
                <a:spcPts val="0"/>
              </a:spcBef>
            </a:pPr>
            <a:r>
              <a:rPr lang="fi-FI" dirty="0"/>
              <a:t>ratkaisuja tarpeisiin ja haasteisiin</a:t>
            </a:r>
          </a:p>
          <a:p>
            <a:pPr lvl="0">
              <a:spcBef>
                <a:spcPts val="0"/>
              </a:spcBef>
            </a:pPr>
            <a:r>
              <a:rPr lang="fi-FI" dirty="0"/>
              <a:t>kustannussäästöjä ja vastinetta rahalle</a:t>
            </a:r>
          </a:p>
          <a:p>
            <a:pPr lvl="0">
              <a:spcBef>
                <a:spcPts val="0"/>
              </a:spcBef>
            </a:pPr>
            <a:r>
              <a:rPr lang="fi-FI" dirty="0"/>
              <a:t>käyttäjätyytyväisyyden paraneminen</a:t>
            </a:r>
          </a:p>
          <a:p>
            <a:pPr lvl="0">
              <a:spcBef>
                <a:spcPts val="0"/>
              </a:spcBef>
            </a:pPr>
            <a:r>
              <a:rPr lang="fi-FI" dirty="0" smtClean="0"/>
              <a:t>kumppanuuksien </a:t>
            </a:r>
            <a:r>
              <a:rPr lang="fi-FI" dirty="0"/>
              <a:t>rakentuminen </a:t>
            </a:r>
          </a:p>
          <a:p>
            <a:pPr lvl="0">
              <a:spcBef>
                <a:spcPts val="0"/>
              </a:spcBef>
            </a:pPr>
            <a:r>
              <a:rPr lang="fi-FI" dirty="0"/>
              <a:t>tietojen ja taitojen karttuminen, yrityksiltä oppiminen</a:t>
            </a:r>
          </a:p>
          <a:p>
            <a:pPr>
              <a:spcBef>
                <a:spcPts val="0"/>
              </a:spcBef>
            </a:pPr>
            <a:r>
              <a:rPr lang="fi-FI" dirty="0" smtClean="0"/>
              <a:t>innostava </a:t>
            </a:r>
            <a:r>
              <a:rPr lang="fi-FI" dirty="0"/>
              <a:t>ja mielekäs hankinnan </a:t>
            </a:r>
            <a:r>
              <a:rPr lang="fi-FI" dirty="0" smtClean="0"/>
              <a:t>toteuttaminen</a:t>
            </a:r>
            <a:endParaRPr lang="fi-FI" dirty="0"/>
          </a:p>
        </p:txBody>
      </p:sp>
      <p:sp>
        <p:nvSpPr>
          <p:cNvPr id="5" name="Tekstin paikkamerkki 4"/>
          <p:cNvSpPr>
            <a:spLocks noGrp="1"/>
          </p:cNvSpPr>
          <p:nvPr>
            <p:ph type="body" sz="quarter" idx="3"/>
          </p:nvPr>
        </p:nvSpPr>
        <p:spPr>
          <a:xfrm>
            <a:off x="6738202" y="2693081"/>
            <a:ext cx="4530590" cy="675568"/>
          </a:xfrm>
        </p:spPr>
        <p:txBody>
          <a:bodyPr>
            <a:normAutofit/>
          </a:bodyPr>
          <a:lstStyle/>
          <a:p>
            <a:r>
              <a:rPr lang="fi-FI" sz="1800" dirty="0" smtClean="0"/>
              <a:t>hyödyt tarjoajalle</a:t>
            </a:r>
            <a:endParaRPr lang="fi-FI" sz="1800" dirty="0"/>
          </a:p>
        </p:txBody>
      </p:sp>
      <p:sp>
        <p:nvSpPr>
          <p:cNvPr id="6" name="Sisällön paikkamerkki 5"/>
          <p:cNvSpPr>
            <a:spLocks noGrp="1"/>
          </p:cNvSpPr>
          <p:nvPr>
            <p:ph sz="quarter" idx="4"/>
          </p:nvPr>
        </p:nvSpPr>
        <p:spPr>
          <a:xfrm>
            <a:off x="6860318" y="3163010"/>
            <a:ext cx="4530590" cy="1522400"/>
          </a:xfrm>
        </p:spPr>
        <p:txBody>
          <a:bodyPr>
            <a:normAutofit lnSpcReduction="10000"/>
          </a:bodyPr>
          <a:lstStyle/>
          <a:p>
            <a:pPr lvl="0">
              <a:spcBef>
                <a:spcPts val="0"/>
              </a:spcBef>
            </a:pPr>
            <a:r>
              <a:rPr lang="fi-FI" dirty="0" smtClean="0"/>
              <a:t>referenssit</a:t>
            </a:r>
            <a:endParaRPr lang="fi-FI" dirty="0"/>
          </a:p>
          <a:p>
            <a:pPr lvl="0">
              <a:spcBef>
                <a:spcPts val="0"/>
              </a:spcBef>
            </a:pPr>
            <a:r>
              <a:rPr lang="fi-FI" dirty="0"/>
              <a:t>liiketoiminnan kehittyminen</a:t>
            </a:r>
          </a:p>
          <a:p>
            <a:pPr lvl="0">
              <a:spcBef>
                <a:spcPts val="0"/>
              </a:spcBef>
            </a:pPr>
            <a:r>
              <a:rPr lang="fi-FI" dirty="0" smtClean="0"/>
              <a:t>käyttäjäkokemuksen hankkiminen</a:t>
            </a:r>
          </a:p>
          <a:p>
            <a:pPr lvl="0">
              <a:spcBef>
                <a:spcPts val="0"/>
              </a:spcBef>
            </a:pPr>
            <a:r>
              <a:rPr lang="fi-FI" dirty="0" smtClean="0"/>
              <a:t>kehitysvaiheessa olevien ratkaisujen testaus</a:t>
            </a:r>
            <a:endParaRPr lang="fi-FI" dirty="0"/>
          </a:p>
          <a:p>
            <a:pPr lvl="0">
              <a:spcBef>
                <a:spcPts val="0"/>
              </a:spcBef>
            </a:pPr>
            <a:r>
              <a:rPr lang="fi-FI" dirty="0"/>
              <a:t>mahdollisuus kaupallistaa ideoita ja soveltaa tutkimusta</a:t>
            </a:r>
          </a:p>
          <a:p>
            <a:pPr lvl="0">
              <a:spcBef>
                <a:spcPts val="0"/>
              </a:spcBef>
            </a:pPr>
            <a:r>
              <a:rPr lang="fi-FI" dirty="0"/>
              <a:t>julkisen sektorin tarpeiden ja haasteiden ymmärtäminen</a:t>
            </a:r>
          </a:p>
          <a:p>
            <a:pPr lvl="0">
              <a:spcBef>
                <a:spcPts val="0"/>
              </a:spcBef>
            </a:pPr>
            <a:r>
              <a:rPr lang="fi-FI" dirty="0"/>
              <a:t>tarjontaosaamisen kehittyminen</a:t>
            </a:r>
          </a:p>
          <a:p>
            <a:endParaRPr lang="fi-FI" dirty="0"/>
          </a:p>
        </p:txBody>
      </p:sp>
      <p:sp>
        <p:nvSpPr>
          <p:cNvPr id="7" name="Tekstiruutu 6"/>
          <p:cNvSpPr txBox="1"/>
          <p:nvPr/>
        </p:nvSpPr>
        <p:spPr>
          <a:xfrm>
            <a:off x="3353871" y="5255780"/>
            <a:ext cx="4227513" cy="725711"/>
          </a:xfrm>
          <a:prstGeom prst="rect">
            <a:avLst/>
          </a:prstGeom>
          <a:noFill/>
        </p:spPr>
        <p:txBody>
          <a:bodyPr wrap="square" rtlCol="0">
            <a:spAutoFit/>
          </a:bodyPr>
          <a:lstStyle/>
          <a:p>
            <a:pPr marL="342908" lvl="0" indent="-342908" defTabSz="914423">
              <a:lnSpc>
                <a:spcPct val="90000"/>
              </a:lnSpc>
              <a:spcAft>
                <a:spcPts val="201"/>
              </a:spcAft>
              <a:buClr>
                <a:schemeClr val="accent1"/>
              </a:buClr>
              <a:buSzPct val="100000"/>
              <a:buFont typeface="Arial" panose="020B0604020202020204" pitchFamily="34" charset="0"/>
              <a:buChar char="•"/>
            </a:pPr>
            <a:r>
              <a:rPr lang="fi-FI" sz="1401" dirty="0" smtClean="0">
                <a:solidFill>
                  <a:schemeClr val="tx1">
                    <a:lumMod val="75000"/>
                    <a:lumOff val="25000"/>
                  </a:schemeClr>
                </a:solidFill>
              </a:rPr>
              <a:t>julkisten </a:t>
            </a:r>
            <a:r>
              <a:rPr lang="fi-FI" sz="1401" dirty="0">
                <a:solidFill>
                  <a:schemeClr val="tx1">
                    <a:lumMod val="75000"/>
                    <a:lumOff val="25000"/>
                  </a:schemeClr>
                </a:solidFill>
              </a:rPr>
              <a:t>palvelujen </a:t>
            </a:r>
            <a:r>
              <a:rPr lang="fi-FI" sz="1401" dirty="0" smtClean="0">
                <a:solidFill>
                  <a:schemeClr val="tx1">
                    <a:lumMod val="75000"/>
                    <a:lumOff val="25000"/>
                  </a:schemeClr>
                </a:solidFill>
              </a:rPr>
              <a:t>parantuminen</a:t>
            </a:r>
          </a:p>
          <a:p>
            <a:pPr marL="342908" lvl="0" indent="-342908" defTabSz="914423">
              <a:lnSpc>
                <a:spcPct val="90000"/>
              </a:lnSpc>
              <a:spcAft>
                <a:spcPts val="201"/>
              </a:spcAft>
              <a:buClr>
                <a:schemeClr val="accent1"/>
              </a:buClr>
              <a:buSzPct val="100000"/>
              <a:buFont typeface="Arial" panose="020B0604020202020204" pitchFamily="34" charset="0"/>
              <a:buChar char="•"/>
            </a:pPr>
            <a:r>
              <a:rPr lang="fi-FI" sz="1401" dirty="0" smtClean="0">
                <a:solidFill>
                  <a:schemeClr val="tx1">
                    <a:lumMod val="75000"/>
                    <a:lumOff val="25000"/>
                  </a:schemeClr>
                </a:solidFill>
              </a:rPr>
              <a:t>kilpailukyvyn parantuminen</a:t>
            </a:r>
          </a:p>
          <a:p>
            <a:pPr marL="342908" lvl="0" indent="-342908" defTabSz="914423">
              <a:lnSpc>
                <a:spcPct val="90000"/>
              </a:lnSpc>
              <a:spcAft>
                <a:spcPts val="201"/>
              </a:spcAft>
              <a:buClr>
                <a:schemeClr val="accent1"/>
              </a:buClr>
              <a:buSzPct val="100000"/>
              <a:buFont typeface="Arial" panose="020B0604020202020204" pitchFamily="34" charset="0"/>
              <a:buChar char="•"/>
            </a:pPr>
            <a:r>
              <a:rPr lang="fi-FI" sz="1401" dirty="0" smtClean="0">
                <a:solidFill>
                  <a:schemeClr val="tx1">
                    <a:lumMod val="75000"/>
                    <a:lumOff val="25000"/>
                  </a:schemeClr>
                </a:solidFill>
              </a:rPr>
              <a:t>markkinoiden kehittyminen</a:t>
            </a:r>
            <a:endParaRPr lang="fi-FI" sz="1401" dirty="0">
              <a:solidFill>
                <a:schemeClr val="tx1">
                  <a:lumMod val="75000"/>
                  <a:lumOff val="25000"/>
                </a:schemeClr>
              </a:solidFill>
            </a:endParaRPr>
          </a:p>
        </p:txBody>
      </p:sp>
      <p:sp>
        <p:nvSpPr>
          <p:cNvPr id="12" name="Tekstiruutu 11"/>
          <p:cNvSpPr txBox="1"/>
          <p:nvPr/>
        </p:nvSpPr>
        <p:spPr>
          <a:xfrm>
            <a:off x="6833076" y="5254647"/>
            <a:ext cx="4227513" cy="725711"/>
          </a:xfrm>
          <a:prstGeom prst="rect">
            <a:avLst/>
          </a:prstGeom>
          <a:noFill/>
        </p:spPr>
        <p:txBody>
          <a:bodyPr wrap="square" rtlCol="0">
            <a:spAutoFit/>
          </a:bodyPr>
          <a:lstStyle/>
          <a:p>
            <a:pPr marL="342908" lvl="0" indent="-342908" defTabSz="914423">
              <a:lnSpc>
                <a:spcPct val="90000"/>
              </a:lnSpc>
              <a:spcAft>
                <a:spcPts val="201"/>
              </a:spcAft>
              <a:buClr>
                <a:schemeClr val="accent1"/>
              </a:buClr>
              <a:buSzPct val="100000"/>
              <a:buFont typeface="Arial" panose="020B0604020202020204" pitchFamily="34" charset="0"/>
              <a:buChar char="•"/>
            </a:pPr>
            <a:r>
              <a:rPr lang="fi-FI" sz="1401" dirty="0" smtClean="0">
                <a:solidFill>
                  <a:schemeClr val="tx1">
                    <a:lumMod val="75000"/>
                    <a:lumOff val="25000"/>
                  </a:schemeClr>
                </a:solidFill>
              </a:rPr>
              <a:t>uudet ratkaisut ja palvelukonseptit</a:t>
            </a:r>
          </a:p>
          <a:p>
            <a:pPr marL="342908" lvl="0" indent="-342908" defTabSz="914423">
              <a:lnSpc>
                <a:spcPct val="90000"/>
              </a:lnSpc>
              <a:spcAft>
                <a:spcPts val="201"/>
              </a:spcAft>
              <a:buClr>
                <a:schemeClr val="accent1"/>
              </a:buClr>
              <a:buSzPct val="100000"/>
              <a:buFont typeface="Arial" panose="020B0604020202020204" pitchFamily="34" charset="0"/>
              <a:buChar char="•"/>
            </a:pPr>
            <a:r>
              <a:rPr lang="fi-FI" sz="1401" dirty="0" smtClean="0">
                <a:solidFill>
                  <a:schemeClr val="tx1">
                    <a:lumMod val="75000"/>
                    <a:lumOff val="25000"/>
                  </a:schemeClr>
                </a:solidFill>
              </a:rPr>
              <a:t>ideoiden </a:t>
            </a:r>
            <a:r>
              <a:rPr lang="fi-FI" sz="1401" dirty="0">
                <a:solidFill>
                  <a:schemeClr val="tx1">
                    <a:lumMod val="75000"/>
                    <a:lumOff val="25000"/>
                  </a:schemeClr>
                </a:solidFill>
              </a:rPr>
              <a:t>välittyminen sektoreiden </a:t>
            </a:r>
            <a:r>
              <a:rPr lang="fi-FI" sz="1401" dirty="0" smtClean="0">
                <a:solidFill>
                  <a:schemeClr val="tx1">
                    <a:lumMod val="75000"/>
                    <a:lumOff val="25000"/>
                  </a:schemeClr>
                </a:solidFill>
              </a:rPr>
              <a:t>välillä</a:t>
            </a:r>
          </a:p>
          <a:p>
            <a:pPr marL="342908" lvl="0" indent="-342908" defTabSz="914423">
              <a:lnSpc>
                <a:spcPct val="90000"/>
              </a:lnSpc>
              <a:spcAft>
                <a:spcPts val="201"/>
              </a:spcAft>
              <a:buClr>
                <a:schemeClr val="accent1"/>
              </a:buClr>
              <a:buSzPct val="100000"/>
              <a:buFont typeface="Arial" panose="020B0604020202020204" pitchFamily="34" charset="0"/>
              <a:buChar char="•"/>
            </a:pPr>
            <a:r>
              <a:rPr lang="fi-FI" sz="1401" dirty="0" smtClean="0">
                <a:solidFill>
                  <a:schemeClr val="tx1">
                    <a:lumMod val="75000"/>
                    <a:lumOff val="25000"/>
                  </a:schemeClr>
                </a:solidFill>
              </a:rPr>
              <a:t>ympäristö- ja sosiaalisten haasteiden ratkominen</a:t>
            </a:r>
          </a:p>
        </p:txBody>
      </p:sp>
      <p:sp>
        <p:nvSpPr>
          <p:cNvPr id="14" name="Tekstin paikkamerkki 2"/>
          <p:cNvSpPr txBox="1">
            <a:spLocks/>
          </p:cNvSpPr>
          <p:nvPr/>
        </p:nvSpPr>
        <p:spPr>
          <a:xfrm>
            <a:off x="5230274" y="4783518"/>
            <a:ext cx="4355457" cy="675568"/>
          </a:xfrm>
          <a:prstGeom prst="rect">
            <a:avLst/>
          </a:prstGeom>
        </p:spPr>
        <p:txBody>
          <a:bodyPr vert="horz" lIns="91440" tIns="45720" rIns="91440" bIns="45720" rtlCol="0" anchor="ctr">
            <a:normAutofit/>
          </a:bodyPr>
          <a:lstStyle>
            <a:lvl1pPr marL="0" indent="0"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None/>
              <a:defRPr sz="2000" b="0" kern="1200" cap="all" baseline="0">
                <a:solidFill>
                  <a:schemeClr val="tx2"/>
                </a:solidFill>
                <a:latin typeface="+mn-lt"/>
                <a:ea typeface="+mn-ea"/>
                <a:cs typeface="+mn-cs"/>
              </a:defRPr>
            </a:lvl1pPr>
            <a:lvl2pPr marL="457211" indent="0" algn="l" defTabSz="914423" rtl="0" eaLnBrk="1" latinLnBrk="0" hangingPunct="1">
              <a:lnSpc>
                <a:spcPct val="90000"/>
              </a:lnSpc>
              <a:spcBef>
                <a:spcPts val="201"/>
              </a:spcBef>
              <a:spcAft>
                <a:spcPts val="400"/>
              </a:spcAft>
              <a:buClr>
                <a:schemeClr val="accent1"/>
              </a:buClr>
              <a:buFont typeface="Arial" panose="020B0604020202020204" pitchFamily="34" charset="0"/>
              <a:buNone/>
              <a:defRPr sz="2000" b="1" kern="1200">
                <a:solidFill>
                  <a:schemeClr val="tx1">
                    <a:lumMod val="75000"/>
                    <a:lumOff val="25000"/>
                  </a:schemeClr>
                </a:solidFill>
                <a:latin typeface="+mn-lt"/>
                <a:ea typeface="+mn-ea"/>
                <a:cs typeface="+mn-cs"/>
              </a:defRPr>
            </a:lvl2pPr>
            <a:lvl3pPr marL="914423" indent="0" algn="l" defTabSz="914423" rtl="0" eaLnBrk="1" latinLnBrk="0" hangingPunct="1">
              <a:lnSpc>
                <a:spcPct val="90000"/>
              </a:lnSpc>
              <a:spcBef>
                <a:spcPts val="201"/>
              </a:spcBef>
              <a:spcAft>
                <a:spcPts val="400"/>
              </a:spcAft>
              <a:buClr>
                <a:schemeClr val="accent1"/>
              </a:buClr>
              <a:buFont typeface="Arial" panose="020B0604020202020204" pitchFamily="34" charset="0"/>
              <a:buNone/>
              <a:defRPr sz="1801" b="1" kern="1200">
                <a:solidFill>
                  <a:schemeClr val="tx1">
                    <a:lumMod val="75000"/>
                    <a:lumOff val="25000"/>
                  </a:schemeClr>
                </a:solidFill>
                <a:latin typeface="+mn-lt"/>
                <a:ea typeface="+mn-ea"/>
                <a:cs typeface="+mn-cs"/>
              </a:defRPr>
            </a:lvl3pPr>
            <a:lvl4pPr marL="1371634" indent="0" algn="l" defTabSz="914423" rtl="0" eaLnBrk="1" latinLnBrk="0" hangingPunct="1">
              <a:lnSpc>
                <a:spcPct val="90000"/>
              </a:lnSpc>
              <a:spcBef>
                <a:spcPts val="201"/>
              </a:spcBef>
              <a:spcAft>
                <a:spcPts val="400"/>
              </a:spcAft>
              <a:buClr>
                <a:schemeClr val="accent1"/>
              </a:buClr>
              <a:buFont typeface="Arial" panose="020B0604020202020204" pitchFamily="34" charset="0"/>
              <a:buNone/>
              <a:defRPr sz="1600" b="1" kern="1200">
                <a:solidFill>
                  <a:schemeClr val="tx1">
                    <a:lumMod val="75000"/>
                    <a:lumOff val="25000"/>
                  </a:schemeClr>
                </a:solidFill>
                <a:latin typeface="+mn-lt"/>
                <a:ea typeface="+mn-ea"/>
                <a:cs typeface="+mn-cs"/>
              </a:defRPr>
            </a:lvl4pPr>
            <a:lvl5pPr marL="1828846" indent="0" algn="l" defTabSz="914423" rtl="0" eaLnBrk="1" latinLnBrk="0" hangingPunct="1">
              <a:lnSpc>
                <a:spcPct val="90000"/>
              </a:lnSpc>
              <a:spcBef>
                <a:spcPts val="201"/>
              </a:spcBef>
              <a:spcAft>
                <a:spcPts val="400"/>
              </a:spcAft>
              <a:buClr>
                <a:schemeClr val="accent1"/>
              </a:buClr>
              <a:buFont typeface="Arial" panose="020B0604020202020204" pitchFamily="34" charset="0"/>
              <a:buNone/>
              <a:defRPr sz="1600" b="1" kern="1200">
                <a:solidFill>
                  <a:schemeClr val="tx1">
                    <a:lumMod val="75000"/>
                    <a:lumOff val="25000"/>
                  </a:schemeClr>
                </a:solidFill>
                <a:latin typeface="+mn-lt"/>
                <a:ea typeface="+mn-ea"/>
                <a:cs typeface="+mn-cs"/>
              </a:defRPr>
            </a:lvl5pPr>
            <a:lvl6pPr marL="2286057" indent="0" algn="l" defTabSz="914423" rtl="0" eaLnBrk="1" latinLnBrk="0" hangingPunct="1">
              <a:lnSpc>
                <a:spcPct val="90000"/>
              </a:lnSpc>
              <a:spcBef>
                <a:spcPts val="201"/>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6pPr>
            <a:lvl7pPr marL="2743269" indent="0" algn="l" defTabSz="914423" rtl="0" eaLnBrk="1" latinLnBrk="0" hangingPunct="1">
              <a:lnSpc>
                <a:spcPct val="90000"/>
              </a:lnSpc>
              <a:spcBef>
                <a:spcPts val="201"/>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7pPr>
            <a:lvl8pPr marL="3200480" indent="0" algn="l" defTabSz="914423" rtl="0" eaLnBrk="1" latinLnBrk="0" hangingPunct="1">
              <a:lnSpc>
                <a:spcPct val="90000"/>
              </a:lnSpc>
              <a:spcBef>
                <a:spcPts val="201"/>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8pPr>
            <a:lvl9pPr marL="3657691" indent="0" algn="l" defTabSz="914423" rtl="0" eaLnBrk="1" latinLnBrk="0" hangingPunct="1">
              <a:lnSpc>
                <a:spcPct val="90000"/>
              </a:lnSpc>
              <a:spcBef>
                <a:spcPts val="201"/>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9pPr>
          </a:lstStyle>
          <a:p>
            <a:r>
              <a:rPr lang="fi-FI" sz="1800" dirty="0" smtClean="0">
                <a:solidFill>
                  <a:schemeClr val="accent2">
                    <a:lumMod val="75000"/>
                  </a:schemeClr>
                </a:solidFill>
              </a:rPr>
              <a:t>hyödyt YHTEISKUNNALLE</a:t>
            </a:r>
            <a:r>
              <a:rPr lang="fi-FI" dirty="0" smtClean="0"/>
              <a:t>	</a:t>
            </a:r>
            <a:endParaRPr lang="fi-FI" dirty="0"/>
          </a:p>
        </p:txBody>
      </p:sp>
      <p:sp>
        <p:nvSpPr>
          <p:cNvPr id="19" name="Suorakulmio 18"/>
          <p:cNvSpPr/>
          <p:nvPr/>
        </p:nvSpPr>
        <p:spPr>
          <a:xfrm>
            <a:off x="2190225" y="1928208"/>
            <a:ext cx="9179668" cy="77283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lumMod val="75000"/>
                  <a:lumOff val="25000"/>
                </a:schemeClr>
              </a:solidFill>
            </a:endParaRPr>
          </a:p>
        </p:txBody>
      </p:sp>
      <p:sp>
        <p:nvSpPr>
          <p:cNvPr id="20" name="Tekstiruutu 19"/>
          <p:cNvSpPr txBox="1"/>
          <p:nvPr/>
        </p:nvSpPr>
        <p:spPr>
          <a:xfrm>
            <a:off x="3163776" y="2293137"/>
            <a:ext cx="8062322" cy="286360"/>
          </a:xfrm>
          <a:prstGeom prst="rect">
            <a:avLst/>
          </a:prstGeom>
          <a:noFill/>
        </p:spPr>
        <p:txBody>
          <a:bodyPr wrap="square" rtlCol="0">
            <a:spAutoFit/>
          </a:bodyPr>
          <a:lstStyle/>
          <a:p>
            <a:pPr marL="342908" lvl="0" indent="-342908" defTabSz="914423">
              <a:lnSpc>
                <a:spcPct val="90000"/>
              </a:lnSpc>
              <a:spcAft>
                <a:spcPts val="201"/>
              </a:spcAft>
              <a:buClr>
                <a:schemeClr val="accent1"/>
              </a:buClr>
              <a:buSzPct val="100000"/>
              <a:buFont typeface="Arial" panose="020B0604020202020204" pitchFamily="34" charset="0"/>
              <a:buChar char="•"/>
            </a:pPr>
            <a:r>
              <a:rPr lang="fi-FI" sz="1401" dirty="0" smtClean="0">
                <a:solidFill>
                  <a:schemeClr val="tx1">
                    <a:lumMod val="75000"/>
                    <a:lumOff val="25000"/>
                  </a:schemeClr>
                </a:solidFill>
              </a:rPr>
              <a:t>osallisuuden vahvistuminen, elämänlaadun paraneminen, tarpeisiin vastaavat palvelut ja ratkaisut</a:t>
            </a:r>
            <a:endParaRPr lang="fi-FI" sz="1401" dirty="0">
              <a:solidFill>
                <a:schemeClr val="tx1">
                  <a:lumMod val="75000"/>
                  <a:lumOff val="25000"/>
                </a:schemeClr>
              </a:solidFill>
            </a:endParaRPr>
          </a:p>
        </p:txBody>
      </p:sp>
      <p:sp>
        <p:nvSpPr>
          <p:cNvPr id="21" name="Tekstin paikkamerkki 2"/>
          <p:cNvSpPr txBox="1">
            <a:spLocks/>
          </p:cNvSpPr>
          <p:nvPr/>
        </p:nvSpPr>
        <p:spPr>
          <a:xfrm>
            <a:off x="5403655" y="1996335"/>
            <a:ext cx="4355457" cy="305440"/>
          </a:xfrm>
          <a:prstGeom prst="rect">
            <a:avLst/>
          </a:prstGeom>
        </p:spPr>
        <p:txBody>
          <a:bodyPr vert="horz" lIns="91440" tIns="45720" rIns="91440" bIns="45720" rtlCol="0" anchor="ctr">
            <a:noAutofit/>
          </a:bodyPr>
          <a:lstStyle>
            <a:lvl1pPr marL="0" indent="0"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None/>
              <a:defRPr sz="2000" b="0" kern="1200" cap="all" baseline="0">
                <a:solidFill>
                  <a:schemeClr val="tx2"/>
                </a:solidFill>
                <a:latin typeface="+mn-lt"/>
                <a:ea typeface="+mn-ea"/>
                <a:cs typeface="+mn-cs"/>
              </a:defRPr>
            </a:lvl1pPr>
            <a:lvl2pPr marL="457211" indent="0" algn="l" defTabSz="914423" rtl="0" eaLnBrk="1" latinLnBrk="0" hangingPunct="1">
              <a:lnSpc>
                <a:spcPct val="90000"/>
              </a:lnSpc>
              <a:spcBef>
                <a:spcPts val="201"/>
              </a:spcBef>
              <a:spcAft>
                <a:spcPts val="400"/>
              </a:spcAft>
              <a:buClr>
                <a:schemeClr val="accent1"/>
              </a:buClr>
              <a:buFont typeface="Arial" panose="020B0604020202020204" pitchFamily="34" charset="0"/>
              <a:buNone/>
              <a:defRPr sz="2000" b="1" kern="1200">
                <a:solidFill>
                  <a:schemeClr val="tx1">
                    <a:lumMod val="75000"/>
                    <a:lumOff val="25000"/>
                  </a:schemeClr>
                </a:solidFill>
                <a:latin typeface="+mn-lt"/>
                <a:ea typeface="+mn-ea"/>
                <a:cs typeface="+mn-cs"/>
              </a:defRPr>
            </a:lvl2pPr>
            <a:lvl3pPr marL="914423" indent="0" algn="l" defTabSz="914423" rtl="0" eaLnBrk="1" latinLnBrk="0" hangingPunct="1">
              <a:lnSpc>
                <a:spcPct val="90000"/>
              </a:lnSpc>
              <a:spcBef>
                <a:spcPts val="201"/>
              </a:spcBef>
              <a:spcAft>
                <a:spcPts val="400"/>
              </a:spcAft>
              <a:buClr>
                <a:schemeClr val="accent1"/>
              </a:buClr>
              <a:buFont typeface="Arial" panose="020B0604020202020204" pitchFamily="34" charset="0"/>
              <a:buNone/>
              <a:defRPr sz="1801" b="1" kern="1200">
                <a:solidFill>
                  <a:schemeClr val="tx1">
                    <a:lumMod val="75000"/>
                    <a:lumOff val="25000"/>
                  </a:schemeClr>
                </a:solidFill>
                <a:latin typeface="+mn-lt"/>
                <a:ea typeface="+mn-ea"/>
                <a:cs typeface="+mn-cs"/>
              </a:defRPr>
            </a:lvl3pPr>
            <a:lvl4pPr marL="1371634" indent="0" algn="l" defTabSz="914423" rtl="0" eaLnBrk="1" latinLnBrk="0" hangingPunct="1">
              <a:lnSpc>
                <a:spcPct val="90000"/>
              </a:lnSpc>
              <a:spcBef>
                <a:spcPts val="201"/>
              </a:spcBef>
              <a:spcAft>
                <a:spcPts val="400"/>
              </a:spcAft>
              <a:buClr>
                <a:schemeClr val="accent1"/>
              </a:buClr>
              <a:buFont typeface="Arial" panose="020B0604020202020204" pitchFamily="34" charset="0"/>
              <a:buNone/>
              <a:defRPr sz="1600" b="1" kern="1200">
                <a:solidFill>
                  <a:schemeClr val="tx1">
                    <a:lumMod val="75000"/>
                    <a:lumOff val="25000"/>
                  </a:schemeClr>
                </a:solidFill>
                <a:latin typeface="+mn-lt"/>
                <a:ea typeface="+mn-ea"/>
                <a:cs typeface="+mn-cs"/>
              </a:defRPr>
            </a:lvl4pPr>
            <a:lvl5pPr marL="1828846" indent="0" algn="l" defTabSz="914423" rtl="0" eaLnBrk="1" latinLnBrk="0" hangingPunct="1">
              <a:lnSpc>
                <a:spcPct val="90000"/>
              </a:lnSpc>
              <a:spcBef>
                <a:spcPts val="201"/>
              </a:spcBef>
              <a:spcAft>
                <a:spcPts val="400"/>
              </a:spcAft>
              <a:buClr>
                <a:schemeClr val="accent1"/>
              </a:buClr>
              <a:buFont typeface="Arial" panose="020B0604020202020204" pitchFamily="34" charset="0"/>
              <a:buNone/>
              <a:defRPr sz="1600" b="1" kern="1200">
                <a:solidFill>
                  <a:schemeClr val="tx1">
                    <a:lumMod val="75000"/>
                    <a:lumOff val="25000"/>
                  </a:schemeClr>
                </a:solidFill>
                <a:latin typeface="+mn-lt"/>
                <a:ea typeface="+mn-ea"/>
                <a:cs typeface="+mn-cs"/>
              </a:defRPr>
            </a:lvl5pPr>
            <a:lvl6pPr marL="2286057" indent="0" algn="l" defTabSz="914423" rtl="0" eaLnBrk="1" latinLnBrk="0" hangingPunct="1">
              <a:lnSpc>
                <a:spcPct val="90000"/>
              </a:lnSpc>
              <a:spcBef>
                <a:spcPts val="201"/>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6pPr>
            <a:lvl7pPr marL="2743269" indent="0" algn="l" defTabSz="914423" rtl="0" eaLnBrk="1" latinLnBrk="0" hangingPunct="1">
              <a:lnSpc>
                <a:spcPct val="90000"/>
              </a:lnSpc>
              <a:spcBef>
                <a:spcPts val="201"/>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7pPr>
            <a:lvl8pPr marL="3200480" indent="0" algn="l" defTabSz="914423" rtl="0" eaLnBrk="1" latinLnBrk="0" hangingPunct="1">
              <a:lnSpc>
                <a:spcPct val="90000"/>
              </a:lnSpc>
              <a:spcBef>
                <a:spcPts val="201"/>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8pPr>
            <a:lvl9pPr marL="3657691" indent="0" algn="l" defTabSz="914423" rtl="0" eaLnBrk="1" latinLnBrk="0" hangingPunct="1">
              <a:lnSpc>
                <a:spcPct val="90000"/>
              </a:lnSpc>
              <a:spcBef>
                <a:spcPts val="201"/>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9pPr>
          </a:lstStyle>
          <a:p>
            <a:r>
              <a:rPr lang="fi-FI" sz="1800" dirty="0" smtClean="0">
                <a:solidFill>
                  <a:schemeClr val="accent2">
                    <a:lumMod val="75000"/>
                  </a:schemeClr>
                </a:solidFill>
              </a:rPr>
              <a:t>hyödyt käyttäjälle</a:t>
            </a:r>
            <a:r>
              <a:rPr lang="fi-FI" dirty="0" smtClean="0"/>
              <a:t>	</a:t>
            </a:r>
            <a:endParaRPr lang="fi-FI" dirty="0"/>
          </a:p>
        </p:txBody>
      </p:sp>
      <p:sp>
        <p:nvSpPr>
          <p:cNvPr id="24" name="Alatunnisteen paikkamerkki 9"/>
          <p:cNvSpPr>
            <a:spLocks noGrp="1"/>
          </p:cNvSpPr>
          <p:nvPr>
            <p:ph type="ftr" sz="quarter" idx="11"/>
          </p:nvPr>
        </p:nvSpPr>
        <p:spPr>
          <a:xfrm>
            <a:off x="3686184" y="6459787"/>
            <a:ext cx="4822804" cy="365125"/>
          </a:xfrm>
        </p:spPr>
        <p:txBody>
          <a:bodyPr/>
          <a:lstStyle/>
          <a:p>
            <a:r>
              <a:rPr lang="fi-FI" dirty="0" smtClean="0"/>
              <a:t>INNOVATIIVINEN HANKINTA</a:t>
            </a:r>
            <a:endParaRPr lang="fi-FI" dirty="0"/>
          </a:p>
        </p:txBody>
      </p:sp>
      <p:sp>
        <p:nvSpPr>
          <p:cNvPr id="25" name="Dian numeron paikkamerkki 24"/>
          <p:cNvSpPr>
            <a:spLocks noGrp="1"/>
          </p:cNvSpPr>
          <p:nvPr>
            <p:ph type="sldNum" sz="quarter" idx="12"/>
          </p:nvPr>
        </p:nvSpPr>
        <p:spPr/>
        <p:txBody>
          <a:bodyPr/>
          <a:lstStyle/>
          <a:p>
            <a:fld id="{35702E44-7133-4039-AFB2-677BAF16ACB9}" type="slidenum">
              <a:rPr lang="fi-FI" smtClean="0"/>
              <a:t>8</a:t>
            </a:fld>
            <a:endParaRPr lang="fi-FI"/>
          </a:p>
        </p:txBody>
      </p:sp>
      <p:sp>
        <p:nvSpPr>
          <p:cNvPr id="26" name="Suorakulmio 25"/>
          <p:cNvSpPr/>
          <p:nvPr/>
        </p:nvSpPr>
        <p:spPr>
          <a:xfrm>
            <a:off x="478810" y="3430546"/>
            <a:ext cx="1400876" cy="108138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200" dirty="0"/>
              <a:t>PALVELUN </a:t>
            </a:r>
            <a:endParaRPr lang="fi-FI" sz="1200" dirty="0" smtClean="0"/>
          </a:p>
          <a:p>
            <a:r>
              <a:rPr lang="fi-FI" sz="1200" dirty="0" smtClean="0"/>
              <a:t>KORKEAMPI</a:t>
            </a:r>
          </a:p>
          <a:p>
            <a:r>
              <a:rPr lang="fi-FI" sz="1200" dirty="0" smtClean="0"/>
              <a:t>LAATU</a:t>
            </a:r>
            <a:endParaRPr lang="fi-FI" sz="1200" dirty="0"/>
          </a:p>
        </p:txBody>
      </p:sp>
      <p:sp>
        <p:nvSpPr>
          <p:cNvPr id="27" name="Suorakulmio 26"/>
          <p:cNvSpPr/>
          <p:nvPr/>
        </p:nvSpPr>
        <p:spPr>
          <a:xfrm>
            <a:off x="472969" y="4579267"/>
            <a:ext cx="1407154" cy="111536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200" dirty="0" smtClean="0"/>
              <a:t>TUOTE/PALVELU </a:t>
            </a:r>
          </a:p>
          <a:p>
            <a:r>
              <a:rPr lang="fi-FI" sz="1200" dirty="0" smtClean="0"/>
              <a:t>ON UUSI </a:t>
            </a:r>
            <a:r>
              <a:rPr lang="fi-FI" sz="1200" dirty="0"/>
              <a:t>TAI </a:t>
            </a:r>
            <a:endParaRPr lang="fi-FI" sz="1200" dirty="0" smtClean="0"/>
          </a:p>
          <a:p>
            <a:r>
              <a:rPr lang="fi-FI" sz="1200" dirty="0" smtClean="0"/>
              <a:t>OLENNAISESTI </a:t>
            </a:r>
            <a:r>
              <a:rPr lang="fi-FI" sz="1200" dirty="0"/>
              <a:t>PARANNETTU</a:t>
            </a:r>
          </a:p>
        </p:txBody>
      </p:sp>
      <p:sp>
        <p:nvSpPr>
          <p:cNvPr id="28" name="Suorakulmio 27"/>
          <p:cNvSpPr/>
          <p:nvPr/>
        </p:nvSpPr>
        <p:spPr>
          <a:xfrm>
            <a:off x="478810" y="2221850"/>
            <a:ext cx="1400203" cy="114014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200" dirty="0" smtClean="0"/>
              <a:t>UUSI TAPA </a:t>
            </a:r>
          </a:p>
          <a:p>
            <a:r>
              <a:rPr lang="fi-FI" sz="1200" dirty="0" smtClean="0"/>
              <a:t>OSTAA</a:t>
            </a:r>
          </a:p>
          <a:p>
            <a:r>
              <a:rPr lang="fi-FI" sz="1200" dirty="0" smtClean="0"/>
              <a:t>/ MÄÄRITELLÄ HANKINNAN</a:t>
            </a:r>
          </a:p>
          <a:p>
            <a:r>
              <a:rPr lang="fi-FI" sz="1200" dirty="0" smtClean="0"/>
              <a:t> KOHDE</a:t>
            </a:r>
            <a:endParaRPr lang="fi-FI" sz="1200" dirty="0"/>
          </a:p>
        </p:txBody>
      </p:sp>
      <p:sp>
        <p:nvSpPr>
          <p:cNvPr id="30" name="Lovettu nuolenkärki 29"/>
          <p:cNvSpPr/>
          <p:nvPr/>
        </p:nvSpPr>
        <p:spPr>
          <a:xfrm>
            <a:off x="1656269" y="3430547"/>
            <a:ext cx="446834" cy="108138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1" name="Lovettu nuolenkärki 30"/>
          <p:cNvSpPr/>
          <p:nvPr/>
        </p:nvSpPr>
        <p:spPr>
          <a:xfrm>
            <a:off x="1656706" y="4579267"/>
            <a:ext cx="446834" cy="1115364"/>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2" name="Lovettu nuolenkärki 31"/>
          <p:cNvSpPr/>
          <p:nvPr/>
        </p:nvSpPr>
        <p:spPr>
          <a:xfrm>
            <a:off x="1656268" y="2221850"/>
            <a:ext cx="442619" cy="1141359"/>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5" name="Suorakulmio 34">
            <a:hlinkClick r:id="rId3" action="ppaction://hlinksldjump"/>
          </p:cNvPr>
          <p:cNvSpPr/>
          <p:nvPr/>
        </p:nvSpPr>
        <p:spPr>
          <a:xfrm>
            <a:off x="10617957" y="6457929"/>
            <a:ext cx="1405519" cy="3669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a:t>
            </a:r>
            <a:r>
              <a:rPr lang="fi-FI" sz="1200" dirty="0"/>
              <a:t> </a:t>
            </a:r>
            <a:r>
              <a:rPr lang="fi-FI" sz="1200" dirty="0" smtClean="0"/>
              <a:t>ALKUUN</a:t>
            </a:r>
            <a:endParaRPr lang="fi-FI" sz="1200" dirty="0"/>
          </a:p>
        </p:txBody>
      </p:sp>
    </p:spTree>
    <p:extLst>
      <p:ext uri="{BB962C8B-B14F-4D97-AF65-F5344CB8AC3E}">
        <p14:creationId xmlns:p14="http://schemas.microsoft.com/office/powerpoint/2010/main" val="1659713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Hankinnan toteutus</a:t>
            </a:r>
            <a:endParaRPr lang="fi-FI" dirty="0"/>
          </a:p>
        </p:txBody>
      </p:sp>
      <p:sp>
        <p:nvSpPr>
          <p:cNvPr id="4" name="Sisällön paikkamerkki 3"/>
          <p:cNvSpPr>
            <a:spLocks noGrp="1"/>
          </p:cNvSpPr>
          <p:nvPr>
            <p:ph idx="4294967295"/>
          </p:nvPr>
        </p:nvSpPr>
        <p:spPr>
          <a:xfrm>
            <a:off x="5508980" y="2021932"/>
            <a:ext cx="6137587" cy="796576"/>
          </a:xfrm>
        </p:spPr>
        <p:txBody>
          <a:bodyPr>
            <a:noAutofit/>
          </a:bodyPr>
          <a:lstStyle/>
          <a:p>
            <a:pPr marL="0" indent="0">
              <a:buClr>
                <a:schemeClr val="accent2"/>
              </a:buClr>
              <a:buNone/>
            </a:pPr>
            <a:r>
              <a:rPr lang="fi-FI" sz="1400" dirty="0" smtClean="0"/>
              <a:t>Yhteistyön ja vuorovaikutuksen ei tarvitse päättyä hankinnan toteutusvaiheeseen. Muutamilla vuorovaikutukseen perustuvilla menetelmillä voidaan varmistamaan laadukkaiden tarjousten saanti ja parhaimman ratkaisun valinta tarjouskilpailun voittajaksi.</a:t>
            </a:r>
          </a:p>
        </p:txBody>
      </p:sp>
      <p:sp>
        <p:nvSpPr>
          <p:cNvPr id="6" name="Alatunnisteen paikkamerkki 5"/>
          <p:cNvSpPr>
            <a:spLocks noGrp="1"/>
          </p:cNvSpPr>
          <p:nvPr>
            <p:ph type="ftr" sz="quarter" idx="3"/>
          </p:nvPr>
        </p:nvSpPr>
        <p:spPr/>
        <p:txBody>
          <a:bodyPr/>
          <a:lstStyle/>
          <a:p>
            <a:r>
              <a:rPr lang="fi-FI" dirty="0" smtClean="0"/>
              <a:t>HANKINNAN TOTEUTUS</a:t>
            </a:r>
            <a:endParaRPr lang="fi-FI" dirty="0"/>
          </a:p>
        </p:txBody>
      </p:sp>
      <p:sp>
        <p:nvSpPr>
          <p:cNvPr id="7" name="Dian numeron paikkamerkki 6"/>
          <p:cNvSpPr>
            <a:spLocks noGrp="1"/>
          </p:cNvSpPr>
          <p:nvPr>
            <p:ph type="sldNum" sz="quarter" idx="4"/>
          </p:nvPr>
        </p:nvSpPr>
        <p:spPr/>
        <p:txBody>
          <a:bodyPr/>
          <a:lstStyle/>
          <a:p>
            <a:fld id="{0DC82243-5FBE-4E9B-9815-3B80B9FB2FBB}" type="slidenum">
              <a:rPr lang="fi-FI" smtClean="0"/>
              <a:t>80</a:t>
            </a:fld>
            <a:endParaRPr lang="fi-FI" dirty="0"/>
          </a:p>
        </p:txBody>
      </p:sp>
      <p:pic>
        <p:nvPicPr>
          <p:cNvPr id="8" name="Kuva 7"/>
          <p:cNvPicPr>
            <a:picLocks noChangeAspect="1"/>
          </p:cNvPicPr>
          <p:nvPr/>
        </p:nvPicPr>
        <p:blipFill rotWithShape="1">
          <a:blip r:embed="rId3" cstate="print">
            <a:extLst>
              <a:ext uri="{28A0092B-C50C-407E-A947-70E740481C1C}">
                <a14:useLocalDpi xmlns:a14="http://schemas.microsoft.com/office/drawing/2010/main" val="0"/>
              </a:ext>
            </a:extLst>
          </a:blip>
          <a:srcRect l="66725" t="3168" r="7701" b="55116"/>
          <a:stretch/>
        </p:blipFill>
        <p:spPr>
          <a:xfrm>
            <a:off x="1120850" y="1865015"/>
            <a:ext cx="3856776" cy="4202556"/>
          </a:xfrm>
          <a:prstGeom prst="rect">
            <a:avLst/>
          </a:prstGeom>
        </p:spPr>
      </p:pic>
      <p:sp>
        <p:nvSpPr>
          <p:cNvPr id="11" name="Suorakulmio 10">
            <a:hlinkClick r:id="rId4"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NAVIGOINTIIN</a:t>
            </a:r>
            <a:endParaRPr lang="fi-FI" sz="1200" dirty="0"/>
          </a:p>
        </p:txBody>
      </p:sp>
      <p:sp>
        <p:nvSpPr>
          <p:cNvPr id="15" name="Suorakulmio 14">
            <a:hlinkClick r:id="" action="ppaction://customshow?id=26&amp;return=true"/>
          </p:cNvPr>
          <p:cNvSpPr/>
          <p:nvPr/>
        </p:nvSpPr>
        <p:spPr>
          <a:xfrm>
            <a:off x="5504296" y="2947897"/>
            <a:ext cx="6142272" cy="79494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accent2"/>
              </a:buClr>
            </a:pPr>
            <a:r>
              <a:rPr lang="fi-FI" sz="1400" b="1" dirty="0" smtClean="0">
                <a:solidFill>
                  <a:schemeClr val="tx1">
                    <a:lumMod val="75000"/>
                    <a:lumOff val="25000"/>
                  </a:schemeClr>
                </a:solidFill>
              </a:rPr>
              <a:t>Tarjouspyynnön osien lähettäminen kommentointiin</a:t>
            </a:r>
            <a:endParaRPr lang="fi-FI" sz="1400" dirty="0">
              <a:solidFill>
                <a:schemeClr val="tx1">
                  <a:lumMod val="75000"/>
                  <a:lumOff val="25000"/>
                </a:schemeClr>
              </a:solidFill>
            </a:endParaRPr>
          </a:p>
        </p:txBody>
      </p:sp>
      <p:sp>
        <p:nvSpPr>
          <p:cNvPr id="16" name="Suorakulmio 15">
            <a:hlinkClick r:id="" action="ppaction://customshow?id=27&amp;return=true"/>
          </p:cNvPr>
          <p:cNvSpPr/>
          <p:nvPr/>
        </p:nvSpPr>
        <p:spPr>
          <a:xfrm>
            <a:off x="5498811" y="3789355"/>
            <a:ext cx="6147757" cy="72873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accent2"/>
              </a:buClr>
            </a:pPr>
            <a:r>
              <a:rPr lang="fi-FI" sz="1400" b="1" dirty="0">
                <a:solidFill>
                  <a:schemeClr val="tx1">
                    <a:lumMod val="75000"/>
                    <a:lumOff val="25000"/>
                  </a:schemeClr>
                </a:solidFill>
              </a:rPr>
              <a:t>Tuotetestaus hankinnoissa</a:t>
            </a:r>
          </a:p>
        </p:txBody>
      </p:sp>
      <p:sp>
        <p:nvSpPr>
          <p:cNvPr id="17" name="Suorakulmio 16">
            <a:hlinkClick r:id="" action="ppaction://customshow?id=28&amp;return=true"/>
          </p:cNvPr>
          <p:cNvSpPr/>
          <p:nvPr/>
        </p:nvSpPr>
        <p:spPr>
          <a:xfrm>
            <a:off x="5498811" y="4564608"/>
            <a:ext cx="6147757" cy="72873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accent2"/>
              </a:buClr>
            </a:pPr>
            <a:r>
              <a:rPr lang="fi-FI" sz="1400" b="1" dirty="0">
                <a:solidFill>
                  <a:schemeClr val="tx1">
                    <a:lumMod val="75000"/>
                    <a:lumOff val="25000"/>
                  </a:schemeClr>
                </a:solidFill>
              </a:rPr>
              <a:t>Käyttäjien osallistuminen </a:t>
            </a:r>
            <a:r>
              <a:rPr lang="fi-FI" sz="1400" b="1" dirty="0" smtClean="0">
                <a:solidFill>
                  <a:schemeClr val="tx1">
                    <a:lumMod val="75000"/>
                    <a:lumOff val="25000"/>
                  </a:schemeClr>
                </a:solidFill>
              </a:rPr>
              <a:t>tarjouksien arviointiin</a:t>
            </a:r>
            <a:r>
              <a:rPr lang="fi-FI" sz="1400" b="1" dirty="0">
                <a:solidFill>
                  <a:schemeClr val="tx1">
                    <a:lumMod val="75000"/>
                    <a:lumOff val="25000"/>
                  </a:schemeClr>
                </a:solidFill>
              </a:rPr>
              <a:t> </a:t>
            </a:r>
            <a:r>
              <a:rPr lang="fi-FI" sz="1400" b="1" dirty="0" smtClean="0">
                <a:solidFill>
                  <a:schemeClr val="tx1">
                    <a:lumMod val="75000"/>
                    <a:lumOff val="25000"/>
                  </a:schemeClr>
                </a:solidFill>
              </a:rPr>
              <a:t>ja toimittajan valintaan</a:t>
            </a:r>
            <a:endParaRPr lang="fi-FI" sz="1400" b="1" dirty="0">
              <a:solidFill>
                <a:schemeClr val="tx1">
                  <a:lumMod val="75000"/>
                  <a:lumOff val="25000"/>
                </a:schemeClr>
              </a:solidFill>
            </a:endParaRPr>
          </a:p>
        </p:txBody>
      </p:sp>
      <p:sp>
        <p:nvSpPr>
          <p:cNvPr id="18" name="Suorakulmio 17">
            <a:hlinkClick r:id="" action="ppaction://customshow?id=65&amp;return=true"/>
          </p:cNvPr>
          <p:cNvSpPr/>
          <p:nvPr/>
        </p:nvSpPr>
        <p:spPr>
          <a:xfrm>
            <a:off x="5493846" y="5347465"/>
            <a:ext cx="6152722" cy="72873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accent2"/>
              </a:buClr>
            </a:pPr>
            <a:r>
              <a:rPr lang="fi-FI" sz="1400" b="1" dirty="0" smtClean="0">
                <a:solidFill>
                  <a:schemeClr val="tx1">
                    <a:lumMod val="75000"/>
                    <a:lumOff val="25000"/>
                  </a:schemeClr>
                </a:solidFill>
              </a:rPr>
              <a:t>Kehitystyöpajat</a:t>
            </a:r>
            <a:r>
              <a:rPr lang="fi-FI" sz="1400" dirty="0" smtClean="0">
                <a:solidFill>
                  <a:schemeClr val="tx1">
                    <a:lumMod val="75000"/>
                    <a:lumOff val="25000"/>
                  </a:schemeClr>
                </a:solidFill>
              </a:rPr>
              <a:t> </a:t>
            </a:r>
            <a:r>
              <a:rPr lang="fi-FI" sz="1400" dirty="0">
                <a:solidFill>
                  <a:schemeClr val="tx1">
                    <a:lumMod val="75000"/>
                    <a:lumOff val="25000"/>
                  </a:schemeClr>
                </a:solidFill>
              </a:rPr>
              <a:t>osana </a:t>
            </a:r>
            <a:r>
              <a:rPr lang="fi-FI" sz="1400" dirty="0" smtClean="0">
                <a:solidFill>
                  <a:schemeClr val="tx1">
                    <a:lumMod val="75000"/>
                    <a:lumOff val="25000"/>
                  </a:schemeClr>
                </a:solidFill>
              </a:rPr>
              <a:t>neuvottelumenettelyä ja </a:t>
            </a:r>
            <a:endParaRPr lang="fi-FI" sz="1400" dirty="0">
              <a:solidFill>
                <a:schemeClr val="tx1">
                  <a:lumMod val="75000"/>
                  <a:lumOff val="25000"/>
                </a:schemeClr>
              </a:solidFill>
            </a:endParaRPr>
          </a:p>
          <a:p>
            <a:pPr>
              <a:buClr>
                <a:schemeClr val="accent2"/>
              </a:buClr>
            </a:pPr>
            <a:r>
              <a:rPr lang="fi-FI" sz="1400" b="1" dirty="0" smtClean="0">
                <a:solidFill>
                  <a:schemeClr val="tx1">
                    <a:lumMod val="75000"/>
                    <a:lumOff val="25000"/>
                  </a:schemeClr>
                </a:solidFill>
              </a:rPr>
              <a:t>innovaatioita edistävät hankintamenettelyt </a:t>
            </a:r>
            <a:r>
              <a:rPr lang="fi-FI" sz="1400" dirty="0">
                <a:solidFill>
                  <a:schemeClr val="tx1">
                    <a:lumMod val="75000"/>
                    <a:lumOff val="25000"/>
                  </a:schemeClr>
                </a:solidFill>
              </a:rPr>
              <a:t>on kuvattu jo aiemmin</a:t>
            </a:r>
          </a:p>
        </p:txBody>
      </p:sp>
      <p:pic>
        <p:nvPicPr>
          <p:cNvPr id="24" name="Kuva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8635" y="3391401"/>
            <a:ext cx="335865" cy="335865"/>
          </a:xfrm>
          <a:prstGeom prst="rect">
            <a:avLst/>
          </a:prstGeom>
          <a:noFill/>
        </p:spPr>
      </p:pic>
      <p:pic>
        <p:nvPicPr>
          <p:cNvPr id="25" name="Kuva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8635" y="5641433"/>
            <a:ext cx="335865" cy="335865"/>
          </a:xfrm>
          <a:prstGeom prst="rect">
            <a:avLst/>
          </a:prstGeom>
          <a:noFill/>
        </p:spPr>
      </p:pic>
      <p:pic>
        <p:nvPicPr>
          <p:cNvPr id="26" name="Kuva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8635" y="4864616"/>
            <a:ext cx="335865" cy="335865"/>
          </a:xfrm>
          <a:prstGeom prst="rect">
            <a:avLst/>
          </a:prstGeom>
          <a:noFill/>
        </p:spPr>
      </p:pic>
      <p:pic>
        <p:nvPicPr>
          <p:cNvPr id="27" name="Kuva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8635" y="4125220"/>
            <a:ext cx="335865" cy="335865"/>
          </a:xfrm>
          <a:prstGeom prst="rect">
            <a:avLst/>
          </a:prstGeom>
          <a:noFill/>
        </p:spPr>
      </p:pic>
    </p:spTree>
    <p:extLst>
      <p:ext uri="{BB962C8B-B14F-4D97-AF65-F5344CB8AC3E}">
        <p14:creationId xmlns:p14="http://schemas.microsoft.com/office/powerpoint/2010/main" val="317515980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sz="2400" dirty="0" smtClean="0"/>
              <a:t>Tarjouspyynnön osien lähettäminen kommentointiin</a:t>
            </a:r>
            <a:endParaRPr lang="fi-FI" sz="2400" i="1" dirty="0"/>
          </a:p>
        </p:txBody>
      </p:sp>
      <p:sp>
        <p:nvSpPr>
          <p:cNvPr id="3" name="Sisällön paikkamerkki 2"/>
          <p:cNvSpPr>
            <a:spLocks noGrp="1"/>
          </p:cNvSpPr>
          <p:nvPr>
            <p:ph idx="1"/>
          </p:nvPr>
        </p:nvSpPr>
        <p:spPr>
          <a:xfrm>
            <a:off x="1097280" y="1590239"/>
            <a:ext cx="10935164" cy="4690533"/>
          </a:xfrm>
        </p:spPr>
        <p:txBody>
          <a:bodyPr>
            <a:noAutofit/>
          </a:bodyPr>
          <a:lstStyle/>
          <a:p>
            <a:pPr marL="0" indent="0">
              <a:buNone/>
            </a:pPr>
            <a:r>
              <a:rPr lang="fi-FI" sz="1400" b="1" i="1" dirty="0" smtClean="0"/>
              <a:t>  Tarkoitus</a:t>
            </a:r>
            <a:endParaRPr lang="fi-FI" sz="1400" b="1" i="1" dirty="0"/>
          </a:p>
          <a:p>
            <a:pPr marL="445773" lvl="1" indent="-285750">
              <a:buSzPct val="100000"/>
            </a:pPr>
            <a:r>
              <a:rPr lang="fi-FI" dirty="0"/>
              <a:t>Tarjouspyynnön osista voidaan pyytää tarjoajilta kommentteja ja näin ylläpitää vuoropuhelua vielä ennen varsinaisen kilpailutuksen käynnistämistä</a:t>
            </a:r>
            <a:r>
              <a:rPr lang="fi-FI" dirty="0" smtClean="0"/>
              <a:t>.</a:t>
            </a:r>
          </a:p>
          <a:p>
            <a:pPr marL="445773" lvl="1" indent="-285750">
              <a:buSzPct val="100000"/>
            </a:pPr>
            <a:r>
              <a:rPr lang="fi-FI" dirty="0"/>
              <a:t>Tarjoajaehdokkaat saavat tarjouspyyntöluonnoksen osia luettavaksi ja kommentoitavaksi. </a:t>
            </a:r>
          </a:p>
          <a:p>
            <a:pPr marL="445773" lvl="1" indent="-285750">
              <a:buSzPct val="100000"/>
            </a:pPr>
            <a:r>
              <a:rPr lang="fi-FI" dirty="0"/>
              <a:t>Tilaaja täydentää tarjouspyyntöä tarjoajilta saatujen kommenttien perusteella. </a:t>
            </a:r>
          </a:p>
          <a:p>
            <a:pPr marL="0" lvl="1" indent="0">
              <a:spcBef>
                <a:spcPts val="1200"/>
              </a:spcBef>
              <a:spcAft>
                <a:spcPts val="201"/>
              </a:spcAft>
              <a:buSzPct val="100000"/>
              <a:buNone/>
            </a:pPr>
            <a:endParaRPr lang="fi-FI" sz="1400" b="1" i="1" dirty="0" smtClean="0"/>
          </a:p>
          <a:p>
            <a:pPr marL="0" lvl="1" indent="0">
              <a:spcBef>
                <a:spcPts val="1200"/>
              </a:spcBef>
              <a:spcAft>
                <a:spcPts val="201"/>
              </a:spcAft>
              <a:buSzPct val="100000"/>
              <a:buNone/>
            </a:pPr>
            <a:r>
              <a:rPr lang="fi-FI" sz="1400" b="1" i="1" dirty="0" smtClean="0"/>
              <a:t>Muistettavaa</a:t>
            </a:r>
            <a:endParaRPr lang="fi-FI" dirty="0"/>
          </a:p>
          <a:p>
            <a:pPr marL="445773" lvl="1" indent="-285750">
              <a:buSzPct val="100000"/>
            </a:pPr>
            <a:r>
              <a:rPr lang="fi-FI" dirty="0"/>
              <a:t>Tarjouspyynnön sisältöjen kommentoinnissa tulee varmistaa avoimuuden periaatteen toteutuminen sekä tarjoajien tasapuolinen ja syrjimätön </a:t>
            </a:r>
            <a:r>
              <a:rPr lang="fi-FI" dirty="0" smtClean="0"/>
              <a:t>kohtelu.</a:t>
            </a:r>
            <a:endParaRPr lang="fi-FI" dirty="0"/>
          </a:p>
          <a:p>
            <a:pPr marL="445773" lvl="1" indent="-285750">
              <a:buSzPct val="100000"/>
            </a:pPr>
            <a:r>
              <a:rPr lang="fi-FI" dirty="0" smtClean="0"/>
              <a:t>Alustavaa </a:t>
            </a:r>
            <a:r>
              <a:rPr lang="fi-FI" dirty="0"/>
              <a:t>tarjouspyyntöä ei tulisi lähettää kokonaisuudessaan kommentoitavaksi, vaan tarjouspyynnöstä on parempi poimia osia, joihin kommentteja toivotaan. </a:t>
            </a:r>
          </a:p>
          <a:p>
            <a:pPr marL="628658" lvl="3" indent="-285750">
              <a:buSzPct val="100000"/>
            </a:pPr>
            <a:r>
              <a:rPr lang="fi-FI" dirty="0"/>
              <a:t>esimerkiksi: hankinnan kohde, </a:t>
            </a:r>
            <a:r>
              <a:rPr lang="fi-FI" dirty="0" smtClean="0"/>
              <a:t>soveltuvuusmääritelmät, </a:t>
            </a:r>
            <a:r>
              <a:rPr lang="fi-FI" dirty="0"/>
              <a:t>kaupalliset ehdot kuten </a:t>
            </a:r>
            <a:r>
              <a:rPr lang="fi-FI" dirty="0" smtClean="0"/>
              <a:t>immateriaalioikeudet ja </a:t>
            </a:r>
            <a:r>
              <a:rPr lang="fi-FI" dirty="0"/>
              <a:t>määrittelyjen vaikutus hintaan</a:t>
            </a:r>
            <a:r>
              <a:rPr lang="fi-FI" dirty="0" smtClean="0"/>
              <a:t>.</a:t>
            </a:r>
          </a:p>
          <a:p>
            <a:pPr marL="628658" lvl="3" indent="-285750">
              <a:buSzPct val="100000"/>
            </a:pPr>
            <a:r>
              <a:rPr lang="fi-FI" dirty="0" smtClean="0"/>
              <a:t>hankinnan vertailuperusteita ei saa kommentoida tai niihin tulleita kommentteja ei tule ottaa huomioon.</a:t>
            </a:r>
          </a:p>
          <a:p>
            <a:pPr marL="0" lvl="1" indent="0">
              <a:spcBef>
                <a:spcPts val="1200"/>
              </a:spcBef>
              <a:spcAft>
                <a:spcPts val="201"/>
              </a:spcAft>
              <a:buSzPct val="100000"/>
              <a:buNone/>
            </a:pPr>
            <a:endParaRPr lang="fi-FI" sz="1400" b="1" i="1" dirty="0" smtClean="0"/>
          </a:p>
          <a:p>
            <a:pPr marL="0" lvl="1" indent="0">
              <a:spcBef>
                <a:spcPts val="1200"/>
              </a:spcBef>
              <a:spcAft>
                <a:spcPts val="201"/>
              </a:spcAft>
              <a:buSzPct val="100000"/>
              <a:buNone/>
            </a:pPr>
            <a:r>
              <a:rPr lang="fi-FI" sz="1400" b="1" i="1" dirty="0" smtClean="0"/>
              <a:t>Vaihtoehtoisia toteutustapoja</a:t>
            </a:r>
            <a:endParaRPr lang="fi-FI" sz="1400" b="1" i="1" dirty="0"/>
          </a:p>
          <a:p>
            <a:pPr marL="445773" indent="-285750">
              <a:spcBef>
                <a:spcPts val="201"/>
              </a:spcBef>
              <a:spcAft>
                <a:spcPts val="400"/>
              </a:spcAft>
            </a:pPr>
            <a:r>
              <a:rPr lang="fi-FI" dirty="0" err="1" smtClean="0"/>
              <a:t>HILMA:ssa</a:t>
            </a:r>
            <a:r>
              <a:rPr lang="fi-FI" dirty="0" smtClean="0"/>
              <a:t> </a:t>
            </a:r>
            <a:r>
              <a:rPr lang="fi-FI" dirty="0"/>
              <a:t>pyydetään tarjoajia tekniseen vuoropuheluun, jonka puitteissa kommentointi tapahtuu. </a:t>
            </a:r>
            <a:r>
              <a:rPr lang="fi-FI" dirty="0" smtClean="0"/>
              <a:t>Tällöin tarjouspyynnön </a:t>
            </a:r>
            <a:r>
              <a:rPr lang="fi-FI" dirty="0"/>
              <a:t>sisältöjen kommentointi </a:t>
            </a:r>
            <a:r>
              <a:rPr lang="fi-FI" dirty="0" smtClean="0"/>
              <a:t>tehdään osana </a:t>
            </a:r>
            <a:r>
              <a:rPr lang="fi-FI" dirty="0"/>
              <a:t>markkinakartoitusta, esimerkiksi markkinavuoropuhelujen yhteydessä. </a:t>
            </a:r>
            <a:r>
              <a:rPr lang="fi-FI" dirty="0" smtClean="0"/>
              <a:t>(</a:t>
            </a:r>
            <a:r>
              <a:rPr lang="fi-FI" dirty="0"/>
              <a:t>Etenkin EU-hankinnoissa sovellettava käytäntö)</a:t>
            </a:r>
          </a:p>
          <a:p>
            <a:pPr marL="445773" indent="-285750">
              <a:spcBef>
                <a:spcPts val="201"/>
              </a:spcBef>
              <a:spcAft>
                <a:spcPts val="400"/>
              </a:spcAft>
            </a:pPr>
            <a:r>
              <a:rPr lang="fi-FI" dirty="0"/>
              <a:t>Hankintailmoituksessa mainitaan, että hankinnassa tullaan pyytämään kommentteja alustavaan tarjouspyyntöön. (Kansalliset hankinnat)</a:t>
            </a:r>
          </a:p>
          <a:p>
            <a:pPr marL="445773" indent="-285750">
              <a:spcBef>
                <a:spcPts val="201"/>
              </a:spcBef>
              <a:spcAft>
                <a:spcPts val="400"/>
              </a:spcAft>
            </a:pPr>
            <a:r>
              <a:rPr lang="fi-FI" dirty="0" smtClean="0"/>
              <a:t>Neuvottelumenettelyissä </a:t>
            </a:r>
            <a:r>
              <a:rPr lang="fi-FI" dirty="0"/>
              <a:t>tarjouspyynnön kommentointi voidaan toteuttaa osana hankintamenettelyä</a:t>
            </a:r>
            <a:r>
              <a:rPr lang="fi-FI" sz="1100" dirty="0"/>
              <a:t>. </a:t>
            </a:r>
            <a:endParaRPr lang="fi-FI" dirty="0"/>
          </a:p>
        </p:txBody>
      </p:sp>
      <p:sp>
        <p:nvSpPr>
          <p:cNvPr id="6" name="Alatunnisteen paikkamerkki 5"/>
          <p:cNvSpPr>
            <a:spLocks noGrp="1"/>
          </p:cNvSpPr>
          <p:nvPr>
            <p:ph type="ftr" sz="quarter" idx="11"/>
          </p:nvPr>
        </p:nvSpPr>
        <p:spPr/>
        <p:txBody>
          <a:bodyPr/>
          <a:lstStyle/>
          <a:p>
            <a:r>
              <a:rPr lang="fi-FI" dirty="0" smtClean="0"/>
              <a:t>HANKINNAN TOTEUTUS</a:t>
            </a:r>
            <a:endParaRPr lang="fi-FI" dirty="0"/>
          </a:p>
        </p:txBody>
      </p:sp>
      <p:sp>
        <p:nvSpPr>
          <p:cNvPr id="7" name="Dian numeron paikkamerkki 6"/>
          <p:cNvSpPr>
            <a:spLocks noGrp="1"/>
          </p:cNvSpPr>
          <p:nvPr>
            <p:ph type="sldNum" sz="quarter" idx="12"/>
          </p:nvPr>
        </p:nvSpPr>
        <p:spPr/>
        <p:txBody>
          <a:bodyPr/>
          <a:lstStyle/>
          <a:p>
            <a:fld id="{0E9EC09B-81EE-4D0F-8E4F-0F6E96E51DDF}" type="slidenum">
              <a:rPr lang="fi-FI" smtClean="0"/>
              <a:t>81</a:t>
            </a:fld>
            <a:endParaRPr lang="fi-FI"/>
          </a:p>
        </p:txBody>
      </p:sp>
      <p:sp>
        <p:nvSpPr>
          <p:cNvPr id="8" name="Suorakulmio 7">
            <a:hlinkClick r:id="rId2"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pic>
        <p:nvPicPr>
          <p:cNvPr id="11" name="Kuva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55" y="-98313"/>
            <a:ext cx="1362280" cy="1280506"/>
          </a:xfrm>
          <a:prstGeom prst="rect">
            <a:avLst/>
          </a:prstGeom>
        </p:spPr>
      </p:pic>
      <p:sp>
        <p:nvSpPr>
          <p:cNvPr id="10" name="Viisikulmio 19"/>
          <p:cNvSpPr>
            <a:spLocks noChangeArrowheads="1"/>
          </p:cNvSpPr>
          <p:nvPr/>
        </p:nvSpPr>
        <p:spPr bwMode="auto">
          <a:xfrm>
            <a:off x="471475" y="1521322"/>
            <a:ext cx="566216" cy="554396"/>
          </a:xfrm>
          <a:prstGeom prst="flowChartConnector">
            <a:avLst/>
          </a:prstGeom>
          <a:solidFill>
            <a:schemeClr val="accent2">
              <a:lumMod val="60000"/>
              <a:lumOff val="40000"/>
            </a:schemeClr>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ltLang="fi-FI" sz="2000" dirty="0">
                <a:solidFill>
                  <a:schemeClr val="lt1"/>
                </a:solidFill>
              </a:rPr>
              <a:t>1</a:t>
            </a:r>
          </a:p>
        </p:txBody>
      </p:sp>
      <p:sp>
        <p:nvSpPr>
          <p:cNvPr id="12" name="Viisikulmio 19"/>
          <p:cNvSpPr>
            <a:spLocks noChangeArrowheads="1"/>
          </p:cNvSpPr>
          <p:nvPr/>
        </p:nvSpPr>
        <p:spPr bwMode="auto">
          <a:xfrm>
            <a:off x="471475" y="2942491"/>
            <a:ext cx="566216" cy="554396"/>
          </a:xfrm>
          <a:prstGeom prst="flowChartConnector">
            <a:avLst/>
          </a:prstGeom>
          <a:solidFill>
            <a:schemeClr val="accent2">
              <a:lumMod val="60000"/>
              <a:lumOff val="40000"/>
            </a:schemeClr>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ltLang="fi-FI" sz="2000" dirty="0">
                <a:solidFill>
                  <a:schemeClr val="lt1"/>
                </a:solidFill>
              </a:rPr>
              <a:t>2</a:t>
            </a:r>
          </a:p>
        </p:txBody>
      </p:sp>
      <p:sp>
        <p:nvSpPr>
          <p:cNvPr id="13" name="Viisikulmio 19"/>
          <p:cNvSpPr>
            <a:spLocks noChangeArrowheads="1"/>
          </p:cNvSpPr>
          <p:nvPr/>
        </p:nvSpPr>
        <p:spPr bwMode="auto">
          <a:xfrm>
            <a:off x="471475" y="4689201"/>
            <a:ext cx="566216" cy="554396"/>
          </a:xfrm>
          <a:prstGeom prst="flowChartConnector">
            <a:avLst/>
          </a:prstGeom>
          <a:solidFill>
            <a:schemeClr val="accent2">
              <a:lumMod val="60000"/>
              <a:lumOff val="40000"/>
            </a:schemeClr>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ltLang="fi-FI" sz="2000" dirty="0">
                <a:solidFill>
                  <a:schemeClr val="lt1"/>
                </a:solidFill>
              </a:rPr>
              <a:t>3</a:t>
            </a:r>
          </a:p>
        </p:txBody>
      </p:sp>
    </p:spTree>
    <p:extLst>
      <p:ext uri="{BB962C8B-B14F-4D97-AF65-F5344CB8AC3E}">
        <p14:creationId xmlns:p14="http://schemas.microsoft.com/office/powerpoint/2010/main" val="1646560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sz="2400" dirty="0" smtClean="0"/>
              <a:t>Tuotetestaus hankinnoissa</a:t>
            </a:r>
            <a:endParaRPr lang="fi-FI" sz="2400" dirty="0"/>
          </a:p>
        </p:txBody>
      </p:sp>
      <p:sp>
        <p:nvSpPr>
          <p:cNvPr id="3" name="Sisällön paikkamerkki 2"/>
          <p:cNvSpPr>
            <a:spLocks noGrp="1"/>
          </p:cNvSpPr>
          <p:nvPr>
            <p:ph idx="1"/>
          </p:nvPr>
        </p:nvSpPr>
        <p:spPr>
          <a:xfrm>
            <a:off x="1097280" y="2190054"/>
            <a:ext cx="8722393" cy="1007185"/>
          </a:xfrm>
        </p:spPr>
        <p:txBody>
          <a:bodyPr>
            <a:normAutofit lnSpcReduction="10000"/>
          </a:bodyPr>
          <a:lstStyle/>
          <a:p>
            <a:r>
              <a:rPr lang="fi-FI" sz="1400" dirty="0" smtClean="0"/>
              <a:t>Oulun </a:t>
            </a:r>
            <a:r>
              <a:rPr lang="fi-FI" sz="1400" dirty="0"/>
              <a:t>kaupunki on Edelläkävijät Oulussa-Hankinnoilla elinvoimaa -hankkeessa soveltanut </a:t>
            </a:r>
            <a:r>
              <a:rPr lang="fi-FI" sz="1400" dirty="0" smtClean="0"/>
              <a:t>tuotetestausta </a:t>
            </a:r>
            <a:r>
              <a:rPr lang="fi-FI" sz="1400" dirty="0"/>
              <a:t>hyvin </a:t>
            </a:r>
            <a:r>
              <a:rPr lang="fi-FI" sz="1400" dirty="0" smtClean="0"/>
              <a:t>kokemuksin esimerkiksi elintarvikkeiden, etälääkäripalvelujen ja </a:t>
            </a:r>
            <a:r>
              <a:rPr lang="fi-FI" sz="1400" dirty="0"/>
              <a:t>avaimettoman kotihoidon </a:t>
            </a:r>
            <a:r>
              <a:rPr lang="fi-FI" sz="1400" dirty="0" smtClean="0"/>
              <a:t>mobiiliavaimen käytettävyyden testaamisessa.</a:t>
            </a:r>
          </a:p>
          <a:p>
            <a:pPr marL="0" indent="0">
              <a:buNone/>
            </a:pPr>
            <a:r>
              <a:rPr lang="fi-FI" sz="1400" dirty="0" smtClean="0"/>
              <a:t>Tuotetestauksen soveltaminen hankinnan </a:t>
            </a:r>
            <a:r>
              <a:rPr lang="fi-FI" sz="1400" dirty="0"/>
              <a:t>eri </a:t>
            </a:r>
            <a:r>
              <a:rPr lang="fi-FI" sz="1400" dirty="0" smtClean="0"/>
              <a:t>vaiheissa: </a:t>
            </a:r>
          </a:p>
          <a:p>
            <a:endParaRPr lang="fi-FI" sz="1400" b="1" dirty="0"/>
          </a:p>
        </p:txBody>
      </p:sp>
      <p:sp>
        <p:nvSpPr>
          <p:cNvPr id="4" name="Alatunnisteen paikkamerkki 3"/>
          <p:cNvSpPr>
            <a:spLocks noGrp="1"/>
          </p:cNvSpPr>
          <p:nvPr>
            <p:ph type="ftr" sz="quarter" idx="11"/>
          </p:nvPr>
        </p:nvSpPr>
        <p:spPr/>
        <p:txBody>
          <a:bodyPr/>
          <a:lstStyle/>
          <a:p>
            <a:r>
              <a:rPr lang="fi-FI" smtClean="0"/>
              <a:t>HANKINNAN TOTEUTUS</a:t>
            </a:r>
            <a:endParaRPr lang="fi-FI" dirty="0"/>
          </a:p>
        </p:txBody>
      </p:sp>
      <p:sp>
        <p:nvSpPr>
          <p:cNvPr id="5" name="Dian numeron paikkamerkki 4"/>
          <p:cNvSpPr>
            <a:spLocks noGrp="1"/>
          </p:cNvSpPr>
          <p:nvPr>
            <p:ph type="sldNum" sz="quarter" idx="12"/>
          </p:nvPr>
        </p:nvSpPr>
        <p:spPr/>
        <p:txBody>
          <a:bodyPr/>
          <a:lstStyle/>
          <a:p>
            <a:fld id="{0E9EC09B-81EE-4D0F-8E4F-0F6E96E51DDF}" type="slidenum">
              <a:rPr lang="fi-FI" smtClean="0"/>
              <a:t>82</a:t>
            </a:fld>
            <a:endParaRPr lang="fi-FI"/>
          </a:p>
        </p:txBody>
      </p:sp>
      <p:sp>
        <p:nvSpPr>
          <p:cNvPr id="6" name="Suorakulmio 5">
            <a:hlinkClick r:id="rId2"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
        <p:nvSpPr>
          <p:cNvPr id="8" name="Tekstiruutu 7"/>
          <p:cNvSpPr txBox="1"/>
          <p:nvPr/>
        </p:nvSpPr>
        <p:spPr>
          <a:xfrm>
            <a:off x="6485812" y="685595"/>
            <a:ext cx="3333861" cy="609398"/>
          </a:xfrm>
          <a:prstGeom prst="rect">
            <a:avLst/>
          </a:prstGeom>
          <a:solidFill>
            <a:srgbClr val="FFD966"/>
          </a:solidFill>
        </p:spPr>
        <p:txBody>
          <a:bodyPr wrap="square" rtlCol="0">
            <a:spAutoFit/>
          </a:bodyPr>
          <a:lstStyle/>
          <a:p>
            <a:pPr defTabSz="914423">
              <a:lnSpc>
                <a:spcPct val="70000"/>
              </a:lnSpc>
              <a:spcBef>
                <a:spcPts val="1200"/>
              </a:spcBef>
              <a:spcAft>
                <a:spcPts val="201"/>
              </a:spcAft>
              <a:buClr>
                <a:schemeClr val="accent1"/>
              </a:buClr>
              <a:buSzPct val="100000"/>
              <a:buFont typeface="Arial" panose="020B0604020202020204" pitchFamily="34" charset="0"/>
            </a:pPr>
            <a:r>
              <a:rPr lang="fi-FI" sz="1200" dirty="0" smtClean="0">
                <a:solidFill>
                  <a:schemeClr val="tx1">
                    <a:lumMod val="75000"/>
                    <a:lumOff val="25000"/>
                  </a:schemeClr>
                </a:solidFill>
              </a:rPr>
              <a:t>lähde</a:t>
            </a:r>
            <a:r>
              <a:rPr lang="fi-FI" sz="1200" dirty="0">
                <a:solidFill>
                  <a:schemeClr val="tx1">
                    <a:lumMod val="75000"/>
                    <a:lumOff val="25000"/>
                  </a:schemeClr>
                </a:solidFill>
              </a:rPr>
              <a:t>: </a:t>
            </a:r>
            <a:r>
              <a:rPr lang="fi-FI" sz="1200" dirty="0" smtClean="0">
                <a:solidFill>
                  <a:schemeClr val="tx1">
                    <a:lumMod val="75000"/>
                    <a:lumOff val="25000"/>
                  </a:schemeClr>
                </a:solidFill>
              </a:rPr>
              <a:t>Tuotetestaus osana julkista hankintaa. </a:t>
            </a:r>
            <a:r>
              <a:rPr lang="fi-FI" sz="1200" dirty="0">
                <a:solidFill>
                  <a:schemeClr val="tx1">
                    <a:lumMod val="75000"/>
                    <a:lumOff val="25000"/>
                  </a:schemeClr>
                </a:solidFill>
              </a:rPr>
              <a:t/>
            </a:r>
            <a:br>
              <a:rPr lang="fi-FI" sz="1200" dirty="0">
                <a:solidFill>
                  <a:schemeClr val="tx1">
                    <a:lumMod val="75000"/>
                    <a:lumOff val="25000"/>
                  </a:schemeClr>
                </a:solidFill>
              </a:rPr>
            </a:br>
            <a:r>
              <a:rPr lang="fi-FI" sz="1200" dirty="0" smtClean="0">
                <a:solidFill>
                  <a:schemeClr val="tx1">
                    <a:lumMod val="75000"/>
                    <a:lumOff val="25000"/>
                  </a:schemeClr>
                </a:solidFill>
              </a:rPr>
              <a:t>Tekes</a:t>
            </a:r>
            <a:r>
              <a:rPr lang="fi-FI" sz="1200" dirty="0">
                <a:solidFill>
                  <a:schemeClr val="tx1">
                    <a:lumMod val="75000"/>
                    <a:lumOff val="25000"/>
                  </a:schemeClr>
                </a:solidFill>
              </a:rPr>
              <a:t>/ Edelläkävijät Oulussa-Hankinnoilla elinvoimaa. </a:t>
            </a:r>
            <a:br>
              <a:rPr lang="fi-FI" sz="1200" dirty="0">
                <a:solidFill>
                  <a:schemeClr val="tx1">
                    <a:lumMod val="75000"/>
                    <a:lumOff val="25000"/>
                  </a:schemeClr>
                </a:solidFill>
              </a:rPr>
            </a:br>
            <a:r>
              <a:rPr lang="fi-FI" sz="1200" dirty="0">
                <a:solidFill>
                  <a:schemeClr val="tx1">
                    <a:lumMod val="75000"/>
                    <a:lumOff val="25000"/>
                  </a:schemeClr>
                </a:solidFill>
              </a:rPr>
              <a:t>Oulun kaupunki/ strateginen hankinta </a:t>
            </a:r>
          </a:p>
        </p:txBody>
      </p:sp>
      <p:sp>
        <p:nvSpPr>
          <p:cNvPr id="9" name="Tekstiruutu 8"/>
          <p:cNvSpPr txBox="1"/>
          <p:nvPr/>
        </p:nvSpPr>
        <p:spPr>
          <a:xfrm>
            <a:off x="1097280" y="1340058"/>
            <a:ext cx="8722393" cy="738664"/>
          </a:xfrm>
          <a:prstGeom prst="rect">
            <a:avLst/>
          </a:prstGeom>
          <a:solidFill>
            <a:schemeClr val="accent2">
              <a:lumMod val="60000"/>
              <a:lumOff val="40000"/>
            </a:schemeClr>
          </a:solidFill>
        </p:spPr>
        <p:txBody>
          <a:bodyPr wrap="square" rtlCol="0">
            <a:spAutoFit/>
          </a:bodyPr>
          <a:lstStyle/>
          <a:p>
            <a:r>
              <a:rPr lang="fi-FI" sz="1400" dirty="0"/>
              <a:t>Tuotetestauksella pyritään selvittämään hankinnan kohteen käytettävyyttä tai ominaisuuksia. Oulun kaupungin määritelmän mukaan tuotetestaus on ”aidossa käyttäjäympäristössä aitojen käyttäjien toimesta tapahtuvaa tuotteen testausta, joka tavalla tai toisella kytkeytyy osaksi hankintaprosessia.” </a:t>
            </a:r>
          </a:p>
        </p:txBody>
      </p:sp>
      <p:graphicFrame>
        <p:nvGraphicFramePr>
          <p:cNvPr id="18" name="Taulukko 17"/>
          <p:cNvGraphicFramePr>
            <a:graphicFrameLocks noGrp="1"/>
          </p:cNvGraphicFramePr>
          <p:nvPr>
            <p:extLst>
              <p:ext uri="{D42A27DB-BD31-4B8C-83A1-F6EECF244321}">
                <p14:modId xmlns:p14="http://schemas.microsoft.com/office/powerpoint/2010/main" val="46175832"/>
              </p:ext>
            </p:extLst>
          </p:nvPr>
        </p:nvGraphicFramePr>
        <p:xfrm>
          <a:off x="1097280" y="3126721"/>
          <a:ext cx="10685145" cy="3199658"/>
        </p:xfrm>
        <a:graphic>
          <a:graphicData uri="http://schemas.openxmlformats.org/drawingml/2006/table">
            <a:tbl>
              <a:tblPr firstRow="1" bandRow="1">
                <a:tableStyleId>{5C22544A-7EE6-4342-B048-85BDC9FD1C3A}</a:tableStyleId>
              </a:tblPr>
              <a:tblGrid>
                <a:gridCol w="1745996"/>
                <a:gridCol w="1966849"/>
                <a:gridCol w="2371725"/>
                <a:gridCol w="2463546"/>
                <a:gridCol w="2137029"/>
              </a:tblGrid>
              <a:tr h="761258">
                <a:tc>
                  <a:txBody>
                    <a:bodyPr/>
                    <a:lstStyle/>
                    <a:p>
                      <a:pPr marL="0" marR="0" lvl="0" indent="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None/>
                        <a:tabLst/>
                        <a:defRPr/>
                      </a:pPr>
                      <a:r>
                        <a:rPr kumimoji="0" lang="fi-FI" sz="1100" b="1" i="0" u="none" strike="noStrike" kern="1200" cap="none" spc="0" normalizeH="0" baseline="0" dirty="0" smtClean="0">
                          <a:ln>
                            <a:noFill/>
                          </a:ln>
                          <a:solidFill>
                            <a:prstClr val="black">
                              <a:lumMod val="75000"/>
                              <a:lumOff val="25000"/>
                            </a:prstClr>
                          </a:solidFill>
                          <a:effectLst/>
                          <a:uLnTx/>
                          <a:uFillTx/>
                          <a:latin typeface="+mn-lt"/>
                          <a:ea typeface="+mn-ea"/>
                          <a:cs typeface="+mn-cs"/>
                        </a:rPr>
                        <a:t>Tuotetestaus osana markkinakartoitusta</a:t>
                      </a:r>
                    </a:p>
                  </a:txBody>
                  <a:tcPr/>
                </a:tc>
                <a:tc>
                  <a:txBody>
                    <a:bodyPr/>
                    <a:lstStyle/>
                    <a:p>
                      <a:pPr algn="l" rtl="0" eaLnBrk="1" latinLnBrk="0" hangingPunct="1"/>
                      <a:r>
                        <a:rPr kumimoji="0" lang="fi-FI" sz="1100" b="1" i="0" u="none" strike="noStrike" kern="1200" cap="none" spc="0" normalizeH="0" baseline="0" dirty="0" smtClean="0">
                          <a:ln>
                            <a:noFill/>
                          </a:ln>
                          <a:solidFill>
                            <a:prstClr val="black">
                              <a:lumMod val="75000"/>
                              <a:lumOff val="25000"/>
                            </a:prstClr>
                          </a:solidFill>
                          <a:effectLst/>
                          <a:uLnTx/>
                          <a:uFillTx/>
                          <a:latin typeface="+mn-lt"/>
                          <a:ea typeface="+mn-ea"/>
                          <a:cs typeface="+mn-cs"/>
                        </a:rPr>
                        <a:t>Tuotetestaus tarjouspyynnön vähimmäisvaatimuksena </a:t>
                      </a:r>
                    </a:p>
                  </a:txBody>
                  <a:tcPr/>
                </a:tc>
                <a:tc>
                  <a:txBody>
                    <a:bodyPr/>
                    <a:lstStyle/>
                    <a:p>
                      <a:pPr marL="0" marR="0" indent="0" algn="l" defTabSz="914423"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dirty="0" smtClean="0">
                          <a:ln>
                            <a:noFill/>
                          </a:ln>
                          <a:solidFill>
                            <a:prstClr val="black">
                              <a:lumMod val="75000"/>
                              <a:lumOff val="25000"/>
                            </a:prstClr>
                          </a:solidFill>
                          <a:effectLst/>
                          <a:uLnTx/>
                          <a:uFillTx/>
                          <a:latin typeface="+mn-lt"/>
                          <a:ea typeface="+mn-ea"/>
                          <a:cs typeface="+mn-cs"/>
                        </a:rPr>
                        <a:t>Tuotetestaus osana tarjousvertailua</a:t>
                      </a:r>
                      <a:endParaRPr lang="fi-FI" sz="1800" b="1" dirty="0"/>
                    </a:p>
                  </a:txBody>
                  <a:tcPr/>
                </a:tc>
                <a:tc>
                  <a:txBody>
                    <a:bodyPr/>
                    <a:lstStyle/>
                    <a:p>
                      <a:pPr marL="0" marR="0" lvl="0" indent="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None/>
                        <a:tabLst/>
                        <a:defRPr/>
                      </a:pPr>
                      <a:r>
                        <a:rPr kumimoji="0" lang="fi-FI" sz="1100" b="1" i="0" u="none" strike="noStrike" kern="1200" cap="none" spc="0" normalizeH="0" baseline="0" dirty="0" smtClean="0">
                          <a:ln>
                            <a:noFill/>
                          </a:ln>
                          <a:solidFill>
                            <a:prstClr val="black">
                              <a:lumMod val="75000"/>
                              <a:lumOff val="25000"/>
                            </a:prstClr>
                          </a:solidFill>
                          <a:effectLst/>
                          <a:uLnTx/>
                          <a:uFillTx/>
                          <a:latin typeface="+mn-lt"/>
                          <a:ea typeface="+mn-ea"/>
                          <a:cs typeface="+mn-cs"/>
                        </a:rPr>
                        <a:t>Tuotteen ja tai palvelun toimivuuden todentaminen ennen sopimuksen allekirjoittamista </a:t>
                      </a:r>
                    </a:p>
                  </a:txBody>
                  <a:tcPr/>
                </a:tc>
                <a:tc>
                  <a:txBody>
                    <a:bodyPr/>
                    <a:lstStyle/>
                    <a:p>
                      <a:pPr marL="0" marR="0" lvl="0" indent="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None/>
                        <a:tabLst/>
                        <a:defRPr/>
                      </a:pPr>
                      <a:r>
                        <a:rPr kumimoji="0" lang="fi-FI" sz="1100" b="1" i="0" u="none" strike="noStrike" kern="1200" cap="none" spc="0" normalizeH="0" baseline="0" dirty="0" smtClean="0">
                          <a:ln>
                            <a:noFill/>
                          </a:ln>
                          <a:solidFill>
                            <a:prstClr val="black">
                              <a:lumMod val="75000"/>
                              <a:lumOff val="25000"/>
                            </a:prstClr>
                          </a:solidFill>
                          <a:effectLst/>
                          <a:uLnTx/>
                          <a:uFillTx/>
                          <a:latin typeface="+mn-lt"/>
                          <a:ea typeface="+mn-ea"/>
                          <a:cs typeface="+mn-cs"/>
                        </a:rPr>
                        <a:t>Tuotetestaus sopimusajalla</a:t>
                      </a:r>
                    </a:p>
                  </a:txBody>
                  <a:tcPr/>
                </a:tc>
              </a:tr>
              <a:tr h="370840">
                <a:tc>
                  <a:txBody>
                    <a:bodyPr/>
                    <a:lstStyle/>
                    <a:p>
                      <a:pPr marL="285750" marR="0" lvl="0" indent="-28575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kumimoji="0" lang="fi-FI" sz="1100" b="0" i="0" u="none" strike="noStrike" kern="1200" cap="none" spc="0" normalizeH="0" baseline="0" dirty="0" smtClean="0">
                          <a:ln>
                            <a:noFill/>
                          </a:ln>
                          <a:solidFill>
                            <a:prstClr val="black">
                              <a:lumMod val="75000"/>
                              <a:lumOff val="25000"/>
                            </a:prstClr>
                          </a:solidFill>
                          <a:effectLst/>
                          <a:uLnTx/>
                          <a:uFillTx/>
                          <a:latin typeface="+mn-lt"/>
                          <a:ea typeface="+mn-ea"/>
                          <a:cs typeface="+mn-cs"/>
                          <a:sym typeface="Wingdings" panose="05000000000000000000" pitchFamily="2" charset="2"/>
                        </a:rPr>
                        <a:t>ei osa juridista hankintaprosessia, voidaan toteuttaa esim. ”demosessioin”</a:t>
                      </a:r>
                    </a:p>
                    <a:p>
                      <a:pPr marL="285750" marR="0" lvl="0" indent="-28575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kumimoji="0" lang="fi-FI" sz="1100" b="0" i="0" u="none" strike="noStrike" kern="1200" cap="none" spc="0" normalizeH="0" baseline="0" dirty="0" smtClean="0">
                          <a:ln>
                            <a:noFill/>
                          </a:ln>
                          <a:solidFill>
                            <a:prstClr val="black">
                              <a:lumMod val="75000"/>
                              <a:lumOff val="25000"/>
                            </a:prstClr>
                          </a:solidFill>
                          <a:effectLst/>
                          <a:uLnTx/>
                          <a:uFillTx/>
                          <a:latin typeface="+mn-lt"/>
                          <a:ea typeface="+mn-ea"/>
                          <a:cs typeface="+mn-cs"/>
                          <a:sym typeface="Wingdings" panose="05000000000000000000" pitchFamily="2" charset="2"/>
                        </a:rPr>
                        <a:t>tuottaa määrittelyjä tarjouspyyntöön</a:t>
                      </a:r>
                    </a:p>
                    <a:p>
                      <a:pPr marL="285750" marR="0" lvl="0" indent="-28575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endParaRPr kumimoji="0" lang="fi-FI" sz="1100" b="0" i="0" u="none" strike="noStrike" kern="1200" cap="none" spc="0" normalizeH="0" baseline="0" dirty="0">
                        <a:ln>
                          <a:noFill/>
                        </a:ln>
                        <a:solidFill>
                          <a:prstClr val="black">
                            <a:lumMod val="75000"/>
                            <a:lumOff val="25000"/>
                          </a:prstClr>
                        </a:solidFill>
                        <a:effectLst/>
                        <a:uLnTx/>
                        <a:uFillTx/>
                        <a:latin typeface="+mn-lt"/>
                        <a:ea typeface="+mn-ea"/>
                        <a:cs typeface="+mn-cs"/>
                      </a:endParaRPr>
                    </a:p>
                  </a:txBody>
                  <a:tcPr/>
                </a:tc>
                <a:tc>
                  <a:txBody>
                    <a:bodyPr/>
                    <a:lstStyle/>
                    <a:p>
                      <a:pPr marL="285750" indent="-285750" algn="l" rtl="0" eaLnBrk="1" latinLnBrk="0" hangingPunct="1">
                        <a:buClr>
                          <a:srgbClr val="FFC000"/>
                        </a:buClr>
                        <a:buFont typeface="Wingdings" panose="05000000000000000000" pitchFamily="2" charset="2"/>
                        <a:buChar char="Ø"/>
                      </a:pPr>
                      <a:r>
                        <a:rPr kumimoji="0" lang="fi-FI" sz="1100" b="0" i="0" u="none" strike="noStrike" kern="1200" cap="none" spc="0" normalizeH="0" baseline="0" dirty="0" smtClean="0">
                          <a:ln>
                            <a:noFill/>
                          </a:ln>
                          <a:solidFill>
                            <a:prstClr val="black">
                              <a:lumMod val="75000"/>
                              <a:lumOff val="25000"/>
                            </a:prstClr>
                          </a:solidFill>
                          <a:effectLst/>
                          <a:uLnTx/>
                          <a:uFillTx/>
                          <a:latin typeface="+mn-lt"/>
                          <a:ea typeface="+mn-ea"/>
                          <a:cs typeface="+mn-cs"/>
                          <a:sym typeface="Wingdings" panose="05000000000000000000" pitchFamily="2" charset="2"/>
                        </a:rPr>
                        <a:t>käyttökelpoinen jos vähimmäisvaatimukset voidaan kuvata selkeästi ja markkinoilla on valmiita tuotteita/ratkaisuja</a:t>
                      </a:r>
                    </a:p>
                    <a:p>
                      <a:pPr marL="285750" marR="0" lvl="0" indent="-285750" algn="l" defTabSz="914423"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kumimoji="0" lang="fi-FI" sz="1100" b="0" i="0" u="none" strike="noStrike" kern="1200" cap="none" spc="0" normalizeH="0" baseline="0" dirty="0" smtClean="0">
                          <a:ln>
                            <a:noFill/>
                          </a:ln>
                          <a:solidFill>
                            <a:prstClr val="black">
                              <a:lumMod val="75000"/>
                              <a:lumOff val="25000"/>
                            </a:prstClr>
                          </a:solidFill>
                          <a:effectLst/>
                          <a:uLnTx/>
                          <a:uFillTx/>
                          <a:latin typeface="+mn-lt"/>
                          <a:ea typeface="+mn-ea"/>
                          <a:cs typeface="+mn-cs"/>
                          <a:sym typeface="Wingdings" panose="05000000000000000000" pitchFamily="2" charset="2"/>
                        </a:rPr>
                        <a:t>mahdollisuudet testauksen tuloksena: tarjous otetaan vertailuun, tarjoaja pääsee jatkoon </a:t>
                      </a:r>
                      <a:r>
                        <a:rPr kumimoji="0" lang="fi-FI" sz="1100" b="0" i="0" u="none" strike="noStrike" kern="1200" cap="none" spc="0" normalizeH="0" baseline="0" noProof="0" dirty="0" smtClean="0">
                          <a:ln>
                            <a:noFill/>
                          </a:ln>
                          <a:solidFill>
                            <a:prstClr val="black">
                              <a:lumMod val="75000"/>
                              <a:lumOff val="25000"/>
                            </a:prstClr>
                          </a:solidFill>
                          <a:effectLst/>
                          <a:uLnTx/>
                          <a:uFillTx/>
                          <a:latin typeface="+mn-lt"/>
                          <a:ea typeface="+mn-ea"/>
                          <a:cs typeface="+mn-cs"/>
                          <a:sym typeface="Wingdings" panose="05000000000000000000" pitchFamily="2" charset="2"/>
                        </a:rPr>
                        <a:t>neuvottelumenettelyssä tai tarjous hylätään</a:t>
                      </a:r>
                    </a:p>
                    <a:p>
                      <a:pPr marL="285750" indent="-285750" algn="l" rtl="0" eaLnBrk="1" latinLnBrk="0" hangingPunct="1">
                        <a:buClr>
                          <a:srgbClr val="FFC000"/>
                        </a:buClr>
                        <a:buFont typeface="Wingdings" panose="05000000000000000000" pitchFamily="2" charset="2"/>
                        <a:buChar char="Ø"/>
                      </a:pPr>
                      <a:endParaRPr kumimoji="0" lang="fi-FI" sz="1100" b="0" i="0" u="none" strike="noStrike" kern="1200" cap="none" spc="0" normalizeH="0" baseline="0" dirty="0">
                        <a:ln>
                          <a:noFill/>
                        </a:ln>
                        <a:solidFill>
                          <a:prstClr val="black">
                            <a:lumMod val="75000"/>
                            <a:lumOff val="25000"/>
                          </a:prstClr>
                        </a:solidFill>
                        <a:effectLst/>
                        <a:uLnTx/>
                        <a:uFillTx/>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kumimoji="0" lang="fi-FI" sz="1100" b="0" i="0" u="none" strike="noStrike" kern="1200" cap="none" spc="0" normalizeH="0" baseline="0" noProof="0" dirty="0" smtClean="0">
                          <a:ln>
                            <a:noFill/>
                          </a:ln>
                          <a:solidFill>
                            <a:prstClr val="black">
                              <a:lumMod val="75000"/>
                              <a:lumOff val="25000"/>
                            </a:prstClr>
                          </a:solidFill>
                          <a:effectLst/>
                          <a:uLnTx/>
                          <a:uFillTx/>
                          <a:latin typeface="+mn-lt"/>
                          <a:ea typeface="+mn-ea"/>
                          <a:cs typeface="+mn-cs"/>
                          <a:sym typeface="Wingdings" panose="05000000000000000000" pitchFamily="2" charset="2"/>
                        </a:rPr>
                        <a:t>vertailu kerryttää tarjouksen laatupisteitä, ei mahdollisuutta hylkäämiseen</a:t>
                      </a:r>
                    </a:p>
                    <a:p>
                      <a:pPr marL="285750" marR="0" lvl="0" indent="-28575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kumimoji="0" lang="fi-FI" sz="1100" b="0" i="0" u="none" strike="noStrike" kern="1200" cap="none" spc="0" normalizeH="0" baseline="0" noProof="0" dirty="0" smtClean="0">
                          <a:ln>
                            <a:noFill/>
                          </a:ln>
                          <a:solidFill>
                            <a:prstClr val="black">
                              <a:lumMod val="75000"/>
                              <a:lumOff val="25000"/>
                            </a:prstClr>
                          </a:solidFill>
                          <a:effectLst/>
                          <a:uLnTx/>
                          <a:uFillTx/>
                          <a:latin typeface="+mn-lt"/>
                          <a:ea typeface="+mn-ea"/>
                          <a:cs typeface="+mn-cs"/>
                          <a:sym typeface="Wingdings" panose="05000000000000000000" pitchFamily="2" charset="2"/>
                        </a:rPr>
                        <a:t>testausprosessi suoritetaan ennen hintakuorien avaamista</a:t>
                      </a:r>
                    </a:p>
                    <a:p>
                      <a:pPr marL="285750" marR="0" lvl="0" indent="-28575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kumimoji="0" lang="fi-FI" sz="1100" b="0" i="0" u="none" strike="noStrike" kern="1200" cap="none" spc="0" normalizeH="0" baseline="0" noProof="0" dirty="0" smtClean="0">
                          <a:ln>
                            <a:noFill/>
                          </a:ln>
                          <a:solidFill>
                            <a:prstClr val="black">
                              <a:lumMod val="75000"/>
                              <a:lumOff val="25000"/>
                            </a:prstClr>
                          </a:solidFill>
                          <a:effectLst/>
                          <a:uLnTx/>
                          <a:uFillTx/>
                          <a:latin typeface="+mn-lt"/>
                          <a:ea typeface="+mn-ea"/>
                          <a:cs typeface="+mn-cs"/>
                          <a:sym typeface="Wingdings" panose="05000000000000000000" pitchFamily="2" charset="2"/>
                        </a:rPr>
                        <a:t>huomioitava testattavien ominaisuuksien ja niiden mittareiden määritteleminen, jotta vertailu on tasapuolista. Testattavia ominaisuuksia voi olla esim. käytettävyys, ulkonäkö, maku, rakenne, toimivuus, tuloksellisuus,  tyytyväisyys</a:t>
                      </a:r>
                      <a:endParaRPr lang="fi-FI" dirty="0"/>
                    </a:p>
                  </a:txBody>
                  <a:tcPr/>
                </a:tc>
                <a:tc>
                  <a:txBody>
                    <a:bodyPr/>
                    <a:lstStyle/>
                    <a:p>
                      <a:pPr marL="285750" indent="-285750">
                        <a:buClr>
                          <a:srgbClr val="FFC000"/>
                        </a:buClr>
                        <a:buFont typeface="Wingdings" panose="05000000000000000000" pitchFamily="2" charset="2"/>
                        <a:buChar char="Ø"/>
                      </a:pPr>
                      <a:r>
                        <a:rPr lang="fi-FI" sz="1100" dirty="0" smtClean="0">
                          <a:solidFill>
                            <a:schemeClr val="tx1">
                              <a:lumMod val="75000"/>
                              <a:lumOff val="25000"/>
                            </a:schemeClr>
                          </a:solidFill>
                          <a:sym typeface="Wingdings" panose="05000000000000000000" pitchFamily="2" charset="2"/>
                        </a:rPr>
                        <a:t>tarjouskilpailun voittajan täytyy läpäistä testaus, jossa vaaditut ominaisuudet ja annetut vertailupisteet voidaan todentaa</a:t>
                      </a:r>
                    </a:p>
                    <a:p>
                      <a:pPr marL="285750" indent="-285750">
                        <a:buClr>
                          <a:srgbClr val="FFC000"/>
                        </a:buClr>
                        <a:buFont typeface="Wingdings" panose="05000000000000000000" pitchFamily="2" charset="2"/>
                        <a:buChar char="Ø"/>
                      </a:pPr>
                      <a:r>
                        <a:rPr lang="fi-FI" sz="1100" dirty="0" smtClean="0">
                          <a:solidFill>
                            <a:schemeClr val="tx1">
                              <a:lumMod val="75000"/>
                              <a:lumOff val="25000"/>
                            </a:schemeClr>
                          </a:solidFill>
                          <a:sym typeface="Wingdings" panose="05000000000000000000" pitchFamily="2" charset="2"/>
                        </a:rPr>
                        <a:t>ellei voittanut tarjous läpäise testausta, laatupisteet on mahdollista antaa uudestaan ja tehdä uusi vertailu, jolloin voittaja voi vaihtua.</a:t>
                      </a:r>
                    </a:p>
                    <a:p>
                      <a:pPr marL="285750" indent="-285750">
                        <a:buClr>
                          <a:srgbClr val="FFC000"/>
                        </a:buClr>
                        <a:buFont typeface="Wingdings" panose="05000000000000000000" pitchFamily="2" charset="2"/>
                        <a:buChar char="Ø"/>
                      </a:pPr>
                      <a:r>
                        <a:rPr lang="fi-FI" sz="1100" dirty="0" smtClean="0">
                          <a:solidFill>
                            <a:schemeClr val="tx1">
                              <a:lumMod val="75000"/>
                              <a:lumOff val="25000"/>
                            </a:schemeClr>
                          </a:solidFill>
                          <a:sym typeface="Wingdings" panose="05000000000000000000" pitchFamily="2" charset="2"/>
                        </a:rPr>
                        <a:t>mahdollista on myös, että toiseksi sijoittunut voi tuotteensa toimivuuden todentamisen jälkeen voittaa kilpailun ilman uutta vertailua. </a:t>
                      </a:r>
                      <a:endParaRPr kumimoji="0" lang="fi-FI" sz="1100" b="0" i="0" u="none" strike="noStrike" kern="1200" cap="none" spc="0" normalizeH="0" baseline="0" dirty="0">
                        <a:ln>
                          <a:noFill/>
                        </a:ln>
                        <a:solidFill>
                          <a:prstClr val="black">
                            <a:lumMod val="75000"/>
                            <a:lumOff val="25000"/>
                          </a:prstClr>
                        </a:solidFill>
                        <a:effectLst/>
                        <a:uLnTx/>
                        <a:uFillTx/>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kumimoji="0" lang="fi-FI" sz="1100" b="0" i="0" u="none" strike="noStrike" kern="1200" cap="none" spc="0" normalizeH="0" baseline="0" dirty="0" smtClean="0">
                          <a:ln>
                            <a:noFill/>
                          </a:ln>
                          <a:solidFill>
                            <a:prstClr val="black">
                              <a:lumMod val="75000"/>
                              <a:lumOff val="25000"/>
                            </a:prstClr>
                          </a:solidFill>
                          <a:effectLst/>
                          <a:uLnTx/>
                          <a:uFillTx/>
                          <a:latin typeface="+mn-lt"/>
                          <a:ea typeface="+mn-ea"/>
                          <a:cs typeface="+mn-cs"/>
                          <a:sym typeface="Wingdings" panose="05000000000000000000" pitchFamily="2" charset="2"/>
                        </a:rPr>
                        <a:t>käyttökelpoinen kun markkinoilla ei ole ollut valmista tuotetta/palvelua, vaan hankinnan kohde on vaatinut tuotekehitys- tai räätälöintityötä  </a:t>
                      </a:r>
                    </a:p>
                    <a:p>
                      <a:pPr marL="285750" marR="0" lvl="0" indent="-28575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kumimoji="0" lang="fi-FI" sz="1100" b="0" i="0" u="none" strike="noStrike" kern="1200" cap="none" spc="0" normalizeH="0" baseline="0" dirty="0" smtClean="0">
                          <a:ln>
                            <a:noFill/>
                          </a:ln>
                          <a:solidFill>
                            <a:prstClr val="black">
                              <a:lumMod val="75000"/>
                              <a:lumOff val="25000"/>
                            </a:prstClr>
                          </a:solidFill>
                          <a:effectLst/>
                          <a:uLnTx/>
                          <a:uFillTx/>
                          <a:latin typeface="+mn-lt"/>
                          <a:ea typeface="+mn-ea"/>
                          <a:cs typeface="+mn-cs"/>
                          <a:sym typeface="Wingdings" panose="05000000000000000000" pitchFamily="2" charset="2"/>
                        </a:rPr>
                        <a:t>todennetaan tuotteen sopimuksenmukaisuus </a:t>
                      </a:r>
                      <a:endParaRPr kumimoji="0" lang="fi-FI" sz="1100" b="0" i="0" u="none" strike="noStrike" kern="1200" cap="none" spc="0" normalizeH="0" baseline="0" dirty="0">
                        <a:ln>
                          <a:noFill/>
                        </a:ln>
                        <a:solidFill>
                          <a:prstClr val="black">
                            <a:lumMod val="75000"/>
                            <a:lumOff val="25000"/>
                          </a:prstClr>
                        </a:solidFill>
                        <a:effectLst/>
                        <a:uLnTx/>
                        <a:uFillTx/>
                        <a:latin typeface="+mn-lt"/>
                        <a:ea typeface="+mn-ea"/>
                        <a:cs typeface="+mn-cs"/>
                      </a:endParaRPr>
                    </a:p>
                  </a:txBody>
                  <a:tcPr/>
                </a:tc>
              </a:tr>
            </a:tbl>
          </a:graphicData>
        </a:graphic>
      </p:graphicFrame>
      <p:pic>
        <p:nvPicPr>
          <p:cNvPr id="12" name="Kuva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55" y="-98313"/>
            <a:ext cx="1362280" cy="1280506"/>
          </a:xfrm>
          <a:prstGeom prst="rect">
            <a:avLst/>
          </a:prstGeom>
        </p:spPr>
      </p:pic>
    </p:spTree>
    <p:extLst>
      <p:ext uri="{BB962C8B-B14F-4D97-AF65-F5344CB8AC3E}">
        <p14:creationId xmlns:p14="http://schemas.microsoft.com/office/powerpoint/2010/main" val="13701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a:xfrm>
            <a:off x="1097280" y="503836"/>
            <a:ext cx="10557908" cy="692535"/>
          </a:xfrm>
        </p:spPr>
        <p:txBody>
          <a:bodyPr>
            <a:noAutofit/>
          </a:bodyPr>
          <a:lstStyle/>
          <a:p>
            <a:r>
              <a:rPr lang="fi-FI" sz="2400" dirty="0"/>
              <a:t>Käyttäjien osallistuminen tarjouksien </a:t>
            </a:r>
            <a:r>
              <a:rPr lang="fi-FI" sz="2400" dirty="0" smtClean="0"/>
              <a:t>arviointiin ja toimittajan valintaan</a:t>
            </a:r>
            <a:endParaRPr lang="fi-FI" sz="2400" dirty="0"/>
          </a:p>
        </p:txBody>
      </p:sp>
      <p:sp>
        <p:nvSpPr>
          <p:cNvPr id="3" name="Sisällön paikkamerkki 2"/>
          <p:cNvSpPr>
            <a:spLocks noGrp="1"/>
          </p:cNvSpPr>
          <p:nvPr>
            <p:ph idx="1"/>
          </p:nvPr>
        </p:nvSpPr>
        <p:spPr/>
        <p:txBody>
          <a:bodyPr>
            <a:normAutofit/>
          </a:bodyPr>
          <a:lstStyle/>
          <a:p>
            <a:pPr marL="0" indent="0">
              <a:buNone/>
            </a:pPr>
            <a:r>
              <a:rPr lang="fi-FI" sz="1400" dirty="0" smtClean="0"/>
              <a:t>Tampereella on joitakin kokemuksia käyttäjien osallistumisesta tarjousten </a:t>
            </a:r>
            <a:r>
              <a:rPr lang="fi-FI" sz="1400" dirty="0"/>
              <a:t>arviointiin ja siten toimittajan </a:t>
            </a:r>
            <a:r>
              <a:rPr lang="fi-FI" sz="1400" dirty="0" smtClean="0"/>
              <a:t>valintaan muun muassa tontinluovutuskilpailun yhteydessä ja ikäihmisten palvelujen hankinnoissa. </a:t>
            </a:r>
          </a:p>
          <a:p>
            <a:pPr marL="0" indent="0">
              <a:buNone/>
            </a:pPr>
            <a:r>
              <a:rPr lang="fi-FI" sz="1400" dirty="0" smtClean="0"/>
              <a:t>Espoossa käyttäjien osallistumisesta tarjousten arviointiin on saatu kokemuksia autistien asumispalvelujen hankinnassa. Asiakkaat osallistuivat asumispalvelun tuottajien tarjousten arviointiin asiakasraadissa. Asiakasraati oli yksi osa tarjousten laatuvertailua. </a:t>
            </a:r>
            <a:br>
              <a:rPr lang="fi-FI" sz="1400" dirty="0" smtClean="0"/>
            </a:br>
            <a:endParaRPr lang="fi-FI" sz="1400" dirty="0" smtClean="0"/>
          </a:p>
          <a:p>
            <a:pPr lvl="2"/>
            <a:r>
              <a:rPr lang="fi-FI" sz="1400" dirty="0" smtClean="0"/>
              <a:t>”Pilottikilpailutuksessa </a:t>
            </a:r>
            <a:r>
              <a:rPr lang="fi-FI" sz="1400" dirty="0"/>
              <a:t>tarjoajia pyydettiin sisällyttämään tarjoukseensa vapaamuotoinen kirjallinen vastaus heille esitettyyn tilanteeseen. Tarjoajille kuvatut tilanteet koostuivat kysymyksistä, jotka asiakkaat ovat kokeneet tärkeiksi Asumisen unelmat -tutkimuksen tulosten mukaan. Tämän jälkeen palveluntuottajien vastaukset tallennettiin anonyymisti videolle ja videot esitettiin arvotussa järjestyksessä asiakasraadille. </a:t>
            </a:r>
            <a:r>
              <a:rPr lang="fi-FI" sz="1400" b="1" dirty="0"/>
              <a:t>Asiakasraati arvioi ”hymynaamojen” avulla vastausten </a:t>
            </a:r>
            <a:r>
              <a:rPr lang="fi-FI" sz="1400" b="1" dirty="0" smtClean="0"/>
              <a:t>paremmuuden</a:t>
            </a:r>
            <a:r>
              <a:rPr lang="fi-FI" sz="1400" dirty="0" smtClean="0"/>
              <a:t>. </a:t>
            </a:r>
          </a:p>
          <a:p>
            <a:pPr lvl="2"/>
            <a:r>
              <a:rPr lang="fi-FI" sz="1400" dirty="0" smtClean="0"/>
              <a:t>Palveluntuottajien </a:t>
            </a:r>
            <a:r>
              <a:rPr lang="fi-FI" sz="1400" dirty="0"/>
              <a:t>vastauksien avulla löydettiin konkreettisia tapoja reagoida asiakkaiden esiin nostamiin kysymyksiin ja vaikuttaa siten palvelun laatuun. Vastausten muotoilun perusteella saatiin selville myös palveluntuottajan kyky muokata sanomaansa kohderyhmän mukaan ja näin edesautettiin asiakkaiden osallistumista myös jatkossa</a:t>
            </a:r>
            <a:r>
              <a:rPr lang="fi-FI" sz="1400" dirty="0" smtClean="0"/>
              <a:t>.”</a:t>
            </a:r>
            <a:endParaRPr lang="fi-FI" sz="1400" dirty="0"/>
          </a:p>
          <a:p>
            <a:pPr marL="0" indent="0">
              <a:buNone/>
            </a:pPr>
            <a:endParaRPr lang="fi-FI" sz="1400" dirty="0"/>
          </a:p>
        </p:txBody>
      </p:sp>
      <p:sp>
        <p:nvSpPr>
          <p:cNvPr id="4" name="Alatunnisteen paikkamerkki 3"/>
          <p:cNvSpPr>
            <a:spLocks noGrp="1"/>
          </p:cNvSpPr>
          <p:nvPr>
            <p:ph type="ftr" sz="quarter" idx="11"/>
          </p:nvPr>
        </p:nvSpPr>
        <p:spPr/>
        <p:txBody>
          <a:bodyPr/>
          <a:lstStyle/>
          <a:p>
            <a:r>
              <a:rPr lang="fi-FI" smtClean="0"/>
              <a:t>HANKINNAN TOTEUTUS</a:t>
            </a:r>
            <a:endParaRPr lang="fi-FI" dirty="0"/>
          </a:p>
        </p:txBody>
      </p:sp>
      <p:sp>
        <p:nvSpPr>
          <p:cNvPr id="5" name="Dian numeron paikkamerkki 4"/>
          <p:cNvSpPr>
            <a:spLocks noGrp="1"/>
          </p:cNvSpPr>
          <p:nvPr>
            <p:ph type="sldNum" sz="quarter" idx="12"/>
          </p:nvPr>
        </p:nvSpPr>
        <p:spPr/>
        <p:txBody>
          <a:bodyPr/>
          <a:lstStyle/>
          <a:p>
            <a:fld id="{0E9EC09B-81EE-4D0F-8E4F-0F6E96E51DDF}" type="slidenum">
              <a:rPr lang="fi-FI" smtClean="0"/>
              <a:t>83</a:t>
            </a:fld>
            <a:endParaRPr lang="fi-FI"/>
          </a:p>
        </p:txBody>
      </p:sp>
      <p:sp>
        <p:nvSpPr>
          <p:cNvPr id="6" name="Suorakulmio 5">
            <a:hlinkClick r:id="rId2"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pic>
        <p:nvPicPr>
          <p:cNvPr id="8" name="Kuva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55" y="-98313"/>
            <a:ext cx="1362280" cy="1280506"/>
          </a:xfrm>
          <a:prstGeom prst="rect">
            <a:avLst/>
          </a:prstGeom>
        </p:spPr>
      </p:pic>
      <p:sp>
        <p:nvSpPr>
          <p:cNvPr id="9" name="Ellipsi 8">
            <a:hlinkClick r:id="rId4"/>
          </p:cNvPr>
          <p:cNvSpPr/>
          <p:nvPr/>
        </p:nvSpPr>
        <p:spPr>
          <a:xfrm>
            <a:off x="5105413" y="4595766"/>
            <a:ext cx="1467635" cy="146763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solidFill>
                  <a:schemeClr val="tx1">
                    <a:lumMod val="75000"/>
                    <a:lumOff val="25000"/>
                  </a:schemeClr>
                </a:solidFill>
              </a:rPr>
              <a:t>Sivun lähde - Lue lisää Espoon kokemuksista </a:t>
            </a:r>
          </a:p>
        </p:txBody>
      </p:sp>
      <p:pic>
        <p:nvPicPr>
          <p:cNvPr id="10" name="Kuva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0908" y="5770918"/>
            <a:ext cx="326777" cy="326777"/>
          </a:xfrm>
          <a:prstGeom prst="rect">
            <a:avLst/>
          </a:prstGeom>
          <a:noFill/>
        </p:spPr>
      </p:pic>
    </p:spTree>
    <p:extLst>
      <p:ext uri="{BB962C8B-B14F-4D97-AF65-F5344CB8AC3E}">
        <p14:creationId xmlns:p14="http://schemas.microsoft.com/office/powerpoint/2010/main" val="1425429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Hankinnan käyttöönotto</a:t>
            </a:r>
            <a:endParaRPr lang="fi-FI" dirty="0"/>
          </a:p>
        </p:txBody>
      </p:sp>
      <p:sp>
        <p:nvSpPr>
          <p:cNvPr id="7" name="Dian numeron paikkamerkki 6"/>
          <p:cNvSpPr>
            <a:spLocks noGrp="1"/>
          </p:cNvSpPr>
          <p:nvPr>
            <p:ph type="sldNum" sz="quarter" idx="4"/>
          </p:nvPr>
        </p:nvSpPr>
        <p:spPr/>
        <p:txBody>
          <a:bodyPr/>
          <a:lstStyle/>
          <a:p>
            <a:fld id="{0DC82243-5FBE-4E9B-9815-3B80B9FB2FBB}" type="slidenum">
              <a:rPr lang="fi-FI" smtClean="0"/>
              <a:t>84</a:t>
            </a:fld>
            <a:endParaRPr lang="fi-FI"/>
          </a:p>
        </p:txBody>
      </p:sp>
      <p:pic>
        <p:nvPicPr>
          <p:cNvPr id="8" name="Kuva 7"/>
          <p:cNvPicPr>
            <a:picLocks noChangeAspect="1"/>
          </p:cNvPicPr>
          <p:nvPr/>
        </p:nvPicPr>
        <p:blipFill rotWithShape="1">
          <a:blip r:embed="rId3" cstate="print">
            <a:extLst>
              <a:ext uri="{28A0092B-C50C-407E-A947-70E740481C1C}">
                <a14:useLocalDpi xmlns:a14="http://schemas.microsoft.com/office/drawing/2010/main" val="0"/>
              </a:ext>
            </a:extLst>
          </a:blip>
          <a:srcRect l="55173" t="50825" r="21722" b="2971"/>
          <a:stretch/>
        </p:blipFill>
        <p:spPr>
          <a:xfrm>
            <a:off x="1312025" y="1694713"/>
            <a:ext cx="3441045" cy="4596818"/>
          </a:xfrm>
          <a:prstGeom prst="rect">
            <a:avLst/>
          </a:prstGeom>
        </p:spPr>
      </p:pic>
      <p:sp>
        <p:nvSpPr>
          <p:cNvPr id="11" name="Suorakulmio 10">
            <a:hlinkClick r:id="rId4"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NAVIGOINTIIN</a:t>
            </a:r>
            <a:endParaRPr lang="fi-FI" sz="1200" dirty="0"/>
          </a:p>
        </p:txBody>
      </p:sp>
      <p:pic>
        <p:nvPicPr>
          <p:cNvPr id="6" name="Kuva 5"/>
          <p:cNvPicPr>
            <a:picLocks noChangeAspect="1"/>
          </p:cNvPicPr>
          <p:nvPr/>
        </p:nvPicPr>
        <p:blipFill>
          <a:blip r:embed="rId5"/>
          <a:stretch>
            <a:fillRect/>
          </a:stretch>
        </p:blipFill>
        <p:spPr>
          <a:xfrm>
            <a:off x="3684823" y="6466984"/>
            <a:ext cx="4822354" cy="365792"/>
          </a:xfrm>
          <a:prstGeom prst="rect">
            <a:avLst/>
          </a:prstGeom>
        </p:spPr>
      </p:pic>
      <p:sp>
        <p:nvSpPr>
          <p:cNvPr id="13" name="Sisällön paikkamerkki 3"/>
          <p:cNvSpPr txBox="1">
            <a:spLocks/>
          </p:cNvSpPr>
          <p:nvPr/>
        </p:nvSpPr>
        <p:spPr>
          <a:xfrm>
            <a:off x="5508981" y="2061451"/>
            <a:ext cx="5643652" cy="1136786"/>
          </a:xfrm>
          <a:prstGeom prst="rect">
            <a:avLst/>
          </a:prstGeom>
        </p:spPr>
        <p:txBody>
          <a:bodyPr vert="horz" lIns="0" tIns="45720" rIns="0" bIns="45720" rtlCol="0">
            <a:noAutofit/>
          </a:bodyPr>
          <a:lstStyle>
            <a:lvl1pPr marL="342908" indent="-342908"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tx1">
                    <a:lumMod val="75000"/>
                    <a:lumOff val="25000"/>
                  </a:schemeClr>
                </a:solidFill>
                <a:latin typeface="+mn-lt"/>
                <a:ea typeface="+mn-ea"/>
                <a:cs typeface="+mn-cs"/>
              </a:defRPr>
            </a:lvl1pPr>
            <a:lvl2pPr marL="384058"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2pPr>
            <a:lvl3pPr marL="566942"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3pPr>
            <a:lvl4pPr marL="749827"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4pPr>
            <a:lvl5pPr marL="932711"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0" indent="0">
              <a:buClr>
                <a:schemeClr val="accent2"/>
              </a:buClr>
              <a:buNone/>
            </a:pPr>
            <a:r>
              <a:rPr lang="fi-FI" sz="1400" dirty="0"/>
              <a:t>Innovatiivisissa hankinnoissa hankinnan kohdetta kehitetään tilaajan ja toimittajan yhteisessä prosessissa </a:t>
            </a:r>
            <a:r>
              <a:rPr lang="fi-FI" sz="1400" dirty="0" smtClean="0"/>
              <a:t>sopimuskauden </a:t>
            </a:r>
            <a:r>
              <a:rPr lang="fi-FI" sz="1400" dirty="0"/>
              <a:t>alusta lähtien. </a:t>
            </a:r>
            <a:endParaRPr lang="fi-FI" sz="1400" dirty="0" smtClean="0"/>
          </a:p>
          <a:p>
            <a:pPr marL="0" indent="0">
              <a:buClr>
                <a:schemeClr val="accent2"/>
              </a:buClr>
              <a:buNone/>
            </a:pPr>
            <a:r>
              <a:rPr lang="fi-FI" sz="1400" dirty="0" smtClean="0"/>
              <a:t>Sopimuksesta tiedottaminen, sopimuksen valvonnan vastuuttaminen ja muut käynnistämistoimenpiteet ovat keskeisessä asemassa, jotta hankittu tuote tai palvelu saadaan tehokkaasti käyttöön.</a:t>
            </a:r>
            <a:endParaRPr lang="fi-FI" sz="1400" dirty="0"/>
          </a:p>
        </p:txBody>
      </p:sp>
      <p:sp>
        <p:nvSpPr>
          <p:cNvPr id="16" name="Suorakulmio 15">
            <a:hlinkClick r:id="" action="ppaction://customshow?id=29&amp;return=true"/>
          </p:cNvPr>
          <p:cNvSpPr/>
          <p:nvPr/>
        </p:nvSpPr>
        <p:spPr>
          <a:xfrm>
            <a:off x="5504296" y="3436608"/>
            <a:ext cx="6142272" cy="794943"/>
          </a:xfrm>
          <a:prstGeom prst="rect">
            <a:avLst/>
          </a:prstGeom>
          <a:noFill/>
          <a:ln>
            <a:solidFill>
              <a:srgbClr val="D54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accent2"/>
              </a:buClr>
            </a:pPr>
            <a:r>
              <a:rPr lang="fi-FI" sz="1400" b="1" dirty="0" smtClean="0">
                <a:solidFill>
                  <a:schemeClr val="tx1">
                    <a:lumMod val="75000"/>
                    <a:lumOff val="25000"/>
                  </a:schemeClr>
                </a:solidFill>
              </a:rPr>
              <a:t>Hankinnan käyttöönoton organisointi - tarkistuslista</a:t>
            </a:r>
            <a:endParaRPr lang="fi-FI" sz="1400" b="1" dirty="0">
              <a:solidFill>
                <a:schemeClr val="tx1">
                  <a:lumMod val="75000"/>
                  <a:lumOff val="25000"/>
                </a:schemeClr>
              </a:solidFill>
            </a:endParaRPr>
          </a:p>
        </p:txBody>
      </p:sp>
      <p:pic>
        <p:nvPicPr>
          <p:cNvPr id="18" name="Kuva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78635" y="3880112"/>
            <a:ext cx="335865" cy="335865"/>
          </a:xfrm>
          <a:prstGeom prst="rect">
            <a:avLst/>
          </a:prstGeom>
          <a:noFill/>
        </p:spPr>
      </p:pic>
      <p:pic>
        <p:nvPicPr>
          <p:cNvPr id="14" name="Kuva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8666" y="6499928"/>
            <a:ext cx="2323691" cy="284841"/>
          </a:xfrm>
          <a:prstGeom prst="rect">
            <a:avLst/>
          </a:prstGeom>
        </p:spPr>
      </p:pic>
    </p:spTree>
    <p:extLst>
      <p:ext uri="{BB962C8B-B14F-4D97-AF65-F5344CB8AC3E}">
        <p14:creationId xmlns:p14="http://schemas.microsoft.com/office/powerpoint/2010/main" val="85536317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b="1" i="1" dirty="0" smtClean="0"/>
              <a:t>Hankinnan käyttöönoton organisointi - tarkistuslista</a:t>
            </a:r>
            <a:endParaRPr lang="fi-FI" b="1" i="1" dirty="0"/>
          </a:p>
        </p:txBody>
      </p:sp>
      <p:sp>
        <p:nvSpPr>
          <p:cNvPr id="3" name="Sisällön paikkamerkki 2"/>
          <p:cNvSpPr>
            <a:spLocks noGrp="1"/>
          </p:cNvSpPr>
          <p:nvPr>
            <p:ph idx="1"/>
          </p:nvPr>
        </p:nvSpPr>
        <p:spPr/>
        <p:txBody>
          <a:bodyPr>
            <a:noAutofit/>
          </a:bodyPr>
          <a:lstStyle/>
          <a:p>
            <a:pPr marL="0" indent="0">
              <a:buNone/>
            </a:pPr>
            <a:r>
              <a:rPr lang="fi-FI" sz="1200" b="1" i="1" dirty="0" smtClean="0"/>
              <a:t>Toimituksen ja sopimuksen valvonnan järjestäminen</a:t>
            </a:r>
          </a:p>
          <a:p>
            <a:pPr marL="177800" indent="-177800"/>
            <a:r>
              <a:rPr lang="fi-FI" sz="1200" dirty="0"/>
              <a:t>S</a:t>
            </a:r>
            <a:r>
              <a:rPr lang="fi-FI" sz="1200" dirty="0" smtClean="0"/>
              <a:t>opimuksen valvonnan vastuuttaminen ja valvontaan kuuluvien työtehtävien selkeyttäminen</a:t>
            </a:r>
          </a:p>
          <a:p>
            <a:pPr marL="0" indent="0">
              <a:buNone/>
            </a:pPr>
            <a:endParaRPr lang="fi-FI" sz="1200" dirty="0"/>
          </a:p>
          <a:p>
            <a:pPr marL="0" indent="0">
              <a:buNone/>
            </a:pPr>
            <a:endParaRPr lang="fi-FI" sz="1200" dirty="0" smtClean="0"/>
          </a:p>
          <a:p>
            <a:pPr marL="0" indent="0">
              <a:buNone/>
            </a:pPr>
            <a:endParaRPr lang="fi-FI" sz="1200" dirty="0"/>
          </a:p>
          <a:p>
            <a:pPr marL="0" lvl="1" indent="0">
              <a:spcBef>
                <a:spcPts val="1200"/>
              </a:spcBef>
              <a:spcAft>
                <a:spcPts val="201"/>
              </a:spcAft>
              <a:buSzPct val="100000"/>
              <a:buNone/>
            </a:pPr>
            <a:r>
              <a:rPr lang="fi-FI" sz="1200" b="1" i="1" dirty="0"/>
              <a:t/>
            </a:r>
            <a:br>
              <a:rPr lang="fi-FI" sz="1200" b="1" i="1" dirty="0"/>
            </a:br>
            <a:r>
              <a:rPr lang="fi-FI" sz="1200" b="1" i="1" dirty="0" smtClean="0"/>
              <a:t>Palveluntuottajan </a:t>
            </a:r>
            <a:r>
              <a:rPr lang="fi-FI" sz="1200" b="1" i="1" dirty="0"/>
              <a:t>seuranta ja tuki palvelun käynnistämisessä</a:t>
            </a:r>
          </a:p>
          <a:p>
            <a:pPr marL="177800" indent="-177800"/>
            <a:r>
              <a:rPr lang="fi-FI" sz="1200" dirty="0" smtClean="0"/>
              <a:t>Palveluntuottajaa </a:t>
            </a:r>
            <a:r>
              <a:rPr lang="fi-FI" sz="1200" dirty="0"/>
              <a:t>on tuettava palvelutuotannon </a:t>
            </a:r>
            <a:r>
              <a:rPr lang="fi-FI" sz="1200" dirty="0" smtClean="0"/>
              <a:t>käynnistämisessä. Esimerkiksi </a:t>
            </a:r>
            <a:r>
              <a:rPr lang="fi-FI" sz="1200" dirty="0"/>
              <a:t>hyvinvointipalveluissa tilaaja voi merkittävästi </a:t>
            </a:r>
            <a:r>
              <a:rPr lang="fi-FI" sz="1200" dirty="0" smtClean="0"/>
              <a:t/>
            </a:r>
            <a:br>
              <a:rPr lang="fi-FI" sz="1200" dirty="0" smtClean="0"/>
            </a:br>
            <a:r>
              <a:rPr lang="fi-FI" sz="1200" dirty="0" smtClean="0"/>
              <a:t>edesauttaa </a:t>
            </a:r>
            <a:r>
              <a:rPr lang="fi-FI" sz="1200" dirty="0"/>
              <a:t>tuotannon käynnistymistä toimimalla välittäjänä </a:t>
            </a:r>
            <a:r>
              <a:rPr lang="fi-FI" sz="1200" dirty="0" smtClean="0"/>
              <a:t>ja hoitamalla tarvittavia lupa-asioita </a:t>
            </a:r>
            <a:r>
              <a:rPr lang="fi-FI" sz="1200" dirty="0"/>
              <a:t>aluehallintoviranomaisten suuntaan. </a:t>
            </a:r>
          </a:p>
          <a:p>
            <a:pPr marL="0" indent="0">
              <a:buNone/>
            </a:pPr>
            <a:r>
              <a:rPr lang="fi-FI" sz="1200" b="1" i="1" dirty="0" smtClean="0"/>
              <a:t>Tilaus- ja reklamaatiokäytäntöjen selkeyttäminen </a:t>
            </a:r>
            <a:endParaRPr lang="fi-FI" sz="1200" dirty="0" smtClean="0"/>
          </a:p>
          <a:p>
            <a:pPr marL="171450" lvl="1" indent="-171450">
              <a:spcBef>
                <a:spcPts val="1200"/>
              </a:spcBef>
              <a:spcAft>
                <a:spcPts val="201"/>
              </a:spcAft>
              <a:buSzPct val="100000"/>
            </a:pPr>
            <a:r>
              <a:rPr lang="fi-FI" sz="1200" dirty="0" smtClean="0"/>
              <a:t>Yhdessä tilaamisesta vastaavan henkilöstön kanssa selkeytetään tilauskäytännöt sekä täsmennetään ohjeistus reklamointitilanteisiin. </a:t>
            </a:r>
          </a:p>
          <a:p>
            <a:pPr marL="0" lvl="1" indent="0">
              <a:spcBef>
                <a:spcPts val="1200"/>
              </a:spcBef>
              <a:spcAft>
                <a:spcPts val="201"/>
              </a:spcAft>
              <a:buSzPct val="100000"/>
              <a:buNone/>
            </a:pPr>
            <a:r>
              <a:rPr lang="fi-FI" sz="1200" b="1" i="1" dirty="0" smtClean="0"/>
              <a:t>Sopimuksesta tiedottaminen</a:t>
            </a:r>
          </a:p>
          <a:p>
            <a:pPr marL="171450" lvl="1" indent="-171450">
              <a:spcBef>
                <a:spcPts val="1200"/>
              </a:spcBef>
              <a:spcAft>
                <a:spcPts val="201"/>
              </a:spcAft>
              <a:buSzPct val="100000"/>
            </a:pPr>
            <a:r>
              <a:rPr lang="fi-FI" sz="1200" dirty="0" smtClean="0"/>
              <a:t>Sopimuksesta tiedottaminen on tärkeää, jotta tietoisuus sopimuksesta leviää ja hankittu tuote tai palvelu saadaan käyttöön. </a:t>
            </a:r>
            <a:r>
              <a:rPr lang="fi-FI" sz="1200" dirty="0"/>
              <a:t>Jos kyseessä on toimittajan vaihdos, voi viestinnällä on merkittävä rooli muutosprosessin </a:t>
            </a:r>
            <a:r>
              <a:rPr lang="fi-FI" sz="1200" dirty="0" smtClean="0"/>
              <a:t>onnistumisessa.</a:t>
            </a:r>
          </a:p>
          <a:p>
            <a:pPr marL="171450" lvl="1" indent="-171450">
              <a:spcBef>
                <a:spcPts val="1200"/>
              </a:spcBef>
              <a:spcAft>
                <a:spcPts val="201"/>
              </a:spcAft>
              <a:buSzPct val="100000"/>
            </a:pPr>
            <a:r>
              <a:rPr lang="fi-FI" sz="1200" dirty="0" smtClean="0"/>
              <a:t>On ratkaistava, kuinka sopimuksesta </a:t>
            </a:r>
            <a:r>
              <a:rPr lang="fi-FI" sz="1200" dirty="0"/>
              <a:t>tiedotetaan loppukäyttäjille ja kaupungin oman palvelutoiminnan </a:t>
            </a:r>
            <a:r>
              <a:rPr lang="fi-FI" sz="1200" dirty="0" smtClean="0"/>
              <a:t>henkilöstölle. </a:t>
            </a:r>
            <a:endParaRPr lang="fi-FI" sz="1200" b="1" i="1" dirty="0"/>
          </a:p>
        </p:txBody>
      </p:sp>
      <p:sp>
        <p:nvSpPr>
          <p:cNvPr id="4" name="Dian numeron paikkamerkki 3"/>
          <p:cNvSpPr>
            <a:spLocks noGrp="1"/>
          </p:cNvSpPr>
          <p:nvPr>
            <p:ph type="sldNum" sz="quarter" idx="12"/>
          </p:nvPr>
        </p:nvSpPr>
        <p:spPr/>
        <p:txBody>
          <a:bodyPr/>
          <a:lstStyle/>
          <a:p>
            <a:fld id="{74634568-9BC7-4919-8B9B-17D578818BDC}" type="slidenum">
              <a:rPr lang="fi-FI" smtClean="0"/>
              <a:t>85</a:t>
            </a:fld>
            <a:endParaRPr lang="fi-FI"/>
          </a:p>
        </p:txBody>
      </p:sp>
      <p:sp>
        <p:nvSpPr>
          <p:cNvPr id="5" name="Alatunnisteen paikkamerkki 4"/>
          <p:cNvSpPr>
            <a:spLocks noGrp="1"/>
          </p:cNvSpPr>
          <p:nvPr>
            <p:ph type="ftr" sz="quarter" idx="11"/>
          </p:nvPr>
        </p:nvSpPr>
        <p:spPr/>
        <p:txBody>
          <a:bodyPr/>
          <a:lstStyle/>
          <a:p>
            <a:r>
              <a:rPr lang="fi-FI" smtClean="0"/>
              <a:t>HANKINNAN KÄYTTÖÖNOTTO</a:t>
            </a:r>
            <a:endParaRPr lang="fi-FI" dirty="0"/>
          </a:p>
        </p:txBody>
      </p:sp>
      <p:sp>
        <p:nvSpPr>
          <p:cNvPr id="6" name="Suorakulmio 5"/>
          <p:cNvSpPr/>
          <p:nvPr/>
        </p:nvSpPr>
        <p:spPr>
          <a:xfrm>
            <a:off x="1056640" y="1204801"/>
            <a:ext cx="9440334" cy="523220"/>
          </a:xfrm>
          <a:prstGeom prst="rect">
            <a:avLst/>
          </a:prstGeom>
        </p:spPr>
        <p:txBody>
          <a:bodyPr wrap="square">
            <a:spAutoFit/>
          </a:bodyPr>
          <a:lstStyle/>
          <a:p>
            <a:r>
              <a:rPr lang="fi-FI" sz="1400" dirty="0">
                <a:solidFill>
                  <a:schemeClr val="tx1">
                    <a:lumMod val="75000"/>
                    <a:lumOff val="25000"/>
                  </a:schemeClr>
                </a:solidFill>
              </a:rPr>
              <a:t>Hankintasopimus syntyy hankintalain mukaan, kun kirjallinen sopimus allekirjoitetaan</a:t>
            </a:r>
            <a:r>
              <a:rPr lang="fi-FI" sz="1400" dirty="0" smtClean="0">
                <a:solidFill>
                  <a:schemeClr val="tx1">
                    <a:lumMod val="75000"/>
                    <a:lumOff val="25000"/>
                  </a:schemeClr>
                </a:solidFill>
              </a:rPr>
              <a:t>. </a:t>
            </a:r>
          </a:p>
          <a:p>
            <a:r>
              <a:rPr lang="fi-FI" sz="1400" dirty="0" smtClean="0">
                <a:solidFill>
                  <a:schemeClr val="tx1">
                    <a:lumMod val="75000"/>
                    <a:lumOff val="25000"/>
                  </a:schemeClr>
                </a:solidFill>
              </a:rPr>
              <a:t>Ennen sopimuskauden alkua on huomioitava ja järjestettävä hankinnan käyttöönottoon liittyviä seikkoja. </a:t>
            </a:r>
            <a:endParaRPr lang="fi-FI" sz="1400" dirty="0">
              <a:solidFill>
                <a:schemeClr val="tx1">
                  <a:lumMod val="75000"/>
                  <a:lumOff val="25000"/>
                </a:schemeClr>
              </a:solidFill>
            </a:endParaRPr>
          </a:p>
        </p:txBody>
      </p:sp>
      <p:sp>
        <p:nvSpPr>
          <p:cNvPr id="7" name="Viisikulmio 19"/>
          <p:cNvSpPr>
            <a:spLocks noChangeArrowheads="1"/>
          </p:cNvSpPr>
          <p:nvPr/>
        </p:nvSpPr>
        <p:spPr bwMode="auto">
          <a:xfrm>
            <a:off x="471475" y="1713948"/>
            <a:ext cx="566216" cy="554396"/>
          </a:xfrm>
          <a:prstGeom prst="flowChartConnector">
            <a:avLst/>
          </a:prstGeom>
          <a:solidFill>
            <a:srgbClr val="D54B0B"/>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ltLang="fi-FI" sz="2000" dirty="0">
                <a:solidFill>
                  <a:schemeClr val="lt1"/>
                </a:solidFill>
              </a:rPr>
              <a:t>1</a:t>
            </a:r>
          </a:p>
        </p:txBody>
      </p:sp>
      <p:sp>
        <p:nvSpPr>
          <p:cNvPr id="9" name="Viisikulmio 19"/>
          <p:cNvSpPr>
            <a:spLocks noChangeArrowheads="1"/>
          </p:cNvSpPr>
          <p:nvPr/>
        </p:nvSpPr>
        <p:spPr bwMode="auto">
          <a:xfrm>
            <a:off x="471475" y="5166992"/>
            <a:ext cx="566216" cy="554396"/>
          </a:xfrm>
          <a:prstGeom prst="flowChartConnector">
            <a:avLst/>
          </a:prstGeom>
          <a:solidFill>
            <a:srgbClr val="D54B0B"/>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ltLang="fi-FI" sz="2000" dirty="0" smtClean="0">
                <a:solidFill>
                  <a:schemeClr val="lt1"/>
                </a:solidFill>
              </a:rPr>
              <a:t>4</a:t>
            </a:r>
            <a:endParaRPr lang="fi-FI" altLang="fi-FI" sz="2000" dirty="0">
              <a:solidFill>
                <a:schemeClr val="lt1"/>
              </a:solidFill>
            </a:endParaRPr>
          </a:p>
        </p:txBody>
      </p:sp>
      <p:sp>
        <p:nvSpPr>
          <p:cNvPr id="10" name="Viisikulmio 19"/>
          <p:cNvSpPr>
            <a:spLocks noChangeArrowheads="1"/>
          </p:cNvSpPr>
          <p:nvPr/>
        </p:nvSpPr>
        <p:spPr bwMode="auto">
          <a:xfrm>
            <a:off x="471475" y="3562412"/>
            <a:ext cx="566216" cy="554396"/>
          </a:xfrm>
          <a:prstGeom prst="flowChartConnector">
            <a:avLst/>
          </a:prstGeom>
          <a:solidFill>
            <a:srgbClr val="D54B0B"/>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ltLang="fi-FI" sz="2000" dirty="0">
                <a:solidFill>
                  <a:schemeClr val="lt1"/>
                </a:solidFill>
              </a:rPr>
              <a:t>2</a:t>
            </a:r>
          </a:p>
        </p:txBody>
      </p:sp>
      <p:sp>
        <p:nvSpPr>
          <p:cNvPr id="11" name="Suorakulmio 10"/>
          <p:cNvSpPr/>
          <p:nvPr/>
        </p:nvSpPr>
        <p:spPr>
          <a:xfrm>
            <a:off x="1561482" y="2433433"/>
            <a:ext cx="4500651" cy="1088962"/>
          </a:xfrm>
          <a:prstGeom prst="rect">
            <a:avLst/>
          </a:prstGeom>
          <a:solidFill>
            <a:schemeClr val="bg1"/>
          </a:solidFill>
          <a:ln w="38100">
            <a:solidFill>
              <a:srgbClr val="E06D4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fi-FI" sz="1200" dirty="0">
                <a:solidFill>
                  <a:schemeClr val="tx1">
                    <a:lumMod val="75000"/>
                    <a:lumOff val="25000"/>
                  </a:schemeClr>
                </a:solidFill>
              </a:rPr>
              <a:t>Palvelutoimituksen valvontaan kuuluu </a:t>
            </a:r>
          </a:p>
          <a:p>
            <a:pPr marL="342900" indent="-342900">
              <a:buFont typeface="+mj-lt"/>
              <a:buAutoNum type="arabicPeriod"/>
            </a:pPr>
            <a:r>
              <a:rPr lang="fi-FI" sz="1200" dirty="0">
                <a:solidFill>
                  <a:schemeClr val="tx1">
                    <a:lumMod val="75000"/>
                    <a:lumOff val="25000"/>
                  </a:schemeClr>
                </a:solidFill>
              </a:rPr>
              <a:t>seurantajärjestelmien luominen ja </a:t>
            </a:r>
            <a:r>
              <a:rPr lang="fi-FI" sz="1200" dirty="0" smtClean="0">
                <a:solidFill>
                  <a:schemeClr val="tx1">
                    <a:lumMod val="75000"/>
                    <a:lumOff val="25000"/>
                  </a:schemeClr>
                </a:solidFill>
              </a:rPr>
              <a:t>ylläpito, </a:t>
            </a:r>
            <a:endParaRPr lang="fi-FI" sz="1200" dirty="0">
              <a:solidFill>
                <a:schemeClr val="tx1">
                  <a:lumMod val="75000"/>
                  <a:lumOff val="25000"/>
                </a:schemeClr>
              </a:solidFill>
            </a:endParaRPr>
          </a:p>
          <a:p>
            <a:pPr marL="342900" indent="-342900">
              <a:buFont typeface="+mj-lt"/>
              <a:buAutoNum type="arabicPeriod"/>
            </a:pPr>
            <a:r>
              <a:rPr lang="fi-FI" sz="1200" dirty="0">
                <a:solidFill>
                  <a:schemeClr val="tx1">
                    <a:lumMod val="75000"/>
                    <a:lumOff val="25000"/>
                  </a:schemeClr>
                </a:solidFill>
              </a:rPr>
              <a:t>seurantakokouksiin osallistuminen, </a:t>
            </a:r>
          </a:p>
          <a:p>
            <a:pPr marL="342900" indent="-342900">
              <a:buFont typeface="+mj-lt"/>
              <a:buAutoNum type="arabicPeriod"/>
            </a:pPr>
            <a:r>
              <a:rPr lang="fi-FI" sz="1200" dirty="0">
                <a:solidFill>
                  <a:schemeClr val="tx1">
                    <a:lumMod val="75000"/>
                    <a:lumOff val="25000"/>
                  </a:schemeClr>
                </a:solidFill>
              </a:rPr>
              <a:t>palvelutuotannon sisällön ja laadun seuranta sekä </a:t>
            </a:r>
          </a:p>
          <a:p>
            <a:pPr marL="342900" indent="-342900">
              <a:buFont typeface="+mj-lt"/>
              <a:buAutoNum type="arabicPeriod"/>
            </a:pPr>
            <a:r>
              <a:rPr lang="fi-FI" sz="1200" dirty="0">
                <a:solidFill>
                  <a:schemeClr val="tx1">
                    <a:lumMod val="75000"/>
                    <a:lumOff val="25000"/>
                  </a:schemeClr>
                </a:solidFill>
              </a:rPr>
              <a:t>muu yhteydenpito ja viestintä sopimuksessa sovitulla tavalla. </a:t>
            </a:r>
          </a:p>
        </p:txBody>
      </p:sp>
      <p:sp>
        <p:nvSpPr>
          <p:cNvPr id="12" name="Suorakulmio 11"/>
          <p:cNvSpPr/>
          <p:nvPr/>
        </p:nvSpPr>
        <p:spPr>
          <a:xfrm>
            <a:off x="6183282" y="2433433"/>
            <a:ext cx="4535518" cy="1088962"/>
          </a:xfrm>
          <a:prstGeom prst="rect">
            <a:avLst/>
          </a:prstGeom>
          <a:solidFill>
            <a:schemeClr val="bg1"/>
          </a:solidFill>
          <a:ln w="38100">
            <a:solidFill>
              <a:srgbClr val="E06D4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fi-FI" sz="1200" dirty="0" smtClean="0">
                <a:solidFill>
                  <a:schemeClr val="tx1">
                    <a:lumMod val="75000"/>
                    <a:lumOff val="25000"/>
                  </a:schemeClr>
                </a:solidFill>
              </a:rPr>
              <a:t>Valvonnasta vastuullisen on </a:t>
            </a:r>
            <a:r>
              <a:rPr lang="fi-FI" sz="1200" dirty="0">
                <a:solidFill>
                  <a:schemeClr val="tx1">
                    <a:lumMod val="75000"/>
                    <a:lumOff val="25000"/>
                  </a:schemeClr>
                </a:solidFill>
              </a:rPr>
              <a:t>seurattava hankinnan edistymistä ja ennustetta sisällön ja aikataulun osalta joko toimittajan raporttien pohjalta tai palvelun seurantakokouksissa. Tähän tehtävään on varattava riittävästi aikaa ja henkilöllä tulee olla tieto sopimuksen sisällöstä ja kokemusta valvottavista seikoista. </a:t>
            </a:r>
          </a:p>
        </p:txBody>
      </p:sp>
      <p:pic>
        <p:nvPicPr>
          <p:cNvPr id="13" name="Kuva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55" y="-98313"/>
            <a:ext cx="1362280" cy="1280506"/>
          </a:xfrm>
          <a:prstGeom prst="rect">
            <a:avLst/>
          </a:prstGeom>
        </p:spPr>
      </p:pic>
      <p:sp>
        <p:nvSpPr>
          <p:cNvPr id="14" name="Ellipsi 13">
            <a:hlinkClick r:id="" action="ppaction://customshow?id=30&amp;return=true"/>
          </p:cNvPr>
          <p:cNvSpPr/>
          <p:nvPr/>
        </p:nvSpPr>
        <p:spPr>
          <a:xfrm>
            <a:off x="9907453" y="3640108"/>
            <a:ext cx="2031999" cy="2031999"/>
          </a:xfrm>
          <a:prstGeom prst="ellipse">
            <a:avLst/>
          </a:prstGeom>
          <a:solidFill>
            <a:srgbClr val="D54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300" dirty="0" smtClean="0"/>
              <a:t>Case-esimerkki aloitus-tapaamisesta palveluntuottajan kanssa</a:t>
            </a:r>
            <a:endParaRPr lang="fi-FI" sz="1300" dirty="0"/>
          </a:p>
        </p:txBody>
      </p:sp>
      <p:pic>
        <p:nvPicPr>
          <p:cNvPr id="16" name="Kuva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3144" y="5250511"/>
            <a:ext cx="335865" cy="335865"/>
          </a:xfrm>
          <a:prstGeom prst="rect">
            <a:avLst/>
          </a:prstGeom>
          <a:noFill/>
        </p:spPr>
      </p:pic>
      <p:sp>
        <p:nvSpPr>
          <p:cNvPr id="15" name="Viisikulmio 19"/>
          <p:cNvSpPr>
            <a:spLocks noChangeArrowheads="1"/>
          </p:cNvSpPr>
          <p:nvPr/>
        </p:nvSpPr>
        <p:spPr bwMode="auto">
          <a:xfrm>
            <a:off x="471475" y="4417466"/>
            <a:ext cx="566216" cy="554396"/>
          </a:xfrm>
          <a:prstGeom prst="flowChartConnector">
            <a:avLst/>
          </a:prstGeom>
          <a:solidFill>
            <a:srgbClr val="D54B0B"/>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ltLang="fi-FI" sz="2000" dirty="0">
                <a:solidFill>
                  <a:schemeClr val="lt1"/>
                </a:solidFill>
              </a:rPr>
              <a:t>3</a:t>
            </a:r>
          </a:p>
        </p:txBody>
      </p:sp>
      <p:sp>
        <p:nvSpPr>
          <p:cNvPr id="18" name="Suorakulmio 17">
            <a:hlinkClick r:id="rId4"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Tree>
    <p:extLst>
      <p:ext uri="{BB962C8B-B14F-4D97-AF65-F5344CB8AC3E}">
        <p14:creationId xmlns:p14="http://schemas.microsoft.com/office/powerpoint/2010/main" val="3376701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Organisointi – esimerkkinä aloitustapaaminen</a:t>
            </a:r>
            <a:endParaRPr lang="fi-FI" dirty="0"/>
          </a:p>
        </p:txBody>
      </p:sp>
      <p:sp>
        <p:nvSpPr>
          <p:cNvPr id="3" name="Sisällön paikkamerkki 2"/>
          <p:cNvSpPr>
            <a:spLocks noGrp="1"/>
          </p:cNvSpPr>
          <p:nvPr>
            <p:ph idx="1"/>
          </p:nvPr>
        </p:nvSpPr>
        <p:spPr>
          <a:xfrm>
            <a:off x="978746" y="2658534"/>
            <a:ext cx="10935164" cy="3598334"/>
          </a:xfrm>
        </p:spPr>
        <p:txBody>
          <a:bodyPr>
            <a:noAutofit/>
          </a:bodyPr>
          <a:lstStyle/>
          <a:p>
            <a:pPr marL="0" indent="0">
              <a:buNone/>
            </a:pPr>
            <a:r>
              <a:rPr lang="fi-FI" sz="1400" dirty="0" smtClean="0"/>
              <a:t>Järjestä valitun tuottajan kanssa aloitustapaaminen, jossa </a:t>
            </a:r>
          </a:p>
          <a:p>
            <a:pPr lvl="1">
              <a:buFont typeface="Wingdings" panose="05000000000000000000" pitchFamily="2" charset="2"/>
              <a:buChar char="Ø"/>
            </a:pPr>
            <a:r>
              <a:rPr lang="fi-FI" sz="1400" dirty="0" smtClean="0"/>
              <a:t>käydään läpi </a:t>
            </a:r>
            <a:r>
              <a:rPr lang="fi-FI" sz="1400" b="1" dirty="0" smtClean="0"/>
              <a:t>sopimuksen sisältö</a:t>
            </a:r>
            <a:endParaRPr lang="fi-FI" sz="1400" dirty="0" smtClean="0"/>
          </a:p>
          <a:p>
            <a:pPr lvl="1">
              <a:buFont typeface="Wingdings" panose="05000000000000000000" pitchFamily="2" charset="2"/>
              <a:buChar char="Ø"/>
            </a:pPr>
            <a:r>
              <a:rPr lang="fi-FI" sz="1400" dirty="0" smtClean="0"/>
              <a:t>sovitaan </a:t>
            </a:r>
            <a:r>
              <a:rPr lang="fi-FI" sz="1400" b="1" dirty="0" smtClean="0"/>
              <a:t>käytännöt</a:t>
            </a:r>
            <a:r>
              <a:rPr lang="fi-FI" sz="1400" dirty="0" smtClean="0"/>
              <a:t> esimerkiksi raportoinnille, yhteydenpidolle ja muille yhteistyön tavoille</a:t>
            </a:r>
          </a:p>
          <a:p>
            <a:pPr lvl="1">
              <a:buFont typeface="Wingdings" panose="05000000000000000000" pitchFamily="2" charset="2"/>
              <a:buChar char="Ø"/>
            </a:pPr>
            <a:r>
              <a:rPr lang="fi-FI" sz="1400" dirty="0" smtClean="0"/>
              <a:t>sovitaan suoritustavoitteisiin kytketyn </a:t>
            </a:r>
            <a:r>
              <a:rPr lang="fi-FI" sz="1400" b="1" dirty="0" smtClean="0"/>
              <a:t>kannustinjärjestelmän</a:t>
            </a:r>
            <a:r>
              <a:rPr lang="fi-FI" sz="1400" dirty="0" smtClean="0"/>
              <a:t> toiminnasta. </a:t>
            </a:r>
          </a:p>
          <a:p>
            <a:pPr marL="160023" indent="0">
              <a:buNone/>
            </a:pPr>
            <a:endParaRPr lang="fi-FI" sz="1400" dirty="0"/>
          </a:p>
          <a:p>
            <a:pPr marL="0" indent="0">
              <a:buNone/>
            </a:pPr>
            <a:r>
              <a:rPr lang="fi-FI" sz="1400" dirty="0" smtClean="0"/>
              <a:t>Lastensuojelun </a:t>
            </a:r>
            <a:r>
              <a:rPr lang="fi-FI" sz="1400" dirty="0"/>
              <a:t>tehostetun perhetyön hankinnassa palveluntuottajat tulivat esittäytymään sopimuskauden alussa. </a:t>
            </a:r>
            <a:br>
              <a:rPr lang="fi-FI" sz="1400" dirty="0"/>
            </a:br>
            <a:r>
              <a:rPr lang="fi-FI" sz="1400" dirty="0"/>
              <a:t>Tällä tavoin mahdollistettiin </a:t>
            </a:r>
            <a:r>
              <a:rPr lang="fi-FI" sz="1400" dirty="0" err="1"/>
              <a:t>sosiaali</a:t>
            </a:r>
            <a:r>
              <a:rPr lang="fi-FI" sz="1400" dirty="0"/>
              <a:t>- ja perhetyöntekijöiden ja tuottajien kohtaaminen. </a:t>
            </a:r>
          </a:p>
          <a:p>
            <a:pPr marL="201173" lvl="1" indent="0">
              <a:buNone/>
            </a:pPr>
            <a:r>
              <a:rPr lang="fi-FI" sz="1400" b="1" dirty="0" smtClean="0"/>
              <a:t>Havainnot</a:t>
            </a:r>
            <a:r>
              <a:rPr lang="fi-FI" sz="1400" dirty="0" smtClean="0"/>
              <a:t>:</a:t>
            </a:r>
          </a:p>
          <a:p>
            <a:pPr lvl="1">
              <a:buFont typeface="Wingdings" panose="05000000000000000000" pitchFamily="2" charset="2"/>
              <a:buChar char="Ø"/>
            </a:pPr>
            <a:r>
              <a:rPr lang="fi-FI" sz="1400" dirty="0" smtClean="0"/>
              <a:t>Kontaktin </a:t>
            </a:r>
            <a:r>
              <a:rPr lang="fi-FI" sz="1400" dirty="0"/>
              <a:t>luonti on tärkeää, jotta </a:t>
            </a:r>
            <a:r>
              <a:rPr lang="fi-FI" sz="1400" dirty="0" smtClean="0"/>
              <a:t>kaupungin työntekijä saa tietoa tuottajista. Näin asiakkaiden osoittaminen tuottajille helpottuu.</a:t>
            </a:r>
          </a:p>
          <a:p>
            <a:pPr lvl="1">
              <a:buFont typeface="Wingdings" panose="05000000000000000000" pitchFamily="2" charset="2"/>
              <a:buChar char="Ø"/>
            </a:pPr>
            <a:r>
              <a:rPr lang="fi-FI" sz="1400" dirty="0" smtClean="0"/>
              <a:t>Osto-osaaminen lisääntyy, </a:t>
            </a:r>
            <a:r>
              <a:rPr lang="fi-FI" sz="1400" dirty="0"/>
              <a:t>kun työntekijät ovat mukana prosessissa. </a:t>
            </a:r>
            <a:endParaRPr lang="fi-FI" sz="1400" dirty="0" smtClean="0"/>
          </a:p>
          <a:p>
            <a:pPr lvl="1">
              <a:buFont typeface="Wingdings" panose="05000000000000000000" pitchFamily="2" charset="2"/>
              <a:buChar char="Ø"/>
            </a:pPr>
            <a:r>
              <a:rPr lang="fi-FI" sz="1400" dirty="0" smtClean="0"/>
              <a:t>Palveluntuottajista</a:t>
            </a:r>
            <a:r>
              <a:rPr lang="fi-FI" sz="1400" dirty="0"/>
              <a:t>, heidän osaamisista ja yhteystiedoista </a:t>
            </a:r>
            <a:r>
              <a:rPr lang="fi-FI" sz="1400" dirty="0" smtClean="0"/>
              <a:t>tulee ylläpitää ajantasaista tiedostoa. </a:t>
            </a:r>
          </a:p>
          <a:p>
            <a:pPr lvl="1">
              <a:buFont typeface="Wingdings" panose="05000000000000000000" pitchFamily="2" charset="2"/>
              <a:buChar char="Ø"/>
            </a:pPr>
            <a:r>
              <a:rPr lang="fi-FI" sz="1400" dirty="0" smtClean="0"/>
              <a:t>Sopimuskaudelle on luotava käytännöt </a:t>
            </a:r>
            <a:r>
              <a:rPr lang="fi-FI" sz="1400" dirty="0"/>
              <a:t>palveluntuottajien </a:t>
            </a:r>
            <a:r>
              <a:rPr lang="fi-FI" sz="1400" dirty="0" smtClean="0"/>
              <a:t>kanssa: säännölliset tapaamiset, toiminnasta raportoiminen, raporttien läpikäyminen.</a:t>
            </a:r>
            <a:r>
              <a:rPr lang="fi-FI" dirty="0" smtClean="0"/>
              <a:t> </a:t>
            </a:r>
            <a:endParaRPr lang="fi-FI" dirty="0"/>
          </a:p>
        </p:txBody>
      </p:sp>
      <p:sp>
        <p:nvSpPr>
          <p:cNvPr id="4" name="Dian numeron paikkamerkki 3"/>
          <p:cNvSpPr>
            <a:spLocks noGrp="1"/>
          </p:cNvSpPr>
          <p:nvPr>
            <p:ph type="sldNum" sz="quarter" idx="12"/>
          </p:nvPr>
        </p:nvSpPr>
        <p:spPr/>
        <p:txBody>
          <a:bodyPr/>
          <a:lstStyle/>
          <a:p>
            <a:fld id="{74634568-9BC7-4919-8B9B-17D578818BDC}" type="slidenum">
              <a:rPr lang="fi-FI" smtClean="0"/>
              <a:t>86</a:t>
            </a:fld>
            <a:endParaRPr lang="fi-FI"/>
          </a:p>
        </p:txBody>
      </p:sp>
      <p:sp>
        <p:nvSpPr>
          <p:cNvPr id="5" name="Alatunnisteen paikkamerkki 4"/>
          <p:cNvSpPr>
            <a:spLocks noGrp="1"/>
          </p:cNvSpPr>
          <p:nvPr>
            <p:ph type="ftr" sz="quarter" idx="11"/>
          </p:nvPr>
        </p:nvSpPr>
        <p:spPr/>
        <p:txBody>
          <a:bodyPr/>
          <a:lstStyle/>
          <a:p>
            <a:r>
              <a:rPr lang="fi-FI" dirty="0" smtClean="0"/>
              <a:t>HANKINNAN KÄYTTÖÖNOTTO</a:t>
            </a:r>
            <a:endParaRPr lang="fi-FI" dirty="0"/>
          </a:p>
        </p:txBody>
      </p:sp>
      <p:sp>
        <p:nvSpPr>
          <p:cNvPr id="8" name="Tekstiruutu 7"/>
          <p:cNvSpPr txBox="1"/>
          <p:nvPr/>
        </p:nvSpPr>
        <p:spPr>
          <a:xfrm>
            <a:off x="891614" y="2346047"/>
            <a:ext cx="2532102" cy="338554"/>
          </a:xfrm>
          <a:prstGeom prst="rect">
            <a:avLst/>
          </a:prstGeom>
          <a:noFill/>
        </p:spPr>
        <p:txBody>
          <a:bodyPr wrap="square" rtlCol="0">
            <a:spAutoFit/>
          </a:bodyPr>
          <a:lstStyle/>
          <a:p>
            <a:r>
              <a:rPr lang="fi-FI" sz="1600" b="1" i="1" dirty="0" smtClean="0">
                <a:solidFill>
                  <a:schemeClr val="tx1">
                    <a:lumMod val="75000"/>
                    <a:lumOff val="25000"/>
                  </a:schemeClr>
                </a:solidFill>
              </a:rPr>
              <a:t>Aloitustapaaminen</a:t>
            </a:r>
            <a:endParaRPr lang="fi-FI" sz="1600" b="1" i="1" dirty="0">
              <a:solidFill>
                <a:schemeClr val="tx1">
                  <a:lumMod val="75000"/>
                  <a:lumOff val="25000"/>
                </a:schemeClr>
              </a:solidFill>
            </a:endParaRPr>
          </a:p>
        </p:txBody>
      </p:sp>
      <p:sp>
        <p:nvSpPr>
          <p:cNvPr id="9" name="Suorakulmio 8"/>
          <p:cNvSpPr/>
          <p:nvPr/>
        </p:nvSpPr>
        <p:spPr>
          <a:xfrm>
            <a:off x="978746" y="1456800"/>
            <a:ext cx="9740054" cy="787788"/>
          </a:xfrm>
          <a:prstGeom prst="rect">
            <a:avLst/>
          </a:prstGeom>
          <a:solidFill>
            <a:schemeClr val="bg1"/>
          </a:solidFill>
          <a:ln w="38100">
            <a:solidFill>
              <a:srgbClr val="E06D4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fi-FI" sz="1400" dirty="0">
                <a:solidFill>
                  <a:schemeClr val="tx1">
                    <a:lumMod val="75000"/>
                    <a:lumOff val="25000"/>
                  </a:schemeClr>
                </a:solidFill>
              </a:rPr>
              <a:t>Hankinnan kohteesta riippuen on tärkeää, että tilaamisesta sopimuskaudella </a:t>
            </a:r>
            <a:r>
              <a:rPr lang="fi-FI" sz="1400" dirty="0" smtClean="0">
                <a:solidFill>
                  <a:schemeClr val="tx1">
                    <a:lumMod val="75000"/>
                    <a:lumOff val="25000"/>
                  </a:schemeClr>
                </a:solidFill>
              </a:rPr>
              <a:t>vastaavilla henkilöillä on tilaisuus </a:t>
            </a:r>
            <a:r>
              <a:rPr lang="fi-FI" sz="1400" dirty="0">
                <a:solidFill>
                  <a:schemeClr val="tx1">
                    <a:lumMod val="75000"/>
                    <a:lumOff val="25000"/>
                  </a:schemeClr>
                </a:solidFill>
              </a:rPr>
              <a:t>tutustua </a:t>
            </a:r>
            <a:r>
              <a:rPr lang="fi-FI" sz="1400" dirty="0" smtClean="0">
                <a:solidFill>
                  <a:schemeClr val="tx1">
                    <a:lumMod val="75000"/>
                    <a:lumOff val="25000"/>
                  </a:schemeClr>
                </a:solidFill>
              </a:rPr>
              <a:t>toimittajiin. </a:t>
            </a:r>
            <a:br>
              <a:rPr lang="fi-FI" sz="1400" dirty="0" smtClean="0">
                <a:solidFill>
                  <a:schemeClr val="tx1">
                    <a:lumMod val="75000"/>
                    <a:lumOff val="25000"/>
                  </a:schemeClr>
                </a:solidFill>
              </a:rPr>
            </a:br>
            <a:r>
              <a:rPr lang="fi-FI" sz="1400" dirty="0" smtClean="0">
                <a:solidFill>
                  <a:schemeClr val="tx1">
                    <a:lumMod val="75000"/>
                    <a:lumOff val="25000"/>
                  </a:schemeClr>
                </a:solidFill>
              </a:rPr>
              <a:t>Näin </a:t>
            </a:r>
            <a:r>
              <a:rPr lang="fi-FI" sz="1400" dirty="0">
                <a:solidFill>
                  <a:schemeClr val="tx1">
                    <a:lumMod val="75000"/>
                    <a:lumOff val="25000"/>
                  </a:schemeClr>
                </a:solidFill>
              </a:rPr>
              <a:t>esimerkiksi käytännön toiminnan pelisääntöjä voidaan kehittää ja sopia yhdessä. Tämä voidaan toteuttaa aloitustapaamisen yhteydessä tai erillisenä tilaisuutena.</a:t>
            </a:r>
          </a:p>
        </p:txBody>
      </p:sp>
      <p:sp>
        <p:nvSpPr>
          <p:cNvPr id="11" name="Tekstiruutu 10"/>
          <p:cNvSpPr txBox="1"/>
          <p:nvPr/>
        </p:nvSpPr>
        <p:spPr>
          <a:xfrm>
            <a:off x="891614" y="3848455"/>
            <a:ext cx="2532102" cy="338554"/>
          </a:xfrm>
          <a:prstGeom prst="rect">
            <a:avLst/>
          </a:prstGeom>
          <a:noFill/>
        </p:spPr>
        <p:txBody>
          <a:bodyPr wrap="square" rtlCol="0">
            <a:spAutoFit/>
          </a:bodyPr>
          <a:lstStyle/>
          <a:p>
            <a:r>
              <a:rPr lang="fi-FI" sz="1600" b="1" i="1" dirty="0" smtClean="0">
                <a:solidFill>
                  <a:schemeClr val="tx1">
                    <a:lumMod val="75000"/>
                    <a:lumOff val="25000"/>
                  </a:schemeClr>
                </a:solidFill>
              </a:rPr>
              <a:t>Esimerkki</a:t>
            </a:r>
            <a:endParaRPr lang="fi-FI" sz="1600" b="1" i="1" dirty="0">
              <a:solidFill>
                <a:schemeClr val="tx1">
                  <a:lumMod val="75000"/>
                  <a:lumOff val="25000"/>
                </a:schemeClr>
              </a:solidFill>
            </a:endParaRPr>
          </a:p>
        </p:txBody>
      </p:sp>
      <p:pic>
        <p:nvPicPr>
          <p:cNvPr id="12" name="Kuva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55" y="-98313"/>
            <a:ext cx="1362280" cy="1280506"/>
          </a:xfrm>
          <a:prstGeom prst="rect">
            <a:avLst/>
          </a:prstGeom>
        </p:spPr>
      </p:pic>
      <p:sp>
        <p:nvSpPr>
          <p:cNvPr id="13" name="Suorakulmio 12">
            <a:hlinkClick r:id="rId3"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Tree>
    <p:extLst>
      <p:ext uri="{BB962C8B-B14F-4D97-AF65-F5344CB8AC3E}">
        <p14:creationId xmlns:p14="http://schemas.microsoft.com/office/powerpoint/2010/main" val="146653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039369" y="599452"/>
            <a:ext cx="7845324" cy="409460"/>
          </a:xfrm>
        </p:spPr>
        <p:txBody>
          <a:bodyPr/>
          <a:lstStyle/>
          <a:p>
            <a:r>
              <a:rPr lang="fi-FI" dirty="0" smtClean="0"/>
              <a:t>Sopimuksen aikainen toiminta</a:t>
            </a:r>
            <a:endParaRPr lang="fi-FI" dirty="0"/>
          </a:p>
        </p:txBody>
      </p:sp>
      <p:sp>
        <p:nvSpPr>
          <p:cNvPr id="6" name="Alatunnisteen paikkamerkki 5"/>
          <p:cNvSpPr>
            <a:spLocks noGrp="1"/>
          </p:cNvSpPr>
          <p:nvPr>
            <p:ph type="ftr" sz="quarter" idx="3"/>
          </p:nvPr>
        </p:nvSpPr>
        <p:spPr/>
        <p:txBody>
          <a:bodyPr/>
          <a:lstStyle/>
          <a:p>
            <a:r>
              <a:rPr lang="fi-FI" dirty="0" smtClean="0"/>
              <a:t>SOPIMUKSEN AIKAINEN TOIMINTA</a:t>
            </a:r>
            <a:endParaRPr lang="fi-FI" dirty="0"/>
          </a:p>
        </p:txBody>
      </p:sp>
      <p:sp>
        <p:nvSpPr>
          <p:cNvPr id="7" name="Dian numeron paikkamerkki 6"/>
          <p:cNvSpPr>
            <a:spLocks noGrp="1"/>
          </p:cNvSpPr>
          <p:nvPr>
            <p:ph type="sldNum" sz="quarter" idx="4"/>
          </p:nvPr>
        </p:nvSpPr>
        <p:spPr/>
        <p:txBody>
          <a:bodyPr/>
          <a:lstStyle/>
          <a:p>
            <a:fld id="{0DC82243-5FBE-4E9B-9815-3B80B9FB2FBB}" type="slidenum">
              <a:rPr lang="fi-FI" smtClean="0"/>
              <a:t>87</a:t>
            </a:fld>
            <a:endParaRPr lang="fi-FI"/>
          </a:p>
        </p:txBody>
      </p:sp>
      <p:pic>
        <p:nvPicPr>
          <p:cNvPr id="8" name="Kuva 7"/>
          <p:cNvPicPr>
            <a:picLocks noChangeAspect="1"/>
          </p:cNvPicPr>
          <p:nvPr/>
        </p:nvPicPr>
        <p:blipFill rotWithShape="1">
          <a:blip r:embed="rId3" cstate="print">
            <a:extLst>
              <a:ext uri="{28A0092B-C50C-407E-A947-70E740481C1C}">
                <a14:useLocalDpi xmlns:a14="http://schemas.microsoft.com/office/drawing/2010/main" val="0"/>
              </a:ext>
            </a:extLst>
          </a:blip>
          <a:srcRect l="26514" t="50825" r="45267" b="5084"/>
          <a:stretch/>
        </p:blipFill>
        <p:spPr>
          <a:xfrm>
            <a:off x="1204111" y="1829075"/>
            <a:ext cx="4282289" cy="4469640"/>
          </a:xfrm>
          <a:prstGeom prst="rect">
            <a:avLst/>
          </a:prstGeom>
        </p:spPr>
      </p:pic>
      <p:sp>
        <p:nvSpPr>
          <p:cNvPr id="11" name="Suorakulmio 10">
            <a:hlinkClick r:id="rId4"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NAVIGOINTIIN</a:t>
            </a:r>
            <a:endParaRPr lang="fi-FI" sz="1200" dirty="0"/>
          </a:p>
        </p:txBody>
      </p:sp>
      <p:sp>
        <p:nvSpPr>
          <p:cNvPr id="13" name="Sisällön paikkamerkki 3"/>
          <p:cNvSpPr txBox="1">
            <a:spLocks/>
          </p:cNvSpPr>
          <p:nvPr/>
        </p:nvSpPr>
        <p:spPr>
          <a:xfrm>
            <a:off x="5498810" y="2185938"/>
            <a:ext cx="5643652" cy="761959"/>
          </a:xfrm>
          <a:prstGeom prst="rect">
            <a:avLst/>
          </a:prstGeom>
        </p:spPr>
        <p:txBody>
          <a:bodyPr vert="horz" lIns="0" tIns="45720" rIns="0" bIns="45720" rtlCol="0">
            <a:noAutofit/>
          </a:bodyPr>
          <a:lstStyle>
            <a:lvl1pPr marL="342908" indent="-342908"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Char char="•"/>
              <a:defRPr sz="1401" kern="1200">
                <a:solidFill>
                  <a:schemeClr val="tx1">
                    <a:lumMod val="75000"/>
                    <a:lumOff val="25000"/>
                  </a:schemeClr>
                </a:solidFill>
                <a:latin typeface="+mn-lt"/>
                <a:ea typeface="+mn-ea"/>
                <a:cs typeface="+mn-cs"/>
              </a:defRPr>
            </a:lvl1pPr>
            <a:lvl2pPr marL="384058"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2pPr>
            <a:lvl3pPr marL="566942"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3pPr>
            <a:lvl4pPr marL="749827"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4pPr>
            <a:lvl5pPr marL="932711" indent="-182885" algn="l" defTabSz="914423" rtl="0" eaLnBrk="1" latinLnBrk="0" hangingPunct="1">
              <a:lnSpc>
                <a:spcPct val="90000"/>
              </a:lnSpc>
              <a:spcBef>
                <a:spcPts val="201"/>
              </a:spcBef>
              <a:spcAft>
                <a:spcPts val="400"/>
              </a:spcAft>
              <a:buClr>
                <a:schemeClr val="accent1"/>
              </a:buClr>
              <a:buFont typeface="Arial" panose="020B0604020202020204" pitchFamily="34" charset="0"/>
              <a:buChar char="•"/>
              <a:defRPr sz="1401" kern="1200">
                <a:solidFill>
                  <a:schemeClr val="tx1">
                    <a:lumMod val="75000"/>
                    <a:lumOff val="25000"/>
                  </a:schemeClr>
                </a:solidFill>
                <a:latin typeface="+mn-lt"/>
                <a:ea typeface="+mn-ea"/>
                <a:cs typeface="+mn-cs"/>
              </a:defRPr>
            </a:lvl5pPr>
            <a:lvl6pPr marL="110002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3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38"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43" indent="-228606" algn="l" defTabSz="914423"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0" indent="0">
              <a:buClr>
                <a:schemeClr val="accent2"/>
              </a:buClr>
              <a:buNone/>
            </a:pPr>
            <a:r>
              <a:rPr lang="fi-FI" dirty="0"/>
              <a:t>Sopimuskaudella on </a:t>
            </a:r>
            <a:r>
              <a:rPr lang="fi-FI" dirty="0" smtClean="0"/>
              <a:t>varmistuttava, että </a:t>
            </a:r>
            <a:r>
              <a:rPr lang="fi-FI" dirty="0"/>
              <a:t>asetetut tavoitteet </a:t>
            </a:r>
            <a:r>
              <a:rPr lang="fi-FI" dirty="0" smtClean="0"/>
              <a:t>saavutetaan ja toimintaa kehitetään tilaajan ja toimittajan yhteistyössä.</a:t>
            </a:r>
            <a:endParaRPr lang="fi-FI" sz="1400" dirty="0"/>
          </a:p>
        </p:txBody>
      </p:sp>
      <p:sp>
        <p:nvSpPr>
          <p:cNvPr id="16" name="Suorakulmio 15">
            <a:hlinkClick r:id="" action="ppaction://customshow?id=31&amp;return=true"/>
          </p:cNvPr>
          <p:cNvSpPr/>
          <p:nvPr/>
        </p:nvSpPr>
        <p:spPr>
          <a:xfrm>
            <a:off x="5504296" y="2947897"/>
            <a:ext cx="6142272" cy="79494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accent2"/>
              </a:buClr>
            </a:pPr>
            <a:r>
              <a:rPr lang="fi-FI" sz="1400" b="1" dirty="0" smtClean="0">
                <a:solidFill>
                  <a:schemeClr val="tx1">
                    <a:lumMod val="75000"/>
                    <a:lumOff val="25000"/>
                  </a:schemeClr>
                </a:solidFill>
              </a:rPr>
              <a:t>Sopimusseuranta ja seurantatiedon hyödyntäminen </a:t>
            </a:r>
          </a:p>
        </p:txBody>
      </p:sp>
      <p:sp>
        <p:nvSpPr>
          <p:cNvPr id="17" name="Suorakulmio 16">
            <a:hlinkClick r:id="" action="ppaction://customshow?id=32&amp;return=true"/>
          </p:cNvPr>
          <p:cNvSpPr/>
          <p:nvPr/>
        </p:nvSpPr>
        <p:spPr>
          <a:xfrm>
            <a:off x="5498810" y="3806400"/>
            <a:ext cx="6147757" cy="84608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accent2"/>
              </a:buClr>
            </a:pPr>
            <a:r>
              <a:rPr lang="fi-FI" sz="1400" b="1" dirty="0" smtClean="0">
                <a:solidFill>
                  <a:schemeClr val="tx1">
                    <a:lumMod val="75000"/>
                    <a:lumOff val="25000"/>
                  </a:schemeClr>
                </a:solidFill>
              </a:rPr>
              <a:t>Yhteistyö ja kehittäminen</a:t>
            </a:r>
          </a:p>
          <a:p>
            <a:pPr>
              <a:buClr>
                <a:schemeClr val="accent2"/>
              </a:buClr>
            </a:pPr>
            <a:r>
              <a:rPr lang="fi-FI" sz="1400" dirty="0" smtClean="0">
                <a:solidFill>
                  <a:prstClr val="black">
                    <a:lumMod val="75000"/>
                    <a:lumOff val="25000"/>
                  </a:prstClr>
                </a:solidFill>
              </a:rPr>
              <a:t>Esimerkkinä tulosperusteinen </a:t>
            </a:r>
            <a:r>
              <a:rPr lang="fi-FI" sz="1400" dirty="0">
                <a:solidFill>
                  <a:prstClr val="black">
                    <a:lumMod val="75000"/>
                    <a:lumOff val="25000"/>
                  </a:prstClr>
                </a:solidFill>
              </a:rPr>
              <a:t>tuetun asumisen palvelujen hankinta, </a:t>
            </a:r>
            <a:r>
              <a:rPr lang="fi-FI" sz="1400" dirty="0" smtClean="0">
                <a:solidFill>
                  <a:prstClr val="black">
                    <a:lumMod val="75000"/>
                    <a:lumOff val="25000"/>
                  </a:prstClr>
                </a:solidFill>
              </a:rPr>
              <a:t>jossa sopimuskaudella kehitetään toimintakyvyn arviointia </a:t>
            </a:r>
            <a:endParaRPr lang="fi-FI" sz="1200" dirty="0">
              <a:solidFill>
                <a:schemeClr val="tx1">
                  <a:lumMod val="75000"/>
                  <a:lumOff val="25000"/>
                </a:schemeClr>
              </a:solidFill>
            </a:endParaRPr>
          </a:p>
        </p:txBody>
      </p:sp>
      <p:pic>
        <p:nvPicPr>
          <p:cNvPr id="19" name="Kuva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8635" y="4125220"/>
            <a:ext cx="335865" cy="335865"/>
          </a:xfrm>
          <a:prstGeom prst="rect">
            <a:avLst/>
          </a:prstGeom>
          <a:noFill/>
        </p:spPr>
      </p:pic>
      <p:pic>
        <p:nvPicPr>
          <p:cNvPr id="14" name="Kuva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8635" y="3270823"/>
            <a:ext cx="335865" cy="335865"/>
          </a:xfrm>
          <a:prstGeom prst="rect">
            <a:avLst/>
          </a:prstGeom>
          <a:noFill/>
        </p:spPr>
      </p:pic>
      <p:sp>
        <p:nvSpPr>
          <p:cNvPr id="18" name="Suorakulmio 17">
            <a:hlinkClick r:id="" action="ppaction://customshow?id=75&amp;return=true"/>
          </p:cNvPr>
          <p:cNvSpPr/>
          <p:nvPr/>
        </p:nvSpPr>
        <p:spPr>
          <a:xfrm>
            <a:off x="5498810" y="4716045"/>
            <a:ext cx="6147757" cy="84608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accent2"/>
              </a:buClr>
            </a:pPr>
            <a:r>
              <a:rPr lang="fi-FI" sz="1400" b="1" dirty="0" smtClean="0">
                <a:solidFill>
                  <a:schemeClr val="tx1">
                    <a:lumMod val="75000"/>
                    <a:lumOff val="25000"/>
                  </a:schemeClr>
                </a:solidFill>
              </a:rPr>
              <a:t>Sopimuksen muuttaminen</a:t>
            </a:r>
          </a:p>
          <a:p>
            <a:pPr>
              <a:buClr>
                <a:schemeClr val="accent2"/>
              </a:buClr>
            </a:pPr>
            <a:r>
              <a:rPr lang="fi-FI" sz="1400" dirty="0">
                <a:solidFill>
                  <a:prstClr val="black">
                    <a:lumMod val="75000"/>
                    <a:lumOff val="25000"/>
                  </a:prstClr>
                </a:solidFill>
              </a:rPr>
              <a:t>Olennainen sopimusmuutos ja uudelleenkilpailuttamisen velvoite</a:t>
            </a:r>
            <a:endParaRPr lang="fi-FI" sz="1200" dirty="0">
              <a:solidFill>
                <a:schemeClr val="tx1">
                  <a:lumMod val="75000"/>
                  <a:lumOff val="25000"/>
                </a:schemeClr>
              </a:solidFill>
            </a:endParaRPr>
          </a:p>
        </p:txBody>
      </p:sp>
      <p:pic>
        <p:nvPicPr>
          <p:cNvPr id="20" name="Kuva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8635" y="5034865"/>
            <a:ext cx="335865" cy="335865"/>
          </a:xfrm>
          <a:prstGeom prst="rect">
            <a:avLst/>
          </a:prstGeom>
          <a:noFill/>
        </p:spPr>
      </p:pic>
    </p:spTree>
    <p:extLst>
      <p:ext uri="{BB962C8B-B14F-4D97-AF65-F5344CB8AC3E}">
        <p14:creationId xmlns:p14="http://schemas.microsoft.com/office/powerpoint/2010/main" val="411665415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sz="2400" dirty="0" smtClean="0"/>
              <a:t>Sopimusseuranta ja seurantatiedon hyödyntäminen</a:t>
            </a:r>
            <a:endParaRPr lang="fi-FI" sz="2400" dirty="0"/>
          </a:p>
        </p:txBody>
      </p:sp>
      <p:sp>
        <p:nvSpPr>
          <p:cNvPr id="3" name="Sisällön paikkamerkki 2"/>
          <p:cNvSpPr>
            <a:spLocks noGrp="1"/>
          </p:cNvSpPr>
          <p:nvPr>
            <p:ph idx="1"/>
          </p:nvPr>
        </p:nvSpPr>
        <p:spPr>
          <a:xfrm>
            <a:off x="1098693" y="1751681"/>
            <a:ext cx="6632403" cy="3751933"/>
          </a:xfrm>
        </p:spPr>
        <p:txBody>
          <a:bodyPr>
            <a:noAutofit/>
          </a:bodyPr>
          <a:lstStyle/>
          <a:p>
            <a:pPr marL="0" indent="0">
              <a:buNone/>
            </a:pPr>
            <a:r>
              <a:rPr lang="fi-FI" b="1" dirty="0"/>
              <a:t>Sopimusseurannasta saatua tietoa käytetään hankintojen kokonaisseurannassa ja arvioinnissa.</a:t>
            </a:r>
          </a:p>
          <a:p>
            <a:r>
              <a:rPr lang="fi-FI" dirty="0"/>
              <a:t>Palvelukohtaista seurantaa toteutetaan esimerkiksi mittareiden seurannalla, lakisääteisellä valvonnalla, toimittajien (palvelu)raportoinnilla ja kustannusten seurannalla.</a:t>
            </a:r>
          </a:p>
          <a:p>
            <a:pPr marL="0" indent="0">
              <a:buNone/>
            </a:pPr>
            <a:r>
              <a:rPr lang="fi-FI" b="1" dirty="0" smtClean="0"/>
              <a:t>Sopimusseurannan lähtökysymyksiä</a:t>
            </a:r>
            <a:r>
              <a:rPr lang="fi-FI" dirty="0" smtClean="0"/>
              <a:t>:</a:t>
            </a:r>
          </a:p>
          <a:p>
            <a:r>
              <a:rPr lang="fi-FI" dirty="0" smtClean="0"/>
              <a:t>Mitä voidaan valvoa käytettävissä olevalla ajalla ja resursseilla?</a:t>
            </a:r>
          </a:p>
          <a:p>
            <a:r>
              <a:rPr lang="fi-FI" dirty="0" smtClean="0"/>
              <a:t>Mitä datankeräysmenetelmiä voidaan käyttää ja kuka dataa kerää?</a:t>
            </a:r>
          </a:p>
          <a:p>
            <a:r>
              <a:rPr lang="fi-FI" dirty="0"/>
              <a:t>Mihin toimenpiteisiin huonon suoriutumisen tilanteessa ryhdytään?</a:t>
            </a:r>
          </a:p>
          <a:p>
            <a:r>
              <a:rPr lang="fi-FI" dirty="0" smtClean="0"/>
              <a:t>Kuka suoriutumista arvioi ja ryhtyy toimenpiteisiin toiminnassa havaittujen puutteiden osalta?</a:t>
            </a:r>
          </a:p>
          <a:p>
            <a:pPr marL="0" indent="0">
              <a:buNone/>
            </a:pPr>
            <a:r>
              <a:rPr lang="fi-FI" b="1" dirty="0" smtClean="0"/>
              <a:t>Suoriutumistasoa koskevan tiedon lähteitä esimerkiksi:</a:t>
            </a:r>
            <a:endParaRPr lang="fi-FI" dirty="0" smtClean="0"/>
          </a:p>
          <a:p>
            <a:r>
              <a:rPr lang="fi-FI" dirty="0" smtClean="0"/>
              <a:t>analyysi </a:t>
            </a:r>
            <a:r>
              <a:rPr lang="fi-FI" dirty="0"/>
              <a:t>toimijan raportoimista </a:t>
            </a:r>
            <a:r>
              <a:rPr lang="fi-FI" dirty="0" smtClean="0"/>
              <a:t>tunnusluvuista (ml. asetettujen mittareiden tunnusluvut)</a:t>
            </a:r>
            <a:endParaRPr lang="fi-FI" dirty="0"/>
          </a:p>
          <a:p>
            <a:r>
              <a:rPr lang="en-US" dirty="0" err="1" smtClean="0"/>
              <a:t>tarkastuskäynnit</a:t>
            </a:r>
            <a:r>
              <a:rPr lang="en-US" dirty="0"/>
              <a:t> </a:t>
            </a:r>
            <a:r>
              <a:rPr lang="en-US" dirty="0" smtClean="0"/>
              <a:t>ja </a:t>
            </a:r>
            <a:r>
              <a:rPr lang="en-US" dirty="0" err="1" smtClean="0"/>
              <a:t>havainnoinnit</a:t>
            </a:r>
            <a:endParaRPr lang="en-US" dirty="0" smtClean="0"/>
          </a:p>
          <a:p>
            <a:r>
              <a:rPr lang="fi-FI" dirty="0" smtClean="0"/>
              <a:t>asiakasvalitukset ja -tyytyväisyyskyselyt </a:t>
            </a:r>
            <a:endParaRPr lang="fi-FI" dirty="0"/>
          </a:p>
        </p:txBody>
      </p:sp>
      <p:sp>
        <p:nvSpPr>
          <p:cNvPr id="5" name="Alatunnisteen paikkamerkki 4"/>
          <p:cNvSpPr>
            <a:spLocks noGrp="1"/>
          </p:cNvSpPr>
          <p:nvPr>
            <p:ph type="ftr" sz="quarter" idx="11"/>
          </p:nvPr>
        </p:nvSpPr>
        <p:spPr/>
        <p:txBody>
          <a:bodyPr/>
          <a:lstStyle/>
          <a:p>
            <a:r>
              <a:rPr lang="fi-FI" smtClean="0"/>
              <a:t>SOPIMUKSEN AIKAINEN TOIMINTA</a:t>
            </a:r>
            <a:endParaRPr lang="fi-FI" dirty="0"/>
          </a:p>
        </p:txBody>
      </p:sp>
      <p:sp>
        <p:nvSpPr>
          <p:cNvPr id="6" name="Dian numeron paikkamerkki 5"/>
          <p:cNvSpPr>
            <a:spLocks noGrp="1"/>
          </p:cNvSpPr>
          <p:nvPr>
            <p:ph type="sldNum" sz="quarter" idx="12"/>
          </p:nvPr>
        </p:nvSpPr>
        <p:spPr/>
        <p:txBody>
          <a:bodyPr/>
          <a:lstStyle/>
          <a:p>
            <a:fld id="{0DC82243-5FBE-4E9B-9815-3B80B9FB2FBB}" type="slidenum">
              <a:rPr lang="fi-FI" smtClean="0"/>
              <a:t>88</a:t>
            </a:fld>
            <a:endParaRPr lang="fi-FI"/>
          </a:p>
        </p:txBody>
      </p:sp>
      <p:sp>
        <p:nvSpPr>
          <p:cNvPr id="7" name="Suorakulmio 6">
            <a:hlinkClick r:id="rId2"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
        <p:nvSpPr>
          <p:cNvPr id="9" name="Ellipsi 8">
            <a:hlinkClick r:id="rId3" action="ppaction://hlinksldjump"/>
          </p:cNvPr>
          <p:cNvSpPr/>
          <p:nvPr/>
        </p:nvSpPr>
        <p:spPr>
          <a:xfrm>
            <a:off x="8487640" y="2496183"/>
            <a:ext cx="1338817" cy="1338588"/>
          </a:xfrm>
          <a:prstGeom prst="ellipse">
            <a:avLst/>
          </a:prstGeom>
          <a:solidFill>
            <a:srgbClr val="1C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Sopimus-visualisointi 1 A</a:t>
            </a:r>
            <a:endParaRPr lang="fi-FI" sz="1100" dirty="0"/>
          </a:p>
        </p:txBody>
      </p:sp>
      <p:pic>
        <p:nvPicPr>
          <p:cNvPr id="10" name="Kuva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00206">
            <a:off x="9347683" y="3502919"/>
            <a:ext cx="328285" cy="328285"/>
          </a:xfrm>
          <a:prstGeom prst="rect">
            <a:avLst/>
          </a:prstGeom>
          <a:noFill/>
        </p:spPr>
      </p:pic>
      <p:sp>
        <p:nvSpPr>
          <p:cNvPr id="11" name="Ellipsi 10">
            <a:hlinkClick r:id="rId5" action="ppaction://hlinksldjump"/>
          </p:cNvPr>
          <p:cNvSpPr/>
          <p:nvPr/>
        </p:nvSpPr>
        <p:spPr>
          <a:xfrm>
            <a:off x="8822165" y="3931442"/>
            <a:ext cx="1379320" cy="1379084"/>
          </a:xfrm>
          <a:prstGeom prst="ellipse">
            <a:avLst/>
          </a:prstGeom>
          <a:solidFill>
            <a:srgbClr val="1C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Sopimus-visualisointi 2</a:t>
            </a:r>
            <a:endParaRPr lang="fi-FI" sz="1100" dirty="0"/>
          </a:p>
        </p:txBody>
      </p:sp>
      <p:pic>
        <p:nvPicPr>
          <p:cNvPr id="12" name="Kuva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00206">
            <a:off x="9892241" y="4881846"/>
            <a:ext cx="328285" cy="328285"/>
          </a:xfrm>
          <a:prstGeom prst="rect">
            <a:avLst/>
          </a:prstGeom>
          <a:noFill/>
        </p:spPr>
      </p:pic>
      <p:sp>
        <p:nvSpPr>
          <p:cNvPr id="14" name="Ellipsi 13">
            <a:hlinkClick r:id="rId6" action="ppaction://hlinksldjump"/>
          </p:cNvPr>
          <p:cNvSpPr/>
          <p:nvPr/>
        </p:nvSpPr>
        <p:spPr>
          <a:xfrm>
            <a:off x="9888294" y="2952426"/>
            <a:ext cx="1338817" cy="1338588"/>
          </a:xfrm>
          <a:prstGeom prst="ellipse">
            <a:avLst/>
          </a:prstGeom>
          <a:solidFill>
            <a:srgbClr val="1C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Sopimus-visualisointi 1 B</a:t>
            </a:r>
            <a:endParaRPr lang="fi-FI" sz="1100" dirty="0"/>
          </a:p>
        </p:txBody>
      </p:sp>
      <p:pic>
        <p:nvPicPr>
          <p:cNvPr id="15" name="Kuva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00206">
            <a:off x="10707609" y="3905217"/>
            <a:ext cx="328285" cy="328285"/>
          </a:xfrm>
          <a:prstGeom prst="rect">
            <a:avLst/>
          </a:prstGeom>
          <a:noFill/>
        </p:spPr>
      </p:pic>
      <p:sp>
        <p:nvSpPr>
          <p:cNvPr id="17" name="Suorakulmio 16"/>
          <p:cNvSpPr/>
          <p:nvPr/>
        </p:nvSpPr>
        <p:spPr>
          <a:xfrm>
            <a:off x="7811242" y="1751681"/>
            <a:ext cx="3826143" cy="3762176"/>
          </a:xfrm>
          <a:prstGeom prst="rect">
            <a:avLst/>
          </a:prstGeom>
          <a:noFill/>
          <a:ln w="38100">
            <a:solidFill>
              <a:schemeClr val="accent2"/>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defTabSz="914423">
              <a:lnSpc>
                <a:spcPct val="90000"/>
              </a:lnSpc>
              <a:spcBef>
                <a:spcPts val="1200"/>
              </a:spcBef>
              <a:spcAft>
                <a:spcPts val="201"/>
              </a:spcAft>
              <a:buClr>
                <a:srgbClr val="1CADE4"/>
              </a:buClr>
              <a:buSzPct val="100000"/>
            </a:pPr>
            <a:r>
              <a:rPr lang="fi-FI" sz="1200" b="1" dirty="0">
                <a:solidFill>
                  <a:prstClr val="black">
                    <a:lumMod val="75000"/>
                    <a:lumOff val="25000"/>
                  </a:prstClr>
                </a:solidFill>
              </a:rPr>
              <a:t>Sopimusvisualisointi</a:t>
            </a:r>
            <a:r>
              <a:rPr lang="fi-FI" sz="1200" dirty="0">
                <a:solidFill>
                  <a:prstClr val="black">
                    <a:lumMod val="75000"/>
                    <a:lumOff val="25000"/>
                  </a:prstClr>
                </a:solidFill>
              </a:rPr>
              <a:t> auttaa osapuolia sopimuskaudella tulkitsemaan sovittuja asioita oikein. Katso esimerkit</a:t>
            </a:r>
            <a:r>
              <a:rPr lang="fi-FI" sz="1200" dirty="0" smtClean="0">
                <a:solidFill>
                  <a:prstClr val="black">
                    <a:lumMod val="75000"/>
                    <a:lumOff val="25000"/>
                  </a:prstClr>
                </a:solidFill>
              </a:rPr>
              <a:t>:</a:t>
            </a:r>
          </a:p>
          <a:p>
            <a:pPr lvl="0" defTabSz="914423">
              <a:lnSpc>
                <a:spcPct val="90000"/>
              </a:lnSpc>
              <a:spcBef>
                <a:spcPts val="1200"/>
              </a:spcBef>
              <a:spcAft>
                <a:spcPts val="201"/>
              </a:spcAft>
              <a:buClr>
                <a:srgbClr val="1CADE4"/>
              </a:buClr>
              <a:buSzPct val="100000"/>
            </a:pPr>
            <a:endParaRPr lang="fi-FI" sz="1200" dirty="0" smtClean="0">
              <a:solidFill>
                <a:prstClr val="black">
                  <a:lumMod val="75000"/>
                  <a:lumOff val="25000"/>
                </a:prstClr>
              </a:solidFill>
            </a:endParaRPr>
          </a:p>
          <a:p>
            <a:pPr lvl="0" defTabSz="914423">
              <a:lnSpc>
                <a:spcPct val="90000"/>
              </a:lnSpc>
              <a:spcBef>
                <a:spcPts val="1200"/>
              </a:spcBef>
              <a:spcAft>
                <a:spcPts val="201"/>
              </a:spcAft>
              <a:buClr>
                <a:srgbClr val="1CADE4"/>
              </a:buClr>
              <a:buSzPct val="100000"/>
            </a:pPr>
            <a:endParaRPr lang="fi-FI" sz="1200" dirty="0">
              <a:solidFill>
                <a:prstClr val="black">
                  <a:lumMod val="75000"/>
                  <a:lumOff val="25000"/>
                </a:prstClr>
              </a:solidFill>
            </a:endParaRPr>
          </a:p>
          <a:p>
            <a:pPr lvl="0" defTabSz="914423">
              <a:lnSpc>
                <a:spcPct val="90000"/>
              </a:lnSpc>
              <a:spcBef>
                <a:spcPts val="1200"/>
              </a:spcBef>
              <a:spcAft>
                <a:spcPts val="201"/>
              </a:spcAft>
              <a:buClr>
                <a:srgbClr val="1CADE4"/>
              </a:buClr>
              <a:buSzPct val="100000"/>
            </a:pPr>
            <a:endParaRPr lang="fi-FI" sz="1200" dirty="0" smtClean="0">
              <a:solidFill>
                <a:prstClr val="black">
                  <a:lumMod val="75000"/>
                  <a:lumOff val="25000"/>
                </a:prstClr>
              </a:solidFill>
            </a:endParaRPr>
          </a:p>
          <a:p>
            <a:pPr lvl="0" defTabSz="914423">
              <a:lnSpc>
                <a:spcPct val="90000"/>
              </a:lnSpc>
              <a:spcBef>
                <a:spcPts val="1200"/>
              </a:spcBef>
              <a:spcAft>
                <a:spcPts val="201"/>
              </a:spcAft>
              <a:buClr>
                <a:srgbClr val="1CADE4"/>
              </a:buClr>
              <a:buSzPct val="100000"/>
            </a:pPr>
            <a:endParaRPr lang="fi-FI" sz="1200" dirty="0">
              <a:solidFill>
                <a:prstClr val="black">
                  <a:lumMod val="75000"/>
                  <a:lumOff val="25000"/>
                </a:prstClr>
              </a:solidFill>
            </a:endParaRPr>
          </a:p>
          <a:p>
            <a:pPr lvl="0" defTabSz="914423">
              <a:lnSpc>
                <a:spcPct val="90000"/>
              </a:lnSpc>
              <a:spcBef>
                <a:spcPts val="1200"/>
              </a:spcBef>
              <a:spcAft>
                <a:spcPts val="201"/>
              </a:spcAft>
              <a:buClr>
                <a:srgbClr val="1CADE4"/>
              </a:buClr>
              <a:buSzPct val="100000"/>
            </a:pPr>
            <a:endParaRPr lang="fi-FI" sz="1200" dirty="0" smtClean="0">
              <a:solidFill>
                <a:prstClr val="black">
                  <a:lumMod val="75000"/>
                  <a:lumOff val="25000"/>
                </a:prstClr>
              </a:solidFill>
            </a:endParaRPr>
          </a:p>
          <a:p>
            <a:pPr lvl="0" defTabSz="914423">
              <a:lnSpc>
                <a:spcPct val="90000"/>
              </a:lnSpc>
              <a:spcBef>
                <a:spcPts val="1200"/>
              </a:spcBef>
              <a:spcAft>
                <a:spcPts val="201"/>
              </a:spcAft>
              <a:buClr>
                <a:srgbClr val="1CADE4"/>
              </a:buClr>
              <a:buSzPct val="100000"/>
            </a:pPr>
            <a:endParaRPr lang="fi-FI" sz="1200" dirty="0">
              <a:solidFill>
                <a:prstClr val="black">
                  <a:lumMod val="75000"/>
                  <a:lumOff val="25000"/>
                </a:prstClr>
              </a:solidFill>
            </a:endParaRPr>
          </a:p>
          <a:p>
            <a:pPr lvl="0" defTabSz="914423">
              <a:lnSpc>
                <a:spcPct val="90000"/>
              </a:lnSpc>
              <a:spcBef>
                <a:spcPts val="1200"/>
              </a:spcBef>
              <a:spcAft>
                <a:spcPts val="201"/>
              </a:spcAft>
              <a:buClr>
                <a:srgbClr val="1CADE4"/>
              </a:buClr>
              <a:buSzPct val="100000"/>
            </a:pPr>
            <a:endParaRPr lang="fi-FI" sz="1200" dirty="0" smtClean="0">
              <a:solidFill>
                <a:prstClr val="black">
                  <a:lumMod val="75000"/>
                  <a:lumOff val="25000"/>
                </a:prstClr>
              </a:solidFill>
            </a:endParaRPr>
          </a:p>
          <a:p>
            <a:pPr lvl="0" defTabSz="914423">
              <a:lnSpc>
                <a:spcPct val="90000"/>
              </a:lnSpc>
              <a:spcBef>
                <a:spcPts val="1200"/>
              </a:spcBef>
              <a:spcAft>
                <a:spcPts val="201"/>
              </a:spcAft>
              <a:buClr>
                <a:srgbClr val="1CADE4"/>
              </a:buClr>
              <a:buSzPct val="100000"/>
            </a:pPr>
            <a:endParaRPr lang="fi-FI" sz="1200" dirty="0">
              <a:solidFill>
                <a:prstClr val="black">
                  <a:lumMod val="75000"/>
                  <a:lumOff val="25000"/>
                </a:prstClr>
              </a:solidFill>
            </a:endParaRPr>
          </a:p>
        </p:txBody>
      </p:sp>
    </p:spTree>
    <p:extLst>
      <p:ext uri="{BB962C8B-B14F-4D97-AF65-F5344CB8AC3E}">
        <p14:creationId xmlns:p14="http://schemas.microsoft.com/office/powerpoint/2010/main" val="4054068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sz="2400" dirty="0" smtClean="0"/>
              <a:t>Sopimusvisualisointi, esimerkki 2</a:t>
            </a:r>
            <a:endParaRPr lang="fi-FI" sz="2400" dirty="0"/>
          </a:p>
        </p:txBody>
      </p:sp>
      <p:sp>
        <p:nvSpPr>
          <p:cNvPr id="4" name="Alatunnisteen paikkamerkki 3"/>
          <p:cNvSpPr>
            <a:spLocks noGrp="1"/>
          </p:cNvSpPr>
          <p:nvPr>
            <p:ph type="ftr" sz="quarter" idx="11"/>
          </p:nvPr>
        </p:nvSpPr>
        <p:spPr/>
        <p:txBody>
          <a:bodyPr/>
          <a:lstStyle/>
          <a:p>
            <a:r>
              <a:rPr lang="fi-FI" dirty="0" smtClean="0"/>
              <a:t>SOPIMUKSEN AIKAINEN TOIMINTA</a:t>
            </a:r>
            <a:endParaRPr lang="fi-FI" dirty="0"/>
          </a:p>
        </p:txBody>
      </p:sp>
      <p:sp>
        <p:nvSpPr>
          <p:cNvPr id="5" name="Dian numeron paikkamerkki 4"/>
          <p:cNvSpPr>
            <a:spLocks noGrp="1"/>
          </p:cNvSpPr>
          <p:nvPr>
            <p:ph type="sldNum" sz="quarter" idx="12"/>
          </p:nvPr>
        </p:nvSpPr>
        <p:spPr/>
        <p:txBody>
          <a:bodyPr/>
          <a:lstStyle/>
          <a:p>
            <a:fld id="{0DC82243-5FBE-4E9B-9815-3B80B9FB2FBB}" type="slidenum">
              <a:rPr lang="fi-FI" smtClean="0"/>
              <a:t>89</a:t>
            </a:fld>
            <a:endParaRPr lang="fi-FI"/>
          </a:p>
        </p:txBody>
      </p:sp>
      <p:sp>
        <p:nvSpPr>
          <p:cNvPr id="7" name="Suorakulmio 6">
            <a:hlinkClick r:id="rId2"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grpSp>
        <p:nvGrpSpPr>
          <p:cNvPr id="9" name="Ryhmä 8"/>
          <p:cNvGrpSpPr/>
          <p:nvPr/>
        </p:nvGrpSpPr>
        <p:grpSpPr>
          <a:xfrm>
            <a:off x="1947762" y="1495568"/>
            <a:ext cx="9408107" cy="4789817"/>
            <a:chOff x="1938618" y="1411705"/>
            <a:chExt cx="9408107" cy="4789817"/>
          </a:xfrm>
        </p:grpSpPr>
        <p:grpSp>
          <p:nvGrpSpPr>
            <p:cNvPr id="10" name="Ryhmä 9"/>
            <p:cNvGrpSpPr/>
            <p:nvPr/>
          </p:nvGrpSpPr>
          <p:grpSpPr>
            <a:xfrm>
              <a:off x="2431542" y="2722576"/>
              <a:ext cx="8915183" cy="2892193"/>
              <a:chOff x="1421892" y="3246766"/>
              <a:chExt cx="8915183" cy="2892193"/>
            </a:xfrm>
          </p:grpSpPr>
          <p:sp>
            <p:nvSpPr>
              <p:cNvPr id="11" name="Suorakulmio 10"/>
              <p:cNvSpPr/>
              <p:nvPr/>
            </p:nvSpPr>
            <p:spPr>
              <a:xfrm>
                <a:off x="1421892" y="4288764"/>
                <a:ext cx="8638467" cy="261610"/>
              </a:xfrm>
              <a:prstGeom prst="rect">
                <a:avLst/>
              </a:prstGeom>
            </p:spPr>
            <p:txBody>
              <a:bodyPr wrap="square">
                <a:spAutoFit/>
              </a:bodyPr>
              <a:lstStyle/>
              <a:p>
                <a:pPr marL="285750" indent="-285750">
                  <a:buClr>
                    <a:srgbClr val="FFC000"/>
                  </a:buClr>
                  <a:buFont typeface="Wingdings" panose="05000000000000000000" pitchFamily="2" charset="2"/>
                  <a:buChar char="Ø"/>
                </a:pPr>
                <a:endParaRPr lang="fi-FI" sz="1100" dirty="0">
                  <a:solidFill>
                    <a:schemeClr val="tx1">
                      <a:lumMod val="75000"/>
                      <a:lumOff val="25000"/>
                    </a:schemeClr>
                  </a:solidFill>
                  <a:sym typeface="Wingdings" panose="05000000000000000000" pitchFamily="2" charset="2"/>
                </a:endParaRPr>
              </a:p>
            </p:txBody>
          </p:sp>
          <p:sp>
            <p:nvSpPr>
              <p:cNvPr id="12" name="Suorakulmio 11"/>
              <p:cNvSpPr/>
              <p:nvPr/>
            </p:nvSpPr>
            <p:spPr>
              <a:xfrm>
                <a:off x="1421892" y="3246766"/>
                <a:ext cx="8408449" cy="261610"/>
              </a:xfrm>
              <a:prstGeom prst="rect">
                <a:avLst/>
              </a:prstGeom>
            </p:spPr>
            <p:txBody>
              <a:bodyPr wrap="square">
                <a:spAutoFit/>
              </a:bodyPr>
              <a:lstStyle/>
              <a:p>
                <a:pPr marL="285750" indent="-285750">
                  <a:buClr>
                    <a:srgbClr val="FFC000"/>
                  </a:buClr>
                  <a:buFont typeface="Wingdings" panose="05000000000000000000" pitchFamily="2" charset="2"/>
                  <a:buChar char="Ø"/>
                </a:pPr>
                <a:endParaRPr lang="fi-FI" sz="1100" dirty="0">
                  <a:solidFill>
                    <a:schemeClr val="tx1">
                      <a:lumMod val="75000"/>
                      <a:lumOff val="25000"/>
                    </a:schemeClr>
                  </a:solidFill>
                  <a:sym typeface="Wingdings" panose="05000000000000000000" pitchFamily="2" charset="2"/>
                </a:endParaRPr>
              </a:p>
            </p:txBody>
          </p:sp>
          <p:sp>
            <p:nvSpPr>
              <p:cNvPr id="15" name="Suorakulmio 14"/>
              <p:cNvSpPr/>
              <p:nvPr/>
            </p:nvSpPr>
            <p:spPr>
              <a:xfrm>
                <a:off x="1421893" y="5877349"/>
                <a:ext cx="8915182" cy="261610"/>
              </a:xfrm>
              <a:prstGeom prst="rect">
                <a:avLst/>
              </a:prstGeom>
            </p:spPr>
            <p:txBody>
              <a:bodyPr wrap="square">
                <a:spAutoFit/>
              </a:bodyPr>
              <a:lstStyle/>
              <a:p>
                <a:pPr marL="285750" indent="-285750">
                  <a:buClr>
                    <a:srgbClr val="FFC000"/>
                  </a:buClr>
                  <a:buFont typeface="Wingdings" panose="05000000000000000000" pitchFamily="2" charset="2"/>
                  <a:buChar char="Ø"/>
                </a:pPr>
                <a:endParaRPr lang="fi-FI" sz="1100" dirty="0">
                  <a:solidFill>
                    <a:schemeClr val="tx1">
                      <a:lumMod val="75000"/>
                      <a:lumOff val="25000"/>
                    </a:schemeClr>
                  </a:solidFill>
                  <a:sym typeface="Wingdings" panose="05000000000000000000" pitchFamily="2" charset="2"/>
                </a:endParaRPr>
              </a:p>
            </p:txBody>
          </p:sp>
        </p:grpSp>
        <p:cxnSp>
          <p:nvCxnSpPr>
            <p:cNvPr id="13" name="Suora yhdysviiva 12"/>
            <p:cNvCxnSpPr/>
            <p:nvPr/>
          </p:nvCxnSpPr>
          <p:spPr>
            <a:xfrm>
              <a:off x="2916518" y="5696697"/>
              <a:ext cx="6519863"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4" name="Suorakulmio 13"/>
            <p:cNvSpPr/>
            <p:nvPr/>
          </p:nvSpPr>
          <p:spPr>
            <a:xfrm>
              <a:off x="4708806" y="5388722"/>
              <a:ext cx="2881312" cy="81280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i-FI" sz="1400" dirty="0">
                  <a:solidFill>
                    <a:schemeClr val="tx1">
                      <a:lumMod val="75000"/>
                      <a:lumOff val="25000"/>
                    </a:schemeClr>
                  </a:solidFill>
                </a:rPr>
                <a:t>180 – 220 määrä nuoria/vuosi</a:t>
              </a:r>
            </a:p>
            <a:p>
              <a:pPr algn="ctr" fontAlgn="auto">
                <a:spcBef>
                  <a:spcPts val="0"/>
                </a:spcBef>
                <a:spcAft>
                  <a:spcPts val="0"/>
                </a:spcAft>
                <a:defRPr/>
              </a:pPr>
              <a:r>
                <a:rPr lang="fi-FI" sz="1400" dirty="0">
                  <a:solidFill>
                    <a:schemeClr val="tx1">
                      <a:lumMod val="75000"/>
                      <a:lumOff val="25000"/>
                    </a:schemeClr>
                  </a:solidFill>
                </a:rPr>
                <a:t>xx euroa</a:t>
              </a:r>
              <a:endParaRPr lang="fi-FI" sz="900" dirty="0">
                <a:solidFill>
                  <a:schemeClr val="tx1">
                    <a:lumMod val="75000"/>
                    <a:lumOff val="25000"/>
                  </a:schemeClr>
                </a:solidFill>
              </a:endParaRPr>
            </a:p>
          </p:txBody>
        </p:sp>
        <p:sp>
          <p:nvSpPr>
            <p:cNvPr id="16" name="Suorakulmio 15"/>
            <p:cNvSpPr/>
            <p:nvPr/>
          </p:nvSpPr>
          <p:spPr>
            <a:xfrm>
              <a:off x="3602318" y="1522727"/>
              <a:ext cx="1638300" cy="536677"/>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i-FI" sz="1100" b="1" dirty="0">
                  <a:solidFill>
                    <a:schemeClr val="tx1">
                      <a:lumMod val="75000"/>
                      <a:lumOff val="25000"/>
                    </a:schemeClr>
                  </a:solidFill>
                </a:rPr>
                <a:t>Asiakkuus hyväksytään</a:t>
              </a:r>
            </a:p>
            <a:p>
              <a:pPr algn="ctr" fontAlgn="auto">
                <a:spcBef>
                  <a:spcPts val="0"/>
                </a:spcBef>
                <a:spcAft>
                  <a:spcPts val="0"/>
                </a:spcAft>
                <a:defRPr/>
              </a:pPr>
              <a:r>
                <a:rPr lang="fi-FI" sz="1100" b="1" dirty="0">
                  <a:solidFill>
                    <a:schemeClr val="tx1">
                      <a:lumMod val="75000"/>
                      <a:lumOff val="25000"/>
                    </a:schemeClr>
                  </a:solidFill>
                </a:rPr>
                <a:t>laskutusperusteeksi </a:t>
              </a:r>
            </a:p>
          </p:txBody>
        </p:sp>
        <p:cxnSp>
          <p:nvCxnSpPr>
            <p:cNvPr id="17" name="Suora yhdysviiva 16"/>
            <p:cNvCxnSpPr/>
            <p:nvPr/>
          </p:nvCxnSpPr>
          <p:spPr>
            <a:xfrm>
              <a:off x="2476781" y="3197643"/>
              <a:ext cx="7229475" cy="0"/>
            </a:xfrm>
            <a:prstGeom prst="line">
              <a:avLst/>
            </a:prstGeom>
            <a:ln/>
          </p:spPr>
          <p:style>
            <a:lnRef idx="1">
              <a:schemeClr val="accent1"/>
            </a:lnRef>
            <a:fillRef idx="3">
              <a:schemeClr val="accent1"/>
            </a:fillRef>
            <a:effectRef idx="2">
              <a:schemeClr val="accent1"/>
            </a:effectRef>
            <a:fontRef idx="minor">
              <a:schemeClr val="lt1"/>
            </a:fontRef>
          </p:style>
        </p:cxnSp>
        <p:cxnSp>
          <p:nvCxnSpPr>
            <p:cNvPr id="18" name="Suora yhdysviiva 17"/>
            <p:cNvCxnSpPr/>
            <p:nvPr/>
          </p:nvCxnSpPr>
          <p:spPr>
            <a:xfrm>
              <a:off x="4421468" y="2878555"/>
              <a:ext cx="0" cy="455613"/>
            </a:xfrm>
            <a:prstGeom prst="line">
              <a:avLst/>
            </a:prstGeom>
            <a:ln/>
          </p:spPr>
          <p:style>
            <a:lnRef idx="1">
              <a:schemeClr val="accent1"/>
            </a:lnRef>
            <a:fillRef idx="3">
              <a:schemeClr val="accent1"/>
            </a:fillRef>
            <a:effectRef idx="2">
              <a:schemeClr val="accent1"/>
            </a:effectRef>
            <a:fontRef idx="minor">
              <a:schemeClr val="lt1"/>
            </a:fontRef>
          </p:style>
        </p:cxnSp>
        <p:cxnSp>
          <p:nvCxnSpPr>
            <p:cNvPr id="19" name="Suora yhdysviiva 18"/>
            <p:cNvCxnSpPr/>
            <p:nvPr/>
          </p:nvCxnSpPr>
          <p:spPr>
            <a:xfrm>
              <a:off x="2708556" y="2951580"/>
              <a:ext cx="0" cy="382588"/>
            </a:xfrm>
            <a:prstGeom prst="line">
              <a:avLst/>
            </a:prstGeom>
            <a:ln/>
          </p:spPr>
          <p:style>
            <a:lnRef idx="1">
              <a:schemeClr val="accent1"/>
            </a:lnRef>
            <a:fillRef idx="3">
              <a:schemeClr val="accent1"/>
            </a:fillRef>
            <a:effectRef idx="2">
              <a:schemeClr val="accent1"/>
            </a:effectRef>
            <a:fontRef idx="minor">
              <a:schemeClr val="lt1"/>
            </a:fontRef>
          </p:style>
        </p:cxnSp>
        <p:sp>
          <p:nvSpPr>
            <p:cNvPr id="20" name="Suorakulmio 19"/>
            <p:cNvSpPr/>
            <p:nvPr/>
          </p:nvSpPr>
          <p:spPr>
            <a:xfrm>
              <a:off x="1938618" y="2261018"/>
              <a:ext cx="1584325" cy="684212"/>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i-FI" sz="1100" dirty="0">
                  <a:solidFill>
                    <a:schemeClr val="tx1">
                      <a:lumMod val="75000"/>
                      <a:lumOff val="25000"/>
                    </a:schemeClr>
                  </a:solidFill>
                </a:rPr>
                <a:t>Nuoren</a:t>
              </a:r>
            </a:p>
            <a:p>
              <a:pPr algn="ctr" fontAlgn="auto">
                <a:spcBef>
                  <a:spcPts val="0"/>
                </a:spcBef>
                <a:spcAft>
                  <a:spcPts val="0"/>
                </a:spcAft>
                <a:defRPr/>
              </a:pPr>
              <a:r>
                <a:rPr lang="fi-FI" sz="1100" dirty="0">
                  <a:solidFill>
                    <a:schemeClr val="tx1">
                      <a:lumMod val="75000"/>
                      <a:lumOff val="25000"/>
                    </a:schemeClr>
                  </a:solidFill>
                </a:rPr>
                <a:t>asiakkuus alkaa</a:t>
              </a:r>
            </a:p>
          </p:txBody>
        </p:sp>
        <p:sp>
          <p:nvSpPr>
            <p:cNvPr id="21" name="Suorakulmio 20"/>
            <p:cNvSpPr/>
            <p:nvPr/>
          </p:nvSpPr>
          <p:spPr>
            <a:xfrm>
              <a:off x="3602318" y="2167355"/>
              <a:ext cx="1638300" cy="77470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i-FI" sz="1100" dirty="0">
                  <a:solidFill>
                    <a:schemeClr val="tx1">
                      <a:lumMod val="75000"/>
                      <a:lumOff val="25000"/>
                    </a:schemeClr>
                  </a:solidFill>
                </a:rPr>
                <a:t>Nuoren asiakkuus jatkunut 4 viikkoa ja käyntejä on ollut yhtäjaksoisesti </a:t>
              </a:r>
              <a:r>
                <a:rPr lang="fi-FI" sz="1100" dirty="0" err="1">
                  <a:solidFill>
                    <a:schemeClr val="tx1">
                      <a:lumMod val="75000"/>
                      <a:lumOff val="25000"/>
                    </a:schemeClr>
                  </a:solidFill>
                </a:rPr>
                <a:t>väh</a:t>
              </a:r>
              <a:r>
                <a:rPr lang="fi-FI" sz="1100" dirty="0">
                  <a:solidFill>
                    <a:schemeClr val="tx1">
                      <a:lumMod val="75000"/>
                      <a:lumOff val="25000"/>
                    </a:schemeClr>
                  </a:solidFill>
                </a:rPr>
                <a:t>. 1/vko</a:t>
              </a:r>
            </a:p>
          </p:txBody>
        </p:sp>
        <p:cxnSp>
          <p:nvCxnSpPr>
            <p:cNvPr id="22" name="Suora yhdysviiva 21"/>
            <p:cNvCxnSpPr>
              <a:stCxn id="23" idx="2"/>
              <a:endCxn id="27" idx="0"/>
            </p:cNvCxnSpPr>
            <p:nvPr/>
          </p:nvCxnSpPr>
          <p:spPr>
            <a:xfrm>
              <a:off x="6801131" y="2954755"/>
              <a:ext cx="0" cy="379413"/>
            </a:xfrm>
            <a:prstGeom prst="line">
              <a:avLst/>
            </a:prstGeom>
            <a:ln/>
          </p:spPr>
          <p:style>
            <a:lnRef idx="1">
              <a:schemeClr val="accent1"/>
            </a:lnRef>
            <a:fillRef idx="3">
              <a:schemeClr val="accent1"/>
            </a:fillRef>
            <a:effectRef idx="2">
              <a:schemeClr val="accent1"/>
            </a:effectRef>
            <a:fontRef idx="minor">
              <a:schemeClr val="lt1"/>
            </a:fontRef>
          </p:style>
        </p:cxnSp>
        <p:sp>
          <p:nvSpPr>
            <p:cNvPr id="23" name="Suorakulmio 22"/>
            <p:cNvSpPr/>
            <p:nvPr/>
          </p:nvSpPr>
          <p:spPr>
            <a:xfrm>
              <a:off x="5975631" y="2270543"/>
              <a:ext cx="1651000" cy="684212"/>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i-FI" sz="1100" dirty="0">
                  <a:solidFill>
                    <a:schemeClr val="tx1">
                      <a:lumMod val="75000"/>
                      <a:lumOff val="25000"/>
                    </a:schemeClr>
                  </a:solidFill>
                </a:rPr>
                <a:t>Nuori lopettaa palvelussa ja </a:t>
              </a:r>
              <a:r>
                <a:rPr lang="fi-FI" sz="1100" b="1" dirty="0">
                  <a:solidFill>
                    <a:schemeClr val="tx1">
                      <a:lumMod val="75000"/>
                      <a:lumOff val="25000"/>
                    </a:schemeClr>
                  </a:solidFill>
                </a:rPr>
                <a:t>siirtyy tilaajan hyväksymään jatkopaikkaan</a:t>
              </a:r>
              <a:endParaRPr lang="fi-FI" sz="900" b="1" dirty="0">
                <a:solidFill>
                  <a:schemeClr val="tx1">
                    <a:lumMod val="75000"/>
                    <a:lumOff val="25000"/>
                  </a:schemeClr>
                </a:solidFill>
              </a:endParaRPr>
            </a:p>
          </p:txBody>
        </p:sp>
        <p:cxnSp>
          <p:nvCxnSpPr>
            <p:cNvPr id="24" name="Suora yhdysviiva 23"/>
            <p:cNvCxnSpPr/>
            <p:nvPr/>
          </p:nvCxnSpPr>
          <p:spPr>
            <a:xfrm>
              <a:off x="3241956" y="3197643"/>
              <a:ext cx="0" cy="327025"/>
            </a:xfrm>
            <a:prstGeom prst="line">
              <a:avLst/>
            </a:prstGeom>
            <a:ln/>
          </p:spPr>
          <p:style>
            <a:lnRef idx="1">
              <a:schemeClr val="accent1"/>
            </a:lnRef>
            <a:fillRef idx="3">
              <a:schemeClr val="accent1"/>
            </a:fillRef>
            <a:effectRef idx="2">
              <a:schemeClr val="accent1"/>
            </a:effectRef>
            <a:fontRef idx="minor">
              <a:schemeClr val="lt1"/>
            </a:fontRef>
          </p:style>
        </p:cxnSp>
        <p:sp>
          <p:nvSpPr>
            <p:cNvPr id="25" name="Suorakulmio 24"/>
            <p:cNvSpPr/>
            <p:nvPr/>
          </p:nvSpPr>
          <p:spPr>
            <a:xfrm>
              <a:off x="2449793" y="3500855"/>
              <a:ext cx="1584325" cy="550863"/>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i-FI" sz="1100" b="1" dirty="0">
                  <a:solidFill>
                    <a:schemeClr val="tx1">
                      <a:lumMod val="75000"/>
                      <a:lumOff val="25000"/>
                    </a:schemeClr>
                  </a:solidFill>
                </a:rPr>
                <a:t>Nuori keskeyttää, ei maksuperustetta</a:t>
              </a:r>
            </a:p>
          </p:txBody>
        </p:sp>
        <p:sp>
          <p:nvSpPr>
            <p:cNvPr id="26" name="Tekstiruutu 33"/>
            <p:cNvSpPr txBox="1">
              <a:spLocks noChangeArrowheads="1"/>
            </p:cNvSpPr>
            <p:nvPr/>
          </p:nvSpPr>
          <p:spPr bwMode="auto">
            <a:xfrm>
              <a:off x="3024468" y="2954755"/>
              <a:ext cx="652463" cy="261938"/>
            </a:xfrm>
            <a:prstGeom prst="rect">
              <a:avLst/>
            </a:prstGeom>
            <a:noFill/>
            <a:ln>
              <a:noFill/>
              <a:headEnd/>
              <a:tailEnd/>
            </a:ln>
          </p:spPr>
          <p:style>
            <a:lnRef idx="1">
              <a:schemeClr val="accent1"/>
            </a:lnRef>
            <a:fillRef idx="3">
              <a:schemeClr val="accent1"/>
            </a:fillRef>
            <a:effectRef idx="2">
              <a:schemeClr val="accent1"/>
            </a:effectRef>
            <a:fontRef idx="minor">
              <a:schemeClr val="lt1"/>
            </a:fontRef>
          </p:style>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fi-FI" altLang="fi-FI" sz="1100" dirty="0" err="1" smtClean="0">
                  <a:solidFill>
                    <a:schemeClr val="tx1">
                      <a:lumMod val="75000"/>
                      <a:lumOff val="25000"/>
                    </a:schemeClr>
                  </a:solidFill>
                </a:rPr>
                <a:t>vkot</a:t>
              </a:r>
              <a:r>
                <a:rPr lang="fi-FI" altLang="fi-FI" sz="1100" dirty="0" smtClean="0">
                  <a:solidFill>
                    <a:schemeClr val="tx1">
                      <a:lumMod val="75000"/>
                      <a:lumOff val="25000"/>
                    </a:schemeClr>
                  </a:solidFill>
                </a:rPr>
                <a:t> 0-4</a:t>
              </a:r>
            </a:p>
          </p:txBody>
        </p:sp>
        <p:sp>
          <p:nvSpPr>
            <p:cNvPr id="27" name="Suorakulmio 26"/>
            <p:cNvSpPr/>
            <p:nvPr/>
          </p:nvSpPr>
          <p:spPr>
            <a:xfrm>
              <a:off x="5975631" y="3334168"/>
              <a:ext cx="1651000" cy="617537"/>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i-FI" sz="1100" dirty="0">
                  <a:solidFill>
                    <a:schemeClr val="tx1">
                      <a:lumMod val="75000"/>
                      <a:lumOff val="25000"/>
                    </a:schemeClr>
                  </a:solidFill>
                </a:rPr>
                <a:t>Nuori </a:t>
              </a:r>
              <a:r>
                <a:rPr lang="fi-FI" sz="1100" b="1" dirty="0">
                  <a:solidFill>
                    <a:schemeClr val="tx1">
                      <a:lumMod val="75000"/>
                      <a:lumOff val="25000"/>
                    </a:schemeClr>
                  </a:solidFill>
                </a:rPr>
                <a:t>keskeyttää/lopettaa palvelun</a:t>
              </a:r>
            </a:p>
          </p:txBody>
        </p:sp>
        <p:sp>
          <p:nvSpPr>
            <p:cNvPr id="28" name="Tekstiruutu 36"/>
            <p:cNvSpPr txBox="1">
              <a:spLocks noChangeArrowheads="1"/>
            </p:cNvSpPr>
            <p:nvPr/>
          </p:nvSpPr>
          <p:spPr bwMode="auto">
            <a:xfrm>
              <a:off x="4369081" y="2961105"/>
              <a:ext cx="708025" cy="261938"/>
            </a:xfrm>
            <a:prstGeom prst="rect">
              <a:avLst/>
            </a:prstGeom>
            <a:noFill/>
            <a:ln>
              <a:noFill/>
              <a:headEnd/>
              <a:tailEnd/>
            </a:ln>
          </p:spPr>
          <p:style>
            <a:lnRef idx="2">
              <a:schemeClr val="accent1"/>
            </a:lnRef>
            <a:fillRef idx="1001">
              <a:schemeClr val="lt1"/>
            </a:fillRef>
            <a:effectRef idx="0">
              <a:schemeClr val="accent1"/>
            </a:effectRef>
            <a:fontRef idx="minor">
              <a:schemeClr val="dk1"/>
            </a:fontRef>
          </p:style>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fi-FI" altLang="fi-FI" sz="1100" dirty="0" err="1" smtClean="0">
                  <a:solidFill>
                    <a:schemeClr val="tx1">
                      <a:lumMod val="75000"/>
                      <a:lumOff val="25000"/>
                    </a:schemeClr>
                  </a:solidFill>
                </a:rPr>
                <a:t>vkot</a:t>
              </a:r>
              <a:r>
                <a:rPr lang="fi-FI" altLang="fi-FI" sz="1100" dirty="0" smtClean="0">
                  <a:solidFill>
                    <a:schemeClr val="tx1">
                      <a:lumMod val="75000"/>
                      <a:lumOff val="25000"/>
                    </a:schemeClr>
                  </a:solidFill>
                </a:rPr>
                <a:t> 5 </a:t>
              </a:r>
              <a:r>
                <a:rPr lang="fi-FI" altLang="fi-FI" sz="1100" dirty="0" smtClean="0">
                  <a:solidFill>
                    <a:schemeClr val="tx1">
                      <a:lumMod val="75000"/>
                      <a:lumOff val="25000"/>
                    </a:schemeClr>
                  </a:solidFill>
                  <a:sym typeface="Wingdings" pitchFamily="2" charset="2"/>
                </a:rPr>
                <a:t></a:t>
              </a:r>
              <a:endParaRPr lang="fi-FI" altLang="fi-FI" sz="1100" dirty="0" smtClean="0">
                <a:solidFill>
                  <a:schemeClr val="tx1">
                    <a:lumMod val="75000"/>
                    <a:lumOff val="25000"/>
                  </a:schemeClr>
                </a:solidFill>
              </a:endParaRPr>
            </a:p>
          </p:txBody>
        </p:sp>
        <p:cxnSp>
          <p:nvCxnSpPr>
            <p:cNvPr id="29" name="Suora nuoliyhdysviiva 28"/>
            <p:cNvCxnSpPr>
              <a:stCxn id="21" idx="0"/>
              <a:endCxn id="16" idx="2"/>
            </p:cNvCxnSpPr>
            <p:nvPr/>
          </p:nvCxnSpPr>
          <p:spPr>
            <a:xfrm flipV="1">
              <a:off x="4421468" y="2059404"/>
              <a:ext cx="0" cy="107951"/>
            </a:xfrm>
            <a:prstGeom prst="straightConnector1">
              <a:avLst/>
            </a:prstGeom>
            <a:ln>
              <a:tailEnd type="arrow"/>
            </a:ln>
          </p:spPr>
          <p:style>
            <a:lnRef idx="1">
              <a:schemeClr val="accent1"/>
            </a:lnRef>
            <a:fillRef idx="3">
              <a:schemeClr val="accent1"/>
            </a:fillRef>
            <a:effectRef idx="2">
              <a:schemeClr val="accent1"/>
            </a:effectRef>
            <a:fontRef idx="minor">
              <a:schemeClr val="lt1"/>
            </a:fontRef>
          </p:style>
        </p:cxnSp>
        <p:sp>
          <p:nvSpPr>
            <p:cNvPr id="30" name="Suorakulmio 29"/>
            <p:cNvSpPr/>
            <p:nvPr/>
          </p:nvSpPr>
          <p:spPr>
            <a:xfrm>
              <a:off x="5975631" y="1411705"/>
              <a:ext cx="1651000" cy="64770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i-FI" sz="1100" dirty="0">
                  <a:solidFill>
                    <a:schemeClr val="tx1">
                      <a:lumMod val="75000"/>
                      <a:lumOff val="25000"/>
                    </a:schemeClr>
                  </a:solidFill>
                </a:rPr>
                <a:t>Toteutunut asiakasmäärä / </a:t>
              </a:r>
              <a:r>
                <a:rPr lang="fi-FI" sz="1100" b="1" dirty="0" err="1">
                  <a:solidFill>
                    <a:schemeClr val="tx1">
                      <a:lumMod val="75000"/>
                      <a:lumOff val="25000"/>
                    </a:schemeClr>
                  </a:solidFill>
                </a:rPr>
                <a:t>väh</a:t>
              </a:r>
              <a:r>
                <a:rPr lang="fi-FI" sz="1100" b="1" dirty="0">
                  <a:solidFill>
                    <a:schemeClr val="tx1">
                      <a:lumMod val="75000"/>
                      <a:lumOff val="25000"/>
                    </a:schemeClr>
                  </a:solidFill>
                </a:rPr>
                <a:t>. 50 % hyväksyttyjä siirtymisiä </a:t>
              </a:r>
            </a:p>
          </p:txBody>
        </p:sp>
        <p:sp>
          <p:nvSpPr>
            <p:cNvPr id="31" name="Suorakulmio 30"/>
            <p:cNvSpPr/>
            <p:nvPr/>
          </p:nvSpPr>
          <p:spPr>
            <a:xfrm>
              <a:off x="5975631" y="4126330"/>
              <a:ext cx="1651000" cy="83978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i-FI" sz="1100" dirty="0">
                  <a:solidFill>
                    <a:schemeClr val="tx1">
                      <a:lumMod val="75000"/>
                      <a:lumOff val="25000"/>
                    </a:schemeClr>
                  </a:solidFill>
                </a:rPr>
                <a:t>Toteutunut asiakasmäärä /  </a:t>
              </a:r>
              <a:r>
                <a:rPr lang="fi-FI" sz="1100" b="1" dirty="0">
                  <a:solidFill>
                    <a:schemeClr val="tx1">
                      <a:lumMod val="75000"/>
                      <a:lumOff val="25000"/>
                    </a:schemeClr>
                  </a:solidFill>
                </a:rPr>
                <a:t>alle 50 % hyväksyttyjä siirtymisiä </a:t>
              </a:r>
            </a:p>
          </p:txBody>
        </p:sp>
        <p:sp>
          <p:nvSpPr>
            <p:cNvPr id="32" name="Suorakulmio 31"/>
            <p:cNvSpPr/>
            <p:nvPr/>
          </p:nvSpPr>
          <p:spPr>
            <a:xfrm>
              <a:off x="8020331" y="4126330"/>
              <a:ext cx="2117725" cy="83978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i-FI" sz="1100" dirty="0">
                  <a:solidFill>
                    <a:schemeClr val="tx1">
                      <a:lumMod val="75000"/>
                      <a:lumOff val="25000"/>
                    </a:schemeClr>
                  </a:solidFill>
                </a:rPr>
                <a:t>toteutuneesta asiakasmäärästä alle 50 % hyväksytysti siirtyneistä asiakkaista </a:t>
              </a:r>
              <a:r>
                <a:rPr lang="fi-FI" sz="1100" b="1" dirty="0" smtClean="0">
                  <a:solidFill>
                    <a:schemeClr val="tx1">
                      <a:lumMod val="75000"/>
                      <a:lumOff val="25000"/>
                    </a:schemeClr>
                  </a:solidFill>
                </a:rPr>
                <a:t>sanktiona</a:t>
              </a:r>
              <a:r>
                <a:rPr lang="fi-FI" sz="1100" dirty="0" smtClean="0">
                  <a:solidFill>
                    <a:schemeClr val="tx1">
                      <a:lumMod val="75000"/>
                      <a:lumOff val="25000"/>
                    </a:schemeClr>
                  </a:solidFill>
                </a:rPr>
                <a:t> </a:t>
              </a:r>
              <a:r>
                <a:rPr lang="fi-FI" sz="1100" b="1" dirty="0" smtClean="0">
                  <a:solidFill>
                    <a:schemeClr val="tx1">
                      <a:lumMod val="75000"/>
                      <a:lumOff val="25000"/>
                    </a:schemeClr>
                  </a:solidFill>
                </a:rPr>
                <a:t>tuottajalle koituu 500 euroa/alittunut asiakas </a:t>
              </a:r>
              <a:endParaRPr lang="fi-FI" sz="1100" b="1" dirty="0">
                <a:solidFill>
                  <a:schemeClr val="tx1">
                    <a:lumMod val="75000"/>
                    <a:lumOff val="25000"/>
                  </a:schemeClr>
                </a:solidFill>
              </a:endParaRPr>
            </a:p>
          </p:txBody>
        </p:sp>
        <p:sp>
          <p:nvSpPr>
            <p:cNvPr id="33" name="Suorakulmio 32"/>
            <p:cNvSpPr/>
            <p:nvPr/>
          </p:nvSpPr>
          <p:spPr>
            <a:xfrm>
              <a:off x="8028268" y="1411705"/>
              <a:ext cx="1814513" cy="64770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i-FI" sz="1100" b="1" dirty="0">
                  <a:solidFill>
                    <a:schemeClr val="tx1">
                      <a:lumMod val="75000"/>
                      <a:lumOff val="25000"/>
                    </a:schemeClr>
                  </a:solidFill>
                </a:rPr>
                <a:t>Vuosilaskutus maksetaan kokonaismääräisesti</a:t>
              </a:r>
            </a:p>
          </p:txBody>
        </p:sp>
        <p:sp>
          <p:nvSpPr>
            <p:cNvPr id="34" name="Tekstiruutu 63"/>
            <p:cNvSpPr txBox="1">
              <a:spLocks noChangeArrowheads="1"/>
            </p:cNvSpPr>
            <p:nvPr/>
          </p:nvSpPr>
          <p:spPr bwMode="auto">
            <a:xfrm>
              <a:off x="7698068" y="5369672"/>
              <a:ext cx="17686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2300"/>
                </a:lnSpc>
                <a:spcBef>
                  <a:spcPts val="1500"/>
                </a:spcBef>
                <a:buClr>
                  <a:schemeClr val="tx2"/>
                </a:buCl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lnSpc>
                  <a:spcPct val="100000"/>
                </a:lnSpc>
                <a:spcBef>
                  <a:spcPct val="0"/>
                </a:spcBef>
                <a:buClrTx/>
              </a:pPr>
              <a:r>
                <a:rPr lang="fi-FI" altLang="fi-FI" sz="1200" b="1" dirty="0">
                  <a:solidFill>
                    <a:schemeClr val="tx1">
                      <a:lumMod val="75000"/>
                      <a:lumOff val="25000"/>
                    </a:schemeClr>
                  </a:solidFill>
                  <a:latin typeface="Calibri" panose="020F0502020204030204" pitchFamily="34" charset="0"/>
                </a:rPr>
                <a:t>221 tai enemmän nuorta</a:t>
              </a:r>
            </a:p>
          </p:txBody>
        </p:sp>
        <p:sp>
          <p:nvSpPr>
            <p:cNvPr id="35" name="Tekstiruutu 65"/>
            <p:cNvSpPr txBox="1">
              <a:spLocks noChangeArrowheads="1"/>
            </p:cNvSpPr>
            <p:nvPr/>
          </p:nvSpPr>
          <p:spPr bwMode="auto">
            <a:xfrm>
              <a:off x="7654026" y="5704635"/>
              <a:ext cx="1826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none">
              <a:spAutoFit/>
            </a:bodyPr>
            <a:lstStyle>
              <a:lvl1pPr eaLnBrk="0" hangingPunct="0">
                <a:lnSpc>
                  <a:spcPts val="2300"/>
                </a:lnSpc>
                <a:spcBef>
                  <a:spcPts val="1500"/>
                </a:spcBef>
                <a:buClr>
                  <a:schemeClr val="tx2"/>
                </a:buCl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lnSpc>
                  <a:spcPct val="100000"/>
                </a:lnSpc>
                <a:spcBef>
                  <a:spcPct val="0"/>
                </a:spcBef>
                <a:buClrTx/>
              </a:pPr>
              <a:r>
                <a:rPr lang="fi-FI" altLang="fi-FI" sz="1200" b="1" dirty="0">
                  <a:solidFill>
                    <a:schemeClr val="tx1">
                      <a:lumMod val="75000"/>
                      <a:lumOff val="25000"/>
                    </a:schemeClr>
                  </a:solidFill>
                  <a:latin typeface="Calibri" panose="020F0502020204030204" pitchFamily="34" charset="0"/>
                </a:rPr>
                <a:t>Tilaaja maksaa tuottajalle</a:t>
              </a:r>
            </a:p>
            <a:p>
              <a:pPr algn="ctr" eaLnBrk="1" hangingPunct="1">
                <a:lnSpc>
                  <a:spcPct val="100000"/>
                </a:lnSpc>
                <a:spcBef>
                  <a:spcPct val="0"/>
                </a:spcBef>
                <a:buClrTx/>
              </a:pPr>
              <a:r>
                <a:rPr lang="fi-FI" altLang="fi-FI" sz="1200" dirty="0">
                  <a:solidFill>
                    <a:schemeClr val="tx1">
                      <a:lumMod val="75000"/>
                      <a:lumOff val="25000"/>
                    </a:schemeClr>
                  </a:solidFill>
                  <a:latin typeface="Calibri" panose="020F0502020204030204" pitchFamily="34" charset="0"/>
                </a:rPr>
                <a:t>X €/ ylittynyt asiakas</a:t>
              </a:r>
            </a:p>
          </p:txBody>
        </p:sp>
        <p:sp>
          <p:nvSpPr>
            <p:cNvPr id="36" name="Tekstiruutu 67"/>
            <p:cNvSpPr txBox="1">
              <a:spLocks noChangeArrowheads="1"/>
            </p:cNvSpPr>
            <p:nvPr/>
          </p:nvSpPr>
          <p:spPr bwMode="auto">
            <a:xfrm>
              <a:off x="2579968" y="5364910"/>
              <a:ext cx="1822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2300"/>
                </a:lnSpc>
                <a:spcBef>
                  <a:spcPts val="1500"/>
                </a:spcBef>
                <a:buClr>
                  <a:schemeClr val="tx2"/>
                </a:buCl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lnSpc>
                  <a:spcPct val="100000"/>
                </a:lnSpc>
                <a:spcBef>
                  <a:spcPct val="0"/>
                </a:spcBef>
                <a:buClrTx/>
              </a:pPr>
              <a:r>
                <a:rPr lang="fi-FI" altLang="fi-FI" sz="1200" b="1" dirty="0">
                  <a:solidFill>
                    <a:schemeClr val="tx1">
                      <a:lumMod val="75000"/>
                      <a:lumOff val="25000"/>
                    </a:schemeClr>
                  </a:solidFill>
                  <a:latin typeface="Calibri" panose="020F0502020204030204" pitchFamily="34" charset="0"/>
                </a:rPr>
                <a:t>179 tai vähemmän nuoria</a:t>
              </a:r>
            </a:p>
          </p:txBody>
        </p:sp>
        <p:sp>
          <p:nvSpPr>
            <p:cNvPr id="37" name="Tekstiruutu 69"/>
            <p:cNvSpPr txBox="1">
              <a:spLocks noChangeArrowheads="1"/>
            </p:cNvSpPr>
            <p:nvPr/>
          </p:nvSpPr>
          <p:spPr bwMode="auto">
            <a:xfrm>
              <a:off x="2195793" y="5704635"/>
              <a:ext cx="25701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2300"/>
                </a:lnSpc>
                <a:spcBef>
                  <a:spcPts val="1500"/>
                </a:spcBef>
                <a:buClr>
                  <a:schemeClr val="tx2"/>
                </a:buCl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lnSpc>
                  <a:spcPct val="100000"/>
                </a:lnSpc>
                <a:spcBef>
                  <a:spcPct val="0"/>
                </a:spcBef>
                <a:buClrTx/>
              </a:pPr>
              <a:r>
                <a:rPr lang="fi-FI" altLang="fi-FI" sz="1200" b="1" dirty="0">
                  <a:solidFill>
                    <a:schemeClr val="tx1">
                      <a:lumMod val="75000"/>
                      <a:lumOff val="25000"/>
                    </a:schemeClr>
                  </a:solidFill>
                  <a:latin typeface="Calibri" panose="020F0502020204030204" pitchFamily="34" charset="0"/>
                </a:rPr>
                <a:t>Tuottajan laskutuksesta vähennetään</a:t>
              </a:r>
            </a:p>
            <a:p>
              <a:pPr algn="ctr" eaLnBrk="1" hangingPunct="1">
                <a:lnSpc>
                  <a:spcPct val="100000"/>
                </a:lnSpc>
                <a:spcBef>
                  <a:spcPct val="0"/>
                </a:spcBef>
                <a:buClrTx/>
              </a:pPr>
              <a:r>
                <a:rPr lang="fi-FI" altLang="fi-FI" sz="1200" dirty="0">
                  <a:solidFill>
                    <a:schemeClr val="tx1">
                      <a:lumMod val="75000"/>
                      <a:lumOff val="25000"/>
                    </a:schemeClr>
                  </a:solidFill>
                  <a:latin typeface="Calibri" panose="020F0502020204030204" pitchFamily="34" charset="0"/>
                </a:rPr>
                <a:t>X €/ alittunut asiakas</a:t>
              </a:r>
            </a:p>
          </p:txBody>
        </p:sp>
        <p:cxnSp>
          <p:nvCxnSpPr>
            <p:cNvPr id="38" name="Suora nuoliyhdysviiva 37"/>
            <p:cNvCxnSpPr>
              <a:stCxn id="30" idx="3"/>
              <a:endCxn id="33" idx="1"/>
            </p:cNvCxnSpPr>
            <p:nvPr/>
          </p:nvCxnSpPr>
          <p:spPr>
            <a:xfrm>
              <a:off x="7626631" y="1735555"/>
              <a:ext cx="401637" cy="0"/>
            </a:xfrm>
            <a:prstGeom prst="straightConnector1">
              <a:avLst/>
            </a:prstGeom>
            <a:ln>
              <a:tailEnd type="arrow"/>
            </a:ln>
          </p:spPr>
          <p:style>
            <a:lnRef idx="1">
              <a:schemeClr val="accent1"/>
            </a:lnRef>
            <a:fillRef idx="3">
              <a:schemeClr val="accent1"/>
            </a:fillRef>
            <a:effectRef idx="2">
              <a:schemeClr val="accent1"/>
            </a:effectRef>
            <a:fontRef idx="minor">
              <a:schemeClr val="lt1"/>
            </a:fontRef>
          </p:style>
        </p:cxnSp>
        <p:cxnSp>
          <p:nvCxnSpPr>
            <p:cNvPr id="39" name="Suora yhdysviiva 38"/>
            <p:cNvCxnSpPr>
              <a:stCxn id="23" idx="0"/>
              <a:endCxn id="30" idx="2"/>
            </p:cNvCxnSpPr>
            <p:nvPr/>
          </p:nvCxnSpPr>
          <p:spPr>
            <a:xfrm flipV="1">
              <a:off x="6801131" y="2059405"/>
              <a:ext cx="0" cy="211138"/>
            </a:xfrm>
            <a:prstGeom prst="line">
              <a:avLst/>
            </a:prstGeom>
            <a:ln/>
          </p:spPr>
          <p:style>
            <a:lnRef idx="1">
              <a:schemeClr val="accent1"/>
            </a:lnRef>
            <a:fillRef idx="3">
              <a:schemeClr val="accent1"/>
            </a:fillRef>
            <a:effectRef idx="2">
              <a:schemeClr val="accent1"/>
            </a:effectRef>
            <a:fontRef idx="minor">
              <a:schemeClr val="lt1"/>
            </a:fontRef>
          </p:style>
        </p:cxnSp>
        <p:cxnSp>
          <p:nvCxnSpPr>
            <p:cNvPr id="40" name="Suora yhdysviiva 39"/>
            <p:cNvCxnSpPr>
              <a:stCxn id="27" idx="2"/>
              <a:endCxn id="31" idx="0"/>
            </p:cNvCxnSpPr>
            <p:nvPr/>
          </p:nvCxnSpPr>
          <p:spPr>
            <a:xfrm>
              <a:off x="6801131" y="3951705"/>
              <a:ext cx="0" cy="174625"/>
            </a:xfrm>
            <a:prstGeom prst="line">
              <a:avLst/>
            </a:prstGeom>
            <a:ln/>
          </p:spPr>
          <p:style>
            <a:lnRef idx="1">
              <a:schemeClr val="accent1"/>
            </a:lnRef>
            <a:fillRef idx="3">
              <a:schemeClr val="accent1"/>
            </a:fillRef>
            <a:effectRef idx="2">
              <a:schemeClr val="accent1"/>
            </a:effectRef>
            <a:fontRef idx="minor">
              <a:schemeClr val="lt1"/>
            </a:fontRef>
          </p:style>
        </p:cxnSp>
        <p:cxnSp>
          <p:nvCxnSpPr>
            <p:cNvPr id="41" name="Suora nuoliyhdysviiva 40"/>
            <p:cNvCxnSpPr>
              <a:stCxn id="31" idx="3"/>
              <a:endCxn id="32" idx="1"/>
            </p:cNvCxnSpPr>
            <p:nvPr/>
          </p:nvCxnSpPr>
          <p:spPr>
            <a:xfrm>
              <a:off x="7626631" y="4547018"/>
              <a:ext cx="393700" cy="0"/>
            </a:xfrm>
            <a:prstGeom prst="straightConnector1">
              <a:avLst/>
            </a:prstGeom>
            <a:ln>
              <a:tailEnd type="arrow"/>
            </a:ln>
          </p:spPr>
          <p:style>
            <a:lnRef idx="1">
              <a:schemeClr val="accent1"/>
            </a:lnRef>
            <a:fillRef idx="3">
              <a:schemeClr val="accent1"/>
            </a:fillRef>
            <a:effectRef idx="2">
              <a:schemeClr val="accent1"/>
            </a:effectRef>
            <a:fontRef idx="minor">
              <a:schemeClr val="lt1"/>
            </a:fontRef>
          </p:style>
        </p:cxnSp>
        <p:sp>
          <p:nvSpPr>
            <p:cNvPr id="42" name="Tekstiruutu 83"/>
            <p:cNvSpPr txBox="1">
              <a:spLocks noChangeArrowheads="1"/>
            </p:cNvSpPr>
            <p:nvPr/>
          </p:nvSpPr>
          <p:spPr bwMode="auto">
            <a:xfrm>
              <a:off x="5324756" y="4979147"/>
              <a:ext cx="13545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2300"/>
                </a:lnSpc>
                <a:spcBef>
                  <a:spcPts val="1500"/>
                </a:spcBef>
                <a:buClr>
                  <a:schemeClr val="tx2"/>
                </a:buCl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lnSpc>
                  <a:spcPct val="100000"/>
                </a:lnSpc>
                <a:spcBef>
                  <a:spcPct val="0"/>
                </a:spcBef>
                <a:buClrTx/>
              </a:pPr>
              <a:r>
                <a:rPr lang="fi-FI" altLang="fi-FI" b="1" dirty="0">
                  <a:solidFill>
                    <a:schemeClr val="tx1">
                      <a:lumMod val="75000"/>
                      <a:lumOff val="25000"/>
                    </a:schemeClr>
                  </a:solidFill>
                  <a:latin typeface="Calibri" panose="020F0502020204030204" pitchFamily="34" charset="0"/>
                </a:rPr>
                <a:t>Vuosilaskutus</a:t>
              </a:r>
            </a:p>
          </p:txBody>
        </p:sp>
        <p:sp>
          <p:nvSpPr>
            <p:cNvPr id="43" name="Suorakulmio 42"/>
            <p:cNvSpPr/>
            <p:nvPr/>
          </p:nvSpPr>
          <p:spPr>
            <a:xfrm>
              <a:off x="8028268" y="2167355"/>
              <a:ext cx="1814513" cy="976313"/>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i-FI" sz="1100" dirty="0">
                  <a:solidFill>
                    <a:schemeClr val="tx1">
                      <a:lumMod val="75000"/>
                      <a:lumOff val="25000"/>
                    </a:schemeClr>
                  </a:solidFill>
                </a:rPr>
                <a:t>toteutuneesta asiakasmäärästä yli 50 % hyväksyttyjä siirtymisiä, </a:t>
              </a:r>
              <a:r>
                <a:rPr lang="fi-FI" sz="1100" b="1" dirty="0">
                  <a:solidFill>
                    <a:schemeClr val="tx1">
                      <a:lumMod val="75000"/>
                      <a:lumOff val="25000"/>
                    </a:schemeClr>
                  </a:solidFill>
                </a:rPr>
                <a:t>tilaaja maksaa tuottajalle 500 euroa/ylittynyt asiakas</a:t>
              </a:r>
            </a:p>
          </p:txBody>
        </p:sp>
        <p:cxnSp>
          <p:nvCxnSpPr>
            <p:cNvPr id="44" name="Suora yhdysviiva 43"/>
            <p:cNvCxnSpPr>
              <a:stCxn id="33" idx="2"/>
              <a:endCxn id="43" idx="0"/>
            </p:cNvCxnSpPr>
            <p:nvPr/>
          </p:nvCxnSpPr>
          <p:spPr>
            <a:xfrm>
              <a:off x="8935525" y="2059405"/>
              <a:ext cx="0" cy="107950"/>
            </a:xfrm>
            <a:prstGeom prst="line">
              <a:avLst/>
            </a:prstGeom>
            <a:ln/>
          </p:spPr>
          <p:style>
            <a:lnRef idx="1">
              <a:schemeClr val="accent1"/>
            </a:lnRef>
            <a:fillRef idx="3">
              <a:schemeClr val="accent1"/>
            </a:fillRef>
            <a:effectRef idx="2">
              <a:schemeClr val="accent1"/>
            </a:effectRef>
            <a:fontRef idx="minor">
              <a:schemeClr val="lt1"/>
            </a:fontRef>
          </p:style>
        </p:cxnSp>
      </p:grpSp>
      <p:sp>
        <p:nvSpPr>
          <p:cNvPr id="45" name="Tekstiruutu 44"/>
          <p:cNvSpPr txBox="1"/>
          <p:nvPr/>
        </p:nvSpPr>
        <p:spPr>
          <a:xfrm>
            <a:off x="1098693" y="972348"/>
            <a:ext cx="9417458" cy="523220"/>
          </a:xfrm>
          <a:prstGeom prst="rect">
            <a:avLst/>
          </a:prstGeom>
          <a:noFill/>
        </p:spPr>
        <p:txBody>
          <a:bodyPr wrap="square" rtlCol="0">
            <a:spAutoFit/>
          </a:bodyPr>
          <a:lstStyle/>
          <a:p>
            <a:r>
              <a:rPr lang="fi-FI" sz="1400" b="1" i="1" dirty="0" smtClean="0">
                <a:solidFill>
                  <a:schemeClr val="tx1">
                    <a:lumMod val="75000"/>
                    <a:lumOff val="25000"/>
                  </a:schemeClr>
                </a:solidFill>
              </a:rPr>
              <a:t>Nuorten matalan kynnyksen palvelujen hankinta 2014</a:t>
            </a:r>
          </a:p>
          <a:p>
            <a:r>
              <a:rPr lang="fi-FI" altLang="fi-FI" sz="1400" b="1" dirty="0" smtClean="0">
                <a:solidFill>
                  <a:schemeClr val="tx1">
                    <a:lumMod val="75000"/>
                    <a:lumOff val="25000"/>
                  </a:schemeClr>
                </a:solidFill>
                <a:latin typeface="Calibri" panose="020F0502020204030204" pitchFamily="34" charset="0"/>
              </a:rPr>
              <a:t>Kuvio esittää </a:t>
            </a:r>
            <a:r>
              <a:rPr lang="fi-FI" altLang="fi-FI" sz="1400" b="1" dirty="0" err="1" smtClean="0">
                <a:solidFill>
                  <a:schemeClr val="tx1">
                    <a:lumMod val="75000"/>
                    <a:lumOff val="25000"/>
                  </a:schemeClr>
                </a:solidFill>
                <a:latin typeface="Calibri" panose="020F0502020204030204" pitchFamily="34" charset="0"/>
              </a:rPr>
              <a:t>asiakkuuden</a:t>
            </a:r>
            <a:r>
              <a:rPr lang="fi-FI" altLang="fi-FI" sz="1400" b="1" dirty="0" smtClean="0">
                <a:solidFill>
                  <a:schemeClr val="tx1">
                    <a:lumMod val="75000"/>
                    <a:lumOff val="25000"/>
                  </a:schemeClr>
                </a:solidFill>
                <a:latin typeface="Calibri" panose="020F0502020204030204" pitchFamily="34" charset="0"/>
              </a:rPr>
              <a:t> määrittymisen</a:t>
            </a:r>
            <a:r>
              <a:rPr lang="fi-FI" altLang="fi-FI" sz="1400" b="1" dirty="0">
                <a:solidFill>
                  <a:schemeClr val="tx1">
                    <a:lumMod val="75000"/>
                    <a:lumOff val="25000"/>
                  </a:schemeClr>
                </a:solidFill>
                <a:latin typeface="Calibri" panose="020F0502020204030204" pitchFamily="34" charset="0"/>
              </a:rPr>
              <a:t>, maksuperusteen </a:t>
            </a:r>
            <a:r>
              <a:rPr lang="fi-FI" altLang="fi-FI" sz="1400" b="1" dirty="0" smtClean="0">
                <a:solidFill>
                  <a:schemeClr val="tx1">
                    <a:lumMod val="75000"/>
                    <a:lumOff val="25000"/>
                  </a:schemeClr>
                </a:solidFill>
                <a:latin typeface="Calibri" panose="020F0502020204030204" pitchFamily="34" charset="0"/>
              </a:rPr>
              <a:t>syntymisen </a:t>
            </a:r>
            <a:r>
              <a:rPr lang="fi-FI" altLang="fi-FI" sz="1400" b="1" dirty="0">
                <a:solidFill>
                  <a:schemeClr val="tx1">
                    <a:lumMod val="75000"/>
                    <a:lumOff val="25000"/>
                  </a:schemeClr>
                </a:solidFill>
                <a:latin typeface="Calibri" panose="020F0502020204030204" pitchFamily="34" charset="0"/>
              </a:rPr>
              <a:t>ja </a:t>
            </a:r>
            <a:r>
              <a:rPr lang="fi-FI" altLang="fi-FI" sz="1400" b="1" dirty="0" smtClean="0">
                <a:solidFill>
                  <a:schemeClr val="tx1">
                    <a:lumMod val="75000"/>
                    <a:lumOff val="25000"/>
                  </a:schemeClr>
                </a:solidFill>
                <a:latin typeface="Calibri" panose="020F0502020204030204" pitchFamily="34" charset="0"/>
              </a:rPr>
              <a:t>bonus-sanktiomallin.</a:t>
            </a:r>
            <a:endParaRPr lang="fi-FI" sz="1400" b="1" i="1" dirty="0">
              <a:solidFill>
                <a:schemeClr val="tx1">
                  <a:lumMod val="75000"/>
                  <a:lumOff val="25000"/>
                </a:schemeClr>
              </a:solidFill>
            </a:endParaRPr>
          </a:p>
        </p:txBody>
      </p:sp>
    </p:spTree>
    <p:extLst>
      <p:ext uri="{BB962C8B-B14F-4D97-AF65-F5344CB8AC3E}">
        <p14:creationId xmlns:p14="http://schemas.microsoft.com/office/powerpoint/2010/main" val="2101645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 name="Kuva 35">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94786" y="1499835"/>
            <a:ext cx="1556779" cy="1519873"/>
          </a:xfrm>
          <a:prstGeom prst="rect">
            <a:avLst/>
          </a:prstGeom>
        </p:spPr>
      </p:pic>
      <p:sp>
        <p:nvSpPr>
          <p:cNvPr id="2" name="Otsikko 1"/>
          <p:cNvSpPr>
            <a:spLocks noGrp="1"/>
          </p:cNvSpPr>
          <p:nvPr>
            <p:ph type="title"/>
          </p:nvPr>
        </p:nvSpPr>
        <p:spPr/>
        <p:txBody>
          <a:bodyPr/>
          <a:lstStyle/>
          <a:p>
            <a:r>
              <a:rPr lang="fi-FI" dirty="0" smtClean="0"/>
              <a:t>Tulosperusteinen hankinta</a:t>
            </a:r>
            <a:endParaRPr lang="fi-FI" dirty="0"/>
          </a:p>
        </p:txBody>
      </p:sp>
      <p:sp>
        <p:nvSpPr>
          <p:cNvPr id="3" name="Sisällön paikkamerkki 2"/>
          <p:cNvSpPr>
            <a:spLocks noGrp="1"/>
          </p:cNvSpPr>
          <p:nvPr>
            <p:ph idx="1"/>
          </p:nvPr>
        </p:nvSpPr>
        <p:spPr>
          <a:xfrm>
            <a:off x="1122323" y="1711426"/>
            <a:ext cx="8566151" cy="4023360"/>
          </a:xfrm>
        </p:spPr>
        <p:txBody>
          <a:bodyPr/>
          <a:lstStyle/>
          <a:p>
            <a:pPr>
              <a:lnSpc>
                <a:spcPct val="100000"/>
              </a:lnSpc>
            </a:pPr>
            <a:r>
              <a:rPr lang="fi-FI" sz="1400" dirty="0"/>
              <a:t>Tulosperusteisuus hankinnassa tarkoittaa tulosten ostamista suoritteiden sijaan. </a:t>
            </a:r>
            <a:endParaRPr lang="fi-FI" sz="1400" dirty="0" smtClean="0"/>
          </a:p>
          <a:p>
            <a:pPr>
              <a:lnSpc>
                <a:spcPct val="100000"/>
              </a:lnSpc>
            </a:pPr>
            <a:r>
              <a:rPr lang="fi-FI" sz="1400" dirty="0" smtClean="0"/>
              <a:t>Tulosperusteisuudella</a:t>
            </a:r>
            <a:r>
              <a:rPr lang="fi-FI" sz="1400" dirty="0"/>
              <a:t> tavoitellaan palvelun mukautumista asiakkaiden tarpeisiin, koska palveluntuottajalla on tilaa </a:t>
            </a:r>
            <a:r>
              <a:rPr lang="fi-FI" sz="1400" dirty="0" smtClean="0"/>
              <a:t>kehittää </a:t>
            </a:r>
            <a:r>
              <a:rPr lang="fi-FI" sz="1400" dirty="0"/>
              <a:t>ja innovoida palveluntuotantotapojaan niin tarjousvaiheessa kuin sopimuskaudellakin.  </a:t>
            </a:r>
            <a:endParaRPr lang="fi-FI" sz="1400" dirty="0" smtClean="0"/>
          </a:p>
          <a:p>
            <a:pPr>
              <a:lnSpc>
                <a:spcPct val="100000"/>
              </a:lnSpc>
            </a:pPr>
            <a:r>
              <a:rPr lang="fi-FI" sz="1400" dirty="0" smtClean="0"/>
              <a:t>Tutustu tarkemmin tulosperusteiseen hankintaan seuraavista osioista: </a:t>
            </a:r>
            <a:r>
              <a:rPr lang="fi-FI" sz="1200" dirty="0" smtClean="0"/>
              <a:t>(</a:t>
            </a:r>
            <a:r>
              <a:rPr lang="fi-FI" sz="1200" i="1" dirty="0" smtClean="0"/>
              <a:t>mukailtu lähteestä: </a:t>
            </a:r>
            <a:r>
              <a:rPr lang="fi-FI" sz="1200" dirty="0" smtClean="0"/>
              <a:t>Russell </a:t>
            </a:r>
            <a:r>
              <a:rPr lang="fi-FI" sz="1200" dirty="0" err="1" smtClean="0"/>
              <a:t>Webster</a:t>
            </a:r>
            <a:r>
              <a:rPr lang="fi-FI" sz="1200" dirty="0" smtClean="0"/>
              <a:t>)</a:t>
            </a:r>
            <a:endParaRPr lang="fi-FI" sz="1200" dirty="0"/>
          </a:p>
        </p:txBody>
      </p:sp>
      <p:sp>
        <p:nvSpPr>
          <p:cNvPr id="18" name="Alatunnisteen paikkamerkki 17"/>
          <p:cNvSpPr>
            <a:spLocks noGrp="1"/>
          </p:cNvSpPr>
          <p:nvPr>
            <p:ph type="ftr" sz="quarter" idx="11"/>
          </p:nvPr>
        </p:nvSpPr>
        <p:spPr/>
        <p:txBody>
          <a:bodyPr/>
          <a:lstStyle/>
          <a:p>
            <a:r>
              <a:rPr lang="fi-FI" smtClean="0"/>
              <a:t>JOHDANTO: TULOSPERUSTEINEN HANKINTA</a:t>
            </a:r>
            <a:endParaRPr lang="fi-FI" dirty="0"/>
          </a:p>
        </p:txBody>
      </p:sp>
      <p:pic>
        <p:nvPicPr>
          <p:cNvPr id="4" name="Kuva 3">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624" y="-66382"/>
            <a:ext cx="1347733" cy="1266832"/>
          </a:xfrm>
          <a:prstGeom prst="rect">
            <a:avLst/>
          </a:prstGeom>
        </p:spPr>
      </p:pic>
      <p:pic>
        <p:nvPicPr>
          <p:cNvPr id="6" name="Kuva 5">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49355" y="2995047"/>
            <a:ext cx="1247643" cy="1227037"/>
          </a:xfrm>
          <a:prstGeom prst="rect">
            <a:avLst/>
          </a:prstGeom>
        </p:spPr>
      </p:pic>
      <p:sp>
        <p:nvSpPr>
          <p:cNvPr id="7" name="Suorakulmio 6">
            <a:hlinkClick r:id="" action="ppaction://customshow?id=7&amp;return=true"/>
          </p:cNvPr>
          <p:cNvSpPr/>
          <p:nvPr/>
        </p:nvSpPr>
        <p:spPr>
          <a:xfrm>
            <a:off x="1358926" y="3109317"/>
            <a:ext cx="4839588" cy="45485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t>SOVELTUVUUS, SUUNNITTELU &amp; TOIMEENPANO</a:t>
            </a:r>
            <a:endParaRPr lang="fi-FI" dirty="0"/>
          </a:p>
        </p:txBody>
      </p:sp>
      <p:sp>
        <p:nvSpPr>
          <p:cNvPr id="12" name="Tekstiruutu 11"/>
          <p:cNvSpPr txBox="1"/>
          <p:nvPr/>
        </p:nvSpPr>
        <p:spPr>
          <a:xfrm>
            <a:off x="1263109" y="3877811"/>
            <a:ext cx="3897221" cy="338554"/>
          </a:xfrm>
          <a:prstGeom prst="rect">
            <a:avLst/>
          </a:prstGeom>
          <a:noFill/>
        </p:spPr>
        <p:txBody>
          <a:bodyPr wrap="none" rtlCol="0">
            <a:spAutoFit/>
          </a:bodyPr>
          <a:lstStyle/>
          <a:p>
            <a:r>
              <a:rPr lang="fi-FI" sz="1600" b="1" i="1" dirty="0" smtClean="0">
                <a:solidFill>
                  <a:schemeClr val="tx1">
                    <a:lumMod val="75000"/>
                    <a:lumOff val="25000"/>
                  </a:schemeClr>
                </a:solidFill>
              </a:rPr>
              <a:t>Kannustinjärjestelmät </a:t>
            </a:r>
            <a:r>
              <a:rPr lang="fi-FI" sz="1200" dirty="0" smtClean="0">
                <a:solidFill>
                  <a:schemeClr val="tx1">
                    <a:lumMod val="75000"/>
                    <a:lumOff val="25000"/>
                  </a:schemeClr>
                </a:solidFill>
              </a:rPr>
              <a:t>(</a:t>
            </a:r>
            <a:r>
              <a:rPr lang="fi-FI" sz="1200" i="1" dirty="0" smtClean="0">
                <a:solidFill>
                  <a:schemeClr val="tx1">
                    <a:lumMod val="75000"/>
                    <a:lumOff val="25000"/>
                  </a:schemeClr>
                </a:solidFill>
              </a:rPr>
              <a:t>lähde:</a:t>
            </a:r>
            <a:r>
              <a:rPr lang="fi-FI" sz="1200" dirty="0" smtClean="0">
                <a:solidFill>
                  <a:schemeClr val="tx1">
                    <a:lumMod val="75000"/>
                    <a:lumOff val="25000"/>
                  </a:schemeClr>
                </a:solidFill>
              </a:rPr>
              <a:t> Turun yliopisto 2014)</a:t>
            </a:r>
            <a:endParaRPr lang="fi-FI" sz="1200" dirty="0">
              <a:solidFill>
                <a:schemeClr val="tx1">
                  <a:lumMod val="75000"/>
                  <a:lumOff val="25000"/>
                </a:schemeClr>
              </a:solidFill>
            </a:endParaRPr>
          </a:p>
        </p:txBody>
      </p:sp>
      <p:sp>
        <p:nvSpPr>
          <p:cNvPr id="13" name="Tekstiruutu 12">
            <a:hlinkClick r:id="rId5"/>
          </p:cNvPr>
          <p:cNvSpPr txBox="1"/>
          <p:nvPr/>
        </p:nvSpPr>
        <p:spPr>
          <a:xfrm>
            <a:off x="8876890" y="5370745"/>
            <a:ext cx="2635113" cy="830997"/>
          </a:xfrm>
          <a:prstGeom prst="rect">
            <a:avLst/>
          </a:prstGeom>
          <a:solidFill>
            <a:schemeClr val="accent1">
              <a:lumMod val="75000"/>
            </a:schemeClr>
          </a:solidFill>
        </p:spPr>
        <p:txBody>
          <a:bodyPr wrap="square" rtlCol="0">
            <a:spAutoFit/>
          </a:bodyPr>
          <a:lstStyle/>
          <a:p>
            <a:pPr algn="ctr"/>
            <a:r>
              <a:rPr lang="fi-FI" sz="1200" dirty="0" smtClean="0">
                <a:solidFill>
                  <a:schemeClr val="bg1"/>
                </a:solidFill>
              </a:rPr>
              <a:t>Kehitteillä </a:t>
            </a:r>
            <a:r>
              <a:rPr lang="fi-FI" sz="1200" dirty="0">
                <a:solidFill>
                  <a:schemeClr val="bg1"/>
                </a:solidFill>
              </a:rPr>
              <a:t>oleva tulosperusteisen </a:t>
            </a:r>
            <a:r>
              <a:rPr lang="fi-FI" sz="1200" dirty="0" smtClean="0">
                <a:solidFill>
                  <a:schemeClr val="bg1"/>
                </a:solidFill>
              </a:rPr>
              <a:t>hankinnan interaktiivinen työkalu</a:t>
            </a:r>
          </a:p>
          <a:p>
            <a:pPr algn="ctr"/>
            <a:r>
              <a:rPr lang="fi-FI" sz="1200" dirty="0" smtClean="0">
                <a:solidFill>
                  <a:schemeClr val="bg1"/>
                </a:solidFill>
              </a:rPr>
              <a:t>(</a:t>
            </a:r>
            <a:r>
              <a:rPr lang="fi-FI" sz="1200" dirty="0">
                <a:solidFill>
                  <a:schemeClr val="bg1"/>
                </a:solidFill>
              </a:rPr>
              <a:t>Russell </a:t>
            </a:r>
            <a:r>
              <a:rPr lang="fi-FI" sz="1200" dirty="0" err="1" smtClean="0">
                <a:solidFill>
                  <a:schemeClr val="bg1"/>
                </a:solidFill>
              </a:rPr>
              <a:t>Webster</a:t>
            </a:r>
            <a:r>
              <a:rPr lang="fi-FI" sz="1200" dirty="0" smtClean="0">
                <a:solidFill>
                  <a:schemeClr val="bg1"/>
                </a:solidFill>
              </a:rPr>
              <a:t>/</a:t>
            </a:r>
            <a:r>
              <a:rPr lang="fi-FI" sz="1200" dirty="0" err="1" smtClean="0">
                <a:solidFill>
                  <a:schemeClr val="bg1"/>
                </a:solidFill>
              </a:rPr>
              <a:t>Oak</a:t>
            </a:r>
            <a:r>
              <a:rPr lang="fi-FI" sz="1200" dirty="0" smtClean="0">
                <a:solidFill>
                  <a:schemeClr val="bg1"/>
                </a:solidFill>
              </a:rPr>
              <a:t> Foundation</a:t>
            </a:r>
            <a:r>
              <a:rPr lang="fi-FI" sz="1200" dirty="0">
                <a:solidFill>
                  <a:schemeClr val="bg1"/>
                </a:solidFill>
              </a:rPr>
              <a:t>.</a:t>
            </a:r>
            <a:endParaRPr lang="fi-FI" sz="1200" dirty="0" smtClean="0">
              <a:solidFill>
                <a:schemeClr val="bg1"/>
              </a:solidFill>
            </a:endParaRPr>
          </a:p>
          <a:p>
            <a:pPr algn="ctr"/>
            <a:r>
              <a:rPr lang="fi-FI" sz="1200" dirty="0" smtClean="0">
                <a:solidFill>
                  <a:schemeClr val="bg1"/>
                </a:solidFill>
              </a:rPr>
              <a:t>englanninkielinen)</a:t>
            </a:r>
            <a:endParaRPr lang="fi-FI" sz="1200" dirty="0">
              <a:solidFill>
                <a:schemeClr val="bg1"/>
              </a:solidFill>
            </a:endParaRPr>
          </a:p>
        </p:txBody>
      </p:sp>
      <p:sp>
        <p:nvSpPr>
          <p:cNvPr id="14" name="Suorakulmio 13">
            <a:hlinkClick r:id="" action="ppaction://customshow?id=9&amp;return=true"/>
          </p:cNvPr>
          <p:cNvSpPr/>
          <p:nvPr/>
        </p:nvSpPr>
        <p:spPr>
          <a:xfrm>
            <a:off x="1397401" y="4864968"/>
            <a:ext cx="1945023" cy="56402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b="1" i="1" dirty="0" smtClean="0"/>
              <a:t>1. Palkkiomallit</a:t>
            </a:r>
            <a:endParaRPr lang="fi-FI" sz="1600" b="1" i="1" dirty="0"/>
          </a:p>
        </p:txBody>
      </p:sp>
      <p:sp>
        <p:nvSpPr>
          <p:cNvPr id="15" name="Suorakulmio 14">
            <a:hlinkClick r:id="" action="ppaction://customshow?id=10&amp;return=true"/>
          </p:cNvPr>
          <p:cNvSpPr/>
          <p:nvPr/>
        </p:nvSpPr>
        <p:spPr>
          <a:xfrm>
            <a:off x="3576616" y="4864968"/>
            <a:ext cx="1857638" cy="56402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b="1" i="1" dirty="0" smtClean="0"/>
              <a:t>2. Kannustemallit</a:t>
            </a:r>
            <a:endParaRPr lang="fi-FI" sz="1600" b="1" i="1" dirty="0"/>
          </a:p>
        </p:txBody>
      </p:sp>
      <p:sp>
        <p:nvSpPr>
          <p:cNvPr id="16" name="Suorakulmio 15">
            <a:hlinkClick r:id="" action="ppaction://customshow?id=11&amp;return=true"/>
          </p:cNvPr>
          <p:cNvSpPr/>
          <p:nvPr/>
        </p:nvSpPr>
        <p:spPr>
          <a:xfrm>
            <a:off x="5652708" y="4864967"/>
            <a:ext cx="1981386" cy="56402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b="1" i="1" dirty="0" smtClean="0"/>
              <a:t>3. Suoritustasomallit</a:t>
            </a:r>
            <a:endParaRPr lang="fi-FI" sz="1600" b="1" i="1" dirty="0"/>
          </a:p>
        </p:txBody>
      </p:sp>
      <p:sp>
        <p:nvSpPr>
          <p:cNvPr id="17" name="Suorakulmio 16"/>
          <p:cNvSpPr/>
          <p:nvPr/>
        </p:nvSpPr>
        <p:spPr>
          <a:xfrm>
            <a:off x="1397401" y="4289176"/>
            <a:ext cx="8163740" cy="523220"/>
          </a:xfrm>
          <a:prstGeom prst="rect">
            <a:avLst/>
          </a:prstGeom>
        </p:spPr>
        <p:txBody>
          <a:bodyPr wrap="square">
            <a:spAutoFit/>
          </a:bodyPr>
          <a:lstStyle/>
          <a:p>
            <a:pPr marL="342908" indent="-342908" defTabSz="914423">
              <a:spcBef>
                <a:spcPts val="1200"/>
              </a:spcBef>
              <a:spcAft>
                <a:spcPts val="201"/>
              </a:spcAft>
              <a:buClr>
                <a:schemeClr val="accent1"/>
              </a:buClr>
              <a:buSzPct val="100000"/>
              <a:buFont typeface="Arial" panose="020B0604020202020204" pitchFamily="34" charset="0"/>
              <a:buChar char="•"/>
            </a:pPr>
            <a:r>
              <a:rPr lang="fi-FI" sz="1400" dirty="0"/>
              <a:t>Tulosperusteisessa hankinnassa palveluntuottajalle maksettava korvaus riippuu, ainakin osin, tuottajan saavuttamista tuloksista, joiden tasot tilaaja toiminnalle on määritellyt. </a:t>
            </a:r>
          </a:p>
        </p:txBody>
      </p:sp>
      <p:sp>
        <p:nvSpPr>
          <p:cNvPr id="20" name="Suorakulmio 19">
            <a:hlinkClick r:id="" action="ppaction://customshow?id=8&amp;return=true"/>
          </p:cNvPr>
          <p:cNvSpPr/>
          <p:nvPr/>
        </p:nvSpPr>
        <p:spPr>
          <a:xfrm>
            <a:off x="6515541" y="3113395"/>
            <a:ext cx="1724057" cy="45486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t>MITTARIT</a:t>
            </a:r>
            <a:endParaRPr lang="fi-FI" dirty="0"/>
          </a:p>
        </p:txBody>
      </p:sp>
      <p:sp>
        <p:nvSpPr>
          <p:cNvPr id="21" name="Tekstiruutu 20"/>
          <p:cNvSpPr txBox="1"/>
          <p:nvPr/>
        </p:nvSpPr>
        <p:spPr>
          <a:xfrm>
            <a:off x="10180639" y="2657226"/>
            <a:ext cx="1878815" cy="400110"/>
          </a:xfrm>
          <a:prstGeom prst="rect">
            <a:avLst/>
          </a:prstGeom>
          <a:noFill/>
        </p:spPr>
        <p:txBody>
          <a:bodyPr wrap="square" rtlCol="0">
            <a:spAutoFit/>
          </a:bodyPr>
          <a:lstStyle/>
          <a:p>
            <a:pPr algn="ctr"/>
            <a:r>
              <a:rPr lang="fi-FI" sz="1000" dirty="0" smtClean="0">
                <a:solidFill>
                  <a:schemeClr val="tx1">
                    <a:lumMod val="75000"/>
                    <a:lumOff val="25000"/>
                  </a:schemeClr>
                </a:solidFill>
              </a:rPr>
              <a:t>Tietopankki tulosperusteisen hankinnan tukena</a:t>
            </a:r>
            <a:endParaRPr lang="fi-FI" sz="1000" dirty="0">
              <a:solidFill>
                <a:schemeClr val="tx1">
                  <a:lumMod val="75000"/>
                  <a:lumOff val="25000"/>
                </a:schemeClr>
              </a:solidFill>
            </a:endParaRPr>
          </a:p>
        </p:txBody>
      </p:sp>
      <p:sp>
        <p:nvSpPr>
          <p:cNvPr id="22" name="Tekstiruutu 21"/>
          <p:cNvSpPr txBox="1"/>
          <p:nvPr/>
        </p:nvSpPr>
        <p:spPr>
          <a:xfrm>
            <a:off x="10098629" y="4169890"/>
            <a:ext cx="2042834" cy="553998"/>
          </a:xfrm>
          <a:prstGeom prst="rect">
            <a:avLst/>
          </a:prstGeom>
          <a:noFill/>
        </p:spPr>
        <p:txBody>
          <a:bodyPr wrap="square" rtlCol="0">
            <a:spAutoFit/>
          </a:bodyPr>
          <a:lstStyle/>
          <a:p>
            <a:pPr algn="ctr"/>
            <a:r>
              <a:rPr lang="fi-FI" sz="1000" dirty="0" smtClean="0">
                <a:solidFill>
                  <a:schemeClr val="tx1">
                    <a:lumMod val="75000"/>
                    <a:lumOff val="25000"/>
                  </a:schemeClr>
                </a:solidFill>
              </a:rPr>
              <a:t>Case-pankista tulosperusteisten hankintojen kokemuksia </a:t>
            </a:r>
          </a:p>
          <a:p>
            <a:pPr algn="ctr"/>
            <a:r>
              <a:rPr lang="fi-FI" sz="1000" dirty="0" smtClean="0">
                <a:solidFill>
                  <a:schemeClr val="tx1">
                    <a:lumMod val="75000"/>
                    <a:lumOff val="25000"/>
                  </a:schemeClr>
                </a:solidFill>
              </a:rPr>
              <a:t>ja tarjouspyyntöasiakirjoja</a:t>
            </a:r>
            <a:endParaRPr lang="fi-FI" sz="1000" dirty="0">
              <a:solidFill>
                <a:schemeClr val="tx1">
                  <a:lumMod val="75000"/>
                  <a:lumOff val="25000"/>
                </a:schemeClr>
              </a:solidFill>
            </a:endParaRPr>
          </a:p>
        </p:txBody>
      </p:sp>
      <p:sp>
        <p:nvSpPr>
          <p:cNvPr id="26" name="Dian numeron paikkamerkki 25"/>
          <p:cNvSpPr>
            <a:spLocks noGrp="1"/>
          </p:cNvSpPr>
          <p:nvPr>
            <p:ph type="sldNum" sz="quarter" idx="12"/>
          </p:nvPr>
        </p:nvSpPr>
        <p:spPr/>
        <p:txBody>
          <a:bodyPr/>
          <a:lstStyle/>
          <a:p>
            <a:fld id="{35702E44-7133-4039-AFB2-677BAF16ACB9}" type="slidenum">
              <a:rPr lang="fi-FI" smtClean="0"/>
              <a:t>9</a:t>
            </a:fld>
            <a:endParaRPr lang="fi-FI"/>
          </a:p>
        </p:txBody>
      </p:sp>
      <p:sp>
        <p:nvSpPr>
          <p:cNvPr id="29" name="Suorakulmio 28">
            <a:hlinkClick r:id="rId9" action="ppaction://hlinksldjump"/>
          </p:cNvPr>
          <p:cNvSpPr/>
          <p:nvPr/>
        </p:nvSpPr>
        <p:spPr>
          <a:xfrm>
            <a:off x="10617957" y="6457929"/>
            <a:ext cx="1405519" cy="3669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a:t>
            </a:r>
            <a:r>
              <a:rPr lang="fi-FI" sz="1200" dirty="0"/>
              <a:t> </a:t>
            </a:r>
            <a:r>
              <a:rPr lang="fi-FI" sz="1200" dirty="0" smtClean="0"/>
              <a:t>ALKUUN</a:t>
            </a:r>
            <a:endParaRPr lang="fi-FI" sz="1200" dirty="0"/>
          </a:p>
        </p:txBody>
      </p:sp>
      <p:pic>
        <p:nvPicPr>
          <p:cNvPr id="27" name="Kuva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338203">
            <a:off x="7487156" y="5252743"/>
            <a:ext cx="352493" cy="352493"/>
          </a:xfrm>
          <a:prstGeom prst="rect">
            <a:avLst/>
          </a:prstGeom>
          <a:noFill/>
        </p:spPr>
      </p:pic>
      <p:sp>
        <p:nvSpPr>
          <p:cNvPr id="23" name="Tekstiruutu 22"/>
          <p:cNvSpPr txBox="1"/>
          <p:nvPr/>
        </p:nvSpPr>
        <p:spPr>
          <a:xfrm>
            <a:off x="205930" y="3674034"/>
            <a:ext cx="1055885" cy="276999"/>
          </a:xfrm>
          <a:prstGeom prst="rect">
            <a:avLst/>
          </a:prstGeom>
          <a:noFill/>
          <a:ln>
            <a:noFill/>
          </a:ln>
        </p:spPr>
        <p:txBody>
          <a:bodyPr wrap="square" rtlCol="0">
            <a:spAutoFit/>
          </a:bodyPr>
          <a:lstStyle/>
          <a:p>
            <a:pPr algn="ctr"/>
            <a:endParaRPr lang="fi-FI" sz="1200" b="1" i="1" dirty="0">
              <a:solidFill>
                <a:schemeClr val="bg1"/>
              </a:solidFill>
            </a:endParaRPr>
          </a:p>
        </p:txBody>
      </p:sp>
      <p:pic>
        <p:nvPicPr>
          <p:cNvPr id="35" name="Kuva 3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338203">
            <a:off x="11407265" y="5968323"/>
            <a:ext cx="352493" cy="352493"/>
          </a:xfrm>
          <a:prstGeom prst="rect">
            <a:avLst/>
          </a:prstGeom>
          <a:noFill/>
        </p:spPr>
      </p:pic>
      <p:pic>
        <p:nvPicPr>
          <p:cNvPr id="37" name="Kuva 3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338203">
            <a:off x="5199189" y="5305316"/>
            <a:ext cx="352493" cy="352493"/>
          </a:xfrm>
          <a:prstGeom prst="rect">
            <a:avLst/>
          </a:prstGeom>
          <a:noFill/>
        </p:spPr>
      </p:pic>
      <p:pic>
        <p:nvPicPr>
          <p:cNvPr id="38" name="Kuva 3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338203">
            <a:off x="3144808" y="5322368"/>
            <a:ext cx="352493" cy="352493"/>
          </a:xfrm>
          <a:prstGeom prst="rect">
            <a:avLst/>
          </a:prstGeom>
          <a:noFill/>
        </p:spPr>
      </p:pic>
      <p:pic>
        <p:nvPicPr>
          <p:cNvPr id="39" name="Kuva 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338203">
            <a:off x="6044484" y="3434093"/>
            <a:ext cx="352493" cy="352493"/>
          </a:xfrm>
          <a:prstGeom prst="rect">
            <a:avLst/>
          </a:prstGeom>
          <a:noFill/>
        </p:spPr>
      </p:pic>
      <p:pic>
        <p:nvPicPr>
          <p:cNvPr id="42" name="Kuva 4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338203">
            <a:off x="7979872" y="3443764"/>
            <a:ext cx="352493" cy="352493"/>
          </a:xfrm>
          <a:prstGeom prst="rect">
            <a:avLst/>
          </a:prstGeom>
          <a:noFill/>
        </p:spPr>
      </p:pic>
      <p:pic>
        <p:nvPicPr>
          <p:cNvPr id="43" name="Kuva 4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338203">
            <a:off x="11476039" y="3704173"/>
            <a:ext cx="352493" cy="352493"/>
          </a:xfrm>
          <a:prstGeom prst="rect">
            <a:avLst/>
          </a:prstGeom>
          <a:noFill/>
        </p:spPr>
      </p:pic>
      <p:pic>
        <p:nvPicPr>
          <p:cNvPr id="44" name="Kuva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338203">
            <a:off x="11374890" y="2381596"/>
            <a:ext cx="352493" cy="352493"/>
          </a:xfrm>
          <a:prstGeom prst="rect">
            <a:avLst/>
          </a:prstGeom>
          <a:noFill/>
        </p:spPr>
      </p:pic>
      <p:sp>
        <p:nvSpPr>
          <p:cNvPr id="46" name="Tekstiruutu 45"/>
          <p:cNvSpPr txBox="1"/>
          <p:nvPr/>
        </p:nvSpPr>
        <p:spPr>
          <a:xfrm>
            <a:off x="6198514" y="481259"/>
            <a:ext cx="1107693" cy="307777"/>
          </a:xfrm>
          <a:prstGeom prst="rect">
            <a:avLst/>
          </a:prstGeom>
          <a:solidFill>
            <a:schemeClr val="tx2">
              <a:lumMod val="20000"/>
              <a:lumOff val="80000"/>
            </a:schemeClr>
          </a:solidFill>
        </p:spPr>
        <p:txBody>
          <a:bodyPr wrap="square" rtlCol="0">
            <a:spAutoFit/>
          </a:bodyPr>
          <a:lstStyle/>
          <a:p>
            <a:pPr algn="ctr"/>
            <a:r>
              <a:rPr lang="fi-FI" sz="1400" dirty="0">
                <a:solidFill>
                  <a:schemeClr val="tx1">
                    <a:lumMod val="75000"/>
                    <a:lumOff val="25000"/>
                  </a:schemeClr>
                </a:solidFill>
              </a:rPr>
              <a:t>L</a:t>
            </a:r>
            <a:r>
              <a:rPr lang="fi-FI" sz="1400" dirty="0" smtClean="0">
                <a:solidFill>
                  <a:schemeClr val="tx1">
                    <a:lumMod val="75000"/>
                    <a:lumOff val="25000"/>
                  </a:schemeClr>
                </a:solidFill>
              </a:rPr>
              <a:t>ue lisää </a:t>
            </a:r>
            <a:endParaRPr lang="fi-FI" sz="1400" dirty="0">
              <a:solidFill>
                <a:schemeClr val="tx1">
                  <a:lumMod val="75000"/>
                  <a:lumOff val="25000"/>
                </a:schemeClr>
              </a:solidFill>
            </a:endParaRPr>
          </a:p>
        </p:txBody>
      </p:sp>
      <p:sp>
        <p:nvSpPr>
          <p:cNvPr id="47" name="Tekstiruutu 46"/>
          <p:cNvSpPr txBox="1"/>
          <p:nvPr/>
        </p:nvSpPr>
        <p:spPr>
          <a:xfrm>
            <a:off x="7857927" y="181819"/>
            <a:ext cx="3776127" cy="1061829"/>
          </a:xfrm>
          <a:prstGeom prst="rect">
            <a:avLst/>
          </a:prstGeom>
          <a:noFill/>
          <a:ln>
            <a:solidFill>
              <a:schemeClr val="accent1"/>
            </a:solidFill>
          </a:ln>
        </p:spPr>
        <p:txBody>
          <a:bodyPr wrap="square" rtlCol="0">
            <a:spAutoFit/>
          </a:bodyPr>
          <a:lstStyle/>
          <a:p>
            <a:pPr lvl="1"/>
            <a:r>
              <a:rPr lang="fi-FI" sz="1050" b="1" dirty="0" smtClean="0">
                <a:solidFill>
                  <a:schemeClr val="tx1">
                    <a:lumMod val="75000"/>
                    <a:lumOff val="25000"/>
                  </a:schemeClr>
                </a:solidFill>
              </a:rPr>
              <a:t>Tulosperusteisuus innovaatioiden lähteenä</a:t>
            </a:r>
            <a:r>
              <a:rPr lang="fi-FI" sz="1050" dirty="0" smtClean="0">
                <a:solidFill>
                  <a:schemeClr val="tx1">
                    <a:lumMod val="75000"/>
                    <a:lumOff val="25000"/>
                  </a:schemeClr>
                </a:solidFill>
              </a:rPr>
              <a:t> s. 4-9</a:t>
            </a:r>
          </a:p>
          <a:p>
            <a:pPr lvl="1"/>
            <a:r>
              <a:rPr lang="fi-FI" sz="1050" b="1" dirty="0" smtClean="0">
                <a:solidFill>
                  <a:schemeClr val="tx1">
                    <a:lumMod val="75000"/>
                    <a:lumOff val="25000"/>
                  </a:schemeClr>
                </a:solidFill>
              </a:rPr>
              <a:t>Askeleet vaikuttavaan hankintaan</a:t>
            </a:r>
            <a:r>
              <a:rPr lang="fi-FI" sz="1050" dirty="0" smtClean="0">
                <a:solidFill>
                  <a:schemeClr val="tx1">
                    <a:lumMod val="75000"/>
                    <a:lumOff val="25000"/>
                  </a:schemeClr>
                </a:solidFill>
              </a:rPr>
              <a:t>:</a:t>
            </a:r>
          </a:p>
          <a:p>
            <a:pPr marL="628650" lvl="1" indent="-171450">
              <a:buFont typeface="Arial" panose="020B0604020202020204" pitchFamily="34" charset="0"/>
              <a:buChar char="•"/>
            </a:pPr>
            <a:r>
              <a:rPr lang="fi-FI" sz="1050" dirty="0" smtClean="0">
                <a:solidFill>
                  <a:schemeClr val="tx1">
                    <a:lumMod val="75000"/>
                    <a:lumOff val="25000"/>
                  </a:schemeClr>
                </a:solidFill>
              </a:rPr>
              <a:t>1. askel: Ratkaistavan haasteen määrittely s.10-12</a:t>
            </a:r>
          </a:p>
          <a:p>
            <a:pPr marL="628650" lvl="1" indent="-171450">
              <a:buFont typeface="Arial" panose="020B0604020202020204" pitchFamily="34" charset="0"/>
              <a:buChar char="•"/>
            </a:pPr>
            <a:r>
              <a:rPr lang="fi-FI" sz="1050" dirty="0" smtClean="0">
                <a:solidFill>
                  <a:schemeClr val="tx1">
                    <a:lumMod val="75000"/>
                    <a:lumOff val="25000"/>
                  </a:schemeClr>
                </a:solidFill>
              </a:rPr>
              <a:t>2. askel: Kilpailutuskonseptin valinta	s.12-14</a:t>
            </a:r>
          </a:p>
          <a:p>
            <a:pPr marL="628650" lvl="1" indent="-171450">
              <a:buFont typeface="Arial" panose="020B0604020202020204" pitchFamily="34" charset="0"/>
              <a:buChar char="•"/>
            </a:pPr>
            <a:r>
              <a:rPr lang="fi-FI" sz="1050" dirty="0" smtClean="0">
                <a:solidFill>
                  <a:schemeClr val="tx1">
                    <a:lumMod val="75000"/>
                    <a:lumOff val="25000"/>
                  </a:schemeClr>
                </a:solidFill>
              </a:rPr>
              <a:t>3. askel: Hankintamenettelyn valinta 	s.15-17</a:t>
            </a:r>
          </a:p>
          <a:p>
            <a:pPr marL="628650" lvl="1" indent="-171450">
              <a:buFont typeface="Arial" panose="020B0604020202020204" pitchFamily="34" charset="0"/>
              <a:buChar char="•"/>
            </a:pPr>
            <a:r>
              <a:rPr lang="fi-FI" sz="1050" dirty="0" smtClean="0">
                <a:solidFill>
                  <a:schemeClr val="tx1">
                    <a:lumMod val="75000"/>
                    <a:lumOff val="25000"/>
                  </a:schemeClr>
                </a:solidFill>
              </a:rPr>
              <a:t>4. askel: Vaikuttavuuden mittaaminen 	s. 17-20</a:t>
            </a:r>
            <a:endParaRPr lang="fi-FI" sz="1050" dirty="0">
              <a:solidFill>
                <a:schemeClr val="tx1">
                  <a:lumMod val="75000"/>
                  <a:lumOff val="25000"/>
                </a:schemeClr>
              </a:solidFill>
            </a:endParaRPr>
          </a:p>
        </p:txBody>
      </p:sp>
      <p:sp>
        <p:nvSpPr>
          <p:cNvPr id="48" name="Ellipsi 47">
            <a:hlinkClick r:id="rId11"/>
          </p:cNvPr>
          <p:cNvSpPr/>
          <p:nvPr/>
        </p:nvSpPr>
        <p:spPr>
          <a:xfrm>
            <a:off x="7211829" y="126982"/>
            <a:ext cx="1172355" cy="11723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a:t>Vaikutta-</a:t>
            </a:r>
            <a:r>
              <a:rPr lang="fi-FI" sz="1100" dirty="0" err="1"/>
              <a:t>vuuden</a:t>
            </a:r>
            <a:r>
              <a:rPr lang="fi-FI" sz="1100" dirty="0"/>
              <a:t> hankinnan käsikirja </a:t>
            </a:r>
            <a:r>
              <a:rPr lang="fi-FI" sz="1050" dirty="0"/>
              <a:t>(</a:t>
            </a:r>
            <a:r>
              <a:rPr lang="fi-FI" sz="1050" dirty="0" smtClean="0"/>
              <a:t>Sitra)</a:t>
            </a:r>
            <a:endParaRPr lang="fi-FI" sz="1050" dirty="0"/>
          </a:p>
        </p:txBody>
      </p:sp>
      <p:pic>
        <p:nvPicPr>
          <p:cNvPr id="50" name="Kuva 4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338203">
            <a:off x="8069513" y="918588"/>
            <a:ext cx="352493" cy="352493"/>
          </a:xfrm>
          <a:prstGeom prst="rect">
            <a:avLst/>
          </a:prstGeom>
          <a:noFill/>
        </p:spPr>
      </p:pic>
    </p:spTree>
    <p:extLst>
      <p:ext uri="{BB962C8B-B14F-4D97-AF65-F5344CB8AC3E}">
        <p14:creationId xmlns:p14="http://schemas.microsoft.com/office/powerpoint/2010/main" val="2227978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sz="2400" dirty="0" smtClean="0"/>
              <a:t>Yhteistyö ja kehittäminen</a:t>
            </a:r>
            <a:endParaRPr lang="fi-FI" sz="2400" dirty="0"/>
          </a:p>
        </p:txBody>
      </p:sp>
      <p:sp>
        <p:nvSpPr>
          <p:cNvPr id="3" name="Sisällön paikkamerkki 2"/>
          <p:cNvSpPr>
            <a:spLocks noGrp="1"/>
          </p:cNvSpPr>
          <p:nvPr>
            <p:ph idx="1"/>
          </p:nvPr>
        </p:nvSpPr>
        <p:spPr>
          <a:xfrm>
            <a:off x="889913" y="1427362"/>
            <a:ext cx="9759718" cy="657386"/>
          </a:xfrm>
        </p:spPr>
        <p:txBody>
          <a:bodyPr>
            <a:noAutofit/>
          </a:bodyPr>
          <a:lstStyle/>
          <a:p>
            <a:pPr marL="0" indent="0">
              <a:lnSpc>
                <a:spcPct val="100000"/>
              </a:lnSpc>
              <a:buNone/>
            </a:pPr>
            <a:r>
              <a:rPr lang="fi-FI" sz="1400" dirty="0" smtClean="0"/>
              <a:t>Sopimuskaudelle on keskeistä luoda yhteistyön käytäntöjä tukemaan jatkuvaa kehittämistä ja vaikuttavaa palvelutuotantoa sekä tunnistaa kehittämistä vaativat aihealueet. </a:t>
            </a:r>
            <a:endParaRPr lang="fi-FI" sz="1400" dirty="0"/>
          </a:p>
        </p:txBody>
      </p:sp>
      <p:sp>
        <p:nvSpPr>
          <p:cNvPr id="4" name="Alatunnisteen paikkamerkki 3"/>
          <p:cNvSpPr>
            <a:spLocks noGrp="1"/>
          </p:cNvSpPr>
          <p:nvPr>
            <p:ph type="ftr" sz="quarter" idx="11"/>
          </p:nvPr>
        </p:nvSpPr>
        <p:spPr/>
        <p:txBody>
          <a:bodyPr/>
          <a:lstStyle/>
          <a:p>
            <a:r>
              <a:rPr lang="fi-FI" dirty="0" smtClean="0"/>
              <a:t>SOPIMUKSEN AIKAINEN TOIMINTA</a:t>
            </a:r>
            <a:endParaRPr lang="fi-FI" dirty="0"/>
          </a:p>
        </p:txBody>
      </p:sp>
      <p:sp>
        <p:nvSpPr>
          <p:cNvPr id="5" name="Dian numeron paikkamerkki 4"/>
          <p:cNvSpPr>
            <a:spLocks noGrp="1"/>
          </p:cNvSpPr>
          <p:nvPr>
            <p:ph type="sldNum" sz="quarter" idx="12"/>
          </p:nvPr>
        </p:nvSpPr>
        <p:spPr/>
        <p:txBody>
          <a:bodyPr/>
          <a:lstStyle/>
          <a:p>
            <a:fld id="{0DC82243-5FBE-4E9B-9815-3B80B9FB2FBB}" type="slidenum">
              <a:rPr lang="fi-FI" smtClean="0"/>
              <a:t>90</a:t>
            </a:fld>
            <a:endParaRPr lang="fi-FI"/>
          </a:p>
        </p:txBody>
      </p:sp>
      <p:sp>
        <p:nvSpPr>
          <p:cNvPr id="7" name="Suorakulmio 6">
            <a:hlinkClick r:id="rId2"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grpSp>
        <p:nvGrpSpPr>
          <p:cNvPr id="10" name="Ryhmä 9"/>
          <p:cNvGrpSpPr/>
          <p:nvPr/>
        </p:nvGrpSpPr>
        <p:grpSpPr>
          <a:xfrm>
            <a:off x="2431542" y="3086645"/>
            <a:ext cx="8915183" cy="2892193"/>
            <a:chOff x="1421892" y="3246766"/>
            <a:chExt cx="8915183" cy="2892193"/>
          </a:xfrm>
        </p:grpSpPr>
        <p:sp>
          <p:nvSpPr>
            <p:cNvPr id="11" name="Suorakulmio 10"/>
            <p:cNvSpPr/>
            <p:nvPr/>
          </p:nvSpPr>
          <p:spPr>
            <a:xfrm>
              <a:off x="1421892" y="4288764"/>
              <a:ext cx="8638467" cy="261610"/>
            </a:xfrm>
            <a:prstGeom prst="rect">
              <a:avLst/>
            </a:prstGeom>
          </p:spPr>
          <p:txBody>
            <a:bodyPr wrap="square">
              <a:spAutoFit/>
            </a:bodyPr>
            <a:lstStyle/>
            <a:p>
              <a:pPr marL="285750" indent="-285750">
                <a:buClr>
                  <a:srgbClr val="FFC000"/>
                </a:buClr>
                <a:buFont typeface="Wingdings" panose="05000000000000000000" pitchFamily="2" charset="2"/>
                <a:buChar char="Ø"/>
              </a:pPr>
              <a:endParaRPr lang="fi-FI" sz="1100" dirty="0">
                <a:solidFill>
                  <a:schemeClr val="tx1">
                    <a:lumMod val="75000"/>
                    <a:lumOff val="25000"/>
                  </a:schemeClr>
                </a:solidFill>
                <a:sym typeface="Wingdings" panose="05000000000000000000" pitchFamily="2" charset="2"/>
              </a:endParaRPr>
            </a:p>
          </p:txBody>
        </p:sp>
        <p:sp>
          <p:nvSpPr>
            <p:cNvPr id="12" name="Suorakulmio 11"/>
            <p:cNvSpPr/>
            <p:nvPr/>
          </p:nvSpPr>
          <p:spPr>
            <a:xfrm>
              <a:off x="1421892" y="3246766"/>
              <a:ext cx="8408449" cy="261610"/>
            </a:xfrm>
            <a:prstGeom prst="rect">
              <a:avLst/>
            </a:prstGeom>
          </p:spPr>
          <p:txBody>
            <a:bodyPr wrap="square">
              <a:spAutoFit/>
            </a:bodyPr>
            <a:lstStyle/>
            <a:p>
              <a:pPr marL="285750" indent="-285750">
                <a:buClr>
                  <a:srgbClr val="FFC000"/>
                </a:buClr>
                <a:buFont typeface="Wingdings" panose="05000000000000000000" pitchFamily="2" charset="2"/>
                <a:buChar char="Ø"/>
              </a:pPr>
              <a:endParaRPr lang="fi-FI" sz="1100" dirty="0">
                <a:solidFill>
                  <a:schemeClr val="tx1">
                    <a:lumMod val="75000"/>
                    <a:lumOff val="25000"/>
                  </a:schemeClr>
                </a:solidFill>
                <a:sym typeface="Wingdings" panose="05000000000000000000" pitchFamily="2" charset="2"/>
              </a:endParaRPr>
            </a:p>
          </p:txBody>
        </p:sp>
        <p:sp>
          <p:nvSpPr>
            <p:cNvPr id="15" name="Suorakulmio 14"/>
            <p:cNvSpPr/>
            <p:nvPr/>
          </p:nvSpPr>
          <p:spPr>
            <a:xfrm>
              <a:off x="1421893" y="5877349"/>
              <a:ext cx="8915182" cy="261610"/>
            </a:xfrm>
            <a:prstGeom prst="rect">
              <a:avLst/>
            </a:prstGeom>
          </p:spPr>
          <p:txBody>
            <a:bodyPr wrap="square">
              <a:spAutoFit/>
            </a:bodyPr>
            <a:lstStyle/>
            <a:p>
              <a:pPr marL="285750" indent="-285750">
                <a:buClr>
                  <a:srgbClr val="FFC000"/>
                </a:buClr>
                <a:buFont typeface="Wingdings" panose="05000000000000000000" pitchFamily="2" charset="2"/>
                <a:buChar char="Ø"/>
              </a:pPr>
              <a:endParaRPr lang="fi-FI" sz="1100" dirty="0">
                <a:solidFill>
                  <a:schemeClr val="tx1">
                    <a:lumMod val="75000"/>
                    <a:lumOff val="25000"/>
                  </a:schemeClr>
                </a:solidFill>
                <a:sym typeface="Wingdings" panose="05000000000000000000" pitchFamily="2" charset="2"/>
              </a:endParaRPr>
            </a:p>
          </p:txBody>
        </p:sp>
      </p:grpSp>
      <p:sp>
        <p:nvSpPr>
          <p:cNvPr id="13" name="Tekstiruutu 12"/>
          <p:cNvSpPr txBox="1"/>
          <p:nvPr/>
        </p:nvSpPr>
        <p:spPr>
          <a:xfrm>
            <a:off x="858335" y="2025887"/>
            <a:ext cx="10538189" cy="646331"/>
          </a:xfrm>
          <a:prstGeom prst="rect">
            <a:avLst/>
          </a:prstGeom>
          <a:noFill/>
        </p:spPr>
        <p:txBody>
          <a:bodyPr wrap="square" rtlCol="0">
            <a:spAutoFit/>
          </a:bodyPr>
          <a:lstStyle/>
          <a:p>
            <a:r>
              <a:rPr lang="fi-FI" sz="1200" b="1" dirty="0" smtClean="0"/>
              <a:t>Esimerkki: Tuetun </a:t>
            </a:r>
            <a:r>
              <a:rPr lang="fi-FI" sz="1200" b="1" dirty="0"/>
              <a:t>asumisen palvelujen </a:t>
            </a:r>
            <a:r>
              <a:rPr lang="fi-FI" sz="1200" b="1" dirty="0" smtClean="0"/>
              <a:t>hankinta, </a:t>
            </a:r>
            <a:r>
              <a:rPr lang="fi-FI" sz="1200" b="1" dirty="0"/>
              <a:t>toimintakykymittarin </a:t>
            </a:r>
            <a:r>
              <a:rPr lang="fi-FI" sz="1200" b="1" dirty="0" smtClean="0"/>
              <a:t>käyttöönotto</a:t>
            </a:r>
          </a:p>
          <a:p>
            <a:r>
              <a:rPr lang="fi-FI" sz="1200" dirty="0" smtClean="0"/>
              <a:t>Hankintasopimuksessa </a:t>
            </a:r>
            <a:r>
              <a:rPr lang="fi-FI" sz="1200" dirty="0"/>
              <a:t>sovitulla tavalla </a:t>
            </a:r>
            <a:r>
              <a:rPr lang="fi-FI" sz="1200" dirty="0" smtClean="0"/>
              <a:t>kehitetään toimintakyvyn </a:t>
            </a:r>
            <a:r>
              <a:rPr lang="fi-FI" sz="1200" dirty="0"/>
              <a:t>arviointia asiakkaan palvelutarpeiden selvittämiseksi, palvelun aikaisen toiminnan suunnittelemiseksi, tavoitteiden asettamiseksi sekä vaikutusten seuraamiseksi.  </a:t>
            </a:r>
            <a:endParaRPr lang="fi-FI" sz="1600" dirty="0"/>
          </a:p>
        </p:txBody>
      </p:sp>
      <p:sp>
        <p:nvSpPr>
          <p:cNvPr id="14" name="Suorakulmio 16"/>
          <p:cNvSpPr>
            <a:spLocks noChangeArrowheads="1"/>
          </p:cNvSpPr>
          <p:nvPr/>
        </p:nvSpPr>
        <p:spPr bwMode="auto">
          <a:xfrm>
            <a:off x="3327678" y="3278437"/>
            <a:ext cx="1938338" cy="1258822"/>
          </a:xfrm>
          <a:prstGeom prst="rect">
            <a:avLst/>
          </a:prstGeom>
          <a:solidFill>
            <a:schemeClr val="accent1">
              <a:lumMod val="20000"/>
              <a:lumOff val="80000"/>
            </a:schemeClr>
          </a:solidFill>
          <a:ln>
            <a:noFill/>
          </a:ln>
          <a:extLst/>
        </p:spPr>
        <p:txBody>
          <a:bodyPr vert="horz" wrap="square" lIns="91440" tIns="45720" rIns="91440" bIns="45720" numCol="1" anchor="ctr" anchorCtr="0" compatLnSpc="1">
            <a:prstTxWarp prst="textNoShape">
              <a:avLst/>
            </a:prstTxWarp>
          </a:bodyPr>
          <a:lstStyle/>
          <a:p>
            <a:pPr lvl="0" eaLnBrk="0" fontAlgn="base" hangingPunct="0">
              <a:spcBef>
                <a:spcPct val="0"/>
              </a:spcBef>
              <a:spcAft>
                <a:spcPct val="0"/>
              </a:spcAft>
            </a:pPr>
            <a:r>
              <a:rPr lang="fi-FI" altLang="fi-FI" sz="1000" dirty="0">
                <a:solidFill>
                  <a:schemeClr val="tx1">
                    <a:lumMod val="75000"/>
                    <a:lumOff val="25000"/>
                  </a:schemeClr>
                </a:solidFill>
                <a:latin typeface="Calibri Light" panose="020F0302020204030204" pitchFamily="34" charset="0"/>
              </a:rPr>
              <a:t>Tuottajat valitsivat arviointimenetelmänsä 15.12. mennessä e-lomakkeella. </a:t>
            </a:r>
          </a:p>
        </p:txBody>
      </p:sp>
      <p:sp>
        <p:nvSpPr>
          <p:cNvPr id="16" name="Suorakulmio 8"/>
          <p:cNvSpPr>
            <a:spLocks noChangeArrowheads="1"/>
          </p:cNvSpPr>
          <p:nvPr/>
        </p:nvSpPr>
        <p:spPr bwMode="auto">
          <a:xfrm>
            <a:off x="5315341" y="3280906"/>
            <a:ext cx="1685925" cy="1256353"/>
          </a:xfrm>
          <a:prstGeom prst="rect">
            <a:avLst/>
          </a:prstGeom>
          <a:solidFill>
            <a:schemeClr val="accent1">
              <a:lumMod val="20000"/>
              <a:lumOff val="80000"/>
            </a:schemeClr>
          </a:solidFill>
          <a:ln>
            <a:noFill/>
          </a:ln>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000" b="0" i="0" u="none" strike="noStrike" cap="none" normalizeH="0" baseline="0" dirty="0" smtClean="0">
              <a:ln>
                <a:noFill/>
              </a:ln>
              <a:solidFill>
                <a:schemeClr val="tx1">
                  <a:lumMod val="75000"/>
                  <a:lumOff val="25000"/>
                </a:schemeClr>
              </a:solidFill>
              <a:effectLst/>
              <a:latin typeface="Calibri Light" panose="020F03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000" b="0" i="0" u="none" strike="noStrike" cap="none" normalizeH="0" baseline="0" dirty="0" smtClean="0">
                <a:ln>
                  <a:noFill/>
                </a:ln>
                <a:solidFill>
                  <a:schemeClr val="tx1">
                    <a:lumMod val="75000"/>
                    <a:lumOff val="25000"/>
                  </a:schemeClr>
                </a:solidFill>
                <a:effectLst/>
                <a:latin typeface="Calibri Light" panose="020F0302020204030204" pitchFamily="34" charset="0"/>
                <a:ea typeface="+mn-ea"/>
                <a:cs typeface="+mn-cs"/>
              </a:rPr>
              <a:t>Pilotoinnissa toimintakyvyn arvioimisen mittareista: ASTA, Tuva, PAAVO, </a:t>
            </a:r>
            <a:r>
              <a:rPr kumimoji="0" lang="fi-FI" altLang="fi-FI" sz="1000" b="0" i="0" u="none" strike="noStrike" cap="none" normalizeH="0" baseline="0" dirty="0" err="1" smtClean="0">
                <a:ln>
                  <a:noFill/>
                </a:ln>
                <a:solidFill>
                  <a:schemeClr val="tx1">
                    <a:lumMod val="75000"/>
                    <a:lumOff val="25000"/>
                  </a:schemeClr>
                </a:solidFill>
                <a:effectLst/>
                <a:latin typeface="Calibri Light" panose="020F0302020204030204" pitchFamily="34" charset="0"/>
                <a:ea typeface="+mn-ea"/>
                <a:cs typeface="+mn-cs"/>
              </a:rPr>
              <a:t>Living</a:t>
            </a:r>
            <a:r>
              <a:rPr kumimoji="0" lang="fi-FI" altLang="fi-FI" sz="1000" b="0" i="0" u="none" strike="noStrike" cap="none" normalizeH="0" baseline="0" dirty="0" smtClean="0">
                <a:ln>
                  <a:noFill/>
                </a:ln>
                <a:solidFill>
                  <a:schemeClr val="tx1">
                    <a:lumMod val="75000"/>
                    <a:lumOff val="25000"/>
                  </a:schemeClr>
                </a:solidFill>
                <a:effectLst/>
                <a:latin typeface="Calibri Light" panose="020F0302020204030204" pitchFamily="34" charset="0"/>
                <a:ea typeface="+mn-ea"/>
                <a:cs typeface="+mn-cs"/>
              </a:rPr>
              <a:t> </a:t>
            </a:r>
            <a:r>
              <a:rPr kumimoji="0" lang="fi-FI" altLang="fi-FI" sz="1000" b="0" i="0" u="none" strike="noStrike" cap="none" normalizeH="0" baseline="0" dirty="0" err="1" smtClean="0">
                <a:ln>
                  <a:noFill/>
                </a:ln>
                <a:solidFill>
                  <a:schemeClr val="tx1">
                    <a:lumMod val="75000"/>
                    <a:lumOff val="25000"/>
                  </a:schemeClr>
                </a:solidFill>
                <a:effectLst/>
                <a:latin typeface="Calibri Light" panose="020F0302020204030204" pitchFamily="34" charset="0"/>
                <a:ea typeface="+mn-ea"/>
                <a:cs typeface="+mn-cs"/>
              </a:rPr>
              <a:t>Skills</a:t>
            </a:r>
            <a:r>
              <a:rPr kumimoji="0" lang="fi-FI" altLang="fi-FI" sz="1000" b="0" i="0" u="none" strike="noStrike" cap="none" normalizeH="0" baseline="0" dirty="0" smtClean="0">
                <a:ln>
                  <a:noFill/>
                </a:ln>
                <a:solidFill>
                  <a:schemeClr val="tx1">
                    <a:lumMod val="75000"/>
                    <a:lumOff val="25000"/>
                  </a:schemeClr>
                </a:solidFill>
                <a:effectLst/>
                <a:latin typeface="Calibri Light" panose="020F0302020204030204" pitchFamily="34" charset="0"/>
              </a:rPr>
              <a:t>, GAS, WHODAS 2.0.</a:t>
            </a:r>
            <a:endParaRPr kumimoji="0" lang="fi-FI" altLang="fi-FI" sz="1200" b="0" i="0" u="none" strike="noStrike" cap="none" normalizeH="0" baseline="0" dirty="0" smtClean="0">
              <a:ln>
                <a:noFill/>
              </a:ln>
              <a:solidFill>
                <a:schemeClr val="tx1">
                  <a:lumMod val="75000"/>
                  <a:lumOff val="25000"/>
                </a:schemeClr>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800" b="0" i="0" u="none" strike="noStrike" cap="none" normalizeH="0" baseline="0" dirty="0" smtClean="0">
              <a:ln>
                <a:noFill/>
              </a:ln>
              <a:solidFill>
                <a:schemeClr val="tx1">
                  <a:lumMod val="75000"/>
                  <a:lumOff val="25000"/>
                </a:schemeClr>
              </a:solidFill>
              <a:effectLst/>
              <a:latin typeface="Arial" panose="020B0604020202020204" pitchFamily="34" charset="0"/>
            </a:endParaRPr>
          </a:p>
        </p:txBody>
      </p:sp>
      <p:sp>
        <p:nvSpPr>
          <p:cNvPr id="17" name="Pyöristetty suorakulmio 2"/>
          <p:cNvSpPr>
            <a:spLocks noChangeArrowheads="1"/>
          </p:cNvSpPr>
          <p:nvPr/>
        </p:nvSpPr>
        <p:spPr bwMode="auto">
          <a:xfrm>
            <a:off x="666915" y="2717059"/>
            <a:ext cx="2390776" cy="492125"/>
          </a:xfrm>
          <a:prstGeom prst="roundRect">
            <a:avLst>
              <a:gd name="adj" fmla="val 16667"/>
            </a:avLst>
          </a:prstGeom>
          <a:solidFill>
            <a:schemeClr val="tx2">
              <a:lumMod val="65000"/>
              <a:lumOff val="35000"/>
            </a:schemeClr>
          </a:solidFill>
          <a:ln>
            <a:noFill/>
          </a:ln>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i-FI" altLang="fi-FI" sz="1000" b="1" i="0" u="none" strike="noStrike" cap="none" normalizeH="0" baseline="0" dirty="0" smtClean="0">
                <a:ln>
                  <a:noFill/>
                </a:ln>
                <a:solidFill>
                  <a:srgbClr val="FFFFFF"/>
                </a:solidFill>
                <a:effectLst/>
                <a:latin typeface="Calibri Light" panose="020F0302020204030204" pitchFamily="34" charset="0"/>
              </a:rPr>
              <a:t>MITTAREIDEN </a:t>
            </a:r>
            <a:endParaRPr kumimoji="0" lang="fi-FI" altLang="fi-FI" sz="1000" b="1" i="0" u="none" strike="noStrike" cap="none" normalizeH="0" baseline="0" dirty="0" smtClean="0">
              <a:ln>
                <a:noFill/>
              </a:ln>
              <a:solidFill>
                <a:schemeClr val="tx1"/>
              </a:solidFill>
              <a:effectLst/>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i-FI" altLang="fi-FI" sz="1000" b="1" i="0" u="none" strike="noStrike" cap="none" normalizeH="0" baseline="0" dirty="0" smtClean="0">
                <a:ln>
                  <a:noFill/>
                </a:ln>
                <a:solidFill>
                  <a:srgbClr val="FFFFFF"/>
                </a:solidFill>
                <a:effectLst/>
                <a:latin typeface="Calibri Light" panose="020F0302020204030204" pitchFamily="34" charset="0"/>
              </a:rPr>
              <a:t>ESITTELYTILAISUUS 6.10.2015</a:t>
            </a:r>
            <a:endParaRPr kumimoji="0" lang="fi-FI" altLang="fi-FI" sz="1000" b="1" i="0" u="none" strike="noStrike" cap="none" normalizeH="0" baseline="0" dirty="0" smtClean="0">
              <a:ln>
                <a:noFill/>
              </a:ln>
              <a:solidFill>
                <a:schemeClr val="tx1"/>
              </a:solidFill>
              <a:effectLst/>
              <a:latin typeface="Arial" panose="020B0604020202020204" pitchFamily="34" charset="0"/>
            </a:endParaRPr>
          </a:p>
        </p:txBody>
      </p:sp>
      <p:sp>
        <p:nvSpPr>
          <p:cNvPr id="18" name="Pyöristetty suorakulmio 5"/>
          <p:cNvSpPr>
            <a:spLocks noChangeArrowheads="1"/>
          </p:cNvSpPr>
          <p:nvPr/>
        </p:nvSpPr>
        <p:spPr bwMode="auto">
          <a:xfrm>
            <a:off x="2952916" y="2717059"/>
            <a:ext cx="2047875" cy="492125"/>
          </a:xfrm>
          <a:prstGeom prst="roundRect">
            <a:avLst>
              <a:gd name="adj" fmla="val 16667"/>
            </a:avLst>
          </a:prstGeom>
          <a:solidFill>
            <a:schemeClr val="tx2">
              <a:lumMod val="65000"/>
              <a:lumOff val="35000"/>
            </a:schemeClr>
          </a:solidFill>
          <a:ln>
            <a:noFill/>
          </a:ln>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i-FI" altLang="fi-FI" sz="1000" b="1" i="0" u="none" strike="noStrike" cap="none" normalizeH="0" baseline="0" dirty="0" smtClean="0">
                <a:ln>
                  <a:noFill/>
                </a:ln>
                <a:solidFill>
                  <a:srgbClr val="FFFFFF"/>
                </a:solidFill>
                <a:effectLst/>
                <a:latin typeface="Calibri Light" panose="020F0302020204030204" pitchFamily="34" charset="0"/>
              </a:rPr>
              <a:t>PILOTOITAVAN MITTARIN </a:t>
            </a:r>
            <a:endParaRPr kumimoji="0" lang="fi-FI" altLang="fi-FI" sz="1000" b="1" i="0" u="none" strike="noStrike" cap="none" normalizeH="0" baseline="0" dirty="0" smtClean="0">
              <a:ln>
                <a:noFill/>
              </a:ln>
              <a:solidFill>
                <a:schemeClr val="tx1"/>
              </a:solidFill>
              <a:effectLst/>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i-FI" altLang="fi-FI" sz="1000" b="1" i="0" u="none" strike="noStrike" cap="none" normalizeH="0" baseline="0" dirty="0" smtClean="0">
                <a:ln>
                  <a:noFill/>
                </a:ln>
                <a:solidFill>
                  <a:srgbClr val="FFFFFF"/>
                </a:solidFill>
                <a:effectLst/>
                <a:latin typeface="Calibri Light" panose="020F0302020204030204" pitchFamily="34" charset="0"/>
              </a:rPr>
              <a:t>VALINTA 12/2015</a:t>
            </a:r>
            <a:endParaRPr kumimoji="0" lang="fi-FI" altLang="fi-FI" sz="1000" b="1" i="0" u="none" strike="noStrike" cap="none" normalizeH="0" baseline="0" dirty="0" smtClean="0">
              <a:ln>
                <a:noFill/>
              </a:ln>
              <a:solidFill>
                <a:schemeClr val="tx1"/>
              </a:solidFill>
              <a:effectLst/>
              <a:latin typeface="Arial" panose="020B0604020202020204" pitchFamily="34" charset="0"/>
            </a:endParaRPr>
          </a:p>
        </p:txBody>
      </p:sp>
      <p:sp>
        <p:nvSpPr>
          <p:cNvPr id="19" name="Viisikulmio 12"/>
          <p:cNvSpPr>
            <a:spLocks noChangeArrowheads="1"/>
          </p:cNvSpPr>
          <p:nvPr/>
        </p:nvSpPr>
        <p:spPr bwMode="auto">
          <a:xfrm>
            <a:off x="4648767" y="4563173"/>
            <a:ext cx="1609725" cy="598487"/>
          </a:xfrm>
          <a:prstGeom prst="homePlate">
            <a:avLst>
              <a:gd name="adj" fmla="val 37244"/>
            </a:avLst>
          </a:prstGeom>
          <a:solidFill>
            <a:schemeClr val="accent1">
              <a:lumMod val="20000"/>
              <a:lumOff val="80000"/>
            </a:schemeClr>
          </a:solidFill>
          <a:ln>
            <a:noFill/>
          </a:ln>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i-FI" altLang="fi-FI" sz="1000" b="0" i="0" u="none" strike="noStrike" cap="none" normalizeH="0" baseline="0" dirty="0" smtClean="0">
                <a:ln>
                  <a:noFill/>
                </a:ln>
                <a:solidFill>
                  <a:schemeClr val="tx1">
                    <a:lumMod val="75000"/>
                    <a:lumOff val="25000"/>
                  </a:schemeClr>
                </a:solidFill>
                <a:effectLst/>
                <a:latin typeface="Calibri Light" panose="020F0302020204030204" pitchFamily="34" charset="0"/>
                <a:ea typeface="+mn-ea"/>
                <a:cs typeface="+mn-cs"/>
              </a:rPr>
              <a:t>Viestintä tilaajan ja tuottajien yhteisessä </a:t>
            </a:r>
            <a:r>
              <a:rPr kumimoji="0" lang="fi-FI" altLang="fi-FI" sz="1000" i="0" u="none" strike="noStrike" cap="none" normalizeH="0" baseline="0" dirty="0" smtClean="0">
                <a:ln>
                  <a:noFill/>
                </a:ln>
                <a:solidFill>
                  <a:schemeClr val="tx1">
                    <a:lumMod val="75000"/>
                    <a:lumOff val="25000"/>
                  </a:schemeClr>
                </a:solidFill>
                <a:effectLst/>
                <a:latin typeface="Calibri Light" panose="020F0302020204030204" pitchFamily="34" charset="0"/>
              </a:rPr>
              <a:t>Virta-työtilassa</a:t>
            </a:r>
            <a:endParaRPr kumimoji="0" lang="fi-FI" altLang="fi-FI" sz="1800" i="0" u="none" strike="noStrike" cap="none" normalizeH="0" baseline="0" dirty="0" smtClean="0">
              <a:ln>
                <a:noFill/>
              </a:ln>
              <a:solidFill>
                <a:schemeClr val="tx1">
                  <a:lumMod val="75000"/>
                  <a:lumOff val="25000"/>
                </a:schemeClr>
              </a:solidFill>
              <a:effectLst/>
              <a:latin typeface="Arial" panose="020B0604020202020204" pitchFamily="34" charset="0"/>
            </a:endParaRPr>
          </a:p>
        </p:txBody>
      </p:sp>
      <p:sp>
        <p:nvSpPr>
          <p:cNvPr id="20" name="Suorakulmio 30"/>
          <p:cNvSpPr>
            <a:spLocks noChangeArrowheads="1"/>
          </p:cNvSpPr>
          <p:nvPr/>
        </p:nvSpPr>
        <p:spPr bwMode="auto">
          <a:xfrm>
            <a:off x="9768689" y="3278437"/>
            <a:ext cx="2066571" cy="788499"/>
          </a:xfrm>
          <a:prstGeom prst="rect">
            <a:avLst/>
          </a:prstGeom>
          <a:solidFill>
            <a:schemeClr val="accent1">
              <a:lumMod val="20000"/>
              <a:lumOff val="80000"/>
            </a:schemeClr>
          </a:solidFill>
          <a:ln>
            <a:noFill/>
          </a:ln>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000" b="0" i="0" u="none" strike="noStrike" cap="none" normalizeH="0" baseline="0" dirty="0" smtClean="0">
              <a:ln>
                <a:noFill/>
              </a:ln>
              <a:solidFill>
                <a:schemeClr val="tx1">
                  <a:lumMod val="75000"/>
                  <a:lumOff val="25000"/>
                </a:schemeClr>
              </a:solidFill>
              <a:effectLst/>
              <a:latin typeface="Calibri Light" panose="020F03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000" b="1" i="0" u="none" strike="noStrike" cap="none" normalizeH="0" baseline="0" dirty="0" smtClean="0">
                <a:ln>
                  <a:noFill/>
                </a:ln>
                <a:solidFill>
                  <a:schemeClr val="tx1">
                    <a:lumMod val="75000"/>
                    <a:lumOff val="25000"/>
                  </a:schemeClr>
                </a:solidFill>
                <a:effectLst/>
                <a:latin typeface="Calibri Light" panose="020F0302020204030204" pitchFamily="34" charset="0"/>
                <a:ea typeface="+mn-ea"/>
                <a:cs typeface="+mn-cs"/>
              </a:rPr>
              <a:t>KESKUSTELUTILAISUUS ARVIOINTIMENETELMÄN KÄYTÖSTÄ RAPORTTIEN POHJALTA </a:t>
            </a:r>
            <a:r>
              <a:rPr kumimoji="0" lang="fi-FI" altLang="fi-FI" sz="1000" b="0" i="0" u="none" strike="noStrike" cap="none" normalizeH="0" baseline="0" dirty="0" smtClean="0">
                <a:ln>
                  <a:noFill/>
                </a:ln>
                <a:solidFill>
                  <a:schemeClr val="tx1">
                    <a:lumMod val="75000"/>
                    <a:lumOff val="25000"/>
                  </a:schemeClr>
                </a:solidFill>
                <a:effectLst/>
                <a:latin typeface="Calibri Light" panose="020F0302020204030204" pitchFamily="34" charset="0"/>
              </a:rPr>
              <a:t>palveluntuottajien kanssa, 3h</a:t>
            </a:r>
            <a:endParaRPr kumimoji="0" lang="fi-FI" altLang="fi-FI" sz="1200" b="0" i="0" u="none" strike="noStrike" cap="none" normalizeH="0" baseline="0" dirty="0" smtClean="0">
              <a:ln>
                <a:noFill/>
              </a:ln>
              <a:solidFill>
                <a:schemeClr val="tx1">
                  <a:lumMod val="75000"/>
                  <a:lumOff val="25000"/>
                </a:schemeClr>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800" b="0" i="0" u="none" strike="noStrike" cap="none" normalizeH="0" baseline="0" dirty="0" smtClean="0">
              <a:ln>
                <a:noFill/>
              </a:ln>
              <a:solidFill>
                <a:schemeClr val="tx1">
                  <a:lumMod val="75000"/>
                  <a:lumOff val="25000"/>
                </a:schemeClr>
              </a:solidFill>
              <a:effectLst/>
              <a:latin typeface="Arial" panose="020B0604020202020204" pitchFamily="34" charset="0"/>
            </a:endParaRPr>
          </a:p>
        </p:txBody>
      </p:sp>
      <p:sp>
        <p:nvSpPr>
          <p:cNvPr id="21" name="Rectangle 18"/>
          <p:cNvSpPr>
            <a:spLocks noChangeArrowheads="1"/>
          </p:cNvSpPr>
          <p:nvPr/>
        </p:nvSpPr>
        <p:spPr bwMode="auto">
          <a:xfrm>
            <a:off x="668502" y="3278437"/>
            <a:ext cx="2609851" cy="1257721"/>
          </a:xfrm>
          <a:prstGeom prst="rect">
            <a:avLst/>
          </a:prstGeom>
          <a:solidFill>
            <a:schemeClr val="accent1">
              <a:lumMod val="20000"/>
              <a:lumOff val="80000"/>
            </a:schemeClr>
          </a:solidFill>
          <a:ln>
            <a:noFill/>
          </a:ln>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800" b="0" i="0" u="none" strike="noStrike" cap="none" normalizeH="0" baseline="0" dirty="0" smtClean="0">
              <a:ln>
                <a:noFill/>
              </a:ln>
              <a:solidFill>
                <a:schemeClr val="tx1">
                  <a:lumMod val="75000"/>
                  <a:lumOff val="25000"/>
                </a:schemeClr>
              </a:solidFill>
              <a:effectLst/>
              <a:latin typeface="Arial" panose="020B0604020202020204" pitchFamily="34" charset="0"/>
            </a:endParaRPr>
          </a:p>
        </p:txBody>
      </p:sp>
      <p:sp>
        <p:nvSpPr>
          <p:cNvPr id="22" name="AutoShape 11"/>
          <p:cNvSpPr>
            <a:spLocks noChangeArrowheads="1"/>
          </p:cNvSpPr>
          <p:nvPr/>
        </p:nvSpPr>
        <p:spPr bwMode="auto">
          <a:xfrm>
            <a:off x="4867441" y="2717059"/>
            <a:ext cx="2047875" cy="492125"/>
          </a:xfrm>
          <a:prstGeom prst="roundRect">
            <a:avLst>
              <a:gd name="adj" fmla="val 16667"/>
            </a:avLst>
          </a:prstGeom>
          <a:solidFill>
            <a:schemeClr val="tx2">
              <a:lumMod val="65000"/>
              <a:lumOff val="35000"/>
            </a:schemeClr>
          </a:solidFill>
          <a:ln>
            <a:noFill/>
          </a:ln>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i-FI" altLang="fi-FI" sz="1000" b="1" i="0" u="none" strike="noStrike" cap="none" normalizeH="0" baseline="0" dirty="0" smtClean="0">
                <a:ln>
                  <a:noFill/>
                </a:ln>
                <a:solidFill>
                  <a:srgbClr val="FFFFFF"/>
                </a:solidFill>
                <a:effectLst/>
                <a:latin typeface="Calibri Light" panose="020F0302020204030204" pitchFamily="34" charset="0"/>
              </a:rPr>
              <a:t>PILOTOINNIT </a:t>
            </a:r>
            <a:endParaRPr kumimoji="0" lang="fi-FI" altLang="fi-FI" sz="1000" b="1" i="0" u="none" strike="noStrike" cap="none" normalizeH="0" baseline="0" dirty="0" smtClean="0">
              <a:ln>
                <a:noFill/>
              </a:ln>
              <a:solidFill>
                <a:schemeClr val="tx1"/>
              </a:solidFill>
              <a:effectLst/>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i-FI" altLang="fi-FI" sz="1000" b="1" i="0" u="none" strike="noStrike" cap="none" normalizeH="0" baseline="0" dirty="0" smtClean="0">
                <a:ln>
                  <a:noFill/>
                </a:ln>
                <a:solidFill>
                  <a:srgbClr val="FFFFFF"/>
                </a:solidFill>
                <a:effectLst/>
                <a:latin typeface="Calibri Light" panose="020F0302020204030204" pitchFamily="34" charset="0"/>
              </a:rPr>
              <a:t>1-5/2016</a:t>
            </a:r>
            <a:endParaRPr kumimoji="0" lang="fi-FI" altLang="fi-FI" sz="1000" b="1" i="0" u="none" strike="noStrike" cap="none" normalizeH="0" baseline="0" dirty="0" smtClean="0">
              <a:ln>
                <a:noFill/>
              </a:ln>
              <a:solidFill>
                <a:schemeClr val="tx1"/>
              </a:solidFill>
              <a:effectLst/>
              <a:latin typeface="Arial" panose="020B0604020202020204" pitchFamily="34" charset="0"/>
            </a:endParaRPr>
          </a:p>
        </p:txBody>
      </p:sp>
      <p:sp>
        <p:nvSpPr>
          <p:cNvPr id="23" name="Lovettu nuolenkärki 22"/>
          <p:cNvSpPr/>
          <p:nvPr/>
        </p:nvSpPr>
        <p:spPr>
          <a:xfrm>
            <a:off x="2812860" y="2715517"/>
            <a:ext cx="431800" cy="488004"/>
          </a:xfrm>
          <a:prstGeom prst="chevron">
            <a:avLst/>
          </a:prstGeom>
          <a:solidFill>
            <a:srgbClr val="E06D41"/>
          </a:solidFill>
          <a:ln w="12700" cap="flat" cmpd="sng" algn="ctr">
            <a:noFill/>
            <a:prstDash val="solid"/>
            <a:miter lim="800000"/>
          </a:ln>
          <a:effectLst/>
        </p:spPr>
        <p:txBody>
          <a:bodyPr rtlCol="0" anchor="ctr"/>
          <a:lstStyle/>
          <a:p>
            <a:endParaRPr lang="fi-FI"/>
          </a:p>
        </p:txBody>
      </p:sp>
      <p:sp>
        <p:nvSpPr>
          <p:cNvPr id="24" name="AutoShape 9"/>
          <p:cNvSpPr>
            <a:spLocks noChangeArrowheads="1"/>
          </p:cNvSpPr>
          <p:nvPr/>
        </p:nvSpPr>
        <p:spPr bwMode="auto">
          <a:xfrm>
            <a:off x="6839916" y="2720528"/>
            <a:ext cx="1958368" cy="491923"/>
          </a:xfrm>
          <a:prstGeom prst="roundRect">
            <a:avLst>
              <a:gd name="adj" fmla="val 16667"/>
            </a:avLst>
          </a:prstGeom>
          <a:solidFill>
            <a:schemeClr val="tx2">
              <a:lumMod val="65000"/>
              <a:lumOff val="35000"/>
            </a:schemeClr>
          </a:solidFill>
          <a:ln>
            <a:noFill/>
          </a:ln>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i-FI" altLang="fi-FI" sz="1000" b="1" i="0" u="none" strike="noStrike" cap="none" normalizeH="0" baseline="0" dirty="0" smtClean="0">
                <a:ln>
                  <a:noFill/>
                </a:ln>
                <a:solidFill>
                  <a:srgbClr val="FFFFFF"/>
                </a:solidFill>
                <a:effectLst/>
                <a:latin typeface="Calibri Light" panose="020F0302020204030204" pitchFamily="34" charset="0"/>
              </a:rPr>
              <a:t>KOKEMUSTEN JAKAMINEN </a:t>
            </a:r>
            <a:endParaRPr kumimoji="0" lang="fi-FI" altLang="fi-FI" sz="1000" b="1" i="0" u="none" strike="noStrike" cap="none" normalizeH="0" baseline="0" dirty="0" smtClean="0">
              <a:ln>
                <a:noFill/>
              </a:ln>
              <a:solidFill>
                <a:schemeClr val="tx1"/>
              </a:solidFill>
              <a:effectLst/>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i-FI" altLang="fi-FI" sz="1000" b="1" i="0" u="none" strike="noStrike" cap="none" normalizeH="0" baseline="0" dirty="0" smtClean="0">
                <a:ln>
                  <a:noFill/>
                </a:ln>
                <a:solidFill>
                  <a:srgbClr val="FFFFFF"/>
                </a:solidFill>
                <a:effectLst/>
                <a:latin typeface="Calibri Light" panose="020F0302020204030204" pitchFamily="34" charset="0"/>
              </a:rPr>
              <a:t>TYÖPAJA 25.5.2016</a:t>
            </a:r>
            <a:endParaRPr kumimoji="0" lang="fi-FI" altLang="fi-FI" sz="1000" b="1" i="0" u="none" strike="noStrike" cap="none" normalizeH="0" baseline="0" dirty="0" smtClean="0">
              <a:ln>
                <a:noFill/>
              </a:ln>
              <a:solidFill>
                <a:schemeClr val="tx1"/>
              </a:solidFill>
              <a:effectLst/>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i-FI" altLang="fi-FI" sz="1000" b="1" i="0" u="none" strike="noStrike" cap="none" normalizeH="0" baseline="0" dirty="0" smtClean="0">
                <a:ln>
                  <a:noFill/>
                </a:ln>
                <a:solidFill>
                  <a:srgbClr val="FFFFFF"/>
                </a:solidFill>
                <a:effectLst/>
                <a:latin typeface="Calibri Light" panose="020F0302020204030204" pitchFamily="34" charset="0"/>
              </a:rPr>
              <a:t>1-5/2016</a:t>
            </a:r>
            <a:endParaRPr kumimoji="0" lang="fi-FI" altLang="fi-FI" sz="1000" b="1" i="0" u="none" strike="noStrike" cap="none" normalizeH="0" baseline="0" dirty="0" smtClean="0">
              <a:ln>
                <a:noFill/>
              </a:ln>
              <a:solidFill>
                <a:schemeClr val="tx1"/>
              </a:solidFill>
              <a:effectLst/>
              <a:latin typeface="Arial" panose="020B0604020202020204" pitchFamily="34" charset="0"/>
            </a:endParaRPr>
          </a:p>
        </p:txBody>
      </p:sp>
      <p:sp>
        <p:nvSpPr>
          <p:cNvPr id="25" name="Lovettu nuolenkärki 24"/>
          <p:cNvSpPr/>
          <p:nvPr/>
        </p:nvSpPr>
        <p:spPr>
          <a:xfrm>
            <a:off x="7577938" y="4773189"/>
            <a:ext cx="431800" cy="489585"/>
          </a:xfrm>
          <a:prstGeom prst="chevron">
            <a:avLst/>
          </a:prstGeom>
          <a:solidFill>
            <a:srgbClr val="77A0C1"/>
          </a:solidFill>
          <a:ln w="12700" cap="flat" cmpd="sng" algn="ctr">
            <a:noFill/>
            <a:prstDash val="solid"/>
            <a:miter lim="800000"/>
          </a:ln>
          <a:effectLst/>
        </p:spPr>
        <p:txBody>
          <a:bodyPr rtlCol="0" anchor="ctr"/>
          <a:lstStyle/>
          <a:p>
            <a:endParaRPr lang="fi-FI">
              <a:solidFill>
                <a:schemeClr val="tx1">
                  <a:lumMod val="75000"/>
                  <a:lumOff val="25000"/>
                </a:schemeClr>
              </a:solidFill>
            </a:endParaRPr>
          </a:p>
        </p:txBody>
      </p:sp>
      <p:sp>
        <p:nvSpPr>
          <p:cNvPr id="26" name="Rectangle 2"/>
          <p:cNvSpPr>
            <a:spLocks noChangeArrowheads="1"/>
          </p:cNvSpPr>
          <p:nvPr/>
        </p:nvSpPr>
        <p:spPr bwMode="auto">
          <a:xfrm>
            <a:off x="7125443" y="3278437"/>
            <a:ext cx="1800225" cy="2809875"/>
          </a:xfrm>
          <a:prstGeom prst="rect">
            <a:avLst/>
          </a:prstGeom>
          <a:solidFill>
            <a:schemeClr val="accent1">
              <a:lumMod val="20000"/>
              <a:lumOff val="80000"/>
            </a:schemeClr>
          </a:solidFill>
          <a:ln>
            <a:noFill/>
          </a:ln>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000" b="1" i="0" u="none" strike="noStrike" cap="none" normalizeH="0" baseline="0" dirty="0" smtClean="0">
                <a:ln>
                  <a:noFill/>
                </a:ln>
                <a:solidFill>
                  <a:schemeClr val="tx1">
                    <a:lumMod val="75000"/>
                    <a:lumOff val="25000"/>
                  </a:schemeClr>
                </a:solidFill>
                <a:effectLst/>
                <a:latin typeface="Calibri Light" panose="020F0302020204030204" pitchFamily="34" charset="0"/>
              </a:rPr>
              <a:t>TYÖPAJA 3H</a:t>
            </a:r>
            <a:endParaRPr kumimoji="0" lang="fi-FI" altLang="fi-FI" sz="1200" b="1" i="0" u="none" strike="noStrike" cap="none" normalizeH="0" baseline="0" dirty="0" smtClean="0">
              <a:ln>
                <a:noFill/>
              </a:ln>
              <a:solidFill>
                <a:schemeClr val="tx1">
                  <a:lumMod val="75000"/>
                  <a:lumOff val="25000"/>
                </a:schemeClr>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000" b="0" i="0" u="none" strike="noStrike" cap="none" normalizeH="0" baseline="0" dirty="0" smtClean="0">
                <a:ln>
                  <a:noFill/>
                </a:ln>
                <a:solidFill>
                  <a:schemeClr val="tx1">
                    <a:lumMod val="75000"/>
                    <a:lumOff val="25000"/>
                  </a:schemeClr>
                </a:solidFill>
                <a:effectLst/>
                <a:latin typeface="Calibri Light" panose="020F0302020204030204" pitchFamily="34" charset="0"/>
              </a:rPr>
              <a:t>-käytössä olevien arviointimenetelmien lyhyet esittelyt palveluntuottajien toimesta</a:t>
            </a:r>
            <a:endParaRPr kumimoji="0" lang="fi-FI" altLang="fi-FI" sz="1200" b="0" i="0" u="none" strike="noStrike" cap="none" normalizeH="0" baseline="0" dirty="0" smtClean="0">
              <a:ln>
                <a:noFill/>
              </a:ln>
              <a:solidFill>
                <a:schemeClr val="tx1">
                  <a:lumMod val="75000"/>
                  <a:lumOff val="25000"/>
                </a:schemeClr>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000" b="0" i="0" u="none" strike="noStrike" cap="none" normalizeH="0" baseline="0" dirty="0" smtClean="0">
                <a:ln>
                  <a:noFill/>
                </a:ln>
                <a:solidFill>
                  <a:schemeClr val="tx1">
                    <a:lumMod val="75000"/>
                    <a:lumOff val="25000"/>
                  </a:schemeClr>
                </a:solidFill>
                <a:effectLst/>
                <a:latin typeface="Calibri Light" panose="020F0302020204030204" pitchFamily="34" charset="0"/>
              </a:rPr>
              <a:t>- kokemusten vaihto työvälineen käytöstä, keskustelu arviointityökalun toimivuudesta: missä asioissa hyödyksi, missä ei</a:t>
            </a:r>
            <a:endParaRPr kumimoji="0" lang="fi-FI" altLang="fi-FI" sz="1200" b="0" i="0" u="none" strike="noStrike" cap="none" normalizeH="0" baseline="0" dirty="0" smtClean="0">
              <a:ln>
                <a:noFill/>
              </a:ln>
              <a:solidFill>
                <a:schemeClr val="tx1">
                  <a:lumMod val="75000"/>
                  <a:lumOff val="25000"/>
                </a:schemeClr>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000" b="0" i="0" u="none" strike="noStrike" cap="none" normalizeH="0" baseline="0" dirty="0" smtClean="0">
                <a:ln>
                  <a:noFill/>
                </a:ln>
                <a:solidFill>
                  <a:schemeClr val="tx1">
                    <a:lumMod val="75000"/>
                    <a:lumOff val="25000"/>
                  </a:schemeClr>
                </a:solidFill>
                <a:effectLst/>
                <a:latin typeface="Calibri Light" panose="020F0302020204030204" pitchFamily="34" charset="0"/>
              </a:rPr>
              <a:t>-mikä on asiakkaan saama hyöty arviointivälineen käytöstä </a:t>
            </a:r>
            <a:endParaRPr kumimoji="0" lang="fi-FI" altLang="fi-FI" sz="1200" b="0" i="0" u="none" strike="noStrike" cap="none" normalizeH="0" baseline="0" dirty="0" smtClean="0">
              <a:ln>
                <a:noFill/>
              </a:ln>
              <a:solidFill>
                <a:schemeClr val="tx1">
                  <a:lumMod val="75000"/>
                  <a:lumOff val="25000"/>
                </a:schemeClr>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000" b="0" i="0" u="none" strike="noStrike" cap="none" normalizeH="0" baseline="0" dirty="0" smtClean="0">
                <a:ln>
                  <a:noFill/>
                </a:ln>
                <a:solidFill>
                  <a:schemeClr val="tx1">
                    <a:lumMod val="75000"/>
                    <a:lumOff val="25000"/>
                  </a:schemeClr>
                </a:solidFill>
                <a:effectLst/>
                <a:latin typeface="Calibri Light" panose="020F0302020204030204" pitchFamily="34" charset="0"/>
              </a:rPr>
              <a:t>-sopiminen pilotoinnin etenemisestä</a:t>
            </a:r>
            <a:endParaRPr kumimoji="0" lang="fi-FI" altLang="fi-FI" sz="1800" b="0" i="0" u="none" strike="noStrike" cap="none" normalizeH="0" baseline="0" dirty="0" smtClean="0">
              <a:ln>
                <a:noFill/>
              </a:ln>
              <a:solidFill>
                <a:schemeClr val="tx1">
                  <a:lumMod val="75000"/>
                  <a:lumOff val="25000"/>
                </a:schemeClr>
              </a:solidFill>
              <a:effectLst/>
              <a:latin typeface="Arial" panose="020B0604020202020204" pitchFamily="34" charset="0"/>
            </a:endParaRPr>
          </a:p>
        </p:txBody>
      </p:sp>
      <p:sp>
        <p:nvSpPr>
          <p:cNvPr id="27" name="Viisikulmio 19"/>
          <p:cNvSpPr>
            <a:spLocks noChangeArrowheads="1"/>
          </p:cNvSpPr>
          <p:nvPr/>
        </p:nvSpPr>
        <p:spPr bwMode="auto">
          <a:xfrm>
            <a:off x="221183" y="2720528"/>
            <a:ext cx="704495" cy="488656"/>
          </a:xfrm>
          <a:prstGeom prst="homePlate">
            <a:avLst>
              <a:gd name="adj" fmla="val 0"/>
            </a:avLst>
          </a:prstGeom>
          <a:solidFill>
            <a:srgbClr val="E06D41"/>
          </a:solidFill>
          <a:ln>
            <a:noFill/>
          </a:ln>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i-FI" altLang="fi-FI" sz="1000" b="1" i="0" u="none" strike="noStrike" cap="none" normalizeH="0" baseline="0" dirty="0" smtClean="0">
                <a:ln>
                  <a:noFill/>
                </a:ln>
                <a:solidFill>
                  <a:srgbClr val="FFFFFF"/>
                </a:solidFill>
                <a:effectLst/>
                <a:latin typeface="Calibri Light" panose="020F0302020204030204" pitchFamily="34" charset="0"/>
              </a:rPr>
              <a:t>Hankinta-päätös</a:t>
            </a:r>
            <a:endParaRPr kumimoji="0" lang="fi-FI" altLang="fi-FI" sz="1200" b="1" i="0" u="none" strike="noStrike" cap="none" normalizeH="0" baseline="0" dirty="0" smtClean="0">
              <a:ln>
                <a:noFill/>
              </a:ln>
              <a:solidFill>
                <a:schemeClr val="tx1"/>
              </a:solidFill>
              <a:effectLst/>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i-FI" altLang="fi-FI" sz="1000" b="1" i="0" u="none" strike="noStrike" cap="none" normalizeH="0" baseline="0" dirty="0" smtClean="0">
                <a:ln>
                  <a:noFill/>
                </a:ln>
                <a:solidFill>
                  <a:srgbClr val="FFFFFF"/>
                </a:solidFill>
                <a:effectLst/>
                <a:latin typeface="Calibri Light" panose="020F0302020204030204" pitchFamily="34" charset="0"/>
              </a:rPr>
              <a:t>28.5.2015</a:t>
            </a:r>
            <a:endParaRPr kumimoji="0" lang="fi-FI" altLang="fi-FI" sz="1800" b="1" i="0" u="none" strike="noStrike" cap="none" normalizeH="0" baseline="0" dirty="0" smtClean="0">
              <a:ln>
                <a:noFill/>
              </a:ln>
              <a:solidFill>
                <a:schemeClr val="tx1"/>
              </a:solidFill>
              <a:effectLst/>
              <a:latin typeface="Arial" panose="020B0604020202020204" pitchFamily="34" charset="0"/>
            </a:endParaRPr>
          </a:p>
        </p:txBody>
      </p:sp>
      <p:sp>
        <p:nvSpPr>
          <p:cNvPr id="28" name="AutoShape 6"/>
          <p:cNvSpPr>
            <a:spLocks noChangeArrowheads="1"/>
          </p:cNvSpPr>
          <p:nvPr/>
        </p:nvSpPr>
        <p:spPr bwMode="auto">
          <a:xfrm>
            <a:off x="8613441" y="2720528"/>
            <a:ext cx="1507844" cy="491923"/>
          </a:xfrm>
          <a:prstGeom prst="roundRect">
            <a:avLst>
              <a:gd name="adj" fmla="val 16667"/>
            </a:avLst>
          </a:prstGeom>
          <a:solidFill>
            <a:schemeClr val="tx2">
              <a:lumMod val="65000"/>
              <a:lumOff val="35000"/>
            </a:schemeClr>
          </a:solidFill>
          <a:ln>
            <a:noFill/>
          </a:ln>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i-FI" altLang="fi-FI" sz="1000" b="1" i="0" u="none" strike="noStrike" cap="none" normalizeH="0" baseline="0" dirty="0" smtClean="0">
                <a:ln>
                  <a:noFill/>
                </a:ln>
                <a:solidFill>
                  <a:srgbClr val="FFFFFF"/>
                </a:solidFill>
                <a:effectLst/>
                <a:latin typeface="Calibri Light" panose="020F0302020204030204" pitchFamily="34" charset="0"/>
              </a:rPr>
              <a:t>RAPORTTI </a:t>
            </a:r>
            <a:endParaRPr kumimoji="0" lang="fi-FI" altLang="fi-FI" sz="1600" b="1" i="0" u="none" strike="noStrike" cap="none" normalizeH="0" baseline="0" dirty="0" smtClean="0">
              <a:ln>
                <a:noFill/>
              </a:ln>
              <a:solidFill>
                <a:schemeClr val="tx1"/>
              </a:solidFill>
              <a:effectLst/>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i-FI" altLang="fi-FI" sz="1000" b="1" i="0" u="none" strike="noStrike" cap="none" normalizeH="0" baseline="0" dirty="0" smtClean="0">
                <a:ln>
                  <a:noFill/>
                </a:ln>
                <a:solidFill>
                  <a:srgbClr val="FFFFFF"/>
                </a:solidFill>
                <a:effectLst/>
                <a:latin typeface="Calibri Light" panose="020F0302020204030204" pitchFamily="34" charset="0"/>
              </a:rPr>
              <a:t>TILAAJALLE</a:t>
            </a:r>
            <a:endParaRPr kumimoji="0" lang="fi-FI" altLang="fi-FI" sz="1600" b="1" i="0" u="none" strike="noStrike" cap="none" normalizeH="0" baseline="0" dirty="0" smtClean="0">
              <a:ln>
                <a:noFill/>
              </a:ln>
              <a:solidFill>
                <a:schemeClr val="tx1"/>
              </a:solidFill>
              <a:effectLst/>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i-FI" altLang="fi-FI" sz="1000" b="1" i="0" u="none" strike="noStrike" cap="none" normalizeH="0" baseline="0" dirty="0" smtClean="0">
                <a:ln>
                  <a:noFill/>
                </a:ln>
                <a:solidFill>
                  <a:srgbClr val="FFFFFF"/>
                </a:solidFill>
                <a:effectLst/>
                <a:latin typeface="Calibri Light" panose="020F0302020204030204" pitchFamily="34" charset="0"/>
              </a:rPr>
              <a:t>30.11.2016</a:t>
            </a:r>
            <a:endParaRPr kumimoji="0" lang="fi-FI" altLang="fi-FI" sz="2400" b="1" i="0" u="none" strike="noStrike" cap="none" normalizeH="0" baseline="0" dirty="0" smtClean="0">
              <a:ln>
                <a:noFill/>
              </a:ln>
              <a:solidFill>
                <a:schemeClr val="tx1"/>
              </a:solidFill>
              <a:effectLst/>
              <a:latin typeface="Arial" panose="020B0604020202020204" pitchFamily="34" charset="0"/>
            </a:endParaRPr>
          </a:p>
        </p:txBody>
      </p:sp>
      <p:sp>
        <p:nvSpPr>
          <p:cNvPr id="29" name="Lovettu nuolenkärki 28"/>
          <p:cNvSpPr/>
          <p:nvPr/>
        </p:nvSpPr>
        <p:spPr>
          <a:xfrm>
            <a:off x="6709835" y="2716135"/>
            <a:ext cx="431800" cy="493049"/>
          </a:xfrm>
          <a:prstGeom prst="chevron">
            <a:avLst/>
          </a:prstGeom>
          <a:solidFill>
            <a:srgbClr val="E06D41"/>
          </a:solidFill>
          <a:ln w="12700" cap="flat" cmpd="sng" algn="ctr">
            <a:noFill/>
            <a:prstDash val="solid"/>
            <a:miter lim="800000"/>
          </a:ln>
          <a:effectLst/>
        </p:spPr>
        <p:txBody>
          <a:bodyPr rtlCol="0" anchor="ctr"/>
          <a:lstStyle/>
          <a:p>
            <a:endParaRPr lang="fi-FI"/>
          </a:p>
        </p:txBody>
      </p:sp>
      <p:sp>
        <p:nvSpPr>
          <p:cNvPr id="30" name="AutoShape 4"/>
          <p:cNvSpPr>
            <a:spLocks noChangeArrowheads="1"/>
          </p:cNvSpPr>
          <p:nvPr/>
        </p:nvSpPr>
        <p:spPr bwMode="auto">
          <a:xfrm>
            <a:off x="10030731" y="2720528"/>
            <a:ext cx="1792780" cy="491922"/>
          </a:xfrm>
          <a:prstGeom prst="roundRect">
            <a:avLst>
              <a:gd name="adj" fmla="val 16667"/>
            </a:avLst>
          </a:prstGeom>
          <a:solidFill>
            <a:schemeClr val="tx2">
              <a:lumMod val="65000"/>
              <a:lumOff val="35000"/>
            </a:schemeClr>
          </a:solidFill>
          <a:ln>
            <a:noFill/>
          </a:ln>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i-FI" altLang="fi-FI" sz="1000" b="1" i="0" u="none" strike="noStrike" cap="none" normalizeH="0" baseline="0" dirty="0" smtClean="0">
                <a:ln>
                  <a:noFill/>
                </a:ln>
                <a:solidFill>
                  <a:srgbClr val="FFFFFF"/>
                </a:solidFill>
                <a:effectLst/>
                <a:latin typeface="Calibri Light" panose="020F0302020204030204" pitchFamily="34" charset="0"/>
              </a:rPr>
              <a:t>KESKUSTELUTILAISUUS 15.12.2016</a:t>
            </a:r>
            <a:endParaRPr kumimoji="0" lang="fi-FI" altLang="fi-FI" sz="2000" b="1" i="0" u="none" strike="noStrike" cap="none" normalizeH="0" baseline="0" dirty="0" smtClean="0">
              <a:ln>
                <a:noFill/>
              </a:ln>
              <a:solidFill>
                <a:schemeClr val="tx1"/>
              </a:solidFill>
              <a:effectLst/>
              <a:latin typeface="Arial" panose="020B0604020202020204" pitchFamily="34" charset="0"/>
            </a:endParaRPr>
          </a:p>
        </p:txBody>
      </p:sp>
      <p:sp>
        <p:nvSpPr>
          <p:cNvPr id="31" name="Lovettu nuolenkärki 30"/>
          <p:cNvSpPr/>
          <p:nvPr/>
        </p:nvSpPr>
        <p:spPr>
          <a:xfrm>
            <a:off x="8613441" y="2722577"/>
            <a:ext cx="431800" cy="489585"/>
          </a:xfrm>
          <a:prstGeom prst="chevron">
            <a:avLst/>
          </a:prstGeom>
          <a:solidFill>
            <a:srgbClr val="E06D41"/>
          </a:solidFill>
          <a:ln w="12700" cap="flat" cmpd="sng" algn="ctr">
            <a:noFill/>
            <a:prstDash val="solid"/>
            <a:miter lim="800000"/>
          </a:ln>
          <a:effectLst/>
        </p:spPr>
        <p:txBody>
          <a:bodyPr rtlCol="0" anchor="ctr"/>
          <a:lstStyle/>
          <a:p>
            <a:endParaRPr lang="fi-FI"/>
          </a:p>
        </p:txBody>
      </p:sp>
      <p:sp>
        <p:nvSpPr>
          <p:cNvPr id="32" name="Lovettu nuolenkärki 31"/>
          <p:cNvSpPr/>
          <p:nvPr/>
        </p:nvSpPr>
        <p:spPr>
          <a:xfrm>
            <a:off x="4809495" y="2713721"/>
            <a:ext cx="431800" cy="495463"/>
          </a:xfrm>
          <a:prstGeom prst="chevron">
            <a:avLst/>
          </a:prstGeom>
          <a:solidFill>
            <a:srgbClr val="E06D41"/>
          </a:solidFill>
          <a:ln w="12700" cap="flat" cmpd="sng" algn="ctr">
            <a:noFill/>
            <a:prstDash val="solid"/>
            <a:miter lim="800000"/>
          </a:ln>
          <a:effectLst/>
        </p:spPr>
        <p:txBody>
          <a:bodyPr rtlCol="0" anchor="ctr"/>
          <a:lstStyle/>
          <a:p>
            <a:endParaRPr lang="fi-FI"/>
          </a:p>
        </p:txBody>
      </p:sp>
      <p:sp>
        <p:nvSpPr>
          <p:cNvPr id="33" name="Lovettu nuolenkärki 32"/>
          <p:cNvSpPr/>
          <p:nvPr/>
        </p:nvSpPr>
        <p:spPr>
          <a:xfrm>
            <a:off x="9942679" y="2720528"/>
            <a:ext cx="431800" cy="489585"/>
          </a:xfrm>
          <a:prstGeom prst="chevron">
            <a:avLst/>
          </a:prstGeom>
          <a:solidFill>
            <a:srgbClr val="E06D41"/>
          </a:solidFill>
          <a:ln w="12700" cap="flat" cmpd="sng" algn="ctr">
            <a:noFill/>
            <a:prstDash val="solid"/>
            <a:miter lim="800000"/>
          </a:ln>
          <a:effectLst/>
        </p:spPr>
        <p:txBody>
          <a:bodyPr rtlCol="0" anchor="ctr"/>
          <a:lstStyle/>
          <a:p>
            <a:endParaRPr lang="fi-FI"/>
          </a:p>
        </p:txBody>
      </p:sp>
      <p:sp>
        <p:nvSpPr>
          <p:cNvPr id="35" name="Tekstiruutu 34"/>
          <p:cNvSpPr txBox="1"/>
          <p:nvPr/>
        </p:nvSpPr>
        <p:spPr>
          <a:xfrm>
            <a:off x="701491" y="3315757"/>
            <a:ext cx="2439044" cy="1138773"/>
          </a:xfrm>
          <a:prstGeom prst="rect">
            <a:avLst/>
          </a:prstGeom>
          <a:noFill/>
        </p:spPr>
        <p:txBody>
          <a:bodyPr wrap="square" rtlCol="0">
            <a:spAutoFit/>
          </a:bodyPr>
          <a:lstStyle/>
          <a:p>
            <a:pPr lvl="0" eaLnBrk="0" fontAlgn="base" hangingPunct="0">
              <a:spcBef>
                <a:spcPct val="0"/>
              </a:spcBef>
              <a:spcAft>
                <a:spcPct val="0"/>
              </a:spcAft>
            </a:pPr>
            <a:r>
              <a:rPr lang="fi-FI" altLang="fi-FI" sz="1000" b="1" dirty="0">
                <a:solidFill>
                  <a:schemeClr val="tx1">
                    <a:lumMod val="75000"/>
                    <a:lumOff val="25000"/>
                  </a:schemeClr>
                </a:solidFill>
                <a:latin typeface="Calibri Light" panose="020F0302020204030204" pitchFamily="34" charset="0"/>
              </a:rPr>
              <a:t>Tuottajille esiteltiin viisi työvälinettä ja mittaria</a:t>
            </a:r>
            <a:r>
              <a:rPr lang="fi-FI" altLang="fi-FI" sz="1000" dirty="0">
                <a:solidFill>
                  <a:schemeClr val="tx1">
                    <a:lumMod val="75000"/>
                    <a:lumOff val="25000"/>
                  </a:schemeClr>
                </a:solidFill>
                <a:latin typeface="Calibri Light" panose="020F0302020204030204" pitchFamily="34" charset="0"/>
              </a:rPr>
              <a:t>: </a:t>
            </a:r>
            <a:endParaRPr lang="fi-FI" altLang="fi-FI" sz="1000" dirty="0" smtClean="0">
              <a:solidFill>
                <a:schemeClr val="tx1">
                  <a:lumMod val="75000"/>
                  <a:lumOff val="25000"/>
                </a:schemeClr>
              </a:solidFill>
              <a:latin typeface="Calibri Light" panose="020F0302020204030204" pitchFamily="34" charset="0"/>
            </a:endParaRPr>
          </a:p>
          <a:p>
            <a:pPr lvl="0" eaLnBrk="0" fontAlgn="base" hangingPunct="0">
              <a:spcBef>
                <a:spcPct val="0"/>
              </a:spcBef>
              <a:spcAft>
                <a:spcPct val="0"/>
              </a:spcAft>
            </a:pPr>
            <a:r>
              <a:rPr lang="fi-FI" altLang="fi-FI" sz="1000" dirty="0" smtClean="0">
                <a:solidFill>
                  <a:schemeClr val="tx1">
                    <a:lumMod val="75000"/>
                    <a:lumOff val="25000"/>
                  </a:schemeClr>
                </a:solidFill>
                <a:latin typeface="Calibri Light" panose="020F0302020204030204" pitchFamily="34" charset="0"/>
              </a:rPr>
              <a:t>ASTA</a:t>
            </a:r>
            <a:r>
              <a:rPr lang="fi-FI" altLang="fi-FI" sz="1000" dirty="0">
                <a:solidFill>
                  <a:schemeClr val="tx1">
                    <a:lumMod val="75000"/>
                    <a:lumOff val="25000"/>
                  </a:schemeClr>
                </a:solidFill>
                <a:latin typeface="Calibri Light" panose="020F0302020204030204" pitchFamily="34" charset="0"/>
              </a:rPr>
              <a:t>, Tuva, Tulostähti, PAAVO ja </a:t>
            </a:r>
            <a:r>
              <a:rPr lang="fi-FI" altLang="fi-FI" sz="1000" dirty="0" err="1">
                <a:solidFill>
                  <a:schemeClr val="tx1">
                    <a:lumMod val="75000"/>
                    <a:lumOff val="25000"/>
                  </a:schemeClr>
                </a:solidFill>
                <a:latin typeface="Calibri Light" panose="020F0302020204030204" pitchFamily="34" charset="0"/>
              </a:rPr>
              <a:t>Living</a:t>
            </a:r>
            <a:r>
              <a:rPr lang="fi-FI" altLang="fi-FI" sz="1000" dirty="0">
                <a:solidFill>
                  <a:schemeClr val="tx1">
                    <a:lumMod val="75000"/>
                    <a:lumOff val="25000"/>
                  </a:schemeClr>
                </a:solidFill>
                <a:latin typeface="Calibri Light" panose="020F0302020204030204" pitchFamily="34" charset="0"/>
              </a:rPr>
              <a:t> </a:t>
            </a:r>
            <a:r>
              <a:rPr lang="fi-FI" altLang="fi-FI" sz="1000" dirty="0" err="1" smtClean="0">
                <a:solidFill>
                  <a:schemeClr val="tx1">
                    <a:lumMod val="75000"/>
                    <a:lumOff val="25000"/>
                  </a:schemeClr>
                </a:solidFill>
                <a:latin typeface="Calibri Light" panose="020F0302020204030204" pitchFamily="34" charset="0"/>
              </a:rPr>
              <a:t>Skills</a:t>
            </a:r>
            <a:r>
              <a:rPr lang="fi-FI" altLang="fi-FI" sz="1000" dirty="0" smtClean="0">
                <a:solidFill>
                  <a:schemeClr val="tx1">
                    <a:lumMod val="75000"/>
                    <a:lumOff val="25000"/>
                  </a:schemeClr>
                </a:solidFill>
                <a:latin typeface="Calibri Light" panose="020F0302020204030204" pitchFamily="34" charset="0"/>
              </a:rPr>
              <a:t>, GAS-menetelmä ja WHODAS </a:t>
            </a:r>
            <a:r>
              <a:rPr lang="fi-FI" altLang="fi-FI" sz="1000" dirty="0">
                <a:solidFill>
                  <a:schemeClr val="tx1">
                    <a:lumMod val="75000"/>
                    <a:lumOff val="25000"/>
                  </a:schemeClr>
                </a:solidFill>
                <a:latin typeface="Calibri Light" panose="020F0302020204030204" pitchFamily="34" charset="0"/>
              </a:rPr>
              <a:t>2.0 </a:t>
            </a:r>
            <a:r>
              <a:rPr lang="fi-FI" altLang="fi-FI" sz="1000" dirty="0" smtClean="0">
                <a:solidFill>
                  <a:schemeClr val="tx1">
                    <a:lumMod val="75000"/>
                    <a:lumOff val="25000"/>
                  </a:schemeClr>
                </a:solidFill>
                <a:latin typeface="Calibri Light" panose="020F0302020204030204" pitchFamily="34" charset="0"/>
              </a:rPr>
              <a:t>mittari.</a:t>
            </a:r>
            <a:endParaRPr lang="fi-FI" altLang="fi-FI" sz="1000" i="1" dirty="0">
              <a:solidFill>
                <a:schemeClr val="tx1">
                  <a:lumMod val="75000"/>
                  <a:lumOff val="25000"/>
                </a:schemeClr>
              </a:solidFill>
              <a:ea typeface="Times New Roman" panose="02020603050405020304" pitchFamily="18" charset="0"/>
            </a:endParaRPr>
          </a:p>
          <a:p>
            <a:endParaRPr lang="fi-FI" dirty="0">
              <a:solidFill>
                <a:schemeClr val="tx1">
                  <a:lumMod val="75000"/>
                  <a:lumOff val="25000"/>
                </a:schemeClr>
              </a:solidFill>
            </a:endParaRPr>
          </a:p>
        </p:txBody>
      </p:sp>
    </p:spTree>
    <p:extLst>
      <p:ext uri="{BB962C8B-B14F-4D97-AF65-F5344CB8AC3E}">
        <p14:creationId xmlns:p14="http://schemas.microsoft.com/office/powerpoint/2010/main" val="2133549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a:xfrm>
            <a:off x="1097280" y="621009"/>
            <a:ext cx="10058400" cy="596741"/>
          </a:xfrm>
        </p:spPr>
        <p:txBody>
          <a:bodyPr>
            <a:noAutofit/>
          </a:bodyPr>
          <a:lstStyle/>
          <a:p>
            <a:r>
              <a:rPr lang="fi-FI" sz="2400" dirty="0"/>
              <a:t>Sopimuksen muuttaminen </a:t>
            </a:r>
            <a:r>
              <a:rPr lang="fi-FI" sz="2400" dirty="0" smtClean="0"/>
              <a:t/>
            </a:r>
            <a:br>
              <a:rPr lang="fi-FI" sz="2400" dirty="0" smtClean="0"/>
            </a:br>
            <a:r>
              <a:rPr lang="fi-FI" sz="2400" dirty="0" smtClean="0"/>
              <a:t>Olennainen </a:t>
            </a:r>
            <a:r>
              <a:rPr lang="fi-FI" sz="2400" dirty="0"/>
              <a:t>sopimusmuutos ja uudelleenkilpailuttamisen velvoite</a:t>
            </a:r>
          </a:p>
        </p:txBody>
      </p:sp>
      <p:sp>
        <p:nvSpPr>
          <p:cNvPr id="3" name="Sisällön paikkamerkki 2"/>
          <p:cNvSpPr>
            <a:spLocks noGrp="1"/>
          </p:cNvSpPr>
          <p:nvPr>
            <p:ph idx="1"/>
          </p:nvPr>
        </p:nvSpPr>
        <p:spPr/>
        <p:txBody>
          <a:bodyPr>
            <a:noAutofit/>
          </a:bodyPr>
          <a:lstStyle/>
          <a:p>
            <a:r>
              <a:rPr lang="fi-FI" sz="1400" dirty="0"/>
              <a:t>On tyypillistä, että sopimukseen on tarve tehdä muutoksia sopimuksen voimassaoloaikana esim. toimitusaika- tai hintamuutosten, lisätöiden tai yhteyshenkilö- ja alihankkijatietojen muutosten takia. Lisäksi sopimusmuutoksia voi aiheuttaa toimittajatahoa koskevat yritysjärjestelyt, kuten fuusiot ja jakautumiset sekä liiketoiminta- ja yrityskaupat sekä muut järjestelyt</a:t>
            </a:r>
            <a:r>
              <a:rPr lang="fi-FI" sz="1400" dirty="0" smtClean="0"/>
              <a:t>.</a:t>
            </a:r>
            <a:endParaRPr lang="fi-FI" sz="1400" dirty="0"/>
          </a:p>
          <a:p>
            <a:r>
              <a:rPr lang="fi-FI" sz="1400" dirty="0" smtClean="0"/>
              <a:t>Hankintasopimukseen </a:t>
            </a:r>
            <a:r>
              <a:rPr lang="fi-FI" sz="1400" dirty="0"/>
              <a:t>tai puitejärjestelyyn ei saa tehdä hankintapäätöksen tekemisen jälkeen ns. olennaisia muutoksia hankintasopimukseen tarjoajien tasapuolisen ja syrjimättömän kohtelun periaatteesta johtuen, vaan hankinta tulee tällöin kilpailuttaa uudelleen. </a:t>
            </a:r>
            <a:endParaRPr lang="fi-FI" sz="1400" dirty="0" smtClean="0"/>
          </a:p>
          <a:p>
            <a:r>
              <a:rPr lang="fi-FI" sz="1400" dirty="0" smtClean="0"/>
              <a:t>Esimerkiksi ohjelmistoihin, joihin on hankittu lisenssi, saattaa kohdistua </a:t>
            </a:r>
            <a:r>
              <a:rPr lang="fi-FI" sz="1400" dirty="0"/>
              <a:t>ylläpito-/</a:t>
            </a:r>
            <a:r>
              <a:rPr lang="fi-FI" sz="1400" dirty="0" smtClean="0"/>
              <a:t>muutospalvelujen tarvetta </a:t>
            </a:r>
            <a:r>
              <a:rPr lang="fi-FI" sz="1400" dirty="0"/>
              <a:t>ja lisäosien </a:t>
            </a:r>
            <a:r>
              <a:rPr lang="fi-FI" sz="1400" dirty="0" smtClean="0"/>
              <a:t>hankintatarpeita. </a:t>
            </a:r>
          </a:p>
          <a:p>
            <a:pPr lvl="2">
              <a:buFont typeface="Wingdings" panose="05000000000000000000" pitchFamily="2" charset="2"/>
              <a:buChar char="Ø"/>
            </a:pPr>
            <a:r>
              <a:rPr lang="fi-FI" sz="1400" dirty="0" smtClean="0"/>
              <a:t>On </a:t>
            </a:r>
            <a:r>
              <a:rPr lang="fi-FI" sz="1400" dirty="0"/>
              <a:t>hyvä </a:t>
            </a:r>
            <a:r>
              <a:rPr lang="fi-FI" sz="1400" dirty="0" smtClean="0"/>
              <a:t>pohtia aiheuttaako tilattava työ tai lisäosa olennaisen muutoksen </a:t>
            </a:r>
            <a:r>
              <a:rPr lang="fi-FI" sz="1400" dirty="0"/>
              <a:t>sopimukseen, kuten sen arvoon tai </a:t>
            </a:r>
            <a:r>
              <a:rPr lang="fi-FI" sz="1400" dirty="0" smtClean="0"/>
              <a:t>laajuuteen, ja onko tilaus mahdollista tehdä nykyisen sopimuksen puitteissa.</a:t>
            </a:r>
          </a:p>
          <a:p>
            <a:pPr lvl="2">
              <a:buFont typeface="Wingdings" panose="05000000000000000000" pitchFamily="2" charset="2"/>
              <a:buChar char="Ø"/>
            </a:pPr>
            <a:r>
              <a:rPr lang="fi-FI" sz="1400" dirty="0" smtClean="0"/>
              <a:t>Käytännössä </a:t>
            </a:r>
            <a:r>
              <a:rPr lang="fi-FI" sz="1400" dirty="0"/>
              <a:t>muutoksen arvo on merkittävä seikka; paljonko lisätilauksen arvo on suhteessa sopimuksen kokonaisarvoon (laskettuna </a:t>
            </a:r>
            <a:r>
              <a:rPr lang="fi-FI" sz="1400" dirty="0" err="1"/>
              <a:t>asennus+juoksevat</a:t>
            </a:r>
            <a:r>
              <a:rPr lang="fi-FI" sz="1400" dirty="0"/>
              <a:t> ylläpitomaksut sopimuskauden aikana</a:t>
            </a:r>
            <a:r>
              <a:rPr lang="fi-FI" sz="1400" dirty="0" smtClean="0"/>
              <a:t>)?</a:t>
            </a:r>
          </a:p>
          <a:p>
            <a:pPr lvl="2">
              <a:buFont typeface="Wingdings" panose="05000000000000000000" pitchFamily="2" charset="2"/>
              <a:buChar char="Ø"/>
            </a:pPr>
            <a:r>
              <a:rPr lang="fi-FI" sz="1400" dirty="0" smtClean="0"/>
              <a:t>Tutki alkuperäistä sopimusta: mikä </a:t>
            </a:r>
            <a:r>
              <a:rPr lang="fi-FI" sz="1400" dirty="0"/>
              <a:t>sen arvo </a:t>
            </a:r>
            <a:r>
              <a:rPr lang="fi-FI" sz="1400" dirty="0" smtClean="0"/>
              <a:t>on ja </a:t>
            </a:r>
            <a:r>
              <a:rPr lang="fi-FI" sz="1400" dirty="0"/>
              <a:t>mitä mahdollisesti on sovittu lisäosien tilaamisesta. </a:t>
            </a:r>
            <a:r>
              <a:rPr lang="fi-FI" sz="1400" dirty="0" smtClean="0"/>
              <a:t>Monesti sopimuksen on aikoinaan tehnyt eri henkilö kuin se, joka sopimusta hallinnoi ja palvelua kehittää. Sopimuksessa voi olla optioina tai valmiiksi hinnoiteltuna </a:t>
            </a:r>
            <a:r>
              <a:rPr lang="fi-FI" sz="1400" dirty="0" err="1" smtClean="0"/>
              <a:t>tiettyjä</a:t>
            </a:r>
            <a:r>
              <a:rPr lang="fi-FI" sz="1400" dirty="0" smtClean="0"/>
              <a:t> laajennusmahdollisuuksia.</a:t>
            </a:r>
          </a:p>
          <a:p>
            <a:pPr lvl="2">
              <a:buFont typeface="Wingdings" panose="05000000000000000000" pitchFamily="2" charset="2"/>
              <a:buChar char="Ø"/>
            </a:pPr>
            <a:endParaRPr lang="fi-FI" sz="1400" dirty="0" smtClean="0"/>
          </a:p>
          <a:p>
            <a:pPr lvl="2">
              <a:buFont typeface="Wingdings" panose="05000000000000000000" pitchFamily="2" charset="2"/>
              <a:buChar char="Ø"/>
            </a:pPr>
            <a:r>
              <a:rPr lang="fi-FI" sz="1400" b="1" dirty="0"/>
              <a:t>Lue lisää hankintaohjeen kohdasta </a:t>
            </a:r>
            <a:r>
              <a:rPr lang="fi-FI" sz="1400" b="1" dirty="0" smtClean="0"/>
              <a:t>9.5. miten olennaista sopimusmuutosta </a:t>
            </a:r>
            <a:r>
              <a:rPr lang="fi-FI" sz="1400" b="1" dirty="0"/>
              <a:t>tulee </a:t>
            </a:r>
            <a:r>
              <a:rPr lang="fi-FI" sz="1400" b="1" dirty="0" smtClean="0"/>
              <a:t>arvioida. Myös lakimiesyksikkö auttaa tulkitsemaan sopimuksia.</a:t>
            </a:r>
          </a:p>
          <a:p>
            <a:endParaRPr lang="fi-FI" sz="1400" dirty="0"/>
          </a:p>
        </p:txBody>
      </p:sp>
      <p:sp>
        <p:nvSpPr>
          <p:cNvPr id="4" name="Alatunnisteen paikkamerkki 3"/>
          <p:cNvSpPr>
            <a:spLocks noGrp="1"/>
          </p:cNvSpPr>
          <p:nvPr>
            <p:ph type="ftr" sz="quarter" idx="11"/>
          </p:nvPr>
        </p:nvSpPr>
        <p:spPr/>
        <p:txBody>
          <a:bodyPr/>
          <a:lstStyle/>
          <a:p>
            <a:r>
              <a:rPr lang="fi-FI" dirty="0" smtClean="0"/>
              <a:t>SOPIMUKSEN AIKAINEN TOIMINTA</a:t>
            </a:r>
            <a:endParaRPr lang="fi-FI" dirty="0"/>
          </a:p>
        </p:txBody>
      </p:sp>
      <p:sp>
        <p:nvSpPr>
          <p:cNvPr id="5" name="Dian numeron paikkamerkki 4"/>
          <p:cNvSpPr>
            <a:spLocks noGrp="1"/>
          </p:cNvSpPr>
          <p:nvPr>
            <p:ph type="sldNum" sz="quarter" idx="12"/>
          </p:nvPr>
        </p:nvSpPr>
        <p:spPr/>
        <p:txBody>
          <a:bodyPr/>
          <a:lstStyle/>
          <a:p>
            <a:fld id="{0DC82243-5FBE-4E9B-9815-3B80B9FB2FBB}" type="slidenum">
              <a:rPr lang="fi-FI" smtClean="0"/>
              <a:t>91</a:t>
            </a:fld>
            <a:endParaRPr lang="fi-FI"/>
          </a:p>
        </p:txBody>
      </p:sp>
      <p:sp>
        <p:nvSpPr>
          <p:cNvPr id="6" name="Suorakulmio 5">
            <a:hlinkClick r:id="rId2"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Tree>
    <p:extLst>
      <p:ext uri="{BB962C8B-B14F-4D97-AF65-F5344CB8AC3E}">
        <p14:creationId xmlns:p14="http://schemas.microsoft.com/office/powerpoint/2010/main" val="3813445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Otsikko 1"/>
          <p:cNvSpPr txBox="1">
            <a:spLocks/>
          </p:cNvSpPr>
          <p:nvPr/>
        </p:nvSpPr>
        <p:spPr>
          <a:xfrm>
            <a:off x="1065096" y="744691"/>
            <a:ext cx="10058400" cy="627018"/>
          </a:xfrm>
          <a:prstGeom prst="rect">
            <a:avLst/>
          </a:prstGeom>
        </p:spPr>
        <p:txBody>
          <a:bodyPr vert="horz" lIns="91440" tIns="45720" rIns="91440" bIns="45720" rtlCol="0" anchor="b">
            <a:normAutofit/>
          </a:bodyPr>
          <a:lstStyle>
            <a:lvl1pPr algn="l" defTabSz="914423" rtl="0" eaLnBrk="1" latinLnBrk="0" hangingPunct="1">
              <a:lnSpc>
                <a:spcPct val="85000"/>
              </a:lnSpc>
              <a:spcBef>
                <a:spcPct val="0"/>
              </a:spcBef>
              <a:buNone/>
              <a:defRPr sz="2400" kern="1200" spc="-50" baseline="0">
                <a:solidFill>
                  <a:schemeClr val="tx1">
                    <a:lumMod val="75000"/>
                    <a:lumOff val="25000"/>
                  </a:schemeClr>
                </a:solidFill>
                <a:latin typeface="+mj-lt"/>
                <a:ea typeface="+mj-ea"/>
                <a:cs typeface="+mj-cs"/>
              </a:defRPr>
            </a:lvl1pPr>
          </a:lstStyle>
          <a:p>
            <a:r>
              <a:rPr lang="fi-FI" dirty="0" smtClean="0"/>
              <a:t>Hankinnan arviointityökalu</a:t>
            </a:r>
            <a:endParaRPr lang="fi-FI" dirty="0"/>
          </a:p>
        </p:txBody>
      </p:sp>
      <p:sp>
        <p:nvSpPr>
          <p:cNvPr id="2" name="Alatunnisteen paikkamerkki 1"/>
          <p:cNvSpPr>
            <a:spLocks noGrp="1"/>
          </p:cNvSpPr>
          <p:nvPr>
            <p:ph type="ftr" sz="quarter" idx="11"/>
          </p:nvPr>
        </p:nvSpPr>
        <p:spPr/>
        <p:txBody>
          <a:bodyPr/>
          <a:lstStyle/>
          <a:p>
            <a:r>
              <a:rPr lang="fi-FI" dirty="0" smtClean="0"/>
              <a:t>HANKINNAN ARVIOINTI</a:t>
            </a:r>
            <a:endParaRPr lang="fi-FI" dirty="0"/>
          </a:p>
        </p:txBody>
      </p:sp>
      <p:sp>
        <p:nvSpPr>
          <p:cNvPr id="36" name="Dian numeron paikkamerkki 35"/>
          <p:cNvSpPr>
            <a:spLocks noGrp="1"/>
          </p:cNvSpPr>
          <p:nvPr>
            <p:ph type="sldNum" sz="quarter" idx="12"/>
          </p:nvPr>
        </p:nvSpPr>
        <p:spPr/>
        <p:txBody>
          <a:bodyPr/>
          <a:lstStyle/>
          <a:p>
            <a:fld id="{0E9EC09B-81EE-4D0F-8E4F-0F6E96E51DDF}" type="slidenum">
              <a:rPr lang="fi-FI" smtClean="0"/>
              <a:pPr/>
              <a:t>92</a:t>
            </a:fld>
            <a:endParaRPr lang="fi-FI"/>
          </a:p>
        </p:txBody>
      </p:sp>
      <p:sp>
        <p:nvSpPr>
          <p:cNvPr id="50" name="Suorakulmio 49">
            <a:hlinkClick r:id="rId3"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NAVIGOINTIIN</a:t>
            </a:r>
            <a:endParaRPr lang="fi-FI" sz="1200" dirty="0"/>
          </a:p>
        </p:txBody>
      </p:sp>
      <p:sp>
        <p:nvSpPr>
          <p:cNvPr id="32" name="Suorakulmio 31"/>
          <p:cNvSpPr/>
          <p:nvPr/>
        </p:nvSpPr>
        <p:spPr>
          <a:xfrm>
            <a:off x="1065095" y="1771955"/>
            <a:ext cx="10311117" cy="3508653"/>
          </a:xfrm>
          <a:prstGeom prst="rect">
            <a:avLst/>
          </a:prstGeom>
        </p:spPr>
        <p:txBody>
          <a:bodyPr wrap="square">
            <a:spAutoFit/>
          </a:bodyPr>
          <a:lstStyle/>
          <a:p>
            <a:r>
              <a:rPr lang="fi-FI" sz="1400" dirty="0" smtClean="0">
                <a:solidFill>
                  <a:schemeClr val="tx1">
                    <a:lumMod val="75000"/>
                    <a:lumOff val="25000"/>
                  </a:schemeClr>
                </a:solidFill>
              </a:rPr>
              <a:t>Hankinnan arviointi luo perustan oppimiselle ja tulevien hankintojen entistä paremmalle toteuttamiselle. Arvioinnin avulla voidaan siirtää tietoja ja neuvoja seuraavan kilpailutuskierroksen valmistelijoille. </a:t>
            </a:r>
            <a:r>
              <a:rPr lang="fi-FI" sz="1400" dirty="0">
                <a:solidFill>
                  <a:schemeClr val="tx1">
                    <a:lumMod val="75000"/>
                    <a:lumOff val="25000"/>
                  </a:schemeClr>
                </a:solidFill>
              </a:rPr>
              <a:t>Myös tarjouspyynnöissä tehtyjä ratkaisuja ja sanallisia muotoiluja voidaan </a:t>
            </a:r>
            <a:r>
              <a:rPr lang="fi-FI" sz="1400" dirty="0" smtClean="0">
                <a:solidFill>
                  <a:schemeClr val="tx1">
                    <a:lumMod val="75000"/>
                    <a:lumOff val="25000"/>
                  </a:schemeClr>
                </a:solidFill>
              </a:rPr>
              <a:t>mahdollisesti hyödyntää </a:t>
            </a:r>
            <a:r>
              <a:rPr lang="fi-FI" sz="1400" dirty="0">
                <a:solidFill>
                  <a:schemeClr val="tx1">
                    <a:lumMod val="75000"/>
                    <a:lumOff val="25000"/>
                  </a:schemeClr>
                </a:solidFill>
              </a:rPr>
              <a:t>muissakin hankinnoissa. </a:t>
            </a:r>
            <a:r>
              <a:rPr lang="fi-FI" sz="1400" dirty="0" smtClean="0">
                <a:solidFill>
                  <a:schemeClr val="tx1">
                    <a:lumMod val="75000"/>
                    <a:lumOff val="25000"/>
                  </a:schemeClr>
                </a:solidFill>
              </a:rPr>
              <a:t>Toimialat </a:t>
            </a:r>
            <a:r>
              <a:rPr lang="fi-FI" sz="1400" dirty="0">
                <a:solidFill>
                  <a:schemeClr val="tx1">
                    <a:lumMod val="75000"/>
                    <a:lumOff val="25000"/>
                  </a:schemeClr>
                </a:solidFill>
              </a:rPr>
              <a:t>voivat omaksua toisiltaan esimerkiksi tulosperusteisia hankintamalleja ja ketterän hankinnan käytäntöjä. </a:t>
            </a:r>
            <a:r>
              <a:rPr lang="fi-FI" sz="1400" dirty="0" smtClean="0">
                <a:solidFill>
                  <a:schemeClr val="tx1">
                    <a:lumMod val="75000"/>
                    <a:lumOff val="25000"/>
                  </a:schemeClr>
                </a:solidFill>
              </a:rPr>
              <a:t>Lisäksi </a:t>
            </a:r>
            <a:r>
              <a:rPr lang="fi-FI" sz="1400" dirty="0">
                <a:solidFill>
                  <a:schemeClr val="tx1">
                    <a:lumMod val="75000"/>
                    <a:lumOff val="25000"/>
                  </a:schemeClr>
                </a:solidFill>
              </a:rPr>
              <a:t>arvioinneista saadaan arvokasta tietoa hankintojen kehittämisen tueksi.</a:t>
            </a:r>
            <a:endParaRPr lang="fi-FI" sz="1200" dirty="0">
              <a:solidFill>
                <a:schemeClr val="tx1">
                  <a:lumMod val="75000"/>
                  <a:lumOff val="25000"/>
                </a:schemeClr>
              </a:solidFill>
            </a:endParaRPr>
          </a:p>
          <a:p>
            <a:r>
              <a:rPr lang="fi-FI" sz="1400" dirty="0" smtClean="0">
                <a:solidFill>
                  <a:schemeClr val="tx1">
                    <a:lumMod val="75000"/>
                    <a:lumOff val="25000"/>
                  </a:schemeClr>
                </a:solidFill>
              </a:rPr>
              <a:t/>
            </a:r>
            <a:br>
              <a:rPr lang="fi-FI" sz="1400" dirty="0" smtClean="0">
                <a:solidFill>
                  <a:schemeClr val="tx1">
                    <a:lumMod val="75000"/>
                    <a:lumOff val="25000"/>
                  </a:schemeClr>
                </a:solidFill>
              </a:rPr>
            </a:br>
            <a:endParaRPr lang="fi-FI" sz="1400" dirty="0" smtClean="0">
              <a:solidFill>
                <a:schemeClr val="tx1">
                  <a:lumMod val="75000"/>
                  <a:lumOff val="25000"/>
                </a:schemeClr>
              </a:solidFill>
            </a:endParaRPr>
          </a:p>
          <a:p>
            <a:r>
              <a:rPr lang="fi-FI" sz="1400" dirty="0" smtClean="0">
                <a:solidFill>
                  <a:schemeClr val="tx1">
                    <a:lumMod val="75000"/>
                    <a:lumOff val="25000"/>
                  </a:schemeClr>
                </a:solidFill>
              </a:rPr>
              <a:t/>
            </a:r>
            <a:br>
              <a:rPr lang="fi-FI" sz="1400" dirty="0" smtClean="0">
                <a:solidFill>
                  <a:schemeClr val="tx1">
                    <a:lumMod val="75000"/>
                    <a:lumOff val="25000"/>
                  </a:schemeClr>
                </a:solidFill>
              </a:rPr>
            </a:br>
            <a:r>
              <a:rPr lang="fi-FI" sz="1400" dirty="0" smtClean="0">
                <a:solidFill>
                  <a:schemeClr val="tx1">
                    <a:lumMod val="75000"/>
                    <a:lumOff val="25000"/>
                  </a:schemeClr>
                </a:solidFill>
              </a:rPr>
              <a:t/>
            </a:r>
            <a:br>
              <a:rPr lang="fi-FI" sz="1400" dirty="0" smtClean="0">
                <a:solidFill>
                  <a:schemeClr val="tx1">
                    <a:lumMod val="75000"/>
                    <a:lumOff val="25000"/>
                  </a:schemeClr>
                </a:solidFill>
              </a:rPr>
            </a:br>
            <a:endParaRPr lang="fi-FI" sz="1400" dirty="0" smtClean="0">
              <a:solidFill>
                <a:schemeClr val="tx1">
                  <a:lumMod val="75000"/>
                  <a:lumOff val="25000"/>
                </a:schemeClr>
              </a:solidFill>
            </a:endParaRPr>
          </a:p>
          <a:p>
            <a:pPr marL="342900" indent="-342900">
              <a:buFont typeface="+mj-lt"/>
              <a:buAutoNum type="arabicPeriod"/>
            </a:pPr>
            <a:r>
              <a:rPr lang="fi-FI" sz="1200" dirty="0" smtClean="0">
                <a:solidFill>
                  <a:schemeClr val="tx1">
                    <a:lumMod val="75000"/>
                    <a:lumOff val="25000"/>
                  </a:schemeClr>
                </a:solidFill>
              </a:rPr>
              <a:t>Sovi hankintatiimisi kanssa tapaaminen hankinnan jälkikäteiselle arvioinnille. </a:t>
            </a:r>
          </a:p>
          <a:p>
            <a:pPr marL="342900" indent="-342900">
              <a:buFont typeface="+mj-lt"/>
              <a:buAutoNum type="arabicPeriod"/>
            </a:pPr>
            <a:r>
              <a:rPr lang="fi-FI" sz="1200" dirty="0" smtClean="0">
                <a:solidFill>
                  <a:schemeClr val="tx1">
                    <a:lumMod val="75000"/>
                    <a:lumOff val="25000"/>
                  </a:schemeClr>
                </a:solidFill>
              </a:rPr>
              <a:t>Täyttäkää pohjaan hankinnan </a:t>
            </a:r>
            <a:r>
              <a:rPr lang="fi-FI" sz="1200" dirty="0">
                <a:solidFill>
                  <a:schemeClr val="tx1">
                    <a:lumMod val="75000"/>
                    <a:lumOff val="25000"/>
                  </a:schemeClr>
                </a:solidFill>
              </a:rPr>
              <a:t>perustiedot, ja </a:t>
            </a:r>
            <a:r>
              <a:rPr lang="fi-FI" sz="1200" dirty="0" smtClean="0">
                <a:solidFill>
                  <a:schemeClr val="tx1">
                    <a:lumMod val="75000"/>
                    <a:lumOff val="25000"/>
                  </a:schemeClr>
                </a:solidFill>
              </a:rPr>
              <a:t>pohtikaa </a:t>
            </a:r>
            <a:r>
              <a:rPr lang="fi-FI" sz="1200" dirty="0">
                <a:solidFill>
                  <a:schemeClr val="tx1">
                    <a:lumMod val="75000"/>
                    <a:lumOff val="25000"/>
                  </a:schemeClr>
                </a:solidFill>
              </a:rPr>
              <a:t>apukysymysten avulla hankinnassa koettuja onnistumisia, vaikeuksia sekä </a:t>
            </a:r>
            <a:r>
              <a:rPr lang="fi-FI" sz="1200" dirty="0" smtClean="0">
                <a:solidFill>
                  <a:schemeClr val="tx1">
                    <a:lumMod val="75000"/>
                    <a:lumOff val="25000"/>
                  </a:schemeClr>
                </a:solidFill>
              </a:rPr>
              <a:t>esittäkää </a:t>
            </a:r>
            <a:r>
              <a:rPr lang="fi-FI" sz="1200" dirty="0">
                <a:solidFill>
                  <a:schemeClr val="tx1">
                    <a:lumMod val="75000"/>
                    <a:lumOff val="25000"/>
                  </a:schemeClr>
                </a:solidFill>
              </a:rPr>
              <a:t>huomioita vastaavaa toteutusta </a:t>
            </a:r>
            <a:r>
              <a:rPr lang="fi-FI" sz="1200" dirty="0" smtClean="0">
                <a:solidFill>
                  <a:schemeClr val="tx1">
                    <a:lumMod val="75000"/>
                    <a:lumOff val="25000"/>
                  </a:schemeClr>
                </a:solidFill>
              </a:rPr>
              <a:t>suunnitteleville. Apilaan voi </a:t>
            </a:r>
            <a:r>
              <a:rPr lang="fi-FI" sz="1200" dirty="0">
                <a:solidFill>
                  <a:schemeClr val="tx1">
                    <a:lumMod val="75000"/>
                    <a:lumOff val="25000"/>
                  </a:schemeClr>
                </a:solidFill>
              </a:rPr>
              <a:t>myös pohtia sopimuksen aikaisen toiminnan </a:t>
            </a:r>
            <a:r>
              <a:rPr lang="fi-FI" sz="1200" dirty="0" smtClean="0">
                <a:solidFill>
                  <a:schemeClr val="tx1">
                    <a:lumMod val="75000"/>
                    <a:lumOff val="25000"/>
                  </a:schemeClr>
                </a:solidFill>
              </a:rPr>
              <a:t>onnistumista.</a:t>
            </a:r>
          </a:p>
          <a:p>
            <a:pPr marL="342900" indent="-342900">
              <a:buFont typeface="+mj-lt"/>
              <a:buAutoNum type="arabicPeriod"/>
            </a:pPr>
            <a:r>
              <a:rPr lang="fi-FI" sz="1200" dirty="0" smtClean="0">
                <a:solidFill>
                  <a:schemeClr val="tx1">
                    <a:lumMod val="75000"/>
                    <a:lumOff val="25000"/>
                  </a:schemeClr>
                </a:solidFill>
              </a:rPr>
              <a:t>Kokoa tarpeelliset asiakirjat ja materiaalit kuten tarjouspyyntö ja mahdolliset prosessikuvaukset vietäväksi Taskuun Hankintojen Case-pankkiin.</a:t>
            </a:r>
          </a:p>
          <a:p>
            <a:pPr marL="800100" lvl="1" indent="-342900">
              <a:buFont typeface="Arial" panose="020B0604020202020204" pitchFamily="34" charset="0"/>
              <a:buChar char="•"/>
            </a:pPr>
            <a:endParaRPr lang="fi-FI" sz="1200" dirty="0">
              <a:solidFill>
                <a:schemeClr val="tx1">
                  <a:lumMod val="75000"/>
                  <a:lumOff val="25000"/>
                </a:schemeClr>
              </a:solidFill>
            </a:endParaRPr>
          </a:p>
          <a:p>
            <a:pPr marL="800100" lvl="1" indent="-342900">
              <a:buFont typeface="Arial" panose="020B0604020202020204" pitchFamily="34" charset="0"/>
              <a:buChar char="•"/>
            </a:pPr>
            <a:endParaRPr lang="fi-FI" sz="1200" dirty="0" smtClean="0">
              <a:solidFill>
                <a:schemeClr val="tx1">
                  <a:lumMod val="75000"/>
                  <a:lumOff val="25000"/>
                </a:schemeClr>
              </a:solidFill>
            </a:endParaRPr>
          </a:p>
          <a:p>
            <a:pPr marL="800100" lvl="1" indent="-342900">
              <a:buFont typeface="Arial" panose="020B0604020202020204" pitchFamily="34" charset="0"/>
              <a:buChar char="•"/>
            </a:pPr>
            <a:endParaRPr lang="fi-FI" sz="1200" dirty="0">
              <a:solidFill>
                <a:schemeClr val="tx1">
                  <a:lumMod val="75000"/>
                  <a:lumOff val="25000"/>
                </a:schemeClr>
              </a:solidFill>
            </a:endParaRPr>
          </a:p>
          <a:p>
            <a:pPr marL="800100" lvl="1" indent="-342900">
              <a:buFont typeface="Arial" panose="020B0604020202020204" pitchFamily="34" charset="0"/>
              <a:buChar char="•"/>
            </a:pPr>
            <a:endParaRPr lang="fi-FI" sz="1200" dirty="0" smtClean="0">
              <a:solidFill>
                <a:schemeClr val="tx1">
                  <a:lumMod val="75000"/>
                  <a:lumOff val="25000"/>
                </a:schemeClr>
              </a:solidFill>
            </a:endParaRPr>
          </a:p>
        </p:txBody>
      </p:sp>
      <p:sp>
        <p:nvSpPr>
          <p:cNvPr id="61" name="Tekstiruutu 60"/>
          <p:cNvSpPr txBox="1"/>
          <p:nvPr/>
        </p:nvSpPr>
        <p:spPr>
          <a:xfrm>
            <a:off x="2184905" y="2841563"/>
            <a:ext cx="7495762" cy="708223"/>
          </a:xfrm>
          <a:prstGeom prst="rect">
            <a:avLst/>
          </a:prstGeom>
          <a:no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fi-FI"/>
            </a:defPPr>
            <a:lvl1pPr>
              <a:defRPr sz="1200" b="1">
                <a:solidFill>
                  <a:schemeClr val="tx1">
                    <a:lumMod val="75000"/>
                    <a:lumOff val="2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fi-FI" sz="1600" dirty="0"/>
              <a:t>Arvioinnin työkaluna voit </a:t>
            </a:r>
            <a:r>
              <a:rPr lang="fi-FI" sz="1600" dirty="0" smtClean="0"/>
              <a:t>hyödyntää Arviointiapila-pohjaa</a:t>
            </a:r>
            <a:endParaRPr lang="fi-FI" sz="1600" b="0" dirty="0"/>
          </a:p>
        </p:txBody>
      </p:sp>
      <p:pic>
        <p:nvPicPr>
          <p:cNvPr id="62" name="Kuva 6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55" y="-98313"/>
            <a:ext cx="1362280" cy="1280506"/>
          </a:xfrm>
          <a:prstGeom prst="rect">
            <a:avLst/>
          </a:prstGeom>
        </p:spPr>
      </p:pic>
      <p:sp>
        <p:nvSpPr>
          <p:cNvPr id="63" name="Tekstiruutu 62">
            <a:hlinkClick r:id="rId5"/>
          </p:cNvPr>
          <p:cNvSpPr txBox="1"/>
          <p:nvPr/>
        </p:nvSpPr>
        <p:spPr>
          <a:xfrm>
            <a:off x="1458460" y="4843931"/>
            <a:ext cx="9191171" cy="1026439"/>
          </a:xfrm>
          <a:prstGeom prst="rect">
            <a:avLst/>
          </a:prstGeom>
          <a:noFill/>
          <a:ln w="38100">
            <a:solidFill>
              <a:schemeClr val="accent1"/>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fi-FI"/>
            </a:defPPr>
            <a:lvl1pPr>
              <a:defRPr sz="1200" b="1">
                <a:solidFill>
                  <a:schemeClr val="tx1">
                    <a:lumMod val="75000"/>
                    <a:lumOff val="2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fi-FI" sz="1400" b="0" dirty="0" smtClean="0"/>
              <a:t>Taskusta Hankintojen Case-pankista löydät innovatiivisten hankintojen arvioinnit</a:t>
            </a:r>
            <a:r>
              <a:rPr lang="fi-FI" sz="1400" b="0" dirty="0"/>
              <a:t>, </a:t>
            </a:r>
            <a:r>
              <a:rPr lang="fi-FI" sz="1400" b="0" dirty="0" smtClean="0"/>
              <a:t>tarjouspyynnöt ja </a:t>
            </a:r>
            <a:r>
              <a:rPr lang="fi-FI" sz="1400" b="0" dirty="0"/>
              <a:t>keskeiset liitteet </a:t>
            </a:r>
            <a:r>
              <a:rPr lang="fi-FI" sz="1400" b="0" dirty="0" smtClean="0"/>
              <a:t/>
            </a:r>
            <a:br>
              <a:rPr lang="fi-FI" sz="1400" b="0" dirty="0" smtClean="0"/>
            </a:br>
            <a:r>
              <a:rPr lang="fi-FI" sz="1400" b="0" dirty="0" smtClean="0"/>
              <a:t>sekä </a:t>
            </a:r>
            <a:r>
              <a:rPr lang="fi-FI" sz="1400" b="0" dirty="0"/>
              <a:t>mahdolliset </a:t>
            </a:r>
            <a:r>
              <a:rPr lang="fi-FI" sz="1400" b="0" dirty="0" smtClean="0"/>
              <a:t>esittelymateriaalit. </a:t>
            </a:r>
            <a:r>
              <a:rPr lang="fi-FI" sz="1400" b="0" dirty="0"/>
              <a:t>Käy tutustumassa ja lukemassa </a:t>
            </a:r>
            <a:r>
              <a:rPr lang="fi-FI" sz="1400" b="0" dirty="0" smtClean="0"/>
              <a:t>lisää.</a:t>
            </a:r>
            <a:endParaRPr lang="fi-FI" sz="1400" b="0" dirty="0"/>
          </a:p>
        </p:txBody>
      </p:sp>
      <p:pic>
        <p:nvPicPr>
          <p:cNvPr id="65" name="Kuva 6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8203">
            <a:off x="10473384" y="5498331"/>
            <a:ext cx="352493" cy="352493"/>
          </a:xfrm>
          <a:prstGeom prst="rect">
            <a:avLst/>
          </a:prstGeom>
          <a:noFill/>
        </p:spPr>
      </p:pic>
      <p:graphicFrame>
        <p:nvGraphicFramePr>
          <p:cNvPr id="3" name="Objekti 2">
            <a:hlinkClick r:id="" action="ppaction://ole?verb=2"/>
          </p:cNvPr>
          <p:cNvGraphicFramePr>
            <a:graphicFrameLocks noChangeAspect="1"/>
          </p:cNvGraphicFramePr>
          <p:nvPr>
            <p:extLst>
              <p:ext uri="{D42A27DB-BD31-4B8C-83A1-F6EECF244321}">
                <p14:modId xmlns:p14="http://schemas.microsoft.com/office/powerpoint/2010/main" val="2595590726"/>
              </p:ext>
            </p:extLst>
          </p:nvPr>
        </p:nvGraphicFramePr>
        <p:xfrm>
          <a:off x="8456515" y="2861339"/>
          <a:ext cx="1224152" cy="688446"/>
        </p:xfrm>
        <a:graphic>
          <a:graphicData uri="http://schemas.openxmlformats.org/presentationml/2006/ole">
            <mc:AlternateContent xmlns:mc="http://schemas.openxmlformats.org/markup-compatibility/2006">
              <mc:Choice xmlns:v="urn:schemas-microsoft-com:vml" Requires="v">
                <p:oleObj spid="_x0000_s27797" name="Esitys" r:id="rId8" imgW="5762071" imgH="3239883" progId="PowerPoint.Show.12">
                  <p:embed/>
                </p:oleObj>
              </mc:Choice>
              <mc:Fallback>
                <p:oleObj name="Esitys" r:id="rId8" imgW="5762071" imgH="3239883" progId="PowerPoint.Show.12">
                  <p:embed/>
                  <p:pic>
                    <p:nvPicPr>
                      <p:cNvPr id="0" name=""/>
                      <p:cNvPicPr/>
                      <p:nvPr/>
                    </p:nvPicPr>
                    <p:blipFill>
                      <a:blip r:embed="rId9"/>
                      <a:stretch>
                        <a:fillRect/>
                      </a:stretch>
                    </p:blipFill>
                    <p:spPr>
                      <a:xfrm>
                        <a:off x="8456515" y="2861339"/>
                        <a:ext cx="1224152" cy="688446"/>
                      </a:xfrm>
                      <a:prstGeom prst="rect">
                        <a:avLst/>
                      </a:prstGeom>
                    </p:spPr>
                  </p:pic>
                </p:oleObj>
              </mc:Fallback>
            </mc:AlternateContent>
          </a:graphicData>
        </a:graphic>
      </p:graphicFrame>
      <p:pic>
        <p:nvPicPr>
          <p:cNvPr id="66" name="Kuva 6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8203">
            <a:off x="9565143" y="3184393"/>
            <a:ext cx="352493" cy="352493"/>
          </a:xfrm>
          <a:prstGeom prst="rect">
            <a:avLst/>
          </a:prstGeom>
          <a:noFill/>
        </p:spPr>
      </p:pic>
    </p:spTree>
    <p:extLst>
      <p:ext uri="{BB962C8B-B14F-4D97-AF65-F5344CB8AC3E}">
        <p14:creationId xmlns:p14="http://schemas.microsoft.com/office/powerpoint/2010/main" val="3607952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normAutofit/>
          </a:bodyPr>
          <a:lstStyle/>
          <a:p>
            <a:r>
              <a:rPr lang="fi-FI" sz="6000" dirty="0">
                <a:solidFill>
                  <a:srgbClr val="017592"/>
                </a:solidFill>
                <a:latin typeface="Baskerville Old Face" panose="02020602080505020303" pitchFamily="18" charset="0"/>
              </a:rPr>
              <a:t>Innovatiivisten hankintojen case-esittelyjä</a:t>
            </a:r>
          </a:p>
        </p:txBody>
      </p:sp>
      <p:sp>
        <p:nvSpPr>
          <p:cNvPr id="3" name="Alaotsikko 2"/>
          <p:cNvSpPr>
            <a:spLocks noGrp="1"/>
          </p:cNvSpPr>
          <p:nvPr>
            <p:ph type="subTitle" idx="1"/>
          </p:nvPr>
        </p:nvSpPr>
        <p:spPr>
          <a:xfrm>
            <a:off x="1100050" y="4455620"/>
            <a:ext cx="6059702" cy="518716"/>
          </a:xfrm>
        </p:spPr>
        <p:txBody>
          <a:bodyPr>
            <a:normAutofit fontScale="85000" lnSpcReduction="10000"/>
          </a:bodyPr>
          <a:lstStyle/>
          <a:p>
            <a:r>
              <a:rPr lang="fi-FI" dirty="0" smtClean="0">
                <a:hlinkClick r:id="" action="ppaction://customshow?id=82&amp;return=true"/>
              </a:rPr>
              <a:t>1. Tesoman hyvinvointikeskus-ALLIANSSI</a:t>
            </a:r>
            <a:endParaRPr lang="fi-FI" dirty="0" smtClean="0">
              <a:hlinkClick r:id="rId2" action="ppaction://hlinksldjump"/>
            </a:endParaRPr>
          </a:p>
        </p:txBody>
      </p:sp>
      <p:sp>
        <p:nvSpPr>
          <p:cNvPr id="4" name="Alatunnisteen paikkamerkki 3"/>
          <p:cNvSpPr>
            <a:spLocks noGrp="1"/>
          </p:cNvSpPr>
          <p:nvPr>
            <p:ph type="ftr" sz="quarter" idx="11"/>
          </p:nvPr>
        </p:nvSpPr>
        <p:spPr/>
        <p:txBody>
          <a:bodyPr/>
          <a:lstStyle/>
          <a:p>
            <a:r>
              <a:rPr lang="fi-FI" dirty="0" smtClean="0"/>
              <a:t>Case-esittelyt</a:t>
            </a:r>
            <a:endParaRPr lang="fi-FI" dirty="0"/>
          </a:p>
        </p:txBody>
      </p:sp>
      <p:sp>
        <p:nvSpPr>
          <p:cNvPr id="5" name="Dian numeron paikkamerkki 4"/>
          <p:cNvSpPr>
            <a:spLocks noGrp="1"/>
          </p:cNvSpPr>
          <p:nvPr>
            <p:ph type="sldNum" sz="quarter" idx="12"/>
          </p:nvPr>
        </p:nvSpPr>
        <p:spPr/>
        <p:txBody>
          <a:bodyPr/>
          <a:lstStyle/>
          <a:p>
            <a:fld id="{0DC82243-5FBE-4E9B-9815-3B80B9FB2FBB}" type="slidenum">
              <a:rPr lang="fi-FI" smtClean="0"/>
              <a:t>93</a:t>
            </a:fld>
            <a:endParaRPr lang="fi-FI"/>
          </a:p>
        </p:txBody>
      </p:sp>
      <p:sp>
        <p:nvSpPr>
          <p:cNvPr id="6" name="Alaotsikko 2">
            <a:hlinkClick r:id="rId3" action="ppaction://hlinksldjump"/>
          </p:cNvPr>
          <p:cNvSpPr txBox="1">
            <a:spLocks/>
          </p:cNvSpPr>
          <p:nvPr/>
        </p:nvSpPr>
        <p:spPr>
          <a:xfrm>
            <a:off x="1097280" y="5104844"/>
            <a:ext cx="5577840" cy="521764"/>
          </a:xfrm>
          <a:prstGeom prst="rect">
            <a:avLst/>
          </a:prstGeom>
        </p:spPr>
        <p:txBody>
          <a:bodyPr vert="horz" lIns="91440" tIns="45720" rIns="91440" bIns="45720" rtlCol="0">
            <a:normAutofit fontScale="85000" lnSpcReduction="10000"/>
          </a:bodyPr>
          <a:lstStyle>
            <a:lvl1pPr marL="0" indent="0" algn="l" defTabSz="914423" rtl="0" eaLnBrk="1" latinLnBrk="0" hangingPunct="1">
              <a:lnSpc>
                <a:spcPct val="90000"/>
              </a:lnSpc>
              <a:spcBef>
                <a:spcPts val="1200"/>
              </a:spcBef>
              <a:spcAft>
                <a:spcPts val="201"/>
              </a:spcAft>
              <a:buClr>
                <a:schemeClr val="accent1"/>
              </a:buClr>
              <a:buSzPct val="100000"/>
              <a:buFont typeface="Arial" panose="020B0604020202020204" pitchFamily="34" charset="0"/>
              <a:buNone/>
              <a:defRPr sz="2400" kern="1200" cap="all" spc="201" baseline="0">
                <a:solidFill>
                  <a:schemeClr val="tx2"/>
                </a:solidFill>
                <a:latin typeface="+mj-lt"/>
                <a:ea typeface="+mn-ea"/>
                <a:cs typeface="+mn-cs"/>
              </a:defRPr>
            </a:lvl1pPr>
            <a:lvl2pPr marL="457211" indent="0" algn="ctr" defTabSz="914423" rtl="0" eaLnBrk="1" latinLnBrk="0" hangingPunct="1">
              <a:lnSpc>
                <a:spcPct val="90000"/>
              </a:lnSpc>
              <a:spcBef>
                <a:spcPts val="201"/>
              </a:spcBef>
              <a:spcAft>
                <a:spcPts val="400"/>
              </a:spcAft>
              <a:buClr>
                <a:schemeClr val="accent1"/>
              </a:buClr>
              <a:buFont typeface="Arial" panose="020B0604020202020204" pitchFamily="34" charset="0"/>
              <a:buNone/>
              <a:defRPr sz="2400" kern="1200">
                <a:solidFill>
                  <a:schemeClr val="tx1">
                    <a:lumMod val="75000"/>
                    <a:lumOff val="25000"/>
                  </a:schemeClr>
                </a:solidFill>
                <a:latin typeface="+mn-lt"/>
                <a:ea typeface="+mn-ea"/>
                <a:cs typeface="+mn-cs"/>
              </a:defRPr>
            </a:lvl2pPr>
            <a:lvl3pPr marL="914423" indent="0" algn="ctr" defTabSz="914423" rtl="0" eaLnBrk="1" latinLnBrk="0" hangingPunct="1">
              <a:lnSpc>
                <a:spcPct val="90000"/>
              </a:lnSpc>
              <a:spcBef>
                <a:spcPts val="201"/>
              </a:spcBef>
              <a:spcAft>
                <a:spcPts val="400"/>
              </a:spcAft>
              <a:buClr>
                <a:schemeClr val="accent1"/>
              </a:buClr>
              <a:buFont typeface="Arial" panose="020B0604020202020204" pitchFamily="34" charset="0"/>
              <a:buNone/>
              <a:defRPr sz="2400" kern="1200">
                <a:solidFill>
                  <a:schemeClr val="tx1">
                    <a:lumMod val="75000"/>
                    <a:lumOff val="25000"/>
                  </a:schemeClr>
                </a:solidFill>
                <a:latin typeface="+mn-lt"/>
                <a:ea typeface="+mn-ea"/>
                <a:cs typeface="+mn-cs"/>
              </a:defRPr>
            </a:lvl3pPr>
            <a:lvl4pPr marL="1371634" indent="0" algn="ctr" defTabSz="914423" rtl="0" eaLnBrk="1" latinLnBrk="0" hangingPunct="1">
              <a:lnSpc>
                <a:spcPct val="90000"/>
              </a:lnSpc>
              <a:spcBef>
                <a:spcPts val="201"/>
              </a:spcBef>
              <a:spcAft>
                <a:spcPts val="400"/>
              </a:spcAft>
              <a:buClr>
                <a:schemeClr val="accent1"/>
              </a:buClr>
              <a:buFont typeface="Arial" panose="020B0604020202020204" pitchFamily="34" charset="0"/>
              <a:buNone/>
              <a:defRPr sz="2000" kern="1200">
                <a:solidFill>
                  <a:schemeClr val="tx1">
                    <a:lumMod val="75000"/>
                    <a:lumOff val="25000"/>
                  </a:schemeClr>
                </a:solidFill>
                <a:latin typeface="+mn-lt"/>
                <a:ea typeface="+mn-ea"/>
                <a:cs typeface="+mn-cs"/>
              </a:defRPr>
            </a:lvl4pPr>
            <a:lvl5pPr marL="1828846" indent="0" algn="ctr" defTabSz="914423" rtl="0" eaLnBrk="1" latinLnBrk="0" hangingPunct="1">
              <a:lnSpc>
                <a:spcPct val="90000"/>
              </a:lnSpc>
              <a:spcBef>
                <a:spcPts val="201"/>
              </a:spcBef>
              <a:spcAft>
                <a:spcPts val="400"/>
              </a:spcAft>
              <a:buClr>
                <a:schemeClr val="accent1"/>
              </a:buClr>
              <a:buFont typeface="Arial" panose="020B0604020202020204" pitchFamily="34" charset="0"/>
              <a:buNone/>
              <a:defRPr sz="2000" kern="1200">
                <a:solidFill>
                  <a:schemeClr val="tx1">
                    <a:lumMod val="75000"/>
                    <a:lumOff val="25000"/>
                  </a:schemeClr>
                </a:solidFill>
                <a:latin typeface="+mn-lt"/>
                <a:ea typeface="+mn-ea"/>
                <a:cs typeface="+mn-cs"/>
              </a:defRPr>
            </a:lvl5pPr>
            <a:lvl6pPr marL="2286057" indent="0" algn="ctr" defTabSz="914423" rtl="0" eaLnBrk="1" latinLnBrk="0" hangingPunct="1">
              <a:lnSpc>
                <a:spcPct val="90000"/>
              </a:lnSpc>
              <a:spcBef>
                <a:spcPts val="201"/>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69" indent="0" algn="ctr" defTabSz="914423" rtl="0" eaLnBrk="1" latinLnBrk="0" hangingPunct="1">
              <a:lnSpc>
                <a:spcPct val="90000"/>
              </a:lnSpc>
              <a:spcBef>
                <a:spcPts val="201"/>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80" indent="0" algn="ctr" defTabSz="914423" rtl="0" eaLnBrk="1" latinLnBrk="0" hangingPunct="1">
              <a:lnSpc>
                <a:spcPct val="90000"/>
              </a:lnSpc>
              <a:spcBef>
                <a:spcPts val="201"/>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91" indent="0" algn="ctr" defTabSz="914423" rtl="0" eaLnBrk="1" latinLnBrk="0" hangingPunct="1">
              <a:lnSpc>
                <a:spcPct val="90000"/>
              </a:lnSpc>
              <a:spcBef>
                <a:spcPts val="201"/>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fi-FI" dirty="0" smtClean="0">
                <a:hlinkClick r:id="" action="ppaction://customshow?id=83&amp;return=true"/>
              </a:rPr>
              <a:t>2. huumehoidon palvelujen HANKINTA</a:t>
            </a:r>
            <a:endParaRPr lang="fi-FI" dirty="0"/>
          </a:p>
        </p:txBody>
      </p:sp>
      <p:pic>
        <p:nvPicPr>
          <p:cNvPr id="7" name="Kuva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17271">
            <a:off x="6764153" y="4536571"/>
            <a:ext cx="326777" cy="326777"/>
          </a:xfrm>
          <a:prstGeom prst="rect">
            <a:avLst/>
          </a:prstGeom>
          <a:noFill/>
        </p:spPr>
      </p:pic>
      <p:pic>
        <p:nvPicPr>
          <p:cNvPr id="9" name="Kuva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17271">
            <a:off x="6511731" y="5164368"/>
            <a:ext cx="326777" cy="326777"/>
          </a:xfrm>
          <a:prstGeom prst="rect">
            <a:avLst/>
          </a:prstGeom>
          <a:noFill/>
        </p:spPr>
      </p:pic>
      <p:sp>
        <p:nvSpPr>
          <p:cNvPr id="11" name="Suorakulmio 10">
            <a:hlinkClick r:id="rId5"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NAVIGOINTIIN</a:t>
            </a:r>
            <a:endParaRPr lang="fi-FI" sz="1200" dirty="0"/>
          </a:p>
        </p:txBody>
      </p:sp>
      <p:pic>
        <p:nvPicPr>
          <p:cNvPr id="12" name="Kuva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8666" y="6499928"/>
            <a:ext cx="2323691" cy="284841"/>
          </a:xfrm>
          <a:prstGeom prst="rect">
            <a:avLst/>
          </a:prstGeom>
        </p:spPr>
      </p:pic>
    </p:spTree>
    <p:extLst>
      <p:ext uri="{BB962C8B-B14F-4D97-AF65-F5344CB8AC3E}">
        <p14:creationId xmlns:p14="http://schemas.microsoft.com/office/powerpoint/2010/main" val="54268817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uorakulmio 3"/>
          <p:cNvSpPr/>
          <p:nvPr/>
        </p:nvSpPr>
        <p:spPr>
          <a:xfrm>
            <a:off x="733147" y="4033145"/>
            <a:ext cx="2564114" cy="22078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lumMod val="75000"/>
                  <a:lumOff val="25000"/>
                </a:schemeClr>
              </a:solidFill>
            </a:endParaRPr>
          </a:p>
        </p:txBody>
      </p:sp>
      <p:sp>
        <p:nvSpPr>
          <p:cNvPr id="5" name="Pyöristetty suorakulmio 4"/>
          <p:cNvSpPr/>
          <p:nvPr/>
        </p:nvSpPr>
        <p:spPr>
          <a:xfrm>
            <a:off x="5684326" y="2838432"/>
            <a:ext cx="836466" cy="40865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000" dirty="0" smtClean="0">
                <a:solidFill>
                  <a:schemeClr val="tx1">
                    <a:lumMod val="75000"/>
                    <a:lumOff val="25000"/>
                  </a:schemeClr>
                </a:solidFill>
              </a:rPr>
              <a:t>Innokylä.fi </a:t>
            </a:r>
            <a:r>
              <a:rPr lang="fi-FI" sz="1000" dirty="0">
                <a:solidFill>
                  <a:schemeClr val="tx1">
                    <a:lumMod val="75000"/>
                    <a:lumOff val="25000"/>
                  </a:schemeClr>
                </a:solidFill>
              </a:rPr>
              <a:t>23.6.</a:t>
            </a:r>
            <a:r>
              <a:rPr lang="fi-FI" sz="1000" dirty="0" smtClean="0">
                <a:solidFill>
                  <a:schemeClr val="tx1">
                    <a:lumMod val="75000"/>
                    <a:lumOff val="25000"/>
                  </a:schemeClr>
                </a:solidFill>
                <a:sym typeface="Wingdings" panose="05000000000000000000" pitchFamily="2" charset="2"/>
              </a:rPr>
              <a:t></a:t>
            </a:r>
            <a:endParaRPr lang="fi-FI" sz="1000" dirty="0">
              <a:solidFill>
                <a:schemeClr val="tx1">
                  <a:lumMod val="75000"/>
                  <a:lumOff val="25000"/>
                </a:schemeClr>
              </a:solidFill>
            </a:endParaRPr>
          </a:p>
        </p:txBody>
      </p:sp>
      <p:sp>
        <p:nvSpPr>
          <p:cNvPr id="6" name="Suorakulmio 5"/>
          <p:cNvSpPr/>
          <p:nvPr/>
        </p:nvSpPr>
        <p:spPr>
          <a:xfrm>
            <a:off x="846497" y="3306823"/>
            <a:ext cx="10276999" cy="417373"/>
          </a:xfrm>
          <a:prstGeom prst="rect">
            <a:avLst/>
          </a:prstGeom>
          <a:solidFill>
            <a:srgbClr val="D54B0B"/>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defRPr/>
            </a:pPr>
            <a:endParaRPr lang="fi-FI" sz="1600" dirty="0" smtClean="0">
              <a:solidFill>
                <a:prstClr val="white"/>
              </a:solidFill>
            </a:endParaRPr>
          </a:p>
          <a:p>
            <a:pPr>
              <a:defRPr/>
            </a:pPr>
            <a:r>
              <a:rPr lang="fi-FI" sz="1600" dirty="0" smtClean="0">
                <a:solidFill>
                  <a:prstClr val="white"/>
                </a:solidFill>
              </a:rPr>
              <a:t>2014			2015						                     2016		</a:t>
            </a:r>
            <a:endParaRPr lang="fi-FI" sz="1600" dirty="0">
              <a:solidFill>
                <a:prstClr val="white"/>
              </a:solidFill>
            </a:endParaRPr>
          </a:p>
        </p:txBody>
      </p:sp>
      <p:sp>
        <p:nvSpPr>
          <p:cNvPr id="7" name="Suorakulmio 6"/>
          <p:cNvSpPr/>
          <p:nvPr/>
        </p:nvSpPr>
        <p:spPr>
          <a:xfrm flipV="1">
            <a:off x="818778" y="4123708"/>
            <a:ext cx="568410" cy="286271"/>
          </a:xfrm>
          <a:prstGeom prst="rect">
            <a:avLst/>
          </a:prstGeom>
          <a:solidFill>
            <a:srgbClr val="A4B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lumMod val="75000"/>
                  <a:lumOff val="25000"/>
                </a:schemeClr>
              </a:solidFill>
            </a:endParaRPr>
          </a:p>
        </p:txBody>
      </p:sp>
      <p:sp>
        <p:nvSpPr>
          <p:cNvPr id="8" name="Tekstiruutu 7"/>
          <p:cNvSpPr txBox="1"/>
          <p:nvPr/>
        </p:nvSpPr>
        <p:spPr>
          <a:xfrm>
            <a:off x="1405636" y="4165597"/>
            <a:ext cx="751296" cy="276999"/>
          </a:xfrm>
          <a:prstGeom prst="rect">
            <a:avLst/>
          </a:prstGeom>
          <a:noFill/>
        </p:spPr>
        <p:txBody>
          <a:bodyPr wrap="none" rtlCol="0">
            <a:spAutoFit/>
          </a:bodyPr>
          <a:lstStyle/>
          <a:p>
            <a:r>
              <a:rPr lang="fi-FI" sz="1200" dirty="0" smtClean="0">
                <a:solidFill>
                  <a:schemeClr val="tx1">
                    <a:lumMod val="75000"/>
                    <a:lumOff val="25000"/>
                  </a:schemeClr>
                </a:solidFill>
              </a:rPr>
              <a:t>Asukkaat</a:t>
            </a:r>
            <a:endParaRPr lang="fi-FI" sz="1200" dirty="0">
              <a:solidFill>
                <a:schemeClr val="tx1">
                  <a:lumMod val="75000"/>
                  <a:lumOff val="25000"/>
                </a:schemeClr>
              </a:solidFill>
            </a:endParaRPr>
          </a:p>
        </p:txBody>
      </p:sp>
      <p:sp>
        <p:nvSpPr>
          <p:cNvPr id="9" name="Suorakulmio 8"/>
          <p:cNvSpPr/>
          <p:nvPr/>
        </p:nvSpPr>
        <p:spPr>
          <a:xfrm>
            <a:off x="842195" y="2720355"/>
            <a:ext cx="799998" cy="520114"/>
          </a:xfrm>
          <a:prstGeom prst="rect">
            <a:avLst/>
          </a:prstGeom>
          <a:solidFill>
            <a:srgbClr val="A4B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050" dirty="0" smtClean="0">
                <a:solidFill>
                  <a:prstClr val="white"/>
                </a:solidFill>
              </a:rPr>
              <a:t>Tesoman olohuone</a:t>
            </a:r>
            <a:endParaRPr lang="fi-FI" sz="1050" dirty="0">
              <a:solidFill>
                <a:prstClr val="white"/>
              </a:solidFill>
            </a:endParaRPr>
          </a:p>
        </p:txBody>
      </p:sp>
      <p:sp>
        <p:nvSpPr>
          <p:cNvPr id="10" name="Suorakulmio 9"/>
          <p:cNvSpPr/>
          <p:nvPr/>
        </p:nvSpPr>
        <p:spPr>
          <a:xfrm>
            <a:off x="1666906" y="2720354"/>
            <a:ext cx="799998" cy="520114"/>
          </a:xfrm>
          <a:prstGeom prst="rect">
            <a:avLst/>
          </a:prstGeom>
          <a:solidFill>
            <a:srgbClr val="A4B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000" dirty="0" smtClean="0">
                <a:solidFill>
                  <a:prstClr val="white"/>
                </a:solidFill>
              </a:rPr>
              <a:t>Nuorten palvelu-mallit</a:t>
            </a:r>
            <a:endParaRPr lang="fi-FI" sz="1000" dirty="0">
              <a:solidFill>
                <a:prstClr val="white"/>
              </a:solidFill>
            </a:endParaRPr>
          </a:p>
        </p:txBody>
      </p:sp>
      <p:sp>
        <p:nvSpPr>
          <p:cNvPr id="11" name="Suorakulmio 10"/>
          <p:cNvSpPr/>
          <p:nvPr/>
        </p:nvSpPr>
        <p:spPr>
          <a:xfrm>
            <a:off x="2504234" y="2719571"/>
            <a:ext cx="991734" cy="512532"/>
          </a:xfrm>
          <a:prstGeom prst="rect">
            <a:avLst/>
          </a:prstGeom>
          <a:solidFill>
            <a:srgbClr val="A4B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000" dirty="0" smtClean="0">
                <a:solidFill>
                  <a:prstClr val="white"/>
                </a:solidFill>
              </a:rPr>
              <a:t>Kirjaston terveyspalvelut - ideaklinikka</a:t>
            </a:r>
            <a:endParaRPr lang="fi-FI" sz="1000" dirty="0">
              <a:solidFill>
                <a:prstClr val="white"/>
              </a:solidFill>
            </a:endParaRPr>
          </a:p>
        </p:txBody>
      </p:sp>
      <p:sp>
        <p:nvSpPr>
          <p:cNvPr id="12" name="Suorakulmio 11"/>
          <p:cNvSpPr/>
          <p:nvPr/>
        </p:nvSpPr>
        <p:spPr>
          <a:xfrm flipV="1">
            <a:off x="814932" y="4476502"/>
            <a:ext cx="568410" cy="271036"/>
          </a:xfrm>
          <a:prstGeom prst="rect">
            <a:avLst/>
          </a:prstGeom>
          <a:solidFill>
            <a:srgbClr val="77A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lumMod val="75000"/>
                  <a:lumOff val="25000"/>
                </a:schemeClr>
              </a:solidFill>
            </a:endParaRPr>
          </a:p>
        </p:txBody>
      </p:sp>
      <p:sp>
        <p:nvSpPr>
          <p:cNvPr id="13" name="Tekstiruutu 12"/>
          <p:cNvSpPr txBox="1"/>
          <p:nvPr/>
        </p:nvSpPr>
        <p:spPr>
          <a:xfrm>
            <a:off x="1394621" y="4487425"/>
            <a:ext cx="1276183" cy="276999"/>
          </a:xfrm>
          <a:prstGeom prst="rect">
            <a:avLst/>
          </a:prstGeom>
          <a:noFill/>
        </p:spPr>
        <p:txBody>
          <a:bodyPr wrap="none" rtlCol="0">
            <a:spAutoFit/>
          </a:bodyPr>
          <a:lstStyle/>
          <a:p>
            <a:r>
              <a:rPr lang="fi-FI" sz="1200" dirty="0" smtClean="0">
                <a:solidFill>
                  <a:schemeClr val="tx1">
                    <a:lumMod val="75000"/>
                    <a:lumOff val="25000"/>
                  </a:schemeClr>
                </a:solidFill>
              </a:rPr>
              <a:t>Poliittinen päätös</a:t>
            </a:r>
            <a:endParaRPr lang="fi-FI" sz="1200" dirty="0">
              <a:solidFill>
                <a:schemeClr val="tx1">
                  <a:lumMod val="75000"/>
                  <a:lumOff val="25000"/>
                </a:schemeClr>
              </a:solidFill>
            </a:endParaRPr>
          </a:p>
        </p:txBody>
      </p:sp>
      <p:sp>
        <p:nvSpPr>
          <p:cNvPr id="14" name="Tekstiruutu 13"/>
          <p:cNvSpPr txBox="1"/>
          <p:nvPr/>
        </p:nvSpPr>
        <p:spPr>
          <a:xfrm>
            <a:off x="1382884" y="4833344"/>
            <a:ext cx="2030108" cy="461665"/>
          </a:xfrm>
          <a:prstGeom prst="rect">
            <a:avLst/>
          </a:prstGeom>
          <a:noFill/>
        </p:spPr>
        <p:txBody>
          <a:bodyPr wrap="none" rtlCol="0">
            <a:spAutoFit/>
          </a:bodyPr>
          <a:lstStyle/>
          <a:p>
            <a:r>
              <a:rPr lang="fi-FI" sz="1200" dirty="0" smtClean="0">
                <a:solidFill>
                  <a:schemeClr val="tx1">
                    <a:lumMod val="75000"/>
                    <a:lumOff val="25000"/>
                  </a:schemeClr>
                </a:solidFill>
              </a:rPr>
              <a:t>Markkinavuoropuhelu (</a:t>
            </a:r>
            <a:r>
              <a:rPr lang="fi-FI" sz="1200" dirty="0" err="1" smtClean="0">
                <a:solidFill>
                  <a:schemeClr val="tx1">
                    <a:lumMod val="75000"/>
                    <a:lumOff val="25000"/>
                  </a:schemeClr>
                </a:solidFill>
              </a:rPr>
              <a:t>mvp</a:t>
            </a:r>
            <a:r>
              <a:rPr lang="fi-FI" sz="1200" dirty="0">
                <a:solidFill>
                  <a:schemeClr val="tx1">
                    <a:lumMod val="75000"/>
                    <a:lumOff val="25000"/>
                  </a:schemeClr>
                </a:solidFill>
              </a:rPr>
              <a:t>)</a:t>
            </a:r>
            <a:r>
              <a:rPr lang="fi-FI" sz="1200" dirty="0" smtClean="0">
                <a:solidFill>
                  <a:schemeClr val="tx1">
                    <a:lumMod val="75000"/>
                    <a:lumOff val="25000"/>
                  </a:schemeClr>
                </a:solidFill>
              </a:rPr>
              <a:t> </a:t>
            </a:r>
            <a:br>
              <a:rPr lang="fi-FI" sz="1200" dirty="0" smtClean="0">
                <a:solidFill>
                  <a:schemeClr val="tx1">
                    <a:lumMod val="75000"/>
                    <a:lumOff val="25000"/>
                  </a:schemeClr>
                </a:solidFill>
              </a:rPr>
            </a:br>
            <a:r>
              <a:rPr lang="fi-FI" sz="1200" dirty="0" smtClean="0">
                <a:solidFill>
                  <a:schemeClr val="tx1">
                    <a:lumMod val="75000"/>
                    <a:lumOff val="25000"/>
                  </a:schemeClr>
                </a:solidFill>
              </a:rPr>
              <a:t>Avoin </a:t>
            </a:r>
            <a:r>
              <a:rPr lang="fi-FI" sz="1200" dirty="0">
                <a:solidFill>
                  <a:schemeClr val="tx1">
                    <a:lumMod val="75000"/>
                    <a:lumOff val="25000"/>
                  </a:schemeClr>
                </a:solidFill>
              </a:rPr>
              <a:t>kaikille </a:t>
            </a:r>
            <a:r>
              <a:rPr lang="fi-FI" sz="1200" dirty="0" smtClean="0">
                <a:solidFill>
                  <a:schemeClr val="tx1">
                    <a:lumMod val="75000"/>
                    <a:lumOff val="25000"/>
                  </a:schemeClr>
                </a:solidFill>
              </a:rPr>
              <a:t>sidosryhmille</a:t>
            </a:r>
            <a:endParaRPr lang="fi-FI" dirty="0">
              <a:solidFill>
                <a:schemeClr val="tx1">
                  <a:lumMod val="75000"/>
                  <a:lumOff val="25000"/>
                </a:schemeClr>
              </a:solidFill>
            </a:endParaRPr>
          </a:p>
        </p:txBody>
      </p:sp>
      <p:sp>
        <p:nvSpPr>
          <p:cNvPr id="15" name="Tekstiruutu 14"/>
          <p:cNvSpPr txBox="1"/>
          <p:nvPr/>
        </p:nvSpPr>
        <p:spPr>
          <a:xfrm>
            <a:off x="1366492" y="5403068"/>
            <a:ext cx="1351652" cy="276999"/>
          </a:xfrm>
          <a:prstGeom prst="rect">
            <a:avLst/>
          </a:prstGeom>
          <a:noFill/>
        </p:spPr>
        <p:txBody>
          <a:bodyPr wrap="none" rtlCol="0">
            <a:spAutoFit/>
          </a:bodyPr>
          <a:lstStyle/>
          <a:p>
            <a:r>
              <a:rPr lang="fi-FI" sz="1200" dirty="0">
                <a:solidFill>
                  <a:schemeClr val="tx1">
                    <a:lumMod val="75000"/>
                    <a:lumOff val="25000"/>
                  </a:schemeClr>
                </a:solidFill>
              </a:rPr>
              <a:t>Kaikki </a:t>
            </a:r>
            <a:r>
              <a:rPr lang="fi-FI" sz="1200" dirty="0" smtClean="0">
                <a:solidFill>
                  <a:schemeClr val="tx1">
                    <a:lumMod val="75000"/>
                    <a:lumOff val="25000"/>
                  </a:schemeClr>
                </a:solidFill>
              </a:rPr>
              <a:t>sidosryhmät</a:t>
            </a:r>
            <a:endParaRPr lang="fi-FI" dirty="0">
              <a:solidFill>
                <a:schemeClr val="tx1">
                  <a:lumMod val="75000"/>
                  <a:lumOff val="25000"/>
                </a:schemeClr>
              </a:solidFill>
            </a:endParaRPr>
          </a:p>
        </p:txBody>
      </p:sp>
      <p:sp>
        <p:nvSpPr>
          <p:cNvPr id="16" name="Suorakulmio 15"/>
          <p:cNvSpPr/>
          <p:nvPr/>
        </p:nvSpPr>
        <p:spPr>
          <a:xfrm flipV="1">
            <a:off x="814897" y="4893008"/>
            <a:ext cx="568410" cy="284342"/>
          </a:xfrm>
          <a:prstGeom prst="rect">
            <a:avLst/>
          </a:prstGeom>
          <a:solidFill>
            <a:srgbClr val="FBC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lumMod val="75000"/>
                  <a:lumOff val="25000"/>
                </a:schemeClr>
              </a:solidFill>
            </a:endParaRPr>
          </a:p>
        </p:txBody>
      </p:sp>
      <p:sp>
        <p:nvSpPr>
          <p:cNvPr id="17" name="Suorakulmio 16"/>
          <p:cNvSpPr/>
          <p:nvPr/>
        </p:nvSpPr>
        <p:spPr>
          <a:xfrm flipV="1">
            <a:off x="814897" y="5362124"/>
            <a:ext cx="568410" cy="28434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lumMod val="75000"/>
                  <a:lumOff val="25000"/>
                </a:schemeClr>
              </a:solidFill>
            </a:endParaRPr>
          </a:p>
        </p:txBody>
      </p:sp>
      <p:sp>
        <p:nvSpPr>
          <p:cNvPr id="18" name="Suorakulmio 17"/>
          <p:cNvSpPr/>
          <p:nvPr/>
        </p:nvSpPr>
        <p:spPr>
          <a:xfrm flipV="1">
            <a:off x="814897" y="5727717"/>
            <a:ext cx="568410" cy="2843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lumMod val="75000"/>
                  <a:lumOff val="25000"/>
                </a:schemeClr>
              </a:solidFill>
            </a:endParaRPr>
          </a:p>
        </p:txBody>
      </p:sp>
      <p:sp>
        <p:nvSpPr>
          <p:cNvPr id="19" name="Suorakulmio 18"/>
          <p:cNvSpPr/>
          <p:nvPr/>
        </p:nvSpPr>
        <p:spPr>
          <a:xfrm>
            <a:off x="3451267" y="3782283"/>
            <a:ext cx="955589" cy="484053"/>
          </a:xfrm>
          <a:prstGeom prst="rect">
            <a:avLst/>
          </a:prstGeom>
          <a:solidFill>
            <a:srgbClr val="77A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smtClean="0">
                <a:solidFill>
                  <a:prstClr val="white"/>
                </a:solidFill>
              </a:rPr>
              <a:t>KH-</a:t>
            </a:r>
            <a:r>
              <a:rPr lang="fi-FI" sz="1100" dirty="0" err="1" smtClean="0">
                <a:solidFill>
                  <a:prstClr val="white"/>
                </a:solidFill>
              </a:rPr>
              <a:t>suko</a:t>
            </a:r>
            <a:endParaRPr lang="fi-FI" sz="1100" dirty="0" smtClean="0">
              <a:solidFill>
                <a:prstClr val="white"/>
              </a:solidFill>
            </a:endParaRPr>
          </a:p>
          <a:p>
            <a:pPr algn="ctr"/>
            <a:r>
              <a:rPr lang="fi-FI" sz="1100" dirty="0" smtClean="0">
                <a:solidFill>
                  <a:prstClr val="white"/>
                </a:solidFill>
              </a:rPr>
              <a:t>18.5.</a:t>
            </a:r>
            <a:endParaRPr lang="fi-FI" sz="1100" dirty="0">
              <a:solidFill>
                <a:prstClr val="white"/>
              </a:solidFill>
            </a:endParaRPr>
          </a:p>
        </p:txBody>
      </p:sp>
      <p:sp>
        <p:nvSpPr>
          <p:cNvPr id="20" name="Lovettu nuolenkärki 19"/>
          <p:cNvSpPr/>
          <p:nvPr/>
        </p:nvSpPr>
        <p:spPr>
          <a:xfrm>
            <a:off x="10942697" y="3306821"/>
            <a:ext cx="329514" cy="41737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000000"/>
              </a:solidFill>
            </a:endParaRPr>
          </a:p>
        </p:txBody>
      </p:sp>
      <p:sp>
        <p:nvSpPr>
          <p:cNvPr id="21" name="Lovettu nuolenkärki 20"/>
          <p:cNvSpPr/>
          <p:nvPr/>
        </p:nvSpPr>
        <p:spPr>
          <a:xfrm>
            <a:off x="3245565" y="3306822"/>
            <a:ext cx="329514" cy="417374"/>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000000"/>
              </a:solidFill>
            </a:endParaRPr>
          </a:p>
        </p:txBody>
      </p:sp>
      <p:sp>
        <p:nvSpPr>
          <p:cNvPr id="22" name="Lovettu nuolenkärki 21"/>
          <p:cNvSpPr/>
          <p:nvPr/>
        </p:nvSpPr>
        <p:spPr>
          <a:xfrm>
            <a:off x="9649309" y="3306821"/>
            <a:ext cx="329514" cy="41737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000000"/>
              </a:solidFill>
            </a:endParaRPr>
          </a:p>
        </p:txBody>
      </p:sp>
      <p:sp>
        <p:nvSpPr>
          <p:cNvPr id="23" name="Suorakulmio 22"/>
          <p:cNvSpPr/>
          <p:nvPr/>
        </p:nvSpPr>
        <p:spPr>
          <a:xfrm>
            <a:off x="3451267" y="4281345"/>
            <a:ext cx="955589" cy="540870"/>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i-FI" sz="1000" dirty="0" smtClean="0">
                <a:solidFill>
                  <a:prstClr val="white"/>
                </a:solidFill>
              </a:rPr>
              <a:t>Tilaaja ja oma tuotanto 21.5.</a:t>
            </a:r>
            <a:endParaRPr lang="fi-FI" dirty="0">
              <a:solidFill>
                <a:prstClr val="white"/>
              </a:solidFill>
            </a:endParaRPr>
          </a:p>
        </p:txBody>
      </p:sp>
      <p:sp>
        <p:nvSpPr>
          <p:cNvPr id="24" name="Suorakulmio 23"/>
          <p:cNvSpPr/>
          <p:nvPr/>
        </p:nvSpPr>
        <p:spPr>
          <a:xfrm>
            <a:off x="4420504" y="3786470"/>
            <a:ext cx="1208043" cy="1037499"/>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050" dirty="0" smtClean="0">
                <a:solidFill>
                  <a:prstClr val="white"/>
                </a:solidFill>
              </a:rPr>
              <a:t>Henkilöstö-tapaamiset kesäkuu</a:t>
            </a:r>
          </a:p>
          <a:p>
            <a:pPr algn="ctr"/>
            <a:r>
              <a:rPr lang="fi-FI" sz="900" dirty="0">
                <a:solidFill>
                  <a:prstClr val="white"/>
                </a:solidFill>
              </a:rPr>
              <a:t>Tesoman kirjaston, terveysaseman ja neuvolan </a:t>
            </a:r>
            <a:r>
              <a:rPr lang="fi-FI" sz="900" dirty="0" smtClean="0">
                <a:solidFill>
                  <a:prstClr val="white"/>
                </a:solidFill>
              </a:rPr>
              <a:t>henkilöstö</a:t>
            </a:r>
            <a:endParaRPr lang="fi-FI" sz="900" dirty="0">
              <a:solidFill>
                <a:prstClr val="white"/>
              </a:solidFill>
            </a:endParaRPr>
          </a:p>
        </p:txBody>
      </p:sp>
      <p:sp>
        <p:nvSpPr>
          <p:cNvPr id="25" name="Suorakulmio 24"/>
          <p:cNvSpPr/>
          <p:nvPr/>
        </p:nvSpPr>
        <p:spPr>
          <a:xfrm>
            <a:off x="6399479" y="4284893"/>
            <a:ext cx="928917" cy="479931"/>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i-FI" sz="1000" dirty="0" smtClean="0">
                <a:solidFill>
                  <a:prstClr val="white"/>
                </a:solidFill>
              </a:rPr>
              <a:t>Tilaaja ja oma tuotanto 6.8.</a:t>
            </a:r>
            <a:endParaRPr lang="fi-FI" dirty="0">
              <a:solidFill>
                <a:prstClr val="white"/>
              </a:solidFill>
            </a:endParaRPr>
          </a:p>
        </p:txBody>
      </p:sp>
      <p:sp>
        <p:nvSpPr>
          <p:cNvPr id="26" name="Suorakulmio 25"/>
          <p:cNvSpPr/>
          <p:nvPr/>
        </p:nvSpPr>
        <p:spPr>
          <a:xfrm>
            <a:off x="6751790" y="3792045"/>
            <a:ext cx="1053198" cy="47429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i-FI" sz="1000" dirty="0" smtClean="0">
                <a:solidFill>
                  <a:prstClr val="white"/>
                </a:solidFill>
              </a:rPr>
              <a:t>Henkilöstöinfot</a:t>
            </a:r>
            <a:endParaRPr lang="fi-FI" sz="1000" dirty="0">
              <a:solidFill>
                <a:prstClr val="white"/>
              </a:solidFill>
            </a:endParaRPr>
          </a:p>
          <a:p>
            <a:pPr>
              <a:defRPr/>
            </a:pPr>
            <a:r>
              <a:rPr lang="fi-FI" sz="1000" dirty="0">
                <a:solidFill>
                  <a:prstClr val="white"/>
                </a:solidFill>
              </a:rPr>
              <a:t>13. ja </a:t>
            </a:r>
            <a:r>
              <a:rPr lang="fi-FI" sz="1000" dirty="0" smtClean="0">
                <a:solidFill>
                  <a:prstClr val="white"/>
                </a:solidFill>
              </a:rPr>
              <a:t>26.8.</a:t>
            </a:r>
            <a:endParaRPr lang="fi-FI" sz="1000" dirty="0">
              <a:solidFill>
                <a:prstClr val="white"/>
              </a:solidFill>
            </a:endParaRPr>
          </a:p>
        </p:txBody>
      </p:sp>
      <p:sp>
        <p:nvSpPr>
          <p:cNvPr id="27" name="Suorakulmio 26"/>
          <p:cNvSpPr/>
          <p:nvPr/>
        </p:nvSpPr>
        <p:spPr>
          <a:xfrm>
            <a:off x="7358016" y="4287051"/>
            <a:ext cx="893208" cy="477274"/>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i-FI" sz="1000" dirty="0" smtClean="0">
                <a:solidFill>
                  <a:prstClr val="white"/>
                </a:solidFill>
              </a:rPr>
              <a:t>Tilaaja ja oma tuotanto 7.9.</a:t>
            </a:r>
            <a:endParaRPr lang="fi-FI" dirty="0">
              <a:solidFill>
                <a:prstClr val="white"/>
              </a:solidFill>
            </a:endParaRPr>
          </a:p>
        </p:txBody>
      </p:sp>
      <p:sp>
        <p:nvSpPr>
          <p:cNvPr id="28" name="Suorakulmio 27"/>
          <p:cNvSpPr/>
          <p:nvPr/>
        </p:nvSpPr>
        <p:spPr>
          <a:xfrm>
            <a:off x="6569522" y="2743967"/>
            <a:ext cx="1578530" cy="488711"/>
          </a:xfrm>
          <a:prstGeom prst="rect">
            <a:avLst/>
          </a:prstGeom>
          <a:solidFill>
            <a:srgbClr val="6F7B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444500">
              <a:lnSpc>
                <a:spcPct val="90000"/>
              </a:lnSpc>
              <a:spcAft>
                <a:spcPct val="15000"/>
              </a:spcAft>
              <a:defRPr/>
            </a:pPr>
            <a:r>
              <a:rPr lang="fi-FI" sz="1000" dirty="0" smtClean="0">
                <a:solidFill>
                  <a:prstClr val="white"/>
                </a:solidFill>
              </a:rPr>
              <a:t>Tehdään </a:t>
            </a:r>
            <a:r>
              <a:rPr lang="fi-FI" sz="1000" dirty="0" err="1">
                <a:solidFill>
                  <a:prstClr val="white"/>
                </a:solidFill>
              </a:rPr>
              <a:t>Tesomaa</a:t>
            </a:r>
            <a:r>
              <a:rPr lang="fi-FI" sz="1000" dirty="0">
                <a:solidFill>
                  <a:prstClr val="white"/>
                </a:solidFill>
              </a:rPr>
              <a:t> </a:t>
            </a:r>
            <a:r>
              <a:rPr lang="fi-FI" sz="1000" dirty="0" smtClean="0">
                <a:solidFill>
                  <a:prstClr val="white"/>
                </a:solidFill>
              </a:rPr>
              <a:t>-viikko</a:t>
            </a:r>
            <a:endParaRPr lang="fi-FI" sz="1000" dirty="0">
              <a:solidFill>
                <a:prstClr val="white"/>
              </a:solidFill>
            </a:endParaRPr>
          </a:p>
          <a:p>
            <a:pPr marL="0" lvl="1" algn="ctr" defTabSz="444500">
              <a:lnSpc>
                <a:spcPct val="90000"/>
              </a:lnSpc>
              <a:spcAft>
                <a:spcPct val="15000"/>
              </a:spcAft>
              <a:defRPr/>
            </a:pPr>
            <a:r>
              <a:rPr lang="fi-FI" sz="1000" dirty="0">
                <a:solidFill>
                  <a:prstClr val="white"/>
                </a:solidFill>
              </a:rPr>
              <a:t>17.-</a:t>
            </a:r>
            <a:r>
              <a:rPr lang="fi-FI" sz="1000" dirty="0" smtClean="0">
                <a:solidFill>
                  <a:prstClr val="white"/>
                </a:solidFill>
              </a:rPr>
              <a:t>20.8.</a:t>
            </a:r>
            <a:endParaRPr lang="fi-FI" sz="1000" dirty="0">
              <a:solidFill>
                <a:prstClr val="white"/>
              </a:solidFill>
            </a:endParaRPr>
          </a:p>
        </p:txBody>
      </p:sp>
      <p:sp>
        <p:nvSpPr>
          <p:cNvPr id="29" name="Suorakulmio 28"/>
          <p:cNvSpPr/>
          <p:nvPr/>
        </p:nvSpPr>
        <p:spPr>
          <a:xfrm>
            <a:off x="7604176" y="4787021"/>
            <a:ext cx="3201802" cy="468746"/>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i-FI" sz="1000" dirty="0" smtClean="0">
                <a:solidFill>
                  <a:prstClr val="white"/>
                </a:solidFill>
              </a:rPr>
              <a:t>Hankinta-asiakirjojen valmistelu alkaen syksy 2015</a:t>
            </a:r>
            <a:endParaRPr lang="fi-FI" dirty="0">
              <a:solidFill>
                <a:prstClr val="white"/>
              </a:solidFill>
            </a:endParaRPr>
          </a:p>
        </p:txBody>
      </p:sp>
      <p:sp>
        <p:nvSpPr>
          <p:cNvPr id="30" name="Suorakulmio 29"/>
          <p:cNvSpPr/>
          <p:nvPr/>
        </p:nvSpPr>
        <p:spPr>
          <a:xfrm>
            <a:off x="6677098" y="2083961"/>
            <a:ext cx="1578530" cy="51388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fi-FI" sz="900" dirty="0" smtClean="0">
                <a:solidFill>
                  <a:prstClr val="white"/>
                </a:solidFill>
              </a:rPr>
              <a:t>Hyvinvoinnin </a:t>
            </a:r>
            <a:r>
              <a:rPr lang="fi-FI" sz="900" dirty="0">
                <a:solidFill>
                  <a:prstClr val="white"/>
                </a:solidFill>
              </a:rPr>
              <a:t>tulevaisuus </a:t>
            </a:r>
            <a:r>
              <a:rPr lang="fi-FI" sz="900" dirty="0" err="1">
                <a:solidFill>
                  <a:prstClr val="white"/>
                </a:solidFill>
              </a:rPr>
              <a:t>Tesomalla</a:t>
            </a:r>
            <a:r>
              <a:rPr lang="fi-FI" sz="900" dirty="0">
                <a:solidFill>
                  <a:prstClr val="white"/>
                </a:solidFill>
              </a:rPr>
              <a:t> -seminaari, </a:t>
            </a:r>
            <a:r>
              <a:rPr lang="fi-FI" sz="900" dirty="0" err="1">
                <a:solidFill>
                  <a:prstClr val="white"/>
                </a:solidFill>
              </a:rPr>
              <a:t>Mediapolis</a:t>
            </a:r>
            <a:r>
              <a:rPr lang="fi-FI" sz="900" dirty="0">
                <a:solidFill>
                  <a:prstClr val="white"/>
                </a:solidFill>
              </a:rPr>
              <a:t> 22.10. </a:t>
            </a:r>
            <a:endParaRPr lang="fi-FI" dirty="0">
              <a:solidFill>
                <a:prstClr val="white"/>
              </a:solidFill>
            </a:endParaRPr>
          </a:p>
        </p:txBody>
      </p:sp>
      <p:sp>
        <p:nvSpPr>
          <p:cNvPr id="31" name="Suorakulmio 30">
            <a:hlinkClick r:id="rId2" action="ppaction://hlinksldjump"/>
          </p:cNvPr>
          <p:cNvSpPr/>
          <p:nvPr/>
        </p:nvSpPr>
        <p:spPr>
          <a:xfrm>
            <a:off x="6677098" y="1584862"/>
            <a:ext cx="3418170" cy="42437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050" dirty="0" smtClean="0">
                <a:solidFill>
                  <a:prstClr val="white"/>
                </a:solidFill>
              </a:rPr>
              <a:t>Ideakilpailu</a:t>
            </a:r>
            <a:r>
              <a:rPr lang="fi-FI" sz="1050" dirty="0">
                <a:solidFill>
                  <a:prstClr val="white"/>
                </a:solidFill>
              </a:rPr>
              <a:t>: Hyvinvointia digitaalisilla ratkaisuilla </a:t>
            </a:r>
            <a:r>
              <a:rPr lang="fi-FI" sz="1050" dirty="0" smtClean="0">
                <a:solidFill>
                  <a:prstClr val="white"/>
                </a:solidFill>
              </a:rPr>
              <a:t>22.10.2015-15.1.2016</a:t>
            </a:r>
            <a:endParaRPr lang="fi-FI" sz="1050" dirty="0">
              <a:solidFill>
                <a:prstClr val="white"/>
              </a:solidFill>
            </a:endParaRPr>
          </a:p>
        </p:txBody>
      </p:sp>
      <p:sp>
        <p:nvSpPr>
          <p:cNvPr id="38" name="Suorakulmio 37"/>
          <p:cNvSpPr/>
          <p:nvPr/>
        </p:nvSpPr>
        <p:spPr>
          <a:xfrm>
            <a:off x="9582472" y="3788196"/>
            <a:ext cx="1212688" cy="577795"/>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i-FI" sz="1000" dirty="0" smtClean="0">
                <a:solidFill>
                  <a:prstClr val="white"/>
                </a:solidFill>
              </a:rPr>
              <a:t>Allianssivalmennus/ tilaaja ja oma tuotanto 2/2016</a:t>
            </a:r>
            <a:endParaRPr lang="fi-FI" dirty="0">
              <a:solidFill>
                <a:prstClr val="white"/>
              </a:solidFill>
            </a:endParaRPr>
          </a:p>
        </p:txBody>
      </p:sp>
      <p:sp>
        <p:nvSpPr>
          <p:cNvPr id="39" name="Otsikko 1"/>
          <p:cNvSpPr txBox="1">
            <a:spLocks/>
          </p:cNvSpPr>
          <p:nvPr/>
        </p:nvSpPr>
        <p:spPr>
          <a:xfrm>
            <a:off x="1105166" y="1565396"/>
            <a:ext cx="5294313" cy="678047"/>
          </a:xfrm>
          <a:prstGeom prst="rect">
            <a:avLst/>
          </a:prstGeom>
          <a:solidFill>
            <a:srgbClr val="63CADE"/>
          </a:solidFill>
        </p:spPr>
        <p:txBody>
          <a:bodyPr vert="horz" lIns="91440" tIns="45720" rIns="91440" bIns="45720" rtlCol="0" anchor="b">
            <a:noAutofit/>
          </a:bodyPr>
          <a:lstStyle>
            <a:lvl1pPr marL="0" algn="l" defTabSz="914423" rtl="0" eaLnBrk="1" latinLnBrk="0" hangingPunct="1">
              <a:lnSpc>
                <a:spcPct val="85000"/>
              </a:lnSpc>
              <a:spcBef>
                <a:spcPct val="0"/>
              </a:spcBef>
              <a:buNone/>
              <a:defRPr sz="2400" kern="1200" spc="-50" baseline="0">
                <a:solidFill>
                  <a:schemeClr val="tx1">
                    <a:lumMod val="75000"/>
                    <a:lumOff val="25000"/>
                  </a:schemeClr>
                </a:solidFill>
                <a:latin typeface="+mj-lt"/>
                <a:ea typeface="+mj-ea"/>
                <a:cs typeface="+mj-cs"/>
              </a:defRPr>
            </a:lvl1pPr>
          </a:lstStyle>
          <a:p>
            <a:r>
              <a:rPr lang="fi-FI" altLang="fi-FI" sz="1400" dirty="0" smtClean="0">
                <a:solidFill>
                  <a:schemeClr val="bg1"/>
                </a:solidFill>
                <a:latin typeface="Calibri" panose="020F0502020204030204"/>
              </a:rPr>
              <a:t>Hyvinvointikeskuksen konseptin yhteiskehittäminen:</a:t>
            </a:r>
          </a:p>
          <a:p>
            <a:r>
              <a:rPr lang="fi-FI" altLang="fi-FI" sz="1400" dirty="0" smtClean="0">
                <a:solidFill>
                  <a:schemeClr val="bg1"/>
                </a:solidFill>
                <a:latin typeface="Calibri" panose="020F0502020204030204"/>
              </a:rPr>
              <a:t>tarve-, tavoite- ja toimintomäärittelyt </a:t>
            </a:r>
            <a:r>
              <a:rPr lang="fi-FI" altLang="fi-FI" sz="1400" dirty="0">
                <a:solidFill>
                  <a:schemeClr val="bg1"/>
                </a:solidFill>
                <a:latin typeface="Calibri" panose="020F0502020204030204"/>
              </a:rPr>
              <a:t>yhdessä </a:t>
            </a:r>
            <a:r>
              <a:rPr lang="fi-FI" altLang="fi-FI" sz="1400" dirty="0" smtClean="0">
                <a:solidFill>
                  <a:schemeClr val="bg1"/>
                </a:solidFill>
                <a:latin typeface="Calibri" panose="020F0502020204030204"/>
              </a:rPr>
              <a:t>palvelunkäyttäjien</a:t>
            </a:r>
            <a:r>
              <a:rPr lang="fi-FI" altLang="fi-FI" sz="1400" dirty="0">
                <a:solidFill>
                  <a:schemeClr val="bg1"/>
                </a:solidFill>
                <a:latin typeface="Calibri" panose="020F0502020204030204"/>
              </a:rPr>
              <a:t>, kuntalaisten, yritysten ja järjestöjen sekä kaupungin henkilöstön </a:t>
            </a:r>
            <a:r>
              <a:rPr lang="fi-FI" altLang="fi-FI" sz="1400" dirty="0" smtClean="0">
                <a:solidFill>
                  <a:schemeClr val="bg1"/>
                </a:solidFill>
                <a:latin typeface="Calibri" panose="020F0502020204030204"/>
              </a:rPr>
              <a:t>kanssa. </a:t>
            </a:r>
            <a:endParaRPr lang="fi-FI" sz="1800" dirty="0">
              <a:solidFill>
                <a:schemeClr val="bg1"/>
              </a:solidFill>
            </a:endParaRPr>
          </a:p>
        </p:txBody>
      </p:sp>
      <p:sp>
        <p:nvSpPr>
          <p:cNvPr id="40" name="Otsikko 1"/>
          <p:cNvSpPr txBox="1">
            <a:spLocks/>
          </p:cNvSpPr>
          <p:nvPr/>
        </p:nvSpPr>
        <p:spPr>
          <a:xfrm>
            <a:off x="1065096" y="744691"/>
            <a:ext cx="10058400" cy="627018"/>
          </a:xfrm>
          <a:prstGeom prst="rect">
            <a:avLst/>
          </a:prstGeom>
        </p:spPr>
        <p:txBody>
          <a:bodyPr vert="horz" lIns="91440" tIns="45720" rIns="91440" bIns="45720" rtlCol="0" anchor="b">
            <a:normAutofit/>
          </a:bodyPr>
          <a:lstStyle>
            <a:lvl1pPr algn="l" defTabSz="914423" rtl="0" eaLnBrk="1" latinLnBrk="0" hangingPunct="1">
              <a:lnSpc>
                <a:spcPct val="85000"/>
              </a:lnSpc>
              <a:spcBef>
                <a:spcPct val="0"/>
              </a:spcBef>
              <a:buNone/>
              <a:defRPr sz="2400" kern="1200" spc="-50" baseline="0">
                <a:solidFill>
                  <a:schemeClr val="tx1">
                    <a:lumMod val="75000"/>
                    <a:lumOff val="25000"/>
                  </a:schemeClr>
                </a:solidFill>
                <a:latin typeface="+mj-lt"/>
                <a:ea typeface="+mj-ea"/>
                <a:cs typeface="+mj-cs"/>
              </a:defRPr>
            </a:lvl1pPr>
          </a:lstStyle>
          <a:p>
            <a:r>
              <a:rPr lang="fi-FI" dirty="0" smtClean="0">
                <a:solidFill>
                  <a:srgbClr val="000000">
                    <a:lumMod val="75000"/>
                    <a:lumOff val="25000"/>
                  </a:srgbClr>
                </a:solidFill>
              </a:rPr>
              <a:t>Tesoman hyvinvointikeskus: yhteiskehittäminen</a:t>
            </a:r>
            <a:endParaRPr lang="fi-FI" dirty="0">
              <a:solidFill>
                <a:srgbClr val="000000">
                  <a:lumMod val="75000"/>
                  <a:lumOff val="25000"/>
                </a:srgbClr>
              </a:solidFill>
            </a:endParaRPr>
          </a:p>
        </p:txBody>
      </p:sp>
      <p:pic>
        <p:nvPicPr>
          <p:cNvPr id="41" name="Kuva 40">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011" y="4010713"/>
            <a:ext cx="517016" cy="508476"/>
          </a:xfrm>
          <a:prstGeom prst="rect">
            <a:avLst/>
          </a:prstGeom>
        </p:spPr>
      </p:pic>
      <p:pic>
        <p:nvPicPr>
          <p:cNvPr id="43" name="Kuva 4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838" y="5535536"/>
            <a:ext cx="556654" cy="547459"/>
          </a:xfrm>
          <a:prstGeom prst="rect">
            <a:avLst/>
          </a:prstGeom>
        </p:spPr>
      </p:pic>
      <p:sp>
        <p:nvSpPr>
          <p:cNvPr id="44" name="Tekstiruutu 43"/>
          <p:cNvSpPr txBox="1"/>
          <p:nvPr/>
        </p:nvSpPr>
        <p:spPr>
          <a:xfrm>
            <a:off x="1334523" y="5751788"/>
            <a:ext cx="1418017" cy="461665"/>
          </a:xfrm>
          <a:prstGeom prst="rect">
            <a:avLst/>
          </a:prstGeom>
          <a:noFill/>
        </p:spPr>
        <p:txBody>
          <a:bodyPr wrap="none" rtlCol="0">
            <a:spAutoFit/>
          </a:bodyPr>
          <a:lstStyle/>
          <a:p>
            <a:r>
              <a:rPr lang="fi-FI" sz="1200" dirty="0">
                <a:solidFill>
                  <a:schemeClr val="tx1">
                    <a:lumMod val="75000"/>
                    <a:lumOff val="25000"/>
                  </a:schemeClr>
                </a:solidFill>
              </a:rPr>
              <a:t>Kaupungin sisäinen </a:t>
            </a:r>
            <a:r>
              <a:rPr lang="fi-FI" sz="1200" dirty="0" smtClean="0">
                <a:solidFill>
                  <a:schemeClr val="tx1">
                    <a:lumMod val="75000"/>
                    <a:lumOff val="25000"/>
                  </a:schemeClr>
                </a:solidFill>
              </a:rPr>
              <a:t/>
            </a:r>
            <a:br>
              <a:rPr lang="fi-FI" sz="1200" dirty="0" smtClean="0">
                <a:solidFill>
                  <a:schemeClr val="tx1">
                    <a:lumMod val="75000"/>
                    <a:lumOff val="25000"/>
                  </a:schemeClr>
                </a:solidFill>
              </a:rPr>
            </a:br>
            <a:r>
              <a:rPr lang="fi-FI" sz="1200" dirty="0" smtClean="0">
                <a:solidFill>
                  <a:schemeClr val="tx1">
                    <a:lumMod val="75000"/>
                    <a:lumOff val="25000"/>
                  </a:schemeClr>
                </a:solidFill>
              </a:rPr>
              <a:t>valmistelu</a:t>
            </a:r>
            <a:endParaRPr lang="fi-FI" dirty="0">
              <a:solidFill>
                <a:schemeClr val="tx1">
                  <a:lumMod val="75000"/>
                  <a:lumOff val="25000"/>
                </a:schemeClr>
              </a:solidFill>
            </a:endParaRPr>
          </a:p>
        </p:txBody>
      </p:sp>
      <p:pic>
        <p:nvPicPr>
          <p:cNvPr id="45" name="Kuva 44">
            <a:hlinkClick r:id="rId7"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637" y="4782602"/>
            <a:ext cx="556654" cy="547459"/>
          </a:xfrm>
          <a:prstGeom prst="rect">
            <a:avLst/>
          </a:prstGeom>
        </p:spPr>
      </p:pic>
      <p:sp>
        <p:nvSpPr>
          <p:cNvPr id="2" name="Alatunnisteen paikkamerkki 1"/>
          <p:cNvSpPr>
            <a:spLocks noGrp="1"/>
          </p:cNvSpPr>
          <p:nvPr>
            <p:ph type="ftr" sz="quarter" idx="11"/>
          </p:nvPr>
        </p:nvSpPr>
        <p:spPr/>
        <p:txBody>
          <a:bodyPr/>
          <a:lstStyle/>
          <a:p>
            <a:r>
              <a:rPr lang="fi-FI" dirty="0" smtClean="0"/>
              <a:t>Tesoman hyvinvointikeskus-allianssi</a:t>
            </a:r>
            <a:endParaRPr lang="fi-FI" dirty="0"/>
          </a:p>
        </p:txBody>
      </p:sp>
      <p:sp>
        <p:nvSpPr>
          <p:cNvPr id="36" name="Dian numeron paikkamerkki 35"/>
          <p:cNvSpPr>
            <a:spLocks noGrp="1"/>
          </p:cNvSpPr>
          <p:nvPr>
            <p:ph type="sldNum" sz="quarter" idx="12"/>
          </p:nvPr>
        </p:nvSpPr>
        <p:spPr/>
        <p:txBody>
          <a:bodyPr/>
          <a:lstStyle/>
          <a:p>
            <a:fld id="{0E9EC09B-81EE-4D0F-8E4F-0F6E96E51DDF}" type="slidenum">
              <a:rPr lang="fi-FI" smtClean="0"/>
              <a:pPr/>
              <a:t>94</a:t>
            </a:fld>
            <a:endParaRPr lang="fi-FI"/>
          </a:p>
        </p:txBody>
      </p:sp>
      <p:sp>
        <p:nvSpPr>
          <p:cNvPr id="50" name="Suorakulmio 49">
            <a:hlinkClick r:id="rId8"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
        <p:nvSpPr>
          <p:cNvPr id="3" name="Tekstiruutu 2"/>
          <p:cNvSpPr txBox="1"/>
          <p:nvPr/>
        </p:nvSpPr>
        <p:spPr>
          <a:xfrm rot="20312192">
            <a:off x="-76791" y="3843407"/>
            <a:ext cx="1144544" cy="276999"/>
          </a:xfrm>
          <a:prstGeom prst="rect">
            <a:avLst/>
          </a:prstGeom>
          <a:noFill/>
        </p:spPr>
        <p:txBody>
          <a:bodyPr wrap="none" rtlCol="0">
            <a:spAutoFit/>
          </a:bodyPr>
          <a:lstStyle/>
          <a:p>
            <a:r>
              <a:rPr lang="fi-FI" sz="1200" dirty="0" smtClean="0">
                <a:solidFill>
                  <a:schemeClr val="tx1">
                    <a:lumMod val="75000"/>
                    <a:lumOff val="25000"/>
                  </a:schemeClr>
                </a:solidFill>
              </a:rPr>
              <a:t>lue kokemuksia</a:t>
            </a:r>
            <a:endParaRPr lang="fi-FI" sz="1200" dirty="0">
              <a:solidFill>
                <a:schemeClr val="tx1">
                  <a:lumMod val="75000"/>
                  <a:lumOff val="25000"/>
                </a:schemeClr>
              </a:solidFill>
            </a:endParaRPr>
          </a:p>
        </p:txBody>
      </p:sp>
      <p:pic>
        <p:nvPicPr>
          <p:cNvPr id="49" name="Kuva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00206">
            <a:off x="550344" y="4301786"/>
            <a:ext cx="265938" cy="265938"/>
          </a:xfrm>
          <a:prstGeom prst="rect">
            <a:avLst/>
          </a:prstGeom>
          <a:noFill/>
        </p:spPr>
      </p:pic>
      <p:pic>
        <p:nvPicPr>
          <p:cNvPr id="53" name="Kuva 5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00206">
            <a:off x="544016" y="5091924"/>
            <a:ext cx="265938" cy="265938"/>
          </a:xfrm>
          <a:prstGeom prst="rect">
            <a:avLst/>
          </a:prstGeom>
          <a:noFill/>
        </p:spPr>
      </p:pic>
      <p:pic>
        <p:nvPicPr>
          <p:cNvPr id="54" name="Kuva 5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00206">
            <a:off x="540388" y="5841317"/>
            <a:ext cx="265938" cy="265938"/>
          </a:xfrm>
          <a:prstGeom prst="rect">
            <a:avLst/>
          </a:prstGeom>
          <a:noFill/>
        </p:spPr>
      </p:pic>
      <p:sp>
        <p:nvSpPr>
          <p:cNvPr id="56" name="Ellipsi 55">
            <a:hlinkClick r:id="rId10"/>
          </p:cNvPr>
          <p:cNvSpPr/>
          <p:nvPr/>
        </p:nvSpPr>
        <p:spPr>
          <a:xfrm>
            <a:off x="5441448" y="4950335"/>
            <a:ext cx="1443918" cy="1359887"/>
          </a:xfrm>
          <a:prstGeom prst="ellipse">
            <a:avLst/>
          </a:prstGeom>
          <a:solidFill>
            <a:srgbClr val="63CAD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solidFill>
                  <a:schemeClr val="bg1"/>
                </a:solidFill>
              </a:rPr>
              <a:t>Suunnittelu-materiaaleja </a:t>
            </a:r>
            <a:endParaRPr lang="fi-FI" sz="1200" dirty="0">
              <a:solidFill>
                <a:schemeClr val="bg1"/>
              </a:solidFill>
            </a:endParaRPr>
          </a:p>
          <a:p>
            <a:pPr algn="ctr"/>
            <a:r>
              <a:rPr lang="fi-FI" sz="1200" dirty="0" err="1">
                <a:solidFill>
                  <a:schemeClr val="bg1"/>
                </a:solidFill>
              </a:rPr>
              <a:t>Innokylässä</a:t>
            </a:r>
            <a:endParaRPr lang="fi-FI" sz="1200" dirty="0">
              <a:solidFill>
                <a:schemeClr val="bg1"/>
              </a:solidFill>
            </a:endParaRPr>
          </a:p>
        </p:txBody>
      </p:sp>
      <p:pic>
        <p:nvPicPr>
          <p:cNvPr id="55" name="Kuva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00206">
            <a:off x="6626427" y="5898978"/>
            <a:ext cx="377979" cy="377979"/>
          </a:xfrm>
          <a:prstGeom prst="rect">
            <a:avLst/>
          </a:prstGeom>
          <a:noFill/>
        </p:spPr>
      </p:pic>
      <p:sp>
        <p:nvSpPr>
          <p:cNvPr id="37" name="Suorakulmio 36"/>
          <p:cNvSpPr/>
          <p:nvPr/>
        </p:nvSpPr>
        <p:spPr>
          <a:xfrm>
            <a:off x="4297095" y="2473195"/>
            <a:ext cx="1285702" cy="755817"/>
          </a:xfrm>
          <a:prstGeom prst="rect">
            <a:avLst/>
          </a:prstGeom>
          <a:solidFill>
            <a:srgbClr val="FBC463"/>
          </a:solidFill>
          <a:ln>
            <a:solidFill>
              <a:srgbClr val="FBC4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i-FI" sz="1000" dirty="0">
                <a:solidFill>
                  <a:schemeClr val="bg1"/>
                </a:solidFill>
              </a:rPr>
              <a:t>MVP 1 ja 2</a:t>
            </a:r>
          </a:p>
          <a:p>
            <a:pPr>
              <a:defRPr/>
            </a:pPr>
            <a:r>
              <a:rPr lang="fi-FI" sz="1000" dirty="0">
                <a:solidFill>
                  <a:schemeClr val="bg1"/>
                </a:solidFill>
              </a:rPr>
              <a:t>11.6.,17.6 </a:t>
            </a:r>
            <a:br>
              <a:rPr lang="fi-FI" sz="1000" dirty="0">
                <a:solidFill>
                  <a:schemeClr val="bg1"/>
                </a:solidFill>
              </a:rPr>
            </a:br>
            <a:r>
              <a:rPr lang="fi-FI" sz="1000" dirty="0" smtClean="0">
                <a:solidFill>
                  <a:schemeClr val="bg1"/>
                </a:solidFill>
              </a:rPr>
              <a:t>yhteinen visiointi</a:t>
            </a:r>
            <a:r>
              <a:rPr lang="fi-FI" sz="1000" dirty="0">
                <a:solidFill>
                  <a:schemeClr val="bg1"/>
                </a:solidFill>
              </a:rPr>
              <a:t>, tavoitteiden viestintä</a:t>
            </a:r>
          </a:p>
        </p:txBody>
      </p:sp>
      <p:sp>
        <p:nvSpPr>
          <p:cNvPr id="57" name="Suorakulmio 56"/>
          <p:cNvSpPr/>
          <p:nvPr/>
        </p:nvSpPr>
        <p:spPr>
          <a:xfrm>
            <a:off x="8321479" y="2476286"/>
            <a:ext cx="869950" cy="755817"/>
          </a:xfrm>
          <a:prstGeom prst="rect">
            <a:avLst/>
          </a:prstGeom>
          <a:solidFill>
            <a:srgbClr val="FBC463"/>
          </a:solidFill>
          <a:ln>
            <a:solidFill>
              <a:srgbClr val="FBC4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i-FI" sz="1000" dirty="0">
                <a:solidFill>
                  <a:schemeClr val="bg1"/>
                </a:solidFill>
              </a:rPr>
              <a:t>MVP 3 17.11.</a:t>
            </a:r>
          </a:p>
          <a:p>
            <a:pPr>
              <a:defRPr/>
            </a:pPr>
            <a:r>
              <a:rPr lang="fi-FI" sz="1000" dirty="0">
                <a:solidFill>
                  <a:schemeClr val="bg1"/>
                </a:solidFill>
              </a:rPr>
              <a:t>vaikuttavuus arviointi ja mittaaminen</a:t>
            </a:r>
          </a:p>
        </p:txBody>
      </p:sp>
      <p:sp>
        <p:nvSpPr>
          <p:cNvPr id="58" name="Suorakulmio 57"/>
          <p:cNvSpPr/>
          <p:nvPr/>
        </p:nvSpPr>
        <p:spPr>
          <a:xfrm>
            <a:off x="9225318" y="2469488"/>
            <a:ext cx="869950" cy="763230"/>
          </a:xfrm>
          <a:prstGeom prst="rect">
            <a:avLst/>
          </a:prstGeom>
          <a:solidFill>
            <a:srgbClr val="FBC463"/>
          </a:solidFill>
          <a:ln>
            <a:solidFill>
              <a:srgbClr val="FBC4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i-FI" sz="1000" dirty="0">
                <a:solidFill>
                  <a:schemeClr val="bg1"/>
                </a:solidFill>
              </a:rPr>
              <a:t>MVP 4 15.12.</a:t>
            </a:r>
          </a:p>
          <a:p>
            <a:pPr>
              <a:defRPr/>
            </a:pPr>
            <a:r>
              <a:rPr lang="fi-FI" sz="1000" dirty="0">
                <a:solidFill>
                  <a:schemeClr val="bg1"/>
                </a:solidFill>
              </a:rPr>
              <a:t>allianssimalli</a:t>
            </a:r>
          </a:p>
        </p:txBody>
      </p:sp>
      <p:sp>
        <p:nvSpPr>
          <p:cNvPr id="59" name="Suorakulmio 58"/>
          <p:cNvSpPr/>
          <p:nvPr/>
        </p:nvSpPr>
        <p:spPr>
          <a:xfrm>
            <a:off x="10285730" y="2455332"/>
            <a:ext cx="869950" cy="769750"/>
          </a:xfrm>
          <a:prstGeom prst="rect">
            <a:avLst/>
          </a:prstGeom>
          <a:solidFill>
            <a:srgbClr val="FBC463"/>
          </a:solidFill>
          <a:ln>
            <a:solidFill>
              <a:srgbClr val="FBC4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i-FI" sz="1000" dirty="0">
                <a:solidFill>
                  <a:schemeClr val="bg1"/>
                </a:solidFill>
              </a:rPr>
              <a:t>MVP 5 16.2.</a:t>
            </a:r>
          </a:p>
          <a:p>
            <a:pPr>
              <a:defRPr/>
            </a:pPr>
            <a:r>
              <a:rPr lang="fi-FI" sz="1000" dirty="0">
                <a:solidFill>
                  <a:schemeClr val="bg1"/>
                </a:solidFill>
              </a:rPr>
              <a:t>kaupallinen malli + allianssi-valmennus</a:t>
            </a:r>
          </a:p>
        </p:txBody>
      </p:sp>
      <p:pic>
        <p:nvPicPr>
          <p:cNvPr id="52" name="Kuva 5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00206">
            <a:off x="9939508" y="1841789"/>
            <a:ext cx="328285" cy="328285"/>
          </a:xfrm>
          <a:prstGeom prst="rect">
            <a:avLst/>
          </a:prstGeom>
          <a:noFill/>
        </p:spPr>
      </p:pic>
    </p:spTree>
    <p:extLst>
      <p:ext uri="{BB962C8B-B14F-4D97-AF65-F5344CB8AC3E}">
        <p14:creationId xmlns:p14="http://schemas.microsoft.com/office/powerpoint/2010/main" val="2878967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a:xfrm>
            <a:off x="1063625" y="540022"/>
            <a:ext cx="10058400" cy="354917"/>
          </a:xfrm>
        </p:spPr>
        <p:txBody>
          <a:bodyPr>
            <a:normAutofit fontScale="90000"/>
          </a:bodyPr>
          <a:lstStyle/>
          <a:p>
            <a:r>
              <a:rPr lang="fi-FI" dirty="0" smtClean="0"/>
              <a:t>Tesoman hyvinvointikeskus</a:t>
            </a:r>
            <a:endParaRPr lang="fi-FI" dirty="0"/>
          </a:p>
        </p:txBody>
      </p:sp>
      <p:sp>
        <p:nvSpPr>
          <p:cNvPr id="4" name="Otsikko 1"/>
          <p:cNvSpPr txBox="1">
            <a:spLocks/>
          </p:cNvSpPr>
          <p:nvPr/>
        </p:nvSpPr>
        <p:spPr>
          <a:xfrm>
            <a:off x="1063625" y="788666"/>
            <a:ext cx="10058400" cy="383998"/>
          </a:xfrm>
          <a:prstGeom prst="rect">
            <a:avLst/>
          </a:prstGeom>
        </p:spPr>
        <p:txBody>
          <a:bodyPr vert="horz" lIns="91440" tIns="45720" rIns="91440" bIns="45720" rtlCol="0" anchor="b">
            <a:normAutofit fontScale="97500"/>
          </a:bodyPr>
          <a:lstStyle>
            <a:lvl1pPr marL="0" algn="l" defTabSz="914423" rtl="0" eaLnBrk="1" latinLnBrk="0" hangingPunct="1">
              <a:lnSpc>
                <a:spcPct val="85000"/>
              </a:lnSpc>
              <a:spcBef>
                <a:spcPct val="0"/>
              </a:spcBef>
              <a:buNone/>
              <a:defRPr sz="2400" kern="1200" spc="-50" baseline="0">
                <a:solidFill>
                  <a:schemeClr val="tx1">
                    <a:lumMod val="75000"/>
                    <a:lumOff val="25000"/>
                  </a:schemeClr>
                </a:solidFill>
                <a:latin typeface="+mj-lt"/>
                <a:ea typeface="+mj-ea"/>
                <a:cs typeface="+mj-cs"/>
              </a:defRPr>
            </a:lvl1pPr>
          </a:lstStyle>
          <a:p>
            <a:r>
              <a:rPr lang="fi-FI" altLang="fi-FI" sz="1600" b="1" i="1" dirty="0" smtClean="0">
                <a:latin typeface="Calibri" panose="020F0502020204030204"/>
              </a:rPr>
              <a:t>Kokemuksia asukkaiden osallistamisesta</a:t>
            </a:r>
            <a:endParaRPr lang="fi-FI" dirty="0"/>
          </a:p>
        </p:txBody>
      </p:sp>
      <p:sp>
        <p:nvSpPr>
          <p:cNvPr id="6" name="Pyöristetty suorakulmio 5"/>
          <p:cNvSpPr/>
          <p:nvPr/>
        </p:nvSpPr>
        <p:spPr bwMode="auto">
          <a:xfrm>
            <a:off x="4064796" y="3787920"/>
            <a:ext cx="3159125" cy="2359700"/>
          </a:xfrm>
          <a:prstGeom prst="roundRect">
            <a:avLst>
              <a:gd name="adj" fmla="val 10000"/>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7" name="Pyöristetty suorakulmio 4"/>
          <p:cNvSpPr/>
          <p:nvPr/>
        </p:nvSpPr>
        <p:spPr bwMode="auto">
          <a:xfrm>
            <a:off x="5088734" y="3837838"/>
            <a:ext cx="2178050" cy="242171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53340" tIns="53340" rIns="53340" bIns="53340" spcCol="1270"/>
          <a:lstStyle/>
          <a:p>
            <a:pPr marL="114300" lvl="1" indent="-114300" defTabSz="622300">
              <a:lnSpc>
                <a:spcPct val="90000"/>
              </a:lnSpc>
              <a:spcAft>
                <a:spcPct val="15000"/>
              </a:spcAft>
              <a:buFontTx/>
              <a:buChar char="••"/>
              <a:defRPr/>
            </a:pPr>
            <a:r>
              <a:rPr lang="fi-FI" sz="1000" dirty="0">
                <a:solidFill>
                  <a:schemeClr val="tx1">
                    <a:lumMod val="75000"/>
                    <a:lumOff val="25000"/>
                  </a:schemeClr>
                </a:solidFill>
              </a:rPr>
              <a:t>Sisältöjen suunnittelua voisi tehdä asiakkaiden kanssa </a:t>
            </a:r>
            <a:r>
              <a:rPr lang="fi-FI" sz="1000" b="1" dirty="0">
                <a:solidFill>
                  <a:schemeClr val="tx1">
                    <a:lumMod val="75000"/>
                    <a:lumOff val="25000"/>
                  </a:schemeClr>
                </a:solidFill>
              </a:rPr>
              <a:t>jo aiemmin. Tavoitteiden määrittely ja vaikuttavuuden näkökulma </a:t>
            </a:r>
            <a:r>
              <a:rPr lang="fi-FI" sz="1000" dirty="0">
                <a:solidFill>
                  <a:schemeClr val="tx1">
                    <a:lumMod val="75000"/>
                    <a:lumOff val="25000"/>
                  </a:schemeClr>
                </a:solidFill>
              </a:rPr>
              <a:t>olisi pitänyt sisältyä asukkaiden osallistumisiin. </a:t>
            </a:r>
          </a:p>
          <a:p>
            <a:pPr marL="114300" lvl="1" indent="-114300" defTabSz="622300">
              <a:lnSpc>
                <a:spcPct val="90000"/>
              </a:lnSpc>
              <a:spcAft>
                <a:spcPct val="15000"/>
              </a:spcAft>
              <a:buFontTx/>
              <a:buChar char="••"/>
              <a:defRPr/>
            </a:pPr>
            <a:r>
              <a:rPr lang="fi-FI" sz="1000" b="1" dirty="0">
                <a:solidFill>
                  <a:schemeClr val="tx1">
                    <a:lumMod val="75000"/>
                    <a:lumOff val="25000"/>
                  </a:schemeClr>
                </a:solidFill>
              </a:rPr>
              <a:t>Alueen profiili olisi voinut olla avainasemassa </a:t>
            </a:r>
            <a:r>
              <a:rPr lang="fi-FI" sz="1000" dirty="0">
                <a:solidFill>
                  <a:schemeClr val="tx1">
                    <a:lumMod val="75000"/>
                    <a:lumOff val="25000"/>
                  </a:schemeClr>
                </a:solidFill>
              </a:rPr>
              <a:t>asukkaiden kanssa käytävän keskustelun pohjaksi. Nyt alueprofilointia ei ole ollut saatavilla, mikä johtui mm. datan saatavuudesta, sisällön määrittelystä ja tekijän puutteesta. </a:t>
            </a:r>
          </a:p>
        </p:txBody>
      </p:sp>
      <p:sp>
        <p:nvSpPr>
          <p:cNvPr id="9" name="Pyöristetty suorakulmio 8"/>
          <p:cNvSpPr/>
          <p:nvPr/>
        </p:nvSpPr>
        <p:spPr bwMode="auto">
          <a:xfrm>
            <a:off x="789784" y="3787919"/>
            <a:ext cx="3157537" cy="2360538"/>
          </a:xfrm>
          <a:prstGeom prst="roundRect">
            <a:avLst>
              <a:gd name="adj" fmla="val 10000"/>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10" name="Pyöristetty suorakulmio 6"/>
          <p:cNvSpPr/>
          <p:nvPr/>
        </p:nvSpPr>
        <p:spPr bwMode="auto">
          <a:xfrm>
            <a:off x="869159" y="3837855"/>
            <a:ext cx="2193925" cy="231060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53340" tIns="53340" rIns="53340" bIns="53340" spcCol="1270"/>
          <a:lstStyle/>
          <a:p>
            <a:pPr marL="114300" lvl="1" indent="-114300" defTabSz="622300">
              <a:lnSpc>
                <a:spcPct val="90000"/>
              </a:lnSpc>
              <a:spcAft>
                <a:spcPct val="15000"/>
              </a:spcAft>
              <a:buFontTx/>
              <a:buChar char="••"/>
              <a:defRPr/>
            </a:pPr>
            <a:r>
              <a:rPr lang="fi-FI" sz="1000" b="1" dirty="0">
                <a:solidFill>
                  <a:schemeClr val="tx1">
                    <a:lumMod val="75000"/>
                    <a:lumOff val="25000"/>
                  </a:schemeClr>
                </a:solidFill>
              </a:rPr>
              <a:t>Osallistamisella ja viestinnällä on itsessään tärkeä arvo </a:t>
            </a:r>
            <a:r>
              <a:rPr lang="fi-FI" sz="1000" dirty="0">
                <a:solidFill>
                  <a:schemeClr val="tx1">
                    <a:lumMod val="75000"/>
                    <a:lumOff val="25000"/>
                  </a:schemeClr>
                </a:solidFill>
              </a:rPr>
              <a:t>ja sen onnistumista ehkä vaikea mitata yksiselitteisesti.  </a:t>
            </a:r>
          </a:p>
          <a:p>
            <a:pPr marL="114300" lvl="1" indent="-114300" defTabSz="622300">
              <a:lnSpc>
                <a:spcPct val="90000"/>
              </a:lnSpc>
              <a:spcAft>
                <a:spcPct val="15000"/>
              </a:spcAft>
              <a:buFontTx/>
              <a:buChar char="••"/>
              <a:defRPr/>
            </a:pPr>
            <a:r>
              <a:rPr lang="fi-FI" sz="1000" dirty="0">
                <a:solidFill>
                  <a:schemeClr val="tx1">
                    <a:lumMod val="75000"/>
                    <a:lumOff val="25000"/>
                  </a:schemeClr>
                </a:solidFill>
              </a:rPr>
              <a:t>On mietitty, </a:t>
            </a:r>
            <a:r>
              <a:rPr lang="fi-FI" sz="1000" b="1" dirty="0">
                <a:solidFill>
                  <a:schemeClr val="tx1">
                    <a:lumMod val="75000"/>
                    <a:lumOff val="25000"/>
                  </a:schemeClr>
                </a:solidFill>
              </a:rPr>
              <a:t>mikä on oikea aika alkaa </a:t>
            </a:r>
            <a:r>
              <a:rPr lang="fi-FI" sz="1000" b="1" dirty="0" err="1">
                <a:solidFill>
                  <a:schemeClr val="tx1">
                    <a:lumMod val="75000"/>
                    <a:lumOff val="25000"/>
                  </a:schemeClr>
                </a:solidFill>
              </a:rPr>
              <a:t>osallistaa</a:t>
            </a:r>
            <a:r>
              <a:rPr lang="fi-FI" sz="1000" b="1" dirty="0">
                <a:solidFill>
                  <a:schemeClr val="tx1">
                    <a:lumMod val="75000"/>
                    <a:lumOff val="25000"/>
                  </a:schemeClr>
                </a:solidFill>
              </a:rPr>
              <a:t> asukkaita. </a:t>
            </a:r>
            <a:r>
              <a:rPr lang="fi-FI" sz="1000" dirty="0">
                <a:solidFill>
                  <a:schemeClr val="tx1">
                    <a:lumMod val="75000"/>
                    <a:lumOff val="25000"/>
                  </a:schemeClr>
                </a:solidFill>
              </a:rPr>
              <a:t>Nyt saatettiin olla myöhässä, mutta toisaalta vaikea olisi ollut </a:t>
            </a:r>
            <a:r>
              <a:rPr lang="fi-FI" sz="1000" dirty="0" err="1">
                <a:solidFill>
                  <a:schemeClr val="tx1">
                    <a:lumMod val="75000"/>
                    <a:lumOff val="25000"/>
                  </a:schemeClr>
                </a:solidFill>
              </a:rPr>
              <a:t>osallistaa</a:t>
            </a:r>
            <a:r>
              <a:rPr lang="fi-FI" sz="1000" dirty="0">
                <a:solidFill>
                  <a:schemeClr val="tx1">
                    <a:lumMod val="75000"/>
                    <a:lumOff val="25000"/>
                  </a:schemeClr>
                </a:solidFill>
              </a:rPr>
              <a:t> aiemminkaan mm. hankkeeseen liittyvän epävarmuuden vuoksi.</a:t>
            </a:r>
          </a:p>
          <a:p>
            <a:pPr marL="114300" lvl="1" indent="-114300" defTabSz="622300">
              <a:lnSpc>
                <a:spcPct val="90000"/>
              </a:lnSpc>
              <a:spcAft>
                <a:spcPct val="15000"/>
              </a:spcAft>
              <a:buFontTx/>
              <a:buChar char="••"/>
              <a:defRPr/>
            </a:pPr>
            <a:r>
              <a:rPr lang="fi-FI" sz="1000" b="1" dirty="0">
                <a:solidFill>
                  <a:schemeClr val="tx1">
                    <a:lumMod val="75000"/>
                    <a:lumOff val="25000"/>
                  </a:schemeClr>
                </a:solidFill>
              </a:rPr>
              <a:t>Tilaisuuksien onnistumisessa vetäjällä, esim. konsultilla, on iso vastuu</a:t>
            </a:r>
            <a:r>
              <a:rPr lang="fi-FI" sz="1000" dirty="0">
                <a:solidFill>
                  <a:schemeClr val="tx1">
                    <a:lumMod val="75000"/>
                    <a:lumOff val="25000"/>
                  </a:schemeClr>
                </a:solidFill>
              </a:rPr>
              <a:t>, koska osallistujia pitää haastaa uudenlaiseen ajatteluun.</a:t>
            </a:r>
          </a:p>
          <a:p>
            <a:pPr marL="114300" lvl="1" indent="-114300" defTabSz="622300">
              <a:lnSpc>
                <a:spcPct val="90000"/>
              </a:lnSpc>
              <a:spcAft>
                <a:spcPct val="15000"/>
              </a:spcAft>
              <a:buFontTx/>
              <a:buChar char="••"/>
              <a:defRPr/>
            </a:pPr>
            <a:endParaRPr lang="fi-FI" sz="1200" dirty="0">
              <a:solidFill>
                <a:schemeClr val="tx1">
                  <a:lumMod val="75000"/>
                  <a:lumOff val="25000"/>
                </a:schemeClr>
              </a:solidFill>
            </a:endParaRPr>
          </a:p>
        </p:txBody>
      </p:sp>
      <p:sp>
        <p:nvSpPr>
          <p:cNvPr id="12" name="Pyöristetty suorakulmio 11"/>
          <p:cNvSpPr/>
          <p:nvPr/>
        </p:nvSpPr>
        <p:spPr bwMode="auto">
          <a:xfrm>
            <a:off x="4064796" y="1184419"/>
            <a:ext cx="3159125" cy="2474913"/>
          </a:xfrm>
          <a:prstGeom prst="roundRect">
            <a:avLst>
              <a:gd name="adj" fmla="val 10000"/>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13" name="Pyöristetty suorakulmio 8"/>
          <p:cNvSpPr/>
          <p:nvPr/>
        </p:nvSpPr>
        <p:spPr bwMode="auto">
          <a:xfrm>
            <a:off x="5050634" y="1238394"/>
            <a:ext cx="2184400" cy="242093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53340" tIns="53340" rIns="53340" bIns="53340" spcCol="1270"/>
          <a:lstStyle/>
          <a:p>
            <a:pPr marL="114300" lvl="1" indent="-114300" defTabSz="622300">
              <a:lnSpc>
                <a:spcPct val="90000"/>
              </a:lnSpc>
              <a:spcAft>
                <a:spcPct val="15000"/>
              </a:spcAft>
              <a:buFontTx/>
              <a:buChar char="••"/>
              <a:defRPr/>
            </a:pPr>
            <a:r>
              <a:rPr lang="fi-FI" sz="1000" dirty="0">
                <a:solidFill>
                  <a:schemeClr val="tx1">
                    <a:lumMod val="75000"/>
                    <a:lumOff val="25000"/>
                  </a:schemeClr>
                </a:solidFill>
              </a:rPr>
              <a:t>Asukkaiden osallistamisessa </a:t>
            </a:r>
            <a:r>
              <a:rPr lang="fi-FI" sz="1000" b="1" dirty="0">
                <a:solidFill>
                  <a:schemeClr val="tx1">
                    <a:lumMod val="75000"/>
                    <a:lumOff val="25000"/>
                  </a:schemeClr>
                </a:solidFill>
              </a:rPr>
              <a:t>haasteena epävarmuus siitä, aletaanko liikekeskusta rakentaa</a:t>
            </a:r>
            <a:r>
              <a:rPr lang="fi-FI" sz="1000" dirty="0">
                <a:solidFill>
                  <a:schemeClr val="tx1">
                    <a:lumMod val="75000"/>
                    <a:lumOff val="25000"/>
                  </a:schemeClr>
                </a:solidFill>
              </a:rPr>
              <a:t>. Epävarmuudesta johtuen asukkaiden halua ei voitu valjastaa täysin suunnitteluun. Vasta elokuussa 2015 Tehdään </a:t>
            </a:r>
            <a:r>
              <a:rPr lang="fi-FI" sz="1000" dirty="0" err="1">
                <a:solidFill>
                  <a:schemeClr val="tx1">
                    <a:lumMod val="75000"/>
                    <a:lumOff val="25000"/>
                  </a:schemeClr>
                </a:solidFill>
              </a:rPr>
              <a:t>Tesomaa</a:t>
            </a:r>
            <a:r>
              <a:rPr lang="fi-FI" sz="1000" dirty="0">
                <a:solidFill>
                  <a:schemeClr val="tx1">
                    <a:lumMod val="75000"/>
                    <a:lumOff val="25000"/>
                  </a:schemeClr>
                </a:solidFill>
              </a:rPr>
              <a:t> –tilaisuudessa </a:t>
            </a:r>
            <a:r>
              <a:rPr lang="fi-FI" sz="1000" dirty="0" smtClean="0">
                <a:solidFill>
                  <a:schemeClr val="tx1">
                    <a:lumMod val="75000"/>
                    <a:lumOff val="25000"/>
                  </a:schemeClr>
                </a:solidFill>
              </a:rPr>
              <a:t>hankkeen etenemiseen saatiin </a:t>
            </a:r>
            <a:r>
              <a:rPr lang="fi-FI" sz="1000" dirty="0">
                <a:solidFill>
                  <a:schemeClr val="tx1">
                    <a:lumMod val="75000"/>
                    <a:lumOff val="25000"/>
                  </a:schemeClr>
                </a:solidFill>
              </a:rPr>
              <a:t>varmuus. </a:t>
            </a:r>
          </a:p>
          <a:p>
            <a:pPr marL="114300" lvl="1" indent="-114300" defTabSz="622300">
              <a:lnSpc>
                <a:spcPct val="90000"/>
              </a:lnSpc>
              <a:spcAft>
                <a:spcPct val="15000"/>
              </a:spcAft>
              <a:buFontTx/>
              <a:buChar char="••"/>
              <a:defRPr/>
            </a:pPr>
            <a:r>
              <a:rPr lang="fi-FI" sz="1000" dirty="0">
                <a:solidFill>
                  <a:schemeClr val="tx1">
                    <a:lumMod val="75000"/>
                    <a:lumOff val="25000"/>
                  </a:schemeClr>
                </a:solidFill>
              </a:rPr>
              <a:t>Hanke on myös muuttunut 1,5 vuodessa. </a:t>
            </a:r>
          </a:p>
        </p:txBody>
      </p:sp>
      <p:sp>
        <p:nvSpPr>
          <p:cNvPr id="15" name="Pyöristetty suorakulmio 14"/>
          <p:cNvSpPr/>
          <p:nvPr/>
        </p:nvSpPr>
        <p:spPr bwMode="auto">
          <a:xfrm>
            <a:off x="789784" y="1184419"/>
            <a:ext cx="3157537" cy="2474913"/>
          </a:xfrm>
          <a:prstGeom prst="roundRect">
            <a:avLst>
              <a:gd name="adj" fmla="val 10000"/>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16" name="Pyöristetty suorakulmio 10"/>
          <p:cNvSpPr/>
          <p:nvPr/>
        </p:nvSpPr>
        <p:spPr bwMode="auto">
          <a:xfrm>
            <a:off x="927898" y="1323387"/>
            <a:ext cx="2371784" cy="237880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53340" tIns="53340" rIns="53340" bIns="53340" spcCol="1270"/>
          <a:lstStyle/>
          <a:p>
            <a:pPr marL="114300" lvl="1" indent="-114300" defTabSz="622300">
              <a:lnSpc>
                <a:spcPct val="90000"/>
              </a:lnSpc>
              <a:spcAft>
                <a:spcPct val="15000"/>
              </a:spcAft>
              <a:buFontTx/>
              <a:buChar char="••"/>
              <a:defRPr/>
            </a:pPr>
            <a:r>
              <a:rPr lang="fi-FI" sz="1000" dirty="0">
                <a:solidFill>
                  <a:schemeClr val="tx1">
                    <a:lumMod val="75000"/>
                    <a:lumOff val="25000"/>
                  </a:schemeClr>
                </a:solidFill>
              </a:rPr>
              <a:t>Monipuolisia kohdennettuja ja yleisiä tapahtumia pitkällä aikajaksolla.</a:t>
            </a:r>
          </a:p>
          <a:p>
            <a:pPr marL="114300" lvl="1" indent="-114300" defTabSz="622300">
              <a:lnSpc>
                <a:spcPct val="90000"/>
              </a:lnSpc>
              <a:spcAft>
                <a:spcPct val="15000"/>
              </a:spcAft>
              <a:buFontTx/>
              <a:buChar char="••"/>
              <a:defRPr/>
            </a:pPr>
            <a:r>
              <a:rPr lang="fi-FI" sz="1000" dirty="0">
                <a:solidFill>
                  <a:schemeClr val="tx1">
                    <a:lumMod val="75000"/>
                    <a:lumOff val="25000"/>
                  </a:schemeClr>
                </a:solidFill>
              </a:rPr>
              <a:t>Tehdään </a:t>
            </a:r>
            <a:r>
              <a:rPr lang="fi-FI" sz="1000" dirty="0" err="1">
                <a:solidFill>
                  <a:schemeClr val="tx1">
                    <a:lumMod val="75000"/>
                    <a:lumOff val="25000"/>
                  </a:schemeClr>
                </a:solidFill>
              </a:rPr>
              <a:t>Tesomaa</a:t>
            </a:r>
            <a:r>
              <a:rPr lang="fi-FI" sz="1000" dirty="0">
                <a:solidFill>
                  <a:schemeClr val="tx1">
                    <a:lumMod val="75000"/>
                    <a:lumOff val="25000"/>
                  </a:schemeClr>
                </a:solidFill>
              </a:rPr>
              <a:t> -päivät olivat onnistuneet. Kävijöitä 200, ja paljon hyvää keskustelua ja kysymyksiä.</a:t>
            </a:r>
          </a:p>
          <a:p>
            <a:pPr marL="114300" lvl="1" indent="-114300" defTabSz="622300">
              <a:lnSpc>
                <a:spcPct val="90000"/>
              </a:lnSpc>
              <a:spcAft>
                <a:spcPct val="15000"/>
              </a:spcAft>
              <a:buFontTx/>
              <a:buChar char="••"/>
              <a:defRPr/>
            </a:pPr>
            <a:r>
              <a:rPr lang="fi-FI" sz="1000" b="1" dirty="0">
                <a:solidFill>
                  <a:schemeClr val="tx1">
                    <a:lumMod val="75000"/>
                    <a:lumOff val="25000"/>
                  </a:schemeClr>
                </a:solidFill>
              </a:rPr>
              <a:t>Osallistaminen </a:t>
            </a:r>
            <a:r>
              <a:rPr lang="fi-FI" sz="1000" b="1" dirty="0" smtClean="0">
                <a:solidFill>
                  <a:schemeClr val="tx1">
                    <a:lumMod val="75000"/>
                    <a:lumOff val="25000"/>
                  </a:schemeClr>
                </a:solidFill>
              </a:rPr>
              <a:t>on </a:t>
            </a:r>
            <a:r>
              <a:rPr lang="fi-FI" sz="1000" b="1" dirty="0">
                <a:solidFill>
                  <a:schemeClr val="tx1">
                    <a:lumMod val="75000"/>
                    <a:lumOff val="25000"/>
                  </a:schemeClr>
                </a:solidFill>
              </a:rPr>
              <a:t>pitkässä juoksussa </a:t>
            </a:r>
            <a:r>
              <a:rPr lang="fi-FI" sz="1000" b="1" dirty="0" smtClean="0">
                <a:solidFill>
                  <a:schemeClr val="tx1">
                    <a:lumMod val="75000"/>
                    <a:lumOff val="25000"/>
                  </a:schemeClr>
                </a:solidFill>
              </a:rPr>
              <a:t>kasvattanut hankkeen hyväksyttävyyttä </a:t>
            </a:r>
            <a:r>
              <a:rPr lang="fi-FI" sz="1000" dirty="0">
                <a:solidFill>
                  <a:schemeClr val="tx1">
                    <a:lumMod val="75000"/>
                    <a:lumOff val="25000"/>
                  </a:schemeClr>
                </a:solidFill>
              </a:rPr>
              <a:t>ja </a:t>
            </a:r>
            <a:r>
              <a:rPr lang="fi-FI" sz="1000" dirty="0" smtClean="0">
                <a:solidFill>
                  <a:schemeClr val="tx1">
                    <a:lumMod val="75000"/>
                    <a:lumOff val="25000"/>
                  </a:schemeClr>
                </a:solidFill>
              </a:rPr>
              <a:t>lisännyt </a:t>
            </a:r>
            <a:r>
              <a:rPr lang="fi-FI" sz="1000" dirty="0">
                <a:solidFill>
                  <a:schemeClr val="tx1">
                    <a:lumMod val="75000"/>
                    <a:lumOff val="25000"/>
                  </a:schemeClr>
                </a:solidFill>
              </a:rPr>
              <a:t>odotusta hyvinvointikeskuksen toteutumiseen. </a:t>
            </a:r>
          </a:p>
          <a:p>
            <a:pPr marL="114300" lvl="1" indent="-114300" defTabSz="622300">
              <a:lnSpc>
                <a:spcPct val="90000"/>
              </a:lnSpc>
              <a:spcAft>
                <a:spcPct val="15000"/>
              </a:spcAft>
              <a:buFontTx/>
              <a:buChar char="••"/>
              <a:defRPr/>
            </a:pPr>
            <a:r>
              <a:rPr lang="fi-FI" sz="1000" dirty="0">
                <a:solidFill>
                  <a:schemeClr val="tx1">
                    <a:lumMod val="75000"/>
                    <a:lumOff val="25000"/>
                  </a:schemeClr>
                </a:solidFill>
              </a:rPr>
              <a:t>Asukasedustajia tullut mukaan myös markkinavuoropuheluihin, jotka pidettiin kaikille avoimina.</a:t>
            </a:r>
          </a:p>
          <a:p>
            <a:pPr marL="114300" lvl="1" indent="-114300" defTabSz="622300">
              <a:lnSpc>
                <a:spcPct val="90000"/>
              </a:lnSpc>
              <a:spcAft>
                <a:spcPct val="15000"/>
              </a:spcAft>
              <a:buFontTx/>
              <a:buChar char="••"/>
              <a:defRPr/>
            </a:pPr>
            <a:r>
              <a:rPr lang="fi-FI" sz="1000" b="1" dirty="0">
                <a:solidFill>
                  <a:schemeClr val="tx1">
                    <a:lumMod val="75000"/>
                    <a:lumOff val="25000"/>
                  </a:schemeClr>
                </a:solidFill>
              </a:rPr>
              <a:t>Markkinat haluavat kuulla </a:t>
            </a:r>
            <a:r>
              <a:rPr lang="fi-FI" sz="1000" b="1" dirty="0" smtClean="0">
                <a:solidFill>
                  <a:schemeClr val="tx1">
                    <a:lumMod val="75000"/>
                    <a:lumOff val="25000"/>
                  </a:schemeClr>
                </a:solidFill>
              </a:rPr>
              <a:t>asiakkaita </a:t>
            </a:r>
            <a:r>
              <a:rPr lang="fi-FI" sz="1000" b="1" dirty="0">
                <a:solidFill>
                  <a:schemeClr val="tx1">
                    <a:lumMod val="75000"/>
                    <a:lumOff val="25000"/>
                  </a:schemeClr>
                </a:solidFill>
              </a:rPr>
              <a:t>määrittelyissä ja palvelun kehittämistyössä. </a:t>
            </a:r>
          </a:p>
        </p:txBody>
      </p:sp>
      <p:sp>
        <p:nvSpPr>
          <p:cNvPr id="18" name="Sektori 17"/>
          <p:cNvSpPr/>
          <p:nvPr/>
        </p:nvSpPr>
        <p:spPr bwMode="auto">
          <a:xfrm>
            <a:off x="2928146" y="2635394"/>
            <a:ext cx="1035050" cy="1008063"/>
          </a:xfrm>
          <a:prstGeom prst="pieWedge">
            <a:avLst/>
          </a:prstGeom>
          <a:solidFill>
            <a:srgbClr val="D54B0B"/>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9" name="Sektori 12"/>
          <p:cNvSpPr/>
          <p:nvPr/>
        </p:nvSpPr>
        <p:spPr bwMode="auto">
          <a:xfrm>
            <a:off x="3063084" y="2930669"/>
            <a:ext cx="900112" cy="712788"/>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a:defRPr/>
            </a:pPr>
            <a:r>
              <a:rPr lang="fi-FI" sz="1100" dirty="0">
                <a:solidFill>
                  <a:prstClr val="white"/>
                </a:solidFill>
              </a:rPr>
              <a:t>Onnistumiset</a:t>
            </a:r>
            <a:endParaRPr lang="fi-FI" sz="1000" dirty="0">
              <a:solidFill>
                <a:prstClr val="white"/>
              </a:solidFill>
            </a:endParaRPr>
          </a:p>
        </p:txBody>
      </p:sp>
      <p:sp>
        <p:nvSpPr>
          <p:cNvPr id="21" name="Sektori 20"/>
          <p:cNvSpPr/>
          <p:nvPr/>
        </p:nvSpPr>
        <p:spPr bwMode="auto">
          <a:xfrm rot="5400000">
            <a:off x="4067178" y="2621901"/>
            <a:ext cx="1008063" cy="1035050"/>
          </a:xfrm>
          <a:prstGeom prst="pieWedge">
            <a:avLst/>
          </a:prstGeom>
          <a:solidFill>
            <a:srgbClr val="D54B0B"/>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2" name="Sektori 14"/>
          <p:cNvSpPr/>
          <p:nvPr/>
        </p:nvSpPr>
        <p:spPr bwMode="auto">
          <a:xfrm>
            <a:off x="4053684" y="2930669"/>
            <a:ext cx="895350" cy="712788"/>
          </a:xfrm>
          <a:prstGeom prst="rect">
            <a:avLst/>
          </a:prstGeom>
        </p:spPr>
        <p:style>
          <a:lnRef idx="0">
            <a:scrgbClr r="0" g="0" b="0"/>
          </a:lnRef>
          <a:fillRef idx="0">
            <a:scrgbClr r="0" g="0" b="0"/>
          </a:fillRef>
          <a:effectRef idx="0">
            <a:scrgbClr r="0" g="0" b="0"/>
          </a:effectRef>
          <a:fontRef idx="minor">
            <a:schemeClr val="lt1"/>
          </a:fontRef>
        </p:style>
        <p:txBody>
          <a:bodyPr lIns="78232" tIns="78232" rIns="78232" bIns="78232" spcCol="1270" anchor="ctr"/>
          <a:lstStyle/>
          <a:p>
            <a:pPr algn="ctr" defTabSz="466725">
              <a:lnSpc>
                <a:spcPct val="90000"/>
              </a:lnSpc>
              <a:spcAft>
                <a:spcPct val="35000"/>
              </a:spcAft>
              <a:defRPr/>
            </a:pPr>
            <a:r>
              <a:rPr lang="fi-FI" sz="1100" dirty="0" smtClean="0">
                <a:solidFill>
                  <a:prstClr val="white"/>
                </a:solidFill>
              </a:rPr>
              <a:t>Vaikeudet</a:t>
            </a:r>
            <a:endParaRPr lang="fi-FI" sz="1100" dirty="0">
              <a:solidFill>
                <a:prstClr val="white"/>
              </a:solidFill>
            </a:endParaRPr>
          </a:p>
        </p:txBody>
      </p:sp>
      <p:sp>
        <p:nvSpPr>
          <p:cNvPr id="24" name="Sektori 23"/>
          <p:cNvSpPr/>
          <p:nvPr/>
        </p:nvSpPr>
        <p:spPr bwMode="auto">
          <a:xfrm rot="10800000">
            <a:off x="4053684" y="3787919"/>
            <a:ext cx="1035050" cy="1008063"/>
          </a:xfrm>
          <a:prstGeom prst="pieWedge">
            <a:avLst/>
          </a:prstGeom>
          <a:solidFill>
            <a:srgbClr val="D54B0B"/>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5" name="Sektori 16"/>
          <p:cNvSpPr/>
          <p:nvPr/>
        </p:nvSpPr>
        <p:spPr bwMode="auto">
          <a:xfrm>
            <a:off x="4053684" y="3787919"/>
            <a:ext cx="874712" cy="809625"/>
          </a:xfrm>
          <a:prstGeom prst="rect">
            <a:avLst/>
          </a:prstGeom>
        </p:spPr>
        <p:style>
          <a:lnRef idx="0">
            <a:scrgbClr r="0" g="0" b="0"/>
          </a:lnRef>
          <a:fillRef idx="0">
            <a:scrgbClr r="0" g="0" b="0"/>
          </a:fillRef>
          <a:effectRef idx="0">
            <a:scrgbClr r="0" g="0" b="0"/>
          </a:effectRef>
          <a:fontRef idx="minor">
            <a:schemeClr val="lt1"/>
          </a:fontRef>
        </p:style>
        <p:txBody>
          <a:bodyPr lIns="72000" tIns="72000" rIns="0" bIns="0" spcCol="1270" anchor="ctr"/>
          <a:lstStyle/>
          <a:p>
            <a:pPr algn="ctr" defTabSz="444500">
              <a:lnSpc>
                <a:spcPct val="90000"/>
              </a:lnSpc>
              <a:spcAft>
                <a:spcPct val="35000"/>
              </a:spcAft>
              <a:defRPr/>
            </a:pPr>
            <a:r>
              <a:rPr lang="fi-FI" sz="1100" dirty="0">
                <a:solidFill>
                  <a:prstClr val="white"/>
                </a:solidFill>
              </a:rPr>
              <a:t>Tekisin nyt toisin</a:t>
            </a:r>
          </a:p>
        </p:txBody>
      </p:sp>
      <p:sp>
        <p:nvSpPr>
          <p:cNvPr id="27" name="Sektori 26"/>
          <p:cNvSpPr/>
          <p:nvPr/>
        </p:nvSpPr>
        <p:spPr bwMode="auto">
          <a:xfrm rot="16200000">
            <a:off x="2941639" y="3774426"/>
            <a:ext cx="1008063" cy="1035050"/>
          </a:xfrm>
          <a:prstGeom prst="pieWedge">
            <a:avLst/>
          </a:prstGeom>
          <a:solidFill>
            <a:srgbClr val="D54B0B"/>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8" name="Sektori 18"/>
          <p:cNvSpPr/>
          <p:nvPr/>
        </p:nvSpPr>
        <p:spPr bwMode="auto">
          <a:xfrm>
            <a:off x="2986884" y="3787919"/>
            <a:ext cx="1039812" cy="809625"/>
          </a:xfrm>
          <a:prstGeom prst="rect">
            <a:avLst/>
          </a:prstGeom>
        </p:spPr>
        <p:style>
          <a:lnRef idx="0">
            <a:scrgbClr r="0" g="0" b="0"/>
          </a:lnRef>
          <a:fillRef idx="0">
            <a:scrgbClr r="0" g="0" b="0"/>
          </a:fillRef>
          <a:effectRef idx="0">
            <a:scrgbClr r="0" g="0" b="0"/>
          </a:effectRef>
          <a:fontRef idx="minor">
            <a:schemeClr val="lt1"/>
          </a:fontRef>
        </p:style>
        <p:txBody>
          <a:bodyPr lIns="71120" tIns="71120" rIns="71120" bIns="71120" spcCol="1270" anchor="ctr"/>
          <a:lstStyle/>
          <a:p>
            <a:pPr algn="ctr" defTabSz="444500">
              <a:lnSpc>
                <a:spcPct val="90000"/>
              </a:lnSpc>
              <a:spcAft>
                <a:spcPct val="35000"/>
              </a:spcAft>
              <a:defRPr/>
            </a:pPr>
            <a:r>
              <a:rPr lang="fi-FI" sz="1100" dirty="0">
                <a:solidFill>
                  <a:prstClr val="white"/>
                </a:solidFill>
              </a:rPr>
              <a:t>Opittua ja muita vinkkejä</a:t>
            </a:r>
          </a:p>
        </p:txBody>
      </p:sp>
      <p:sp>
        <p:nvSpPr>
          <p:cNvPr id="29" name="Kehänuoli 28"/>
          <p:cNvSpPr/>
          <p:nvPr/>
        </p:nvSpPr>
        <p:spPr>
          <a:xfrm>
            <a:off x="3702846" y="3438669"/>
            <a:ext cx="608013" cy="527050"/>
          </a:xfrm>
          <a:prstGeom prst="circularArrow">
            <a:avLst/>
          </a:prstGeom>
        </p:spPr>
        <p:style>
          <a:lnRef idx="3">
            <a:schemeClr val="lt1">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dk1">
              <a:hueOff val="0"/>
              <a:satOff val="0"/>
              <a:lumOff val="0"/>
              <a:alphaOff val="0"/>
            </a:schemeClr>
          </a:fontRef>
        </p:style>
      </p:sp>
      <p:sp>
        <p:nvSpPr>
          <p:cNvPr id="30" name="Kehänuoli 29"/>
          <p:cNvSpPr/>
          <p:nvPr/>
        </p:nvSpPr>
        <p:spPr>
          <a:xfrm rot="10800000">
            <a:off x="3702846" y="3500582"/>
            <a:ext cx="608013" cy="528637"/>
          </a:xfrm>
          <a:prstGeom prst="circularArrow">
            <a:avLst/>
          </a:prstGeom>
        </p:spPr>
        <p:style>
          <a:lnRef idx="3">
            <a:schemeClr val="lt1">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dk1">
              <a:hueOff val="0"/>
              <a:satOff val="0"/>
              <a:lumOff val="0"/>
              <a:alphaOff val="0"/>
            </a:schemeClr>
          </a:fontRef>
        </p:style>
      </p:sp>
      <p:sp>
        <p:nvSpPr>
          <p:cNvPr id="31" name="Tekstiruutu 30"/>
          <p:cNvSpPr txBox="1"/>
          <p:nvPr/>
        </p:nvSpPr>
        <p:spPr>
          <a:xfrm>
            <a:off x="7444038" y="974362"/>
            <a:ext cx="4434157" cy="5726952"/>
          </a:xfrm>
          <a:prstGeom prst="rect">
            <a:avLst/>
          </a:prstGeom>
          <a:noFill/>
        </p:spPr>
        <p:txBody>
          <a:bodyPr wrap="square" rtlCol="0">
            <a:spAutoFit/>
          </a:bodyPr>
          <a:lstStyle/>
          <a:p>
            <a:pPr marL="0" lvl="1" defTabSz="444500">
              <a:lnSpc>
                <a:spcPct val="90000"/>
              </a:lnSpc>
              <a:spcAft>
                <a:spcPct val="15000"/>
              </a:spcAft>
              <a:defRPr/>
            </a:pPr>
            <a:r>
              <a:rPr lang="fi-FI" sz="1100" b="1" i="1" dirty="0">
                <a:solidFill>
                  <a:schemeClr val="tx1">
                    <a:lumMod val="75000"/>
                    <a:lumOff val="25000"/>
                  </a:schemeClr>
                </a:solidFill>
              </a:rPr>
              <a:t>Asukkaiden osallistaminen vuonna 2014:</a:t>
            </a:r>
          </a:p>
          <a:p>
            <a:pPr marL="0" lvl="1" defTabSz="444500">
              <a:lnSpc>
                <a:spcPct val="90000"/>
              </a:lnSpc>
              <a:spcAft>
                <a:spcPct val="15000"/>
              </a:spcAft>
              <a:defRPr/>
            </a:pPr>
            <a:r>
              <a:rPr lang="fi-FI" sz="1000" dirty="0">
                <a:solidFill>
                  <a:schemeClr val="tx1">
                    <a:lumMod val="75000"/>
                    <a:lumOff val="25000"/>
                  </a:schemeClr>
                </a:solidFill>
              </a:rPr>
              <a:t>K</a:t>
            </a:r>
            <a:r>
              <a:rPr lang="fi-FI" sz="1000" dirty="0" smtClean="0">
                <a:solidFill>
                  <a:schemeClr val="tx1">
                    <a:lumMod val="75000"/>
                    <a:lumOff val="25000"/>
                  </a:schemeClr>
                </a:solidFill>
              </a:rPr>
              <a:t>olme </a:t>
            </a:r>
            <a:r>
              <a:rPr lang="fi-FI" sz="1000" dirty="0">
                <a:solidFill>
                  <a:schemeClr val="tx1">
                    <a:lumMod val="75000"/>
                    <a:lumOff val="25000"/>
                  </a:schemeClr>
                </a:solidFill>
              </a:rPr>
              <a:t>kaikille avointa tilaisuutta: </a:t>
            </a:r>
          </a:p>
          <a:p>
            <a:pPr marL="0" lvl="1" defTabSz="444500">
              <a:lnSpc>
                <a:spcPct val="90000"/>
              </a:lnSpc>
              <a:spcAft>
                <a:spcPct val="15000"/>
              </a:spcAft>
              <a:defRPr/>
            </a:pPr>
            <a:endParaRPr lang="fi-FI" sz="1000" dirty="0">
              <a:solidFill>
                <a:schemeClr val="tx1">
                  <a:lumMod val="75000"/>
                  <a:lumOff val="25000"/>
                </a:schemeClr>
              </a:solidFill>
            </a:endParaRPr>
          </a:p>
          <a:p>
            <a:pPr marL="228600" lvl="1" indent="-228600" defTabSz="444500">
              <a:lnSpc>
                <a:spcPct val="90000"/>
              </a:lnSpc>
              <a:spcAft>
                <a:spcPct val="15000"/>
              </a:spcAft>
              <a:buFont typeface="+mj-lt"/>
              <a:buAutoNum type="arabicPeriod"/>
              <a:defRPr/>
            </a:pPr>
            <a:r>
              <a:rPr lang="fi-FI" sz="1000" b="1" dirty="0">
                <a:solidFill>
                  <a:schemeClr val="tx1">
                    <a:lumMod val="75000"/>
                    <a:lumOff val="25000"/>
                  </a:schemeClr>
                </a:solidFill>
              </a:rPr>
              <a:t>Tesoman Olohuoneen </a:t>
            </a:r>
            <a:r>
              <a:rPr lang="fi-FI" sz="1000" b="1" dirty="0" smtClean="0">
                <a:solidFill>
                  <a:schemeClr val="tx1">
                    <a:lumMod val="75000"/>
                    <a:lumOff val="25000"/>
                  </a:schemeClr>
                </a:solidFill>
              </a:rPr>
              <a:t>suunnittelutyöpaja </a:t>
            </a:r>
            <a:endParaRPr lang="fi-FI" sz="1000" b="1" dirty="0">
              <a:solidFill>
                <a:schemeClr val="tx1">
                  <a:lumMod val="75000"/>
                  <a:lumOff val="25000"/>
                </a:schemeClr>
              </a:solidFill>
            </a:endParaRPr>
          </a:p>
          <a:p>
            <a:pPr marL="0" lvl="1" defTabSz="444500">
              <a:lnSpc>
                <a:spcPct val="90000"/>
              </a:lnSpc>
              <a:spcAft>
                <a:spcPct val="15000"/>
              </a:spcAft>
              <a:defRPr/>
            </a:pPr>
            <a:r>
              <a:rPr lang="fi-FI" sz="1000" dirty="0" smtClean="0">
                <a:solidFill>
                  <a:schemeClr val="tx1">
                    <a:lumMod val="75000"/>
                    <a:lumOff val="25000"/>
                  </a:schemeClr>
                </a:solidFill>
              </a:rPr>
              <a:t>	Osallistuva </a:t>
            </a:r>
            <a:r>
              <a:rPr lang="fi-FI" sz="1000" dirty="0">
                <a:solidFill>
                  <a:schemeClr val="tx1">
                    <a:lumMod val="75000"/>
                    <a:lumOff val="25000"/>
                  </a:schemeClr>
                </a:solidFill>
              </a:rPr>
              <a:t>budjetointi ja kysely  5.5.2014</a:t>
            </a:r>
          </a:p>
          <a:p>
            <a:pPr marL="628650" lvl="2" indent="-171450" defTabSz="444500">
              <a:lnSpc>
                <a:spcPct val="90000"/>
              </a:lnSpc>
              <a:spcAft>
                <a:spcPct val="15000"/>
              </a:spcAft>
              <a:buFont typeface="Arial" panose="020B0604020202020204" pitchFamily="34" charset="0"/>
              <a:buChar char="•"/>
              <a:defRPr/>
            </a:pPr>
            <a:r>
              <a:rPr lang="fi-FI" sz="1000" dirty="0">
                <a:solidFill>
                  <a:schemeClr val="tx1">
                    <a:lumMod val="75000"/>
                    <a:lumOff val="25000"/>
                  </a:schemeClr>
                </a:solidFill>
              </a:rPr>
              <a:t>Tavoitteena selvittää, mitä toimintoja asukkaat haluaisivat järjestää omaehtoisesti.</a:t>
            </a:r>
          </a:p>
          <a:p>
            <a:pPr marL="628650" lvl="2" indent="-171450" defTabSz="444500">
              <a:lnSpc>
                <a:spcPct val="90000"/>
              </a:lnSpc>
              <a:spcAft>
                <a:spcPct val="15000"/>
              </a:spcAft>
              <a:buFont typeface="Arial" panose="020B0604020202020204" pitchFamily="34" charset="0"/>
              <a:buChar char="•"/>
              <a:defRPr/>
            </a:pPr>
            <a:r>
              <a:rPr lang="fi-FI" sz="1000" dirty="0">
                <a:solidFill>
                  <a:schemeClr val="tx1">
                    <a:lumMod val="75000"/>
                    <a:lumOff val="25000"/>
                  </a:schemeClr>
                </a:solidFill>
              </a:rPr>
              <a:t>Suunniteltiin kirjastoon toteutettavaa olohuonetta. </a:t>
            </a:r>
            <a:r>
              <a:rPr lang="fi-FI" sz="1000" dirty="0" err="1">
                <a:solidFill>
                  <a:schemeClr val="tx1">
                    <a:lumMod val="75000"/>
                    <a:lumOff val="25000"/>
                  </a:schemeClr>
                </a:solidFill>
              </a:rPr>
              <a:t>Fasilitaattorina</a:t>
            </a:r>
            <a:r>
              <a:rPr lang="fi-FI" sz="1000" dirty="0">
                <a:solidFill>
                  <a:schemeClr val="tx1">
                    <a:lumMod val="75000"/>
                    <a:lumOff val="25000"/>
                  </a:schemeClr>
                </a:solidFill>
              </a:rPr>
              <a:t> palvelumuotoilija Kolmas Persoona Oy.</a:t>
            </a:r>
          </a:p>
          <a:p>
            <a:pPr marL="457200" lvl="2" defTabSz="444500">
              <a:lnSpc>
                <a:spcPct val="90000"/>
              </a:lnSpc>
              <a:spcAft>
                <a:spcPct val="15000"/>
              </a:spcAft>
              <a:defRPr/>
            </a:pPr>
            <a:endParaRPr lang="fi-FI" sz="1000" dirty="0">
              <a:solidFill>
                <a:schemeClr val="tx1">
                  <a:lumMod val="75000"/>
                  <a:lumOff val="25000"/>
                </a:schemeClr>
              </a:solidFill>
            </a:endParaRPr>
          </a:p>
          <a:p>
            <a:pPr marL="228600" lvl="1" indent="-228600" defTabSz="444500">
              <a:lnSpc>
                <a:spcPct val="90000"/>
              </a:lnSpc>
              <a:spcAft>
                <a:spcPct val="15000"/>
              </a:spcAft>
              <a:buFont typeface="+mj-lt"/>
              <a:buAutoNum type="arabicPeriod"/>
              <a:defRPr/>
            </a:pPr>
            <a:r>
              <a:rPr lang="fi-FI" sz="1000" b="1" dirty="0">
                <a:solidFill>
                  <a:schemeClr val="tx1">
                    <a:lumMod val="75000"/>
                    <a:lumOff val="25000"/>
                  </a:schemeClr>
                </a:solidFill>
              </a:rPr>
              <a:t>Nuorten luovat </a:t>
            </a:r>
            <a:r>
              <a:rPr lang="fi-FI" sz="1000" dirty="0">
                <a:solidFill>
                  <a:schemeClr val="tx1">
                    <a:lumMod val="75000"/>
                    <a:lumOff val="25000"/>
                  </a:schemeClr>
                </a:solidFill>
                <a:hlinkClick r:id="rId2"/>
              </a:rPr>
              <a:t>palvelumallit</a:t>
            </a:r>
            <a:r>
              <a:rPr lang="fi-FI" sz="1000" b="1" dirty="0">
                <a:solidFill>
                  <a:schemeClr val="tx1">
                    <a:lumMod val="75000"/>
                    <a:lumOff val="25000"/>
                  </a:schemeClr>
                </a:solidFill>
              </a:rPr>
              <a:t>, </a:t>
            </a:r>
            <a:r>
              <a:rPr lang="fi-FI" sz="1000" b="1" dirty="0" err="1">
                <a:solidFill>
                  <a:schemeClr val="tx1">
                    <a:lumMod val="75000"/>
                    <a:lumOff val="25000"/>
                  </a:schemeClr>
                </a:solidFill>
              </a:rPr>
              <a:t>TaY</a:t>
            </a:r>
            <a:r>
              <a:rPr lang="fi-FI" sz="1000" b="1" dirty="0">
                <a:solidFill>
                  <a:schemeClr val="tx1">
                    <a:lumMod val="75000"/>
                    <a:lumOff val="25000"/>
                  </a:schemeClr>
                </a:solidFill>
              </a:rPr>
              <a:t>/</a:t>
            </a:r>
            <a:r>
              <a:rPr lang="fi-FI" sz="1000" b="1" dirty="0" err="1">
                <a:solidFill>
                  <a:schemeClr val="tx1">
                    <a:lumMod val="75000"/>
                    <a:lumOff val="25000"/>
                  </a:schemeClr>
                </a:solidFill>
              </a:rPr>
              <a:t>OmaVerkko</a:t>
            </a:r>
            <a:r>
              <a:rPr lang="fi-FI" sz="1000" b="1" dirty="0">
                <a:solidFill>
                  <a:schemeClr val="tx1">
                    <a:lumMod val="75000"/>
                    <a:lumOff val="25000"/>
                  </a:schemeClr>
                </a:solidFill>
              </a:rPr>
              <a:t>, kevät 2013 - syksy 2014</a:t>
            </a:r>
          </a:p>
          <a:p>
            <a:pPr marL="628650" lvl="2" indent="-171450" defTabSz="444500">
              <a:lnSpc>
                <a:spcPct val="90000"/>
              </a:lnSpc>
              <a:spcAft>
                <a:spcPct val="15000"/>
              </a:spcAft>
              <a:buFont typeface="Arial" panose="020B0604020202020204" pitchFamily="34" charset="0"/>
              <a:buChar char="•"/>
              <a:defRPr/>
            </a:pPr>
            <a:r>
              <a:rPr lang="fi-FI" sz="1000" dirty="0">
                <a:solidFill>
                  <a:schemeClr val="tx1">
                    <a:lumMod val="75000"/>
                    <a:lumOff val="25000"/>
                  </a:schemeClr>
                </a:solidFill>
              </a:rPr>
              <a:t>Tutkimushanke nuorten osallistumisesta, mistä saatiin syötettä tilojen määritelmiin ja palvelujen luonteeseen.</a:t>
            </a:r>
          </a:p>
          <a:p>
            <a:pPr marL="228600" lvl="1" indent="-228600" defTabSz="444500">
              <a:lnSpc>
                <a:spcPct val="90000"/>
              </a:lnSpc>
              <a:spcAft>
                <a:spcPct val="15000"/>
              </a:spcAft>
              <a:buFont typeface="+mj-lt"/>
              <a:buAutoNum type="arabicPeriod"/>
              <a:defRPr/>
            </a:pPr>
            <a:endParaRPr lang="fi-FI" sz="1000" b="1" dirty="0">
              <a:solidFill>
                <a:schemeClr val="tx1">
                  <a:lumMod val="75000"/>
                  <a:lumOff val="25000"/>
                </a:schemeClr>
              </a:solidFill>
            </a:endParaRPr>
          </a:p>
          <a:p>
            <a:pPr marL="228600" lvl="1" indent="-228600" defTabSz="444500">
              <a:lnSpc>
                <a:spcPct val="90000"/>
              </a:lnSpc>
              <a:spcAft>
                <a:spcPct val="15000"/>
              </a:spcAft>
              <a:buFont typeface="+mj-lt"/>
              <a:buAutoNum type="arabicPeriod"/>
              <a:defRPr/>
            </a:pPr>
            <a:r>
              <a:rPr lang="fi-FI" sz="1000" b="1" dirty="0">
                <a:solidFill>
                  <a:schemeClr val="tx1">
                    <a:lumMod val="75000"/>
                    <a:lumOff val="25000"/>
                  </a:schemeClr>
                </a:solidFill>
              </a:rPr>
              <a:t>Ideaklinikka kirjaston terveyspalveluista, </a:t>
            </a:r>
            <a:r>
              <a:rPr lang="fi-FI" sz="1000" b="1" dirty="0" err="1">
                <a:solidFill>
                  <a:schemeClr val="tx1">
                    <a:lumMod val="75000"/>
                    <a:lumOff val="25000"/>
                  </a:schemeClr>
                </a:solidFill>
              </a:rPr>
              <a:t>FinnMedi</a:t>
            </a:r>
            <a:r>
              <a:rPr lang="fi-FI" sz="1000" b="1" dirty="0">
                <a:solidFill>
                  <a:schemeClr val="tx1">
                    <a:lumMod val="75000"/>
                    <a:lumOff val="25000"/>
                  </a:schemeClr>
                </a:solidFill>
              </a:rPr>
              <a:t> 5.9.2014</a:t>
            </a:r>
          </a:p>
          <a:p>
            <a:pPr marL="628650" lvl="2" indent="-171450" defTabSz="444500">
              <a:lnSpc>
                <a:spcPct val="90000"/>
              </a:lnSpc>
              <a:spcAft>
                <a:spcPct val="15000"/>
              </a:spcAft>
              <a:buFont typeface="Arial" panose="020B0604020202020204" pitchFamily="34" charset="0"/>
              <a:buChar char="•"/>
              <a:defRPr/>
            </a:pPr>
            <a:r>
              <a:rPr lang="fi-FI" sz="1000" dirty="0">
                <a:solidFill>
                  <a:schemeClr val="tx1">
                    <a:lumMod val="75000"/>
                    <a:lumOff val="25000"/>
                  </a:schemeClr>
                </a:solidFill>
              </a:rPr>
              <a:t>Visiointia: Miten kirjasto palvelisi tulevaisuudessa terveyden tuottamisessa?</a:t>
            </a:r>
          </a:p>
          <a:p>
            <a:pPr marL="0" lvl="1" defTabSz="444500">
              <a:lnSpc>
                <a:spcPct val="90000"/>
              </a:lnSpc>
              <a:spcAft>
                <a:spcPct val="15000"/>
              </a:spcAft>
              <a:defRPr/>
            </a:pPr>
            <a:endParaRPr lang="fi-FI" sz="1000" dirty="0">
              <a:solidFill>
                <a:schemeClr val="tx1">
                  <a:lumMod val="75000"/>
                  <a:lumOff val="25000"/>
                </a:schemeClr>
              </a:solidFill>
            </a:endParaRPr>
          </a:p>
          <a:p>
            <a:pPr marL="0" lvl="1" defTabSz="444500">
              <a:lnSpc>
                <a:spcPct val="90000"/>
              </a:lnSpc>
              <a:spcAft>
                <a:spcPct val="15000"/>
              </a:spcAft>
              <a:defRPr/>
            </a:pPr>
            <a:r>
              <a:rPr lang="fi-FI" sz="1100" b="1" i="1" dirty="0">
                <a:solidFill>
                  <a:schemeClr val="tx1">
                    <a:lumMod val="75000"/>
                    <a:lumOff val="25000"/>
                  </a:schemeClr>
                </a:solidFill>
              </a:rPr>
              <a:t>Kaikille avoimet tapahtumat vuonna 2015: </a:t>
            </a:r>
            <a:endParaRPr lang="fi-FI" sz="1100" b="1" i="1" dirty="0" smtClean="0">
              <a:solidFill>
                <a:schemeClr val="tx1">
                  <a:lumMod val="75000"/>
                  <a:lumOff val="25000"/>
                </a:schemeClr>
              </a:solidFill>
            </a:endParaRPr>
          </a:p>
          <a:p>
            <a:pPr marL="0" lvl="1" defTabSz="444500">
              <a:lnSpc>
                <a:spcPct val="90000"/>
              </a:lnSpc>
              <a:spcAft>
                <a:spcPct val="15000"/>
              </a:spcAft>
              <a:defRPr/>
            </a:pPr>
            <a:endParaRPr lang="fi-FI" sz="1100" b="1" i="1" dirty="0">
              <a:solidFill>
                <a:schemeClr val="tx1">
                  <a:lumMod val="75000"/>
                  <a:lumOff val="25000"/>
                </a:schemeClr>
              </a:solidFill>
            </a:endParaRPr>
          </a:p>
          <a:p>
            <a:pPr marL="0" lvl="1" defTabSz="444500">
              <a:lnSpc>
                <a:spcPct val="90000"/>
              </a:lnSpc>
              <a:spcAft>
                <a:spcPct val="15000"/>
              </a:spcAft>
              <a:defRPr/>
            </a:pPr>
            <a:r>
              <a:rPr lang="fi-FI" sz="1000" b="1" dirty="0" smtClean="0">
                <a:solidFill>
                  <a:schemeClr val="tx1">
                    <a:lumMod val="75000"/>
                    <a:lumOff val="25000"/>
                  </a:schemeClr>
                </a:solidFill>
              </a:rPr>
              <a:t>1</a:t>
            </a:r>
            <a:r>
              <a:rPr lang="fi-FI" sz="1000" b="1" dirty="0">
                <a:solidFill>
                  <a:schemeClr val="tx1">
                    <a:lumMod val="75000"/>
                    <a:lumOff val="25000"/>
                  </a:schemeClr>
                </a:solidFill>
              </a:rPr>
              <a:t>. Tehdään </a:t>
            </a:r>
            <a:r>
              <a:rPr lang="fi-FI" sz="1000" b="1" dirty="0" err="1">
                <a:solidFill>
                  <a:schemeClr val="tx1">
                    <a:lumMod val="75000"/>
                    <a:lumOff val="25000"/>
                  </a:schemeClr>
                </a:solidFill>
              </a:rPr>
              <a:t>Tesomaa</a:t>
            </a:r>
            <a:r>
              <a:rPr lang="fi-FI" sz="1000" b="1" dirty="0">
                <a:solidFill>
                  <a:schemeClr val="tx1">
                    <a:lumMod val="75000"/>
                    <a:lumOff val="25000"/>
                  </a:schemeClr>
                </a:solidFill>
              </a:rPr>
              <a:t> -suunnittelutyöpajat asukkaille, yhdistyksille, palveluntuottajille ja henkilöstölle 17.-20.8.2015.</a:t>
            </a:r>
          </a:p>
          <a:p>
            <a:pPr marL="685800" lvl="2" indent="-228600" defTabSz="444500">
              <a:lnSpc>
                <a:spcPct val="90000"/>
              </a:lnSpc>
              <a:spcAft>
                <a:spcPct val="15000"/>
              </a:spcAft>
              <a:buFont typeface="Arial" panose="020B0604020202020204" pitchFamily="34" charset="0"/>
              <a:buChar char="•"/>
              <a:defRPr/>
            </a:pPr>
            <a:r>
              <a:rPr lang="fi-FI" sz="1000" dirty="0">
                <a:solidFill>
                  <a:schemeClr val="tx1">
                    <a:lumMod val="75000"/>
                    <a:lumOff val="25000"/>
                  </a:schemeClr>
                </a:solidFill>
              </a:rPr>
              <a:t>Visiointia: Minkälainen minun hyvinvointikeskukseni on? Digityöpaja.</a:t>
            </a:r>
          </a:p>
          <a:p>
            <a:pPr marL="0" lvl="1" defTabSz="444500">
              <a:lnSpc>
                <a:spcPct val="90000"/>
              </a:lnSpc>
              <a:spcAft>
                <a:spcPct val="15000"/>
              </a:spcAft>
              <a:defRPr/>
            </a:pPr>
            <a:endParaRPr lang="fi-FI" sz="1000" b="1" dirty="0">
              <a:solidFill>
                <a:schemeClr val="tx1">
                  <a:lumMod val="75000"/>
                  <a:lumOff val="25000"/>
                </a:schemeClr>
              </a:solidFill>
            </a:endParaRPr>
          </a:p>
          <a:p>
            <a:pPr marL="0" lvl="1" defTabSz="444500">
              <a:lnSpc>
                <a:spcPct val="90000"/>
              </a:lnSpc>
              <a:spcAft>
                <a:spcPct val="15000"/>
              </a:spcAft>
              <a:defRPr/>
            </a:pPr>
            <a:r>
              <a:rPr lang="fi-FI" sz="1000" b="1" dirty="0">
                <a:solidFill>
                  <a:schemeClr val="tx1">
                    <a:lumMod val="75000"/>
                    <a:lumOff val="25000"/>
                  </a:schemeClr>
                </a:solidFill>
              </a:rPr>
              <a:t>2. Hyvinvoinnin tulevaisuus </a:t>
            </a:r>
            <a:r>
              <a:rPr lang="fi-FI" sz="1000" b="1" dirty="0" err="1">
                <a:solidFill>
                  <a:schemeClr val="tx1">
                    <a:lumMod val="75000"/>
                    <a:lumOff val="25000"/>
                  </a:schemeClr>
                </a:solidFill>
              </a:rPr>
              <a:t>Tesomalla</a:t>
            </a:r>
            <a:r>
              <a:rPr lang="fi-FI" sz="1000" b="1" dirty="0">
                <a:solidFill>
                  <a:schemeClr val="tx1">
                    <a:lumMod val="75000"/>
                    <a:lumOff val="25000"/>
                  </a:schemeClr>
                </a:solidFill>
              </a:rPr>
              <a:t> -seminaari, </a:t>
            </a:r>
            <a:r>
              <a:rPr lang="fi-FI" sz="1000" b="1" dirty="0" err="1">
                <a:solidFill>
                  <a:schemeClr val="tx1">
                    <a:lumMod val="75000"/>
                    <a:lumOff val="25000"/>
                  </a:schemeClr>
                </a:solidFill>
              </a:rPr>
              <a:t>Mediapolis</a:t>
            </a:r>
            <a:r>
              <a:rPr lang="fi-FI" sz="1000" b="1" dirty="0">
                <a:solidFill>
                  <a:schemeClr val="tx1">
                    <a:lumMod val="75000"/>
                    <a:lumOff val="25000"/>
                  </a:schemeClr>
                </a:solidFill>
              </a:rPr>
              <a:t> 22.10. </a:t>
            </a:r>
          </a:p>
          <a:p>
            <a:pPr marL="628650" lvl="2" indent="-171450" defTabSz="444500">
              <a:lnSpc>
                <a:spcPct val="90000"/>
              </a:lnSpc>
              <a:spcAft>
                <a:spcPct val="15000"/>
              </a:spcAft>
              <a:buFont typeface="Arial" panose="020B0604020202020204" pitchFamily="34" charset="0"/>
              <a:buChar char="•"/>
              <a:defRPr/>
            </a:pPr>
            <a:r>
              <a:rPr lang="fi-FI" sz="1000" dirty="0">
                <a:solidFill>
                  <a:schemeClr val="tx1">
                    <a:lumMod val="75000"/>
                    <a:lumOff val="25000"/>
                  </a:schemeClr>
                </a:solidFill>
              </a:rPr>
              <a:t>Esityksiä hyvinvoinnin tutkimuksesta, kumppanuuden malleista ja digiajattelusta. </a:t>
            </a:r>
          </a:p>
          <a:p>
            <a:pPr marL="628650" lvl="2" indent="-171450" defTabSz="444500">
              <a:lnSpc>
                <a:spcPct val="90000"/>
              </a:lnSpc>
              <a:spcAft>
                <a:spcPct val="15000"/>
              </a:spcAft>
              <a:buFont typeface="Arial" panose="020B0604020202020204" pitchFamily="34" charset="0"/>
              <a:buChar char="•"/>
              <a:defRPr/>
            </a:pPr>
            <a:r>
              <a:rPr lang="fi-FI" sz="1000" dirty="0">
                <a:solidFill>
                  <a:schemeClr val="tx1">
                    <a:lumMod val="75000"/>
                    <a:lumOff val="25000"/>
                  </a:schemeClr>
                </a:solidFill>
              </a:rPr>
              <a:t>Syvennettiin markkinavuoropuheluissa alkanutta keskustelua. Tavoitteena sektorikohtaisen ajattelun murtaminen.</a:t>
            </a:r>
          </a:p>
          <a:p>
            <a:pPr marL="628650" lvl="2" indent="-171450" defTabSz="444500">
              <a:lnSpc>
                <a:spcPct val="90000"/>
              </a:lnSpc>
              <a:spcAft>
                <a:spcPct val="15000"/>
              </a:spcAft>
              <a:buFont typeface="Arial" panose="020B0604020202020204" pitchFamily="34" charset="0"/>
              <a:buChar char="•"/>
              <a:defRPr/>
            </a:pPr>
            <a:r>
              <a:rPr lang="fi-FI" sz="1000" dirty="0">
                <a:solidFill>
                  <a:schemeClr val="tx1">
                    <a:lumMod val="75000"/>
                    <a:lumOff val="25000"/>
                  </a:schemeClr>
                </a:solidFill>
              </a:rPr>
              <a:t>Hanke-esittely, tilaajan vision täsmennys ja yhteistä pohdintaa.</a:t>
            </a:r>
          </a:p>
          <a:p>
            <a:pPr marL="0" lvl="1" defTabSz="444500">
              <a:lnSpc>
                <a:spcPct val="90000"/>
              </a:lnSpc>
              <a:spcAft>
                <a:spcPct val="15000"/>
              </a:spcAft>
              <a:defRPr/>
            </a:pPr>
            <a:endParaRPr lang="fi-FI" sz="1000" dirty="0">
              <a:solidFill>
                <a:schemeClr val="tx1">
                  <a:lumMod val="75000"/>
                  <a:lumOff val="25000"/>
                </a:schemeClr>
              </a:solidFill>
            </a:endParaRPr>
          </a:p>
          <a:p>
            <a:pPr>
              <a:defRPr/>
            </a:pPr>
            <a:r>
              <a:rPr lang="fi-FI" sz="1000" b="1" dirty="0">
                <a:solidFill>
                  <a:schemeClr val="tx1">
                    <a:lumMod val="75000"/>
                    <a:lumOff val="25000"/>
                  </a:schemeClr>
                </a:solidFill>
              </a:rPr>
              <a:t>3. Ideakilpailu: Hyvinvointia digitaalisilla ratkaisuilla 22.10.2015-15.1.2016. </a:t>
            </a:r>
          </a:p>
          <a:p>
            <a:pPr marL="628650" lvl="1" indent="-171450">
              <a:buFont typeface="Arial" panose="020B0604020202020204" pitchFamily="34" charset="0"/>
              <a:buChar char="•"/>
              <a:defRPr/>
            </a:pPr>
            <a:r>
              <a:rPr lang="fi-FI" sz="1000" dirty="0">
                <a:solidFill>
                  <a:schemeClr val="tx1">
                    <a:lumMod val="75000"/>
                    <a:lumOff val="25000"/>
                  </a:schemeClr>
                </a:solidFill>
              </a:rPr>
              <a:t>Avoin ideakilpailu organisaatioille ja kaupunkilaisille, digitaalisten ratkaisujen markkinakartoitus.</a:t>
            </a:r>
          </a:p>
          <a:p>
            <a:endParaRPr lang="fi-FI" dirty="0">
              <a:solidFill>
                <a:schemeClr val="tx1">
                  <a:lumMod val="75000"/>
                  <a:lumOff val="25000"/>
                </a:schemeClr>
              </a:solidFill>
            </a:endParaRPr>
          </a:p>
        </p:txBody>
      </p:sp>
      <p:sp>
        <p:nvSpPr>
          <p:cNvPr id="3" name="Alatunnisteen paikkamerkki 2"/>
          <p:cNvSpPr>
            <a:spLocks noGrp="1"/>
          </p:cNvSpPr>
          <p:nvPr>
            <p:ph type="ftr" sz="quarter" idx="11"/>
          </p:nvPr>
        </p:nvSpPr>
        <p:spPr/>
        <p:txBody>
          <a:bodyPr/>
          <a:lstStyle/>
          <a:p>
            <a:r>
              <a:rPr lang="fi-FI" dirty="0"/>
              <a:t>Tesoman hyvinvointikeskus-allianssi</a:t>
            </a:r>
          </a:p>
        </p:txBody>
      </p:sp>
      <p:sp>
        <p:nvSpPr>
          <p:cNvPr id="33" name="Dian numeron paikkamerkki 32"/>
          <p:cNvSpPr>
            <a:spLocks noGrp="1"/>
          </p:cNvSpPr>
          <p:nvPr>
            <p:ph type="sldNum" sz="quarter" idx="12"/>
          </p:nvPr>
        </p:nvSpPr>
        <p:spPr/>
        <p:txBody>
          <a:bodyPr/>
          <a:lstStyle/>
          <a:p>
            <a:fld id="{0E9EC09B-81EE-4D0F-8E4F-0F6E96E51DDF}" type="slidenum">
              <a:rPr lang="fi-FI" smtClean="0"/>
              <a:pPr/>
              <a:t>95</a:t>
            </a:fld>
            <a:endParaRPr lang="fi-FI"/>
          </a:p>
        </p:txBody>
      </p:sp>
      <p:sp>
        <p:nvSpPr>
          <p:cNvPr id="34" name="Suorakulmio 33">
            <a:hlinkClick r:id="rId3"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Tree>
    <p:extLst>
      <p:ext uri="{BB962C8B-B14F-4D97-AF65-F5344CB8AC3E}">
        <p14:creationId xmlns:p14="http://schemas.microsoft.com/office/powerpoint/2010/main" val="3148208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Pyöristetty suorakulmio 3"/>
          <p:cNvSpPr/>
          <p:nvPr/>
        </p:nvSpPr>
        <p:spPr bwMode="auto">
          <a:xfrm>
            <a:off x="4125563" y="3786767"/>
            <a:ext cx="3159125" cy="2476500"/>
          </a:xfrm>
          <a:prstGeom prst="roundRect">
            <a:avLst>
              <a:gd name="adj" fmla="val 10000"/>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5" name="Pyöristetty suorakulmio 4"/>
          <p:cNvSpPr/>
          <p:nvPr/>
        </p:nvSpPr>
        <p:spPr bwMode="auto">
          <a:xfrm>
            <a:off x="5106638" y="3802642"/>
            <a:ext cx="2189163" cy="24606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53340" tIns="53340" rIns="53340" bIns="53340" spcCol="1270"/>
          <a:lstStyle/>
          <a:p>
            <a:pPr marL="114300" lvl="1" indent="-114300" defTabSz="622300">
              <a:lnSpc>
                <a:spcPct val="90000"/>
              </a:lnSpc>
              <a:spcAft>
                <a:spcPct val="15000"/>
              </a:spcAft>
              <a:buFontTx/>
              <a:buChar char="••"/>
              <a:defRPr/>
            </a:pPr>
            <a:r>
              <a:rPr lang="fi-FI" sz="1000" dirty="0">
                <a:solidFill>
                  <a:schemeClr val="tx1">
                    <a:lumMod val="75000"/>
                    <a:lumOff val="25000"/>
                  </a:schemeClr>
                </a:solidFill>
              </a:rPr>
              <a:t>Vuoropuhelujen eteneminen olisi voinut olla </a:t>
            </a:r>
            <a:r>
              <a:rPr lang="fi-FI" sz="1000" b="1" dirty="0">
                <a:solidFill>
                  <a:schemeClr val="tx1">
                    <a:lumMod val="75000"/>
                    <a:lumOff val="25000"/>
                  </a:schemeClr>
                </a:solidFill>
              </a:rPr>
              <a:t>loogisempaa. </a:t>
            </a:r>
            <a:r>
              <a:rPr lang="fi-FI" sz="1000" dirty="0">
                <a:solidFill>
                  <a:schemeClr val="tx1">
                    <a:lumMod val="75000"/>
                    <a:lumOff val="25000"/>
                  </a:schemeClr>
                </a:solidFill>
              </a:rPr>
              <a:t>Myös viestintä ja sparraus olisi voinut olla </a:t>
            </a:r>
            <a:r>
              <a:rPr lang="fi-FI" sz="1000" b="1" dirty="0" smtClean="0">
                <a:solidFill>
                  <a:schemeClr val="tx1">
                    <a:lumMod val="75000"/>
                    <a:lumOff val="25000"/>
                  </a:schemeClr>
                </a:solidFill>
              </a:rPr>
              <a:t>tehokkaampaa.</a:t>
            </a:r>
            <a:endParaRPr lang="fi-FI" sz="1000" b="1" dirty="0">
              <a:solidFill>
                <a:schemeClr val="tx1">
                  <a:lumMod val="75000"/>
                  <a:lumOff val="25000"/>
                </a:schemeClr>
              </a:solidFill>
            </a:endParaRPr>
          </a:p>
          <a:p>
            <a:pPr marL="114300" lvl="1" indent="-114300" defTabSz="622300">
              <a:lnSpc>
                <a:spcPct val="90000"/>
              </a:lnSpc>
              <a:spcAft>
                <a:spcPct val="15000"/>
              </a:spcAft>
              <a:buFontTx/>
              <a:buChar char="••"/>
              <a:defRPr/>
            </a:pPr>
            <a:r>
              <a:rPr lang="fi-FI" sz="1000" b="1" dirty="0">
                <a:solidFill>
                  <a:schemeClr val="tx1">
                    <a:lumMod val="75000"/>
                    <a:lumOff val="25000"/>
                  </a:schemeClr>
                </a:solidFill>
              </a:rPr>
              <a:t>Tilaisuuden vetäjältä vaaditaan kokemusta ja ymmärrystä </a:t>
            </a:r>
            <a:r>
              <a:rPr lang="fi-FI" sz="1000" dirty="0">
                <a:solidFill>
                  <a:schemeClr val="tx1">
                    <a:lumMod val="75000"/>
                    <a:lumOff val="25000"/>
                  </a:schemeClr>
                </a:solidFill>
              </a:rPr>
              <a:t>siitä, mihin työstämisellä pyritään. </a:t>
            </a:r>
          </a:p>
          <a:p>
            <a:pPr marL="114300" lvl="1" indent="-114300" defTabSz="622300">
              <a:lnSpc>
                <a:spcPct val="90000"/>
              </a:lnSpc>
              <a:spcAft>
                <a:spcPct val="15000"/>
              </a:spcAft>
              <a:buFontTx/>
              <a:buChar char="••"/>
              <a:defRPr/>
            </a:pPr>
            <a:r>
              <a:rPr lang="fi-FI" sz="1000" dirty="0">
                <a:solidFill>
                  <a:schemeClr val="tx1">
                    <a:lumMod val="75000"/>
                    <a:lumOff val="25000"/>
                  </a:schemeClr>
                </a:solidFill>
              </a:rPr>
              <a:t>Jos kaupungilla olisi yleisiä </a:t>
            </a:r>
            <a:r>
              <a:rPr lang="fi-FI" sz="1000" b="1" dirty="0">
                <a:solidFill>
                  <a:schemeClr val="tx1">
                    <a:lumMod val="75000"/>
                    <a:lumOff val="25000"/>
                  </a:schemeClr>
                </a:solidFill>
              </a:rPr>
              <a:t>vaikuttavuustavoitteita</a:t>
            </a:r>
            <a:r>
              <a:rPr lang="fi-FI" sz="1000" dirty="0">
                <a:solidFill>
                  <a:schemeClr val="tx1">
                    <a:lumMod val="75000"/>
                    <a:lumOff val="25000"/>
                  </a:schemeClr>
                </a:solidFill>
              </a:rPr>
              <a:t>, niitä olisi voinut käyttää keskustelujen pohjana. Myös, jos käytössä olisi ollut </a:t>
            </a:r>
            <a:r>
              <a:rPr lang="fi-FI" sz="1000" b="1" dirty="0">
                <a:solidFill>
                  <a:schemeClr val="tx1">
                    <a:lumMod val="75000"/>
                    <a:lumOff val="25000"/>
                  </a:schemeClr>
                </a:solidFill>
              </a:rPr>
              <a:t>alueprofilointi, </a:t>
            </a:r>
            <a:r>
              <a:rPr lang="fi-FI" sz="1000" dirty="0">
                <a:solidFill>
                  <a:schemeClr val="tx1">
                    <a:lumMod val="75000"/>
                    <a:lumOff val="25000"/>
                  </a:schemeClr>
                </a:solidFill>
              </a:rPr>
              <a:t>se olisi helpottanut vuoropuheluissa käytäviä keskusteluja.</a:t>
            </a:r>
          </a:p>
          <a:p>
            <a:pPr marL="114300" lvl="1" indent="-114300" defTabSz="622300">
              <a:lnSpc>
                <a:spcPct val="90000"/>
              </a:lnSpc>
              <a:spcAft>
                <a:spcPct val="15000"/>
              </a:spcAft>
              <a:buFontTx/>
              <a:buChar char="••"/>
              <a:defRPr/>
            </a:pPr>
            <a:endParaRPr lang="fi-FI" sz="1050" dirty="0">
              <a:solidFill>
                <a:schemeClr val="tx1">
                  <a:lumMod val="75000"/>
                  <a:lumOff val="25000"/>
                </a:schemeClr>
              </a:solidFill>
            </a:endParaRPr>
          </a:p>
        </p:txBody>
      </p:sp>
      <p:sp>
        <p:nvSpPr>
          <p:cNvPr id="7" name="Pyöristetty suorakulmio 6"/>
          <p:cNvSpPr/>
          <p:nvPr/>
        </p:nvSpPr>
        <p:spPr bwMode="auto">
          <a:xfrm>
            <a:off x="850551" y="3786767"/>
            <a:ext cx="3157537" cy="2476500"/>
          </a:xfrm>
          <a:prstGeom prst="roundRect">
            <a:avLst>
              <a:gd name="adj" fmla="val 10000"/>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8" name="Pyöristetty suorakulmio 6"/>
          <p:cNvSpPr/>
          <p:nvPr/>
        </p:nvSpPr>
        <p:spPr bwMode="auto">
          <a:xfrm>
            <a:off x="888652" y="3820105"/>
            <a:ext cx="2235200" cy="25527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53340" tIns="53340" rIns="53340" bIns="53340" spcCol="1270"/>
          <a:lstStyle/>
          <a:p>
            <a:pPr marL="114300" lvl="1" indent="-114300" defTabSz="622300">
              <a:lnSpc>
                <a:spcPct val="90000"/>
              </a:lnSpc>
              <a:spcAft>
                <a:spcPct val="15000"/>
              </a:spcAft>
              <a:buFontTx/>
              <a:buChar char="••"/>
              <a:defRPr/>
            </a:pPr>
            <a:r>
              <a:rPr lang="fi-FI" sz="1000" dirty="0">
                <a:solidFill>
                  <a:schemeClr val="tx1">
                    <a:lumMod val="75000"/>
                    <a:lumOff val="25000"/>
                  </a:schemeClr>
                </a:solidFill>
              </a:rPr>
              <a:t>Ryhmäkeskustelut ovat toimivia.  </a:t>
            </a:r>
            <a:r>
              <a:rPr lang="fi-FI" sz="1000" b="1" dirty="0">
                <a:solidFill>
                  <a:schemeClr val="tx1">
                    <a:lumMod val="75000"/>
                    <a:lumOff val="25000"/>
                  </a:schemeClr>
                </a:solidFill>
              </a:rPr>
              <a:t>Vaikeuskerroin nousee vuoropuhelujen edetessä</a:t>
            </a:r>
            <a:r>
              <a:rPr lang="fi-FI" sz="1000" dirty="0">
                <a:solidFill>
                  <a:schemeClr val="tx1">
                    <a:lumMod val="75000"/>
                    <a:lumOff val="25000"/>
                  </a:schemeClr>
                </a:solidFill>
              </a:rPr>
              <a:t>, jolloin syötteen saaminenkin vaikeutuu.</a:t>
            </a:r>
          </a:p>
          <a:p>
            <a:pPr marL="114300" lvl="1" indent="-114300" defTabSz="622300">
              <a:lnSpc>
                <a:spcPct val="90000"/>
              </a:lnSpc>
              <a:spcAft>
                <a:spcPct val="15000"/>
              </a:spcAft>
              <a:buFontTx/>
              <a:buChar char="••"/>
              <a:defRPr/>
            </a:pPr>
            <a:r>
              <a:rPr lang="fi-FI" sz="1000" dirty="0">
                <a:solidFill>
                  <a:schemeClr val="tx1">
                    <a:lumMod val="75000"/>
                    <a:lumOff val="25000"/>
                  </a:schemeClr>
                </a:solidFill>
              </a:rPr>
              <a:t>Markkinoilta tuli toive järjestää </a:t>
            </a:r>
            <a:r>
              <a:rPr lang="fi-FI" sz="1000" b="1" dirty="0">
                <a:solidFill>
                  <a:schemeClr val="tx1">
                    <a:lumMod val="75000"/>
                    <a:lumOff val="25000"/>
                  </a:schemeClr>
                </a:solidFill>
              </a:rPr>
              <a:t>koulutus allianssimallista</a:t>
            </a:r>
            <a:r>
              <a:rPr lang="fi-FI" sz="1000" dirty="0">
                <a:solidFill>
                  <a:schemeClr val="tx1">
                    <a:lumMod val="75000"/>
                    <a:lumOff val="25000"/>
                  </a:schemeClr>
                </a:solidFill>
              </a:rPr>
              <a:t>, jotta ymmärrys paranisi. Valmennus järjestettiin, millä tilaajan toivoi tuottajien uskaltavan osallistua hankintaan. </a:t>
            </a:r>
          </a:p>
          <a:p>
            <a:pPr marL="114300" lvl="1" indent="-114300" defTabSz="622300">
              <a:lnSpc>
                <a:spcPct val="90000"/>
              </a:lnSpc>
              <a:spcAft>
                <a:spcPct val="15000"/>
              </a:spcAft>
              <a:buFontTx/>
              <a:buChar char="••"/>
              <a:defRPr/>
            </a:pPr>
            <a:r>
              <a:rPr lang="fi-FI" sz="1000" dirty="0">
                <a:solidFill>
                  <a:schemeClr val="tx1">
                    <a:lumMod val="75000"/>
                    <a:lumOff val="25000"/>
                  </a:schemeClr>
                </a:solidFill>
              </a:rPr>
              <a:t>Markkinavuoropuhelujen onnistumista vielä vaikea arvioida. </a:t>
            </a:r>
            <a:r>
              <a:rPr lang="fi-FI" sz="1000" b="1" dirty="0">
                <a:solidFill>
                  <a:schemeClr val="tx1">
                    <a:lumMod val="75000"/>
                    <a:lumOff val="25000"/>
                  </a:schemeClr>
                </a:solidFill>
              </a:rPr>
              <a:t>Onnistuminen ilmenee lopulta siinä, saadaanko tarjouksia ja miten henkilöstö </a:t>
            </a:r>
            <a:r>
              <a:rPr lang="fi-FI" sz="1000" b="1" dirty="0" smtClean="0">
                <a:solidFill>
                  <a:schemeClr val="tx1">
                    <a:lumMod val="75000"/>
                    <a:lumOff val="25000"/>
                  </a:schemeClr>
                </a:solidFill>
              </a:rPr>
              <a:t>sitoutuu</a:t>
            </a:r>
            <a:r>
              <a:rPr lang="fi-FI" sz="1000" b="1" dirty="0">
                <a:solidFill>
                  <a:schemeClr val="tx1">
                    <a:lumMod val="75000"/>
                    <a:lumOff val="25000"/>
                  </a:schemeClr>
                </a:solidFill>
              </a:rPr>
              <a:t>.</a:t>
            </a:r>
          </a:p>
          <a:p>
            <a:pPr marL="114300" lvl="1" indent="-114300" defTabSz="622300">
              <a:lnSpc>
                <a:spcPct val="90000"/>
              </a:lnSpc>
              <a:spcAft>
                <a:spcPct val="15000"/>
              </a:spcAft>
              <a:buFontTx/>
              <a:buChar char="••"/>
              <a:defRPr/>
            </a:pPr>
            <a:r>
              <a:rPr lang="fi-FI" sz="1000" dirty="0">
                <a:solidFill>
                  <a:schemeClr val="tx1">
                    <a:lumMod val="75000"/>
                    <a:lumOff val="25000"/>
                  </a:schemeClr>
                </a:solidFill>
              </a:rPr>
              <a:t>Materiaalia jaettiin sähköpostijakelulla ja </a:t>
            </a:r>
            <a:r>
              <a:rPr lang="fi-FI" sz="1000" dirty="0" err="1">
                <a:solidFill>
                  <a:schemeClr val="tx1">
                    <a:lumMod val="75000"/>
                    <a:lumOff val="25000"/>
                  </a:schemeClr>
                </a:solidFill>
              </a:rPr>
              <a:t>Innokylän</a:t>
            </a:r>
            <a:r>
              <a:rPr lang="fi-FI" sz="1000" dirty="0">
                <a:solidFill>
                  <a:schemeClr val="tx1">
                    <a:lumMod val="75000"/>
                    <a:lumOff val="25000"/>
                  </a:schemeClr>
                </a:solidFill>
              </a:rPr>
              <a:t> työtilassa.</a:t>
            </a:r>
          </a:p>
          <a:p>
            <a:pPr marL="114300" lvl="1" indent="-114300" defTabSz="622300">
              <a:lnSpc>
                <a:spcPct val="90000"/>
              </a:lnSpc>
              <a:spcAft>
                <a:spcPct val="15000"/>
              </a:spcAft>
              <a:buFontTx/>
              <a:buChar char="••"/>
              <a:defRPr/>
            </a:pPr>
            <a:endParaRPr lang="fi-FI" sz="1050" dirty="0">
              <a:solidFill>
                <a:schemeClr val="tx1">
                  <a:lumMod val="75000"/>
                  <a:lumOff val="25000"/>
                </a:schemeClr>
              </a:solidFill>
            </a:endParaRPr>
          </a:p>
          <a:p>
            <a:pPr marL="114300" lvl="1" indent="-114300" defTabSz="622300">
              <a:lnSpc>
                <a:spcPct val="90000"/>
              </a:lnSpc>
              <a:spcAft>
                <a:spcPct val="15000"/>
              </a:spcAft>
              <a:buFontTx/>
              <a:buChar char="••"/>
              <a:defRPr/>
            </a:pPr>
            <a:endParaRPr lang="fi-FI" sz="1050" dirty="0">
              <a:solidFill>
                <a:schemeClr val="tx1">
                  <a:lumMod val="75000"/>
                  <a:lumOff val="25000"/>
                </a:schemeClr>
              </a:solidFill>
            </a:endParaRPr>
          </a:p>
        </p:txBody>
      </p:sp>
      <p:sp>
        <p:nvSpPr>
          <p:cNvPr id="10" name="Pyöristetty suorakulmio 9"/>
          <p:cNvSpPr/>
          <p:nvPr/>
        </p:nvSpPr>
        <p:spPr bwMode="auto">
          <a:xfrm>
            <a:off x="4125563" y="1183267"/>
            <a:ext cx="3159125" cy="2474913"/>
          </a:xfrm>
          <a:prstGeom prst="roundRect">
            <a:avLst>
              <a:gd name="adj" fmla="val 10000"/>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11" name="Pyöristetty suorakulmio 8"/>
          <p:cNvSpPr/>
          <p:nvPr/>
        </p:nvSpPr>
        <p:spPr bwMode="auto">
          <a:xfrm>
            <a:off x="5119338" y="1237242"/>
            <a:ext cx="2176463" cy="240506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53340" tIns="53340" rIns="53340" bIns="53340" spcCol="1270"/>
          <a:lstStyle/>
          <a:p>
            <a:pPr marL="114300" lvl="1" indent="-114300" defTabSz="622300">
              <a:lnSpc>
                <a:spcPct val="90000"/>
              </a:lnSpc>
              <a:spcAft>
                <a:spcPct val="15000"/>
              </a:spcAft>
              <a:buFontTx/>
              <a:buChar char="••"/>
              <a:defRPr/>
            </a:pPr>
            <a:r>
              <a:rPr lang="fi-FI" sz="1000" dirty="0">
                <a:solidFill>
                  <a:schemeClr val="tx1">
                    <a:lumMod val="75000"/>
                    <a:lumOff val="25000"/>
                  </a:schemeClr>
                </a:solidFill>
              </a:rPr>
              <a:t>Kaksi ensimmäistä tilaisuutta rakennettiin ymmärrystä. Tilaisuuksia tarvitaan monta, jotta päästään itse asiaan. </a:t>
            </a:r>
            <a:r>
              <a:rPr lang="fi-FI" sz="1000" b="1" dirty="0">
                <a:solidFill>
                  <a:schemeClr val="tx1">
                    <a:lumMod val="75000"/>
                    <a:lumOff val="25000"/>
                  </a:schemeClr>
                </a:solidFill>
              </a:rPr>
              <a:t>Luottamuksen </a:t>
            </a:r>
            <a:r>
              <a:rPr lang="fi-FI" sz="1000" b="1" dirty="0" smtClean="0">
                <a:solidFill>
                  <a:schemeClr val="tx1">
                    <a:lumMod val="75000"/>
                    <a:lumOff val="25000"/>
                  </a:schemeClr>
                </a:solidFill>
              </a:rPr>
              <a:t>rakentaminen </a:t>
            </a:r>
            <a:r>
              <a:rPr lang="fi-FI" sz="1000" dirty="0">
                <a:solidFill>
                  <a:schemeClr val="tx1">
                    <a:lumMod val="75000"/>
                    <a:lumOff val="25000"/>
                  </a:schemeClr>
                </a:solidFill>
              </a:rPr>
              <a:t>suurin haaste</a:t>
            </a:r>
            <a:r>
              <a:rPr lang="fi-FI" sz="1000" dirty="0" smtClean="0">
                <a:solidFill>
                  <a:schemeClr val="tx1">
                    <a:lumMod val="75000"/>
                    <a:lumOff val="25000"/>
                  </a:schemeClr>
                </a:solidFill>
              </a:rPr>
              <a:t>.</a:t>
            </a:r>
            <a:endParaRPr lang="fi-FI" sz="1000" dirty="0">
              <a:solidFill>
                <a:schemeClr val="tx1">
                  <a:lumMod val="75000"/>
                  <a:lumOff val="25000"/>
                </a:schemeClr>
              </a:solidFill>
            </a:endParaRPr>
          </a:p>
          <a:p>
            <a:pPr marL="114300" lvl="1" indent="-114300" defTabSz="622300">
              <a:lnSpc>
                <a:spcPct val="90000"/>
              </a:lnSpc>
              <a:spcAft>
                <a:spcPct val="15000"/>
              </a:spcAft>
              <a:buFontTx/>
              <a:buChar char="••"/>
              <a:defRPr/>
            </a:pPr>
            <a:r>
              <a:rPr lang="fi-FI" sz="1000" b="1" dirty="0" smtClean="0">
                <a:solidFill>
                  <a:schemeClr val="tx1">
                    <a:lumMod val="75000"/>
                    <a:lumOff val="25000"/>
                  </a:schemeClr>
                </a:solidFill>
              </a:rPr>
              <a:t>Avoimet tilaisuudet </a:t>
            </a:r>
            <a:r>
              <a:rPr lang="fi-FI" sz="1000" dirty="0" smtClean="0">
                <a:solidFill>
                  <a:schemeClr val="tx1">
                    <a:lumMod val="75000"/>
                    <a:lumOff val="25000"/>
                  </a:schemeClr>
                </a:solidFill>
              </a:rPr>
              <a:t>eivät </a:t>
            </a:r>
            <a:r>
              <a:rPr lang="fi-FI" sz="1000" dirty="0">
                <a:solidFill>
                  <a:schemeClr val="tx1">
                    <a:lumMod val="75000"/>
                    <a:lumOff val="25000"/>
                  </a:schemeClr>
                </a:solidFill>
              </a:rPr>
              <a:t>toimi haastavien aiheiden käsittelyssä. Tarvitaan myös</a:t>
            </a:r>
            <a:r>
              <a:rPr lang="fi-FI" sz="1000" b="1" dirty="0">
                <a:solidFill>
                  <a:schemeClr val="tx1">
                    <a:lumMod val="75000"/>
                    <a:lumOff val="25000"/>
                  </a:schemeClr>
                </a:solidFill>
              </a:rPr>
              <a:t> </a:t>
            </a:r>
            <a:r>
              <a:rPr lang="fi-FI" sz="1000" dirty="0">
                <a:solidFill>
                  <a:schemeClr val="tx1">
                    <a:lumMod val="75000"/>
                    <a:lumOff val="25000"/>
                  </a:schemeClr>
                </a:solidFill>
              </a:rPr>
              <a:t>tarjoajien henkilökohtaisia tapaamisia. </a:t>
            </a:r>
          </a:p>
          <a:p>
            <a:pPr marL="114300" lvl="1" indent="-114300" defTabSz="622300">
              <a:lnSpc>
                <a:spcPct val="90000"/>
              </a:lnSpc>
              <a:spcAft>
                <a:spcPct val="15000"/>
              </a:spcAft>
              <a:buFontTx/>
              <a:buChar char="••"/>
              <a:defRPr/>
            </a:pPr>
            <a:r>
              <a:rPr lang="fi-FI" sz="1000" dirty="0">
                <a:solidFill>
                  <a:schemeClr val="tx1">
                    <a:lumMod val="75000"/>
                    <a:lumOff val="25000"/>
                  </a:schemeClr>
                </a:solidFill>
              </a:rPr>
              <a:t>Haaste saada vuoropuheluihin oikeat toimijat. </a:t>
            </a:r>
            <a:r>
              <a:rPr lang="fi-FI" sz="1000" b="1" dirty="0" err="1">
                <a:solidFill>
                  <a:schemeClr val="tx1">
                    <a:lumMod val="75000"/>
                    <a:lumOff val="25000"/>
                  </a:schemeClr>
                </a:solidFill>
              </a:rPr>
              <a:t>Innokylä</a:t>
            </a:r>
            <a:r>
              <a:rPr lang="fi-FI" sz="1000" dirty="0">
                <a:solidFill>
                  <a:schemeClr val="tx1">
                    <a:lumMod val="75000"/>
                    <a:lumOff val="25000"/>
                  </a:schemeClr>
                </a:solidFill>
              </a:rPr>
              <a:t> viestinnässä oli vielä tuntematon.</a:t>
            </a:r>
          </a:p>
          <a:p>
            <a:pPr marL="114300" lvl="1" indent="-114300" defTabSz="622300">
              <a:lnSpc>
                <a:spcPct val="90000"/>
              </a:lnSpc>
              <a:spcAft>
                <a:spcPct val="15000"/>
              </a:spcAft>
              <a:buFontTx/>
              <a:buChar char="••"/>
              <a:defRPr/>
            </a:pPr>
            <a:r>
              <a:rPr lang="fi-FI" sz="1000" dirty="0">
                <a:solidFill>
                  <a:schemeClr val="tx1">
                    <a:lumMod val="75000"/>
                    <a:lumOff val="25000"/>
                  </a:schemeClr>
                </a:solidFill>
              </a:rPr>
              <a:t>Havaittiin, että </a:t>
            </a:r>
            <a:r>
              <a:rPr lang="fi-FI" sz="1000" b="1" dirty="0">
                <a:solidFill>
                  <a:schemeClr val="tx1">
                    <a:lumMod val="75000"/>
                    <a:lumOff val="25000"/>
                  </a:schemeClr>
                </a:solidFill>
              </a:rPr>
              <a:t>kolmas sektori </a:t>
            </a:r>
            <a:r>
              <a:rPr lang="fi-FI" sz="1000" dirty="0">
                <a:solidFill>
                  <a:schemeClr val="tx1">
                    <a:lumMod val="75000"/>
                    <a:lumOff val="25000"/>
                  </a:schemeClr>
                </a:solidFill>
              </a:rPr>
              <a:t>ei nähnyt, mikä heidän roolinsa kokonaisuudessa voisi olla.</a:t>
            </a:r>
          </a:p>
        </p:txBody>
      </p:sp>
      <p:sp>
        <p:nvSpPr>
          <p:cNvPr id="13" name="Pyöristetty suorakulmio 12"/>
          <p:cNvSpPr/>
          <p:nvPr/>
        </p:nvSpPr>
        <p:spPr bwMode="auto">
          <a:xfrm>
            <a:off x="850551" y="1183267"/>
            <a:ext cx="3157537" cy="2474913"/>
          </a:xfrm>
          <a:prstGeom prst="roundRect">
            <a:avLst>
              <a:gd name="adj" fmla="val 10000"/>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14" name="Pyöristetty suorakulmio 10"/>
          <p:cNvSpPr/>
          <p:nvPr/>
        </p:nvSpPr>
        <p:spPr bwMode="auto">
          <a:xfrm>
            <a:off x="906384" y="1268703"/>
            <a:ext cx="2340324" cy="22431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53340" tIns="53340" rIns="53340" bIns="53340" spcCol="1270"/>
          <a:lstStyle/>
          <a:p>
            <a:pPr marL="114300" lvl="1" indent="-114300" defTabSz="622300">
              <a:lnSpc>
                <a:spcPct val="90000"/>
              </a:lnSpc>
              <a:spcAft>
                <a:spcPct val="15000"/>
              </a:spcAft>
              <a:buFontTx/>
              <a:buChar char="••"/>
              <a:defRPr/>
            </a:pPr>
            <a:r>
              <a:rPr lang="fi-FI" sz="1000" dirty="0">
                <a:solidFill>
                  <a:schemeClr val="tx1">
                    <a:lumMod val="75000"/>
                    <a:lumOff val="25000"/>
                  </a:schemeClr>
                </a:solidFill>
              </a:rPr>
              <a:t>Markkinavuoropuheluihin lähdettiin täysin avoimelta pöydältä. Tavoitteena oli </a:t>
            </a:r>
            <a:r>
              <a:rPr lang="fi-FI" sz="1000" b="1" dirty="0">
                <a:solidFill>
                  <a:schemeClr val="tx1">
                    <a:lumMod val="75000"/>
                    <a:lumOff val="25000"/>
                  </a:schemeClr>
                </a:solidFill>
              </a:rPr>
              <a:t>kartoittaa markkinoiden kiinnostusta hankkeeseen.</a:t>
            </a:r>
          </a:p>
          <a:p>
            <a:pPr marL="114300" lvl="1" indent="-114300" defTabSz="622300">
              <a:lnSpc>
                <a:spcPct val="90000"/>
              </a:lnSpc>
              <a:spcAft>
                <a:spcPct val="15000"/>
              </a:spcAft>
              <a:buFontTx/>
              <a:buChar char="••"/>
              <a:defRPr/>
            </a:pPr>
            <a:r>
              <a:rPr lang="fi-FI" sz="1000" dirty="0">
                <a:solidFill>
                  <a:schemeClr val="tx1">
                    <a:lumMod val="75000"/>
                    <a:lumOff val="25000"/>
                  </a:schemeClr>
                </a:solidFill>
              </a:rPr>
              <a:t>Koettiin, että </a:t>
            </a:r>
            <a:r>
              <a:rPr lang="fi-FI" sz="1000" b="1" dirty="0">
                <a:solidFill>
                  <a:schemeClr val="tx1">
                    <a:lumMod val="75000"/>
                    <a:lumOff val="25000"/>
                  </a:schemeClr>
                </a:solidFill>
              </a:rPr>
              <a:t>tuottajien mahdollisuus avoimeen näkemysten esittämiseen sitouttaa positiivisesti.</a:t>
            </a:r>
          </a:p>
          <a:p>
            <a:pPr marL="114300" lvl="1" indent="-114300" defTabSz="622300">
              <a:lnSpc>
                <a:spcPct val="90000"/>
              </a:lnSpc>
              <a:spcAft>
                <a:spcPct val="15000"/>
              </a:spcAft>
              <a:buFontTx/>
              <a:buChar char="••"/>
              <a:defRPr/>
            </a:pPr>
            <a:r>
              <a:rPr lang="fi-FI" sz="1000" dirty="0">
                <a:solidFill>
                  <a:schemeClr val="tx1">
                    <a:lumMod val="75000"/>
                    <a:lumOff val="25000"/>
                  </a:schemeClr>
                </a:solidFill>
              </a:rPr>
              <a:t>Markkinavuoropuhelujen anti: </a:t>
            </a:r>
            <a:r>
              <a:rPr lang="fi-FI" sz="1000" b="1" dirty="0">
                <a:solidFill>
                  <a:schemeClr val="tx1">
                    <a:lumMod val="75000"/>
                    <a:lumOff val="25000"/>
                  </a:schemeClr>
                </a:solidFill>
              </a:rPr>
              <a:t>Ymmärrys kumppanuudesta </a:t>
            </a:r>
            <a:r>
              <a:rPr lang="fi-FI" sz="1000" dirty="0">
                <a:solidFill>
                  <a:schemeClr val="tx1">
                    <a:lumMod val="75000"/>
                    <a:lumOff val="25000"/>
                  </a:schemeClr>
                </a:solidFill>
              </a:rPr>
              <a:t>on lisääntynyt </a:t>
            </a:r>
            <a:r>
              <a:rPr lang="fi-FI" sz="1000" dirty="0" smtClean="0">
                <a:solidFill>
                  <a:schemeClr val="tx1">
                    <a:lumMod val="75000"/>
                    <a:lumOff val="25000"/>
                  </a:schemeClr>
                </a:solidFill>
              </a:rPr>
              <a:t>ja </a:t>
            </a:r>
            <a:r>
              <a:rPr lang="fi-FI" sz="1000" b="1" dirty="0" smtClean="0">
                <a:solidFill>
                  <a:schemeClr val="tx1">
                    <a:lumMod val="75000"/>
                    <a:lumOff val="25000"/>
                  </a:schemeClr>
                </a:solidFill>
              </a:rPr>
              <a:t>yritykset ovat </a:t>
            </a:r>
            <a:r>
              <a:rPr lang="fi-FI" sz="1000" b="1" dirty="0">
                <a:solidFill>
                  <a:schemeClr val="tx1">
                    <a:lumMod val="75000"/>
                    <a:lumOff val="25000"/>
                  </a:schemeClr>
                </a:solidFill>
              </a:rPr>
              <a:t>pysyneet mukana.</a:t>
            </a:r>
            <a:r>
              <a:rPr lang="fi-FI" sz="1000" dirty="0">
                <a:solidFill>
                  <a:schemeClr val="tx1">
                    <a:lumMod val="75000"/>
                    <a:lumOff val="25000"/>
                  </a:schemeClr>
                </a:solidFill>
              </a:rPr>
              <a:t> </a:t>
            </a:r>
            <a:r>
              <a:rPr lang="fi-FI" sz="1000" dirty="0" smtClean="0">
                <a:solidFill>
                  <a:schemeClr val="tx1">
                    <a:lumMod val="75000"/>
                    <a:lumOff val="25000"/>
                  </a:schemeClr>
                </a:solidFill>
              </a:rPr>
              <a:t>Saatiin hyvää materiaalia jatkovalmistelulle.</a:t>
            </a:r>
            <a:endParaRPr lang="fi-FI" sz="1000" dirty="0">
              <a:solidFill>
                <a:schemeClr val="tx1">
                  <a:lumMod val="75000"/>
                  <a:lumOff val="25000"/>
                </a:schemeClr>
              </a:solidFill>
            </a:endParaRPr>
          </a:p>
          <a:p>
            <a:pPr marL="114300" lvl="1" indent="-114300" defTabSz="622300">
              <a:lnSpc>
                <a:spcPct val="90000"/>
              </a:lnSpc>
              <a:spcAft>
                <a:spcPct val="15000"/>
              </a:spcAft>
              <a:buFontTx/>
              <a:buChar char="••"/>
              <a:defRPr/>
            </a:pPr>
            <a:r>
              <a:rPr lang="fi-FI" sz="1000" b="1" dirty="0">
                <a:solidFill>
                  <a:schemeClr val="tx1">
                    <a:lumMod val="75000"/>
                    <a:lumOff val="25000"/>
                  </a:schemeClr>
                </a:solidFill>
              </a:rPr>
              <a:t>On täsmentynyt, miten hankinta kannattaa toteuttaa </a:t>
            </a:r>
            <a:r>
              <a:rPr lang="fi-FI" sz="1000" dirty="0">
                <a:solidFill>
                  <a:schemeClr val="tx1">
                    <a:lumMod val="75000"/>
                    <a:lumOff val="25000"/>
                  </a:schemeClr>
                </a:solidFill>
              </a:rPr>
              <a:t>ja saatu varmuus edetä allianssimallilla.</a:t>
            </a:r>
          </a:p>
          <a:p>
            <a:pPr marL="0" lvl="1" defTabSz="622300">
              <a:lnSpc>
                <a:spcPct val="90000"/>
              </a:lnSpc>
              <a:spcAft>
                <a:spcPct val="15000"/>
              </a:spcAft>
              <a:defRPr/>
            </a:pPr>
            <a:endParaRPr lang="fi-FI" sz="1100" dirty="0">
              <a:solidFill>
                <a:schemeClr val="tx1">
                  <a:lumMod val="75000"/>
                  <a:lumOff val="25000"/>
                </a:schemeClr>
              </a:solidFill>
            </a:endParaRPr>
          </a:p>
        </p:txBody>
      </p:sp>
      <p:sp>
        <p:nvSpPr>
          <p:cNvPr id="16" name="Sektori 15"/>
          <p:cNvSpPr/>
          <p:nvPr/>
        </p:nvSpPr>
        <p:spPr bwMode="auto">
          <a:xfrm>
            <a:off x="2988913" y="2634242"/>
            <a:ext cx="1035050" cy="1008063"/>
          </a:xfrm>
          <a:prstGeom prst="pieWedge">
            <a:avLst/>
          </a:prstGeom>
          <a:solidFill>
            <a:srgbClr val="D54B0B"/>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7" name="Sektori 12"/>
          <p:cNvSpPr/>
          <p:nvPr/>
        </p:nvSpPr>
        <p:spPr bwMode="auto">
          <a:xfrm>
            <a:off x="3123851" y="2929517"/>
            <a:ext cx="900112" cy="712788"/>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a:defRPr/>
            </a:pPr>
            <a:r>
              <a:rPr lang="fi-FI" sz="1100" dirty="0">
                <a:solidFill>
                  <a:prstClr val="white"/>
                </a:solidFill>
              </a:rPr>
              <a:t>Onnistumiset</a:t>
            </a:r>
            <a:endParaRPr lang="fi-FI" sz="1000" dirty="0">
              <a:solidFill>
                <a:prstClr val="white"/>
              </a:solidFill>
            </a:endParaRPr>
          </a:p>
        </p:txBody>
      </p:sp>
      <p:sp>
        <p:nvSpPr>
          <p:cNvPr id="19" name="Sektori 18"/>
          <p:cNvSpPr/>
          <p:nvPr/>
        </p:nvSpPr>
        <p:spPr bwMode="auto">
          <a:xfrm rot="5400000">
            <a:off x="4127945" y="2620749"/>
            <a:ext cx="1008063" cy="1035050"/>
          </a:xfrm>
          <a:prstGeom prst="pieWedge">
            <a:avLst/>
          </a:prstGeom>
          <a:solidFill>
            <a:srgbClr val="D54B0B"/>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0" name="Sektori 14"/>
          <p:cNvSpPr/>
          <p:nvPr/>
        </p:nvSpPr>
        <p:spPr bwMode="auto">
          <a:xfrm>
            <a:off x="4114451" y="2929517"/>
            <a:ext cx="895350" cy="712788"/>
          </a:xfrm>
          <a:prstGeom prst="rect">
            <a:avLst/>
          </a:prstGeom>
        </p:spPr>
        <p:style>
          <a:lnRef idx="0">
            <a:scrgbClr r="0" g="0" b="0"/>
          </a:lnRef>
          <a:fillRef idx="0">
            <a:scrgbClr r="0" g="0" b="0"/>
          </a:fillRef>
          <a:effectRef idx="0">
            <a:scrgbClr r="0" g="0" b="0"/>
          </a:effectRef>
          <a:fontRef idx="minor">
            <a:schemeClr val="lt1"/>
          </a:fontRef>
        </p:style>
        <p:txBody>
          <a:bodyPr lIns="78232" tIns="78232" rIns="78232" bIns="78232" spcCol="1270" anchor="ctr"/>
          <a:lstStyle/>
          <a:p>
            <a:pPr algn="ctr" defTabSz="466725">
              <a:lnSpc>
                <a:spcPct val="90000"/>
              </a:lnSpc>
              <a:spcAft>
                <a:spcPct val="35000"/>
              </a:spcAft>
              <a:defRPr/>
            </a:pPr>
            <a:r>
              <a:rPr lang="fi-FI" sz="1100" dirty="0">
                <a:solidFill>
                  <a:prstClr val="white"/>
                </a:solidFill>
              </a:rPr>
              <a:t>Vaikeudet</a:t>
            </a:r>
          </a:p>
        </p:txBody>
      </p:sp>
      <p:sp>
        <p:nvSpPr>
          <p:cNvPr id="22" name="Sektori 21"/>
          <p:cNvSpPr/>
          <p:nvPr/>
        </p:nvSpPr>
        <p:spPr bwMode="auto">
          <a:xfrm rot="10800000">
            <a:off x="4114451" y="3786767"/>
            <a:ext cx="1035050" cy="1008063"/>
          </a:xfrm>
          <a:prstGeom prst="pieWedge">
            <a:avLst/>
          </a:prstGeom>
          <a:solidFill>
            <a:srgbClr val="D54B0B"/>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3" name="Sektori 16"/>
          <p:cNvSpPr/>
          <p:nvPr/>
        </p:nvSpPr>
        <p:spPr bwMode="auto">
          <a:xfrm>
            <a:off x="4114451" y="3786767"/>
            <a:ext cx="874712" cy="809625"/>
          </a:xfrm>
          <a:prstGeom prst="rect">
            <a:avLst/>
          </a:prstGeom>
        </p:spPr>
        <p:style>
          <a:lnRef idx="0">
            <a:scrgbClr r="0" g="0" b="0"/>
          </a:lnRef>
          <a:fillRef idx="0">
            <a:scrgbClr r="0" g="0" b="0"/>
          </a:fillRef>
          <a:effectRef idx="0">
            <a:scrgbClr r="0" g="0" b="0"/>
          </a:effectRef>
          <a:fontRef idx="minor">
            <a:schemeClr val="lt1"/>
          </a:fontRef>
        </p:style>
        <p:txBody>
          <a:bodyPr lIns="72000" tIns="72000" rIns="0" bIns="0" spcCol="1270" anchor="ctr"/>
          <a:lstStyle/>
          <a:p>
            <a:pPr algn="ctr" defTabSz="444500">
              <a:lnSpc>
                <a:spcPct val="90000"/>
              </a:lnSpc>
              <a:spcAft>
                <a:spcPct val="35000"/>
              </a:spcAft>
              <a:defRPr/>
            </a:pPr>
            <a:r>
              <a:rPr lang="fi-FI" sz="1100" dirty="0">
                <a:solidFill>
                  <a:prstClr val="white"/>
                </a:solidFill>
              </a:rPr>
              <a:t>Tekisin nyt toisin</a:t>
            </a:r>
          </a:p>
        </p:txBody>
      </p:sp>
      <p:sp>
        <p:nvSpPr>
          <p:cNvPr id="25" name="Sektori 24"/>
          <p:cNvSpPr/>
          <p:nvPr/>
        </p:nvSpPr>
        <p:spPr bwMode="auto">
          <a:xfrm rot="16200000">
            <a:off x="3002406" y="3773274"/>
            <a:ext cx="1008063" cy="1035050"/>
          </a:xfrm>
          <a:prstGeom prst="pieWedge">
            <a:avLst/>
          </a:prstGeom>
          <a:solidFill>
            <a:srgbClr val="D54B0B"/>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6" name="Sektori 18"/>
          <p:cNvSpPr/>
          <p:nvPr/>
        </p:nvSpPr>
        <p:spPr bwMode="auto">
          <a:xfrm>
            <a:off x="3047651" y="3786767"/>
            <a:ext cx="1039812" cy="809625"/>
          </a:xfrm>
          <a:prstGeom prst="rect">
            <a:avLst/>
          </a:prstGeom>
        </p:spPr>
        <p:style>
          <a:lnRef idx="0">
            <a:scrgbClr r="0" g="0" b="0"/>
          </a:lnRef>
          <a:fillRef idx="0">
            <a:scrgbClr r="0" g="0" b="0"/>
          </a:fillRef>
          <a:effectRef idx="0">
            <a:scrgbClr r="0" g="0" b="0"/>
          </a:effectRef>
          <a:fontRef idx="minor">
            <a:schemeClr val="lt1"/>
          </a:fontRef>
        </p:style>
        <p:txBody>
          <a:bodyPr lIns="71120" tIns="71120" rIns="71120" bIns="71120" spcCol="1270" anchor="ctr"/>
          <a:lstStyle/>
          <a:p>
            <a:pPr algn="ctr" defTabSz="444500">
              <a:lnSpc>
                <a:spcPct val="90000"/>
              </a:lnSpc>
              <a:spcAft>
                <a:spcPct val="35000"/>
              </a:spcAft>
              <a:defRPr/>
            </a:pPr>
            <a:r>
              <a:rPr lang="fi-FI" sz="1100" dirty="0">
                <a:solidFill>
                  <a:prstClr val="white"/>
                </a:solidFill>
              </a:rPr>
              <a:t>Opittua ja muita vinkkejä</a:t>
            </a:r>
          </a:p>
        </p:txBody>
      </p:sp>
      <p:sp>
        <p:nvSpPr>
          <p:cNvPr id="27" name="Kehänuoli 26"/>
          <p:cNvSpPr/>
          <p:nvPr/>
        </p:nvSpPr>
        <p:spPr>
          <a:xfrm>
            <a:off x="3763613" y="3437517"/>
            <a:ext cx="608013" cy="527050"/>
          </a:xfrm>
          <a:prstGeom prst="circularArrow">
            <a:avLst/>
          </a:prstGeom>
        </p:spPr>
        <p:style>
          <a:lnRef idx="3">
            <a:schemeClr val="lt1">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dk1">
              <a:hueOff val="0"/>
              <a:satOff val="0"/>
              <a:lumOff val="0"/>
              <a:alphaOff val="0"/>
            </a:schemeClr>
          </a:fontRef>
        </p:style>
      </p:sp>
      <p:sp>
        <p:nvSpPr>
          <p:cNvPr id="28" name="Kehänuoli 27"/>
          <p:cNvSpPr/>
          <p:nvPr/>
        </p:nvSpPr>
        <p:spPr>
          <a:xfrm rot="10800000">
            <a:off x="3763613" y="3499430"/>
            <a:ext cx="608013" cy="528637"/>
          </a:xfrm>
          <a:prstGeom prst="circularArrow">
            <a:avLst/>
          </a:prstGeom>
        </p:spPr>
        <p:style>
          <a:lnRef idx="3">
            <a:schemeClr val="lt1">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dk1">
              <a:hueOff val="0"/>
              <a:satOff val="0"/>
              <a:lumOff val="0"/>
              <a:alphaOff val="0"/>
            </a:schemeClr>
          </a:fontRef>
        </p:style>
      </p:sp>
      <p:sp>
        <p:nvSpPr>
          <p:cNvPr id="31" name="Tekstiruutu 30"/>
          <p:cNvSpPr txBox="1"/>
          <p:nvPr/>
        </p:nvSpPr>
        <p:spPr>
          <a:xfrm>
            <a:off x="7493317" y="845776"/>
            <a:ext cx="3573488" cy="5696944"/>
          </a:xfrm>
          <a:prstGeom prst="rect">
            <a:avLst/>
          </a:prstGeom>
          <a:noFill/>
        </p:spPr>
        <p:txBody>
          <a:bodyPr wrap="square" rtlCol="0">
            <a:spAutoFit/>
          </a:bodyPr>
          <a:lstStyle/>
          <a:p>
            <a:pPr marL="0" lvl="1" defTabSz="444500">
              <a:lnSpc>
                <a:spcPct val="90000"/>
              </a:lnSpc>
              <a:spcAft>
                <a:spcPct val="15000"/>
              </a:spcAft>
              <a:defRPr/>
            </a:pPr>
            <a:r>
              <a:rPr lang="fi-FI" sz="1200" b="1" i="1" dirty="0" smtClean="0">
                <a:solidFill>
                  <a:schemeClr val="tx1">
                    <a:lumMod val="75000"/>
                    <a:lumOff val="25000"/>
                  </a:schemeClr>
                </a:solidFill>
              </a:rPr>
              <a:t>Kaikille </a:t>
            </a:r>
            <a:r>
              <a:rPr lang="fi-FI" sz="1200" b="1" i="1" dirty="0">
                <a:solidFill>
                  <a:schemeClr val="tx1">
                    <a:lumMod val="75000"/>
                    <a:lumOff val="25000"/>
                  </a:schemeClr>
                </a:solidFill>
              </a:rPr>
              <a:t>sidosryhmille avoimet </a:t>
            </a:r>
            <a:endParaRPr lang="fi-FI" sz="1200" b="1" i="1" dirty="0" smtClean="0">
              <a:solidFill>
                <a:schemeClr val="tx1">
                  <a:lumMod val="75000"/>
                  <a:lumOff val="25000"/>
                </a:schemeClr>
              </a:solidFill>
            </a:endParaRPr>
          </a:p>
          <a:p>
            <a:pPr marL="0" lvl="1" defTabSz="444500">
              <a:lnSpc>
                <a:spcPct val="90000"/>
              </a:lnSpc>
              <a:spcAft>
                <a:spcPct val="15000"/>
              </a:spcAft>
              <a:defRPr/>
            </a:pPr>
            <a:r>
              <a:rPr lang="fi-FI" sz="1200" b="1" i="1" dirty="0" smtClean="0">
                <a:solidFill>
                  <a:schemeClr val="tx1">
                    <a:lumMod val="75000"/>
                    <a:lumOff val="25000"/>
                  </a:schemeClr>
                </a:solidFill>
              </a:rPr>
              <a:t>markkinavuoropuhelut</a:t>
            </a:r>
          </a:p>
          <a:p>
            <a:pPr marL="0" lvl="1" defTabSz="444500">
              <a:lnSpc>
                <a:spcPct val="90000"/>
              </a:lnSpc>
              <a:spcAft>
                <a:spcPct val="15000"/>
              </a:spcAft>
              <a:defRPr/>
            </a:pPr>
            <a:r>
              <a:rPr lang="fi-FI" sz="1000" dirty="0">
                <a:solidFill>
                  <a:schemeClr val="tx1">
                    <a:lumMod val="75000"/>
                    <a:lumOff val="25000"/>
                  </a:schemeClr>
                </a:solidFill>
              </a:rPr>
              <a:t>Y</a:t>
            </a:r>
            <a:r>
              <a:rPr lang="fi-FI" sz="1000" dirty="0" smtClean="0">
                <a:solidFill>
                  <a:schemeClr val="tx1">
                    <a:lumMod val="75000"/>
                    <a:lumOff val="25000"/>
                  </a:schemeClr>
                </a:solidFill>
              </a:rPr>
              <a:t>hteensä </a:t>
            </a:r>
            <a:r>
              <a:rPr lang="fi-FI" sz="1000" dirty="0">
                <a:solidFill>
                  <a:schemeClr val="tx1">
                    <a:lumMod val="75000"/>
                    <a:lumOff val="25000"/>
                  </a:schemeClr>
                </a:solidFill>
              </a:rPr>
              <a:t>5 kpl, ajalla 11.6.2015-16.2.2016</a:t>
            </a:r>
            <a:br>
              <a:rPr lang="fi-FI" sz="1000" dirty="0">
                <a:solidFill>
                  <a:schemeClr val="tx1">
                    <a:lumMod val="75000"/>
                    <a:lumOff val="25000"/>
                  </a:schemeClr>
                </a:solidFill>
              </a:rPr>
            </a:br>
            <a:endParaRPr lang="fi-FI" sz="1000" dirty="0">
              <a:solidFill>
                <a:schemeClr val="tx1">
                  <a:lumMod val="75000"/>
                  <a:lumOff val="25000"/>
                </a:schemeClr>
              </a:solidFill>
            </a:endParaRPr>
          </a:p>
          <a:p>
            <a:pPr marL="0" lvl="1" defTabSz="444500">
              <a:lnSpc>
                <a:spcPct val="90000"/>
              </a:lnSpc>
              <a:spcAft>
                <a:spcPct val="15000"/>
              </a:spcAft>
              <a:defRPr/>
            </a:pPr>
            <a:r>
              <a:rPr lang="fi-FI" sz="1000" dirty="0">
                <a:solidFill>
                  <a:schemeClr val="tx1">
                    <a:lumMod val="75000"/>
                    <a:lumOff val="25000"/>
                  </a:schemeClr>
                </a:solidFill>
              </a:rPr>
              <a:t> </a:t>
            </a:r>
            <a:r>
              <a:rPr lang="fi-FI" sz="1000" b="1" dirty="0">
                <a:solidFill>
                  <a:schemeClr val="tx1">
                    <a:lumMod val="75000"/>
                    <a:lumOff val="25000"/>
                  </a:schemeClr>
                </a:solidFill>
              </a:rPr>
              <a:t>Markkinavuoropuhelut 1: </a:t>
            </a:r>
            <a:r>
              <a:rPr lang="fi-FI" sz="1000" dirty="0">
                <a:solidFill>
                  <a:schemeClr val="tx1">
                    <a:lumMod val="75000"/>
                    <a:lumOff val="25000"/>
                  </a:schemeClr>
                </a:solidFill>
              </a:rPr>
              <a:t>11.6.2015</a:t>
            </a:r>
          </a:p>
          <a:p>
            <a:pPr marL="171450" lvl="1" indent="-171450" defTabSz="444500">
              <a:lnSpc>
                <a:spcPct val="90000"/>
              </a:lnSpc>
              <a:spcAft>
                <a:spcPct val="15000"/>
              </a:spcAft>
              <a:buFont typeface="Arial" panose="020B0604020202020204" pitchFamily="34" charset="0"/>
              <a:buChar char="•"/>
              <a:defRPr/>
            </a:pPr>
            <a:r>
              <a:rPr lang="fi-FI" sz="1000" dirty="0">
                <a:solidFill>
                  <a:schemeClr val="tx1">
                    <a:lumMod val="75000"/>
                    <a:lumOff val="25000"/>
                  </a:schemeClr>
                </a:solidFill>
              </a:rPr>
              <a:t>tilaajan vision viestintä</a:t>
            </a:r>
          </a:p>
          <a:p>
            <a:pPr marL="171450" lvl="1" indent="-171450" defTabSz="444500">
              <a:lnSpc>
                <a:spcPct val="90000"/>
              </a:lnSpc>
              <a:spcAft>
                <a:spcPct val="15000"/>
              </a:spcAft>
              <a:buFont typeface="Arial" panose="020B0604020202020204" pitchFamily="34" charset="0"/>
              <a:buChar char="•"/>
              <a:defRPr/>
            </a:pPr>
            <a:r>
              <a:rPr lang="fi-FI" sz="1000" dirty="0">
                <a:solidFill>
                  <a:schemeClr val="tx1">
                    <a:lumMod val="75000"/>
                    <a:lumOff val="25000"/>
                  </a:schemeClr>
                </a:solidFill>
              </a:rPr>
              <a:t>markkinoiden kiinnostuksen ja tuottamien palvelujen kartoitus </a:t>
            </a:r>
          </a:p>
          <a:p>
            <a:pPr marL="171450" lvl="1" indent="-171450" defTabSz="444500">
              <a:lnSpc>
                <a:spcPct val="90000"/>
              </a:lnSpc>
              <a:spcAft>
                <a:spcPct val="15000"/>
              </a:spcAft>
              <a:buFont typeface="Arial" panose="020B0604020202020204" pitchFamily="34" charset="0"/>
              <a:buChar char="•"/>
              <a:defRPr/>
            </a:pPr>
            <a:r>
              <a:rPr lang="fi-FI" sz="1000" dirty="0" smtClean="0">
                <a:solidFill>
                  <a:schemeClr val="tx1">
                    <a:lumMod val="75000"/>
                    <a:lumOff val="25000"/>
                  </a:schemeClr>
                </a:solidFill>
              </a:rPr>
              <a:t>visiointia pienryhmissä </a:t>
            </a:r>
            <a:r>
              <a:rPr lang="fi-FI" sz="1000" dirty="0">
                <a:solidFill>
                  <a:schemeClr val="tx1">
                    <a:lumMod val="75000"/>
                    <a:lumOff val="25000"/>
                  </a:schemeClr>
                </a:solidFill>
              </a:rPr>
              <a:t>aiheesta ’mitä hyvinvointikeskus on’ sana on vapaa -periaatteella</a:t>
            </a:r>
          </a:p>
          <a:p>
            <a:pPr marL="171450" lvl="1" indent="-171450" defTabSz="444500">
              <a:lnSpc>
                <a:spcPct val="90000"/>
              </a:lnSpc>
              <a:spcAft>
                <a:spcPct val="15000"/>
              </a:spcAft>
              <a:buFont typeface="Arial" panose="020B0604020202020204" pitchFamily="34" charset="0"/>
              <a:buChar char="•"/>
              <a:defRPr/>
            </a:pPr>
            <a:r>
              <a:rPr lang="fi-FI" sz="1000" dirty="0" err="1">
                <a:solidFill>
                  <a:schemeClr val="tx1">
                    <a:lumMod val="75000"/>
                    <a:lumOff val="25000"/>
                  </a:schemeClr>
                </a:solidFill>
              </a:rPr>
              <a:t>fasilitaattorina</a:t>
            </a:r>
            <a:r>
              <a:rPr lang="fi-FI" sz="1000" dirty="0">
                <a:solidFill>
                  <a:schemeClr val="tx1">
                    <a:lumMod val="75000"/>
                    <a:lumOff val="25000"/>
                  </a:schemeClr>
                </a:solidFill>
              </a:rPr>
              <a:t> </a:t>
            </a:r>
            <a:r>
              <a:rPr lang="fi-FI" sz="1000" dirty="0" err="1">
                <a:solidFill>
                  <a:schemeClr val="tx1">
                    <a:lumMod val="75000"/>
                    <a:lumOff val="25000"/>
                  </a:schemeClr>
                </a:solidFill>
              </a:rPr>
              <a:t>Owal</a:t>
            </a:r>
            <a:r>
              <a:rPr lang="fi-FI" sz="1000" dirty="0">
                <a:solidFill>
                  <a:schemeClr val="tx1">
                    <a:lumMod val="75000"/>
                    <a:lumOff val="25000"/>
                  </a:schemeClr>
                </a:solidFill>
              </a:rPr>
              <a:t> Group Oy</a:t>
            </a:r>
            <a:br>
              <a:rPr lang="fi-FI" sz="1000" dirty="0">
                <a:solidFill>
                  <a:schemeClr val="tx1">
                    <a:lumMod val="75000"/>
                    <a:lumOff val="25000"/>
                  </a:schemeClr>
                </a:solidFill>
              </a:rPr>
            </a:br>
            <a:endParaRPr lang="fi-FI" sz="1000" b="1" dirty="0">
              <a:solidFill>
                <a:schemeClr val="tx1">
                  <a:lumMod val="75000"/>
                  <a:lumOff val="25000"/>
                </a:schemeClr>
              </a:solidFill>
            </a:endParaRPr>
          </a:p>
          <a:p>
            <a:pPr marL="0" lvl="1" defTabSz="444500">
              <a:lnSpc>
                <a:spcPct val="90000"/>
              </a:lnSpc>
              <a:spcAft>
                <a:spcPct val="15000"/>
              </a:spcAft>
              <a:defRPr/>
            </a:pPr>
            <a:r>
              <a:rPr lang="fi-FI" sz="1000" b="1" dirty="0">
                <a:solidFill>
                  <a:schemeClr val="tx1">
                    <a:lumMod val="75000"/>
                    <a:lumOff val="25000"/>
                  </a:schemeClr>
                </a:solidFill>
              </a:rPr>
              <a:t>Markkinavuoropuhelu 2: </a:t>
            </a:r>
            <a:r>
              <a:rPr lang="fi-FI" sz="1000" dirty="0">
                <a:solidFill>
                  <a:schemeClr val="tx1">
                    <a:lumMod val="75000"/>
                    <a:lumOff val="25000"/>
                  </a:schemeClr>
                </a:solidFill>
              </a:rPr>
              <a:t>17.6.2015</a:t>
            </a:r>
          </a:p>
          <a:p>
            <a:pPr marL="171450" lvl="1" indent="-171450" defTabSz="444500">
              <a:lnSpc>
                <a:spcPct val="90000"/>
              </a:lnSpc>
              <a:spcAft>
                <a:spcPct val="15000"/>
              </a:spcAft>
              <a:buFont typeface="Arial" panose="020B0604020202020204" pitchFamily="34" charset="0"/>
              <a:buChar char="•"/>
              <a:defRPr/>
            </a:pPr>
            <a:r>
              <a:rPr lang="fi-FI" sz="1000" dirty="0">
                <a:solidFill>
                  <a:schemeClr val="tx1">
                    <a:lumMod val="75000"/>
                    <a:lumOff val="25000"/>
                  </a:schemeClr>
                </a:solidFill>
              </a:rPr>
              <a:t>tulos- ja vaikuttavuustavoitteiden näkökulma ja niiden mittaaminen</a:t>
            </a:r>
          </a:p>
          <a:p>
            <a:pPr marL="171450" lvl="1" indent="-171450" defTabSz="444500">
              <a:lnSpc>
                <a:spcPct val="90000"/>
              </a:lnSpc>
              <a:spcAft>
                <a:spcPct val="15000"/>
              </a:spcAft>
              <a:buFont typeface="Arial" panose="020B0604020202020204" pitchFamily="34" charset="0"/>
              <a:buChar char="•"/>
              <a:defRPr/>
            </a:pPr>
            <a:r>
              <a:rPr lang="fi-FI" sz="1000" dirty="0">
                <a:solidFill>
                  <a:schemeClr val="tx1">
                    <a:lumMod val="75000"/>
                    <a:lumOff val="25000"/>
                  </a:schemeClr>
                </a:solidFill>
              </a:rPr>
              <a:t>vaikuttavuusinvestoiminen</a:t>
            </a:r>
          </a:p>
          <a:p>
            <a:pPr marL="171450" lvl="1" indent="-171450" defTabSz="444500">
              <a:lnSpc>
                <a:spcPct val="90000"/>
              </a:lnSpc>
              <a:spcAft>
                <a:spcPct val="15000"/>
              </a:spcAft>
              <a:buFont typeface="Arial" panose="020B0604020202020204" pitchFamily="34" charset="0"/>
              <a:buChar char="•"/>
              <a:defRPr/>
            </a:pPr>
            <a:r>
              <a:rPr lang="fi-FI" sz="1000" dirty="0">
                <a:solidFill>
                  <a:schemeClr val="tx1">
                    <a:lumMod val="75000"/>
                    <a:lumOff val="25000"/>
                  </a:schemeClr>
                </a:solidFill>
              </a:rPr>
              <a:t>allianssi kumppanuusmallina</a:t>
            </a:r>
          </a:p>
          <a:p>
            <a:pPr marL="171450" lvl="1" indent="-171450" defTabSz="444500">
              <a:lnSpc>
                <a:spcPct val="90000"/>
              </a:lnSpc>
              <a:spcAft>
                <a:spcPct val="15000"/>
              </a:spcAft>
              <a:buFont typeface="Arial" panose="020B0604020202020204" pitchFamily="34" charset="0"/>
              <a:buChar char="•"/>
              <a:defRPr/>
            </a:pPr>
            <a:r>
              <a:rPr lang="fi-FI" sz="1000" dirty="0" err="1">
                <a:solidFill>
                  <a:schemeClr val="tx1">
                    <a:lumMod val="75000"/>
                    <a:lumOff val="25000"/>
                  </a:schemeClr>
                </a:solidFill>
              </a:rPr>
              <a:t>fasilitaattorina</a:t>
            </a:r>
            <a:r>
              <a:rPr lang="fi-FI" sz="1000" dirty="0">
                <a:solidFill>
                  <a:schemeClr val="tx1">
                    <a:lumMod val="75000"/>
                    <a:lumOff val="25000"/>
                  </a:schemeClr>
                </a:solidFill>
              </a:rPr>
              <a:t> </a:t>
            </a:r>
            <a:r>
              <a:rPr lang="fi-FI" sz="1000" dirty="0" err="1">
                <a:solidFill>
                  <a:schemeClr val="tx1">
                    <a:lumMod val="75000"/>
                    <a:lumOff val="25000"/>
                  </a:schemeClr>
                </a:solidFill>
              </a:rPr>
              <a:t>Owal</a:t>
            </a:r>
            <a:r>
              <a:rPr lang="fi-FI" sz="1000" dirty="0">
                <a:solidFill>
                  <a:schemeClr val="tx1">
                    <a:lumMod val="75000"/>
                    <a:lumOff val="25000"/>
                  </a:schemeClr>
                </a:solidFill>
              </a:rPr>
              <a:t> Group Oy</a:t>
            </a:r>
            <a:br>
              <a:rPr lang="fi-FI" sz="1000" dirty="0">
                <a:solidFill>
                  <a:schemeClr val="tx1">
                    <a:lumMod val="75000"/>
                    <a:lumOff val="25000"/>
                  </a:schemeClr>
                </a:solidFill>
              </a:rPr>
            </a:br>
            <a:endParaRPr lang="fi-FI" sz="1000" dirty="0">
              <a:solidFill>
                <a:schemeClr val="tx1">
                  <a:lumMod val="75000"/>
                  <a:lumOff val="25000"/>
                </a:schemeClr>
              </a:solidFill>
            </a:endParaRPr>
          </a:p>
          <a:p>
            <a:pPr marL="0" lvl="1" defTabSz="444500">
              <a:lnSpc>
                <a:spcPct val="90000"/>
              </a:lnSpc>
              <a:spcAft>
                <a:spcPct val="15000"/>
              </a:spcAft>
              <a:defRPr/>
            </a:pPr>
            <a:r>
              <a:rPr lang="fi-FI" sz="1000" b="1" dirty="0">
                <a:solidFill>
                  <a:schemeClr val="tx1">
                    <a:lumMod val="75000"/>
                    <a:lumOff val="25000"/>
                  </a:schemeClr>
                </a:solidFill>
              </a:rPr>
              <a:t>Markkinavuoropuhelu 3: </a:t>
            </a:r>
            <a:r>
              <a:rPr lang="fi-FI" sz="1000" dirty="0">
                <a:solidFill>
                  <a:schemeClr val="tx1">
                    <a:lumMod val="75000"/>
                    <a:lumOff val="25000"/>
                  </a:schemeClr>
                </a:solidFill>
              </a:rPr>
              <a:t>17.11.2015</a:t>
            </a:r>
          </a:p>
          <a:p>
            <a:pPr marL="171450" lvl="1" indent="-171450" defTabSz="444500">
              <a:lnSpc>
                <a:spcPct val="90000"/>
              </a:lnSpc>
              <a:spcAft>
                <a:spcPct val="15000"/>
              </a:spcAft>
              <a:buFont typeface="Arial" panose="020B0604020202020204" pitchFamily="34" charset="0"/>
              <a:buChar char="•"/>
              <a:defRPr/>
            </a:pPr>
            <a:r>
              <a:rPr lang="fi-FI" sz="1000" dirty="0">
                <a:solidFill>
                  <a:schemeClr val="tx1">
                    <a:lumMod val="75000"/>
                    <a:lumOff val="25000"/>
                  </a:schemeClr>
                </a:solidFill>
              </a:rPr>
              <a:t>alustavien vaikuttavuustavoitteiden  täsmentäminen </a:t>
            </a:r>
            <a:r>
              <a:rPr lang="fi-FI" sz="1000" dirty="0" err="1">
                <a:solidFill>
                  <a:schemeClr val="tx1">
                    <a:lumMod val="75000"/>
                    <a:lumOff val="25000"/>
                  </a:schemeClr>
                </a:solidFill>
              </a:rPr>
              <a:t>casejen</a:t>
            </a:r>
            <a:r>
              <a:rPr lang="fi-FI" sz="1000" dirty="0">
                <a:solidFill>
                  <a:schemeClr val="tx1">
                    <a:lumMod val="75000"/>
                    <a:lumOff val="25000"/>
                  </a:schemeClr>
                </a:solidFill>
              </a:rPr>
              <a:t> kautta (pienryhmätyöskentely)</a:t>
            </a:r>
          </a:p>
          <a:p>
            <a:pPr marL="171450" lvl="1" indent="-171450" defTabSz="444500">
              <a:lnSpc>
                <a:spcPct val="90000"/>
              </a:lnSpc>
              <a:spcAft>
                <a:spcPct val="15000"/>
              </a:spcAft>
              <a:buFont typeface="Arial" panose="020B0604020202020204" pitchFamily="34" charset="0"/>
              <a:buChar char="•"/>
              <a:defRPr/>
            </a:pPr>
            <a:r>
              <a:rPr lang="fi-FI" sz="1000" dirty="0">
                <a:solidFill>
                  <a:schemeClr val="tx1">
                    <a:lumMod val="75000"/>
                    <a:lumOff val="25000"/>
                  </a:schemeClr>
                </a:solidFill>
              </a:rPr>
              <a:t>vaikuttavuuden mittaaminen</a:t>
            </a:r>
          </a:p>
          <a:p>
            <a:pPr marL="171450" lvl="1" indent="-171450" defTabSz="444500">
              <a:lnSpc>
                <a:spcPct val="90000"/>
              </a:lnSpc>
              <a:spcAft>
                <a:spcPct val="15000"/>
              </a:spcAft>
              <a:buFont typeface="Arial" panose="020B0604020202020204" pitchFamily="34" charset="0"/>
              <a:buChar char="•"/>
              <a:defRPr/>
            </a:pPr>
            <a:r>
              <a:rPr lang="fi-FI" sz="1000" dirty="0">
                <a:solidFill>
                  <a:schemeClr val="tx1">
                    <a:lumMod val="75000"/>
                    <a:lumOff val="25000"/>
                  </a:schemeClr>
                </a:solidFill>
              </a:rPr>
              <a:t>tilasuunnitelmat</a:t>
            </a:r>
          </a:p>
          <a:p>
            <a:pPr marL="171450" lvl="1" indent="-171450" defTabSz="444500">
              <a:lnSpc>
                <a:spcPct val="90000"/>
              </a:lnSpc>
              <a:spcAft>
                <a:spcPct val="15000"/>
              </a:spcAft>
              <a:buFont typeface="Arial" panose="020B0604020202020204" pitchFamily="34" charset="0"/>
              <a:buChar char="•"/>
              <a:defRPr/>
            </a:pPr>
            <a:r>
              <a:rPr lang="fi-FI" sz="1000" dirty="0" err="1">
                <a:solidFill>
                  <a:schemeClr val="tx1">
                    <a:lumMod val="75000"/>
                    <a:lumOff val="25000"/>
                  </a:schemeClr>
                </a:solidFill>
              </a:rPr>
              <a:t>fasilitaattorina</a:t>
            </a:r>
            <a:r>
              <a:rPr lang="fi-FI" sz="1000" dirty="0">
                <a:solidFill>
                  <a:schemeClr val="tx1">
                    <a:lumMod val="75000"/>
                    <a:lumOff val="25000"/>
                  </a:schemeClr>
                </a:solidFill>
              </a:rPr>
              <a:t> </a:t>
            </a:r>
            <a:r>
              <a:rPr lang="fi-FI" sz="1000" dirty="0" err="1">
                <a:solidFill>
                  <a:schemeClr val="tx1">
                    <a:lumMod val="75000"/>
                    <a:lumOff val="25000"/>
                  </a:schemeClr>
                </a:solidFill>
              </a:rPr>
              <a:t>Owal</a:t>
            </a:r>
            <a:r>
              <a:rPr lang="fi-FI" sz="1000" dirty="0">
                <a:solidFill>
                  <a:schemeClr val="tx1">
                    <a:lumMod val="75000"/>
                    <a:lumOff val="25000"/>
                  </a:schemeClr>
                </a:solidFill>
              </a:rPr>
              <a:t> Group Oy.</a:t>
            </a:r>
            <a:br>
              <a:rPr lang="fi-FI" sz="1000" dirty="0">
                <a:solidFill>
                  <a:schemeClr val="tx1">
                    <a:lumMod val="75000"/>
                    <a:lumOff val="25000"/>
                  </a:schemeClr>
                </a:solidFill>
              </a:rPr>
            </a:br>
            <a:endParaRPr lang="fi-FI" sz="1000" b="1" dirty="0">
              <a:solidFill>
                <a:schemeClr val="tx1">
                  <a:lumMod val="75000"/>
                  <a:lumOff val="25000"/>
                </a:schemeClr>
              </a:solidFill>
            </a:endParaRPr>
          </a:p>
          <a:p>
            <a:pPr marL="0" lvl="1" defTabSz="444500">
              <a:lnSpc>
                <a:spcPct val="90000"/>
              </a:lnSpc>
              <a:spcAft>
                <a:spcPct val="15000"/>
              </a:spcAft>
              <a:defRPr/>
            </a:pPr>
            <a:r>
              <a:rPr lang="fi-FI" sz="1000" b="1" dirty="0">
                <a:solidFill>
                  <a:schemeClr val="tx1">
                    <a:lumMod val="75000"/>
                    <a:lumOff val="25000"/>
                  </a:schemeClr>
                </a:solidFill>
              </a:rPr>
              <a:t>Markkinavuoropuhelu 4: </a:t>
            </a:r>
            <a:r>
              <a:rPr lang="fi-FI" sz="1000" dirty="0">
                <a:solidFill>
                  <a:schemeClr val="tx1">
                    <a:lumMod val="75000"/>
                    <a:lumOff val="25000"/>
                  </a:schemeClr>
                </a:solidFill>
              </a:rPr>
              <a:t>15.12.2015 </a:t>
            </a:r>
          </a:p>
          <a:p>
            <a:pPr marL="171450" lvl="1" indent="-171450" defTabSz="444500">
              <a:lnSpc>
                <a:spcPct val="90000"/>
              </a:lnSpc>
              <a:spcAft>
                <a:spcPct val="15000"/>
              </a:spcAft>
              <a:buFont typeface="Arial" panose="020B0604020202020204" pitchFamily="34" charset="0"/>
              <a:buChar char="•"/>
              <a:defRPr/>
            </a:pPr>
            <a:r>
              <a:rPr lang="fi-FI" sz="1000" dirty="0">
                <a:solidFill>
                  <a:schemeClr val="tx1">
                    <a:lumMod val="75000"/>
                    <a:lumOff val="25000"/>
                  </a:schemeClr>
                </a:solidFill>
              </a:rPr>
              <a:t>allianssimalli, palvelut ja allianssin osapuolet, organisaatio ja johtaminen, kaupallisen mallin periaatteet</a:t>
            </a:r>
          </a:p>
          <a:p>
            <a:pPr marL="171450" lvl="1" indent="-171450" defTabSz="444500">
              <a:lnSpc>
                <a:spcPct val="90000"/>
              </a:lnSpc>
              <a:spcAft>
                <a:spcPct val="15000"/>
              </a:spcAft>
              <a:buFont typeface="Arial" panose="020B0604020202020204" pitchFamily="34" charset="0"/>
              <a:buChar char="•"/>
              <a:defRPr/>
            </a:pPr>
            <a:r>
              <a:rPr lang="fi-FI" sz="1000" dirty="0" err="1">
                <a:solidFill>
                  <a:schemeClr val="tx1">
                    <a:lumMod val="75000"/>
                    <a:lumOff val="25000"/>
                  </a:schemeClr>
                </a:solidFill>
              </a:rPr>
              <a:t>fasilitaattorina</a:t>
            </a:r>
            <a:r>
              <a:rPr lang="fi-FI" sz="1000" dirty="0">
                <a:solidFill>
                  <a:schemeClr val="tx1">
                    <a:lumMod val="75000"/>
                    <a:lumOff val="25000"/>
                  </a:schemeClr>
                </a:solidFill>
              </a:rPr>
              <a:t> </a:t>
            </a:r>
            <a:r>
              <a:rPr lang="fi-FI" sz="1000" dirty="0" err="1">
                <a:solidFill>
                  <a:schemeClr val="tx1">
                    <a:lumMod val="75000"/>
                    <a:lumOff val="25000"/>
                  </a:schemeClr>
                </a:solidFill>
              </a:rPr>
              <a:t>Vison</a:t>
            </a:r>
            <a:r>
              <a:rPr lang="fi-FI" sz="1000" dirty="0">
                <a:solidFill>
                  <a:schemeClr val="tx1">
                    <a:lumMod val="75000"/>
                    <a:lumOff val="25000"/>
                  </a:schemeClr>
                </a:solidFill>
              </a:rPr>
              <a:t> Alliance Partners Oy.</a:t>
            </a:r>
            <a:br>
              <a:rPr lang="fi-FI" sz="1000" dirty="0">
                <a:solidFill>
                  <a:schemeClr val="tx1">
                    <a:lumMod val="75000"/>
                    <a:lumOff val="25000"/>
                  </a:schemeClr>
                </a:solidFill>
              </a:rPr>
            </a:br>
            <a:endParaRPr lang="fi-FI" sz="1000" dirty="0">
              <a:solidFill>
                <a:schemeClr val="tx1">
                  <a:lumMod val="75000"/>
                  <a:lumOff val="25000"/>
                </a:schemeClr>
              </a:solidFill>
            </a:endParaRPr>
          </a:p>
          <a:p>
            <a:pPr marL="0" lvl="1" defTabSz="444500">
              <a:lnSpc>
                <a:spcPct val="90000"/>
              </a:lnSpc>
              <a:spcAft>
                <a:spcPct val="15000"/>
              </a:spcAft>
              <a:defRPr/>
            </a:pPr>
            <a:r>
              <a:rPr lang="fi-FI" sz="1000" b="1" dirty="0">
                <a:solidFill>
                  <a:schemeClr val="tx1">
                    <a:lumMod val="75000"/>
                    <a:lumOff val="25000"/>
                  </a:schemeClr>
                </a:solidFill>
              </a:rPr>
              <a:t>Allianssivalmennus</a:t>
            </a:r>
            <a:r>
              <a:rPr lang="fi-FI" sz="1000" dirty="0">
                <a:solidFill>
                  <a:schemeClr val="tx1">
                    <a:lumMod val="75000"/>
                    <a:lumOff val="25000"/>
                  </a:schemeClr>
                </a:solidFill>
              </a:rPr>
              <a:t> potentiaalisille tuottajille 16.2.2016</a:t>
            </a:r>
          </a:p>
          <a:p>
            <a:pPr marL="0" lvl="1" defTabSz="444500">
              <a:lnSpc>
                <a:spcPct val="90000"/>
              </a:lnSpc>
              <a:spcAft>
                <a:spcPct val="15000"/>
              </a:spcAft>
              <a:defRPr/>
            </a:pPr>
            <a:r>
              <a:rPr lang="fi-FI" sz="1000" b="1" dirty="0" smtClean="0">
                <a:solidFill>
                  <a:schemeClr val="tx1">
                    <a:lumMod val="75000"/>
                    <a:lumOff val="25000"/>
                  </a:schemeClr>
                </a:solidFill>
              </a:rPr>
              <a:t>Markkinavuoropuhelu </a:t>
            </a:r>
            <a:r>
              <a:rPr lang="fi-FI" sz="1000" b="1" dirty="0">
                <a:solidFill>
                  <a:schemeClr val="tx1">
                    <a:lumMod val="75000"/>
                    <a:lumOff val="25000"/>
                  </a:schemeClr>
                </a:solidFill>
              </a:rPr>
              <a:t>5</a:t>
            </a:r>
            <a:r>
              <a:rPr lang="fi-FI" sz="1000" dirty="0">
                <a:solidFill>
                  <a:schemeClr val="tx1">
                    <a:lumMod val="75000"/>
                    <a:lumOff val="25000"/>
                  </a:schemeClr>
                </a:solidFill>
              </a:rPr>
              <a:t>: 16.2.2016</a:t>
            </a:r>
          </a:p>
          <a:p>
            <a:pPr marL="171450" lvl="1" indent="-171450" defTabSz="444500">
              <a:lnSpc>
                <a:spcPct val="90000"/>
              </a:lnSpc>
              <a:spcAft>
                <a:spcPct val="15000"/>
              </a:spcAft>
              <a:buFont typeface="Arial" panose="020B0604020202020204" pitchFamily="34" charset="0"/>
              <a:buChar char="•"/>
              <a:defRPr/>
            </a:pPr>
            <a:r>
              <a:rPr lang="fi-FI" sz="1000" dirty="0">
                <a:solidFill>
                  <a:schemeClr val="tx1">
                    <a:lumMod val="75000"/>
                    <a:lumOff val="25000"/>
                  </a:schemeClr>
                </a:solidFill>
              </a:rPr>
              <a:t>allianssisopimuksen kaupallinen malli </a:t>
            </a:r>
          </a:p>
          <a:p>
            <a:endParaRPr lang="fi-FI" dirty="0">
              <a:solidFill>
                <a:schemeClr val="tx1">
                  <a:lumMod val="75000"/>
                  <a:lumOff val="25000"/>
                </a:schemeClr>
              </a:solidFill>
            </a:endParaRPr>
          </a:p>
        </p:txBody>
      </p:sp>
      <p:sp>
        <p:nvSpPr>
          <p:cNvPr id="2" name="Alatunnisteen paikkamerkki 1"/>
          <p:cNvSpPr>
            <a:spLocks noGrp="1"/>
          </p:cNvSpPr>
          <p:nvPr>
            <p:ph type="ftr" sz="quarter" idx="11"/>
          </p:nvPr>
        </p:nvSpPr>
        <p:spPr/>
        <p:txBody>
          <a:bodyPr/>
          <a:lstStyle/>
          <a:p>
            <a:r>
              <a:rPr lang="fi-FI" dirty="0"/>
              <a:t>Tesoman hyvinvointikeskus-allianssi</a:t>
            </a:r>
          </a:p>
        </p:txBody>
      </p:sp>
      <p:sp>
        <p:nvSpPr>
          <p:cNvPr id="33" name="Dian numeron paikkamerkki 32"/>
          <p:cNvSpPr>
            <a:spLocks noGrp="1"/>
          </p:cNvSpPr>
          <p:nvPr>
            <p:ph type="sldNum" sz="quarter" idx="12"/>
          </p:nvPr>
        </p:nvSpPr>
        <p:spPr/>
        <p:txBody>
          <a:bodyPr/>
          <a:lstStyle/>
          <a:p>
            <a:fld id="{0E9EC09B-81EE-4D0F-8E4F-0F6E96E51DDF}" type="slidenum">
              <a:rPr lang="fi-FI" smtClean="0"/>
              <a:pPr/>
              <a:t>96</a:t>
            </a:fld>
            <a:endParaRPr lang="fi-FI"/>
          </a:p>
        </p:txBody>
      </p:sp>
      <p:sp>
        <p:nvSpPr>
          <p:cNvPr id="34" name="Otsikko 1"/>
          <p:cNvSpPr>
            <a:spLocks noGrp="1"/>
          </p:cNvSpPr>
          <p:nvPr>
            <p:ph type="title"/>
          </p:nvPr>
        </p:nvSpPr>
        <p:spPr>
          <a:xfrm>
            <a:off x="1063625" y="540022"/>
            <a:ext cx="10058400" cy="354917"/>
          </a:xfrm>
        </p:spPr>
        <p:txBody>
          <a:bodyPr>
            <a:normAutofit fontScale="90000"/>
          </a:bodyPr>
          <a:lstStyle/>
          <a:p>
            <a:r>
              <a:rPr lang="fi-FI" dirty="0" smtClean="0"/>
              <a:t>Tesoman hyvinvointikeskus</a:t>
            </a:r>
            <a:endParaRPr lang="fi-FI" dirty="0"/>
          </a:p>
        </p:txBody>
      </p:sp>
      <p:sp>
        <p:nvSpPr>
          <p:cNvPr id="35" name="Otsikko 1"/>
          <p:cNvSpPr txBox="1">
            <a:spLocks/>
          </p:cNvSpPr>
          <p:nvPr/>
        </p:nvSpPr>
        <p:spPr>
          <a:xfrm>
            <a:off x="1063625" y="788666"/>
            <a:ext cx="10058400" cy="383998"/>
          </a:xfrm>
          <a:prstGeom prst="rect">
            <a:avLst/>
          </a:prstGeom>
        </p:spPr>
        <p:txBody>
          <a:bodyPr vert="horz" lIns="91440" tIns="45720" rIns="91440" bIns="45720" rtlCol="0" anchor="b">
            <a:normAutofit fontScale="97500"/>
          </a:bodyPr>
          <a:lstStyle>
            <a:lvl1pPr marL="0" algn="l" defTabSz="914423" rtl="0" eaLnBrk="1" latinLnBrk="0" hangingPunct="1">
              <a:lnSpc>
                <a:spcPct val="85000"/>
              </a:lnSpc>
              <a:spcBef>
                <a:spcPct val="0"/>
              </a:spcBef>
              <a:buNone/>
              <a:defRPr sz="2400" kern="1200" spc="-50" baseline="0">
                <a:solidFill>
                  <a:schemeClr val="tx1">
                    <a:lumMod val="75000"/>
                    <a:lumOff val="25000"/>
                  </a:schemeClr>
                </a:solidFill>
                <a:latin typeface="+mj-lt"/>
                <a:ea typeface="+mj-ea"/>
                <a:cs typeface="+mj-cs"/>
              </a:defRPr>
            </a:lvl1pPr>
          </a:lstStyle>
          <a:p>
            <a:r>
              <a:rPr lang="fi-FI" altLang="fi-FI" sz="1600" b="1" i="1" dirty="0" smtClean="0">
                <a:latin typeface="Calibri" panose="020F0502020204030204"/>
              </a:rPr>
              <a:t>Kokemuksia markkinavuoropuheluista</a:t>
            </a:r>
            <a:endParaRPr lang="fi-FI" dirty="0"/>
          </a:p>
        </p:txBody>
      </p:sp>
      <p:sp>
        <p:nvSpPr>
          <p:cNvPr id="32" name="Suorakulmio 31">
            <a:hlinkClick r:id="rId2"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Tree>
    <p:extLst>
      <p:ext uri="{BB962C8B-B14F-4D97-AF65-F5344CB8AC3E}">
        <p14:creationId xmlns:p14="http://schemas.microsoft.com/office/powerpoint/2010/main" val="3661728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Pyöristetty suorakulmio 6"/>
          <p:cNvSpPr/>
          <p:nvPr/>
        </p:nvSpPr>
        <p:spPr bwMode="auto">
          <a:xfrm>
            <a:off x="1568089" y="4177187"/>
            <a:ext cx="4385036" cy="1861663"/>
          </a:xfrm>
          <a:prstGeom prst="roundRect">
            <a:avLst>
              <a:gd name="adj" fmla="val 10000"/>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8" name="Pyöristetty suorakulmio 6"/>
          <p:cNvSpPr/>
          <p:nvPr/>
        </p:nvSpPr>
        <p:spPr bwMode="auto">
          <a:xfrm>
            <a:off x="2033536" y="4238724"/>
            <a:ext cx="3746060" cy="1542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53340" tIns="53340" rIns="53340" bIns="53340" spcCol="1270"/>
          <a:lstStyle/>
          <a:p>
            <a:pPr marL="114300" lvl="1" indent="-114300" defTabSz="622300">
              <a:lnSpc>
                <a:spcPct val="90000"/>
              </a:lnSpc>
              <a:spcAft>
                <a:spcPct val="15000"/>
              </a:spcAft>
              <a:buFontTx/>
              <a:buChar char="••"/>
              <a:defRPr/>
            </a:pPr>
            <a:r>
              <a:rPr lang="fi-FI" sz="1000" dirty="0">
                <a:solidFill>
                  <a:schemeClr val="tx1">
                    <a:lumMod val="75000"/>
                    <a:lumOff val="25000"/>
                  </a:schemeClr>
                </a:solidFill>
              </a:rPr>
              <a:t>Tesoman hyvinvointikeskuksen suunnittelulla on ollut tarkoitus edistää kaikkien </a:t>
            </a:r>
            <a:r>
              <a:rPr lang="fi-FI" sz="1000" dirty="0" smtClean="0">
                <a:solidFill>
                  <a:schemeClr val="tx1">
                    <a:lumMod val="75000"/>
                    <a:lumOff val="25000"/>
                  </a:schemeClr>
                </a:solidFill>
              </a:rPr>
              <a:t>hyvinvointikeskusten </a:t>
            </a:r>
            <a:r>
              <a:rPr lang="fi-FI" sz="1000" dirty="0">
                <a:solidFill>
                  <a:schemeClr val="tx1">
                    <a:lumMod val="75000"/>
                    <a:lumOff val="25000"/>
                  </a:schemeClr>
                </a:solidFill>
              </a:rPr>
              <a:t>suunnittelua. </a:t>
            </a:r>
            <a:r>
              <a:rPr lang="fi-FI" sz="1000" b="1" dirty="0">
                <a:solidFill>
                  <a:schemeClr val="tx1">
                    <a:lumMod val="75000"/>
                    <a:lumOff val="25000"/>
                  </a:schemeClr>
                </a:solidFill>
              </a:rPr>
              <a:t>Konseptin suunnittelussa on siten kyse palvelun kehittämisestä ja strategisesta suunnittelusta. </a:t>
            </a:r>
            <a:r>
              <a:rPr lang="fi-FI" sz="1000" dirty="0">
                <a:solidFill>
                  <a:schemeClr val="tx1">
                    <a:lumMod val="75000"/>
                    <a:lumOff val="25000"/>
                  </a:schemeClr>
                </a:solidFill>
              </a:rPr>
              <a:t>Hankinta on vain pieni osa kokonaisuutta. </a:t>
            </a:r>
          </a:p>
          <a:p>
            <a:pPr marL="114300" lvl="1" indent="-114300" defTabSz="622300">
              <a:lnSpc>
                <a:spcPct val="90000"/>
              </a:lnSpc>
              <a:spcAft>
                <a:spcPct val="15000"/>
              </a:spcAft>
              <a:buFontTx/>
              <a:buChar char="••"/>
              <a:defRPr/>
            </a:pPr>
            <a:r>
              <a:rPr lang="fi-FI" sz="1000" dirty="0">
                <a:solidFill>
                  <a:schemeClr val="tx1">
                    <a:lumMod val="75000"/>
                    <a:lumOff val="25000"/>
                  </a:schemeClr>
                </a:solidFill>
              </a:rPr>
              <a:t>Tällaisen hankkeen työstäminen on luonteeltaan poikkihallinnollista, jolloin tiedon sirpaleisuus prosessien välillä haastaa. </a:t>
            </a:r>
            <a:r>
              <a:rPr lang="fi-FI" sz="1000" b="1" dirty="0">
                <a:solidFill>
                  <a:schemeClr val="tx1">
                    <a:lumMod val="75000"/>
                    <a:lumOff val="25000"/>
                  </a:schemeClr>
                </a:solidFill>
              </a:rPr>
              <a:t>Tiedolla johtamista, tiedon avoimuutta ja läpinäkyvyyttä sekä resursointia </a:t>
            </a:r>
            <a:r>
              <a:rPr lang="fi-FI" sz="1000" dirty="0">
                <a:solidFill>
                  <a:schemeClr val="tx1">
                    <a:lumMod val="75000"/>
                    <a:lumOff val="25000"/>
                  </a:schemeClr>
                </a:solidFill>
              </a:rPr>
              <a:t>tässä suhteessa voisi parantaa. </a:t>
            </a:r>
          </a:p>
          <a:p>
            <a:pPr marL="0" lvl="1" defTabSz="622300">
              <a:lnSpc>
                <a:spcPct val="90000"/>
              </a:lnSpc>
              <a:spcAft>
                <a:spcPct val="15000"/>
              </a:spcAft>
              <a:defRPr/>
            </a:pPr>
            <a:endParaRPr lang="fi-FI" sz="1050" dirty="0">
              <a:solidFill>
                <a:schemeClr val="tx1">
                  <a:lumMod val="75000"/>
                  <a:lumOff val="25000"/>
                </a:schemeClr>
              </a:solidFill>
            </a:endParaRPr>
          </a:p>
        </p:txBody>
      </p:sp>
      <p:sp>
        <p:nvSpPr>
          <p:cNvPr id="13" name="Pyöristetty suorakulmio 12"/>
          <p:cNvSpPr/>
          <p:nvPr/>
        </p:nvSpPr>
        <p:spPr bwMode="auto">
          <a:xfrm>
            <a:off x="1568089" y="1673541"/>
            <a:ext cx="4385036" cy="2082709"/>
          </a:xfrm>
          <a:prstGeom prst="roundRect">
            <a:avLst>
              <a:gd name="adj" fmla="val 10000"/>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fi-FI" dirty="0">
              <a:solidFill>
                <a:schemeClr val="tx1">
                  <a:lumMod val="75000"/>
                  <a:lumOff val="25000"/>
                </a:schemeClr>
              </a:solidFill>
            </a:endParaRPr>
          </a:p>
        </p:txBody>
      </p:sp>
      <p:sp>
        <p:nvSpPr>
          <p:cNvPr id="14" name="Pyöristetty suorakulmio 10"/>
          <p:cNvSpPr/>
          <p:nvPr/>
        </p:nvSpPr>
        <p:spPr bwMode="auto">
          <a:xfrm>
            <a:off x="2081705" y="1780062"/>
            <a:ext cx="3192324" cy="23971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53340" tIns="53340" rIns="53340" bIns="53340" spcCol="1270"/>
          <a:lstStyle/>
          <a:p>
            <a:pPr marL="114300" lvl="1" indent="-114300" defTabSz="622300">
              <a:lnSpc>
                <a:spcPct val="90000"/>
              </a:lnSpc>
              <a:spcAft>
                <a:spcPct val="15000"/>
              </a:spcAft>
              <a:buFontTx/>
              <a:buChar char="••"/>
              <a:defRPr/>
            </a:pPr>
            <a:r>
              <a:rPr lang="fi-FI" sz="1000" dirty="0">
                <a:solidFill>
                  <a:schemeClr val="tx1">
                    <a:lumMod val="75000"/>
                    <a:lumOff val="25000"/>
                  </a:schemeClr>
                </a:solidFill>
              </a:rPr>
              <a:t>Tarpeiden määrittelyssä hyödynnettiin </a:t>
            </a:r>
            <a:r>
              <a:rPr lang="fi-FI" sz="1000" b="1" dirty="0">
                <a:solidFill>
                  <a:schemeClr val="tx1">
                    <a:lumMod val="75000"/>
                    <a:lumOff val="25000"/>
                  </a:schemeClr>
                </a:solidFill>
              </a:rPr>
              <a:t>oman tuotannon tietoa asiakkaiden tarpeista ja alueen haasteista</a:t>
            </a:r>
            <a:r>
              <a:rPr lang="fi-FI" sz="1000" dirty="0">
                <a:solidFill>
                  <a:schemeClr val="tx1">
                    <a:lumMod val="75000"/>
                    <a:lumOff val="25000"/>
                  </a:schemeClr>
                </a:solidFill>
              </a:rPr>
              <a:t>. Näistä tehtiin </a:t>
            </a:r>
            <a:r>
              <a:rPr lang="fi-FI" sz="1000" dirty="0" err="1">
                <a:solidFill>
                  <a:schemeClr val="tx1">
                    <a:lumMod val="75000"/>
                    <a:lumOff val="25000"/>
                  </a:schemeClr>
                </a:solidFill>
              </a:rPr>
              <a:t>potilascaseja</a:t>
            </a:r>
            <a:r>
              <a:rPr lang="fi-FI" sz="1000" dirty="0">
                <a:solidFill>
                  <a:schemeClr val="tx1">
                    <a:lumMod val="75000"/>
                    <a:lumOff val="25000"/>
                  </a:schemeClr>
                </a:solidFill>
              </a:rPr>
              <a:t>, joita työstettiin  markkinavuoropuheluissa. </a:t>
            </a:r>
          </a:p>
          <a:p>
            <a:pPr marL="114300" lvl="1" indent="-114300" defTabSz="622300">
              <a:lnSpc>
                <a:spcPct val="90000"/>
              </a:lnSpc>
              <a:spcAft>
                <a:spcPct val="15000"/>
              </a:spcAft>
              <a:buFontTx/>
              <a:buChar char="••"/>
              <a:defRPr/>
            </a:pPr>
            <a:r>
              <a:rPr lang="fi-FI" sz="1000" dirty="0">
                <a:solidFill>
                  <a:schemeClr val="tx1">
                    <a:lumMod val="75000"/>
                    <a:lumOff val="25000"/>
                  </a:schemeClr>
                </a:solidFill>
              </a:rPr>
              <a:t>Tavoitteena oli </a:t>
            </a:r>
            <a:r>
              <a:rPr lang="fi-FI" sz="1000" b="1" dirty="0">
                <a:solidFill>
                  <a:schemeClr val="tx1">
                    <a:lumMod val="75000"/>
                    <a:lumOff val="25000"/>
                  </a:schemeClr>
                </a:solidFill>
              </a:rPr>
              <a:t>linjata asioita yhdessä tilaajan ja tuotannon kesken. </a:t>
            </a:r>
            <a:r>
              <a:rPr lang="fi-FI" sz="1000" dirty="0">
                <a:solidFill>
                  <a:schemeClr val="tx1">
                    <a:lumMod val="75000"/>
                    <a:lumOff val="25000"/>
                  </a:schemeClr>
                </a:solidFill>
              </a:rPr>
              <a:t>Tuotannon johtajat osallistuivat tilaajan ja tuotannon johdon työpajoihin. Oman tuotannon työntekijöitä osallistui myös markkinavuoropuheluihin, jotka olivat kaikille avoimia.  </a:t>
            </a:r>
          </a:p>
          <a:p>
            <a:pPr marL="114300" lvl="1" indent="-114300" defTabSz="622300">
              <a:lnSpc>
                <a:spcPct val="90000"/>
              </a:lnSpc>
              <a:spcAft>
                <a:spcPct val="15000"/>
              </a:spcAft>
              <a:buFontTx/>
              <a:buChar char="••"/>
              <a:defRPr/>
            </a:pPr>
            <a:r>
              <a:rPr lang="fi-FI" sz="1000" dirty="0">
                <a:solidFill>
                  <a:schemeClr val="tx1">
                    <a:lumMod val="75000"/>
                    <a:lumOff val="25000"/>
                  </a:schemeClr>
                </a:solidFill>
              </a:rPr>
              <a:t>Tuotannon </a:t>
            </a:r>
            <a:r>
              <a:rPr lang="fi-FI" sz="1000" b="1" dirty="0" err="1">
                <a:solidFill>
                  <a:schemeClr val="tx1">
                    <a:lumMod val="75000"/>
                    <a:lumOff val="25000"/>
                  </a:schemeClr>
                </a:solidFill>
              </a:rPr>
              <a:t>controllerit</a:t>
            </a:r>
            <a:r>
              <a:rPr lang="fi-FI" sz="1000" b="1" dirty="0">
                <a:solidFill>
                  <a:schemeClr val="tx1">
                    <a:lumMod val="75000"/>
                    <a:lumOff val="25000"/>
                  </a:schemeClr>
                </a:solidFill>
              </a:rPr>
              <a:t> mukana kustannusten laskennassa </a:t>
            </a:r>
            <a:r>
              <a:rPr lang="fi-FI" sz="1000" dirty="0">
                <a:solidFill>
                  <a:schemeClr val="tx1">
                    <a:lumMod val="75000"/>
                    <a:lumOff val="25000"/>
                  </a:schemeClr>
                </a:solidFill>
              </a:rPr>
              <a:t>hankinta-asiakirjojen valmistelun vaiheessa mm. hankinnan suuruutta määrittelemässä. </a:t>
            </a:r>
          </a:p>
        </p:txBody>
      </p:sp>
      <p:sp>
        <p:nvSpPr>
          <p:cNvPr id="17" name="Sektori 12"/>
          <p:cNvSpPr/>
          <p:nvPr/>
        </p:nvSpPr>
        <p:spPr bwMode="auto">
          <a:xfrm>
            <a:off x="128960" y="2481512"/>
            <a:ext cx="900112" cy="712788"/>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a:defRPr/>
            </a:pPr>
            <a:r>
              <a:rPr lang="fi-FI" sz="1100" dirty="0">
                <a:solidFill>
                  <a:schemeClr val="bg1"/>
                </a:solidFill>
              </a:rPr>
              <a:t>Onnistumiset</a:t>
            </a:r>
            <a:endParaRPr lang="fi-FI" sz="1000" dirty="0">
              <a:solidFill>
                <a:schemeClr val="bg1"/>
              </a:solidFill>
            </a:endParaRPr>
          </a:p>
        </p:txBody>
      </p:sp>
      <p:sp>
        <p:nvSpPr>
          <p:cNvPr id="25" name="Pyöristetty suorakulmio 24"/>
          <p:cNvSpPr/>
          <p:nvPr/>
        </p:nvSpPr>
        <p:spPr bwMode="auto">
          <a:xfrm>
            <a:off x="1025472" y="4614863"/>
            <a:ext cx="1008063" cy="1035050"/>
          </a:xfrm>
          <a:prstGeom prst="roundRect">
            <a:avLst/>
          </a:prstGeom>
          <a:solidFill>
            <a:srgbClr val="D54B0B"/>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fi-FI" sz="1100" dirty="0" smtClean="0"/>
          </a:p>
          <a:p>
            <a:r>
              <a:rPr lang="fi-FI" sz="1100" dirty="0" smtClean="0"/>
              <a:t>Opittua ja muita vinkkejä</a:t>
            </a:r>
          </a:p>
          <a:p>
            <a:endParaRPr lang="fi-FI" sz="1200" dirty="0"/>
          </a:p>
        </p:txBody>
      </p:sp>
      <p:sp>
        <p:nvSpPr>
          <p:cNvPr id="29" name="Tekstiruutu 28"/>
          <p:cNvSpPr txBox="1"/>
          <p:nvPr/>
        </p:nvSpPr>
        <p:spPr>
          <a:xfrm>
            <a:off x="7445516" y="969475"/>
            <a:ext cx="4675645" cy="5842369"/>
          </a:xfrm>
          <a:prstGeom prst="rect">
            <a:avLst/>
          </a:prstGeom>
          <a:noFill/>
        </p:spPr>
        <p:txBody>
          <a:bodyPr wrap="square" rtlCol="0">
            <a:spAutoFit/>
          </a:bodyPr>
          <a:lstStyle/>
          <a:p>
            <a:pPr marL="0" lvl="1" defTabSz="444500">
              <a:lnSpc>
                <a:spcPct val="90000"/>
              </a:lnSpc>
              <a:spcAft>
                <a:spcPct val="15000"/>
              </a:spcAft>
              <a:defRPr/>
            </a:pPr>
            <a:r>
              <a:rPr lang="fi-FI" sz="1200" b="1" i="1" dirty="0">
                <a:solidFill>
                  <a:schemeClr val="tx1">
                    <a:lumMod val="75000"/>
                    <a:lumOff val="25000"/>
                  </a:schemeClr>
                </a:solidFill>
              </a:rPr>
              <a:t>Kaupungin sisäinen valmistelu</a:t>
            </a:r>
          </a:p>
          <a:p>
            <a:pPr marL="0" lvl="1" defTabSz="444500">
              <a:lnSpc>
                <a:spcPct val="90000"/>
              </a:lnSpc>
              <a:spcAft>
                <a:spcPct val="15000"/>
              </a:spcAft>
              <a:defRPr/>
            </a:pPr>
            <a:r>
              <a:rPr lang="fi-FI" sz="1000" b="1" dirty="0" smtClean="0">
                <a:solidFill>
                  <a:schemeClr val="tx1">
                    <a:lumMod val="75000"/>
                    <a:lumOff val="25000"/>
                  </a:schemeClr>
                </a:solidFill>
              </a:rPr>
              <a:t>Tesoman hyvinvointikeskus  kaupunginhallituksen </a:t>
            </a:r>
          </a:p>
          <a:p>
            <a:pPr marL="0" lvl="1" defTabSz="444500">
              <a:lnSpc>
                <a:spcPct val="90000"/>
              </a:lnSpc>
              <a:spcAft>
                <a:spcPct val="15000"/>
              </a:spcAft>
              <a:defRPr/>
            </a:pPr>
            <a:r>
              <a:rPr lang="fi-FI" sz="1000" b="1" dirty="0" smtClean="0">
                <a:solidFill>
                  <a:schemeClr val="tx1">
                    <a:lumMod val="75000"/>
                    <a:lumOff val="25000"/>
                  </a:schemeClr>
                </a:solidFill>
              </a:rPr>
              <a:t>suunnittelukokouksessa 18.5.2015</a:t>
            </a:r>
          </a:p>
          <a:p>
            <a:pPr marL="0" lvl="1" defTabSz="444500">
              <a:lnSpc>
                <a:spcPct val="90000"/>
              </a:lnSpc>
              <a:spcAft>
                <a:spcPct val="15000"/>
              </a:spcAft>
              <a:defRPr/>
            </a:pPr>
            <a:endParaRPr lang="fi-FI" sz="1000" dirty="0">
              <a:solidFill>
                <a:schemeClr val="tx1">
                  <a:lumMod val="75000"/>
                  <a:lumOff val="25000"/>
                </a:schemeClr>
              </a:solidFill>
            </a:endParaRPr>
          </a:p>
          <a:p>
            <a:pPr marL="0" lvl="1" defTabSz="444500">
              <a:lnSpc>
                <a:spcPct val="90000"/>
              </a:lnSpc>
              <a:spcAft>
                <a:spcPct val="15000"/>
              </a:spcAft>
              <a:defRPr/>
            </a:pPr>
            <a:r>
              <a:rPr lang="fi-FI" sz="1000" b="1" dirty="0">
                <a:solidFill>
                  <a:schemeClr val="tx1">
                    <a:lumMod val="75000"/>
                    <a:lumOff val="25000"/>
                  </a:schemeClr>
                </a:solidFill>
              </a:rPr>
              <a:t>Kaupungin tilaajan ja oman tuotannon johdon suunnittelutapaamiset 21.5., 6.8. ja 7.9.2015</a:t>
            </a:r>
          </a:p>
          <a:p>
            <a:pPr marL="0" lvl="1" defTabSz="444500">
              <a:lnSpc>
                <a:spcPct val="90000"/>
              </a:lnSpc>
              <a:spcAft>
                <a:spcPct val="15000"/>
              </a:spcAft>
              <a:defRPr/>
            </a:pPr>
            <a:r>
              <a:rPr lang="fi-FI" sz="1000" dirty="0">
                <a:solidFill>
                  <a:schemeClr val="tx1">
                    <a:lumMod val="75000"/>
                    <a:lumOff val="25000"/>
                  </a:schemeClr>
                </a:solidFill>
                <a:sym typeface="Wingdings" panose="05000000000000000000" pitchFamily="2" charset="2"/>
              </a:rPr>
              <a:t></a:t>
            </a:r>
            <a:r>
              <a:rPr lang="fi-FI" sz="1000" dirty="0">
                <a:solidFill>
                  <a:schemeClr val="tx1">
                    <a:lumMod val="75000"/>
                    <a:lumOff val="25000"/>
                  </a:schemeClr>
                </a:solidFill>
              </a:rPr>
              <a:t>isot tavoiteteemat:</a:t>
            </a:r>
          </a:p>
          <a:p>
            <a:pPr marL="0" lvl="1" defTabSz="444500">
              <a:lnSpc>
                <a:spcPct val="90000"/>
              </a:lnSpc>
              <a:spcAft>
                <a:spcPct val="15000"/>
              </a:spcAft>
              <a:defRPr/>
            </a:pPr>
            <a:r>
              <a:rPr lang="fi-FI" sz="1000" dirty="0">
                <a:solidFill>
                  <a:schemeClr val="tx1">
                    <a:lumMod val="75000"/>
                    <a:lumOff val="25000"/>
                  </a:schemeClr>
                </a:solidFill>
              </a:rPr>
              <a:t>1. aktiivinen tesomalainen, omahoidon ja itsepalveluasteen nostaminen</a:t>
            </a:r>
            <a:br>
              <a:rPr lang="fi-FI" sz="1000" dirty="0">
                <a:solidFill>
                  <a:schemeClr val="tx1">
                    <a:lumMod val="75000"/>
                    <a:lumOff val="25000"/>
                  </a:schemeClr>
                </a:solidFill>
              </a:rPr>
            </a:br>
            <a:r>
              <a:rPr lang="fi-FI" sz="1000" dirty="0">
                <a:solidFill>
                  <a:schemeClr val="tx1">
                    <a:lumMod val="75000"/>
                    <a:lumOff val="25000"/>
                  </a:schemeClr>
                </a:solidFill>
              </a:rPr>
              <a:t>2. väestön hyvinvointierojen vähentäminen, aluenäkökulma </a:t>
            </a:r>
            <a:br>
              <a:rPr lang="fi-FI" sz="1000" dirty="0">
                <a:solidFill>
                  <a:schemeClr val="tx1">
                    <a:lumMod val="75000"/>
                    <a:lumOff val="25000"/>
                  </a:schemeClr>
                </a:solidFill>
              </a:rPr>
            </a:br>
            <a:r>
              <a:rPr lang="fi-FI" sz="1000" dirty="0">
                <a:solidFill>
                  <a:schemeClr val="tx1">
                    <a:lumMod val="75000"/>
                    <a:lumOff val="25000"/>
                  </a:schemeClr>
                </a:solidFill>
              </a:rPr>
              <a:t>3. palvelujen sujuvuus ja saavutettavuus. </a:t>
            </a:r>
          </a:p>
          <a:p>
            <a:pPr marL="0" lvl="1" defTabSz="444500">
              <a:lnSpc>
                <a:spcPct val="90000"/>
              </a:lnSpc>
              <a:spcAft>
                <a:spcPct val="15000"/>
              </a:spcAft>
              <a:defRPr/>
            </a:pPr>
            <a:endParaRPr lang="fi-FI" sz="1000" b="1" dirty="0">
              <a:solidFill>
                <a:schemeClr val="tx1">
                  <a:lumMod val="75000"/>
                  <a:lumOff val="25000"/>
                </a:schemeClr>
              </a:solidFill>
            </a:endParaRPr>
          </a:p>
          <a:p>
            <a:pPr marL="0" lvl="1" defTabSz="444500">
              <a:lnSpc>
                <a:spcPct val="90000"/>
              </a:lnSpc>
              <a:spcAft>
                <a:spcPct val="15000"/>
              </a:spcAft>
              <a:defRPr/>
            </a:pPr>
            <a:r>
              <a:rPr lang="fi-FI" sz="1000" b="1" dirty="0">
                <a:solidFill>
                  <a:schemeClr val="tx1">
                    <a:lumMod val="75000"/>
                    <a:lumOff val="25000"/>
                  </a:schemeClr>
                </a:solidFill>
              </a:rPr>
              <a:t>Tesoman kirjaston, terveysaseman ja neuvolan henkilöstön tapaamiset, kesäkuu 2015</a:t>
            </a:r>
          </a:p>
          <a:p>
            <a:pPr marL="0" lvl="1" defTabSz="444500">
              <a:lnSpc>
                <a:spcPct val="90000"/>
              </a:lnSpc>
              <a:spcAft>
                <a:spcPct val="15000"/>
              </a:spcAft>
              <a:defRPr/>
            </a:pPr>
            <a:endParaRPr lang="fi-FI" sz="1000" dirty="0">
              <a:solidFill>
                <a:schemeClr val="tx1">
                  <a:lumMod val="75000"/>
                  <a:lumOff val="25000"/>
                </a:schemeClr>
              </a:solidFill>
            </a:endParaRPr>
          </a:p>
          <a:p>
            <a:pPr marL="0" lvl="1" defTabSz="444500">
              <a:lnSpc>
                <a:spcPct val="90000"/>
              </a:lnSpc>
              <a:spcAft>
                <a:spcPct val="15000"/>
              </a:spcAft>
              <a:defRPr/>
            </a:pPr>
            <a:r>
              <a:rPr lang="fi-FI" sz="1000" b="1" dirty="0">
                <a:solidFill>
                  <a:schemeClr val="tx1">
                    <a:lumMod val="75000"/>
                    <a:lumOff val="25000"/>
                  </a:schemeClr>
                </a:solidFill>
              </a:rPr>
              <a:t>Kaupungin henkilöstön suunnittelutilaisuus 13.8.2015</a:t>
            </a:r>
          </a:p>
          <a:p>
            <a:pPr marL="171450" lvl="1" indent="-171450" defTabSz="444500">
              <a:lnSpc>
                <a:spcPct val="90000"/>
              </a:lnSpc>
              <a:spcAft>
                <a:spcPct val="15000"/>
              </a:spcAft>
              <a:buFont typeface="Arial" panose="020B0604020202020204" pitchFamily="34" charset="0"/>
              <a:buChar char="•"/>
              <a:defRPr/>
            </a:pPr>
            <a:r>
              <a:rPr lang="fi-FI" sz="1000" dirty="0">
                <a:solidFill>
                  <a:schemeClr val="tx1">
                    <a:lumMod val="75000"/>
                    <a:lumOff val="25000"/>
                  </a:schemeClr>
                </a:solidFill>
              </a:rPr>
              <a:t>koko kaupungin henkilöstölle avoin infotilaisuus</a:t>
            </a:r>
          </a:p>
          <a:p>
            <a:pPr marL="171450" lvl="1" indent="-171450" defTabSz="444500">
              <a:lnSpc>
                <a:spcPct val="90000"/>
              </a:lnSpc>
              <a:spcAft>
                <a:spcPct val="15000"/>
              </a:spcAft>
              <a:buFont typeface="Arial" panose="020B0604020202020204" pitchFamily="34" charset="0"/>
              <a:buChar char="•"/>
              <a:defRPr/>
            </a:pPr>
            <a:r>
              <a:rPr lang="fi-FI" sz="1000" dirty="0">
                <a:solidFill>
                  <a:schemeClr val="tx1">
                    <a:lumMod val="75000"/>
                    <a:lumOff val="25000"/>
                  </a:schemeClr>
                </a:solidFill>
              </a:rPr>
              <a:t>hyvinvointikeskuksen ideointi, palveluntuottajien roolit, hyödyt ja riskit</a:t>
            </a:r>
          </a:p>
          <a:p>
            <a:pPr marL="171450" lvl="1" indent="-171450" defTabSz="444500">
              <a:lnSpc>
                <a:spcPct val="90000"/>
              </a:lnSpc>
              <a:spcAft>
                <a:spcPct val="15000"/>
              </a:spcAft>
              <a:buFont typeface="Arial" panose="020B0604020202020204" pitchFamily="34" charset="0"/>
              <a:buChar char="•"/>
              <a:defRPr/>
            </a:pPr>
            <a:r>
              <a:rPr lang="fi-FI" sz="1000" dirty="0" err="1">
                <a:solidFill>
                  <a:schemeClr val="tx1">
                    <a:lumMod val="75000"/>
                    <a:lumOff val="25000"/>
                  </a:schemeClr>
                </a:solidFill>
              </a:rPr>
              <a:t>fasilitaattorina</a:t>
            </a:r>
            <a:r>
              <a:rPr lang="fi-FI" sz="1000" dirty="0">
                <a:solidFill>
                  <a:schemeClr val="tx1">
                    <a:lumMod val="75000"/>
                    <a:lumOff val="25000"/>
                  </a:schemeClr>
                </a:solidFill>
              </a:rPr>
              <a:t> </a:t>
            </a:r>
            <a:r>
              <a:rPr lang="fi-FI" sz="1000" dirty="0" err="1">
                <a:solidFill>
                  <a:schemeClr val="tx1">
                    <a:lumMod val="75000"/>
                    <a:lumOff val="25000"/>
                  </a:schemeClr>
                </a:solidFill>
              </a:rPr>
              <a:t>Owal</a:t>
            </a:r>
            <a:r>
              <a:rPr lang="fi-FI" sz="1000" dirty="0">
                <a:solidFill>
                  <a:schemeClr val="tx1">
                    <a:lumMod val="75000"/>
                    <a:lumOff val="25000"/>
                  </a:schemeClr>
                </a:solidFill>
              </a:rPr>
              <a:t> Group Oy</a:t>
            </a:r>
            <a:br>
              <a:rPr lang="fi-FI" sz="1000" dirty="0">
                <a:solidFill>
                  <a:schemeClr val="tx1">
                    <a:lumMod val="75000"/>
                    <a:lumOff val="25000"/>
                  </a:schemeClr>
                </a:solidFill>
              </a:rPr>
            </a:br>
            <a:endParaRPr lang="fi-FI" sz="1000" dirty="0">
              <a:solidFill>
                <a:schemeClr val="tx1">
                  <a:lumMod val="75000"/>
                  <a:lumOff val="25000"/>
                </a:schemeClr>
              </a:solidFill>
            </a:endParaRPr>
          </a:p>
          <a:p>
            <a:pPr marL="0" lvl="1" defTabSz="444500">
              <a:lnSpc>
                <a:spcPct val="90000"/>
              </a:lnSpc>
              <a:spcAft>
                <a:spcPct val="15000"/>
              </a:spcAft>
              <a:defRPr/>
            </a:pPr>
            <a:r>
              <a:rPr lang="fi-FI" sz="1000" b="1" dirty="0">
                <a:solidFill>
                  <a:schemeClr val="tx1">
                    <a:lumMod val="75000"/>
                    <a:lumOff val="25000"/>
                  </a:schemeClr>
                </a:solidFill>
              </a:rPr>
              <a:t> Kaupungin henkilöstön suunnittelutilaisuus 26.8.2015 </a:t>
            </a:r>
          </a:p>
          <a:p>
            <a:pPr marL="171450" lvl="1" indent="-171450" defTabSz="444500">
              <a:lnSpc>
                <a:spcPct val="90000"/>
              </a:lnSpc>
              <a:spcAft>
                <a:spcPct val="15000"/>
              </a:spcAft>
              <a:buFont typeface="Arial" panose="020B0604020202020204" pitchFamily="34" charset="0"/>
              <a:buChar char="•"/>
              <a:defRPr/>
            </a:pPr>
            <a:r>
              <a:rPr lang="fi-FI" sz="1000" dirty="0">
                <a:solidFill>
                  <a:schemeClr val="tx1">
                    <a:lumMod val="75000"/>
                    <a:lumOff val="25000"/>
                  </a:schemeClr>
                </a:solidFill>
              </a:rPr>
              <a:t>keskustelua tavoitteista, sisällöistä ja tiloista, ja konkreettisia esityksiä hyvinvointikeskuksen toteutukseen. </a:t>
            </a:r>
          </a:p>
          <a:p>
            <a:pPr marL="171450" lvl="1" indent="-171450" defTabSz="444500">
              <a:lnSpc>
                <a:spcPct val="90000"/>
              </a:lnSpc>
              <a:spcAft>
                <a:spcPct val="15000"/>
              </a:spcAft>
              <a:buFont typeface="Arial" panose="020B0604020202020204" pitchFamily="34" charset="0"/>
              <a:buChar char="•"/>
              <a:defRPr/>
            </a:pPr>
            <a:r>
              <a:rPr lang="fi-FI" sz="1000" dirty="0" err="1">
                <a:solidFill>
                  <a:schemeClr val="tx1">
                    <a:lumMod val="75000"/>
                    <a:lumOff val="25000"/>
                  </a:schemeClr>
                </a:solidFill>
              </a:rPr>
              <a:t>fasilitaattorina</a:t>
            </a:r>
            <a:r>
              <a:rPr lang="fi-FI" sz="1000" dirty="0">
                <a:solidFill>
                  <a:schemeClr val="tx1">
                    <a:lumMod val="75000"/>
                    <a:lumOff val="25000"/>
                  </a:schemeClr>
                </a:solidFill>
              </a:rPr>
              <a:t> </a:t>
            </a:r>
            <a:r>
              <a:rPr lang="fi-FI" sz="1000" dirty="0" err="1">
                <a:solidFill>
                  <a:schemeClr val="tx1">
                    <a:lumMod val="75000"/>
                    <a:lumOff val="25000"/>
                  </a:schemeClr>
                </a:solidFill>
              </a:rPr>
              <a:t>Owal</a:t>
            </a:r>
            <a:r>
              <a:rPr lang="fi-FI" sz="1000" dirty="0">
                <a:solidFill>
                  <a:schemeClr val="tx1">
                    <a:lumMod val="75000"/>
                    <a:lumOff val="25000"/>
                  </a:schemeClr>
                </a:solidFill>
              </a:rPr>
              <a:t> Group </a:t>
            </a:r>
            <a:r>
              <a:rPr lang="fi-FI" sz="1000" dirty="0" smtClean="0">
                <a:solidFill>
                  <a:schemeClr val="tx1">
                    <a:lumMod val="75000"/>
                    <a:lumOff val="25000"/>
                  </a:schemeClr>
                </a:solidFill>
              </a:rPr>
              <a:t>Oy</a:t>
            </a:r>
          </a:p>
          <a:p>
            <a:pPr marL="171450" lvl="1" indent="-171450" defTabSz="444500">
              <a:lnSpc>
                <a:spcPct val="90000"/>
              </a:lnSpc>
              <a:spcAft>
                <a:spcPct val="15000"/>
              </a:spcAft>
              <a:buFont typeface="Arial" panose="020B0604020202020204" pitchFamily="34" charset="0"/>
              <a:buChar char="•"/>
              <a:defRPr/>
            </a:pPr>
            <a:endParaRPr lang="fi-FI" sz="1000" dirty="0">
              <a:solidFill>
                <a:schemeClr val="tx1">
                  <a:lumMod val="75000"/>
                  <a:lumOff val="25000"/>
                </a:schemeClr>
              </a:solidFill>
            </a:endParaRPr>
          </a:p>
          <a:p>
            <a:pPr marL="0" lvl="1" defTabSz="444500">
              <a:lnSpc>
                <a:spcPct val="90000"/>
              </a:lnSpc>
              <a:spcAft>
                <a:spcPct val="15000"/>
              </a:spcAft>
              <a:defRPr/>
            </a:pPr>
            <a:r>
              <a:rPr lang="fi-FI" sz="1200" b="1" i="1" dirty="0">
                <a:solidFill>
                  <a:schemeClr val="tx1">
                    <a:lumMod val="75000"/>
                    <a:lumOff val="25000"/>
                  </a:schemeClr>
                </a:solidFill>
              </a:rPr>
              <a:t>Hankinta-asiakirjojen valmistelu</a:t>
            </a:r>
            <a:r>
              <a:rPr lang="fi-FI" sz="1000" dirty="0">
                <a:solidFill>
                  <a:schemeClr val="tx1">
                    <a:lumMod val="75000"/>
                    <a:lumOff val="25000"/>
                  </a:schemeClr>
                </a:solidFill>
              </a:rPr>
              <a:t>, syksy 2015–  </a:t>
            </a:r>
          </a:p>
          <a:p>
            <a:pPr marL="0" lvl="1" defTabSz="444500">
              <a:lnSpc>
                <a:spcPct val="90000"/>
              </a:lnSpc>
              <a:spcAft>
                <a:spcPct val="15000"/>
              </a:spcAft>
              <a:defRPr/>
            </a:pPr>
            <a:r>
              <a:rPr lang="fi-FI" sz="1000" dirty="0">
                <a:solidFill>
                  <a:schemeClr val="tx1">
                    <a:lumMod val="75000"/>
                    <a:lumOff val="25000"/>
                  </a:schemeClr>
                </a:solidFill>
              </a:rPr>
              <a:t>Työpajat/</a:t>
            </a:r>
            <a:r>
              <a:rPr lang="fi-FI" sz="1000" dirty="0" err="1">
                <a:solidFill>
                  <a:schemeClr val="tx1">
                    <a:lumMod val="75000"/>
                    <a:lumOff val="25000"/>
                  </a:schemeClr>
                </a:solidFill>
              </a:rPr>
              <a:t>Vison</a:t>
            </a:r>
            <a:r>
              <a:rPr lang="fi-FI" sz="1000" dirty="0">
                <a:solidFill>
                  <a:schemeClr val="tx1">
                    <a:lumMod val="75000"/>
                    <a:lumOff val="25000"/>
                  </a:schemeClr>
                </a:solidFill>
              </a:rPr>
              <a:t> Alliance Partners Oy</a:t>
            </a:r>
          </a:p>
          <a:p>
            <a:pPr marL="171450" lvl="1" indent="-171450" defTabSz="444500">
              <a:lnSpc>
                <a:spcPct val="90000"/>
              </a:lnSpc>
              <a:spcAft>
                <a:spcPct val="15000"/>
              </a:spcAft>
              <a:buFontTx/>
              <a:buChar char="-"/>
              <a:defRPr/>
            </a:pPr>
            <a:r>
              <a:rPr lang="fi-FI" sz="1000" dirty="0">
                <a:solidFill>
                  <a:schemeClr val="tx1">
                    <a:lumMod val="75000"/>
                    <a:lumOff val="25000"/>
                  </a:schemeClr>
                </a:solidFill>
              </a:rPr>
              <a:t>16.11. ja 19.11.</a:t>
            </a:r>
          </a:p>
          <a:p>
            <a:pPr marL="171450" lvl="1" indent="-171450" defTabSz="444500">
              <a:lnSpc>
                <a:spcPct val="90000"/>
              </a:lnSpc>
              <a:spcAft>
                <a:spcPct val="15000"/>
              </a:spcAft>
              <a:buFontTx/>
              <a:buChar char="-"/>
              <a:defRPr/>
            </a:pPr>
            <a:r>
              <a:rPr lang="fi-FI" sz="1000" dirty="0">
                <a:solidFill>
                  <a:schemeClr val="tx1">
                    <a:lumMod val="75000"/>
                    <a:lumOff val="25000"/>
                  </a:schemeClr>
                </a:solidFill>
              </a:rPr>
              <a:t>27.11. Sopimus- ja toteutusmalli</a:t>
            </a:r>
          </a:p>
          <a:p>
            <a:pPr marL="171450" lvl="1" indent="-171450" defTabSz="444500">
              <a:lnSpc>
                <a:spcPct val="90000"/>
              </a:lnSpc>
              <a:spcAft>
                <a:spcPct val="15000"/>
              </a:spcAft>
              <a:buFontTx/>
              <a:buChar char="-"/>
              <a:defRPr/>
            </a:pPr>
            <a:r>
              <a:rPr lang="fi-FI" sz="1000" dirty="0">
                <a:solidFill>
                  <a:schemeClr val="tx1">
                    <a:lumMod val="75000"/>
                    <a:lumOff val="25000"/>
                  </a:schemeClr>
                </a:solidFill>
              </a:rPr>
              <a:t>7.12. Kaupallinen malli </a:t>
            </a:r>
          </a:p>
          <a:p>
            <a:pPr marL="171450" lvl="1" indent="-171450" defTabSz="444500">
              <a:lnSpc>
                <a:spcPct val="90000"/>
              </a:lnSpc>
              <a:spcAft>
                <a:spcPct val="15000"/>
              </a:spcAft>
              <a:buFontTx/>
              <a:buChar char="-"/>
              <a:defRPr/>
            </a:pPr>
            <a:r>
              <a:rPr lang="fi-FI" sz="1000" dirty="0">
                <a:solidFill>
                  <a:schemeClr val="tx1">
                    <a:lumMod val="75000"/>
                    <a:lumOff val="25000"/>
                  </a:schemeClr>
                </a:solidFill>
              </a:rPr>
              <a:t>15.12. Tilaajan ja tuotannon johdon perehdytys, toimintamalli ja kaupalliset ehdot</a:t>
            </a:r>
          </a:p>
          <a:p>
            <a:pPr marL="0" lvl="1" defTabSz="444500">
              <a:lnSpc>
                <a:spcPct val="90000"/>
              </a:lnSpc>
              <a:spcAft>
                <a:spcPct val="15000"/>
              </a:spcAft>
              <a:defRPr/>
            </a:pPr>
            <a:endParaRPr lang="fi-FI" sz="1200" b="1" i="1" dirty="0">
              <a:solidFill>
                <a:schemeClr val="tx1">
                  <a:lumMod val="75000"/>
                  <a:lumOff val="25000"/>
                </a:schemeClr>
              </a:solidFill>
            </a:endParaRPr>
          </a:p>
          <a:p>
            <a:pPr marL="0" lvl="1" defTabSz="444500">
              <a:lnSpc>
                <a:spcPct val="90000"/>
              </a:lnSpc>
              <a:spcAft>
                <a:spcPct val="15000"/>
              </a:spcAft>
              <a:defRPr/>
            </a:pPr>
            <a:r>
              <a:rPr lang="fi-FI" sz="1200" b="1" i="1" dirty="0">
                <a:solidFill>
                  <a:schemeClr val="tx1">
                    <a:lumMod val="75000"/>
                    <a:lumOff val="25000"/>
                  </a:schemeClr>
                </a:solidFill>
              </a:rPr>
              <a:t>Päätökset hyvinvointikeskuksen toteutusmallista</a:t>
            </a:r>
            <a:r>
              <a:rPr lang="fi-FI" sz="1000" dirty="0">
                <a:solidFill>
                  <a:schemeClr val="tx1">
                    <a:lumMod val="75000"/>
                    <a:lumOff val="25000"/>
                  </a:schemeClr>
                </a:solidFill>
              </a:rPr>
              <a:t>, </a:t>
            </a:r>
            <a:r>
              <a:rPr lang="fi-FI" sz="1000" dirty="0" smtClean="0">
                <a:solidFill>
                  <a:schemeClr val="tx1">
                    <a:lumMod val="75000"/>
                    <a:lumOff val="25000"/>
                  </a:schemeClr>
                </a:solidFill>
              </a:rPr>
              <a:t>01-02/2016 (palvelumallityön </a:t>
            </a:r>
            <a:r>
              <a:rPr lang="fi-FI" sz="1000" dirty="0" err="1" smtClean="0">
                <a:solidFill>
                  <a:schemeClr val="tx1">
                    <a:lumMod val="75000"/>
                    <a:lumOff val="25000"/>
                  </a:schemeClr>
                </a:solidFill>
              </a:rPr>
              <a:t>ohry</a:t>
            </a:r>
            <a:r>
              <a:rPr lang="fi-FI" sz="1000" dirty="0" smtClean="0">
                <a:solidFill>
                  <a:schemeClr val="tx1">
                    <a:lumMod val="75000"/>
                    <a:lumOff val="25000"/>
                  </a:schemeClr>
                </a:solidFill>
              </a:rPr>
              <a:t>, </a:t>
            </a:r>
            <a:r>
              <a:rPr lang="fi-FI" sz="1000" dirty="0" err="1" smtClean="0">
                <a:solidFill>
                  <a:schemeClr val="tx1">
                    <a:lumMod val="75000"/>
                    <a:lumOff val="25000"/>
                  </a:schemeClr>
                </a:solidFill>
              </a:rPr>
              <a:t>kohan</a:t>
            </a:r>
            <a:r>
              <a:rPr lang="fi-FI" sz="1000" dirty="0" smtClean="0">
                <a:solidFill>
                  <a:schemeClr val="tx1">
                    <a:lumMod val="75000"/>
                    <a:lumOff val="25000"/>
                  </a:schemeClr>
                </a:solidFill>
              </a:rPr>
              <a:t> </a:t>
            </a:r>
            <a:r>
              <a:rPr lang="fi-FI" sz="1000" dirty="0" err="1" smtClean="0">
                <a:solidFill>
                  <a:schemeClr val="tx1">
                    <a:lumMod val="75000"/>
                    <a:lumOff val="25000"/>
                  </a:schemeClr>
                </a:solidFill>
              </a:rPr>
              <a:t>jory</a:t>
            </a:r>
            <a:r>
              <a:rPr lang="fi-FI" sz="1000" dirty="0" smtClean="0">
                <a:solidFill>
                  <a:schemeClr val="tx1">
                    <a:lumMod val="75000"/>
                    <a:lumOff val="25000"/>
                  </a:schemeClr>
                </a:solidFill>
              </a:rPr>
              <a:t>, </a:t>
            </a:r>
            <a:r>
              <a:rPr lang="fi-FI" sz="1000" dirty="0" err="1" smtClean="0">
                <a:solidFill>
                  <a:schemeClr val="tx1">
                    <a:lumMod val="75000"/>
                    <a:lumOff val="25000"/>
                  </a:schemeClr>
                </a:solidFill>
              </a:rPr>
              <a:t>kh</a:t>
            </a:r>
            <a:r>
              <a:rPr lang="fi-FI" sz="1000" dirty="0" smtClean="0">
                <a:solidFill>
                  <a:schemeClr val="tx1">
                    <a:lumMod val="75000"/>
                    <a:lumOff val="25000"/>
                  </a:schemeClr>
                </a:solidFill>
              </a:rPr>
              <a:t>) </a:t>
            </a:r>
            <a:endParaRPr lang="fi-FI" sz="1000" dirty="0">
              <a:solidFill>
                <a:schemeClr val="tx1">
                  <a:lumMod val="75000"/>
                  <a:lumOff val="25000"/>
                </a:schemeClr>
              </a:solidFill>
            </a:endParaRPr>
          </a:p>
          <a:p>
            <a:pPr marL="171450" lvl="1" indent="-171450" defTabSz="444500">
              <a:lnSpc>
                <a:spcPct val="90000"/>
              </a:lnSpc>
              <a:spcAft>
                <a:spcPct val="15000"/>
              </a:spcAft>
              <a:buFont typeface="Arial" panose="020B0604020202020204" pitchFamily="34" charset="0"/>
              <a:buChar char="•"/>
              <a:defRPr/>
            </a:pPr>
            <a:endParaRPr lang="fi-FI" sz="1100" dirty="0">
              <a:solidFill>
                <a:schemeClr val="tx1">
                  <a:lumMod val="75000"/>
                  <a:lumOff val="25000"/>
                </a:schemeClr>
              </a:solidFill>
            </a:endParaRPr>
          </a:p>
          <a:p>
            <a:endParaRPr lang="fi-FI" dirty="0">
              <a:solidFill>
                <a:schemeClr val="tx1">
                  <a:lumMod val="75000"/>
                  <a:lumOff val="25000"/>
                </a:schemeClr>
              </a:solidFill>
            </a:endParaRPr>
          </a:p>
        </p:txBody>
      </p:sp>
      <p:sp>
        <p:nvSpPr>
          <p:cNvPr id="2" name="Alatunnisteen paikkamerkki 1"/>
          <p:cNvSpPr>
            <a:spLocks noGrp="1"/>
          </p:cNvSpPr>
          <p:nvPr>
            <p:ph type="ftr" sz="quarter" idx="11"/>
          </p:nvPr>
        </p:nvSpPr>
        <p:spPr/>
        <p:txBody>
          <a:bodyPr/>
          <a:lstStyle/>
          <a:p>
            <a:r>
              <a:rPr lang="fi-FI" dirty="0"/>
              <a:t>Tesoman hyvinvointikeskus-allianssi</a:t>
            </a:r>
          </a:p>
        </p:txBody>
      </p:sp>
      <p:sp>
        <p:nvSpPr>
          <p:cNvPr id="33" name="Dian numeron paikkamerkki 32"/>
          <p:cNvSpPr>
            <a:spLocks noGrp="1"/>
          </p:cNvSpPr>
          <p:nvPr>
            <p:ph type="sldNum" sz="quarter" idx="12"/>
          </p:nvPr>
        </p:nvSpPr>
        <p:spPr/>
        <p:txBody>
          <a:bodyPr/>
          <a:lstStyle/>
          <a:p>
            <a:fld id="{0E9EC09B-81EE-4D0F-8E4F-0F6E96E51DDF}" type="slidenum">
              <a:rPr lang="fi-FI" smtClean="0"/>
              <a:pPr/>
              <a:t>97</a:t>
            </a:fld>
            <a:endParaRPr lang="fi-FI" dirty="0"/>
          </a:p>
        </p:txBody>
      </p:sp>
      <p:sp>
        <p:nvSpPr>
          <p:cNvPr id="34" name="Otsikko 1"/>
          <p:cNvSpPr>
            <a:spLocks noGrp="1"/>
          </p:cNvSpPr>
          <p:nvPr>
            <p:ph type="title"/>
          </p:nvPr>
        </p:nvSpPr>
        <p:spPr>
          <a:xfrm>
            <a:off x="1063625" y="540022"/>
            <a:ext cx="10058400" cy="354917"/>
          </a:xfrm>
        </p:spPr>
        <p:txBody>
          <a:bodyPr>
            <a:normAutofit fontScale="90000"/>
          </a:bodyPr>
          <a:lstStyle/>
          <a:p>
            <a:r>
              <a:rPr lang="fi-FI" dirty="0" smtClean="0"/>
              <a:t>Tesoman hyvinvointikeskus</a:t>
            </a:r>
            <a:endParaRPr lang="fi-FI" dirty="0"/>
          </a:p>
        </p:txBody>
      </p:sp>
      <p:sp>
        <p:nvSpPr>
          <p:cNvPr id="35" name="Otsikko 1"/>
          <p:cNvSpPr txBox="1">
            <a:spLocks/>
          </p:cNvSpPr>
          <p:nvPr/>
        </p:nvSpPr>
        <p:spPr>
          <a:xfrm>
            <a:off x="1063625" y="788666"/>
            <a:ext cx="10058400" cy="383998"/>
          </a:xfrm>
          <a:prstGeom prst="rect">
            <a:avLst/>
          </a:prstGeom>
        </p:spPr>
        <p:txBody>
          <a:bodyPr vert="horz" lIns="91440" tIns="45720" rIns="91440" bIns="45720" rtlCol="0" anchor="b">
            <a:normAutofit fontScale="97500"/>
          </a:bodyPr>
          <a:lstStyle>
            <a:lvl1pPr marL="0" algn="l" defTabSz="914423" rtl="0" eaLnBrk="1" latinLnBrk="0" hangingPunct="1">
              <a:lnSpc>
                <a:spcPct val="85000"/>
              </a:lnSpc>
              <a:spcBef>
                <a:spcPct val="0"/>
              </a:spcBef>
              <a:buNone/>
              <a:defRPr sz="2400" kern="1200" spc="-50" baseline="0">
                <a:solidFill>
                  <a:schemeClr val="tx1">
                    <a:lumMod val="75000"/>
                    <a:lumOff val="25000"/>
                  </a:schemeClr>
                </a:solidFill>
                <a:latin typeface="+mj-lt"/>
                <a:ea typeface="+mj-ea"/>
                <a:cs typeface="+mj-cs"/>
              </a:defRPr>
            </a:lvl1pPr>
          </a:lstStyle>
          <a:p>
            <a:r>
              <a:rPr lang="fi-FI" altLang="fi-FI" sz="1600" b="1" i="1" dirty="0" smtClean="0">
                <a:latin typeface="Calibri" panose="020F0502020204030204"/>
              </a:rPr>
              <a:t>Kokemuksia kaupungin sisäisestä valmistelusta</a:t>
            </a:r>
            <a:endParaRPr lang="fi-FI" dirty="0"/>
          </a:p>
        </p:txBody>
      </p:sp>
      <p:sp>
        <p:nvSpPr>
          <p:cNvPr id="32" name="Pyöristetty suorakulmio 31"/>
          <p:cNvSpPr/>
          <p:nvPr/>
        </p:nvSpPr>
        <p:spPr bwMode="auto">
          <a:xfrm>
            <a:off x="1025473" y="2197370"/>
            <a:ext cx="1008063" cy="1035050"/>
          </a:xfrm>
          <a:prstGeom prst="roundRect">
            <a:avLst/>
          </a:prstGeom>
          <a:solidFill>
            <a:srgbClr val="D54B0B"/>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pPr algn="ctr"/>
            <a:endParaRPr lang="fi-FI" sz="1050" dirty="0" smtClean="0"/>
          </a:p>
          <a:p>
            <a:pPr algn="ctr"/>
            <a:endParaRPr lang="fi-FI" sz="1050" dirty="0"/>
          </a:p>
          <a:p>
            <a:pPr algn="ctr"/>
            <a:r>
              <a:rPr lang="fi-FI" sz="1050" dirty="0" smtClean="0"/>
              <a:t>Onnistumiset</a:t>
            </a:r>
            <a:endParaRPr lang="fi-FI" sz="1050" dirty="0"/>
          </a:p>
        </p:txBody>
      </p:sp>
      <p:sp>
        <p:nvSpPr>
          <p:cNvPr id="36" name="Suorakulmio 35">
            <a:hlinkClick r:id="rId2"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Tree>
    <p:extLst>
      <p:ext uri="{BB962C8B-B14F-4D97-AF65-F5344CB8AC3E}">
        <p14:creationId xmlns:p14="http://schemas.microsoft.com/office/powerpoint/2010/main" val="3731620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Leveä kaari 5"/>
          <p:cNvSpPr/>
          <p:nvPr/>
        </p:nvSpPr>
        <p:spPr>
          <a:xfrm rot="10800000">
            <a:off x="9387342" y="1378494"/>
            <a:ext cx="2524885" cy="2433139"/>
          </a:xfrm>
          <a:prstGeom prst="blockArc">
            <a:avLst>
              <a:gd name="adj1" fmla="val 10511259"/>
              <a:gd name="adj2" fmla="val 169457"/>
              <a:gd name="adj3" fmla="val 8651"/>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lumMod val="75000"/>
                  <a:lumOff val="25000"/>
                </a:schemeClr>
              </a:solidFill>
              <a:latin typeface="+mj-lt"/>
            </a:endParaRPr>
          </a:p>
        </p:txBody>
      </p:sp>
      <p:sp>
        <p:nvSpPr>
          <p:cNvPr id="44" name="Suorakulmio 43"/>
          <p:cNvSpPr/>
          <p:nvPr/>
        </p:nvSpPr>
        <p:spPr>
          <a:xfrm>
            <a:off x="8654194" y="1734713"/>
            <a:ext cx="1720870" cy="9430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b="1" dirty="0" smtClean="0">
                <a:solidFill>
                  <a:schemeClr val="tx1">
                    <a:lumMod val="75000"/>
                    <a:lumOff val="25000"/>
                  </a:schemeClr>
                </a:solidFill>
                <a:latin typeface="+mj-lt"/>
                <a:cs typeface="Lucida Sans Unicode" panose="020B0602030504020204" pitchFamily="34" charset="0"/>
              </a:rPr>
              <a:t>Lopullinen </a:t>
            </a:r>
          </a:p>
          <a:p>
            <a:pPr algn="ctr"/>
            <a:r>
              <a:rPr lang="fi-FI" sz="1400" b="1" dirty="0" smtClean="0">
                <a:solidFill>
                  <a:schemeClr val="tx1">
                    <a:lumMod val="75000"/>
                    <a:lumOff val="25000"/>
                  </a:schemeClr>
                </a:solidFill>
                <a:latin typeface="+mj-lt"/>
                <a:cs typeface="Lucida Sans Unicode" panose="020B0602030504020204" pitchFamily="34" charset="0"/>
              </a:rPr>
              <a:t>tarjouspyyntö</a:t>
            </a:r>
          </a:p>
          <a:p>
            <a:pPr algn="ctr"/>
            <a:r>
              <a:rPr lang="fi-FI" sz="1400" b="1" dirty="0" smtClean="0">
                <a:solidFill>
                  <a:schemeClr val="tx1">
                    <a:lumMod val="75000"/>
                    <a:lumOff val="25000"/>
                  </a:schemeClr>
                </a:solidFill>
                <a:latin typeface="+mj-lt"/>
                <a:cs typeface="Lucida Sans Unicode" panose="020B0602030504020204" pitchFamily="34" charset="0"/>
              </a:rPr>
              <a:t>22.6.</a:t>
            </a:r>
          </a:p>
        </p:txBody>
      </p:sp>
      <p:sp>
        <p:nvSpPr>
          <p:cNvPr id="40" name="Suorakulmio 39"/>
          <p:cNvSpPr/>
          <p:nvPr/>
        </p:nvSpPr>
        <p:spPr>
          <a:xfrm>
            <a:off x="4359003" y="2648089"/>
            <a:ext cx="1576398" cy="973876"/>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200">
                <a:solidFill>
                  <a:schemeClr val="tx1">
                    <a:lumMod val="75000"/>
                    <a:lumOff val="25000"/>
                  </a:schemeClr>
                </a:solidFill>
                <a:latin typeface="+mj-lt"/>
              </a:rPr>
              <a:t>Tarjoajien kommentit sopimusaineistosta ja kaupallisesta mallista 12.5. </a:t>
            </a:r>
            <a:endParaRPr lang="fi-FI" sz="2000" dirty="0">
              <a:solidFill>
                <a:schemeClr val="tx1">
                  <a:lumMod val="75000"/>
                  <a:lumOff val="25000"/>
                </a:schemeClr>
              </a:solidFill>
              <a:latin typeface="+mj-lt"/>
            </a:endParaRPr>
          </a:p>
        </p:txBody>
      </p:sp>
      <p:sp>
        <p:nvSpPr>
          <p:cNvPr id="5" name="Leveä kaari 4"/>
          <p:cNvSpPr/>
          <p:nvPr/>
        </p:nvSpPr>
        <p:spPr>
          <a:xfrm rot="10800000">
            <a:off x="442681" y="1473467"/>
            <a:ext cx="2524885" cy="2433139"/>
          </a:xfrm>
          <a:prstGeom prst="blockArc">
            <a:avLst>
              <a:gd name="adj1" fmla="val 10511259"/>
              <a:gd name="adj2" fmla="val 169457"/>
              <a:gd name="adj3" fmla="val 8651"/>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lumMod val="75000"/>
                  <a:lumOff val="25000"/>
                </a:schemeClr>
              </a:solidFill>
              <a:latin typeface="+mj-lt"/>
            </a:endParaRPr>
          </a:p>
        </p:txBody>
      </p:sp>
      <p:sp>
        <p:nvSpPr>
          <p:cNvPr id="10" name="Suorakulmio 9"/>
          <p:cNvSpPr/>
          <p:nvPr/>
        </p:nvSpPr>
        <p:spPr>
          <a:xfrm>
            <a:off x="2011820" y="1734714"/>
            <a:ext cx="1821370" cy="9430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b="1" dirty="0" err="1" smtClean="0">
                <a:solidFill>
                  <a:schemeClr val="tx1">
                    <a:lumMod val="75000"/>
                    <a:lumOff val="25000"/>
                  </a:schemeClr>
                </a:solidFill>
                <a:latin typeface="+mj-lt"/>
                <a:cs typeface="Lucida Sans Unicode" panose="020B0602030504020204" pitchFamily="34" charset="0"/>
              </a:rPr>
              <a:t>Osallistumis</a:t>
            </a:r>
            <a:r>
              <a:rPr lang="fi-FI" sz="1400" b="1" dirty="0" smtClean="0">
                <a:solidFill>
                  <a:schemeClr val="tx1">
                    <a:lumMod val="75000"/>
                    <a:lumOff val="25000"/>
                  </a:schemeClr>
                </a:solidFill>
                <a:latin typeface="+mj-lt"/>
                <a:cs typeface="Lucida Sans Unicode" panose="020B0602030504020204" pitchFamily="34" charset="0"/>
              </a:rPr>
              <a:t>-</a:t>
            </a:r>
          </a:p>
          <a:p>
            <a:pPr algn="ctr"/>
            <a:r>
              <a:rPr lang="fi-FI" sz="1400" b="1" dirty="0" smtClean="0">
                <a:solidFill>
                  <a:schemeClr val="tx1">
                    <a:lumMod val="75000"/>
                    <a:lumOff val="25000"/>
                  </a:schemeClr>
                </a:solidFill>
                <a:latin typeface="+mj-lt"/>
                <a:cs typeface="Lucida Sans Unicode" panose="020B0602030504020204" pitchFamily="34" charset="0"/>
              </a:rPr>
              <a:t>hakemukset</a:t>
            </a:r>
          </a:p>
          <a:p>
            <a:pPr algn="ctr"/>
            <a:r>
              <a:rPr lang="fi-FI" sz="1400" b="1" dirty="0" smtClean="0">
                <a:solidFill>
                  <a:schemeClr val="tx1">
                    <a:lumMod val="75000"/>
                    <a:lumOff val="25000"/>
                  </a:schemeClr>
                </a:solidFill>
                <a:latin typeface="+mj-lt"/>
                <a:cs typeface="Lucida Sans Unicode" panose="020B0602030504020204" pitchFamily="34" charset="0"/>
              </a:rPr>
              <a:t>25.4. (4 kpl)</a:t>
            </a:r>
          </a:p>
        </p:txBody>
      </p:sp>
      <p:sp>
        <p:nvSpPr>
          <p:cNvPr id="11" name="Suorakulmio 10"/>
          <p:cNvSpPr/>
          <p:nvPr/>
        </p:nvSpPr>
        <p:spPr>
          <a:xfrm>
            <a:off x="-19612" y="1737508"/>
            <a:ext cx="2038754" cy="943019"/>
          </a:xfrm>
          <a:prstGeom prst="rect">
            <a:avLst/>
          </a:prstGeom>
          <a:solidFill>
            <a:schemeClr val="accent1">
              <a:lumMod val="75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fi-FI" sz="1400" b="1" dirty="0" smtClean="0">
                <a:solidFill>
                  <a:schemeClr val="tx1">
                    <a:lumMod val="75000"/>
                    <a:lumOff val="25000"/>
                  </a:schemeClr>
                </a:solidFill>
                <a:latin typeface="+mj-lt"/>
                <a:cs typeface="Lucida Sans Unicode" panose="020B0602030504020204" pitchFamily="34" charset="0"/>
              </a:rPr>
              <a:t>Osallistumispyyntö</a:t>
            </a:r>
          </a:p>
          <a:p>
            <a:pPr algn="ctr"/>
            <a:r>
              <a:rPr lang="fi-FI" sz="1400" b="1" dirty="0" smtClean="0">
                <a:solidFill>
                  <a:schemeClr val="tx1">
                    <a:lumMod val="75000"/>
                    <a:lumOff val="25000"/>
                  </a:schemeClr>
                </a:solidFill>
                <a:latin typeface="+mj-lt"/>
                <a:cs typeface="Lucida Sans Unicode" panose="020B0602030504020204" pitchFamily="34" charset="0"/>
              </a:rPr>
              <a:t>31.3.</a:t>
            </a:r>
            <a:endParaRPr lang="fi-FI" sz="1400" b="1" dirty="0">
              <a:solidFill>
                <a:schemeClr val="tx1">
                  <a:lumMod val="75000"/>
                  <a:lumOff val="25000"/>
                </a:schemeClr>
              </a:solidFill>
              <a:latin typeface="+mj-lt"/>
              <a:cs typeface="Lucida Sans Unicode" panose="020B0602030504020204" pitchFamily="34" charset="0"/>
            </a:endParaRPr>
          </a:p>
        </p:txBody>
      </p:sp>
      <p:sp>
        <p:nvSpPr>
          <p:cNvPr id="12" name="Suorakulmio 11"/>
          <p:cNvSpPr/>
          <p:nvPr/>
        </p:nvSpPr>
        <p:spPr>
          <a:xfrm>
            <a:off x="4743983" y="1738564"/>
            <a:ext cx="1379678" cy="9391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b="1" dirty="0" smtClean="0">
                <a:solidFill>
                  <a:schemeClr val="tx1">
                    <a:lumMod val="75000"/>
                    <a:lumOff val="25000"/>
                  </a:schemeClr>
                </a:solidFill>
                <a:latin typeface="+mj-lt"/>
                <a:cs typeface="Lucida Sans Unicode" panose="020B0602030504020204" pitchFamily="34" charset="0"/>
              </a:rPr>
              <a:t>Neuvottelu-kutsu</a:t>
            </a:r>
          </a:p>
          <a:p>
            <a:pPr algn="ctr"/>
            <a:r>
              <a:rPr lang="fi-FI" sz="1400" b="1" dirty="0" smtClean="0">
                <a:solidFill>
                  <a:schemeClr val="tx1">
                    <a:lumMod val="75000"/>
                    <a:lumOff val="25000"/>
                  </a:schemeClr>
                </a:solidFill>
                <a:latin typeface="+mj-lt"/>
                <a:cs typeface="Lucida Sans Unicode" panose="020B0602030504020204" pitchFamily="34" charset="0"/>
              </a:rPr>
              <a:t>10.5.</a:t>
            </a:r>
          </a:p>
        </p:txBody>
      </p:sp>
      <p:sp>
        <p:nvSpPr>
          <p:cNvPr id="13" name="Suorakulmio 12"/>
          <p:cNvSpPr/>
          <p:nvPr/>
        </p:nvSpPr>
        <p:spPr>
          <a:xfrm>
            <a:off x="5992656" y="1738112"/>
            <a:ext cx="2816340" cy="93962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b="1" dirty="0" smtClean="0">
                <a:solidFill>
                  <a:schemeClr val="tx1">
                    <a:lumMod val="75000"/>
                    <a:lumOff val="25000"/>
                  </a:schemeClr>
                </a:solidFill>
                <a:latin typeface="+mj-lt"/>
                <a:cs typeface="Lucida Sans Unicode" panose="020B0602030504020204" pitchFamily="34" charset="0"/>
              </a:rPr>
              <a:t>  </a:t>
            </a:r>
            <a:r>
              <a:rPr lang="fi-FI" sz="1400" b="1" dirty="0" smtClean="0">
                <a:solidFill>
                  <a:schemeClr val="tx1">
                    <a:lumMod val="75000"/>
                    <a:lumOff val="25000"/>
                  </a:schemeClr>
                </a:solidFill>
                <a:latin typeface="+mj-lt"/>
                <a:cs typeface="Lucida Sans Unicode" panose="020B0602030504020204" pitchFamily="34" charset="0"/>
              </a:rPr>
              <a:t>Neuvottelut ja </a:t>
            </a:r>
          </a:p>
          <a:p>
            <a:pPr algn="ctr"/>
            <a:r>
              <a:rPr lang="fi-FI" sz="1400" b="1" dirty="0" smtClean="0">
                <a:solidFill>
                  <a:schemeClr val="tx1">
                    <a:lumMod val="75000"/>
                    <a:lumOff val="25000"/>
                  </a:schemeClr>
                </a:solidFill>
                <a:latin typeface="+mj-lt"/>
                <a:cs typeface="Lucida Sans Unicode" panose="020B0602030504020204" pitchFamily="34" charset="0"/>
              </a:rPr>
              <a:t>kehitystyöpajat</a:t>
            </a:r>
          </a:p>
        </p:txBody>
      </p:sp>
      <p:sp>
        <p:nvSpPr>
          <p:cNvPr id="14" name="Lovettu nuolenkärki 13"/>
          <p:cNvSpPr/>
          <p:nvPr/>
        </p:nvSpPr>
        <p:spPr>
          <a:xfrm>
            <a:off x="1779660" y="1738114"/>
            <a:ext cx="466685" cy="929958"/>
          </a:xfrm>
          <a:prstGeom prst="chevron">
            <a:avLst>
              <a:gd name="adj" fmla="val 4349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mtClean="0">
              <a:solidFill>
                <a:schemeClr val="tx1">
                  <a:lumMod val="75000"/>
                  <a:lumOff val="25000"/>
                </a:schemeClr>
              </a:solidFill>
              <a:latin typeface="+mj-lt"/>
            </a:endParaRPr>
          </a:p>
        </p:txBody>
      </p:sp>
      <p:sp>
        <p:nvSpPr>
          <p:cNvPr id="15" name="Lovettu nuolenkärki 14"/>
          <p:cNvSpPr/>
          <p:nvPr/>
        </p:nvSpPr>
        <p:spPr>
          <a:xfrm>
            <a:off x="5722995" y="1738112"/>
            <a:ext cx="543714" cy="942859"/>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mtClean="0">
              <a:solidFill>
                <a:schemeClr val="tx1">
                  <a:lumMod val="75000"/>
                  <a:lumOff val="25000"/>
                </a:schemeClr>
              </a:solidFill>
              <a:latin typeface="+mj-lt"/>
            </a:endParaRPr>
          </a:p>
        </p:txBody>
      </p:sp>
      <p:sp>
        <p:nvSpPr>
          <p:cNvPr id="16" name="Lovettu nuolenkärki 15"/>
          <p:cNvSpPr/>
          <p:nvPr/>
        </p:nvSpPr>
        <p:spPr>
          <a:xfrm>
            <a:off x="8563841" y="1730637"/>
            <a:ext cx="478222" cy="943914"/>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mtClean="0">
              <a:solidFill>
                <a:schemeClr val="tx1">
                  <a:lumMod val="75000"/>
                  <a:lumOff val="25000"/>
                </a:schemeClr>
              </a:solidFill>
              <a:latin typeface="+mj-lt"/>
            </a:endParaRPr>
          </a:p>
        </p:txBody>
      </p:sp>
      <p:sp>
        <p:nvSpPr>
          <p:cNvPr id="17" name="Suorakulmio 16"/>
          <p:cNvSpPr/>
          <p:nvPr/>
        </p:nvSpPr>
        <p:spPr>
          <a:xfrm flipH="1">
            <a:off x="6495926" y="2690037"/>
            <a:ext cx="51619" cy="2542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lumMod val="75000"/>
                  <a:lumOff val="25000"/>
                </a:schemeClr>
              </a:solidFill>
              <a:latin typeface="+mj-lt"/>
            </a:endParaRPr>
          </a:p>
        </p:txBody>
      </p:sp>
      <p:sp>
        <p:nvSpPr>
          <p:cNvPr id="18" name="Suorakulmio 17"/>
          <p:cNvSpPr/>
          <p:nvPr/>
        </p:nvSpPr>
        <p:spPr>
          <a:xfrm>
            <a:off x="9373950" y="3033823"/>
            <a:ext cx="1275836" cy="461666"/>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200" dirty="0">
                <a:solidFill>
                  <a:schemeClr val="tx1">
                    <a:lumMod val="75000"/>
                    <a:lumOff val="25000"/>
                  </a:schemeClr>
                </a:solidFill>
                <a:latin typeface="+mj-lt"/>
              </a:rPr>
              <a:t>Lisäkysymykset</a:t>
            </a:r>
          </a:p>
          <a:p>
            <a:r>
              <a:rPr lang="fi-FI" sz="1200" dirty="0">
                <a:solidFill>
                  <a:schemeClr val="tx1">
                    <a:lumMod val="75000"/>
                    <a:lumOff val="25000"/>
                  </a:schemeClr>
                </a:solidFill>
                <a:latin typeface="+mj-lt"/>
              </a:rPr>
              <a:t>10.8</a:t>
            </a:r>
          </a:p>
        </p:txBody>
      </p:sp>
      <p:sp>
        <p:nvSpPr>
          <p:cNvPr id="20" name="Suorakulmio 19"/>
          <p:cNvSpPr/>
          <p:nvPr/>
        </p:nvSpPr>
        <p:spPr>
          <a:xfrm>
            <a:off x="10839200" y="3033823"/>
            <a:ext cx="1151711" cy="461666"/>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200" dirty="0">
                <a:solidFill>
                  <a:schemeClr val="tx1">
                    <a:lumMod val="75000"/>
                    <a:lumOff val="25000"/>
                  </a:schemeClr>
                </a:solidFill>
                <a:latin typeface="+mj-lt"/>
              </a:rPr>
              <a:t>Vastaukset</a:t>
            </a:r>
          </a:p>
          <a:p>
            <a:r>
              <a:rPr lang="fi-FI" sz="1200" dirty="0">
                <a:solidFill>
                  <a:schemeClr val="tx1">
                    <a:lumMod val="75000"/>
                    <a:lumOff val="25000"/>
                  </a:schemeClr>
                </a:solidFill>
                <a:latin typeface="+mj-lt"/>
              </a:rPr>
              <a:t>19.8.</a:t>
            </a:r>
          </a:p>
        </p:txBody>
      </p:sp>
      <p:sp>
        <p:nvSpPr>
          <p:cNvPr id="22" name="Suorakulmio 21"/>
          <p:cNvSpPr/>
          <p:nvPr/>
        </p:nvSpPr>
        <p:spPr>
          <a:xfrm>
            <a:off x="8817747" y="4096593"/>
            <a:ext cx="1666165" cy="950519"/>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solidFill>
                  <a:schemeClr val="tx1">
                    <a:lumMod val="75000"/>
                    <a:lumOff val="25000"/>
                  </a:schemeClr>
                </a:solidFill>
                <a:latin typeface="+mj-lt"/>
              </a:rPr>
              <a:t>Tarjouspyyntö </a:t>
            </a:r>
            <a:r>
              <a:rPr lang="fi-FI" sz="1200" dirty="0" smtClean="0">
                <a:solidFill>
                  <a:schemeClr val="tx1">
                    <a:lumMod val="75000"/>
                    <a:lumOff val="25000"/>
                  </a:schemeClr>
                </a:solidFill>
                <a:latin typeface="+mj-lt"/>
              </a:rPr>
              <a:t>                                          kommenteille </a:t>
            </a:r>
            <a:r>
              <a:rPr lang="fi-FI" sz="1200" dirty="0">
                <a:solidFill>
                  <a:schemeClr val="tx1">
                    <a:lumMod val="75000"/>
                    <a:lumOff val="25000"/>
                  </a:schemeClr>
                </a:solidFill>
                <a:latin typeface="+mj-lt"/>
              </a:rPr>
              <a:t>15.6.</a:t>
            </a:r>
          </a:p>
        </p:txBody>
      </p:sp>
      <p:sp>
        <p:nvSpPr>
          <p:cNvPr id="23" name="Tekstiruutu 22"/>
          <p:cNvSpPr txBox="1"/>
          <p:nvPr/>
        </p:nvSpPr>
        <p:spPr>
          <a:xfrm>
            <a:off x="3485180" y="1265218"/>
            <a:ext cx="1468873" cy="461665"/>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i-FI"/>
            </a:defPPr>
            <a:lvl1pPr>
              <a:defRPr sz="1200">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i-FI" dirty="0">
                <a:solidFill>
                  <a:schemeClr val="tx1">
                    <a:lumMod val="75000"/>
                    <a:lumOff val="25000"/>
                  </a:schemeClr>
                </a:solidFill>
              </a:rPr>
              <a:t>Allianssineuvottelu-</a:t>
            </a:r>
          </a:p>
          <a:p>
            <a:r>
              <a:rPr lang="fi-FI" dirty="0">
                <a:solidFill>
                  <a:schemeClr val="tx1">
                    <a:lumMod val="75000"/>
                    <a:lumOff val="25000"/>
                  </a:schemeClr>
                </a:solidFill>
              </a:rPr>
              <a:t>valmennus tilaajalle</a:t>
            </a:r>
          </a:p>
        </p:txBody>
      </p:sp>
      <p:sp>
        <p:nvSpPr>
          <p:cNvPr id="24" name="Viisikulmio 23"/>
          <p:cNvSpPr/>
          <p:nvPr/>
        </p:nvSpPr>
        <p:spPr>
          <a:xfrm>
            <a:off x="41004" y="5077163"/>
            <a:ext cx="9327252" cy="1202723"/>
          </a:xfrm>
          <a:prstGeom prst="homePlate">
            <a:avLst>
              <a:gd name="adj" fmla="val 31665"/>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200" b="1" dirty="0">
              <a:solidFill>
                <a:schemeClr val="tx1">
                  <a:lumMod val="75000"/>
                  <a:lumOff val="25000"/>
                </a:schemeClr>
              </a:solidFill>
              <a:latin typeface="+mj-lt"/>
            </a:endParaRPr>
          </a:p>
        </p:txBody>
      </p:sp>
      <p:sp>
        <p:nvSpPr>
          <p:cNvPr id="25" name="Tekstiruutu 24"/>
          <p:cNvSpPr txBox="1"/>
          <p:nvPr/>
        </p:nvSpPr>
        <p:spPr>
          <a:xfrm>
            <a:off x="79736" y="5271643"/>
            <a:ext cx="5084240" cy="1200329"/>
          </a:xfrm>
          <a:prstGeom prst="rect">
            <a:avLst/>
          </a:prstGeom>
          <a:noFill/>
        </p:spPr>
        <p:txBody>
          <a:bodyPr wrap="square" rtlCol="0">
            <a:spAutoFit/>
          </a:bodyPr>
          <a:lstStyle/>
          <a:p>
            <a:pPr marL="171450" indent="-171450">
              <a:buFont typeface="Arial" panose="020B0604020202020204" pitchFamily="34" charset="0"/>
              <a:buChar char="•"/>
            </a:pPr>
            <a:r>
              <a:rPr lang="fi-FI" sz="1200" dirty="0">
                <a:latin typeface="+mj-lt"/>
              </a:rPr>
              <a:t>Asukkaiden osallistaminen: jalkautuminen </a:t>
            </a:r>
            <a:r>
              <a:rPr lang="fi-FI" sz="1200" dirty="0" err="1">
                <a:latin typeface="+mj-lt"/>
              </a:rPr>
              <a:t>Tesomalle</a:t>
            </a:r>
            <a:endParaRPr lang="fi-FI" sz="1200" dirty="0">
              <a:latin typeface="+mj-lt"/>
            </a:endParaRPr>
          </a:p>
          <a:p>
            <a:pPr marL="171450" indent="-171450">
              <a:buFont typeface="Arial" panose="020B0604020202020204" pitchFamily="34" charset="0"/>
              <a:buChar char="•"/>
            </a:pPr>
            <a:r>
              <a:rPr lang="fi-FI" sz="1200" dirty="0" smtClean="0">
                <a:latin typeface="+mj-lt"/>
              </a:rPr>
              <a:t>Henkilöstösuunnitelman valmistelu</a:t>
            </a:r>
            <a:endParaRPr lang="fi-FI" sz="1200" dirty="0">
              <a:latin typeface="+mj-lt"/>
            </a:endParaRPr>
          </a:p>
          <a:p>
            <a:pPr marL="171450" indent="-171450">
              <a:buFont typeface="Arial" panose="020B0604020202020204" pitchFamily="34" charset="0"/>
              <a:buChar char="•"/>
            </a:pPr>
            <a:r>
              <a:rPr lang="fi-FI" sz="1200" dirty="0">
                <a:latin typeface="+mj-lt"/>
              </a:rPr>
              <a:t>Vaikuttavuuden </a:t>
            </a:r>
            <a:r>
              <a:rPr lang="fi-FI" sz="1200" dirty="0" smtClean="0">
                <a:latin typeface="+mj-lt"/>
              </a:rPr>
              <a:t>kaupunkitasoinen kehittäminen ja sen seuranta</a:t>
            </a:r>
            <a:endParaRPr lang="fi-FI" sz="1200" dirty="0">
              <a:latin typeface="+mj-lt"/>
            </a:endParaRPr>
          </a:p>
          <a:p>
            <a:pPr marL="171450" indent="-171450">
              <a:buFont typeface="Arial" panose="020B0604020202020204" pitchFamily="34" charset="0"/>
              <a:buChar char="•"/>
            </a:pPr>
            <a:r>
              <a:rPr lang="fi-FI" sz="1200" dirty="0" smtClean="0">
                <a:latin typeface="+mj-lt"/>
              </a:rPr>
              <a:t>Muutosjohtaminen yhdessä oman tuotannon kanssa</a:t>
            </a:r>
          </a:p>
          <a:p>
            <a:pPr marL="171450" indent="-171450">
              <a:buFont typeface="Arial" panose="020B0604020202020204" pitchFamily="34" charset="0"/>
              <a:buChar char="•"/>
            </a:pPr>
            <a:r>
              <a:rPr lang="fi-FI" sz="1200" dirty="0">
                <a:latin typeface="+mj-lt"/>
              </a:rPr>
              <a:t>Tuki- ja ohjauspalveluiden kartoittaminen</a:t>
            </a:r>
          </a:p>
          <a:p>
            <a:endParaRPr lang="fi-FI" sz="1200" dirty="0">
              <a:latin typeface="+mj-lt"/>
            </a:endParaRPr>
          </a:p>
        </p:txBody>
      </p:sp>
      <p:sp>
        <p:nvSpPr>
          <p:cNvPr id="26" name="Tekstiruutu 25"/>
          <p:cNvSpPr txBox="1"/>
          <p:nvPr/>
        </p:nvSpPr>
        <p:spPr>
          <a:xfrm>
            <a:off x="4322309" y="5423421"/>
            <a:ext cx="4652384" cy="830997"/>
          </a:xfrm>
          <a:prstGeom prst="rect">
            <a:avLst/>
          </a:prstGeom>
          <a:noFill/>
        </p:spPr>
        <p:txBody>
          <a:bodyPr wrap="square" rtlCol="0">
            <a:spAutoFit/>
          </a:bodyPr>
          <a:lstStyle/>
          <a:p>
            <a:pPr marL="171450" indent="-171450">
              <a:buFont typeface="Arial" panose="020B0604020202020204" pitchFamily="34" charset="0"/>
              <a:buChar char="•"/>
            </a:pPr>
            <a:r>
              <a:rPr lang="fi-FI" sz="1200" dirty="0">
                <a:solidFill>
                  <a:schemeClr val="tx1">
                    <a:lumMod val="75000"/>
                    <a:lumOff val="25000"/>
                  </a:schemeClr>
                </a:solidFill>
                <a:latin typeface="+mj-lt"/>
              </a:rPr>
              <a:t>Asiakirjojen valmistelu mm. vertailuperusteet ja sopimus</a:t>
            </a:r>
          </a:p>
          <a:p>
            <a:pPr marL="171450" indent="-171450">
              <a:buFont typeface="Arial" panose="020B0604020202020204" pitchFamily="34" charset="0"/>
              <a:buChar char="•"/>
            </a:pPr>
            <a:r>
              <a:rPr lang="fi-FI" sz="1200" dirty="0" smtClean="0">
                <a:solidFill>
                  <a:schemeClr val="tx1">
                    <a:lumMod val="75000"/>
                    <a:lumOff val="25000"/>
                  </a:schemeClr>
                </a:solidFill>
                <a:latin typeface="+mj-lt"/>
              </a:rPr>
              <a:t>Kustannusten selvitystyö hankinnan laajuuden määrittämiseksi</a:t>
            </a:r>
            <a:endParaRPr lang="fi-FI" sz="1200" dirty="0">
              <a:solidFill>
                <a:schemeClr val="tx1">
                  <a:lumMod val="75000"/>
                  <a:lumOff val="25000"/>
                </a:schemeClr>
              </a:solidFill>
              <a:latin typeface="+mj-lt"/>
            </a:endParaRPr>
          </a:p>
          <a:p>
            <a:pPr marL="171450" indent="-171450">
              <a:buFont typeface="Arial" panose="020B0604020202020204" pitchFamily="34" charset="0"/>
              <a:buChar char="•"/>
            </a:pPr>
            <a:r>
              <a:rPr lang="fi-FI" sz="1200" dirty="0">
                <a:solidFill>
                  <a:schemeClr val="tx1">
                    <a:lumMod val="75000"/>
                    <a:lumOff val="25000"/>
                  </a:schemeClr>
                </a:solidFill>
                <a:latin typeface="+mj-lt"/>
              </a:rPr>
              <a:t>Poliittisen päätöksenteon </a:t>
            </a:r>
            <a:r>
              <a:rPr lang="fi-FI" sz="1200" dirty="0" smtClean="0">
                <a:solidFill>
                  <a:schemeClr val="tx1">
                    <a:lumMod val="75000"/>
                    <a:lumOff val="25000"/>
                  </a:schemeClr>
                </a:solidFill>
                <a:latin typeface="+mj-lt"/>
              </a:rPr>
              <a:t>valmistelu</a:t>
            </a:r>
          </a:p>
          <a:p>
            <a:pPr marL="171450" indent="-171450">
              <a:buFont typeface="Arial" panose="020B0604020202020204" pitchFamily="34" charset="0"/>
              <a:buChar char="•"/>
            </a:pPr>
            <a:r>
              <a:rPr lang="fi-FI" sz="1200" dirty="0" smtClean="0">
                <a:solidFill>
                  <a:schemeClr val="tx1">
                    <a:lumMod val="75000"/>
                    <a:lumOff val="25000"/>
                  </a:schemeClr>
                </a:solidFill>
                <a:latin typeface="+mj-lt"/>
              </a:rPr>
              <a:t>Tesoman elinkaarikorttelin suunnittelu</a:t>
            </a:r>
            <a:endParaRPr lang="fi-FI" sz="1200" dirty="0">
              <a:solidFill>
                <a:schemeClr val="tx1">
                  <a:lumMod val="75000"/>
                  <a:lumOff val="25000"/>
                </a:schemeClr>
              </a:solidFill>
              <a:latin typeface="+mj-lt"/>
            </a:endParaRPr>
          </a:p>
        </p:txBody>
      </p:sp>
      <p:sp>
        <p:nvSpPr>
          <p:cNvPr id="28" name="Tekstiruutu 27"/>
          <p:cNvSpPr txBox="1"/>
          <p:nvPr/>
        </p:nvSpPr>
        <p:spPr>
          <a:xfrm>
            <a:off x="97986" y="2838107"/>
            <a:ext cx="1545760" cy="718195"/>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i-FI"/>
            </a:defPPr>
            <a:lvl1pPr>
              <a:defRPr sz="1200">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i-FI" dirty="0">
                <a:solidFill>
                  <a:schemeClr val="tx1">
                    <a:lumMod val="75000"/>
                    <a:lumOff val="25000"/>
                  </a:schemeClr>
                </a:solidFill>
              </a:rPr>
              <a:t>Hankintainfo ja </a:t>
            </a:r>
            <a:br>
              <a:rPr lang="fi-FI" dirty="0">
                <a:solidFill>
                  <a:schemeClr val="tx1">
                    <a:lumMod val="75000"/>
                    <a:lumOff val="25000"/>
                  </a:schemeClr>
                </a:solidFill>
              </a:rPr>
            </a:br>
            <a:r>
              <a:rPr lang="fi-FI" dirty="0">
                <a:solidFill>
                  <a:schemeClr val="tx1">
                    <a:lumMod val="75000"/>
                    <a:lumOff val="25000"/>
                  </a:schemeClr>
                </a:solidFill>
              </a:rPr>
              <a:t>asiakirjojen julkaisu </a:t>
            </a:r>
            <a:br>
              <a:rPr lang="fi-FI" dirty="0">
                <a:solidFill>
                  <a:schemeClr val="tx1">
                    <a:lumMod val="75000"/>
                    <a:lumOff val="25000"/>
                  </a:schemeClr>
                </a:solidFill>
              </a:rPr>
            </a:br>
            <a:r>
              <a:rPr lang="fi-FI" dirty="0" smtClean="0">
                <a:solidFill>
                  <a:schemeClr val="tx1">
                    <a:lumMod val="75000"/>
                    <a:lumOff val="25000"/>
                  </a:schemeClr>
                </a:solidFill>
              </a:rPr>
              <a:t>kommenteille 8.4</a:t>
            </a:r>
            <a:r>
              <a:rPr lang="fi-FI" dirty="0">
                <a:solidFill>
                  <a:schemeClr val="tx1">
                    <a:lumMod val="75000"/>
                    <a:lumOff val="25000"/>
                  </a:schemeClr>
                </a:solidFill>
              </a:rPr>
              <a:t>.</a:t>
            </a:r>
          </a:p>
        </p:txBody>
      </p:sp>
      <p:sp>
        <p:nvSpPr>
          <p:cNvPr id="30" name="Tekstiruutu 29"/>
          <p:cNvSpPr txBox="1"/>
          <p:nvPr/>
        </p:nvSpPr>
        <p:spPr>
          <a:xfrm>
            <a:off x="1094461" y="3673392"/>
            <a:ext cx="1503654" cy="646331"/>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i-FI"/>
            </a:defPPr>
            <a:lvl1pPr>
              <a:defRPr sz="1200">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i-FI" dirty="0" smtClean="0">
                <a:solidFill>
                  <a:schemeClr val="tx1">
                    <a:lumMod val="75000"/>
                    <a:lumOff val="25000"/>
                  </a:schemeClr>
                </a:solidFill>
              </a:rPr>
              <a:t>Lisäkysymykset 12.4</a:t>
            </a:r>
            <a:r>
              <a:rPr lang="fi-FI" dirty="0">
                <a:solidFill>
                  <a:schemeClr val="tx1">
                    <a:lumMod val="75000"/>
                    <a:lumOff val="25000"/>
                  </a:schemeClr>
                </a:solidFill>
              </a:rPr>
              <a:t>. </a:t>
            </a:r>
          </a:p>
          <a:p>
            <a:r>
              <a:rPr lang="fi-FI" dirty="0">
                <a:solidFill>
                  <a:schemeClr val="tx1">
                    <a:lumMod val="75000"/>
                    <a:lumOff val="25000"/>
                  </a:schemeClr>
                </a:solidFill>
              </a:rPr>
              <a:t>(n.10-15 kpl)</a:t>
            </a:r>
          </a:p>
        </p:txBody>
      </p:sp>
      <p:sp>
        <p:nvSpPr>
          <p:cNvPr id="32" name="Tekstiruutu 31"/>
          <p:cNvSpPr txBox="1"/>
          <p:nvPr/>
        </p:nvSpPr>
        <p:spPr>
          <a:xfrm>
            <a:off x="2117652" y="2866916"/>
            <a:ext cx="1628063" cy="646331"/>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i-FI"/>
            </a:defPPr>
            <a:lvl1pPr>
              <a:defRPr sz="1200">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i-FI" dirty="0">
                <a:solidFill>
                  <a:schemeClr val="tx1">
                    <a:lumMod val="75000"/>
                    <a:lumOff val="25000"/>
                  </a:schemeClr>
                </a:solidFill>
              </a:rPr>
              <a:t>Korjattu tarjousmateriaali kommenteille 18.-24.4.</a:t>
            </a:r>
          </a:p>
        </p:txBody>
      </p:sp>
      <p:sp>
        <p:nvSpPr>
          <p:cNvPr id="33" name="Suorakulmio 32"/>
          <p:cNvSpPr/>
          <p:nvPr/>
        </p:nvSpPr>
        <p:spPr>
          <a:xfrm>
            <a:off x="107847" y="5067638"/>
            <a:ext cx="8455993" cy="307777"/>
          </a:xfrm>
          <a:prstGeom prst="rect">
            <a:avLst/>
          </a:prstGeom>
        </p:spPr>
        <p:txBody>
          <a:bodyPr wrap="square">
            <a:spAutoFit/>
          </a:bodyPr>
          <a:lstStyle/>
          <a:p>
            <a:r>
              <a:rPr lang="fi-FI" sz="1400" b="1" dirty="0" smtClean="0">
                <a:solidFill>
                  <a:schemeClr val="tx1">
                    <a:lumMod val="75000"/>
                    <a:lumOff val="25000"/>
                  </a:schemeClr>
                </a:solidFill>
                <a:latin typeface="+mj-lt"/>
                <a:cs typeface="Lucida Sans Unicode" panose="020B0602030504020204" pitchFamily="34" charset="0"/>
              </a:rPr>
              <a:t>Kehittämisen osaprosessit hankinnan aikana</a:t>
            </a:r>
            <a:endParaRPr lang="fi-FI" sz="1400" b="1" dirty="0">
              <a:solidFill>
                <a:schemeClr val="tx1">
                  <a:lumMod val="75000"/>
                  <a:lumOff val="25000"/>
                </a:schemeClr>
              </a:solidFill>
              <a:latin typeface="+mj-lt"/>
              <a:cs typeface="Lucida Sans Unicode" panose="020B0602030504020204" pitchFamily="34" charset="0"/>
            </a:endParaRPr>
          </a:p>
        </p:txBody>
      </p:sp>
      <p:sp>
        <p:nvSpPr>
          <p:cNvPr id="34" name="Suorakulmio 33"/>
          <p:cNvSpPr/>
          <p:nvPr/>
        </p:nvSpPr>
        <p:spPr>
          <a:xfrm>
            <a:off x="3700705" y="1734714"/>
            <a:ext cx="1145976" cy="94302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b="1" dirty="0" smtClean="0">
                <a:solidFill>
                  <a:schemeClr val="tx1">
                    <a:lumMod val="75000"/>
                    <a:lumOff val="25000"/>
                  </a:schemeClr>
                </a:solidFill>
                <a:latin typeface="+mj-lt"/>
                <a:cs typeface="Lucida Sans Unicode" panose="020B0602030504020204" pitchFamily="34" charset="0"/>
              </a:rPr>
              <a:t>  </a:t>
            </a:r>
            <a:r>
              <a:rPr lang="fi-FI" sz="1400" b="1" dirty="0" err="1" smtClean="0">
                <a:solidFill>
                  <a:schemeClr val="tx1">
                    <a:lumMod val="75000"/>
                    <a:lumOff val="25000"/>
                  </a:schemeClr>
                </a:solidFill>
                <a:latin typeface="+mj-lt"/>
                <a:cs typeface="Lucida Sans Unicode" panose="020B0602030504020204" pitchFamily="34" charset="0"/>
              </a:rPr>
              <a:t>KH:n</a:t>
            </a:r>
            <a:r>
              <a:rPr lang="fi-FI" sz="1400" b="1" dirty="0" smtClean="0">
                <a:solidFill>
                  <a:schemeClr val="tx1">
                    <a:lumMod val="75000"/>
                    <a:lumOff val="25000"/>
                  </a:schemeClr>
                </a:solidFill>
                <a:latin typeface="+mj-lt"/>
                <a:cs typeface="Lucida Sans Unicode" panose="020B0602030504020204" pitchFamily="34" charset="0"/>
              </a:rPr>
              <a:t> päätös </a:t>
            </a:r>
          </a:p>
          <a:p>
            <a:pPr algn="ctr"/>
            <a:r>
              <a:rPr lang="fi-FI" sz="1400" b="1" dirty="0" smtClean="0">
                <a:solidFill>
                  <a:schemeClr val="tx1">
                    <a:lumMod val="75000"/>
                    <a:lumOff val="25000"/>
                  </a:schemeClr>
                </a:solidFill>
                <a:latin typeface="+mj-lt"/>
                <a:cs typeface="Lucida Sans Unicode" panose="020B0602030504020204" pitchFamily="34" charset="0"/>
              </a:rPr>
              <a:t>valituista</a:t>
            </a:r>
            <a:br>
              <a:rPr lang="fi-FI" sz="1400" b="1" dirty="0" smtClean="0">
                <a:solidFill>
                  <a:schemeClr val="tx1">
                    <a:lumMod val="75000"/>
                    <a:lumOff val="25000"/>
                  </a:schemeClr>
                </a:solidFill>
                <a:latin typeface="+mj-lt"/>
                <a:cs typeface="Lucida Sans Unicode" panose="020B0602030504020204" pitchFamily="34" charset="0"/>
              </a:rPr>
            </a:br>
            <a:r>
              <a:rPr lang="fi-FI" sz="1400" b="1" dirty="0" smtClean="0">
                <a:solidFill>
                  <a:schemeClr val="tx1">
                    <a:lumMod val="75000"/>
                    <a:lumOff val="25000"/>
                  </a:schemeClr>
                </a:solidFill>
                <a:latin typeface="+mj-lt"/>
                <a:cs typeface="Lucida Sans Unicode" panose="020B0602030504020204" pitchFamily="34" charset="0"/>
              </a:rPr>
              <a:t>9.5.</a:t>
            </a:r>
          </a:p>
        </p:txBody>
      </p:sp>
      <p:sp>
        <p:nvSpPr>
          <p:cNvPr id="35" name="Lovettu nuolenkärki 34"/>
          <p:cNvSpPr/>
          <p:nvPr/>
        </p:nvSpPr>
        <p:spPr>
          <a:xfrm>
            <a:off x="3457275" y="1741701"/>
            <a:ext cx="498013" cy="939270"/>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mtClean="0">
              <a:solidFill>
                <a:schemeClr val="tx1">
                  <a:lumMod val="75000"/>
                  <a:lumOff val="25000"/>
                </a:schemeClr>
              </a:solidFill>
              <a:latin typeface="+mj-lt"/>
            </a:endParaRPr>
          </a:p>
        </p:txBody>
      </p:sp>
      <p:sp>
        <p:nvSpPr>
          <p:cNvPr id="36" name="Lovettu nuolenkärki 35"/>
          <p:cNvSpPr/>
          <p:nvPr/>
        </p:nvSpPr>
        <p:spPr>
          <a:xfrm>
            <a:off x="4597674" y="1735005"/>
            <a:ext cx="498013" cy="939545"/>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mtClean="0">
              <a:solidFill>
                <a:schemeClr val="tx1">
                  <a:lumMod val="75000"/>
                  <a:lumOff val="25000"/>
                </a:schemeClr>
              </a:solidFill>
              <a:latin typeface="+mj-lt"/>
            </a:endParaRPr>
          </a:p>
        </p:txBody>
      </p:sp>
      <p:sp>
        <p:nvSpPr>
          <p:cNvPr id="38" name="Suorakulmio 37">
            <a:hlinkClick r:id="rId2" action="ppaction://hlinksldjump"/>
          </p:cNvPr>
          <p:cNvSpPr/>
          <p:nvPr/>
        </p:nvSpPr>
        <p:spPr>
          <a:xfrm>
            <a:off x="6193676" y="2666196"/>
            <a:ext cx="2624072" cy="2775332"/>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fi-FI" sz="1200" b="1" dirty="0">
                <a:solidFill>
                  <a:schemeClr val="tx1">
                    <a:lumMod val="75000"/>
                    <a:lumOff val="25000"/>
                  </a:schemeClr>
                </a:solidFill>
                <a:latin typeface="+mj-lt"/>
              </a:rPr>
              <a:t>Sopimusneuvottelut  16.5. ja 18.5</a:t>
            </a:r>
            <a:r>
              <a:rPr lang="fi-FI" sz="1200" dirty="0">
                <a:solidFill>
                  <a:schemeClr val="tx1">
                    <a:lumMod val="75000"/>
                    <a:lumOff val="25000"/>
                  </a:schemeClr>
                </a:solidFill>
                <a:latin typeface="+mj-lt"/>
              </a:rPr>
              <a:t>. </a:t>
            </a:r>
            <a:br>
              <a:rPr lang="fi-FI" sz="1200" dirty="0">
                <a:solidFill>
                  <a:schemeClr val="tx1">
                    <a:lumMod val="75000"/>
                    <a:lumOff val="25000"/>
                  </a:schemeClr>
                </a:solidFill>
                <a:latin typeface="+mj-lt"/>
              </a:rPr>
            </a:br>
            <a:r>
              <a:rPr lang="fi-FI" sz="1200" dirty="0">
                <a:solidFill>
                  <a:schemeClr val="tx1">
                    <a:lumMod val="75000"/>
                    <a:lumOff val="25000"/>
                  </a:schemeClr>
                </a:solidFill>
                <a:latin typeface="+mj-lt"/>
              </a:rPr>
              <a:t>3 tarjoajaa</a:t>
            </a:r>
          </a:p>
          <a:p>
            <a:pPr marL="171450" lvl="0" indent="-171450">
              <a:buFont typeface="Arial" panose="020B0604020202020204" pitchFamily="34" charset="0"/>
              <a:buChar char="•"/>
            </a:pPr>
            <a:r>
              <a:rPr lang="fi-FI" sz="1200" dirty="0">
                <a:solidFill>
                  <a:schemeClr val="tx1">
                    <a:lumMod val="75000"/>
                    <a:lumOff val="25000"/>
                  </a:schemeClr>
                </a:solidFill>
                <a:latin typeface="+mj-lt"/>
              </a:rPr>
              <a:t>sopimusasiakirjat, kaupallinen malli, korvattavat kustannukset</a:t>
            </a:r>
          </a:p>
          <a:p>
            <a:pPr marL="171450" lvl="0" indent="-171450">
              <a:buFont typeface="Arial" panose="020B0604020202020204" pitchFamily="34" charset="0"/>
              <a:buChar char="•"/>
            </a:pPr>
            <a:r>
              <a:rPr lang="fi-FI" sz="1200" dirty="0">
                <a:solidFill>
                  <a:schemeClr val="tx1">
                    <a:lumMod val="75000"/>
                    <a:lumOff val="25000"/>
                  </a:schemeClr>
                </a:solidFill>
                <a:latin typeface="+mj-lt"/>
              </a:rPr>
              <a:t>suoriutumisen perusteella mahdollisuus tarjoajien karsintaan</a:t>
            </a:r>
            <a:endParaRPr lang="fi-FI" dirty="0">
              <a:solidFill>
                <a:schemeClr val="tx1">
                  <a:lumMod val="75000"/>
                  <a:lumOff val="25000"/>
                </a:schemeClr>
              </a:solidFill>
              <a:latin typeface="+mj-lt"/>
            </a:endParaRPr>
          </a:p>
          <a:p>
            <a:r>
              <a:rPr lang="fi-FI" sz="1200" b="1" dirty="0" smtClean="0">
                <a:solidFill>
                  <a:schemeClr val="tx1">
                    <a:lumMod val="75000"/>
                    <a:lumOff val="25000"/>
                  </a:schemeClr>
                </a:solidFill>
                <a:latin typeface="+mj-lt"/>
              </a:rPr>
              <a:t>Kehitystyöpajat 23.-24.5. </a:t>
            </a:r>
            <a:r>
              <a:rPr lang="fi-FI" sz="1200" dirty="0" smtClean="0">
                <a:solidFill>
                  <a:schemeClr val="tx1">
                    <a:lumMod val="75000"/>
                    <a:lumOff val="25000"/>
                  </a:schemeClr>
                </a:solidFill>
                <a:latin typeface="+mj-lt"/>
              </a:rPr>
              <a:t>2 tarjoajaa</a:t>
            </a:r>
            <a:endParaRPr lang="fi-FI" sz="1200" dirty="0">
              <a:solidFill>
                <a:schemeClr val="tx1">
                  <a:lumMod val="75000"/>
                  <a:lumOff val="25000"/>
                </a:schemeClr>
              </a:solidFill>
              <a:latin typeface="+mj-lt"/>
            </a:endParaRPr>
          </a:p>
          <a:p>
            <a:pPr marL="171450" indent="-171450">
              <a:buFont typeface="Arial" panose="020B0604020202020204" pitchFamily="34" charset="0"/>
              <a:buChar char="•"/>
            </a:pPr>
            <a:r>
              <a:rPr lang="fi-FI" sz="1200" dirty="0" smtClean="0">
                <a:solidFill>
                  <a:schemeClr val="tx1">
                    <a:lumMod val="75000"/>
                    <a:lumOff val="25000"/>
                  </a:schemeClr>
                </a:solidFill>
                <a:latin typeface="+mj-lt"/>
              </a:rPr>
              <a:t>palvelut</a:t>
            </a:r>
            <a:r>
              <a:rPr lang="fi-FI" sz="1200" dirty="0">
                <a:solidFill>
                  <a:schemeClr val="tx1">
                    <a:lumMod val="75000"/>
                    <a:lumOff val="25000"/>
                  </a:schemeClr>
                </a:solidFill>
                <a:latin typeface="+mj-lt"/>
              </a:rPr>
              <a:t>, toimintamalli, riskit ja mahdollisuudet, johtaminen</a:t>
            </a:r>
          </a:p>
          <a:p>
            <a:r>
              <a:rPr lang="fi-FI" sz="1200" b="1" dirty="0">
                <a:solidFill>
                  <a:schemeClr val="tx1">
                    <a:lumMod val="75000"/>
                    <a:lumOff val="25000"/>
                  </a:schemeClr>
                </a:solidFill>
                <a:latin typeface="+mj-lt"/>
              </a:rPr>
              <a:t>Kehitystyöpajat 6. ja 8.6.</a:t>
            </a:r>
          </a:p>
          <a:p>
            <a:pPr marL="171450" indent="-171450">
              <a:buFont typeface="Arial" panose="020B0604020202020204" pitchFamily="34" charset="0"/>
              <a:buChar char="•"/>
            </a:pPr>
            <a:r>
              <a:rPr lang="fi-FI" sz="1200" dirty="0">
                <a:solidFill>
                  <a:schemeClr val="tx1">
                    <a:lumMod val="75000"/>
                    <a:lumOff val="25000"/>
                  </a:schemeClr>
                </a:solidFill>
                <a:latin typeface="+mj-lt"/>
              </a:rPr>
              <a:t>ennakkotehtävänä tilasuunnitelma</a:t>
            </a:r>
          </a:p>
          <a:p>
            <a:pPr marL="171450" indent="-171450">
              <a:buFont typeface="Arial" panose="020B0604020202020204" pitchFamily="34" charset="0"/>
              <a:buChar char="•"/>
            </a:pPr>
            <a:r>
              <a:rPr lang="fi-FI" sz="1200" dirty="0">
                <a:solidFill>
                  <a:schemeClr val="tx1">
                    <a:lumMod val="75000"/>
                    <a:lumOff val="25000"/>
                  </a:schemeClr>
                </a:solidFill>
                <a:latin typeface="+mj-lt"/>
              </a:rPr>
              <a:t>allianssin johtoryhmätyöskentelyn </a:t>
            </a:r>
            <a:r>
              <a:rPr lang="fi-FI" sz="1200" dirty="0" smtClean="0">
                <a:solidFill>
                  <a:schemeClr val="tx1">
                    <a:lumMod val="75000"/>
                    <a:lumOff val="25000"/>
                  </a:schemeClr>
                </a:solidFill>
                <a:latin typeface="+mj-lt"/>
              </a:rPr>
              <a:t>simulointi</a:t>
            </a:r>
            <a:endParaRPr lang="fi-FI" sz="1200" dirty="0">
              <a:solidFill>
                <a:schemeClr val="tx1">
                  <a:lumMod val="75000"/>
                  <a:lumOff val="25000"/>
                </a:schemeClr>
              </a:solidFill>
              <a:latin typeface="+mj-lt"/>
            </a:endParaRPr>
          </a:p>
          <a:p>
            <a:pPr marL="171450" indent="-171450">
              <a:buFont typeface="Arial" panose="020B0604020202020204" pitchFamily="34" charset="0"/>
              <a:buChar char="•"/>
            </a:pPr>
            <a:r>
              <a:rPr lang="fi-FI" sz="1200" dirty="0" smtClean="0">
                <a:solidFill>
                  <a:schemeClr val="tx1">
                    <a:lumMod val="75000"/>
                    <a:lumOff val="25000"/>
                  </a:schemeClr>
                </a:solidFill>
                <a:latin typeface="+mj-lt"/>
              </a:rPr>
              <a:t>vaikuttavuus </a:t>
            </a:r>
            <a:r>
              <a:rPr lang="fi-FI" sz="1200" dirty="0">
                <a:solidFill>
                  <a:schemeClr val="tx1">
                    <a:lumMod val="75000"/>
                    <a:lumOff val="25000"/>
                  </a:schemeClr>
                </a:solidFill>
                <a:latin typeface="+mj-lt"/>
              </a:rPr>
              <a:t>&amp; mittarit</a:t>
            </a:r>
          </a:p>
          <a:p>
            <a:pPr marL="171450" indent="-171450">
              <a:buFont typeface="Arial" panose="020B0604020202020204" pitchFamily="34" charset="0"/>
              <a:buChar char="•"/>
            </a:pPr>
            <a:r>
              <a:rPr lang="fi-FI" sz="1200" dirty="0">
                <a:solidFill>
                  <a:schemeClr val="tx1">
                    <a:lumMod val="75000"/>
                    <a:lumOff val="25000"/>
                  </a:schemeClr>
                </a:solidFill>
                <a:latin typeface="+mj-lt"/>
              </a:rPr>
              <a:t>yllätystehtävä</a:t>
            </a:r>
          </a:p>
        </p:txBody>
      </p:sp>
      <p:sp>
        <p:nvSpPr>
          <p:cNvPr id="39" name="Lovettu nuolenkärki 38"/>
          <p:cNvSpPr/>
          <p:nvPr/>
        </p:nvSpPr>
        <p:spPr>
          <a:xfrm>
            <a:off x="8567211" y="4096593"/>
            <a:ext cx="487443" cy="940994"/>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mtClean="0">
              <a:solidFill>
                <a:schemeClr val="tx1">
                  <a:lumMod val="75000"/>
                  <a:lumOff val="25000"/>
                </a:schemeClr>
              </a:solidFill>
              <a:latin typeface="+mj-lt"/>
            </a:endParaRPr>
          </a:p>
        </p:txBody>
      </p:sp>
      <p:sp>
        <p:nvSpPr>
          <p:cNvPr id="41" name="Lovettu nuolenkärki 40"/>
          <p:cNvSpPr/>
          <p:nvPr/>
        </p:nvSpPr>
        <p:spPr>
          <a:xfrm>
            <a:off x="5692614" y="2676980"/>
            <a:ext cx="490598" cy="946848"/>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mtClean="0">
              <a:solidFill>
                <a:schemeClr val="tx1">
                  <a:lumMod val="75000"/>
                  <a:lumOff val="25000"/>
                </a:schemeClr>
              </a:solidFill>
              <a:latin typeface="+mj-lt"/>
            </a:endParaRPr>
          </a:p>
        </p:txBody>
      </p:sp>
      <p:sp>
        <p:nvSpPr>
          <p:cNvPr id="45" name="Alatunnisteen paikkamerkki 4"/>
          <p:cNvSpPr>
            <a:spLocks noGrp="1"/>
          </p:cNvSpPr>
          <p:nvPr>
            <p:ph type="ftr" sz="quarter" idx="11"/>
          </p:nvPr>
        </p:nvSpPr>
        <p:spPr>
          <a:xfrm>
            <a:off x="3686184" y="6459787"/>
            <a:ext cx="4822804" cy="365125"/>
          </a:xfrm>
        </p:spPr>
        <p:txBody>
          <a:bodyPr/>
          <a:lstStyle/>
          <a:p>
            <a:r>
              <a:rPr lang="fi-FI" dirty="0"/>
              <a:t>Tesoman hyvinvointikeskus-allianssi</a:t>
            </a:r>
          </a:p>
        </p:txBody>
      </p:sp>
      <p:sp>
        <p:nvSpPr>
          <p:cNvPr id="3" name="Dian numeron paikkamerkki 2"/>
          <p:cNvSpPr>
            <a:spLocks noGrp="1"/>
          </p:cNvSpPr>
          <p:nvPr>
            <p:ph type="sldNum" sz="quarter" idx="12"/>
          </p:nvPr>
        </p:nvSpPr>
        <p:spPr/>
        <p:txBody>
          <a:bodyPr/>
          <a:lstStyle/>
          <a:p>
            <a:fld id="{CAA70CE6-33A0-41BE-ACCA-99E5A52BC5F9}" type="slidenum">
              <a:rPr lang="fi-FI" smtClean="0"/>
              <a:t>98</a:t>
            </a:fld>
            <a:endParaRPr lang="fi-FI"/>
          </a:p>
        </p:txBody>
      </p:sp>
      <p:sp>
        <p:nvSpPr>
          <p:cNvPr id="43" name="Suorakulmio 42"/>
          <p:cNvSpPr/>
          <p:nvPr/>
        </p:nvSpPr>
        <p:spPr>
          <a:xfrm>
            <a:off x="10375064" y="1734713"/>
            <a:ext cx="1610732" cy="947007"/>
          </a:xfrm>
          <a:prstGeom prst="rect">
            <a:avLst/>
          </a:prstGeom>
          <a:solidFill>
            <a:schemeClr val="accent1">
              <a:lumMod val="75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fi-FI" sz="1400" b="1" dirty="0" smtClean="0">
                <a:solidFill>
                  <a:schemeClr val="tx1">
                    <a:lumMod val="75000"/>
                    <a:lumOff val="25000"/>
                  </a:schemeClr>
                </a:solidFill>
                <a:latin typeface="+mj-lt"/>
                <a:cs typeface="Lucida Sans Unicode" panose="020B0602030504020204" pitchFamily="34" charset="0"/>
              </a:rPr>
              <a:t>Tarjoukset</a:t>
            </a:r>
          </a:p>
          <a:p>
            <a:pPr algn="ctr"/>
            <a:r>
              <a:rPr lang="fi-FI" sz="1400" b="1" dirty="0" smtClean="0">
                <a:solidFill>
                  <a:schemeClr val="tx1">
                    <a:lumMod val="75000"/>
                    <a:lumOff val="25000"/>
                  </a:schemeClr>
                </a:solidFill>
                <a:latin typeface="+mj-lt"/>
                <a:cs typeface="Lucida Sans Unicode" panose="020B0602030504020204" pitchFamily="34" charset="0"/>
              </a:rPr>
              <a:t>9.9.</a:t>
            </a:r>
          </a:p>
          <a:p>
            <a:pPr algn="ctr"/>
            <a:r>
              <a:rPr lang="fi-FI" sz="1050" b="1" dirty="0" smtClean="0">
                <a:solidFill>
                  <a:schemeClr val="tx1">
                    <a:lumMod val="75000"/>
                    <a:lumOff val="25000"/>
                  </a:schemeClr>
                </a:solidFill>
                <a:latin typeface="+mj-lt"/>
                <a:cs typeface="Lucida Sans Unicode" panose="020B0602030504020204" pitchFamily="34" charset="0"/>
              </a:rPr>
              <a:t> (tarjousajan pidennys, </a:t>
            </a:r>
            <a:r>
              <a:rPr lang="fi-FI" sz="1050" b="1" dirty="0" err="1" smtClean="0">
                <a:solidFill>
                  <a:schemeClr val="tx1">
                    <a:lumMod val="75000"/>
                    <a:lumOff val="25000"/>
                  </a:schemeClr>
                </a:solidFill>
                <a:latin typeface="+mj-lt"/>
                <a:cs typeface="Lucida Sans Unicode" panose="020B0602030504020204" pitchFamily="34" charset="0"/>
              </a:rPr>
              <a:t>alkup.pvm</a:t>
            </a:r>
            <a:r>
              <a:rPr lang="fi-FI" sz="1050" b="1" dirty="0" smtClean="0">
                <a:solidFill>
                  <a:schemeClr val="tx1">
                    <a:lumMod val="75000"/>
                    <a:lumOff val="25000"/>
                  </a:schemeClr>
                </a:solidFill>
                <a:latin typeface="+mj-lt"/>
                <a:cs typeface="Lucida Sans Unicode" panose="020B0602030504020204" pitchFamily="34" charset="0"/>
              </a:rPr>
              <a:t> 31.8.)</a:t>
            </a:r>
          </a:p>
        </p:txBody>
      </p:sp>
      <p:sp>
        <p:nvSpPr>
          <p:cNvPr id="47" name="Lovettu nuolenkärki 46"/>
          <p:cNvSpPr/>
          <p:nvPr/>
        </p:nvSpPr>
        <p:spPr>
          <a:xfrm>
            <a:off x="10125458" y="1725047"/>
            <a:ext cx="499211" cy="951358"/>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mtClean="0">
              <a:solidFill>
                <a:schemeClr val="tx1">
                  <a:lumMod val="75000"/>
                  <a:lumOff val="25000"/>
                </a:schemeClr>
              </a:solidFill>
              <a:latin typeface="+mj-lt"/>
            </a:endParaRPr>
          </a:p>
        </p:txBody>
      </p:sp>
      <p:sp>
        <p:nvSpPr>
          <p:cNvPr id="48" name="Otsikko 1"/>
          <p:cNvSpPr txBox="1">
            <a:spLocks/>
          </p:cNvSpPr>
          <p:nvPr/>
        </p:nvSpPr>
        <p:spPr>
          <a:xfrm>
            <a:off x="1097280" y="522514"/>
            <a:ext cx="10058400" cy="627018"/>
          </a:xfrm>
          <a:prstGeom prst="rect">
            <a:avLst/>
          </a:prstGeom>
        </p:spPr>
        <p:txBody>
          <a:bodyPr vert="horz" lIns="91440" tIns="45720" rIns="91440" bIns="45720" rtlCol="0" anchor="b">
            <a:normAutofit/>
          </a:bodyPr>
          <a:lstStyle>
            <a:lvl1pPr algn="l" defTabSz="914423" rtl="0" eaLnBrk="1" latinLnBrk="0" hangingPunct="1">
              <a:lnSpc>
                <a:spcPct val="85000"/>
              </a:lnSpc>
              <a:spcBef>
                <a:spcPct val="0"/>
              </a:spcBef>
              <a:buNone/>
              <a:defRPr sz="2400" kern="1200" spc="-50" baseline="0">
                <a:solidFill>
                  <a:schemeClr val="tx1">
                    <a:lumMod val="75000"/>
                    <a:lumOff val="25000"/>
                  </a:schemeClr>
                </a:solidFill>
                <a:latin typeface="+mj-lt"/>
                <a:ea typeface="+mj-ea"/>
                <a:cs typeface="+mj-cs"/>
              </a:defRPr>
            </a:lvl1pPr>
          </a:lstStyle>
          <a:p>
            <a:r>
              <a:rPr lang="fi-FI" dirty="0"/>
              <a:t>Tesoman hyvinvointikeskus: neuvottelumenettely</a:t>
            </a:r>
          </a:p>
        </p:txBody>
      </p:sp>
      <p:pic>
        <p:nvPicPr>
          <p:cNvPr id="46" name="Kuva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00206">
            <a:off x="8247855" y="4980063"/>
            <a:ext cx="328285" cy="328285"/>
          </a:xfrm>
          <a:prstGeom prst="rect">
            <a:avLst/>
          </a:prstGeom>
          <a:noFill/>
        </p:spPr>
      </p:pic>
      <p:sp>
        <p:nvSpPr>
          <p:cNvPr id="49" name="Suorakulmio 48">
            <a:hlinkClick r:id="rId4"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Tree>
    <p:extLst>
      <p:ext uri="{BB962C8B-B14F-4D97-AF65-F5344CB8AC3E}">
        <p14:creationId xmlns:p14="http://schemas.microsoft.com/office/powerpoint/2010/main" val="3842159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 name="Suorakulmio 66"/>
          <p:cNvSpPr/>
          <p:nvPr/>
        </p:nvSpPr>
        <p:spPr>
          <a:xfrm>
            <a:off x="4030292" y="3176546"/>
            <a:ext cx="2640702" cy="2472108"/>
          </a:xfrm>
          <a:prstGeom prst="rect">
            <a:avLst/>
          </a:prstGeom>
          <a:solidFill>
            <a:schemeClr val="tx2">
              <a:lumMod val="75000"/>
            </a:schemeClr>
          </a:solidFill>
          <a:ln w="12700" cap="flat" cmpd="sng" algn="ctr">
            <a:noFill/>
            <a:prstDash val="solid"/>
            <a:miter lim="800000"/>
          </a:ln>
          <a:effectLst/>
        </p:spPr>
        <p:txBody>
          <a:bodyPr rtlCol="0" anchor="ctr"/>
          <a:lstStyle/>
          <a:p>
            <a:pPr>
              <a:defRPr/>
            </a:pPr>
            <a:r>
              <a:rPr lang="fi-FI" sz="1100" i="1" kern="0" dirty="0" smtClean="0">
                <a:solidFill>
                  <a:prstClr val="white"/>
                </a:solidFill>
                <a:latin typeface="Calibri Light"/>
              </a:rPr>
              <a:t>”Tässä ennakoivan markkinavuoropuhelun tilaisuudessa 11.9. kuullaan tuloksia, joita on saatu </a:t>
            </a:r>
            <a:r>
              <a:rPr lang="fi-FI" sz="1100" i="1" kern="0" dirty="0" err="1" smtClean="0">
                <a:solidFill>
                  <a:prstClr val="white"/>
                </a:solidFill>
                <a:latin typeface="Calibri Light"/>
              </a:rPr>
              <a:t>osallistamalla</a:t>
            </a:r>
            <a:r>
              <a:rPr lang="fi-FI" sz="1100" i="1" kern="0" dirty="0" smtClean="0">
                <a:solidFill>
                  <a:prstClr val="white"/>
                </a:solidFill>
                <a:latin typeface="Calibri Light"/>
              </a:rPr>
              <a:t> korvaushoidossa olevia/olleita sekä heidän omaisiaan. Tulosten pohjalta tarkastellaan </a:t>
            </a:r>
            <a:r>
              <a:rPr lang="fi-FI" sz="1100" i="1" kern="0" dirty="0" err="1" smtClean="0">
                <a:solidFill>
                  <a:prstClr val="white"/>
                </a:solidFill>
                <a:latin typeface="Calibri Light"/>
              </a:rPr>
              <a:t>opioidiriippuvaisten</a:t>
            </a:r>
            <a:endParaRPr lang="fi-FI" sz="1100" i="1" kern="0" dirty="0">
              <a:solidFill>
                <a:prstClr val="white"/>
              </a:solidFill>
              <a:latin typeface="Calibri Light"/>
            </a:endParaRPr>
          </a:p>
          <a:p>
            <a:pPr>
              <a:defRPr/>
            </a:pPr>
            <a:r>
              <a:rPr lang="fi-FI" sz="1100" i="1" kern="0" dirty="0" smtClean="0">
                <a:solidFill>
                  <a:prstClr val="white"/>
                </a:solidFill>
                <a:latin typeface="Calibri Light"/>
              </a:rPr>
              <a:t>palvelukokonaisuuden nykytilannetta ja </a:t>
            </a:r>
            <a:r>
              <a:rPr lang="fi-FI" sz="1100" b="1" i="1" kern="0" dirty="0" smtClean="0">
                <a:solidFill>
                  <a:prstClr val="white"/>
                </a:solidFill>
                <a:latin typeface="Calibri Light"/>
              </a:rPr>
              <a:t>ideoidaan uudenlaisia mahdollisuuksia huumehoidon asiakkaiden palvelujen kehittämiseksi ja tehostamiseksi</a:t>
            </a:r>
            <a:r>
              <a:rPr lang="fi-FI" sz="1100" i="1" kern="0" dirty="0" smtClean="0">
                <a:solidFill>
                  <a:prstClr val="white"/>
                </a:solidFill>
                <a:latin typeface="Calibri Light"/>
              </a:rPr>
              <a:t>.”</a:t>
            </a:r>
          </a:p>
          <a:p>
            <a:pPr>
              <a:defRPr/>
            </a:pPr>
            <a:endParaRPr lang="fi-FI" sz="1100" i="1" kern="0" dirty="0">
              <a:solidFill>
                <a:prstClr val="white"/>
              </a:solidFill>
              <a:latin typeface="Calibri Light"/>
            </a:endParaRPr>
          </a:p>
          <a:p>
            <a:pPr>
              <a:defRPr/>
            </a:pPr>
            <a:endParaRPr lang="fi-FI" sz="1100" i="1" kern="0" dirty="0" smtClean="0">
              <a:solidFill>
                <a:prstClr val="white"/>
              </a:solidFill>
              <a:latin typeface="Calibri Light"/>
            </a:endParaRPr>
          </a:p>
        </p:txBody>
      </p:sp>
      <p:sp>
        <p:nvSpPr>
          <p:cNvPr id="51" name="Suorakulmio 50">
            <a:hlinkClick r:id="rId2" action="ppaction://hlinksldjump"/>
          </p:cNvPr>
          <p:cNvSpPr/>
          <p:nvPr/>
        </p:nvSpPr>
        <p:spPr>
          <a:xfrm>
            <a:off x="4030292" y="2671041"/>
            <a:ext cx="2640702" cy="659943"/>
          </a:xfrm>
          <a:prstGeom prst="rect">
            <a:avLst/>
          </a:prstGeom>
          <a:solidFill>
            <a:schemeClr val="bg1"/>
          </a:solidFill>
          <a:ln w="19050" cap="flat" cmpd="sng" algn="ctr">
            <a:solidFill>
              <a:schemeClr val="accent1">
                <a:lumMod val="50000"/>
              </a:schemeClr>
            </a:solidFill>
            <a:prstDash val="solid"/>
            <a:miter lim="800000"/>
          </a:ln>
          <a:effectLst/>
        </p:spPr>
        <p:txBody>
          <a:bodyPr rtlCol="0" anchor="ctr"/>
          <a:lstStyle/>
          <a:p>
            <a:r>
              <a:rPr lang="fi-FI" sz="1400" b="1" kern="0" dirty="0">
                <a:solidFill>
                  <a:schemeClr val="tx1">
                    <a:lumMod val="75000"/>
                    <a:lumOff val="25000"/>
                  </a:schemeClr>
                </a:solidFill>
                <a:latin typeface="Calibri Light"/>
              </a:rPr>
              <a:t>Palvelumuotoilu</a:t>
            </a:r>
          </a:p>
        </p:txBody>
      </p:sp>
      <p:sp>
        <p:nvSpPr>
          <p:cNvPr id="18" name="Alatunnisteen paikkamerkki 17"/>
          <p:cNvSpPr>
            <a:spLocks noGrp="1"/>
          </p:cNvSpPr>
          <p:nvPr>
            <p:ph type="ftr" sz="quarter" idx="11"/>
          </p:nvPr>
        </p:nvSpPr>
        <p:spPr/>
        <p:txBody>
          <a:bodyPr/>
          <a:lstStyle/>
          <a:p>
            <a:r>
              <a:rPr lang="fi-FI" dirty="0" smtClean="0"/>
              <a:t>Huumehoidon palvelujen hankinta</a:t>
            </a:r>
            <a:endParaRPr lang="fi-FI" dirty="0"/>
          </a:p>
        </p:txBody>
      </p:sp>
      <p:sp>
        <p:nvSpPr>
          <p:cNvPr id="52" name="Suorakulmio 51"/>
          <p:cNvSpPr/>
          <p:nvPr/>
        </p:nvSpPr>
        <p:spPr>
          <a:xfrm>
            <a:off x="665099" y="2671041"/>
            <a:ext cx="2916586" cy="2196325"/>
          </a:xfrm>
          <a:prstGeom prst="rect">
            <a:avLst/>
          </a:prstGeom>
          <a:solidFill>
            <a:schemeClr val="bg1"/>
          </a:solidFill>
          <a:ln w="19050" cap="flat" cmpd="sng" algn="ctr">
            <a:solidFill>
              <a:schemeClr val="accent1">
                <a:lumMod val="50000"/>
              </a:schemeClr>
            </a:solidFill>
            <a:prstDash val="solid"/>
            <a:miter lim="800000"/>
          </a:ln>
          <a:effectLst/>
        </p:spPr>
        <p:txBody>
          <a:bodyPr rtlCol="0" anchor="ctr"/>
          <a:lstStyle/>
          <a:p>
            <a:pPr>
              <a:defRPr/>
            </a:pPr>
            <a:r>
              <a:rPr lang="fi-FI" sz="1400" kern="0" dirty="0">
                <a:solidFill>
                  <a:schemeClr val="tx1">
                    <a:lumMod val="75000"/>
                    <a:lumOff val="25000"/>
                  </a:schemeClr>
                </a:solidFill>
                <a:latin typeface="Calibri Light"/>
              </a:rPr>
              <a:t>- </a:t>
            </a:r>
            <a:r>
              <a:rPr lang="fi-FI" sz="1400" b="1" kern="0" dirty="0" smtClean="0">
                <a:solidFill>
                  <a:schemeClr val="tx1">
                    <a:lumMod val="75000"/>
                    <a:lumOff val="25000"/>
                  </a:schemeClr>
                </a:solidFill>
                <a:latin typeface="Calibri Light"/>
              </a:rPr>
              <a:t>Data</a:t>
            </a:r>
            <a:r>
              <a:rPr lang="fi-FI" sz="1400" kern="0" dirty="0" smtClean="0">
                <a:solidFill>
                  <a:schemeClr val="tx1">
                    <a:lumMod val="75000"/>
                    <a:lumOff val="25000"/>
                  </a:schemeClr>
                </a:solidFill>
                <a:latin typeface="Calibri Light"/>
              </a:rPr>
              <a:t> </a:t>
            </a:r>
            <a:r>
              <a:rPr lang="fi-FI" sz="1400" kern="0" dirty="0">
                <a:solidFill>
                  <a:schemeClr val="tx1">
                    <a:lumMod val="75000"/>
                    <a:lumOff val="25000"/>
                  </a:schemeClr>
                </a:solidFill>
                <a:latin typeface="Calibri Light"/>
              </a:rPr>
              <a:t>paljon palveluja käyttävistä korvaushoidon asiakkaista</a:t>
            </a:r>
          </a:p>
          <a:p>
            <a:pPr>
              <a:defRPr/>
            </a:pPr>
            <a:r>
              <a:rPr lang="fi-FI" sz="1400" b="1" kern="0" dirty="0">
                <a:solidFill>
                  <a:schemeClr val="tx1">
                    <a:lumMod val="75000"/>
                    <a:lumOff val="25000"/>
                  </a:schemeClr>
                </a:solidFill>
                <a:latin typeface="Calibri Light"/>
                <a:sym typeface="Wingdings" panose="05000000000000000000" pitchFamily="2" charset="2"/>
              </a:rPr>
              <a:t>- nykyiset sopimukset, hinnat, asiakasmäärät, asiakaspalautteet</a:t>
            </a:r>
            <a:endParaRPr lang="fi-FI" sz="1400" b="1" kern="0" dirty="0">
              <a:solidFill>
                <a:schemeClr val="tx1">
                  <a:lumMod val="75000"/>
                  <a:lumOff val="25000"/>
                </a:schemeClr>
              </a:solidFill>
              <a:latin typeface="Calibri Light"/>
            </a:endParaRPr>
          </a:p>
          <a:p>
            <a:pPr>
              <a:defRPr/>
            </a:pPr>
            <a:r>
              <a:rPr lang="fi-FI" sz="1400" kern="0" dirty="0">
                <a:solidFill>
                  <a:schemeClr val="tx1">
                    <a:lumMod val="75000"/>
                    <a:lumOff val="25000"/>
                  </a:schemeClr>
                </a:solidFill>
                <a:latin typeface="Calibri Light"/>
              </a:rPr>
              <a:t>- </a:t>
            </a:r>
            <a:r>
              <a:rPr lang="fi-FI" sz="1400" b="1" kern="0" dirty="0">
                <a:solidFill>
                  <a:schemeClr val="tx1">
                    <a:lumMod val="75000"/>
                    <a:lumOff val="25000"/>
                  </a:schemeClr>
                </a:solidFill>
                <a:latin typeface="Calibri Light"/>
              </a:rPr>
              <a:t>palveluprosessin nykytilan kuvaus </a:t>
            </a:r>
            <a:r>
              <a:rPr lang="fi-FI" sz="1400" kern="0" dirty="0">
                <a:solidFill>
                  <a:schemeClr val="tx1">
                    <a:lumMod val="75000"/>
                    <a:lumOff val="25000"/>
                  </a:schemeClr>
                </a:solidFill>
                <a:latin typeface="Calibri Light"/>
              </a:rPr>
              <a:t>(asiakasohjauksen haastattelu + mallinnus)</a:t>
            </a:r>
          </a:p>
          <a:p>
            <a:pPr>
              <a:defRPr/>
            </a:pPr>
            <a:r>
              <a:rPr lang="fi-FI" sz="1400" kern="0" dirty="0">
                <a:solidFill>
                  <a:schemeClr val="tx1">
                    <a:lumMod val="75000"/>
                    <a:lumOff val="25000"/>
                  </a:schemeClr>
                </a:solidFill>
                <a:latin typeface="Calibri Light"/>
                <a:sym typeface="Wingdings" panose="05000000000000000000" pitchFamily="2" charset="2"/>
              </a:rPr>
              <a:t> </a:t>
            </a:r>
            <a:r>
              <a:rPr lang="fi-FI" sz="1400" b="1" kern="0" dirty="0">
                <a:solidFill>
                  <a:schemeClr val="tx1">
                    <a:lumMod val="75000"/>
                    <a:lumOff val="25000"/>
                  </a:schemeClr>
                </a:solidFill>
                <a:latin typeface="Calibri Light"/>
              </a:rPr>
              <a:t>alustavat kehitysideat </a:t>
            </a:r>
            <a:r>
              <a:rPr lang="fi-FI" sz="1400" kern="0" dirty="0">
                <a:solidFill>
                  <a:schemeClr val="tx1">
                    <a:lumMod val="75000"/>
                    <a:lumOff val="25000"/>
                  </a:schemeClr>
                </a:solidFill>
                <a:latin typeface="Calibri Light"/>
              </a:rPr>
              <a:t>+ tarpeet uudistuvalle palvelulle</a:t>
            </a:r>
          </a:p>
        </p:txBody>
      </p:sp>
      <p:sp>
        <p:nvSpPr>
          <p:cNvPr id="53" name="Suorakulmio 52"/>
          <p:cNvSpPr/>
          <p:nvPr/>
        </p:nvSpPr>
        <p:spPr>
          <a:xfrm>
            <a:off x="6829298" y="2671041"/>
            <a:ext cx="4838200" cy="2977613"/>
          </a:xfrm>
          <a:prstGeom prst="rect">
            <a:avLst/>
          </a:prstGeom>
          <a:solidFill>
            <a:schemeClr val="bg1"/>
          </a:solidFill>
          <a:ln w="19050" cap="flat" cmpd="sng" algn="ctr">
            <a:solidFill>
              <a:schemeClr val="accent1">
                <a:lumMod val="50000"/>
              </a:schemeClr>
            </a:solidFill>
            <a:prstDash val="solid"/>
            <a:miter lim="800000"/>
          </a:ln>
          <a:effectLst/>
        </p:spPr>
        <p:txBody>
          <a:bodyPr rtlCol="0" anchor="ctr"/>
          <a:lstStyle/>
          <a:p>
            <a:pPr algn="ctr">
              <a:defRPr/>
            </a:pPr>
            <a:endParaRPr lang="fi-FI" kern="0" dirty="0" smtClean="0">
              <a:solidFill>
                <a:prstClr val="white"/>
              </a:solidFill>
              <a:latin typeface="Calibri Light"/>
            </a:endParaRPr>
          </a:p>
        </p:txBody>
      </p:sp>
      <p:sp>
        <p:nvSpPr>
          <p:cNvPr id="62" name="Tekstiruutu 61"/>
          <p:cNvSpPr txBox="1"/>
          <p:nvPr/>
        </p:nvSpPr>
        <p:spPr>
          <a:xfrm>
            <a:off x="7146827" y="3333936"/>
            <a:ext cx="2277391" cy="1384995"/>
          </a:xfrm>
          <a:prstGeom prst="rect">
            <a:avLst/>
          </a:prstGeom>
          <a:noFill/>
        </p:spPr>
        <p:txBody>
          <a:bodyPr wrap="square" rtlCol="0">
            <a:spAutoFit/>
          </a:bodyPr>
          <a:lstStyle/>
          <a:p>
            <a:pPr>
              <a:defRPr/>
            </a:pPr>
            <a:r>
              <a:rPr lang="fi-FI" sz="1200" b="1" kern="0" dirty="0" smtClean="0">
                <a:solidFill>
                  <a:schemeClr val="tx1">
                    <a:lumMod val="75000"/>
                    <a:lumOff val="25000"/>
                  </a:schemeClr>
                </a:solidFill>
                <a:latin typeface="Calibri Light"/>
              </a:rPr>
              <a:t>10.12.2015 yhteinen</a:t>
            </a:r>
          </a:p>
          <a:p>
            <a:pPr>
              <a:defRPr/>
            </a:pPr>
            <a:r>
              <a:rPr lang="fi-FI" sz="1200" kern="0" dirty="0" smtClean="0">
                <a:solidFill>
                  <a:schemeClr val="tx1">
                    <a:lumMod val="75000"/>
                    <a:lumOff val="25000"/>
                  </a:schemeClr>
                </a:solidFill>
                <a:latin typeface="Calibri Light"/>
              </a:rPr>
              <a:t>- hankinnan volyymitiedot</a:t>
            </a:r>
          </a:p>
          <a:p>
            <a:pPr>
              <a:defRPr/>
            </a:pPr>
            <a:r>
              <a:rPr lang="fi-FI" sz="1200" kern="0" dirty="0" smtClean="0">
                <a:solidFill>
                  <a:schemeClr val="tx1">
                    <a:lumMod val="75000"/>
                    <a:lumOff val="25000"/>
                  </a:schemeClr>
                </a:solidFill>
                <a:latin typeface="Calibri Light"/>
              </a:rPr>
              <a:t>- pienryhmäkeskusteluja:</a:t>
            </a:r>
          </a:p>
          <a:p>
            <a:pPr>
              <a:defRPr/>
            </a:pPr>
            <a:r>
              <a:rPr lang="fi-FI" sz="1200" kern="0" dirty="0" smtClean="0">
                <a:solidFill>
                  <a:schemeClr val="tx1">
                    <a:lumMod val="75000"/>
                    <a:lumOff val="25000"/>
                  </a:schemeClr>
                </a:solidFill>
                <a:latin typeface="Calibri Light"/>
              </a:rPr>
              <a:t>    palvelukonsepti</a:t>
            </a:r>
          </a:p>
          <a:p>
            <a:pPr>
              <a:defRPr/>
            </a:pPr>
            <a:r>
              <a:rPr lang="fi-FI" sz="1200" kern="0" dirty="0" smtClean="0">
                <a:solidFill>
                  <a:schemeClr val="tx1">
                    <a:lumMod val="75000"/>
                    <a:lumOff val="25000"/>
                  </a:schemeClr>
                </a:solidFill>
                <a:latin typeface="Calibri Light"/>
              </a:rPr>
              <a:t>    kilpailutuksen rakentaminen</a:t>
            </a:r>
          </a:p>
          <a:p>
            <a:pPr>
              <a:defRPr/>
            </a:pPr>
            <a:r>
              <a:rPr lang="fi-FI" sz="1200" kern="0" dirty="0" smtClean="0">
                <a:solidFill>
                  <a:schemeClr val="tx1">
                    <a:lumMod val="75000"/>
                    <a:lumOff val="25000"/>
                  </a:schemeClr>
                </a:solidFill>
                <a:latin typeface="Calibri Light"/>
              </a:rPr>
              <a:t>    vaikuttavuus + mittaaminen</a:t>
            </a:r>
          </a:p>
          <a:p>
            <a:pPr>
              <a:defRPr/>
            </a:pPr>
            <a:r>
              <a:rPr lang="fi-FI" sz="1200" kern="0" dirty="0" smtClean="0">
                <a:solidFill>
                  <a:schemeClr val="tx1">
                    <a:lumMod val="75000"/>
                    <a:lumOff val="25000"/>
                  </a:schemeClr>
                </a:solidFill>
                <a:latin typeface="Calibri Light"/>
              </a:rPr>
              <a:t>    digitavoitteiden huomiointi</a:t>
            </a:r>
          </a:p>
        </p:txBody>
      </p:sp>
      <p:sp>
        <p:nvSpPr>
          <p:cNvPr id="63" name="Tekstiruutu 62"/>
          <p:cNvSpPr txBox="1"/>
          <p:nvPr/>
        </p:nvSpPr>
        <p:spPr>
          <a:xfrm>
            <a:off x="9403400" y="3330985"/>
            <a:ext cx="2092043" cy="1384995"/>
          </a:xfrm>
          <a:prstGeom prst="rect">
            <a:avLst/>
          </a:prstGeom>
          <a:noFill/>
        </p:spPr>
        <p:txBody>
          <a:bodyPr wrap="square" rtlCol="0">
            <a:spAutoFit/>
          </a:bodyPr>
          <a:lstStyle/>
          <a:p>
            <a:pPr>
              <a:defRPr/>
            </a:pPr>
            <a:r>
              <a:rPr lang="fi-FI" sz="1200" b="1" kern="0" dirty="0" smtClean="0">
                <a:solidFill>
                  <a:schemeClr val="tx1">
                    <a:lumMod val="75000"/>
                    <a:lumOff val="25000"/>
                  </a:schemeClr>
                </a:solidFill>
                <a:latin typeface="Calibri Light"/>
              </a:rPr>
              <a:t>19.1.2016 </a:t>
            </a:r>
            <a:br>
              <a:rPr lang="fi-FI" sz="1200" b="1" kern="0" dirty="0" smtClean="0">
                <a:solidFill>
                  <a:schemeClr val="tx1">
                    <a:lumMod val="75000"/>
                    <a:lumOff val="25000"/>
                  </a:schemeClr>
                </a:solidFill>
                <a:latin typeface="Calibri Light"/>
              </a:rPr>
            </a:br>
            <a:r>
              <a:rPr lang="fi-FI" sz="1200" b="1" kern="0" dirty="0" smtClean="0">
                <a:solidFill>
                  <a:schemeClr val="tx1">
                    <a:lumMod val="75000"/>
                    <a:lumOff val="25000"/>
                  </a:schemeClr>
                </a:solidFill>
                <a:latin typeface="Calibri Light"/>
              </a:rPr>
              <a:t>kahdenkeskiset tapaamiset </a:t>
            </a:r>
          </a:p>
          <a:p>
            <a:pPr>
              <a:defRPr/>
            </a:pPr>
            <a:r>
              <a:rPr lang="fi-FI" sz="1200" kern="0" dirty="0" smtClean="0">
                <a:solidFill>
                  <a:schemeClr val="tx1">
                    <a:lumMod val="75000"/>
                    <a:lumOff val="25000"/>
                  </a:schemeClr>
                </a:solidFill>
                <a:latin typeface="Calibri Light"/>
                <a:sym typeface="Wingdings" panose="05000000000000000000" pitchFamily="2" charset="2"/>
              </a:rPr>
              <a:t>- tarjoajien palvelukonsepti ja sillä tavoiteltava vaikuttavuus (30min esitys)</a:t>
            </a:r>
          </a:p>
          <a:p>
            <a:pPr>
              <a:defRPr/>
            </a:pPr>
            <a:r>
              <a:rPr lang="fi-FI" sz="1200" kern="0" dirty="0" smtClean="0">
                <a:solidFill>
                  <a:schemeClr val="tx1">
                    <a:lumMod val="75000"/>
                    <a:lumOff val="25000"/>
                  </a:schemeClr>
                </a:solidFill>
                <a:latin typeface="Calibri Light"/>
                <a:sym typeface="Wingdings" panose="05000000000000000000" pitchFamily="2" charset="2"/>
              </a:rPr>
              <a:t>- keskusteluaikojen varaus </a:t>
            </a:r>
            <a:r>
              <a:rPr lang="fi-FI" sz="1200" kern="0" dirty="0" err="1" smtClean="0">
                <a:solidFill>
                  <a:schemeClr val="tx1">
                    <a:lumMod val="75000"/>
                    <a:lumOff val="25000"/>
                  </a:schemeClr>
                </a:solidFill>
                <a:latin typeface="Calibri Light"/>
                <a:sym typeface="Wingdings" panose="05000000000000000000" pitchFamily="2" charset="2"/>
              </a:rPr>
              <a:t>Innokylässä</a:t>
            </a:r>
            <a:endParaRPr lang="fi-FI" sz="1200" kern="0" dirty="0" smtClean="0">
              <a:solidFill>
                <a:schemeClr val="tx1">
                  <a:lumMod val="75000"/>
                  <a:lumOff val="25000"/>
                </a:schemeClr>
              </a:solidFill>
              <a:latin typeface="Calibri Light"/>
            </a:endParaRPr>
          </a:p>
        </p:txBody>
      </p:sp>
      <p:sp>
        <p:nvSpPr>
          <p:cNvPr id="71" name="Suorakulmio 70"/>
          <p:cNvSpPr/>
          <p:nvPr/>
        </p:nvSpPr>
        <p:spPr>
          <a:xfrm>
            <a:off x="665098" y="4849690"/>
            <a:ext cx="2916587" cy="769948"/>
          </a:xfrm>
          <a:prstGeom prst="rect">
            <a:avLst/>
          </a:prstGeom>
          <a:solidFill>
            <a:schemeClr val="tx2">
              <a:lumMod val="75000"/>
            </a:schemeClr>
          </a:solidFill>
          <a:ln w="12700" cap="flat" cmpd="sng" algn="ctr">
            <a:noFill/>
            <a:prstDash val="solid"/>
            <a:miter lim="800000"/>
          </a:ln>
          <a:effectLst/>
        </p:spPr>
        <p:txBody>
          <a:bodyPr rtlCol="0" anchor="ctr"/>
          <a:lstStyle/>
          <a:p>
            <a:pPr>
              <a:defRPr/>
            </a:pPr>
            <a:r>
              <a:rPr lang="fi-FI" sz="1100" kern="0" dirty="0" smtClean="0">
                <a:solidFill>
                  <a:prstClr val="white"/>
                </a:solidFill>
                <a:latin typeface="Calibri Light"/>
              </a:rPr>
              <a:t>Helsingin huumehoidon kilpailutuksen </a:t>
            </a:r>
            <a:r>
              <a:rPr lang="fi-FI" sz="1100" kern="0" dirty="0" err="1" smtClean="0">
                <a:solidFill>
                  <a:prstClr val="white"/>
                </a:solidFill>
                <a:latin typeface="Calibri Light"/>
              </a:rPr>
              <a:t>benchmarkista</a:t>
            </a:r>
            <a:r>
              <a:rPr lang="fi-FI" sz="1100" kern="0" dirty="0" smtClean="0">
                <a:solidFill>
                  <a:prstClr val="white"/>
                </a:solidFill>
                <a:latin typeface="Calibri Light"/>
              </a:rPr>
              <a:t> oppeja ja kehitysideoita</a:t>
            </a:r>
          </a:p>
          <a:p>
            <a:pPr>
              <a:defRPr/>
            </a:pPr>
            <a:r>
              <a:rPr lang="fi-FI" sz="1100" kern="0" dirty="0" smtClean="0">
                <a:solidFill>
                  <a:prstClr val="white"/>
                </a:solidFill>
                <a:latin typeface="Calibri Light"/>
              </a:rPr>
              <a:t>- haastattelu ja tieteellinen artikkeli</a:t>
            </a:r>
          </a:p>
        </p:txBody>
      </p:sp>
      <p:sp>
        <p:nvSpPr>
          <p:cNvPr id="30" name="Viisikulmio 29"/>
          <p:cNvSpPr/>
          <p:nvPr/>
        </p:nvSpPr>
        <p:spPr>
          <a:xfrm>
            <a:off x="6474611" y="1804482"/>
            <a:ext cx="5192887" cy="725651"/>
          </a:xfrm>
          <a:prstGeom prst="homePlat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b="1" dirty="0">
                <a:solidFill>
                  <a:schemeClr val="tx1">
                    <a:lumMod val="65000"/>
                    <a:lumOff val="35000"/>
                  </a:schemeClr>
                </a:solidFill>
                <a:latin typeface="+mj-lt"/>
                <a:cs typeface="Lucida Sans Unicode" panose="020B0602030504020204" pitchFamily="34" charset="0"/>
              </a:rPr>
              <a:t>MARKKINAKARTOITUS</a:t>
            </a:r>
          </a:p>
          <a:p>
            <a:pPr algn="ctr"/>
            <a:r>
              <a:rPr lang="fi-FI" sz="1400" b="1" dirty="0">
                <a:solidFill>
                  <a:schemeClr val="tx1">
                    <a:lumMod val="65000"/>
                    <a:lumOff val="35000"/>
                  </a:schemeClr>
                </a:solidFill>
                <a:latin typeface="+mj-lt"/>
                <a:cs typeface="Lucida Sans Unicode" panose="020B0602030504020204" pitchFamily="34" charset="0"/>
              </a:rPr>
              <a:t>joulu 2015- tammi 2016</a:t>
            </a:r>
          </a:p>
        </p:txBody>
      </p:sp>
      <p:sp>
        <p:nvSpPr>
          <p:cNvPr id="31" name="Viisikulmio 30"/>
          <p:cNvSpPr/>
          <p:nvPr/>
        </p:nvSpPr>
        <p:spPr>
          <a:xfrm>
            <a:off x="3218957" y="1804484"/>
            <a:ext cx="3809618" cy="725651"/>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b="1" dirty="0">
                <a:solidFill>
                  <a:schemeClr val="tx1">
                    <a:lumMod val="65000"/>
                    <a:lumOff val="35000"/>
                  </a:schemeClr>
                </a:solidFill>
                <a:latin typeface="+mj-lt"/>
                <a:cs typeface="Lucida Sans Unicode" panose="020B0602030504020204" pitchFamily="34" charset="0"/>
              </a:rPr>
              <a:t>ASIAKASYMMÄRRYS</a:t>
            </a:r>
          </a:p>
          <a:p>
            <a:pPr algn="ctr"/>
            <a:r>
              <a:rPr lang="fi-FI" sz="1400" b="1" dirty="0">
                <a:solidFill>
                  <a:schemeClr val="tx1">
                    <a:lumMod val="65000"/>
                    <a:lumOff val="35000"/>
                  </a:schemeClr>
                </a:solidFill>
                <a:latin typeface="+mj-lt"/>
                <a:cs typeface="Lucida Sans Unicode" panose="020B0602030504020204" pitchFamily="34" charset="0"/>
              </a:rPr>
              <a:t>heinä-loka 2015</a:t>
            </a:r>
          </a:p>
        </p:txBody>
      </p:sp>
      <p:sp>
        <p:nvSpPr>
          <p:cNvPr id="32" name="Viisikulmio 31"/>
          <p:cNvSpPr/>
          <p:nvPr/>
        </p:nvSpPr>
        <p:spPr>
          <a:xfrm>
            <a:off x="665098" y="1804483"/>
            <a:ext cx="3225258" cy="725651"/>
          </a:xfrm>
          <a:prstGeom prst="homePlate">
            <a:avLst/>
          </a:prstGeom>
          <a:solidFill>
            <a:schemeClr val="accent1">
              <a:lumMod val="75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fi-FI" sz="1400" b="1" dirty="0">
                <a:solidFill>
                  <a:schemeClr val="tx1">
                    <a:lumMod val="65000"/>
                    <a:lumOff val="35000"/>
                  </a:schemeClr>
                </a:solidFill>
                <a:latin typeface="+mj-lt"/>
                <a:cs typeface="Lucida Sans Unicode" panose="020B0602030504020204" pitchFamily="34" charset="0"/>
              </a:rPr>
              <a:t>NYKYTILA-ANALYYSI</a:t>
            </a:r>
          </a:p>
          <a:p>
            <a:pPr algn="ctr"/>
            <a:r>
              <a:rPr lang="fi-FI" sz="1400" b="1" dirty="0">
                <a:solidFill>
                  <a:schemeClr val="tx1">
                    <a:lumMod val="65000"/>
                    <a:lumOff val="35000"/>
                  </a:schemeClr>
                </a:solidFill>
                <a:latin typeface="+mj-lt"/>
                <a:cs typeface="Lucida Sans Unicode" panose="020B0602030504020204" pitchFamily="34" charset="0"/>
              </a:rPr>
              <a:t>kesäkuu 2015</a:t>
            </a:r>
          </a:p>
        </p:txBody>
      </p:sp>
      <p:sp>
        <p:nvSpPr>
          <p:cNvPr id="5" name="Tekstiruutu 4"/>
          <p:cNvSpPr txBox="1"/>
          <p:nvPr/>
        </p:nvSpPr>
        <p:spPr>
          <a:xfrm>
            <a:off x="7119603" y="2863310"/>
            <a:ext cx="1805302" cy="584775"/>
          </a:xfrm>
          <a:prstGeom prst="rect">
            <a:avLst/>
          </a:prstGeom>
          <a:noFill/>
        </p:spPr>
        <p:txBody>
          <a:bodyPr wrap="none" rtlCol="0">
            <a:spAutoFit/>
          </a:bodyPr>
          <a:lstStyle/>
          <a:p>
            <a:r>
              <a:rPr lang="fi-FI" sz="1400" b="1" kern="0" dirty="0">
                <a:solidFill>
                  <a:schemeClr val="tx1">
                    <a:lumMod val="75000"/>
                    <a:lumOff val="25000"/>
                  </a:schemeClr>
                </a:solidFill>
                <a:latin typeface="Calibri Light"/>
              </a:rPr>
              <a:t>Markkinavuoropuhelut</a:t>
            </a:r>
          </a:p>
          <a:p>
            <a:endParaRPr lang="fi-FI" dirty="0">
              <a:solidFill>
                <a:schemeClr val="tx1">
                  <a:lumMod val="75000"/>
                  <a:lumOff val="25000"/>
                </a:schemeClr>
              </a:solidFill>
            </a:endParaRPr>
          </a:p>
        </p:txBody>
      </p:sp>
      <p:pic>
        <p:nvPicPr>
          <p:cNvPr id="24" name="Kuva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0244" y="2618339"/>
            <a:ext cx="756423" cy="712646"/>
          </a:xfrm>
          <a:prstGeom prst="rect">
            <a:avLst/>
          </a:prstGeom>
          <a:noFill/>
        </p:spPr>
      </p:pic>
      <p:pic>
        <p:nvPicPr>
          <p:cNvPr id="26" name="Kuv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5721" y="2618341"/>
            <a:ext cx="730457" cy="722928"/>
          </a:xfrm>
          <a:prstGeom prst="rect">
            <a:avLst/>
          </a:prstGeom>
          <a:noFill/>
        </p:spPr>
      </p:pic>
      <p:pic>
        <p:nvPicPr>
          <p:cNvPr id="35" name="Kuva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7324" y="2644689"/>
            <a:ext cx="756423" cy="712646"/>
          </a:xfrm>
          <a:prstGeom prst="rect">
            <a:avLst/>
          </a:prstGeom>
          <a:noFill/>
        </p:spPr>
      </p:pic>
      <p:sp>
        <p:nvSpPr>
          <p:cNvPr id="6" name="Dian numeron paikkamerkki 5"/>
          <p:cNvSpPr>
            <a:spLocks noGrp="1"/>
          </p:cNvSpPr>
          <p:nvPr>
            <p:ph type="sldNum" sz="quarter" idx="12"/>
          </p:nvPr>
        </p:nvSpPr>
        <p:spPr/>
        <p:txBody>
          <a:bodyPr/>
          <a:lstStyle/>
          <a:p>
            <a:fld id="{0E9EC09B-81EE-4D0F-8E4F-0F6E96E51DDF}" type="slidenum">
              <a:rPr lang="fi-FI" smtClean="0"/>
              <a:pPr/>
              <a:t>99</a:t>
            </a:fld>
            <a:endParaRPr lang="fi-FI"/>
          </a:p>
        </p:txBody>
      </p:sp>
      <p:sp>
        <p:nvSpPr>
          <p:cNvPr id="25" name="Otsikko 1"/>
          <p:cNvSpPr>
            <a:spLocks noGrp="1"/>
          </p:cNvSpPr>
          <p:nvPr>
            <p:ph type="title"/>
          </p:nvPr>
        </p:nvSpPr>
        <p:spPr>
          <a:xfrm>
            <a:off x="1082034" y="746825"/>
            <a:ext cx="10058400" cy="627018"/>
          </a:xfrm>
        </p:spPr>
        <p:txBody>
          <a:bodyPr/>
          <a:lstStyle/>
          <a:p>
            <a:r>
              <a:rPr lang="fi-FI" dirty="0" smtClean="0"/>
              <a:t>Huumehoidon palvelut: yhteiskehittäminen</a:t>
            </a:r>
            <a:endParaRPr lang="fi-FI" dirty="0"/>
          </a:p>
        </p:txBody>
      </p:sp>
      <p:sp>
        <p:nvSpPr>
          <p:cNvPr id="2" name="Tekstiruutu 1"/>
          <p:cNvSpPr txBox="1"/>
          <p:nvPr/>
        </p:nvSpPr>
        <p:spPr>
          <a:xfrm>
            <a:off x="5123766" y="5699301"/>
            <a:ext cx="4574714" cy="584775"/>
          </a:xfrm>
          <a:prstGeom prst="rect">
            <a:avLst/>
          </a:prstGeom>
          <a:noFill/>
        </p:spPr>
        <p:txBody>
          <a:bodyPr wrap="none" rtlCol="0">
            <a:spAutoFit/>
          </a:bodyPr>
          <a:lstStyle/>
          <a:p>
            <a:r>
              <a:rPr lang="fi-FI" sz="1600" i="1" dirty="0" smtClean="0">
                <a:solidFill>
                  <a:schemeClr val="tx1">
                    <a:lumMod val="75000"/>
                    <a:lumOff val="25000"/>
                  </a:schemeClr>
                </a:solidFill>
              </a:rPr>
              <a:t>Vuoropuhelutilaisuuksien kutsut julkaistiin Hilmassa, </a:t>
            </a:r>
            <a:br>
              <a:rPr lang="fi-FI" sz="1600" i="1" dirty="0" smtClean="0">
                <a:solidFill>
                  <a:schemeClr val="tx1">
                    <a:lumMod val="75000"/>
                    <a:lumOff val="25000"/>
                  </a:schemeClr>
                </a:solidFill>
              </a:rPr>
            </a:br>
            <a:r>
              <a:rPr lang="fi-FI" sz="1600" i="1" dirty="0" smtClean="0">
                <a:solidFill>
                  <a:schemeClr val="tx1">
                    <a:lumMod val="75000"/>
                    <a:lumOff val="25000"/>
                  </a:schemeClr>
                </a:solidFill>
              </a:rPr>
              <a:t>minkä lisäksi lähetettiin myös kohdennettuja kutsuja</a:t>
            </a:r>
            <a:endParaRPr lang="fi-FI" sz="1600" i="1" dirty="0">
              <a:solidFill>
                <a:schemeClr val="tx1">
                  <a:lumMod val="75000"/>
                  <a:lumOff val="25000"/>
                </a:schemeClr>
              </a:solidFill>
            </a:endParaRPr>
          </a:p>
        </p:txBody>
      </p:sp>
      <p:pic>
        <p:nvPicPr>
          <p:cNvPr id="23" name="Kuva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00206">
            <a:off x="5299935" y="3083253"/>
            <a:ext cx="328285" cy="328285"/>
          </a:xfrm>
          <a:prstGeom prst="rect">
            <a:avLst/>
          </a:prstGeom>
          <a:noFill/>
        </p:spPr>
      </p:pic>
      <p:sp>
        <p:nvSpPr>
          <p:cNvPr id="27" name="Suorakulmio 26">
            <a:hlinkClick r:id="rId6" action="ppaction://hlinksldjump"/>
          </p:cNvPr>
          <p:cNvSpPr/>
          <p:nvPr/>
        </p:nvSpPr>
        <p:spPr>
          <a:xfrm>
            <a:off x="10813244" y="6474157"/>
            <a:ext cx="1219200" cy="309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t>PALAA ALKUUN</a:t>
            </a:r>
            <a:endParaRPr lang="fi-FI" sz="1200" dirty="0"/>
          </a:p>
        </p:txBody>
      </p:sp>
    </p:spTree>
    <p:extLst>
      <p:ext uri="{BB962C8B-B14F-4D97-AF65-F5344CB8AC3E}">
        <p14:creationId xmlns:p14="http://schemas.microsoft.com/office/powerpoint/2010/main" val="2932167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Retro">
  <a:themeElements>
    <a:clrScheme name="Mukautettu 23">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7F7F7F"/>
      </a:hlink>
      <a:folHlink>
        <a:srgbClr val="595959"/>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9CC26709-368C-4D72-9060-94E5B3FF3CD6}"/>
    </a:ext>
  </a:extLst>
</a:theme>
</file>

<file path=ppt/theme/theme10.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Mukautettu suunnittelumalli">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Retro">
  <a:themeElements>
    <a:clrScheme name="Mukautettu 22">
      <a:dk1>
        <a:sysClr val="windowText" lastClr="000000"/>
      </a:dk1>
      <a:lt1>
        <a:sysClr val="window" lastClr="FFFFFF"/>
      </a:lt1>
      <a:dk2>
        <a:srgbClr val="1F497D"/>
      </a:dk2>
      <a:lt2>
        <a:srgbClr val="EEECE1"/>
      </a:lt2>
      <a:accent1>
        <a:srgbClr val="FEE599"/>
      </a:accent1>
      <a:accent2>
        <a:srgbClr val="FFC000"/>
      </a:accent2>
      <a:accent3>
        <a:srgbClr val="005394"/>
      </a:accent3>
      <a:accent4>
        <a:srgbClr val="488433"/>
      </a:accent4>
      <a:accent5>
        <a:srgbClr val="4BACC6"/>
      </a:accent5>
      <a:accent6>
        <a:srgbClr val="F79646"/>
      </a:accent6>
      <a:hlink>
        <a:srgbClr val="595959"/>
      </a:hlink>
      <a:folHlink>
        <a:srgbClr val="7F7F7F"/>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4.xml><?xml version="1.0" encoding="utf-8"?>
<a:theme xmlns:a="http://schemas.openxmlformats.org/drawingml/2006/main" name="2_Retro">
  <a:themeElements>
    <a:clrScheme name="Mukautettu 21">
      <a:dk1>
        <a:srgbClr val="000000"/>
      </a:dk1>
      <a:lt1>
        <a:sysClr val="window" lastClr="FFFFFF"/>
      </a:lt1>
      <a:dk2>
        <a:srgbClr val="637052"/>
      </a:dk2>
      <a:lt2>
        <a:srgbClr val="CCDDEA"/>
      </a:lt2>
      <a:accent1>
        <a:srgbClr val="900000"/>
      </a:accent1>
      <a:accent2>
        <a:srgbClr val="C00000"/>
      </a:accent2>
      <a:accent3>
        <a:srgbClr val="865640"/>
      </a:accent3>
      <a:accent4>
        <a:srgbClr val="9B8357"/>
      </a:accent4>
      <a:accent5>
        <a:srgbClr val="C2BC80"/>
      </a:accent5>
      <a:accent6>
        <a:srgbClr val="94A088"/>
      </a:accent6>
      <a:hlink>
        <a:srgbClr val="595959"/>
      </a:hlink>
      <a:folHlink>
        <a:srgbClr val="7F7F7F"/>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5.xml><?xml version="1.0" encoding="utf-8"?>
<a:theme xmlns:a="http://schemas.openxmlformats.org/drawingml/2006/main" name="3_Retro">
  <a:themeElements>
    <a:clrScheme name="Mukautettu 20">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6.xml><?xml version="1.0" encoding="utf-8"?>
<a:theme xmlns:a="http://schemas.openxmlformats.org/drawingml/2006/main" name="4_Retro">
  <a:themeElements>
    <a:clrScheme name="Mukautettu 18">
      <a:dk1>
        <a:sysClr val="windowText" lastClr="000000"/>
      </a:dk1>
      <a:lt1>
        <a:sysClr val="window" lastClr="FFFFFF"/>
      </a:lt1>
      <a:dk2>
        <a:srgbClr val="455F51"/>
      </a:dk2>
      <a:lt2>
        <a:srgbClr val="E3DED1"/>
      </a:lt2>
      <a:accent1>
        <a:srgbClr val="93D07C"/>
      </a:accent1>
      <a:accent2>
        <a:srgbClr val="61B741"/>
      </a:accent2>
      <a:accent3>
        <a:srgbClr val="BADB7D"/>
      </a:accent3>
      <a:accent4>
        <a:srgbClr val="029676"/>
      </a:accent4>
      <a:accent5>
        <a:srgbClr val="4AB5C4"/>
      </a:accent5>
      <a:accent6>
        <a:srgbClr val="0989B1"/>
      </a:accent6>
      <a:hlink>
        <a:srgbClr val="595959"/>
      </a:hlink>
      <a:folHlink>
        <a:srgbClr val="595959"/>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7.xml><?xml version="1.0" encoding="utf-8"?>
<a:theme xmlns:a="http://schemas.openxmlformats.org/drawingml/2006/main" name="5_Retro">
  <a:themeElements>
    <a:clrScheme name="Mukautettu 19">
      <a:dk1>
        <a:srgbClr val="000000"/>
      </a:dk1>
      <a:lt1>
        <a:sysClr val="window" lastClr="FFFFFF"/>
      </a:lt1>
      <a:dk2>
        <a:srgbClr val="0C90A2"/>
      </a:dk2>
      <a:lt2>
        <a:srgbClr val="CCDDEA"/>
      </a:lt2>
      <a:accent1>
        <a:srgbClr val="63CADE"/>
      </a:accent1>
      <a:accent2>
        <a:srgbClr val="11C1D9"/>
      </a:accent2>
      <a:accent3>
        <a:srgbClr val="228EA4"/>
      </a:accent3>
      <a:accent4>
        <a:srgbClr val="9B8357"/>
      </a:accent4>
      <a:accent5>
        <a:srgbClr val="C2BC80"/>
      </a:accent5>
      <a:accent6>
        <a:srgbClr val="94A088"/>
      </a:accent6>
      <a:hlink>
        <a:srgbClr val="7F7F7F"/>
      </a:hlink>
      <a:folHlink>
        <a:srgbClr val="7F7F7F"/>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8.xml><?xml version="1.0" encoding="utf-8"?>
<a:theme xmlns:a="http://schemas.openxmlformats.org/drawingml/2006/main" name="6_Retro">
  <a:themeElements>
    <a:clrScheme name="Mukautettu 19">
      <a:dk1>
        <a:srgbClr val="000000"/>
      </a:dk1>
      <a:lt1>
        <a:sysClr val="window" lastClr="FFFFFF"/>
      </a:lt1>
      <a:dk2>
        <a:srgbClr val="0C90A2"/>
      </a:dk2>
      <a:lt2>
        <a:srgbClr val="CCDDEA"/>
      </a:lt2>
      <a:accent1>
        <a:srgbClr val="63CADE"/>
      </a:accent1>
      <a:accent2>
        <a:srgbClr val="11C1D9"/>
      </a:accent2>
      <a:accent3>
        <a:srgbClr val="228EA4"/>
      </a:accent3>
      <a:accent4>
        <a:srgbClr val="9B8357"/>
      </a:accent4>
      <a:accent5>
        <a:srgbClr val="C2BC80"/>
      </a:accent5>
      <a:accent6>
        <a:srgbClr val="94A088"/>
      </a:accent6>
      <a:hlink>
        <a:srgbClr val="7F7F7F"/>
      </a:hlink>
      <a:folHlink>
        <a:srgbClr val="7F7F7F"/>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9.xml><?xml version="1.0" encoding="utf-8"?>
<a:theme xmlns:a="http://schemas.openxmlformats.org/drawingml/2006/main" name="7_Retro">
  <a:themeElements>
    <a:clrScheme name="Mukautettu 21">
      <a:dk1>
        <a:srgbClr val="000000"/>
      </a:dk1>
      <a:lt1>
        <a:sysClr val="window" lastClr="FFFFFF"/>
      </a:lt1>
      <a:dk2>
        <a:srgbClr val="637052"/>
      </a:dk2>
      <a:lt2>
        <a:srgbClr val="CCDDEA"/>
      </a:lt2>
      <a:accent1>
        <a:srgbClr val="900000"/>
      </a:accent1>
      <a:accent2>
        <a:srgbClr val="C00000"/>
      </a:accent2>
      <a:accent3>
        <a:srgbClr val="865640"/>
      </a:accent3>
      <a:accent4>
        <a:srgbClr val="9B8357"/>
      </a:accent4>
      <a:accent5>
        <a:srgbClr val="C2BC80"/>
      </a:accent5>
      <a:accent6>
        <a:srgbClr val="94A088"/>
      </a:accent6>
      <a:hlink>
        <a:srgbClr val="595959"/>
      </a:hlink>
      <a:folHlink>
        <a:srgbClr val="7F7F7F"/>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Override1.xml><?xml version="1.0" encoding="utf-8"?>
<a:themeOverride xmlns:a="http://schemas.openxmlformats.org/drawingml/2006/main">
  <a:clrScheme name="Mukautettu 18">
    <a:dk1>
      <a:sysClr val="windowText" lastClr="000000"/>
    </a:dk1>
    <a:lt1>
      <a:sysClr val="window" lastClr="FFFFFF"/>
    </a:lt1>
    <a:dk2>
      <a:srgbClr val="455F51"/>
    </a:dk2>
    <a:lt2>
      <a:srgbClr val="E3DED1"/>
    </a:lt2>
    <a:accent1>
      <a:srgbClr val="93D07C"/>
    </a:accent1>
    <a:accent2>
      <a:srgbClr val="61B741"/>
    </a:accent2>
    <a:accent3>
      <a:srgbClr val="BADB7D"/>
    </a:accent3>
    <a:accent4>
      <a:srgbClr val="029676"/>
    </a:accent4>
    <a:accent5>
      <a:srgbClr val="4AB5C4"/>
    </a:accent5>
    <a:accent6>
      <a:srgbClr val="0989B1"/>
    </a:accent6>
    <a:hlink>
      <a:srgbClr val="595959"/>
    </a:hlink>
    <a:folHlink>
      <a:srgbClr val="595959"/>
    </a:folHlink>
  </a:clrScheme>
</a:themeOverride>
</file>

<file path=docProps/app.xml><?xml version="1.0" encoding="utf-8"?>
<Properties xmlns="http://schemas.openxmlformats.org/officeDocument/2006/extended-properties" xmlns:vt="http://schemas.openxmlformats.org/officeDocument/2006/docPropsVTypes">
  <Template>Retrospect</Template>
  <TotalTime>34071</TotalTime>
  <Words>14625</Words>
  <Application>Microsoft Office PowerPoint</Application>
  <PresentationFormat>Mukautettu</PresentationFormat>
  <Paragraphs>2707</Paragraphs>
  <Slides>105</Slides>
  <Notes>35</Notes>
  <HiddenSlides>73</HiddenSlides>
  <MMClips>0</MMClips>
  <ScaleCrop>false</ScaleCrop>
  <HeadingPairs>
    <vt:vector size="8" baseType="variant">
      <vt:variant>
        <vt:lpstr>Teema</vt:lpstr>
      </vt:variant>
      <vt:variant>
        <vt:i4>9</vt:i4>
      </vt:variant>
      <vt:variant>
        <vt:lpstr>Upotetut OLE-palvelimet</vt:lpstr>
      </vt:variant>
      <vt:variant>
        <vt:i4>4</vt:i4>
      </vt:variant>
      <vt:variant>
        <vt:lpstr>Dian otsikot</vt:lpstr>
      </vt:variant>
      <vt:variant>
        <vt:i4>105</vt:i4>
      </vt:variant>
      <vt:variant>
        <vt:lpstr>Mukautetut diaesitykset</vt:lpstr>
      </vt:variant>
      <vt:variant>
        <vt:i4>87</vt:i4>
      </vt:variant>
    </vt:vector>
  </HeadingPairs>
  <TitlesOfParts>
    <vt:vector size="205" baseType="lpstr">
      <vt:lpstr>Retro</vt:lpstr>
      <vt:lpstr>1_Mukautettu suunnittelumalli</vt:lpstr>
      <vt:lpstr>1_Retro</vt:lpstr>
      <vt:lpstr>2_Retro</vt:lpstr>
      <vt:lpstr>3_Retro</vt:lpstr>
      <vt:lpstr>4_Retro</vt:lpstr>
      <vt:lpstr>5_Retro</vt:lpstr>
      <vt:lpstr>6_Retro</vt:lpstr>
      <vt:lpstr>7_Retro</vt:lpstr>
      <vt:lpstr>Asiakirja</vt:lpstr>
      <vt:lpstr>Esitys</vt:lpstr>
      <vt:lpstr>Acrobat Document</vt:lpstr>
      <vt:lpstr>Laskentataulukko</vt:lpstr>
      <vt:lpstr>Tampereen innovatiivisten hankintojen työkalupakki</vt:lpstr>
      <vt:lpstr>Työkalupakin käyttöohje</vt:lpstr>
      <vt:lpstr>Sisältö ja pikalinkit</vt:lpstr>
      <vt:lpstr>PowerPoint-esitys</vt:lpstr>
      <vt:lpstr>PowerPoint-esitys</vt:lpstr>
      <vt:lpstr>Innovatiivinen hankinta</vt:lpstr>
      <vt:lpstr>PowerPoint-esitys</vt:lpstr>
      <vt:lpstr>Miksi innovatiivisia hankintoja? </vt:lpstr>
      <vt:lpstr>Tulosperusteinen hankinta</vt:lpstr>
      <vt:lpstr>Tulosperusteinen hankinta: soveltuvuus </vt:lpstr>
      <vt:lpstr>Tulosperusteinen hankinta: suunnittelu</vt:lpstr>
      <vt:lpstr>Tulosperusteinen hankinta: toimeenpano</vt:lpstr>
      <vt:lpstr>PowerPoint-esitys</vt:lpstr>
      <vt:lpstr>Tulosperusteinen hankinta: kannustinjärjestelmät</vt:lpstr>
      <vt:lpstr>Tulosperusteinen hankinta: kannustinjärjestelmät</vt:lpstr>
      <vt:lpstr>Tulosperusteinen hankinta: kannustinjärjestelmät</vt:lpstr>
      <vt:lpstr>Hankintoihin liittyvä strateginen suunnittelu</vt:lpstr>
      <vt:lpstr>Strateginen tarpeiden arviointi</vt:lpstr>
      <vt:lpstr>Tavoitteiden määrittely</vt:lpstr>
      <vt:lpstr>Palvelukokonaisuuden suunnittelu – yhteistyössä käyttäjien ja yritysten kanssa</vt:lpstr>
      <vt:lpstr>Tarve- ja käyttäjälähtöisyys</vt:lpstr>
      <vt:lpstr>PowerPoint-esitys</vt:lpstr>
      <vt:lpstr>PowerPoint-esitys</vt:lpstr>
      <vt:lpstr>Pilotoinnit ja kokeilut</vt:lpstr>
      <vt:lpstr>PowerPoint-esitys</vt:lpstr>
      <vt:lpstr>Kehittäjäkumppanin osallistuminen kokeilun jälkeiseen hankintaan</vt:lpstr>
      <vt:lpstr>Kokeiluista tehdään päätös ja sopimus</vt:lpstr>
      <vt:lpstr>Ennakoiva markkinavuoropuhelu</vt:lpstr>
      <vt:lpstr>PowerPoint-esitys</vt:lpstr>
      <vt:lpstr>Esimerkki 1: ennakoivat markkinavuoropuhelut älyliikenteen kehittämiseksi</vt:lpstr>
      <vt:lpstr>Esimerkki 2: Hankintailta – hankintasuunnitelmien esittelytilaisuus</vt:lpstr>
      <vt:lpstr>Esimerkki 3: Kipinä – yritykset pitchaavat ideoitaan kaupungin edustajille </vt:lpstr>
      <vt:lpstr>Ulkoisten hankintojen roolin täsmentäminen</vt:lpstr>
      <vt:lpstr>Hankintojen kokonaissuunnittelu</vt:lpstr>
      <vt:lpstr>Hankintatoimen kehitystasot</vt:lpstr>
      <vt:lpstr>Tuoteryhmäkohtaiset strategiat</vt:lpstr>
      <vt:lpstr>Ostoportfolio eli Kraljicin matriisi</vt:lpstr>
      <vt:lpstr>PowerPoint-esitys</vt:lpstr>
      <vt:lpstr>PowerPoint-esitys</vt:lpstr>
      <vt:lpstr>Hankintojen kokonaisseuranta</vt:lpstr>
      <vt:lpstr>Hankinnan suunnittelu</vt:lpstr>
      <vt:lpstr>Käynnistäminen ja tarpeen arviointi, sivu 1/2</vt:lpstr>
      <vt:lpstr>Hankintatiimin osaamiskartta</vt:lpstr>
      <vt:lpstr>Käynnistäminen ja tarpeen arviointi, sivu 2/2</vt:lpstr>
      <vt:lpstr>PowerPoint-esitys</vt:lpstr>
      <vt:lpstr>Markkinoiden kartoittaminen ja vuoropuhelu</vt:lpstr>
      <vt:lpstr>Markkinatuntemuksen tarkistuslista</vt:lpstr>
      <vt:lpstr>Hankintamenettelyn valinta: kynnysarvot</vt:lpstr>
      <vt:lpstr>Hankinnan ennakoidun arvon määrittäminen</vt:lpstr>
      <vt:lpstr>Hankintamenettelyn valinta: EU-hankinnat</vt:lpstr>
      <vt:lpstr>Kansalliset hankinnat, sote-hankinnat ja käyttöoikeussopimukset</vt:lpstr>
      <vt:lpstr>Pienhankinnat</vt:lpstr>
      <vt:lpstr>Innovatiivisten hankintojen menettelytavat</vt:lpstr>
      <vt:lpstr>PowerPoint-esitys</vt:lpstr>
      <vt:lpstr>Esikaupallinen hankinta</vt:lpstr>
      <vt:lpstr>PowerPoint-esitys</vt:lpstr>
      <vt:lpstr>Prototyypin hankinta - ketterään kehittämiseen tähtäävä hankintamalli</vt:lpstr>
      <vt:lpstr>Innovaatiokumppanuus</vt:lpstr>
      <vt:lpstr>Neuvottelumenettely</vt:lpstr>
      <vt:lpstr>Neuvottelumenettely: esimerkkejä neuvottelujen sisällöistä huom. toteutettu vanhan hankintalain aikana</vt:lpstr>
      <vt:lpstr>Kehitystyöpajat osana neuvottelumenettelyä</vt:lpstr>
      <vt:lpstr>PowerPoint-esitys</vt:lpstr>
      <vt:lpstr>Suunnittelukilpailu</vt:lpstr>
      <vt:lpstr>Hyvinvointia digitaalisilla ratkaisuilla! -ideakilpailu</vt:lpstr>
      <vt:lpstr>Hackathon osana suunnittelukilpailua</vt:lpstr>
      <vt:lpstr>Hankinnan toteutusmuodot</vt:lpstr>
      <vt:lpstr>Puitejärjestely</vt:lpstr>
      <vt:lpstr>PowerPoint-esitys</vt:lpstr>
      <vt:lpstr>Dynaaminen hankintajärjestelmä</vt:lpstr>
      <vt:lpstr>Toteutusmuotona allianssi</vt:lpstr>
      <vt:lpstr>Toteutusmuotona integraattori</vt:lpstr>
      <vt:lpstr>Hankinnan kohteen ja vertailuperusteiden määrittely, sivu 1/2</vt:lpstr>
      <vt:lpstr>Hankinnan kohteen ja vertailuperusteiden määrittely, sivu 2/2</vt:lpstr>
      <vt:lpstr>PowerPoint-esitys</vt:lpstr>
      <vt:lpstr>Esimerkkejä vertailuperusteista, sivu ½ huom. toteutettu vanhan hankintalain aikana</vt:lpstr>
      <vt:lpstr>Esimerkkejä vertailuperusteista, sivu 2/2 huom. toteutettu vanhan hankintalain aikana</vt:lpstr>
      <vt:lpstr>Kaupalliset ehdot</vt:lpstr>
      <vt:lpstr>Hankintasopimuksen muistilista</vt:lpstr>
      <vt:lpstr>Työkalut hankinnan suunnittelun tukena</vt:lpstr>
      <vt:lpstr>Hankinnan toteutus</vt:lpstr>
      <vt:lpstr>Tarjouspyynnön osien lähettäminen kommentointiin</vt:lpstr>
      <vt:lpstr>Tuotetestaus hankinnoissa</vt:lpstr>
      <vt:lpstr>Käyttäjien osallistuminen tarjouksien arviointiin ja toimittajan valintaan</vt:lpstr>
      <vt:lpstr>Hankinnan käyttöönotto</vt:lpstr>
      <vt:lpstr>Hankinnan käyttöönoton organisointi - tarkistuslista</vt:lpstr>
      <vt:lpstr>Organisointi – esimerkkinä aloitustapaaminen</vt:lpstr>
      <vt:lpstr>Sopimuksen aikainen toiminta</vt:lpstr>
      <vt:lpstr>Sopimusseuranta ja seurantatiedon hyödyntäminen</vt:lpstr>
      <vt:lpstr>Sopimusvisualisointi, esimerkki 2</vt:lpstr>
      <vt:lpstr>Yhteistyö ja kehittäminen</vt:lpstr>
      <vt:lpstr>Sopimuksen muuttaminen  Olennainen sopimusmuutos ja uudelleenkilpailuttamisen velvoite</vt:lpstr>
      <vt:lpstr>PowerPoint-esitys</vt:lpstr>
      <vt:lpstr>Innovatiivisten hankintojen case-esittelyjä</vt:lpstr>
      <vt:lpstr>PowerPoint-esitys</vt:lpstr>
      <vt:lpstr>Tesoman hyvinvointikeskus</vt:lpstr>
      <vt:lpstr>Tesoman hyvinvointikeskus</vt:lpstr>
      <vt:lpstr>Tesoman hyvinvointikeskus</vt:lpstr>
      <vt:lpstr>PowerPoint-esitys</vt:lpstr>
      <vt:lpstr>Huumehoidon palvelut: yhteiskehittäminen</vt:lpstr>
      <vt:lpstr>Huumehoidon palvelut: palvelumuotoilu</vt:lpstr>
      <vt:lpstr>Huumehoidon palvelut: neuvottelumenettely</vt:lpstr>
      <vt:lpstr>Sopimusvisualisointi, esimerkki 1 A</vt:lpstr>
      <vt:lpstr>Sopimusvisualisointi, esimerkki 1 B </vt:lpstr>
      <vt:lpstr>Työkalupakin linkit ja lähteet</vt:lpstr>
      <vt:lpstr>PowerPoint-esitys</vt:lpstr>
      <vt:lpstr>Visualisoitu kannustinmalli</vt:lpstr>
      <vt:lpstr>Mitä ijh on</vt:lpstr>
      <vt:lpstr>IJH hyödyt</vt:lpstr>
      <vt:lpstr>Allianssi</vt:lpstr>
      <vt:lpstr>Integraattori</vt:lpstr>
      <vt:lpstr>IJH</vt:lpstr>
      <vt:lpstr>Tulosperusteinen hankinta</vt:lpstr>
      <vt:lpstr>Tulosperusteinen SST</vt:lpstr>
      <vt:lpstr>Tulosperusteinen mittarit</vt:lpstr>
      <vt:lpstr>Palkkiomallit</vt:lpstr>
      <vt:lpstr>Kannustemallit</vt:lpstr>
      <vt:lpstr>Suoritustasomallit</vt:lpstr>
      <vt:lpstr>Tuoteryhmäkohtaiset strategiat</vt:lpstr>
      <vt:lpstr>Ulkoisten hankintojen roolin</vt:lpstr>
      <vt:lpstr>Tavoitteiden määrittely</vt:lpstr>
      <vt:lpstr>Palvelukokonaisuuden suunnittelu</vt:lpstr>
      <vt:lpstr>Strateginen tarpeiden arviointi</vt:lpstr>
      <vt:lpstr>Vaikutuspotentiaalin arviointi</vt:lpstr>
      <vt:lpstr>Tarve- ja käyttäjälähtöisyys</vt:lpstr>
      <vt:lpstr>Yhteiskehittäminen</vt:lpstr>
      <vt:lpstr>Ennakoiva markkinavuoropuhelu</vt:lpstr>
      <vt:lpstr>Pilotoinnit ja kokeilut</vt:lpstr>
      <vt:lpstr>Markkinavuoropuhelun järjestäminen</vt:lpstr>
      <vt:lpstr>Esimerkki 1</vt:lpstr>
      <vt:lpstr>Esimerkki 2</vt:lpstr>
      <vt:lpstr>Esimerkki 3</vt:lpstr>
      <vt:lpstr>Tarjouspyynnön osien lähettäminen</vt:lpstr>
      <vt:lpstr>Tuotetestaus</vt:lpstr>
      <vt:lpstr>Käyttäjien osallistuminen</vt:lpstr>
      <vt:lpstr>Hankinnan käyttöönoton organisointi</vt:lpstr>
      <vt:lpstr>Aloitustapaaminen</vt:lpstr>
      <vt:lpstr>Sopimusseuranta ja seurantatiedon</vt:lpstr>
      <vt:lpstr>Yhteistyö ja kehittäminen</vt:lpstr>
      <vt:lpstr>Hankintatiimin osaamiskartta</vt:lpstr>
      <vt:lpstr>Kestävien hankintojen apukysymyksiä</vt:lpstr>
      <vt:lpstr>Markkinatuntemuksen tarkistuslista</vt:lpstr>
      <vt:lpstr>Hankinnan ennakoidun arvon</vt:lpstr>
      <vt:lpstr>Eu hankinnat</vt:lpstr>
      <vt:lpstr>Kansalliset, sote-hankinnat</vt:lpstr>
      <vt:lpstr>Esikaupallinen hankinta</vt:lpstr>
      <vt:lpstr>Innovaatiokumppanuus</vt:lpstr>
      <vt:lpstr>Neuvottelumenettely</vt:lpstr>
      <vt:lpstr>Kilpailullinen neuvottelumenettely</vt:lpstr>
      <vt:lpstr>Suunnittelukilpailu</vt:lpstr>
      <vt:lpstr>Prototyypin hankinta</vt:lpstr>
      <vt:lpstr>Esikaupallinen lisätietoa</vt:lpstr>
      <vt:lpstr>Esikaupallinen kokemuksia</vt:lpstr>
      <vt:lpstr>Neuvottelumenettely esimerkkejä</vt:lpstr>
      <vt:lpstr>Kehitystyöpajat</vt:lpstr>
      <vt:lpstr>Ideakilpailu</vt:lpstr>
      <vt:lpstr>Hackathon</vt:lpstr>
      <vt:lpstr>Esimerkkejä vertailuperusteista</vt:lpstr>
      <vt:lpstr>Käyttöoikeuss.&amp;valtiontuki</vt:lpstr>
      <vt:lpstr>Hankintoihin liittyvä strateginen suunnittelu</vt:lpstr>
      <vt:lpstr>Hankinnan suunnittelu</vt:lpstr>
      <vt:lpstr>Hankinnan toteutus</vt:lpstr>
      <vt:lpstr>Hankinnan käyttöönotto</vt:lpstr>
      <vt:lpstr>Sopimuksen aikainen toiminta</vt:lpstr>
      <vt:lpstr>Ostoportfolio</vt:lpstr>
      <vt:lpstr>ABC-analyysi</vt:lpstr>
      <vt:lpstr>Spend-analyysi</vt:lpstr>
      <vt:lpstr>Hankintojen kokonaissuunnittelu</vt:lpstr>
      <vt:lpstr>Hankintojen kokonaisseuranta</vt:lpstr>
      <vt:lpstr>Käynnistäminen ja tarpeen arviointi</vt:lpstr>
      <vt:lpstr>Markkinoiden kartoittaminen ja vuoropuhelu</vt:lpstr>
      <vt:lpstr>Hankintamenettelyn valinta</vt:lpstr>
      <vt:lpstr>Hankinnan kohteen ja vertailuperusteiden määrittely</vt:lpstr>
      <vt:lpstr>Kaupalliset ehdot</vt:lpstr>
      <vt:lpstr>Hankinnan toteutusmuodot</vt:lpstr>
      <vt:lpstr>Puitejärjestely</vt:lpstr>
      <vt:lpstr>Dynaaminen</vt:lpstr>
      <vt:lpstr>Hankintasopimuksen muistilista</vt:lpstr>
      <vt:lpstr>Pienhankinnat</vt:lpstr>
      <vt:lpstr>Tesoma, yhteiskehitt.</vt:lpstr>
      <vt:lpstr>Korvaushoito yhteiskehit.</vt:lpstr>
      <vt:lpstr>Sopimuksen muuttaminen</vt:lpstr>
      <vt:lpstr>aikatauluttaminen</vt:lpstr>
      <vt:lpstr>Henkilöstökysely</vt:lpstr>
      <vt:lpstr>Innov.menettelyn valinta</vt:lpstr>
      <vt:lpstr>Vertailulaskelma</vt:lpstr>
      <vt:lpstr>Yritysten osallistumismahdollisuudet</vt:lpstr>
      <vt:lpstr>Puitejärjestelyn toimintavaihtoehdot</vt:lpstr>
      <vt:lpstr>Tesoman hyvinvointikeskusallianssi</vt:lpstr>
      <vt:lpstr>Huumehoidon palvelujen hankinta</vt:lpstr>
      <vt:lpstr>Hankintatoimen kehitystasot</vt:lpstr>
      <vt:lpstr>neuvottelumenettely1</vt:lpstr>
      <vt:lpstr>neuvottelumenettely2</vt:lpstr>
    </vt:vector>
  </TitlesOfParts>
  <Company>Seutu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Innovatiivisten hankintojen työkalupakki</dc:title>
  <dc:creator>Kurvinen Anni</dc:creator>
  <cp:lastModifiedBy>Lyytikäinen Merja</cp:lastModifiedBy>
  <cp:revision>1484</cp:revision>
  <cp:lastPrinted>2017-03-29T08:58:32Z</cp:lastPrinted>
  <dcterms:created xsi:type="dcterms:W3CDTF">2016-06-07T09:23:14Z</dcterms:created>
  <dcterms:modified xsi:type="dcterms:W3CDTF">2020-02-28T09:06:06Z</dcterms:modified>
  <cp:contentStatus>Valmis</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