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304" r:id="rId6"/>
    <p:sldId id="316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92D2"/>
    <a:srgbClr val="6B8F00"/>
    <a:srgbClr val="00A6D6"/>
    <a:srgbClr val="012054"/>
    <a:srgbClr val="051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8455" autoAdjust="0"/>
  </p:normalViewPr>
  <p:slideViewPr>
    <p:cSldViewPr>
      <p:cViewPr>
        <p:scale>
          <a:sx n="100" d="100"/>
          <a:sy n="100" d="100"/>
        </p:scale>
        <p:origin x="-1896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687" y="2679976"/>
            <a:ext cx="4052760" cy="4142028"/>
          </a:xfrm>
          <a:prstGeom prst="rect">
            <a:avLst/>
          </a:prstGeom>
        </p:spPr>
      </p:pic>
      <p:pic>
        <p:nvPicPr>
          <p:cNvPr id="8" name="Picture 7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37" y="579855"/>
            <a:ext cx="2548466" cy="608925"/>
          </a:xfrm>
          <a:prstGeom prst="rect">
            <a:avLst/>
          </a:prstGeom>
        </p:spPr>
      </p:pic>
      <p:sp>
        <p:nvSpPr>
          <p:cNvPr id="9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10.2.2015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837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 rot="18900000">
            <a:off x="1295400" y="152400"/>
            <a:ext cx="6618727" cy="6629400"/>
            <a:chOff x="1447800" y="3048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5" name="Ellipsi 7"/>
            <p:cNvSpPr/>
            <p:nvPr userDrawn="1"/>
          </p:nvSpPr>
          <p:spPr>
            <a:xfrm>
              <a:off x="4245496" y="304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Ellipsi 7"/>
            <p:cNvSpPr/>
            <p:nvPr userDrawn="1"/>
          </p:nvSpPr>
          <p:spPr>
            <a:xfrm>
              <a:off x="4267200" y="2971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Ellipsi 7"/>
            <p:cNvSpPr/>
            <p:nvPr userDrawn="1"/>
          </p:nvSpPr>
          <p:spPr>
            <a:xfrm rot="5400000">
              <a:off x="2960948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Ellipsi 7"/>
            <p:cNvSpPr/>
            <p:nvPr userDrawn="1"/>
          </p:nvSpPr>
          <p:spPr>
            <a:xfrm rot="5400000">
              <a:off x="5617275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1295400" y="152400"/>
            <a:ext cx="6618727" cy="6629400"/>
            <a:chOff x="1295400" y="1524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0" name="Ellipsi 7"/>
            <p:cNvSpPr/>
            <p:nvPr userDrawn="1"/>
          </p:nvSpPr>
          <p:spPr>
            <a:xfrm>
              <a:off x="4093096" y="152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Ellipsi 7"/>
            <p:cNvSpPr/>
            <p:nvPr userDrawn="1"/>
          </p:nvSpPr>
          <p:spPr>
            <a:xfrm>
              <a:off x="4114800" y="2819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3" name="Ellipsi 7"/>
            <p:cNvSpPr/>
            <p:nvPr userDrawn="1"/>
          </p:nvSpPr>
          <p:spPr>
            <a:xfrm rot="5400000">
              <a:off x="2808548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4" name="Ellipsi 7"/>
            <p:cNvSpPr/>
            <p:nvPr userDrawn="1"/>
          </p:nvSpPr>
          <p:spPr>
            <a:xfrm rot="5400000">
              <a:off x="5464875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i 7"/>
          <p:cNvSpPr/>
          <p:nvPr userDrawn="1"/>
        </p:nvSpPr>
        <p:spPr>
          <a:xfrm>
            <a:off x="3936504" y="2793504"/>
            <a:ext cx="1321296" cy="1321296"/>
          </a:xfrm>
          <a:prstGeom prst="ellipse">
            <a:avLst/>
          </a:prstGeom>
          <a:solidFill>
            <a:schemeClr val="bg1"/>
          </a:solidFill>
          <a:ln w="317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503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152400" y="228600"/>
            <a:ext cx="8839200" cy="6477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uora yhdysviiva 9"/>
          <p:cNvCxnSpPr/>
          <p:nvPr userDrawn="1"/>
        </p:nvCxnSpPr>
        <p:spPr>
          <a:xfrm>
            <a:off x="152400" y="5181600"/>
            <a:ext cx="88392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9"/>
          <p:cNvCxnSpPr/>
          <p:nvPr userDrawn="1"/>
        </p:nvCxnSpPr>
        <p:spPr>
          <a:xfrm rot="5400000" flipH="1" flipV="1">
            <a:off x="3929289" y="5943997"/>
            <a:ext cx="1524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9"/>
          <p:cNvCxnSpPr/>
          <p:nvPr userDrawn="1"/>
        </p:nvCxnSpPr>
        <p:spPr>
          <a:xfrm rot="5400000">
            <a:off x="-537993" y="2705894"/>
            <a:ext cx="4951412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9"/>
          <p:cNvCxnSpPr/>
          <p:nvPr userDrawn="1"/>
        </p:nvCxnSpPr>
        <p:spPr>
          <a:xfrm rot="5400000">
            <a:off x="1258888" y="2705100"/>
            <a:ext cx="49530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9"/>
          <p:cNvCxnSpPr/>
          <p:nvPr userDrawn="1"/>
        </p:nvCxnSpPr>
        <p:spPr>
          <a:xfrm rot="5400000">
            <a:off x="3002007" y="2704703"/>
            <a:ext cx="4953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9"/>
          <p:cNvCxnSpPr/>
          <p:nvPr userDrawn="1"/>
        </p:nvCxnSpPr>
        <p:spPr>
          <a:xfrm rot="5400000">
            <a:off x="4766472" y="2704306"/>
            <a:ext cx="495458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9"/>
          <p:cNvCxnSpPr/>
          <p:nvPr userDrawn="1"/>
        </p:nvCxnSpPr>
        <p:spPr>
          <a:xfrm rot="10800000">
            <a:off x="1970530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kstiruutu 16"/>
          <p:cNvSpPr txBox="1"/>
          <p:nvPr userDrawn="1"/>
        </p:nvSpPr>
        <p:spPr>
          <a:xfrm>
            <a:off x="196581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7. Kumppanit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4" name="Tekstiruutu 16"/>
          <p:cNvSpPr txBox="1"/>
          <p:nvPr userDrawn="1"/>
        </p:nvSpPr>
        <p:spPr>
          <a:xfrm>
            <a:off x="1991873" y="271790"/>
            <a:ext cx="1676400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Tärkeät </a:t>
            </a:r>
          </a:p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tehtävät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5" name="Tekstiruutu 16"/>
          <p:cNvSpPr txBox="1"/>
          <p:nvPr userDrawn="1"/>
        </p:nvSpPr>
        <p:spPr>
          <a:xfrm>
            <a:off x="3767308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4.Arvolupaus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6" name="Tekstiruutu 16"/>
          <p:cNvSpPr txBox="1"/>
          <p:nvPr userDrawn="1"/>
        </p:nvSpPr>
        <p:spPr>
          <a:xfrm>
            <a:off x="5532070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2. Asiakassuhteet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7" name="Tekstiruutu 16"/>
          <p:cNvSpPr txBox="1"/>
          <p:nvPr userDrawn="1"/>
        </p:nvSpPr>
        <p:spPr>
          <a:xfrm>
            <a:off x="7286159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1. Asiakasryhmä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8" name="Tekstiruutu 16"/>
          <p:cNvSpPr txBox="1"/>
          <p:nvPr userDrawn="1"/>
        </p:nvSpPr>
        <p:spPr>
          <a:xfrm>
            <a:off x="1991873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Ydinresurssit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9" name="Tekstiruutu 16"/>
          <p:cNvSpPr txBox="1"/>
          <p:nvPr userDrawn="1"/>
        </p:nvSpPr>
        <p:spPr>
          <a:xfrm>
            <a:off x="5532070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3. Kanavat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cxnSp>
        <p:nvCxnSpPr>
          <p:cNvPr id="41" name="Suora yhdysviiva 9"/>
          <p:cNvCxnSpPr/>
          <p:nvPr userDrawn="1"/>
        </p:nvCxnSpPr>
        <p:spPr>
          <a:xfrm rot="10800000">
            <a:off x="5475729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iruutu 16"/>
          <p:cNvSpPr txBox="1"/>
          <p:nvPr userDrawn="1"/>
        </p:nvSpPr>
        <p:spPr>
          <a:xfrm>
            <a:off x="195092" y="5214118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8. Kulurakenne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43" name="Tekstiruutu 16"/>
          <p:cNvSpPr txBox="1"/>
          <p:nvPr userDrawn="1"/>
        </p:nvSpPr>
        <p:spPr>
          <a:xfrm>
            <a:off x="4724400" y="5214118"/>
            <a:ext cx="22098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9. Vaikuttavuus ja mittarit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44" y="281721"/>
            <a:ext cx="310800" cy="30598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82902"/>
            <a:ext cx="304800" cy="38986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5225902"/>
            <a:ext cx="381000" cy="40758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4400" y="293852"/>
            <a:ext cx="428800" cy="3320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9699" y="282902"/>
            <a:ext cx="314251" cy="3048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9444" y="2710353"/>
            <a:ext cx="387350" cy="38735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8852" y="293851"/>
            <a:ext cx="319200" cy="3048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9339" y="5257800"/>
            <a:ext cx="332088" cy="3810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68948" y="2699847"/>
            <a:ext cx="347957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44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5400000">
            <a:off x="1508125" y="3997325"/>
            <a:ext cx="5519738" cy="1587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rot="10800000">
            <a:off x="2" y="4648200"/>
            <a:ext cx="4267199" cy="1588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10800000">
            <a:off x="4267201" y="3733801"/>
            <a:ext cx="4876801" cy="1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24"/>
          <p:cNvGrpSpPr>
            <a:grpSpLocks/>
          </p:cNvGrpSpPr>
          <p:nvPr userDrawn="1"/>
        </p:nvGrpSpPr>
        <p:grpSpPr bwMode="auto">
          <a:xfrm>
            <a:off x="4352925" y="3954224"/>
            <a:ext cx="528638" cy="523875"/>
            <a:chOff x="4660595" y="3300006"/>
            <a:chExt cx="528485" cy="523009"/>
          </a:xfrm>
        </p:grpSpPr>
        <p:sp>
          <p:nvSpPr>
            <p:cNvPr id="10" name="Plus 9"/>
            <p:cNvSpPr/>
            <p:nvPr/>
          </p:nvSpPr>
          <p:spPr>
            <a:xfrm>
              <a:off x="4708206" y="3357062"/>
              <a:ext cx="431675" cy="432672"/>
            </a:xfrm>
            <a:prstGeom prst="mathPlus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60595" y="3300006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23"/>
          <p:cNvGrpSpPr>
            <a:grpSpLocks/>
          </p:cNvGrpSpPr>
          <p:nvPr userDrawn="1"/>
        </p:nvGrpSpPr>
        <p:grpSpPr bwMode="auto">
          <a:xfrm>
            <a:off x="4343400" y="5547618"/>
            <a:ext cx="528638" cy="522287"/>
            <a:chOff x="4650843" y="4887634"/>
            <a:chExt cx="528485" cy="523009"/>
          </a:xfrm>
        </p:grpSpPr>
        <p:sp>
          <p:nvSpPr>
            <p:cNvPr id="13" name="Minus 12"/>
            <p:cNvSpPr/>
            <p:nvPr/>
          </p:nvSpPr>
          <p:spPr>
            <a:xfrm>
              <a:off x="4673062" y="4909890"/>
              <a:ext cx="488808" cy="488036"/>
            </a:xfrm>
            <a:prstGeom prst="mathMinus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650843" y="4887634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5" name="Title 1"/>
          <p:cNvSpPr txBox="1">
            <a:spLocks/>
          </p:cNvSpPr>
          <p:nvPr userDrawn="1"/>
        </p:nvSpPr>
        <p:spPr bwMode="auto">
          <a:xfrm>
            <a:off x="0" y="0"/>
            <a:ext cx="17526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Skenaario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djettipuu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000" y="63500"/>
            <a:ext cx="69723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222943" y="-1063057"/>
            <a:ext cx="6705600" cy="9009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10.2.2015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631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649" y="3796906"/>
            <a:ext cx="3812351" cy="3061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2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3" name="Picture 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10.2.2015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716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otsikko_kuva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526280"/>
          </a:xfrm>
          <a:prstGeom prst="rect">
            <a:avLst/>
          </a:prstGeom>
        </p:spPr>
      </p:pic>
      <p:pic>
        <p:nvPicPr>
          <p:cNvPr id="13" name="Picture 8" descr="ribbon_kansisivu.jpg"/>
          <p:cNvPicPr>
            <a:picLocks noChangeAspect="1"/>
          </p:cNvPicPr>
          <p:nvPr/>
        </p:nvPicPr>
        <p:blipFill>
          <a:blip r:embed="rId3"/>
          <a:srcRect r="13860"/>
          <a:stretch>
            <a:fillRect/>
          </a:stretch>
        </p:blipFill>
        <p:spPr>
          <a:xfrm>
            <a:off x="6855070" y="4724400"/>
            <a:ext cx="2288930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4550400"/>
            <a:ext cx="7239600" cy="1044000"/>
          </a:xfrm>
        </p:spPr>
        <p:txBody>
          <a:bodyPr rIns="90000" anchor="b" anchorCtr="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5594400"/>
            <a:ext cx="7239600" cy="828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4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10.2.2015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5"/>
          <p:cNvSpPr/>
          <p:nvPr/>
        </p:nvSpPr>
        <p:spPr>
          <a:xfrm rot="10800000" flipV="1">
            <a:off x="0" y="4508280"/>
            <a:ext cx="9144000" cy="36000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aseline="30000" dirty="0"/>
          </a:p>
        </p:txBody>
      </p:sp>
      <p:pic>
        <p:nvPicPr>
          <p:cNvPr id="15" name="Picture 11" descr="logo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77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di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628800"/>
            <a:ext cx="7779600" cy="13608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3996" y="5445224"/>
            <a:ext cx="3672408" cy="349072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7" descr="ribbon_sisaltosivu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8" name="Rectangle 6"/>
          <p:cNvSpPr/>
          <p:nvPr userDrawn="1"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7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ribbon_sisaltosivu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10.2.2015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6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0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uora yhdysviiva 6"/>
          <p:cNvCxnSpPr/>
          <p:nvPr userDrawn="1"/>
        </p:nvCxnSpPr>
        <p:spPr>
          <a:xfrm>
            <a:off x="0" y="5517232"/>
            <a:ext cx="9144000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 userDrawn="1"/>
        </p:nvCxnSpPr>
        <p:spPr>
          <a:xfrm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 userDrawn="1"/>
        </p:nvCxnSpPr>
        <p:spPr>
          <a:xfrm flipV="1"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llipsi 9"/>
          <p:cNvSpPr/>
          <p:nvPr userDrawn="1"/>
        </p:nvSpPr>
        <p:spPr>
          <a:xfrm>
            <a:off x="3851920" y="2132856"/>
            <a:ext cx="1440160" cy="1440160"/>
          </a:xfrm>
          <a:prstGeom prst="ellipse">
            <a:avLst/>
          </a:prstGeom>
          <a:solidFill>
            <a:srgbClr val="012054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/>
          <p:cNvCxnSpPr/>
          <p:nvPr userDrawn="1"/>
        </p:nvCxnSpPr>
        <p:spPr>
          <a:xfrm rot="5400000" flipH="1" flipV="1">
            <a:off x="4018620" y="6187988"/>
            <a:ext cx="1250776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Kuva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10050" y="2434084"/>
            <a:ext cx="723900" cy="850900"/>
          </a:xfrm>
          <a:prstGeom prst="rect">
            <a:avLst/>
          </a:prstGeom>
        </p:spPr>
      </p:pic>
      <p:sp>
        <p:nvSpPr>
          <p:cNvPr id="11" name="Tekstiruutu 16"/>
          <p:cNvSpPr txBox="1"/>
          <p:nvPr userDrawn="1"/>
        </p:nvSpPr>
        <p:spPr>
          <a:xfrm>
            <a:off x="3563888" y="620688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/>
              <a:t>Ajattelee ja tuntee</a:t>
            </a:r>
            <a:r>
              <a:rPr lang="fi-FI" sz="1400" i="1" dirty="0" smtClean="0"/>
              <a:t>?</a:t>
            </a:r>
            <a:endParaRPr lang="fi-FI" sz="900" b="0" i="1" dirty="0"/>
          </a:p>
        </p:txBody>
      </p:sp>
      <p:sp>
        <p:nvSpPr>
          <p:cNvPr id="12" name="Tekstiruutu 16"/>
          <p:cNvSpPr txBox="1"/>
          <p:nvPr userDrawn="1"/>
        </p:nvSpPr>
        <p:spPr>
          <a:xfrm>
            <a:off x="64770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Näkee?</a:t>
            </a:r>
            <a:endParaRPr lang="fi-FI" sz="900" b="0" i="1" dirty="0"/>
          </a:p>
        </p:txBody>
      </p:sp>
      <p:sp>
        <p:nvSpPr>
          <p:cNvPr id="13" name="Tekstiruutu 16"/>
          <p:cNvSpPr txBox="1"/>
          <p:nvPr userDrawn="1"/>
        </p:nvSpPr>
        <p:spPr>
          <a:xfrm>
            <a:off x="3581400" y="4038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Sanoo ja tekee?</a:t>
            </a:r>
            <a:endParaRPr lang="fi-FI" sz="900" b="0" i="1" dirty="0"/>
          </a:p>
        </p:txBody>
      </p:sp>
      <p:sp>
        <p:nvSpPr>
          <p:cNvPr id="14" name="Tekstiruutu 16"/>
          <p:cNvSpPr txBox="1"/>
          <p:nvPr userDrawn="1"/>
        </p:nvSpPr>
        <p:spPr>
          <a:xfrm>
            <a:off x="4572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Kuulee?</a:t>
            </a:r>
            <a:endParaRPr lang="fi-FI" sz="900" b="0" i="1" dirty="0"/>
          </a:p>
        </p:txBody>
      </p:sp>
      <p:sp>
        <p:nvSpPr>
          <p:cNvPr id="15" name="Tekstiruutu 16"/>
          <p:cNvSpPr txBox="1"/>
          <p:nvPr userDrawn="1"/>
        </p:nvSpPr>
        <p:spPr>
          <a:xfrm>
            <a:off x="76200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Kipupisteet</a:t>
            </a:r>
            <a:endParaRPr lang="fi-FI" sz="900" b="0" i="1" dirty="0"/>
          </a:p>
        </p:txBody>
      </p:sp>
      <p:sp>
        <p:nvSpPr>
          <p:cNvPr id="16" name="Tekstiruutu 16"/>
          <p:cNvSpPr txBox="1"/>
          <p:nvPr userDrawn="1"/>
        </p:nvSpPr>
        <p:spPr>
          <a:xfrm>
            <a:off x="4706888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Onnistumiset</a:t>
            </a:r>
            <a:endParaRPr lang="fi-FI" sz="900" b="0" i="1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10.2.2015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580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uorakulmio 49"/>
          <p:cNvSpPr/>
          <p:nvPr userDrawn="1"/>
        </p:nvSpPr>
        <p:spPr>
          <a:xfrm>
            <a:off x="0" y="4509120"/>
            <a:ext cx="9144000" cy="23488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14"/>
          <p:cNvSpPr txBox="1">
            <a:spLocks noChangeArrowheads="1"/>
          </p:cNvSpPr>
          <p:nvPr userDrawn="1"/>
        </p:nvSpPr>
        <p:spPr bwMode="auto">
          <a:xfrm>
            <a:off x="4847456" y="4572000"/>
            <a:ext cx="43727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425"/>
              </a:spcBef>
            </a:pPr>
            <a:r>
              <a:rPr lang="fi-FI" sz="1400" b="1" dirty="0" smtClean="0">
                <a:solidFill>
                  <a:prstClr val="black"/>
                </a:solidFill>
                <a:latin typeface="Arial"/>
                <a:cs typeface="Arial"/>
              </a:rPr>
              <a:t>Asiakaskokemuksen keskeiset rakennuspalikat</a:t>
            </a:r>
            <a:endParaRPr lang="fi-FI" sz="14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141287" y="4572000"/>
            <a:ext cx="1916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400" b="1" dirty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Profiilin painotukset</a:t>
            </a:r>
            <a:endParaRPr lang="fi-FI" sz="14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cxnSp>
        <p:nvCxnSpPr>
          <p:cNvPr id="51" name="Suora yhdysviiva 50"/>
          <p:cNvCxnSpPr/>
          <p:nvPr userDrawn="1"/>
        </p:nvCxnSpPr>
        <p:spPr>
          <a:xfrm flipV="1">
            <a:off x="4800600" y="4653136"/>
            <a:ext cx="0" cy="2016224"/>
          </a:xfrm>
          <a:prstGeom prst="line">
            <a:avLst/>
          </a:prstGeom>
          <a:ln w="254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4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86712" y="499224"/>
            <a:ext cx="8991600" cy="1588"/>
          </a:xfrm>
          <a:prstGeom prst="line">
            <a:avLst/>
          </a:prstGeom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0" y="713199"/>
            <a:ext cx="9078381" cy="277401"/>
            <a:chOff x="0" y="1153343"/>
            <a:chExt cx="9078381" cy="277401"/>
          </a:xfrm>
        </p:grpSpPr>
        <p:sp>
          <p:nvSpPr>
            <p:cNvPr id="3" name="Pentagon 2"/>
            <p:cNvSpPr/>
            <p:nvPr userDrawn="1"/>
          </p:nvSpPr>
          <p:spPr>
            <a:xfrm>
              <a:off x="762000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4" name="Pentagon 3"/>
            <p:cNvSpPr/>
            <p:nvPr userDrawn="1"/>
          </p:nvSpPr>
          <p:spPr>
            <a:xfrm>
              <a:off x="3037327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5" name="Pentagon 4"/>
            <p:cNvSpPr/>
            <p:nvPr userDrawn="1"/>
          </p:nvSpPr>
          <p:spPr>
            <a:xfrm>
              <a:off x="5312654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6" name="Pentagon 5"/>
            <p:cNvSpPr/>
            <p:nvPr userDrawn="1"/>
          </p:nvSpPr>
          <p:spPr>
            <a:xfrm>
              <a:off x="7587981" y="1164344"/>
              <a:ext cx="14904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0" y="1153343"/>
              <a:ext cx="710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100" noProof="0" smtClean="0"/>
                <a:t>Vaiheet</a:t>
              </a:r>
              <a:endParaRPr lang="fi-FI" sz="1100" noProof="0"/>
            </a:p>
          </p:txBody>
        </p:sp>
      </p:grpSp>
      <p:sp>
        <p:nvSpPr>
          <p:cNvPr id="12" name="TextBox 11"/>
          <p:cNvSpPr txBox="1"/>
          <p:nvPr userDrawn="1"/>
        </p:nvSpPr>
        <p:spPr>
          <a:xfrm>
            <a:off x="0" y="6062990"/>
            <a:ext cx="829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Kokemus</a:t>
            </a:r>
            <a:endParaRPr lang="fi-FI" sz="1100" noProof="0"/>
          </a:p>
        </p:txBody>
      </p:sp>
      <p:cxnSp>
        <p:nvCxnSpPr>
          <p:cNvPr id="29" name="Curved Connector 28"/>
          <p:cNvCxnSpPr>
            <a:endCxn id="77" idx="1"/>
          </p:cNvCxnSpPr>
          <p:nvPr userDrawn="1"/>
        </p:nvCxnSpPr>
        <p:spPr>
          <a:xfrm rot="16200000" flipH="1">
            <a:off x="152400" y="2285999"/>
            <a:ext cx="1698719" cy="479518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diamond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02" idx="1"/>
            <a:endCxn id="77" idx="5"/>
          </p:cNvCxnSpPr>
          <p:nvPr userDrawn="1"/>
        </p:nvCxnSpPr>
        <p:spPr>
          <a:xfrm rot="16200000" flipV="1">
            <a:off x="1120682" y="3711482"/>
            <a:ext cx="1416236" cy="959036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106" idx="2"/>
            <a:endCxn id="102" idx="6"/>
          </p:cNvCxnSpPr>
          <p:nvPr userDrawn="1"/>
        </p:nvCxnSpPr>
        <p:spPr>
          <a:xfrm rot="10800000" flipV="1">
            <a:off x="2438400" y="1524000"/>
            <a:ext cx="533400" cy="3429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06" idx="6"/>
            <a:endCxn id="110" idx="0"/>
          </p:cNvCxnSpPr>
          <p:nvPr userDrawn="1"/>
        </p:nvCxnSpPr>
        <p:spPr>
          <a:xfrm>
            <a:off x="3124200" y="1524000"/>
            <a:ext cx="992089" cy="169624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0"/>
          <p:cNvCxnSpPr>
            <a:stCxn id="110" idx="4"/>
            <a:endCxn id="85" idx="2"/>
          </p:cNvCxnSpPr>
          <p:nvPr userDrawn="1"/>
        </p:nvCxnSpPr>
        <p:spPr>
          <a:xfrm rot="16200000" flipH="1">
            <a:off x="3477768" y="4011168"/>
            <a:ext cx="1732752" cy="455711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0"/>
          <p:cNvCxnSpPr>
            <a:stCxn id="85" idx="6"/>
            <a:endCxn id="117" idx="2"/>
          </p:cNvCxnSpPr>
          <p:nvPr userDrawn="1"/>
        </p:nvCxnSpPr>
        <p:spPr>
          <a:xfrm flipV="1">
            <a:off x="4724400" y="1524000"/>
            <a:ext cx="609600" cy="3581400"/>
          </a:xfrm>
          <a:prstGeom prst="curvedConnector3">
            <a:avLst>
              <a:gd name="adj1" fmla="val 21987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40"/>
          <p:cNvCxnSpPr>
            <a:endCxn id="117" idx="4"/>
          </p:cNvCxnSpPr>
          <p:nvPr userDrawn="1"/>
        </p:nvCxnSpPr>
        <p:spPr>
          <a:xfrm rot="16200000" flipV="1">
            <a:off x="5219700" y="1790700"/>
            <a:ext cx="1143000" cy="762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40"/>
          <p:cNvCxnSpPr>
            <a:stCxn id="123" idx="0"/>
            <a:endCxn id="121" idx="4"/>
          </p:cNvCxnSpPr>
          <p:nvPr userDrawn="1"/>
        </p:nvCxnSpPr>
        <p:spPr>
          <a:xfrm rot="16200000" flipV="1">
            <a:off x="5867400" y="3200400"/>
            <a:ext cx="1066800" cy="4572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40"/>
          <p:cNvCxnSpPr>
            <a:stCxn id="126" idx="2"/>
            <a:endCxn id="123" idx="4"/>
          </p:cNvCxnSpPr>
          <p:nvPr userDrawn="1"/>
        </p:nvCxnSpPr>
        <p:spPr>
          <a:xfrm rot="10800000">
            <a:off x="6629400" y="4114800"/>
            <a:ext cx="685800" cy="990600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40"/>
          <p:cNvCxnSpPr>
            <a:stCxn id="126" idx="7"/>
            <a:endCxn id="129" idx="2"/>
          </p:cNvCxnSpPr>
          <p:nvPr userDrawn="1"/>
        </p:nvCxnSpPr>
        <p:spPr>
          <a:xfrm rot="5400000" flipH="1" flipV="1">
            <a:off x="5845082" y="3124200"/>
            <a:ext cx="3527518" cy="32711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40"/>
          <p:cNvCxnSpPr>
            <a:endCxn id="129" idx="5"/>
          </p:cNvCxnSpPr>
          <p:nvPr userDrawn="1"/>
        </p:nvCxnSpPr>
        <p:spPr>
          <a:xfrm rot="16200000" flipV="1">
            <a:off x="7330983" y="2149382"/>
            <a:ext cx="2155919" cy="101292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 userDrawn="1"/>
        </p:nvCxnSpPr>
        <p:spPr>
          <a:xfrm>
            <a:off x="76200" y="5562600"/>
            <a:ext cx="8991600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 userDrawn="1"/>
        </p:nvCxnSpPr>
        <p:spPr>
          <a:xfrm>
            <a:off x="914400" y="6205047"/>
            <a:ext cx="807720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 userDrawn="1"/>
        </p:nvSpPr>
        <p:spPr>
          <a:xfrm>
            <a:off x="839689" y="2362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 userDrawn="1"/>
        </p:nvSpPr>
        <p:spPr>
          <a:xfrm>
            <a:off x="12192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 userDrawn="1"/>
        </p:nvSpPr>
        <p:spPr>
          <a:xfrm>
            <a:off x="14478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 userDrawn="1"/>
        </p:nvSpPr>
        <p:spPr>
          <a:xfrm>
            <a:off x="2057400" y="4267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 userDrawn="1"/>
        </p:nvSpPr>
        <p:spPr>
          <a:xfrm>
            <a:off x="2569454" y="4038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 userDrawn="1"/>
        </p:nvSpPr>
        <p:spPr>
          <a:xfrm>
            <a:off x="2643890" y="2590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 userDrawn="1"/>
        </p:nvSpPr>
        <p:spPr>
          <a:xfrm>
            <a:off x="3581400" y="1752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 userDrawn="1"/>
        </p:nvSpPr>
        <p:spPr>
          <a:xfrm>
            <a:off x="3919708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 userDrawn="1"/>
        </p:nvSpPr>
        <p:spPr>
          <a:xfrm>
            <a:off x="4114800" y="41910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 userDrawn="1"/>
        </p:nvSpPr>
        <p:spPr>
          <a:xfrm>
            <a:off x="45720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 userDrawn="1"/>
        </p:nvSpPr>
        <p:spPr>
          <a:xfrm>
            <a:off x="4755869" y="417115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 userDrawn="1"/>
        </p:nvSpPr>
        <p:spPr>
          <a:xfrm>
            <a:off x="4789927" y="3124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 userDrawn="1"/>
        </p:nvSpPr>
        <p:spPr>
          <a:xfrm>
            <a:off x="4910308" y="214615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 userDrawn="1"/>
        </p:nvSpPr>
        <p:spPr>
          <a:xfrm>
            <a:off x="5791200" y="2133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 userDrawn="1"/>
        </p:nvSpPr>
        <p:spPr>
          <a:xfrm>
            <a:off x="63246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 userDrawn="1"/>
        </p:nvSpPr>
        <p:spPr>
          <a:xfrm>
            <a:off x="6705600" y="4648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 userDrawn="1"/>
        </p:nvSpPr>
        <p:spPr>
          <a:xfrm>
            <a:off x="73914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 userDrawn="1"/>
        </p:nvSpPr>
        <p:spPr>
          <a:xfrm>
            <a:off x="7467600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 userDrawn="1"/>
        </p:nvSpPr>
        <p:spPr>
          <a:xfrm>
            <a:off x="7946146" y="281984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32" y="98541"/>
            <a:ext cx="640080" cy="304800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64" y="6286500"/>
            <a:ext cx="187036" cy="34290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5867400"/>
            <a:ext cx="285950" cy="273050"/>
          </a:xfrm>
          <a:prstGeom prst="rect">
            <a:avLst/>
          </a:prstGeom>
        </p:spPr>
      </p:pic>
      <p:sp>
        <p:nvSpPr>
          <p:cNvPr id="102" name="Oval 101"/>
          <p:cNvSpPr/>
          <p:nvPr userDrawn="1"/>
        </p:nvSpPr>
        <p:spPr>
          <a:xfrm>
            <a:off x="2286000" y="4876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 userDrawn="1"/>
        </p:nvSpPr>
        <p:spPr>
          <a:xfrm>
            <a:off x="29718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 userDrawn="1"/>
        </p:nvSpPr>
        <p:spPr>
          <a:xfrm>
            <a:off x="4040089" y="3220248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 userDrawn="1"/>
        </p:nvSpPr>
        <p:spPr>
          <a:xfrm>
            <a:off x="53340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 userDrawn="1"/>
        </p:nvSpPr>
        <p:spPr>
          <a:xfrm>
            <a:off x="6096000" y="2743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 userDrawn="1"/>
        </p:nvSpPr>
        <p:spPr>
          <a:xfrm>
            <a:off x="65532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 userDrawn="1"/>
        </p:nvSpPr>
        <p:spPr>
          <a:xfrm>
            <a:off x="73152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 userDrawn="1"/>
        </p:nvSpPr>
        <p:spPr>
          <a:xfrm>
            <a:off x="77724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1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/>
          <p:nvPr userDrawn="1"/>
        </p:nvSpPr>
        <p:spPr>
          <a:xfrm>
            <a:off x="467544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 userDrawn="1"/>
        </p:nvSpPr>
        <p:spPr>
          <a:xfrm>
            <a:off x="2555776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Suorakulmio 18"/>
          <p:cNvSpPr/>
          <p:nvPr userDrawn="1"/>
        </p:nvSpPr>
        <p:spPr>
          <a:xfrm>
            <a:off x="4644008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Suorakulmio 19"/>
          <p:cNvSpPr/>
          <p:nvPr userDrawn="1"/>
        </p:nvSpPr>
        <p:spPr>
          <a:xfrm>
            <a:off x="6732240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uorakulmio 24"/>
          <p:cNvSpPr/>
          <p:nvPr userDrawn="1"/>
        </p:nvSpPr>
        <p:spPr>
          <a:xfrm>
            <a:off x="467544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orakulmio 25"/>
          <p:cNvSpPr/>
          <p:nvPr userDrawn="1"/>
        </p:nvSpPr>
        <p:spPr>
          <a:xfrm>
            <a:off x="2555776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/>
          <p:cNvSpPr/>
          <p:nvPr userDrawn="1"/>
        </p:nvSpPr>
        <p:spPr>
          <a:xfrm>
            <a:off x="4644008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/>
          <p:cNvSpPr/>
          <p:nvPr userDrawn="1"/>
        </p:nvSpPr>
        <p:spPr>
          <a:xfrm>
            <a:off x="6732240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orakulmio 19"/>
          <p:cNvSpPr/>
          <p:nvPr userDrawn="1"/>
        </p:nvSpPr>
        <p:spPr>
          <a:xfrm>
            <a:off x="6858000" y="2286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orakulmio 19"/>
          <p:cNvSpPr/>
          <p:nvPr userDrawn="1"/>
        </p:nvSpPr>
        <p:spPr>
          <a:xfrm>
            <a:off x="6324600" y="22860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9"/>
          <p:cNvSpPr/>
          <p:nvPr userDrawn="1"/>
        </p:nvSpPr>
        <p:spPr>
          <a:xfrm>
            <a:off x="6858000" y="43434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73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5410200"/>
            <a:ext cx="9144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4082784"/>
            <a:ext cx="9144000" cy="1327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0673" y="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3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121920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1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652857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2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4042071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4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5325562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5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28600" y="42688"/>
            <a:ext cx="14747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Fyysiset elementit</a:t>
            </a:r>
            <a:endParaRPr lang="fi-FI" sz="1100" noProof="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259654"/>
            <a:ext cx="2125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Asiakkaan polku palvelussa</a:t>
            </a:r>
            <a:endParaRPr lang="fi-FI" sz="1100" noProof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28600" y="2671967"/>
            <a:ext cx="47128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Front-office, asiakaspalvelija, asiakkaalle näkyvä osa palvelusta</a:t>
            </a:r>
            <a:endParaRPr lang="fi-FI" sz="1100" noProof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8600" y="4062677"/>
            <a:ext cx="3747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noProof="0" dirty="0" smtClean="0"/>
              <a:t>Back-office</a:t>
            </a:r>
            <a:r>
              <a:rPr lang="fi-FI" sz="1100" noProof="0" dirty="0" smtClean="0"/>
              <a:t>, asiakkaalle näkymätön osa palvelusta</a:t>
            </a:r>
            <a:endParaRPr lang="fi-FI" sz="1100" noProof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28600" y="5366016"/>
            <a:ext cx="2413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Tukitoiminnot ja</a:t>
            </a:r>
            <a:r>
              <a:rPr lang="fi-FI" sz="1100" baseline="0" noProof="0" dirty="0" smtClean="0"/>
              <a:t> päätöksenteko</a:t>
            </a:r>
            <a:endParaRPr lang="fi-FI" sz="1100" noProof="0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0" y="25146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Vuorovaikutus</a:t>
            </a:r>
            <a:endParaRPr lang="fi-FI" sz="700" cap="all" noProof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38862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fi-FI" sz="700" cap="all" noProof="0" smtClean="0"/>
              <a:t>NÄKYVyys</a:t>
            </a:r>
            <a:endParaRPr lang="fi-FI" sz="700" cap="all" noProof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0" y="5210145"/>
            <a:ext cx="1467068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Sisäinen</a:t>
            </a:r>
            <a:r>
              <a:rPr lang="fi-FI" sz="700" cap="all" baseline="0" noProof="0" smtClean="0"/>
              <a:t> vuorovaikutus</a:t>
            </a:r>
            <a:endParaRPr lang="fi-FI" sz="700" cap="all" noProof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2716151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0" y="4086255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411788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42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lipsi 5"/>
          <p:cNvSpPr/>
          <p:nvPr userDrawn="1"/>
        </p:nvSpPr>
        <p:spPr>
          <a:xfrm>
            <a:off x="1547664" y="476672"/>
            <a:ext cx="5976664" cy="5976664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 userDrawn="1"/>
        </p:nvSpPr>
        <p:spPr>
          <a:xfrm>
            <a:off x="2483768" y="1412776"/>
            <a:ext cx="4104456" cy="4104456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/>
          <p:cNvSpPr/>
          <p:nvPr userDrawn="1"/>
        </p:nvSpPr>
        <p:spPr>
          <a:xfrm>
            <a:off x="3635896" y="2564904"/>
            <a:ext cx="1800200" cy="1800200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696" y="29718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3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400" y="274638"/>
            <a:ext cx="7779600" cy="114300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00" y="1602000"/>
            <a:ext cx="7779600" cy="4525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54000" y="6451200"/>
            <a:ext cx="9036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296BCC30-2BB7-4CF5-A15A-E25F6E5CE828}" type="datetimeFigureOut">
              <a:rPr lang="fi-FI" smtClean="0"/>
              <a:pPr/>
              <a:t>10.2.2015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69200" y="6451200"/>
            <a:ext cx="30960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8000" y="6451200"/>
            <a:ext cx="392400" cy="266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535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694" r:id="rId3"/>
    <p:sldLayoutId id="2147483696" r:id="rId4"/>
    <p:sldLayoutId id="2147483700" r:id="rId5"/>
    <p:sldLayoutId id="2147483695" r:id="rId6"/>
    <p:sldLayoutId id="2147483703" r:id="rId7"/>
    <p:sldLayoutId id="2147483697" r:id="rId8"/>
    <p:sldLayoutId id="2147483698" r:id="rId9"/>
    <p:sldLayoutId id="2147483701" r:id="rId10"/>
    <p:sldLayoutId id="2147483699" r:id="rId11"/>
    <p:sldLayoutId id="2147483702" r:id="rId12"/>
    <p:sldLayoutId id="2147483704" r:id="rId13"/>
    <p:sldLayoutId id="2147483705" r:id="rId14"/>
    <p:sldLayoutId id="2147483662" r:id="rId15"/>
    <p:sldLayoutId id="2147483663" r:id="rId16"/>
    <p:sldLayoutId id="2147483670" r:id="rId17"/>
    <p:sldLayoutId id="2147483671" r:id="rId18"/>
    <p:sldLayoutId id="2147483672" r:id="rId19"/>
    <p:sldLayoutId id="2147483676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2E6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»"/>
        <a:defRPr sz="2000" kern="1200">
          <a:solidFill>
            <a:srgbClr val="002E63"/>
          </a:solidFill>
          <a:latin typeface="+mn-lt"/>
          <a:ea typeface="+mn-ea"/>
          <a:cs typeface="+mn-cs"/>
        </a:defRPr>
      </a:lvl2pPr>
      <a:lvl3pPr marL="11448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2E63"/>
          </a:solidFill>
          <a:latin typeface="+mn-lt"/>
          <a:ea typeface="+mn-ea"/>
          <a:cs typeface="+mn-cs"/>
        </a:defRPr>
      </a:lvl3pPr>
      <a:lvl4pPr marL="16020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rgbClr val="002E63"/>
          </a:solidFill>
          <a:latin typeface="+mn-lt"/>
          <a:ea typeface="+mn-ea"/>
          <a:cs typeface="+mn-cs"/>
        </a:defRPr>
      </a:lvl4pPr>
      <a:lvl5pPr marL="2059200" indent="-230400" algn="l" defTabSz="914400" rtl="0" eaLnBrk="1" latinLnBrk="0" hangingPunct="1">
        <a:spcBef>
          <a:spcPts val="24"/>
        </a:spcBef>
        <a:buClr>
          <a:schemeClr val="accent1"/>
        </a:buClr>
        <a:buFont typeface="Verdana" pitchFamily="34" charset="0"/>
        <a:buChar char="»"/>
        <a:defRPr sz="1400" kern="1200">
          <a:solidFill>
            <a:srgbClr val="002E63"/>
          </a:solidFill>
          <a:latin typeface="+mn-lt"/>
          <a:ea typeface="+mn-ea"/>
          <a:cs typeface="+mn-cs"/>
        </a:defRPr>
      </a:lvl5pPr>
      <a:lvl6pPr marL="2327275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6pPr>
      <a:lvl7pPr marL="2605088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7pPr>
      <a:lvl8pPr marL="28702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8pPr>
      <a:lvl9pPr marL="31369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1752600"/>
            <a:ext cx="1143000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fi-FI" sz="1200" i="1" dirty="0" smtClean="0">
                <a:solidFill>
                  <a:srgbClr val="002E63"/>
                </a:solidFill>
                <a:latin typeface="Arial"/>
                <a:cs typeface="Arial"/>
              </a:rPr>
              <a:t>…</a:t>
            </a:r>
            <a:endParaRPr lang="en-US" b="1" dirty="0">
              <a:solidFill>
                <a:srgbClr val="012054"/>
              </a:solidFill>
              <a:latin typeface="Arial"/>
              <a:cs typeface="Arial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47800" y="1752600"/>
            <a:ext cx="1143000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fi-FI" sz="1200" i="1" dirty="0" smtClean="0">
                <a:solidFill>
                  <a:srgbClr val="002E63"/>
                </a:solidFill>
                <a:latin typeface="Arial"/>
                <a:cs typeface="Arial"/>
              </a:rPr>
              <a:t>…</a:t>
            </a:r>
            <a:endParaRPr lang="en-US" b="1" dirty="0">
              <a:solidFill>
                <a:srgbClr val="012054"/>
              </a:solidFill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7000" y="1752600"/>
            <a:ext cx="1143000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fi-FI" sz="1050" i="1" dirty="0" smtClean="0">
                <a:solidFill>
                  <a:srgbClr val="002E63"/>
                </a:solidFill>
                <a:latin typeface="Arial"/>
                <a:cs typeface="Arial"/>
              </a:rPr>
              <a:t>…</a:t>
            </a:r>
            <a:endParaRPr lang="en-US" sz="1400" b="1" dirty="0">
              <a:solidFill>
                <a:srgbClr val="012054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rvice-blueprint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9600" y="-228600"/>
            <a:ext cx="10352714" cy="731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ntaliitto">
  <a:themeElements>
    <a:clrScheme name="Kuntaliitto">
      <a:dk1>
        <a:srgbClr val="002E63"/>
      </a:dk1>
      <a:lt1>
        <a:sysClr val="window" lastClr="FFFFFF"/>
      </a:lt1>
      <a:dk2>
        <a:srgbClr val="000000"/>
      </a:dk2>
      <a:lt2>
        <a:srgbClr val="EEECE1"/>
      </a:lt2>
      <a:accent1>
        <a:srgbClr val="002E63"/>
      </a:accent1>
      <a:accent2>
        <a:srgbClr val="00A6D6"/>
      </a:accent2>
      <a:accent3>
        <a:srgbClr val="6B8F00"/>
      </a:accent3>
      <a:accent4>
        <a:srgbClr val="B5BA05"/>
      </a:accent4>
      <a:accent5>
        <a:srgbClr val="F25900"/>
      </a:accent5>
      <a:accent6>
        <a:srgbClr val="E0AD12"/>
      </a:accent6>
      <a:hlink>
        <a:srgbClr val="0000FF"/>
      </a:hlink>
      <a:folHlink>
        <a:srgbClr val="800080"/>
      </a:folHlink>
    </a:clrScheme>
    <a:fontScheme name="Kuntaliitt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MS 295">
      <a:srgbClr val="002E63"/>
    </a:custClr>
    <a:custClr name="PMS Process Cyan">
      <a:srgbClr val="00A6D6"/>
    </a:custClr>
    <a:custClr name="PMS 1655">
      <a:srgbClr val="F25900"/>
    </a:custClr>
    <a:custClr name="PMS 124">
      <a:srgbClr val="E0AD12"/>
    </a:custClr>
    <a:custClr name="PMS 603">
      <a:srgbClr val="EBE657"/>
    </a:custClr>
    <a:custClr name="PMS 2583">
      <a:srgbClr val="9E4DAB"/>
    </a:custClr>
    <a:custClr name="PMS 200">
      <a:srgbClr val="BA122B"/>
    </a:custClr>
    <a:custClr name="PMS 377">
      <a:srgbClr val="6B8F00"/>
    </a:custClr>
    <a:custClr name="PMS 390">
      <a:srgbClr val="B5BA05"/>
    </a:custClr>
    <a:custClr name="PMS 1525">
      <a:srgbClr val="BA5700"/>
    </a:custClr>
    <a:custClr name="PMS 729">
      <a:srgbClr val="C48F5E"/>
    </a:custClr>
    <a:custClr name="PMS Warm Gray 6">
      <a:srgbClr val="ADA194"/>
    </a:custClr>
    <a:custClr name="PMS 651">
      <a:srgbClr val="A1ADC7"/>
    </a:custClr>
    <a:custClr name="PMS 2905">
      <a:srgbClr val="9EC9E3"/>
    </a:custClr>
    <a:custClr name="PMS 660">
      <a:srgbClr val="426BBA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unicipalityTaxHTField0 xmlns="2ca64109-ff74-4a3f-8df8-1404b228dfda">
      <Terms xmlns="http://schemas.microsoft.com/office/infopath/2007/PartnerControls"/>
    </MunicipalityTaxHTField0>
    <ExpertServiceTaxHTField0 xmlns="2ca64109-ff74-4a3f-8df8-1404b228dfda">
      <Terms xmlns="http://schemas.microsoft.com/office/infopath/2007/PartnerControls">
        <TermInfo xmlns="http://schemas.microsoft.com/office/infopath/2007/PartnerControls">
          <TermName xmlns="http://schemas.microsoft.com/office/infopath/2007/PartnerControls">Kuntakehitys, demokratia ja johtaminen</TermName>
          <TermId xmlns="http://schemas.microsoft.com/office/infopath/2007/PartnerControls">3e6ef9b2-41c9-46be-8c84-22e3c1ba5b38</TermId>
        </TermInfo>
      </Terms>
    </ExpertServiceTaxHTField0>
    <KN2KeywordsTaxHTField0 xmlns="2ca64109-ff74-4a3f-8df8-1404b228dfda">
      <Terms xmlns="http://schemas.microsoft.com/office/infopath/2007/PartnerControls"/>
    </KN2KeywordsTaxHTField0>
    <KN2LanguageTaxHTField0 xmlns="2ca64109-ff74-4a3f-8df8-1404b228dfda">
      <Terms xmlns="http://schemas.microsoft.com/office/infopath/2007/PartnerControls"/>
    </KN2LanguageTaxHTField0>
    <KN2ArticleDateTime xmlns="f674653e-f7ee-4492-bd39-da975c8607c5">2014-08-14T09:35:00+00:00</KN2ArticleDateTime>
    <KN2Description xmlns="a86a36f1-5a8f-416f-bf33-cf6bc51d313a" xsi:nil="true"/>
    <ThemeTaxHTField0 xmlns="2ca64109-ff74-4a3f-8df8-1404b228dfda">
      <Terms xmlns="http://schemas.microsoft.com/office/infopath/2007/PartnerControls"/>
    </ThemeTaxHTField0>
    <TaxCatchAll xmlns="2ca64109-ff74-4a3f-8df8-1404b228dfda">
      <Value>54</Value>
    </TaxCatchAll>
    <_dlc_DocId xmlns="2ca64109-ff74-4a3f-8df8-1404b228dfda">G94TWSLYV3F3-10831-21</_dlc_DocId>
    <_dlc_DocIdUrl xmlns="2ca64109-ff74-4a3f-8df8-1404b228dfda">
      <Url>http://kl-spfarm1/fi/asiantuntijapalvelut/tuke/palvkeh/osallistumisentyokalupakki/_layouts/DocIdRedir.aspx?ID=G94TWSLYV3F3-10831-21</Url>
      <Description>G94TWSLYV3F3-10831-21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KN2 Dokumentti" ma:contentTypeID="0x010100FB67A0028CB54352919050D117ADD96100E9088E71DB7C3D4F85AA9DDD10C1AD84" ma:contentTypeVersion="8" ma:contentTypeDescription="KN2 Dokumentti sisältölaji." ma:contentTypeScope="" ma:versionID="cd78395c6f1d9dd7abda2d004146462a">
  <xsd:schema xmlns:xsd="http://www.w3.org/2001/XMLSchema" xmlns:xs="http://www.w3.org/2001/XMLSchema" xmlns:p="http://schemas.microsoft.com/office/2006/metadata/properties" xmlns:ns2="a86a36f1-5a8f-416f-bf33-cf6bc51d313a" xmlns:ns3="2ca64109-ff74-4a3f-8df8-1404b228dfda" xmlns:ns4="f674653e-f7ee-4492-bd39-da975c8607c5" targetNamespace="http://schemas.microsoft.com/office/2006/metadata/properties" ma:root="true" ma:fieldsID="7c2349090df3c877161d5ecabcfec02a" ns2:_="" ns3:_="" ns4:_="">
    <xsd:import namespace="a86a36f1-5a8f-416f-bf33-cf6bc51d313a"/>
    <xsd:import namespace="2ca64109-ff74-4a3f-8df8-1404b228dfda"/>
    <xsd:import namespace="f674653e-f7ee-4492-bd39-da975c8607c5"/>
    <xsd:element name="properties">
      <xsd:complexType>
        <xsd:sequence>
          <xsd:element name="documentManagement">
            <xsd:complexType>
              <xsd:all>
                <xsd:element ref="ns2:KN2Description" minOccurs="0"/>
                <xsd:element ref="ns3:ExpertServiceTaxHTField0" minOccurs="0"/>
                <xsd:element ref="ns3:ThemeTaxHTField0" minOccurs="0"/>
                <xsd:element ref="ns3:KN2KeywordsTaxHTField0" minOccurs="0"/>
                <xsd:element ref="ns3:MunicipalityTaxHTField0" minOccurs="0"/>
                <xsd:element ref="ns3:KN2LanguageTaxHTField0" minOccurs="0"/>
                <xsd:element ref="ns4:KN2ArticleDateTime" minOccurs="0"/>
                <xsd:element ref="ns3:_dlc_DocId" minOccurs="0"/>
                <xsd:element ref="ns3:_dlc_DocIdUrl" minOccurs="0"/>
                <xsd:element ref="ns3:_dlc_DocIdPersistId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a36f1-5a8f-416f-bf33-cf6bc51d313a" elementFormDefault="qualified">
    <xsd:import namespace="http://schemas.microsoft.com/office/2006/documentManagement/types"/>
    <xsd:import namespace="http://schemas.microsoft.com/office/infopath/2007/PartnerControls"/>
    <xsd:element name="KN2Description" ma:index="8" nillable="true" ma:displayName="Kuvausteksti" ma:internalName="KN2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64109-ff74-4a3f-8df8-1404b228dfda" elementFormDefault="qualified">
    <xsd:import namespace="http://schemas.microsoft.com/office/2006/documentManagement/types"/>
    <xsd:import namespace="http://schemas.microsoft.com/office/infopath/2007/PartnerControls"/>
    <xsd:element name="ExpertServiceTaxHTField0" ma:index="9" ma:taxonomy="true" ma:internalName="ExpertServiceTaxHTField0" ma:taxonomyFieldName="ExpertService" ma:displayName="Asiantuntijapalvelut" ma:default="" ma:fieldId="{969cb6fd-1f4d-4c41-ae54-a504ad3b65cf}" ma:taxonomyMulti="true" ma:sspId="af6aced0-8844-4989-b18d-bf2834524db8" ma:termSetId="0f91e407-31c2-4981-adcd-3a992993f5f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hemeTaxHTField0" ma:index="11" nillable="true" ma:taxonomy="true" ma:internalName="ThemeTaxHTField0" ma:taxonomyFieldName="Theme" ma:displayName="Teemat" ma:fieldId="{040ee926-e7cf-4076-a1f3-29b285211891}" ma:taxonomyMulti="true" ma:sspId="af6aced0-8844-4989-b18d-bf2834524db8" ma:termSetId="75b7cd61-4408-4d77-8374-d2cb507445c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N2KeywordsTaxHTField0" ma:index="13" nillable="true" ma:taxonomy="true" ma:internalName="KN2KeywordsTaxHTField0" ma:taxonomyFieldName="KN2Keywords" ma:displayName="Asiasanat" ma:fieldId="{11851b79-a7e3-4a1d-bd9d-944d2d87b293}" ma:taxonomyMulti="true" ma:sspId="af6aced0-8844-4989-b18d-bf2834524db8" ma:termSetId="1b86b395-74cd-4831-bbe4-19296048be4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unicipalityTaxHTField0" ma:index="15" nillable="true" ma:taxonomy="true" ma:internalName="MunicipalityTaxHTField0" ma:taxonomyFieldName="Municipality" ma:displayName="Kunta" ma:fieldId="{4e88d9db-f7ea-4b86-8eef-f1494b580dd0}" ma:taxonomyMulti="true" ma:sspId="af6aced0-8844-4989-b18d-bf2834524db8" ma:termSetId="788596fa-2187-4349-9e27-21ebbd15ae2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N2LanguageTaxHTField0" ma:index="17" nillable="true" ma:taxonomy="true" ma:internalName="KN2LanguageTaxHTField0" ma:taxonomyFieldName="KN2Language" ma:displayName="Kieli" ma:fieldId="{c18774ba-aa5a-42e7-a16a-d0ce5e6458ba}" ma:sspId="af6aced0-8844-4989-b18d-bf2834524db8" ma:termSetId="8851a166-5db3-4141-857a-f8e0095ce3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0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21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3" nillable="true" ma:displayName="Luokituksen Kaikki-sarake" ma:description="" ma:hidden="true" ma:list="{04c7fbc9-91a9-4b02-980f-703bf088685b}" ma:internalName="TaxCatchAll" ma:showField="CatchAllData" ma:web="2ca64109-ff74-4a3f-8df8-1404b228d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4653e-f7ee-4492-bd39-da975c8607c5" elementFormDefault="qualified">
    <xsd:import namespace="http://schemas.microsoft.com/office/2006/documentManagement/types"/>
    <xsd:import namespace="http://schemas.microsoft.com/office/infopath/2007/PartnerControls"/>
    <xsd:element name="KN2ArticleDateTime" ma:index="19" nillable="true" ma:displayName="Aika" ma:default="[today]" ma:format="DateTime" ma:internalName="KN2ArticleDateTim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80A3E5-8EE8-42ED-9913-D806CF0B4756}">
  <ds:schemaRefs>
    <ds:schemaRef ds:uri="http://schemas.openxmlformats.org/package/2006/metadata/core-properties"/>
    <ds:schemaRef ds:uri="http://purl.org/dc/dcmitype/"/>
    <ds:schemaRef ds:uri="http://www.w3.org/XML/1998/namespace"/>
    <ds:schemaRef ds:uri="a86a36f1-5a8f-416f-bf33-cf6bc51d313a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f674653e-f7ee-4492-bd39-da975c8607c5"/>
    <ds:schemaRef ds:uri="2ca64109-ff74-4a3f-8df8-1404b228dfd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CDCA452-EF8F-4652-8731-7ECBBE685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6a36f1-5a8f-416f-bf33-cf6bc51d313a"/>
    <ds:schemaRef ds:uri="2ca64109-ff74-4a3f-8df8-1404b228dfda"/>
    <ds:schemaRef ds:uri="f674653e-f7ee-4492-bd39-da975c8607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C4FA85-803B-49E7-B943-C8BB80706B0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49F31DE-4309-41C1-8CBE-C79F131D3D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Kuntaliitto</Template>
  <TotalTime>4717</TotalTime>
  <Words>3</Words>
  <Application>Microsoft Office PowerPoint</Application>
  <PresentationFormat>Näytössä katseltava diaesitys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Kuntaliitto</vt:lpstr>
      <vt:lpstr>PowerPoint-esitys</vt:lpstr>
      <vt:lpstr>PowerPoint-esitys</vt:lpstr>
    </vt:vector>
  </TitlesOfParts>
  <Company>Suomen Kuntaliitto 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Osallistamisen työkalupakki</dc:title>
  <dc:creator>Nieminen Ville</dc:creator>
  <cp:lastModifiedBy>Ylinentalo Eero</cp:lastModifiedBy>
  <cp:revision>82</cp:revision>
  <cp:lastPrinted>2014-05-08T10:14:34Z</cp:lastPrinted>
  <dcterms:created xsi:type="dcterms:W3CDTF">2014-05-08T10:11:25Z</dcterms:created>
  <dcterms:modified xsi:type="dcterms:W3CDTF">2015-02-10T11:22:24Z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0x010100FB67A0028CB54352919050D117ADD96100E9088E71DB7C3D4F85AA9DDD10C1AD84</vt:lpwstr>
  </property>
  <property fmtid="{D5CDD505-2E9C-101B-9397-08002B2CF9AE}" pid="3" name="_dlc_DocIdItemGuid">
    <vt:lpwstr>58726456-6613-4dd2-8fd6-5212172ae26e</vt:lpwstr>
  </property>
  <property fmtid="{D5CDD505-2E9C-101B-9397-08002B2CF9AE}" pid="4" name="KN2Keywords">
    <vt:lpwstr/>
  </property>
  <property fmtid="{D5CDD505-2E9C-101B-9397-08002B2CF9AE}" pid="5" name="Theme">
    <vt:lpwstr/>
  </property>
  <property fmtid="{D5CDD505-2E9C-101B-9397-08002B2CF9AE}" pid="6" name="KN2Language">
    <vt:lpwstr/>
  </property>
  <property fmtid="{D5CDD505-2E9C-101B-9397-08002B2CF9AE}" pid="7" name="Municipality">
    <vt:lpwstr/>
  </property>
  <property fmtid="{D5CDD505-2E9C-101B-9397-08002B2CF9AE}" pid="8" name="ExpertService">
    <vt:lpwstr>54;#Kuntakehitys, demokratia ja johtaminen|3e6ef9b2-41c9-46be-8c84-22e3c1ba5b38</vt:lpwstr>
  </property>
</Properties>
</file>