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3" r:id="rId2"/>
    <p:sldMasterId id="2147483663" r:id="rId3"/>
    <p:sldMasterId id="2147483665" r:id="rId4"/>
    <p:sldMasterId id="2147483684" r:id="rId5"/>
    <p:sldMasterId id="2147483667" r:id="rId6"/>
    <p:sldMasterId id="2147483669" r:id="rId7"/>
    <p:sldMasterId id="2147483671" r:id="rId8"/>
    <p:sldMasterId id="2147483705" r:id="rId9"/>
  </p:sldMasterIdLst>
  <p:sldIdLst>
    <p:sldId id="263" r:id="rId10"/>
    <p:sldId id="264" r:id="rId11"/>
    <p:sldId id="266" r:id="rId12"/>
    <p:sldId id="265" r:id="rId13"/>
    <p:sldId id="267" r:id="rId14"/>
    <p:sldId id="271" r:id="rId15"/>
    <p:sldId id="269" r:id="rId16"/>
    <p:sldId id="268" r:id="rId17"/>
    <p:sldId id="272" r:id="rId18"/>
    <p:sldId id="277" r:id="rId19"/>
    <p:sldId id="279" r:id="rId20"/>
    <p:sldId id="278" r:id="rId21"/>
    <p:sldId id="273" r:id="rId22"/>
    <p:sldId id="274" r:id="rId23"/>
    <p:sldId id="280" r:id="rId24"/>
    <p:sldId id="281" r:id="rId25"/>
    <p:sldId id="282" r:id="rId26"/>
    <p:sldId id="275" r:id="rId27"/>
    <p:sldId id="270" r:id="rId28"/>
    <p:sldId id="283" r:id="rId29"/>
  </p:sldIdLst>
  <p:sldSz cx="12192000" cy="6858000"/>
  <p:notesSz cx="6883400" cy="9906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D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50"/>
    <p:restoredTop sz="94586"/>
  </p:normalViewPr>
  <p:slideViewPr>
    <p:cSldViewPr snapToGrid="0" snapToObjects="1" showGuides="1">
      <p:cViewPr varScale="1">
        <p:scale>
          <a:sx n="83" d="100"/>
          <a:sy n="83" d="100"/>
        </p:scale>
        <p:origin x="581" y="82"/>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15147B-C95C-6A49-B7D5-236942CE9EB6}"/>
              </a:ext>
            </a:extLst>
          </p:cNvPr>
          <p:cNvSpPr/>
          <p:nvPr userDrawn="1"/>
        </p:nvSpPr>
        <p:spPr>
          <a:xfrm>
            <a:off x="0" y="0"/>
            <a:ext cx="12192000" cy="1442301"/>
          </a:xfrm>
          <a:prstGeom prst="rect">
            <a:avLst/>
          </a:prstGeom>
          <a:solidFill>
            <a:srgbClr val="00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3" name="Picture 12">
            <a:extLst>
              <a:ext uri="{FF2B5EF4-FFF2-40B4-BE49-F238E27FC236}">
                <a16:creationId xmlns:a16="http://schemas.microsoft.com/office/drawing/2014/main" id="{C70D8F7C-3035-BB4A-9F44-F674D5B1DA87}"/>
              </a:ext>
            </a:extLst>
          </p:cNvPr>
          <p:cNvPicPr>
            <a:picLocks noChangeAspect="1"/>
          </p:cNvPicPr>
          <p:nvPr userDrawn="1"/>
        </p:nvPicPr>
        <p:blipFill>
          <a:blip r:embed="rId2"/>
          <a:stretch>
            <a:fillRect/>
          </a:stretch>
        </p:blipFill>
        <p:spPr>
          <a:xfrm>
            <a:off x="9520221" y="120846"/>
            <a:ext cx="1993900" cy="1092200"/>
          </a:xfrm>
          <a:prstGeom prst="rect">
            <a:avLst/>
          </a:prstGeom>
        </p:spPr>
      </p:pic>
      <p:sp>
        <p:nvSpPr>
          <p:cNvPr id="6" name="Text Placeholder 2">
            <a:extLst>
              <a:ext uri="{FF2B5EF4-FFF2-40B4-BE49-F238E27FC236}">
                <a16:creationId xmlns:a16="http://schemas.microsoft.com/office/drawing/2014/main" id="{7E20E8F7-F042-BE45-9143-E9D85C2D082A}"/>
              </a:ext>
            </a:extLst>
          </p:cNvPr>
          <p:cNvSpPr>
            <a:spLocks noGrp="1"/>
          </p:cNvSpPr>
          <p:nvPr>
            <p:ph type="body" sz="quarter" idx="11"/>
          </p:nvPr>
        </p:nvSpPr>
        <p:spPr>
          <a:xfrm>
            <a:off x="602709" y="2028771"/>
            <a:ext cx="10789348" cy="1719008"/>
          </a:xfrm>
          <a:prstGeom prst="rect">
            <a:avLst/>
          </a:prstGeom>
        </p:spPr>
        <p:txBody>
          <a:bodyPr/>
          <a:lstStyle>
            <a:lvl1pPr marL="0" indent="0">
              <a:buNone/>
              <a:defRPr sz="4000" b="0" i="0">
                <a:solidFill>
                  <a:schemeClr val="tx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7" name="Text Placeholder 2">
            <a:extLst>
              <a:ext uri="{FF2B5EF4-FFF2-40B4-BE49-F238E27FC236}">
                <a16:creationId xmlns:a16="http://schemas.microsoft.com/office/drawing/2014/main" id="{C078CACB-FD36-364F-827C-15F4126C4051}"/>
              </a:ext>
            </a:extLst>
          </p:cNvPr>
          <p:cNvSpPr>
            <a:spLocks noGrp="1"/>
          </p:cNvSpPr>
          <p:nvPr>
            <p:ph type="body" sz="quarter" idx="12"/>
          </p:nvPr>
        </p:nvSpPr>
        <p:spPr>
          <a:xfrm>
            <a:off x="597349" y="452219"/>
            <a:ext cx="10789348" cy="1061271"/>
          </a:xfrm>
          <a:prstGeom prst="rect">
            <a:avLst/>
          </a:prstGeom>
        </p:spPr>
        <p:txBody>
          <a:bodyPr/>
          <a:lstStyle>
            <a:lvl1pPr marL="0" indent="0">
              <a:buNone/>
              <a:defRPr sz="4400" b="1" i="0">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298838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69F540E-9210-E348-8E88-2586E1E47AC2}"/>
              </a:ext>
            </a:extLst>
          </p:cNvPr>
          <p:cNvSpPr>
            <a:spLocks noGrp="1"/>
          </p:cNvSpPr>
          <p:nvPr>
            <p:ph type="body" sz="quarter" idx="11" hasCustomPrompt="1"/>
          </p:nvPr>
        </p:nvSpPr>
        <p:spPr>
          <a:xfrm>
            <a:off x="702452" y="2039281"/>
            <a:ext cx="10789348" cy="1061271"/>
          </a:xfrm>
          <a:prstGeom prst="rect">
            <a:avLst/>
          </a:prstGeom>
        </p:spPr>
        <p:txBody>
          <a:bodyPr/>
          <a:lstStyle>
            <a:lvl1pPr marL="0" indent="0">
              <a:buNone/>
              <a:defRPr sz="4000" b="0" i="0">
                <a:solidFill>
                  <a:schemeClr val="tx1"/>
                </a:solidFill>
                <a:latin typeface="Arial" panose="020B0604020202020204" pitchFamily="34" charset="0"/>
                <a:cs typeface="Arial" panose="020B0604020202020204" pitchFamily="34" charset="0"/>
              </a:defRPr>
            </a:lvl1pPr>
          </a:lstStyle>
          <a:p>
            <a:pPr lvl="0"/>
            <a:r>
              <a:rPr lang="en-US" dirty="0"/>
              <a:t>Arial 40. </a:t>
            </a:r>
            <a:r>
              <a:rPr lang="en-US" dirty="0" err="1"/>
              <a:t>Välilehti</a:t>
            </a:r>
            <a:endParaRPr lang="en-US" dirty="0"/>
          </a:p>
        </p:txBody>
      </p:sp>
    </p:spTree>
    <p:extLst>
      <p:ext uri="{BB962C8B-B14F-4D97-AF65-F5344CB8AC3E}">
        <p14:creationId xmlns:p14="http://schemas.microsoft.com/office/powerpoint/2010/main" val="228481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ADB7170-8EA1-EE4D-92EE-86696572721C}"/>
              </a:ext>
            </a:extLst>
          </p:cNvPr>
          <p:cNvSpPr>
            <a:spLocks noGrp="1"/>
          </p:cNvSpPr>
          <p:nvPr>
            <p:ph type="dt" sz="half" idx="10"/>
          </p:nvPr>
        </p:nvSpPr>
        <p:spPr>
          <a:xfrm>
            <a:off x="682926" y="6356350"/>
            <a:ext cx="2743200" cy="365125"/>
          </a:xfrm>
          <a:prstGeom prst="rect">
            <a:avLst/>
          </a:prstGeom>
        </p:spPr>
        <p:txBody>
          <a:bodyPr/>
          <a:lstStyle/>
          <a:p>
            <a:fld id="{4DED55E5-DB79-8048-B596-92DFB3490735}" type="datetimeFigureOut">
              <a:rPr lang="fi-FI" smtClean="0"/>
              <a:t>20.11.2018</a:t>
            </a:fld>
            <a:endParaRPr lang="fi-FI"/>
          </a:p>
        </p:txBody>
      </p:sp>
      <p:sp>
        <p:nvSpPr>
          <p:cNvPr id="8" name="Text Placeholder 7">
            <a:extLst>
              <a:ext uri="{FF2B5EF4-FFF2-40B4-BE49-F238E27FC236}">
                <a16:creationId xmlns:a16="http://schemas.microsoft.com/office/drawing/2014/main" id="{8257A035-FF30-604F-8A37-5497D0C63876}"/>
              </a:ext>
            </a:extLst>
          </p:cNvPr>
          <p:cNvSpPr>
            <a:spLocks noGrp="1"/>
          </p:cNvSpPr>
          <p:nvPr>
            <p:ph type="body" sz="quarter" idx="11" hasCustomPrompt="1"/>
          </p:nvPr>
        </p:nvSpPr>
        <p:spPr>
          <a:xfrm>
            <a:off x="686328" y="1499937"/>
            <a:ext cx="11044238" cy="4620126"/>
          </a:xfrm>
          <a:prstGeom prst="rect">
            <a:avLst/>
          </a:prstGeom>
        </p:spPr>
        <p:txBody>
          <a:bodyPr/>
          <a:lstStyle>
            <a:lvl1pPr marL="0" indent="0">
              <a:buNone/>
              <a:defRPr sz="1600" b="0" i="0">
                <a:latin typeface="Arial" panose="020B0604020202020204" pitchFamily="34" charset="0"/>
                <a:cs typeface="Arial" panose="020B0604020202020204" pitchFamily="34" charset="0"/>
              </a:defRPr>
            </a:lvl1pPr>
          </a:lstStyle>
          <a:p>
            <a:pPr lvl="0"/>
            <a:r>
              <a:rPr lang="en-US" dirty="0"/>
              <a:t>Arial 16 </a:t>
            </a:r>
          </a:p>
        </p:txBody>
      </p:sp>
      <p:sp>
        <p:nvSpPr>
          <p:cNvPr id="6" name="Content Placeholder 6">
            <a:extLst>
              <a:ext uri="{FF2B5EF4-FFF2-40B4-BE49-F238E27FC236}">
                <a16:creationId xmlns:a16="http://schemas.microsoft.com/office/drawing/2014/main" id="{3CC8E2FE-77DF-3E45-BA50-128052A95198}"/>
              </a:ext>
            </a:extLst>
          </p:cNvPr>
          <p:cNvSpPr>
            <a:spLocks noGrp="1"/>
          </p:cNvSpPr>
          <p:nvPr>
            <p:ph sz="quarter" idx="13" hasCustomPrompt="1"/>
          </p:nvPr>
        </p:nvSpPr>
        <p:spPr>
          <a:xfrm>
            <a:off x="678214" y="291972"/>
            <a:ext cx="7516304" cy="524891"/>
          </a:xfrm>
          <a:prstGeom prst="rect">
            <a:avLst/>
          </a:prstGeom>
        </p:spPr>
        <p:txBody>
          <a:bodyPr/>
          <a:lstStyle>
            <a:lvl1pPr marL="0" indent="0">
              <a:buNone/>
              <a:defRPr sz="3200" b="1" i="0">
                <a:solidFill>
                  <a:schemeClr val="bg1"/>
                </a:solidFill>
                <a:latin typeface="Arial" panose="020B0604020202020204" pitchFamily="34" charset="0"/>
                <a:cs typeface="Arial" panose="020B0604020202020204" pitchFamily="34" charset="0"/>
              </a:defRPr>
            </a:lvl1pPr>
          </a:lstStyle>
          <a:p>
            <a:pPr lvl="0"/>
            <a:r>
              <a:rPr lang="en-US" dirty="0"/>
              <a:t>Arial bold 32 </a:t>
            </a:r>
            <a:r>
              <a:rPr lang="en-US" dirty="0" err="1"/>
              <a:t>sisällys</a:t>
            </a:r>
            <a:endParaRPr lang="en-US" dirty="0"/>
          </a:p>
        </p:txBody>
      </p:sp>
    </p:spTree>
    <p:extLst>
      <p:ext uri="{BB962C8B-B14F-4D97-AF65-F5344CB8AC3E}">
        <p14:creationId xmlns:p14="http://schemas.microsoft.com/office/powerpoint/2010/main" val="1317400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55E100-79CB-A74E-B8C7-D3D0D482AB17}"/>
              </a:ext>
            </a:extLst>
          </p:cNvPr>
          <p:cNvSpPr>
            <a:spLocks noGrp="1"/>
          </p:cNvSpPr>
          <p:nvPr>
            <p:ph type="dt" sz="half" idx="10"/>
          </p:nvPr>
        </p:nvSpPr>
        <p:spPr>
          <a:xfrm>
            <a:off x="691558" y="6356350"/>
            <a:ext cx="2743200" cy="365125"/>
          </a:xfrm>
          <a:prstGeom prst="rect">
            <a:avLst/>
          </a:prstGeom>
        </p:spPr>
        <p:txBody>
          <a:bodyPr/>
          <a:lstStyle/>
          <a:p>
            <a:fld id="{D3317C56-E328-F24E-85B7-CBC78D6F5D5E}" type="datetimeFigureOut">
              <a:rPr lang="fi-FI" smtClean="0"/>
              <a:t>20.11.2018</a:t>
            </a:fld>
            <a:endParaRPr lang="fi-FI"/>
          </a:p>
        </p:txBody>
      </p:sp>
      <p:sp>
        <p:nvSpPr>
          <p:cNvPr id="9" name="Text Placeholder 8">
            <a:extLst>
              <a:ext uri="{FF2B5EF4-FFF2-40B4-BE49-F238E27FC236}">
                <a16:creationId xmlns:a16="http://schemas.microsoft.com/office/drawing/2014/main" id="{F3379ECF-9136-1844-B933-29FEEB07FC1B}"/>
              </a:ext>
            </a:extLst>
          </p:cNvPr>
          <p:cNvSpPr>
            <a:spLocks noGrp="1"/>
          </p:cNvSpPr>
          <p:nvPr>
            <p:ph type="body" sz="quarter" idx="11" hasCustomPrompt="1"/>
          </p:nvPr>
        </p:nvSpPr>
        <p:spPr>
          <a:xfrm>
            <a:off x="2206207" y="1394995"/>
            <a:ext cx="9399587" cy="522288"/>
          </a:xfrm>
          <a:prstGeom prst="rect">
            <a:avLst/>
          </a:prstGeom>
        </p:spPr>
        <p:txBody>
          <a:bodyPr/>
          <a:lstStyle>
            <a:lvl1pPr marL="0" indent="0">
              <a:buNone/>
              <a:defRPr sz="2000" b="1" i="0">
                <a:solidFill>
                  <a:srgbClr val="00AEDA"/>
                </a:solidFill>
                <a:latin typeface="Arial" panose="020B0604020202020204" pitchFamily="34" charset="0"/>
                <a:cs typeface="Arial" panose="020B0604020202020204" pitchFamily="34" charset="0"/>
              </a:defRPr>
            </a:lvl1pPr>
          </a:lstStyle>
          <a:p>
            <a:pPr lvl="0"/>
            <a:r>
              <a:rPr lang="en-US" dirty="0"/>
              <a:t>Arial bold 20</a:t>
            </a:r>
          </a:p>
        </p:txBody>
      </p:sp>
      <p:sp>
        <p:nvSpPr>
          <p:cNvPr id="12" name="Text Placeholder 11">
            <a:extLst>
              <a:ext uri="{FF2B5EF4-FFF2-40B4-BE49-F238E27FC236}">
                <a16:creationId xmlns:a16="http://schemas.microsoft.com/office/drawing/2014/main" id="{03B18042-E93C-AF4E-B16B-DF99772CED3C}"/>
              </a:ext>
            </a:extLst>
          </p:cNvPr>
          <p:cNvSpPr>
            <a:spLocks noGrp="1"/>
          </p:cNvSpPr>
          <p:nvPr>
            <p:ph type="body" sz="quarter" idx="12" hasCustomPrompt="1"/>
          </p:nvPr>
        </p:nvSpPr>
        <p:spPr>
          <a:xfrm>
            <a:off x="2214563" y="2070100"/>
            <a:ext cx="9367837" cy="3736975"/>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stStyle>
          <a:p>
            <a:pPr lvl="0"/>
            <a:r>
              <a:rPr lang="en-US" dirty="0"/>
              <a:t>Arial 14</a:t>
            </a:r>
          </a:p>
        </p:txBody>
      </p:sp>
      <p:sp>
        <p:nvSpPr>
          <p:cNvPr id="7" name="Content Placeholder 6">
            <a:extLst>
              <a:ext uri="{FF2B5EF4-FFF2-40B4-BE49-F238E27FC236}">
                <a16:creationId xmlns:a16="http://schemas.microsoft.com/office/drawing/2014/main" id="{368DC282-0EB2-9B40-A827-EB7B1AAFD5FD}"/>
              </a:ext>
            </a:extLst>
          </p:cNvPr>
          <p:cNvSpPr>
            <a:spLocks noGrp="1"/>
          </p:cNvSpPr>
          <p:nvPr>
            <p:ph sz="quarter" idx="13" hasCustomPrompt="1"/>
          </p:nvPr>
        </p:nvSpPr>
        <p:spPr>
          <a:xfrm>
            <a:off x="669588" y="291972"/>
            <a:ext cx="7516304" cy="524891"/>
          </a:xfrm>
          <a:prstGeom prst="rect">
            <a:avLst/>
          </a:prstGeom>
        </p:spPr>
        <p:txBody>
          <a:bodyPr/>
          <a:lstStyle>
            <a:lvl1pPr marL="0" indent="0">
              <a:buNone/>
              <a:defRPr sz="3200" b="1" i="0">
                <a:solidFill>
                  <a:schemeClr val="bg1"/>
                </a:solidFill>
                <a:latin typeface="Arial" panose="020B0604020202020204" pitchFamily="34" charset="0"/>
                <a:cs typeface="Arial" panose="020B0604020202020204" pitchFamily="34" charset="0"/>
              </a:defRPr>
            </a:lvl1pPr>
          </a:lstStyle>
          <a:p>
            <a:pPr lvl="0"/>
            <a:r>
              <a:rPr lang="en-US" dirty="0"/>
              <a:t>Arial bold 32. </a:t>
            </a:r>
            <a:r>
              <a:rPr lang="en-US" dirty="0" err="1"/>
              <a:t>Sovittava</a:t>
            </a:r>
            <a:r>
              <a:rPr lang="en-US" dirty="0"/>
              <a:t> </a:t>
            </a:r>
            <a:r>
              <a:rPr lang="en-US" dirty="0" err="1"/>
              <a:t>asia</a:t>
            </a:r>
            <a:endParaRPr lang="en-US" dirty="0"/>
          </a:p>
        </p:txBody>
      </p:sp>
    </p:spTree>
    <p:extLst>
      <p:ext uri="{BB962C8B-B14F-4D97-AF65-F5344CB8AC3E}">
        <p14:creationId xmlns:p14="http://schemas.microsoft.com/office/powerpoint/2010/main" val="3078490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55E100-79CB-A74E-B8C7-D3D0D482AB17}"/>
              </a:ext>
            </a:extLst>
          </p:cNvPr>
          <p:cNvSpPr>
            <a:spLocks noGrp="1"/>
          </p:cNvSpPr>
          <p:nvPr>
            <p:ph type="dt" sz="half" idx="10"/>
          </p:nvPr>
        </p:nvSpPr>
        <p:spPr>
          <a:xfrm>
            <a:off x="691553" y="6356350"/>
            <a:ext cx="2743200" cy="365125"/>
          </a:xfrm>
          <a:prstGeom prst="rect">
            <a:avLst/>
          </a:prstGeom>
        </p:spPr>
        <p:txBody>
          <a:bodyPr/>
          <a:lstStyle/>
          <a:p>
            <a:fld id="{D3317C56-E328-F24E-85B7-CBC78D6F5D5E}" type="datetimeFigureOut">
              <a:rPr lang="fi-FI" smtClean="0"/>
              <a:t>20.11.2018</a:t>
            </a:fld>
            <a:endParaRPr lang="fi-FI" dirty="0"/>
          </a:p>
        </p:txBody>
      </p:sp>
      <p:sp>
        <p:nvSpPr>
          <p:cNvPr id="9" name="Text Placeholder 8">
            <a:extLst>
              <a:ext uri="{FF2B5EF4-FFF2-40B4-BE49-F238E27FC236}">
                <a16:creationId xmlns:a16="http://schemas.microsoft.com/office/drawing/2014/main" id="{F3379ECF-9136-1844-B933-29FEEB07FC1B}"/>
              </a:ext>
            </a:extLst>
          </p:cNvPr>
          <p:cNvSpPr>
            <a:spLocks noGrp="1"/>
          </p:cNvSpPr>
          <p:nvPr>
            <p:ph type="body" sz="quarter" idx="11" hasCustomPrompt="1"/>
          </p:nvPr>
        </p:nvSpPr>
        <p:spPr>
          <a:xfrm>
            <a:off x="2206207" y="1394995"/>
            <a:ext cx="9399587" cy="522288"/>
          </a:xfrm>
          <a:prstGeom prst="rect">
            <a:avLst/>
          </a:prstGeom>
        </p:spPr>
        <p:txBody>
          <a:bodyPr/>
          <a:lstStyle>
            <a:lvl1pPr marL="0" indent="0">
              <a:buNone/>
              <a:defRPr sz="2000" b="1" i="0">
                <a:solidFill>
                  <a:srgbClr val="00AEDA"/>
                </a:solidFill>
                <a:latin typeface="Arial" panose="020B0604020202020204" pitchFamily="34" charset="0"/>
                <a:cs typeface="Arial" panose="020B0604020202020204" pitchFamily="34" charset="0"/>
              </a:defRPr>
            </a:lvl1pPr>
          </a:lstStyle>
          <a:p>
            <a:pPr lvl="0"/>
            <a:r>
              <a:rPr lang="en-US" dirty="0"/>
              <a:t>Arial bold 20</a:t>
            </a:r>
          </a:p>
        </p:txBody>
      </p:sp>
      <p:sp>
        <p:nvSpPr>
          <p:cNvPr id="12" name="Text Placeholder 11">
            <a:extLst>
              <a:ext uri="{FF2B5EF4-FFF2-40B4-BE49-F238E27FC236}">
                <a16:creationId xmlns:a16="http://schemas.microsoft.com/office/drawing/2014/main" id="{03B18042-E93C-AF4E-B16B-DF99772CED3C}"/>
              </a:ext>
            </a:extLst>
          </p:cNvPr>
          <p:cNvSpPr>
            <a:spLocks noGrp="1"/>
          </p:cNvSpPr>
          <p:nvPr>
            <p:ph type="body" sz="quarter" idx="12"/>
          </p:nvPr>
        </p:nvSpPr>
        <p:spPr>
          <a:xfrm>
            <a:off x="2214563" y="2070101"/>
            <a:ext cx="9367837" cy="760564"/>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stStyle>
          <a:p>
            <a:pPr lvl="0"/>
            <a:r>
              <a:rPr lang="en-US" dirty="0"/>
              <a:t>Edit Master text styles</a:t>
            </a:r>
          </a:p>
        </p:txBody>
      </p:sp>
      <p:sp>
        <p:nvSpPr>
          <p:cNvPr id="3" name="Text Placeholder 2">
            <a:extLst>
              <a:ext uri="{FF2B5EF4-FFF2-40B4-BE49-F238E27FC236}">
                <a16:creationId xmlns:a16="http://schemas.microsoft.com/office/drawing/2014/main" id="{279B0BF0-2A1A-104B-A87A-B70CCDA68C43}"/>
              </a:ext>
            </a:extLst>
          </p:cNvPr>
          <p:cNvSpPr>
            <a:spLocks noGrp="1"/>
          </p:cNvSpPr>
          <p:nvPr>
            <p:ph type="body" sz="quarter" idx="13" hasCustomPrompt="1"/>
          </p:nvPr>
        </p:nvSpPr>
        <p:spPr>
          <a:xfrm>
            <a:off x="2233613" y="3195638"/>
            <a:ext cx="9217025" cy="1058862"/>
          </a:xfrm>
          <a:prstGeom prst="rect">
            <a:avLst/>
          </a:prstGeom>
        </p:spPr>
        <p:txBody>
          <a:bodyPr/>
          <a:lstStyle>
            <a:lvl1pPr marL="0" indent="0">
              <a:buNone/>
              <a:defRPr sz="1400" b="0">
                <a:solidFill>
                  <a:schemeClr val="bg1"/>
                </a:solidFill>
                <a:latin typeface="Arial" panose="020B0604020202020204" pitchFamily="34" charset="0"/>
                <a:cs typeface="Arial" panose="020B0604020202020204" pitchFamily="34" charset="0"/>
              </a:defRPr>
            </a:lvl1pPr>
          </a:lstStyle>
          <a:p>
            <a:pPr lvl="0"/>
            <a:r>
              <a:rPr lang="en-US" dirty="0"/>
              <a:t>Edit Master text styles, </a:t>
            </a:r>
            <a:r>
              <a:rPr lang="en-US" dirty="0" err="1"/>
              <a:t>jos</a:t>
            </a:r>
            <a:r>
              <a:rPr lang="en-US" dirty="0"/>
              <a:t> </a:t>
            </a:r>
            <a:r>
              <a:rPr lang="en-US" dirty="0" err="1"/>
              <a:t>täytyy</a:t>
            </a:r>
            <a:r>
              <a:rPr lang="en-US" dirty="0"/>
              <a:t> </a:t>
            </a:r>
            <a:r>
              <a:rPr lang="en-US" dirty="0" err="1"/>
              <a:t>korostaa</a:t>
            </a:r>
            <a:r>
              <a:rPr lang="en-US" dirty="0"/>
              <a:t> </a:t>
            </a:r>
            <a:r>
              <a:rPr lang="en-US" dirty="0" err="1"/>
              <a:t>jotain</a:t>
            </a:r>
            <a:r>
              <a:rPr lang="en-US" dirty="0"/>
              <a:t> </a:t>
            </a:r>
            <a:r>
              <a:rPr lang="en-US" dirty="0" err="1"/>
              <a:t>asiaa</a:t>
            </a:r>
            <a:r>
              <a:rPr lang="en-US" dirty="0"/>
              <a:t>. </a:t>
            </a:r>
            <a:r>
              <a:rPr lang="en-US" dirty="0" err="1"/>
              <a:t>Taulukko</a:t>
            </a:r>
            <a:r>
              <a:rPr lang="en-US" dirty="0"/>
              <a:t> </a:t>
            </a:r>
            <a:r>
              <a:rPr lang="en-US" dirty="0" err="1"/>
              <a:t>voidaan</a:t>
            </a:r>
            <a:r>
              <a:rPr lang="en-US" dirty="0"/>
              <a:t> </a:t>
            </a:r>
            <a:r>
              <a:rPr lang="en-US" dirty="0" err="1"/>
              <a:t>kopioida</a:t>
            </a:r>
            <a:r>
              <a:rPr lang="en-US" dirty="0"/>
              <a:t> </a:t>
            </a:r>
            <a:r>
              <a:rPr lang="en-US" dirty="0" err="1"/>
              <a:t>myös</a:t>
            </a:r>
            <a:r>
              <a:rPr lang="en-US" dirty="0"/>
              <a:t> </a:t>
            </a:r>
            <a:r>
              <a:rPr lang="en-US" dirty="0" err="1"/>
              <a:t>mulle</a:t>
            </a:r>
            <a:r>
              <a:rPr lang="en-US" dirty="0"/>
              <a:t> </a:t>
            </a:r>
            <a:r>
              <a:rPr lang="en-US" dirty="0" err="1"/>
              <a:t>sivuille</a:t>
            </a:r>
            <a:r>
              <a:rPr lang="en-US" dirty="0"/>
              <a:t>.</a:t>
            </a:r>
          </a:p>
        </p:txBody>
      </p:sp>
      <p:sp>
        <p:nvSpPr>
          <p:cNvPr id="7" name="Text Placeholder 11">
            <a:extLst>
              <a:ext uri="{FF2B5EF4-FFF2-40B4-BE49-F238E27FC236}">
                <a16:creationId xmlns:a16="http://schemas.microsoft.com/office/drawing/2014/main" id="{39CAE470-9865-F449-9221-77FDAB141008}"/>
              </a:ext>
            </a:extLst>
          </p:cNvPr>
          <p:cNvSpPr>
            <a:spLocks noGrp="1"/>
          </p:cNvSpPr>
          <p:nvPr>
            <p:ph type="body" sz="quarter" idx="14"/>
          </p:nvPr>
        </p:nvSpPr>
        <p:spPr>
          <a:xfrm>
            <a:off x="2223840" y="4456816"/>
            <a:ext cx="9367837" cy="1625931"/>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stStyle>
          <a:p>
            <a:pPr lvl="0"/>
            <a:r>
              <a:rPr lang="en-US" dirty="0"/>
              <a:t>Edit Master text styles</a:t>
            </a:r>
          </a:p>
        </p:txBody>
      </p:sp>
      <p:sp>
        <p:nvSpPr>
          <p:cNvPr id="8" name="Content Placeholder 6">
            <a:extLst>
              <a:ext uri="{FF2B5EF4-FFF2-40B4-BE49-F238E27FC236}">
                <a16:creationId xmlns:a16="http://schemas.microsoft.com/office/drawing/2014/main" id="{F82C9E2E-EB11-604A-825A-ADA795157458}"/>
              </a:ext>
            </a:extLst>
          </p:cNvPr>
          <p:cNvSpPr>
            <a:spLocks noGrp="1"/>
          </p:cNvSpPr>
          <p:nvPr>
            <p:ph sz="quarter" idx="15" hasCustomPrompt="1"/>
          </p:nvPr>
        </p:nvSpPr>
        <p:spPr>
          <a:xfrm>
            <a:off x="652336" y="291972"/>
            <a:ext cx="7516304" cy="524891"/>
          </a:xfrm>
          <a:prstGeom prst="rect">
            <a:avLst/>
          </a:prstGeom>
        </p:spPr>
        <p:txBody>
          <a:bodyPr/>
          <a:lstStyle>
            <a:lvl1pPr marL="0" indent="0">
              <a:buNone/>
              <a:defRPr sz="3200" b="1" i="0">
                <a:solidFill>
                  <a:schemeClr val="bg1"/>
                </a:solidFill>
                <a:latin typeface="Arial" panose="020B0604020202020204" pitchFamily="34" charset="0"/>
                <a:cs typeface="Arial" panose="020B0604020202020204" pitchFamily="34" charset="0"/>
              </a:defRPr>
            </a:lvl1pPr>
          </a:lstStyle>
          <a:p>
            <a:pPr lvl="0"/>
            <a:r>
              <a:rPr lang="en-US" dirty="0"/>
              <a:t>Arial bold 32. </a:t>
            </a:r>
            <a:r>
              <a:rPr lang="en-US" dirty="0" err="1"/>
              <a:t>Sovittava</a:t>
            </a:r>
            <a:r>
              <a:rPr lang="en-US" dirty="0"/>
              <a:t> </a:t>
            </a:r>
            <a:r>
              <a:rPr lang="en-US" dirty="0" err="1"/>
              <a:t>asia</a:t>
            </a:r>
            <a:endParaRPr lang="en-US" dirty="0"/>
          </a:p>
        </p:txBody>
      </p:sp>
    </p:spTree>
    <p:extLst>
      <p:ext uri="{BB962C8B-B14F-4D97-AF65-F5344CB8AC3E}">
        <p14:creationId xmlns:p14="http://schemas.microsoft.com/office/powerpoint/2010/main" val="3398955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55E100-79CB-A74E-B8C7-D3D0D482AB17}"/>
              </a:ext>
            </a:extLst>
          </p:cNvPr>
          <p:cNvSpPr>
            <a:spLocks noGrp="1"/>
          </p:cNvSpPr>
          <p:nvPr>
            <p:ph type="dt" sz="half" idx="10"/>
          </p:nvPr>
        </p:nvSpPr>
        <p:spPr>
          <a:xfrm>
            <a:off x="691553" y="6356350"/>
            <a:ext cx="2743200" cy="365125"/>
          </a:xfrm>
          <a:prstGeom prst="rect">
            <a:avLst/>
          </a:prstGeom>
        </p:spPr>
        <p:txBody>
          <a:bodyPr/>
          <a:lstStyle/>
          <a:p>
            <a:fld id="{D3317C56-E328-F24E-85B7-CBC78D6F5D5E}" type="datetimeFigureOut">
              <a:rPr lang="fi-FI" smtClean="0"/>
              <a:t>20.11.2018</a:t>
            </a:fld>
            <a:endParaRPr lang="fi-FI"/>
          </a:p>
        </p:txBody>
      </p:sp>
      <p:sp>
        <p:nvSpPr>
          <p:cNvPr id="9" name="Text Placeholder 8">
            <a:extLst>
              <a:ext uri="{FF2B5EF4-FFF2-40B4-BE49-F238E27FC236}">
                <a16:creationId xmlns:a16="http://schemas.microsoft.com/office/drawing/2014/main" id="{F3379ECF-9136-1844-B933-29FEEB07FC1B}"/>
              </a:ext>
            </a:extLst>
          </p:cNvPr>
          <p:cNvSpPr>
            <a:spLocks noGrp="1"/>
          </p:cNvSpPr>
          <p:nvPr>
            <p:ph type="body" sz="quarter" idx="11" hasCustomPrompt="1"/>
          </p:nvPr>
        </p:nvSpPr>
        <p:spPr>
          <a:xfrm>
            <a:off x="2206207" y="1394995"/>
            <a:ext cx="9399587" cy="522288"/>
          </a:xfrm>
          <a:prstGeom prst="rect">
            <a:avLst/>
          </a:prstGeom>
        </p:spPr>
        <p:txBody>
          <a:bodyPr/>
          <a:lstStyle>
            <a:lvl1pPr marL="0" indent="0">
              <a:buNone/>
              <a:defRPr sz="2000" b="1" i="0">
                <a:solidFill>
                  <a:srgbClr val="00AEDA"/>
                </a:solidFill>
                <a:latin typeface="Arial" panose="020B0604020202020204" pitchFamily="34" charset="0"/>
                <a:cs typeface="Arial" panose="020B0604020202020204" pitchFamily="34" charset="0"/>
              </a:defRPr>
            </a:lvl1pPr>
          </a:lstStyle>
          <a:p>
            <a:pPr lvl="0"/>
            <a:r>
              <a:rPr lang="en-US" dirty="0"/>
              <a:t>Arial bold 20</a:t>
            </a:r>
          </a:p>
        </p:txBody>
      </p:sp>
      <p:sp>
        <p:nvSpPr>
          <p:cNvPr id="12" name="Text Placeholder 11">
            <a:extLst>
              <a:ext uri="{FF2B5EF4-FFF2-40B4-BE49-F238E27FC236}">
                <a16:creationId xmlns:a16="http://schemas.microsoft.com/office/drawing/2014/main" id="{03B18042-E93C-AF4E-B16B-DF99772CED3C}"/>
              </a:ext>
            </a:extLst>
          </p:cNvPr>
          <p:cNvSpPr>
            <a:spLocks noGrp="1"/>
          </p:cNvSpPr>
          <p:nvPr>
            <p:ph type="body" sz="quarter" idx="12"/>
          </p:nvPr>
        </p:nvSpPr>
        <p:spPr>
          <a:xfrm>
            <a:off x="2214563" y="2070100"/>
            <a:ext cx="9367837" cy="3736975"/>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stStyle>
          <a:p>
            <a:pPr lvl="0"/>
            <a:r>
              <a:rPr lang="en-US" dirty="0"/>
              <a:t>Edit Master text styles</a:t>
            </a:r>
          </a:p>
        </p:txBody>
      </p:sp>
      <p:sp>
        <p:nvSpPr>
          <p:cNvPr id="5" name="Content Placeholder 6">
            <a:extLst>
              <a:ext uri="{FF2B5EF4-FFF2-40B4-BE49-F238E27FC236}">
                <a16:creationId xmlns:a16="http://schemas.microsoft.com/office/drawing/2014/main" id="{C0AF6118-0BA9-4D4F-9031-BAF4E1BF6D49}"/>
              </a:ext>
            </a:extLst>
          </p:cNvPr>
          <p:cNvSpPr>
            <a:spLocks noGrp="1"/>
          </p:cNvSpPr>
          <p:nvPr>
            <p:ph sz="quarter" idx="13" hasCustomPrompt="1"/>
          </p:nvPr>
        </p:nvSpPr>
        <p:spPr>
          <a:xfrm>
            <a:off x="652336" y="291972"/>
            <a:ext cx="7516304" cy="524891"/>
          </a:xfrm>
          <a:prstGeom prst="rect">
            <a:avLst/>
          </a:prstGeom>
        </p:spPr>
        <p:txBody>
          <a:bodyPr/>
          <a:lstStyle>
            <a:lvl1pPr marL="0" indent="0">
              <a:buNone/>
              <a:defRPr sz="3200" b="1" i="0">
                <a:solidFill>
                  <a:schemeClr val="bg1"/>
                </a:solidFill>
                <a:latin typeface="Arial" panose="020B0604020202020204" pitchFamily="34" charset="0"/>
                <a:cs typeface="Arial" panose="020B0604020202020204" pitchFamily="34" charset="0"/>
              </a:defRPr>
            </a:lvl1pPr>
          </a:lstStyle>
          <a:p>
            <a:pPr lvl="0"/>
            <a:r>
              <a:rPr lang="en-US" dirty="0"/>
              <a:t>Arial bold 32.Yhteistyöverkosto</a:t>
            </a:r>
          </a:p>
        </p:txBody>
      </p:sp>
    </p:spTree>
    <p:extLst>
      <p:ext uri="{BB962C8B-B14F-4D97-AF65-F5344CB8AC3E}">
        <p14:creationId xmlns:p14="http://schemas.microsoft.com/office/powerpoint/2010/main" val="7629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55E100-79CB-A74E-B8C7-D3D0D482AB17}"/>
              </a:ext>
            </a:extLst>
          </p:cNvPr>
          <p:cNvSpPr>
            <a:spLocks noGrp="1"/>
          </p:cNvSpPr>
          <p:nvPr>
            <p:ph type="dt" sz="half" idx="10"/>
          </p:nvPr>
        </p:nvSpPr>
        <p:spPr>
          <a:xfrm>
            <a:off x="838200" y="6356350"/>
            <a:ext cx="2743200" cy="365125"/>
          </a:xfrm>
          <a:prstGeom prst="rect">
            <a:avLst/>
          </a:prstGeom>
        </p:spPr>
        <p:txBody>
          <a:bodyPr/>
          <a:lstStyle/>
          <a:p>
            <a:fld id="{D3317C56-E328-F24E-85B7-CBC78D6F5D5E}" type="datetimeFigureOut">
              <a:rPr lang="fi-FI" smtClean="0"/>
              <a:t>20.11.2018</a:t>
            </a:fld>
            <a:endParaRPr lang="fi-FI"/>
          </a:p>
        </p:txBody>
      </p:sp>
      <p:sp>
        <p:nvSpPr>
          <p:cNvPr id="9" name="Text Placeholder 8">
            <a:extLst>
              <a:ext uri="{FF2B5EF4-FFF2-40B4-BE49-F238E27FC236}">
                <a16:creationId xmlns:a16="http://schemas.microsoft.com/office/drawing/2014/main" id="{F3379ECF-9136-1844-B933-29FEEB07FC1B}"/>
              </a:ext>
            </a:extLst>
          </p:cNvPr>
          <p:cNvSpPr>
            <a:spLocks noGrp="1"/>
          </p:cNvSpPr>
          <p:nvPr>
            <p:ph type="body" sz="quarter" idx="11" hasCustomPrompt="1"/>
          </p:nvPr>
        </p:nvSpPr>
        <p:spPr>
          <a:xfrm>
            <a:off x="2206207" y="1394995"/>
            <a:ext cx="9399587" cy="522288"/>
          </a:xfrm>
          <a:prstGeom prst="rect">
            <a:avLst/>
          </a:prstGeom>
        </p:spPr>
        <p:txBody>
          <a:bodyPr/>
          <a:lstStyle>
            <a:lvl1pPr marL="0" indent="0">
              <a:buNone/>
              <a:defRPr sz="2000" b="1" i="0">
                <a:solidFill>
                  <a:srgbClr val="00AEDA"/>
                </a:solidFill>
                <a:latin typeface="Arial" panose="020B0604020202020204" pitchFamily="34" charset="0"/>
                <a:cs typeface="Arial" panose="020B0604020202020204" pitchFamily="34" charset="0"/>
              </a:defRPr>
            </a:lvl1pPr>
          </a:lstStyle>
          <a:p>
            <a:pPr lvl="0"/>
            <a:r>
              <a:rPr lang="en-US" dirty="0"/>
              <a:t>Arial 20</a:t>
            </a:r>
          </a:p>
        </p:txBody>
      </p:sp>
      <p:sp>
        <p:nvSpPr>
          <p:cNvPr id="12" name="Text Placeholder 11">
            <a:extLst>
              <a:ext uri="{FF2B5EF4-FFF2-40B4-BE49-F238E27FC236}">
                <a16:creationId xmlns:a16="http://schemas.microsoft.com/office/drawing/2014/main" id="{03B18042-E93C-AF4E-B16B-DF99772CED3C}"/>
              </a:ext>
            </a:extLst>
          </p:cNvPr>
          <p:cNvSpPr>
            <a:spLocks noGrp="1"/>
          </p:cNvSpPr>
          <p:nvPr>
            <p:ph type="body" sz="quarter" idx="12" hasCustomPrompt="1"/>
          </p:nvPr>
        </p:nvSpPr>
        <p:spPr>
          <a:xfrm>
            <a:off x="2214563" y="2070100"/>
            <a:ext cx="9367837" cy="3736975"/>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stStyle>
          <a:p>
            <a:pPr lvl="0"/>
            <a:r>
              <a:rPr lang="en-US" dirty="0"/>
              <a:t>Arial 40</a:t>
            </a:r>
          </a:p>
        </p:txBody>
      </p:sp>
      <p:sp>
        <p:nvSpPr>
          <p:cNvPr id="5" name="Content Placeholder 6">
            <a:extLst>
              <a:ext uri="{FF2B5EF4-FFF2-40B4-BE49-F238E27FC236}">
                <a16:creationId xmlns:a16="http://schemas.microsoft.com/office/drawing/2014/main" id="{620BDFF4-1920-F745-B646-6B9B9869400E}"/>
              </a:ext>
            </a:extLst>
          </p:cNvPr>
          <p:cNvSpPr>
            <a:spLocks noGrp="1"/>
          </p:cNvSpPr>
          <p:nvPr>
            <p:ph sz="quarter" idx="13" hasCustomPrompt="1"/>
          </p:nvPr>
        </p:nvSpPr>
        <p:spPr>
          <a:xfrm>
            <a:off x="652336" y="291972"/>
            <a:ext cx="7516304" cy="524891"/>
          </a:xfrm>
          <a:prstGeom prst="rect">
            <a:avLst/>
          </a:prstGeom>
        </p:spPr>
        <p:txBody>
          <a:bodyPr/>
          <a:lstStyle>
            <a:lvl1pPr marL="0" indent="0">
              <a:buNone/>
              <a:defRPr sz="3200" b="1" i="0">
                <a:solidFill>
                  <a:schemeClr val="bg1"/>
                </a:solidFill>
                <a:latin typeface="Arial" panose="020B0604020202020204" pitchFamily="34" charset="0"/>
                <a:cs typeface="Arial" panose="020B0604020202020204" pitchFamily="34" charset="0"/>
              </a:defRPr>
            </a:lvl1pPr>
          </a:lstStyle>
          <a:p>
            <a:pPr lvl="0"/>
            <a:r>
              <a:rPr lang="en-US" dirty="0"/>
              <a:t>Arial bold 32. </a:t>
            </a:r>
            <a:r>
              <a:rPr lang="en-US" dirty="0" err="1"/>
              <a:t>Vastuualueet</a:t>
            </a:r>
            <a:endParaRPr lang="en-US" dirty="0"/>
          </a:p>
        </p:txBody>
      </p:sp>
    </p:spTree>
    <p:extLst>
      <p:ext uri="{BB962C8B-B14F-4D97-AF65-F5344CB8AC3E}">
        <p14:creationId xmlns:p14="http://schemas.microsoft.com/office/powerpoint/2010/main" val="119437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ADB7170-8EA1-EE4D-92EE-86696572721C}"/>
              </a:ext>
            </a:extLst>
          </p:cNvPr>
          <p:cNvSpPr>
            <a:spLocks noGrp="1"/>
          </p:cNvSpPr>
          <p:nvPr>
            <p:ph type="dt" sz="half" idx="10"/>
          </p:nvPr>
        </p:nvSpPr>
        <p:spPr>
          <a:xfrm>
            <a:off x="665680" y="6356350"/>
            <a:ext cx="2743200" cy="365125"/>
          </a:xfrm>
          <a:prstGeom prst="rect">
            <a:avLst/>
          </a:prstGeom>
        </p:spPr>
        <p:txBody>
          <a:bodyPr/>
          <a:lstStyle/>
          <a:p>
            <a:fld id="{4DED55E5-DB79-8048-B596-92DFB3490735}" type="datetimeFigureOut">
              <a:rPr lang="fi-FI" smtClean="0"/>
              <a:t>20.11.2018</a:t>
            </a:fld>
            <a:endParaRPr lang="fi-FI"/>
          </a:p>
        </p:txBody>
      </p:sp>
      <p:sp>
        <p:nvSpPr>
          <p:cNvPr id="8" name="Text Placeholder 7">
            <a:extLst>
              <a:ext uri="{FF2B5EF4-FFF2-40B4-BE49-F238E27FC236}">
                <a16:creationId xmlns:a16="http://schemas.microsoft.com/office/drawing/2014/main" id="{8257A035-FF30-604F-8A37-5497D0C63876}"/>
              </a:ext>
            </a:extLst>
          </p:cNvPr>
          <p:cNvSpPr>
            <a:spLocks noGrp="1"/>
          </p:cNvSpPr>
          <p:nvPr>
            <p:ph type="body" sz="quarter" idx="11"/>
          </p:nvPr>
        </p:nvSpPr>
        <p:spPr>
          <a:xfrm>
            <a:off x="670362" y="1499937"/>
            <a:ext cx="10830890" cy="703263"/>
          </a:xfrm>
          <a:prstGeom prst="rect">
            <a:avLst/>
          </a:prstGeom>
        </p:spPr>
        <p:txBody>
          <a:bodyPr/>
          <a:lstStyle>
            <a:lvl1pPr marL="0" indent="0">
              <a:buNone/>
              <a:defRPr sz="1600" b="0" i="0">
                <a:latin typeface="Arial" panose="020B0604020202020204" pitchFamily="34" charset="0"/>
                <a:cs typeface="Arial" panose="020B0604020202020204" pitchFamily="34" charset="0"/>
              </a:defRPr>
            </a:lvl1pPr>
          </a:lstStyle>
          <a:p>
            <a:pPr lvl="0"/>
            <a:r>
              <a:rPr lang="en-US" dirty="0"/>
              <a:t>Edit Master text styles</a:t>
            </a:r>
          </a:p>
        </p:txBody>
      </p:sp>
      <p:sp>
        <p:nvSpPr>
          <p:cNvPr id="3" name="Text Placeholder 2">
            <a:extLst>
              <a:ext uri="{FF2B5EF4-FFF2-40B4-BE49-F238E27FC236}">
                <a16:creationId xmlns:a16="http://schemas.microsoft.com/office/drawing/2014/main" id="{60595F30-1DCD-514A-824D-3612EB801F1B}"/>
              </a:ext>
            </a:extLst>
          </p:cNvPr>
          <p:cNvSpPr>
            <a:spLocks noGrp="1"/>
          </p:cNvSpPr>
          <p:nvPr>
            <p:ph type="body" sz="quarter" idx="12"/>
          </p:nvPr>
        </p:nvSpPr>
        <p:spPr>
          <a:xfrm>
            <a:off x="715077" y="4594088"/>
            <a:ext cx="1771775" cy="287512"/>
          </a:xfrm>
          <a:prstGeom prst="rect">
            <a:avLst/>
          </a:prstGeom>
        </p:spPr>
        <p:txBody>
          <a:bodyPr/>
          <a:lstStyle>
            <a:lvl1pPr marL="0" indent="0">
              <a:buNone/>
              <a:defRPr sz="1200" b="0" i="0">
                <a:latin typeface="Arial" panose="020B0604020202020204" pitchFamily="34" charset="0"/>
                <a:cs typeface="Arial" panose="020B0604020202020204" pitchFamily="34" charset="0"/>
              </a:defRPr>
            </a:lvl1pPr>
          </a:lstStyle>
          <a:p>
            <a:pPr lvl="0"/>
            <a:r>
              <a:rPr lang="en-US" dirty="0"/>
              <a:t>Edit Master text styles</a:t>
            </a:r>
          </a:p>
        </p:txBody>
      </p:sp>
      <p:sp>
        <p:nvSpPr>
          <p:cNvPr id="6" name="Text Placeholder 2">
            <a:extLst>
              <a:ext uri="{FF2B5EF4-FFF2-40B4-BE49-F238E27FC236}">
                <a16:creationId xmlns:a16="http://schemas.microsoft.com/office/drawing/2014/main" id="{7019BA99-AE5F-0448-A5BA-5323EA46C6B6}"/>
              </a:ext>
            </a:extLst>
          </p:cNvPr>
          <p:cNvSpPr>
            <a:spLocks noGrp="1"/>
          </p:cNvSpPr>
          <p:nvPr>
            <p:ph type="body" sz="quarter" idx="13"/>
          </p:nvPr>
        </p:nvSpPr>
        <p:spPr>
          <a:xfrm>
            <a:off x="3430677" y="4602488"/>
            <a:ext cx="1864175" cy="287512"/>
          </a:xfrm>
          <a:prstGeom prst="rect">
            <a:avLst/>
          </a:prstGeom>
        </p:spPr>
        <p:txBody>
          <a:bodyPr/>
          <a:lstStyle>
            <a:lvl1pPr marL="0" indent="0">
              <a:buNone/>
              <a:defRPr sz="1200" b="0" i="0">
                <a:latin typeface="Arial" panose="020B0604020202020204" pitchFamily="34" charset="0"/>
                <a:cs typeface="Arial" panose="020B0604020202020204" pitchFamily="34" charset="0"/>
              </a:defRPr>
            </a:lvl1pPr>
          </a:lstStyle>
          <a:p>
            <a:pPr lvl="0"/>
            <a:r>
              <a:rPr lang="en-US" dirty="0"/>
              <a:t>Edit Master text styles</a:t>
            </a:r>
          </a:p>
        </p:txBody>
      </p:sp>
      <p:sp>
        <p:nvSpPr>
          <p:cNvPr id="7" name="Text Placeholder 2">
            <a:extLst>
              <a:ext uri="{FF2B5EF4-FFF2-40B4-BE49-F238E27FC236}">
                <a16:creationId xmlns:a16="http://schemas.microsoft.com/office/drawing/2014/main" id="{24B5BB9B-967E-6848-80FB-8F187ABD91BE}"/>
              </a:ext>
            </a:extLst>
          </p:cNvPr>
          <p:cNvSpPr>
            <a:spLocks noGrp="1"/>
          </p:cNvSpPr>
          <p:nvPr>
            <p:ph type="body" sz="quarter" idx="14"/>
          </p:nvPr>
        </p:nvSpPr>
        <p:spPr>
          <a:xfrm>
            <a:off x="6195477" y="4595288"/>
            <a:ext cx="1799375" cy="287512"/>
          </a:xfrm>
          <a:prstGeom prst="rect">
            <a:avLst/>
          </a:prstGeom>
        </p:spPr>
        <p:txBody>
          <a:bodyPr/>
          <a:lstStyle>
            <a:lvl1pPr marL="0" indent="0">
              <a:buNone/>
              <a:defRPr sz="1200" b="0" i="0">
                <a:latin typeface="Arial" panose="020B0604020202020204" pitchFamily="34" charset="0"/>
                <a:cs typeface="Arial" panose="020B0604020202020204" pitchFamily="34" charset="0"/>
              </a:defRPr>
            </a:lvl1pPr>
          </a:lstStyle>
          <a:p>
            <a:pPr lvl="0"/>
            <a:r>
              <a:rPr lang="en-US" dirty="0"/>
              <a:t>Edit Master text styles</a:t>
            </a:r>
          </a:p>
        </p:txBody>
      </p:sp>
      <p:sp>
        <p:nvSpPr>
          <p:cNvPr id="9" name="Text Placeholder 2">
            <a:extLst>
              <a:ext uri="{FF2B5EF4-FFF2-40B4-BE49-F238E27FC236}">
                <a16:creationId xmlns:a16="http://schemas.microsoft.com/office/drawing/2014/main" id="{E12FF651-E218-1645-9304-B1B36267CD94}"/>
              </a:ext>
            </a:extLst>
          </p:cNvPr>
          <p:cNvSpPr>
            <a:spLocks noGrp="1"/>
          </p:cNvSpPr>
          <p:nvPr>
            <p:ph type="body" sz="quarter" idx="15"/>
          </p:nvPr>
        </p:nvSpPr>
        <p:spPr>
          <a:xfrm>
            <a:off x="8974677" y="4595288"/>
            <a:ext cx="1784975" cy="287512"/>
          </a:xfrm>
          <a:prstGeom prst="rect">
            <a:avLst/>
          </a:prstGeom>
        </p:spPr>
        <p:txBody>
          <a:bodyPr/>
          <a:lstStyle>
            <a:lvl1pPr marL="0" indent="0">
              <a:buNone/>
              <a:defRPr sz="1200" b="0" i="0">
                <a:latin typeface="Arial" panose="020B0604020202020204" pitchFamily="34" charset="0"/>
                <a:cs typeface="Arial" panose="020B0604020202020204" pitchFamily="34" charset="0"/>
              </a:defRPr>
            </a:lvl1pPr>
          </a:lstStyle>
          <a:p>
            <a:pPr lvl="0"/>
            <a:r>
              <a:rPr lang="en-US" dirty="0"/>
              <a:t>Edit Master text styles</a:t>
            </a:r>
          </a:p>
        </p:txBody>
      </p:sp>
      <p:sp>
        <p:nvSpPr>
          <p:cNvPr id="10" name="Text Placeholder 2">
            <a:extLst>
              <a:ext uri="{FF2B5EF4-FFF2-40B4-BE49-F238E27FC236}">
                <a16:creationId xmlns:a16="http://schemas.microsoft.com/office/drawing/2014/main" id="{E3EC3C57-8F47-4A43-B0A4-BD170AD3D60B}"/>
              </a:ext>
            </a:extLst>
          </p:cNvPr>
          <p:cNvSpPr>
            <a:spLocks noGrp="1"/>
          </p:cNvSpPr>
          <p:nvPr>
            <p:ph type="body" sz="quarter" idx="16"/>
          </p:nvPr>
        </p:nvSpPr>
        <p:spPr>
          <a:xfrm>
            <a:off x="715077" y="3139768"/>
            <a:ext cx="1771775" cy="287512"/>
          </a:xfrm>
          <a:prstGeom prst="rect">
            <a:avLst/>
          </a:prstGeom>
        </p:spPr>
        <p:txBody>
          <a:bodyPr/>
          <a:lstStyle>
            <a:lvl1pPr marL="0" indent="0">
              <a:buNone/>
              <a:defRPr sz="1200" b="0" i="0">
                <a:latin typeface="Arial" panose="020B0604020202020204" pitchFamily="34" charset="0"/>
                <a:cs typeface="Arial" panose="020B0604020202020204" pitchFamily="34" charset="0"/>
              </a:defRPr>
            </a:lvl1pPr>
          </a:lstStyle>
          <a:p>
            <a:pPr lvl="0"/>
            <a:r>
              <a:rPr lang="en-US" dirty="0"/>
              <a:t>Edit Master text styles</a:t>
            </a:r>
          </a:p>
        </p:txBody>
      </p:sp>
      <p:sp>
        <p:nvSpPr>
          <p:cNvPr id="11" name="Text Placeholder 2">
            <a:extLst>
              <a:ext uri="{FF2B5EF4-FFF2-40B4-BE49-F238E27FC236}">
                <a16:creationId xmlns:a16="http://schemas.microsoft.com/office/drawing/2014/main" id="{0C13310F-398B-5642-8688-6B3788020BB6}"/>
              </a:ext>
            </a:extLst>
          </p:cNvPr>
          <p:cNvSpPr>
            <a:spLocks noGrp="1"/>
          </p:cNvSpPr>
          <p:nvPr>
            <p:ph type="body" sz="quarter" idx="17"/>
          </p:nvPr>
        </p:nvSpPr>
        <p:spPr>
          <a:xfrm>
            <a:off x="3430677" y="3148168"/>
            <a:ext cx="1864175" cy="287512"/>
          </a:xfrm>
          <a:prstGeom prst="rect">
            <a:avLst/>
          </a:prstGeom>
        </p:spPr>
        <p:txBody>
          <a:bodyPr/>
          <a:lstStyle>
            <a:lvl1pPr marL="0" indent="0">
              <a:buNone/>
              <a:defRPr sz="1200" b="0" i="0">
                <a:latin typeface="Arial" panose="020B0604020202020204" pitchFamily="34" charset="0"/>
                <a:cs typeface="Arial" panose="020B0604020202020204" pitchFamily="34" charset="0"/>
              </a:defRPr>
            </a:lvl1pPr>
          </a:lstStyle>
          <a:p>
            <a:pPr lvl="0"/>
            <a:r>
              <a:rPr lang="en-US" dirty="0"/>
              <a:t>Edit Master text styles</a:t>
            </a:r>
          </a:p>
        </p:txBody>
      </p:sp>
      <p:sp>
        <p:nvSpPr>
          <p:cNvPr id="12" name="Text Placeholder 2">
            <a:extLst>
              <a:ext uri="{FF2B5EF4-FFF2-40B4-BE49-F238E27FC236}">
                <a16:creationId xmlns:a16="http://schemas.microsoft.com/office/drawing/2014/main" id="{39CE1668-1430-A649-824E-BC86BFD009DA}"/>
              </a:ext>
            </a:extLst>
          </p:cNvPr>
          <p:cNvSpPr>
            <a:spLocks noGrp="1"/>
          </p:cNvSpPr>
          <p:nvPr>
            <p:ph type="body" sz="quarter" idx="18"/>
          </p:nvPr>
        </p:nvSpPr>
        <p:spPr>
          <a:xfrm>
            <a:off x="6195477" y="3140968"/>
            <a:ext cx="1799375" cy="287512"/>
          </a:xfrm>
          <a:prstGeom prst="rect">
            <a:avLst/>
          </a:prstGeom>
        </p:spPr>
        <p:txBody>
          <a:bodyPr/>
          <a:lstStyle>
            <a:lvl1pPr marL="0" indent="0">
              <a:buNone/>
              <a:defRPr sz="1200" b="0" i="0">
                <a:latin typeface="Arial" panose="020B0604020202020204" pitchFamily="34" charset="0"/>
                <a:cs typeface="Arial" panose="020B0604020202020204" pitchFamily="34" charset="0"/>
              </a:defRPr>
            </a:lvl1pPr>
          </a:lstStyle>
          <a:p>
            <a:pPr lvl="0"/>
            <a:r>
              <a:rPr lang="en-US" dirty="0"/>
              <a:t>Edit Master text styles</a:t>
            </a:r>
          </a:p>
        </p:txBody>
      </p:sp>
      <p:sp>
        <p:nvSpPr>
          <p:cNvPr id="13" name="Text Placeholder 2">
            <a:extLst>
              <a:ext uri="{FF2B5EF4-FFF2-40B4-BE49-F238E27FC236}">
                <a16:creationId xmlns:a16="http://schemas.microsoft.com/office/drawing/2014/main" id="{1741143A-995C-8C46-B515-47306ADBFFC4}"/>
              </a:ext>
            </a:extLst>
          </p:cNvPr>
          <p:cNvSpPr>
            <a:spLocks noGrp="1"/>
          </p:cNvSpPr>
          <p:nvPr>
            <p:ph type="body" sz="quarter" idx="19"/>
          </p:nvPr>
        </p:nvSpPr>
        <p:spPr>
          <a:xfrm>
            <a:off x="8974677" y="3140968"/>
            <a:ext cx="1784975" cy="287512"/>
          </a:xfrm>
          <a:prstGeom prst="rect">
            <a:avLst/>
          </a:prstGeom>
        </p:spPr>
        <p:txBody>
          <a:bodyPr/>
          <a:lstStyle>
            <a:lvl1pPr marL="0" indent="0">
              <a:buNone/>
              <a:defRPr sz="1200" b="0" i="0">
                <a:latin typeface="Arial" panose="020B0604020202020204" pitchFamily="34" charset="0"/>
                <a:cs typeface="Arial" panose="020B0604020202020204" pitchFamily="34" charset="0"/>
              </a:defRPr>
            </a:lvl1pPr>
          </a:lstStyle>
          <a:p>
            <a:pPr lvl="0"/>
            <a:r>
              <a:rPr lang="en-US" dirty="0"/>
              <a:t>Edit Master text styles</a:t>
            </a:r>
          </a:p>
        </p:txBody>
      </p:sp>
      <p:sp>
        <p:nvSpPr>
          <p:cNvPr id="5" name="Text Placeholder 4">
            <a:extLst>
              <a:ext uri="{FF2B5EF4-FFF2-40B4-BE49-F238E27FC236}">
                <a16:creationId xmlns:a16="http://schemas.microsoft.com/office/drawing/2014/main" id="{12188DF8-CE2B-D743-893C-CF3F30A57B48}"/>
              </a:ext>
            </a:extLst>
          </p:cNvPr>
          <p:cNvSpPr>
            <a:spLocks noGrp="1"/>
          </p:cNvSpPr>
          <p:nvPr>
            <p:ph type="body" sz="quarter" idx="20" hasCustomPrompt="1"/>
          </p:nvPr>
        </p:nvSpPr>
        <p:spPr>
          <a:xfrm>
            <a:off x="639616" y="420434"/>
            <a:ext cx="10253662" cy="676275"/>
          </a:xfrm>
          <a:prstGeom prst="rect">
            <a:avLst/>
          </a:prstGeom>
        </p:spPr>
        <p:txBody>
          <a:bodyPr/>
          <a:lstStyle>
            <a:lvl1pPr marL="0" indent="0">
              <a:buNone/>
              <a:defRPr sz="3200" b="1" i="0">
                <a:solidFill>
                  <a:schemeClr val="bg1"/>
                </a:solidFill>
                <a:latin typeface="Arial" panose="020B0604020202020204" pitchFamily="34" charset="0"/>
                <a:cs typeface="Arial" panose="020B0604020202020204" pitchFamily="34" charset="0"/>
              </a:defRPr>
            </a:lvl1pPr>
          </a:lstStyle>
          <a:p>
            <a:pPr lvl="0"/>
            <a:r>
              <a:rPr lang="en-US" dirty="0"/>
              <a:t>Arial bold 32. </a:t>
            </a:r>
            <a:r>
              <a:rPr lang="en-US" dirty="0" err="1"/>
              <a:t>Sopimuksen</a:t>
            </a:r>
            <a:r>
              <a:rPr lang="en-US" dirty="0"/>
              <a:t> </a:t>
            </a:r>
            <a:r>
              <a:rPr lang="en-US" dirty="0" err="1"/>
              <a:t>osapuolten</a:t>
            </a:r>
            <a:r>
              <a:rPr lang="en-US" dirty="0"/>
              <a:t> </a:t>
            </a:r>
            <a:r>
              <a:rPr lang="en-US" dirty="0" err="1"/>
              <a:t>sitoumus</a:t>
            </a:r>
            <a:endParaRPr lang="en-US" dirty="0"/>
          </a:p>
        </p:txBody>
      </p:sp>
    </p:spTree>
    <p:extLst>
      <p:ext uri="{BB962C8B-B14F-4D97-AF65-F5344CB8AC3E}">
        <p14:creationId xmlns:p14="http://schemas.microsoft.com/office/powerpoint/2010/main" val="244368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611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5.emf"/><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6.emf"/><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9.xml"/><Relationship Id="rId1" Type="http://schemas.openxmlformats.org/officeDocument/2006/relationships/slideLayout" Target="../slideLayouts/slideLayout9.xml"/><Relationship Id="rId5" Type="http://schemas.openxmlformats.org/officeDocument/2006/relationships/image" Target="../media/image6.emf"/><Relationship Id="rId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21CA9C-F2D7-D34E-8633-8225658C53EE}"/>
              </a:ext>
            </a:extLst>
          </p:cNvPr>
          <p:cNvPicPr>
            <a:picLocks noChangeAspect="1"/>
          </p:cNvPicPr>
          <p:nvPr userDrawn="1"/>
        </p:nvPicPr>
        <p:blipFill rotWithShape="1">
          <a:blip r:embed="rId3"/>
          <a:srcRect t="8516" b="24621"/>
          <a:stretch/>
        </p:blipFill>
        <p:spPr>
          <a:xfrm>
            <a:off x="0" y="1423357"/>
            <a:ext cx="12192000" cy="5434643"/>
          </a:xfrm>
          <a:prstGeom prst="rect">
            <a:avLst/>
          </a:prstGeom>
        </p:spPr>
      </p:pic>
      <p:sp>
        <p:nvSpPr>
          <p:cNvPr id="6" name="Rectangle 5">
            <a:extLst>
              <a:ext uri="{FF2B5EF4-FFF2-40B4-BE49-F238E27FC236}">
                <a16:creationId xmlns:a16="http://schemas.microsoft.com/office/drawing/2014/main" id="{973F5C62-90EF-2B4D-A834-CB287B4D3AA0}"/>
              </a:ext>
            </a:extLst>
          </p:cNvPr>
          <p:cNvSpPr/>
          <p:nvPr userDrawn="1"/>
        </p:nvSpPr>
        <p:spPr>
          <a:xfrm>
            <a:off x="0" y="1418897"/>
            <a:ext cx="12192000" cy="5439103"/>
          </a:xfrm>
          <a:prstGeom prst="rect">
            <a:avLst/>
          </a:prstGeom>
          <a:solidFill>
            <a:srgbClr val="00AED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10" name="Rectangle 9">
            <a:extLst>
              <a:ext uri="{FF2B5EF4-FFF2-40B4-BE49-F238E27FC236}">
                <a16:creationId xmlns:a16="http://schemas.microsoft.com/office/drawing/2014/main" id="{DE5952FD-FFC2-CB4E-B214-9E9420019F0E}"/>
              </a:ext>
            </a:extLst>
          </p:cNvPr>
          <p:cNvSpPr/>
          <p:nvPr userDrawn="1"/>
        </p:nvSpPr>
        <p:spPr>
          <a:xfrm>
            <a:off x="0" y="0"/>
            <a:ext cx="12192000" cy="1442301"/>
          </a:xfrm>
          <a:prstGeom prst="rect">
            <a:avLst/>
          </a:prstGeom>
          <a:solidFill>
            <a:srgbClr val="00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12" name="Picture 11">
            <a:extLst>
              <a:ext uri="{FF2B5EF4-FFF2-40B4-BE49-F238E27FC236}">
                <a16:creationId xmlns:a16="http://schemas.microsoft.com/office/drawing/2014/main" id="{AF1C40ED-F825-D84F-AA80-8316261ED60B}"/>
              </a:ext>
            </a:extLst>
          </p:cNvPr>
          <p:cNvPicPr>
            <a:picLocks noChangeAspect="1"/>
          </p:cNvPicPr>
          <p:nvPr userDrawn="1"/>
        </p:nvPicPr>
        <p:blipFill>
          <a:blip r:embed="rId4"/>
          <a:stretch>
            <a:fillRect/>
          </a:stretch>
        </p:blipFill>
        <p:spPr>
          <a:xfrm>
            <a:off x="9520221" y="120846"/>
            <a:ext cx="1993900" cy="1092200"/>
          </a:xfrm>
          <a:prstGeom prst="rect">
            <a:avLst/>
          </a:prstGeom>
        </p:spPr>
      </p:pic>
      <p:sp>
        <p:nvSpPr>
          <p:cNvPr id="7" name="Rectangle 6">
            <a:extLst>
              <a:ext uri="{FF2B5EF4-FFF2-40B4-BE49-F238E27FC236}">
                <a16:creationId xmlns:a16="http://schemas.microsoft.com/office/drawing/2014/main" id="{506ECE8A-3951-0649-8235-7F434D0CD470}"/>
              </a:ext>
            </a:extLst>
          </p:cNvPr>
          <p:cNvSpPr/>
          <p:nvPr userDrawn="1"/>
        </p:nvSpPr>
        <p:spPr>
          <a:xfrm>
            <a:off x="0" y="1433186"/>
            <a:ext cx="12192000" cy="2270234"/>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367893011"/>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6E4F71-BFAA-B64B-B561-9A006741C62B}"/>
              </a:ext>
            </a:extLst>
          </p:cNvPr>
          <p:cNvPicPr>
            <a:picLocks noChangeAspect="1"/>
          </p:cNvPicPr>
          <p:nvPr userDrawn="1"/>
        </p:nvPicPr>
        <p:blipFill rotWithShape="1">
          <a:blip r:embed="rId3"/>
          <a:srcRect t="8516" b="24621"/>
          <a:stretch/>
        </p:blipFill>
        <p:spPr>
          <a:xfrm>
            <a:off x="0" y="1423357"/>
            <a:ext cx="12192000" cy="5434643"/>
          </a:xfrm>
          <a:prstGeom prst="rect">
            <a:avLst/>
          </a:prstGeom>
        </p:spPr>
      </p:pic>
      <p:sp>
        <p:nvSpPr>
          <p:cNvPr id="11" name="Rectangle 10">
            <a:extLst>
              <a:ext uri="{FF2B5EF4-FFF2-40B4-BE49-F238E27FC236}">
                <a16:creationId xmlns:a16="http://schemas.microsoft.com/office/drawing/2014/main" id="{6F76E8BF-CA97-8A4F-A47D-8F3FD1E226EA}"/>
              </a:ext>
            </a:extLst>
          </p:cNvPr>
          <p:cNvSpPr/>
          <p:nvPr userDrawn="1"/>
        </p:nvSpPr>
        <p:spPr>
          <a:xfrm>
            <a:off x="0" y="1418897"/>
            <a:ext cx="12192000" cy="543910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10" name="Rectangle 9">
            <a:extLst>
              <a:ext uri="{FF2B5EF4-FFF2-40B4-BE49-F238E27FC236}">
                <a16:creationId xmlns:a16="http://schemas.microsoft.com/office/drawing/2014/main" id="{DE5952FD-FFC2-CB4E-B214-9E9420019F0E}"/>
              </a:ext>
            </a:extLst>
          </p:cNvPr>
          <p:cNvSpPr/>
          <p:nvPr userDrawn="1"/>
        </p:nvSpPr>
        <p:spPr>
          <a:xfrm>
            <a:off x="0" y="0"/>
            <a:ext cx="12192000" cy="1442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6" name="Rectangle 5">
            <a:extLst>
              <a:ext uri="{FF2B5EF4-FFF2-40B4-BE49-F238E27FC236}">
                <a16:creationId xmlns:a16="http://schemas.microsoft.com/office/drawing/2014/main" id="{9324CF85-195A-B34F-B95E-E723F492AFA4}"/>
              </a:ext>
            </a:extLst>
          </p:cNvPr>
          <p:cNvSpPr/>
          <p:nvPr userDrawn="1"/>
        </p:nvSpPr>
        <p:spPr>
          <a:xfrm>
            <a:off x="0" y="1444776"/>
            <a:ext cx="12192000" cy="2270234"/>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08037977"/>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12">
            <a:extLst>
              <a:ext uri="{FF2B5EF4-FFF2-40B4-BE49-F238E27FC236}">
                <a16:creationId xmlns:a16="http://schemas.microsoft.com/office/drawing/2014/main" id="{147ADEB5-58F7-5947-A9C0-FC43802DEC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6929" y="6424967"/>
            <a:ext cx="1768891" cy="315023"/>
          </a:xfrm>
          <a:prstGeom prst="rect">
            <a:avLst/>
          </a:prstGeom>
        </p:spPr>
      </p:pic>
      <p:pic>
        <p:nvPicPr>
          <p:cNvPr id="8" name="Kuva 5">
            <a:extLst>
              <a:ext uri="{FF2B5EF4-FFF2-40B4-BE49-F238E27FC236}">
                <a16:creationId xmlns:a16="http://schemas.microsoft.com/office/drawing/2014/main" id="{357A09F9-7CFB-2341-912D-C8662577BBC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08590" y="6420440"/>
            <a:ext cx="1999636" cy="332001"/>
          </a:xfrm>
          <a:prstGeom prst="rect">
            <a:avLst/>
          </a:prstGeom>
        </p:spPr>
      </p:pic>
      <p:sp>
        <p:nvSpPr>
          <p:cNvPr id="14" name="Date Placeholder 3">
            <a:extLst>
              <a:ext uri="{FF2B5EF4-FFF2-40B4-BE49-F238E27FC236}">
                <a16:creationId xmlns:a16="http://schemas.microsoft.com/office/drawing/2014/main" id="{BD9EF79B-117D-834F-8F24-221E066B57C7}"/>
              </a:ext>
            </a:extLst>
          </p:cNvPr>
          <p:cNvSpPr>
            <a:spLocks noGrp="1"/>
          </p:cNvSpPr>
          <p:nvPr>
            <p:ph type="dt" sz="half" idx="2"/>
          </p:nvPr>
        </p:nvSpPr>
        <p:spPr>
          <a:xfrm>
            <a:off x="772212" y="6422338"/>
            <a:ext cx="2743200" cy="365125"/>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A0AACAD-CC1A-E84A-A482-36CB36D1D05D}" type="datetimeFigureOut">
              <a:rPr lang="fi-FI" smtClean="0"/>
              <a:pPr/>
              <a:t>20.11.2018</a:t>
            </a:fld>
            <a:endParaRPr lang="fi-FI" dirty="0"/>
          </a:p>
        </p:txBody>
      </p:sp>
      <p:cxnSp>
        <p:nvCxnSpPr>
          <p:cNvPr id="15" name="Straight Connector 14">
            <a:extLst>
              <a:ext uri="{FF2B5EF4-FFF2-40B4-BE49-F238E27FC236}">
                <a16:creationId xmlns:a16="http://schemas.microsoft.com/office/drawing/2014/main" id="{25F79F94-D557-3C4B-919A-F965B5C4B202}"/>
              </a:ext>
            </a:extLst>
          </p:cNvPr>
          <p:cNvCxnSpPr>
            <a:cxnSpLocks/>
          </p:cNvCxnSpPr>
          <p:nvPr userDrawn="1"/>
        </p:nvCxnSpPr>
        <p:spPr>
          <a:xfrm>
            <a:off x="772998" y="6315959"/>
            <a:ext cx="10913676" cy="0"/>
          </a:xfrm>
          <a:prstGeom prst="line">
            <a:avLst/>
          </a:prstGeom>
          <a:ln w="15875">
            <a:solidFill>
              <a:srgbClr val="00AEDA"/>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7411808-9FEE-3840-B9B2-13EFE6A5E637}"/>
              </a:ext>
            </a:extLst>
          </p:cNvPr>
          <p:cNvSpPr/>
          <p:nvPr userDrawn="1"/>
        </p:nvSpPr>
        <p:spPr>
          <a:xfrm>
            <a:off x="0" y="0"/>
            <a:ext cx="12192000" cy="914400"/>
          </a:xfrm>
          <a:prstGeom prst="rect">
            <a:avLst/>
          </a:prstGeom>
          <a:solidFill>
            <a:srgbClr val="00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Tree>
    <p:extLst>
      <p:ext uri="{BB962C8B-B14F-4D97-AF65-F5344CB8AC3E}">
        <p14:creationId xmlns:p14="http://schemas.microsoft.com/office/powerpoint/2010/main" val="2779403442"/>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33371E-C1CB-F743-B410-DE2F4AAF450C}"/>
              </a:ext>
            </a:extLst>
          </p:cNvPr>
          <p:cNvSpPr/>
          <p:nvPr userDrawn="1"/>
        </p:nvSpPr>
        <p:spPr>
          <a:xfrm>
            <a:off x="0" y="0"/>
            <a:ext cx="12192000" cy="914400"/>
          </a:xfrm>
          <a:prstGeom prst="rect">
            <a:avLst/>
          </a:prstGeom>
          <a:solidFill>
            <a:srgbClr val="00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9" name="Date Placeholder 3">
            <a:extLst>
              <a:ext uri="{FF2B5EF4-FFF2-40B4-BE49-F238E27FC236}">
                <a16:creationId xmlns:a16="http://schemas.microsoft.com/office/drawing/2014/main" id="{EAA90AFA-30C5-D848-A2B5-7A9912296AF1}"/>
              </a:ext>
            </a:extLst>
          </p:cNvPr>
          <p:cNvSpPr>
            <a:spLocks noGrp="1"/>
          </p:cNvSpPr>
          <p:nvPr>
            <p:ph type="dt" sz="half" idx="2"/>
          </p:nvPr>
        </p:nvSpPr>
        <p:spPr>
          <a:xfrm>
            <a:off x="692002" y="6422338"/>
            <a:ext cx="2743200" cy="365125"/>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A0AACAD-CC1A-E84A-A482-36CB36D1D05D}" type="datetimeFigureOut">
              <a:rPr lang="fi-FI" smtClean="0"/>
              <a:pPr/>
              <a:t>20.11.2018</a:t>
            </a:fld>
            <a:endParaRPr lang="fi-FI" dirty="0"/>
          </a:p>
        </p:txBody>
      </p:sp>
      <p:cxnSp>
        <p:nvCxnSpPr>
          <p:cNvPr id="10" name="Straight Connector 9">
            <a:extLst>
              <a:ext uri="{FF2B5EF4-FFF2-40B4-BE49-F238E27FC236}">
                <a16:creationId xmlns:a16="http://schemas.microsoft.com/office/drawing/2014/main" id="{E068629F-3DA5-B54F-898C-474DC3FE38EB}"/>
              </a:ext>
            </a:extLst>
          </p:cNvPr>
          <p:cNvCxnSpPr>
            <a:cxnSpLocks/>
          </p:cNvCxnSpPr>
          <p:nvPr userDrawn="1"/>
        </p:nvCxnSpPr>
        <p:spPr>
          <a:xfrm>
            <a:off x="772998" y="6315959"/>
            <a:ext cx="10913676" cy="0"/>
          </a:xfrm>
          <a:prstGeom prst="line">
            <a:avLst/>
          </a:prstGeom>
          <a:ln w="15875">
            <a:solidFill>
              <a:srgbClr val="00AEDA"/>
            </a:solidFill>
          </a:ln>
        </p:spPr>
        <p:style>
          <a:lnRef idx="1">
            <a:schemeClr val="accent1"/>
          </a:lnRef>
          <a:fillRef idx="0">
            <a:schemeClr val="accent1"/>
          </a:fillRef>
          <a:effectRef idx="0">
            <a:schemeClr val="accent1"/>
          </a:effectRef>
          <a:fontRef idx="minor">
            <a:schemeClr val="tx1"/>
          </a:fontRef>
        </p:style>
      </p:cxnSp>
      <p:pic>
        <p:nvPicPr>
          <p:cNvPr id="11" name="Kuva 12">
            <a:extLst>
              <a:ext uri="{FF2B5EF4-FFF2-40B4-BE49-F238E27FC236}">
                <a16:creationId xmlns:a16="http://schemas.microsoft.com/office/drawing/2014/main" id="{0E67F88F-73D4-FC49-86F9-3682DCBF22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6929" y="6424967"/>
            <a:ext cx="1768891" cy="315023"/>
          </a:xfrm>
          <a:prstGeom prst="rect">
            <a:avLst/>
          </a:prstGeom>
        </p:spPr>
      </p:pic>
      <p:pic>
        <p:nvPicPr>
          <p:cNvPr id="12" name="Kuva 5">
            <a:extLst>
              <a:ext uri="{FF2B5EF4-FFF2-40B4-BE49-F238E27FC236}">
                <a16:creationId xmlns:a16="http://schemas.microsoft.com/office/drawing/2014/main" id="{002EA0EA-DE56-D245-A69C-E40E915E98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08590" y="6420440"/>
            <a:ext cx="1999636" cy="332001"/>
          </a:xfrm>
          <a:prstGeom prst="rect">
            <a:avLst/>
          </a:prstGeom>
        </p:spPr>
      </p:pic>
      <p:graphicFrame>
        <p:nvGraphicFramePr>
          <p:cNvPr id="13" name="Table 12">
            <a:extLst>
              <a:ext uri="{FF2B5EF4-FFF2-40B4-BE49-F238E27FC236}">
                <a16:creationId xmlns:a16="http://schemas.microsoft.com/office/drawing/2014/main" id="{2D08A71C-709E-E444-AB28-7EBF60BBC225}"/>
              </a:ext>
            </a:extLst>
          </p:cNvPr>
          <p:cNvGraphicFramePr>
            <a:graphicFrameLocks noGrp="1"/>
          </p:cNvGraphicFramePr>
          <p:nvPr userDrawn="1">
            <p:extLst>
              <p:ext uri="{D42A27DB-BD31-4B8C-83A1-F6EECF244321}">
                <p14:modId xmlns:p14="http://schemas.microsoft.com/office/powerpoint/2010/main" val="3458363815"/>
              </p:ext>
            </p:extLst>
          </p:nvPr>
        </p:nvGraphicFramePr>
        <p:xfrm>
          <a:off x="713873" y="1152802"/>
          <a:ext cx="10908632" cy="4637927"/>
        </p:xfrm>
        <a:graphic>
          <a:graphicData uri="http://schemas.openxmlformats.org/drawingml/2006/table">
            <a:tbl>
              <a:tblPr firstRow="1" bandRow="1">
                <a:tableStyleId>{073A0DAA-6AF3-43AB-8588-CEC1D06C72B9}</a:tableStyleId>
              </a:tblPr>
              <a:tblGrid>
                <a:gridCol w="1114927">
                  <a:extLst>
                    <a:ext uri="{9D8B030D-6E8A-4147-A177-3AD203B41FA5}">
                      <a16:colId xmlns:a16="http://schemas.microsoft.com/office/drawing/2014/main" val="396033330"/>
                    </a:ext>
                  </a:extLst>
                </a:gridCol>
                <a:gridCol w="9793705">
                  <a:extLst>
                    <a:ext uri="{9D8B030D-6E8A-4147-A177-3AD203B41FA5}">
                      <a16:colId xmlns:a16="http://schemas.microsoft.com/office/drawing/2014/main" val="4227757126"/>
                    </a:ext>
                  </a:extLst>
                </a:gridCol>
              </a:tblGrid>
              <a:tr h="780272">
                <a:tc>
                  <a:txBody>
                    <a:bodyPr/>
                    <a:lstStyle/>
                    <a:p>
                      <a:endParaRPr lang="fi-FI" dirty="0"/>
                    </a:p>
                  </a:txBody>
                  <a:tcPr>
                    <a:lnR w="12700" cap="flat" cmpd="sng" algn="ctr">
                      <a:solidFill>
                        <a:srgbClr val="00AEDA"/>
                      </a:solidFill>
                      <a:prstDash val="solid"/>
                      <a:round/>
                      <a:headEnd type="none" w="med" len="med"/>
                      <a:tailEnd type="none" w="med" len="med"/>
                    </a:lnR>
                    <a:lnT w="12700" cap="flat" cmpd="sng" algn="ctr">
                      <a:solidFill>
                        <a:srgbClr val="00AEDA"/>
                      </a:solidFill>
                      <a:prstDash val="solid"/>
                      <a:round/>
                      <a:headEnd type="none" w="med" len="med"/>
                      <a:tailEnd type="none" w="med" len="med"/>
                    </a:lnT>
                    <a:lnB w="12700" cap="flat" cmpd="sng" algn="ctr">
                      <a:solidFill>
                        <a:srgbClr val="00AEDA"/>
                      </a:solidFill>
                      <a:prstDash val="solid"/>
                      <a:round/>
                      <a:headEnd type="none" w="med" len="med"/>
                      <a:tailEnd type="none" w="med" len="med"/>
                    </a:lnB>
                    <a:noFill/>
                  </a:tcPr>
                </a:tc>
                <a:tc>
                  <a:txBody>
                    <a:bodyPr/>
                    <a:lstStyle/>
                    <a:p>
                      <a:pPr>
                        <a:lnSpc>
                          <a:spcPct val="200000"/>
                        </a:lnSpc>
                      </a:pPr>
                      <a:endParaRPr lang="fi-FI" b="1" i="0" dirty="0">
                        <a:solidFill>
                          <a:srgbClr val="00AEDA"/>
                        </a:solidFill>
                        <a:latin typeface="Arial" panose="020B0604020202020204" pitchFamily="34" charset="0"/>
                        <a:cs typeface="Arial" panose="020B0604020202020204" pitchFamily="34" charset="0"/>
                      </a:endParaRPr>
                    </a:p>
                  </a:txBody>
                  <a:tcPr>
                    <a:lnL w="12700" cap="flat" cmpd="sng" algn="ctr">
                      <a:solidFill>
                        <a:srgbClr val="00AEDA"/>
                      </a:solidFill>
                      <a:prstDash val="solid"/>
                      <a:round/>
                      <a:headEnd type="none" w="med" len="med"/>
                      <a:tailEnd type="none" w="med" len="med"/>
                    </a:lnL>
                    <a:lnT w="12700" cap="flat" cmpd="sng" algn="ctr">
                      <a:solidFill>
                        <a:srgbClr val="00AEDA"/>
                      </a:solidFill>
                      <a:prstDash val="solid"/>
                      <a:round/>
                      <a:headEnd type="none" w="med" len="med"/>
                      <a:tailEnd type="none" w="med" len="med"/>
                    </a:lnT>
                    <a:lnB w="12700" cap="flat" cmpd="sng" algn="ctr">
                      <a:solidFill>
                        <a:srgbClr val="00AEDA"/>
                      </a:solidFill>
                      <a:prstDash val="solid"/>
                      <a:round/>
                      <a:headEnd type="none" w="med" len="med"/>
                      <a:tailEnd type="none" w="med" len="med"/>
                    </a:lnB>
                    <a:noFill/>
                  </a:tcPr>
                </a:tc>
                <a:extLst>
                  <a:ext uri="{0D108BD9-81ED-4DB2-BD59-A6C34878D82A}">
                    <a16:rowId xmlns:a16="http://schemas.microsoft.com/office/drawing/2014/main" val="4207150953"/>
                  </a:ext>
                </a:extLst>
              </a:tr>
              <a:tr h="3857655">
                <a:tc>
                  <a:txBody>
                    <a:bodyPr/>
                    <a:lstStyle/>
                    <a:p>
                      <a:endParaRPr lang="fi-FI" dirty="0"/>
                    </a:p>
                  </a:txBody>
                  <a:tcPr>
                    <a:lnR w="12700" cap="flat" cmpd="sng" algn="ctr">
                      <a:solidFill>
                        <a:srgbClr val="00AEDA"/>
                      </a:solidFill>
                      <a:prstDash val="solid"/>
                      <a:round/>
                      <a:headEnd type="none" w="med" len="med"/>
                      <a:tailEnd type="none" w="med" len="med"/>
                    </a:lnR>
                    <a:lnT w="12700" cap="flat" cmpd="sng" algn="ctr">
                      <a:solidFill>
                        <a:srgbClr val="00AEDA"/>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fi-FI" sz="1400" b="0" i="0" dirty="0">
                        <a:latin typeface="Arial" panose="020B0604020202020204" pitchFamily="34" charset="0"/>
                        <a:cs typeface="Arial" panose="020B0604020202020204" pitchFamily="34" charset="0"/>
                      </a:endParaRPr>
                    </a:p>
                  </a:txBody>
                  <a:tcPr>
                    <a:lnL w="12700" cap="flat" cmpd="sng" algn="ctr">
                      <a:solidFill>
                        <a:srgbClr val="00AEDA"/>
                      </a:solidFill>
                      <a:prstDash val="solid"/>
                      <a:round/>
                      <a:headEnd type="none" w="med" len="med"/>
                      <a:tailEnd type="none" w="med" len="med"/>
                    </a:lnL>
                    <a:lnT w="12700" cap="flat" cmpd="sng" algn="ctr">
                      <a:solidFill>
                        <a:srgbClr val="00AEDA"/>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91539940"/>
                  </a:ext>
                </a:extLst>
              </a:tr>
            </a:tbl>
          </a:graphicData>
        </a:graphic>
      </p:graphicFrame>
      <p:pic>
        <p:nvPicPr>
          <p:cNvPr id="14" name="Picture 13">
            <a:extLst>
              <a:ext uri="{FF2B5EF4-FFF2-40B4-BE49-F238E27FC236}">
                <a16:creationId xmlns:a16="http://schemas.microsoft.com/office/drawing/2014/main" id="{884E46C5-05A4-654E-964E-1AE0D839645C}"/>
              </a:ext>
            </a:extLst>
          </p:cNvPr>
          <p:cNvPicPr>
            <a:picLocks noChangeAspect="1"/>
          </p:cNvPicPr>
          <p:nvPr userDrawn="1"/>
        </p:nvPicPr>
        <p:blipFill>
          <a:blip r:embed="rId5"/>
          <a:stretch>
            <a:fillRect/>
          </a:stretch>
        </p:blipFill>
        <p:spPr>
          <a:xfrm>
            <a:off x="890545" y="1186558"/>
            <a:ext cx="684000" cy="684000"/>
          </a:xfrm>
          <a:prstGeom prst="rect">
            <a:avLst/>
          </a:prstGeom>
        </p:spPr>
      </p:pic>
    </p:spTree>
    <p:extLst>
      <p:ext uri="{BB962C8B-B14F-4D97-AF65-F5344CB8AC3E}">
        <p14:creationId xmlns:p14="http://schemas.microsoft.com/office/powerpoint/2010/main" val="967253023"/>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33371E-C1CB-F743-B410-DE2F4AAF450C}"/>
              </a:ext>
            </a:extLst>
          </p:cNvPr>
          <p:cNvSpPr/>
          <p:nvPr userDrawn="1"/>
        </p:nvSpPr>
        <p:spPr>
          <a:xfrm>
            <a:off x="0" y="1"/>
            <a:ext cx="12192000" cy="914400"/>
          </a:xfrm>
          <a:prstGeom prst="rect">
            <a:avLst/>
          </a:prstGeom>
          <a:solidFill>
            <a:srgbClr val="00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9" name="Date Placeholder 3">
            <a:extLst>
              <a:ext uri="{FF2B5EF4-FFF2-40B4-BE49-F238E27FC236}">
                <a16:creationId xmlns:a16="http://schemas.microsoft.com/office/drawing/2014/main" id="{EAA90AFA-30C5-D848-A2B5-7A9912296AF1}"/>
              </a:ext>
            </a:extLst>
          </p:cNvPr>
          <p:cNvSpPr>
            <a:spLocks noGrp="1"/>
          </p:cNvSpPr>
          <p:nvPr>
            <p:ph type="dt" sz="half" idx="2"/>
          </p:nvPr>
        </p:nvSpPr>
        <p:spPr>
          <a:xfrm>
            <a:off x="692002" y="6422338"/>
            <a:ext cx="2743200" cy="365125"/>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A0AACAD-CC1A-E84A-A482-36CB36D1D05D}" type="datetimeFigureOut">
              <a:rPr lang="fi-FI" smtClean="0"/>
              <a:pPr/>
              <a:t>20.11.2018</a:t>
            </a:fld>
            <a:endParaRPr lang="fi-FI" dirty="0"/>
          </a:p>
        </p:txBody>
      </p:sp>
      <p:cxnSp>
        <p:nvCxnSpPr>
          <p:cNvPr id="10" name="Straight Connector 9">
            <a:extLst>
              <a:ext uri="{FF2B5EF4-FFF2-40B4-BE49-F238E27FC236}">
                <a16:creationId xmlns:a16="http://schemas.microsoft.com/office/drawing/2014/main" id="{E068629F-3DA5-B54F-898C-474DC3FE38EB}"/>
              </a:ext>
            </a:extLst>
          </p:cNvPr>
          <p:cNvCxnSpPr>
            <a:cxnSpLocks/>
          </p:cNvCxnSpPr>
          <p:nvPr userDrawn="1"/>
        </p:nvCxnSpPr>
        <p:spPr>
          <a:xfrm>
            <a:off x="772998" y="6315959"/>
            <a:ext cx="10913676" cy="0"/>
          </a:xfrm>
          <a:prstGeom prst="line">
            <a:avLst/>
          </a:prstGeom>
          <a:ln w="15875">
            <a:solidFill>
              <a:srgbClr val="00AEDA"/>
            </a:solidFill>
          </a:ln>
        </p:spPr>
        <p:style>
          <a:lnRef idx="1">
            <a:schemeClr val="accent1"/>
          </a:lnRef>
          <a:fillRef idx="0">
            <a:schemeClr val="accent1"/>
          </a:fillRef>
          <a:effectRef idx="0">
            <a:schemeClr val="accent1"/>
          </a:effectRef>
          <a:fontRef idx="minor">
            <a:schemeClr val="tx1"/>
          </a:fontRef>
        </p:style>
      </p:cxnSp>
      <p:pic>
        <p:nvPicPr>
          <p:cNvPr id="11" name="Kuva 12">
            <a:extLst>
              <a:ext uri="{FF2B5EF4-FFF2-40B4-BE49-F238E27FC236}">
                <a16:creationId xmlns:a16="http://schemas.microsoft.com/office/drawing/2014/main" id="{0E67F88F-73D4-FC49-86F9-3682DCBF22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6929" y="6424967"/>
            <a:ext cx="1768891" cy="315023"/>
          </a:xfrm>
          <a:prstGeom prst="rect">
            <a:avLst/>
          </a:prstGeom>
        </p:spPr>
      </p:pic>
      <p:pic>
        <p:nvPicPr>
          <p:cNvPr id="12" name="Kuva 5">
            <a:extLst>
              <a:ext uri="{FF2B5EF4-FFF2-40B4-BE49-F238E27FC236}">
                <a16:creationId xmlns:a16="http://schemas.microsoft.com/office/drawing/2014/main" id="{002EA0EA-DE56-D245-A69C-E40E915E98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08590" y="6420440"/>
            <a:ext cx="1999636" cy="332001"/>
          </a:xfrm>
          <a:prstGeom prst="rect">
            <a:avLst/>
          </a:prstGeom>
        </p:spPr>
      </p:pic>
      <p:graphicFrame>
        <p:nvGraphicFramePr>
          <p:cNvPr id="13" name="Table 12">
            <a:extLst>
              <a:ext uri="{FF2B5EF4-FFF2-40B4-BE49-F238E27FC236}">
                <a16:creationId xmlns:a16="http://schemas.microsoft.com/office/drawing/2014/main" id="{2D08A71C-709E-E444-AB28-7EBF60BBC225}"/>
              </a:ext>
            </a:extLst>
          </p:cNvPr>
          <p:cNvGraphicFramePr>
            <a:graphicFrameLocks noGrp="1"/>
          </p:cNvGraphicFramePr>
          <p:nvPr userDrawn="1">
            <p:extLst>
              <p:ext uri="{D42A27DB-BD31-4B8C-83A1-F6EECF244321}">
                <p14:modId xmlns:p14="http://schemas.microsoft.com/office/powerpoint/2010/main" val="1004376879"/>
              </p:ext>
            </p:extLst>
          </p:nvPr>
        </p:nvGraphicFramePr>
        <p:xfrm>
          <a:off x="713873" y="1152804"/>
          <a:ext cx="10908632" cy="4927937"/>
        </p:xfrm>
        <a:graphic>
          <a:graphicData uri="http://schemas.openxmlformats.org/drawingml/2006/table">
            <a:tbl>
              <a:tblPr firstRow="1" bandRow="1">
                <a:tableStyleId>{073A0DAA-6AF3-43AB-8588-CEC1D06C72B9}</a:tableStyleId>
              </a:tblPr>
              <a:tblGrid>
                <a:gridCol w="1114927">
                  <a:extLst>
                    <a:ext uri="{9D8B030D-6E8A-4147-A177-3AD203B41FA5}">
                      <a16:colId xmlns:a16="http://schemas.microsoft.com/office/drawing/2014/main" val="396033330"/>
                    </a:ext>
                  </a:extLst>
                </a:gridCol>
                <a:gridCol w="9793705">
                  <a:extLst>
                    <a:ext uri="{9D8B030D-6E8A-4147-A177-3AD203B41FA5}">
                      <a16:colId xmlns:a16="http://schemas.microsoft.com/office/drawing/2014/main" val="4227757126"/>
                    </a:ext>
                  </a:extLst>
                </a:gridCol>
              </a:tblGrid>
              <a:tr h="803217">
                <a:tc>
                  <a:txBody>
                    <a:bodyPr/>
                    <a:lstStyle/>
                    <a:p>
                      <a:endParaRPr lang="fi-FI" dirty="0"/>
                    </a:p>
                  </a:txBody>
                  <a:tcPr>
                    <a:lnR w="12700" cap="flat" cmpd="sng" algn="ctr">
                      <a:solidFill>
                        <a:srgbClr val="00AEDA"/>
                      </a:solidFill>
                      <a:prstDash val="solid"/>
                      <a:round/>
                      <a:headEnd type="none" w="med" len="med"/>
                      <a:tailEnd type="none" w="med" len="med"/>
                    </a:lnR>
                    <a:lnT w="12700" cap="flat" cmpd="sng" algn="ctr">
                      <a:solidFill>
                        <a:srgbClr val="00AEDA"/>
                      </a:solidFill>
                      <a:prstDash val="solid"/>
                      <a:round/>
                      <a:headEnd type="none" w="med" len="med"/>
                      <a:tailEnd type="none" w="med" len="med"/>
                    </a:lnT>
                    <a:lnB w="12700" cap="flat" cmpd="sng" algn="ctr">
                      <a:solidFill>
                        <a:srgbClr val="00AEDA"/>
                      </a:solidFill>
                      <a:prstDash val="solid"/>
                      <a:round/>
                      <a:headEnd type="none" w="med" len="med"/>
                      <a:tailEnd type="none" w="med" len="med"/>
                    </a:lnB>
                    <a:noFill/>
                  </a:tcPr>
                </a:tc>
                <a:tc>
                  <a:txBody>
                    <a:bodyPr/>
                    <a:lstStyle/>
                    <a:p>
                      <a:pPr>
                        <a:lnSpc>
                          <a:spcPct val="200000"/>
                        </a:lnSpc>
                      </a:pPr>
                      <a:endParaRPr lang="fi-FI" b="1" i="0" dirty="0">
                        <a:solidFill>
                          <a:srgbClr val="00AEDA"/>
                        </a:solidFill>
                        <a:latin typeface="Arial" panose="020B0604020202020204" pitchFamily="34" charset="0"/>
                        <a:cs typeface="Arial" panose="020B0604020202020204" pitchFamily="34" charset="0"/>
                      </a:endParaRPr>
                    </a:p>
                  </a:txBody>
                  <a:tcPr>
                    <a:lnL w="12700" cap="flat" cmpd="sng" algn="ctr">
                      <a:solidFill>
                        <a:srgbClr val="00AEDA"/>
                      </a:solidFill>
                      <a:prstDash val="solid"/>
                      <a:round/>
                      <a:headEnd type="none" w="med" len="med"/>
                      <a:tailEnd type="none" w="med" len="med"/>
                    </a:lnL>
                    <a:lnT w="12700" cap="flat" cmpd="sng" algn="ctr">
                      <a:solidFill>
                        <a:srgbClr val="00AEDA"/>
                      </a:solidFill>
                      <a:prstDash val="solid"/>
                      <a:round/>
                      <a:headEnd type="none" w="med" len="med"/>
                      <a:tailEnd type="none" w="med" len="med"/>
                    </a:lnT>
                    <a:lnB w="12700" cap="flat" cmpd="sng" algn="ctr">
                      <a:solidFill>
                        <a:srgbClr val="00AEDA"/>
                      </a:solidFill>
                      <a:prstDash val="solid"/>
                      <a:round/>
                      <a:headEnd type="none" w="med" len="med"/>
                      <a:tailEnd type="none" w="med" len="med"/>
                    </a:lnB>
                    <a:noFill/>
                  </a:tcPr>
                </a:tc>
                <a:extLst>
                  <a:ext uri="{0D108BD9-81ED-4DB2-BD59-A6C34878D82A}">
                    <a16:rowId xmlns:a16="http://schemas.microsoft.com/office/drawing/2014/main" val="4207150953"/>
                  </a:ext>
                </a:extLst>
              </a:tr>
              <a:tr h="1093962">
                <a:tc>
                  <a:txBody>
                    <a:bodyPr/>
                    <a:lstStyle/>
                    <a:p>
                      <a:endParaRPr lang="fi-FI" dirty="0"/>
                    </a:p>
                  </a:txBody>
                  <a:tcPr>
                    <a:lnR w="12700" cap="flat" cmpd="sng" algn="ctr">
                      <a:solidFill>
                        <a:srgbClr val="00AEDA"/>
                      </a:solidFill>
                      <a:prstDash val="solid"/>
                      <a:round/>
                      <a:headEnd type="none" w="med" len="med"/>
                      <a:tailEnd type="none" w="med" len="med"/>
                    </a:lnR>
                    <a:lnT w="12700" cap="flat" cmpd="sng" algn="ctr">
                      <a:solidFill>
                        <a:srgbClr val="00AEDA"/>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fi-FI" sz="1400" b="0" i="0" dirty="0">
                        <a:latin typeface="Arial" panose="020B0604020202020204" pitchFamily="34" charset="0"/>
                        <a:cs typeface="Arial" panose="020B0604020202020204" pitchFamily="34" charset="0"/>
                      </a:endParaRPr>
                    </a:p>
                  </a:txBody>
                  <a:tcPr>
                    <a:lnL w="12700" cap="flat" cmpd="sng" algn="ctr">
                      <a:solidFill>
                        <a:srgbClr val="00AEDA"/>
                      </a:solidFill>
                      <a:prstDash val="solid"/>
                      <a:round/>
                      <a:headEnd type="none" w="med" len="med"/>
                      <a:tailEnd type="none" w="med" len="med"/>
                    </a:lnL>
                    <a:lnT w="12700" cap="flat" cmpd="sng" algn="ctr">
                      <a:solidFill>
                        <a:srgbClr val="00AEDA"/>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91539940"/>
                  </a:ext>
                </a:extLst>
              </a:tr>
              <a:tr h="1294017">
                <a:tc>
                  <a:txBody>
                    <a:bodyPr/>
                    <a:lstStyle/>
                    <a:p>
                      <a:endParaRPr lang="fi-FI" dirty="0"/>
                    </a:p>
                  </a:txBody>
                  <a:tcPr>
                    <a:lnR w="12700" cap="flat" cmpd="sng" algn="ctr">
                      <a:solidFill>
                        <a:srgbClr val="00AED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fi-FI" sz="1400" b="0" i="0" dirty="0">
                        <a:latin typeface="Arial" panose="020B0604020202020204" pitchFamily="34" charset="0"/>
                        <a:cs typeface="Arial" panose="020B0604020202020204" pitchFamily="34" charset="0"/>
                      </a:endParaRPr>
                    </a:p>
                  </a:txBody>
                  <a:tcPr>
                    <a:lnL w="12700" cap="flat" cmpd="sng" algn="ctr">
                      <a:solidFill>
                        <a:srgbClr val="00AEDA"/>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2328103017"/>
                  </a:ext>
                </a:extLst>
              </a:tr>
              <a:tr h="1736741">
                <a:tc>
                  <a:txBody>
                    <a:bodyPr/>
                    <a:lstStyle/>
                    <a:p>
                      <a:endParaRPr lang="fi-FI" dirty="0"/>
                    </a:p>
                  </a:txBody>
                  <a:tcPr>
                    <a:lnR w="12700" cap="flat" cmpd="sng" algn="ctr">
                      <a:solidFill>
                        <a:srgbClr val="00AED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fi-FI" sz="1400" b="0" i="0" dirty="0">
                        <a:latin typeface="Arial" panose="020B0604020202020204" pitchFamily="34" charset="0"/>
                        <a:cs typeface="Arial" panose="020B0604020202020204" pitchFamily="34" charset="0"/>
                      </a:endParaRPr>
                    </a:p>
                  </a:txBody>
                  <a:tcPr>
                    <a:lnL w="12700" cap="flat" cmpd="sng" algn="ctr">
                      <a:solidFill>
                        <a:srgbClr val="00AEDA"/>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63228970"/>
                  </a:ext>
                </a:extLst>
              </a:tr>
            </a:tbl>
          </a:graphicData>
        </a:graphic>
      </p:graphicFrame>
      <p:pic>
        <p:nvPicPr>
          <p:cNvPr id="14" name="Picture 13">
            <a:extLst>
              <a:ext uri="{FF2B5EF4-FFF2-40B4-BE49-F238E27FC236}">
                <a16:creationId xmlns:a16="http://schemas.microsoft.com/office/drawing/2014/main" id="{884E46C5-05A4-654E-964E-1AE0D839645C}"/>
              </a:ext>
            </a:extLst>
          </p:cNvPr>
          <p:cNvPicPr>
            <a:picLocks noChangeAspect="1"/>
          </p:cNvPicPr>
          <p:nvPr userDrawn="1"/>
        </p:nvPicPr>
        <p:blipFill>
          <a:blip r:embed="rId5"/>
          <a:stretch>
            <a:fillRect/>
          </a:stretch>
        </p:blipFill>
        <p:spPr>
          <a:xfrm>
            <a:off x="890545" y="1202460"/>
            <a:ext cx="684000" cy="684000"/>
          </a:xfrm>
          <a:prstGeom prst="rect">
            <a:avLst/>
          </a:prstGeom>
        </p:spPr>
      </p:pic>
    </p:spTree>
    <p:extLst>
      <p:ext uri="{BB962C8B-B14F-4D97-AF65-F5344CB8AC3E}">
        <p14:creationId xmlns:p14="http://schemas.microsoft.com/office/powerpoint/2010/main" val="2380243883"/>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33371E-C1CB-F743-B410-DE2F4AAF450C}"/>
              </a:ext>
            </a:extLst>
          </p:cNvPr>
          <p:cNvSpPr/>
          <p:nvPr userDrawn="1"/>
        </p:nvSpPr>
        <p:spPr>
          <a:xfrm>
            <a:off x="0" y="1"/>
            <a:ext cx="12192000" cy="914400"/>
          </a:xfrm>
          <a:prstGeom prst="rect">
            <a:avLst/>
          </a:prstGeom>
          <a:solidFill>
            <a:srgbClr val="00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9" name="Date Placeholder 3">
            <a:extLst>
              <a:ext uri="{FF2B5EF4-FFF2-40B4-BE49-F238E27FC236}">
                <a16:creationId xmlns:a16="http://schemas.microsoft.com/office/drawing/2014/main" id="{EAA90AFA-30C5-D848-A2B5-7A9912296AF1}"/>
              </a:ext>
            </a:extLst>
          </p:cNvPr>
          <p:cNvSpPr>
            <a:spLocks noGrp="1"/>
          </p:cNvSpPr>
          <p:nvPr>
            <p:ph type="dt" sz="half" idx="2"/>
          </p:nvPr>
        </p:nvSpPr>
        <p:spPr>
          <a:xfrm>
            <a:off x="692002" y="6422338"/>
            <a:ext cx="2743200" cy="365125"/>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A0AACAD-CC1A-E84A-A482-36CB36D1D05D}" type="datetimeFigureOut">
              <a:rPr lang="fi-FI" smtClean="0"/>
              <a:pPr/>
              <a:t>20.11.2018</a:t>
            </a:fld>
            <a:endParaRPr lang="fi-FI" dirty="0"/>
          </a:p>
        </p:txBody>
      </p:sp>
      <p:cxnSp>
        <p:nvCxnSpPr>
          <p:cNvPr id="10" name="Straight Connector 9">
            <a:extLst>
              <a:ext uri="{FF2B5EF4-FFF2-40B4-BE49-F238E27FC236}">
                <a16:creationId xmlns:a16="http://schemas.microsoft.com/office/drawing/2014/main" id="{E068629F-3DA5-B54F-898C-474DC3FE38EB}"/>
              </a:ext>
            </a:extLst>
          </p:cNvPr>
          <p:cNvCxnSpPr>
            <a:cxnSpLocks/>
          </p:cNvCxnSpPr>
          <p:nvPr userDrawn="1"/>
        </p:nvCxnSpPr>
        <p:spPr>
          <a:xfrm>
            <a:off x="772998" y="6315959"/>
            <a:ext cx="10913676" cy="0"/>
          </a:xfrm>
          <a:prstGeom prst="line">
            <a:avLst/>
          </a:prstGeom>
          <a:ln w="15875">
            <a:solidFill>
              <a:srgbClr val="00AEDA"/>
            </a:solidFill>
          </a:ln>
        </p:spPr>
        <p:style>
          <a:lnRef idx="1">
            <a:schemeClr val="accent1"/>
          </a:lnRef>
          <a:fillRef idx="0">
            <a:schemeClr val="accent1"/>
          </a:fillRef>
          <a:effectRef idx="0">
            <a:schemeClr val="accent1"/>
          </a:effectRef>
          <a:fontRef idx="minor">
            <a:schemeClr val="tx1"/>
          </a:fontRef>
        </p:style>
      </p:cxnSp>
      <p:pic>
        <p:nvPicPr>
          <p:cNvPr id="11" name="Kuva 12">
            <a:extLst>
              <a:ext uri="{FF2B5EF4-FFF2-40B4-BE49-F238E27FC236}">
                <a16:creationId xmlns:a16="http://schemas.microsoft.com/office/drawing/2014/main" id="{0E67F88F-73D4-FC49-86F9-3682DCBF22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6929" y="6424967"/>
            <a:ext cx="1768891" cy="315023"/>
          </a:xfrm>
          <a:prstGeom prst="rect">
            <a:avLst/>
          </a:prstGeom>
        </p:spPr>
      </p:pic>
      <p:pic>
        <p:nvPicPr>
          <p:cNvPr id="12" name="Kuva 5">
            <a:extLst>
              <a:ext uri="{FF2B5EF4-FFF2-40B4-BE49-F238E27FC236}">
                <a16:creationId xmlns:a16="http://schemas.microsoft.com/office/drawing/2014/main" id="{002EA0EA-DE56-D245-A69C-E40E915E98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08590" y="6420440"/>
            <a:ext cx="1999636" cy="332001"/>
          </a:xfrm>
          <a:prstGeom prst="rect">
            <a:avLst/>
          </a:prstGeom>
        </p:spPr>
      </p:pic>
      <p:graphicFrame>
        <p:nvGraphicFramePr>
          <p:cNvPr id="13" name="Table 12">
            <a:extLst>
              <a:ext uri="{FF2B5EF4-FFF2-40B4-BE49-F238E27FC236}">
                <a16:creationId xmlns:a16="http://schemas.microsoft.com/office/drawing/2014/main" id="{2D08A71C-709E-E444-AB28-7EBF60BBC225}"/>
              </a:ext>
            </a:extLst>
          </p:cNvPr>
          <p:cNvGraphicFramePr>
            <a:graphicFrameLocks noGrp="1"/>
          </p:cNvGraphicFramePr>
          <p:nvPr userDrawn="1">
            <p:extLst>
              <p:ext uri="{D42A27DB-BD31-4B8C-83A1-F6EECF244321}">
                <p14:modId xmlns:p14="http://schemas.microsoft.com/office/powerpoint/2010/main" val="2360380202"/>
              </p:ext>
            </p:extLst>
          </p:nvPr>
        </p:nvGraphicFramePr>
        <p:xfrm>
          <a:off x="713873" y="1152802"/>
          <a:ext cx="10908632" cy="4637927"/>
        </p:xfrm>
        <a:graphic>
          <a:graphicData uri="http://schemas.openxmlformats.org/drawingml/2006/table">
            <a:tbl>
              <a:tblPr firstRow="1" bandRow="1">
                <a:tableStyleId>{073A0DAA-6AF3-43AB-8588-CEC1D06C72B9}</a:tableStyleId>
              </a:tblPr>
              <a:tblGrid>
                <a:gridCol w="1114927">
                  <a:extLst>
                    <a:ext uri="{9D8B030D-6E8A-4147-A177-3AD203B41FA5}">
                      <a16:colId xmlns:a16="http://schemas.microsoft.com/office/drawing/2014/main" val="396033330"/>
                    </a:ext>
                  </a:extLst>
                </a:gridCol>
                <a:gridCol w="9793705">
                  <a:extLst>
                    <a:ext uri="{9D8B030D-6E8A-4147-A177-3AD203B41FA5}">
                      <a16:colId xmlns:a16="http://schemas.microsoft.com/office/drawing/2014/main" val="4227757126"/>
                    </a:ext>
                  </a:extLst>
                </a:gridCol>
              </a:tblGrid>
              <a:tr h="780272">
                <a:tc>
                  <a:txBody>
                    <a:bodyPr/>
                    <a:lstStyle/>
                    <a:p>
                      <a:endParaRPr lang="fi-FI" dirty="0"/>
                    </a:p>
                  </a:txBody>
                  <a:tcPr>
                    <a:lnR w="12700" cap="flat" cmpd="sng" algn="ctr">
                      <a:solidFill>
                        <a:srgbClr val="00AEDA"/>
                      </a:solidFill>
                      <a:prstDash val="solid"/>
                      <a:round/>
                      <a:headEnd type="none" w="med" len="med"/>
                      <a:tailEnd type="none" w="med" len="med"/>
                    </a:lnR>
                    <a:lnT w="12700" cap="flat" cmpd="sng" algn="ctr">
                      <a:solidFill>
                        <a:srgbClr val="00AEDA"/>
                      </a:solidFill>
                      <a:prstDash val="solid"/>
                      <a:round/>
                      <a:headEnd type="none" w="med" len="med"/>
                      <a:tailEnd type="none" w="med" len="med"/>
                    </a:lnT>
                    <a:lnB w="12700" cap="flat" cmpd="sng" algn="ctr">
                      <a:solidFill>
                        <a:srgbClr val="00AEDA"/>
                      </a:solidFill>
                      <a:prstDash val="solid"/>
                      <a:round/>
                      <a:headEnd type="none" w="med" len="med"/>
                      <a:tailEnd type="none" w="med" len="med"/>
                    </a:lnB>
                    <a:noFill/>
                  </a:tcPr>
                </a:tc>
                <a:tc>
                  <a:txBody>
                    <a:bodyPr/>
                    <a:lstStyle/>
                    <a:p>
                      <a:pPr>
                        <a:lnSpc>
                          <a:spcPct val="200000"/>
                        </a:lnSpc>
                      </a:pPr>
                      <a:endParaRPr lang="fi-FI" b="1" i="0" dirty="0">
                        <a:solidFill>
                          <a:srgbClr val="00AEDA"/>
                        </a:solidFill>
                        <a:latin typeface="Arial" panose="020B0604020202020204" pitchFamily="34" charset="0"/>
                        <a:cs typeface="Arial" panose="020B0604020202020204" pitchFamily="34" charset="0"/>
                      </a:endParaRPr>
                    </a:p>
                  </a:txBody>
                  <a:tcPr>
                    <a:lnL w="12700" cap="flat" cmpd="sng" algn="ctr">
                      <a:solidFill>
                        <a:srgbClr val="00AEDA"/>
                      </a:solidFill>
                      <a:prstDash val="solid"/>
                      <a:round/>
                      <a:headEnd type="none" w="med" len="med"/>
                      <a:tailEnd type="none" w="med" len="med"/>
                    </a:lnL>
                    <a:lnT w="12700" cap="flat" cmpd="sng" algn="ctr">
                      <a:solidFill>
                        <a:srgbClr val="00AEDA"/>
                      </a:solidFill>
                      <a:prstDash val="solid"/>
                      <a:round/>
                      <a:headEnd type="none" w="med" len="med"/>
                      <a:tailEnd type="none" w="med" len="med"/>
                    </a:lnT>
                    <a:lnB w="12700" cap="flat" cmpd="sng" algn="ctr">
                      <a:solidFill>
                        <a:srgbClr val="00AEDA"/>
                      </a:solidFill>
                      <a:prstDash val="solid"/>
                      <a:round/>
                      <a:headEnd type="none" w="med" len="med"/>
                      <a:tailEnd type="none" w="med" len="med"/>
                    </a:lnB>
                    <a:noFill/>
                  </a:tcPr>
                </a:tc>
                <a:extLst>
                  <a:ext uri="{0D108BD9-81ED-4DB2-BD59-A6C34878D82A}">
                    <a16:rowId xmlns:a16="http://schemas.microsoft.com/office/drawing/2014/main" val="4207150953"/>
                  </a:ext>
                </a:extLst>
              </a:tr>
              <a:tr h="3857655">
                <a:tc>
                  <a:txBody>
                    <a:bodyPr/>
                    <a:lstStyle/>
                    <a:p>
                      <a:endParaRPr lang="fi-FI" dirty="0"/>
                    </a:p>
                  </a:txBody>
                  <a:tcPr>
                    <a:lnR w="12700" cap="flat" cmpd="sng" algn="ctr">
                      <a:solidFill>
                        <a:srgbClr val="00AEDA"/>
                      </a:solidFill>
                      <a:prstDash val="solid"/>
                      <a:round/>
                      <a:headEnd type="none" w="med" len="med"/>
                      <a:tailEnd type="none" w="med" len="med"/>
                    </a:lnR>
                    <a:lnT w="12700" cap="flat" cmpd="sng" algn="ctr">
                      <a:solidFill>
                        <a:srgbClr val="00AEDA"/>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fi-FI" sz="1400" b="0" i="0" dirty="0">
                        <a:latin typeface="Arial" panose="020B0604020202020204" pitchFamily="34" charset="0"/>
                        <a:cs typeface="Arial" panose="020B0604020202020204" pitchFamily="34" charset="0"/>
                      </a:endParaRPr>
                    </a:p>
                  </a:txBody>
                  <a:tcPr>
                    <a:lnL w="12700" cap="flat" cmpd="sng" algn="ctr">
                      <a:solidFill>
                        <a:srgbClr val="00AEDA"/>
                      </a:solidFill>
                      <a:prstDash val="solid"/>
                      <a:round/>
                      <a:headEnd type="none" w="med" len="med"/>
                      <a:tailEnd type="none" w="med" len="med"/>
                    </a:lnL>
                    <a:lnT w="12700" cap="flat" cmpd="sng" algn="ctr">
                      <a:solidFill>
                        <a:srgbClr val="00AEDA"/>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91539940"/>
                  </a:ext>
                </a:extLst>
              </a:tr>
            </a:tbl>
          </a:graphicData>
        </a:graphic>
      </p:graphicFrame>
      <p:pic>
        <p:nvPicPr>
          <p:cNvPr id="14" name="Picture 13">
            <a:extLst>
              <a:ext uri="{FF2B5EF4-FFF2-40B4-BE49-F238E27FC236}">
                <a16:creationId xmlns:a16="http://schemas.microsoft.com/office/drawing/2014/main" id="{884E46C5-05A4-654E-964E-1AE0D839645C}"/>
              </a:ext>
            </a:extLst>
          </p:cNvPr>
          <p:cNvPicPr>
            <a:picLocks noChangeAspect="1"/>
          </p:cNvPicPr>
          <p:nvPr userDrawn="1"/>
        </p:nvPicPr>
        <p:blipFill>
          <a:blip r:embed="rId5"/>
          <a:stretch>
            <a:fillRect/>
          </a:stretch>
        </p:blipFill>
        <p:spPr>
          <a:xfrm>
            <a:off x="884374" y="1192695"/>
            <a:ext cx="684000" cy="684000"/>
          </a:xfrm>
          <a:prstGeom prst="rect">
            <a:avLst/>
          </a:prstGeom>
        </p:spPr>
      </p:pic>
    </p:spTree>
    <p:extLst>
      <p:ext uri="{BB962C8B-B14F-4D97-AF65-F5344CB8AC3E}">
        <p14:creationId xmlns:p14="http://schemas.microsoft.com/office/powerpoint/2010/main" val="2348446709"/>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33371E-C1CB-F743-B410-DE2F4AAF450C}"/>
              </a:ext>
            </a:extLst>
          </p:cNvPr>
          <p:cNvSpPr/>
          <p:nvPr userDrawn="1"/>
        </p:nvSpPr>
        <p:spPr>
          <a:xfrm>
            <a:off x="0" y="1"/>
            <a:ext cx="12192000" cy="914400"/>
          </a:xfrm>
          <a:prstGeom prst="rect">
            <a:avLst/>
          </a:prstGeom>
          <a:solidFill>
            <a:srgbClr val="00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9" name="Date Placeholder 3">
            <a:extLst>
              <a:ext uri="{FF2B5EF4-FFF2-40B4-BE49-F238E27FC236}">
                <a16:creationId xmlns:a16="http://schemas.microsoft.com/office/drawing/2014/main" id="{EAA90AFA-30C5-D848-A2B5-7A9912296AF1}"/>
              </a:ext>
            </a:extLst>
          </p:cNvPr>
          <p:cNvSpPr>
            <a:spLocks noGrp="1"/>
          </p:cNvSpPr>
          <p:nvPr>
            <p:ph type="dt" sz="half" idx="2"/>
          </p:nvPr>
        </p:nvSpPr>
        <p:spPr>
          <a:xfrm>
            <a:off x="692002" y="6422338"/>
            <a:ext cx="2743200" cy="365125"/>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A0AACAD-CC1A-E84A-A482-36CB36D1D05D}" type="datetimeFigureOut">
              <a:rPr lang="fi-FI" smtClean="0"/>
              <a:pPr/>
              <a:t>20.11.2018</a:t>
            </a:fld>
            <a:endParaRPr lang="fi-FI" dirty="0"/>
          </a:p>
        </p:txBody>
      </p:sp>
      <p:cxnSp>
        <p:nvCxnSpPr>
          <p:cNvPr id="10" name="Straight Connector 9">
            <a:extLst>
              <a:ext uri="{FF2B5EF4-FFF2-40B4-BE49-F238E27FC236}">
                <a16:creationId xmlns:a16="http://schemas.microsoft.com/office/drawing/2014/main" id="{E068629F-3DA5-B54F-898C-474DC3FE38EB}"/>
              </a:ext>
            </a:extLst>
          </p:cNvPr>
          <p:cNvCxnSpPr>
            <a:cxnSpLocks/>
          </p:cNvCxnSpPr>
          <p:nvPr userDrawn="1"/>
        </p:nvCxnSpPr>
        <p:spPr>
          <a:xfrm>
            <a:off x="772998" y="6315959"/>
            <a:ext cx="10913676" cy="0"/>
          </a:xfrm>
          <a:prstGeom prst="line">
            <a:avLst/>
          </a:prstGeom>
          <a:ln w="15875">
            <a:solidFill>
              <a:srgbClr val="00AEDA"/>
            </a:solidFill>
          </a:ln>
        </p:spPr>
        <p:style>
          <a:lnRef idx="1">
            <a:schemeClr val="accent1"/>
          </a:lnRef>
          <a:fillRef idx="0">
            <a:schemeClr val="accent1"/>
          </a:fillRef>
          <a:effectRef idx="0">
            <a:schemeClr val="accent1"/>
          </a:effectRef>
          <a:fontRef idx="minor">
            <a:schemeClr val="tx1"/>
          </a:fontRef>
        </p:style>
      </p:cxnSp>
      <p:pic>
        <p:nvPicPr>
          <p:cNvPr id="11" name="Kuva 12">
            <a:extLst>
              <a:ext uri="{FF2B5EF4-FFF2-40B4-BE49-F238E27FC236}">
                <a16:creationId xmlns:a16="http://schemas.microsoft.com/office/drawing/2014/main" id="{0E67F88F-73D4-FC49-86F9-3682DCBF22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6929" y="6424967"/>
            <a:ext cx="1768891" cy="315023"/>
          </a:xfrm>
          <a:prstGeom prst="rect">
            <a:avLst/>
          </a:prstGeom>
        </p:spPr>
      </p:pic>
      <p:pic>
        <p:nvPicPr>
          <p:cNvPr id="12" name="Kuva 5">
            <a:extLst>
              <a:ext uri="{FF2B5EF4-FFF2-40B4-BE49-F238E27FC236}">
                <a16:creationId xmlns:a16="http://schemas.microsoft.com/office/drawing/2014/main" id="{002EA0EA-DE56-D245-A69C-E40E915E98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08590" y="6420440"/>
            <a:ext cx="1999636" cy="332001"/>
          </a:xfrm>
          <a:prstGeom prst="rect">
            <a:avLst/>
          </a:prstGeom>
        </p:spPr>
      </p:pic>
      <p:graphicFrame>
        <p:nvGraphicFramePr>
          <p:cNvPr id="13" name="Table 12">
            <a:extLst>
              <a:ext uri="{FF2B5EF4-FFF2-40B4-BE49-F238E27FC236}">
                <a16:creationId xmlns:a16="http://schemas.microsoft.com/office/drawing/2014/main" id="{2D08A71C-709E-E444-AB28-7EBF60BBC225}"/>
              </a:ext>
            </a:extLst>
          </p:cNvPr>
          <p:cNvGraphicFramePr>
            <a:graphicFrameLocks noGrp="1"/>
          </p:cNvGraphicFramePr>
          <p:nvPr userDrawn="1">
            <p:extLst>
              <p:ext uri="{D42A27DB-BD31-4B8C-83A1-F6EECF244321}">
                <p14:modId xmlns:p14="http://schemas.microsoft.com/office/powerpoint/2010/main" val="1934525760"/>
              </p:ext>
            </p:extLst>
          </p:nvPr>
        </p:nvGraphicFramePr>
        <p:xfrm>
          <a:off x="713873" y="1152802"/>
          <a:ext cx="10908632" cy="4637927"/>
        </p:xfrm>
        <a:graphic>
          <a:graphicData uri="http://schemas.openxmlformats.org/drawingml/2006/table">
            <a:tbl>
              <a:tblPr firstRow="1" bandRow="1">
                <a:tableStyleId>{073A0DAA-6AF3-43AB-8588-CEC1D06C72B9}</a:tableStyleId>
              </a:tblPr>
              <a:tblGrid>
                <a:gridCol w="1114927">
                  <a:extLst>
                    <a:ext uri="{9D8B030D-6E8A-4147-A177-3AD203B41FA5}">
                      <a16:colId xmlns:a16="http://schemas.microsoft.com/office/drawing/2014/main" val="396033330"/>
                    </a:ext>
                  </a:extLst>
                </a:gridCol>
                <a:gridCol w="9793705">
                  <a:extLst>
                    <a:ext uri="{9D8B030D-6E8A-4147-A177-3AD203B41FA5}">
                      <a16:colId xmlns:a16="http://schemas.microsoft.com/office/drawing/2014/main" val="4227757126"/>
                    </a:ext>
                  </a:extLst>
                </a:gridCol>
              </a:tblGrid>
              <a:tr h="780272">
                <a:tc>
                  <a:txBody>
                    <a:bodyPr/>
                    <a:lstStyle/>
                    <a:p>
                      <a:endParaRPr lang="fi-FI" dirty="0"/>
                    </a:p>
                  </a:txBody>
                  <a:tcPr>
                    <a:lnR w="12700" cap="flat" cmpd="sng" algn="ctr">
                      <a:solidFill>
                        <a:srgbClr val="00AEDA"/>
                      </a:solidFill>
                      <a:prstDash val="solid"/>
                      <a:round/>
                      <a:headEnd type="none" w="med" len="med"/>
                      <a:tailEnd type="none" w="med" len="med"/>
                    </a:lnR>
                    <a:lnT w="12700" cap="flat" cmpd="sng" algn="ctr">
                      <a:solidFill>
                        <a:srgbClr val="00AEDA"/>
                      </a:solidFill>
                      <a:prstDash val="solid"/>
                      <a:round/>
                      <a:headEnd type="none" w="med" len="med"/>
                      <a:tailEnd type="none" w="med" len="med"/>
                    </a:lnT>
                    <a:lnB w="12700" cap="flat" cmpd="sng" algn="ctr">
                      <a:solidFill>
                        <a:srgbClr val="00AEDA"/>
                      </a:solidFill>
                      <a:prstDash val="solid"/>
                      <a:round/>
                      <a:headEnd type="none" w="med" len="med"/>
                      <a:tailEnd type="none" w="med" len="med"/>
                    </a:lnB>
                    <a:noFill/>
                  </a:tcPr>
                </a:tc>
                <a:tc>
                  <a:txBody>
                    <a:bodyPr/>
                    <a:lstStyle/>
                    <a:p>
                      <a:pPr>
                        <a:lnSpc>
                          <a:spcPct val="200000"/>
                        </a:lnSpc>
                      </a:pPr>
                      <a:endParaRPr lang="fi-FI" b="1" i="0" dirty="0">
                        <a:solidFill>
                          <a:srgbClr val="00AEDA"/>
                        </a:solidFill>
                        <a:latin typeface="Arial" panose="020B0604020202020204" pitchFamily="34" charset="0"/>
                        <a:cs typeface="Arial" panose="020B0604020202020204" pitchFamily="34" charset="0"/>
                      </a:endParaRPr>
                    </a:p>
                  </a:txBody>
                  <a:tcPr>
                    <a:lnL w="12700" cap="flat" cmpd="sng" algn="ctr">
                      <a:solidFill>
                        <a:srgbClr val="00AEDA"/>
                      </a:solidFill>
                      <a:prstDash val="solid"/>
                      <a:round/>
                      <a:headEnd type="none" w="med" len="med"/>
                      <a:tailEnd type="none" w="med" len="med"/>
                    </a:lnL>
                    <a:lnT w="12700" cap="flat" cmpd="sng" algn="ctr">
                      <a:solidFill>
                        <a:srgbClr val="00AEDA"/>
                      </a:solidFill>
                      <a:prstDash val="solid"/>
                      <a:round/>
                      <a:headEnd type="none" w="med" len="med"/>
                      <a:tailEnd type="none" w="med" len="med"/>
                    </a:lnT>
                    <a:lnB w="12700" cap="flat" cmpd="sng" algn="ctr">
                      <a:solidFill>
                        <a:srgbClr val="00AEDA"/>
                      </a:solidFill>
                      <a:prstDash val="solid"/>
                      <a:round/>
                      <a:headEnd type="none" w="med" len="med"/>
                      <a:tailEnd type="none" w="med" len="med"/>
                    </a:lnB>
                    <a:noFill/>
                  </a:tcPr>
                </a:tc>
                <a:extLst>
                  <a:ext uri="{0D108BD9-81ED-4DB2-BD59-A6C34878D82A}">
                    <a16:rowId xmlns:a16="http://schemas.microsoft.com/office/drawing/2014/main" val="4207150953"/>
                  </a:ext>
                </a:extLst>
              </a:tr>
              <a:tr h="3857655">
                <a:tc>
                  <a:txBody>
                    <a:bodyPr/>
                    <a:lstStyle/>
                    <a:p>
                      <a:endParaRPr lang="fi-FI" dirty="0"/>
                    </a:p>
                  </a:txBody>
                  <a:tcPr>
                    <a:lnR w="12700" cap="flat" cmpd="sng" algn="ctr">
                      <a:solidFill>
                        <a:srgbClr val="00AEDA"/>
                      </a:solidFill>
                      <a:prstDash val="solid"/>
                      <a:round/>
                      <a:headEnd type="none" w="med" len="med"/>
                      <a:tailEnd type="none" w="med" len="med"/>
                    </a:lnR>
                    <a:lnT w="12700" cap="flat" cmpd="sng" algn="ctr">
                      <a:solidFill>
                        <a:srgbClr val="00AEDA"/>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fi-FI" sz="1400" b="0" i="0" dirty="0">
                        <a:latin typeface="Arial" panose="020B0604020202020204" pitchFamily="34" charset="0"/>
                        <a:cs typeface="Arial" panose="020B0604020202020204" pitchFamily="34" charset="0"/>
                      </a:endParaRPr>
                    </a:p>
                  </a:txBody>
                  <a:tcPr>
                    <a:lnL w="12700" cap="flat" cmpd="sng" algn="ctr">
                      <a:solidFill>
                        <a:srgbClr val="00AEDA"/>
                      </a:solidFill>
                      <a:prstDash val="solid"/>
                      <a:round/>
                      <a:headEnd type="none" w="med" len="med"/>
                      <a:tailEnd type="none" w="med" len="med"/>
                    </a:lnL>
                    <a:lnT w="12700" cap="flat" cmpd="sng" algn="ctr">
                      <a:solidFill>
                        <a:srgbClr val="00AEDA"/>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91539940"/>
                  </a:ext>
                </a:extLst>
              </a:tr>
            </a:tbl>
          </a:graphicData>
        </a:graphic>
      </p:graphicFrame>
      <p:pic>
        <p:nvPicPr>
          <p:cNvPr id="14" name="Picture 13">
            <a:extLst>
              <a:ext uri="{FF2B5EF4-FFF2-40B4-BE49-F238E27FC236}">
                <a16:creationId xmlns:a16="http://schemas.microsoft.com/office/drawing/2014/main" id="{884E46C5-05A4-654E-964E-1AE0D839645C}"/>
              </a:ext>
            </a:extLst>
          </p:cNvPr>
          <p:cNvPicPr>
            <a:picLocks noChangeAspect="1"/>
          </p:cNvPicPr>
          <p:nvPr userDrawn="1"/>
        </p:nvPicPr>
        <p:blipFill>
          <a:blip r:embed="rId5"/>
          <a:stretch>
            <a:fillRect/>
          </a:stretch>
        </p:blipFill>
        <p:spPr>
          <a:xfrm>
            <a:off x="878888" y="1195162"/>
            <a:ext cx="684000" cy="684000"/>
          </a:xfrm>
          <a:prstGeom prst="rect">
            <a:avLst/>
          </a:prstGeom>
        </p:spPr>
      </p:pic>
    </p:spTree>
    <p:extLst>
      <p:ext uri="{BB962C8B-B14F-4D97-AF65-F5344CB8AC3E}">
        <p14:creationId xmlns:p14="http://schemas.microsoft.com/office/powerpoint/2010/main" val="1859335888"/>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0862C9-60FB-4D4A-A3C3-DEEE4467E0D9}"/>
              </a:ext>
            </a:extLst>
          </p:cNvPr>
          <p:cNvPicPr>
            <a:picLocks noChangeAspect="1"/>
          </p:cNvPicPr>
          <p:nvPr userDrawn="1"/>
        </p:nvPicPr>
        <p:blipFill rotWithShape="1">
          <a:blip r:embed="rId3"/>
          <a:srcRect t="8516" b="29609"/>
          <a:stretch/>
        </p:blipFill>
        <p:spPr>
          <a:xfrm>
            <a:off x="0" y="1268083"/>
            <a:ext cx="12192000" cy="5029199"/>
          </a:xfrm>
          <a:prstGeom prst="rect">
            <a:avLst/>
          </a:prstGeom>
        </p:spPr>
      </p:pic>
      <p:sp>
        <p:nvSpPr>
          <p:cNvPr id="3" name="Rectangle 2">
            <a:extLst>
              <a:ext uri="{FF2B5EF4-FFF2-40B4-BE49-F238E27FC236}">
                <a16:creationId xmlns:a16="http://schemas.microsoft.com/office/drawing/2014/main" id="{220E7253-D3FA-2B4B-919B-597728782C87}"/>
              </a:ext>
            </a:extLst>
          </p:cNvPr>
          <p:cNvSpPr/>
          <p:nvPr userDrawn="1"/>
        </p:nvSpPr>
        <p:spPr>
          <a:xfrm>
            <a:off x="0" y="1271752"/>
            <a:ext cx="12192000" cy="503445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pic>
        <p:nvPicPr>
          <p:cNvPr id="7" name="Kuva 12">
            <a:extLst>
              <a:ext uri="{FF2B5EF4-FFF2-40B4-BE49-F238E27FC236}">
                <a16:creationId xmlns:a16="http://schemas.microsoft.com/office/drawing/2014/main" id="{147ADEB5-58F7-5947-A9C0-FC43802DECE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56929" y="6413852"/>
            <a:ext cx="1768891" cy="315023"/>
          </a:xfrm>
          <a:prstGeom prst="rect">
            <a:avLst/>
          </a:prstGeom>
        </p:spPr>
      </p:pic>
      <p:pic>
        <p:nvPicPr>
          <p:cNvPr id="8" name="Kuva 5">
            <a:extLst>
              <a:ext uri="{FF2B5EF4-FFF2-40B4-BE49-F238E27FC236}">
                <a16:creationId xmlns:a16="http://schemas.microsoft.com/office/drawing/2014/main" id="{357A09F9-7CFB-2341-912D-C8662577BBC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08590" y="6405363"/>
            <a:ext cx="1999636" cy="332001"/>
          </a:xfrm>
          <a:prstGeom prst="rect">
            <a:avLst/>
          </a:prstGeom>
        </p:spPr>
      </p:pic>
      <p:sp>
        <p:nvSpPr>
          <p:cNvPr id="11" name="Rectangle 10">
            <a:extLst>
              <a:ext uri="{FF2B5EF4-FFF2-40B4-BE49-F238E27FC236}">
                <a16:creationId xmlns:a16="http://schemas.microsoft.com/office/drawing/2014/main" id="{C276856B-2AA1-3646-8688-19957DC83ED8}"/>
              </a:ext>
            </a:extLst>
          </p:cNvPr>
          <p:cNvSpPr/>
          <p:nvPr userDrawn="1"/>
        </p:nvSpPr>
        <p:spPr>
          <a:xfrm>
            <a:off x="0" y="0"/>
            <a:ext cx="12192000" cy="1282045"/>
          </a:xfrm>
          <a:prstGeom prst="rect">
            <a:avLst/>
          </a:prstGeom>
          <a:solidFill>
            <a:srgbClr val="00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noFill/>
              </a:ln>
            </a:endParaRPr>
          </a:p>
        </p:txBody>
      </p:sp>
      <p:sp>
        <p:nvSpPr>
          <p:cNvPr id="14" name="Date Placeholder 3">
            <a:extLst>
              <a:ext uri="{FF2B5EF4-FFF2-40B4-BE49-F238E27FC236}">
                <a16:creationId xmlns:a16="http://schemas.microsoft.com/office/drawing/2014/main" id="{BD9EF79B-117D-834F-8F24-221E066B57C7}"/>
              </a:ext>
            </a:extLst>
          </p:cNvPr>
          <p:cNvSpPr>
            <a:spLocks noGrp="1"/>
          </p:cNvSpPr>
          <p:nvPr>
            <p:ph type="dt" sz="half" idx="2"/>
          </p:nvPr>
        </p:nvSpPr>
        <p:spPr>
          <a:xfrm>
            <a:off x="685812" y="6422338"/>
            <a:ext cx="2743200" cy="365125"/>
          </a:xfrm>
          <a:prstGeom prst="rect">
            <a:avLst/>
          </a:prstGeom>
        </p:spPr>
        <p:txBody>
          <a:bodyPr/>
          <a:lstStyle>
            <a:lvl1pPr>
              <a:defRPr sz="1400" b="0" i="0">
                <a:latin typeface="Arial" panose="020B0604020202020204" pitchFamily="34" charset="0"/>
                <a:cs typeface="Arial" panose="020B0604020202020204" pitchFamily="34" charset="0"/>
              </a:defRPr>
            </a:lvl1pPr>
          </a:lstStyle>
          <a:p>
            <a:fld id="{9A0AACAD-CC1A-E84A-A482-36CB36D1D05D}" type="datetimeFigureOut">
              <a:rPr lang="fi-FI" smtClean="0"/>
              <a:pPr/>
              <a:t>20.11.2018</a:t>
            </a:fld>
            <a:endParaRPr lang="fi-FI" dirty="0"/>
          </a:p>
        </p:txBody>
      </p:sp>
      <p:pic>
        <p:nvPicPr>
          <p:cNvPr id="17" name="Picture 16">
            <a:extLst>
              <a:ext uri="{FF2B5EF4-FFF2-40B4-BE49-F238E27FC236}">
                <a16:creationId xmlns:a16="http://schemas.microsoft.com/office/drawing/2014/main" id="{F8365BF3-B0A5-F445-A87D-CFD15109E7A6}"/>
              </a:ext>
            </a:extLst>
          </p:cNvPr>
          <p:cNvPicPr>
            <a:picLocks noChangeAspect="1"/>
          </p:cNvPicPr>
          <p:nvPr userDrawn="1"/>
        </p:nvPicPr>
        <p:blipFill>
          <a:blip r:embed="rId6"/>
          <a:stretch>
            <a:fillRect/>
          </a:stretch>
        </p:blipFill>
        <p:spPr>
          <a:xfrm>
            <a:off x="7781606" y="6137"/>
            <a:ext cx="4404770" cy="1294292"/>
          </a:xfrm>
          <a:prstGeom prst="rect">
            <a:avLst/>
          </a:prstGeom>
        </p:spPr>
      </p:pic>
      <p:cxnSp>
        <p:nvCxnSpPr>
          <p:cNvPr id="15" name="Straight Connector 14">
            <a:extLst>
              <a:ext uri="{FF2B5EF4-FFF2-40B4-BE49-F238E27FC236}">
                <a16:creationId xmlns:a16="http://schemas.microsoft.com/office/drawing/2014/main" id="{25F79F94-D557-3C4B-919A-F965B5C4B202}"/>
              </a:ext>
            </a:extLst>
          </p:cNvPr>
          <p:cNvCxnSpPr>
            <a:cxnSpLocks/>
          </p:cNvCxnSpPr>
          <p:nvPr userDrawn="1"/>
        </p:nvCxnSpPr>
        <p:spPr>
          <a:xfrm>
            <a:off x="772998" y="6315959"/>
            <a:ext cx="10913676" cy="0"/>
          </a:xfrm>
          <a:prstGeom prst="line">
            <a:avLst/>
          </a:prstGeom>
          <a:ln w="15875">
            <a:solidFill>
              <a:srgbClr val="00AED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567523"/>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C87903-3C36-3046-9296-55C59AE8BA5A}"/>
              </a:ext>
            </a:extLst>
          </p:cNvPr>
          <p:cNvSpPr txBox="1"/>
          <p:nvPr userDrawn="1"/>
        </p:nvSpPr>
        <p:spPr>
          <a:xfrm>
            <a:off x="840259" y="543697"/>
            <a:ext cx="10812163" cy="769441"/>
          </a:xfrm>
          <a:prstGeom prst="rect">
            <a:avLst/>
          </a:prstGeom>
          <a:noFill/>
        </p:spPr>
        <p:txBody>
          <a:bodyPr wrap="square" rtlCol="0">
            <a:spAutoFit/>
          </a:bodyPr>
          <a:lstStyle/>
          <a:p>
            <a:r>
              <a:rPr lang="fi-FI" sz="4400" b="1" dirty="0">
                <a:solidFill>
                  <a:srgbClr val="00AEDA"/>
                </a:solidFill>
                <a:latin typeface="Arial" panose="020B0604020202020204" pitchFamily="34" charset="0"/>
                <a:cs typeface="Arial" panose="020B0604020202020204" pitchFamily="34" charset="0"/>
              </a:rPr>
              <a:t>Käytettävät ikonit</a:t>
            </a:r>
          </a:p>
        </p:txBody>
      </p:sp>
      <p:pic>
        <p:nvPicPr>
          <p:cNvPr id="3" name="Picture 2">
            <a:extLst>
              <a:ext uri="{FF2B5EF4-FFF2-40B4-BE49-F238E27FC236}">
                <a16:creationId xmlns:a16="http://schemas.microsoft.com/office/drawing/2014/main" id="{BFCC1EBD-40F0-F842-80F4-75DAD44DD644}"/>
              </a:ext>
            </a:extLst>
          </p:cNvPr>
          <p:cNvPicPr>
            <a:picLocks noChangeAspect="1"/>
          </p:cNvPicPr>
          <p:nvPr userDrawn="1"/>
        </p:nvPicPr>
        <p:blipFill>
          <a:blip r:embed="rId3"/>
          <a:stretch>
            <a:fillRect/>
          </a:stretch>
        </p:blipFill>
        <p:spPr>
          <a:xfrm>
            <a:off x="806791" y="2241029"/>
            <a:ext cx="2160000" cy="2160000"/>
          </a:xfrm>
          <a:prstGeom prst="rect">
            <a:avLst/>
          </a:prstGeom>
        </p:spPr>
      </p:pic>
      <p:pic>
        <p:nvPicPr>
          <p:cNvPr id="4" name="Picture 3">
            <a:extLst>
              <a:ext uri="{FF2B5EF4-FFF2-40B4-BE49-F238E27FC236}">
                <a16:creationId xmlns:a16="http://schemas.microsoft.com/office/drawing/2014/main" id="{03EA426D-A7CD-3241-BED6-405708794A66}"/>
              </a:ext>
            </a:extLst>
          </p:cNvPr>
          <p:cNvPicPr>
            <a:picLocks noChangeAspect="1"/>
          </p:cNvPicPr>
          <p:nvPr userDrawn="1"/>
        </p:nvPicPr>
        <p:blipFill>
          <a:blip r:embed="rId4"/>
          <a:stretch>
            <a:fillRect/>
          </a:stretch>
        </p:blipFill>
        <p:spPr>
          <a:xfrm>
            <a:off x="8859660" y="2241029"/>
            <a:ext cx="2160000" cy="2160000"/>
          </a:xfrm>
          <a:prstGeom prst="rect">
            <a:avLst/>
          </a:prstGeom>
        </p:spPr>
      </p:pic>
      <p:pic>
        <p:nvPicPr>
          <p:cNvPr id="5" name="Picture 4">
            <a:extLst>
              <a:ext uri="{FF2B5EF4-FFF2-40B4-BE49-F238E27FC236}">
                <a16:creationId xmlns:a16="http://schemas.microsoft.com/office/drawing/2014/main" id="{98160E88-79A8-914D-926A-F3D459FD1D94}"/>
              </a:ext>
            </a:extLst>
          </p:cNvPr>
          <p:cNvPicPr>
            <a:picLocks noChangeAspect="1"/>
          </p:cNvPicPr>
          <p:nvPr userDrawn="1"/>
        </p:nvPicPr>
        <p:blipFill>
          <a:blip r:embed="rId5"/>
          <a:stretch>
            <a:fillRect/>
          </a:stretch>
        </p:blipFill>
        <p:spPr>
          <a:xfrm>
            <a:off x="5016884" y="2241029"/>
            <a:ext cx="2160000" cy="2160000"/>
          </a:xfrm>
          <a:prstGeom prst="rect">
            <a:avLst/>
          </a:prstGeom>
        </p:spPr>
      </p:pic>
      <p:sp>
        <p:nvSpPr>
          <p:cNvPr id="6" name="TextBox 5">
            <a:extLst>
              <a:ext uri="{FF2B5EF4-FFF2-40B4-BE49-F238E27FC236}">
                <a16:creationId xmlns:a16="http://schemas.microsoft.com/office/drawing/2014/main" id="{3089D5E1-9707-3C4C-BD5F-DC5B8A1DB3E4}"/>
              </a:ext>
            </a:extLst>
          </p:cNvPr>
          <p:cNvSpPr txBox="1"/>
          <p:nvPr userDrawn="1"/>
        </p:nvSpPr>
        <p:spPr>
          <a:xfrm>
            <a:off x="753762" y="4712249"/>
            <a:ext cx="2372498" cy="366381"/>
          </a:xfrm>
          <a:prstGeom prst="rect">
            <a:avLst/>
          </a:prstGeom>
          <a:noFill/>
        </p:spPr>
        <p:txBody>
          <a:bodyPr wrap="square" rtlCol="0">
            <a:spAutoFit/>
          </a:bodyPr>
          <a:lstStyle/>
          <a:p>
            <a:pPr algn="ctr"/>
            <a:r>
              <a:rPr lang="fi-FI" dirty="0">
                <a:latin typeface="Arial" panose="020B0604020202020204" pitchFamily="34" charset="0"/>
                <a:cs typeface="Arial" panose="020B0604020202020204" pitchFamily="34" charset="0"/>
              </a:rPr>
              <a:t>Sovittavat asiat</a:t>
            </a:r>
          </a:p>
        </p:txBody>
      </p:sp>
      <p:sp>
        <p:nvSpPr>
          <p:cNvPr id="7" name="TextBox 6">
            <a:extLst>
              <a:ext uri="{FF2B5EF4-FFF2-40B4-BE49-F238E27FC236}">
                <a16:creationId xmlns:a16="http://schemas.microsoft.com/office/drawing/2014/main" id="{461A8FCA-929E-2446-A394-E520D43B9392}"/>
              </a:ext>
            </a:extLst>
          </p:cNvPr>
          <p:cNvSpPr txBox="1"/>
          <p:nvPr userDrawn="1"/>
        </p:nvSpPr>
        <p:spPr>
          <a:xfrm>
            <a:off x="4909751" y="4704011"/>
            <a:ext cx="2372498" cy="366381"/>
          </a:xfrm>
          <a:prstGeom prst="rect">
            <a:avLst/>
          </a:prstGeom>
          <a:noFill/>
        </p:spPr>
        <p:txBody>
          <a:bodyPr wrap="square" rtlCol="0">
            <a:spAutoFit/>
          </a:bodyPr>
          <a:lstStyle/>
          <a:p>
            <a:pPr algn="ctr"/>
            <a:r>
              <a:rPr lang="fi-FI" dirty="0">
                <a:latin typeface="Arial" panose="020B0604020202020204" pitchFamily="34" charset="0"/>
                <a:cs typeface="Arial" panose="020B0604020202020204" pitchFamily="34" charset="0"/>
              </a:rPr>
              <a:t>Yhteistyöverkosto</a:t>
            </a:r>
          </a:p>
        </p:txBody>
      </p:sp>
      <p:sp>
        <p:nvSpPr>
          <p:cNvPr id="8" name="TextBox 7">
            <a:extLst>
              <a:ext uri="{FF2B5EF4-FFF2-40B4-BE49-F238E27FC236}">
                <a16:creationId xmlns:a16="http://schemas.microsoft.com/office/drawing/2014/main" id="{210EE1F4-1C36-534C-A4FF-31A332AAAF59}"/>
              </a:ext>
            </a:extLst>
          </p:cNvPr>
          <p:cNvSpPr txBox="1"/>
          <p:nvPr userDrawn="1"/>
        </p:nvSpPr>
        <p:spPr>
          <a:xfrm>
            <a:off x="8855675" y="4708130"/>
            <a:ext cx="2372498" cy="366381"/>
          </a:xfrm>
          <a:prstGeom prst="rect">
            <a:avLst/>
          </a:prstGeom>
          <a:noFill/>
        </p:spPr>
        <p:txBody>
          <a:bodyPr wrap="square" rtlCol="0">
            <a:spAutoFit/>
          </a:bodyPr>
          <a:lstStyle/>
          <a:p>
            <a:pPr algn="ctr"/>
            <a:r>
              <a:rPr lang="fi-FI" dirty="0">
                <a:latin typeface="Arial" panose="020B0604020202020204" pitchFamily="34" charset="0"/>
                <a:cs typeface="Arial" panose="020B0604020202020204" pitchFamily="34" charset="0"/>
              </a:rPr>
              <a:t>Vastuualueet</a:t>
            </a:r>
          </a:p>
        </p:txBody>
      </p:sp>
    </p:spTree>
    <p:extLst>
      <p:ext uri="{BB962C8B-B14F-4D97-AF65-F5344CB8AC3E}">
        <p14:creationId xmlns:p14="http://schemas.microsoft.com/office/powerpoint/2010/main" val="3851570828"/>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08C049-BE8D-0140-96B4-8AE651AA2670}"/>
              </a:ext>
            </a:extLst>
          </p:cNvPr>
          <p:cNvSpPr>
            <a:spLocks noGrp="1"/>
          </p:cNvSpPr>
          <p:nvPr>
            <p:ph type="body" sz="quarter" idx="11"/>
          </p:nvPr>
        </p:nvSpPr>
        <p:spPr>
          <a:xfrm>
            <a:off x="701326" y="1715999"/>
            <a:ext cx="10789348" cy="1719008"/>
          </a:xfrm>
        </p:spPr>
        <p:txBody>
          <a:bodyPr/>
          <a:lstStyle/>
          <a:p>
            <a:r>
              <a:rPr lang="fi-FI" dirty="0"/>
              <a:t>Päijät-Hämeen konsensussopimus vammaisten työllistymiseen ja osallisuuteen</a:t>
            </a:r>
          </a:p>
          <a:p>
            <a:r>
              <a:rPr lang="fi-FI" dirty="0"/>
              <a:t>30.11.2018</a:t>
            </a:r>
          </a:p>
        </p:txBody>
      </p:sp>
      <p:sp>
        <p:nvSpPr>
          <p:cNvPr id="3" name="Text Placeholder 2">
            <a:extLst>
              <a:ext uri="{FF2B5EF4-FFF2-40B4-BE49-F238E27FC236}">
                <a16:creationId xmlns:a16="http://schemas.microsoft.com/office/drawing/2014/main" id="{68529D20-4F2D-0048-9158-D1383C676E58}"/>
              </a:ext>
            </a:extLst>
          </p:cNvPr>
          <p:cNvSpPr>
            <a:spLocks noGrp="1"/>
          </p:cNvSpPr>
          <p:nvPr>
            <p:ph type="body" sz="quarter" idx="12"/>
          </p:nvPr>
        </p:nvSpPr>
        <p:spPr/>
        <p:txBody>
          <a:bodyPr/>
          <a:lstStyle/>
          <a:p>
            <a:r>
              <a:rPr lang="fi-FI" dirty="0" err="1"/>
              <a:t>Pähee</a:t>
            </a:r>
            <a:r>
              <a:rPr lang="fi-FI" dirty="0"/>
              <a:t> OTE</a:t>
            </a:r>
          </a:p>
        </p:txBody>
      </p:sp>
    </p:spTree>
    <p:extLst>
      <p:ext uri="{BB962C8B-B14F-4D97-AF65-F5344CB8AC3E}">
        <p14:creationId xmlns:p14="http://schemas.microsoft.com/office/powerpoint/2010/main" val="3251817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1"/>
          </p:nvPr>
        </p:nvSpPr>
        <p:spPr/>
        <p:txBody>
          <a:bodyPr/>
          <a:lstStyle/>
          <a:p>
            <a:r>
              <a:rPr lang="fi-FI" dirty="0"/>
              <a:t>Henkilökohtainen budjetointi -vastuut</a:t>
            </a:r>
          </a:p>
        </p:txBody>
      </p:sp>
      <p:sp>
        <p:nvSpPr>
          <p:cNvPr id="3" name="Tekstin paikkamerkki 2"/>
          <p:cNvSpPr>
            <a:spLocks noGrp="1"/>
          </p:cNvSpPr>
          <p:nvPr>
            <p:ph type="body" sz="quarter" idx="12"/>
          </p:nvPr>
        </p:nvSpPr>
        <p:spPr/>
        <p:txBody>
          <a:bodyPr/>
          <a:lstStyle/>
          <a:p>
            <a:r>
              <a:rPr lang="fi-FI" sz="1800" dirty="0"/>
              <a:t>PHHYKY perhe </a:t>
            </a:r>
            <a:r>
              <a:rPr lang="fi-FI" sz="1800" dirty="0" err="1"/>
              <a:t>-ja</a:t>
            </a:r>
            <a:r>
              <a:rPr lang="fi-FI" sz="1800" dirty="0"/>
              <a:t> sosiaalipalvelujen toimialajohto, vammaispalvelujen johto:  </a:t>
            </a:r>
          </a:p>
          <a:p>
            <a:r>
              <a:rPr lang="fi-FI" sz="1800" dirty="0">
                <a:sym typeface="Wingdings" panose="05000000000000000000" pitchFamily="2" charset="2"/>
              </a:rPr>
              <a:t> </a:t>
            </a:r>
            <a:r>
              <a:rPr lang="fi-FI" sz="1800" dirty="0" err="1">
                <a:sym typeface="Wingdings" panose="05000000000000000000" pitchFamily="2" charset="2"/>
              </a:rPr>
              <a:t>HB:n</a:t>
            </a:r>
            <a:r>
              <a:rPr lang="fi-FI" sz="1800" dirty="0">
                <a:sym typeface="Wingdings" panose="05000000000000000000" pitchFamily="2" charset="2"/>
              </a:rPr>
              <a:t> päätöksenteon prosessin esitys hallitukseen</a:t>
            </a:r>
          </a:p>
          <a:p>
            <a:pPr marL="285750" indent="-285750">
              <a:buFont typeface="Wingdings"/>
              <a:buChar char="à"/>
            </a:pPr>
            <a:r>
              <a:rPr lang="fi-FI" sz="1800" dirty="0">
                <a:sym typeface="Wingdings" panose="05000000000000000000" pitchFamily="2" charset="2"/>
              </a:rPr>
              <a:t>Asiakasohjausyksikön tiedottaminen</a:t>
            </a:r>
          </a:p>
          <a:p>
            <a:pPr lvl="0"/>
            <a:endParaRPr lang="fi-FI" sz="1800" dirty="0"/>
          </a:p>
          <a:p>
            <a:pPr lvl="0"/>
            <a:r>
              <a:rPr lang="fi-FI" sz="1800" dirty="0"/>
              <a:t> Asiakasohjaus:</a:t>
            </a:r>
          </a:p>
          <a:p>
            <a:pPr lvl="0"/>
            <a:r>
              <a:rPr lang="fi-FI" sz="1800" dirty="0">
                <a:sym typeface="Wingdings" panose="05000000000000000000" pitchFamily="2" charset="2"/>
              </a:rPr>
              <a:t> </a:t>
            </a:r>
            <a:r>
              <a:rPr lang="fi-FI" sz="1800" dirty="0" err="1">
                <a:sym typeface="Wingdings" panose="05000000000000000000" pitchFamily="2" charset="2"/>
              </a:rPr>
              <a:t>HB-palvelusta</a:t>
            </a:r>
            <a:r>
              <a:rPr lang="fi-FI" sz="1800" dirty="0">
                <a:sym typeface="Wingdings" panose="05000000000000000000" pitchFamily="2" charset="2"/>
              </a:rPr>
              <a:t> informointi ja ohjaus niille asiakkaille, joille HB voisi olla soveltua </a:t>
            </a:r>
            <a:endParaRPr lang="fi-FI" sz="1800" dirty="0"/>
          </a:p>
          <a:p>
            <a:pPr lvl="0"/>
            <a:r>
              <a:rPr lang="fi-FI" sz="1800" dirty="0"/>
              <a:t> </a:t>
            </a:r>
            <a:r>
              <a:rPr lang="fi-FI" sz="1800" dirty="0">
                <a:sym typeface="Wingdings" panose="05000000000000000000" pitchFamily="2" charset="2"/>
              </a:rPr>
              <a:t> palveluohjaaja </a:t>
            </a:r>
            <a:r>
              <a:rPr lang="fi-FI" sz="1800" dirty="0"/>
              <a:t>(asiakkaan omaohjaaja) varmistaa, että henkilökohtaisen budjetoinnin prosessissa asiakkaalla on ympärillään hänen tarvitsemansa tukiverkosto. Lisäksi omaohjaaja valvoo, ohjaa ja tekee </a:t>
            </a:r>
            <a:r>
              <a:rPr lang="fi-FI" sz="1800" dirty="0" err="1"/>
              <a:t>HB-päätöksen</a:t>
            </a:r>
            <a:endParaRPr lang="fi-FI" sz="1800" dirty="0"/>
          </a:p>
        </p:txBody>
      </p:sp>
    </p:spTree>
    <p:extLst>
      <p:ext uri="{BB962C8B-B14F-4D97-AF65-F5344CB8AC3E}">
        <p14:creationId xmlns:p14="http://schemas.microsoft.com/office/powerpoint/2010/main" val="3187194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1"/>
          </p:nvPr>
        </p:nvSpPr>
        <p:spPr/>
        <p:txBody>
          <a:bodyPr/>
          <a:lstStyle/>
          <a:p>
            <a:r>
              <a:rPr lang="fi-FI" dirty="0"/>
              <a:t>3. Mediatoiminta</a:t>
            </a:r>
          </a:p>
        </p:txBody>
      </p:sp>
    </p:spTree>
    <p:extLst>
      <p:ext uri="{BB962C8B-B14F-4D97-AF65-F5344CB8AC3E}">
        <p14:creationId xmlns:p14="http://schemas.microsoft.com/office/powerpoint/2010/main" val="297414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1"/>
          </p:nvPr>
        </p:nvSpPr>
        <p:spPr/>
        <p:txBody>
          <a:bodyPr/>
          <a:lstStyle/>
          <a:p>
            <a:r>
              <a:rPr lang="fi-FI" dirty="0"/>
              <a:t>Mediatoiminta</a:t>
            </a:r>
          </a:p>
        </p:txBody>
      </p:sp>
      <p:sp>
        <p:nvSpPr>
          <p:cNvPr id="3" name="Tekstin paikkamerkki 2"/>
          <p:cNvSpPr>
            <a:spLocks noGrp="1"/>
          </p:cNvSpPr>
          <p:nvPr>
            <p:ph type="body" sz="quarter" idx="12"/>
          </p:nvPr>
        </p:nvSpPr>
        <p:spPr/>
        <p:txBody>
          <a:bodyPr/>
          <a:lstStyle/>
          <a:p>
            <a:r>
              <a:rPr lang="fi-FI" sz="2000" dirty="0" err="1"/>
              <a:t>Pähee</a:t>
            </a:r>
            <a:r>
              <a:rPr lang="fi-FI" sz="2000" dirty="0"/>
              <a:t> OTE –hankkeen osallisuutta tukevan toiminnan tavoitteena oli monipuolistaa vammaisten päiväaikaista toimintaa uudistamalla </a:t>
            </a:r>
            <a:r>
              <a:rPr lang="fi-FI" sz="2000" dirty="0" err="1"/>
              <a:t>PHHYKY:n</a:t>
            </a:r>
            <a:r>
              <a:rPr lang="fi-FI" sz="2000" dirty="0"/>
              <a:t> oman tuotannon palvelutarjontaa. Hankkeen viestintään palkattiin vammaisia henkilöitä toteuttamaan hankkeen viestintää yhdessä hanketyöntekijöiden kanssa. Samalla </a:t>
            </a:r>
            <a:r>
              <a:rPr lang="fi-FI" sz="2000" dirty="0" err="1"/>
              <a:t>pilotoitiin</a:t>
            </a:r>
            <a:r>
              <a:rPr lang="fi-FI" sz="2000" dirty="0"/>
              <a:t> mediatoiminnan soveltuvuutta vammaisten päiväaikaiseen toimintaan.</a:t>
            </a:r>
          </a:p>
          <a:p>
            <a:endParaRPr lang="fi-FI" sz="2000" dirty="0"/>
          </a:p>
          <a:p>
            <a:r>
              <a:rPr lang="fi-FI" sz="2000" dirty="0"/>
              <a:t>Tarkoituksena on juurruttaa toimintamuoto osaksi </a:t>
            </a:r>
            <a:r>
              <a:rPr lang="fi-FI" sz="2000" dirty="0" err="1"/>
              <a:t>PHHYKY:n</a:t>
            </a:r>
            <a:r>
              <a:rPr lang="fi-FI" sz="2000" dirty="0"/>
              <a:t> palvelutarjontaa. </a:t>
            </a:r>
          </a:p>
          <a:p>
            <a:endParaRPr lang="fi-FI" dirty="0"/>
          </a:p>
        </p:txBody>
      </p:sp>
      <p:sp>
        <p:nvSpPr>
          <p:cNvPr id="4" name="Sisällön paikkamerkki 3"/>
          <p:cNvSpPr>
            <a:spLocks noGrp="1"/>
          </p:cNvSpPr>
          <p:nvPr>
            <p:ph sz="quarter" idx="13"/>
          </p:nvPr>
        </p:nvSpPr>
        <p:spPr>
          <a:xfrm>
            <a:off x="1196061" y="242957"/>
            <a:ext cx="7516304" cy="524891"/>
          </a:xfrm>
        </p:spPr>
        <p:txBody>
          <a:bodyPr/>
          <a:lstStyle/>
          <a:p>
            <a:r>
              <a:rPr lang="fi-FI" dirty="0"/>
              <a:t>Sovittava asia: 3. Mediatoiminta</a:t>
            </a:r>
          </a:p>
        </p:txBody>
      </p:sp>
    </p:spTree>
    <p:extLst>
      <p:ext uri="{BB962C8B-B14F-4D97-AF65-F5344CB8AC3E}">
        <p14:creationId xmlns:p14="http://schemas.microsoft.com/office/powerpoint/2010/main" val="330295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1"/>
          </p:nvPr>
        </p:nvSpPr>
        <p:spPr/>
        <p:txBody>
          <a:bodyPr/>
          <a:lstStyle/>
          <a:p>
            <a:r>
              <a:rPr lang="fi-FI" dirty="0"/>
              <a:t>Sovittavat asiat:</a:t>
            </a:r>
          </a:p>
        </p:txBody>
      </p:sp>
      <p:sp>
        <p:nvSpPr>
          <p:cNvPr id="3" name="Tekstin paikkamerkki 2"/>
          <p:cNvSpPr>
            <a:spLocks noGrp="1"/>
          </p:cNvSpPr>
          <p:nvPr>
            <p:ph type="body" sz="quarter" idx="12"/>
          </p:nvPr>
        </p:nvSpPr>
        <p:spPr/>
        <p:txBody>
          <a:bodyPr/>
          <a:lstStyle/>
          <a:p>
            <a:endParaRPr lang="fi-FI" sz="1800" dirty="0"/>
          </a:p>
          <a:p>
            <a:pPr lvl="0"/>
            <a:r>
              <a:rPr lang="fi-FI" sz="1800" b="1" dirty="0"/>
              <a:t>­­</a:t>
            </a:r>
            <a:r>
              <a:rPr lang="fi-FI" sz="1800" dirty="0"/>
              <a:t>Mediatoimintaa jatketaan vuonna 2019 osana vammaispalvelun palvelutarjontaa 5pv/viikko</a:t>
            </a:r>
          </a:p>
          <a:p>
            <a:pPr lvl="0"/>
            <a:endParaRPr lang="fi-FI" sz="1800" dirty="0"/>
          </a:p>
          <a:p>
            <a:pPr lvl="0"/>
            <a:r>
              <a:rPr lang="fi-FI" sz="1800" dirty="0"/>
              <a:t>Konsensuksen sopijatahot  hyödyntävät ja levittävät tietoa mediatoiminnan palveluista</a:t>
            </a:r>
          </a:p>
          <a:p>
            <a:pPr lvl="0"/>
            <a:endParaRPr lang="fi-FI" sz="1800" dirty="0"/>
          </a:p>
          <a:p>
            <a:pPr lvl="0"/>
            <a:r>
              <a:rPr lang="fi-FI" sz="1800" dirty="0"/>
              <a:t>Mediatiimin toteuttamista työtehtävistä pyritään maksamaan palkkio, jonka tuotto  käytetään ryhmän toiminnan kehittämiseen ja tarvikkeiden hankintaan</a:t>
            </a:r>
          </a:p>
          <a:p>
            <a:pPr lvl="0"/>
            <a:endParaRPr lang="fi-FI" sz="1800" dirty="0"/>
          </a:p>
          <a:p>
            <a:pPr lvl="0"/>
            <a:r>
              <a:rPr lang="fi-FI" sz="1800" dirty="0"/>
              <a:t>Toimintaa arvioidaan vähintään kerran vuodessa sekä jatkosuunnitelma laaditaan vuosille 2020-2021</a:t>
            </a:r>
          </a:p>
          <a:p>
            <a:endParaRPr lang="fi-FI" sz="1800" dirty="0"/>
          </a:p>
        </p:txBody>
      </p:sp>
    </p:spTree>
    <p:extLst>
      <p:ext uri="{BB962C8B-B14F-4D97-AF65-F5344CB8AC3E}">
        <p14:creationId xmlns:p14="http://schemas.microsoft.com/office/powerpoint/2010/main" val="1463746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1"/>
          </p:nvPr>
        </p:nvSpPr>
        <p:spPr/>
        <p:txBody>
          <a:bodyPr/>
          <a:lstStyle/>
          <a:p>
            <a:r>
              <a:rPr lang="fi-FI" dirty="0"/>
              <a:t>Vastuut:</a:t>
            </a:r>
          </a:p>
        </p:txBody>
      </p:sp>
      <p:sp>
        <p:nvSpPr>
          <p:cNvPr id="3" name="Tekstin paikkamerkki 2"/>
          <p:cNvSpPr>
            <a:spLocks noGrp="1"/>
          </p:cNvSpPr>
          <p:nvPr>
            <p:ph type="body" sz="quarter" idx="12"/>
          </p:nvPr>
        </p:nvSpPr>
        <p:spPr/>
        <p:txBody>
          <a:bodyPr/>
          <a:lstStyle/>
          <a:p>
            <a:pPr>
              <a:tabLst>
                <a:tab pos="550862" algn="l"/>
                <a:tab pos="1073150" algn="l"/>
                <a:tab pos="1516062" algn="l"/>
                <a:tab pos="1743075" algn="l"/>
                <a:tab pos="3200400" algn="l"/>
                <a:tab pos="4038600" algn="l"/>
                <a:tab pos="4964112" algn="l"/>
                <a:tab pos="5456237" algn="l"/>
                <a:tab pos="6451600" algn="l"/>
                <a:tab pos="6697662" algn="l"/>
                <a:tab pos="7318375" algn="l"/>
                <a:tab pos="8185150" algn="l"/>
                <a:tab pos="8421687" algn="l"/>
              </a:tabLst>
            </a:pPr>
            <a:r>
              <a:rPr lang="fi-FI" sz="2000" dirty="0">
                <a:latin typeface="Arial" pitchFamily="18" charset="0"/>
              </a:rPr>
              <a:t>Mediatoiminnan juurruttamisesta, arvioinnista ja kehittämisestä vastaa  </a:t>
            </a:r>
            <a:r>
              <a:rPr lang="fi-FI" sz="2000" dirty="0" err="1">
                <a:latin typeface="Arial" pitchFamily="18" charset="0"/>
              </a:rPr>
              <a:t>PHHYKY:n</a:t>
            </a:r>
            <a:r>
              <a:rPr lang="fi-FI" sz="2000" dirty="0">
                <a:latin typeface="Arial" pitchFamily="18" charset="0"/>
              </a:rPr>
              <a:t> vammaispalvelujen päiväaikaisen toiminnan johto (tulosaluejohtaja, palveluesimies)</a:t>
            </a:r>
          </a:p>
          <a:p>
            <a:pPr>
              <a:tabLst>
                <a:tab pos="550862" algn="l"/>
                <a:tab pos="1073150" algn="l"/>
                <a:tab pos="1516062" algn="l"/>
                <a:tab pos="1743075" algn="l"/>
                <a:tab pos="3200400" algn="l"/>
                <a:tab pos="4038600" algn="l"/>
                <a:tab pos="4964112" algn="l"/>
                <a:tab pos="5456237" algn="l"/>
                <a:tab pos="6451600" algn="l"/>
                <a:tab pos="6697662" algn="l"/>
                <a:tab pos="7318375" algn="l"/>
                <a:tab pos="8185150" algn="l"/>
                <a:tab pos="8421687" algn="l"/>
              </a:tabLst>
            </a:pPr>
            <a:endParaRPr lang="fi-FI" sz="2000" dirty="0">
              <a:latin typeface="Arial" pitchFamily="18" charset="0"/>
            </a:endParaRPr>
          </a:p>
          <a:p>
            <a:pPr>
              <a:tabLst>
                <a:tab pos="550862" algn="l"/>
                <a:tab pos="1073150" algn="l"/>
                <a:tab pos="1516062" algn="l"/>
                <a:tab pos="1743075" algn="l"/>
                <a:tab pos="3200400" algn="l"/>
                <a:tab pos="4038600" algn="l"/>
                <a:tab pos="4964112" algn="l"/>
                <a:tab pos="5456237" algn="l"/>
                <a:tab pos="6451600" algn="l"/>
                <a:tab pos="6697662" algn="l"/>
                <a:tab pos="7318375" algn="l"/>
                <a:tab pos="8185150" algn="l"/>
                <a:tab pos="8421687" algn="l"/>
              </a:tabLst>
            </a:pPr>
            <a:r>
              <a:rPr lang="fi-FI" sz="2000" dirty="0">
                <a:latin typeface="Arial" pitchFamily="18" charset="0"/>
              </a:rPr>
              <a:t>Konsensuksen rakentajat –työryhmän jäsenet kartoittavat tahoillaan mediatiimin mahdollisia työtehtäviä</a:t>
            </a:r>
          </a:p>
        </p:txBody>
      </p:sp>
    </p:spTree>
    <p:extLst>
      <p:ext uri="{BB962C8B-B14F-4D97-AF65-F5344CB8AC3E}">
        <p14:creationId xmlns:p14="http://schemas.microsoft.com/office/powerpoint/2010/main" val="2184511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1"/>
          </p:nvPr>
        </p:nvSpPr>
        <p:spPr/>
        <p:txBody>
          <a:bodyPr/>
          <a:lstStyle/>
          <a:p>
            <a:r>
              <a:rPr lang="fi-FI"/>
              <a:t>4. Vertaisvalmentajatoiminta</a:t>
            </a:r>
            <a:endParaRPr lang="fi-FI" dirty="0"/>
          </a:p>
        </p:txBody>
      </p:sp>
    </p:spTree>
    <p:extLst>
      <p:ext uri="{BB962C8B-B14F-4D97-AF65-F5344CB8AC3E}">
        <p14:creationId xmlns:p14="http://schemas.microsoft.com/office/powerpoint/2010/main" val="407913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1"/>
          </p:nvPr>
        </p:nvSpPr>
        <p:spPr/>
        <p:txBody>
          <a:bodyPr/>
          <a:lstStyle/>
          <a:p>
            <a:r>
              <a:rPr lang="fi-FI" dirty="0"/>
              <a:t>Vertaisvalmentajatoiminta</a:t>
            </a:r>
          </a:p>
        </p:txBody>
      </p:sp>
      <p:sp>
        <p:nvSpPr>
          <p:cNvPr id="3" name="Tekstin paikkamerkki 2"/>
          <p:cNvSpPr>
            <a:spLocks noGrp="1"/>
          </p:cNvSpPr>
          <p:nvPr>
            <p:ph type="body" sz="quarter" idx="12"/>
          </p:nvPr>
        </p:nvSpPr>
        <p:spPr/>
        <p:txBody>
          <a:bodyPr/>
          <a:lstStyle/>
          <a:p>
            <a:r>
              <a:rPr lang="fi-FI" sz="2000" dirty="0" err="1"/>
              <a:t>Pähee</a:t>
            </a:r>
            <a:r>
              <a:rPr lang="fi-FI" sz="2000" dirty="0"/>
              <a:t> OTE – hankkeen työtoiminnoista töihin osa-alueen tavoitteena on ollut monipuolistaa PHHYKY: n vammaisten päiväaikaista toimintaa niin, että työtoiminnoista asiakkailla on parempia mahdollisuuksia työllistyä avoimille työmarkkinoille. </a:t>
            </a:r>
          </a:p>
          <a:p>
            <a:endParaRPr lang="fi-FI" sz="2000" dirty="0"/>
          </a:p>
          <a:p>
            <a:r>
              <a:rPr lang="fi-FI" sz="2000" dirty="0"/>
              <a:t>Hankkeen aikana on kehitetty ja kokeiltu uutta toimintatapaa työhönvalmennukseen. Vertaisvalmentajat työskentelivät hankekokeilussa </a:t>
            </a:r>
            <a:r>
              <a:rPr lang="fi-FI" sz="2000" dirty="0" err="1"/>
              <a:t>työhönvalmentajan</a:t>
            </a:r>
            <a:r>
              <a:rPr lang="fi-FI" sz="2000" dirty="0"/>
              <a:t> työpareina. Malli on tuottanut asiakkaiden työllistymistä omassa organisaatiossa sekä yhdenvertaisempaa työkulttuuria.</a:t>
            </a:r>
          </a:p>
          <a:p>
            <a:endParaRPr lang="fi-FI" sz="2000" dirty="0"/>
          </a:p>
        </p:txBody>
      </p:sp>
      <p:sp>
        <p:nvSpPr>
          <p:cNvPr id="4" name="Sisällön paikkamerkki 3"/>
          <p:cNvSpPr>
            <a:spLocks noGrp="1"/>
          </p:cNvSpPr>
          <p:nvPr>
            <p:ph sz="quarter" idx="13"/>
          </p:nvPr>
        </p:nvSpPr>
        <p:spPr>
          <a:xfrm>
            <a:off x="669588" y="291972"/>
            <a:ext cx="9952230" cy="524891"/>
          </a:xfrm>
        </p:spPr>
        <p:txBody>
          <a:bodyPr/>
          <a:lstStyle/>
          <a:p>
            <a:r>
              <a:rPr lang="fi-FI" dirty="0"/>
              <a:t>Sovittava asia: 4. Vertaisvalmentajatoiminta</a:t>
            </a:r>
          </a:p>
          <a:p>
            <a:endParaRPr lang="fi-FI" dirty="0"/>
          </a:p>
        </p:txBody>
      </p:sp>
    </p:spTree>
    <p:extLst>
      <p:ext uri="{BB962C8B-B14F-4D97-AF65-F5344CB8AC3E}">
        <p14:creationId xmlns:p14="http://schemas.microsoft.com/office/powerpoint/2010/main" val="67893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1"/>
          </p:nvPr>
        </p:nvSpPr>
        <p:spPr/>
        <p:txBody>
          <a:bodyPr/>
          <a:lstStyle/>
          <a:p>
            <a:r>
              <a:rPr lang="fi-FI" dirty="0"/>
              <a:t>Sovittavat asiat:</a:t>
            </a:r>
          </a:p>
        </p:txBody>
      </p:sp>
      <p:sp>
        <p:nvSpPr>
          <p:cNvPr id="3" name="Tekstin paikkamerkki 2"/>
          <p:cNvSpPr>
            <a:spLocks noGrp="1"/>
          </p:cNvSpPr>
          <p:nvPr>
            <p:ph type="body" sz="quarter" idx="12"/>
          </p:nvPr>
        </p:nvSpPr>
        <p:spPr/>
        <p:txBody>
          <a:bodyPr/>
          <a:lstStyle/>
          <a:p>
            <a:pPr lvl="0"/>
            <a:r>
              <a:rPr lang="fi-FI" sz="1600" dirty="0"/>
              <a:t> Vertaisvalmentaja -toimintamalli otetaan käyttöön 1.1.2019 alkaen </a:t>
            </a:r>
            <a:r>
              <a:rPr lang="fi-FI" sz="1600" dirty="0" err="1"/>
              <a:t>PHHYKY:n</a:t>
            </a:r>
            <a:r>
              <a:rPr lang="fi-FI" sz="1600" dirty="0"/>
              <a:t> vammaispalveluissa</a:t>
            </a:r>
          </a:p>
          <a:p>
            <a:pPr lvl="0"/>
            <a:endParaRPr lang="fi-FI" sz="1600" dirty="0"/>
          </a:p>
          <a:p>
            <a:pPr lvl="0"/>
            <a:r>
              <a:rPr lang="fi-FI" sz="1600" dirty="0"/>
              <a:t>Vertaisvalmentajatoiminnasta maksetaan palkkio </a:t>
            </a:r>
            <a:endParaRPr lang="fi-FI" sz="1600" strike="sngStrike" dirty="0"/>
          </a:p>
          <a:p>
            <a:pPr lvl="0"/>
            <a:r>
              <a:rPr lang="fi-FI" sz="1600" dirty="0"/>
              <a:t>Toimintaan nimetään vastuuhenkilöt ja määritellään käytettävä työaika </a:t>
            </a:r>
          </a:p>
          <a:p>
            <a:r>
              <a:rPr lang="fi-FI" sz="1600" dirty="0"/>
              <a:t>Vertaisvalmentajille myönnetään työhönvalmennuksen palvelupäätös</a:t>
            </a:r>
          </a:p>
          <a:p>
            <a:pPr marL="285750" lvl="0" indent="-285750">
              <a:buFont typeface="Wingdings" panose="05000000000000000000" pitchFamily="2" charset="2"/>
              <a:buChar char="ü"/>
            </a:pPr>
            <a:endParaRPr lang="fi-FI" sz="1600" dirty="0"/>
          </a:p>
          <a:p>
            <a:pPr lvl="0"/>
            <a:r>
              <a:rPr lang="fi-FI" sz="1600" dirty="0"/>
              <a:t>PHHYKY tukee tarvittaessa toiminnan työmatkojen kustannuksissa</a:t>
            </a:r>
          </a:p>
          <a:p>
            <a:r>
              <a:rPr lang="fi-FI" sz="1600" dirty="0"/>
              <a:t>Toimintaa arvioidaan suunnitelmallisesti ja tehdään jatkosuunnitelma</a:t>
            </a:r>
          </a:p>
          <a:p>
            <a:endParaRPr lang="fi-FI" sz="1600" dirty="0"/>
          </a:p>
          <a:p>
            <a:r>
              <a:rPr lang="fi-FI" sz="1600" dirty="0" err="1"/>
              <a:t>PHHYKY:n</a:t>
            </a:r>
            <a:r>
              <a:rPr lang="fi-FI" sz="1600" dirty="0"/>
              <a:t> vammaispalvelut toteuttavat vuoden 2019 aikana toiminnan esittelyn työikäisten palveluille, Avainsäätiölle ja Lahden seudun kehitysvammaisten tuki ry:lle  </a:t>
            </a:r>
          </a:p>
          <a:p>
            <a:endParaRPr lang="fi-FI" sz="1600" dirty="0"/>
          </a:p>
        </p:txBody>
      </p:sp>
    </p:spTree>
    <p:extLst>
      <p:ext uri="{BB962C8B-B14F-4D97-AF65-F5344CB8AC3E}">
        <p14:creationId xmlns:p14="http://schemas.microsoft.com/office/powerpoint/2010/main" val="741967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1"/>
          </p:nvPr>
        </p:nvSpPr>
        <p:spPr/>
        <p:txBody>
          <a:bodyPr/>
          <a:lstStyle/>
          <a:p>
            <a:r>
              <a:rPr lang="fi-FI" dirty="0"/>
              <a:t>Vastuut:</a:t>
            </a:r>
          </a:p>
        </p:txBody>
      </p:sp>
      <p:sp>
        <p:nvSpPr>
          <p:cNvPr id="3" name="Tekstin paikkamerkki 2"/>
          <p:cNvSpPr>
            <a:spLocks noGrp="1"/>
          </p:cNvSpPr>
          <p:nvPr>
            <p:ph type="body" sz="quarter" idx="12"/>
          </p:nvPr>
        </p:nvSpPr>
        <p:spPr/>
        <p:txBody>
          <a:bodyPr/>
          <a:lstStyle/>
          <a:p>
            <a:pPr>
              <a:tabLst>
                <a:tab pos="550862" algn="l"/>
                <a:tab pos="1073150" algn="l"/>
                <a:tab pos="1516062" algn="l"/>
                <a:tab pos="1743075" algn="l"/>
                <a:tab pos="3200400" algn="l"/>
                <a:tab pos="4038600" algn="l"/>
                <a:tab pos="4964112" algn="l"/>
                <a:tab pos="5456237" algn="l"/>
                <a:tab pos="6451600" algn="l"/>
                <a:tab pos="6697662" algn="l"/>
                <a:tab pos="7318375" algn="l"/>
                <a:tab pos="8185150" algn="l"/>
                <a:tab pos="8421687" algn="l"/>
              </a:tabLst>
            </a:pPr>
            <a:r>
              <a:rPr lang="fi-FI" sz="2000" dirty="0">
                <a:latin typeface="Arial" pitchFamily="18" charset="0"/>
              </a:rPr>
              <a:t>Vertaisvalmentajatoiminnan juurruttamisesta, arvioinnista ja kehittämisestä vastaa  </a:t>
            </a:r>
            <a:r>
              <a:rPr lang="fi-FI" sz="2000" dirty="0" err="1">
                <a:latin typeface="Arial" pitchFamily="18" charset="0"/>
              </a:rPr>
              <a:t>PHHYKY:n</a:t>
            </a:r>
            <a:r>
              <a:rPr lang="fi-FI" sz="2000" dirty="0">
                <a:latin typeface="Arial" pitchFamily="18" charset="0"/>
              </a:rPr>
              <a:t> vammaispalvelujen päiväaikaisen toiminnan johto (tulosaluejohtaja, palveluesimies)</a:t>
            </a:r>
          </a:p>
          <a:p>
            <a:pPr>
              <a:tabLst>
                <a:tab pos="550862" algn="l"/>
                <a:tab pos="1073150" algn="l"/>
                <a:tab pos="1516062" algn="l"/>
                <a:tab pos="1743075" algn="l"/>
                <a:tab pos="3200400" algn="l"/>
                <a:tab pos="4038600" algn="l"/>
                <a:tab pos="4964112" algn="l"/>
                <a:tab pos="5456237" algn="l"/>
                <a:tab pos="6451600" algn="l"/>
                <a:tab pos="6697662" algn="l"/>
                <a:tab pos="7318375" algn="l"/>
                <a:tab pos="8185150" algn="l"/>
                <a:tab pos="8421687" algn="l"/>
              </a:tabLst>
            </a:pPr>
            <a:endParaRPr lang="fi-FI" sz="2000" dirty="0">
              <a:latin typeface="Arial" pitchFamily="18" charset="0"/>
            </a:endParaRPr>
          </a:p>
          <a:p>
            <a:pPr>
              <a:tabLst>
                <a:tab pos="550862" algn="l"/>
                <a:tab pos="1073150" algn="l"/>
                <a:tab pos="1516062" algn="l"/>
                <a:tab pos="1743075" algn="l"/>
                <a:tab pos="3200400" algn="l"/>
                <a:tab pos="4038600" algn="l"/>
                <a:tab pos="4964112" algn="l"/>
                <a:tab pos="5456237" algn="l"/>
                <a:tab pos="6451600" algn="l"/>
                <a:tab pos="6697662" algn="l"/>
                <a:tab pos="7318375" algn="l"/>
                <a:tab pos="8185150" algn="l"/>
                <a:tab pos="8421687" algn="l"/>
              </a:tabLst>
            </a:pPr>
            <a:r>
              <a:rPr lang="fi-FI" sz="2000" dirty="0" err="1">
                <a:latin typeface="Arial" pitchFamily="18" charset="0"/>
              </a:rPr>
              <a:t>PHHYKY:n</a:t>
            </a:r>
            <a:r>
              <a:rPr lang="fi-FI" sz="2000" dirty="0">
                <a:latin typeface="Arial" pitchFamily="18" charset="0"/>
              </a:rPr>
              <a:t> </a:t>
            </a:r>
            <a:r>
              <a:rPr lang="fi-FI" sz="2000" dirty="0" err="1">
                <a:latin typeface="Arial" pitchFamily="18" charset="0"/>
              </a:rPr>
              <a:t>Perhe-ja</a:t>
            </a:r>
            <a:r>
              <a:rPr lang="fi-FI" sz="2000" dirty="0">
                <a:latin typeface="Arial" pitchFamily="18" charset="0"/>
              </a:rPr>
              <a:t> sosiaalipalvelujen johto vie toiminnan aloittamisesta esityksen hallitukseen</a:t>
            </a:r>
          </a:p>
          <a:p>
            <a:pPr>
              <a:tabLst>
                <a:tab pos="550862" algn="l"/>
                <a:tab pos="1073150" algn="l"/>
                <a:tab pos="1516062" algn="l"/>
                <a:tab pos="1743075" algn="l"/>
                <a:tab pos="3200400" algn="l"/>
                <a:tab pos="4038600" algn="l"/>
                <a:tab pos="4964112" algn="l"/>
                <a:tab pos="5456237" algn="l"/>
                <a:tab pos="6451600" algn="l"/>
                <a:tab pos="6697662" algn="l"/>
                <a:tab pos="7318375" algn="l"/>
                <a:tab pos="8185150" algn="l"/>
                <a:tab pos="8421687" algn="l"/>
              </a:tabLst>
            </a:pPr>
            <a:endParaRPr lang="fi-FI" sz="2000" dirty="0">
              <a:latin typeface="Arial" pitchFamily="18" charset="0"/>
            </a:endParaRPr>
          </a:p>
          <a:p>
            <a:pPr>
              <a:tabLst>
                <a:tab pos="550862" algn="l"/>
                <a:tab pos="1073150" algn="l"/>
                <a:tab pos="1516062" algn="l"/>
                <a:tab pos="1743075" algn="l"/>
                <a:tab pos="3200400" algn="l"/>
                <a:tab pos="4038600" algn="l"/>
                <a:tab pos="4964112" algn="l"/>
                <a:tab pos="5456237" algn="l"/>
                <a:tab pos="6451600" algn="l"/>
                <a:tab pos="6697662" algn="l"/>
                <a:tab pos="7318375" algn="l"/>
                <a:tab pos="8185150" algn="l"/>
                <a:tab pos="8421687" algn="l"/>
              </a:tabLst>
            </a:pPr>
            <a:endParaRPr lang="fi-FI" sz="2000" dirty="0">
              <a:latin typeface="Arial" pitchFamily="18" charset="0"/>
            </a:endParaRPr>
          </a:p>
          <a:p>
            <a:pPr>
              <a:tabLst>
                <a:tab pos="550862" algn="l"/>
                <a:tab pos="1073150" algn="l"/>
                <a:tab pos="1516062" algn="l"/>
                <a:tab pos="1743075" algn="l"/>
                <a:tab pos="3200400" algn="l"/>
                <a:tab pos="4038600" algn="l"/>
                <a:tab pos="4964112" algn="l"/>
                <a:tab pos="5456237" algn="l"/>
                <a:tab pos="6451600" algn="l"/>
                <a:tab pos="6697662" algn="l"/>
                <a:tab pos="7318375" algn="l"/>
                <a:tab pos="8185150" algn="l"/>
                <a:tab pos="8421687" algn="l"/>
              </a:tabLst>
            </a:pPr>
            <a:endParaRPr lang="fi-FI" sz="2000" dirty="0">
              <a:latin typeface="Arial" pitchFamily="18" charset="0"/>
            </a:endParaRPr>
          </a:p>
          <a:p>
            <a:endParaRPr lang="fi-FI" sz="2000" dirty="0"/>
          </a:p>
        </p:txBody>
      </p:sp>
    </p:spTree>
    <p:extLst>
      <p:ext uri="{BB962C8B-B14F-4D97-AF65-F5344CB8AC3E}">
        <p14:creationId xmlns:p14="http://schemas.microsoft.com/office/powerpoint/2010/main" val="3197599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4E560DA-B0EA-4147-81EC-02520E43BDE1}"/>
              </a:ext>
            </a:extLst>
          </p:cNvPr>
          <p:cNvSpPr>
            <a:spLocks noGrp="1"/>
          </p:cNvSpPr>
          <p:nvPr>
            <p:ph type="body" sz="quarter" idx="11"/>
          </p:nvPr>
        </p:nvSpPr>
        <p:spPr/>
        <p:txBody>
          <a:bodyPr/>
          <a:lstStyle/>
          <a:p>
            <a:r>
              <a:rPr lang="fi-FI" dirty="0"/>
              <a:t>Me Päijät-Hämeen konsensuksen sopijatahot tahdomme edistää vammaisten henkilöiden työllistymisen ja osallisuuden toimintamalleja. Lupaamme edistää ja kehittää alueellemme toimivia monialaisia yhteistyöverkostoja. </a:t>
            </a:r>
          </a:p>
        </p:txBody>
      </p:sp>
      <p:sp>
        <p:nvSpPr>
          <p:cNvPr id="6" name="Text Placeholder 5">
            <a:extLst>
              <a:ext uri="{FF2B5EF4-FFF2-40B4-BE49-F238E27FC236}">
                <a16:creationId xmlns:a16="http://schemas.microsoft.com/office/drawing/2014/main" id="{DAC0CAA9-5AFA-D94F-82A6-A7A2BA023EEA}"/>
              </a:ext>
            </a:extLst>
          </p:cNvPr>
          <p:cNvSpPr>
            <a:spLocks noGrp="1"/>
          </p:cNvSpPr>
          <p:nvPr>
            <p:ph type="body" sz="quarter" idx="12"/>
          </p:nvPr>
        </p:nvSpPr>
        <p:spPr>
          <a:xfrm>
            <a:off x="633786" y="3785676"/>
            <a:ext cx="2187007" cy="295912"/>
          </a:xfrm>
        </p:spPr>
        <p:txBody>
          <a:bodyPr/>
          <a:lstStyle/>
          <a:p>
            <a:r>
              <a:rPr lang="fi-FI" sz="1000" dirty="0"/>
              <a:t>Leila Kankainen</a:t>
            </a:r>
            <a:br>
              <a:rPr lang="fi-FI" sz="1000" dirty="0"/>
            </a:br>
            <a:r>
              <a:rPr lang="fi-FI" sz="1000" dirty="0"/>
              <a:t>tulosaluejohtaja PHHYKY/työikäisten palvelut</a:t>
            </a:r>
          </a:p>
        </p:txBody>
      </p:sp>
      <p:sp>
        <p:nvSpPr>
          <p:cNvPr id="7" name="Text Placeholder 6">
            <a:extLst>
              <a:ext uri="{FF2B5EF4-FFF2-40B4-BE49-F238E27FC236}">
                <a16:creationId xmlns:a16="http://schemas.microsoft.com/office/drawing/2014/main" id="{27006A4D-E7A5-7242-8B8C-51E22E30880F}"/>
              </a:ext>
            </a:extLst>
          </p:cNvPr>
          <p:cNvSpPr>
            <a:spLocks noGrp="1"/>
          </p:cNvSpPr>
          <p:nvPr>
            <p:ph type="body" sz="quarter" idx="13"/>
          </p:nvPr>
        </p:nvSpPr>
        <p:spPr>
          <a:xfrm>
            <a:off x="670362" y="4743350"/>
            <a:ext cx="1864175" cy="287512"/>
          </a:xfrm>
        </p:spPr>
        <p:txBody>
          <a:bodyPr/>
          <a:lstStyle/>
          <a:p>
            <a:r>
              <a:rPr lang="fi-FI" sz="1000" dirty="0"/>
              <a:t>Olli Manninen</a:t>
            </a:r>
            <a:br>
              <a:rPr lang="fi-FI" sz="1000" dirty="0"/>
            </a:br>
            <a:r>
              <a:rPr lang="fi-FI" sz="1000" dirty="0"/>
              <a:t>palveluesimies</a:t>
            </a:r>
            <a:br>
              <a:rPr lang="fi-FI" sz="1000" dirty="0"/>
            </a:br>
            <a:r>
              <a:rPr lang="fi-FI" sz="1000" dirty="0"/>
              <a:t>Hämeen TE-toimisto</a:t>
            </a:r>
          </a:p>
        </p:txBody>
      </p:sp>
      <p:sp>
        <p:nvSpPr>
          <p:cNvPr id="8" name="Text Placeholder 7">
            <a:extLst>
              <a:ext uri="{FF2B5EF4-FFF2-40B4-BE49-F238E27FC236}">
                <a16:creationId xmlns:a16="http://schemas.microsoft.com/office/drawing/2014/main" id="{BB46BB86-228F-CC4B-9C75-74A0C97C412D}"/>
              </a:ext>
            </a:extLst>
          </p:cNvPr>
          <p:cNvSpPr>
            <a:spLocks noGrp="1"/>
          </p:cNvSpPr>
          <p:nvPr>
            <p:ph type="body" sz="quarter" idx="14"/>
          </p:nvPr>
        </p:nvSpPr>
        <p:spPr>
          <a:xfrm>
            <a:off x="9841446" y="3822929"/>
            <a:ext cx="1799375" cy="287512"/>
          </a:xfrm>
        </p:spPr>
        <p:txBody>
          <a:bodyPr/>
          <a:lstStyle/>
          <a:p>
            <a:r>
              <a:rPr lang="fi-FI" sz="1000" dirty="0"/>
              <a:t>Marianne Heikkilä</a:t>
            </a:r>
            <a:br>
              <a:rPr lang="fi-FI" sz="1000" dirty="0"/>
            </a:br>
            <a:r>
              <a:rPr lang="fi-FI" sz="1000" dirty="0"/>
              <a:t>toiminnanjohtaja</a:t>
            </a:r>
            <a:br>
              <a:rPr lang="fi-FI" sz="1000" dirty="0"/>
            </a:br>
            <a:r>
              <a:rPr lang="fi-FI" sz="1000" dirty="0"/>
              <a:t>Kaarisilta ry</a:t>
            </a:r>
          </a:p>
        </p:txBody>
      </p:sp>
      <p:sp>
        <p:nvSpPr>
          <p:cNvPr id="9" name="Text Placeholder 8">
            <a:extLst>
              <a:ext uri="{FF2B5EF4-FFF2-40B4-BE49-F238E27FC236}">
                <a16:creationId xmlns:a16="http://schemas.microsoft.com/office/drawing/2014/main" id="{BD16B1EE-8627-B345-A40D-018F217842E2}"/>
              </a:ext>
            </a:extLst>
          </p:cNvPr>
          <p:cNvSpPr>
            <a:spLocks noGrp="1"/>
          </p:cNvSpPr>
          <p:nvPr>
            <p:ph type="body" sz="quarter" idx="15"/>
          </p:nvPr>
        </p:nvSpPr>
        <p:spPr>
          <a:xfrm>
            <a:off x="6666159" y="4855882"/>
            <a:ext cx="2155141" cy="392937"/>
          </a:xfrm>
        </p:spPr>
        <p:txBody>
          <a:bodyPr/>
          <a:lstStyle/>
          <a:p>
            <a:r>
              <a:rPr lang="fi-FI" sz="1000" dirty="0"/>
              <a:t>Eeva Väänänen</a:t>
            </a:r>
            <a:br>
              <a:rPr lang="fi-FI" sz="1000" dirty="0"/>
            </a:br>
            <a:r>
              <a:rPr lang="fi-FI" sz="1000" dirty="0"/>
              <a:t>toiminnanjohtaja</a:t>
            </a:r>
            <a:br>
              <a:rPr lang="fi-FI" sz="1000" dirty="0"/>
            </a:br>
            <a:r>
              <a:rPr lang="fi-FI" sz="1000" dirty="0"/>
              <a:t>Lahden seudun kehitysvammaisten tuki ry </a:t>
            </a:r>
          </a:p>
          <a:p>
            <a:br>
              <a:rPr lang="fi-FI" sz="1000" dirty="0"/>
            </a:br>
            <a:endParaRPr lang="fi-FI" sz="1000" dirty="0"/>
          </a:p>
        </p:txBody>
      </p:sp>
      <p:sp>
        <p:nvSpPr>
          <p:cNvPr id="10" name="Text Placeholder 9">
            <a:extLst>
              <a:ext uri="{FF2B5EF4-FFF2-40B4-BE49-F238E27FC236}">
                <a16:creationId xmlns:a16="http://schemas.microsoft.com/office/drawing/2014/main" id="{A7A40B08-702E-3040-BE20-8D7C1DFB9710}"/>
              </a:ext>
            </a:extLst>
          </p:cNvPr>
          <p:cNvSpPr>
            <a:spLocks noGrp="1"/>
          </p:cNvSpPr>
          <p:nvPr>
            <p:ph type="body" sz="quarter" idx="16"/>
          </p:nvPr>
        </p:nvSpPr>
        <p:spPr>
          <a:xfrm>
            <a:off x="670362" y="5532084"/>
            <a:ext cx="2187007" cy="392937"/>
          </a:xfrm>
        </p:spPr>
        <p:txBody>
          <a:bodyPr/>
          <a:lstStyle/>
          <a:p>
            <a:r>
              <a:rPr lang="fi-FI" sz="1000" dirty="0"/>
              <a:t>Kirsi Kuusinen-James</a:t>
            </a:r>
            <a:br>
              <a:rPr lang="fi-FI" sz="1000" dirty="0"/>
            </a:br>
            <a:r>
              <a:rPr lang="fi-FI" sz="1000" dirty="0"/>
              <a:t>johtaja</a:t>
            </a:r>
            <a:br>
              <a:rPr lang="fi-FI" sz="1000" dirty="0"/>
            </a:br>
            <a:r>
              <a:rPr lang="fi-FI" sz="1000" dirty="0"/>
              <a:t>Sosiaalialan osaamiskeskus Verso</a:t>
            </a:r>
          </a:p>
        </p:txBody>
      </p:sp>
      <p:sp>
        <p:nvSpPr>
          <p:cNvPr id="11" name="Text Placeholder 10">
            <a:extLst>
              <a:ext uri="{FF2B5EF4-FFF2-40B4-BE49-F238E27FC236}">
                <a16:creationId xmlns:a16="http://schemas.microsoft.com/office/drawing/2014/main" id="{D33792B8-DE58-9E40-82DF-85307E49532F}"/>
              </a:ext>
            </a:extLst>
          </p:cNvPr>
          <p:cNvSpPr>
            <a:spLocks noGrp="1"/>
          </p:cNvSpPr>
          <p:nvPr>
            <p:ph type="body" sz="quarter" idx="17"/>
          </p:nvPr>
        </p:nvSpPr>
        <p:spPr>
          <a:xfrm>
            <a:off x="588498" y="2728493"/>
            <a:ext cx="1997178" cy="935708"/>
          </a:xfrm>
        </p:spPr>
        <p:txBody>
          <a:bodyPr/>
          <a:lstStyle/>
          <a:p>
            <a:r>
              <a:rPr lang="fi-FI" sz="1000" dirty="0"/>
              <a:t>Seppo </a:t>
            </a:r>
            <a:r>
              <a:rPr lang="fi-FI" sz="1000" dirty="0" err="1"/>
              <a:t>Huldén</a:t>
            </a:r>
            <a:br>
              <a:rPr lang="fi-FI" sz="1000" dirty="0"/>
            </a:br>
            <a:r>
              <a:rPr lang="fi-FI" sz="1000" dirty="0"/>
              <a:t>Päijät-Hämeen maakunta- ja soteuudistuksenmuutosjohtaja</a:t>
            </a:r>
            <a:br>
              <a:rPr lang="fi-FI" sz="1000" dirty="0"/>
            </a:br>
            <a:endParaRPr lang="fi-FI" sz="1000" dirty="0"/>
          </a:p>
        </p:txBody>
      </p:sp>
      <p:sp>
        <p:nvSpPr>
          <p:cNvPr id="12" name="Text Placeholder 11">
            <a:extLst>
              <a:ext uri="{FF2B5EF4-FFF2-40B4-BE49-F238E27FC236}">
                <a16:creationId xmlns:a16="http://schemas.microsoft.com/office/drawing/2014/main" id="{90A4581A-1366-A54E-9F7B-D82D6C8C9368}"/>
              </a:ext>
            </a:extLst>
          </p:cNvPr>
          <p:cNvSpPr>
            <a:spLocks noGrp="1"/>
          </p:cNvSpPr>
          <p:nvPr>
            <p:ph type="body" sz="quarter" idx="18"/>
          </p:nvPr>
        </p:nvSpPr>
        <p:spPr>
          <a:xfrm>
            <a:off x="9841446" y="2695734"/>
            <a:ext cx="1997178" cy="555971"/>
          </a:xfrm>
        </p:spPr>
        <p:txBody>
          <a:bodyPr/>
          <a:lstStyle/>
          <a:p>
            <a:r>
              <a:rPr lang="fi-FI" sz="1000" dirty="0"/>
              <a:t>Pirkko Valtanen</a:t>
            </a:r>
            <a:br>
              <a:rPr lang="fi-FI" sz="1000" dirty="0"/>
            </a:br>
            <a:r>
              <a:rPr lang="fi-FI" sz="1000" dirty="0"/>
              <a:t>tulosaluejohtaja PHHYKY/vammaispalvelut</a:t>
            </a:r>
          </a:p>
        </p:txBody>
      </p:sp>
      <p:sp>
        <p:nvSpPr>
          <p:cNvPr id="13" name="Text Placeholder 12">
            <a:extLst>
              <a:ext uri="{FF2B5EF4-FFF2-40B4-BE49-F238E27FC236}">
                <a16:creationId xmlns:a16="http://schemas.microsoft.com/office/drawing/2014/main" id="{A6563212-57AF-1849-82C9-682060319377}"/>
              </a:ext>
            </a:extLst>
          </p:cNvPr>
          <p:cNvSpPr>
            <a:spLocks noGrp="1"/>
          </p:cNvSpPr>
          <p:nvPr>
            <p:ph type="body" sz="quarter" idx="19"/>
          </p:nvPr>
        </p:nvSpPr>
        <p:spPr>
          <a:xfrm>
            <a:off x="3369647" y="2731677"/>
            <a:ext cx="1666312" cy="583499"/>
          </a:xfrm>
        </p:spPr>
        <p:txBody>
          <a:bodyPr/>
          <a:lstStyle/>
          <a:p>
            <a:r>
              <a:rPr lang="fi-FI" sz="1000" dirty="0"/>
              <a:t>Eveliina Pöyhönen</a:t>
            </a:r>
            <a:br>
              <a:rPr lang="fi-FI" sz="1000" dirty="0"/>
            </a:br>
            <a:r>
              <a:rPr lang="fi-FI" sz="1000" dirty="0"/>
              <a:t>sosiaalineuvos</a:t>
            </a:r>
            <a:br>
              <a:rPr lang="fi-FI" sz="1000" dirty="0"/>
            </a:br>
            <a:r>
              <a:rPr lang="fi-FI" sz="1000" dirty="0"/>
              <a:t>STM</a:t>
            </a:r>
          </a:p>
        </p:txBody>
      </p:sp>
      <p:sp>
        <p:nvSpPr>
          <p:cNvPr id="2" name="Tekstiruutu 1">
            <a:extLst>
              <a:ext uri="{FF2B5EF4-FFF2-40B4-BE49-F238E27FC236}">
                <a16:creationId xmlns:a16="http://schemas.microsoft.com/office/drawing/2014/main" id="{1645C2A7-FD3F-477B-A233-9D17C30995AC}"/>
              </a:ext>
            </a:extLst>
          </p:cNvPr>
          <p:cNvSpPr txBox="1"/>
          <p:nvPr/>
        </p:nvSpPr>
        <p:spPr>
          <a:xfrm>
            <a:off x="108059" y="60954"/>
            <a:ext cx="9337963" cy="1077218"/>
          </a:xfrm>
          <a:prstGeom prst="rect">
            <a:avLst/>
          </a:prstGeom>
          <a:noFill/>
        </p:spPr>
        <p:txBody>
          <a:bodyPr wrap="square" rtlCol="0">
            <a:spAutoFit/>
          </a:bodyPr>
          <a:lstStyle/>
          <a:p>
            <a:endParaRPr lang="fi-FI" sz="3200" dirty="0">
              <a:latin typeface="Arial" panose="020B0604020202020204" pitchFamily="34" charset="0"/>
              <a:cs typeface="Arial" panose="020B0604020202020204" pitchFamily="34" charset="0"/>
            </a:endParaRPr>
          </a:p>
          <a:p>
            <a:r>
              <a:rPr lang="fi-FI" sz="3200" dirty="0">
                <a:solidFill>
                  <a:schemeClr val="bg1"/>
                </a:solidFill>
                <a:latin typeface="Arial" panose="020B0604020202020204" pitchFamily="34" charset="0"/>
                <a:cs typeface="Arial" panose="020B0604020202020204" pitchFamily="34" charset="0"/>
              </a:rPr>
              <a:t>Konsensussopimuksen osapuolten sitoumus</a:t>
            </a:r>
          </a:p>
        </p:txBody>
      </p:sp>
      <p:sp>
        <p:nvSpPr>
          <p:cNvPr id="15" name="Text Placeholder 11">
            <a:extLst>
              <a:ext uri="{FF2B5EF4-FFF2-40B4-BE49-F238E27FC236}">
                <a16:creationId xmlns:a16="http://schemas.microsoft.com/office/drawing/2014/main" id="{C9B2EAB3-23DD-4775-B2D7-FB3FA1B40877}"/>
              </a:ext>
            </a:extLst>
          </p:cNvPr>
          <p:cNvSpPr txBox="1">
            <a:spLocks/>
          </p:cNvSpPr>
          <p:nvPr/>
        </p:nvSpPr>
        <p:spPr>
          <a:xfrm>
            <a:off x="6666159" y="2695734"/>
            <a:ext cx="1997178" cy="5559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00" dirty="0"/>
              <a:t>Mika Forsberg </a:t>
            </a:r>
            <a:br>
              <a:rPr lang="fi-FI" sz="1000" dirty="0"/>
            </a:br>
            <a:r>
              <a:rPr lang="fi-FI" sz="1000" dirty="0"/>
              <a:t>tulosaluejohtaja PHHYKY/vammaispalvelut</a:t>
            </a:r>
          </a:p>
        </p:txBody>
      </p:sp>
      <p:sp>
        <p:nvSpPr>
          <p:cNvPr id="16" name="Text Placeholder 11">
            <a:extLst>
              <a:ext uri="{FF2B5EF4-FFF2-40B4-BE49-F238E27FC236}">
                <a16:creationId xmlns:a16="http://schemas.microsoft.com/office/drawing/2014/main" id="{30D2B2EC-3D32-40D9-8382-0CB90AEE9598}"/>
              </a:ext>
            </a:extLst>
          </p:cNvPr>
          <p:cNvSpPr txBox="1">
            <a:spLocks/>
          </p:cNvSpPr>
          <p:nvPr/>
        </p:nvSpPr>
        <p:spPr>
          <a:xfrm>
            <a:off x="3369646" y="5529590"/>
            <a:ext cx="2295863" cy="5559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00" dirty="0"/>
              <a:t>Laura Silvennoinen</a:t>
            </a:r>
            <a:br>
              <a:rPr lang="fi-FI" sz="1000" dirty="0"/>
            </a:br>
            <a:r>
              <a:rPr lang="fi-FI" sz="1000" dirty="0"/>
              <a:t>palveluesimies</a:t>
            </a:r>
            <a:br>
              <a:rPr lang="fi-FI" sz="1000" dirty="0"/>
            </a:br>
            <a:r>
              <a:rPr lang="fi-FI" sz="1000" dirty="0"/>
              <a:t>Heinolan kaupunki/vammaispalvelut</a:t>
            </a:r>
          </a:p>
        </p:txBody>
      </p:sp>
      <p:sp>
        <p:nvSpPr>
          <p:cNvPr id="17" name="Text Placeholder 11">
            <a:extLst>
              <a:ext uri="{FF2B5EF4-FFF2-40B4-BE49-F238E27FC236}">
                <a16:creationId xmlns:a16="http://schemas.microsoft.com/office/drawing/2014/main" id="{E626634D-FA9C-407A-8F23-AC6F71C92350}"/>
              </a:ext>
            </a:extLst>
          </p:cNvPr>
          <p:cNvSpPr txBox="1">
            <a:spLocks/>
          </p:cNvSpPr>
          <p:nvPr/>
        </p:nvSpPr>
        <p:spPr>
          <a:xfrm>
            <a:off x="3369647" y="4752876"/>
            <a:ext cx="2187007" cy="5559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00" dirty="0"/>
              <a:t>Mats Enberg </a:t>
            </a:r>
            <a:br>
              <a:rPr lang="fi-FI" sz="1000" dirty="0"/>
            </a:br>
            <a:r>
              <a:rPr lang="fi-FI" sz="1000" dirty="0"/>
              <a:t>ratkaisukeskuspäällikkö</a:t>
            </a:r>
            <a:br>
              <a:rPr lang="fi-FI" sz="1000" dirty="0"/>
            </a:br>
            <a:r>
              <a:rPr lang="fi-FI" sz="1000" dirty="0"/>
              <a:t>Kela</a:t>
            </a:r>
          </a:p>
        </p:txBody>
      </p:sp>
      <p:sp>
        <p:nvSpPr>
          <p:cNvPr id="19" name="Text Placeholder 7">
            <a:extLst>
              <a:ext uri="{FF2B5EF4-FFF2-40B4-BE49-F238E27FC236}">
                <a16:creationId xmlns:a16="http://schemas.microsoft.com/office/drawing/2014/main" id="{01FC3F13-49B8-4075-9ADC-5DF8B81BBE97}"/>
              </a:ext>
            </a:extLst>
          </p:cNvPr>
          <p:cNvSpPr txBox="1">
            <a:spLocks/>
          </p:cNvSpPr>
          <p:nvPr/>
        </p:nvSpPr>
        <p:spPr>
          <a:xfrm>
            <a:off x="6666159" y="3820451"/>
            <a:ext cx="1799375" cy="2875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00" dirty="0"/>
              <a:t>Petteri Ora</a:t>
            </a:r>
            <a:br>
              <a:rPr lang="fi-FI" sz="1000" dirty="0"/>
            </a:br>
            <a:r>
              <a:rPr lang="fi-FI" sz="1000" dirty="0"/>
              <a:t>kehitysjohtaja</a:t>
            </a:r>
            <a:br>
              <a:rPr lang="fi-FI" sz="1000" dirty="0"/>
            </a:br>
            <a:r>
              <a:rPr lang="fi-FI" sz="1000" dirty="0" err="1"/>
              <a:t>Kiipulasäätiö</a:t>
            </a:r>
            <a:endParaRPr lang="fi-FI" sz="1000" dirty="0"/>
          </a:p>
        </p:txBody>
      </p:sp>
      <p:sp>
        <p:nvSpPr>
          <p:cNvPr id="20" name="Text Placeholder 7">
            <a:extLst>
              <a:ext uri="{FF2B5EF4-FFF2-40B4-BE49-F238E27FC236}">
                <a16:creationId xmlns:a16="http://schemas.microsoft.com/office/drawing/2014/main" id="{095F2AD5-7DF9-432C-BE77-17ABF79FB0E6}"/>
              </a:ext>
            </a:extLst>
          </p:cNvPr>
          <p:cNvSpPr txBox="1">
            <a:spLocks/>
          </p:cNvSpPr>
          <p:nvPr/>
        </p:nvSpPr>
        <p:spPr>
          <a:xfrm>
            <a:off x="3369647" y="3785676"/>
            <a:ext cx="1997178" cy="3342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00" dirty="0"/>
              <a:t>Elina Antikainen</a:t>
            </a:r>
            <a:br>
              <a:rPr lang="fi-FI" sz="1000" dirty="0"/>
            </a:br>
            <a:r>
              <a:rPr lang="fi-FI" sz="1000" dirty="0"/>
              <a:t>palveluesimies</a:t>
            </a:r>
            <a:br>
              <a:rPr lang="fi-FI" sz="1000" dirty="0"/>
            </a:br>
            <a:r>
              <a:rPr lang="fi-FI" sz="1000" dirty="0"/>
              <a:t>PHHYKY/vammaispalvelut</a:t>
            </a:r>
          </a:p>
        </p:txBody>
      </p:sp>
      <p:sp>
        <p:nvSpPr>
          <p:cNvPr id="3" name="Suorakulmio 2">
            <a:extLst>
              <a:ext uri="{FF2B5EF4-FFF2-40B4-BE49-F238E27FC236}">
                <a16:creationId xmlns:a16="http://schemas.microsoft.com/office/drawing/2014/main" id="{FF47520D-D23C-4DAA-BA4E-2DF950C2AD0E}"/>
              </a:ext>
            </a:extLst>
          </p:cNvPr>
          <p:cNvSpPr/>
          <p:nvPr/>
        </p:nvSpPr>
        <p:spPr>
          <a:xfrm>
            <a:off x="9926002" y="4743350"/>
            <a:ext cx="914033" cy="553998"/>
          </a:xfrm>
          <a:prstGeom prst="rect">
            <a:avLst/>
          </a:prstGeom>
        </p:spPr>
        <p:txBody>
          <a:bodyPr wrap="none">
            <a:spAutoFit/>
          </a:bodyPr>
          <a:lstStyle/>
          <a:p>
            <a:r>
              <a:rPr lang="fi-FI" sz="1000" dirty="0">
                <a:latin typeface="Arial" panose="020B0604020202020204" pitchFamily="34" charset="0"/>
                <a:cs typeface="Arial" panose="020B0604020202020204" pitchFamily="34" charset="0"/>
              </a:rPr>
              <a:t>Juha Mettälä</a:t>
            </a:r>
            <a:br>
              <a:rPr lang="fi-FI" sz="1000" dirty="0">
                <a:latin typeface="Arial" panose="020B0604020202020204" pitchFamily="34" charset="0"/>
                <a:cs typeface="Arial" panose="020B0604020202020204" pitchFamily="34" charset="0"/>
              </a:rPr>
            </a:br>
            <a:r>
              <a:rPr lang="fi-FI" sz="1000" dirty="0">
                <a:latin typeface="Arial" panose="020B0604020202020204" pitchFamily="34" charset="0"/>
                <a:cs typeface="Arial" panose="020B0604020202020204" pitchFamily="34" charset="0"/>
              </a:rPr>
              <a:t>johtaja</a:t>
            </a:r>
            <a:br>
              <a:rPr lang="fi-FI" sz="1000" dirty="0">
                <a:latin typeface="Arial" panose="020B0604020202020204" pitchFamily="34" charset="0"/>
                <a:cs typeface="Arial" panose="020B0604020202020204" pitchFamily="34" charset="0"/>
              </a:rPr>
            </a:br>
            <a:r>
              <a:rPr lang="fi-FI" sz="1000" dirty="0">
                <a:latin typeface="Arial" panose="020B0604020202020204" pitchFamily="34" charset="0"/>
                <a:cs typeface="Arial" panose="020B0604020202020204" pitchFamily="34" charset="0"/>
              </a:rPr>
              <a:t>Avainsäätiö</a:t>
            </a:r>
          </a:p>
        </p:txBody>
      </p:sp>
    </p:spTree>
    <p:extLst>
      <p:ext uri="{BB962C8B-B14F-4D97-AF65-F5344CB8AC3E}">
        <p14:creationId xmlns:p14="http://schemas.microsoft.com/office/powerpoint/2010/main" val="36349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4F6F8F-BE05-CB40-9120-FF603F10E6FD}"/>
              </a:ext>
            </a:extLst>
          </p:cNvPr>
          <p:cNvSpPr>
            <a:spLocks noGrp="1"/>
          </p:cNvSpPr>
          <p:nvPr>
            <p:ph type="body" sz="quarter" idx="11"/>
          </p:nvPr>
        </p:nvSpPr>
        <p:spPr/>
        <p:txBody>
          <a:bodyPr/>
          <a:lstStyle/>
          <a:p>
            <a:pPr>
              <a:lnSpc>
                <a:spcPct val="100000"/>
              </a:lnSpc>
            </a:pPr>
            <a:r>
              <a:rPr lang="x-none" sz="1200" dirty="0">
                <a:latin typeface="Arial" pitchFamily="18" charset="0"/>
              </a:rPr>
              <a:t>Sosiaali- ja terveysministeriön Osatyökykyisille tie työelämään (OTE) -kärkihankkeen tavoite oli mahdollistaa osatyökykyisten oikeus työhön</a:t>
            </a:r>
            <a:r>
              <a:rPr lang="fi-FI" sz="1200" dirty="0"/>
              <a:t> </a:t>
            </a:r>
            <a:r>
              <a:rPr lang="x-none" sz="1200" dirty="0">
                <a:latin typeface="Arial" pitchFamily="18" charset="0"/>
              </a:rPr>
              <a:t>ja yhteiskunnalliseen osallisuuteen. Kärkihankkeen projektissa 4 ”Mallit työllistymiseen ja osallisuuteen” uudistettiin osatyökykyisten</a:t>
            </a:r>
            <a:r>
              <a:rPr lang="fi-FI" sz="1200" dirty="0"/>
              <a:t> </a:t>
            </a:r>
            <a:r>
              <a:rPr lang="x-none" sz="1200" dirty="0">
                <a:latin typeface="Arial" pitchFamily="18" charset="0"/>
              </a:rPr>
              <a:t>tarvitsemien palveluiden toimintamalleja ja -kulttuuria. Tavoitteena oli, että osatyökykyiset henkilöt pääsisivät tarvitsemiinsa palveluihin</a:t>
            </a:r>
            <a:r>
              <a:rPr lang="fi-FI" sz="1200" dirty="0"/>
              <a:t> </a:t>
            </a:r>
            <a:r>
              <a:rPr lang="x-none" sz="1200" dirty="0">
                <a:latin typeface="Arial" pitchFamily="18" charset="0"/>
              </a:rPr>
              <a:t>tehokkaammin ja yhä useampi osatyökykyinen henkilö etenisi työllistymispolullaan.</a:t>
            </a:r>
            <a:r>
              <a:rPr lang="fi-FI" sz="1200" dirty="0">
                <a:latin typeface="Arial" pitchFamily="18" charset="0"/>
              </a:rPr>
              <a:t> </a:t>
            </a:r>
            <a:r>
              <a:rPr lang="x-none" sz="1200" dirty="0">
                <a:latin typeface="Arial" pitchFamily="18" charset="0"/>
              </a:rPr>
              <a:t>Päijät-Hämeessä alueellinen kokeiluhanke oli nimeltään</a:t>
            </a:r>
            <a:r>
              <a:rPr lang="fi-FI" sz="1200" dirty="0">
                <a:latin typeface="Arial" pitchFamily="18" charset="0"/>
              </a:rPr>
              <a:t> </a:t>
            </a:r>
            <a:r>
              <a:rPr lang="x-none" sz="1200" dirty="0">
                <a:latin typeface="Arial Lihavoitu" pitchFamily="18" charset="0"/>
              </a:rPr>
              <a:t>Pähee OTE</a:t>
            </a:r>
            <a:r>
              <a:rPr lang="x-none" sz="1200" dirty="0">
                <a:latin typeface="Arial" pitchFamily="18" charset="0"/>
              </a:rPr>
              <a:t> ja sitä koordinoi Sosiaalialan osaamiskeskus</a:t>
            </a:r>
            <a:r>
              <a:rPr lang="fi-FI" sz="1200" dirty="0">
                <a:latin typeface="Arial" pitchFamily="18" charset="0"/>
              </a:rPr>
              <a:t> Verso ja Päijät-Hämeen hyvinvointikuntayhtymä. </a:t>
            </a:r>
          </a:p>
          <a:p>
            <a:pPr>
              <a:lnSpc>
                <a:spcPct val="100000"/>
              </a:lnSpc>
            </a:pPr>
            <a:r>
              <a:rPr lang="x-none" sz="1200" dirty="0">
                <a:latin typeface="Arial" pitchFamily="18" charset="0"/>
              </a:rPr>
              <a:t>Konsensuksen rakentajat -ryhmä on laatinut tämän sopimuksen tavoiteenaan juurruttaa Pähee OTE – alueellisen kokeilun hyviä käytäntöjä</a:t>
            </a:r>
            <a:r>
              <a:rPr lang="fi-FI" sz="1200" dirty="0"/>
              <a:t> </a:t>
            </a:r>
            <a:r>
              <a:rPr lang="x-none" sz="1200" dirty="0">
                <a:latin typeface="Arial" pitchFamily="18" charset="0"/>
              </a:rPr>
              <a:t>ja tuloksia maakuntaan osatyökykyisten työllistymisen ja osallisuuden edistämiseksi. Konsensuksen rakentajat -ryhmä koostui maakunnan</a:t>
            </a:r>
            <a:r>
              <a:rPr lang="fi-FI" sz="1200" dirty="0"/>
              <a:t> </a:t>
            </a:r>
            <a:r>
              <a:rPr lang="x-none" sz="1200" dirty="0">
                <a:latin typeface="Arial" pitchFamily="18" charset="0"/>
              </a:rPr>
              <a:t>sosiaali- ja terveyspalvelu</a:t>
            </a:r>
            <a:r>
              <a:rPr lang="fi-FI" sz="1200" dirty="0">
                <a:latin typeface="Arial" pitchFamily="18" charset="0"/>
              </a:rPr>
              <a:t> </a:t>
            </a:r>
            <a:r>
              <a:rPr lang="x-none" sz="1200" dirty="0">
                <a:latin typeface="Arial" pitchFamily="18" charset="0"/>
              </a:rPr>
              <a:t>uudistuksen (SOTE) ja</a:t>
            </a:r>
            <a:r>
              <a:rPr lang="fi-FI" sz="1200" dirty="0">
                <a:latin typeface="Arial" pitchFamily="18" charset="0"/>
              </a:rPr>
              <a:t> </a:t>
            </a:r>
            <a:r>
              <a:rPr lang="x-none" sz="1200" dirty="0">
                <a:latin typeface="Arial" pitchFamily="18" charset="0"/>
              </a:rPr>
              <a:t>maakuntauudistu</a:t>
            </a:r>
            <a:r>
              <a:rPr lang="fi-FI" sz="1200" dirty="0">
                <a:latin typeface="Arial" pitchFamily="18" charset="0"/>
              </a:rPr>
              <a:t>s</a:t>
            </a:r>
            <a:r>
              <a:rPr lang="x-none" sz="1200" dirty="0">
                <a:latin typeface="Arial" pitchFamily="18" charset="0"/>
              </a:rPr>
              <a:t> (MAKU) </a:t>
            </a:r>
            <a:r>
              <a:rPr lang="fi-FI" sz="1200" dirty="0">
                <a:latin typeface="Arial" pitchFamily="18" charset="0"/>
              </a:rPr>
              <a:t>asiantuntijoista sekä alueen keskeisten verkostojen ja järjestöjen</a:t>
            </a:r>
            <a:br>
              <a:rPr lang="fi-FI" sz="1200" dirty="0">
                <a:latin typeface="Arial" pitchFamily="18" charset="0"/>
              </a:rPr>
            </a:br>
            <a:r>
              <a:rPr lang="fi-FI" sz="1200" dirty="0">
                <a:latin typeface="Arial" pitchFamily="18" charset="0"/>
              </a:rPr>
              <a:t>edustajista. </a:t>
            </a:r>
            <a:r>
              <a:rPr lang="x-none" sz="1200" dirty="0">
                <a:latin typeface="Arial" pitchFamily="18" charset="0"/>
              </a:rPr>
              <a:t>Ryhmä kokoontui kaksi kertaa vuoden 2018 aikana ja laati yhdessä</a:t>
            </a:r>
            <a:r>
              <a:rPr lang="fi-FI" sz="1200" dirty="0">
                <a:latin typeface="Arial" pitchFamily="18" charset="0"/>
              </a:rPr>
              <a:t> </a:t>
            </a:r>
            <a:r>
              <a:rPr lang="x-none" sz="1200" dirty="0">
                <a:latin typeface="Arial" pitchFamily="18" charset="0"/>
              </a:rPr>
              <a:t>ehdotuksen maakunta- tai aluekohtaisesta </a:t>
            </a:r>
            <a:br>
              <a:rPr lang="fi-FI" sz="1200" dirty="0">
                <a:latin typeface="Arial" pitchFamily="18" charset="0"/>
              </a:rPr>
            </a:br>
            <a:r>
              <a:rPr lang="x-none" sz="1200" dirty="0">
                <a:latin typeface="Arial" pitchFamily="18" charset="0"/>
              </a:rPr>
              <a:t>konsensussopimuksesta</a:t>
            </a:r>
            <a:r>
              <a:rPr lang="fi-FI" sz="1200" dirty="0">
                <a:latin typeface="Arial" pitchFamily="18" charset="0"/>
              </a:rPr>
              <a:t>. </a:t>
            </a:r>
            <a:r>
              <a:rPr lang="x-none" sz="1200" dirty="0">
                <a:latin typeface="Arial" pitchFamily="18" charset="0"/>
              </a:rPr>
              <a:t>Tavoitteena oli löytää yhteinen ymmärrys ja sitouttaa toimijat toimenpiteisiin, joita maakunnassa tullaan</a:t>
            </a:r>
            <a:r>
              <a:rPr lang="fi-FI" sz="1200" dirty="0"/>
              <a:t> </a:t>
            </a:r>
            <a:r>
              <a:rPr lang="x-none" sz="1200" dirty="0">
                <a:latin typeface="Arial" pitchFamily="18" charset="0"/>
              </a:rPr>
              <a:t>toteuttamaan ennen uudistuksia sekä niiden aikana.</a:t>
            </a:r>
            <a:r>
              <a:rPr lang="fi-FI" sz="1200" dirty="0">
                <a:latin typeface="Arial" pitchFamily="18" charset="0"/>
              </a:rPr>
              <a:t> </a:t>
            </a:r>
            <a:endParaRPr lang="x-none" sz="1200" dirty="0"/>
          </a:p>
          <a:p>
            <a:pPr>
              <a:lnSpc>
                <a:spcPct val="100000"/>
              </a:lnSpc>
            </a:pPr>
            <a:r>
              <a:rPr lang="x-none" sz="1200" dirty="0">
                <a:latin typeface="Arial" pitchFamily="18" charset="0"/>
              </a:rPr>
              <a:t>Sopimuksessa </a:t>
            </a:r>
            <a:r>
              <a:rPr lang="fi-FI" sz="1200" dirty="0">
                <a:latin typeface="Arial" pitchFamily="18" charset="0"/>
              </a:rPr>
              <a:t>määritellään sovittavan asian sisällöstä, yhteistyöverkostosta sekä vastuualueista. Päijät-Hämeen konsensusryhmä sopii:</a:t>
            </a:r>
          </a:p>
          <a:p>
            <a:pPr>
              <a:lnSpc>
                <a:spcPct val="100000"/>
              </a:lnSpc>
            </a:pPr>
            <a:endParaRPr lang="fi-FI" sz="1200" dirty="0">
              <a:latin typeface="Arial" pitchFamily="18" charset="0"/>
            </a:endParaRPr>
          </a:p>
          <a:p>
            <a:pPr marL="342900" indent="-342900">
              <a:lnSpc>
                <a:spcPct val="100000"/>
              </a:lnSpc>
              <a:buFont typeface="Arial" panose="020B0604020202020204" pitchFamily="34" charset="0"/>
              <a:buAutoNum type="arabicPeriod"/>
            </a:pPr>
            <a:r>
              <a:rPr lang="fi-FI" sz="1200" dirty="0">
                <a:latin typeface="Arial" pitchFamily="18" charset="0"/>
              </a:rPr>
              <a:t>Alueellisesta monialaisesta yhteystyöverkostosta</a:t>
            </a:r>
          </a:p>
          <a:p>
            <a:pPr marL="342900" indent="-342900">
              <a:lnSpc>
                <a:spcPct val="100000"/>
              </a:lnSpc>
              <a:buFont typeface="Arial" panose="020B0604020202020204" pitchFamily="34" charset="0"/>
              <a:buAutoNum type="arabicPeriod"/>
            </a:pPr>
            <a:r>
              <a:rPr lang="fi-FI" sz="1200" dirty="0">
                <a:latin typeface="Arial" pitchFamily="18" charset="0"/>
              </a:rPr>
              <a:t>Henkilökohtaisesta budjetoinnista</a:t>
            </a:r>
          </a:p>
          <a:p>
            <a:pPr marL="342900" indent="-342900">
              <a:lnSpc>
                <a:spcPct val="100000"/>
              </a:lnSpc>
              <a:buFont typeface="Arial" panose="020B0604020202020204" pitchFamily="34" charset="0"/>
              <a:buAutoNum type="arabicPeriod"/>
            </a:pPr>
            <a:r>
              <a:rPr lang="fi-FI" sz="1200" dirty="0">
                <a:latin typeface="Arial" pitchFamily="18" charset="0"/>
              </a:rPr>
              <a:t>Mediatoiminnasta</a:t>
            </a:r>
            <a:endParaRPr lang="fi-FI" sz="1200" dirty="0"/>
          </a:p>
          <a:p>
            <a:pPr marL="342900" indent="-342900">
              <a:lnSpc>
                <a:spcPct val="100000"/>
              </a:lnSpc>
              <a:buAutoNum type="arabicPeriod"/>
            </a:pPr>
            <a:r>
              <a:rPr lang="fi-FI" sz="1200" dirty="0">
                <a:latin typeface="Arial" pitchFamily="18" charset="0"/>
              </a:rPr>
              <a:t>Vertaisvalmentajatoiminnasta</a:t>
            </a:r>
          </a:p>
        </p:txBody>
      </p:sp>
      <p:sp>
        <p:nvSpPr>
          <p:cNvPr id="5" name="Content Placeholder 4">
            <a:extLst>
              <a:ext uri="{FF2B5EF4-FFF2-40B4-BE49-F238E27FC236}">
                <a16:creationId xmlns:a16="http://schemas.microsoft.com/office/drawing/2014/main" id="{16F432B5-2DEA-8E4E-8BE4-3C65FC6AF2B4}"/>
              </a:ext>
            </a:extLst>
          </p:cNvPr>
          <p:cNvSpPr>
            <a:spLocks noGrp="1"/>
          </p:cNvSpPr>
          <p:nvPr>
            <p:ph sz="quarter" idx="13"/>
          </p:nvPr>
        </p:nvSpPr>
        <p:spPr/>
        <p:txBody>
          <a:bodyPr/>
          <a:lstStyle/>
          <a:p>
            <a:r>
              <a:rPr lang="fi-FI" dirty="0"/>
              <a:t>Päijät-Hämeen konsensussopimus</a:t>
            </a:r>
          </a:p>
        </p:txBody>
      </p:sp>
    </p:spTree>
    <p:extLst>
      <p:ext uri="{BB962C8B-B14F-4D97-AF65-F5344CB8AC3E}">
        <p14:creationId xmlns:p14="http://schemas.microsoft.com/office/powerpoint/2010/main" val="3695493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4E560DA-B0EA-4147-81EC-02520E43BDE1}"/>
              </a:ext>
            </a:extLst>
          </p:cNvPr>
          <p:cNvSpPr>
            <a:spLocks noGrp="1"/>
          </p:cNvSpPr>
          <p:nvPr>
            <p:ph type="body" sz="quarter" idx="11"/>
          </p:nvPr>
        </p:nvSpPr>
        <p:spPr/>
        <p:txBody>
          <a:bodyPr/>
          <a:lstStyle/>
          <a:p>
            <a:r>
              <a:rPr lang="fi-FI" dirty="0"/>
              <a:t>Me Päijät-Hämeen konsensuksen sopijatahot tahdomme edistää vammaisten henkilöiden työllistymisen ja osallisuuden toimintamalleja. Lupaamme edistää ja kehittää alueellemme toimivia monialaisia yhteistyöverkostoja. </a:t>
            </a:r>
          </a:p>
        </p:txBody>
      </p:sp>
      <p:sp>
        <p:nvSpPr>
          <p:cNvPr id="6" name="Text Placeholder 5">
            <a:extLst>
              <a:ext uri="{FF2B5EF4-FFF2-40B4-BE49-F238E27FC236}">
                <a16:creationId xmlns:a16="http://schemas.microsoft.com/office/drawing/2014/main" id="{DAC0CAA9-5AFA-D94F-82A6-A7A2BA023EEA}"/>
              </a:ext>
            </a:extLst>
          </p:cNvPr>
          <p:cNvSpPr>
            <a:spLocks noGrp="1"/>
          </p:cNvSpPr>
          <p:nvPr>
            <p:ph type="body" sz="quarter" idx="12"/>
          </p:nvPr>
        </p:nvSpPr>
        <p:spPr>
          <a:xfrm>
            <a:off x="633786" y="3785676"/>
            <a:ext cx="2187007" cy="295912"/>
          </a:xfrm>
        </p:spPr>
        <p:txBody>
          <a:bodyPr/>
          <a:lstStyle/>
          <a:p>
            <a:r>
              <a:rPr lang="fi-FI" sz="1000" dirty="0"/>
              <a:t>Leila Kankainen</a:t>
            </a:r>
            <a:br>
              <a:rPr lang="fi-FI" sz="1000" dirty="0"/>
            </a:br>
            <a:r>
              <a:rPr lang="fi-FI" sz="1000" dirty="0"/>
              <a:t>tulosaluejohtaja PHHYKY/työikäisten palvelut</a:t>
            </a:r>
          </a:p>
        </p:txBody>
      </p:sp>
      <p:sp>
        <p:nvSpPr>
          <p:cNvPr id="7" name="Text Placeholder 6">
            <a:extLst>
              <a:ext uri="{FF2B5EF4-FFF2-40B4-BE49-F238E27FC236}">
                <a16:creationId xmlns:a16="http://schemas.microsoft.com/office/drawing/2014/main" id="{27006A4D-E7A5-7242-8B8C-51E22E30880F}"/>
              </a:ext>
            </a:extLst>
          </p:cNvPr>
          <p:cNvSpPr>
            <a:spLocks noGrp="1"/>
          </p:cNvSpPr>
          <p:nvPr>
            <p:ph type="body" sz="quarter" idx="13"/>
          </p:nvPr>
        </p:nvSpPr>
        <p:spPr>
          <a:xfrm>
            <a:off x="670362" y="4743350"/>
            <a:ext cx="1864175" cy="287512"/>
          </a:xfrm>
        </p:spPr>
        <p:txBody>
          <a:bodyPr/>
          <a:lstStyle/>
          <a:p>
            <a:r>
              <a:rPr lang="fi-FI" sz="1000" dirty="0"/>
              <a:t>Olli Manninen</a:t>
            </a:r>
            <a:br>
              <a:rPr lang="fi-FI" sz="1000" dirty="0"/>
            </a:br>
            <a:r>
              <a:rPr lang="fi-FI" sz="1000" dirty="0"/>
              <a:t>palveluesimies</a:t>
            </a:r>
            <a:br>
              <a:rPr lang="fi-FI" sz="1000" dirty="0"/>
            </a:br>
            <a:r>
              <a:rPr lang="fi-FI" sz="1000" dirty="0"/>
              <a:t>Hämeen TE-toimisto</a:t>
            </a:r>
          </a:p>
        </p:txBody>
      </p:sp>
      <p:sp>
        <p:nvSpPr>
          <p:cNvPr id="8" name="Text Placeholder 7">
            <a:extLst>
              <a:ext uri="{FF2B5EF4-FFF2-40B4-BE49-F238E27FC236}">
                <a16:creationId xmlns:a16="http://schemas.microsoft.com/office/drawing/2014/main" id="{BB46BB86-228F-CC4B-9C75-74A0C97C412D}"/>
              </a:ext>
            </a:extLst>
          </p:cNvPr>
          <p:cNvSpPr>
            <a:spLocks noGrp="1"/>
          </p:cNvSpPr>
          <p:nvPr>
            <p:ph type="body" sz="quarter" idx="14"/>
          </p:nvPr>
        </p:nvSpPr>
        <p:spPr>
          <a:xfrm>
            <a:off x="9841446" y="3822929"/>
            <a:ext cx="1799375" cy="287512"/>
          </a:xfrm>
        </p:spPr>
        <p:txBody>
          <a:bodyPr/>
          <a:lstStyle/>
          <a:p>
            <a:r>
              <a:rPr lang="fi-FI" sz="1000" dirty="0"/>
              <a:t>Marianne Heikkilä</a:t>
            </a:r>
            <a:br>
              <a:rPr lang="fi-FI" sz="1000" dirty="0"/>
            </a:br>
            <a:r>
              <a:rPr lang="fi-FI" sz="1000" dirty="0"/>
              <a:t>toiminnanjohtaja</a:t>
            </a:r>
            <a:br>
              <a:rPr lang="fi-FI" sz="1000" dirty="0"/>
            </a:br>
            <a:r>
              <a:rPr lang="fi-FI" sz="1000" dirty="0"/>
              <a:t>Kaarisilta ry</a:t>
            </a:r>
          </a:p>
        </p:txBody>
      </p:sp>
      <p:sp>
        <p:nvSpPr>
          <p:cNvPr id="9" name="Text Placeholder 8">
            <a:extLst>
              <a:ext uri="{FF2B5EF4-FFF2-40B4-BE49-F238E27FC236}">
                <a16:creationId xmlns:a16="http://schemas.microsoft.com/office/drawing/2014/main" id="{BD16B1EE-8627-B345-A40D-018F217842E2}"/>
              </a:ext>
            </a:extLst>
          </p:cNvPr>
          <p:cNvSpPr>
            <a:spLocks noGrp="1"/>
          </p:cNvSpPr>
          <p:nvPr>
            <p:ph type="body" sz="quarter" idx="15"/>
          </p:nvPr>
        </p:nvSpPr>
        <p:spPr>
          <a:xfrm>
            <a:off x="6666159" y="4855882"/>
            <a:ext cx="2155141" cy="392937"/>
          </a:xfrm>
        </p:spPr>
        <p:txBody>
          <a:bodyPr/>
          <a:lstStyle/>
          <a:p>
            <a:r>
              <a:rPr lang="fi-FI" sz="1000" dirty="0"/>
              <a:t>Niina Töyrylä</a:t>
            </a:r>
            <a:br>
              <a:rPr lang="fi-FI" sz="1000" dirty="0"/>
            </a:br>
            <a:r>
              <a:rPr lang="fi-FI" sz="1000" dirty="0"/>
              <a:t>vs. toiminnanjohtaja</a:t>
            </a:r>
            <a:br>
              <a:rPr lang="fi-FI" sz="1000" dirty="0"/>
            </a:br>
            <a:r>
              <a:rPr lang="fi-FI" sz="1000" dirty="0"/>
              <a:t>Lahden seudun kehitysvammaisten tuki ry </a:t>
            </a:r>
          </a:p>
          <a:p>
            <a:br>
              <a:rPr lang="fi-FI" sz="1000" dirty="0"/>
            </a:br>
            <a:endParaRPr lang="fi-FI" sz="1000" dirty="0"/>
          </a:p>
        </p:txBody>
      </p:sp>
      <p:sp>
        <p:nvSpPr>
          <p:cNvPr id="10" name="Text Placeholder 9">
            <a:extLst>
              <a:ext uri="{FF2B5EF4-FFF2-40B4-BE49-F238E27FC236}">
                <a16:creationId xmlns:a16="http://schemas.microsoft.com/office/drawing/2014/main" id="{A7A40B08-702E-3040-BE20-8D7C1DFB9710}"/>
              </a:ext>
            </a:extLst>
          </p:cNvPr>
          <p:cNvSpPr>
            <a:spLocks noGrp="1"/>
          </p:cNvSpPr>
          <p:nvPr>
            <p:ph type="body" sz="quarter" idx="16"/>
          </p:nvPr>
        </p:nvSpPr>
        <p:spPr>
          <a:xfrm>
            <a:off x="670362" y="5532084"/>
            <a:ext cx="2187007" cy="392937"/>
          </a:xfrm>
        </p:spPr>
        <p:txBody>
          <a:bodyPr/>
          <a:lstStyle/>
          <a:p>
            <a:r>
              <a:rPr lang="fi-FI" sz="1000" dirty="0"/>
              <a:t>Kirsi Kuusinen-James</a:t>
            </a:r>
            <a:br>
              <a:rPr lang="fi-FI" sz="1000" dirty="0"/>
            </a:br>
            <a:r>
              <a:rPr lang="fi-FI" sz="1000" dirty="0"/>
              <a:t>johtaja</a:t>
            </a:r>
            <a:br>
              <a:rPr lang="fi-FI" sz="1000" dirty="0"/>
            </a:br>
            <a:r>
              <a:rPr lang="fi-FI" sz="1000" dirty="0"/>
              <a:t>Sosiaalialan osaamiskeskus Verso</a:t>
            </a:r>
          </a:p>
        </p:txBody>
      </p:sp>
      <p:sp>
        <p:nvSpPr>
          <p:cNvPr id="11" name="Text Placeholder 10">
            <a:extLst>
              <a:ext uri="{FF2B5EF4-FFF2-40B4-BE49-F238E27FC236}">
                <a16:creationId xmlns:a16="http://schemas.microsoft.com/office/drawing/2014/main" id="{D33792B8-DE58-9E40-82DF-85307E49532F}"/>
              </a:ext>
            </a:extLst>
          </p:cNvPr>
          <p:cNvSpPr>
            <a:spLocks noGrp="1"/>
          </p:cNvSpPr>
          <p:nvPr>
            <p:ph type="body" sz="quarter" idx="17"/>
          </p:nvPr>
        </p:nvSpPr>
        <p:spPr>
          <a:xfrm>
            <a:off x="588498" y="2728493"/>
            <a:ext cx="1997178" cy="935708"/>
          </a:xfrm>
        </p:spPr>
        <p:txBody>
          <a:bodyPr/>
          <a:lstStyle/>
          <a:p>
            <a:r>
              <a:rPr lang="fi-FI" sz="1000" dirty="0"/>
              <a:t>Seppo </a:t>
            </a:r>
            <a:r>
              <a:rPr lang="fi-FI" sz="1000" dirty="0" err="1"/>
              <a:t>Huldén</a:t>
            </a:r>
            <a:br>
              <a:rPr lang="fi-FI" sz="1000" dirty="0"/>
            </a:br>
            <a:r>
              <a:rPr lang="fi-FI" sz="1000" dirty="0"/>
              <a:t>Päijät-Hämeen maakunta- ja soteuudistuksenmuutosjohtaja</a:t>
            </a:r>
            <a:br>
              <a:rPr lang="fi-FI" sz="1000" dirty="0"/>
            </a:br>
            <a:endParaRPr lang="fi-FI" sz="1000" dirty="0"/>
          </a:p>
        </p:txBody>
      </p:sp>
      <p:sp>
        <p:nvSpPr>
          <p:cNvPr id="12" name="Text Placeholder 11">
            <a:extLst>
              <a:ext uri="{FF2B5EF4-FFF2-40B4-BE49-F238E27FC236}">
                <a16:creationId xmlns:a16="http://schemas.microsoft.com/office/drawing/2014/main" id="{90A4581A-1366-A54E-9F7B-D82D6C8C9368}"/>
              </a:ext>
            </a:extLst>
          </p:cNvPr>
          <p:cNvSpPr>
            <a:spLocks noGrp="1"/>
          </p:cNvSpPr>
          <p:nvPr>
            <p:ph type="body" sz="quarter" idx="18"/>
          </p:nvPr>
        </p:nvSpPr>
        <p:spPr>
          <a:xfrm>
            <a:off x="9841446" y="2695734"/>
            <a:ext cx="1997178" cy="555971"/>
          </a:xfrm>
        </p:spPr>
        <p:txBody>
          <a:bodyPr/>
          <a:lstStyle/>
          <a:p>
            <a:r>
              <a:rPr lang="fi-FI" sz="1000" dirty="0"/>
              <a:t>Pirkko Valtanen</a:t>
            </a:r>
            <a:br>
              <a:rPr lang="fi-FI" sz="1000" dirty="0"/>
            </a:br>
            <a:r>
              <a:rPr lang="fi-FI" sz="1000" dirty="0"/>
              <a:t>tulosaluejohtaja PHHYKY/vammaispalvelut</a:t>
            </a:r>
          </a:p>
        </p:txBody>
      </p:sp>
      <p:sp>
        <p:nvSpPr>
          <p:cNvPr id="13" name="Text Placeholder 12">
            <a:extLst>
              <a:ext uri="{FF2B5EF4-FFF2-40B4-BE49-F238E27FC236}">
                <a16:creationId xmlns:a16="http://schemas.microsoft.com/office/drawing/2014/main" id="{A6563212-57AF-1849-82C9-682060319377}"/>
              </a:ext>
            </a:extLst>
          </p:cNvPr>
          <p:cNvSpPr>
            <a:spLocks noGrp="1"/>
          </p:cNvSpPr>
          <p:nvPr>
            <p:ph type="body" sz="quarter" idx="19"/>
          </p:nvPr>
        </p:nvSpPr>
        <p:spPr>
          <a:xfrm>
            <a:off x="3369647" y="2731677"/>
            <a:ext cx="1666312" cy="583499"/>
          </a:xfrm>
        </p:spPr>
        <p:txBody>
          <a:bodyPr/>
          <a:lstStyle/>
          <a:p>
            <a:r>
              <a:rPr lang="fi-FI" sz="1000" dirty="0"/>
              <a:t>Eveliina Pöyhönen</a:t>
            </a:r>
            <a:br>
              <a:rPr lang="fi-FI" sz="1000" dirty="0"/>
            </a:br>
            <a:r>
              <a:rPr lang="fi-FI" sz="1000" dirty="0"/>
              <a:t>sosiaalineuvos</a:t>
            </a:r>
            <a:br>
              <a:rPr lang="fi-FI" sz="1000" dirty="0"/>
            </a:br>
            <a:r>
              <a:rPr lang="fi-FI" sz="1000" dirty="0"/>
              <a:t>STM</a:t>
            </a:r>
          </a:p>
        </p:txBody>
      </p:sp>
      <p:sp>
        <p:nvSpPr>
          <p:cNvPr id="2" name="Tekstiruutu 1">
            <a:extLst>
              <a:ext uri="{FF2B5EF4-FFF2-40B4-BE49-F238E27FC236}">
                <a16:creationId xmlns:a16="http://schemas.microsoft.com/office/drawing/2014/main" id="{1645C2A7-FD3F-477B-A233-9D17C30995AC}"/>
              </a:ext>
            </a:extLst>
          </p:cNvPr>
          <p:cNvSpPr txBox="1"/>
          <p:nvPr/>
        </p:nvSpPr>
        <p:spPr>
          <a:xfrm>
            <a:off x="108059" y="60954"/>
            <a:ext cx="9337963" cy="1077218"/>
          </a:xfrm>
          <a:prstGeom prst="rect">
            <a:avLst/>
          </a:prstGeom>
          <a:noFill/>
        </p:spPr>
        <p:txBody>
          <a:bodyPr wrap="square" rtlCol="0">
            <a:spAutoFit/>
          </a:bodyPr>
          <a:lstStyle/>
          <a:p>
            <a:endParaRPr lang="fi-FI" sz="3200" dirty="0">
              <a:latin typeface="Arial" panose="020B0604020202020204" pitchFamily="34" charset="0"/>
              <a:cs typeface="Arial" panose="020B0604020202020204" pitchFamily="34" charset="0"/>
            </a:endParaRPr>
          </a:p>
          <a:p>
            <a:r>
              <a:rPr lang="fi-FI" sz="3200" dirty="0">
                <a:solidFill>
                  <a:schemeClr val="bg1"/>
                </a:solidFill>
                <a:latin typeface="Arial" panose="020B0604020202020204" pitchFamily="34" charset="0"/>
                <a:cs typeface="Arial" panose="020B0604020202020204" pitchFamily="34" charset="0"/>
              </a:rPr>
              <a:t>Konsensussopimuksen osapuolten sitoumus</a:t>
            </a:r>
          </a:p>
        </p:txBody>
      </p:sp>
      <p:sp>
        <p:nvSpPr>
          <p:cNvPr id="15" name="Text Placeholder 11">
            <a:extLst>
              <a:ext uri="{FF2B5EF4-FFF2-40B4-BE49-F238E27FC236}">
                <a16:creationId xmlns:a16="http://schemas.microsoft.com/office/drawing/2014/main" id="{C9B2EAB3-23DD-4775-B2D7-FB3FA1B40877}"/>
              </a:ext>
            </a:extLst>
          </p:cNvPr>
          <p:cNvSpPr txBox="1">
            <a:spLocks/>
          </p:cNvSpPr>
          <p:nvPr/>
        </p:nvSpPr>
        <p:spPr>
          <a:xfrm>
            <a:off x="6666159" y="2695734"/>
            <a:ext cx="1997178" cy="5559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00" dirty="0"/>
              <a:t>Mika Forsberg </a:t>
            </a:r>
            <a:br>
              <a:rPr lang="fi-FI" sz="1000" dirty="0"/>
            </a:br>
            <a:r>
              <a:rPr lang="fi-FI" sz="1000" dirty="0"/>
              <a:t>tulosaluejohtaja PHHYKY/vammaispalvelut</a:t>
            </a:r>
          </a:p>
        </p:txBody>
      </p:sp>
      <p:sp>
        <p:nvSpPr>
          <p:cNvPr id="16" name="Text Placeholder 11">
            <a:extLst>
              <a:ext uri="{FF2B5EF4-FFF2-40B4-BE49-F238E27FC236}">
                <a16:creationId xmlns:a16="http://schemas.microsoft.com/office/drawing/2014/main" id="{30D2B2EC-3D32-40D9-8382-0CB90AEE9598}"/>
              </a:ext>
            </a:extLst>
          </p:cNvPr>
          <p:cNvSpPr txBox="1">
            <a:spLocks/>
          </p:cNvSpPr>
          <p:nvPr/>
        </p:nvSpPr>
        <p:spPr>
          <a:xfrm>
            <a:off x="3369646" y="5529590"/>
            <a:ext cx="2295863" cy="5559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00" dirty="0"/>
              <a:t>Laura Silvennoinen</a:t>
            </a:r>
            <a:br>
              <a:rPr lang="fi-FI" sz="1000" dirty="0"/>
            </a:br>
            <a:r>
              <a:rPr lang="fi-FI" sz="1000" dirty="0"/>
              <a:t>palveluesimies</a:t>
            </a:r>
            <a:br>
              <a:rPr lang="fi-FI" sz="1000" dirty="0"/>
            </a:br>
            <a:r>
              <a:rPr lang="fi-FI" sz="1000" dirty="0"/>
              <a:t>Heinolan kaupunki/vammaispalvelut</a:t>
            </a:r>
          </a:p>
        </p:txBody>
      </p:sp>
      <p:sp>
        <p:nvSpPr>
          <p:cNvPr id="17" name="Text Placeholder 11">
            <a:extLst>
              <a:ext uri="{FF2B5EF4-FFF2-40B4-BE49-F238E27FC236}">
                <a16:creationId xmlns:a16="http://schemas.microsoft.com/office/drawing/2014/main" id="{E626634D-FA9C-407A-8F23-AC6F71C92350}"/>
              </a:ext>
            </a:extLst>
          </p:cNvPr>
          <p:cNvSpPr txBox="1">
            <a:spLocks/>
          </p:cNvSpPr>
          <p:nvPr/>
        </p:nvSpPr>
        <p:spPr>
          <a:xfrm>
            <a:off x="3369647" y="4752876"/>
            <a:ext cx="2187007" cy="5559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00" dirty="0"/>
              <a:t>Mats Enberg </a:t>
            </a:r>
            <a:br>
              <a:rPr lang="fi-FI" sz="1000" dirty="0"/>
            </a:br>
            <a:r>
              <a:rPr lang="fi-FI" sz="1000" dirty="0"/>
              <a:t>ratkaisukeskuspäällikkö</a:t>
            </a:r>
            <a:br>
              <a:rPr lang="fi-FI" sz="1000" dirty="0"/>
            </a:br>
            <a:r>
              <a:rPr lang="fi-FI" sz="1000" dirty="0"/>
              <a:t>Kela</a:t>
            </a:r>
          </a:p>
        </p:txBody>
      </p:sp>
      <p:sp>
        <p:nvSpPr>
          <p:cNvPr id="19" name="Text Placeholder 7">
            <a:extLst>
              <a:ext uri="{FF2B5EF4-FFF2-40B4-BE49-F238E27FC236}">
                <a16:creationId xmlns:a16="http://schemas.microsoft.com/office/drawing/2014/main" id="{01FC3F13-49B8-4075-9ADC-5DF8B81BBE97}"/>
              </a:ext>
            </a:extLst>
          </p:cNvPr>
          <p:cNvSpPr txBox="1">
            <a:spLocks/>
          </p:cNvSpPr>
          <p:nvPr/>
        </p:nvSpPr>
        <p:spPr>
          <a:xfrm>
            <a:off x="6666159" y="3820451"/>
            <a:ext cx="1799375" cy="2875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00" dirty="0"/>
              <a:t>Petteri Ora</a:t>
            </a:r>
            <a:br>
              <a:rPr lang="fi-FI" sz="1000" dirty="0"/>
            </a:br>
            <a:r>
              <a:rPr lang="fi-FI" sz="1000" dirty="0"/>
              <a:t>kehitysjohtaja</a:t>
            </a:r>
            <a:br>
              <a:rPr lang="fi-FI" sz="1000" dirty="0"/>
            </a:br>
            <a:r>
              <a:rPr lang="fi-FI" sz="1000" dirty="0" err="1"/>
              <a:t>Kiipulasäätiö</a:t>
            </a:r>
            <a:endParaRPr lang="fi-FI" sz="1000" dirty="0"/>
          </a:p>
        </p:txBody>
      </p:sp>
      <p:sp>
        <p:nvSpPr>
          <p:cNvPr id="20" name="Text Placeholder 7">
            <a:extLst>
              <a:ext uri="{FF2B5EF4-FFF2-40B4-BE49-F238E27FC236}">
                <a16:creationId xmlns:a16="http://schemas.microsoft.com/office/drawing/2014/main" id="{095F2AD5-7DF9-432C-BE77-17ABF79FB0E6}"/>
              </a:ext>
            </a:extLst>
          </p:cNvPr>
          <p:cNvSpPr txBox="1">
            <a:spLocks/>
          </p:cNvSpPr>
          <p:nvPr/>
        </p:nvSpPr>
        <p:spPr>
          <a:xfrm>
            <a:off x="3369647" y="3785676"/>
            <a:ext cx="1997178" cy="33425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00" dirty="0"/>
              <a:t>Elina Antikainen</a:t>
            </a:r>
            <a:br>
              <a:rPr lang="fi-FI" sz="1000" dirty="0"/>
            </a:br>
            <a:r>
              <a:rPr lang="fi-FI" sz="1000" dirty="0"/>
              <a:t>palveluesimies</a:t>
            </a:r>
            <a:br>
              <a:rPr lang="fi-FI" sz="1000" dirty="0"/>
            </a:br>
            <a:r>
              <a:rPr lang="fi-FI" sz="1000" dirty="0"/>
              <a:t>PHHYKY/vammaispalvelut</a:t>
            </a:r>
          </a:p>
        </p:txBody>
      </p:sp>
      <p:sp>
        <p:nvSpPr>
          <p:cNvPr id="3" name="Suorakulmio 2">
            <a:extLst>
              <a:ext uri="{FF2B5EF4-FFF2-40B4-BE49-F238E27FC236}">
                <a16:creationId xmlns:a16="http://schemas.microsoft.com/office/drawing/2014/main" id="{FF47520D-D23C-4DAA-BA4E-2DF950C2AD0E}"/>
              </a:ext>
            </a:extLst>
          </p:cNvPr>
          <p:cNvSpPr/>
          <p:nvPr/>
        </p:nvSpPr>
        <p:spPr>
          <a:xfrm>
            <a:off x="9926002" y="4743350"/>
            <a:ext cx="914033" cy="553998"/>
          </a:xfrm>
          <a:prstGeom prst="rect">
            <a:avLst/>
          </a:prstGeom>
        </p:spPr>
        <p:txBody>
          <a:bodyPr wrap="none">
            <a:spAutoFit/>
          </a:bodyPr>
          <a:lstStyle/>
          <a:p>
            <a:r>
              <a:rPr lang="fi-FI" sz="1000" dirty="0">
                <a:latin typeface="Arial" panose="020B0604020202020204" pitchFamily="34" charset="0"/>
                <a:cs typeface="Arial" panose="020B0604020202020204" pitchFamily="34" charset="0"/>
              </a:rPr>
              <a:t>Juha Mettälä</a:t>
            </a:r>
            <a:br>
              <a:rPr lang="fi-FI" sz="1000" dirty="0">
                <a:latin typeface="Arial" panose="020B0604020202020204" pitchFamily="34" charset="0"/>
                <a:cs typeface="Arial" panose="020B0604020202020204" pitchFamily="34" charset="0"/>
              </a:rPr>
            </a:br>
            <a:r>
              <a:rPr lang="fi-FI" sz="1000" dirty="0">
                <a:latin typeface="Arial" panose="020B0604020202020204" pitchFamily="34" charset="0"/>
                <a:cs typeface="Arial" panose="020B0604020202020204" pitchFamily="34" charset="0"/>
              </a:rPr>
              <a:t>johtaja</a:t>
            </a:r>
            <a:br>
              <a:rPr lang="fi-FI" sz="1000" dirty="0">
                <a:latin typeface="Arial" panose="020B0604020202020204" pitchFamily="34" charset="0"/>
                <a:cs typeface="Arial" panose="020B0604020202020204" pitchFamily="34" charset="0"/>
              </a:rPr>
            </a:br>
            <a:r>
              <a:rPr lang="fi-FI" sz="1000" dirty="0">
                <a:latin typeface="Arial" panose="020B0604020202020204" pitchFamily="34" charset="0"/>
                <a:cs typeface="Arial" panose="020B0604020202020204" pitchFamily="34" charset="0"/>
              </a:rPr>
              <a:t>Avainsäätiö</a:t>
            </a:r>
          </a:p>
        </p:txBody>
      </p:sp>
    </p:spTree>
    <p:extLst>
      <p:ext uri="{BB962C8B-B14F-4D97-AF65-F5344CB8AC3E}">
        <p14:creationId xmlns:p14="http://schemas.microsoft.com/office/powerpoint/2010/main" val="340186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ACDFE1-5389-DC4A-850F-F6660F1AC620}"/>
              </a:ext>
            </a:extLst>
          </p:cNvPr>
          <p:cNvSpPr>
            <a:spLocks noGrp="1"/>
          </p:cNvSpPr>
          <p:nvPr>
            <p:ph type="body" sz="quarter" idx="11"/>
          </p:nvPr>
        </p:nvSpPr>
        <p:spPr/>
        <p:txBody>
          <a:bodyPr/>
          <a:lstStyle/>
          <a:p>
            <a:r>
              <a:rPr lang="fi-FI" dirty="0"/>
              <a:t>1. Alueellinen monialainen yhteistyöfoorumi - </a:t>
            </a:r>
          </a:p>
          <a:p>
            <a:r>
              <a:rPr lang="fi-FI" dirty="0" err="1"/>
              <a:t>Päheet</a:t>
            </a:r>
            <a:r>
              <a:rPr lang="fi-FI" dirty="0"/>
              <a:t> verkostot</a:t>
            </a:r>
          </a:p>
        </p:txBody>
      </p:sp>
    </p:spTree>
    <p:extLst>
      <p:ext uri="{BB962C8B-B14F-4D97-AF65-F5344CB8AC3E}">
        <p14:creationId xmlns:p14="http://schemas.microsoft.com/office/powerpoint/2010/main" val="1075829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69F039-4354-024B-8BD8-F8B369E4D8C5}"/>
              </a:ext>
            </a:extLst>
          </p:cNvPr>
          <p:cNvSpPr>
            <a:spLocks noGrp="1"/>
          </p:cNvSpPr>
          <p:nvPr>
            <p:ph type="body" sz="quarter" idx="11"/>
          </p:nvPr>
        </p:nvSpPr>
        <p:spPr/>
        <p:txBody>
          <a:bodyPr/>
          <a:lstStyle/>
          <a:p>
            <a:r>
              <a:rPr lang="fi-FI" dirty="0"/>
              <a:t>Verkoston tavoitteita</a:t>
            </a:r>
          </a:p>
        </p:txBody>
      </p:sp>
      <p:sp>
        <p:nvSpPr>
          <p:cNvPr id="5" name="Text Placeholder 4">
            <a:extLst>
              <a:ext uri="{FF2B5EF4-FFF2-40B4-BE49-F238E27FC236}">
                <a16:creationId xmlns:a16="http://schemas.microsoft.com/office/drawing/2014/main" id="{A879800B-D476-5B4D-AF16-156143056C88}"/>
              </a:ext>
            </a:extLst>
          </p:cNvPr>
          <p:cNvSpPr>
            <a:spLocks noGrp="1"/>
          </p:cNvSpPr>
          <p:nvPr>
            <p:ph type="body" sz="quarter" idx="12"/>
          </p:nvPr>
        </p:nvSpPr>
        <p:spPr/>
        <p:txBody>
          <a:bodyPr/>
          <a:lstStyle/>
          <a:p>
            <a:r>
              <a:rPr lang="fi-FI" dirty="0"/>
              <a:t>Erityistä tukea työllistymisessä, opiskelussa tai osallisuutta tukevissa toiminnoissa tarvitseva henkilö kaipaa usein eri ammattilaisten apua ja ohjausta. Yksilöllistä tukea järjestettäessä ei aina osata hyödyntää laajaa ammattilaisten toimijakenttää. Tähän tarkoitukseen on koottu yhteistyöverkosto Päijät-Hämeen alueelle. </a:t>
            </a:r>
          </a:p>
          <a:p>
            <a:endParaRPr lang="fi-FI" dirty="0"/>
          </a:p>
          <a:p>
            <a:r>
              <a:rPr lang="fi-FI" dirty="0"/>
              <a:t>Verkostoon kuuluu aloitusvaiheessa toimijoita seuraavilta toimijatahoilta; kasvupalvelut, sivistystoimi (perusopetus), ammattioppilaitokset, Päijät-Hämeen hyvinvointikuntayhtymän </a:t>
            </a:r>
            <a:r>
              <a:rPr lang="fi-FI" dirty="0" err="1"/>
              <a:t>sotetoimijoita</a:t>
            </a:r>
            <a:r>
              <a:rPr lang="fi-FI" dirty="0"/>
              <a:t> sekä kolmannen sektorin toimijoita. Osa verkoston toimijoista eivät ole tämän sopimuksen allekirjoittajia, mutta ovat sitoutuneet kyseiseen yhteistyöhön. </a:t>
            </a:r>
          </a:p>
          <a:p>
            <a:pPr lvl="0"/>
            <a:endParaRPr lang="fi-FI" dirty="0">
              <a:solidFill>
                <a:schemeClr val="tx2">
                  <a:lumMod val="40000"/>
                  <a:lumOff val="60000"/>
                </a:schemeClr>
              </a:solidFill>
            </a:endParaRPr>
          </a:p>
          <a:p>
            <a:pPr marL="285750" lvl="0" indent="-285750">
              <a:buFont typeface="Wingdings" panose="05000000000000000000" pitchFamily="2" charset="2"/>
              <a:buChar char="ü"/>
            </a:pPr>
            <a:r>
              <a:rPr lang="fi-FI" dirty="0"/>
              <a:t>Lisätä ammattilaisten yhteistyötä siten, että opiskelijat, joilla on erityistä tuen tarvetta löytävät sujuvammin paikkansa työelämästä tai osallisuutta tukevista palveluista opintojen jälkeen</a:t>
            </a:r>
          </a:p>
          <a:p>
            <a:pPr marL="285750" lvl="0" indent="-285750">
              <a:buFont typeface="Wingdings" panose="05000000000000000000" pitchFamily="2" charset="2"/>
              <a:buChar char="ü"/>
            </a:pPr>
            <a:r>
              <a:rPr lang="fi-FI" dirty="0"/>
              <a:t>Lisätä tietoa alueen mahdollisuuksista asiakkaiden tuen tarpeiden järjestämisessä</a:t>
            </a:r>
          </a:p>
          <a:p>
            <a:pPr marL="285750" lvl="0" indent="-285750">
              <a:buFont typeface="Wingdings" panose="05000000000000000000" pitchFamily="2" charset="2"/>
              <a:buChar char="ü"/>
            </a:pPr>
            <a:r>
              <a:rPr lang="fi-FI" dirty="0"/>
              <a:t>Vahvistaa sellaisia toimintatapoja, joilla voidaan ehkäistä opintojen keskeyttämistä</a:t>
            </a:r>
          </a:p>
          <a:p>
            <a:pPr marL="285750" lvl="0" indent="-285750">
              <a:buFont typeface="Wingdings" panose="05000000000000000000" pitchFamily="2" charset="2"/>
              <a:buChar char="ü"/>
            </a:pPr>
            <a:r>
              <a:rPr lang="fi-FI" dirty="0"/>
              <a:t>Lisätä oman työn näkyväksi tekemistä muille toimijoille ja helpottaa yhteydenottoja yli toimialojen</a:t>
            </a:r>
          </a:p>
          <a:p>
            <a:pPr marL="285750" indent="-285750">
              <a:buFont typeface="Wingdings" panose="05000000000000000000" pitchFamily="2" charset="2"/>
              <a:buChar char="ü"/>
            </a:pPr>
            <a:r>
              <a:rPr lang="fi-FI" dirty="0"/>
              <a:t>Verkoston lähtökohtana on kehittäminen ja innovointi </a:t>
            </a:r>
          </a:p>
          <a:p>
            <a:endParaRPr lang="fi-FI" dirty="0"/>
          </a:p>
        </p:txBody>
      </p:sp>
      <p:sp>
        <p:nvSpPr>
          <p:cNvPr id="6" name="Content Placeholder 5">
            <a:extLst>
              <a:ext uri="{FF2B5EF4-FFF2-40B4-BE49-F238E27FC236}">
                <a16:creationId xmlns:a16="http://schemas.microsoft.com/office/drawing/2014/main" id="{3F3F3CFC-1986-A04B-953F-0C2CCA3ACC60}"/>
              </a:ext>
            </a:extLst>
          </p:cNvPr>
          <p:cNvSpPr>
            <a:spLocks noGrp="1"/>
          </p:cNvSpPr>
          <p:nvPr>
            <p:ph sz="quarter" idx="13"/>
          </p:nvPr>
        </p:nvSpPr>
        <p:spPr>
          <a:xfrm>
            <a:off x="1581836" y="93292"/>
            <a:ext cx="9028327" cy="816863"/>
          </a:xfrm>
        </p:spPr>
        <p:txBody>
          <a:bodyPr>
            <a:normAutofit fontScale="85000" lnSpcReduction="20000"/>
          </a:bodyPr>
          <a:lstStyle/>
          <a:p>
            <a:r>
              <a:rPr lang="fi-FI" dirty="0"/>
              <a:t>Sovittava asia: 1. Monialainen yhteistyöfoorumi - </a:t>
            </a:r>
          </a:p>
          <a:p>
            <a:r>
              <a:rPr lang="fi-FI" dirty="0" err="1"/>
              <a:t>Päheet</a:t>
            </a:r>
            <a:r>
              <a:rPr lang="fi-FI" dirty="0"/>
              <a:t> verkostot</a:t>
            </a:r>
          </a:p>
          <a:p>
            <a:endParaRPr lang="fi-FI" dirty="0"/>
          </a:p>
        </p:txBody>
      </p:sp>
    </p:spTree>
    <p:extLst>
      <p:ext uri="{BB962C8B-B14F-4D97-AF65-F5344CB8AC3E}">
        <p14:creationId xmlns:p14="http://schemas.microsoft.com/office/powerpoint/2010/main" val="644894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2FC6AF-688B-1A4F-8019-3DFF7733696E}"/>
              </a:ext>
            </a:extLst>
          </p:cNvPr>
          <p:cNvSpPr>
            <a:spLocks noGrp="1"/>
          </p:cNvSpPr>
          <p:nvPr>
            <p:ph type="body" sz="quarter" idx="11"/>
          </p:nvPr>
        </p:nvSpPr>
        <p:spPr/>
        <p:txBody>
          <a:bodyPr/>
          <a:lstStyle/>
          <a:p>
            <a:r>
              <a:rPr lang="fi-FI" dirty="0" err="1"/>
              <a:t>Päheet</a:t>
            </a:r>
            <a:r>
              <a:rPr lang="fi-FI" dirty="0"/>
              <a:t> verkostot -osallistujat</a:t>
            </a:r>
          </a:p>
        </p:txBody>
      </p:sp>
      <p:sp>
        <p:nvSpPr>
          <p:cNvPr id="4" name="Text Placeholder 3">
            <a:extLst>
              <a:ext uri="{FF2B5EF4-FFF2-40B4-BE49-F238E27FC236}">
                <a16:creationId xmlns:a16="http://schemas.microsoft.com/office/drawing/2014/main" id="{969C5927-43A4-2448-93D5-B99B153A8913}"/>
              </a:ext>
            </a:extLst>
          </p:cNvPr>
          <p:cNvSpPr>
            <a:spLocks noGrp="1"/>
          </p:cNvSpPr>
          <p:nvPr>
            <p:ph type="body" sz="quarter" idx="12"/>
          </p:nvPr>
        </p:nvSpPr>
        <p:spPr/>
        <p:txBody>
          <a:bodyPr/>
          <a:lstStyle/>
          <a:p>
            <a:pPr marL="285750" indent="-285750">
              <a:buFont typeface="Arial" panose="020B0604020202020204" pitchFamily="34" charset="0"/>
              <a:buChar char="•"/>
              <a:tabLst>
                <a:tab pos="1065212" algn="l"/>
                <a:tab pos="1350962" algn="l"/>
                <a:tab pos="2238375" algn="l"/>
                <a:tab pos="2573337" algn="l"/>
                <a:tab pos="2997200" algn="l"/>
                <a:tab pos="3981450" algn="l"/>
                <a:tab pos="4552950" algn="l"/>
                <a:tab pos="5517895" algn="l"/>
                <a:tab pos="6306883" algn="l"/>
                <a:tab pos="7233983" algn="l"/>
                <a:tab pos="7460995" algn="l"/>
                <a:tab pos="7903908" algn="l"/>
                <a:tab pos="8426195" algn="l"/>
              </a:tabLst>
            </a:pPr>
            <a:r>
              <a:rPr lang="fi-FI" dirty="0" err="1">
                <a:latin typeface="Arial" pitchFamily="18" charset="0"/>
              </a:rPr>
              <a:t>Kiipulasäätiö</a:t>
            </a:r>
            <a:r>
              <a:rPr lang="fi-FI" dirty="0">
                <a:latin typeface="Arial" pitchFamily="18" charset="0"/>
              </a:rPr>
              <a:t>					</a:t>
            </a:r>
          </a:p>
          <a:p>
            <a:pPr marL="285750" indent="-285750">
              <a:buFont typeface="Arial" panose="020B0604020202020204" pitchFamily="34" charset="0"/>
              <a:buChar char="•"/>
              <a:tabLst>
                <a:tab pos="1065212" algn="l"/>
                <a:tab pos="1350962" algn="l"/>
                <a:tab pos="2238375" algn="l"/>
                <a:tab pos="2573337" algn="l"/>
                <a:tab pos="2997200" algn="l"/>
                <a:tab pos="3981450" algn="l"/>
                <a:tab pos="4552950" algn="l"/>
                <a:tab pos="5517895" algn="l"/>
                <a:tab pos="6306883" algn="l"/>
                <a:tab pos="7233983" algn="l"/>
                <a:tab pos="7460995" algn="l"/>
                <a:tab pos="7903908" algn="l"/>
                <a:tab pos="8426195" algn="l"/>
              </a:tabLst>
            </a:pPr>
            <a:r>
              <a:rPr lang="fi-FI" dirty="0">
                <a:latin typeface="Arial" pitchFamily="18" charset="0"/>
              </a:rPr>
              <a:t>Avainsäätiö</a:t>
            </a:r>
          </a:p>
          <a:p>
            <a:pPr marL="285750" indent="-285750">
              <a:buFont typeface="Arial" panose="020B0604020202020204" pitchFamily="34" charset="0"/>
              <a:buChar char="•"/>
              <a:tabLst>
                <a:tab pos="1065212" algn="l"/>
                <a:tab pos="1350962" algn="l"/>
                <a:tab pos="2238375" algn="l"/>
                <a:tab pos="2573337" algn="l"/>
                <a:tab pos="2997200" algn="l"/>
                <a:tab pos="3981450" algn="l"/>
                <a:tab pos="4552950" algn="l"/>
                <a:tab pos="5517895" algn="l"/>
                <a:tab pos="6306883" algn="l"/>
                <a:tab pos="7233983" algn="l"/>
                <a:tab pos="7460995" algn="l"/>
                <a:tab pos="7903908" algn="l"/>
                <a:tab pos="8426195" algn="l"/>
              </a:tabLst>
            </a:pPr>
            <a:r>
              <a:rPr lang="fi-FI" dirty="0">
                <a:latin typeface="Arial" pitchFamily="18" charset="0"/>
              </a:rPr>
              <a:t>Kaarisilta	ry				</a:t>
            </a:r>
          </a:p>
          <a:p>
            <a:pPr marL="285750" indent="-285750">
              <a:buFont typeface="Arial" panose="020B0604020202020204" pitchFamily="34" charset="0"/>
              <a:buChar char="•"/>
              <a:tabLst>
                <a:tab pos="1065212" algn="l"/>
                <a:tab pos="1350962" algn="l"/>
                <a:tab pos="2238375" algn="l"/>
                <a:tab pos="2573337" algn="l"/>
                <a:tab pos="2997200" algn="l"/>
                <a:tab pos="3981450" algn="l"/>
                <a:tab pos="4552950" algn="l"/>
                <a:tab pos="5517895" algn="l"/>
                <a:tab pos="6306883" algn="l"/>
                <a:tab pos="7233983" algn="l"/>
                <a:tab pos="7460995" algn="l"/>
                <a:tab pos="7903908" algn="l"/>
                <a:tab pos="8426195" algn="l"/>
              </a:tabLst>
            </a:pPr>
            <a:r>
              <a:rPr lang="fi-FI" dirty="0">
                <a:latin typeface="Arial" pitchFamily="18" charset="0"/>
              </a:rPr>
              <a:t>Hämeen </a:t>
            </a:r>
            <a:r>
              <a:rPr lang="fi-FI" dirty="0" err="1">
                <a:latin typeface="Arial" pitchFamily="18" charset="0"/>
              </a:rPr>
              <a:t>TE-toimisto</a:t>
            </a:r>
            <a:r>
              <a:rPr lang="fi-FI" dirty="0">
                <a:latin typeface="Arial" pitchFamily="18" charset="0"/>
              </a:rPr>
              <a:t> </a:t>
            </a:r>
          </a:p>
          <a:p>
            <a:pPr marL="285750" indent="-285750">
              <a:buFont typeface="Arial" panose="020B0604020202020204" pitchFamily="34" charset="0"/>
              <a:buChar char="•"/>
              <a:tabLst>
                <a:tab pos="1065212" algn="l"/>
                <a:tab pos="1350962" algn="l"/>
                <a:tab pos="2238375" algn="l"/>
                <a:tab pos="2573337" algn="l"/>
                <a:tab pos="2997200" algn="l"/>
                <a:tab pos="3981450" algn="l"/>
                <a:tab pos="4552950" algn="l"/>
                <a:tab pos="5517895" algn="l"/>
                <a:tab pos="6306883" algn="l"/>
                <a:tab pos="7233983" algn="l"/>
                <a:tab pos="7460995" algn="l"/>
                <a:tab pos="7903908" algn="l"/>
                <a:tab pos="8426195" algn="l"/>
              </a:tabLst>
            </a:pPr>
            <a:r>
              <a:rPr lang="fi-FI" dirty="0">
                <a:latin typeface="Arial" pitchFamily="18" charset="0"/>
              </a:rPr>
              <a:t>Koulutuskeskus Salpaus		</a:t>
            </a:r>
          </a:p>
          <a:p>
            <a:pPr marL="285750" indent="-285750">
              <a:buFont typeface="Arial" panose="020B0604020202020204" pitchFamily="34" charset="0"/>
              <a:buChar char="•"/>
              <a:tabLst>
                <a:tab pos="1065212" algn="l"/>
                <a:tab pos="1350962" algn="l"/>
                <a:tab pos="2238375" algn="l"/>
                <a:tab pos="2573337" algn="l"/>
                <a:tab pos="2997200" algn="l"/>
                <a:tab pos="3981450" algn="l"/>
                <a:tab pos="4552950" algn="l"/>
                <a:tab pos="5517895" algn="l"/>
                <a:tab pos="6306883" algn="l"/>
                <a:tab pos="7233983" algn="l"/>
                <a:tab pos="7460995" algn="l"/>
                <a:tab pos="7903908" algn="l"/>
                <a:tab pos="8426195" algn="l"/>
              </a:tabLst>
            </a:pPr>
            <a:r>
              <a:rPr lang="fi-FI" dirty="0">
                <a:latin typeface="Arial" pitchFamily="18" charset="0"/>
              </a:rPr>
              <a:t>Kela</a:t>
            </a:r>
          </a:p>
          <a:p>
            <a:pPr marL="285750" indent="-285750">
              <a:buFont typeface="Arial" panose="020B0604020202020204" pitchFamily="34" charset="0"/>
              <a:buChar char="•"/>
              <a:tabLst>
                <a:tab pos="1065212" algn="l"/>
                <a:tab pos="1350962" algn="l"/>
                <a:tab pos="2238375" algn="l"/>
                <a:tab pos="2573337" algn="l"/>
                <a:tab pos="2997200" algn="l"/>
                <a:tab pos="3981450" algn="l"/>
                <a:tab pos="4552950" algn="l"/>
                <a:tab pos="5517895" algn="l"/>
                <a:tab pos="6306883" algn="l"/>
                <a:tab pos="7233983" algn="l"/>
                <a:tab pos="7460995" algn="l"/>
                <a:tab pos="7903908" algn="l"/>
                <a:tab pos="8426195" algn="l"/>
              </a:tabLst>
            </a:pPr>
            <a:r>
              <a:rPr lang="fi-FI" dirty="0">
                <a:latin typeface="Arial" pitchFamily="18" charset="0"/>
              </a:rPr>
              <a:t> Ali-</a:t>
            </a:r>
            <a:r>
              <a:rPr lang="fi-FI" dirty="0" err="1">
                <a:latin typeface="Arial" pitchFamily="18" charset="0"/>
              </a:rPr>
              <a:t>Juhakkala</a:t>
            </a:r>
            <a:r>
              <a:rPr lang="fi-FI" dirty="0">
                <a:latin typeface="Arial" pitchFamily="18" charset="0"/>
              </a:rPr>
              <a:t> peruskoulu 			</a:t>
            </a:r>
          </a:p>
          <a:p>
            <a:pPr marL="285750" indent="-285750">
              <a:buFont typeface="Arial" panose="020B0604020202020204" pitchFamily="34" charset="0"/>
              <a:buChar char="•"/>
              <a:tabLst>
                <a:tab pos="1065212" algn="l"/>
                <a:tab pos="1350962" algn="l"/>
                <a:tab pos="2238375" algn="l"/>
                <a:tab pos="2573337" algn="l"/>
                <a:tab pos="2997200" algn="l"/>
                <a:tab pos="3981450" algn="l"/>
                <a:tab pos="4552950" algn="l"/>
                <a:tab pos="5517895" algn="l"/>
                <a:tab pos="6306883" algn="l"/>
                <a:tab pos="7233983" algn="l"/>
                <a:tab pos="7460995" algn="l"/>
                <a:tab pos="7903908" algn="l"/>
                <a:tab pos="8426195" algn="l"/>
              </a:tabLst>
            </a:pPr>
            <a:r>
              <a:rPr lang="fi-FI" dirty="0">
                <a:latin typeface="Arial" pitchFamily="18" charset="0"/>
              </a:rPr>
              <a:t>Mukkulan-peruskoulu			 </a:t>
            </a:r>
          </a:p>
          <a:p>
            <a:pPr marL="285750" indent="-285750">
              <a:buFont typeface="Arial" panose="020B0604020202020204" pitchFamily="34" charset="0"/>
              <a:buChar char="•"/>
              <a:tabLst>
                <a:tab pos="1065212" algn="l"/>
                <a:tab pos="1350962" algn="l"/>
                <a:tab pos="2238375" algn="l"/>
                <a:tab pos="2573337" algn="l"/>
                <a:tab pos="2997200" algn="l"/>
                <a:tab pos="3981450" algn="l"/>
                <a:tab pos="4552950" algn="l"/>
                <a:tab pos="5517895" algn="l"/>
                <a:tab pos="6306883" algn="l"/>
                <a:tab pos="7233983" algn="l"/>
                <a:tab pos="7460995" algn="l"/>
                <a:tab pos="7903908" algn="l"/>
                <a:tab pos="8426195" algn="l"/>
              </a:tabLst>
            </a:pPr>
            <a:r>
              <a:rPr lang="fi-FI" dirty="0">
                <a:latin typeface="Arial" pitchFamily="18" charset="0"/>
              </a:rPr>
              <a:t>Sivistystoimi, erityisopetuksen koordinaatio</a:t>
            </a:r>
          </a:p>
          <a:p>
            <a:pPr marL="285750" indent="-285750">
              <a:buFont typeface="Arial" panose="020B0604020202020204" pitchFamily="34" charset="0"/>
              <a:buChar char="•"/>
              <a:tabLst>
                <a:tab pos="1065212" algn="l"/>
                <a:tab pos="1350962" algn="l"/>
                <a:tab pos="2238375" algn="l"/>
                <a:tab pos="2573337" algn="l"/>
                <a:tab pos="2997200" algn="l"/>
                <a:tab pos="3981450" algn="l"/>
                <a:tab pos="4552950" algn="l"/>
                <a:tab pos="5517895" algn="l"/>
                <a:tab pos="6306883" algn="l"/>
                <a:tab pos="7233983" algn="l"/>
                <a:tab pos="7460995" algn="l"/>
                <a:tab pos="7903908" algn="l"/>
                <a:tab pos="8426195" algn="l"/>
              </a:tabLst>
            </a:pPr>
            <a:r>
              <a:rPr lang="fi-FI" dirty="0">
                <a:latin typeface="Arial" pitchFamily="18" charset="0"/>
              </a:rPr>
              <a:t>Lahden kaupunki (Ohjaamo)</a:t>
            </a:r>
          </a:p>
          <a:p>
            <a:pPr marL="285750" indent="-285750">
              <a:buFont typeface="Arial" panose="020B0604020202020204" pitchFamily="34" charset="0"/>
              <a:buChar char="•"/>
              <a:tabLst>
                <a:tab pos="1065212" algn="l"/>
                <a:tab pos="1350962" algn="l"/>
                <a:tab pos="2238375" algn="l"/>
                <a:tab pos="2573337" algn="l"/>
                <a:tab pos="2997200" algn="l"/>
                <a:tab pos="3981450" algn="l"/>
                <a:tab pos="4552950" algn="l"/>
                <a:tab pos="5517895" algn="l"/>
                <a:tab pos="6306883" algn="l"/>
                <a:tab pos="7233983" algn="l"/>
                <a:tab pos="7460995" algn="l"/>
                <a:tab pos="7903908" algn="l"/>
                <a:tab pos="8426195" algn="l"/>
              </a:tabLst>
            </a:pPr>
            <a:r>
              <a:rPr lang="fi-FI" dirty="0"/>
              <a:t>Lahden seudun kehitysvammaisten tuki ry </a:t>
            </a:r>
          </a:p>
          <a:p>
            <a:pPr marL="285750" indent="-285750">
              <a:buFont typeface="Arial" panose="020B0604020202020204" pitchFamily="34" charset="0"/>
              <a:buChar char="•"/>
              <a:tabLst>
                <a:tab pos="1065212" algn="l"/>
                <a:tab pos="1350962" algn="l"/>
                <a:tab pos="2238375" algn="l"/>
                <a:tab pos="2573337" algn="l"/>
                <a:tab pos="2997200" algn="l"/>
                <a:tab pos="3981450" algn="l"/>
                <a:tab pos="4552950" algn="l"/>
                <a:tab pos="5517895" algn="l"/>
                <a:tab pos="6306883" algn="l"/>
                <a:tab pos="7233983" algn="l"/>
                <a:tab pos="7460995" algn="l"/>
                <a:tab pos="7903908" algn="l"/>
                <a:tab pos="8426195" algn="l"/>
              </a:tabLst>
            </a:pPr>
            <a:r>
              <a:rPr lang="fi-FI" dirty="0" err="1">
                <a:latin typeface="Arial" pitchFamily="18" charset="0"/>
              </a:rPr>
              <a:t>PHHYKY:n</a:t>
            </a:r>
            <a:r>
              <a:rPr lang="fi-FI" dirty="0">
                <a:latin typeface="Arial" pitchFamily="18" charset="0"/>
              </a:rPr>
              <a:t> vammaispalvelut, työikäisten palvelut ja lapsiperhepalvelut</a:t>
            </a:r>
          </a:p>
          <a:p>
            <a:pPr>
              <a:tabLst>
                <a:tab pos="1065212" algn="l"/>
                <a:tab pos="1350962" algn="l"/>
                <a:tab pos="2238375" algn="l"/>
                <a:tab pos="2573337" algn="l"/>
                <a:tab pos="2997200" algn="l"/>
                <a:tab pos="3981450" algn="l"/>
                <a:tab pos="4552950" algn="l"/>
                <a:tab pos="5517895" algn="l"/>
                <a:tab pos="6306883" algn="l"/>
                <a:tab pos="7233983" algn="l"/>
                <a:tab pos="7460995" algn="l"/>
                <a:tab pos="7903908" algn="l"/>
                <a:tab pos="8426195" algn="l"/>
              </a:tabLst>
            </a:pPr>
            <a:endParaRPr lang="fi-FI" dirty="0"/>
          </a:p>
        </p:txBody>
      </p:sp>
      <p:sp>
        <p:nvSpPr>
          <p:cNvPr id="5" name="Content Placeholder 4">
            <a:extLst>
              <a:ext uri="{FF2B5EF4-FFF2-40B4-BE49-F238E27FC236}">
                <a16:creationId xmlns:a16="http://schemas.microsoft.com/office/drawing/2014/main" id="{F39EBABE-6141-954B-A0C9-4A3FED961D67}"/>
              </a:ext>
            </a:extLst>
          </p:cNvPr>
          <p:cNvSpPr>
            <a:spLocks noGrp="1"/>
          </p:cNvSpPr>
          <p:nvPr>
            <p:ph sz="quarter" idx="13"/>
          </p:nvPr>
        </p:nvSpPr>
        <p:spPr/>
        <p:txBody>
          <a:bodyPr/>
          <a:lstStyle/>
          <a:p>
            <a:r>
              <a:rPr lang="fi-FI" dirty="0"/>
              <a:t>Yhteistyöverkosto</a:t>
            </a:r>
          </a:p>
        </p:txBody>
      </p:sp>
    </p:spTree>
    <p:extLst>
      <p:ext uri="{BB962C8B-B14F-4D97-AF65-F5344CB8AC3E}">
        <p14:creationId xmlns:p14="http://schemas.microsoft.com/office/powerpoint/2010/main" val="1794050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1"/>
          </p:nvPr>
        </p:nvSpPr>
        <p:spPr/>
        <p:txBody>
          <a:bodyPr/>
          <a:lstStyle/>
          <a:p>
            <a:r>
              <a:rPr lang="fi-FI" dirty="0"/>
              <a:t>Sovitaan:</a:t>
            </a:r>
          </a:p>
        </p:txBody>
      </p:sp>
      <p:sp>
        <p:nvSpPr>
          <p:cNvPr id="3" name="Tekstin paikkamerkki 2"/>
          <p:cNvSpPr>
            <a:spLocks noGrp="1"/>
          </p:cNvSpPr>
          <p:nvPr>
            <p:ph type="body" sz="quarter" idx="12"/>
          </p:nvPr>
        </p:nvSpPr>
        <p:spPr/>
        <p:txBody>
          <a:bodyPr/>
          <a:lstStyle/>
          <a:p>
            <a:pPr marL="285750" lvl="0" indent="-285750">
              <a:buFont typeface="Wingdings" panose="05000000000000000000" pitchFamily="2" charset="2"/>
              <a:buChar char="ü"/>
            </a:pPr>
            <a:r>
              <a:rPr lang="fi-FI" dirty="0"/>
              <a:t>Verkosto kokoontuu 2-3 x vuodessa (esimiestyöverkosto)</a:t>
            </a:r>
          </a:p>
          <a:p>
            <a:pPr lvl="0"/>
            <a:endParaRPr lang="fi-FI" dirty="0"/>
          </a:p>
          <a:p>
            <a:pPr marL="285750" lvl="0" indent="-285750">
              <a:buFont typeface="Wingdings" panose="05000000000000000000" pitchFamily="2" charset="2"/>
              <a:buChar char="ü"/>
            </a:pPr>
            <a:r>
              <a:rPr lang="fi-FI" dirty="0"/>
              <a:t>Verkostoon kuuluvien organisaatioiden työntekijöille järjestetään ajankohtaisten teemojen ympärille kokoontumisia 2-4 x vuodessa</a:t>
            </a:r>
          </a:p>
          <a:p>
            <a:pPr lvl="0"/>
            <a:endParaRPr lang="fi-FI" dirty="0"/>
          </a:p>
          <a:p>
            <a:pPr marL="285750" lvl="0" indent="-285750">
              <a:buFont typeface="Wingdings" panose="05000000000000000000" pitchFamily="2" charset="2"/>
              <a:buChar char="ü"/>
            </a:pPr>
            <a:r>
              <a:rPr lang="fi-FI" dirty="0"/>
              <a:t>Verkoston toiminnasta laaditaan toimintasuunnitelma vuosille 2019-2020</a:t>
            </a:r>
          </a:p>
          <a:p>
            <a:endParaRPr lang="fi-FI" dirty="0"/>
          </a:p>
        </p:txBody>
      </p:sp>
      <p:sp>
        <p:nvSpPr>
          <p:cNvPr id="4" name="Sisällön paikkamerkki 3"/>
          <p:cNvSpPr>
            <a:spLocks noGrp="1"/>
          </p:cNvSpPr>
          <p:nvPr>
            <p:ph sz="quarter" idx="13"/>
          </p:nvPr>
        </p:nvSpPr>
        <p:spPr/>
        <p:txBody>
          <a:bodyPr/>
          <a:lstStyle/>
          <a:p>
            <a:r>
              <a:rPr lang="fi-FI" dirty="0" err="1"/>
              <a:t>Päheet</a:t>
            </a:r>
            <a:r>
              <a:rPr lang="fi-FI" dirty="0"/>
              <a:t> verkostot</a:t>
            </a:r>
          </a:p>
        </p:txBody>
      </p:sp>
    </p:spTree>
    <p:extLst>
      <p:ext uri="{BB962C8B-B14F-4D97-AF65-F5344CB8AC3E}">
        <p14:creationId xmlns:p14="http://schemas.microsoft.com/office/powerpoint/2010/main" val="3288458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7D85C3-9DE8-BF46-AE77-63A7E4160FF3}"/>
              </a:ext>
            </a:extLst>
          </p:cNvPr>
          <p:cNvSpPr>
            <a:spLocks noGrp="1"/>
          </p:cNvSpPr>
          <p:nvPr>
            <p:ph type="body" sz="quarter" idx="11"/>
          </p:nvPr>
        </p:nvSpPr>
        <p:spPr/>
        <p:txBody>
          <a:bodyPr/>
          <a:lstStyle/>
          <a:p>
            <a:r>
              <a:rPr lang="fi-FI" dirty="0" err="1"/>
              <a:t>Päheet</a:t>
            </a:r>
            <a:r>
              <a:rPr lang="fi-FI" dirty="0"/>
              <a:t> verkostot</a:t>
            </a:r>
          </a:p>
        </p:txBody>
      </p:sp>
      <p:sp>
        <p:nvSpPr>
          <p:cNvPr id="4" name="Text Placeholder 3">
            <a:extLst>
              <a:ext uri="{FF2B5EF4-FFF2-40B4-BE49-F238E27FC236}">
                <a16:creationId xmlns:a16="http://schemas.microsoft.com/office/drawing/2014/main" id="{789C046F-16C9-694D-9E57-88FA551AB86D}"/>
              </a:ext>
            </a:extLst>
          </p:cNvPr>
          <p:cNvSpPr>
            <a:spLocks noGrp="1"/>
          </p:cNvSpPr>
          <p:nvPr>
            <p:ph type="body" sz="quarter" idx="12"/>
          </p:nvPr>
        </p:nvSpPr>
        <p:spPr/>
        <p:txBody>
          <a:bodyPr/>
          <a:lstStyle/>
          <a:p>
            <a:pPr marL="285750" indent="-285750">
              <a:buFont typeface="Wingdings" panose="05000000000000000000" pitchFamily="2" charset="2"/>
              <a:buChar char="ü"/>
              <a:tabLst>
                <a:tab pos="550862" algn="l"/>
                <a:tab pos="1073150" algn="l"/>
                <a:tab pos="1516062" algn="l"/>
                <a:tab pos="1743075" algn="l"/>
                <a:tab pos="3200400" algn="l"/>
                <a:tab pos="4038600" algn="l"/>
                <a:tab pos="4964112" algn="l"/>
                <a:tab pos="5456237" algn="l"/>
                <a:tab pos="6451600" algn="l"/>
                <a:tab pos="6697662" algn="l"/>
                <a:tab pos="7318375" algn="l"/>
                <a:tab pos="8185150" algn="l"/>
                <a:tab pos="8421687" algn="l"/>
              </a:tabLst>
            </a:pPr>
            <a:r>
              <a:rPr lang="fi-FI" sz="1399" dirty="0">
                <a:latin typeface="Arial" pitchFamily="18" charset="0"/>
              </a:rPr>
              <a:t>Päävastuu verkoston kokoon kutsumisesta on </a:t>
            </a:r>
            <a:r>
              <a:rPr lang="fi-FI" sz="1399" dirty="0" err="1">
                <a:latin typeface="Arial" pitchFamily="18" charset="0"/>
              </a:rPr>
              <a:t>Kiipulasäätiöllä</a:t>
            </a:r>
            <a:endParaRPr lang="fi-FI" sz="1399" dirty="0">
              <a:latin typeface="Arial" pitchFamily="18" charset="0"/>
            </a:endParaRPr>
          </a:p>
          <a:p>
            <a:pPr marL="285750" indent="-285750">
              <a:buFont typeface="Wingdings" panose="05000000000000000000" pitchFamily="2" charset="2"/>
              <a:buChar char="ü"/>
              <a:tabLst>
                <a:tab pos="550862" algn="l"/>
                <a:tab pos="1073150" algn="l"/>
                <a:tab pos="1516062" algn="l"/>
                <a:tab pos="1743075" algn="l"/>
                <a:tab pos="3200400" algn="l"/>
                <a:tab pos="4038600" algn="l"/>
                <a:tab pos="4964112" algn="l"/>
                <a:tab pos="5456237" algn="l"/>
                <a:tab pos="6451600" algn="l"/>
                <a:tab pos="6697662" algn="l"/>
                <a:tab pos="7318375" algn="l"/>
                <a:tab pos="8185150" algn="l"/>
                <a:tab pos="8421687" algn="l"/>
              </a:tabLst>
            </a:pPr>
            <a:endParaRPr lang="fi-FI" sz="1399" dirty="0">
              <a:latin typeface="Arial" pitchFamily="18" charset="0"/>
            </a:endParaRPr>
          </a:p>
          <a:p>
            <a:pPr marL="285750" indent="-285750">
              <a:buFont typeface="Wingdings" panose="05000000000000000000" pitchFamily="2" charset="2"/>
              <a:buChar char="ü"/>
              <a:tabLst>
                <a:tab pos="550862" algn="l"/>
                <a:tab pos="1073150" algn="l"/>
                <a:tab pos="1516062" algn="l"/>
                <a:tab pos="1743075" algn="l"/>
                <a:tab pos="3200400" algn="l"/>
                <a:tab pos="4038600" algn="l"/>
                <a:tab pos="4964112" algn="l"/>
                <a:tab pos="5456237" algn="l"/>
                <a:tab pos="6451600" algn="l"/>
                <a:tab pos="6697662" algn="l"/>
                <a:tab pos="7318375" algn="l"/>
                <a:tab pos="8185150" algn="l"/>
                <a:tab pos="8421687" algn="l"/>
              </a:tabLst>
            </a:pPr>
            <a:r>
              <a:rPr lang="fi-FI" sz="1399" dirty="0">
                <a:latin typeface="Arial" pitchFamily="18" charset="0"/>
              </a:rPr>
              <a:t>Toimintasuunnitelman  toteuttamisen koordinoinnista vastaa </a:t>
            </a:r>
            <a:r>
              <a:rPr lang="fi-FI" sz="1399" dirty="0" err="1">
                <a:latin typeface="Arial" pitchFamily="18" charset="0"/>
              </a:rPr>
              <a:t>Kiipulasäätiö</a:t>
            </a:r>
            <a:endParaRPr lang="fi-FI" sz="1399" dirty="0">
              <a:latin typeface="Arial" pitchFamily="18" charset="0"/>
            </a:endParaRPr>
          </a:p>
          <a:p>
            <a:pPr marL="285750" indent="-285750">
              <a:buFont typeface="Wingdings" panose="05000000000000000000" pitchFamily="2" charset="2"/>
              <a:buChar char="ü"/>
              <a:tabLst>
                <a:tab pos="550862" algn="l"/>
                <a:tab pos="1073150" algn="l"/>
                <a:tab pos="1516062" algn="l"/>
                <a:tab pos="1743075" algn="l"/>
                <a:tab pos="3200400" algn="l"/>
                <a:tab pos="4038600" algn="l"/>
                <a:tab pos="4964112" algn="l"/>
                <a:tab pos="5456237" algn="l"/>
                <a:tab pos="6451600" algn="l"/>
                <a:tab pos="6697662" algn="l"/>
                <a:tab pos="7318375" algn="l"/>
                <a:tab pos="8185150" algn="l"/>
                <a:tab pos="8421687" algn="l"/>
              </a:tabLst>
            </a:pPr>
            <a:endParaRPr lang="fi-FI" sz="1399" dirty="0">
              <a:latin typeface="Arial" pitchFamily="18" charset="0"/>
            </a:endParaRPr>
          </a:p>
          <a:p>
            <a:pPr marL="285750" indent="-285750">
              <a:buFont typeface="Wingdings" panose="05000000000000000000" pitchFamily="2" charset="2"/>
              <a:buChar char="ü"/>
              <a:tabLst>
                <a:tab pos="550862" algn="l"/>
                <a:tab pos="1073150" algn="l"/>
                <a:tab pos="1516062" algn="l"/>
                <a:tab pos="1743075" algn="l"/>
                <a:tab pos="3200400" algn="l"/>
                <a:tab pos="4038600" algn="l"/>
                <a:tab pos="4964112" algn="l"/>
                <a:tab pos="5456237" algn="l"/>
                <a:tab pos="6451600" algn="l"/>
                <a:tab pos="6697662" algn="l"/>
                <a:tab pos="7318375" algn="l"/>
                <a:tab pos="8185150" algn="l"/>
                <a:tab pos="8421687" algn="l"/>
              </a:tabLst>
            </a:pPr>
            <a:r>
              <a:rPr lang="fi-FI" sz="1399" dirty="0">
                <a:latin typeface="Arial" pitchFamily="18" charset="0"/>
              </a:rPr>
              <a:t> Sopijatahojen edustajat vastaavat verkoston informoinnista omissa organisaatioissaan</a:t>
            </a:r>
          </a:p>
          <a:p>
            <a:pPr marL="285750" indent="-285750">
              <a:buFont typeface="Wingdings" panose="05000000000000000000" pitchFamily="2" charset="2"/>
              <a:buChar char="ü"/>
              <a:tabLst>
                <a:tab pos="550862" algn="l"/>
                <a:tab pos="1073150" algn="l"/>
                <a:tab pos="1516062" algn="l"/>
                <a:tab pos="1743075" algn="l"/>
                <a:tab pos="3200400" algn="l"/>
                <a:tab pos="4038600" algn="l"/>
                <a:tab pos="4964112" algn="l"/>
                <a:tab pos="5456237" algn="l"/>
                <a:tab pos="6451600" algn="l"/>
                <a:tab pos="6697662" algn="l"/>
                <a:tab pos="7318375" algn="l"/>
                <a:tab pos="8185150" algn="l"/>
                <a:tab pos="8421687" algn="l"/>
              </a:tabLst>
            </a:pPr>
            <a:endParaRPr lang="fi-FI" sz="1399" dirty="0">
              <a:latin typeface="Arial" pitchFamily="18" charset="0"/>
            </a:endParaRPr>
          </a:p>
          <a:p>
            <a:pPr marL="285750" indent="-285750">
              <a:buFont typeface="Wingdings" panose="05000000000000000000" pitchFamily="2" charset="2"/>
              <a:buChar char="ü"/>
              <a:tabLst>
                <a:tab pos="550862" algn="l"/>
                <a:tab pos="1073150" algn="l"/>
                <a:tab pos="1516062" algn="l"/>
                <a:tab pos="1743075" algn="l"/>
                <a:tab pos="3200400" algn="l"/>
                <a:tab pos="4038600" algn="l"/>
                <a:tab pos="4964112" algn="l"/>
                <a:tab pos="5456237" algn="l"/>
                <a:tab pos="6451600" algn="l"/>
                <a:tab pos="6697662" algn="l"/>
                <a:tab pos="7318375" algn="l"/>
                <a:tab pos="8185150" algn="l"/>
                <a:tab pos="8421687" algn="l"/>
              </a:tabLst>
            </a:pPr>
            <a:r>
              <a:rPr lang="fi-FI" sz="1399" dirty="0"/>
              <a:t>Sopijatahot varmistavat organisaatioidensa henkilöstön osallistumismahdollisuudet verkostotapaamisiin</a:t>
            </a:r>
          </a:p>
          <a:p>
            <a:endParaRPr lang="fi-FI" dirty="0"/>
          </a:p>
        </p:txBody>
      </p:sp>
      <p:sp>
        <p:nvSpPr>
          <p:cNvPr id="5" name="Content Placeholder 4">
            <a:extLst>
              <a:ext uri="{FF2B5EF4-FFF2-40B4-BE49-F238E27FC236}">
                <a16:creationId xmlns:a16="http://schemas.microsoft.com/office/drawing/2014/main" id="{C05B4687-58B0-0144-9098-E4880BD98580}"/>
              </a:ext>
            </a:extLst>
          </p:cNvPr>
          <p:cNvSpPr>
            <a:spLocks noGrp="1"/>
          </p:cNvSpPr>
          <p:nvPr>
            <p:ph sz="quarter" idx="13"/>
          </p:nvPr>
        </p:nvSpPr>
        <p:spPr/>
        <p:txBody>
          <a:bodyPr/>
          <a:lstStyle/>
          <a:p>
            <a:r>
              <a:rPr lang="fi-FI" dirty="0"/>
              <a:t>Vastuualueet</a:t>
            </a:r>
          </a:p>
        </p:txBody>
      </p:sp>
    </p:spTree>
    <p:extLst>
      <p:ext uri="{BB962C8B-B14F-4D97-AF65-F5344CB8AC3E}">
        <p14:creationId xmlns:p14="http://schemas.microsoft.com/office/powerpoint/2010/main" val="82707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C942062-E3AC-2544-A7B0-C84A57F78FDF}"/>
              </a:ext>
            </a:extLst>
          </p:cNvPr>
          <p:cNvSpPr>
            <a:spLocks noGrp="1"/>
          </p:cNvSpPr>
          <p:nvPr>
            <p:ph type="body" sz="quarter" idx="11"/>
          </p:nvPr>
        </p:nvSpPr>
        <p:spPr/>
        <p:txBody>
          <a:bodyPr/>
          <a:lstStyle/>
          <a:p>
            <a:r>
              <a:rPr lang="fi-FI" dirty="0"/>
              <a:t>2. Henkilökohtainen budjetointi</a:t>
            </a:r>
          </a:p>
        </p:txBody>
      </p:sp>
    </p:spTree>
    <p:extLst>
      <p:ext uri="{BB962C8B-B14F-4D97-AF65-F5344CB8AC3E}">
        <p14:creationId xmlns:p14="http://schemas.microsoft.com/office/powerpoint/2010/main" val="412104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1"/>
          </p:nvPr>
        </p:nvSpPr>
        <p:spPr/>
        <p:txBody>
          <a:bodyPr/>
          <a:lstStyle/>
          <a:p>
            <a:r>
              <a:rPr lang="fi-FI" dirty="0"/>
              <a:t>Sovitaan:</a:t>
            </a:r>
          </a:p>
        </p:txBody>
      </p:sp>
      <p:sp>
        <p:nvSpPr>
          <p:cNvPr id="3" name="Tekstin paikkamerkki 2"/>
          <p:cNvSpPr>
            <a:spLocks noGrp="1"/>
          </p:cNvSpPr>
          <p:nvPr>
            <p:ph type="body" sz="quarter" idx="12"/>
          </p:nvPr>
        </p:nvSpPr>
        <p:spPr/>
        <p:txBody>
          <a:bodyPr/>
          <a:lstStyle/>
          <a:p>
            <a:pPr lvl="0"/>
            <a:r>
              <a:rPr lang="fi-FI" sz="1600" dirty="0"/>
              <a:t>HB voidaan myöntää henkilölle, jolla vammaispalvelulain tai kehitysvammaisten erityishuoltolain pohjalta on oikeus päiväaikaisen toiminnan palveluihin</a:t>
            </a:r>
          </a:p>
          <a:p>
            <a:r>
              <a:rPr lang="fi-FI" sz="1600" dirty="0"/>
              <a:t>Palvelupäätös voidaan myöntää asiakkaalle, joka itsenäisesti tai tuettuna pystyy suunnittelemaan ja hallinnoimaan omaa palvelukokonaisuuttaan</a:t>
            </a:r>
          </a:p>
          <a:p>
            <a:r>
              <a:rPr lang="fi-FI" sz="1600" dirty="0"/>
              <a:t>Asiakkaalla on mahdollista valita HB jos hänelle ei löydy oman organisaation tuottamasta palvelusta tai ostopalveluista itselleen sopivaa palvelua</a:t>
            </a:r>
          </a:p>
          <a:p>
            <a:pPr lvl="0"/>
            <a:r>
              <a:rPr lang="fi-FI" sz="1600" dirty="0"/>
              <a:t>HB –palvelupäätös  tehdään mahdollistamaan olemassa olevien palveluiden rinnalla yksilöllisiä palveluja/ratkaisuja</a:t>
            </a:r>
          </a:p>
          <a:p>
            <a:pPr lvl="0"/>
            <a:r>
              <a:rPr lang="fi-FI" sz="1600" dirty="0" err="1"/>
              <a:t>HB:n</a:t>
            </a:r>
            <a:r>
              <a:rPr lang="fi-FI" sz="1600" dirty="0"/>
              <a:t> rahoitusosuus lasketaan yksilöllisesti asiakkaan tuen tarpeen mukaan. Käytettävä summa koostuu siitä rahamäärästä, joka menisi sellaiseen palveluun, johon asiakkaalla lain mukaan on oikeus. Budjettia hallinnoidaan </a:t>
            </a:r>
            <a:r>
              <a:rPr lang="fi-FI" sz="1600" dirty="0" err="1"/>
              <a:t>PHHYKY:n</a:t>
            </a:r>
            <a:r>
              <a:rPr lang="fi-FI" sz="1600" dirty="0"/>
              <a:t> asiakasohjauksessa</a:t>
            </a:r>
          </a:p>
          <a:p>
            <a:pPr lvl="0"/>
            <a:r>
              <a:rPr lang="fi-FI" sz="1600" dirty="0" err="1"/>
              <a:t>HB-palvelun</a:t>
            </a:r>
            <a:r>
              <a:rPr lang="fi-FI" sz="1600" dirty="0"/>
              <a:t> hinnan lähtökohtana pidetään oman palvelutuotannon päiväkohtaista hintaa</a:t>
            </a:r>
          </a:p>
          <a:p>
            <a:r>
              <a:rPr lang="fi-FI" sz="1600" dirty="0"/>
              <a:t>Prosessin etenemisestä vastaa asiakasohjauksen omaohjaaja </a:t>
            </a:r>
          </a:p>
          <a:p>
            <a:endParaRPr lang="fi-FI" sz="1600" dirty="0"/>
          </a:p>
        </p:txBody>
      </p:sp>
      <p:sp>
        <p:nvSpPr>
          <p:cNvPr id="4" name="Sisällön paikkamerkki 3"/>
          <p:cNvSpPr>
            <a:spLocks noGrp="1"/>
          </p:cNvSpPr>
          <p:nvPr>
            <p:ph sz="quarter" idx="13"/>
          </p:nvPr>
        </p:nvSpPr>
        <p:spPr>
          <a:xfrm>
            <a:off x="669587" y="291972"/>
            <a:ext cx="10505435" cy="524891"/>
          </a:xfrm>
        </p:spPr>
        <p:txBody>
          <a:bodyPr/>
          <a:lstStyle/>
          <a:p>
            <a:r>
              <a:rPr lang="fi-FI" dirty="0"/>
              <a:t>Sovittava asia: 2. Henkilökohtainen budjetointi (HB)</a:t>
            </a:r>
          </a:p>
        </p:txBody>
      </p:sp>
    </p:spTree>
    <p:extLst>
      <p:ext uri="{BB962C8B-B14F-4D97-AF65-F5344CB8AC3E}">
        <p14:creationId xmlns:p14="http://schemas.microsoft.com/office/powerpoint/2010/main" val="2669389511"/>
      </p:ext>
    </p:extLst>
  </p:cSld>
  <p:clrMapOvr>
    <a:masterClrMapping/>
  </p:clrMapOvr>
</p:sld>
</file>

<file path=ppt/theme/theme1.xml><?xml version="1.0" encoding="utf-8"?>
<a:theme xmlns:a="http://schemas.openxmlformats.org/drawingml/2006/main" name="Kans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älileh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sälly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ovittava asi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ovitut asiat_korostetulla pohjall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Yhteistyoverkos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Vastuualue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Allekirjoit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blankk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956</Words>
  <Application>Microsoft Office PowerPoint</Application>
  <PresentationFormat>Laajakuva</PresentationFormat>
  <Paragraphs>152</Paragraphs>
  <Slides>20</Slides>
  <Notes>0</Notes>
  <HiddenSlides>0</HiddenSlides>
  <MMClips>0</MMClips>
  <ScaleCrop>false</ScaleCrop>
  <HeadingPairs>
    <vt:vector size="6" baseType="variant">
      <vt:variant>
        <vt:lpstr>Käytetyt fontit</vt:lpstr>
      </vt:variant>
      <vt:variant>
        <vt:i4>4</vt:i4>
      </vt:variant>
      <vt:variant>
        <vt:lpstr>Teema</vt:lpstr>
      </vt:variant>
      <vt:variant>
        <vt:i4>9</vt:i4>
      </vt:variant>
      <vt:variant>
        <vt:lpstr>Dian otsikot</vt:lpstr>
      </vt:variant>
      <vt:variant>
        <vt:i4>20</vt:i4>
      </vt:variant>
    </vt:vector>
  </HeadingPairs>
  <TitlesOfParts>
    <vt:vector size="33" baseType="lpstr">
      <vt:lpstr>Arial</vt:lpstr>
      <vt:lpstr>Arial Lihavoitu</vt:lpstr>
      <vt:lpstr>Calibri</vt:lpstr>
      <vt:lpstr>Wingdings</vt:lpstr>
      <vt:lpstr>Kansi</vt:lpstr>
      <vt:lpstr>Välilehti</vt:lpstr>
      <vt:lpstr>Sisällys</vt:lpstr>
      <vt:lpstr>Sovittava asia</vt:lpstr>
      <vt:lpstr>1_Sovitut asiat_korostetulla pohjalla</vt:lpstr>
      <vt:lpstr>Yhteistyoverkosto</vt:lpstr>
      <vt:lpstr>Vastuualueet</vt:lpstr>
      <vt:lpstr>Allekirjoitus</vt:lpstr>
      <vt:lpstr>blankko</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-käyttäjä</dc:creator>
  <cp:lastModifiedBy>Huttunen Elina</cp:lastModifiedBy>
  <cp:revision>104</cp:revision>
  <cp:lastPrinted>2018-11-20T11:11:36Z</cp:lastPrinted>
  <dcterms:created xsi:type="dcterms:W3CDTF">2018-10-22T08:53:05Z</dcterms:created>
  <dcterms:modified xsi:type="dcterms:W3CDTF">2018-11-20T12:11:49Z</dcterms:modified>
</cp:coreProperties>
</file>